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3"/>
  </p:notesMasterIdLst>
  <p:sldIdLst>
    <p:sldId id="482" r:id="rId3"/>
    <p:sldId id="483" r:id="rId4"/>
    <p:sldId id="485" r:id="rId5"/>
    <p:sldId id="489" r:id="rId6"/>
    <p:sldId id="490" r:id="rId7"/>
    <p:sldId id="491" r:id="rId8"/>
    <p:sldId id="492" r:id="rId9"/>
    <p:sldId id="493" r:id="rId10"/>
    <p:sldId id="494" r:id="rId11"/>
    <p:sldId id="495" r:id="rId12"/>
    <p:sldId id="496" r:id="rId13"/>
    <p:sldId id="498" r:id="rId14"/>
    <p:sldId id="499" r:id="rId15"/>
    <p:sldId id="500" r:id="rId16"/>
    <p:sldId id="501" r:id="rId17"/>
    <p:sldId id="502" r:id="rId18"/>
    <p:sldId id="503" r:id="rId19"/>
    <p:sldId id="504" r:id="rId20"/>
    <p:sldId id="505" r:id="rId21"/>
    <p:sldId id="506" r:id="rId22"/>
    <p:sldId id="507" r:id="rId23"/>
    <p:sldId id="497" r:id="rId24"/>
    <p:sldId id="509" r:id="rId25"/>
    <p:sldId id="508" r:id="rId26"/>
    <p:sldId id="512" r:id="rId27"/>
    <p:sldId id="513" r:id="rId28"/>
    <p:sldId id="514" r:id="rId29"/>
    <p:sldId id="515" r:id="rId30"/>
    <p:sldId id="510" r:id="rId31"/>
    <p:sldId id="511" r:id="rId32"/>
    <p:sldId id="516" r:id="rId33"/>
    <p:sldId id="576" r:id="rId34"/>
    <p:sldId id="577" r:id="rId35"/>
    <p:sldId id="578" r:id="rId36"/>
    <p:sldId id="579" r:id="rId37"/>
    <p:sldId id="580" r:id="rId38"/>
    <p:sldId id="581" r:id="rId39"/>
    <p:sldId id="582" r:id="rId40"/>
    <p:sldId id="583" r:id="rId41"/>
    <p:sldId id="584" r:id="rId42"/>
    <p:sldId id="585" r:id="rId43"/>
    <p:sldId id="586" r:id="rId44"/>
    <p:sldId id="587" r:id="rId45"/>
    <p:sldId id="588" r:id="rId46"/>
    <p:sldId id="589" r:id="rId47"/>
    <p:sldId id="591" r:id="rId48"/>
    <p:sldId id="590" r:id="rId49"/>
    <p:sldId id="592" r:id="rId50"/>
    <p:sldId id="593" r:id="rId51"/>
    <p:sldId id="599" r:id="rId52"/>
    <p:sldId id="594" r:id="rId53"/>
    <p:sldId id="595" r:id="rId54"/>
    <p:sldId id="596" r:id="rId55"/>
    <p:sldId id="597" r:id="rId56"/>
    <p:sldId id="308" r:id="rId57"/>
    <p:sldId id="573" r:id="rId58"/>
    <p:sldId id="574" r:id="rId59"/>
    <p:sldId id="307" r:id="rId60"/>
    <p:sldId id="598" r:id="rId61"/>
    <p:sldId id="575" r:id="rId6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TESIS%20LORE\CARG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Espectro</a:t>
            </a:r>
            <a:r>
              <a:rPr lang="es-EC" baseline="0" dirty="0"/>
              <a:t> de aceleración</a:t>
            </a:r>
            <a:endParaRPr lang="es-EC"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ELASTICO</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'ESPECTRO DE DISEÑO'!$C$84:$C$104</c:f>
              <c:numCache>
                <c:formatCode>0.00</c:formatCode>
                <c:ptCount val="21"/>
                <c:pt idx="0">
                  <c:v>0</c:v>
                </c:pt>
                <c:pt idx="1">
                  <c:v>0.69813333333333338</c:v>
                </c:pt>
                <c:pt idx="2">
                  <c:v>0.79813333333333336</c:v>
                </c:pt>
                <c:pt idx="3">
                  <c:v>0.89813333333333334</c:v>
                </c:pt>
                <c:pt idx="4">
                  <c:v>0.99813333333333332</c:v>
                </c:pt>
                <c:pt idx="5">
                  <c:v>1.0981333333333334</c:v>
                </c:pt>
                <c:pt idx="6">
                  <c:v>1.1981333333333335</c:v>
                </c:pt>
                <c:pt idx="7">
                  <c:v>1.2981333333333336</c:v>
                </c:pt>
                <c:pt idx="8">
                  <c:v>1.3981333333333337</c:v>
                </c:pt>
                <c:pt idx="9">
                  <c:v>1.4981333333333338</c:v>
                </c:pt>
                <c:pt idx="10">
                  <c:v>1.5981333333333338</c:v>
                </c:pt>
                <c:pt idx="11">
                  <c:v>1.6981333333333339</c:v>
                </c:pt>
                <c:pt idx="12">
                  <c:v>1.798133333333334</c:v>
                </c:pt>
                <c:pt idx="13">
                  <c:v>1.8981333333333341</c:v>
                </c:pt>
                <c:pt idx="14">
                  <c:v>1.9981333333333342</c:v>
                </c:pt>
                <c:pt idx="15">
                  <c:v>2.0981333333333341</c:v>
                </c:pt>
                <c:pt idx="16">
                  <c:v>2.1981333333333342</c:v>
                </c:pt>
                <c:pt idx="17">
                  <c:v>2.2981333333333342</c:v>
                </c:pt>
                <c:pt idx="18">
                  <c:v>2.3981333333333343</c:v>
                </c:pt>
                <c:pt idx="19">
                  <c:v>2.4981333333333344</c:v>
                </c:pt>
                <c:pt idx="20">
                  <c:v>2.5981333333333345</c:v>
                </c:pt>
              </c:numCache>
            </c:numRef>
          </c:xVal>
          <c:yVal>
            <c:numRef>
              <c:f>'ESPECTRO DE DISEÑO'!$E$84:$E$104</c:f>
              <c:numCache>
                <c:formatCode>0.000</c:formatCode>
                <c:ptCount val="21"/>
                <c:pt idx="0">
                  <c:v>11.677823999999999</c:v>
                </c:pt>
                <c:pt idx="1">
                  <c:v>11.677823999999999</c:v>
                </c:pt>
                <c:pt idx="2">
                  <c:v>10.214682002004677</c:v>
                </c:pt>
                <c:pt idx="3">
                  <c:v>9.0773584418052273</c:v>
                </c:pt>
                <c:pt idx="4">
                  <c:v>8.1679249885118903</c:v>
                </c:pt>
                <c:pt idx="5">
                  <c:v>7.4241241457017964</c:v>
                </c:pt>
                <c:pt idx="6">
                  <c:v>6.8044832477186725</c:v>
                </c:pt>
                <c:pt idx="7">
                  <c:v>6.2803087986852919</c:v>
                </c:pt>
                <c:pt idx="8">
                  <c:v>5.8311163898531362</c:v>
                </c:pt>
                <c:pt idx="9">
                  <c:v>5.4418909277322882</c:v>
                </c:pt>
                <c:pt idx="10">
                  <c:v>5.1013754767228416</c:v>
                </c:pt>
                <c:pt idx="11">
                  <c:v>4.800964703517586</c:v>
                </c:pt>
                <c:pt idx="12">
                  <c:v>4.5339675562805857</c:v>
                </c:pt>
                <c:pt idx="13">
                  <c:v>4.2951030109581323</c:v>
                </c:pt>
                <c:pt idx="14">
                  <c:v>4.0801472350193499</c:v>
                </c:pt>
                <c:pt idx="15">
                  <c:v>3.8856816512455503</c:v>
                </c:pt>
                <c:pt idx="16">
                  <c:v>3.7089097697440239</c:v>
                </c:pt>
                <c:pt idx="17">
                  <c:v>3.5475218417266174</c:v>
                </c:pt>
                <c:pt idx="18">
                  <c:v>3.3995933761814729</c:v>
                </c:pt>
                <c:pt idx="19">
                  <c:v>3.2635080307429534</c:v>
                </c:pt>
                <c:pt idx="20">
                  <c:v>3.1378983097608524</c:v>
                </c:pt>
              </c:numCache>
            </c:numRef>
          </c:yVal>
          <c:smooth val="1"/>
          <c:extLst>
            <c:ext xmlns:c16="http://schemas.microsoft.com/office/drawing/2014/chart" uri="{C3380CC4-5D6E-409C-BE32-E72D297353CC}">
              <c16:uniqueId val="{00000000-5622-452A-AA18-C01BC06DD64B}"/>
            </c:ext>
          </c:extLst>
        </c:ser>
        <c:ser>
          <c:idx val="1"/>
          <c:order val="1"/>
          <c:tx>
            <c:v>INELÁSTICO</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'ESPECTRO DE DISEÑO'!$F$84:$F$104</c:f>
              <c:numCache>
                <c:formatCode>0.00</c:formatCode>
                <c:ptCount val="21"/>
                <c:pt idx="0">
                  <c:v>0</c:v>
                </c:pt>
                <c:pt idx="1">
                  <c:v>0.69813333333333338</c:v>
                </c:pt>
                <c:pt idx="2">
                  <c:v>0.79813333333333336</c:v>
                </c:pt>
                <c:pt idx="3">
                  <c:v>0.89813333333333334</c:v>
                </c:pt>
                <c:pt idx="4">
                  <c:v>0.99813333333333332</c:v>
                </c:pt>
                <c:pt idx="5">
                  <c:v>1.0981333333333334</c:v>
                </c:pt>
                <c:pt idx="6">
                  <c:v>1.1981333333333335</c:v>
                </c:pt>
                <c:pt idx="7">
                  <c:v>1.2981333333333336</c:v>
                </c:pt>
                <c:pt idx="8">
                  <c:v>1.3981333333333337</c:v>
                </c:pt>
                <c:pt idx="9">
                  <c:v>1.4981333333333338</c:v>
                </c:pt>
                <c:pt idx="10">
                  <c:v>1.5981333333333338</c:v>
                </c:pt>
                <c:pt idx="11">
                  <c:v>1.6981333333333339</c:v>
                </c:pt>
                <c:pt idx="12">
                  <c:v>1.798133333333334</c:v>
                </c:pt>
                <c:pt idx="13">
                  <c:v>1.8981333333333341</c:v>
                </c:pt>
                <c:pt idx="14">
                  <c:v>1.9981333333333342</c:v>
                </c:pt>
                <c:pt idx="15">
                  <c:v>2.0981333333333341</c:v>
                </c:pt>
                <c:pt idx="16">
                  <c:v>2.1981333333333342</c:v>
                </c:pt>
                <c:pt idx="17">
                  <c:v>2.2981333333333342</c:v>
                </c:pt>
                <c:pt idx="18">
                  <c:v>2.3981333333333343</c:v>
                </c:pt>
                <c:pt idx="19">
                  <c:v>2.4981333333333344</c:v>
                </c:pt>
                <c:pt idx="20">
                  <c:v>2.5981333333333345</c:v>
                </c:pt>
              </c:numCache>
            </c:numRef>
          </c:xVal>
          <c:yVal>
            <c:numRef>
              <c:f>'ESPECTRO DE DISEÑO'!$G$84:$G$104</c:f>
              <c:numCache>
                <c:formatCode>0.000</c:formatCode>
                <c:ptCount val="21"/>
                <c:pt idx="0">
                  <c:v>6.2473955555555554</c:v>
                </c:pt>
                <c:pt idx="1">
                  <c:v>6.2473955555555554</c:v>
                </c:pt>
                <c:pt idx="2">
                  <c:v>5.4646446924304861</c:v>
                </c:pt>
                <c:pt idx="3">
                  <c:v>4.8561999894431258</c:v>
                </c:pt>
                <c:pt idx="4">
                  <c:v>4.3696718045536862</c:v>
                </c:pt>
                <c:pt idx="5">
                  <c:v>3.9717536581943769</c:v>
                </c:pt>
                <c:pt idx="6">
                  <c:v>3.6402585275861212</c:v>
                </c:pt>
                <c:pt idx="7">
                  <c:v>3.3598359828357531</c:v>
                </c:pt>
                <c:pt idx="8">
                  <c:v>3.1195272867527066</c:v>
                </c:pt>
                <c:pt idx="9">
                  <c:v>2.9112996732724175</c:v>
                </c:pt>
                <c:pt idx="10">
                  <c:v>2.7291309134731252</c:v>
                </c:pt>
                <c:pt idx="11">
                  <c:v>2.5684173310999432</c:v>
                </c:pt>
                <c:pt idx="12">
                  <c:v>2.4255793510966095</c:v>
                </c:pt>
                <c:pt idx="13">
                  <c:v>2.2977917342574372</c:v>
                </c:pt>
                <c:pt idx="14">
                  <c:v>2.1827948170885412</c:v>
                </c:pt>
                <c:pt idx="15">
                  <c:v>2.0787597311190189</c:v>
                </c:pt>
                <c:pt idx="16">
                  <c:v>1.9841904117972144</c:v>
                </c:pt>
                <c:pt idx="17">
                  <c:v>1.8978511910471616</c:v>
                </c:pt>
                <c:pt idx="18">
                  <c:v>1.8187125057760967</c:v>
                </c:pt>
                <c:pt idx="19">
                  <c:v>1.7459096460764771</c:v>
                </c:pt>
                <c:pt idx="20">
                  <c:v>1.6787110299132133</c:v>
                </c:pt>
              </c:numCache>
            </c:numRef>
          </c:yVal>
          <c:smooth val="1"/>
          <c:extLst>
            <c:ext xmlns:c16="http://schemas.microsoft.com/office/drawing/2014/chart" uri="{C3380CC4-5D6E-409C-BE32-E72D297353CC}">
              <c16:uniqueId val="{00000001-5622-452A-AA18-C01BC06DD64B}"/>
            </c:ext>
          </c:extLst>
        </c:ser>
        <c:dLbls>
          <c:showLegendKey val="0"/>
          <c:showVal val="0"/>
          <c:showCatName val="0"/>
          <c:showSerName val="0"/>
          <c:showPercent val="0"/>
          <c:showBubbleSize val="0"/>
        </c:dLbls>
        <c:axId val="328075376"/>
        <c:axId val="328076032"/>
      </c:scatterChart>
      <c:valAx>
        <c:axId val="328075376"/>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Aceleración (a)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28076032"/>
        <c:crosses val="autoZero"/>
        <c:crossBetween val="midCat"/>
      </c:valAx>
      <c:valAx>
        <c:axId val="32807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Periodo (T)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2807537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1F831E-A4EC-4C87-AD1A-85FFB669A15A}" type="doc">
      <dgm:prSet loTypeId="urn:microsoft.com/office/officeart/2008/layout/VerticalCurvedList" loCatId="list" qsTypeId="urn:microsoft.com/office/officeart/2005/8/quickstyle/simple3" qsCatId="simple" csTypeId="urn:microsoft.com/office/officeart/2005/8/colors/accent1_1" csCatId="accent1" phldr="1"/>
      <dgm:spPr/>
      <dgm:t>
        <a:bodyPr/>
        <a:lstStyle/>
        <a:p>
          <a:endParaRPr lang="es-EC"/>
        </a:p>
      </dgm:t>
    </dgm:pt>
    <dgm:pt modelId="{49083984-C92D-475A-9E0C-540C3601442D}">
      <dgm:prSet phldrT="[Texto]"/>
      <dgm:spPr/>
      <dgm:t>
        <a:bodyPr/>
        <a:lstStyle/>
        <a:p>
          <a:r>
            <a:rPr lang="es-EC" b="1" dirty="0"/>
            <a:t>GENERALIDADES: </a:t>
          </a:r>
          <a:r>
            <a:rPr lang="es-EC" dirty="0"/>
            <a:t>INTRODUCCIÓN - ANTECEDENTES </a:t>
          </a:r>
        </a:p>
      </dgm:t>
    </dgm:pt>
    <dgm:pt modelId="{6D2D6EA5-3088-4DDE-855A-C8977810612D}" type="parTrans" cxnId="{D0012340-52F0-4760-9323-B8CC5A7348B6}">
      <dgm:prSet/>
      <dgm:spPr/>
      <dgm:t>
        <a:bodyPr/>
        <a:lstStyle/>
        <a:p>
          <a:endParaRPr lang="es-EC"/>
        </a:p>
      </dgm:t>
    </dgm:pt>
    <dgm:pt modelId="{8D053578-A4CC-4707-ABAE-8B32B59749D2}" type="sibTrans" cxnId="{D0012340-52F0-4760-9323-B8CC5A7348B6}">
      <dgm:prSet/>
      <dgm:spPr/>
      <dgm:t>
        <a:bodyPr/>
        <a:lstStyle/>
        <a:p>
          <a:endParaRPr lang="es-EC"/>
        </a:p>
      </dgm:t>
    </dgm:pt>
    <dgm:pt modelId="{8707F57F-B1B9-410E-ADBD-193449919069}">
      <dgm:prSet phldrT="[Texto]"/>
      <dgm:spPr/>
      <dgm:t>
        <a:bodyPr/>
        <a:lstStyle/>
        <a:p>
          <a:r>
            <a:rPr lang="es-EC" b="1" dirty="0"/>
            <a:t>PLANTEAMIENTO DEL PROBLEMA Y OBJETIVOS</a:t>
          </a:r>
          <a:endParaRPr lang="es-EC" dirty="0"/>
        </a:p>
      </dgm:t>
    </dgm:pt>
    <dgm:pt modelId="{AB0C9C55-F74D-4385-B9CB-80CAE4C0374B}" type="parTrans" cxnId="{C9BD1631-DA04-4520-A471-8C4F07CCBF05}">
      <dgm:prSet/>
      <dgm:spPr/>
      <dgm:t>
        <a:bodyPr/>
        <a:lstStyle/>
        <a:p>
          <a:endParaRPr lang="es-EC"/>
        </a:p>
      </dgm:t>
    </dgm:pt>
    <dgm:pt modelId="{C4AAAE9F-2CB5-420D-AA31-EB2849C0A5F1}" type="sibTrans" cxnId="{C9BD1631-DA04-4520-A471-8C4F07CCBF05}">
      <dgm:prSet/>
      <dgm:spPr/>
      <dgm:t>
        <a:bodyPr/>
        <a:lstStyle/>
        <a:p>
          <a:endParaRPr lang="es-EC"/>
        </a:p>
      </dgm:t>
    </dgm:pt>
    <dgm:pt modelId="{5247DC18-B82C-47A8-A236-8B955505A7FD}">
      <dgm:prSet phldrT="[Texto]"/>
      <dgm:spPr/>
      <dgm:t>
        <a:bodyPr/>
        <a:lstStyle/>
        <a:p>
          <a:r>
            <a:rPr lang="es-EC" b="1" dirty="0"/>
            <a:t>VULNERABILIDAD Y ANÁLISIS ESTRUCTURAL DE LA EDIFICACIÓN</a:t>
          </a:r>
        </a:p>
      </dgm:t>
    </dgm:pt>
    <dgm:pt modelId="{10CA79A9-EDD3-4AC9-BEBE-E0BC004EC9BA}" type="parTrans" cxnId="{D25CEFAA-80FE-4FAC-8486-1ABD5331EED1}">
      <dgm:prSet/>
      <dgm:spPr/>
      <dgm:t>
        <a:bodyPr/>
        <a:lstStyle/>
        <a:p>
          <a:endParaRPr lang="es-EC"/>
        </a:p>
      </dgm:t>
    </dgm:pt>
    <dgm:pt modelId="{71D2E662-AE84-4BCB-94F6-17FB41DB33CE}" type="sibTrans" cxnId="{D25CEFAA-80FE-4FAC-8486-1ABD5331EED1}">
      <dgm:prSet/>
      <dgm:spPr/>
      <dgm:t>
        <a:bodyPr/>
        <a:lstStyle/>
        <a:p>
          <a:endParaRPr lang="es-EC"/>
        </a:p>
      </dgm:t>
    </dgm:pt>
    <dgm:pt modelId="{3B516768-34FD-40C9-BB30-979CCEE35F12}">
      <dgm:prSet phldrT="[Texto]"/>
      <dgm:spPr/>
      <dgm:t>
        <a:bodyPr/>
        <a:lstStyle/>
        <a:p>
          <a:r>
            <a:rPr lang="es-EC" b="1" dirty="0"/>
            <a:t>REFORZAMIENTO</a:t>
          </a:r>
        </a:p>
      </dgm:t>
    </dgm:pt>
    <dgm:pt modelId="{9834369F-C753-4D36-AD6B-5F2AF3B7BE15}" type="parTrans" cxnId="{CE7FED94-04A1-43EC-883A-D130038F996F}">
      <dgm:prSet/>
      <dgm:spPr/>
      <dgm:t>
        <a:bodyPr/>
        <a:lstStyle/>
        <a:p>
          <a:endParaRPr lang="es-EC"/>
        </a:p>
      </dgm:t>
    </dgm:pt>
    <dgm:pt modelId="{069670D8-885B-453E-AC4B-E3A0AB446DA9}" type="sibTrans" cxnId="{CE7FED94-04A1-43EC-883A-D130038F996F}">
      <dgm:prSet/>
      <dgm:spPr/>
      <dgm:t>
        <a:bodyPr/>
        <a:lstStyle/>
        <a:p>
          <a:endParaRPr lang="es-EC"/>
        </a:p>
      </dgm:t>
    </dgm:pt>
    <dgm:pt modelId="{41FA1CDD-6EA0-497A-9ADB-FD0CCEFF05F7}">
      <dgm:prSet phldrT="[Texto]"/>
      <dgm:spPr/>
      <dgm:t>
        <a:bodyPr/>
        <a:lstStyle/>
        <a:p>
          <a:r>
            <a:rPr lang="es-EC" b="1" dirty="0"/>
            <a:t>CONCLUSIONES Y RECOMENDACIONES </a:t>
          </a:r>
        </a:p>
      </dgm:t>
    </dgm:pt>
    <dgm:pt modelId="{93F2D10C-5CA7-4639-A488-F1BF5ACF6E1F}" type="parTrans" cxnId="{3C99FC48-D4AB-41D7-84F9-60AFB7D95304}">
      <dgm:prSet/>
      <dgm:spPr/>
      <dgm:t>
        <a:bodyPr/>
        <a:lstStyle/>
        <a:p>
          <a:endParaRPr lang="es-EC"/>
        </a:p>
      </dgm:t>
    </dgm:pt>
    <dgm:pt modelId="{D42D9E1E-BD0F-48B0-B26B-2F44FE1B6E7D}" type="sibTrans" cxnId="{3C99FC48-D4AB-41D7-84F9-60AFB7D95304}">
      <dgm:prSet/>
      <dgm:spPr/>
      <dgm:t>
        <a:bodyPr/>
        <a:lstStyle/>
        <a:p>
          <a:endParaRPr lang="es-EC"/>
        </a:p>
      </dgm:t>
    </dgm:pt>
    <dgm:pt modelId="{59462584-8076-44CF-824F-93432BC8EBC0}">
      <dgm:prSet phldrT="[Texto]"/>
      <dgm:spPr/>
      <dgm:t>
        <a:bodyPr/>
        <a:lstStyle/>
        <a:p>
          <a:r>
            <a:rPr lang="es-EC" b="1" dirty="0"/>
            <a:t>CARACTERIZACIÓN DE LA EDIFICACIÓN DE ESTUDIO</a:t>
          </a:r>
          <a:endParaRPr lang="es-EC" dirty="0"/>
        </a:p>
      </dgm:t>
    </dgm:pt>
    <dgm:pt modelId="{181D1969-35C6-48D4-A8D5-93DFCB881D26}" type="sibTrans" cxnId="{074AEF21-77C7-4F0F-A9FC-77927BA8F926}">
      <dgm:prSet/>
      <dgm:spPr/>
      <dgm:t>
        <a:bodyPr/>
        <a:lstStyle/>
        <a:p>
          <a:endParaRPr lang="es-EC"/>
        </a:p>
      </dgm:t>
    </dgm:pt>
    <dgm:pt modelId="{A8BB9618-1E6E-41A9-8F7D-47152514D1F4}" type="parTrans" cxnId="{074AEF21-77C7-4F0F-A9FC-77927BA8F926}">
      <dgm:prSet/>
      <dgm:spPr/>
      <dgm:t>
        <a:bodyPr/>
        <a:lstStyle/>
        <a:p>
          <a:endParaRPr lang="es-EC"/>
        </a:p>
      </dgm:t>
    </dgm:pt>
    <dgm:pt modelId="{333874A6-A700-4FEE-AF71-95C820F0145E}" type="pres">
      <dgm:prSet presAssocID="{751F831E-A4EC-4C87-AD1A-85FFB669A15A}" presName="Name0" presStyleCnt="0">
        <dgm:presLayoutVars>
          <dgm:chMax val="7"/>
          <dgm:chPref val="7"/>
          <dgm:dir/>
        </dgm:presLayoutVars>
      </dgm:prSet>
      <dgm:spPr/>
    </dgm:pt>
    <dgm:pt modelId="{8C992797-F77C-4D1B-A90F-9A954D0EBE6D}" type="pres">
      <dgm:prSet presAssocID="{751F831E-A4EC-4C87-AD1A-85FFB669A15A}" presName="Name1" presStyleCnt="0"/>
      <dgm:spPr/>
    </dgm:pt>
    <dgm:pt modelId="{84EB1E62-3AE7-4C6E-A8E6-04CEB78B8FA4}" type="pres">
      <dgm:prSet presAssocID="{751F831E-A4EC-4C87-AD1A-85FFB669A15A}" presName="cycle" presStyleCnt="0"/>
      <dgm:spPr/>
    </dgm:pt>
    <dgm:pt modelId="{0517CA5D-5B79-43DC-9F92-013D8CB7B630}" type="pres">
      <dgm:prSet presAssocID="{751F831E-A4EC-4C87-AD1A-85FFB669A15A}" presName="srcNode" presStyleLbl="node1" presStyleIdx="0" presStyleCnt="6"/>
      <dgm:spPr/>
    </dgm:pt>
    <dgm:pt modelId="{FD1AABD2-522D-4C48-BFD7-5C982F0BB866}" type="pres">
      <dgm:prSet presAssocID="{751F831E-A4EC-4C87-AD1A-85FFB669A15A}" presName="conn" presStyleLbl="parChTrans1D2" presStyleIdx="0" presStyleCnt="1"/>
      <dgm:spPr/>
    </dgm:pt>
    <dgm:pt modelId="{F6BFC571-0ACE-41ED-97E8-C6A09ACDA593}" type="pres">
      <dgm:prSet presAssocID="{751F831E-A4EC-4C87-AD1A-85FFB669A15A}" presName="extraNode" presStyleLbl="node1" presStyleIdx="0" presStyleCnt="6"/>
      <dgm:spPr/>
    </dgm:pt>
    <dgm:pt modelId="{B2F2DEFC-841F-4240-8AB8-D7F8B71267DD}" type="pres">
      <dgm:prSet presAssocID="{751F831E-A4EC-4C87-AD1A-85FFB669A15A}" presName="dstNode" presStyleLbl="node1" presStyleIdx="0" presStyleCnt="6"/>
      <dgm:spPr/>
    </dgm:pt>
    <dgm:pt modelId="{D13791FA-89BD-4FEF-81E9-36AAAF9DD8CF}" type="pres">
      <dgm:prSet presAssocID="{49083984-C92D-475A-9E0C-540C3601442D}" presName="text_1" presStyleLbl="node1" presStyleIdx="0" presStyleCnt="6">
        <dgm:presLayoutVars>
          <dgm:bulletEnabled val="1"/>
        </dgm:presLayoutVars>
      </dgm:prSet>
      <dgm:spPr/>
    </dgm:pt>
    <dgm:pt modelId="{E2B5DDBF-8600-47B0-ADF0-5AD2D9577773}" type="pres">
      <dgm:prSet presAssocID="{49083984-C92D-475A-9E0C-540C3601442D}" presName="accent_1" presStyleCnt="0"/>
      <dgm:spPr/>
    </dgm:pt>
    <dgm:pt modelId="{879BD721-9D0E-437D-8372-A53448D17CC5}" type="pres">
      <dgm:prSet presAssocID="{49083984-C92D-475A-9E0C-540C3601442D}" presName="accentRepeatNode" presStyleLbl="solidFgAcc1" presStyleIdx="0" presStyleCnt="6"/>
      <dgm:spPr>
        <a:blipFill rotWithShape="0">
          <a:blip xmlns:r="http://schemas.openxmlformats.org/officeDocument/2006/relationships" r:embed="rId1"/>
          <a:stretch>
            <a:fillRect/>
          </a:stretch>
        </a:blipFill>
      </dgm:spPr>
    </dgm:pt>
    <dgm:pt modelId="{5D5BDD93-67E4-420D-A5F9-81563E632D92}" type="pres">
      <dgm:prSet presAssocID="{8707F57F-B1B9-410E-ADBD-193449919069}" presName="text_2" presStyleLbl="node1" presStyleIdx="1" presStyleCnt="6">
        <dgm:presLayoutVars>
          <dgm:bulletEnabled val="1"/>
        </dgm:presLayoutVars>
      </dgm:prSet>
      <dgm:spPr/>
    </dgm:pt>
    <dgm:pt modelId="{7F2C3094-59C5-4108-AF16-9B762A90F420}" type="pres">
      <dgm:prSet presAssocID="{8707F57F-B1B9-410E-ADBD-193449919069}" presName="accent_2" presStyleCnt="0"/>
      <dgm:spPr/>
    </dgm:pt>
    <dgm:pt modelId="{2765A87F-6318-4E70-BAAF-A8D33112ECAE}" type="pres">
      <dgm:prSet presAssocID="{8707F57F-B1B9-410E-ADBD-193449919069}" presName="accentRepeatNode" presStyleLbl="solidFgAcc1" presStyleIdx="1" presStyleCnt="6"/>
      <dgm:spPr>
        <a:blipFill rotWithShape="0">
          <a:blip xmlns:r="http://schemas.openxmlformats.org/officeDocument/2006/relationships" r:embed="rId2"/>
          <a:stretch>
            <a:fillRect/>
          </a:stretch>
        </a:blipFill>
      </dgm:spPr>
    </dgm:pt>
    <dgm:pt modelId="{65731F5D-2CDE-4CFE-BABE-FB6A8AAF1D76}" type="pres">
      <dgm:prSet presAssocID="{59462584-8076-44CF-824F-93432BC8EBC0}" presName="text_3" presStyleLbl="node1" presStyleIdx="2" presStyleCnt="6">
        <dgm:presLayoutVars>
          <dgm:bulletEnabled val="1"/>
        </dgm:presLayoutVars>
      </dgm:prSet>
      <dgm:spPr/>
    </dgm:pt>
    <dgm:pt modelId="{31A9111E-8F4A-4883-B021-B25A32C4F2DC}" type="pres">
      <dgm:prSet presAssocID="{59462584-8076-44CF-824F-93432BC8EBC0}" presName="accent_3" presStyleCnt="0"/>
      <dgm:spPr/>
    </dgm:pt>
    <dgm:pt modelId="{ABDA1AA8-AE1B-49B1-9653-7E6A41E91525}" type="pres">
      <dgm:prSet presAssocID="{59462584-8076-44CF-824F-93432BC8EBC0}" presName="accentRepeatNode" presStyleLbl="solidFgAcc1" presStyleIdx="2" presStyleCnt="6"/>
      <dgm:spPr>
        <a:blipFill rotWithShape="0">
          <a:blip xmlns:r="http://schemas.openxmlformats.org/officeDocument/2006/relationships" r:embed="rId3"/>
          <a:stretch>
            <a:fillRect/>
          </a:stretch>
        </a:blipFill>
      </dgm:spPr>
    </dgm:pt>
    <dgm:pt modelId="{2E4B96BD-B450-4E13-8FED-27910EE67F5E}" type="pres">
      <dgm:prSet presAssocID="{5247DC18-B82C-47A8-A236-8B955505A7FD}" presName="text_4" presStyleLbl="node1" presStyleIdx="3" presStyleCnt="6">
        <dgm:presLayoutVars>
          <dgm:bulletEnabled val="1"/>
        </dgm:presLayoutVars>
      </dgm:prSet>
      <dgm:spPr/>
    </dgm:pt>
    <dgm:pt modelId="{32AA2EF3-0B48-4722-90EF-9F7B5A43B527}" type="pres">
      <dgm:prSet presAssocID="{5247DC18-B82C-47A8-A236-8B955505A7FD}" presName="accent_4" presStyleCnt="0"/>
      <dgm:spPr/>
    </dgm:pt>
    <dgm:pt modelId="{7D00211C-41CE-4DF3-8DE6-707B2431831A}" type="pres">
      <dgm:prSet presAssocID="{5247DC18-B82C-47A8-A236-8B955505A7FD}" presName="accentRepeatNode" presStyleLbl="solidFgAcc1" presStyleIdx="3" presStyleCnt="6"/>
      <dgm:spPr>
        <a:blipFill rotWithShape="0">
          <a:blip xmlns:r="http://schemas.openxmlformats.org/officeDocument/2006/relationships" r:embed="rId4"/>
          <a:stretch>
            <a:fillRect/>
          </a:stretch>
        </a:blipFill>
      </dgm:spPr>
    </dgm:pt>
    <dgm:pt modelId="{FD066C79-5E22-42A6-A409-11CDBFF9A2C8}" type="pres">
      <dgm:prSet presAssocID="{3B516768-34FD-40C9-BB30-979CCEE35F12}" presName="text_5" presStyleLbl="node1" presStyleIdx="4" presStyleCnt="6">
        <dgm:presLayoutVars>
          <dgm:bulletEnabled val="1"/>
        </dgm:presLayoutVars>
      </dgm:prSet>
      <dgm:spPr/>
    </dgm:pt>
    <dgm:pt modelId="{CA732458-44B7-4B8A-8B52-5115F854C281}" type="pres">
      <dgm:prSet presAssocID="{3B516768-34FD-40C9-BB30-979CCEE35F12}" presName="accent_5" presStyleCnt="0"/>
      <dgm:spPr/>
    </dgm:pt>
    <dgm:pt modelId="{6E8A2F77-2BE6-4BBE-9CF5-AF77BAC13555}" type="pres">
      <dgm:prSet presAssocID="{3B516768-34FD-40C9-BB30-979CCEE35F12}" presName="accentRepeatNode" presStyleLbl="solidFgAcc1" presStyleIdx="4" presStyleCnt="6"/>
      <dgm:spPr>
        <a:blipFill rotWithShape="0">
          <a:blip xmlns:r="http://schemas.openxmlformats.org/officeDocument/2006/relationships" r:embed="rId5"/>
          <a:stretch>
            <a:fillRect/>
          </a:stretch>
        </a:blipFill>
      </dgm:spPr>
    </dgm:pt>
    <dgm:pt modelId="{5F5CC167-1C00-4480-BF4C-854BF822F9DF}" type="pres">
      <dgm:prSet presAssocID="{41FA1CDD-6EA0-497A-9ADB-FD0CCEFF05F7}" presName="text_6" presStyleLbl="node1" presStyleIdx="5" presStyleCnt="6">
        <dgm:presLayoutVars>
          <dgm:bulletEnabled val="1"/>
        </dgm:presLayoutVars>
      </dgm:prSet>
      <dgm:spPr/>
    </dgm:pt>
    <dgm:pt modelId="{192D08E9-8DCB-494E-B26D-7C8A5A6BBD96}" type="pres">
      <dgm:prSet presAssocID="{41FA1CDD-6EA0-497A-9ADB-FD0CCEFF05F7}" presName="accent_6" presStyleCnt="0"/>
      <dgm:spPr/>
    </dgm:pt>
    <dgm:pt modelId="{B272DC4A-01C3-4741-A291-6EE8A920159F}" type="pres">
      <dgm:prSet presAssocID="{41FA1CDD-6EA0-497A-9ADB-FD0CCEFF05F7}" presName="accentRepeatNode" presStyleLbl="solidFgAcc1" presStyleIdx="5" presStyleCnt="6"/>
      <dgm:spPr>
        <a:blipFill rotWithShape="0">
          <a:blip xmlns:r="http://schemas.openxmlformats.org/officeDocument/2006/relationships" r:embed="rId6"/>
          <a:stretch>
            <a:fillRect/>
          </a:stretch>
        </a:blipFill>
      </dgm:spPr>
    </dgm:pt>
  </dgm:ptLst>
  <dgm:cxnLst>
    <dgm:cxn modelId="{074AEF21-77C7-4F0F-A9FC-77927BA8F926}" srcId="{751F831E-A4EC-4C87-AD1A-85FFB669A15A}" destId="{59462584-8076-44CF-824F-93432BC8EBC0}" srcOrd="2" destOrd="0" parTransId="{A8BB9618-1E6E-41A9-8F7D-47152514D1F4}" sibTransId="{181D1969-35C6-48D4-A8D5-93DFCB881D26}"/>
    <dgm:cxn modelId="{584EF027-B0CF-43BC-B56F-BED6293E3721}" type="presOf" srcId="{5247DC18-B82C-47A8-A236-8B955505A7FD}" destId="{2E4B96BD-B450-4E13-8FED-27910EE67F5E}" srcOrd="0" destOrd="0" presId="urn:microsoft.com/office/officeart/2008/layout/VerticalCurvedList"/>
    <dgm:cxn modelId="{C9BD1631-DA04-4520-A471-8C4F07CCBF05}" srcId="{751F831E-A4EC-4C87-AD1A-85FFB669A15A}" destId="{8707F57F-B1B9-410E-ADBD-193449919069}" srcOrd="1" destOrd="0" parTransId="{AB0C9C55-F74D-4385-B9CB-80CAE4C0374B}" sibTransId="{C4AAAE9F-2CB5-420D-AA31-EB2849C0A5F1}"/>
    <dgm:cxn modelId="{D822A03F-4863-43F5-A1EB-F928C9B7E364}" type="presOf" srcId="{49083984-C92D-475A-9E0C-540C3601442D}" destId="{D13791FA-89BD-4FEF-81E9-36AAAF9DD8CF}" srcOrd="0" destOrd="0" presId="urn:microsoft.com/office/officeart/2008/layout/VerticalCurvedList"/>
    <dgm:cxn modelId="{D0012340-52F0-4760-9323-B8CC5A7348B6}" srcId="{751F831E-A4EC-4C87-AD1A-85FFB669A15A}" destId="{49083984-C92D-475A-9E0C-540C3601442D}" srcOrd="0" destOrd="0" parTransId="{6D2D6EA5-3088-4DDE-855A-C8977810612D}" sibTransId="{8D053578-A4CC-4707-ABAE-8B32B59749D2}"/>
    <dgm:cxn modelId="{3E328765-C8A9-413D-B147-5A9905FE7862}" type="presOf" srcId="{8707F57F-B1B9-410E-ADBD-193449919069}" destId="{5D5BDD93-67E4-420D-A5F9-81563E632D92}" srcOrd="0" destOrd="0" presId="urn:microsoft.com/office/officeart/2008/layout/VerticalCurvedList"/>
    <dgm:cxn modelId="{3C99FC48-D4AB-41D7-84F9-60AFB7D95304}" srcId="{751F831E-A4EC-4C87-AD1A-85FFB669A15A}" destId="{41FA1CDD-6EA0-497A-9ADB-FD0CCEFF05F7}" srcOrd="5" destOrd="0" parTransId="{93F2D10C-5CA7-4639-A488-F1BF5ACF6E1F}" sibTransId="{D42D9E1E-BD0F-48B0-B26B-2F44FE1B6E7D}"/>
    <dgm:cxn modelId="{6597B156-0A0C-48BA-9842-C2CA8FBB6A5A}" type="presOf" srcId="{751F831E-A4EC-4C87-AD1A-85FFB669A15A}" destId="{333874A6-A700-4FEE-AF71-95C820F0145E}" srcOrd="0" destOrd="0" presId="urn:microsoft.com/office/officeart/2008/layout/VerticalCurvedList"/>
    <dgm:cxn modelId="{93260A8C-F376-4850-BB46-A3F7A92D5BDF}" type="presOf" srcId="{59462584-8076-44CF-824F-93432BC8EBC0}" destId="{65731F5D-2CDE-4CFE-BABE-FB6A8AAF1D76}" srcOrd="0" destOrd="0" presId="urn:microsoft.com/office/officeart/2008/layout/VerticalCurvedList"/>
    <dgm:cxn modelId="{CE7FED94-04A1-43EC-883A-D130038F996F}" srcId="{751F831E-A4EC-4C87-AD1A-85FFB669A15A}" destId="{3B516768-34FD-40C9-BB30-979CCEE35F12}" srcOrd="4" destOrd="0" parTransId="{9834369F-C753-4D36-AD6B-5F2AF3B7BE15}" sibTransId="{069670D8-885B-453E-AC4B-E3A0AB446DA9}"/>
    <dgm:cxn modelId="{D25CEFAA-80FE-4FAC-8486-1ABD5331EED1}" srcId="{751F831E-A4EC-4C87-AD1A-85FFB669A15A}" destId="{5247DC18-B82C-47A8-A236-8B955505A7FD}" srcOrd="3" destOrd="0" parTransId="{10CA79A9-EDD3-4AC9-BEBE-E0BC004EC9BA}" sibTransId="{71D2E662-AE84-4BCB-94F6-17FB41DB33CE}"/>
    <dgm:cxn modelId="{CA0E5ED9-CE3E-4209-8159-53D6D8FB91CD}" type="presOf" srcId="{8D053578-A4CC-4707-ABAE-8B32B59749D2}" destId="{FD1AABD2-522D-4C48-BFD7-5C982F0BB866}" srcOrd="0" destOrd="0" presId="urn:microsoft.com/office/officeart/2008/layout/VerticalCurvedList"/>
    <dgm:cxn modelId="{C82B3AF1-BB1E-4C5A-B97F-B26B57E9B96D}" type="presOf" srcId="{3B516768-34FD-40C9-BB30-979CCEE35F12}" destId="{FD066C79-5E22-42A6-A409-11CDBFF9A2C8}" srcOrd="0" destOrd="0" presId="urn:microsoft.com/office/officeart/2008/layout/VerticalCurvedList"/>
    <dgm:cxn modelId="{CD9B85FB-DB2E-45C8-9759-B0FE4C66823D}" type="presOf" srcId="{41FA1CDD-6EA0-497A-9ADB-FD0CCEFF05F7}" destId="{5F5CC167-1C00-4480-BF4C-854BF822F9DF}" srcOrd="0" destOrd="0" presId="urn:microsoft.com/office/officeart/2008/layout/VerticalCurvedList"/>
    <dgm:cxn modelId="{78BFC109-B359-461C-B2BF-5DB5ACB5890C}" type="presParOf" srcId="{333874A6-A700-4FEE-AF71-95C820F0145E}" destId="{8C992797-F77C-4D1B-A90F-9A954D0EBE6D}" srcOrd="0" destOrd="0" presId="urn:microsoft.com/office/officeart/2008/layout/VerticalCurvedList"/>
    <dgm:cxn modelId="{082741A2-DF57-41A9-B76C-CF0EB7FC388C}" type="presParOf" srcId="{8C992797-F77C-4D1B-A90F-9A954D0EBE6D}" destId="{84EB1E62-3AE7-4C6E-A8E6-04CEB78B8FA4}" srcOrd="0" destOrd="0" presId="urn:microsoft.com/office/officeart/2008/layout/VerticalCurvedList"/>
    <dgm:cxn modelId="{6676BE8D-07AE-4781-885B-D736FFB6219A}" type="presParOf" srcId="{84EB1E62-3AE7-4C6E-A8E6-04CEB78B8FA4}" destId="{0517CA5D-5B79-43DC-9F92-013D8CB7B630}" srcOrd="0" destOrd="0" presId="urn:microsoft.com/office/officeart/2008/layout/VerticalCurvedList"/>
    <dgm:cxn modelId="{3F7C575F-FC7A-4486-91E9-1407328B69C7}" type="presParOf" srcId="{84EB1E62-3AE7-4C6E-A8E6-04CEB78B8FA4}" destId="{FD1AABD2-522D-4C48-BFD7-5C982F0BB866}" srcOrd="1" destOrd="0" presId="urn:microsoft.com/office/officeart/2008/layout/VerticalCurvedList"/>
    <dgm:cxn modelId="{8A8B6043-E107-4D64-8DFF-F00266DB838E}" type="presParOf" srcId="{84EB1E62-3AE7-4C6E-A8E6-04CEB78B8FA4}" destId="{F6BFC571-0ACE-41ED-97E8-C6A09ACDA593}" srcOrd="2" destOrd="0" presId="urn:microsoft.com/office/officeart/2008/layout/VerticalCurvedList"/>
    <dgm:cxn modelId="{E6DB7B2C-7384-4A54-A27B-75B33A2C6775}" type="presParOf" srcId="{84EB1E62-3AE7-4C6E-A8E6-04CEB78B8FA4}" destId="{B2F2DEFC-841F-4240-8AB8-D7F8B71267DD}" srcOrd="3" destOrd="0" presId="urn:microsoft.com/office/officeart/2008/layout/VerticalCurvedList"/>
    <dgm:cxn modelId="{8D6A8F2F-1FD3-4955-B302-8A7C8FE3F10C}" type="presParOf" srcId="{8C992797-F77C-4D1B-A90F-9A954D0EBE6D}" destId="{D13791FA-89BD-4FEF-81E9-36AAAF9DD8CF}" srcOrd="1" destOrd="0" presId="urn:microsoft.com/office/officeart/2008/layout/VerticalCurvedList"/>
    <dgm:cxn modelId="{C79E63AE-D7C0-4F50-8DDA-E8D91167E7AF}" type="presParOf" srcId="{8C992797-F77C-4D1B-A90F-9A954D0EBE6D}" destId="{E2B5DDBF-8600-47B0-ADF0-5AD2D9577773}" srcOrd="2" destOrd="0" presId="urn:microsoft.com/office/officeart/2008/layout/VerticalCurvedList"/>
    <dgm:cxn modelId="{8E02ACB3-8147-4BD3-A77F-C25F8F3D6372}" type="presParOf" srcId="{E2B5DDBF-8600-47B0-ADF0-5AD2D9577773}" destId="{879BD721-9D0E-437D-8372-A53448D17CC5}" srcOrd="0" destOrd="0" presId="urn:microsoft.com/office/officeart/2008/layout/VerticalCurvedList"/>
    <dgm:cxn modelId="{68A1E7F9-864C-4F3C-9BE9-3ADF84BA7F9D}" type="presParOf" srcId="{8C992797-F77C-4D1B-A90F-9A954D0EBE6D}" destId="{5D5BDD93-67E4-420D-A5F9-81563E632D92}" srcOrd="3" destOrd="0" presId="urn:microsoft.com/office/officeart/2008/layout/VerticalCurvedList"/>
    <dgm:cxn modelId="{34549D33-62F3-4073-9BBC-DDCB14205E2E}" type="presParOf" srcId="{8C992797-F77C-4D1B-A90F-9A954D0EBE6D}" destId="{7F2C3094-59C5-4108-AF16-9B762A90F420}" srcOrd="4" destOrd="0" presId="urn:microsoft.com/office/officeart/2008/layout/VerticalCurvedList"/>
    <dgm:cxn modelId="{98ADDB77-AC38-425D-AB0B-38FA34DA3936}" type="presParOf" srcId="{7F2C3094-59C5-4108-AF16-9B762A90F420}" destId="{2765A87F-6318-4E70-BAAF-A8D33112ECAE}" srcOrd="0" destOrd="0" presId="urn:microsoft.com/office/officeart/2008/layout/VerticalCurvedList"/>
    <dgm:cxn modelId="{32CAE295-2928-47ED-9167-45C1F9D237D0}" type="presParOf" srcId="{8C992797-F77C-4D1B-A90F-9A954D0EBE6D}" destId="{65731F5D-2CDE-4CFE-BABE-FB6A8AAF1D76}" srcOrd="5" destOrd="0" presId="urn:microsoft.com/office/officeart/2008/layout/VerticalCurvedList"/>
    <dgm:cxn modelId="{D8A73834-3568-457C-9A6B-E44E5EE1D661}" type="presParOf" srcId="{8C992797-F77C-4D1B-A90F-9A954D0EBE6D}" destId="{31A9111E-8F4A-4883-B021-B25A32C4F2DC}" srcOrd="6" destOrd="0" presId="urn:microsoft.com/office/officeart/2008/layout/VerticalCurvedList"/>
    <dgm:cxn modelId="{9D9B87D0-2069-4C7C-9E22-411B512066C9}" type="presParOf" srcId="{31A9111E-8F4A-4883-B021-B25A32C4F2DC}" destId="{ABDA1AA8-AE1B-49B1-9653-7E6A41E91525}" srcOrd="0" destOrd="0" presId="urn:microsoft.com/office/officeart/2008/layout/VerticalCurvedList"/>
    <dgm:cxn modelId="{D9CC0CB7-DD44-45DE-85F7-D6676CB69094}" type="presParOf" srcId="{8C992797-F77C-4D1B-A90F-9A954D0EBE6D}" destId="{2E4B96BD-B450-4E13-8FED-27910EE67F5E}" srcOrd="7" destOrd="0" presId="urn:microsoft.com/office/officeart/2008/layout/VerticalCurvedList"/>
    <dgm:cxn modelId="{556C0D5B-0431-4E94-B883-08D3ED441942}" type="presParOf" srcId="{8C992797-F77C-4D1B-A90F-9A954D0EBE6D}" destId="{32AA2EF3-0B48-4722-90EF-9F7B5A43B527}" srcOrd="8" destOrd="0" presId="urn:microsoft.com/office/officeart/2008/layout/VerticalCurvedList"/>
    <dgm:cxn modelId="{A7DAC634-E41D-40EF-AA94-EDA2A4D3A2D5}" type="presParOf" srcId="{32AA2EF3-0B48-4722-90EF-9F7B5A43B527}" destId="{7D00211C-41CE-4DF3-8DE6-707B2431831A}" srcOrd="0" destOrd="0" presId="urn:microsoft.com/office/officeart/2008/layout/VerticalCurvedList"/>
    <dgm:cxn modelId="{AE350733-68F5-4787-8221-CF45BF0BE3B3}" type="presParOf" srcId="{8C992797-F77C-4D1B-A90F-9A954D0EBE6D}" destId="{FD066C79-5E22-42A6-A409-11CDBFF9A2C8}" srcOrd="9" destOrd="0" presId="urn:microsoft.com/office/officeart/2008/layout/VerticalCurvedList"/>
    <dgm:cxn modelId="{0C6E221D-E77C-40F5-949A-CA9DC3279B02}" type="presParOf" srcId="{8C992797-F77C-4D1B-A90F-9A954D0EBE6D}" destId="{CA732458-44B7-4B8A-8B52-5115F854C281}" srcOrd="10" destOrd="0" presId="urn:microsoft.com/office/officeart/2008/layout/VerticalCurvedList"/>
    <dgm:cxn modelId="{98404EE1-BD0A-4580-AC25-4EB59AD09A77}" type="presParOf" srcId="{CA732458-44B7-4B8A-8B52-5115F854C281}" destId="{6E8A2F77-2BE6-4BBE-9CF5-AF77BAC13555}" srcOrd="0" destOrd="0" presId="urn:microsoft.com/office/officeart/2008/layout/VerticalCurvedList"/>
    <dgm:cxn modelId="{AF5B35F5-7969-4E16-8C59-6B35DDD536D9}" type="presParOf" srcId="{8C992797-F77C-4D1B-A90F-9A954D0EBE6D}" destId="{5F5CC167-1C00-4480-BF4C-854BF822F9DF}" srcOrd="11" destOrd="0" presId="urn:microsoft.com/office/officeart/2008/layout/VerticalCurvedList"/>
    <dgm:cxn modelId="{5D3CDC29-2E6D-4FCB-97EF-40182377B91B}" type="presParOf" srcId="{8C992797-F77C-4D1B-A90F-9A954D0EBE6D}" destId="{192D08E9-8DCB-494E-B26D-7C8A5A6BBD96}" srcOrd="12" destOrd="0" presId="urn:microsoft.com/office/officeart/2008/layout/VerticalCurvedList"/>
    <dgm:cxn modelId="{6A3CCAC5-63BF-4AEB-8E52-30BCE3470D87}" type="presParOf" srcId="{192D08E9-8DCB-494E-B26D-7C8A5A6BBD96}" destId="{B272DC4A-01C3-4741-A291-6EE8A920159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CD62B-715B-47F8-B239-BCFC2671AFDD}" type="doc">
      <dgm:prSet loTypeId="urn:microsoft.com/office/officeart/2009/3/layout/HorizontalOrganizationChart" loCatId="hierarchy" qsTypeId="urn:microsoft.com/office/officeart/2005/8/quickstyle/simple3" qsCatId="simple" csTypeId="urn:microsoft.com/office/officeart/2005/8/colors/colorful1" csCatId="colorful" phldr="1"/>
      <dgm:spPr/>
      <dgm:t>
        <a:bodyPr/>
        <a:lstStyle/>
        <a:p>
          <a:endParaRPr lang="es-EC"/>
        </a:p>
      </dgm:t>
    </dgm:pt>
    <dgm:pt modelId="{808E7766-A2C7-41BC-BEF4-396BEA5B6D3A}">
      <dgm:prSet phldrT="[Texto]" custT="1"/>
      <dgm:spPr>
        <a:solidFill>
          <a:schemeClr val="accent6">
            <a:lumMod val="40000"/>
            <a:lumOff val="60000"/>
          </a:schemeClr>
        </a:solidFill>
        <a:ln>
          <a:solidFill>
            <a:schemeClr val="accent6">
              <a:lumMod val="75000"/>
            </a:schemeClr>
          </a:solidFill>
        </a:ln>
      </dgm:spPr>
      <dgm:t>
        <a:bodyPr/>
        <a:lstStyle/>
        <a:p>
          <a:pPr algn="just"/>
          <a:endParaRPr lang="es-EC" sz="1800" dirty="0"/>
        </a:p>
      </dgm:t>
    </dgm:pt>
    <dgm:pt modelId="{2559C423-AE4F-4088-AC20-8773A78B0415}" type="parTrans" cxnId="{35939B51-3827-4533-8B81-4BEB48662325}">
      <dgm:prSet/>
      <dgm:spPr/>
      <dgm:t>
        <a:bodyPr/>
        <a:lstStyle/>
        <a:p>
          <a:endParaRPr lang="es-EC"/>
        </a:p>
      </dgm:t>
    </dgm:pt>
    <dgm:pt modelId="{ACC63822-88FD-4D19-84AD-46D9C18E3700}" type="sibTrans" cxnId="{35939B51-3827-4533-8B81-4BEB48662325}">
      <dgm:prSet/>
      <dgm:spPr/>
      <dgm:t>
        <a:bodyPr/>
        <a:lstStyle/>
        <a:p>
          <a:endParaRPr lang="es-EC"/>
        </a:p>
      </dgm:t>
    </dgm:pt>
    <dgm:pt modelId="{3A341BDB-D684-4232-AB9F-698A9A531936}" type="asst">
      <dgm:prSet phldrT="[Texto]" custT="1"/>
      <dgm:spPr>
        <a:solidFill>
          <a:schemeClr val="accent5">
            <a:lumMod val="20000"/>
            <a:lumOff val="80000"/>
          </a:schemeClr>
        </a:solidFill>
        <a:ln>
          <a:solidFill>
            <a:schemeClr val="accent5">
              <a:lumMod val="75000"/>
            </a:schemeClr>
          </a:solidFill>
        </a:ln>
      </dgm:spPr>
      <dgm:t>
        <a:bodyPr/>
        <a:lstStyle/>
        <a:p>
          <a:r>
            <a:rPr lang="es-EC" sz="2400" b="1" dirty="0"/>
            <a:t>ESPECÍFICOS</a:t>
          </a:r>
        </a:p>
      </dgm:t>
    </dgm:pt>
    <dgm:pt modelId="{2316D309-68BC-45A2-B610-DAC58094E883}" type="parTrans" cxnId="{A46D16DF-14D4-401F-9DF6-CFA582E171F9}">
      <dgm:prSet/>
      <dgm:spPr>
        <a:ln>
          <a:solidFill>
            <a:schemeClr val="accent5">
              <a:lumMod val="75000"/>
            </a:schemeClr>
          </a:solidFill>
        </a:ln>
      </dgm:spPr>
      <dgm:t>
        <a:bodyPr/>
        <a:lstStyle/>
        <a:p>
          <a:endParaRPr lang="es-EC"/>
        </a:p>
      </dgm:t>
    </dgm:pt>
    <dgm:pt modelId="{14D98710-28C8-464D-B00A-E86FC435AF77}" type="sibTrans" cxnId="{A46D16DF-14D4-401F-9DF6-CFA582E171F9}">
      <dgm:prSet/>
      <dgm:spPr/>
      <dgm:t>
        <a:bodyPr/>
        <a:lstStyle/>
        <a:p>
          <a:endParaRPr lang="es-EC"/>
        </a:p>
      </dgm:t>
    </dgm:pt>
    <dgm:pt modelId="{12CC35F6-BEF2-4187-A45D-BE73B0F14898}">
      <dgm:prSet phldrT="[Texto]" custT="1"/>
      <dgm:spPr>
        <a:solidFill>
          <a:schemeClr val="accent5">
            <a:lumMod val="20000"/>
            <a:lumOff val="80000"/>
          </a:schemeClr>
        </a:solidFill>
        <a:ln>
          <a:solidFill>
            <a:schemeClr val="accent5">
              <a:lumMod val="75000"/>
            </a:schemeClr>
          </a:solidFill>
        </a:ln>
      </dgm:spPr>
      <dgm:t>
        <a:bodyPr/>
        <a:lstStyle/>
        <a:p>
          <a:pPr algn="ctr"/>
          <a:endParaRPr lang="es-EC" sz="1600" dirty="0"/>
        </a:p>
      </dgm:t>
    </dgm:pt>
    <dgm:pt modelId="{0B379DE3-A592-4C0F-A247-F63093FDA944}" type="parTrans" cxnId="{11C7709F-33EA-4F8F-8AD4-03DD9B32A7F9}">
      <dgm:prSet/>
      <dgm:spPr>
        <a:ln>
          <a:solidFill>
            <a:srgbClr val="0070C0"/>
          </a:solidFill>
        </a:ln>
      </dgm:spPr>
      <dgm:t>
        <a:bodyPr/>
        <a:lstStyle/>
        <a:p>
          <a:endParaRPr lang="es-EC"/>
        </a:p>
      </dgm:t>
    </dgm:pt>
    <dgm:pt modelId="{547B0976-2197-4F7D-927B-6F1618DF4BE7}" type="sibTrans" cxnId="{11C7709F-33EA-4F8F-8AD4-03DD9B32A7F9}">
      <dgm:prSet/>
      <dgm:spPr/>
      <dgm:t>
        <a:bodyPr/>
        <a:lstStyle/>
        <a:p>
          <a:endParaRPr lang="es-EC"/>
        </a:p>
      </dgm:t>
    </dgm:pt>
    <dgm:pt modelId="{36C47E7F-B0A5-4227-95F5-8A1D95712A90}">
      <dgm:prSet phldrT="[Texto]" custT="1"/>
      <dgm:spPr>
        <a:solidFill>
          <a:schemeClr val="accent5">
            <a:lumMod val="20000"/>
            <a:lumOff val="80000"/>
          </a:schemeClr>
        </a:solidFill>
        <a:ln>
          <a:solidFill>
            <a:schemeClr val="accent5">
              <a:lumMod val="75000"/>
            </a:schemeClr>
          </a:solidFill>
        </a:ln>
      </dgm:spPr>
      <dgm:t>
        <a:bodyPr/>
        <a:lstStyle/>
        <a:p>
          <a:endParaRPr lang="es-EC" sz="1800" dirty="0"/>
        </a:p>
      </dgm:t>
    </dgm:pt>
    <dgm:pt modelId="{D5EE2529-306E-4153-9F74-239C4B4EA693}" type="parTrans" cxnId="{3063946F-15DC-4B49-9D0B-BD23E4583568}">
      <dgm:prSet/>
      <dgm:spPr>
        <a:ln>
          <a:solidFill>
            <a:srgbClr val="0070C0"/>
          </a:solidFill>
        </a:ln>
      </dgm:spPr>
      <dgm:t>
        <a:bodyPr/>
        <a:lstStyle/>
        <a:p>
          <a:endParaRPr lang="es-EC"/>
        </a:p>
      </dgm:t>
    </dgm:pt>
    <dgm:pt modelId="{7B57B3AE-1496-4528-850D-9206B517B7D0}" type="sibTrans" cxnId="{3063946F-15DC-4B49-9D0B-BD23E4583568}">
      <dgm:prSet/>
      <dgm:spPr/>
      <dgm:t>
        <a:bodyPr/>
        <a:lstStyle/>
        <a:p>
          <a:endParaRPr lang="es-EC"/>
        </a:p>
      </dgm:t>
    </dgm:pt>
    <dgm:pt modelId="{E88FB314-9F48-4E55-8AD6-86A394D76849}">
      <dgm:prSet phldrT="[Texto]" custT="1"/>
      <dgm:spPr>
        <a:solidFill>
          <a:schemeClr val="accent5">
            <a:lumMod val="20000"/>
            <a:lumOff val="80000"/>
          </a:schemeClr>
        </a:solidFill>
        <a:ln>
          <a:solidFill>
            <a:schemeClr val="accent5">
              <a:lumMod val="75000"/>
            </a:schemeClr>
          </a:solidFill>
        </a:ln>
      </dgm:spPr>
      <dgm:t>
        <a:bodyPr/>
        <a:lstStyle/>
        <a:p>
          <a:endParaRPr lang="es-EC" sz="1800" dirty="0"/>
        </a:p>
      </dgm:t>
    </dgm:pt>
    <dgm:pt modelId="{64DAC6A4-3EA2-4777-B125-7411D1A7A6B8}" type="sibTrans" cxnId="{04137657-C39C-4AF7-B517-97E438F79474}">
      <dgm:prSet/>
      <dgm:spPr/>
      <dgm:t>
        <a:bodyPr/>
        <a:lstStyle/>
        <a:p>
          <a:endParaRPr lang="es-EC"/>
        </a:p>
      </dgm:t>
    </dgm:pt>
    <dgm:pt modelId="{115F2A92-C368-446F-A701-09466AA01BEC}" type="parTrans" cxnId="{04137657-C39C-4AF7-B517-97E438F79474}">
      <dgm:prSet/>
      <dgm:spPr>
        <a:solidFill>
          <a:srgbClr val="0070C0"/>
        </a:solidFill>
        <a:ln>
          <a:solidFill>
            <a:schemeClr val="accent1">
              <a:lumMod val="75000"/>
            </a:schemeClr>
          </a:solidFill>
        </a:ln>
      </dgm:spPr>
      <dgm:t>
        <a:bodyPr/>
        <a:lstStyle/>
        <a:p>
          <a:endParaRPr lang="es-EC"/>
        </a:p>
      </dgm:t>
    </dgm:pt>
    <dgm:pt modelId="{9ECF2777-EBDC-4402-9BEF-8E6F99FD55E4}" type="pres">
      <dgm:prSet presAssocID="{162CD62B-715B-47F8-B239-BCFC2671AFDD}" presName="hierChild1" presStyleCnt="0">
        <dgm:presLayoutVars>
          <dgm:orgChart val="1"/>
          <dgm:chPref val="1"/>
          <dgm:dir/>
          <dgm:animOne val="branch"/>
          <dgm:animLvl val="lvl"/>
          <dgm:resizeHandles/>
        </dgm:presLayoutVars>
      </dgm:prSet>
      <dgm:spPr/>
    </dgm:pt>
    <dgm:pt modelId="{F80F8C68-FFF4-4956-941E-3EFF39DD82EC}" type="pres">
      <dgm:prSet presAssocID="{808E7766-A2C7-41BC-BEF4-396BEA5B6D3A}" presName="hierRoot1" presStyleCnt="0">
        <dgm:presLayoutVars>
          <dgm:hierBranch val="init"/>
        </dgm:presLayoutVars>
      </dgm:prSet>
      <dgm:spPr/>
    </dgm:pt>
    <dgm:pt modelId="{86C2BAFB-1283-45AE-9128-ED7870B729F0}" type="pres">
      <dgm:prSet presAssocID="{808E7766-A2C7-41BC-BEF4-396BEA5B6D3A}" presName="rootComposite1" presStyleCnt="0"/>
      <dgm:spPr/>
    </dgm:pt>
    <dgm:pt modelId="{33B0DC35-C47C-4F4B-8A60-B3C5141E519B}" type="pres">
      <dgm:prSet presAssocID="{808E7766-A2C7-41BC-BEF4-396BEA5B6D3A}" presName="rootText1" presStyleLbl="node0" presStyleIdx="0" presStyleCnt="1" custScaleX="147460" custScaleY="398478" custLinFactY="18183" custLinFactNeighborX="-4057" custLinFactNeighborY="100000">
        <dgm:presLayoutVars>
          <dgm:chPref val="3"/>
        </dgm:presLayoutVars>
      </dgm:prSet>
      <dgm:spPr/>
    </dgm:pt>
    <dgm:pt modelId="{D4A9CE8E-2C6E-468A-8EEE-C682DBAD443B}" type="pres">
      <dgm:prSet presAssocID="{808E7766-A2C7-41BC-BEF4-396BEA5B6D3A}" presName="rootConnector1" presStyleLbl="node1" presStyleIdx="0" presStyleCnt="0"/>
      <dgm:spPr/>
    </dgm:pt>
    <dgm:pt modelId="{FAD549C8-FE38-48C5-9B02-9A9C79BB5F1A}" type="pres">
      <dgm:prSet presAssocID="{808E7766-A2C7-41BC-BEF4-396BEA5B6D3A}" presName="hierChild2" presStyleCnt="0"/>
      <dgm:spPr/>
    </dgm:pt>
    <dgm:pt modelId="{D2B59D39-32CC-4B11-A445-661A10E7BC98}" type="pres">
      <dgm:prSet presAssocID="{0B379DE3-A592-4C0F-A247-F63093FDA944}" presName="Name64" presStyleLbl="parChTrans1D2" presStyleIdx="0" presStyleCnt="4"/>
      <dgm:spPr/>
    </dgm:pt>
    <dgm:pt modelId="{C1CC1F38-D600-4C6E-8EE8-1054B0C05FAA}" type="pres">
      <dgm:prSet presAssocID="{12CC35F6-BEF2-4187-A45D-BE73B0F14898}" presName="hierRoot2" presStyleCnt="0">
        <dgm:presLayoutVars>
          <dgm:hierBranch val="init"/>
        </dgm:presLayoutVars>
      </dgm:prSet>
      <dgm:spPr/>
    </dgm:pt>
    <dgm:pt modelId="{75946AFB-82B9-43D0-A6FD-0A88958E19BD}" type="pres">
      <dgm:prSet presAssocID="{12CC35F6-BEF2-4187-A45D-BE73B0F14898}" presName="rootComposite" presStyleCnt="0"/>
      <dgm:spPr/>
    </dgm:pt>
    <dgm:pt modelId="{0D36B0C4-1C49-4228-87F4-60BD56C56A6D}" type="pres">
      <dgm:prSet presAssocID="{12CC35F6-BEF2-4187-A45D-BE73B0F14898}" presName="rootText" presStyleLbl="node2" presStyleIdx="0" presStyleCnt="3" custScaleX="114836" custScaleY="248361" custLinFactNeighborX="-8517" custLinFactNeighborY="-7684">
        <dgm:presLayoutVars>
          <dgm:chPref val="3"/>
        </dgm:presLayoutVars>
      </dgm:prSet>
      <dgm:spPr/>
    </dgm:pt>
    <dgm:pt modelId="{08F09586-2796-4664-8335-9A438F9DC058}" type="pres">
      <dgm:prSet presAssocID="{12CC35F6-BEF2-4187-A45D-BE73B0F14898}" presName="rootConnector" presStyleLbl="node2" presStyleIdx="0" presStyleCnt="3"/>
      <dgm:spPr/>
    </dgm:pt>
    <dgm:pt modelId="{D25B78CC-CA7E-47D9-9913-B0F01CADC1F0}" type="pres">
      <dgm:prSet presAssocID="{12CC35F6-BEF2-4187-A45D-BE73B0F14898}" presName="hierChild4" presStyleCnt="0"/>
      <dgm:spPr/>
    </dgm:pt>
    <dgm:pt modelId="{55F364A2-D21F-4815-8F58-7E4B51188CCB}" type="pres">
      <dgm:prSet presAssocID="{12CC35F6-BEF2-4187-A45D-BE73B0F14898}" presName="hierChild5" presStyleCnt="0"/>
      <dgm:spPr/>
    </dgm:pt>
    <dgm:pt modelId="{29399A5C-A8C0-4354-9BE5-A9C9E3B22561}" type="pres">
      <dgm:prSet presAssocID="{115F2A92-C368-446F-A701-09466AA01BEC}" presName="Name64" presStyleLbl="parChTrans1D2" presStyleIdx="1" presStyleCnt="4"/>
      <dgm:spPr/>
    </dgm:pt>
    <dgm:pt modelId="{B231DF63-1D85-4784-AE66-CD29430593DA}" type="pres">
      <dgm:prSet presAssocID="{E88FB314-9F48-4E55-8AD6-86A394D76849}" presName="hierRoot2" presStyleCnt="0">
        <dgm:presLayoutVars>
          <dgm:hierBranch val="init"/>
        </dgm:presLayoutVars>
      </dgm:prSet>
      <dgm:spPr/>
    </dgm:pt>
    <dgm:pt modelId="{F3AC04F0-7161-4305-8A38-E2E554718711}" type="pres">
      <dgm:prSet presAssocID="{E88FB314-9F48-4E55-8AD6-86A394D76849}" presName="rootComposite" presStyleCnt="0"/>
      <dgm:spPr/>
    </dgm:pt>
    <dgm:pt modelId="{C50F698F-47B3-4E3E-ACB5-0912D1A79314}" type="pres">
      <dgm:prSet presAssocID="{E88FB314-9F48-4E55-8AD6-86A394D76849}" presName="rootText" presStyleLbl="node2" presStyleIdx="1" presStyleCnt="3" custScaleX="100233" custScaleY="180568" custLinFactNeighborX="-8983" custLinFactNeighborY="-8410">
        <dgm:presLayoutVars>
          <dgm:chPref val="3"/>
        </dgm:presLayoutVars>
      </dgm:prSet>
      <dgm:spPr/>
    </dgm:pt>
    <dgm:pt modelId="{E685CED1-D82A-4E1A-BAEE-12BF6B5CCD29}" type="pres">
      <dgm:prSet presAssocID="{E88FB314-9F48-4E55-8AD6-86A394D76849}" presName="rootConnector" presStyleLbl="node2" presStyleIdx="1" presStyleCnt="3"/>
      <dgm:spPr/>
    </dgm:pt>
    <dgm:pt modelId="{39D6E971-C1B1-4BE3-8FBD-3CF841362349}" type="pres">
      <dgm:prSet presAssocID="{E88FB314-9F48-4E55-8AD6-86A394D76849}" presName="hierChild4" presStyleCnt="0"/>
      <dgm:spPr/>
    </dgm:pt>
    <dgm:pt modelId="{42A312CE-4FE1-4B5B-8D9C-5A32CC3DD9D7}" type="pres">
      <dgm:prSet presAssocID="{E88FB314-9F48-4E55-8AD6-86A394D76849}" presName="hierChild5" presStyleCnt="0"/>
      <dgm:spPr/>
    </dgm:pt>
    <dgm:pt modelId="{517F81C0-6E35-4762-873B-FE107F2BC3E9}" type="pres">
      <dgm:prSet presAssocID="{D5EE2529-306E-4153-9F74-239C4B4EA693}" presName="Name64" presStyleLbl="parChTrans1D2" presStyleIdx="2" presStyleCnt="4"/>
      <dgm:spPr/>
    </dgm:pt>
    <dgm:pt modelId="{052F867C-B471-4DE4-AAFC-540428A64B83}" type="pres">
      <dgm:prSet presAssocID="{36C47E7F-B0A5-4227-95F5-8A1D95712A90}" presName="hierRoot2" presStyleCnt="0">
        <dgm:presLayoutVars>
          <dgm:hierBranch val="init"/>
        </dgm:presLayoutVars>
      </dgm:prSet>
      <dgm:spPr/>
    </dgm:pt>
    <dgm:pt modelId="{BA1C130D-65D3-4FA6-B034-1090FDBD5DC6}" type="pres">
      <dgm:prSet presAssocID="{36C47E7F-B0A5-4227-95F5-8A1D95712A90}" presName="rootComposite" presStyleCnt="0"/>
      <dgm:spPr/>
    </dgm:pt>
    <dgm:pt modelId="{A74D3A78-CAAF-4C3F-8A3F-C9E46A31A12F}" type="pres">
      <dgm:prSet presAssocID="{36C47E7F-B0A5-4227-95F5-8A1D95712A90}" presName="rootText" presStyleLbl="node2" presStyleIdx="2" presStyleCnt="3" custScaleX="123673" custScaleY="159141" custLinFactNeighborX="-7506" custLinFactNeighborY="-2084">
        <dgm:presLayoutVars>
          <dgm:chPref val="3"/>
        </dgm:presLayoutVars>
      </dgm:prSet>
      <dgm:spPr/>
    </dgm:pt>
    <dgm:pt modelId="{B3FD3D7A-0096-488C-935E-7C75852EFC91}" type="pres">
      <dgm:prSet presAssocID="{36C47E7F-B0A5-4227-95F5-8A1D95712A90}" presName="rootConnector" presStyleLbl="node2" presStyleIdx="2" presStyleCnt="3"/>
      <dgm:spPr/>
    </dgm:pt>
    <dgm:pt modelId="{1040BC0F-7E1A-4EA6-BB1B-2AA026AA8FD9}" type="pres">
      <dgm:prSet presAssocID="{36C47E7F-B0A5-4227-95F5-8A1D95712A90}" presName="hierChild4" presStyleCnt="0"/>
      <dgm:spPr/>
    </dgm:pt>
    <dgm:pt modelId="{EDB719C4-19BE-41B0-82A1-558A9C4AB919}" type="pres">
      <dgm:prSet presAssocID="{36C47E7F-B0A5-4227-95F5-8A1D95712A90}" presName="hierChild5" presStyleCnt="0"/>
      <dgm:spPr/>
    </dgm:pt>
    <dgm:pt modelId="{B1EE0C58-0C63-4F4E-B752-623BCCB953A6}" type="pres">
      <dgm:prSet presAssocID="{808E7766-A2C7-41BC-BEF4-396BEA5B6D3A}" presName="hierChild3" presStyleCnt="0"/>
      <dgm:spPr/>
    </dgm:pt>
    <dgm:pt modelId="{48F4BB54-5651-476A-A194-E4ACEEAF3B93}" type="pres">
      <dgm:prSet presAssocID="{2316D309-68BC-45A2-B610-DAC58094E883}" presName="Name115" presStyleLbl="parChTrans1D2" presStyleIdx="3" presStyleCnt="4"/>
      <dgm:spPr/>
    </dgm:pt>
    <dgm:pt modelId="{C44DD9F6-6B40-438A-A5E2-0AC38E8BF706}" type="pres">
      <dgm:prSet presAssocID="{3A341BDB-D684-4232-AB9F-698A9A531936}" presName="hierRoot3" presStyleCnt="0">
        <dgm:presLayoutVars>
          <dgm:hierBranch val="init"/>
        </dgm:presLayoutVars>
      </dgm:prSet>
      <dgm:spPr/>
    </dgm:pt>
    <dgm:pt modelId="{2F93E662-55A7-4CD1-B987-F1DF63703D2D}" type="pres">
      <dgm:prSet presAssocID="{3A341BDB-D684-4232-AB9F-698A9A531936}" presName="rootComposite3" presStyleCnt="0"/>
      <dgm:spPr/>
    </dgm:pt>
    <dgm:pt modelId="{191D494F-FE7C-493A-A9B8-87773A194A6C}" type="pres">
      <dgm:prSet presAssocID="{3A341BDB-D684-4232-AB9F-698A9A531936}" presName="rootText3" presStyleLbl="asst1" presStyleIdx="0" presStyleCnt="1" custScaleX="60724" custScaleY="60611" custLinFactNeighborX="-20555" custLinFactNeighborY="-10313">
        <dgm:presLayoutVars>
          <dgm:chPref val="3"/>
        </dgm:presLayoutVars>
      </dgm:prSet>
      <dgm:spPr/>
    </dgm:pt>
    <dgm:pt modelId="{2D3CB450-88E5-4346-ADCB-C8300719695D}" type="pres">
      <dgm:prSet presAssocID="{3A341BDB-D684-4232-AB9F-698A9A531936}" presName="rootConnector3" presStyleLbl="asst1" presStyleIdx="0" presStyleCnt="1"/>
      <dgm:spPr/>
    </dgm:pt>
    <dgm:pt modelId="{7F98EF07-4CB2-4C0C-955B-D5189C6074FD}" type="pres">
      <dgm:prSet presAssocID="{3A341BDB-D684-4232-AB9F-698A9A531936}" presName="hierChild6" presStyleCnt="0"/>
      <dgm:spPr/>
    </dgm:pt>
    <dgm:pt modelId="{560F0425-3879-41FF-8517-07403C709A16}" type="pres">
      <dgm:prSet presAssocID="{3A341BDB-D684-4232-AB9F-698A9A531936}" presName="hierChild7" presStyleCnt="0"/>
      <dgm:spPr/>
    </dgm:pt>
  </dgm:ptLst>
  <dgm:cxnLst>
    <dgm:cxn modelId="{0C150338-BD2D-47E6-AC35-A139D22986BF}" type="presOf" srcId="{808E7766-A2C7-41BC-BEF4-396BEA5B6D3A}" destId="{33B0DC35-C47C-4F4B-8A60-B3C5141E519B}" srcOrd="0" destOrd="0" presId="urn:microsoft.com/office/officeart/2009/3/layout/HorizontalOrganizationChart"/>
    <dgm:cxn modelId="{281CCD5C-7EA0-45B8-96F8-A2AEDF9F030D}" type="presOf" srcId="{115F2A92-C368-446F-A701-09466AA01BEC}" destId="{29399A5C-A8C0-4354-9BE5-A9C9E3B22561}" srcOrd="0" destOrd="0" presId="urn:microsoft.com/office/officeart/2009/3/layout/HorizontalOrganizationChart"/>
    <dgm:cxn modelId="{F5678F5F-9581-492A-87AC-0AC079D600E2}" type="presOf" srcId="{12CC35F6-BEF2-4187-A45D-BE73B0F14898}" destId="{0D36B0C4-1C49-4228-87F4-60BD56C56A6D}" srcOrd="0" destOrd="0" presId="urn:microsoft.com/office/officeart/2009/3/layout/HorizontalOrganizationChart"/>
    <dgm:cxn modelId="{6EF7BC67-F048-4654-AE9C-F59F339B1F81}" type="presOf" srcId="{162CD62B-715B-47F8-B239-BCFC2671AFDD}" destId="{9ECF2777-EBDC-4402-9BEF-8E6F99FD55E4}" srcOrd="0" destOrd="0" presId="urn:microsoft.com/office/officeart/2009/3/layout/HorizontalOrganizationChart"/>
    <dgm:cxn modelId="{91CB984A-A212-4D3F-A498-67B83F697180}" type="presOf" srcId="{0B379DE3-A592-4C0F-A247-F63093FDA944}" destId="{D2B59D39-32CC-4B11-A445-661A10E7BC98}" srcOrd="0" destOrd="0" presId="urn:microsoft.com/office/officeart/2009/3/layout/HorizontalOrganizationChart"/>
    <dgm:cxn modelId="{1E931D4F-5B6B-47FB-8787-F6C6CC1F2F95}" type="presOf" srcId="{2316D309-68BC-45A2-B610-DAC58094E883}" destId="{48F4BB54-5651-476A-A194-E4ACEEAF3B93}" srcOrd="0" destOrd="0" presId="urn:microsoft.com/office/officeart/2009/3/layout/HorizontalOrganizationChart"/>
    <dgm:cxn modelId="{3063946F-15DC-4B49-9D0B-BD23E4583568}" srcId="{808E7766-A2C7-41BC-BEF4-396BEA5B6D3A}" destId="{36C47E7F-B0A5-4227-95F5-8A1D95712A90}" srcOrd="3" destOrd="0" parTransId="{D5EE2529-306E-4153-9F74-239C4B4EA693}" sibTransId="{7B57B3AE-1496-4528-850D-9206B517B7D0}"/>
    <dgm:cxn modelId="{19FE7871-7704-4A06-871C-2B5BEBEA2E7D}" type="presOf" srcId="{3A341BDB-D684-4232-AB9F-698A9A531936}" destId="{191D494F-FE7C-493A-A9B8-87773A194A6C}" srcOrd="0" destOrd="0" presId="urn:microsoft.com/office/officeart/2009/3/layout/HorizontalOrganizationChart"/>
    <dgm:cxn modelId="{35939B51-3827-4533-8B81-4BEB48662325}" srcId="{162CD62B-715B-47F8-B239-BCFC2671AFDD}" destId="{808E7766-A2C7-41BC-BEF4-396BEA5B6D3A}" srcOrd="0" destOrd="0" parTransId="{2559C423-AE4F-4088-AC20-8773A78B0415}" sibTransId="{ACC63822-88FD-4D19-84AD-46D9C18E3700}"/>
    <dgm:cxn modelId="{56E5C955-2410-4253-A8D0-D5CBB4995970}" type="presOf" srcId="{36C47E7F-B0A5-4227-95F5-8A1D95712A90}" destId="{A74D3A78-CAAF-4C3F-8A3F-C9E46A31A12F}" srcOrd="0" destOrd="0" presId="urn:microsoft.com/office/officeart/2009/3/layout/HorizontalOrganizationChart"/>
    <dgm:cxn modelId="{04137657-C39C-4AF7-B517-97E438F79474}" srcId="{808E7766-A2C7-41BC-BEF4-396BEA5B6D3A}" destId="{E88FB314-9F48-4E55-8AD6-86A394D76849}" srcOrd="2" destOrd="0" parTransId="{115F2A92-C368-446F-A701-09466AA01BEC}" sibTransId="{64DAC6A4-3EA2-4777-B125-7411D1A7A6B8}"/>
    <dgm:cxn modelId="{7D814084-6703-4959-BB06-E99F6455B598}" type="presOf" srcId="{36C47E7F-B0A5-4227-95F5-8A1D95712A90}" destId="{B3FD3D7A-0096-488C-935E-7C75852EFC91}" srcOrd="1" destOrd="0" presId="urn:microsoft.com/office/officeart/2009/3/layout/HorizontalOrganizationChart"/>
    <dgm:cxn modelId="{D5029B97-B168-431E-8355-22F66E6E16A5}" type="presOf" srcId="{D5EE2529-306E-4153-9F74-239C4B4EA693}" destId="{517F81C0-6E35-4762-873B-FE107F2BC3E9}" srcOrd="0" destOrd="0" presId="urn:microsoft.com/office/officeart/2009/3/layout/HorizontalOrganizationChart"/>
    <dgm:cxn modelId="{11C7709F-33EA-4F8F-8AD4-03DD9B32A7F9}" srcId="{808E7766-A2C7-41BC-BEF4-396BEA5B6D3A}" destId="{12CC35F6-BEF2-4187-A45D-BE73B0F14898}" srcOrd="1" destOrd="0" parTransId="{0B379DE3-A592-4C0F-A247-F63093FDA944}" sibTransId="{547B0976-2197-4F7D-927B-6F1618DF4BE7}"/>
    <dgm:cxn modelId="{293FFBA3-1AFB-4DF7-9600-BEF5C0E01F20}" type="presOf" srcId="{12CC35F6-BEF2-4187-A45D-BE73B0F14898}" destId="{08F09586-2796-4664-8335-9A438F9DC058}" srcOrd="1" destOrd="0" presId="urn:microsoft.com/office/officeart/2009/3/layout/HorizontalOrganizationChart"/>
    <dgm:cxn modelId="{B86576D0-3AC3-49AF-8DE0-2729D1920915}" type="presOf" srcId="{E88FB314-9F48-4E55-8AD6-86A394D76849}" destId="{E685CED1-D82A-4E1A-BAEE-12BF6B5CCD29}" srcOrd="1" destOrd="0" presId="urn:microsoft.com/office/officeart/2009/3/layout/HorizontalOrganizationChart"/>
    <dgm:cxn modelId="{4E9F05D8-9BE8-49DB-9D95-D06B90A50A18}" type="presOf" srcId="{E88FB314-9F48-4E55-8AD6-86A394D76849}" destId="{C50F698F-47B3-4E3E-ACB5-0912D1A79314}" srcOrd="0" destOrd="0" presId="urn:microsoft.com/office/officeart/2009/3/layout/HorizontalOrganizationChart"/>
    <dgm:cxn modelId="{A46D16DF-14D4-401F-9DF6-CFA582E171F9}" srcId="{808E7766-A2C7-41BC-BEF4-396BEA5B6D3A}" destId="{3A341BDB-D684-4232-AB9F-698A9A531936}" srcOrd="0" destOrd="0" parTransId="{2316D309-68BC-45A2-B610-DAC58094E883}" sibTransId="{14D98710-28C8-464D-B00A-E86FC435AF77}"/>
    <dgm:cxn modelId="{DB6B9BF1-D8B5-4042-BE1A-66FB63DD03C6}" type="presOf" srcId="{808E7766-A2C7-41BC-BEF4-396BEA5B6D3A}" destId="{D4A9CE8E-2C6E-468A-8EEE-C682DBAD443B}" srcOrd="1" destOrd="0" presId="urn:microsoft.com/office/officeart/2009/3/layout/HorizontalOrganizationChart"/>
    <dgm:cxn modelId="{0C38C0FF-EDE6-4BEA-BF36-E4D002CDFA86}" type="presOf" srcId="{3A341BDB-D684-4232-AB9F-698A9A531936}" destId="{2D3CB450-88E5-4346-ADCB-C8300719695D}" srcOrd="1" destOrd="0" presId="urn:microsoft.com/office/officeart/2009/3/layout/HorizontalOrganizationChart"/>
    <dgm:cxn modelId="{6DB55426-5E9E-4415-8734-A71C8F369FE2}" type="presParOf" srcId="{9ECF2777-EBDC-4402-9BEF-8E6F99FD55E4}" destId="{F80F8C68-FFF4-4956-941E-3EFF39DD82EC}" srcOrd="0" destOrd="0" presId="urn:microsoft.com/office/officeart/2009/3/layout/HorizontalOrganizationChart"/>
    <dgm:cxn modelId="{7B0653D0-43EB-416D-A4CD-89459593BC05}" type="presParOf" srcId="{F80F8C68-FFF4-4956-941E-3EFF39DD82EC}" destId="{86C2BAFB-1283-45AE-9128-ED7870B729F0}" srcOrd="0" destOrd="0" presId="urn:microsoft.com/office/officeart/2009/3/layout/HorizontalOrganizationChart"/>
    <dgm:cxn modelId="{F7E055EB-C9D3-4E04-85E6-4930271BBBD3}" type="presParOf" srcId="{86C2BAFB-1283-45AE-9128-ED7870B729F0}" destId="{33B0DC35-C47C-4F4B-8A60-B3C5141E519B}" srcOrd="0" destOrd="0" presId="urn:microsoft.com/office/officeart/2009/3/layout/HorizontalOrganizationChart"/>
    <dgm:cxn modelId="{3D605F88-86CC-4505-8C35-50256F7BFBB4}" type="presParOf" srcId="{86C2BAFB-1283-45AE-9128-ED7870B729F0}" destId="{D4A9CE8E-2C6E-468A-8EEE-C682DBAD443B}" srcOrd="1" destOrd="0" presId="urn:microsoft.com/office/officeart/2009/3/layout/HorizontalOrganizationChart"/>
    <dgm:cxn modelId="{EDB7180E-A026-4287-B89B-4755C5F84135}" type="presParOf" srcId="{F80F8C68-FFF4-4956-941E-3EFF39DD82EC}" destId="{FAD549C8-FE38-48C5-9B02-9A9C79BB5F1A}" srcOrd="1" destOrd="0" presId="urn:microsoft.com/office/officeart/2009/3/layout/HorizontalOrganizationChart"/>
    <dgm:cxn modelId="{FB74F9FC-34AB-4980-9949-7DB1AAC6D80A}" type="presParOf" srcId="{FAD549C8-FE38-48C5-9B02-9A9C79BB5F1A}" destId="{D2B59D39-32CC-4B11-A445-661A10E7BC98}" srcOrd="0" destOrd="0" presId="urn:microsoft.com/office/officeart/2009/3/layout/HorizontalOrganizationChart"/>
    <dgm:cxn modelId="{4DC7BD86-3542-4AFB-A5BB-2E781550B4A2}" type="presParOf" srcId="{FAD549C8-FE38-48C5-9B02-9A9C79BB5F1A}" destId="{C1CC1F38-D600-4C6E-8EE8-1054B0C05FAA}" srcOrd="1" destOrd="0" presId="urn:microsoft.com/office/officeart/2009/3/layout/HorizontalOrganizationChart"/>
    <dgm:cxn modelId="{46C0D2E7-A692-41FD-855D-743658825D9B}" type="presParOf" srcId="{C1CC1F38-D600-4C6E-8EE8-1054B0C05FAA}" destId="{75946AFB-82B9-43D0-A6FD-0A88958E19BD}" srcOrd="0" destOrd="0" presId="urn:microsoft.com/office/officeart/2009/3/layout/HorizontalOrganizationChart"/>
    <dgm:cxn modelId="{8AC3A2AF-5453-4420-B711-B553F38BCA52}" type="presParOf" srcId="{75946AFB-82B9-43D0-A6FD-0A88958E19BD}" destId="{0D36B0C4-1C49-4228-87F4-60BD56C56A6D}" srcOrd="0" destOrd="0" presId="urn:microsoft.com/office/officeart/2009/3/layout/HorizontalOrganizationChart"/>
    <dgm:cxn modelId="{04DD40AF-2201-4255-872E-9C3A955D041E}" type="presParOf" srcId="{75946AFB-82B9-43D0-A6FD-0A88958E19BD}" destId="{08F09586-2796-4664-8335-9A438F9DC058}" srcOrd="1" destOrd="0" presId="urn:microsoft.com/office/officeart/2009/3/layout/HorizontalOrganizationChart"/>
    <dgm:cxn modelId="{8E76C4F6-B19E-4BD7-B41A-13AE3CE59B97}" type="presParOf" srcId="{C1CC1F38-D600-4C6E-8EE8-1054B0C05FAA}" destId="{D25B78CC-CA7E-47D9-9913-B0F01CADC1F0}" srcOrd="1" destOrd="0" presId="urn:microsoft.com/office/officeart/2009/3/layout/HorizontalOrganizationChart"/>
    <dgm:cxn modelId="{1E9B0351-D8F2-4E0E-8E80-31C1E9B7CAAD}" type="presParOf" srcId="{C1CC1F38-D600-4C6E-8EE8-1054B0C05FAA}" destId="{55F364A2-D21F-4815-8F58-7E4B51188CCB}" srcOrd="2" destOrd="0" presId="urn:microsoft.com/office/officeart/2009/3/layout/HorizontalOrganizationChart"/>
    <dgm:cxn modelId="{13B2ED85-E3AC-40EF-83D3-61D9F67DF179}" type="presParOf" srcId="{FAD549C8-FE38-48C5-9B02-9A9C79BB5F1A}" destId="{29399A5C-A8C0-4354-9BE5-A9C9E3B22561}" srcOrd="2" destOrd="0" presId="urn:microsoft.com/office/officeart/2009/3/layout/HorizontalOrganizationChart"/>
    <dgm:cxn modelId="{4D6FF9BB-7A1C-4446-8B59-FA01AB23FD78}" type="presParOf" srcId="{FAD549C8-FE38-48C5-9B02-9A9C79BB5F1A}" destId="{B231DF63-1D85-4784-AE66-CD29430593DA}" srcOrd="3" destOrd="0" presId="urn:microsoft.com/office/officeart/2009/3/layout/HorizontalOrganizationChart"/>
    <dgm:cxn modelId="{A19FABD6-61E8-4654-95BE-F36143455504}" type="presParOf" srcId="{B231DF63-1D85-4784-AE66-CD29430593DA}" destId="{F3AC04F0-7161-4305-8A38-E2E554718711}" srcOrd="0" destOrd="0" presId="urn:microsoft.com/office/officeart/2009/3/layout/HorizontalOrganizationChart"/>
    <dgm:cxn modelId="{EDBE6A1F-7F67-4C7A-BDE0-ABFCC635CB1F}" type="presParOf" srcId="{F3AC04F0-7161-4305-8A38-E2E554718711}" destId="{C50F698F-47B3-4E3E-ACB5-0912D1A79314}" srcOrd="0" destOrd="0" presId="urn:microsoft.com/office/officeart/2009/3/layout/HorizontalOrganizationChart"/>
    <dgm:cxn modelId="{A1B9A2E9-6514-4434-8C04-DCCF894CA2C1}" type="presParOf" srcId="{F3AC04F0-7161-4305-8A38-E2E554718711}" destId="{E685CED1-D82A-4E1A-BAEE-12BF6B5CCD29}" srcOrd="1" destOrd="0" presId="urn:microsoft.com/office/officeart/2009/3/layout/HorizontalOrganizationChart"/>
    <dgm:cxn modelId="{B1440863-1AF8-4F6B-A0A1-65A8BD7D2335}" type="presParOf" srcId="{B231DF63-1D85-4784-AE66-CD29430593DA}" destId="{39D6E971-C1B1-4BE3-8FBD-3CF841362349}" srcOrd="1" destOrd="0" presId="urn:microsoft.com/office/officeart/2009/3/layout/HorizontalOrganizationChart"/>
    <dgm:cxn modelId="{99E2B321-429B-4FFB-8F4C-04FEF6655CD8}" type="presParOf" srcId="{B231DF63-1D85-4784-AE66-CD29430593DA}" destId="{42A312CE-4FE1-4B5B-8D9C-5A32CC3DD9D7}" srcOrd="2" destOrd="0" presId="urn:microsoft.com/office/officeart/2009/3/layout/HorizontalOrganizationChart"/>
    <dgm:cxn modelId="{2BB4D2EB-1FF5-4E7B-80AC-45B1E9ADFEE1}" type="presParOf" srcId="{FAD549C8-FE38-48C5-9B02-9A9C79BB5F1A}" destId="{517F81C0-6E35-4762-873B-FE107F2BC3E9}" srcOrd="4" destOrd="0" presId="urn:microsoft.com/office/officeart/2009/3/layout/HorizontalOrganizationChart"/>
    <dgm:cxn modelId="{33A88BAF-EBC2-4684-8C9F-7663DC269B8B}" type="presParOf" srcId="{FAD549C8-FE38-48C5-9B02-9A9C79BB5F1A}" destId="{052F867C-B471-4DE4-AAFC-540428A64B83}" srcOrd="5" destOrd="0" presId="urn:microsoft.com/office/officeart/2009/3/layout/HorizontalOrganizationChart"/>
    <dgm:cxn modelId="{CD76FB86-C05B-4591-A5E8-F4F9671BA1A2}" type="presParOf" srcId="{052F867C-B471-4DE4-AAFC-540428A64B83}" destId="{BA1C130D-65D3-4FA6-B034-1090FDBD5DC6}" srcOrd="0" destOrd="0" presId="urn:microsoft.com/office/officeart/2009/3/layout/HorizontalOrganizationChart"/>
    <dgm:cxn modelId="{B70D0B44-84DD-4C71-90E3-AFB76AB75FE9}" type="presParOf" srcId="{BA1C130D-65D3-4FA6-B034-1090FDBD5DC6}" destId="{A74D3A78-CAAF-4C3F-8A3F-C9E46A31A12F}" srcOrd="0" destOrd="0" presId="urn:microsoft.com/office/officeart/2009/3/layout/HorizontalOrganizationChart"/>
    <dgm:cxn modelId="{43B9D0FF-BB22-4650-A780-92C9DF4E7084}" type="presParOf" srcId="{BA1C130D-65D3-4FA6-B034-1090FDBD5DC6}" destId="{B3FD3D7A-0096-488C-935E-7C75852EFC91}" srcOrd="1" destOrd="0" presId="urn:microsoft.com/office/officeart/2009/3/layout/HorizontalOrganizationChart"/>
    <dgm:cxn modelId="{40C2E951-C309-4B15-9CEF-9F18C8DAEE9B}" type="presParOf" srcId="{052F867C-B471-4DE4-AAFC-540428A64B83}" destId="{1040BC0F-7E1A-4EA6-BB1B-2AA026AA8FD9}" srcOrd="1" destOrd="0" presId="urn:microsoft.com/office/officeart/2009/3/layout/HorizontalOrganizationChart"/>
    <dgm:cxn modelId="{D12B55E4-6333-4628-8288-F5DB0FDF11A9}" type="presParOf" srcId="{052F867C-B471-4DE4-AAFC-540428A64B83}" destId="{EDB719C4-19BE-41B0-82A1-558A9C4AB919}" srcOrd="2" destOrd="0" presId="urn:microsoft.com/office/officeart/2009/3/layout/HorizontalOrganizationChart"/>
    <dgm:cxn modelId="{A52248DD-2D27-4F92-A149-AB52433C9802}" type="presParOf" srcId="{F80F8C68-FFF4-4956-941E-3EFF39DD82EC}" destId="{B1EE0C58-0C63-4F4E-B752-623BCCB953A6}" srcOrd="2" destOrd="0" presId="urn:microsoft.com/office/officeart/2009/3/layout/HorizontalOrganizationChart"/>
    <dgm:cxn modelId="{1E6F2CCC-3167-4E04-883D-F645A28DB49A}" type="presParOf" srcId="{B1EE0C58-0C63-4F4E-B752-623BCCB953A6}" destId="{48F4BB54-5651-476A-A194-E4ACEEAF3B93}" srcOrd="0" destOrd="0" presId="urn:microsoft.com/office/officeart/2009/3/layout/HorizontalOrganizationChart"/>
    <dgm:cxn modelId="{78CE8B9A-26FF-4DB6-B402-8EEBA1B31A74}" type="presParOf" srcId="{B1EE0C58-0C63-4F4E-B752-623BCCB953A6}" destId="{C44DD9F6-6B40-438A-A5E2-0AC38E8BF706}" srcOrd="1" destOrd="0" presId="urn:microsoft.com/office/officeart/2009/3/layout/HorizontalOrganizationChart"/>
    <dgm:cxn modelId="{CF2895F3-6930-48E6-B3FF-D9290B0A004C}" type="presParOf" srcId="{C44DD9F6-6B40-438A-A5E2-0AC38E8BF706}" destId="{2F93E662-55A7-4CD1-B987-F1DF63703D2D}" srcOrd="0" destOrd="0" presId="urn:microsoft.com/office/officeart/2009/3/layout/HorizontalOrganizationChart"/>
    <dgm:cxn modelId="{7B0148F2-3861-4F85-A8C9-B1A11C80E648}" type="presParOf" srcId="{2F93E662-55A7-4CD1-B987-F1DF63703D2D}" destId="{191D494F-FE7C-493A-A9B8-87773A194A6C}" srcOrd="0" destOrd="0" presId="urn:microsoft.com/office/officeart/2009/3/layout/HorizontalOrganizationChart"/>
    <dgm:cxn modelId="{3A756EEF-87A1-405F-AE8D-69BE64A1E4F8}" type="presParOf" srcId="{2F93E662-55A7-4CD1-B987-F1DF63703D2D}" destId="{2D3CB450-88E5-4346-ADCB-C8300719695D}" srcOrd="1" destOrd="0" presId="urn:microsoft.com/office/officeart/2009/3/layout/HorizontalOrganizationChart"/>
    <dgm:cxn modelId="{96043CB4-8EFF-4ABB-8019-79792201904A}" type="presParOf" srcId="{C44DD9F6-6B40-438A-A5E2-0AC38E8BF706}" destId="{7F98EF07-4CB2-4C0C-955B-D5189C6074FD}" srcOrd="1" destOrd="0" presId="urn:microsoft.com/office/officeart/2009/3/layout/HorizontalOrganizationChart"/>
    <dgm:cxn modelId="{E0E5047B-D00A-4BB3-B7B5-51FEB54A3B0C}" type="presParOf" srcId="{C44DD9F6-6B40-438A-A5E2-0AC38E8BF706}" destId="{560F0425-3879-41FF-8517-07403C709A16}"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AABD2-522D-4C48-BFD7-5C982F0BB86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791FA-89BD-4FEF-81E9-36AAAF9DD8CF}">
      <dsp:nvSpPr>
        <dsp:cNvPr id="0" name=""/>
        <dsp:cNvSpPr/>
      </dsp:nvSpPr>
      <dsp:spPr>
        <a:xfrm>
          <a:off x="434398" y="285347"/>
          <a:ext cx="7617019"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GENERALIDADES: </a:t>
          </a:r>
          <a:r>
            <a:rPr lang="es-EC" sz="1900" kern="1200" dirty="0"/>
            <a:t>INTRODUCCIÓN - ANTECEDENTES </a:t>
          </a:r>
        </a:p>
      </dsp:txBody>
      <dsp:txXfrm>
        <a:off x="434398" y="285347"/>
        <a:ext cx="7617019" cy="570477"/>
      </dsp:txXfrm>
    </dsp:sp>
    <dsp:sp modelId="{879BD721-9D0E-437D-8372-A53448D17CC5}">
      <dsp:nvSpPr>
        <dsp:cNvPr id="0" name=""/>
        <dsp:cNvSpPr/>
      </dsp:nvSpPr>
      <dsp:spPr>
        <a:xfrm>
          <a:off x="77849" y="214037"/>
          <a:ext cx="713096" cy="713096"/>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D5BDD93-67E4-420D-A5F9-81563E632D92}">
      <dsp:nvSpPr>
        <dsp:cNvPr id="0" name=""/>
        <dsp:cNvSpPr/>
      </dsp:nvSpPr>
      <dsp:spPr>
        <a:xfrm>
          <a:off x="903654" y="1140954"/>
          <a:ext cx="714776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PLANTEAMIENTO DEL PROBLEMA Y OBJETIVOS</a:t>
          </a:r>
          <a:endParaRPr lang="es-EC" sz="1900" kern="1200" dirty="0"/>
        </a:p>
      </dsp:txBody>
      <dsp:txXfrm>
        <a:off x="903654" y="1140954"/>
        <a:ext cx="7147763" cy="570477"/>
      </dsp:txXfrm>
    </dsp:sp>
    <dsp:sp modelId="{2765A87F-6318-4E70-BAAF-A8D33112ECAE}">
      <dsp:nvSpPr>
        <dsp:cNvPr id="0" name=""/>
        <dsp:cNvSpPr/>
      </dsp:nvSpPr>
      <dsp:spPr>
        <a:xfrm>
          <a:off x="547106" y="1069644"/>
          <a:ext cx="713096" cy="713096"/>
        </a:xfrm>
        <a:prstGeom prst="ellipse">
          <a:avLst/>
        </a:prstGeom>
        <a:blipFill rotWithShape="0">
          <a:blip xmlns:r="http://schemas.openxmlformats.org/officeDocument/2006/relationships" r:embed="rId2"/>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731F5D-2CDE-4CFE-BABE-FB6A8AAF1D76}">
      <dsp:nvSpPr>
        <dsp:cNvPr id="0" name=""/>
        <dsp:cNvSpPr/>
      </dsp:nvSpPr>
      <dsp:spPr>
        <a:xfrm>
          <a:off x="1118233" y="1996562"/>
          <a:ext cx="693318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CARACTERIZACIÓN DE LA EDIFICACIÓN DE ESTUDIO</a:t>
          </a:r>
          <a:endParaRPr lang="es-EC" sz="1900" kern="1200" dirty="0"/>
        </a:p>
      </dsp:txBody>
      <dsp:txXfrm>
        <a:off x="1118233" y="1996562"/>
        <a:ext cx="6933183" cy="570477"/>
      </dsp:txXfrm>
    </dsp:sp>
    <dsp:sp modelId="{ABDA1AA8-AE1B-49B1-9653-7E6A41E91525}">
      <dsp:nvSpPr>
        <dsp:cNvPr id="0" name=""/>
        <dsp:cNvSpPr/>
      </dsp:nvSpPr>
      <dsp:spPr>
        <a:xfrm>
          <a:off x="761685" y="1925252"/>
          <a:ext cx="713096" cy="713096"/>
        </a:xfrm>
        <a:prstGeom prst="ellipse">
          <a:avLst/>
        </a:prstGeom>
        <a:blipFill rotWithShape="0">
          <a:blip xmlns:r="http://schemas.openxmlformats.org/officeDocument/2006/relationships" r:embed="rId3"/>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E4B96BD-B450-4E13-8FED-27910EE67F5E}">
      <dsp:nvSpPr>
        <dsp:cNvPr id="0" name=""/>
        <dsp:cNvSpPr/>
      </dsp:nvSpPr>
      <dsp:spPr>
        <a:xfrm>
          <a:off x="1118233" y="2851627"/>
          <a:ext cx="693318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VULNERABILIDAD Y ANÁLISIS ESTRUCTURAL DE LA EDIFICACIÓN</a:t>
          </a:r>
        </a:p>
      </dsp:txBody>
      <dsp:txXfrm>
        <a:off x="1118233" y="2851627"/>
        <a:ext cx="6933183" cy="570477"/>
      </dsp:txXfrm>
    </dsp:sp>
    <dsp:sp modelId="{7D00211C-41CE-4DF3-8DE6-707B2431831A}">
      <dsp:nvSpPr>
        <dsp:cNvPr id="0" name=""/>
        <dsp:cNvSpPr/>
      </dsp:nvSpPr>
      <dsp:spPr>
        <a:xfrm>
          <a:off x="761685" y="2780318"/>
          <a:ext cx="713096" cy="713096"/>
        </a:xfrm>
        <a:prstGeom prst="ellipse">
          <a:avLst/>
        </a:prstGeom>
        <a:blipFill rotWithShape="0">
          <a:blip xmlns:r="http://schemas.openxmlformats.org/officeDocument/2006/relationships" r:embed="rId4"/>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D066C79-5E22-42A6-A409-11CDBFF9A2C8}">
      <dsp:nvSpPr>
        <dsp:cNvPr id="0" name=""/>
        <dsp:cNvSpPr/>
      </dsp:nvSpPr>
      <dsp:spPr>
        <a:xfrm>
          <a:off x="903654" y="3707235"/>
          <a:ext cx="714776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REFORZAMIENTO</a:t>
          </a:r>
        </a:p>
      </dsp:txBody>
      <dsp:txXfrm>
        <a:off x="903654" y="3707235"/>
        <a:ext cx="7147763" cy="570477"/>
      </dsp:txXfrm>
    </dsp:sp>
    <dsp:sp modelId="{6E8A2F77-2BE6-4BBE-9CF5-AF77BAC13555}">
      <dsp:nvSpPr>
        <dsp:cNvPr id="0" name=""/>
        <dsp:cNvSpPr/>
      </dsp:nvSpPr>
      <dsp:spPr>
        <a:xfrm>
          <a:off x="547106" y="3635925"/>
          <a:ext cx="713096" cy="713096"/>
        </a:xfrm>
        <a:prstGeom prst="ellipse">
          <a:avLst/>
        </a:prstGeom>
        <a:blipFill rotWithShape="0">
          <a:blip xmlns:r="http://schemas.openxmlformats.org/officeDocument/2006/relationships" r:embed="rId5"/>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F5CC167-1C00-4480-BF4C-854BF822F9DF}">
      <dsp:nvSpPr>
        <dsp:cNvPr id="0" name=""/>
        <dsp:cNvSpPr/>
      </dsp:nvSpPr>
      <dsp:spPr>
        <a:xfrm>
          <a:off x="434398" y="4562842"/>
          <a:ext cx="7617019"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CONCLUSIONES Y RECOMENDACIONES </a:t>
          </a:r>
        </a:p>
      </dsp:txBody>
      <dsp:txXfrm>
        <a:off x="434398" y="4562842"/>
        <a:ext cx="7617019" cy="570477"/>
      </dsp:txXfrm>
    </dsp:sp>
    <dsp:sp modelId="{B272DC4A-01C3-4741-A291-6EE8A920159F}">
      <dsp:nvSpPr>
        <dsp:cNvPr id="0" name=""/>
        <dsp:cNvSpPr/>
      </dsp:nvSpPr>
      <dsp:spPr>
        <a:xfrm>
          <a:off x="77849" y="4491533"/>
          <a:ext cx="713096" cy="713096"/>
        </a:xfrm>
        <a:prstGeom prst="ellipse">
          <a:avLst/>
        </a:prstGeom>
        <a:blipFill rotWithShape="0">
          <a:blip xmlns:r="http://schemas.openxmlformats.org/officeDocument/2006/relationships" r:embed="rId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4BB54-5651-476A-A194-E4ACEEAF3B93}">
      <dsp:nvSpPr>
        <dsp:cNvPr id="0" name=""/>
        <dsp:cNvSpPr/>
      </dsp:nvSpPr>
      <dsp:spPr>
        <a:xfrm>
          <a:off x="4062656" y="2454732"/>
          <a:ext cx="1368683" cy="1417441"/>
        </a:xfrm>
        <a:custGeom>
          <a:avLst/>
          <a:gdLst/>
          <a:ahLst/>
          <a:cxnLst/>
          <a:rect l="0" t="0" r="0" b="0"/>
          <a:pathLst>
            <a:path>
              <a:moveTo>
                <a:pt x="0" y="1417441"/>
              </a:moveTo>
              <a:lnTo>
                <a:pt x="1368683" y="1417441"/>
              </a:lnTo>
              <a:lnTo>
                <a:pt x="1368683" y="0"/>
              </a:lnTo>
            </a:path>
          </a:pathLst>
        </a:custGeom>
        <a:noFill/>
        <a:ln w="12700" cap="flat" cmpd="sng" algn="ctr">
          <a:solidFill>
            <a:schemeClr val="accent5">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17F81C0-6E35-4762-873B-FE107F2BC3E9}">
      <dsp:nvSpPr>
        <dsp:cNvPr id="0" name=""/>
        <dsp:cNvSpPr/>
      </dsp:nvSpPr>
      <dsp:spPr>
        <a:xfrm>
          <a:off x="4062656" y="3872173"/>
          <a:ext cx="3115714" cy="1135930"/>
        </a:xfrm>
        <a:custGeom>
          <a:avLst/>
          <a:gdLst/>
          <a:ahLst/>
          <a:cxnLst/>
          <a:rect l="0" t="0" r="0" b="0"/>
          <a:pathLst>
            <a:path>
              <a:moveTo>
                <a:pt x="0" y="0"/>
              </a:moveTo>
              <a:lnTo>
                <a:pt x="2840205" y="0"/>
              </a:lnTo>
              <a:lnTo>
                <a:pt x="2840205" y="1135930"/>
              </a:lnTo>
              <a:lnTo>
                <a:pt x="3115714" y="1135930"/>
              </a:lnTo>
            </a:path>
          </a:pathLst>
        </a:custGeom>
        <a:noFill/>
        <a:ln w="1270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29399A5C-A8C0-4354-9BE5-A9C9E3B22561}">
      <dsp:nvSpPr>
        <dsp:cNvPr id="0" name=""/>
        <dsp:cNvSpPr/>
      </dsp:nvSpPr>
      <dsp:spPr>
        <a:xfrm>
          <a:off x="4062656" y="3183268"/>
          <a:ext cx="3075021" cy="688905"/>
        </a:xfrm>
        <a:custGeom>
          <a:avLst/>
          <a:gdLst/>
          <a:ahLst/>
          <a:cxnLst/>
          <a:rect l="0" t="0" r="0" b="0"/>
          <a:pathLst>
            <a:path>
              <a:moveTo>
                <a:pt x="0" y="688905"/>
              </a:moveTo>
              <a:lnTo>
                <a:pt x="2799512" y="688905"/>
              </a:lnTo>
              <a:lnTo>
                <a:pt x="2799512" y="0"/>
              </a:lnTo>
              <a:lnTo>
                <a:pt x="3075021" y="0"/>
              </a:lnTo>
            </a:path>
          </a:pathLst>
        </a:custGeom>
        <a:noFill/>
        <a:ln w="1270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2B59D39-32CC-4B11-A445-661A10E7BC98}">
      <dsp:nvSpPr>
        <dsp:cNvPr id="0" name=""/>
        <dsp:cNvSpPr/>
      </dsp:nvSpPr>
      <dsp:spPr>
        <a:xfrm>
          <a:off x="4062656" y="1043492"/>
          <a:ext cx="3087860" cy="2828681"/>
        </a:xfrm>
        <a:custGeom>
          <a:avLst/>
          <a:gdLst/>
          <a:ahLst/>
          <a:cxnLst/>
          <a:rect l="0" t="0" r="0" b="0"/>
          <a:pathLst>
            <a:path>
              <a:moveTo>
                <a:pt x="0" y="2828681"/>
              </a:moveTo>
              <a:lnTo>
                <a:pt x="2812351" y="2828681"/>
              </a:lnTo>
              <a:lnTo>
                <a:pt x="2812351" y="0"/>
              </a:lnTo>
              <a:lnTo>
                <a:pt x="3087860" y="0"/>
              </a:lnTo>
            </a:path>
          </a:pathLst>
        </a:custGeom>
        <a:noFill/>
        <a:ln w="1270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33B0DC35-C47C-4F4B-8A60-B3C5141E519B}">
      <dsp:nvSpPr>
        <dsp:cNvPr id="0" name=""/>
        <dsp:cNvSpPr/>
      </dsp:nvSpPr>
      <dsp:spPr>
        <a:xfrm>
          <a:off x="0" y="2197963"/>
          <a:ext cx="4062656" cy="3348421"/>
        </a:xfrm>
        <a:prstGeom prst="rect">
          <a:avLst/>
        </a:prstGeom>
        <a:solidFill>
          <a:schemeClr val="accent6">
            <a:lumMod val="40000"/>
            <a:lumOff val="60000"/>
          </a:schemeClr>
        </a:solidFill>
        <a:ln>
          <a:solidFill>
            <a:schemeClr val="accent6">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endParaRPr lang="es-EC" sz="1800" kern="1200" dirty="0"/>
        </a:p>
      </dsp:txBody>
      <dsp:txXfrm>
        <a:off x="0" y="2197963"/>
        <a:ext cx="4062656" cy="3348421"/>
      </dsp:txXfrm>
    </dsp:sp>
    <dsp:sp modelId="{0D36B0C4-1C49-4228-87F4-60BD56C56A6D}">
      <dsp:nvSpPr>
        <dsp:cNvPr id="0" name=""/>
        <dsp:cNvSpPr/>
      </dsp:nvSpPr>
      <dsp:spPr>
        <a:xfrm>
          <a:off x="7150517" y="0"/>
          <a:ext cx="3163835" cy="2086984"/>
        </a:xfrm>
        <a:prstGeom prst="rect">
          <a:avLst/>
        </a:prstGeom>
        <a:solidFill>
          <a:schemeClr val="accent5">
            <a:lumMod val="20000"/>
            <a:lumOff val="80000"/>
          </a:schemeClr>
        </a:solidFill>
        <a:ln>
          <a:solidFill>
            <a:schemeClr val="accent5">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EC" sz="1600" kern="1200" dirty="0"/>
        </a:p>
      </dsp:txBody>
      <dsp:txXfrm>
        <a:off x="7150517" y="0"/>
        <a:ext cx="3163835" cy="2086984"/>
      </dsp:txXfrm>
    </dsp:sp>
    <dsp:sp modelId="{C50F698F-47B3-4E3E-ACB5-0912D1A79314}">
      <dsp:nvSpPr>
        <dsp:cNvPr id="0" name=""/>
        <dsp:cNvSpPr/>
      </dsp:nvSpPr>
      <dsp:spPr>
        <a:xfrm>
          <a:off x="7137678" y="2424609"/>
          <a:ext cx="2761510" cy="1517317"/>
        </a:xfrm>
        <a:prstGeom prst="rect">
          <a:avLst/>
        </a:prstGeom>
        <a:solidFill>
          <a:schemeClr val="accent5">
            <a:lumMod val="20000"/>
            <a:lumOff val="80000"/>
          </a:schemeClr>
        </a:solidFill>
        <a:ln>
          <a:solidFill>
            <a:schemeClr val="accent5">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C" sz="1800" kern="1200" dirty="0"/>
        </a:p>
      </dsp:txBody>
      <dsp:txXfrm>
        <a:off x="7137678" y="2424609"/>
        <a:ext cx="2761510" cy="1517317"/>
      </dsp:txXfrm>
    </dsp:sp>
    <dsp:sp modelId="{A74D3A78-CAAF-4C3F-8A3F-C9E46A31A12F}">
      <dsp:nvSpPr>
        <dsp:cNvPr id="0" name=""/>
        <dsp:cNvSpPr/>
      </dsp:nvSpPr>
      <dsp:spPr>
        <a:xfrm>
          <a:off x="7178371" y="4339471"/>
          <a:ext cx="3407303" cy="1337266"/>
        </a:xfrm>
        <a:prstGeom prst="rect">
          <a:avLst/>
        </a:prstGeom>
        <a:solidFill>
          <a:schemeClr val="accent5">
            <a:lumMod val="20000"/>
            <a:lumOff val="80000"/>
          </a:schemeClr>
        </a:solidFill>
        <a:ln>
          <a:solidFill>
            <a:schemeClr val="accent5">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C" sz="1800" kern="1200" dirty="0"/>
        </a:p>
      </dsp:txBody>
      <dsp:txXfrm>
        <a:off x="7178371" y="4339471"/>
        <a:ext cx="3407303" cy="1337266"/>
      </dsp:txXfrm>
    </dsp:sp>
    <dsp:sp modelId="{191D494F-FE7C-493A-A9B8-87773A194A6C}">
      <dsp:nvSpPr>
        <dsp:cNvPr id="0" name=""/>
        <dsp:cNvSpPr/>
      </dsp:nvSpPr>
      <dsp:spPr>
        <a:xfrm>
          <a:off x="4594840" y="1945416"/>
          <a:ext cx="1673001" cy="509315"/>
        </a:xfrm>
        <a:prstGeom prst="rect">
          <a:avLst/>
        </a:prstGeom>
        <a:solidFill>
          <a:schemeClr val="accent5">
            <a:lumMod val="20000"/>
            <a:lumOff val="80000"/>
          </a:schemeClr>
        </a:solidFill>
        <a:ln>
          <a:solidFill>
            <a:schemeClr val="accent5">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t>ESPECÍFICOS</a:t>
          </a:r>
        </a:p>
      </dsp:txBody>
      <dsp:txXfrm>
        <a:off x="4594840" y="1945416"/>
        <a:ext cx="1673001" cy="5093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1A9-E39F-4CF6-9488-64ED2F1C0A8C}" type="datetimeFigureOut">
              <a:rPr lang="es-EC" smtClean="0"/>
              <a:t>17/12/2018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CF461-DC23-43A9-84C8-82260B301A60}" type="slidenum">
              <a:rPr lang="es-EC" smtClean="0"/>
              <a:t>‹Nº›</a:t>
            </a:fld>
            <a:endParaRPr lang="es-EC"/>
          </a:p>
        </p:txBody>
      </p:sp>
    </p:spTree>
    <p:extLst>
      <p:ext uri="{BB962C8B-B14F-4D97-AF65-F5344CB8AC3E}">
        <p14:creationId xmlns:p14="http://schemas.microsoft.com/office/powerpoint/2010/main" val="19869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6</a:t>
            </a:fld>
            <a:endParaRPr lang="es-EC"/>
          </a:p>
        </p:txBody>
      </p:sp>
    </p:spTree>
    <p:extLst>
      <p:ext uri="{BB962C8B-B14F-4D97-AF65-F5344CB8AC3E}">
        <p14:creationId xmlns:p14="http://schemas.microsoft.com/office/powerpoint/2010/main" val="42196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15</a:t>
            </a:fld>
            <a:endParaRPr lang="es-EC"/>
          </a:p>
        </p:txBody>
      </p:sp>
    </p:spTree>
    <p:extLst>
      <p:ext uri="{BB962C8B-B14F-4D97-AF65-F5344CB8AC3E}">
        <p14:creationId xmlns:p14="http://schemas.microsoft.com/office/powerpoint/2010/main" val="311362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16</a:t>
            </a:fld>
            <a:endParaRPr lang="es-EC"/>
          </a:p>
        </p:txBody>
      </p:sp>
    </p:spTree>
    <p:extLst>
      <p:ext uri="{BB962C8B-B14F-4D97-AF65-F5344CB8AC3E}">
        <p14:creationId xmlns:p14="http://schemas.microsoft.com/office/powerpoint/2010/main" val="246784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17</a:t>
            </a:fld>
            <a:endParaRPr lang="es-EC"/>
          </a:p>
        </p:txBody>
      </p:sp>
    </p:spTree>
    <p:extLst>
      <p:ext uri="{BB962C8B-B14F-4D97-AF65-F5344CB8AC3E}">
        <p14:creationId xmlns:p14="http://schemas.microsoft.com/office/powerpoint/2010/main" val="346573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18</a:t>
            </a:fld>
            <a:endParaRPr lang="es-EC"/>
          </a:p>
        </p:txBody>
      </p:sp>
    </p:spTree>
    <p:extLst>
      <p:ext uri="{BB962C8B-B14F-4D97-AF65-F5344CB8AC3E}">
        <p14:creationId xmlns:p14="http://schemas.microsoft.com/office/powerpoint/2010/main" val="369446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19</a:t>
            </a:fld>
            <a:endParaRPr lang="es-EC"/>
          </a:p>
        </p:txBody>
      </p:sp>
    </p:spTree>
    <p:extLst>
      <p:ext uri="{BB962C8B-B14F-4D97-AF65-F5344CB8AC3E}">
        <p14:creationId xmlns:p14="http://schemas.microsoft.com/office/powerpoint/2010/main" val="1805131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20</a:t>
            </a:fld>
            <a:endParaRPr lang="es-EC"/>
          </a:p>
        </p:txBody>
      </p:sp>
    </p:spTree>
    <p:extLst>
      <p:ext uri="{BB962C8B-B14F-4D97-AF65-F5344CB8AC3E}">
        <p14:creationId xmlns:p14="http://schemas.microsoft.com/office/powerpoint/2010/main" val="3389858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21</a:t>
            </a:fld>
            <a:endParaRPr lang="es-EC"/>
          </a:p>
        </p:txBody>
      </p:sp>
    </p:spTree>
    <p:extLst>
      <p:ext uri="{BB962C8B-B14F-4D97-AF65-F5344CB8AC3E}">
        <p14:creationId xmlns:p14="http://schemas.microsoft.com/office/powerpoint/2010/main" val="302429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22</a:t>
            </a:fld>
            <a:endParaRPr lang="es-EC"/>
          </a:p>
        </p:txBody>
      </p:sp>
    </p:spTree>
    <p:extLst>
      <p:ext uri="{BB962C8B-B14F-4D97-AF65-F5344CB8AC3E}">
        <p14:creationId xmlns:p14="http://schemas.microsoft.com/office/powerpoint/2010/main" val="166964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23</a:t>
            </a:fld>
            <a:endParaRPr lang="es-EC"/>
          </a:p>
        </p:txBody>
      </p:sp>
    </p:spTree>
    <p:extLst>
      <p:ext uri="{BB962C8B-B14F-4D97-AF65-F5344CB8AC3E}">
        <p14:creationId xmlns:p14="http://schemas.microsoft.com/office/powerpoint/2010/main" val="1689172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24</a:t>
            </a:fld>
            <a:endParaRPr lang="es-EC"/>
          </a:p>
        </p:txBody>
      </p:sp>
    </p:spTree>
    <p:extLst>
      <p:ext uri="{BB962C8B-B14F-4D97-AF65-F5344CB8AC3E}">
        <p14:creationId xmlns:p14="http://schemas.microsoft.com/office/powerpoint/2010/main" val="170897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7</a:t>
            </a:fld>
            <a:endParaRPr lang="es-EC"/>
          </a:p>
        </p:txBody>
      </p:sp>
    </p:spTree>
    <p:extLst>
      <p:ext uri="{BB962C8B-B14F-4D97-AF65-F5344CB8AC3E}">
        <p14:creationId xmlns:p14="http://schemas.microsoft.com/office/powerpoint/2010/main" val="822090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25</a:t>
            </a:fld>
            <a:endParaRPr lang="es-EC"/>
          </a:p>
        </p:txBody>
      </p:sp>
    </p:spTree>
    <p:extLst>
      <p:ext uri="{BB962C8B-B14F-4D97-AF65-F5344CB8AC3E}">
        <p14:creationId xmlns:p14="http://schemas.microsoft.com/office/powerpoint/2010/main" val="2055014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26</a:t>
            </a:fld>
            <a:endParaRPr lang="es-EC"/>
          </a:p>
        </p:txBody>
      </p:sp>
    </p:spTree>
    <p:extLst>
      <p:ext uri="{BB962C8B-B14F-4D97-AF65-F5344CB8AC3E}">
        <p14:creationId xmlns:p14="http://schemas.microsoft.com/office/powerpoint/2010/main" val="3522205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27</a:t>
            </a:fld>
            <a:endParaRPr lang="es-EC"/>
          </a:p>
        </p:txBody>
      </p:sp>
    </p:spTree>
    <p:extLst>
      <p:ext uri="{BB962C8B-B14F-4D97-AF65-F5344CB8AC3E}">
        <p14:creationId xmlns:p14="http://schemas.microsoft.com/office/powerpoint/2010/main" val="255022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28</a:t>
            </a:fld>
            <a:endParaRPr lang="es-EC"/>
          </a:p>
        </p:txBody>
      </p:sp>
    </p:spTree>
    <p:extLst>
      <p:ext uri="{BB962C8B-B14F-4D97-AF65-F5344CB8AC3E}">
        <p14:creationId xmlns:p14="http://schemas.microsoft.com/office/powerpoint/2010/main" val="18854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29</a:t>
            </a:fld>
            <a:endParaRPr lang="es-EC"/>
          </a:p>
        </p:txBody>
      </p:sp>
    </p:spTree>
    <p:extLst>
      <p:ext uri="{BB962C8B-B14F-4D97-AF65-F5344CB8AC3E}">
        <p14:creationId xmlns:p14="http://schemas.microsoft.com/office/powerpoint/2010/main" val="1201410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30</a:t>
            </a:fld>
            <a:endParaRPr lang="es-EC"/>
          </a:p>
        </p:txBody>
      </p:sp>
    </p:spTree>
    <p:extLst>
      <p:ext uri="{BB962C8B-B14F-4D97-AF65-F5344CB8AC3E}">
        <p14:creationId xmlns:p14="http://schemas.microsoft.com/office/powerpoint/2010/main" val="2079184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31</a:t>
            </a:fld>
            <a:endParaRPr lang="es-EC"/>
          </a:p>
        </p:txBody>
      </p:sp>
    </p:spTree>
    <p:extLst>
      <p:ext uri="{BB962C8B-B14F-4D97-AF65-F5344CB8AC3E}">
        <p14:creationId xmlns:p14="http://schemas.microsoft.com/office/powerpoint/2010/main" val="3820303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32</a:t>
            </a:fld>
            <a:endParaRPr lang="es-EC"/>
          </a:p>
        </p:txBody>
      </p:sp>
    </p:spTree>
    <p:extLst>
      <p:ext uri="{BB962C8B-B14F-4D97-AF65-F5344CB8AC3E}">
        <p14:creationId xmlns:p14="http://schemas.microsoft.com/office/powerpoint/2010/main" val="557138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33</a:t>
            </a:fld>
            <a:endParaRPr lang="es-EC"/>
          </a:p>
        </p:txBody>
      </p:sp>
    </p:spTree>
    <p:extLst>
      <p:ext uri="{BB962C8B-B14F-4D97-AF65-F5344CB8AC3E}">
        <p14:creationId xmlns:p14="http://schemas.microsoft.com/office/powerpoint/2010/main" val="2571815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34</a:t>
            </a:fld>
            <a:endParaRPr lang="es-EC"/>
          </a:p>
        </p:txBody>
      </p:sp>
    </p:spTree>
    <p:extLst>
      <p:ext uri="{BB962C8B-B14F-4D97-AF65-F5344CB8AC3E}">
        <p14:creationId xmlns:p14="http://schemas.microsoft.com/office/powerpoint/2010/main" val="413549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8</a:t>
            </a:fld>
            <a:endParaRPr lang="es-EC"/>
          </a:p>
        </p:txBody>
      </p:sp>
    </p:spTree>
    <p:extLst>
      <p:ext uri="{BB962C8B-B14F-4D97-AF65-F5344CB8AC3E}">
        <p14:creationId xmlns:p14="http://schemas.microsoft.com/office/powerpoint/2010/main" val="204344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35</a:t>
            </a:fld>
            <a:endParaRPr lang="es-EC"/>
          </a:p>
        </p:txBody>
      </p:sp>
    </p:spTree>
    <p:extLst>
      <p:ext uri="{BB962C8B-B14F-4D97-AF65-F5344CB8AC3E}">
        <p14:creationId xmlns:p14="http://schemas.microsoft.com/office/powerpoint/2010/main" val="3016911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36</a:t>
            </a:fld>
            <a:endParaRPr lang="es-EC"/>
          </a:p>
        </p:txBody>
      </p:sp>
    </p:spTree>
    <p:extLst>
      <p:ext uri="{BB962C8B-B14F-4D97-AF65-F5344CB8AC3E}">
        <p14:creationId xmlns:p14="http://schemas.microsoft.com/office/powerpoint/2010/main" val="3545178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37</a:t>
            </a:fld>
            <a:endParaRPr lang="es-EC"/>
          </a:p>
        </p:txBody>
      </p:sp>
    </p:spTree>
    <p:extLst>
      <p:ext uri="{BB962C8B-B14F-4D97-AF65-F5344CB8AC3E}">
        <p14:creationId xmlns:p14="http://schemas.microsoft.com/office/powerpoint/2010/main" val="564372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38</a:t>
            </a:fld>
            <a:endParaRPr lang="es-EC"/>
          </a:p>
        </p:txBody>
      </p:sp>
    </p:spTree>
    <p:extLst>
      <p:ext uri="{BB962C8B-B14F-4D97-AF65-F5344CB8AC3E}">
        <p14:creationId xmlns:p14="http://schemas.microsoft.com/office/powerpoint/2010/main" val="2267488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39</a:t>
            </a:fld>
            <a:endParaRPr lang="es-EC"/>
          </a:p>
        </p:txBody>
      </p:sp>
    </p:spTree>
    <p:extLst>
      <p:ext uri="{BB962C8B-B14F-4D97-AF65-F5344CB8AC3E}">
        <p14:creationId xmlns:p14="http://schemas.microsoft.com/office/powerpoint/2010/main" val="1441798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40</a:t>
            </a:fld>
            <a:endParaRPr lang="es-EC"/>
          </a:p>
        </p:txBody>
      </p:sp>
    </p:spTree>
    <p:extLst>
      <p:ext uri="{BB962C8B-B14F-4D97-AF65-F5344CB8AC3E}">
        <p14:creationId xmlns:p14="http://schemas.microsoft.com/office/powerpoint/2010/main" val="749807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Donde:</a:t>
            </a:r>
          </a:p>
          <a:p>
            <a:r>
              <a:rPr lang="es-EC" sz="1200" kern="1200" dirty="0">
                <a:solidFill>
                  <a:schemeClr val="tx1"/>
                </a:solidFill>
                <a:effectLst/>
                <a:latin typeface="+mn-lt"/>
                <a:ea typeface="+mn-ea"/>
                <a:cs typeface="+mn-cs"/>
              </a:rPr>
              <a:t>D= carga permanente</a:t>
            </a:r>
          </a:p>
          <a:p>
            <a:r>
              <a:rPr lang="es-EC" sz="1200" kern="1200" dirty="0">
                <a:solidFill>
                  <a:schemeClr val="tx1"/>
                </a:solidFill>
                <a:effectLst/>
                <a:latin typeface="+mn-lt"/>
                <a:ea typeface="+mn-ea"/>
                <a:cs typeface="+mn-cs"/>
              </a:rPr>
              <a:t>E= carga de sismo</a:t>
            </a:r>
          </a:p>
          <a:p>
            <a:r>
              <a:rPr lang="es-EC" sz="1200" kern="1200" dirty="0">
                <a:solidFill>
                  <a:schemeClr val="tx1"/>
                </a:solidFill>
                <a:effectLst/>
                <a:latin typeface="+mn-lt"/>
                <a:ea typeface="+mn-ea"/>
                <a:cs typeface="+mn-cs"/>
              </a:rPr>
              <a:t>L= sobrecarga (carga viva)</a:t>
            </a:r>
          </a:p>
          <a:p>
            <a:r>
              <a:rPr lang="es-EC" sz="1200" kern="1200" dirty="0">
                <a:solidFill>
                  <a:schemeClr val="tx1"/>
                </a:solidFill>
                <a:effectLst/>
                <a:latin typeface="+mn-lt"/>
                <a:ea typeface="+mn-ea"/>
                <a:cs typeface="+mn-cs"/>
              </a:rPr>
              <a:t>Lr= sobrecarga cubierta (carga viva)</a:t>
            </a:r>
          </a:p>
          <a:p>
            <a:r>
              <a:rPr lang="es-EC" sz="1200" kern="1200" dirty="0">
                <a:solidFill>
                  <a:schemeClr val="tx1"/>
                </a:solidFill>
                <a:effectLst/>
                <a:latin typeface="+mn-lt"/>
                <a:ea typeface="+mn-ea"/>
                <a:cs typeface="+mn-cs"/>
              </a:rPr>
              <a:t>S= carga de granizo</a:t>
            </a:r>
          </a:p>
          <a:p>
            <a:r>
              <a:rPr lang="es-EC" sz="1200" kern="1200" dirty="0">
                <a:solidFill>
                  <a:schemeClr val="tx1"/>
                </a:solidFill>
                <a:effectLst/>
                <a:latin typeface="+mn-lt"/>
                <a:ea typeface="+mn-ea"/>
                <a:cs typeface="+mn-cs"/>
              </a:rPr>
              <a:t>W= carga de viento</a:t>
            </a:r>
          </a:p>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41</a:t>
            </a:fld>
            <a:endParaRPr lang="es-EC"/>
          </a:p>
        </p:txBody>
      </p:sp>
    </p:spTree>
    <p:extLst>
      <p:ext uri="{BB962C8B-B14F-4D97-AF65-F5344CB8AC3E}">
        <p14:creationId xmlns:p14="http://schemas.microsoft.com/office/powerpoint/2010/main" val="513971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42</a:t>
            </a:fld>
            <a:endParaRPr lang="es-EC"/>
          </a:p>
        </p:txBody>
      </p:sp>
    </p:spTree>
    <p:extLst>
      <p:ext uri="{BB962C8B-B14F-4D97-AF65-F5344CB8AC3E}">
        <p14:creationId xmlns:p14="http://schemas.microsoft.com/office/powerpoint/2010/main" val="1823516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Donde:</a:t>
            </a:r>
          </a:p>
          <a:p>
            <a:r>
              <a:rPr lang="es-EC" sz="1200" kern="1200" dirty="0">
                <a:solidFill>
                  <a:schemeClr val="tx1"/>
                </a:solidFill>
                <a:effectLst/>
                <a:latin typeface="+mn-lt"/>
                <a:ea typeface="+mn-ea"/>
                <a:cs typeface="+mn-cs"/>
              </a:rPr>
              <a:t>D= carga permanente</a:t>
            </a:r>
          </a:p>
          <a:p>
            <a:r>
              <a:rPr lang="es-EC" sz="1200" kern="1200" dirty="0">
                <a:solidFill>
                  <a:schemeClr val="tx1"/>
                </a:solidFill>
                <a:effectLst/>
                <a:latin typeface="+mn-lt"/>
                <a:ea typeface="+mn-ea"/>
                <a:cs typeface="+mn-cs"/>
              </a:rPr>
              <a:t>E= carga de sismo</a:t>
            </a:r>
          </a:p>
          <a:p>
            <a:r>
              <a:rPr lang="es-EC" sz="1200" kern="1200" dirty="0">
                <a:solidFill>
                  <a:schemeClr val="tx1"/>
                </a:solidFill>
                <a:effectLst/>
                <a:latin typeface="+mn-lt"/>
                <a:ea typeface="+mn-ea"/>
                <a:cs typeface="+mn-cs"/>
              </a:rPr>
              <a:t>L= sobrecarga (carga viva)</a:t>
            </a:r>
          </a:p>
          <a:p>
            <a:r>
              <a:rPr lang="es-EC" sz="1200" kern="1200" dirty="0">
                <a:solidFill>
                  <a:schemeClr val="tx1"/>
                </a:solidFill>
                <a:effectLst/>
                <a:latin typeface="+mn-lt"/>
                <a:ea typeface="+mn-ea"/>
                <a:cs typeface="+mn-cs"/>
              </a:rPr>
              <a:t>Lr= sobrecarga cubierta (carga viva)</a:t>
            </a:r>
          </a:p>
          <a:p>
            <a:r>
              <a:rPr lang="es-EC" sz="1200" kern="1200" dirty="0">
                <a:solidFill>
                  <a:schemeClr val="tx1"/>
                </a:solidFill>
                <a:effectLst/>
                <a:latin typeface="+mn-lt"/>
                <a:ea typeface="+mn-ea"/>
                <a:cs typeface="+mn-cs"/>
              </a:rPr>
              <a:t>S= carga de granizo</a:t>
            </a:r>
          </a:p>
          <a:p>
            <a:r>
              <a:rPr lang="es-EC" sz="1200" kern="1200" dirty="0">
                <a:solidFill>
                  <a:schemeClr val="tx1"/>
                </a:solidFill>
                <a:effectLst/>
                <a:latin typeface="+mn-lt"/>
                <a:ea typeface="+mn-ea"/>
                <a:cs typeface="+mn-cs"/>
              </a:rPr>
              <a:t>W= carga de viento</a:t>
            </a:r>
          </a:p>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43</a:t>
            </a:fld>
            <a:endParaRPr lang="es-EC"/>
          </a:p>
        </p:txBody>
      </p:sp>
    </p:spTree>
    <p:extLst>
      <p:ext uri="{BB962C8B-B14F-4D97-AF65-F5344CB8AC3E}">
        <p14:creationId xmlns:p14="http://schemas.microsoft.com/office/powerpoint/2010/main" val="1575711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44</a:t>
            </a:fld>
            <a:endParaRPr lang="es-EC"/>
          </a:p>
        </p:txBody>
      </p:sp>
    </p:spTree>
    <p:extLst>
      <p:ext uri="{BB962C8B-B14F-4D97-AF65-F5344CB8AC3E}">
        <p14:creationId xmlns:p14="http://schemas.microsoft.com/office/powerpoint/2010/main" val="208439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9</a:t>
            </a:fld>
            <a:endParaRPr lang="es-EC"/>
          </a:p>
        </p:txBody>
      </p:sp>
    </p:spTree>
    <p:extLst>
      <p:ext uri="{BB962C8B-B14F-4D97-AF65-F5344CB8AC3E}">
        <p14:creationId xmlns:p14="http://schemas.microsoft.com/office/powerpoint/2010/main" val="3832488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45</a:t>
            </a:fld>
            <a:endParaRPr lang="es-EC"/>
          </a:p>
        </p:txBody>
      </p:sp>
    </p:spTree>
    <p:extLst>
      <p:ext uri="{BB962C8B-B14F-4D97-AF65-F5344CB8AC3E}">
        <p14:creationId xmlns:p14="http://schemas.microsoft.com/office/powerpoint/2010/main" val="2733023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46</a:t>
            </a:fld>
            <a:endParaRPr lang="es-EC"/>
          </a:p>
        </p:txBody>
      </p:sp>
    </p:spTree>
    <p:extLst>
      <p:ext uri="{BB962C8B-B14F-4D97-AF65-F5344CB8AC3E}">
        <p14:creationId xmlns:p14="http://schemas.microsoft.com/office/powerpoint/2010/main" val="2288488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47</a:t>
            </a:fld>
            <a:endParaRPr lang="es-EC"/>
          </a:p>
        </p:txBody>
      </p:sp>
    </p:spTree>
    <p:extLst>
      <p:ext uri="{BB962C8B-B14F-4D97-AF65-F5344CB8AC3E}">
        <p14:creationId xmlns:p14="http://schemas.microsoft.com/office/powerpoint/2010/main" val="2333646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48</a:t>
            </a:fld>
            <a:endParaRPr lang="es-EC"/>
          </a:p>
        </p:txBody>
      </p:sp>
    </p:spTree>
    <p:extLst>
      <p:ext uri="{BB962C8B-B14F-4D97-AF65-F5344CB8AC3E}">
        <p14:creationId xmlns:p14="http://schemas.microsoft.com/office/powerpoint/2010/main" val="3152446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49</a:t>
            </a:fld>
            <a:endParaRPr lang="es-EC"/>
          </a:p>
        </p:txBody>
      </p:sp>
    </p:spTree>
    <p:extLst>
      <p:ext uri="{BB962C8B-B14F-4D97-AF65-F5344CB8AC3E}">
        <p14:creationId xmlns:p14="http://schemas.microsoft.com/office/powerpoint/2010/main" val="1095320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50</a:t>
            </a:fld>
            <a:endParaRPr lang="es-EC"/>
          </a:p>
        </p:txBody>
      </p:sp>
    </p:spTree>
    <p:extLst>
      <p:ext uri="{BB962C8B-B14F-4D97-AF65-F5344CB8AC3E}">
        <p14:creationId xmlns:p14="http://schemas.microsoft.com/office/powerpoint/2010/main" val="3098714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51</a:t>
            </a:fld>
            <a:endParaRPr lang="es-EC"/>
          </a:p>
        </p:txBody>
      </p:sp>
    </p:spTree>
    <p:extLst>
      <p:ext uri="{BB962C8B-B14F-4D97-AF65-F5344CB8AC3E}">
        <p14:creationId xmlns:p14="http://schemas.microsoft.com/office/powerpoint/2010/main" val="417994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52</a:t>
            </a:fld>
            <a:endParaRPr lang="es-EC"/>
          </a:p>
        </p:txBody>
      </p:sp>
    </p:spTree>
    <p:extLst>
      <p:ext uri="{BB962C8B-B14F-4D97-AF65-F5344CB8AC3E}">
        <p14:creationId xmlns:p14="http://schemas.microsoft.com/office/powerpoint/2010/main" val="1850593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53</a:t>
            </a:fld>
            <a:endParaRPr lang="es-EC"/>
          </a:p>
        </p:txBody>
      </p:sp>
    </p:spTree>
    <p:extLst>
      <p:ext uri="{BB962C8B-B14F-4D97-AF65-F5344CB8AC3E}">
        <p14:creationId xmlns:p14="http://schemas.microsoft.com/office/powerpoint/2010/main" val="1740937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E73CF461-DC23-43A9-84C8-82260B301A60}" type="slidenum">
              <a:rPr lang="es-EC" smtClean="0"/>
              <a:t>54</a:t>
            </a:fld>
            <a:endParaRPr lang="es-EC"/>
          </a:p>
        </p:txBody>
      </p:sp>
    </p:spTree>
    <p:extLst>
      <p:ext uri="{BB962C8B-B14F-4D97-AF65-F5344CB8AC3E}">
        <p14:creationId xmlns:p14="http://schemas.microsoft.com/office/powerpoint/2010/main" val="170656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10</a:t>
            </a:fld>
            <a:endParaRPr lang="es-EC"/>
          </a:p>
        </p:txBody>
      </p:sp>
    </p:spTree>
    <p:extLst>
      <p:ext uri="{BB962C8B-B14F-4D97-AF65-F5344CB8AC3E}">
        <p14:creationId xmlns:p14="http://schemas.microsoft.com/office/powerpoint/2010/main" val="263086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11</a:t>
            </a:fld>
            <a:endParaRPr lang="es-EC"/>
          </a:p>
        </p:txBody>
      </p:sp>
    </p:spTree>
    <p:extLst>
      <p:ext uri="{BB962C8B-B14F-4D97-AF65-F5344CB8AC3E}">
        <p14:creationId xmlns:p14="http://schemas.microsoft.com/office/powerpoint/2010/main" val="1103393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La línea de tendido se la planteó de manera diagonal, contando con 13 metros en total de espacio, por lo que se situaron los geófonos con una separación de 1 metro entre cada uno de ellos, tomando en cuenta que se colocaron 12 canales.</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12</a:t>
            </a:fld>
            <a:endParaRPr lang="es-EC"/>
          </a:p>
        </p:txBody>
      </p:sp>
    </p:spTree>
    <p:extLst>
      <p:ext uri="{BB962C8B-B14F-4D97-AF65-F5344CB8AC3E}">
        <p14:creationId xmlns:p14="http://schemas.microsoft.com/office/powerpoint/2010/main" val="304049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13</a:t>
            </a:fld>
            <a:endParaRPr lang="es-EC"/>
          </a:p>
        </p:txBody>
      </p:sp>
    </p:spTree>
    <p:extLst>
      <p:ext uri="{BB962C8B-B14F-4D97-AF65-F5344CB8AC3E}">
        <p14:creationId xmlns:p14="http://schemas.microsoft.com/office/powerpoint/2010/main" val="81588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14</a:t>
            </a:fld>
            <a:endParaRPr lang="es-EC"/>
          </a:p>
        </p:txBody>
      </p:sp>
    </p:spTree>
    <p:extLst>
      <p:ext uri="{BB962C8B-B14F-4D97-AF65-F5344CB8AC3E}">
        <p14:creationId xmlns:p14="http://schemas.microsoft.com/office/powerpoint/2010/main" val="34393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B7A07-0E31-461D-B44D-1085E3FB691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951AE159-9F0A-4312-90AB-90F066DB52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54D61D93-E22F-45C0-AB32-FC009353158D}"/>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A062873A-4F9C-45DD-858A-BDEDACEFD75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9971712-AA8D-4B7A-BBEC-7C5C55B9E7A1}"/>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256815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65BC13-98A9-48CD-AC10-5EBCA9EFB93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888F5F0-C492-451A-9D51-3B175A72A79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04559FD-AA87-47CC-91B4-EC23ECC6CC27}"/>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7D401678-5816-4A8C-AD85-7D459F71AE4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E95A392-48DC-4258-906D-CBCD548617B8}"/>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3467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18BD38-AEAA-4FE7-9408-87A77FD6FBA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C464BACA-063D-4ABC-BD34-60B6C47EBCB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99DF7ED-4272-44F6-9140-D5850FD25242}"/>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9A62C535-6A2B-4634-9472-1658679914A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D182A0C-F72D-4EB0-AA55-149675F3AB94}"/>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1120733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648216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687433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1384386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6713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7978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16484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5496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3044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1A922E-5119-4086-BFB4-A5AF508D3E1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C3A2CDF-E45B-427D-8D85-0EC925F3A243}"/>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174B0DB-0221-40DD-8581-59486F66FD5B}"/>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1DD94E44-200F-4AB0-8E9C-C63FAC34BA4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139316A-1E23-4D26-A836-6E63B9DD4268}"/>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96690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0825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07263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1083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62250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2879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AFBC5-1C7A-45F4-9F43-1C06F1FEDA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40AACCB-1E22-434D-A10C-DB5FFE8C69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3C8FC114-9423-482E-B6D3-99C7A94FBC38}"/>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D0B09EF3-2009-4D1C-871D-5E96B5FD714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32D1261-AFD1-4C81-AB4D-C327C6B0B6C1}"/>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322083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B8A10-1C98-4919-952B-755BBBEDC61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1A8B704-020B-4D84-A91B-48924E251163}"/>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8FEE852E-A2C2-4224-91C5-E837223A05A9}"/>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B726CAFA-93FD-46CE-ADF1-2126F5EAC80D}"/>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6" name="Marcador de pie de página 5">
            <a:extLst>
              <a:ext uri="{FF2B5EF4-FFF2-40B4-BE49-F238E27FC236}">
                <a16:creationId xmlns:a16="http://schemas.microsoft.com/office/drawing/2014/main" id="{6F3E45AA-823C-40D0-99F5-71931360586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05F28F8-FC03-4B3D-A79F-C7D6C04141BF}"/>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260534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25F05-956D-44BE-B1D7-BD9711EAC5C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518ED86-9DD3-4894-B0F1-4DB2476ED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9D9A92BB-E164-4823-8459-2B01DBF3384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68A44775-40CE-46E4-BB97-4DA82E163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51D3AED6-5A08-425E-B04B-E85F85785C91}"/>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6801F6C0-48A8-4C18-940D-F91F898BF1F1}"/>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8" name="Marcador de pie de página 7">
            <a:extLst>
              <a:ext uri="{FF2B5EF4-FFF2-40B4-BE49-F238E27FC236}">
                <a16:creationId xmlns:a16="http://schemas.microsoft.com/office/drawing/2014/main" id="{57AEFA89-2A6B-485A-BD5C-2B0235E625C9}"/>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99E06BEE-B995-42EA-8DFE-7857898A4AA8}"/>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247304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051B0-B3D4-4E38-9C1A-9C9054BB613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D2800646-1AD1-4BAC-8F2C-D70BDF1C1478}"/>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4" name="Marcador de pie de página 3">
            <a:extLst>
              <a:ext uri="{FF2B5EF4-FFF2-40B4-BE49-F238E27FC236}">
                <a16:creationId xmlns:a16="http://schemas.microsoft.com/office/drawing/2014/main" id="{76020CB6-59B6-4184-AAB2-9CA2981BAA45}"/>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7B243965-8257-4A41-939D-04C76A611EFA}"/>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159248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E53E79-0148-4CF5-B937-CBC4287636C0}"/>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3" name="Marcador de pie de página 2">
            <a:extLst>
              <a:ext uri="{FF2B5EF4-FFF2-40B4-BE49-F238E27FC236}">
                <a16:creationId xmlns:a16="http://schemas.microsoft.com/office/drawing/2014/main" id="{D6404B0B-D64C-45A6-B68D-38B2B4CE220E}"/>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6FA7AE67-8514-4CB6-91DF-A77F24AC2DC0}"/>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192591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D9C836-858C-4863-BF92-CC5B8F9E72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B3F66FF-F805-4984-B99A-F2C2F5E78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0B709802-12D0-4598-B388-2E3FA9186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C31925C-9EBF-449E-9721-3896DF3628EA}"/>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6" name="Marcador de pie de página 5">
            <a:extLst>
              <a:ext uri="{FF2B5EF4-FFF2-40B4-BE49-F238E27FC236}">
                <a16:creationId xmlns:a16="http://schemas.microsoft.com/office/drawing/2014/main" id="{48F94AB5-D3B3-4CF1-A358-9430B8EC1B3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3E4C746-F0E2-45A6-904A-35189C67CF5D}"/>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256460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722D9-0E58-4D17-87C3-28E79B707D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086366D5-7317-4E67-A494-6F5F2D2A1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F744FB4D-EF96-4D32-BD81-038B142B3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8C30A75-9A5E-4F2F-BB60-07C8AC7ED132}"/>
              </a:ext>
            </a:extLst>
          </p:cNvPr>
          <p:cNvSpPr>
            <a:spLocks noGrp="1"/>
          </p:cNvSpPr>
          <p:nvPr>
            <p:ph type="dt" sz="half" idx="10"/>
          </p:nvPr>
        </p:nvSpPr>
        <p:spPr/>
        <p:txBody>
          <a:bodyPr/>
          <a:lstStyle/>
          <a:p>
            <a:fld id="{F59DA729-EAA9-4783-9AB6-B5137FBD5A1D}" type="datetimeFigureOut">
              <a:rPr lang="es-EC" smtClean="0"/>
              <a:t>17/12/2018</a:t>
            </a:fld>
            <a:endParaRPr lang="es-EC"/>
          </a:p>
        </p:txBody>
      </p:sp>
      <p:sp>
        <p:nvSpPr>
          <p:cNvPr id="6" name="Marcador de pie de página 5">
            <a:extLst>
              <a:ext uri="{FF2B5EF4-FFF2-40B4-BE49-F238E27FC236}">
                <a16:creationId xmlns:a16="http://schemas.microsoft.com/office/drawing/2014/main" id="{0586CFA3-54E4-4172-8C0F-34A89BFD77A7}"/>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5F529A0-7AE1-4F8F-9AB1-CF3283DB8FD4}"/>
              </a:ext>
            </a:extLst>
          </p:cNvPr>
          <p:cNvSpPr>
            <a:spLocks noGrp="1"/>
          </p:cNvSpPr>
          <p:nvPr>
            <p:ph type="sldNum" sz="quarter" idx="12"/>
          </p:nvPr>
        </p:nvSpPr>
        <p:spPr/>
        <p:txBody>
          <a:bodyPr/>
          <a:lstStyle/>
          <a:p>
            <a:fld id="{3A39B311-E51E-4124-9B09-7C68A4F8C815}" type="slidenum">
              <a:rPr lang="es-EC" smtClean="0"/>
              <a:t>‹Nº›</a:t>
            </a:fld>
            <a:endParaRPr lang="es-EC"/>
          </a:p>
        </p:txBody>
      </p:sp>
    </p:spTree>
    <p:extLst>
      <p:ext uri="{BB962C8B-B14F-4D97-AF65-F5344CB8AC3E}">
        <p14:creationId xmlns:p14="http://schemas.microsoft.com/office/powerpoint/2010/main" val="405952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8230A6A-F50E-4D12-91A8-8D49912EF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75B5D57-481F-4BE3-850D-250309316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6DD8717-9AE1-470A-A8D8-D5E76EB297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DA729-EAA9-4783-9AB6-B5137FBD5A1D}" type="datetimeFigureOut">
              <a:rPr lang="es-EC" smtClean="0"/>
              <a:t>17/12/2018</a:t>
            </a:fld>
            <a:endParaRPr lang="es-EC"/>
          </a:p>
        </p:txBody>
      </p:sp>
      <p:sp>
        <p:nvSpPr>
          <p:cNvPr id="5" name="Marcador de pie de página 4">
            <a:extLst>
              <a:ext uri="{FF2B5EF4-FFF2-40B4-BE49-F238E27FC236}">
                <a16:creationId xmlns:a16="http://schemas.microsoft.com/office/drawing/2014/main" id="{FCAD5F6F-450E-452B-9775-069D630C33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768A83C4-F51A-4E06-9107-25089F684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9B311-E51E-4124-9B09-7C68A4F8C815}" type="slidenum">
              <a:rPr lang="es-EC" smtClean="0"/>
              <a:t>‹Nº›</a:t>
            </a:fld>
            <a:endParaRPr lang="es-EC"/>
          </a:p>
        </p:txBody>
      </p:sp>
    </p:spTree>
    <p:extLst>
      <p:ext uri="{BB962C8B-B14F-4D97-AF65-F5344CB8AC3E}">
        <p14:creationId xmlns:p14="http://schemas.microsoft.com/office/powerpoint/2010/main" val="1263004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solidFill>
                  <a:prstClr val="black">
                    <a:tint val="75000"/>
                  </a:prstClr>
                </a:solidFill>
              </a:rPr>
              <a:pPr/>
              <a:t>17/12/2018</a:t>
            </a:fld>
            <a:endParaRPr lang="es-EC">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4452182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tmp"/><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tmp"/><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tmp"/><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tmp"/><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tmp"/><Relationship Id="rId7"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5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4.tmp"/><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4.tmp"/><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2035214" y="1160262"/>
            <a:ext cx="9079605" cy="3616375"/>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pPr algn="ctr"/>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CO" dirty="0"/>
              <a:t>´´EVALUACIÓN ESTRUCTURAL DE LA EDIFICACIÓN PATRIMONIAL CASA DE LA ACADEMIA DE LA LENGUA DE LA CIUDAD DE QUITO´´</a:t>
            </a:r>
            <a:endParaRPr lang="es-ES" sz="1200" b="1" dirty="0">
              <a:solidFill>
                <a:prstClr val="black"/>
              </a:solidFill>
              <a:latin typeface="Arial" panose="020B0604020202020204" pitchFamily="34" charset="0"/>
              <a:cs typeface="Arial" panose="020B0604020202020204" pitchFamily="34" charset="0"/>
            </a:endParaRPr>
          </a:p>
          <a:p>
            <a:pPr algn="ctr"/>
            <a:endParaRPr lang="es-EC" sz="800" dirty="0">
              <a:solidFill>
                <a:prstClr val="black"/>
              </a:solidFill>
              <a:latin typeface="Arial" panose="020B0604020202020204" pitchFamily="34" charset="0"/>
              <a:cs typeface="Arial" panose="020B0604020202020204" pitchFamily="34" charset="0"/>
            </a:endParaRPr>
          </a:p>
          <a:p>
            <a:pPr algn="ctr"/>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 </a:t>
            </a:r>
          </a:p>
          <a:p>
            <a:pPr algn="ctr"/>
            <a:r>
              <a:rPr lang="es-EC" sz="1600" b="1" dirty="0">
                <a:solidFill>
                  <a:prstClr val="black"/>
                </a:solidFill>
                <a:latin typeface="Arial" panose="020B0604020202020204" pitchFamily="34" charset="0"/>
                <a:cs typeface="Arial" panose="020B0604020202020204" pitchFamily="34" charset="0"/>
              </a:rPr>
              <a:t>MARÍA LORENA BUSTAMANTE PAREDES</a:t>
            </a:r>
          </a:p>
          <a:p>
            <a:pPr algn="ctr"/>
            <a:r>
              <a:rPr lang="es-EC" sz="1400" dirty="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 CAROLINA ROBALINO BEDÓN</a:t>
            </a:r>
            <a:r>
              <a:rPr lang="es-EC" sz="1600" b="1" dirty="0">
                <a:solidFill>
                  <a:prstClr val="black"/>
                </a:solidFill>
                <a:latin typeface="Arial" panose="020B0604020202020204" pitchFamily="34" charset="0"/>
                <a:cs typeface="Arial" panose="020B0604020202020204" pitchFamily="34" charset="0"/>
              </a:rPr>
              <a:t>.</a:t>
            </a:r>
            <a:r>
              <a:rPr lang="es-ES" sz="1600" b="1" dirty="0">
                <a:solidFill>
                  <a:prstClr val="black"/>
                </a:solidFill>
                <a:latin typeface="Arial" panose="020B0604020202020204" pitchFamily="34" charset="0"/>
                <a:cs typeface="Arial" panose="020B0604020202020204" pitchFamily="34" charset="0"/>
              </a:rPr>
              <a:t> </a:t>
            </a:r>
            <a:endParaRPr lang="es-EC" sz="1600" dirty="0">
              <a:solidFill>
                <a:prstClr val="black"/>
              </a:solidFill>
              <a:latin typeface="Arial" panose="020B0604020202020204" pitchFamily="34" charset="0"/>
              <a:cs typeface="Arial" panose="020B0604020202020204" pitchFamily="34" charset="0"/>
            </a:endParaRP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a:solidFill>
                  <a:prstClr val="black"/>
                </a:solidFill>
                <a:latin typeface="Arial" panose="020B0604020202020204" pitchFamily="34" charset="0"/>
                <a:cs typeface="Arial" panose="020B0604020202020204" pitchFamily="34" charset="0"/>
              </a:rPr>
              <a:t>2018</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21993"/>
            <a:ext cx="1403685" cy="1263317"/>
          </a:xfrm>
          <a:prstGeom prst="rect">
            <a:avLst/>
          </a:prstGeom>
        </p:spPr>
      </p:pic>
    </p:spTree>
    <p:extLst>
      <p:ext uri="{BB962C8B-B14F-4D97-AF65-F5344CB8AC3E}">
        <p14:creationId xmlns:p14="http://schemas.microsoft.com/office/powerpoint/2010/main" val="51011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28811" y="71493"/>
            <a:ext cx="656823" cy="461665"/>
          </a:xfrm>
          <a:prstGeom prst="rect">
            <a:avLst/>
          </a:prstGeom>
          <a:noFill/>
          <a:ln>
            <a:noFill/>
          </a:ln>
        </p:spPr>
        <p:txBody>
          <a:bodyPr wrap="square" rtlCol="0">
            <a:spAutoFit/>
          </a:bodyPr>
          <a:lstStyle/>
          <a:p>
            <a:pPr algn="ctr"/>
            <a:r>
              <a:rPr lang="es-ES" sz="2400" dirty="0">
                <a:ln>
                  <a:solidFill>
                    <a:schemeClr val="tx1"/>
                  </a:solidFill>
                </a:ln>
              </a:rPr>
              <a:t>10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186199" y="711985"/>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PISO 3</a:t>
            </a:r>
            <a:endParaRPr lang="es-EC" dirty="0"/>
          </a:p>
        </p:txBody>
      </p:sp>
      <p:sp>
        <p:nvSpPr>
          <p:cNvPr id="3" name="CuadroTexto 2">
            <a:extLst>
              <a:ext uri="{FF2B5EF4-FFF2-40B4-BE49-F238E27FC236}">
                <a16:creationId xmlns:a16="http://schemas.microsoft.com/office/drawing/2014/main" id="{9C044EED-53F2-4D92-A4F4-889CF5EAFE50}"/>
              </a:ext>
            </a:extLst>
          </p:cNvPr>
          <p:cNvSpPr txBox="1"/>
          <p:nvPr/>
        </p:nvSpPr>
        <p:spPr>
          <a:xfrm>
            <a:off x="376121" y="5488674"/>
            <a:ext cx="3740261" cy="369332"/>
          </a:xfrm>
          <a:prstGeom prst="rect">
            <a:avLst/>
          </a:prstGeom>
          <a:noFill/>
          <a:ln w="12700">
            <a:solidFill>
              <a:srgbClr val="0070C0"/>
            </a:solidFill>
          </a:ln>
        </p:spPr>
        <p:txBody>
          <a:bodyPr wrap="square" rtlCol="0">
            <a:spAutoFit/>
          </a:bodyPr>
          <a:lstStyle/>
          <a:p>
            <a:r>
              <a:rPr lang="es-EC" dirty="0"/>
              <a:t>Vista en planta, plano arquitectónico</a:t>
            </a:r>
          </a:p>
        </p:txBody>
      </p:sp>
      <p:sp>
        <p:nvSpPr>
          <p:cNvPr id="16" name="CuadroTexto 15">
            <a:extLst>
              <a:ext uri="{FF2B5EF4-FFF2-40B4-BE49-F238E27FC236}">
                <a16:creationId xmlns:a16="http://schemas.microsoft.com/office/drawing/2014/main" id="{D2CFDED9-8C2A-4E6A-88BD-B58FE29337CE}"/>
              </a:ext>
            </a:extLst>
          </p:cNvPr>
          <p:cNvSpPr txBox="1"/>
          <p:nvPr/>
        </p:nvSpPr>
        <p:spPr>
          <a:xfrm>
            <a:off x="4739559" y="5146036"/>
            <a:ext cx="3336060" cy="369332"/>
          </a:xfrm>
          <a:prstGeom prst="rect">
            <a:avLst/>
          </a:prstGeom>
          <a:noFill/>
          <a:ln w="12700">
            <a:solidFill>
              <a:srgbClr val="0070C0"/>
            </a:solidFill>
          </a:ln>
        </p:spPr>
        <p:txBody>
          <a:bodyPr wrap="square" rtlCol="0">
            <a:spAutoFit/>
          </a:bodyPr>
          <a:lstStyle/>
          <a:p>
            <a:r>
              <a:rPr lang="es-EC" dirty="0"/>
              <a:t> Vista en planta, plano estructural</a:t>
            </a:r>
          </a:p>
        </p:txBody>
      </p:sp>
      <p:sp>
        <p:nvSpPr>
          <p:cNvPr id="22" name="CuadroTexto 21">
            <a:extLst>
              <a:ext uri="{FF2B5EF4-FFF2-40B4-BE49-F238E27FC236}">
                <a16:creationId xmlns:a16="http://schemas.microsoft.com/office/drawing/2014/main" id="{C32447BB-4FC3-44A6-A0FA-9587826011C6}"/>
              </a:ext>
            </a:extLst>
          </p:cNvPr>
          <p:cNvSpPr txBox="1"/>
          <p:nvPr/>
        </p:nvSpPr>
        <p:spPr>
          <a:xfrm>
            <a:off x="8337860" y="3870072"/>
            <a:ext cx="3336060" cy="646331"/>
          </a:xfrm>
          <a:prstGeom prst="rect">
            <a:avLst/>
          </a:prstGeom>
          <a:noFill/>
          <a:ln w="12700">
            <a:solidFill>
              <a:srgbClr val="0070C0"/>
            </a:solidFill>
          </a:ln>
        </p:spPr>
        <p:txBody>
          <a:bodyPr wrap="square" rtlCol="0">
            <a:spAutoFit/>
          </a:bodyPr>
          <a:lstStyle/>
          <a:p>
            <a:pPr algn="ctr"/>
            <a:r>
              <a:rPr lang="es-EC" dirty="0"/>
              <a:t>Materiales y dimensiones de los elementos</a:t>
            </a:r>
          </a:p>
        </p:txBody>
      </p:sp>
      <p:pic>
        <p:nvPicPr>
          <p:cNvPr id="5" name="Imagen 4">
            <a:extLst>
              <a:ext uri="{FF2B5EF4-FFF2-40B4-BE49-F238E27FC236}">
                <a16:creationId xmlns:a16="http://schemas.microsoft.com/office/drawing/2014/main" id="{547A086E-FD2F-46CD-91FC-B6B75F7A80EC}"/>
              </a:ext>
            </a:extLst>
          </p:cNvPr>
          <p:cNvPicPr>
            <a:picLocks noChangeAspect="1"/>
          </p:cNvPicPr>
          <p:nvPr/>
        </p:nvPicPr>
        <p:blipFill>
          <a:blip r:embed="rId4"/>
          <a:stretch>
            <a:fillRect/>
          </a:stretch>
        </p:blipFill>
        <p:spPr>
          <a:xfrm>
            <a:off x="376121" y="1166773"/>
            <a:ext cx="3619104" cy="4301299"/>
          </a:xfrm>
          <a:prstGeom prst="rect">
            <a:avLst/>
          </a:prstGeom>
        </p:spPr>
      </p:pic>
      <p:pic>
        <p:nvPicPr>
          <p:cNvPr id="7" name="Imagen 6">
            <a:extLst>
              <a:ext uri="{FF2B5EF4-FFF2-40B4-BE49-F238E27FC236}">
                <a16:creationId xmlns:a16="http://schemas.microsoft.com/office/drawing/2014/main" id="{BDF7BEEE-556C-4566-9924-F79AC41C2C7A}"/>
              </a:ext>
            </a:extLst>
          </p:cNvPr>
          <p:cNvPicPr>
            <a:picLocks noChangeAspect="1"/>
          </p:cNvPicPr>
          <p:nvPr/>
        </p:nvPicPr>
        <p:blipFill>
          <a:blip r:embed="rId5"/>
          <a:stretch>
            <a:fillRect/>
          </a:stretch>
        </p:blipFill>
        <p:spPr>
          <a:xfrm>
            <a:off x="4633157" y="1283969"/>
            <a:ext cx="3249537" cy="3698782"/>
          </a:xfrm>
          <a:prstGeom prst="rect">
            <a:avLst/>
          </a:prstGeom>
        </p:spPr>
      </p:pic>
      <p:pic>
        <p:nvPicPr>
          <p:cNvPr id="9" name="Imagen 8">
            <a:extLst>
              <a:ext uri="{FF2B5EF4-FFF2-40B4-BE49-F238E27FC236}">
                <a16:creationId xmlns:a16="http://schemas.microsoft.com/office/drawing/2014/main" id="{2D463B79-F60F-4570-8989-B8EEB6CA019B}"/>
              </a:ext>
            </a:extLst>
          </p:cNvPr>
          <p:cNvPicPr>
            <a:picLocks noChangeAspect="1"/>
          </p:cNvPicPr>
          <p:nvPr/>
        </p:nvPicPr>
        <p:blipFill>
          <a:blip r:embed="rId6"/>
          <a:stretch>
            <a:fillRect/>
          </a:stretch>
        </p:blipFill>
        <p:spPr>
          <a:xfrm>
            <a:off x="7882694" y="1618569"/>
            <a:ext cx="4118402" cy="2047434"/>
          </a:xfrm>
          <a:prstGeom prst="rect">
            <a:avLst/>
          </a:prstGeom>
        </p:spPr>
      </p:pic>
    </p:spTree>
    <p:extLst>
      <p:ext uri="{BB962C8B-B14F-4D97-AF65-F5344CB8AC3E}">
        <p14:creationId xmlns:p14="http://schemas.microsoft.com/office/powerpoint/2010/main" val="13525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28811" y="71493"/>
            <a:ext cx="656823" cy="461665"/>
          </a:xfrm>
          <a:prstGeom prst="rect">
            <a:avLst/>
          </a:prstGeom>
          <a:noFill/>
          <a:ln>
            <a:noFill/>
          </a:ln>
        </p:spPr>
        <p:txBody>
          <a:bodyPr wrap="square" rtlCol="0">
            <a:spAutoFit/>
          </a:bodyPr>
          <a:lstStyle/>
          <a:p>
            <a:pPr algn="ctr"/>
            <a:r>
              <a:rPr lang="es-ES" sz="2400" dirty="0">
                <a:ln>
                  <a:solidFill>
                    <a:schemeClr val="tx1"/>
                  </a:solidFill>
                </a:ln>
              </a:rPr>
              <a:t>11</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3" y="99869"/>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186199" y="711985"/>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CUBIERTA</a:t>
            </a:r>
            <a:endParaRPr lang="es-EC" dirty="0"/>
          </a:p>
        </p:txBody>
      </p:sp>
      <p:sp>
        <p:nvSpPr>
          <p:cNvPr id="3" name="CuadroTexto 2">
            <a:extLst>
              <a:ext uri="{FF2B5EF4-FFF2-40B4-BE49-F238E27FC236}">
                <a16:creationId xmlns:a16="http://schemas.microsoft.com/office/drawing/2014/main" id="{9C044EED-53F2-4D92-A4F4-889CF5EAFE50}"/>
              </a:ext>
            </a:extLst>
          </p:cNvPr>
          <p:cNvSpPr txBox="1"/>
          <p:nvPr/>
        </p:nvSpPr>
        <p:spPr>
          <a:xfrm>
            <a:off x="376121" y="5544470"/>
            <a:ext cx="6616183" cy="369332"/>
          </a:xfrm>
          <a:prstGeom prst="rect">
            <a:avLst/>
          </a:prstGeom>
          <a:noFill/>
          <a:ln w="12700">
            <a:solidFill>
              <a:srgbClr val="0070C0"/>
            </a:solidFill>
          </a:ln>
        </p:spPr>
        <p:txBody>
          <a:bodyPr wrap="square" rtlCol="0">
            <a:spAutoFit/>
          </a:bodyPr>
          <a:lstStyle/>
          <a:p>
            <a:r>
              <a:rPr lang="es-EC" dirty="0"/>
              <a:t>a) Vista en planta cubierta                       b) Vista en 3D cubierta</a:t>
            </a:r>
          </a:p>
        </p:txBody>
      </p:sp>
      <p:sp>
        <p:nvSpPr>
          <p:cNvPr id="22" name="CuadroTexto 21">
            <a:extLst>
              <a:ext uri="{FF2B5EF4-FFF2-40B4-BE49-F238E27FC236}">
                <a16:creationId xmlns:a16="http://schemas.microsoft.com/office/drawing/2014/main" id="{C32447BB-4FC3-44A6-A0FA-9587826011C6}"/>
              </a:ext>
            </a:extLst>
          </p:cNvPr>
          <p:cNvSpPr txBox="1"/>
          <p:nvPr/>
        </p:nvSpPr>
        <p:spPr>
          <a:xfrm>
            <a:off x="7890894" y="3373412"/>
            <a:ext cx="3336060" cy="646331"/>
          </a:xfrm>
          <a:prstGeom prst="rect">
            <a:avLst/>
          </a:prstGeom>
          <a:noFill/>
          <a:ln w="12700">
            <a:solidFill>
              <a:srgbClr val="0070C0"/>
            </a:solidFill>
          </a:ln>
        </p:spPr>
        <p:txBody>
          <a:bodyPr wrap="square" rtlCol="0">
            <a:spAutoFit/>
          </a:bodyPr>
          <a:lstStyle/>
          <a:p>
            <a:pPr algn="ctr"/>
            <a:r>
              <a:rPr lang="es-EC" dirty="0"/>
              <a:t>Materiales y dimensiones de los elementos</a:t>
            </a:r>
          </a:p>
        </p:txBody>
      </p:sp>
      <p:pic>
        <p:nvPicPr>
          <p:cNvPr id="18" name="Imagen 17">
            <a:extLst>
              <a:ext uri="{FF2B5EF4-FFF2-40B4-BE49-F238E27FC236}">
                <a16:creationId xmlns:a16="http://schemas.microsoft.com/office/drawing/2014/main" id="{A6153C0D-EDFB-422C-A558-F3FA07E59080}"/>
              </a:ext>
            </a:extLst>
          </p:cNvPr>
          <p:cNvPicPr/>
          <p:nvPr/>
        </p:nvPicPr>
        <p:blipFill>
          <a:blip r:embed="rId4"/>
          <a:stretch>
            <a:fillRect/>
          </a:stretch>
        </p:blipFill>
        <p:spPr>
          <a:xfrm>
            <a:off x="289603" y="1332004"/>
            <a:ext cx="6616183" cy="4082815"/>
          </a:xfrm>
          <a:prstGeom prst="rect">
            <a:avLst/>
          </a:prstGeom>
        </p:spPr>
      </p:pic>
      <p:pic>
        <p:nvPicPr>
          <p:cNvPr id="2" name="Imagen 1">
            <a:extLst>
              <a:ext uri="{FF2B5EF4-FFF2-40B4-BE49-F238E27FC236}">
                <a16:creationId xmlns:a16="http://schemas.microsoft.com/office/drawing/2014/main" id="{04BD7702-AC14-47E8-82D0-C08BE9EC4BB5}"/>
              </a:ext>
            </a:extLst>
          </p:cNvPr>
          <p:cNvPicPr>
            <a:picLocks noChangeAspect="1"/>
          </p:cNvPicPr>
          <p:nvPr/>
        </p:nvPicPr>
        <p:blipFill>
          <a:blip r:embed="rId5"/>
          <a:stretch>
            <a:fillRect/>
          </a:stretch>
        </p:blipFill>
        <p:spPr>
          <a:xfrm>
            <a:off x="6779998" y="1834970"/>
            <a:ext cx="5122399" cy="1361197"/>
          </a:xfrm>
          <a:prstGeom prst="rect">
            <a:avLst/>
          </a:prstGeom>
        </p:spPr>
      </p:pic>
      <p:sp>
        <p:nvSpPr>
          <p:cNvPr id="20" name="3 CuadroTexto">
            <a:extLst>
              <a:ext uri="{FF2B5EF4-FFF2-40B4-BE49-F238E27FC236}">
                <a16:creationId xmlns:a16="http://schemas.microsoft.com/office/drawing/2014/main" id="{FCE6297A-D4F2-4052-8E6F-49F33485278F}"/>
              </a:ext>
            </a:extLst>
          </p:cNvPr>
          <p:cNvSpPr txBox="1"/>
          <p:nvPr/>
        </p:nvSpPr>
        <p:spPr>
          <a:xfrm>
            <a:off x="-83533" y="116251"/>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Tree>
    <p:extLst>
      <p:ext uri="{BB962C8B-B14F-4D97-AF65-F5344CB8AC3E}">
        <p14:creationId xmlns:p14="http://schemas.microsoft.com/office/powerpoint/2010/main" val="6767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12</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 name="Rectángulo 1"/>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REFRACIÓN SÍSMICA: </a:t>
            </a:r>
            <a:r>
              <a:rPr lang="es-EC" dirty="0"/>
              <a:t>Determinar el tipo de suelo mediante la velocidad de las ondas de corte.</a:t>
            </a: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31" name="Imagen 30">
            <a:extLst>
              <a:ext uri="{FF2B5EF4-FFF2-40B4-BE49-F238E27FC236}">
                <a16:creationId xmlns:a16="http://schemas.microsoft.com/office/drawing/2014/main" id="{CEDE334A-E99D-4047-A1BC-FD0FA8474448}"/>
              </a:ext>
            </a:extLst>
          </p:cNvPr>
          <p:cNvPicPr/>
          <p:nvPr/>
        </p:nvPicPr>
        <p:blipFill>
          <a:blip r:embed="rId4"/>
          <a:stretch>
            <a:fillRect/>
          </a:stretch>
        </p:blipFill>
        <p:spPr>
          <a:xfrm>
            <a:off x="582487" y="1504827"/>
            <a:ext cx="2683957" cy="3475136"/>
          </a:xfrm>
          <a:prstGeom prst="rect">
            <a:avLst/>
          </a:prstGeom>
        </p:spPr>
      </p:pic>
      <p:pic>
        <p:nvPicPr>
          <p:cNvPr id="45" name="Imagen 44">
            <a:extLst>
              <a:ext uri="{FF2B5EF4-FFF2-40B4-BE49-F238E27FC236}">
                <a16:creationId xmlns:a16="http://schemas.microsoft.com/office/drawing/2014/main" id="{AC2E49F1-3FB6-49E3-9B69-7CC1B8720CD4}"/>
              </a:ext>
            </a:extLst>
          </p:cNvPr>
          <p:cNvPicPr/>
          <p:nvPr/>
        </p:nvPicPr>
        <p:blipFill>
          <a:blip r:embed="rId5"/>
          <a:stretch>
            <a:fillRect/>
          </a:stretch>
        </p:blipFill>
        <p:spPr>
          <a:xfrm>
            <a:off x="7814831" y="1448121"/>
            <a:ext cx="3402836" cy="3961758"/>
          </a:xfrm>
          <a:prstGeom prst="rect">
            <a:avLst/>
          </a:prstGeom>
        </p:spPr>
      </p:pic>
      <p:sp>
        <p:nvSpPr>
          <p:cNvPr id="3" name="CuadroTexto 2">
            <a:extLst>
              <a:ext uri="{FF2B5EF4-FFF2-40B4-BE49-F238E27FC236}">
                <a16:creationId xmlns:a16="http://schemas.microsoft.com/office/drawing/2014/main" id="{2A062EA7-1EB0-4160-83EB-10C337AAD25F}"/>
              </a:ext>
            </a:extLst>
          </p:cNvPr>
          <p:cNvSpPr txBox="1"/>
          <p:nvPr/>
        </p:nvSpPr>
        <p:spPr>
          <a:xfrm>
            <a:off x="7943451" y="5477772"/>
            <a:ext cx="3402836" cy="923330"/>
          </a:xfrm>
          <a:prstGeom prst="rect">
            <a:avLst/>
          </a:prstGeom>
          <a:noFill/>
          <a:ln w="19050">
            <a:solidFill>
              <a:srgbClr val="0070C0"/>
            </a:solidFill>
          </a:ln>
        </p:spPr>
        <p:txBody>
          <a:bodyPr wrap="square" rtlCol="0">
            <a:spAutoFit/>
          </a:bodyPr>
          <a:lstStyle/>
          <a:p>
            <a:r>
              <a:rPr lang="es-EC" dirty="0"/>
              <a:t>Adquisición de los datos, programa </a:t>
            </a:r>
            <a:r>
              <a:rPr lang="es-EC" dirty="0" err="1"/>
              <a:t>Geometrics</a:t>
            </a:r>
            <a:r>
              <a:rPr lang="es-EC" dirty="0"/>
              <a:t> </a:t>
            </a:r>
            <a:r>
              <a:rPr lang="es-EC" dirty="0" err="1"/>
              <a:t>Seismodule</a:t>
            </a:r>
            <a:r>
              <a:rPr lang="es-EC" dirty="0"/>
              <a:t> </a:t>
            </a:r>
            <a:r>
              <a:rPr lang="es-EC" dirty="0" err="1"/>
              <a:t>Controller</a:t>
            </a:r>
            <a:endParaRPr lang="es-EC" dirty="0"/>
          </a:p>
        </p:txBody>
      </p:sp>
      <p:sp>
        <p:nvSpPr>
          <p:cNvPr id="6" name="CuadroTexto 5">
            <a:extLst>
              <a:ext uri="{FF2B5EF4-FFF2-40B4-BE49-F238E27FC236}">
                <a16:creationId xmlns:a16="http://schemas.microsoft.com/office/drawing/2014/main" id="{2488F854-46DD-40AD-AB5F-B9654EDE50B7}"/>
              </a:ext>
            </a:extLst>
          </p:cNvPr>
          <p:cNvSpPr txBox="1"/>
          <p:nvPr/>
        </p:nvSpPr>
        <p:spPr>
          <a:xfrm>
            <a:off x="533668" y="5070574"/>
            <a:ext cx="2781593" cy="369332"/>
          </a:xfrm>
          <a:prstGeom prst="rect">
            <a:avLst/>
          </a:prstGeom>
          <a:noFill/>
          <a:ln>
            <a:solidFill>
              <a:srgbClr val="0070C0"/>
            </a:solidFill>
          </a:ln>
        </p:spPr>
        <p:txBody>
          <a:bodyPr wrap="square" rtlCol="0">
            <a:spAutoFit/>
          </a:bodyPr>
          <a:lstStyle/>
          <a:p>
            <a:r>
              <a:rPr lang="es-EC" dirty="0"/>
              <a:t>Tendido línea de refracción</a:t>
            </a:r>
          </a:p>
        </p:txBody>
      </p:sp>
      <p:pic>
        <p:nvPicPr>
          <p:cNvPr id="46" name="Imagen 45">
            <a:extLst>
              <a:ext uri="{FF2B5EF4-FFF2-40B4-BE49-F238E27FC236}">
                <a16:creationId xmlns:a16="http://schemas.microsoft.com/office/drawing/2014/main" id="{EC9B2B52-CE23-48E4-8E2F-C763FF055CC9}"/>
              </a:ext>
            </a:extLst>
          </p:cNvPr>
          <p:cNvPicPr/>
          <p:nvPr/>
        </p:nvPicPr>
        <p:blipFill>
          <a:blip r:embed="rId6"/>
          <a:stretch>
            <a:fillRect/>
          </a:stretch>
        </p:blipFill>
        <p:spPr>
          <a:xfrm>
            <a:off x="3957783" y="1504827"/>
            <a:ext cx="3038475" cy="3299460"/>
          </a:xfrm>
          <a:prstGeom prst="rect">
            <a:avLst/>
          </a:prstGeom>
        </p:spPr>
      </p:pic>
      <p:sp>
        <p:nvSpPr>
          <p:cNvPr id="11" name="CuadroTexto 10">
            <a:extLst>
              <a:ext uri="{FF2B5EF4-FFF2-40B4-BE49-F238E27FC236}">
                <a16:creationId xmlns:a16="http://schemas.microsoft.com/office/drawing/2014/main" id="{CF0C795E-ABDD-4F96-BB63-78B9DDE93E54}"/>
              </a:ext>
            </a:extLst>
          </p:cNvPr>
          <p:cNvSpPr txBox="1"/>
          <p:nvPr/>
        </p:nvSpPr>
        <p:spPr>
          <a:xfrm>
            <a:off x="3854548" y="4959210"/>
            <a:ext cx="3141710" cy="923330"/>
          </a:xfrm>
          <a:prstGeom prst="rect">
            <a:avLst/>
          </a:prstGeom>
          <a:noFill/>
          <a:ln>
            <a:solidFill>
              <a:srgbClr val="0070C0"/>
            </a:solidFill>
          </a:ln>
        </p:spPr>
        <p:txBody>
          <a:bodyPr wrap="square" rtlCol="0">
            <a:spAutoFit/>
          </a:bodyPr>
          <a:lstStyle/>
          <a:p>
            <a:r>
              <a:rPr lang="es-EC" dirty="0"/>
              <a:t>Generación de la energía sísmica, mediante martillazos sobre placa metálica</a:t>
            </a:r>
          </a:p>
        </p:txBody>
      </p:sp>
    </p:spTree>
    <p:extLst>
      <p:ext uri="{BB962C8B-B14F-4D97-AF65-F5344CB8AC3E}">
        <p14:creationId xmlns:p14="http://schemas.microsoft.com/office/powerpoint/2010/main" val="420952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13</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1" name="CuadroTexto 10">
            <a:extLst>
              <a:ext uri="{FF2B5EF4-FFF2-40B4-BE49-F238E27FC236}">
                <a16:creationId xmlns:a16="http://schemas.microsoft.com/office/drawing/2014/main" id="{CF0C795E-ABDD-4F96-BB63-78B9DDE93E54}"/>
              </a:ext>
            </a:extLst>
          </p:cNvPr>
          <p:cNvSpPr txBox="1"/>
          <p:nvPr/>
        </p:nvSpPr>
        <p:spPr>
          <a:xfrm>
            <a:off x="2633320" y="4632693"/>
            <a:ext cx="1916254" cy="369332"/>
          </a:xfrm>
          <a:prstGeom prst="rect">
            <a:avLst/>
          </a:prstGeom>
          <a:noFill/>
          <a:ln w="28575">
            <a:solidFill>
              <a:srgbClr val="0070C0"/>
            </a:solidFill>
          </a:ln>
        </p:spPr>
        <p:txBody>
          <a:bodyPr wrap="square" rtlCol="0">
            <a:spAutoFit/>
          </a:bodyPr>
          <a:lstStyle/>
          <a:p>
            <a:r>
              <a:rPr lang="es-EC" dirty="0"/>
              <a:t>Vs30= 245,9 m/s</a:t>
            </a:r>
          </a:p>
        </p:txBody>
      </p:sp>
      <p:pic>
        <p:nvPicPr>
          <p:cNvPr id="18" name="Imagen 17">
            <a:extLst>
              <a:ext uri="{FF2B5EF4-FFF2-40B4-BE49-F238E27FC236}">
                <a16:creationId xmlns:a16="http://schemas.microsoft.com/office/drawing/2014/main" id="{E19BA5E0-DD36-4BF7-92E2-89C403D47C73}"/>
              </a:ext>
            </a:extLst>
          </p:cNvPr>
          <p:cNvPicPr/>
          <p:nvPr/>
        </p:nvPicPr>
        <p:blipFill>
          <a:blip r:embed="rId4"/>
          <a:stretch>
            <a:fillRect/>
          </a:stretch>
        </p:blipFill>
        <p:spPr>
          <a:xfrm>
            <a:off x="476333" y="1203392"/>
            <a:ext cx="6702234" cy="3428207"/>
          </a:xfrm>
          <a:prstGeom prst="rect">
            <a:avLst/>
          </a:prstGeom>
        </p:spPr>
      </p:pic>
      <p:pic>
        <p:nvPicPr>
          <p:cNvPr id="19" name="Imagen 18">
            <a:extLst>
              <a:ext uri="{FF2B5EF4-FFF2-40B4-BE49-F238E27FC236}">
                <a16:creationId xmlns:a16="http://schemas.microsoft.com/office/drawing/2014/main" id="{764AD891-67A4-40F4-9C87-8D30C5403A84}"/>
              </a:ext>
            </a:extLst>
          </p:cNvPr>
          <p:cNvPicPr/>
          <p:nvPr/>
        </p:nvPicPr>
        <p:blipFill>
          <a:blip r:embed="rId5"/>
          <a:stretch>
            <a:fillRect/>
          </a:stretch>
        </p:blipFill>
        <p:spPr>
          <a:xfrm>
            <a:off x="5496605" y="808144"/>
            <a:ext cx="6362460" cy="5339438"/>
          </a:xfrm>
          <a:prstGeom prst="rect">
            <a:avLst/>
          </a:prstGeom>
        </p:spPr>
      </p:pic>
      <p:sp>
        <p:nvSpPr>
          <p:cNvPr id="5" name="Rectángulo 4">
            <a:extLst>
              <a:ext uri="{FF2B5EF4-FFF2-40B4-BE49-F238E27FC236}">
                <a16:creationId xmlns:a16="http://schemas.microsoft.com/office/drawing/2014/main" id="{F10071F5-4B39-4A24-9EDD-E5D478BBAF1D}"/>
              </a:ext>
            </a:extLst>
          </p:cNvPr>
          <p:cNvSpPr/>
          <p:nvPr/>
        </p:nvSpPr>
        <p:spPr>
          <a:xfrm>
            <a:off x="6096000" y="2968283"/>
            <a:ext cx="5444197" cy="745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1F29F2AF-6517-4E00-BF4A-B3C499B96C39}"/>
              </a:ext>
            </a:extLst>
          </p:cNvPr>
          <p:cNvSpPr txBox="1"/>
          <p:nvPr/>
        </p:nvSpPr>
        <p:spPr>
          <a:xfrm>
            <a:off x="2633320" y="5644591"/>
            <a:ext cx="1916254" cy="369332"/>
          </a:xfrm>
          <a:prstGeom prst="rect">
            <a:avLst/>
          </a:prstGeom>
          <a:noFill/>
          <a:ln w="28575">
            <a:solidFill>
              <a:srgbClr val="0070C0"/>
            </a:solidFill>
          </a:ln>
        </p:spPr>
        <p:txBody>
          <a:bodyPr wrap="square" rtlCol="0">
            <a:spAutoFit/>
          </a:bodyPr>
          <a:lstStyle/>
          <a:p>
            <a:r>
              <a:rPr lang="es-EC" dirty="0"/>
              <a:t>Tipo de suelo D</a:t>
            </a:r>
          </a:p>
        </p:txBody>
      </p:sp>
      <p:cxnSp>
        <p:nvCxnSpPr>
          <p:cNvPr id="8" name="Conector recto de flecha 7">
            <a:extLst>
              <a:ext uri="{FF2B5EF4-FFF2-40B4-BE49-F238E27FC236}">
                <a16:creationId xmlns:a16="http://schemas.microsoft.com/office/drawing/2014/main" id="{E974B73A-AF58-48A8-A7AD-0A37A1874B25}"/>
              </a:ext>
            </a:extLst>
          </p:cNvPr>
          <p:cNvCxnSpPr/>
          <p:nvPr/>
        </p:nvCxnSpPr>
        <p:spPr>
          <a:xfrm flipH="1">
            <a:off x="4646036" y="3587262"/>
            <a:ext cx="1726629" cy="20573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43503902-BE52-44FF-A35A-9624E8F2BFD6}"/>
              </a:ext>
            </a:extLst>
          </p:cNvPr>
          <p:cNvSpPr txBox="1"/>
          <p:nvPr/>
        </p:nvSpPr>
        <p:spPr>
          <a:xfrm>
            <a:off x="7913591" y="6135632"/>
            <a:ext cx="2146841" cy="369332"/>
          </a:xfrm>
          <a:prstGeom prst="rect">
            <a:avLst/>
          </a:prstGeom>
          <a:noFill/>
          <a:ln>
            <a:solidFill>
              <a:srgbClr val="0070C0"/>
            </a:solidFill>
          </a:ln>
        </p:spPr>
        <p:txBody>
          <a:bodyPr wrap="square" rtlCol="0">
            <a:spAutoFit/>
          </a:bodyPr>
          <a:lstStyle/>
          <a:p>
            <a:r>
              <a:rPr lang="es-EC" dirty="0"/>
              <a:t>Fuente: NEC-SE-DS</a:t>
            </a:r>
          </a:p>
        </p:txBody>
      </p:sp>
    </p:spTree>
    <p:extLst>
      <p:ext uri="{BB962C8B-B14F-4D97-AF65-F5344CB8AC3E}">
        <p14:creationId xmlns:p14="http://schemas.microsoft.com/office/powerpoint/2010/main" val="301092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1" name="CuadroTexto 10">
            <a:extLst>
              <a:ext uri="{FF2B5EF4-FFF2-40B4-BE49-F238E27FC236}">
                <a16:creationId xmlns:a16="http://schemas.microsoft.com/office/drawing/2014/main" id="{CF0C795E-ABDD-4F96-BB63-78B9DDE93E54}"/>
              </a:ext>
            </a:extLst>
          </p:cNvPr>
          <p:cNvSpPr txBox="1"/>
          <p:nvPr/>
        </p:nvSpPr>
        <p:spPr>
          <a:xfrm>
            <a:off x="3513758" y="5697292"/>
            <a:ext cx="2582242" cy="369332"/>
          </a:xfrm>
          <a:prstGeom prst="rect">
            <a:avLst/>
          </a:prstGeom>
          <a:noFill/>
          <a:ln w="28575">
            <a:solidFill>
              <a:srgbClr val="0070C0"/>
            </a:solidFill>
          </a:ln>
        </p:spPr>
        <p:txBody>
          <a:bodyPr wrap="square" rtlCol="0">
            <a:spAutoFit/>
          </a:bodyPr>
          <a:lstStyle/>
          <a:p>
            <a:r>
              <a:rPr lang="es-EC" dirty="0"/>
              <a:t>Equipo SPT ensamblado</a:t>
            </a:r>
          </a:p>
        </p:txBody>
      </p:sp>
      <p:sp>
        <p:nvSpPr>
          <p:cNvPr id="21" name="CuadroTexto 20">
            <a:extLst>
              <a:ext uri="{FF2B5EF4-FFF2-40B4-BE49-F238E27FC236}">
                <a16:creationId xmlns:a16="http://schemas.microsoft.com/office/drawing/2014/main" id="{1F29F2AF-6517-4E00-BF4A-B3C499B96C39}"/>
              </a:ext>
            </a:extLst>
          </p:cNvPr>
          <p:cNvSpPr txBox="1"/>
          <p:nvPr/>
        </p:nvSpPr>
        <p:spPr>
          <a:xfrm>
            <a:off x="6493096" y="4773961"/>
            <a:ext cx="2582241" cy="1200329"/>
          </a:xfrm>
          <a:prstGeom prst="rect">
            <a:avLst/>
          </a:prstGeom>
          <a:noFill/>
          <a:ln w="28575">
            <a:solidFill>
              <a:srgbClr val="0070C0"/>
            </a:solidFill>
          </a:ln>
        </p:spPr>
        <p:txBody>
          <a:bodyPr wrap="square" rtlCol="0">
            <a:spAutoFit/>
          </a:bodyPr>
          <a:lstStyle/>
          <a:p>
            <a:pPr algn="just"/>
            <a:r>
              <a:rPr lang="es-EC" dirty="0"/>
              <a:t>Cuchara partida abierta, examen visual de las muestras de suelo obtenidas.</a:t>
            </a:r>
          </a:p>
        </p:txBody>
      </p:sp>
      <p:sp>
        <p:nvSpPr>
          <p:cNvPr id="9" name="CuadroTexto 8">
            <a:extLst>
              <a:ext uri="{FF2B5EF4-FFF2-40B4-BE49-F238E27FC236}">
                <a16:creationId xmlns:a16="http://schemas.microsoft.com/office/drawing/2014/main" id="{43503902-BE52-44FF-A35A-9624E8F2BFD6}"/>
              </a:ext>
            </a:extLst>
          </p:cNvPr>
          <p:cNvSpPr txBox="1"/>
          <p:nvPr/>
        </p:nvSpPr>
        <p:spPr>
          <a:xfrm>
            <a:off x="622745" y="5050961"/>
            <a:ext cx="2146841" cy="646331"/>
          </a:xfrm>
          <a:prstGeom prst="rect">
            <a:avLst/>
          </a:prstGeom>
          <a:noFill/>
          <a:ln>
            <a:solidFill>
              <a:srgbClr val="0070C0"/>
            </a:solidFill>
          </a:ln>
        </p:spPr>
        <p:txBody>
          <a:bodyPr wrap="square" rtlCol="0">
            <a:spAutoFit/>
          </a:bodyPr>
          <a:lstStyle/>
          <a:p>
            <a:pPr algn="just"/>
            <a:r>
              <a:rPr lang="es-EC" dirty="0"/>
              <a:t>Caja de revisión Patio posterior</a:t>
            </a:r>
          </a:p>
        </p:txBody>
      </p:sp>
      <p:sp>
        <p:nvSpPr>
          <p:cNvPr id="20" name="Rectángulo 19">
            <a:extLst>
              <a:ext uri="{FF2B5EF4-FFF2-40B4-BE49-F238E27FC236}">
                <a16:creationId xmlns:a16="http://schemas.microsoft.com/office/drawing/2014/main" id="{905706EE-65AA-47C8-B7FB-FCDD5BDAF508}"/>
              </a:ext>
            </a:extLst>
          </p:cNvPr>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SPT: </a:t>
            </a:r>
            <a:r>
              <a:rPr lang="es-EC" dirty="0"/>
              <a:t>Determinar la capacidad portante del suelo. Basado en la norma ASTM D 1586</a:t>
            </a:r>
          </a:p>
        </p:txBody>
      </p:sp>
      <p:pic>
        <p:nvPicPr>
          <p:cNvPr id="22" name="Imagen 21">
            <a:extLst>
              <a:ext uri="{FF2B5EF4-FFF2-40B4-BE49-F238E27FC236}">
                <a16:creationId xmlns:a16="http://schemas.microsoft.com/office/drawing/2014/main" id="{B69A27C8-3C65-430D-8776-67DEB61FF0D0}"/>
              </a:ext>
            </a:extLst>
          </p:cNvPr>
          <p:cNvPicPr/>
          <p:nvPr/>
        </p:nvPicPr>
        <p:blipFill>
          <a:blip r:embed="rId4"/>
          <a:stretch>
            <a:fillRect/>
          </a:stretch>
        </p:blipFill>
        <p:spPr>
          <a:xfrm>
            <a:off x="3513758" y="1454051"/>
            <a:ext cx="2582242" cy="4070422"/>
          </a:xfrm>
          <a:prstGeom prst="rect">
            <a:avLst/>
          </a:prstGeom>
        </p:spPr>
      </p:pic>
      <p:pic>
        <p:nvPicPr>
          <p:cNvPr id="23" name="Imagen 22">
            <a:extLst>
              <a:ext uri="{FF2B5EF4-FFF2-40B4-BE49-F238E27FC236}">
                <a16:creationId xmlns:a16="http://schemas.microsoft.com/office/drawing/2014/main" id="{F7641F14-FA07-40A2-BD9D-63485343AF94}"/>
              </a:ext>
            </a:extLst>
          </p:cNvPr>
          <p:cNvPicPr/>
          <p:nvPr/>
        </p:nvPicPr>
        <p:blipFill>
          <a:blip r:embed="rId5"/>
          <a:stretch>
            <a:fillRect/>
          </a:stretch>
        </p:blipFill>
        <p:spPr>
          <a:xfrm>
            <a:off x="6710797" y="1458189"/>
            <a:ext cx="2146840" cy="3162855"/>
          </a:xfrm>
          <a:prstGeom prst="rect">
            <a:avLst/>
          </a:prstGeom>
        </p:spPr>
      </p:pic>
      <p:pic>
        <p:nvPicPr>
          <p:cNvPr id="24" name="Imagen 23">
            <a:extLst>
              <a:ext uri="{FF2B5EF4-FFF2-40B4-BE49-F238E27FC236}">
                <a16:creationId xmlns:a16="http://schemas.microsoft.com/office/drawing/2014/main" id="{FFDD34CD-7F32-4AF8-863A-BD3F4BC23B77}"/>
              </a:ext>
            </a:extLst>
          </p:cNvPr>
          <p:cNvPicPr/>
          <p:nvPr/>
        </p:nvPicPr>
        <p:blipFill>
          <a:blip r:embed="rId6"/>
          <a:stretch>
            <a:fillRect/>
          </a:stretch>
        </p:blipFill>
        <p:spPr>
          <a:xfrm>
            <a:off x="570984" y="1555498"/>
            <a:ext cx="2250365" cy="3340978"/>
          </a:xfrm>
          <a:prstGeom prst="rect">
            <a:avLst/>
          </a:prstGeom>
        </p:spPr>
      </p:pic>
    </p:spTree>
    <p:extLst>
      <p:ext uri="{BB962C8B-B14F-4D97-AF65-F5344CB8AC3E}">
        <p14:creationId xmlns:p14="http://schemas.microsoft.com/office/powerpoint/2010/main" val="2292582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15</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1" name="CuadroTexto 10">
            <a:extLst>
              <a:ext uri="{FF2B5EF4-FFF2-40B4-BE49-F238E27FC236}">
                <a16:creationId xmlns:a16="http://schemas.microsoft.com/office/drawing/2014/main" id="{CF0C795E-ABDD-4F96-BB63-78B9DDE93E54}"/>
              </a:ext>
            </a:extLst>
          </p:cNvPr>
          <p:cNvSpPr txBox="1"/>
          <p:nvPr/>
        </p:nvSpPr>
        <p:spPr>
          <a:xfrm>
            <a:off x="956935" y="5897528"/>
            <a:ext cx="3044314" cy="369332"/>
          </a:xfrm>
          <a:prstGeom prst="rect">
            <a:avLst/>
          </a:prstGeom>
          <a:noFill/>
          <a:ln w="28575">
            <a:solidFill>
              <a:srgbClr val="0070C0"/>
            </a:solidFill>
          </a:ln>
        </p:spPr>
        <p:txBody>
          <a:bodyPr wrap="square" rtlCol="0">
            <a:spAutoFit/>
          </a:bodyPr>
          <a:lstStyle/>
          <a:p>
            <a:r>
              <a:rPr lang="es-EC" dirty="0"/>
              <a:t>Descripción visual en campo</a:t>
            </a:r>
          </a:p>
        </p:txBody>
      </p:sp>
      <p:sp>
        <p:nvSpPr>
          <p:cNvPr id="18" name="Rectángulo 17">
            <a:extLst>
              <a:ext uri="{FF2B5EF4-FFF2-40B4-BE49-F238E27FC236}">
                <a16:creationId xmlns:a16="http://schemas.microsoft.com/office/drawing/2014/main" id="{0A85CB78-87A8-4E17-8A0C-D083634AD730}"/>
              </a:ext>
            </a:extLst>
          </p:cNvPr>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a:t>Resultados obtenidos ensayo </a:t>
            </a:r>
            <a:r>
              <a:rPr lang="es-EC" b="1" dirty="0"/>
              <a:t>SPT</a:t>
            </a:r>
            <a:endParaRPr lang="es-EC" dirty="0"/>
          </a:p>
        </p:txBody>
      </p:sp>
      <p:pic>
        <p:nvPicPr>
          <p:cNvPr id="19" name="Imagen 18">
            <a:extLst>
              <a:ext uri="{FF2B5EF4-FFF2-40B4-BE49-F238E27FC236}">
                <a16:creationId xmlns:a16="http://schemas.microsoft.com/office/drawing/2014/main" id="{3162E990-D2E9-4724-A8BF-EBA0C31174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9377" y="1661843"/>
            <a:ext cx="4198599" cy="2558465"/>
          </a:xfrm>
          <a:prstGeom prst="rect">
            <a:avLst/>
          </a:prstGeom>
          <a:noFill/>
          <a:ln>
            <a:noFill/>
          </a:ln>
        </p:spPr>
      </p:pic>
      <p:pic>
        <p:nvPicPr>
          <p:cNvPr id="25" name="Imagen 24">
            <a:extLst>
              <a:ext uri="{FF2B5EF4-FFF2-40B4-BE49-F238E27FC236}">
                <a16:creationId xmlns:a16="http://schemas.microsoft.com/office/drawing/2014/main" id="{CC961F60-A825-49FA-A192-8DEB72768BE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2275" y="4328234"/>
            <a:ext cx="3741440" cy="1512603"/>
          </a:xfrm>
          <a:prstGeom prst="rect">
            <a:avLst/>
          </a:prstGeom>
          <a:noFill/>
          <a:ln>
            <a:noFill/>
          </a:ln>
        </p:spPr>
      </p:pic>
      <p:pic>
        <p:nvPicPr>
          <p:cNvPr id="26" name="Imagen 25">
            <a:extLst>
              <a:ext uri="{FF2B5EF4-FFF2-40B4-BE49-F238E27FC236}">
                <a16:creationId xmlns:a16="http://schemas.microsoft.com/office/drawing/2014/main" id="{CF11F4BB-BBDD-4351-AB80-F1DC61A5F4B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59107" y="1661843"/>
            <a:ext cx="3944216" cy="2558464"/>
          </a:xfrm>
          <a:prstGeom prst="rect">
            <a:avLst/>
          </a:prstGeom>
          <a:noFill/>
          <a:ln>
            <a:noFill/>
          </a:ln>
        </p:spPr>
      </p:pic>
      <p:pic>
        <p:nvPicPr>
          <p:cNvPr id="2" name="Imagen 1">
            <a:extLst>
              <a:ext uri="{FF2B5EF4-FFF2-40B4-BE49-F238E27FC236}">
                <a16:creationId xmlns:a16="http://schemas.microsoft.com/office/drawing/2014/main" id="{95BB4923-D4DA-4D75-AC3B-D89E92C6AEEC}"/>
              </a:ext>
            </a:extLst>
          </p:cNvPr>
          <p:cNvPicPr>
            <a:picLocks noChangeAspect="1"/>
          </p:cNvPicPr>
          <p:nvPr/>
        </p:nvPicPr>
        <p:blipFill>
          <a:blip r:embed="rId7"/>
          <a:stretch>
            <a:fillRect/>
          </a:stretch>
        </p:blipFill>
        <p:spPr>
          <a:xfrm>
            <a:off x="4767976" y="4250284"/>
            <a:ext cx="4856870" cy="1630122"/>
          </a:xfrm>
          <a:prstGeom prst="rect">
            <a:avLst/>
          </a:prstGeom>
        </p:spPr>
      </p:pic>
      <p:sp>
        <p:nvSpPr>
          <p:cNvPr id="27" name="CuadroTexto 26">
            <a:extLst>
              <a:ext uri="{FF2B5EF4-FFF2-40B4-BE49-F238E27FC236}">
                <a16:creationId xmlns:a16="http://schemas.microsoft.com/office/drawing/2014/main" id="{C914E1D4-EB0A-41AA-9CAE-7A989A2EE8D1}"/>
              </a:ext>
            </a:extLst>
          </p:cNvPr>
          <p:cNvSpPr txBox="1"/>
          <p:nvPr/>
        </p:nvSpPr>
        <p:spPr>
          <a:xfrm>
            <a:off x="5988182" y="5909933"/>
            <a:ext cx="3044314" cy="369332"/>
          </a:xfrm>
          <a:prstGeom prst="rect">
            <a:avLst/>
          </a:prstGeom>
          <a:noFill/>
          <a:ln w="28575">
            <a:solidFill>
              <a:srgbClr val="0070C0"/>
            </a:solidFill>
          </a:ln>
        </p:spPr>
        <p:txBody>
          <a:bodyPr wrap="square" rtlCol="0">
            <a:spAutoFit/>
          </a:bodyPr>
          <a:lstStyle/>
          <a:p>
            <a:r>
              <a:rPr lang="es-EC" dirty="0"/>
              <a:t>Descripción visual en campo</a:t>
            </a:r>
          </a:p>
        </p:txBody>
      </p:sp>
      <p:pic>
        <p:nvPicPr>
          <p:cNvPr id="8" name="Imagen 7">
            <a:extLst>
              <a:ext uri="{FF2B5EF4-FFF2-40B4-BE49-F238E27FC236}">
                <a16:creationId xmlns:a16="http://schemas.microsoft.com/office/drawing/2014/main" id="{CACB4F4C-4CE0-47E0-A151-61E26C172E4D}"/>
              </a:ext>
            </a:extLst>
          </p:cNvPr>
          <p:cNvPicPr>
            <a:picLocks noChangeAspect="1"/>
          </p:cNvPicPr>
          <p:nvPr/>
        </p:nvPicPr>
        <p:blipFill>
          <a:blip r:embed="rId8"/>
          <a:stretch>
            <a:fillRect/>
          </a:stretch>
        </p:blipFill>
        <p:spPr>
          <a:xfrm>
            <a:off x="9032496" y="2435208"/>
            <a:ext cx="3143979" cy="1578736"/>
          </a:xfrm>
          <a:prstGeom prst="rect">
            <a:avLst/>
          </a:prstGeom>
        </p:spPr>
      </p:pic>
      <p:sp>
        <p:nvSpPr>
          <p:cNvPr id="10" name="Rectángulo 9">
            <a:extLst>
              <a:ext uri="{FF2B5EF4-FFF2-40B4-BE49-F238E27FC236}">
                <a16:creationId xmlns:a16="http://schemas.microsoft.com/office/drawing/2014/main" id="{9FE30123-A2D1-49B6-B23E-C4AD45F98DD8}"/>
              </a:ext>
            </a:extLst>
          </p:cNvPr>
          <p:cNvSpPr/>
          <p:nvPr/>
        </p:nvSpPr>
        <p:spPr>
          <a:xfrm>
            <a:off x="9032496" y="2435208"/>
            <a:ext cx="3143979" cy="1608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3248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8" name="Rectángulo 17">
            <a:extLst>
              <a:ext uri="{FF2B5EF4-FFF2-40B4-BE49-F238E27FC236}">
                <a16:creationId xmlns:a16="http://schemas.microsoft.com/office/drawing/2014/main" id="{5A802681-29A3-4AF2-9FE8-2DDB82A5B72B}"/>
              </a:ext>
            </a:extLst>
          </p:cNvPr>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a:t>Resultados obtenidos ensayo </a:t>
            </a:r>
            <a:r>
              <a:rPr lang="es-EC" b="1" dirty="0"/>
              <a:t>SPT</a:t>
            </a:r>
            <a:endParaRPr lang="es-EC" dirty="0"/>
          </a:p>
        </p:txBody>
      </p:sp>
      <p:pic>
        <p:nvPicPr>
          <p:cNvPr id="2" name="Imagen 1">
            <a:extLst>
              <a:ext uri="{FF2B5EF4-FFF2-40B4-BE49-F238E27FC236}">
                <a16:creationId xmlns:a16="http://schemas.microsoft.com/office/drawing/2014/main" id="{4EA9F72B-D8C8-4F50-AD93-A6BA23D6919F}"/>
              </a:ext>
            </a:extLst>
          </p:cNvPr>
          <p:cNvPicPr>
            <a:picLocks noChangeAspect="1"/>
          </p:cNvPicPr>
          <p:nvPr/>
        </p:nvPicPr>
        <p:blipFill>
          <a:blip r:embed="rId4"/>
          <a:stretch>
            <a:fillRect/>
          </a:stretch>
        </p:blipFill>
        <p:spPr>
          <a:xfrm>
            <a:off x="425003" y="1538018"/>
            <a:ext cx="5121889" cy="1234632"/>
          </a:xfrm>
          <a:prstGeom prst="rect">
            <a:avLst/>
          </a:prstGeom>
        </p:spPr>
      </p:pic>
      <p:pic>
        <p:nvPicPr>
          <p:cNvPr id="3" name="Imagen 2">
            <a:extLst>
              <a:ext uri="{FF2B5EF4-FFF2-40B4-BE49-F238E27FC236}">
                <a16:creationId xmlns:a16="http://schemas.microsoft.com/office/drawing/2014/main" id="{0BDDC759-4932-4434-B453-9D71B24BB019}"/>
              </a:ext>
            </a:extLst>
          </p:cNvPr>
          <p:cNvPicPr>
            <a:picLocks noChangeAspect="1"/>
          </p:cNvPicPr>
          <p:nvPr/>
        </p:nvPicPr>
        <p:blipFill>
          <a:blip r:embed="rId5"/>
          <a:stretch>
            <a:fillRect/>
          </a:stretch>
        </p:blipFill>
        <p:spPr>
          <a:xfrm>
            <a:off x="654726" y="2678095"/>
            <a:ext cx="4658760" cy="1936108"/>
          </a:xfrm>
          <a:prstGeom prst="rect">
            <a:avLst/>
          </a:prstGeom>
        </p:spPr>
      </p:pic>
      <p:pic>
        <p:nvPicPr>
          <p:cNvPr id="25" name="Imagen 24">
            <a:extLst>
              <a:ext uri="{FF2B5EF4-FFF2-40B4-BE49-F238E27FC236}">
                <a16:creationId xmlns:a16="http://schemas.microsoft.com/office/drawing/2014/main" id="{41F37D69-56C8-4444-949E-7106A7F6ED1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0024" y="4878162"/>
            <a:ext cx="4293461" cy="876118"/>
          </a:xfrm>
          <a:prstGeom prst="rect">
            <a:avLst/>
          </a:prstGeom>
          <a:noFill/>
          <a:ln>
            <a:noFill/>
          </a:ln>
        </p:spPr>
      </p:pic>
      <p:cxnSp>
        <p:nvCxnSpPr>
          <p:cNvPr id="6" name="Conector: angular 5">
            <a:extLst>
              <a:ext uri="{FF2B5EF4-FFF2-40B4-BE49-F238E27FC236}">
                <a16:creationId xmlns:a16="http://schemas.microsoft.com/office/drawing/2014/main" id="{BEEB049D-E501-4A8E-86B2-FB8CCF461E06}"/>
              </a:ext>
            </a:extLst>
          </p:cNvPr>
          <p:cNvCxnSpPr/>
          <p:nvPr/>
        </p:nvCxnSpPr>
        <p:spPr>
          <a:xfrm>
            <a:off x="5313485" y="4417255"/>
            <a:ext cx="1397312" cy="731520"/>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0D0DDED6-C814-43B0-BEB6-D718FB5C3521}"/>
              </a:ext>
            </a:extLst>
          </p:cNvPr>
          <p:cNvSpPr txBox="1"/>
          <p:nvPr/>
        </p:nvSpPr>
        <p:spPr>
          <a:xfrm>
            <a:off x="6966831" y="5170805"/>
            <a:ext cx="1553003" cy="646331"/>
          </a:xfrm>
          <a:prstGeom prst="rect">
            <a:avLst/>
          </a:prstGeom>
          <a:noFill/>
          <a:ln w="19050">
            <a:solidFill>
              <a:srgbClr val="FF0000"/>
            </a:solidFill>
          </a:ln>
        </p:spPr>
        <p:txBody>
          <a:bodyPr wrap="square" rtlCol="0">
            <a:spAutoFit/>
          </a:bodyPr>
          <a:lstStyle/>
          <a:p>
            <a:r>
              <a:rPr lang="es-EC" b="1" dirty="0"/>
              <a:t>MATERIAL DE RELLENO</a:t>
            </a:r>
          </a:p>
        </p:txBody>
      </p:sp>
      <p:cxnSp>
        <p:nvCxnSpPr>
          <p:cNvPr id="10" name="Conector recto de flecha 9">
            <a:extLst>
              <a:ext uri="{FF2B5EF4-FFF2-40B4-BE49-F238E27FC236}">
                <a16:creationId xmlns:a16="http://schemas.microsoft.com/office/drawing/2014/main" id="{D64AB117-7B1C-4A4F-8FD4-6F66F1425D41}"/>
              </a:ext>
            </a:extLst>
          </p:cNvPr>
          <p:cNvCxnSpPr/>
          <p:nvPr/>
        </p:nvCxnSpPr>
        <p:spPr>
          <a:xfrm>
            <a:off x="8637563" y="5444197"/>
            <a:ext cx="60491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F2ED5D2B-613A-45ED-9020-0BF8076CB295}"/>
              </a:ext>
            </a:extLst>
          </p:cNvPr>
          <p:cNvSpPr txBox="1"/>
          <p:nvPr/>
        </p:nvSpPr>
        <p:spPr>
          <a:xfrm>
            <a:off x="9383151" y="5170805"/>
            <a:ext cx="1553003" cy="369320"/>
          </a:xfrm>
          <a:prstGeom prst="rect">
            <a:avLst/>
          </a:prstGeom>
          <a:noFill/>
          <a:ln w="38100">
            <a:solidFill>
              <a:srgbClr val="FF0000"/>
            </a:solidFill>
          </a:ln>
        </p:spPr>
        <p:txBody>
          <a:bodyPr wrap="square" rtlCol="0">
            <a:spAutoFit/>
          </a:bodyPr>
          <a:lstStyle/>
          <a:p>
            <a:r>
              <a:rPr lang="es-EC" dirty="0"/>
              <a:t>1.50 Kg/cm2.</a:t>
            </a:r>
          </a:p>
        </p:txBody>
      </p:sp>
      <p:sp>
        <p:nvSpPr>
          <p:cNvPr id="15" name="CuadroTexto 14">
            <a:extLst>
              <a:ext uri="{FF2B5EF4-FFF2-40B4-BE49-F238E27FC236}">
                <a16:creationId xmlns:a16="http://schemas.microsoft.com/office/drawing/2014/main" id="{AA4FD99C-0B29-4599-B57D-77367CA7EAEF}"/>
              </a:ext>
            </a:extLst>
          </p:cNvPr>
          <p:cNvSpPr txBox="1"/>
          <p:nvPr/>
        </p:nvSpPr>
        <p:spPr>
          <a:xfrm>
            <a:off x="9080042" y="4830202"/>
            <a:ext cx="2328073" cy="369332"/>
          </a:xfrm>
          <a:prstGeom prst="rect">
            <a:avLst/>
          </a:prstGeom>
          <a:noFill/>
        </p:spPr>
        <p:txBody>
          <a:bodyPr wrap="none" rtlCol="0">
            <a:spAutoFit/>
          </a:bodyPr>
          <a:lstStyle/>
          <a:p>
            <a:r>
              <a:rPr lang="es-EC" dirty="0"/>
              <a:t>Fuente: (ININVI , 2002)</a:t>
            </a:r>
          </a:p>
        </p:txBody>
      </p:sp>
    </p:spTree>
    <p:extLst>
      <p:ext uri="{BB962C8B-B14F-4D97-AF65-F5344CB8AC3E}">
        <p14:creationId xmlns:p14="http://schemas.microsoft.com/office/powerpoint/2010/main" val="28514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17</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9936564" cy="461665"/>
          </a:xfrm>
          <a:prstGeom prst="rect">
            <a:avLst/>
          </a:prstGeom>
          <a:noFill/>
          <a:ln>
            <a:noFill/>
          </a:ln>
        </p:spPr>
        <p:txBody>
          <a:bodyPr wrap="square" rtlCol="0">
            <a:spAutoFit/>
          </a:bodyPr>
          <a:lstStyle/>
          <a:p>
            <a:r>
              <a:rPr lang="es-ES" sz="2400" b="1" dirty="0">
                <a:ln>
                  <a:solidFill>
                    <a:schemeClr val="tx1"/>
                  </a:solidFill>
                </a:ln>
              </a:rPr>
              <a:t>CARACTERIZACIÓN DEL MATERIAL DE CONSTRUCCIÓN</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8" name="Rectángulo 17">
            <a:extLst>
              <a:ext uri="{FF2B5EF4-FFF2-40B4-BE49-F238E27FC236}">
                <a16:creationId xmlns:a16="http://schemas.microsoft.com/office/drawing/2014/main" id="{5A802681-29A3-4AF2-9FE8-2DDB82A5B72B}"/>
              </a:ext>
            </a:extLst>
          </p:cNvPr>
          <p:cNvSpPr/>
          <p:nvPr/>
        </p:nvSpPr>
        <p:spPr>
          <a:xfrm>
            <a:off x="501045" y="634490"/>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ESCLEROMETRÍA: </a:t>
            </a:r>
            <a:r>
              <a:rPr lang="es-EC" dirty="0"/>
              <a:t>determinación de la resistencia característica del material </a:t>
            </a:r>
            <a:r>
              <a:rPr lang="es-EC" dirty="0">
                <a:sym typeface="Wingdings" panose="05000000000000000000" pitchFamily="2" charset="2"/>
              </a:rPr>
              <a:t></a:t>
            </a:r>
            <a:r>
              <a:rPr lang="es-EC" dirty="0"/>
              <a:t>ASTM C805 </a:t>
            </a:r>
            <a:endParaRPr lang="es-EC" b="1" dirty="0"/>
          </a:p>
        </p:txBody>
      </p:sp>
      <p:cxnSp>
        <p:nvCxnSpPr>
          <p:cNvPr id="6" name="Conector: angular 5">
            <a:extLst>
              <a:ext uri="{FF2B5EF4-FFF2-40B4-BE49-F238E27FC236}">
                <a16:creationId xmlns:a16="http://schemas.microsoft.com/office/drawing/2014/main" id="{BEEB049D-E501-4A8E-86B2-FB8CCF461E06}"/>
              </a:ext>
            </a:extLst>
          </p:cNvPr>
          <p:cNvCxnSpPr/>
          <p:nvPr/>
        </p:nvCxnSpPr>
        <p:spPr>
          <a:xfrm>
            <a:off x="4420509" y="3590472"/>
            <a:ext cx="1397312" cy="731520"/>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0D0DDED6-C814-43B0-BEB6-D718FB5C3521}"/>
              </a:ext>
            </a:extLst>
          </p:cNvPr>
          <p:cNvSpPr txBox="1"/>
          <p:nvPr/>
        </p:nvSpPr>
        <p:spPr>
          <a:xfrm>
            <a:off x="5719456" y="4442392"/>
            <a:ext cx="1553003" cy="646331"/>
          </a:xfrm>
          <a:prstGeom prst="rect">
            <a:avLst/>
          </a:prstGeom>
          <a:noFill/>
          <a:ln w="19050">
            <a:solidFill>
              <a:srgbClr val="FF0000"/>
            </a:solidFill>
          </a:ln>
        </p:spPr>
        <p:txBody>
          <a:bodyPr wrap="square" rtlCol="0">
            <a:spAutoFit/>
          </a:bodyPr>
          <a:lstStyle/>
          <a:p>
            <a:r>
              <a:rPr lang="es-EC" b="1" dirty="0"/>
              <a:t>Columnas ensayadas</a:t>
            </a:r>
          </a:p>
        </p:txBody>
      </p:sp>
      <p:sp>
        <p:nvSpPr>
          <p:cNvPr id="14" name="CuadroTexto 13">
            <a:extLst>
              <a:ext uri="{FF2B5EF4-FFF2-40B4-BE49-F238E27FC236}">
                <a16:creationId xmlns:a16="http://schemas.microsoft.com/office/drawing/2014/main" id="{F2ED5D2B-613A-45ED-9020-0BF8076CB295}"/>
              </a:ext>
            </a:extLst>
          </p:cNvPr>
          <p:cNvSpPr txBox="1"/>
          <p:nvPr/>
        </p:nvSpPr>
        <p:spPr>
          <a:xfrm>
            <a:off x="1676379" y="5656670"/>
            <a:ext cx="2007291" cy="369332"/>
          </a:xfrm>
          <a:prstGeom prst="rect">
            <a:avLst/>
          </a:prstGeom>
          <a:noFill/>
          <a:ln w="38100">
            <a:solidFill>
              <a:srgbClr val="FF0000"/>
            </a:solidFill>
          </a:ln>
        </p:spPr>
        <p:txBody>
          <a:bodyPr wrap="square" rtlCol="0">
            <a:spAutoFit/>
          </a:bodyPr>
          <a:lstStyle/>
          <a:p>
            <a:pPr lvl="0"/>
            <a:r>
              <a:rPr lang="es-EC" dirty="0" err="1"/>
              <a:t>F´c</a:t>
            </a:r>
            <a:r>
              <a:rPr lang="es-EC" dirty="0"/>
              <a:t>= 322 Kg/cm2</a:t>
            </a:r>
          </a:p>
        </p:txBody>
      </p:sp>
      <p:pic>
        <p:nvPicPr>
          <p:cNvPr id="20" name="Imagen 19">
            <a:extLst>
              <a:ext uri="{FF2B5EF4-FFF2-40B4-BE49-F238E27FC236}">
                <a16:creationId xmlns:a16="http://schemas.microsoft.com/office/drawing/2014/main" id="{0AC63CFA-EE5D-4A96-91B8-A698BD5CAB9A}"/>
              </a:ext>
            </a:extLst>
          </p:cNvPr>
          <p:cNvPicPr/>
          <p:nvPr/>
        </p:nvPicPr>
        <p:blipFill>
          <a:blip r:embed="rId4"/>
          <a:stretch>
            <a:fillRect/>
          </a:stretch>
        </p:blipFill>
        <p:spPr>
          <a:xfrm>
            <a:off x="1302841" y="2229012"/>
            <a:ext cx="2754366" cy="3224479"/>
          </a:xfrm>
          <a:prstGeom prst="rect">
            <a:avLst/>
          </a:prstGeom>
        </p:spPr>
      </p:pic>
      <p:pic>
        <p:nvPicPr>
          <p:cNvPr id="21" name="Imagen 20">
            <a:extLst>
              <a:ext uri="{FF2B5EF4-FFF2-40B4-BE49-F238E27FC236}">
                <a16:creationId xmlns:a16="http://schemas.microsoft.com/office/drawing/2014/main" id="{7170229B-1BA0-449B-99D8-2BE770BACB60}"/>
              </a:ext>
            </a:extLst>
          </p:cNvPr>
          <p:cNvPicPr/>
          <p:nvPr/>
        </p:nvPicPr>
        <p:blipFill>
          <a:blip r:embed="rId5"/>
          <a:stretch>
            <a:fillRect/>
          </a:stretch>
        </p:blipFill>
        <p:spPr>
          <a:xfrm>
            <a:off x="7330322" y="1463045"/>
            <a:ext cx="4007729" cy="4446475"/>
          </a:xfrm>
          <a:prstGeom prst="rect">
            <a:avLst/>
          </a:prstGeom>
        </p:spPr>
      </p:pic>
      <p:sp>
        <p:nvSpPr>
          <p:cNvPr id="5" name="CuadroTexto 4">
            <a:extLst>
              <a:ext uri="{FF2B5EF4-FFF2-40B4-BE49-F238E27FC236}">
                <a16:creationId xmlns:a16="http://schemas.microsoft.com/office/drawing/2014/main" id="{E36D7A71-E6A3-4353-AA8F-F89453B190D7}"/>
              </a:ext>
            </a:extLst>
          </p:cNvPr>
          <p:cNvSpPr txBox="1"/>
          <p:nvPr/>
        </p:nvSpPr>
        <p:spPr>
          <a:xfrm>
            <a:off x="1302840" y="1603717"/>
            <a:ext cx="2754365" cy="369332"/>
          </a:xfrm>
          <a:prstGeom prst="rect">
            <a:avLst/>
          </a:prstGeom>
          <a:noFill/>
          <a:ln w="28575">
            <a:solidFill>
              <a:schemeClr val="accent6">
                <a:lumMod val="50000"/>
              </a:schemeClr>
            </a:solidFill>
          </a:ln>
        </p:spPr>
        <p:txBody>
          <a:bodyPr wrap="square" rtlCol="0">
            <a:spAutoFit/>
          </a:bodyPr>
          <a:lstStyle/>
          <a:p>
            <a:r>
              <a:rPr lang="es-EC" b="1" dirty="0"/>
              <a:t>Columnas de piedra</a:t>
            </a:r>
          </a:p>
        </p:txBody>
      </p:sp>
    </p:spTree>
    <p:extLst>
      <p:ext uri="{BB962C8B-B14F-4D97-AF65-F5344CB8AC3E}">
        <p14:creationId xmlns:p14="http://schemas.microsoft.com/office/powerpoint/2010/main" val="12875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9936564" cy="461665"/>
          </a:xfrm>
          <a:prstGeom prst="rect">
            <a:avLst/>
          </a:prstGeom>
          <a:noFill/>
          <a:ln>
            <a:noFill/>
          </a:ln>
        </p:spPr>
        <p:txBody>
          <a:bodyPr wrap="square" rtlCol="0">
            <a:spAutoFit/>
          </a:bodyPr>
          <a:lstStyle/>
          <a:p>
            <a:r>
              <a:rPr lang="es-ES" sz="2400" b="1" dirty="0">
                <a:ln>
                  <a:solidFill>
                    <a:schemeClr val="tx1"/>
                  </a:solidFill>
                </a:ln>
              </a:rPr>
              <a:t>CARACTERIZACIÓN DEL MATERIAL DE CONSTRUCCIÓN</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cxnSp>
        <p:nvCxnSpPr>
          <p:cNvPr id="6" name="Conector: angular 5">
            <a:extLst>
              <a:ext uri="{FF2B5EF4-FFF2-40B4-BE49-F238E27FC236}">
                <a16:creationId xmlns:a16="http://schemas.microsoft.com/office/drawing/2014/main" id="{BEEB049D-E501-4A8E-86B2-FB8CCF461E06}"/>
              </a:ext>
            </a:extLst>
          </p:cNvPr>
          <p:cNvCxnSpPr/>
          <p:nvPr/>
        </p:nvCxnSpPr>
        <p:spPr>
          <a:xfrm>
            <a:off x="4069320" y="2469362"/>
            <a:ext cx="1397312" cy="731520"/>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0D0DDED6-C814-43B0-BEB6-D718FB5C3521}"/>
              </a:ext>
            </a:extLst>
          </p:cNvPr>
          <p:cNvSpPr txBox="1"/>
          <p:nvPr/>
        </p:nvSpPr>
        <p:spPr>
          <a:xfrm>
            <a:off x="4293399" y="3463673"/>
            <a:ext cx="1173233" cy="646331"/>
          </a:xfrm>
          <a:prstGeom prst="rect">
            <a:avLst/>
          </a:prstGeom>
          <a:noFill/>
          <a:ln w="19050">
            <a:solidFill>
              <a:srgbClr val="FF0000"/>
            </a:solidFill>
          </a:ln>
        </p:spPr>
        <p:txBody>
          <a:bodyPr wrap="square" rtlCol="0">
            <a:spAutoFit/>
          </a:bodyPr>
          <a:lstStyle/>
          <a:p>
            <a:r>
              <a:rPr lang="es-EC" b="1" dirty="0"/>
              <a:t>Muros ensayados</a:t>
            </a:r>
          </a:p>
        </p:txBody>
      </p:sp>
      <p:sp>
        <p:nvSpPr>
          <p:cNvPr id="14" name="CuadroTexto 13">
            <a:extLst>
              <a:ext uri="{FF2B5EF4-FFF2-40B4-BE49-F238E27FC236}">
                <a16:creationId xmlns:a16="http://schemas.microsoft.com/office/drawing/2014/main" id="{F2ED5D2B-613A-45ED-9020-0BF8076CB295}"/>
              </a:ext>
            </a:extLst>
          </p:cNvPr>
          <p:cNvSpPr txBox="1"/>
          <p:nvPr/>
        </p:nvSpPr>
        <p:spPr>
          <a:xfrm>
            <a:off x="1509401" y="5125800"/>
            <a:ext cx="2007291" cy="369332"/>
          </a:xfrm>
          <a:prstGeom prst="rect">
            <a:avLst/>
          </a:prstGeom>
          <a:noFill/>
          <a:ln w="38100">
            <a:solidFill>
              <a:srgbClr val="FF0000"/>
            </a:solidFill>
          </a:ln>
        </p:spPr>
        <p:txBody>
          <a:bodyPr wrap="square" rtlCol="0">
            <a:spAutoFit/>
          </a:bodyPr>
          <a:lstStyle/>
          <a:p>
            <a:pPr lvl="0"/>
            <a:r>
              <a:rPr lang="es-EC" dirty="0" err="1"/>
              <a:t>F´c</a:t>
            </a:r>
            <a:r>
              <a:rPr lang="es-EC" dirty="0"/>
              <a:t>= 8,5 Kg/cm2</a:t>
            </a:r>
          </a:p>
        </p:txBody>
      </p:sp>
      <p:sp>
        <p:nvSpPr>
          <p:cNvPr id="5" name="CuadroTexto 4">
            <a:extLst>
              <a:ext uri="{FF2B5EF4-FFF2-40B4-BE49-F238E27FC236}">
                <a16:creationId xmlns:a16="http://schemas.microsoft.com/office/drawing/2014/main" id="{E36D7A71-E6A3-4353-AA8F-F89453B190D7}"/>
              </a:ext>
            </a:extLst>
          </p:cNvPr>
          <p:cNvSpPr txBox="1"/>
          <p:nvPr/>
        </p:nvSpPr>
        <p:spPr>
          <a:xfrm>
            <a:off x="1773104" y="1059374"/>
            <a:ext cx="1813840" cy="369332"/>
          </a:xfrm>
          <a:prstGeom prst="rect">
            <a:avLst/>
          </a:prstGeom>
          <a:noFill/>
          <a:ln w="28575">
            <a:solidFill>
              <a:schemeClr val="accent6">
                <a:lumMod val="50000"/>
              </a:schemeClr>
            </a:solidFill>
          </a:ln>
        </p:spPr>
        <p:txBody>
          <a:bodyPr wrap="square" rtlCol="0">
            <a:spAutoFit/>
          </a:bodyPr>
          <a:lstStyle/>
          <a:p>
            <a:r>
              <a:rPr lang="es-EC" b="1" dirty="0"/>
              <a:t>Muros de Adobe</a:t>
            </a:r>
          </a:p>
        </p:txBody>
      </p:sp>
      <p:pic>
        <p:nvPicPr>
          <p:cNvPr id="22" name="Imagen 21">
            <a:extLst>
              <a:ext uri="{FF2B5EF4-FFF2-40B4-BE49-F238E27FC236}">
                <a16:creationId xmlns:a16="http://schemas.microsoft.com/office/drawing/2014/main" id="{951BB620-2B37-4BC8-AA51-B50CFA820F85}"/>
              </a:ext>
            </a:extLst>
          </p:cNvPr>
          <p:cNvPicPr/>
          <p:nvPr/>
        </p:nvPicPr>
        <p:blipFill>
          <a:blip r:embed="rId4"/>
          <a:stretch>
            <a:fillRect/>
          </a:stretch>
        </p:blipFill>
        <p:spPr>
          <a:xfrm>
            <a:off x="1009395" y="1547534"/>
            <a:ext cx="3224979" cy="3329832"/>
          </a:xfrm>
          <a:prstGeom prst="rect">
            <a:avLst/>
          </a:prstGeom>
        </p:spPr>
      </p:pic>
      <p:pic>
        <p:nvPicPr>
          <p:cNvPr id="23" name="Imagen 22">
            <a:extLst>
              <a:ext uri="{FF2B5EF4-FFF2-40B4-BE49-F238E27FC236}">
                <a16:creationId xmlns:a16="http://schemas.microsoft.com/office/drawing/2014/main" id="{9F342AAA-7425-4F71-A60D-787C668242C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43165" y="702266"/>
            <a:ext cx="2828925" cy="1452880"/>
          </a:xfrm>
          <a:prstGeom prst="rect">
            <a:avLst/>
          </a:prstGeom>
          <a:noFill/>
          <a:ln>
            <a:noFill/>
          </a:ln>
        </p:spPr>
      </p:pic>
      <p:pic>
        <p:nvPicPr>
          <p:cNvPr id="24" name="Imagen 23">
            <a:extLst>
              <a:ext uri="{FF2B5EF4-FFF2-40B4-BE49-F238E27FC236}">
                <a16:creationId xmlns:a16="http://schemas.microsoft.com/office/drawing/2014/main" id="{14E00A32-23D7-4393-A56D-CEC09B8F87E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626523" y="2469362"/>
            <a:ext cx="3143250" cy="3049905"/>
          </a:xfrm>
          <a:prstGeom prst="rect">
            <a:avLst/>
          </a:prstGeom>
          <a:noFill/>
          <a:ln>
            <a:noFill/>
          </a:ln>
        </p:spPr>
      </p:pic>
      <p:pic>
        <p:nvPicPr>
          <p:cNvPr id="25" name="Imagen 24">
            <a:extLst>
              <a:ext uri="{FF2B5EF4-FFF2-40B4-BE49-F238E27FC236}">
                <a16:creationId xmlns:a16="http://schemas.microsoft.com/office/drawing/2014/main" id="{049D5EAC-B12C-4017-8703-735C71EB954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743950" y="2427889"/>
            <a:ext cx="3448050" cy="3364230"/>
          </a:xfrm>
          <a:prstGeom prst="rect">
            <a:avLst/>
          </a:prstGeom>
          <a:noFill/>
          <a:ln>
            <a:noFill/>
          </a:ln>
        </p:spPr>
      </p:pic>
    </p:spTree>
    <p:extLst>
      <p:ext uri="{BB962C8B-B14F-4D97-AF65-F5344CB8AC3E}">
        <p14:creationId xmlns:p14="http://schemas.microsoft.com/office/powerpoint/2010/main" val="2765805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9936564" cy="461665"/>
          </a:xfrm>
          <a:prstGeom prst="rect">
            <a:avLst/>
          </a:prstGeom>
          <a:noFill/>
          <a:ln>
            <a:noFill/>
          </a:ln>
        </p:spPr>
        <p:txBody>
          <a:bodyPr wrap="square" rtlCol="0">
            <a:spAutoFit/>
          </a:bodyPr>
          <a:lstStyle/>
          <a:p>
            <a:r>
              <a:rPr lang="es-ES" sz="2400" b="1" dirty="0">
                <a:ln>
                  <a:solidFill>
                    <a:schemeClr val="tx1"/>
                  </a:solidFill>
                </a:ln>
              </a:rPr>
              <a:t>CARACTERIZACIÓN DEL MATERIAL DE CONSTRUCCIÓN</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cxnSp>
        <p:nvCxnSpPr>
          <p:cNvPr id="6" name="Conector: angular 5">
            <a:extLst>
              <a:ext uri="{FF2B5EF4-FFF2-40B4-BE49-F238E27FC236}">
                <a16:creationId xmlns:a16="http://schemas.microsoft.com/office/drawing/2014/main" id="{BEEB049D-E501-4A8E-86B2-FB8CCF461E06}"/>
              </a:ext>
            </a:extLst>
          </p:cNvPr>
          <p:cNvCxnSpPr/>
          <p:nvPr/>
        </p:nvCxnSpPr>
        <p:spPr>
          <a:xfrm>
            <a:off x="4069320" y="1940456"/>
            <a:ext cx="1397312" cy="731520"/>
          </a:xfrm>
          <a:prstGeom prst="bent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0D0DDED6-C814-43B0-BEB6-D718FB5C3521}"/>
              </a:ext>
            </a:extLst>
          </p:cNvPr>
          <p:cNvSpPr txBox="1"/>
          <p:nvPr/>
        </p:nvSpPr>
        <p:spPr>
          <a:xfrm>
            <a:off x="5509382" y="5040413"/>
            <a:ext cx="2478905" cy="646331"/>
          </a:xfrm>
          <a:prstGeom prst="rect">
            <a:avLst/>
          </a:prstGeom>
          <a:noFill/>
          <a:ln w="19050">
            <a:solidFill>
              <a:srgbClr val="FF0000"/>
            </a:solidFill>
          </a:ln>
        </p:spPr>
        <p:txBody>
          <a:bodyPr wrap="square" rtlCol="0">
            <a:spAutoFit/>
          </a:bodyPr>
          <a:lstStyle/>
          <a:p>
            <a:pPr algn="just"/>
            <a:r>
              <a:rPr lang="es-EC" dirty="0"/>
              <a:t>Ladrillo de adobe en máquina de compresión</a:t>
            </a:r>
          </a:p>
        </p:txBody>
      </p:sp>
      <p:sp>
        <p:nvSpPr>
          <p:cNvPr id="14" name="CuadroTexto 13">
            <a:extLst>
              <a:ext uri="{FF2B5EF4-FFF2-40B4-BE49-F238E27FC236}">
                <a16:creationId xmlns:a16="http://schemas.microsoft.com/office/drawing/2014/main" id="{F2ED5D2B-613A-45ED-9020-0BF8076CB295}"/>
              </a:ext>
            </a:extLst>
          </p:cNvPr>
          <p:cNvSpPr txBox="1"/>
          <p:nvPr/>
        </p:nvSpPr>
        <p:spPr>
          <a:xfrm>
            <a:off x="3479475" y="5764958"/>
            <a:ext cx="2007291" cy="369332"/>
          </a:xfrm>
          <a:prstGeom prst="rect">
            <a:avLst/>
          </a:prstGeom>
          <a:noFill/>
          <a:ln w="38100">
            <a:solidFill>
              <a:srgbClr val="FF0000"/>
            </a:solidFill>
          </a:ln>
        </p:spPr>
        <p:txBody>
          <a:bodyPr wrap="square" rtlCol="0">
            <a:spAutoFit/>
          </a:bodyPr>
          <a:lstStyle/>
          <a:p>
            <a:pPr lvl="0"/>
            <a:r>
              <a:rPr lang="es-EC" dirty="0" err="1"/>
              <a:t>F´c</a:t>
            </a:r>
            <a:r>
              <a:rPr lang="es-EC" dirty="0"/>
              <a:t>= 8,5 Kg/cm2</a:t>
            </a:r>
          </a:p>
        </p:txBody>
      </p:sp>
      <p:sp>
        <p:nvSpPr>
          <p:cNvPr id="5" name="CuadroTexto 4">
            <a:extLst>
              <a:ext uri="{FF2B5EF4-FFF2-40B4-BE49-F238E27FC236}">
                <a16:creationId xmlns:a16="http://schemas.microsoft.com/office/drawing/2014/main" id="{E36D7A71-E6A3-4353-AA8F-F89453B190D7}"/>
              </a:ext>
            </a:extLst>
          </p:cNvPr>
          <p:cNvSpPr txBox="1"/>
          <p:nvPr/>
        </p:nvSpPr>
        <p:spPr>
          <a:xfrm>
            <a:off x="1019678" y="1755790"/>
            <a:ext cx="2478906" cy="369332"/>
          </a:xfrm>
          <a:prstGeom prst="rect">
            <a:avLst/>
          </a:prstGeom>
          <a:noFill/>
          <a:ln w="28575">
            <a:solidFill>
              <a:schemeClr val="accent6">
                <a:lumMod val="50000"/>
              </a:schemeClr>
            </a:solidFill>
          </a:ln>
        </p:spPr>
        <p:txBody>
          <a:bodyPr wrap="square" rtlCol="0">
            <a:spAutoFit/>
          </a:bodyPr>
          <a:lstStyle/>
          <a:p>
            <a:r>
              <a:rPr lang="es-EC" b="1" dirty="0"/>
              <a:t>Medidas ladrillo Adobe</a:t>
            </a:r>
          </a:p>
        </p:txBody>
      </p:sp>
      <p:sp>
        <p:nvSpPr>
          <p:cNvPr id="19" name="Rectángulo 18">
            <a:extLst>
              <a:ext uri="{FF2B5EF4-FFF2-40B4-BE49-F238E27FC236}">
                <a16:creationId xmlns:a16="http://schemas.microsoft.com/office/drawing/2014/main" id="{2F95713A-FED1-48B8-ACED-F1FEDE08D377}"/>
              </a:ext>
            </a:extLst>
          </p:cNvPr>
          <p:cNvSpPr/>
          <p:nvPr/>
        </p:nvSpPr>
        <p:spPr>
          <a:xfrm>
            <a:off x="501045" y="634490"/>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ENSAYO A COMPRESIÓN ADOBE: </a:t>
            </a:r>
            <a:r>
              <a:rPr lang="es-EC" dirty="0"/>
              <a:t>Obtención resistencia a compresión</a:t>
            </a:r>
            <a:endParaRPr lang="es-EC" b="1" dirty="0"/>
          </a:p>
        </p:txBody>
      </p:sp>
      <p:pic>
        <p:nvPicPr>
          <p:cNvPr id="20" name="Imagen 19">
            <a:extLst>
              <a:ext uri="{FF2B5EF4-FFF2-40B4-BE49-F238E27FC236}">
                <a16:creationId xmlns:a16="http://schemas.microsoft.com/office/drawing/2014/main" id="{8DFEE359-B3C8-46D5-BC0B-07C40E1D5969}"/>
              </a:ext>
            </a:extLst>
          </p:cNvPr>
          <p:cNvPicPr/>
          <p:nvPr/>
        </p:nvPicPr>
        <p:blipFill>
          <a:blip r:embed="rId4"/>
          <a:stretch>
            <a:fillRect/>
          </a:stretch>
        </p:blipFill>
        <p:spPr>
          <a:xfrm>
            <a:off x="1014607" y="2229094"/>
            <a:ext cx="2289839" cy="1715457"/>
          </a:xfrm>
          <a:prstGeom prst="rect">
            <a:avLst/>
          </a:prstGeom>
        </p:spPr>
      </p:pic>
      <p:pic>
        <p:nvPicPr>
          <p:cNvPr id="21" name="Imagen 20">
            <a:extLst>
              <a:ext uri="{FF2B5EF4-FFF2-40B4-BE49-F238E27FC236}">
                <a16:creationId xmlns:a16="http://schemas.microsoft.com/office/drawing/2014/main" id="{6606DF45-F0F5-46EC-9BC8-5CA573030813}"/>
              </a:ext>
            </a:extLst>
          </p:cNvPr>
          <p:cNvPicPr/>
          <p:nvPr/>
        </p:nvPicPr>
        <p:blipFill>
          <a:blip r:embed="rId5"/>
          <a:stretch>
            <a:fillRect/>
          </a:stretch>
        </p:blipFill>
        <p:spPr>
          <a:xfrm>
            <a:off x="5509383" y="1554009"/>
            <a:ext cx="2478906" cy="3440022"/>
          </a:xfrm>
          <a:prstGeom prst="rect">
            <a:avLst/>
          </a:prstGeom>
        </p:spPr>
      </p:pic>
      <p:pic>
        <p:nvPicPr>
          <p:cNvPr id="2" name="Imagen 1">
            <a:extLst>
              <a:ext uri="{FF2B5EF4-FFF2-40B4-BE49-F238E27FC236}">
                <a16:creationId xmlns:a16="http://schemas.microsoft.com/office/drawing/2014/main" id="{E3B0E91F-AA17-4EFC-ADE6-8C545D427C34}"/>
              </a:ext>
            </a:extLst>
          </p:cNvPr>
          <p:cNvPicPr>
            <a:picLocks noChangeAspect="1"/>
          </p:cNvPicPr>
          <p:nvPr/>
        </p:nvPicPr>
        <p:blipFill>
          <a:blip r:embed="rId6"/>
          <a:stretch>
            <a:fillRect/>
          </a:stretch>
        </p:blipFill>
        <p:spPr>
          <a:xfrm>
            <a:off x="8160006" y="2609458"/>
            <a:ext cx="3867229" cy="1162873"/>
          </a:xfrm>
          <a:prstGeom prst="rect">
            <a:avLst/>
          </a:prstGeom>
        </p:spPr>
      </p:pic>
      <p:sp>
        <p:nvSpPr>
          <p:cNvPr id="3" name="Rectángulo 2">
            <a:extLst>
              <a:ext uri="{FF2B5EF4-FFF2-40B4-BE49-F238E27FC236}">
                <a16:creationId xmlns:a16="http://schemas.microsoft.com/office/drawing/2014/main" id="{9109FA96-2159-4303-A13E-96722CCF3B73}"/>
              </a:ext>
            </a:extLst>
          </p:cNvPr>
          <p:cNvSpPr/>
          <p:nvPr/>
        </p:nvSpPr>
        <p:spPr>
          <a:xfrm>
            <a:off x="8031040" y="2455102"/>
            <a:ext cx="4053108" cy="1455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70A1C573-EC36-4BFF-BDAA-814874379AC3}"/>
              </a:ext>
            </a:extLst>
          </p:cNvPr>
          <p:cNvPicPr>
            <a:picLocks noChangeAspect="1"/>
          </p:cNvPicPr>
          <p:nvPr/>
        </p:nvPicPr>
        <p:blipFill>
          <a:blip r:embed="rId7"/>
          <a:stretch>
            <a:fillRect/>
          </a:stretch>
        </p:blipFill>
        <p:spPr>
          <a:xfrm>
            <a:off x="8245762" y="4997375"/>
            <a:ext cx="3470430" cy="873205"/>
          </a:xfrm>
          <a:prstGeom prst="rect">
            <a:avLst/>
          </a:prstGeom>
        </p:spPr>
      </p:pic>
      <p:sp>
        <p:nvSpPr>
          <p:cNvPr id="9" name="Rectángulo 8">
            <a:extLst>
              <a:ext uri="{FF2B5EF4-FFF2-40B4-BE49-F238E27FC236}">
                <a16:creationId xmlns:a16="http://schemas.microsoft.com/office/drawing/2014/main" id="{9AAEFD21-6118-4007-AE44-E990450B404C}"/>
              </a:ext>
            </a:extLst>
          </p:cNvPr>
          <p:cNvSpPr/>
          <p:nvPr/>
        </p:nvSpPr>
        <p:spPr>
          <a:xfrm>
            <a:off x="8245762" y="4994031"/>
            <a:ext cx="3470430" cy="1455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D9E52462-C2B9-4340-9246-B9BA8EFE8806}"/>
              </a:ext>
            </a:extLst>
          </p:cNvPr>
          <p:cNvSpPr txBox="1"/>
          <p:nvPr/>
        </p:nvSpPr>
        <p:spPr>
          <a:xfrm>
            <a:off x="8588938" y="6022086"/>
            <a:ext cx="2737368" cy="369332"/>
          </a:xfrm>
          <a:prstGeom prst="rect">
            <a:avLst/>
          </a:prstGeom>
          <a:noFill/>
        </p:spPr>
        <p:txBody>
          <a:bodyPr wrap="square" rtlCol="0">
            <a:spAutoFit/>
          </a:bodyPr>
          <a:lstStyle/>
          <a:p>
            <a:r>
              <a:rPr lang="es-EC" dirty="0"/>
              <a:t>Comparación de resultados</a:t>
            </a:r>
          </a:p>
        </p:txBody>
      </p:sp>
      <p:pic>
        <p:nvPicPr>
          <p:cNvPr id="27" name="Imagen 26">
            <a:extLst>
              <a:ext uri="{FF2B5EF4-FFF2-40B4-BE49-F238E27FC236}">
                <a16:creationId xmlns:a16="http://schemas.microsoft.com/office/drawing/2014/main" id="{3920DCB2-83A8-47A5-8E4F-9D30C08C27AE}"/>
              </a:ext>
            </a:extLst>
          </p:cNvPr>
          <p:cNvPicPr/>
          <p:nvPr/>
        </p:nvPicPr>
        <p:blipFill>
          <a:blip r:embed="rId8"/>
          <a:stretch>
            <a:fillRect/>
          </a:stretch>
        </p:blipFill>
        <p:spPr>
          <a:xfrm>
            <a:off x="501045" y="4020182"/>
            <a:ext cx="2939375" cy="2219703"/>
          </a:xfrm>
          <a:prstGeom prst="rect">
            <a:avLst/>
          </a:prstGeom>
        </p:spPr>
      </p:pic>
    </p:spTree>
    <p:extLst>
      <p:ext uri="{BB962C8B-B14F-4D97-AF65-F5344CB8AC3E}">
        <p14:creationId xmlns:p14="http://schemas.microsoft.com/office/powerpoint/2010/main" val="139338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3666902" cy="461665"/>
          </a:xfrm>
          <a:prstGeom prst="rect">
            <a:avLst/>
          </a:prstGeom>
          <a:noFill/>
          <a:ln>
            <a:noFill/>
          </a:ln>
        </p:spPr>
        <p:txBody>
          <a:bodyPr wrap="square" rtlCol="0">
            <a:spAutoFit/>
          </a:bodyPr>
          <a:lstStyle/>
          <a:p>
            <a:pPr algn="ctr"/>
            <a:r>
              <a:rPr lang="es-ES" sz="2400" dirty="0">
                <a:ln>
                  <a:solidFill>
                    <a:schemeClr val="tx1"/>
                  </a:solidFill>
                </a:ln>
              </a:rPr>
              <a:t>CONTENIDO</a:t>
            </a:r>
          </a:p>
        </p:txBody>
      </p:sp>
      <p:graphicFrame>
        <p:nvGraphicFramePr>
          <p:cNvPr id="14" name="Diagrama 13"/>
          <p:cNvGraphicFramePr/>
          <p:nvPr>
            <p:extLst>
              <p:ext uri="{D42A27DB-BD31-4B8C-83A1-F6EECF244321}">
                <p14:modId xmlns:p14="http://schemas.microsoft.com/office/powerpoint/2010/main" val="3019710980"/>
              </p:ext>
            </p:extLst>
          </p:nvPr>
        </p:nvGraphicFramePr>
        <p:xfrm>
          <a:off x="2006242" y="8098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847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9936564" cy="461665"/>
          </a:xfrm>
          <a:prstGeom prst="rect">
            <a:avLst/>
          </a:prstGeom>
          <a:noFill/>
          <a:ln>
            <a:noFill/>
          </a:ln>
        </p:spPr>
        <p:txBody>
          <a:bodyPr wrap="square" rtlCol="0">
            <a:spAutoFit/>
          </a:bodyPr>
          <a:lstStyle/>
          <a:p>
            <a:r>
              <a:rPr lang="es-ES" sz="2400" b="1" dirty="0">
                <a:ln>
                  <a:solidFill>
                    <a:schemeClr val="tx1"/>
                  </a:solidFill>
                </a:ln>
              </a:rPr>
              <a:t>CARACTERIZACIÓN DEL MATERIAL DE CONSTRUCCIÓN</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7" name="CuadroTexto 6">
            <a:extLst>
              <a:ext uri="{FF2B5EF4-FFF2-40B4-BE49-F238E27FC236}">
                <a16:creationId xmlns:a16="http://schemas.microsoft.com/office/drawing/2014/main" id="{0D0DDED6-C814-43B0-BEB6-D718FB5C3521}"/>
              </a:ext>
            </a:extLst>
          </p:cNvPr>
          <p:cNvSpPr txBox="1"/>
          <p:nvPr/>
        </p:nvSpPr>
        <p:spPr>
          <a:xfrm>
            <a:off x="872233" y="5211552"/>
            <a:ext cx="2478905" cy="369332"/>
          </a:xfrm>
          <a:prstGeom prst="rect">
            <a:avLst/>
          </a:prstGeom>
          <a:noFill/>
          <a:ln w="19050">
            <a:solidFill>
              <a:srgbClr val="FF0000"/>
            </a:solidFill>
          </a:ln>
        </p:spPr>
        <p:txBody>
          <a:bodyPr wrap="square" rtlCol="0">
            <a:spAutoFit/>
          </a:bodyPr>
          <a:lstStyle/>
          <a:p>
            <a:pPr algn="just"/>
            <a:r>
              <a:rPr lang="es-EC" dirty="0"/>
              <a:t>Higrómetro MD- XG </a:t>
            </a:r>
          </a:p>
        </p:txBody>
      </p:sp>
      <p:sp>
        <p:nvSpPr>
          <p:cNvPr id="5" name="CuadroTexto 4">
            <a:extLst>
              <a:ext uri="{FF2B5EF4-FFF2-40B4-BE49-F238E27FC236}">
                <a16:creationId xmlns:a16="http://schemas.microsoft.com/office/drawing/2014/main" id="{E36D7A71-E6A3-4353-AA8F-F89453B190D7}"/>
              </a:ext>
            </a:extLst>
          </p:cNvPr>
          <p:cNvSpPr txBox="1"/>
          <p:nvPr/>
        </p:nvSpPr>
        <p:spPr>
          <a:xfrm>
            <a:off x="4621120" y="1683205"/>
            <a:ext cx="3085815" cy="646331"/>
          </a:xfrm>
          <a:prstGeom prst="rect">
            <a:avLst/>
          </a:prstGeom>
          <a:noFill/>
          <a:ln w="28575">
            <a:solidFill>
              <a:schemeClr val="accent6">
                <a:lumMod val="50000"/>
              </a:schemeClr>
            </a:solidFill>
          </a:ln>
        </p:spPr>
        <p:txBody>
          <a:bodyPr wrap="square" rtlCol="0">
            <a:spAutoFit/>
          </a:bodyPr>
          <a:lstStyle/>
          <a:p>
            <a:r>
              <a:rPr lang="es-EC" b="1" dirty="0"/>
              <a:t>Contenido humedad vs. Resistencia</a:t>
            </a:r>
          </a:p>
        </p:txBody>
      </p:sp>
      <p:sp>
        <p:nvSpPr>
          <p:cNvPr id="19" name="Rectángulo 18">
            <a:extLst>
              <a:ext uri="{FF2B5EF4-FFF2-40B4-BE49-F238E27FC236}">
                <a16:creationId xmlns:a16="http://schemas.microsoft.com/office/drawing/2014/main" id="{2F95713A-FED1-48B8-ACED-F1FEDE08D377}"/>
              </a:ext>
            </a:extLst>
          </p:cNvPr>
          <p:cNvSpPr/>
          <p:nvPr/>
        </p:nvSpPr>
        <p:spPr>
          <a:xfrm>
            <a:off x="501045" y="634490"/>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ENSAYO HIGRÓMETRO: </a:t>
            </a:r>
            <a:r>
              <a:rPr lang="es-EC" dirty="0"/>
              <a:t>Determinación contenido de humedad en madera</a:t>
            </a:r>
            <a:endParaRPr lang="es-EC" b="1" dirty="0"/>
          </a:p>
        </p:txBody>
      </p:sp>
      <p:pic>
        <p:nvPicPr>
          <p:cNvPr id="11" name="Imagen 10">
            <a:extLst>
              <a:ext uri="{FF2B5EF4-FFF2-40B4-BE49-F238E27FC236}">
                <a16:creationId xmlns:a16="http://schemas.microsoft.com/office/drawing/2014/main" id="{59F11E82-AA35-4BCA-B78C-540F1D75B23D}"/>
              </a:ext>
            </a:extLst>
          </p:cNvPr>
          <p:cNvPicPr>
            <a:picLocks noChangeAspect="1"/>
          </p:cNvPicPr>
          <p:nvPr/>
        </p:nvPicPr>
        <p:blipFill>
          <a:blip r:embed="rId4"/>
          <a:stretch>
            <a:fillRect/>
          </a:stretch>
        </p:blipFill>
        <p:spPr>
          <a:xfrm>
            <a:off x="203547" y="2183162"/>
            <a:ext cx="4266006" cy="2935628"/>
          </a:xfrm>
          <a:prstGeom prst="rect">
            <a:avLst/>
          </a:prstGeom>
        </p:spPr>
      </p:pic>
      <p:pic>
        <p:nvPicPr>
          <p:cNvPr id="25" name="Imagen 24">
            <a:extLst>
              <a:ext uri="{FF2B5EF4-FFF2-40B4-BE49-F238E27FC236}">
                <a16:creationId xmlns:a16="http://schemas.microsoft.com/office/drawing/2014/main" id="{642D87F9-095F-4BC7-91A1-9B36E44EDB2A}"/>
              </a:ext>
            </a:extLst>
          </p:cNvPr>
          <p:cNvPicPr/>
          <p:nvPr/>
        </p:nvPicPr>
        <p:blipFill>
          <a:blip r:embed="rId5"/>
          <a:stretch>
            <a:fillRect/>
          </a:stretch>
        </p:blipFill>
        <p:spPr>
          <a:xfrm>
            <a:off x="4449093" y="2431551"/>
            <a:ext cx="3710911" cy="2780001"/>
          </a:xfrm>
          <a:prstGeom prst="rect">
            <a:avLst/>
          </a:prstGeom>
        </p:spPr>
      </p:pic>
      <p:pic>
        <p:nvPicPr>
          <p:cNvPr id="15" name="Imagen 14">
            <a:extLst>
              <a:ext uri="{FF2B5EF4-FFF2-40B4-BE49-F238E27FC236}">
                <a16:creationId xmlns:a16="http://schemas.microsoft.com/office/drawing/2014/main" id="{90FDC081-1B27-4D55-9E1B-070BC6C488D0}"/>
              </a:ext>
            </a:extLst>
          </p:cNvPr>
          <p:cNvPicPr>
            <a:picLocks noChangeAspect="1"/>
          </p:cNvPicPr>
          <p:nvPr/>
        </p:nvPicPr>
        <p:blipFill>
          <a:blip r:embed="rId6"/>
          <a:stretch>
            <a:fillRect/>
          </a:stretch>
        </p:blipFill>
        <p:spPr>
          <a:xfrm>
            <a:off x="7858503" y="1878145"/>
            <a:ext cx="4198238" cy="1903549"/>
          </a:xfrm>
          <a:prstGeom prst="rect">
            <a:avLst/>
          </a:prstGeom>
        </p:spPr>
      </p:pic>
      <p:sp>
        <p:nvSpPr>
          <p:cNvPr id="29" name="CuadroTexto 28">
            <a:extLst>
              <a:ext uri="{FF2B5EF4-FFF2-40B4-BE49-F238E27FC236}">
                <a16:creationId xmlns:a16="http://schemas.microsoft.com/office/drawing/2014/main" id="{C64E17E9-BE03-4FDE-BC72-F609AF1BF1A2}"/>
              </a:ext>
            </a:extLst>
          </p:cNvPr>
          <p:cNvSpPr txBox="1"/>
          <p:nvPr/>
        </p:nvSpPr>
        <p:spPr>
          <a:xfrm>
            <a:off x="7999703" y="3777387"/>
            <a:ext cx="3988750" cy="800219"/>
          </a:xfrm>
          <a:prstGeom prst="rect">
            <a:avLst/>
          </a:prstGeom>
          <a:noFill/>
          <a:ln w="19050">
            <a:solidFill>
              <a:srgbClr val="FF0000"/>
            </a:solidFill>
          </a:ln>
        </p:spPr>
        <p:txBody>
          <a:bodyPr wrap="square" rtlCol="0">
            <a:spAutoFit/>
          </a:bodyPr>
          <a:lstStyle/>
          <a:p>
            <a:pPr algn="just"/>
            <a:r>
              <a:rPr lang="es-EC" sz="1400" dirty="0"/>
              <a:t>Fuente: </a:t>
            </a:r>
            <a:r>
              <a:rPr lang="es-ES" sz="1400" dirty="0"/>
              <a:t>(Proyecto Andino de Desarrollo Tecnológico en el Área de Recurso Forestales Tropicales , 2000)</a:t>
            </a:r>
            <a:endParaRPr lang="es-EC" sz="1400" dirty="0"/>
          </a:p>
          <a:p>
            <a:pPr algn="just"/>
            <a:endParaRPr lang="es-EC" dirty="0"/>
          </a:p>
        </p:txBody>
      </p:sp>
      <p:pic>
        <p:nvPicPr>
          <p:cNvPr id="16" name="Imagen 15">
            <a:extLst>
              <a:ext uri="{FF2B5EF4-FFF2-40B4-BE49-F238E27FC236}">
                <a16:creationId xmlns:a16="http://schemas.microsoft.com/office/drawing/2014/main" id="{A7733A83-FDC7-40F1-8C99-028BE35E73BD}"/>
              </a:ext>
            </a:extLst>
          </p:cNvPr>
          <p:cNvPicPr>
            <a:picLocks noChangeAspect="1"/>
          </p:cNvPicPr>
          <p:nvPr/>
        </p:nvPicPr>
        <p:blipFill>
          <a:blip r:embed="rId7"/>
          <a:stretch>
            <a:fillRect/>
          </a:stretch>
        </p:blipFill>
        <p:spPr>
          <a:xfrm>
            <a:off x="4772665" y="5127530"/>
            <a:ext cx="6457950" cy="1352550"/>
          </a:xfrm>
          <a:prstGeom prst="rect">
            <a:avLst/>
          </a:prstGeom>
        </p:spPr>
      </p:pic>
    </p:spTree>
    <p:extLst>
      <p:ext uri="{BB962C8B-B14F-4D97-AF65-F5344CB8AC3E}">
        <p14:creationId xmlns:p14="http://schemas.microsoft.com/office/powerpoint/2010/main" val="378179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21</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3868" y="187737"/>
            <a:ext cx="9936564" cy="461665"/>
          </a:xfrm>
          <a:prstGeom prst="rect">
            <a:avLst/>
          </a:prstGeom>
          <a:noFill/>
          <a:ln>
            <a:noFill/>
          </a:ln>
        </p:spPr>
        <p:txBody>
          <a:bodyPr wrap="square" rtlCol="0">
            <a:spAutoFit/>
          </a:bodyPr>
          <a:lstStyle/>
          <a:p>
            <a:r>
              <a:rPr lang="es-ES" sz="2400" b="1" dirty="0">
                <a:ln>
                  <a:solidFill>
                    <a:schemeClr val="tx1"/>
                  </a:solidFill>
                </a:ln>
              </a:rPr>
              <a:t>CARACTERIZACIÓN DEL MATERIAL DE CONSTRUCCIÓN</a:t>
            </a:r>
            <a:endParaRPr lang="es-ES" sz="2000" dirty="0">
              <a:ln>
                <a:solidFill>
                  <a:schemeClr val="tx1"/>
                </a:solidFill>
              </a:ln>
            </a:endParaRP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7" name="CuadroTexto 6">
            <a:extLst>
              <a:ext uri="{FF2B5EF4-FFF2-40B4-BE49-F238E27FC236}">
                <a16:creationId xmlns:a16="http://schemas.microsoft.com/office/drawing/2014/main" id="{0D0DDED6-C814-43B0-BEB6-D718FB5C3521}"/>
              </a:ext>
            </a:extLst>
          </p:cNvPr>
          <p:cNvSpPr txBox="1"/>
          <p:nvPr/>
        </p:nvSpPr>
        <p:spPr>
          <a:xfrm>
            <a:off x="556691" y="3660459"/>
            <a:ext cx="2457041" cy="1200329"/>
          </a:xfrm>
          <a:prstGeom prst="rect">
            <a:avLst/>
          </a:prstGeom>
          <a:noFill/>
          <a:ln w="19050">
            <a:solidFill>
              <a:srgbClr val="0070C0"/>
            </a:solidFill>
          </a:ln>
        </p:spPr>
        <p:txBody>
          <a:bodyPr wrap="square" rtlCol="0">
            <a:spAutoFit/>
          </a:bodyPr>
          <a:lstStyle/>
          <a:p>
            <a:pPr algn="just"/>
            <a:r>
              <a:rPr lang="es-EC" dirty="0"/>
              <a:t>Modificaciones cromáticas: Oscurecimiento, Eflorescencia, suciedad</a:t>
            </a:r>
          </a:p>
        </p:txBody>
      </p:sp>
      <p:sp>
        <p:nvSpPr>
          <p:cNvPr id="19" name="Rectángulo 18">
            <a:extLst>
              <a:ext uri="{FF2B5EF4-FFF2-40B4-BE49-F238E27FC236}">
                <a16:creationId xmlns:a16="http://schemas.microsoft.com/office/drawing/2014/main" id="{2F95713A-FED1-48B8-ACED-F1FEDE08D377}"/>
              </a:ext>
            </a:extLst>
          </p:cNvPr>
          <p:cNvSpPr/>
          <p:nvPr/>
        </p:nvSpPr>
        <p:spPr>
          <a:xfrm>
            <a:off x="501045" y="634490"/>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PATOLOGÍAS EN LA PIEDRA: </a:t>
            </a:r>
            <a:r>
              <a:rPr lang="es-EC" dirty="0"/>
              <a:t>Examen visual</a:t>
            </a:r>
            <a:endParaRPr lang="es-EC" b="1" dirty="0"/>
          </a:p>
        </p:txBody>
      </p:sp>
      <p:pic>
        <p:nvPicPr>
          <p:cNvPr id="20" name="Imagen 19">
            <a:extLst>
              <a:ext uri="{FF2B5EF4-FFF2-40B4-BE49-F238E27FC236}">
                <a16:creationId xmlns:a16="http://schemas.microsoft.com/office/drawing/2014/main" id="{649657C4-64EB-4C81-9611-4481108CF404}"/>
              </a:ext>
            </a:extLst>
          </p:cNvPr>
          <p:cNvPicPr/>
          <p:nvPr/>
        </p:nvPicPr>
        <p:blipFill>
          <a:blip r:embed="rId4"/>
          <a:stretch>
            <a:fillRect/>
          </a:stretch>
        </p:blipFill>
        <p:spPr>
          <a:xfrm>
            <a:off x="683314" y="1697799"/>
            <a:ext cx="2457041" cy="1852664"/>
          </a:xfrm>
          <a:prstGeom prst="rect">
            <a:avLst/>
          </a:prstGeom>
        </p:spPr>
      </p:pic>
      <p:pic>
        <p:nvPicPr>
          <p:cNvPr id="21" name="Imagen 20">
            <a:extLst>
              <a:ext uri="{FF2B5EF4-FFF2-40B4-BE49-F238E27FC236}">
                <a16:creationId xmlns:a16="http://schemas.microsoft.com/office/drawing/2014/main" id="{683263B5-6ABE-4B04-A746-09A64B4A1E35}"/>
              </a:ext>
            </a:extLst>
          </p:cNvPr>
          <p:cNvPicPr/>
          <p:nvPr/>
        </p:nvPicPr>
        <p:blipFill>
          <a:blip r:embed="rId5"/>
          <a:stretch>
            <a:fillRect/>
          </a:stretch>
        </p:blipFill>
        <p:spPr>
          <a:xfrm>
            <a:off x="3989953" y="2015675"/>
            <a:ext cx="1208638" cy="2698167"/>
          </a:xfrm>
          <a:prstGeom prst="rect">
            <a:avLst/>
          </a:prstGeom>
        </p:spPr>
      </p:pic>
      <p:pic>
        <p:nvPicPr>
          <p:cNvPr id="22" name="Imagen 21">
            <a:extLst>
              <a:ext uri="{FF2B5EF4-FFF2-40B4-BE49-F238E27FC236}">
                <a16:creationId xmlns:a16="http://schemas.microsoft.com/office/drawing/2014/main" id="{2D4A6BD6-85FD-4F47-A786-D59BE2908202}"/>
              </a:ext>
            </a:extLst>
          </p:cNvPr>
          <p:cNvPicPr/>
          <p:nvPr/>
        </p:nvPicPr>
        <p:blipFill>
          <a:blip r:embed="rId6"/>
          <a:stretch>
            <a:fillRect/>
          </a:stretch>
        </p:blipFill>
        <p:spPr>
          <a:xfrm>
            <a:off x="5584239" y="1998486"/>
            <a:ext cx="1245479" cy="2698166"/>
          </a:xfrm>
          <a:prstGeom prst="rect">
            <a:avLst/>
          </a:prstGeom>
        </p:spPr>
      </p:pic>
      <p:pic>
        <p:nvPicPr>
          <p:cNvPr id="23" name="Imagen 22">
            <a:extLst>
              <a:ext uri="{FF2B5EF4-FFF2-40B4-BE49-F238E27FC236}">
                <a16:creationId xmlns:a16="http://schemas.microsoft.com/office/drawing/2014/main" id="{870AFFC9-97AF-44BB-8C9C-E730E926BC4C}"/>
              </a:ext>
            </a:extLst>
          </p:cNvPr>
          <p:cNvPicPr/>
          <p:nvPr/>
        </p:nvPicPr>
        <p:blipFill>
          <a:blip r:embed="rId7"/>
          <a:stretch>
            <a:fillRect/>
          </a:stretch>
        </p:blipFill>
        <p:spPr>
          <a:xfrm>
            <a:off x="7209916" y="2011591"/>
            <a:ext cx="1005592" cy="2698165"/>
          </a:xfrm>
          <a:prstGeom prst="rect">
            <a:avLst/>
          </a:prstGeom>
        </p:spPr>
      </p:pic>
      <p:pic>
        <p:nvPicPr>
          <p:cNvPr id="24" name="Imagen 23">
            <a:extLst>
              <a:ext uri="{FF2B5EF4-FFF2-40B4-BE49-F238E27FC236}">
                <a16:creationId xmlns:a16="http://schemas.microsoft.com/office/drawing/2014/main" id="{302C0F95-AE5E-4BFD-99CC-2BE368BD5752}"/>
              </a:ext>
            </a:extLst>
          </p:cNvPr>
          <p:cNvPicPr/>
          <p:nvPr/>
        </p:nvPicPr>
        <p:blipFill>
          <a:blip r:embed="rId8"/>
          <a:stretch>
            <a:fillRect/>
          </a:stretch>
        </p:blipFill>
        <p:spPr>
          <a:xfrm>
            <a:off x="8511637" y="2045001"/>
            <a:ext cx="1209465" cy="2664755"/>
          </a:xfrm>
          <a:prstGeom prst="rect">
            <a:avLst/>
          </a:prstGeom>
        </p:spPr>
      </p:pic>
      <p:pic>
        <p:nvPicPr>
          <p:cNvPr id="26" name="Imagen 25">
            <a:extLst>
              <a:ext uri="{FF2B5EF4-FFF2-40B4-BE49-F238E27FC236}">
                <a16:creationId xmlns:a16="http://schemas.microsoft.com/office/drawing/2014/main" id="{3DB7E1FE-C5EE-4DF7-A997-DBE8D1B8897A}"/>
              </a:ext>
            </a:extLst>
          </p:cNvPr>
          <p:cNvPicPr/>
          <p:nvPr/>
        </p:nvPicPr>
        <p:blipFill>
          <a:blip r:embed="rId9"/>
          <a:stretch>
            <a:fillRect/>
          </a:stretch>
        </p:blipFill>
        <p:spPr>
          <a:xfrm>
            <a:off x="10105727" y="2045001"/>
            <a:ext cx="1209464" cy="2664754"/>
          </a:xfrm>
          <a:prstGeom prst="rect">
            <a:avLst/>
          </a:prstGeom>
        </p:spPr>
      </p:pic>
      <p:sp>
        <p:nvSpPr>
          <p:cNvPr id="3" name="Rectángulo 2">
            <a:extLst>
              <a:ext uri="{FF2B5EF4-FFF2-40B4-BE49-F238E27FC236}">
                <a16:creationId xmlns:a16="http://schemas.microsoft.com/office/drawing/2014/main" id="{DF09F2AD-EF5B-4D16-BEC6-FA55FFFCC3EA}"/>
              </a:ext>
            </a:extLst>
          </p:cNvPr>
          <p:cNvSpPr/>
          <p:nvPr/>
        </p:nvSpPr>
        <p:spPr>
          <a:xfrm>
            <a:off x="3840480" y="1547446"/>
            <a:ext cx="7668206" cy="433284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6FAC8A65-B966-42D8-B992-5A7702D17E3F}"/>
              </a:ext>
            </a:extLst>
          </p:cNvPr>
          <p:cNvSpPr/>
          <p:nvPr/>
        </p:nvSpPr>
        <p:spPr>
          <a:xfrm>
            <a:off x="486494" y="1547446"/>
            <a:ext cx="2892656" cy="361275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a:extLst>
              <a:ext uri="{FF2B5EF4-FFF2-40B4-BE49-F238E27FC236}">
                <a16:creationId xmlns:a16="http://schemas.microsoft.com/office/drawing/2014/main" id="{B8F95CC3-1D02-470E-9D7B-44FE556B8297}"/>
              </a:ext>
            </a:extLst>
          </p:cNvPr>
          <p:cNvSpPr txBox="1"/>
          <p:nvPr/>
        </p:nvSpPr>
        <p:spPr>
          <a:xfrm>
            <a:off x="3923037" y="1617572"/>
            <a:ext cx="7325238" cy="369332"/>
          </a:xfrm>
          <a:prstGeom prst="rect">
            <a:avLst/>
          </a:prstGeom>
          <a:noFill/>
        </p:spPr>
        <p:txBody>
          <a:bodyPr wrap="square" rtlCol="0">
            <a:spAutoFit/>
          </a:bodyPr>
          <a:lstStyle/>
          <a:p>
            <a:pPr algn="ctr"/>
            <a:r>
              <a:rPr lang="es-EC" b="1" dirty="0"/>
              <a:t>Excoriaciones </a:t>
            </a:r>
          </a:p>
        </p:txBody>
      </p:sp>
      <p:sp>
        <p:nvSpPr>
          <p:cNvPr id="9" name="CuadroTexto 8">
            <a:extLst>
              <a:ext uri="{FF2B5EF4-FFF2-40B4-BE49-F238E27FC236}">
                <a16:creationId xmlns:a16="http://schemas.microsoft.com/office/drawing/2014/main" id="{A4011969-623D-4162-BF9B-3B86EA741F4F}"/>
              </a:ext>
            </a:extLst>
          </p:cNvPr>
          <p:cNvSpPr txBox="1"/>
          <p:nvPr/>
        </p:nvSpPr>
        <p:spPr>
          <a:xfrm>
            <a:off x="4041717" y="4860788"/>
            <a:ext cx="1208638" cy="369332"/>
          </a:xfrm>
          <a:prstGeom prst="rect">
            <a:avLst/>
          </a:prstGeom>
          <a:noFill/>
          <a:ln>
            <a:solidFill>
              <a:srgbClr val="0070C0"/>
            </a:solidFill>
          </a:ln>
        </p:spPr>
        <p:txBody>
          <a:bodyPr wrap="square" rtlCol="0">
            <a:spAutoFit/>
          </a:bodyPr>
          <a:lstStyle/>
          <a:p>
            <a:r>
              <a:rPr lang="es-EC" dirty="0"/>
              <a:t>Exfoliación</a:t>
            </a:r>
          </a:p>
        </p:txBody>
      </p:sp>
      <p:sp>
        <p:nvSpPr>
          <p:cNvPr id="31" name="CuadroTexto 30">
            <a:extLst>
              <a:ext uri="{FF2B5EF4-FFF2-40B4-BE49-F238E27FC236}">
                <a16:creationId xmlns:a16="http://schemas.microsoft.com/office/drawing/2014/main" id="{9FE2C452-7ECD-4FB9-903C-A5C9226FE104}"/>
              </a:ext>
            </a:extLst>
          </p:cNvPr>
          <p:cNvSpPr txBox="1"/>
          <p:nvPr/>
        </p:nvSpPr>
        <p:spPr>
          <a:xfrm>
            <a:off x="5669448" y="4871097"/>
            <a:ext cx="1075059" cy="369331"/>
          </a:xfrm>
          <a:prstGeom prst="rect">
            <a:avLst/>
          </a:prstGeom>
          <a:noFill/>
          <a:ln>
            <a:solidFill>
              <a:srgbClr val="0070C0"/>
            </a:solidFill>
          </a:ln>
        </p:spPr>
        <p:txBody>
          <a:bodyPr wrap="square" rtlCol="0">
            <a:spAutoFit/>
          </a:bodyPr>
          <a:lstStyle/>
          <a:p>
            <a:r>
              <a:rPr lang="es-EC" dirty="0"/>
              <a:t>Placas</a:t>
            </a:r>
          </a:p>
        </p:txBody>
      </p:sp>
      <p:sp>
        <p:nvSpPr>
          <p:cNvPr id="36" name="CuadroTexto 35">
            <a:extLst>
              <a:ext uri="{FF2B5EF4-FFF2-40B4-BE49-F238E27FC236}">
                <a16:creationId xmlns:a16="http://schemas.microsoft.com/office/drawing/2014/main" id="{3B63AF2A-14EB-4D65-80AC-B81E18FA17D3}"/>
              </a:ext>
            </a:extLst>
          </p:cNvPr>
          <p:cNvSpPr txBox="1"/>
          <p:nvPr/>
        </p:nvSpPr>
        <p:spPr>
          <a:xfrm>
            <a:off x="7070264" y="4860788"/>
            <a:ext cx="1208638" cy="369332"/>
          </a:xfrm>
          <a:prstGeom prst="rect">
            <a:avLst/>
          </a:prstGeom>
          <a:noFill/>
          <a:ln>
            <a:solidFill>
              <a:srgbClr val="0070C0"/>
            </a:solidFill>
          </a:ln>
        </p:spPr>
        <p:txBody>
          <a:bodyPr wrap="square" rtlCol="0">
            <a:spAutoFit/>
          </a:bodyPr>
          <a:lstStyle/>
          <a:p>
            <a:r>
              <a:rPr lang="es-EC" dirty="0"/>
              <a:t>Película</a:t>
            </a:r>
          </a:p>
        </p:txBody>
      </p:sp>
      <p:sp>
        <p:nvSpPr>
          <p:cNvPr id="37" name="CuadroTexto 36">
            <a:extLst>
              <a:ext uri="{FF2B5EF4-FFF2-40B4-BE49-F238E27FC236}">
                <a16:creationId xmlns:a16="http://schemas.microsoft.com/office/drawing/2014/main" id="{42ADB02C-98D7-43F6-A93F-33649C8C1084}"/>
              </a:ext>
            </a:extLst>
          </p:cNvPr>
          <p:cNvSpPr txBox="1"/>
          <p:nvPr/>
        </p:nvSpPr>
        <p:spPr>
          <a:xfrm>
            <a:off x="8530503" y="4871097"/>
            <a:ext cx="1208638" cy="369332"/>
          </a:xfrm>
          <a:prstGeom prst="rect">
            <a:avLst/>
          </a:prstGeom>
          <a:noFill/>
          <a:ln>
            <a:solidFill>
              <a:srgbClr val="0070C0"/>
            </a:solidFill>
          </a:ln>
        </p:spPr>
        <p:txBody>
          <a:bodyPr wrap="square" rtlCol="0">
            <a:spAutoFit/>
          </a:bodyPr>
          <a:lstStyle/>
          <a:p>
            <a:r>
              <a:rPr lang="es-EC" dirty="0"/>
              <a:t>Ampollas</a:t>
            </a:r>
          </a:p>
        </p:txBody>
      </p:sp>
      <p:sp>
        <p:nvSpPr>
          <p:cNvPr id="38" name="CuadroTexto 37">
            <a:extLst>
              <a:ext uri="{FF2B5EF4-FFF2-40B4-BE49-F238E27FC236}">
                <a16:creationId xmlns:a16="http://schemas.microsoft.com/office/drawing/2014/main" id="{24CFA8ED-9B66-4046-9E6E-A79362B4C53E}"/>
              </a:ext>
            </a:extLst>
          </p:cNvPr>
          <p:cNvSpPr txBox="1"/>
          <p:nvPr/>
        </p:nvSpPr>
        <p:spPr>
          <a:xfrm>
            <a:off x="10039636" y="4837979"/>
            <a:ext cx="1394893" cy="369332"/>
          </a:xfrm>
          <a:prstGeom prst="rect">
            <a:avLst/>
          </a:prstGeom>
          <a:noFill/>
          <a:ln>
            <a:solidFill>
              <a:srgbClr val="0070C0"/>
            </a:solidFill>
          </a:ln>
        </p:spPr>
        <p:txBody>
          <a:bodyPr wrap="square" rtlCol="0">
            <a:spAutoFit/>
          </a:bodyPr>
          <a:lstStyle/>
          <a:p>
            <a:r>
              <a:rPr lang="es-EC" dirty="0" err="1"/>
              <a:t>Alevolización</a:t>
            </a:r>
            <a:endParaRPr lang="es-EC" dirty="0"/>
          </a:p>
        </p:txBody>
      </p:sp>
    </p:spTree>
    <p:extLst>
      <p:ext uri="{BB962C8B-B14F-4D97-AF65-F5344CB8AC3E}">
        <p14:creationId xmlns:p14="http://schemas.microsoft.com/office/powerpoint/2010/main" val="581920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22</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4" y="102688"/>
            <a:ext cx="11040755"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5"/>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CO" dirty="0"/>
              <a:t>Evaluación visual rápida de vulnerabilidad sísmica de edificaciones- </a:t>
            </a:r>
            <a:r>
              <a:rPr lang="es-CO" b="1" dirty="0"/>
              <a:t>FEMA 154</a:t>
            </a:r>
            <a:endParaRPr lang="es-EC" b="1" dirty="0"/>
          </a:p>
        </p:txBody>
      </p:sp>
      <p:sp>
        <p:nvSpPr>
          <p:cNvPr id="9" name="CuadroTexto 8">
            <a:extLst>
              <a:ext uri="{FF2B5EF4-FFF2-40B4-BE49-F238E27FC236}">
                <a16:creationId xmlns:a16="http://schemas.microsoft.com/office/drawing/2014/main" id="{DFFE5F91-1D59-4ADC-A65A-488B3A8D1329}"/>
              </a:ext>
            </a:extLst>
          </p:cNvPr>
          <p:cNvSpPr txBox="1"/>
          <p:nvPr/>
        </p:nvSpPr>
        <p:spPr>
          <a:xfrm>
            <a:off x="186199" y="1848085"/>
            <a:ext cx="2982351" cy="3416320"/>
          </a:xfrm>
          <a:prstGeom prst="rect">
            <a:avLst/>
          </a:prstGeom>
          <a:noFill/>
          <a:ln>
            <a:solidFill>
              <a:srgbClr val="0070C0"/>
            </a:solidFill>
          </a:ln>
        </p:spPr>
        <p:txBody>
          <a:bodyPr wrap="square" rtlCol="0">
            <a:spAutoFit/>
          </a:bodyPr>
          <a:lstStyle/>
          <a:p>
            <a:pPr lvl="0"/>
            <a:r>
              <a:rPr lang="es-EC" dirty="0"/>
              <a:t>-Datos de la edificación</a:t>
            </a:r>
          </a:p>
          <a:p>
            <a:pPr lvl="0"/>
            <a:r>
              <a:rPr lang="es-EC" dirty="0"/>
              <a:t>-Datos del profesional</a:t>
            </a:r>
          </a:p>
          <a:p>
            <a:pPr lvl="0"/>
            <a:r>
              <a:rPr lang="es-EC" dirty="0"/>
              <a:t>-Fotografía de la fachada de la edificación</a:t>
            </a:r>
          </a:p>
          <a:p>
            <a:pPr lvl="0"/>
            <a:r>
              <a:rPr lang="es-EC" dirty="0"/>
              <a:t>-Esquema en planta y en elevación de la edificación</a:t>
            </a:r>
          </a:p>
          <a:p>
            <a:pPr lvl="0"/>
            <a:r>
              <a:rPr lang="es-EC" dirty="0"/>
              <a:t>-Sistema estructural</a:t>
            </a:r>
          </a:p>
          <a:p>
            <a:pPr lvl="0"/>
            <a:r>
              <a:rPr lang="es-EC" dirty="0"/>
              <a:t>-Puntajes básicos</a:t>
            </a:r>
          </a:p>
          <a:p>
            <a:pPr lvl="0"/>
            <a:r>
              <a:rPr lang="es-EC" dirty="0"/>
              <a:t>-Modificadores</a:t>
            </a:r>
          </a:p>
          <a:p>
            <a:pPr lvl="0"/>
            <a:r>
              <a:rPr lang="es-EC" dirty="0"/>
              <a:t>-Puntaje final S</a:t>
            </a:r>
          </a:p>
          <a:p>
            <a:pPr lvl="0"/>
            <a:r>
              <a:rPr lang="es-EC" dirty="0"/>
              <a:t>-Observaciones</a:t>
            </a:r>
          </a:p>
          <a:p>
            <a:endParaRPr lang="es-EC" dirty="0"/>
          </a:p>
        </p:txBody>
      </p:sp>
      <p:sp>
        <p:nvSpPr>
          <p:cNvPr id="10" name="CuadroTexto 9">
            <a:extLst>
              <a:ext uri="{FF2B5EF4-FFF2-40B4-BE49-F238E27FC236}">
                <a16:creationId xmlns:a16="http://schemas.microsoft.com/office/drawing/2014/main" id="{B0BE4EA8-8034-434C-B999-EEEE25163E08}"/>
              </a:ext>
            </a:extLst>
          </p:cNvPr>
          <p:cNvSpPr txBox="1"/>
          <p:nvPr/>
        </p:nvSpPr>
        <p:spPr>
          <a:xfrm>
            <a:off x="201411" y="1394928"/>
            <a:ext cx="2713284" cy="369332"/>
          </a:xfrm>
          <a:prstGeom prst="rect">
            <a:avLst/>
          </a:prstGeom>
          <a:noFill/>
          <a:ln>
            <a:solidFill>
              <a:srgbClr val="7030A0"/>
            </a:solidFill>
          </a:ln>
        </p:spPr>
        <p:txBody>
          <a:bodyPr wrap="square" rtlCol="0">
            <a:spAutoFit/>
          </a:bodyPr>
          <a:lstStyle/>
          <a:p>
            <a:pPr algn="ctr"/>
            <a:r>
              <a:rPr lang="es-EC" b="1" dirty="0"/>
              <a:t>PARÁMETROS</a:t>
            </a:r>
            <a:r>
              <a:rPr lang="es-EC" dirty="0"/>
              <a:t>:</a:t>
            </a:r>
          </a:p>
        </p:txBody>
      </p:sp>
      <p:pic>
        <p:nvPicPr>
          <p:cNvPr id="11" name="Imagen 10">
            <a:extLst>
              <a:ext uri="{FF2B5EF4-FFF2-40B4-BE49-F238E27FC236}">
                <a16:creationId xmlns:a16="http://schemas.microsoft.com/office/drawing/2014/main" id="{8E4B50C0-FFA8-4D45-AA28-99F1B7EBF8C8}"/>
              </a:ext>
            </a:extLst>
          </p:cNvPr>
          <p:cNvPicPr>
            <a:picLocks noChangeAspect="1"/>
          </p:cNvPicPr>
          <p:nvPr/>
        </p:nvPicPr>
        <p:blipFill>
          <a:blip r:embed="rId4"/>
          <a:stretch>
            <a:fillRect/>
          </a:stretch>
        </p:blipFill>
        <p:spPr>
          <a:xfrm>
            <a:off x="3461933" y="1579594"/>
            <a:ext cx="6296025" cy="2695575"/>
          </a:xfrm>
          <a:prstGeom prst="rect">
            <a:avLst/>
          </a:prstGeom>
        </p:spPr>
      </p:pic>
      <p:sp>
        <p:nvSpPr>
          <p:cNvPr id="16" name="Rectángulo 15">
            <a:extLst>
              <a:ext uri="{FF2B5EF4-FFF2-40B4-BE49-F238E27FC236}">
                <a16:creationId xmlns:a16="http://schemas.microsoft.com/office/drawing/2014/main" id="{F3DBEFD0-4146-4938-A511-79E03F9C3B02}"/>
              </a:ext>
            </a:extLst>
          </p:cNvPr>
          <p:cNvSpPr/>
          <p:nvPr/>
        </p:nvSpPr>
        <p:spPr>
          <a:xfrm>
            <a:off x="3463253" y="2334936"/>
            <a:ext cx="1855655" cy="4923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83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23</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4" y="102688"/>
            <a:ext cx="11040755"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5"/>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CO" dirty="0"/>
              <a:t>Evaluación visual rápida de vulnerabilidad sísmica de edificaciones- </a:t>
            </a:r>
            <a:r>
              <a:rPr lang="es-CO" b="1" dirty="0"/>
              <a:t>FEMA 154</a:t>
            </a:r>
            <a:endParaRPr lang="es-EC" b="1" dirty="0"/>
          </a:p>
        </p:txBody>
      </p:sp>
      <p:pic>
        <p:nvPicPr>
          <p:cNvPr id="24" name="Imagen 23">
            <a:extLst>
              <a:ext uri="{FF2B5EF4-FFF2-40B4-BE49-F238E27FC236}">
                <a16:creationId xmlns:a16="http://schemas.microsoft.com/office/drawing/2014/main" id="{D7B0484F-AE72-4292-B10A-D93FC05F8E8F}"/>
              </a:ext>
            </a:extLst>
          </p:cNvPr>
          <p:cNvPicPr/>
          <p:nvPr/>
        </p:nvPicPr>
        <p:blipFill>
          <a:blip r:embed="rId4"/>
          <a:stretch>
            <a:fillRect/>
          </a:stretch>
        </p:blipFill>
        <p:spPr>
          <a:xfrm>
            <a:off x="259223" y="1805627"/>
            <a:ext cx="3932950" cy="2485020"/>
          </a:xfrm>
          <a:prstGeom prst="rect">
            <a:avLst/>
          </a:prstGeom>
        </p:spPr>
      </p:pic>
      <p:sp>
        <p:nvSpPr>
          <p:cNvPr id="2" name="CuadroTexto 1">
            <a:extLst>
              <a:ext uri="{FF2B5EF4-FFF2-40B4-BE49-F238E27FC236}">
                <a16:creationId xmlns:a16="http://schemas.microsoft.com/office/drawing/2014/main" id="{BA705D4C-1A08-473D-922F-882F62C0B417}"/>
              </a:ext>
            </a:extLst>
          </p:cNvPr>
          <p:cNvSpPr txBox="1"/>
          <p:nvPr/>
        </p:nvSpPr>
        <p:spPr>
          <a:xfrm>
            <a:off x="1244506" y="1116041"/>
            <a:ext cx="2315292" cy="369332"/>
          </a:xfrm>
          <a:prstGeom prst="rect">
            <a:avLst/>
          </a:prstGeom>
          <a:noFill/>
          <a:ln>
            <a:solidFill>
              <a:srgbClr val="0070C0"/>
            </a:solidFill>
          </a:ln>
        </p:spPr>
        <p:txBody>
          <a:bodyPr wrap="square" rtlCol="0">
            <a:spAutoFit/>
          </a:bodyPr>
          <a:lstStyle/>
          <a:p>
            <a:r>
              <a:rPr lang="es-EC" dirty="0"/>
              <a:t>Irregularidad Vertical</a:t>
            </a:r>
          </a:p>
        </p:txBody>
      </p:sp>
      <p:sp>
        <p:nvSpPr>
          <p:cNvPr id="5" name="Rectángulo 4">
            <a:extLst>
              <a:ext uri="{FF2B5EF4-FFF2-40B4-BE49-F238E27FC236}">
                <a16:creationId xmlns:a16="http://schemas.microsoft.com/office/drawing/2014/main" id="{186FA98C-0FEC-4A4B-9DCA-CBA7013109D6}"/>
              </a:ext>
            </a:extLst>
          </p:cNvPr>
          <p:cNvSpPr/>
          <p:nvPr/>
        </p:nvSpPr>
        <p:spPr>
          <a:xfrm>
            <a:off x="312348" y="1485373"/>
            <a:ext cx="5746232" cy="4854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a:extLst>
              <a:ext uri="{FF2B5EF4-FFF2-40B4-BE49-F238E27FC236}">
                <a16:creationId xmlns:a16="http://schemas.microsoft.com/office/drawing/2014/main" id="{8FC13BA4-8A32-4387-8AA8-0DC6CE63555A}"/>
              </a:ext>
            </a:extLst>
          </p:cNvPr>
          <p:cNvSpPr txBox="1"/>
          <p:nvPr/>
        </p:nvSpPr>
        <p:spPr>
          <a:xfrm>
            <a:off x="519534" y="1535586"/>
            <a:ext cx="4966970" cy="369332"/>
          </a:xfrm>
          <a:prstGeom prst="rect">
            <a:avLst/>
          </a:prstGeom>
          <a:noFill/>
        </p:spPr>
        <p:txBody>
          <a:bodyPr wrap="square" rtlCol="0">
            <a:spAutoFit/>
          </a:bodyPr>
          <a:lstStyle/>
          <a:p>
            <a:r>
              <a:rPr lang="es-EC" dirty="0"/>
              <a:t>-Piso débil: disminución de rigidez</a:t>
            </a:r>
          </a:p>
        </p:txBody>
      </p:sp>
      <p:sp>
        <p:nvSpPr>
          <p:cNvPr id="25" name="CuadroTexto 24">
            <a:extLst>
              <a:ext uri="{FF2B5EF4-FFF2-40B4-BE49-F238E27FC236}">
                <a16:creationId xmlns:a16="http://schemas.microsoft.com/office/drawing/2014/main" id="{9A2897B8-6CC7-4B47-9B1D-E0BDA34A7024}"/>
              </a:ext>
            </a:extLst>
          </p:cNvPr>
          <p:cNvSpPr txBox="1"/>
          <p:nvPr/>
        </p:nvSpPr>
        <p:spPr>
          <a:xfrm>
            <a:off x="519534" y="4397513"/>
            <a:ext cx="4966970" cy="646331"/>
          </a:xfrm>
          <a:prstGeom prst="rect">
            <a:avLst/>
          </a:prstGeom>
          <a:noFill/>
        </p:spPr>
        <p:txBody>
          <a:bodyPr wrap="square" rtlCol="0">
            <a:spAutoFit/>
          </a:bodyPr>
          <a:lstStyle/>
          <a:p>
            <a:r>
              <a:rPr lang="es-EC" dirty="0"/>
              <a:t>-Piso flexible</a:t>
            </a:r>
          </a:p>
          <a:p>
            <a:r>
              <a:rPr lang="es-EC" dirty="0"/>
              <a:t>-Adiciones</a:t>
            </a:r>
          </a:p>
        </p:txBody>
      </p:sp>
      <p:pic>
        <p:nvPicPr>
          <p:cNvPr id="8" name="Imagen 7">
            <a:extLst>
              <a:ext uri="{FF2B5EF4-FFF2-40B4-BE49-F238E27FC236}">
                <a16:creationId xmlns:a16="http://schemas.microsoft.com/office/drawing/2014/main" id="{C3BD6129-9FFB-418B-B4F0-5BD63384FC4E}"/>
              </a:ext>
            </a:extLst>
          </p:cNvPr>
          <p:cNvPicPr>
            <a:picLocks noChangeAspect="1"/>
          </p:cNvPicPr>
          <p:nvPr/>
        </p:nvPicPr>
        <p:blipFill>
          <a:blip r:embed="rId5"/>
          <a:stretch>
            <a:fillRect/>
          </a:stretch>
        </p:blipFill>
        <p:spPr>
          <a:xfrm>
            <a:off x="2995480" y="4135153"/>
            <a:ext cx="2731852" cy="2146455"/>
          </a:xfrm>
          <a:prstGeom prst="rect">
            <a:avLst/>
          </a:prstGeom>
        </p:spPr>
      </p:pic>
      <p:pic>
        <p:nvPicPr>
          <p:cNvPr id="13" name="Imagen 12">
            <a:extLst>
              <a:ext uri="{FF2B5EF4-FFF2-40B4-BE49-F238E27FC236}">
                <a16:creationId xmlns:a16="http://schemas.microsoft.com/office/drawing/2014/main" id="{231B4757-4AC7-4069-A08B-A1D2EAED6218}"/>
              </a:ext>
            </a:extLst>
          </p:cNvPr>
          <p:cNvPicPr>
            <a:picLocks noChangeAspect="1"/>
          </p:cNvPicPr>
          <p:nvPr/>
        </p:nvPicPr>
        <p:blipFill>
          <a:blip r:embed="rId6"/>
          <a:stretch>
            <a:fillRect/>
          </a:stretch>
        </p:blipFill>
        <p:spPr>
          <a:xfrm>
            <a:off x="7921785" y="1515853"/>
            <a:ext cx="2164406" cy="2410984"/>
          </a:xfrm>
          <a:prstGeom prst="rect">
            <a:avLst/>
          </a:prstGeom>
        </p:spPr>
      </p:pic>
      <p:sp>
        <p:nvSpPr>
          <p:cNvPr id="26" name="CuadroTexto 25">
            <a:extLst>
              <a:ext uri="{FF2B5EF4-FFF2-40B4-BE49-F238E27FC236}">
                <a16:creationId xmlns:a16="http://schemas.microsoft.com/office/drawing/2014/main" id="{5EB6BF80-7211-42E7-ACCF-70CC2AA54BBC}"/>
              </a:ext>
            </a:extLst>
          </p:cNvPr>
          <p:cNvSpPr txBox="1"/>
          <p:nvPr/>
        </p:nvSpPr>
        <p:spPr>
          <a:xfrm>
            <a:off x="7242297" y="1077681"/>
            <a:ext cx="2315292" cy="369332"/>
          </a:xfrm>
          <a:prstGeom prst="rect">
            <a:avLst/>
          </a:prstGeom>
          <a:noFill/>
          <a:ln>
            <a:solidFill>
              <a:srgbClr val="0070C0"/>
            </a:solidFill>
          </a:ln>
        </p:spPr>
        <p:txBody>
          <a:bodyPr wrap="square" rtlCol="0">
            <a:spAutoFit/>
          </a:bodyPr>
          <a:lstStyle/>
          <a:p>
            <a:r>
              <a:rPr lang="es-EC" dirty="0"/>
              <a:t>Irregularidad en planta</a:t>
            </a:r>
          </a:p>
        </p:txBody>
      </p:sp>
      <p:sp>
        <p:nvSpPr>
          <p:cNvPr id="27" name="Rectángulo 26">
            <a:extLst>
              <a:ext uri="{FF2B5EF4-FFF2-40B4-BE49-F238E27FC236}">
                <a16:creationId xmlns:a16="http://schemas.microsoft.com/office/drawing/2014/main" id="{59B3AD6E-EDD5-40AA-AA4D-F3B4A30C7FD5}"/>
              </a:ext>
            </a:extLst>
          </p:cNvPr>
          <p:cNvSpPr/>
          <p:nvPr/>
        </p:nvSpPr>
        <p:spPr>
          <a:xfrm>
            <a:off x="6096000" y="1476272"/>
            <a:ext cx="5746232" cy="4854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CuadroTexto 28">
            <a:extLst>
              <a:ext uri="{FF2B5EF4-FFF2-40B4-BE49-F238E27FC236}">
                <a16:creationId xmlns:a16="http://schemas.microsoft.com/office/drawing/2014/main" id="{63293A96-951B-4DDC-AEFF-5EEB2459C83C}"/>
              </a:ext>
            </a:extLst>
          </p:cNvPr>
          <p:cNvSpPr txBox="1"/>
          <p:nvPr/>
        </p:nvSpPr>
        <p:spPr>
          <a:xfrm>
            <a:off x="6058580" y="1598181"/>
            <a:ext cx="4966970" cy="369332"/>
          </a:xfrm>
          <a:prstGeom prst="rect">
            <a:avLst/>
          </a:prstGeom>
          <a:noFill/>
        </p:spPr>
        <p:txBody>
          <a:bodyPr wrap="square" rtlCol="0">
            <a:spAutoFit/>
          </a:bodyPr>
          <a:lstStyle/>
          <a:p>
            <a:r>
              <a:rPr lang="es-EC" dirty="0"/>
              <a:t>-Forma: L, T, I, U, E</a:t>
            </a:r>
          </a:p>
        </p:txBody>
      </p:sp>
      <p:cxnSp>
        <p:nvCxnSpPr>
          <p:cNvPr id="31" name="Conector recto de flecha 30">
            <a:extLst>
              <a:ext uri="{FF2B5EF4-FFF2-40B4-BE49-F238E27FC236}">
                <a16:creationId xmlns:a16="http://schemas.microsoft.com/office/drawing/2014/main" id="{A1EF945E-75F7-46B1-8664-5B5F4CF5A6DD}"/>
              </a:ext>
            </a:extLst>
          </p:cNvPr>
          <p:cNvCxnSpPr/>
          <p:nvPr/>
        </p:nvCxnSpPr>
        <p:spPr>
          <a:xfrm flipV="1">
            <a:off x="9898973" y="1942596"/>
            <a:ext cx="688972" cy="6330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BD71DD07-5947-46A3-8703-11A33C41FDCE}"/>
              </a:ext>
            </a:extLst>
          </p:cNvPr>
          <p:cNvSpPr txBox="1"/>
          <p:nvPr/>
        </p:nvSpPr>
        <p:spPr>
          <a:xfrm>
            <a:off x="10772117" y="1667021"/>
            <a:ext cx="998549" cy="369332"/>
          </a:xfrm>
          <a:prstGeom prst="rect">
            <a:avLst/>
          </a:prstGeom>
          <a:noFill/>
          <a:ln w="28575">
            <a:solidFill>
              <a:srgbClr val="FF0000"/>
            </a:solidFill>
          </a:ln>
        </p:spPr>
        <p:txBody>
          <a:bodyPr wrap="square" rtlCol="0">
            <a:spAutoFit/>
          </a:bodyPr>
          <a:lstStyle/>
          <a:p>
            <a:r>
              <a:rPr lang="es-EC" b="1" dirty="0"/>
              <a:t>Forma I</a:t>
            </a:r>
          </a:p>
        </p:txBody>
      </p:sp>
      <p:pic>
        <p:nvPicPr>
          <p:cNvPr id="33" name="Imagen 32">
            <a:extLst>
              <a:ext uri="{FF2B5EF4-FFF2-40B4-BE49-F238E27FC236}">
                <a16:creationId xmlns:a16="http://schemas.microsoft.com/office/drawing/2014/main" id="{BE6EF1C2-596B-4EB6-AE09-F9A9F1519309}"/>
              </a:ext>
            </a:extLst>
          </p:cNvPr>
          <p:cNvPicPr>
            <a:picLocks noChangeAspect="1"/>
          </p:cNvPicPr>
          <p:nvPr/>
        </p:nvPicPr>
        <p:blipFill>
          <a:blip r:embed="rId7"/>
          <a:stretch>
            <a:fillRect/>
          </a:stretch>
        </p:blipFill>
        <p:spPr>
          <a:xfrm>
            <a:off x="9196521" y="3939897"/>
            <a:ext cx="2537172" cy="2276206"/>
          </a:xfrm>
          <a:prstGeom prst="rect">
            <a:avLst/>
          </a:prstGeom>
        </p:spPr>
      </p:pic>
      <p:sp>
        <p:nvSpPr>
          <p:cNvPr id="34" name="CuadroTexto 33">
            <a:extLst>
              <a:ext uri="{FF2B5EF4-FFF2-40B4-BE49-F238E27FC236}">
                <a16:creationId xmlns:a16="http://schemas.microsoft.com/office/drawing/2014/main" id="{1BC62EA8-F5EA-44B7-B696-75DC6CB18F08}"/>
              </a:ext>
            </a:extLst>
          </p:cNvPr>
          <p:cNvSpPr txBox="1"/>
          <p:nvPr/>
        </p:nvSpPr>
        <p:spPr>
          <a:xfrm>
            <a:off x="6117769" y="4285799"/>
            <a:ext cx="4966970" cy="369332"/>
          </a:xfrm>
          <a:prstGeom prst="rect">
            <a:avLst/>
          </a:prstGeom>
          <a:noFill/>
        </p:spPr>
        <p:txBody>
          <a:bodyPr wrap="square" rtlCol="0">
            <a:spAutoFit/>
          </a:bodyPr>
          <a:lstStyle/>
          <a:p>
            <a:r>
              <a:rPr lang="es-EC" dirty="0"/>
              <a:t>-Adiciones</a:t>
            </a:r>
          </a:p>
        </p:txBody>
      </p:sp>
    </p:spTree>
    <p:extLst>
      <p:ext uri="{BB962C8B-B14F-4D97-AF65-F5344CB8AC3E}">
        <p14:creationId xmlns:p14="http://schemas.microsoft.com/office/powerpoint/2010/main" val="4632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CO" b="1" dirty="0"/>
              <a:t>FEMA 154- </a:t>
            </a:r>
            <a:r>
              <a:rPr lang="es-CO" dirty="0"/>
              <a:t>Puntajes básicos, modificadores y puntaje final S</a:t>
            </a:r>
            <a:endParaRPr lang="es-EC" b="1" dirty="0"/>
          </a:p>
        </p:txBody>
      </p:sp>
      <p:pic>
        <p:nvPicPr>
          <p:cNvPr id="2" name="Imagen 1">
            <a:extLst>
              <a:ext uri="{FF2B5EF4-FFF2-40B4-BE49-F238E27FC236}">
                <a16:creationId xmlns:a16="http://schemas.microsoft.com/office/drawing/2014/main" id="{88CCCE13-3671-4753-953E-BBFE90B40548}"/>
              </a:ext>
            </a:extLst>
          </p:cNvPr>
          <p:cNvPicPr>
            <a:picLocks noChangeAspect="1"/>
          </p:cNvPicPr>
          <p:nvPr/>
        </p:nvPicPr>
        <p:blipFill>
          <a:blip r:embed="rId4"/>
          <a:stretch>
            <a:fillRect/>
          </a:stretch>
        </p:blipFill>
        <p:spPr>
          <a:xfrm>
            <a:off x="3558171" y="1180658"/>
            <a:ext cx="8174284" cy="5232910"/>
          </a:xfrm>
          <a:prstGeom prst="rect">
            <a:avLst/>
          </a:prstGeom>
        </p:spPr>
      </p:pic>
      <p:sp>
        <p:nvSpPr>
          <p:cNvPr id="5" name="CuadroTexto 4">
            <a:extLst>
              <a:ext uri="{FF2B5EF4-FFF2-40B4-BE49-F238E27FC236}">
                <a16:creationId xmlns:a16="http://schemas.microsoft.com/office/drawing/2014/main" id="{1B09B409-9789-4BDE-BDC0-5F997AEC4931}"/>
              </a:ext>
            </a:extLst>
          </p:cNvPr>
          <p:cNvSpPr txBox="1"/>
          <p:nvPr/>
        </p:nvSpPr>
        <p:spPr>
          <a:xfrm>
            <a:off x="75243" y="5499683"/>
            <a:ext cx="2372536" cy="646331"/>
          </a:xfrm>
          <a:prstGeom prst="rect">
            <a:avLst/>
          </a:prstGeom>
          <a:noFill/>
          <a:ln w="38100">
            <a:solidFill>
              <a:srgbClr val="FF0000"/>
            </a:solidFill>
          </a:ln>
        </p:spPr>
        <p:txBody>
          <a:bodyPr wrap="square" rtlCol="0">
            <a:spAutoFit/>
          </a:bodyPr>
          <a:lstStyle/>
          <a:p>
            <a:r>
              <a:rPr lang="es-EC" b="1" dirty="0">
                <a:solidFill>
                  <a:srgbClr val="FF0000"/>
                </a:solidFill>
              </a:rPr>
              <a:t>ALTA VULNERABILIDAD SÍSMICA</a:t>
            </a:r>
          </a:p>
        </p:txBody>
      </p:sp>
      <p:cxnSp>
        <p:nvCxnSpPr>
          <p:cNvPr id="7" name="Conector recto de flecha 6">
            <a:extLst>
              <a:ext uri="{FF2B5EF4-FFF2-40B4-BE49-F238E27FC236}">
                <a16:creationId xmlns:a16="http://schemas.microsoft.com/office/drawing/2014/main" id="{B7BFAA56-9539-41CE-9820-0B512120F67A}"/>
              </a:ext>
            </a:extLst>
          </p:cNvPr>
          <p:cNvCxnSpPr>
            <a:cxnSpLocks/>
          </p:cNvCxnSpPr>
          <p:nvPr/>
        </p:nvCxnSpPr>
        <p:spPr>
          <a:xfrm>
            <a:off x="2447779" y="5822848"/>
            <a:ext cx="111039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6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25</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pic>
        <p:nvPicPr>
          <p:cNvPr id="13" name="Imagen 12">
            <a:extLst>
              <a:ext uri="{FF2B5EF4-FFF2-40B4-BE49-F238E27FC236}">
                <a16:creationId xmlns:a16="http://schemas.microsoft.com/office/drawing/2014/main" id="{D1419CA5-0267-40EA-9A67-D4808817CA86}"/>
              </a:ext>
            </a:extLst>
          </p:cNvPr>
          <p:cNvPicPr/>
          <p:nvPr/>
        </p:nvPicPr>
        <p:blipFill>
          <a:blip r:embed="rId4"/>
          <a:stretch>
            <a:fillRect/>
          </a:stretch>
        </p:blipFill>
        <p:spPr>
          <a:xfrm>
            <a:off x="823965" y="3596815"/>
            <a:ext cx="4631018" cy="2687294"/>
          </a:xfrm>
          <a:prstGeom prst="rect">
            <a:avLst/>
          </a:prstGeom>
        </p:spPr>
      </p:pic>
      <p:sp>
        <p:nvSpPr>
          <p:cNvPr id="2" name="CuadroTexto 1">
            <a:extLst>
              <a:ext uri="{FF2B5EF4-FFF2-40B4-BE49-F238E27FC236}">
                <a16:creationId xmlns:a16="http://schemas.microsoft.com/office/drawing/2014/main" id="{F7CD8F98-E078-4212-94C6-D853107B203F}"/>
              </a:ext>
            </a:extLst>
          </p:cNvPr>
          <p:cNvSpPr txBox="1"/>
          <p:nvPr/>
        </p:nvSpPr>
        <p:spPr>
          <a:xfrm>
            <a:off x="823965" y="1353322"/>
            <a:ext cx="1370595" cy="369332"/>
          </a:xfrm>
          <a:prstGeom prst="rect">
            <a:avLst/>
          </a:prstGeom>
          <a:noFill/>
          <a:ln w="38100">
            <a:solidFill>
              <a:srgbClr val="002060"/>
            </a:solidFill>
          </a:ln>
        </p:spPr>
        <p:txBody>
          <a:bodyPr wrap="square" rtlCol="0">
            <a:spAutoFit/>
          </a:bodyPr>
          <a:lstStyle/>
          <a:p>
            <a:r>
              <a:rPr lang="es-EC" dirty="0"/>
              <a:t>Parámetros</a:t>
            </a:r>
          </a:p>
        </p:txBody>
      </p:sp>
      <p:sp>
        <p:nvSpPr>
          <p:cNvPr id="5" name="CuadroTexto 4">
            <a:extLst>
              <a:ext uri="{FF2B5EF4-FFF2-40B4-BE49-F238E27FC236}">
                <a16:creationId xmlns:a16="http://schemas.microsoft.com/office/drawing/2014/main" id="{DC067C17-A598-4594-987F-523C53AA3801}"/>
              </a:ext>
            </a:extLst>
          </p:cNvPr>
          <p:cNvSpPr txBox="1"/>
          <p:nvPr/>
        </p:nvSpPr>
        <p:spPr>
          <a:xfrm>
            <a:off x="823964" y="1874863"/>
            <a:ext cx="3522953" cy="1200329"/>
          </a:xfrm>
          <a:prstGeom prst="rect">
            <a:avLst/>
          </a:prstGeom>
          <a:noFill/>
          <a:ln>
            <a:solidFill>
              <a:srgbClr val="002060"/>
            </a:solidFill>
          </a:ln>
        </p:spPr>
        <p:txBody>
          <a:bodyPr wrap="square" rtlCol="0">
            <a:spAutoFit/>
          </a:bodyPr>
          <a:lstStyle/>
          <a:p>
            <a:pPr marL="342900" indent="-342900">
              <a:buAutoNum type="arabicParenR"/>
            </a:pPr>
            <a:r>
              <a:rPr lang="es-CO" dirty="0"/>
              <a:t>Tipo y organización del sistema resistente</a:t>
            </a:r>
          </a:p>
          <a:p>
            <a:pPr algn="just"/>
            <a:r>
              <a:rPr lang="es-EC" b="1" dirty="0"/>
              <a:t>Clasificación B: </a:t>
            </a:r>
            <a:r>
              <a:rPr lang="es-EC" dirty="0"/>
              <a:t>presenta vigas  de confinamiento sin columnas. </a:t>
            </a:r>
          </a:p>
        </p:txBody>
      </p:sp>
      <p:cxnSp>
        <p:nvCxnSpPr>
          <p:cNvPr id="7" name="Conector recto de flecha 6">
            <a:extLst>
              <a:ext uri="{FF2B5EF4-FFF2-40B4-BE49-F238E27FC236}">
                <a16:creationId xmlns:a16="http://schemas.microsoft.com/office/drawing/2014/main" id="{7299BC45-9F0A-4526-B00F-7A472A5F8617}"/>
              </a:ext>
            </a:extLst>
          </p:cNvPr>
          <p:cNvCxnSpPr/>
          <p:nvPr/>
        </p:nvCxnSpPr>
        <p:spPr>
          <a:xfrm>
            <a:off x="1884568" y="3092268"/>
            <a:ext cx="619983" cy="10090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469E9076-CEB0-4F27-9EED-51F98A07415D}"/>
              </a:ext>
            </a:extLst>
          </p:cNvPr>
          <p:cNvSpPr txBox="1"/>
          <p:nvPr/>
        </p:nvSpPr>
        <p:spPr>
          <a:xfrm>
            <a:off x="4981304" y="1888630"/>
            <a:ext cx="3418639" cy="1217461"/>
          </a:xfrm>
          <a:prstGeom prst="rect">
            <a:avLst/>
          </a:prstGeom>
          <a:noFill/>
          <a:ln>
            <a:solidFill>
              <a:srgbClr val="002060"/>
            </a:solidFill>
          </a:ln>
        </p:spPr>
        <p:txBody>
          <a:bodyPr wrap="square" rtlCol="0">
            <a:spAutoFit/>
          </a:bodyPr>
          <a:lstStyle/>
          <a:p>
            <a:pPr lvl="0" algn="just"/>
            <a:r>
              <a:rPr lang="es-CO" dirty="0"/>
              <a:t>2) Calidad del sistema resistente</a:t>
            </a:r>
            <a:endParaRPr lang="es-EC" dirty="0"/>
          </a:p>
          <a:p>
            <a:pPr algn="just"/>
            <a:r>
              <a:rPr lang="es-CO" b="1" dirty="0"/>
              <a:t>Calificación B: </a:t>
            </a:r>
            <a:r>
              <a:rPr lang="es-EC" dirty="0"/>
              <a:t>Existen dos tipos de unidades de mampostería en la edificación</a:t>
            </a:r>
          </a:p>
        </p:txBody>
      </p:sp>
      <p:sp>
        <p:nvSpPr>
          <p:cNvPr id="8" name="CuadroTexto 7">
            <a:extLst>
              <a:ext uri="{FF2B5EF4-FFF2-40B4-BE49-F238E27FC236}">
                <a16:creationId xmlns:a16="http://schemas.microsoft.com/office/drawing/2014/main" id="{9F9B6E98-0FEC-4D72-84B8-4CAA9813E5AD}"/>
              </a:ext>
            </a:extLst>
          </p:cNvPr>
          <p:cNvSpPr txBox="1"/>
          <p:nvPr/>
        </p:nvSpPr>
        <p:spPr>
          <a:xfrm>
            <a:off x="5853959" y="3213921"/>
            <a:ext cx="5492328" cy="1200329"/>
          </a:xfrm>
          <a:prstGeom prst="rect">
            <a:avLst/>
          </a:prstGeom>
          <a:noFill/>
          <a:ln>
            <a:solidFill>
              <a:srgbClr val="002060"/>
            </a:solidFill>
          </a:ln>
        </p:spPr>
        <p:txBody>
          <a:bodyPr wrap="square" rtlCol="0">
            <a:spAutoFit/>
          </a:bodyPr>
          <a:lstStyle/>
          <a:p>
            <a:r>
              <a:rPr lang="es-EC" dirty="0"/>
              <a:t>3) Resistencia convencional</a:t>
            </a:r>
          </a:p>
          <a:p>
            <a:r>
              <a:rPr lang="es-EC" b="1" dirty="0"/>
              <a:t>Clasificación B:  </a:t>
            </a:r>
            <a:r>
              <a:rPr lang="es-EC" dirty="0"/>
              <a:t>el valor normalizado del coeficiente sísmico es de 0.7</a:t>
            </a:r>
            <a:r>
              <a:rPr lang="es-EC" b="1" dirty="0"/>
              <a:t> </a:t>
            </a:r>
          </a:p>
          <a:p>
            <a:endParaRPr lang="es-EC" b="1" dirty="0"/>
          </a:p>
        </p:txBody>
      </p:sp>
      <p:pic>
        <p:nvPicPr>
          <p:cNvPr id="10" name="Imagen 9">
            <a:extLst>
              <a:ext uri="{FF2B5EF4-FFF2-40B4-BE49-F238E27FC236}">
                <a16:creationId xmlns:a16="http://schemas.microsoft.com/office/drawing/2014/main" id="{159317C6-5AEC-4523-A1C9-027C1F7368CF}"/>
              </a:ext>
            </a:extLst>
          </p:cNvPr>
          <p:cNvPicPr>
            <a:picLocks noChangeAspect="1"/>
          </p:cNvPicPr>
          <p:nvPr/>
        </p:nvPicPr>
        <p:blipFill>
          <a:blip r:embed="rId5"/>
          <a:stretch>
            <a:fillRect/>
          </a:stretch>
        </p:blipFill>
        <p:spPr>
          <a:xfrm>
            <a:off x="5853959" y="4522079"/>
            <a:ext cx="5560865" cy="1600249"/>
          </a:xfrm>
          <a:prstGeom prst="rect">
            <a:avLst/>
          </a:prstGeom>
        </p:spPr>
      </p:pic>
      <p:sp>
        <p:nvSpPr>
          <p:cNvPr id="11" name="Rectángulo 10">
            <a:extLst>
              <a:ext uri="{FF2B5EF4-FFF2-40B4-BE49-F238E27FC236}">
                <a16:creationId xmlns:a16="http://schemas.microsoft.com/office/drawing/2014/main" id="{3BC64916-0F4B-4349-9B06-0BAFB068FBD4}"/>
              </a:ext>
            </a:extLst>
          </p:cNvPr>
          <p:cNvSpPr/>
          <p:nvPr/>
        </p:nvSpPr>
        <p:spPr>
          <a:xfrm>
            <a:off x="6316394" y="5164793"/>
            <a:ext cx="4740812" cy="373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5" name="Conector recto de flecha 24">
            <a:extLst>
              <a:ext uri="{FF2B5EF4-FFF2-40B4-BE49-F238E27FC236}">
                <a16:creationId xmlns:a16="http://schemas.microsoft.com/office/drawing/2014/main" id="{40E9099D-F8DF-449C-96C9-54FB4ACA3FB7}"/>
              </a:ext>
            </a:extLst>
          </p:cNvPr>
          <p:cNvCxnSpPr/>
          <p:nvPr/>
        </p:nvCxnSpPr>
        <p:spPr>
          <a:xfrm>
            <a:off x="6818635" y="4185306"/>
            <a:ext cx="426227" cy="9272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1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sp>
        <p:nvSpPr>
          <p:cNvPr id="2" name="CuadroTexto 1">
            <a:extLst>
              <a:ext uri="{FF2B5EF4-FFF2-40B4-BE49-F238E27FC236}">
                <a16:creationId xmlns:a16="http://schemas.microsoft.com/office/drawing/2014/main" id="{F7CD8F98-E078-4212-94C6-D853107B203F}"/>
              </a:ext>
            </a:extLst>
          </p:cNvPr>
          <p:cNvSpPr txBox="1"/>
          <p:nvPr/>
        </p:nvSpPr>
        <p:spPr>
          <a:xfrm>
            <a:off x="823965" y="1353322"/>
            <a:ext cx="1370595" cy="369332"/>
          </a:xfrm>
          <a:prstGeom prst="rect">
            <a:avLst/>
          </a:prstGeom>
          <a:noFill/>
          <a:ln w="38100">
            <a:solidFill>
              <a:srgbClr val="002060"/>
            </a:solidFill>
          </a:ln>
        </p:spPr>
        <p:txBody>
          <a:bodyPr wrap="square" rtlCol="0">
            <a:spAutoFit/>
          </a:bodyPr>
          <a:lstStyle/>
          <a:p>
            <a:r>
              <a:rPr lang="es-EC" dirty="0"/>
              <a:t>Parámetros</a:t>
            </a:r>
          </a:p>
        </p:txBody>
      </p:sp>
      <p:sp>
        <p:nvSpPr>
          <p:cNvPr id="5" name="CuadroTexto 4">
            <a:extLst>
              <a:ext uri="{FF2B5EF4-FFF2-40B4-BE49-F238E27FC236}">
                <a16:creationId xmlns:a16="http://schemas.microsoft.com/office/drawing/2014/main" id="{DC067C17-A598-4594-987F-523C53AA3801}"/>
              </a:ext>
            </a:extLst>
          </p:cNvPr>
          <p:cNvSpPr txBox="1"/>
          <p:nvPr/>
        </p:nvSpPr>
        <p:spPr>
          <a:xfrm>
            <a:off x="823964" y="1874863"/>
            <a:ext cx="3522953" cy="923330"/>
          </a:xfrm>
          <a:prstGeom prst="rect">
            <a:avLst/>
          </a:prstGeom>
          <a:noFill/>
          <a:ln>
            <a:solidFill>
              <a:srgbClr val="002060"/>
            </a:solidFill>
          </a:ln>
        </p:spPr>
        <p:txBody>
          <a:bodyPr wrap="square" rtlCol="0">
            <a:spAutoFit/>
          </a:bodyPr>
          <a:lstStyle/>
          <a:p>
            <a:pPr algn="just"/>
            <a:r>
              <a:rPr lang="es-EC" dirty="0"/>
              <a:t>4) Posición edificio y cimentación</a:t>
            </a:r>
          </a:p>
          <a:p>
            <a:pPr algn="just"/>
            <a:r>
              <a:rPr lang="es-EC" b="1" dirty="0"/>
              <a:t>Clasificación A: </a:t>
            </a:r>
            <a:r>
              <a:rPr lang="es-EC" dirty="0"/>
              <a:t>terreno estable, pendiente&lt; 10%</a:t>
            </a:r>
          </a:p>
        </p:txBody>
      </p:sp>
      <p:cxnSp>
        <p:nvCxnSpPr>
          <p:cNvPr id="7" name="Conector recto de flecha 6">
            <a:extLst>
              <a:ext uri="{FF2B5EF4-FFF2-40B4-BE49-F238E27FC236}">
                <a16:creationId xmlns:a16="http://schemas.microsoft.com/office/drawing/2014/main" id="{7299BC45-9F0A-4526-B00F-7A472A5F8617}"/>
              </a:ext>
            </a:extLst>
          </p:cNvPr>
          <p:cNvCxnSpPr>
            <a:cxnSpLocks/>
          </p:cNvCxnSpPr>
          <p:nvPr/>
        </p:nvCxnSpPr>
        <p:spPr>
          <a:xfrm>
            <a:off x="1366075" y="2798193"/>
            <a:ext cx="828485" cy="7757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469E9076-CEB0-4F27-9EED-51F98A07415D}"/>
              </a:ext>
            </a:extLst>
          </p:cNvPr>
          <p:cNvSpPr txBox="1"/>
          <p:nvPr/>
        </p:nvSpPr>
        <p:spPr>
          <a:xfrm>
            <a:off x="4691457" y="1636225"/>
            <a:ext cx="3418639" cy="1200329"/>
          </a:xfrm>
          <a:prstGeom prst="rect">
            <a:avLst/>
          </a:prstGeom>
          <a:noFill/>
          <a:ln>
            <a:solidFill>
              <a:srgbClr val="002060"/>
            </a:solidFill>
          </a:ln>
        </p:spPr>
        <p:txBody>
          <a:bodyPr wrap="square" rtlCol="0">
            <a:spAutoFit/>
          </a:bodyPr>
          <a:lstStyle/>
          <a:p>
            <a:pPr lvl="0" algn="just"/>
            <a:r>
              <a:rPr lang="es-CO" dirty="0"/>
              <a:t>5) Diafragmas horizontales</a:t>
            </a:r>
            <a:endParaRPr lang="es-EC" dirty="0"/>
          </a:p>
          <a:p>
            <a:pPr algn="just"/>
            <a:r>
              <a:rPr lang="es-CO" b="1" dirty="0"/>
              <a:t>Calificación D: </a:t>
            </a:r>
            <a:r>
              <a:rPr lang="es-EC" dirty="0"/>
              <a:t>La conexión entre el entrepiso y los paneles estructurales es deficiente,</a:t>
            </a:r>
          </a:p>
        </p:txBody>
      </p:sp>
      <p:sp>
        <p:nvSpPr>
          <p:cNvPr id="8" name="CuadroTexto 7">
            <a:extLst>
              <a:ext uri="{FF2B5EF4-FFF2-40B4-BE49-F238E27FC236}">
                <a16:creationId xmlns:a16="http://schemas.microsoft.com/office/drawing/2014/main" id="{9F9B6E98-0FEC-4D72-84B8-4CAA9813E5AD}"/>
              </a:ext>
            </a:extLst>
          </p:cNvPr>
          <p:cNvSpPr txBox="1"/>
          <p:nvPr/>
        </p:nvSpPr>
        <p:spPr>
          <a:xfrm>
            <a:off x="5853960" y="3213921"/>
            <a:ext cx="2632313" cy="1200329"/>
          </a:xfrm>
          <a:prstGeom prst="rect">
            <a:avLst/>
          </a:prstGeom>
          <a:noFill/>
          <a:ln>
            <a:solidFill>
              <a:srgbClr val="002060"/>
            </a:solidFill>
          </a:ln>
        </p:spPr>
        <p:txBody>
          <a:bodyPr wrap="square" rtlCol="0">
            <a:spAutoFit/>
          </a:bodyPr>
          <a:lstStyle/>
          <a:p>
            <a:r>
              <a:rPr lang="es-EC" dirty="0"/>
              <a:t>6) Configuración en planta</a:t>
            </a:r>
          </a:p>
          <a:p>
            <a:r>
              <a:rPr lang="es-EC" b="1" dirty="0"/>
              <a:t>Clasificación B</a:t>
            </a:r>
          </a:p>
          <a:p>
            <a:endParaRPr lang="es-EC" b="1" dirty="0"/>
          </a:p>
        </p:txBody>
      </p:sp>
      <p:pic>
        <p:nvPicPr>
          <p:cNvPr id="24" name="Imagen 23">
            <a:extLst>
              <a:ext uri="{FF2B5EF4-FFF2-40B4-BE49-F238E27FC236}">
                <a16:creationId xmlns:a16="http://schemas.microsoft.com/office/drawing/2014/main" id="{C2AFBCBC-ABE5-441E-AA79-7BF22DBFB7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9434" y="3636808"/>
            <a:ext cx="5492328" cy="2684665"/>
          </a:xfrm>
          <a:prstGeom prst="rect">
            <a:avLst/>
          </a:prstGeom>
          <a:noFill/>
          <a:ln>
            <a:noFill/>
          </a:ln>
        </p:spPr>
      </p:pic>
      <p:pic>
        <p:nvPicPr>
          <p:cNvPr id="6" name="Imagen 5">
            <a:extLst>
              <a:ext uri="{FF2B5EF4-FFF2-40B4-BE49-F238E27FC236}">
                <a16:creationId xmlns:a16="http://schemas.microsoft.com/office/drawing/2014/main" id="{6D56CEB2-89B8-45E7-90C2-90AD3874C14E}"/>
              </a:ext>
            </a:extLst>
          </p:cNvPr>
          <p:cNvPicPr>
            <a:picLocks noChangeAspect="1"/>
          </p:cNvPicPr>
          <p:nvPr/>
        </p:nvPicPr>
        <p:blipFill>
          <a:blip r:embed="rId5"/>
          <a:stretch>
            <a:fillRect/>
          </a:stretch>
        </p:blipFill>
        <p:spPr>
          <a:xfrm>
            <a:off x="2537146" y="4586832"/>
            <a:ext cx="2419350" cy="1304925"/>
          </a:xfrm>
          <a:prstGeom prst="rect">
            <a:avLst/>
          </a:prstGeom>
        </p:spPr>
      </p:pic>
      <p:pic>
        <p:nvPicPr>
          <p:cNvPr id="26" name="Imagen 25">
            <a:extLst>
              <a:ext uri="{FF2B5EF4-FFF2-40B4-BE49-F238E27FC236}">
                <a16:creationId xmlns:a16="http://schemas.microsoft.com/office/drawing/2014/main" id="{6F0BA1A4-E12F-4A9E-9B55-3A466E713E10}"/>
              </a:ext>
            </a:extLst>
          </p:cNvPr>
          <p:cNvPicPr/>
          <p:nvPr/>
        </p:nvPicPr>
        <p:blipFill>
          <a:blip r:embed="rId6"/>
          <a:stretch>
            <a:fillRect/>
          </a:stretch>
        </p:blipFill>
        <p:spPr>
          <a:xfrm>
            <a:off x="5291034" y="1854991"/>
            <a:ext cx="3562168" cy="4226310"/>
          </a:xfrm>
          <a:prstGeom prst="rect">
            <a:avLst/>
          </a:prstGeom>
        </p:spPr>
      </p:pic>
      <p:pic>
        <p:nvPicPr>
          <p:cNvPr id="9" name="Imagen 8">
            <a:extLst>
              <a:ext uri="{FF2B5EF4-FFF2-40B4-BE49-F238E27FC236}">
                <a16:creationId xmlns:a16="http://schemas.microsoft.com/office/drawing/2014/main" id="{C83C8B57-A444-4B86-A6C6-681CA91C3315}"/>
              </a:ext>
            </a:extLst>
          </p:cNvPr>
          <p:cNvPicPr>
            <a:picLocks noChangeAspect="1"/>
          </p:cNvPicPr>
          <p:nvPr/>
        </p:nvPicPr>
        <p:blipFill>
          <a:blip r:embed="rId7"/>
          <a:stretch>
            <a:fillRect/>
          </a:stretch>
        </p:blipFill>
        <p:spPr>
          <a:xfrm>
            <a:off x="9430390" y="1906437"/>
            <a:ext cx="1259074" cy="1034855"/>
          </a:xfrm>
          <a:prstGeom prst="rect">
            <a:avLst/>
          </a:prstGeom>
        </p:spPr>
      </p:pic>
      <p:cxnSp>
        <p:nvCxnSpPr>
          <p:cNvPr id="29" name="Conector: angular 28">
            <a:extLst>
              <a:ext uri="{FF2B5EF4-FFF2-40B4-BE49-F238E27FC236}">
                <a16:creationId xmlns:a16="http://schemas.microsoft.com/office/drawing/2014/main" id="{3AE8E45B-B802-4A61-9A3E-B74AAABDC979}"/>
              </a:ext>
            </a:extLst>
          </p:cNvPr>
          <p:cNvCxnSpPr/>
          <p:nvPr/>
        </p:nvCxnSpPr>
        <p:spPr>
          <a:xfrm flipV="1">
            <a:off x="8486273" y="2602523"/>
            <a:ext cx="1051622" cy="97139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ángulo 29">
            <a:extLst>
              <a:ext uri="{FF2B5EF4-FFF2-40B4-BE49-F238E27FC236}">
                <a16:creationId xmlns:a16="http://schemas.microsoft.com/office/drawing/2014/main" id="{F653D723-9E4E-4C3B-A567-D0A25D4CF2C9}"/>
              </a:ext>
            </a:extLst>
          </p:cNvPr>
          <p:cNvSpPr/>
          <p:nvPr/>
        </p:nvSpPr>
        <p:spPr>
          <a:xfrm>
            <a:off x="9537895" y="2025748"/>
            <a:ext cx="1259074" cy="915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1" name="Imagen 30">
            <a:extLst>
              <a:ext uri="{FF2B5EF4-FFF2-40B4-BE49-F238E27FC236}">
                <a16:creationId xmlns:a16="http://schemas.microsoft.com/office/drawing/2014/main" id="{19D645FC-5E97-4F90-8046-5DA870356B31}"/>
              </a:ext>
            </a:extLst>
          </p:cNvPr>
          <p:cNvPicPr>
            <a:picLocks noChangeAspect="1"/>
          </p:cNvPicPr>
          <p:nvPr/>
        </p:nvPicPr>
        <p:blipFill>
          <a:blip r:embed="rId8"/>
          <a:stretch>
            <a:fillRect/>
          </a:stretch>
        </p:blipFill>
        <p:spPr>
          <a:xfrm>
            <a:off x="9537895" y="3800267"/>
            <a:ext cx="1183251" cy="770906"/>
          </a:xfrm>
          <a:prstGeom prst="rect">
            <a:avLst/>
          </a:prstGeom>
        </p:spPr>
      </p:pic>
      <p:cxnSp>
        <p:nvCxnSpPr>
          <p:cNvPr id="33" name="Conector: angular 32">
            <a:extLst>
              <a:ext uri="{FF2B5EF4-FFF2-40B4-BE49-F238E27FC236}">
                <a16:creationId xmlns:a16="http://schemas.microsoft.com/office/drawing/2014/main" id="{58740F0C-05EF-4968-9B8F-EDB68405DD91}"/>
              </a:ext>
            </a:extLst>
          </p:cNvPr>
          <p:cNvCxnSpPr/>
          <p:nvPr/>
        </p:nvCxnSpPr>
        <p:spPr>
          <a:xfrm>
            <a:off x="8486273" y="3573919"/>
            <a:ext cx="944117" cy="840331"/>
          </a:xfrm>
          <a:prstGeom prst="bentConnector3">
            <a:avLst>
              <a:gd name="adj1" fmla="val 58940"/>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ángulo 34">
            <a:extLst>
              <a:ext uri="{FF2B5EF4-FFF2-40B4-BE49-F238E27FC236}">
                <a16:creationId xmlns:a16="http://schemas.microsoft.com/office/drawing/2014/main" id="{0F826295-C9BD-4CE5-87DA-91DA61CDEDD4}"/>
              </a:ext>
            </a:extLst>
          </p:cNvPr>
          <p:cNvSpPr/>
          <p:nvPr/>
        </p:nvSpPr>
        <p:spPr>
          <a:xfrm>
            <a:off x="9537895" y="3814085"/>
            <a:ext cx="1151569" cy="770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6" name="Imagen 35">
            <a:extLst>
              <a:ext uri="{FF2B5EF4-FFF2-40B4-BE49-F238E27FC236}">
                <a16:creationId xmlns:a16="http://schemas.microsoft.com/office/drawing/2014/main" id="{0EB2CE01-E8F4-4C77-9BF1-3FD77A482A2E}"/>
              </a:ext>
            </a:extLst>
          </p:cNvPr>
          <p:cNvPicPr>
            <a:picLocks noChangeAspect="1"/>
          </p:cNvPicPr>
          <p:nvPr/>
        </p:nvPicPr>
        <p:blipFill>
          <a:blip r:embed="rId9"/>
          <a:stretch>
            <a:fillRect/>
          </a:stretch>
        </p:blipFill>
        <p:spPr>
          <a:xfrm>
            <a:off x="10086190" y="3027879"/>
            <a:ext cx="1186650" cy="401121"/>
          </a:xfrm>
          <a:prstGeom prst="rect">
            <a:avLst/>
          </a:prstGeom>
        </p:spPr>
      </p:pic>
      <p:pic>
        <p:nvPicPr>
          <p:cNvPr id="37" name="Imagen 36">
            <a:extLst>
              <a:ext uri="{FF2B5EF4-FFF2-40B4-BE49-F238E27FC236}">
                <a16:creationId xmlns:a16="http://schemas.microsoft.com/office/drawing/2014/main" id="{760C98FA-D07E-4668-A9C2-DE378213BE43}"/>
              </a:ext>
            </a:extLst>
          </p:cNvPr>
          <p:cNvPicPr>
            <a:picLocks noChangeAspect="1"/>
          </p:cNvPicPr>
          <p:nvPr/>
        </p:nvPicPr>
        <p:blipFill>
          <a:blip r:embed="rId10"/>
          <a:stretch>
            <a:fillRect/>
          </a:stretch>
        </p:blipFill>
        <p:spPr>
          <a:xfrm>
            <a:off x="10178575" y="4673865"/>
            <a:ext cx="1236787" cy="401120"/>
          </a:xfrm>
          <a:prstGeom prst="rect">
            <a:avLst/>
          </a:prstGeom>
        </p:spPr>
      </p:pic>
      <p:pic>
        <p:nvPicPr>
          <p:cNvPr id="38" name="Imagen 37">
            <a:extLst>
              <a:ext uri="{FF2B5EF4-FFF2-40B4-BE49-F238E27FC236}">
                <a16:creationId xmlns:a16="http://schemas.microsoft.com/office/drawing/2014/main" id="{68DE1342-4702-410B-879C-67BB013BEF32}"/>
              </a:ext>
            </a:extLst>
          </p:cNvPr>
          <p:cNvPicPr>
            <a:picLocks noChangeAspect="1"/>
          </p:cNvPicPr>
          <p:nvPr/>
        </p:nvPicPr>
        <p:blipFill>
          <a:blip r:embed="rId11"/>
          <a:stretch>
            <a:fillRect/>
          </a:stretch>
        </p:blipFill>
        <p:spPr>
          <a:xfrm>
            <a:off x="5697296" y="5132826"/>
            <a:ext cx="5944049" cy="1298611"/>
          </a:xfrm>
          <a:prstGeom prst="rect">
            <a:avLst/>
          </a:prstGeom>
        </p:spPr>
      </p:pic>
      <p:sp>
        <p:nvSpPr>
          <p:cNvPr id="39" name="Rectángulo 38">
            <a:extLst>
              <a:ext uri="{FF2B5EF4-FFF2-40B4-BE49-F238E27FC236}">
                <a16:creationId xmlns:a16="http://schemas.microsoft.com/office/drawing/2014/main" id="{E26BA6F8-4356-4AEF-A513-A1665B8C94F6}"/>
              </a:ext>
            </a:extLst>
          </p:cNvPr>
          <p:cNvSpPr/>
          <p:nvPr/>
        </p:nvSpPr>
        <p:spPr>
          <a:xfrm>
            <a:off x="6099456" y="5695919"/>
            <a:ext cx="5347740" cy="277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978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27</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sp>
        <p:nvSpPr>
          <p:cNvPr id="2" name="CuadroTexto 1">
            <a:extLst>
              <a:ext uri="{FF2B5EF4-FFF2-40B4-BE49-F238E27FC236}">
                <a16:creationId xmlns:a16="http://schemas.microsoft.com/office/drawing/2014/main" id="{F7CD8F98-E078-4212-94C6-D853107B203F}"/>
              </a:ext>
            </a:extLst>
          </p:cNvPr>
          <p:cNvSpPr txBox="1"/>
          <p:nvPr/>
        </p:nvSpPr>
        <p:spPr>
          <a:xfrm>
            <a:off x="448021" y="1187265"/>
            <a:ext cx="1370595" cy="369332"/>
          </a:xfrm>
          <a:prstGeom prst="rect">
            <a:avLst/>
          </a:prstGeom>
          <a:noFill/>
          <a:ln w="38100">
            <a:solidFill>
              <a:srgbClr val="002060"/>
            </a:solidFill>
          </a:ln>
        </p:spPr>
        <p:txBody>
          <a:bodyPr wrap="square" rtlCol="0">
            <a:spAutoFit/>
          </a:bodyPr>
          <a:lstStyle/>
          <a:p>
            <a:r>
              <a:rPr lang="es-EC" dirty="0"/>
              <a:t>Parámetros</a:t>
            </a:r>
          </a:p>
        </p:txBody>
      </p:sp>
      <p:sp>
        <p:nvSpPr>
          <p:cNvPr id="5" name="CuadroTexto 4">
            <a:extLst>
              <a:ext uri="{FF2B5EF4-FFF2-40B4-BE49-F238E27FC236}">
                <a16:creationId xmlns:a16="http://schemas.microsoft.com/office/drawing/2014/main" id="{DC067C17-A598-4594-987F-523C53AA3801}"/>
              </a:ext>
            </a:extLst>
          </p:cNvPr>
          <p:cNvSpPr txBox="1"/>
          <p:nvPr/>
        </p:nvSpPr>
        <p:spPr>
          <a:xfrm>
            <a:off x="433083" y="1701234"/>
            <a:ext cx="3522953" cy="646331"/>
          </a:xfrm>
          <a:prstGeom prst="rect">
            <a:avLst/>
          </a:prstGeom>
          <a:noFill/>
          <a:ln>
            <a:solidFill>
              <a:srgbClr val="002060"/>
            </a:solidFill>
          </a:ln>
        </p:spPr>
        <p:txBody>
          <a:bodyPr wrap="square" rtlCol="0">
            <a:spAutoFit/>
          </a:bodyPr>
          <a:lstStyle/>
          <a:p>
            <a:pPr algn="just"/>
            <a:r>
              <a:rPr lang="es-EC" dirty="0"/>
              <a:t>7) Configuración en elevación</a:t>
            </a:r>
          </a:p>
          <a:p>
            <a:pPr algn="just"/>
            <a:r>
              <a:rPr lang="es-EC" b="1" dirty="0"/>
              <a:t>Clasificación C</a:t>
            </a:r>
            <a:endParaRPr lang="es-EC" dirty="0"/>
          </a:p>
        </p:txBody>
      </p:sp>
      <p:cxnSp>
        <p:nvCxnSpPr>
          <p:cNvPr id="7" name="Conector recto de flecha 6">
            <a:extLst>
              <a:ext uri="{FF2B5EF4-FFF2-40B4-BE49-F238E27FC236}">
                <a16:creationId xmlns:a16="http://schemas.microsoft.com/office/drawing/2014/main" id="{7299BC45-9F0A-4526-B00F-7A472A5F8617}"/>
              </a:ext>
            </a:extLst>
          </p:cNvPr>
          <p:cNvCxnSpPr>
            <a:cxnSpLocks/>
          </p:cNvCxnSpPr>
          <p:nvPr/>
        </p:nvCxnSpPr>
        <p:spPr>
          <a:xfrm flipH="1">
            <a:off x="1696047" y="2108128"/>
            <a:ext cx="331132" cy="5947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469E9076-CEB0-4F27-9EED-51F98A07415D}"/>
              </a:ext>
            </a:extLst>
          </p:cNvPr>
          <p:cNvSpPr txBox="1"/>
          <p:nvPr/>
        </p:nvSpPr>
        <p:spPr>
          <a:xfrm>
            <a:off x="4981303" y="1555320"/>
            <a:ext cx="3418639" cy="923330"/>
          </a:xfrm>
          <a:prstGeom prst="rect">
            <a:avLst/>
          </a:prstGeom>
          <a:noFill/>
          <a:ln>
            <a:solidFill>
              <a:srgbClr val="002060"/>
            </a:solidFill>
          </a:ln>
        </p:spPr>
        <p:txBody>
          <a:bodyPr wrap="square" rtlCol="0">
            <a:spAutoFit/>
          </a:bodyPr>
          <a:lstStyle/>
          <a:p>
            <a:pPr lvl="0" algn="just"/>
            <a:r>
              <a:rPr lang="es-CO" dirty="0"/>
              <a:t>8) Espaciamiento máximo entre muros</a:t>
            </a:r>
            <a:endParaRPr lang="es-EC" dirty="0"/>
          </a:p>
          <a:p>
            <a:pPr algn="just"/>
            <a:r>
              <a:rPr lang="es-CO" b="1" dirty="0"/>
              <a:t>Calificación A: </a:t>
            </a:r>
            <a:r>
              <a:rPr lang="es-CO" dirty="0"/>
              <a:t>L/S= 11.5/1.15=10</a:t>
            </a:r>
            <a:endParaRPr lang="es-EC" dirty="0"/>
          </a:p>
        </p:txBody>
      </p:sp>
      <p:cxnSp>
        <p:nvCxnSpPr>
          <p:cNvPr id="25" name="Conector recto de flecha 24">
            <a:extLst>
              <a:ext uri="{FF2B5EF4-FFF2-40B4-BE49-F238E27FC236}">
                <a16:creationId xmlns:a16="http://schemas.microsoft.com/office/drawing/2014/main" id="{40E9099D-F8DF-449C-96C9-54FB4ACA3FB7}"/>
              </a:ext>
            </a:extLst>
          </p:cNvPr>
          <p:cNvCxnSpPr/>
          <p:nvPr/>
        </p:nvCxnSpPr>
        <p:spPr>
          <a:xfrm>
            <a:off x="6818635" y="4185306"/>
            <a:ext cx="426227" cy="9272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E948D27A-0B4A-4A38-BDE6-6FF28A0D87DF}"/>
              </a:ext>
            </a:extLst>
          </p:cNvPr>
          <p:cNvPicPr>
            <a:picLocks noChangeAspect="1"/>
          </p:cNvPicPr>
          <p:nvPr/>
        </p:nvPicPr>
        <p:blipFill>
          <a:blip r:embed="rId4"/>
          <a:stretch>
            <a:fillRect/>
          </a:stretch>
        </p:blipFill>
        <p:spPr>
          <a:xfrm>
            <a:off x="3053591" y="4127466"/>
            <a:ext cx="4294758" cy="2662126"/>
          </a:xfrm>
          <a:prstGeom prst="rect">
            <a:avLst/>
          </a:prstGeom>
        </p:spPr>
      </p:pic>
      <p:pic>
        <p:nvPicPr>
          <p:cNvPr id="16" name="Imagen 15">
            <a:extLst>
              <a:ext uri="{FF2B5EF4-FFF2-40B4-BE49-F238E27FC236}">
                <a16:creationId xmlns:a16="http://schemas.microsoft.com/office/drawing/2014/main" id="{6C48090D-D1B0-4DCB-8288-242500DDAB45}"/>
              </a:ext>
            </a:extLst>
          </p:cNvPr>
          <p:cNvPicPr>
            <a:picLocks noChangeAspect="1"/>
          </p:cNvPicPr>
          <p:nvPr/>
        </p:nvPicPr>
        <p:blipFill>
          <a:blip r:embed="rId5"/>
          <a:stretch>
            <a:fillRect/>
          </a:stretch>
        </p:blipFill>
        <p:spPr>
          <a:xfrm>
            <a:off x="448021" y="2707051"/>
            <a:ext cx="3423596" cy="1321768"/>
          </a:xfrm>
          <a:prstGeom prst="rect">
            <a:avLst/>
          </a:prstGeom>
        </p:spPr>
      </p:pic>
      <p:sp>
        <p:nvSpPr>
          <p:cNvPr id="24" name="Rectángulo 23">
            <a:extLst>
              <a:ext uri="{FF2B5EF4-FFF2-40B4-BE49-F238E27FC236}">
                <a16:creationId xmlns:a16="http://schemas.microsoft.com/office/drawing/2014/main" id="{93F22A15-0425-4945-BF07-637FDD79A48B}"/>
              </a:ext>
            </a:extLst>
          </p:cNvPr>
          <p:cNvSpPr/>
          <p:nvPr/>
        </p:nvSpPr>
        <p:spPr>
          <a:xfrm>
            <a:off x="451034" y="2728312"/>
            <a:ext cx="3682701" cy="13778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6" name="Conector recto de flecha 25">
            <a:extLst>
              <a:ext uri="{FF2B5EF4-FFF2-40B4-BE49-F238E27FC236}">
                <a16:creationId xmlns:a16="http://schemas.microsoft.com/office/drawing/2014/main" id="{C9A26F86-BCA8-4B7A-8FA5-25F3A874D1E0}"/>
              </a:ext>
            </a:extLst>
          </p:cNvPr>
          <p:cNvCxnSpPr>
            <a:cxnSpLocks/>
          </p:cNvCxnSpPr>
          <p:nvPr/>
        </p:nvCxnSpPr>
        <p:spPr>
          <a:xfrm>
            <a:off x="729649" y="3971469"/>
            <a:ext cx="403669" cy="5154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id="{BD9E9B85-0CC7-4DF6-AABB-353146BCC485}"/>
              </a:ext>
            </a:extLst>
          </p:cNvPr>
          <p:cNvSpPr/>
          <p:nvPr/>
        </p:nvSpPr>
        <p:spPr>
          <a:xfrm>
            <a:off x="3076139" y="4120972"/>
            <a:ext cx="4322129" cy="25732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a:extLst>
              <a:ext uri="{FF2B5EF4-FFF2-40B4-BE49-F238E27FC236}">
                <a16:creationId xmlns:a16="http://schemas.microsoft.com/office/drawing/2014/main" id="{AFBE9CE5-73D5-40F1-BA83-A55A7FAB0CAA}"/>
              </a:ext>
            </a:extLst>
          </p:cNvPr>
          <p:cNvSpPr/>
          <p:nvPr/>
        </p:nvSpPr>
        <p:spPr>
          <a:xfrm>
            <a:off x="3479808" y="5264934"/>
            <a:ext cx="3765054" cy="813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2" name="Imagen 31">
            <a:extLst>
              <a:ext uri="{FF2B5EF4-FFF2-40B4-BE49-F238E27FC236}">
                <a16:creationId xmlns:a16="http://schemas.microsoft.com/office/drawing/2014/main" id="{242A0652-14B2-4C43-8536-689F4ECA5B20}"/>
              </a:ext>
            </a:extLst>
          </p:cNvPr>
          <p:cNvPicPr>
            <a:picLocks noChangeAspect="1"/>
          </p:cNvPicPr>
          <p:nvPr/>
        </p:nvPicPr>
        <p:blipFill>
          <a:blip r:embed="rId6"/>
          <a:stretch>
            <a:fillRect/>
          </a:stretch>
        </p:blipFill>
        <p:spPr>
          <a:xfrm>
            <a:off x="7648531" y="4740428"/>
            <a:ext cx="5034036" cy="1636626"/>
          </a:xfrm>
          <a:prstGeom prst="rect">
            <a:avLst/>
          </a:prstGeom>
        </p:spPr>
      </p:pic>
      <p:sp>
        <p:nvSpPr>
          <p:cNvPr id="33" name="Rectángulo 32">
            <a:extLst>
              <a:ext uri="{FF2B5EF4-FFF2-40B4-BE49-F238E27FC236}">
                <a16:creationId xmlns:a16="http://schemas.microsoft.com/office/drawing/2014/main" id="{AE41892E-561F-4CDB-B749-0C89D92A7085}"/>
              </a:ext>
            </a:extLst>
          </p:cNvPr>
          <p:cNvSpPr/>
          <p:nvPr/>
        </p:nvSpPr>
        <p:spPr>
          <a:xfrm>
            <a:off x="7611414" y="4764396"/>
            <a:ext cx="4939858" cy="1720341"/>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a:extLst>
              <a:ext uri="{FF2B5EF4-FFF2-40B4-BE49-F238E27FC236}">
                <a16:creationId xmlns:a16="http://schemas.microsoft.com/office/drawing/2014/main" id="{56375CCA-EC7E-4ED5-A92B-0BA27261E1FF}"/>
              </a:ext>
            </a:extLst>
          </p:cNvPr>
          <p:cNvSpPr/>
          <p:nvPr/>
        </p:nvSpPr>
        <p:spPr>
          <a:xfrm>
            <a:off x="8055091" y="5366671"/>
            <a:ext cx="3291196" cy="254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6" name="Conector recto de flecha 35">
            <a:extLst>
              <a:ext uri="{FF2B5EF4-FFF2-40B4-BE49-F238E27FC236}">
                <a16:creationId xmlns:a16="http://schemas.microsoft.com/office/drawing/2014/main" id="{2A5A3948-AC55-4995-B8CE-AED5CA79CA4D}"/>
              </a:ext>
            </a:extLst>
          </p:cNvPr>
          <p:cNvCxnSpPr/>
          <p:nvPr/>
        </p:nvCxnSpPr>
        <p:spPr>
          <a:xfrm>
            <a:off x="7398268" y="2405495"/>
            <a:ext cx="1239295" cy="2358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7" name="Imagen 36">
            <a:extLst>
              <a:ext uri="{FF2B5EF4-FFF2-40B4-BE49-F238E27FC236}">
                <a16:creationId xmlns:a16="http://schemas.microsoft.com/office/drawing/2014/main" id="{8CF15B7D-B00E-4BAD-8E6B-9D816FB7F570}"/>
              </a:ext>
            </a:extLst>
          </p:cNvPr>
          <p:cNvPicPr>
            <a:picLocks noChangeAspect="1"/>
          </p:cNvPicPr>
          <p:nvPr/>
        </p:nvPicPr>
        <p:blipFill>
          <a:blip r:embed="rId7"/>
          <a:stretch>
            <a:fillRect/>
          </a:stretch>
        </p:blipFill>
        <p:spPr>
          <a:xfrm>
            <a:off x="8890782" y="1195689"/>
            <a:ext cx="2908475" cy="3403034"/>
          </a:xfrm>
          <a:prstGeom prst="rect">
            <a:avLst/>
          </a:prstGeom>
        </p:spPr>
      </p:pic>
      <p:sp>
        <p:nvSpPr>
          <p:cNvPr id="38" name="Rectángulo 37">
            <a:extLst>
              <a:ext uri="{FF2B5EF4-FFF2-40B4-BE49-F238E27FC236}">
                <a16:creationId xmlns:a16="http://schemas.microsoft.com/office/drawing/2014/main" id="{9A54D93E-9758-4C50-9F23-DFCDAF96DDC5}"/>
              </a:ext>
            </a:extLst>
          </p:cNvPr>
          <p:cNvSpPr/>
          <p:nvPr/>
        </p:nvSpPr>
        <p:spPr>
          <a:xfrm>
            <a:off x="8687482" y="1079046"/>
            <a:ext cx="3239111" cy="364557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0" name="Conector: angular 39">
            <a:extLst>
              <a:ext uri="{FF2B5EF4-FFF2-40B4-BE49-F238E27FC236}">
                <a16:creationId xmlns:a16="http://schemas.microsoft.com/office/drawing/2014/main" id="{794643F9-7D1C-4F56-9CB9-3040D9ACFCC0}"/>
              </a:ext>
            </a:extLst>
          </p:cNvPr>
          <p:cNvCxnSpPr/>
          <p:nvPr/>
        </p:nvCxnSpPr>
        <p:spPr>
          <a:xfrm>
            <a:off x="7876231" y="2405495"/>
            <a:ext cx="1183363" cy="103245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sp>
        <p:nvSpPr>
          <p:cNvPr id="2" name="CuadroTexto 1">
            <a:extLst>
              <a:ext uri="{FF2B5EF4-FFF2-40B4-BE49-F238E27FC236}">
                <a16:creationId xmlns:a16="http://schemas.microsoft.com/office/drawing/2014/main" id="{F7CD8F98-E078-4212-94C6-D853107B203F}"/>
              </a:ext>
            </a:extLst>
          </p:cNvPr>
          <p:cNvSpPr txBox="1"/>
          <p:nvPr/>
        </p:nvSpPr>
        <p:spPr>
          <a:xfrm>
            <a:off x="448021" y="1187265"/>
            <a:ext cx="1370595" cy="369332"/>
          </a:xfrm>
          <a:prstGeom prst="rect">
            <a:avLst/>
          </a:prstGeom>
          <a:noFill/>
          <a:ln w="38100">
            <a:solidFill>
              <a:srgbClr val="002060"/>
            </a:solidFill>
          </a:ln>
        </p:spPr>
        <p:txBody>
          <a:bodyPr wrap="square" rtlCol="0">
            <a:spAutoFit/>
          </a:bodyPr>
          <a:lstStyle/>
          <a:p>
            <a:r>
              <a:rPr lang="es-EC" dirty="0"/>
              <a:t>Parámetros</a:t>
            </a:r>
          </a:p>
        </p:txBody>
      </p:sp>
      <p:sp>
        <p:nvSpPr>
          <p:cNvPr id="5" name="CuadroTexto 4">
            <a:extLst>
              <a:ext uri="{FF2B5EF4-FFF2-40B4-BE49-F238E27FC236}">
                <a16:creationId xmlns:a16="http://schemas.microsoft.com/office/drawing/2014/main" id="{DC067C17-A598-4594-987F-523C53AA3801}"/>
              </a:ext>
            </a:extLst>
          </p:cNvPr>
          <p:cNvSpPr txBox="1"/>
          <p:nvPr/>
        </p:nvSpPr>
        <p:spPr>
          <a:xfrm>
            <a:off x="448021" y="1701234"/>
            <a:ext cx="3659745" cy="923330"/>
          </a:xfrm>
          <a:prstGeom prst="rect">
            <a:avLst/>
          </a:prstGeom>
          <a:noFill/>
          <a:ln>
            <a:solidFill>
              <a:srgbClr val="002060"/>
            </a:solidFill>
          </a:ln>
        </p:spPr>
        <p:txBody>
          <a:bodyPr wrap="square" rtlCol="0">
            <a:spAutoFit/>
          </a:bodyPr>
          <a:lstStyle/>
          <a:p>
            <a:pPr algn="just"/>
            <a:r>
              <a:rPr lang="es-EC" dirty="0"/>
              <a:t>9) Tipo de cubierta</a:t>
            </a:r>
          </a:p>
          <a:p>
            <a:pPr algn="just"/>
            <a:r>
              <a:rPr lang="es-EC" b="1" dirty="0"/>
              <a:t>Clasificación C: </a:t>
            </a:r>
            <a:r>
              <a:rPr lang="es-EC" dirty="0"/>
              <a:t>Cubierta inestable pero con viga de soporte</a:t>
            </a:r>
          </a:p>
        </p:txBody>
      </p:sp>
      <p:sp>
        <p:nvSpPr>
          <p:cNvPr id="23" name="CuadroTexto 22">
            <a:extLst>
              <a:ext uri="{FF2B5EF4-FFF2-40B4-BE49-F238E27FC236}">
                <a16:creationId xmlns:a16="http://schemas.microsoft.com/office/drawing/2014/main" id="{469E9076-CEB0-4F27-9EED-51F98A07415D}"/>
              </a:ext>
            </a:extLst>
          </p:cNvPr>
          <p:cNvSpPr txBox="1"/>
          <p:nvPr/>
        </p:nvSpPr>
        <p:spPr>
          <a:xfrm>
            <a:off x="448021" y="2921721"/>
            <a:ext cx="3555270" cy="646331"/>
          </a:xfrm>
          <a:prstGeom prst="rect">
            <a:avLst/>
          </a:prstGeom>
          <a:noFill/>
          <a:ln>
            <a:solidFill>
              <a:srgbClr val="002060"/>
            </a:solidFill>
          </a:ln>
        </p:spPr>
        <p:txBody>
          <a:bodyPr wrap="square" rtlCol="0">
            <a:spAutoFit/>
          </a:bodyPr>
          <a:lstStyle/>
          <a:p>
            <a:pPr lvl="0" algn="just"/>
            <a:r>
              <a:rPr lang="es-CO" dirty="0"/>
              <a:t>10) Elementos no estructurales</a:t>
            </a:r>
            <a:endParaRPr lang="es-EC" dirty="0"/>
          </a:p>
          <a:p>
            <a:pPr algn="just"/>
            <a:r>
              <a:rPr lang="es-CO" b="1" dirty="0"/>
              <a:t>Calificación C: </a:t>
            </a:r>
            <a:r>
              <a:rPr lang="es-CO" dirty="0"/>
              <a:t>presencia parapetos</a:t>
            </a:r>
            <a:endParaRPr lang="es-EC" dirty="0"/>
          </a:p>
        </p:txBody>
      </p:sp>
      <p:sp>
        <p:nvSpPr>
          <p:cNvPr id="38" name="Rectángulo 37">
            <a:extLst>
              <a:ext uri="{FF2B5EF4-FFF2-40B4-BE49-F238E27FC236}">
                <a16:creationId xmlns:a16="http://schemas.microsoft.com/office/drawing/2014/main" id="{9A54D93E-9758-4C50-9F23-DFCDAF96DDC5}"/>
              </a:ext>
            </a:extLst>
          </p:cNvPr>
          <p:cNvSpPr/>
          <p:nvPr/>
        </p:nvSpPr>
        <p:spPr>
          <a:xfrm>
            <a:off x="4003291" y="2769201"/>
            <a:ext cx="2972946" cy="36328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0" name="Conector: angular 39">
            <a:extLst>
              <a:ext uri="{FF2B5EF4-FFF2-40B4-BE49-F238E27FC236}">
                <a16:creationId xmlns:a16="http://schemas.microsoft.com/office/drawing/2014/main" id="{794643F9-7D1C-4F56-9CB9-3040D9ACFCC0}"/>
              </a:ext>
            </a:extLst>
          </p:cNvPr>
          <p:cNvCxnSpPr>
            <a:cxnSpLocks/>
          </p:cNvCxnSpPr>
          <p:nvPr/>
        </p:nvCxnSpPr>
        <p:spPr>
          <a:xfrm rot="16200000" flipH="1">
            <a:off x="8654823" y="2002390"/>
            <a:ext cx="699020" cy="641996"/>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1" name="Imagen 30">
            <a:extLst>
              <a:ext uri="{FF2B5EF4-FFF2-40B4-BE49-F238E27FC236}">
                <a16:creationId xmlns:a16="http://schemas.microsoft.com/office/drawing/2014/main" id="{02F8EE51-3701-4ADE-9230-236E39A5711F}"/>
              </a:ext>
            </a:extLst>
          </p:cNvPr>
          <p:cNvPicPr/>
          <p:nvPr/>
        </p:nvPicPr>
        <p:blipFill>
          <a:blip r:embed="rId4"/>
          <a:stretch>
            <a:fillRect/>
          </a:stretch>
        </p:blipFill>
        <p:spPr>
          <a:xfrm>
            <a:off x="4070588" y="2807336"/>
            <a:ext cx="2732405" cy="3594735"/>
          </a:xfrm>
          <a:prstGeom prst="rect">
            <a:avLst/>
          </a:prstGeom>
        </p:spPr>
      </p:pic>
      <p:cxnSp>
        <p:nvCxnSpPr>
          <p:cNvPr id="8" name="Conector: angular 7">
            <a:extLst>
              <a:ext uri="{FF2B5EF4-FFF2-40B4-BE49-F238E27FC236}">
                <a16:creationId xmlns:a16="http://schemas.microsoft.com/office/drawing/2014/main" id="{EDE86857-7F87-4783-9BAD-57DFB3EA37F3}"/>
              </a:ext>
            </a:extLst>
          </p:cNvPr>
          <p:cNvCxnSpPr>
            <a:cxnSpLocks/>
          </p:cNvCxnSpPr>
          <p:nvPr/>
        </p:nvCxnSpPr>
        <p:spPr>
          <a:xfrm>
            <a:off x="2715354" y="3536219"/>
            <a:ext cx="1440114" cy="641825"/>
          </a:xfrm>
          <a:prstGeom prst="bentConnector3">
            <a:avLst>
              <a:gd name="adj1" fmla="val 5293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8EF2C2E0-9B63-4127-BE9C-49911ED5FB22}"/>
              </a:ext>
            </a:extLst>
          </p:cNvPr>
          <p:cNvSpPr txBox="1"/>
          <p:nvPr/>
        </p:nvSpPr>
        <p:spPr>
          <a:xfrm>
            <a:off x="7036181" y="1447273"/>
            <a:ext cx="3555270" cy="646331"/>
          </a:xfrm>
          <a:prstGeom prst="rect">
            <a:avLst/>
          </a:prstGeom>
          <a:noFill/>
          <a:ln>
            <a:solidFill>
              <a:srgbClr val="002060"/>
            </a:solidFill>
          </a:ln>
        </p:spPr>
        <p:txBody>
          <a:bodyPr wrap="square" rtlCol="0">
            <a:spAutoFit/>
          </a:bodyPr>
          <a:lstStyle/>
          <a:p>
            <a:pPr lvl="0" algn="just"/>
            <a:r>
              <a:rPr lang="es-CO" dirty="0"/>
              <a:t>11) Estado de conservación</a:t>
            </a:r>
            <a:endParaRPr lang="es-EC" dirty="0"/>
          </a:p>
          <a:p>
            <a:pPr algn="just"/>
            <a:r>
              <a:rPr lang="es-CO" b="1" dirty="0"/>
              <a:t>Calificación C</a:t>
            </a:r>
            <a:endParaRPr lang="es-EC" dirty="0"/>
          </a:p>
        </p:txBody>
      </p:sp>
      <p:pic>
        <p:nvPicPr>
          <p:cNvPr id="13" name="Imagen 12">
            <a:extLst>
              <a:ext uri="{FF2B5EF4-FFF2-40B4-BE49-F238E27FC236}">
                <a16:creationId xmlns:a16="http://schemas.microsoft.com/office/drawing/2014/main" id="{DFBEB9AA-5F60-4119-BED5-AA365ADD045B}"/>
              </a:ext>
            </a:extLst>
          </p:cNvPr>
          <p:cNvPicPr>
            <a:picLocks noChangeAspect="1"/>
          </p:cNvPicPr>
          <p:nvPr/>
        </p:nvPicPr>
        <p:blipFill>
          <a:blip r:embed="rId5"/>
          <a:stretch>
            <a:fillRect/>
          </a:stretch>
        </p:blipFill>
        <p:spPr>
          <a:xfrm>
            <a:off x="7710738" y="2743972"/>
            <a:ext cx="4152900" cy="3886200"/>
          </a:xfrm>
          <a:prstGeom prst="rect">
            <a:avLst/>
          </a:prstGeom>
        </p:spPr>
      </p:pic>
      <p:sp>
        <p:nvSpPr>
          <p:cNvPr id="28" name="Rectángulo 27">
            <a:extLst>
              <a:ext uri="{FF2B5EF4-FFF2-40B4-BE49-F238E27FC236}">
                <a16:creationId xmlns:a16="http://schemas.microsoft.com/office/drawing/2014/main" id="{8574113C-AC4B-4FEB-A29A-143E4E6D03F9}"/>
              </a:ext>
            </a:extLst>
          </p:cNvPr>
          <p:cNvSpPr/>
          <p:nvPr/>
        </p:nvSpPr>
        <p:spPr>
          <a:xfrm>
            <a:off x="7769016" y="2711446"/>
            <a:ext cx="4152900" cy="400560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34">
            <a:extLst>
              <a:ext uri="{FF2B5EF4-FFF2-40B4-BE49-F238E27FC236}">
                <a16:creationId xmlns:a16="http://schemas.microsoft.com/office/drawing/2014/main" id="{FEB149AF-3C2D-4DA5-A84E-0DA193D35429}"/>
              </a:ext>
            </a:extLst>
          </p:cNvPr>
          <p:cNvSpPr/>
          <p:nvPr/>
        </p:nvSpPr>
        <p:spPr>
          <a:xfrm>
            <a:off x="7944906" y="4342899"/>
            <a:ext cx="3918732" cy="13345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195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pic>
        <p:nvPicPr>
          <p:cNvPr id="3" name="Imagen 2">
            <a:extLst>
              <a:ext uri="{FF2B5EF4-FFF2-40B4-BE49-F238E27FC236}">
                <a16:creationId xmlns:a16="http://schemas.microsoft.com/office/drawing/2014/main" id="{BBCCA6F5-47D7-41C9-AFEB-0FEFF3EF5E0B}"/>
              </a:ext>
            </a:extLst>
          </p:cNvPr>
          <p:cNvPicPr>
            <a:picLocks noChangeAspect="1"/>
          </p:cNvPicPr>
          <p:nvPr/>
        </p:nvPicPr>
        <p:blipFill>
          <a:blip r:embed="rId4"/>
          <a:stretch>
            <a:fillRect/>
          </a:stretch>
        </p:blipFill>
        <p:spPr>
          <a:xfrm>
            <a:off x="2019321" y="1711471"/>
            <a:ext cx="6871461" cy="4517239"/>
          </a:xfrm>
          <a:prstGeom prst="rect">
            <a:avLst/>
          </a:prstGeom>
        </p:spPr>
      </p:pic>
      <p:sp>
        <p:nvSpPr>
          <p:cNvPr id="11" name="CuadroTexto 10">
            <a:extLst>
              <a:ext uri="{FF2B5EF4-FFF2-40B4-BE49-F238E27FC236}">
                <a16:creationId xmlns:a16="http://schemas.microsoft.com/office/drawing/2014/main" id="{C5A68DA7-3800-4416-A87F-4FCDBC4BBF7D}"/>
              </a:ext>
            </a:extLst>
          </p:cNvPr>
          <p:cNvSpPr txBox="1"/>
          <p:nvPr/>
        </p:nvSpPr>
        <p:spPr>
          <a:xfrm>
            <a:off x="3034622" y="1232530"/>
            <a:ext cx="5152775" cy="369332"/>
          </a:xfrm>
          <a:prstGeom prst="rect">
            <a:avLst/>
          </a:prstGeom>
          <a:noFill/>
        </p:spPr>
        <p:txBody>
          <a:bodyPr wrap="square" rtlCol="0">
            <a:spAutoFit/>
          </a:bodyPr>
          <a:lstStyle/>
          <a:p>
            <a:r>
              <a:rPr lang="es-EC" b="1" dirty="0"/>
              <a:t>RESUMEN DE CLASIFICACIÓN DE LOS PARÁMETROS</a:t>
            </a:r>
          </a:p>
        </p:txBody>
      </p:sp>
      <p:sp>
        <p:nvSpPr>
          <p:cNvPr id="13" name="Rectángulo 12">
            <a:extLst>
              <a:ext uri="{FF2B5EF4-FFF2-40B4-BE49-F238E27FC236}">
                <a16:creationId xmlns:a16="http://schemas.microsoft.com/office/drawing/2014/main" id="{2828DD9E-516C-4757-AA51-9A54953500FA}"/>
              </a:ext>
            </a:extLst>
          </p:cNvPr>
          <p:cNvSpPr/>
          <p:nvPr/>
        </p:nvSpPr>
        <p:spPr>
          <a:xfrm>
            <a:off x="3034622" y="1232530"/>
            <a:ext cx="5040233" cy="34309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36BF483E-D90F-41A5-9618-B94ED76473CA}"/>
              </a:ext>
            </a:extLst>
          </p:cNvPr>
          <p:cNvSpPr/>
          <p:nvPr/>
        </p:nvSpPr>
        <p:spPr>
          <a:xfrm>
            <a:off x="2019321" y="1711471"/>
            <a:ext cx="6871461" cy="451723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372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GENERALIDADES: </a:t>
            </a:r>
            <a:r>
              <a:rPr lang="es-ES" sz="2000" dirty="0">
                <a:ln>
                  <a:solidFill>
                    <a:schemeClr val="tx1"/>
                  </a:solidFill>
                </a:ln>
              </a:rPr>
              <a:t>INTRODUCCIÓN</a:t>
            </a:r>
            <a:r>
              <a:rPr lang="es-ES" sz="2000" b="1" dirty="0">
                <a:ln>
                  <a:solidFill>
                    <a:schemeClr val="tx1"/>
                  </a:solidFill>
                </a:ln>
              </a:rPr>
              <a:t> </a:t>
            </a:r>
            <a:r>
              <a:rPr lang="es-ES" sz="2000" dirty="0">
                <a:ln>
                  <a:solidFill>
                    <a:schemeClr val="tx1"/>
                  </a:solidFill>
                </a:ln>
              </a:rPr>
              <a:t> </a:t>
            </a:r>
          </a:p>
        </p:txBody>
      </p:sp>
      <p:sp>
        <p:nvSpPr>
          <p:cNvPr id="11" name="Rectángulo 10"/>
          <p:cNvSpPr/>
          <p:nvPr/>
        </p:nvSpPr>
        <p:spPr>
          <a:xfrm>
            <a:off x="414850" y="1038850"/>
            <a:ext cx="6158227" cy="3219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400" b="1" dirty="0"/>
              <a:t>Centro histórico de Quito:</a:t>
            </a:r>
          </a:p>
          <a:p>
            <a:pPr algn="just"/>
            <a:r>
              <a:rPr lang="es-EC" sz="2400" dirty="0"/>
              <a:t>El centro histórico de Quito se encuentra ubicado en el centro sur de la ciudad de Quito, en Ecuador, sobre una superficie de 3,75 km².</a:t>
            </a:r>
          </a:p>
          <a:p>
            <a:pPr algn="just"/>
            <a:r>
              <a:rPr lang="es-EC" sz="2400" dirty="0"/>
              <a:t>Tiene alrededor de 130 edificaciones monumentales</a:t>
            </a:r>
          </a:p>
          <a:p>
            <a:pPr algn="just"/>
            <a:endParaRPr lang="es-EC" sz="2400" dirty="0"/>
          </a:p>
        </p:txBody>
      </p:sp>
      <p:sp>
        <p:nvSpPr>
          <p:cNvPr id="22" name="3 Flecha a la derecha con muesca"/>
          <p:cNvSpPr/>
          <p:nvPr/>
        </p:nvSpPr>
        <p:spPr>
          <a:xfrm>
            <a:off x="0" y="6353086"/>
            <a:ext cx="1676067"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8"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2. PROBLEMA Y OBJETIVOS</a:t>
            </a:r>
          </a:p>
        </p:txBody>
      </p:sp>
      <p:sp>
        <p:nvSpPr>
          <p:cNvPr id="29"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30"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1"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2"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15" name="Rectángulo 14"/>
          <p:cNvSpPr/>
          <p:nvPr/>
        </p:nvSpPr>
        <p:spPr>
          <a:xfrm>
            <a:off x="7867813" y="5491005"/>
            <a:ext cx="2390463" cy="307777"/>
          </a:xfrm>
          <a:prstGeom prst="rect">
            <a:avLst/>
          </a:prstGeom>
        </p:spPr>
        <p:txBody>
          <a:bodyPr wrap="none">
            <a:spAutoFit/>
          </a:bodyPr>
          <a:lstStyle/>
          <a:p>
            <a:pPr algn="just"/>
            <a:r>
              <a:rPr lang="es-EC" sz="1400" b="1" dirty="0"/>
              <a:t>Fuente: </a:t>
            </a:r>
            <a:r>
              <a:rPr lang="es-EC" sz="1400" dirty="0"/>
              <a:t>(Google Maps, 2018)  </a:t>
            </a:r>
          </a:p>
        </p:txBody>
      </p:sp>
      <p:pic>
        <p:nvPicPr>
          <p:cNvPr id="2" name="Imagen 1">
            <a:extLst>
              <a:ext uri="{FF2B5EF4-FFF2-40B4-BE49-F238E27FC236}">
                <a16:creationId xmlns:a16="http://schemas.microsoft.com/office/drawing/2014/main" id="{22462A82-EDAA-4D91-9E79-FDEB7647AB30}"/>
              </a:ext>
            </a:extLst>
          </p:cNvPr>
          <p:cNvPicPr>
            <a:picLocks noChangeAspect="1"/>
          </p:cNvPicPr>
          <p:nvPr/>
        </p:nvPicPr>
        <p:blipFill>
          <a:blip r:embed="rId3"/>
          <a:stretch>
            <a:fillRect/>
          </a:stretch>
        </p:blipFill>
        <p:spPr>
          <a:xfrm>
            <a:off x="7461590" y="396132"/>
            <a:ext cx="2835349" cy="4504645"/>
          </a:xfrm>
          <a:prstGeom prst="rect">
            <a:avLst/>
          </a:prstGeom>
        </p:spPr>
      </p:pic>
      <p:sp>
        <p:nvSpPr>
          <p:cNvPr id="5" name="CuadroTexto 4">
            <a:extLst>
              <a:ext uri="{FF2B5EF4-FFF2-40B4-BE49-F238E27FC236}">
                <a16:creationId xmlns:a16="http://schemas.microsoft.com/office/drawing/2014/main" id="{ED26C98B-E439-4A74-9959-27935C6FCCC1}"/>
              </a:ext>
            </a:extLst>
          </p:cNvPr>
          <p:cNvSpPr txBox="1"/>
          <p:nvPr/>
        </p:nvSpPr>
        <p:spPr>
          <a:xfrm>
            <a:off x="7191263" y="4872189"/>
            <a:ext cx="3670852" cy="646331"/>
          </a:xfrm>
          <a:prstGeom prst="rect">
            <a:avLst/>
          </a:prstGeom>
          <a:noFill/>
        </p:spPr>
        <p:txBody>
          <a:bodyPr wrap="square" rtlCol="0">
            <a:spAutoFit/>
          </a:bodyPr>
          <a:lstStyle/>
          <a:p>
            <a:pPr algn="just"/>
            <a:r>
              <a:rPr lang="es-EC" dirty="0"/>
              <a:t>Ubicación del Centro Histórico dentro de la ciudad de Quito</a:t>
            </a:r>
          </a:p>
        </p:txBody>
      </p:sp>
    </p:spTree>
    <p:extLst>
      <p:ext uri="{BB962C8B-B14F-4D97-AF65-F5344CB8AC3E}">
        <p14:creationId xmlns:p14="http://schemas.microsoft.com/office/powerpoint/2010/main" val="175470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VULNERABILIDIDAD Y ANÁLISIS ESTRUCTURAL DE LA EDIFICACIÓN</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dirty="0"/>
              <a:t>Análisis de vulnerabilidad sísmica- </a:t>
            </a:r>
            <a:r>
              <a:rPr lang="es-EC" b="1" dirty="0"/>
              <a:t>Método Italiano</a:t>
            </a:r>
          </a:p>
        </p:txBody>
      </p:sp>
      <p:pic>
        <p:nvPicPr>
          <p:cNvPr id="6" name="Imagen 5">
            <a:extLst>
              <a:ext uri="{FF2B5EF4-FFF2-40B4-BE49-F238E27FC236}">
                <a16:creationId xmlns:a16="http://schemas.microsoft.com/office/drawing/2014/main" id="{B3F24993-0979-4161-B21E-892D81FE0620}"/>
              </a:ext>
            </a:extLst>
          </p:cNvPr>
          <p:cNvPicPr>
            <a:picLocks noChangeAspect="1"/>
          </p:cNvPicPr>
          <p:nvPr/>
        </p:nvPicPr>
        <p:blipFill>
          <a:blip r:embed="rId4"/>
          <a:stretch>
            <a:fillRect/>
          </a:stretch>
        </p:blipFill>
        <p:spPr>
          <a:xfrm>
            <a:off x="84661" y="1383870"/>
            <a:ext cx="7947992" cy="3869417"/>
          </a:xfrm>
          <a:prstGeom prst="rect">
            <a:avLst/>
          </a:prstGeom>
        </p:spPr>
      </p:pic>
      <p:sp>
        <p:nvSpPr>
          <p:cNvPr id="2" name="Rectángulo 1">
            <a:extLst>
              <a:ext uri="{FF2B5EF4-FFF2-40B4-BE49-F238E27FC236}">
                <a16:creationId xmlns:a16="http://schemas.microsoft.com/office/drawing/2014/main" id="{675020C6-D356-4021-8C70-44B8D7DC8A5A}"/>
              </a:ext>
            </a:extLst>
          </p:cNvPr>
          <p:cNvSpPr/>
          <p:nvPr/>
        </p:nvSpPr>
        <p:spPr>
          <a:xfrm>
            <a:off x="7246360" y="4965798"/>
            <a:ext cx="859415" cy="3253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 name="Conector: angular 6">
            <a:extLst>
              <a:ext uri="{FF2B5EF4-FFF2-40B4-BE49-F238E27FC236}">
                <a16:creationId xmlns:a16="http://schemas.microsoft.com/office/drawing/2014/main" id="{6EA19181-B8CE-468E-964E-6A029C36ED74}"/>
              </a:ext>
            </a:extLst>
          </p:cNvPr>
          <p:cNvCxnSpPr>
            <a:stCxn id="2" idx="3"/>
          </p:cNvCxnSpPr>
          <p:nvPr/>
        </p:nvCxnSpPr>
        <p:spPr>
          <a:xfrm>
            <a:off x="8105775" y="5128476"/>
            <a:ext cx="617693" cy="329692"/>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8B575DE4-63D3-4AA5-B541-18C1817A9C94}"/>
              </a:ext>
            </a:extLst>
          </p:cNvPr>
          <p:cNvSpPr txBox="1"/>
          <p:nvPr/>
        </p:nvSpPr>
        <p:spPr>
          <a:xfrm>
            <a:off x="8836857" y="5135002"/>
            <a:ext cx="2509430" cy="646331"/>
          </a:xfrm>
          <a:prstGeom prst="rect">
            <a:avLst/>
          </a:prstGeom>
          <a:noFill/>
          <a:ln>
            <a:solidFill>
              <a:srgbClr val="FF0000"/>
            </a:solidFill>
          </a:ln>
        </p:spPr>
        <p:txBody>
          <a:bodyPr wrap="square" rtlCol="0">
            <a:spAutoFit/>
          </a:bodyPr>
          <a:lstStyle/>
          <a:p>
            <a:r>
              <a:rPr lang="es-EC" b="1" dirty="0">
                <a:solidFill>
                  <a:srgbClr val="FF0000"/>
                </a:solidFill>
              </a:rPr>
              <a:t>ALTA VULNERABILIDAD SÍSMICA</a:t>
            </a:r>
          </a:p>
        </p:txBody>
      </p:sp>
      <p:pic>
        <p:nvPicPr>
          <p:cNvPr id="9" name="Imagen 8">
            <a:extLst>
              <a:ext uri="{FF2B5EF4-FFF2-40B4-BE49-F238E27FC236}">
                <a16:creationId xmlns:a16="http://schemas.microsoft.com/office/drawing/2014/main" id="{A1453413-3F5B-41E6-AC13-DA03C9C8FBDC}"/>
              </a:ext>
            </a:extLst>
          </p:cNvPr>
          <p:cNvPicPr>
            <a:picLocks noChangeAspect="1"/>
          </p:cNvPicPr>
          <p:nvPr/>
        </p:nvPicPr>
        <p:blipFill>
          <a:blip r:embed="rId5"/>
          <a:stretch>
            <a:fillRect/>
          </a:stretch>
        </p:blipFill>
        <p:spPr>
          <a:xfrm>
            <a:off x="8105775" y="1934034"/>
            <a:ext cx="4086225" cy="1238250"/>
          </a:xfrm>
          <a:prstGeom prst="rect">
            <a:avLst/>
          </a:prstGeom>
        </p:spPr>
      </p:pic>
      <p:sp>
        <p:nvSpPr>
          <p:cNvPr id="10" name="Rectángulo 9">
            <a:extLst>
              <a:ext uri="{FF2B5EF4-FFF2-40B4-BE49-F238E27FC236}">
                <a16:creationId xmlns:a16="http://schemas.microsoft.com/office/drawing/2014/main" id="{28EF03D9-4B1F-4ED3-AC5D-4D9D816BB596}"/>
              </a:ext>
            </a:extLst>
          </p:cNvPr>
          <p:cNvSpPr/>
          <p:nvPr/>
        </p:nvSpPr>
        <p:spPr>
          <a:xfrm>
            <a:off x="8105775" y="2855742"/>
            <a:ext cx="3134311" cy="316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3" name="Conector: angular 12">
            <a:extLst>
              <a:ext uri="{FF2B5EF4-FFF2-40B4-BE49-F238E27FC236}">
                <a16:creationId xmlns:a16="http://schemas.microsoft.com/office/drawing/2014/main" id="{6F801417-EBD7-4A7B-90EC-374E6D143D3D}"/>
              </a:ext>
            </a:extLst>
          </p:cNvPr>
          <p:cNvCxnSpPr>
            <a:cxnSpLocks/>
          </p:cNvCxnSpPr>
          <p:nvPr/>
        </p:nvCxnSpPr>
        <p:spPr>
          <a:xfrm rot="16200000" flipH="1">
            <a:off x="9078910" y="3958518"/>
            <a:ext cx="1793514" cy="221046"/>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4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31</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pic>
        <p:nvPicPr>
          <p:cNvPr id="23" name="Imagen 22">
            <a:extLst>
              <a:ext uri="{FF2B5EF4-FFF2-40B4-BE49-F238E27FC236}">
                <a16:creationId xmlns:a16="http://schemas.microsoft.com/office/drawing/2014/main" id="{51ED1A59-0B10-45C6-9BF3-C6515C294E2E}"/>
              </a:ext>
            </a:extLst>
          </p:cNvPr>
          <p:cNvPicPr/>
          <p:nvPr/>
        </p:nvPicPr>
        <p:blipFill>
          <a:blip r:embed="rId4"/>
          <a:stretch>
            <a:fillRect/>
          </a:stretch>
        </p:blipFill>
        <p:spPr>
          <a:xfrm>
            <a:off x="447075" y="2244529"/>
            <a:ext cx="5612130" cy="2798445"/>
          </a:xfrm>
          <a:prstGeom prst="rect">
            <a:avLst/>
          </a:prstGeom>
        </p:spPr>
      </p:pic>
      <p:sp>
        <p:nvSpPr>
          <p:cNvPr id="3" name="Rectángulo 2">
            <a:extLst>
              <a:ext uri="{FF2B5EF4-FFF2-40B4-BE49-F238E27FC236}">
                <a16:creationId xmlns:a16="http://schemas.microsoft.com/office/drawing/2014/main" id="{84F48738-6190-4B61-803B-0EFCF0F1C565}"/>
              </a:ext>
            </a:extLst>
          </p:cNvPr>
          <p:cNvSpPr/>
          <p:nvPr/>
        </p:nvSpPr>
        <p:spPr>
          <a:xfrm>
            <a:off x="246874" y="2284291"/>
            <a:ext cx="6063175" cy="306272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B16DD1B8-77AF-4A5C-8605-3EE5FCF2AE31}"/>
              </a:ext>
            </a:extLst>
          </p:cNvPr>
          <p:cNvSpPr txBox="1"/>
          <p:nvPr/>
        </p:nvSpPr>
        <p:spPr>
          <a:xfrm>
            <a:off x="350458" y="1274817"/>
            <a:ext cx="5107808" cy="923330"/>
          </a:xfrm>
          <a:prstGeom prst="rect">
            <a:avLst/>
          </a:prstGeom>
          <a:noFill/>
          <a:ln w="28575">
            <a:solidFill>
              <a:srgbClr val="FF0000"/>
            </a:solidFill>
          </a:ln>
        </p:spPr>
        <p:txBody>
          <a:bodyPr wrap="square" rtlCol="0">
            <a:spAutoFit/>
          </a:bodyPr>
          <a:lstStyle/>
          <a:p>
            <a:r>
              <a:rPr lang="es-CO" b="1" dirty="0"/>
              <a:t>Modelado de la geometría de la estructura a) Vista 3D b) Vista en planta</a:t>
            </a:r>
            <a:endParaRPr lang="es-EC" b="1" i="1" dirty="0"/>
          </a:p>
          <a:p>
            <a:endParaRPr lang="es-EC" dirty="0"/>
          </a:p>
        </p:txBody>
      </p:sp>
      <p:pic>
        <p:nvPicPr>
          <p:cNvPr id="24" name="Imagen 23">
            <a:extLst>
              <a:ext uri="{FF2B5EF4-FFF2-40B4-BE49-F238E27FC236}">
                <a16:creationId xmlns:a16="http://schemas.microsoft.com/office/drawing/2014/main" id="{CC6E9253-AD35-4C8E-B735-2ED18887F464}"/>
              </a:ext>
            </a:extLst>
          </p:cNvPr>
          <p:cNvPicPr/>
          <p:nvPr/>
        </p:nvPicPr>
        <p:blipFill>
          <a:blip r:embed="rId5"/>
          <a:stretch>
            <a:fillRect/>
          </a:stretch>
        </p:blipFill>
        <p:spPr>
          <a:xfrm>
            <a:off x="6585059" y="1539847"/>
            <a:ext cx="4914900" cy="3762375"/>
          </a:xfrm>
          <a:prstGeom prst="rect">
            <a:avLst/>
          </a:prstGeom>
        </p:spPr>
      </p:pic>
      <p:sp>
        <p:nvSpPr>
          <p:cNvPr id="25" name="Rectángulo 24">
            <a:extLst>
              <a:ext uri="{FF2B5EF4-FFF2-40B4-BE49-F238E27FC236}">
                <a16:creationId xmlns:a16="http://schemas.microsoft.com/office/drawing/2014/main" id="{75C8E4EC-10FD-4E5D-8C98-798528D646C3}"/>
              </a:ext>
            </a:extLst>
          </p:cNvPr>
          <p:cNvSpPr/>
          <p:nvPr/>
        </p:nvSpPr>
        <p:spPr>
          <a:xfrm>
            <a:off x="6585059" y="1576049"/>
            <a:ext cx="5256483" cy="396662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71EEFEE9-314B-4CED-99CF-E89B0E7FA798}"/>
              </a:ext>
            </a:extLst>
          </p:cNvPr>
          <p:cNvSpPr txBox="1"/>
          <p:nvPr/>
        </p:nvSpPr>
        <p:spPr>
          <a:xfrm>
            <a:off x="7648593" y="858644"/>
            <a:ext cx="2939964" cy="646331"/>
          </a:xfrm>
          <a:prstGeom prst="rect">
            <a:avLst/>
          </a:prstGeom>
          <a:noFill/>
          <a:ln w="28575">
            <a:solidFill>
              <a:srgbClr val="FF0000"/>
            </a:solidFill>
          </a:ln>
        </p:spPr>
        <p:txBody>
          <a:bodyPr wrap="square" rtlCol="0">
            <a:spAutoFit/>
          </a:bodyPr>
          <a:lstStyle/>
          <a:p>
            <a:r>
              <a:rPr lang="es-EC" b="1" dirty="0"/>
              <a:t>Modelado programa ETABS</a:t>
            </a:r>
            <a:endParaRPr lang="es-EC" b="1" i="1" dirty="0"/>
          </a:p>
          <a:p>
            <a:endParaRPr lang="es-EC" dirty="0"/>
          </a:p>
        </p:txBody>
      </p:sp>
    </p:spTree>
    <p:extLst>
      <p:ext uri="{BB962C8B-B14F-4D97-AF65-F5344CB8AC3E}">
        <p14:creationId xmlns:p14="http://schemas.microsoft.com/office/powerpoint/2010/main" val="1155013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32</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 MUERTA</a:t>
            </a:r>
          </a:p>
        </p:txBody>
      </p:sp>
      <p:pic>
        <p:nvPicPr>
          <p:cNvPr id="2" name="Imagen 1">
            <a:extLst>
              <a:ext uri="{FF2B5EF4-FFF2-40B4-BE49-F238E27FC236}">
                <a16:creationId xmlns:a16="http://schemas.microsoft.com/office/drawing/2014/main" id="{29B2D016-D21E-4242-A2BF-C906294DAA28}"/>
              </a:ext>
            </a:extLst>
          </p:cNvPr>
          <p:cNvPicPr>
            <a:picLocks noChangeAspect="1"/>
          </p:cNvPicPr>
          <p:nvPr/>
        </p:nvPicPr>
        <p:blipFill>
          <a:blip r:embed="rId4"/>
          <a:stretch>
            <a:fillRect/>
          </a:stretch>
        </p:blipFill>
        <p:spPr>
          <a:xfrm>
            <a:off x="733301" y="1367489"/>
            <a:ext cx="5728673" cy="1968056"/>
          </a:xfrm>
          <a:prstGeom prst="rect">
            <a:avLst/>
          </a:prstGeom>
        </p:spPr>
      </p:pic>
      <p:pic>
        <p:nvPicPr>
          <p:cNvPr id="5" name="Imagen 4">
            <a:extLst>
              <a:ext uri="{FF2B5EF4-FFF2-40B4-BE49-F238E27FC236}">
                <a16:creationId xmlns:a16="http://schemas.microsoft.com/office/drawing/2014/main" id="{1FA17444-DFC7-480A-8A53-A20CF2BDADAB}"/>
              </a:ext>
            </a:extLst>
          </p:cNvPr>
          <p:cNvPicPr>
            <a:picLocks noChangeAspect="1"/>
          </p:cNvPicPr>
          <p:nvPr/>
        </p:nvPicPr>
        <p:blipFill>
          <a:blip r:embed="rId5"/>
          <a:stretch>
            <a:fillRect/>
          </a:stretch>
        </p:blipFill>
        <p:spPr>
          <a:xfrm>
            <a:off x="733301" y="3655958"/>
            <a:ext cx="5536639" cy="1968056"/>
          </a:xfrm>
          <a:prstGeom prst="rect">
            <a:avLst/>
          </a:prstGeom>
        </p:spPr>
      </p:pic>
      <p:pic>
        <p:nvPicPr>
          <p:cNvPr id="6" name="Imagen 5">
            <a:extLst>
              <a:ext uri="{FF2B5EF4-FFF2-40B4-BE49-F238E27FC236}">
                <a16:creationId xmlns:a16="http://schemas.microsoft.com/office/drawing/2014/main" id="{BDB26A38-18ED-4FAA-87B2-9EBBB8260730}"/>
              </a:ext>
            </a:extLst>
          </p:cNvPr>
          <p:cNvPicPr>
            <a:picLocks noChangeAspect="1"/>
          </p:cNvPicPr>
          <p:nvPr/>
        </p:nvPicPr>
        <p:blipFill>
          <a:blip r:embed="rId6"/>
          <a:stretch>
            <a:fillRect/>
          </a:stretch>
        </p:blipFill>
        <p:spPr>
          <a:xfrm>
            <a:off x="6818635" y="1373903"/>
            <a:ext cx="4947888" cy="1861666"/>
          </a:xfrm>
          <a:prstGeom prst="rect">
            <a:avLst/>
          </a:prstGeom>
        </p:spPr>
      </p:pic>
      <p:sp>
        <p:nvSpPr>
          <p:cNvPr id="7" name="Rectángulo 6">
            <a:extLst>
              <a:ext uri="{FF2B5EF4-FFF2-40B4-BE49-F238E27FC236}">
                <a16:creationId xmlns:a16="http://schemas.microsoft.com/office/drawing/2014/main" id="{2B419BA6-1BC3-473A-96F5-7D579F796E03}"/>
              </a:ext>
            </a:extLst>
          </p:cNvPr>
          <p:cNvSpPr/>
          <p:nvPr/>
        </p:nvSpPr>
        <p:spPr>
          <a:xfrm>
            <a:off x="425477" y="1320761"/>
            <a:ext cx="5941469" cy="20615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a:extLst>
              <a:ext uri="{FF2B5EF4-FFF2-40B4-BE49-F238E27FC236}">
                <a16:creationId xmlns:a16="http://schemas.microsoft.com/office/drawing/2014/main" id="{463F49FA-996A-404F-A01C-ED5FBE17152E}"/>
              </a:ext>
            </a:extLst>
          </p:cNvPr>
          <p:cNvSpPr/>
          <p:nvPr/>
        </p:nvSpPr>
        <p:spPr>
          <a:xfrm>
            <a:off x="473276" y="3571305"/>
            <a:ext cx="5941469" cy="20615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F03DBEC8-DBB0-4291-8A7A-4C0E59D552D2}"/>
              </a:ext>
            </a:extLst>
          </p:cNvPr>
          <p:cNvSpPr/>
          <p:nvPr/>
        </p:nvSpPr>
        <p:spPr>
          <a:xfrm>
            <a:off x="6704363" y="1373903"/>
            <a:ext cx="5253175" cy="20615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248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33</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 MUERTA</a:t>
            </a:r>
          </a:p>
        </p:txBody>
      </p:sp>
      <p:sp>
        <p:nvSpPr>
          <p:cNvPr id="7" name="Rectángulo 6">
            <a:extLst>
              <a:ext uri="{FF2B5EF4-FFF2-40B4-BE49-F238E27FC236}">
                <a16:creationId xmlns:a16="http://schemas.microsoft.com/office/drawing/2014/main" id="{2B419BA6-1BC3-473A-96F5-7D579F796E03}"/>
              </a:ext>
            </a:extLst>
          </p:cNvPr>
          <p:cNvSpPr/>
          <p:nvPr/>
        </p:nvSpPr>
        <p:spPr>
          <a:xfrm>
            <a:off x="697452" y="1864644"/>
            <a:ext cx="5300074" cy="27729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n 22">
            <a:extLst>
              <a:ext uri="{FF2B5EF4-FFF2-40B4-BE49-F238E27FC236}">
                <a16:creationId xmlns:a16="http://schemas.microsoft.com/office/drawing/2014/main" id="{5C20CB56-2678-448D-B01F-054C7C09DAE7}"/>
              </a:ext>
            </a:extLst>
          </p:cNvPr>
          <p:cNvPicPr/>
          <p:nvPr/>
        </p:nvPicPr>
        <p:blipFill>
          <a:blip r:embed="rId4"/>
          <a:stretch>
            <a:fillRect/>
          </a:stretch>
        </p:blipFill>
        <p:spPr>
          <a:xfrm>
            <a:off x="1160082" y="2102359"/>
            <a:ext cx="3633651" cy="2371167"/>
          </a:xfrm>
          <a:prstGeom prst="rect">
            <a:avLst/>
          </a:prstGeom>
        </p:spPr>
      </p:pic>
      <p:sp>
        <p:nvSpPr>
          <p:cNvPr id="3" name="CuadroTexto 2">
            <a:extLst>
              <a:ext uri="{FF2B5EF4-FFF2-40B4-BE49-F238E27FC236}">
                <a16:creationId xmlns:a16="http://schemas.microsoft.com/office/drawing/2014/main" id="{4100DAF6-5846-49E8-948F-ECBAF9A85920}"/>
              </a:ext>
            </a:extLst>
          </p:cNvPr>
          <p:cNvSpPr txBox="1"/>
          <p:nvPr/>
        </p:nvSpPr>
        <p:spPr>
          <a:xfrm>
            <a:off x="962120" y="1264422"/>
            <a:ext cx="1640403" cy="369332"/>
          </a:xfrm>
          <a:prstGeom prst="rect">
            <a:avLst/>
          </a:prstGeom>
          <a:noFill/>
          <a:ln>
            <a:solidFill>
              <a:srgbClr val="002060"/>
            </a:solidFill>
          </a:ln>
        </p:spPr>
        <p:txBody>
          <a:bodyPr wrap="square" rtlCol="0">
            <a:spAutoFit/>
          </a:bodyPr>
          <a:lstStyle/>
          <a:p>
            <a:r>
              <a:rPr lang="es-EC" dirty="0"/>
              <a:t>Carga ladrillo</a:t>
            </a:r>
          </a:p>
        </p:txBody>
      </p:sp>
      <p:pic>
        <p:nvPicPr>
          <p:cNvPr id="8" name="Imagen 7">
            <a:extLst>
              <a:ext uri="{FF2B5EF4-FFF2-40B4-BE49-F238E27FC236}">
                <a16:creationId xmlns:a16="http://schemas.microsoft.com/office/drawing/2014/main" id="{78C28D76-1102-4DD3-8DF9-BA623318293B}"/>
              </a:ext>
            </a:extLst>
          </p:cNvPr>
          <p:cNvPicPr>
            <a:picLocks noChangeAspect="1"/>
          </p:cNvPicPr>
          <p:nvPr/>
        </p:nvPicPr>
        <p:blipFill>
          <a:blip r:embed="rId5"/>
          <a:stretch>
            <a:fillRect/>
          </a:stretch>
        </p:blipFill>
        <p:spPr>
          <a:xfrm>
            <a:off x="7560995" y="1358457"/>
            <a:ext cx="3886200" cy="4200525"/>
          </a:xfrm>
          <a:prstGeom prst="rect">
            <a:avLst/>
          </a:prstGeom>
        </p:spPr>
      </p:pic>
      <p:sp>
        <p:nvSpPr>
          <p:cNvPr id="24" name="Rectángulo 23">
            <a:extLst>
              <a:ext uri="{FF2B5EF4-FFF2-40B4-BE49-F238E27FC236}">
                <a16:creationId xmlns:a16="http://schemas.microsoft.com/office/drawing/2014/main" id="{FDE08883-E2F6-40E1-9634-1F294728B11C}"/>
              </a:ext>
            </a:extLst>
          </p:cNvPr>
          <p:cNvSpPr/>
          <p:nvPr/>
        </p:nvSpPr>
        <p:spPr>
          <a:xfrm>
            <a:off x="7560994" y="1342875"/>
            <a:ext cx="4176695" cy="42161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recto de flecha 9">
            <a:extLst>
              <a:ext uri="{FF2B5EF4-FFF2-40B4-BE49-F238E27FC236}">
                <a16:creationId xmlns:a16="http://schemas.microsoft.com/office/drawing/2014/main" id="{434BFECB-1922-4E7E-AA04-C8C782AAEBC9}"/>
              </a:ext>
            </a:extLst>
          </p:cNvPr>
          <p:cNvCxnSpPr>
            <a:cxnSpLocks/>
          </p:cNvCxnSpPr>
          <p:nvPr/>
        </p:nvCxnSpPr>
        <p:spPr>
          <a:xfrm>
            <a:off x="5256363" y="3123028"/>
            <a:ext cx="2115108" cy="18428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7" name="Imagen 26">
            <a:extLst>
              <a:ext uri="{FF2B5EF4-FFF2-40B4-BE49-F238E27FC236}">
                <a16:creationId xmlns:a16="http://schemas.microsoft.com/office/drawing/2014/main" id="{5204BB2B-4FAE-4CD0-89B9-782C1F5E8243}"/>
              </a:ext>
            </a:extLst>
          </p:cNvPr>
          <p:cNvPicPr>
            <a:picLocks noChangeAspect="1"/>
          </p:cNvPicPr>
          <p:nvPr/>
        </p:nvPicPr>
        <p:blipFill>
          <a:blip r:embed="rId6"/>
          <a:stretch>
            <a:fillRect/>
          </a:stretch>
        </p:blipFill>
        <p:spPr>
          <a:xfrm>
            <a:off x="746430" y="5247806"/>
            <a:ext cx="7771523" cy="680627"/>
          </a:xfrm>
          <a:prstGeom prst="rect">
            <a:avLst/>
          </a:prstGeom>
          <a:ln w="38100">
            <a:solidFill>
              <a:srgbClr val="0070C0"/>
            </a:solidFill>
          </a:ln>
        </p:spPr>
      </p:pic>
    </p:spTree>
    <p:extLst>
      <p:ext uri="{BB962C8B-B14F-4D97-AF65-F5344CB8AC3E}">
        <p14:creationId xmlns:p14="http://schemas.microsoft.com/office/powerpoint/2010/main" val="16706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186199" y="71198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 VIVA</a:t>
            </a:r>
          </a:p>
        </p:txBody>
      </p:sp>
      <p:sp>
        <p:nvSpPr>
          <p:cNvPr id="24" name="Rectángulo 23">
            <a:extLst>
              <a:ext uri="{FF2B5EF4-FFF2-40B4-BE49-F238E27FC236}">
                <a16:creationId xmlns:a16="http://schemas.microsoft.com/office/drawing/2014/main" id="{FDE08883-E2F6-40E1-9634-1F294728B11C}"/>
              </a:ext>
            </a:extLst>
          </p:cNvPr>
          <p:cNvSpPr/>
          <p:nvPr/>
        </p:nvSpPr>
        <p:spPr>
          <a:xfrm>
            <a:off x="1272736" y="1398613"/>
            <a:ext cx="4339650" cy="42988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791D5BAA-87AD-4BB4-8E01-8D7458052738}"/>
              </a:ext>
            </a:extLst>
          </p:cNvPr>
          <p:cNvPicPr>
            <a:picLocks noChangeAspect="1"/>
          </p:cNvPicPr>
          <p:nvPr/>
        </p:nvPicPr>
        <p:blipFill>
          <a:blip r:embed="rId4"/>
          <a:stretch>
            <a:fillRect/>
          </a:stretch>
        </p:blipFill>
        <p:spPr>
          <a:xfrm>
            <a:off x="1377931" y="1617988"/>
            <a:ext cx="4129259" cy="3650504"/>
          </a:xfrm>
          <a:prstGeom prst="rect">
            <a:avLst/>
          </a:prstGeom>
        </p:spPr>
      </p:pic>
      <p:sp>
        <p:nvSpPr>
          <p:cNvPr id="5" name="Rectángulo 4">
            <a:extLst>
              <a:ext uri="{FF2B5EF4-FFF2-40B4-BE49-F238E27FC236}">
                <a16:creationId xmlns:a16="http://schemas.microsoft.com/office/drawing/2014/main" id="{8F55435B-892F-4B63-A9B7-165068942F13}"/>
              </a:ext>
            </a:extLst>
          </p:cNvPr>
          <p:cNvSpPr/>
          <p:nvPr/>
        </p:nvSpPr>
        <p:spPr>
          <a:xfrm>
            <a:off x="2850506" y="5732123"/>
            <a:ext cx="1961050" cy="369332"/>
          </a:xfrm>
          <a:prstGeom prst="rect">
            <a:avLst/>
          </a:prstGeom>
          <a:ln>
            <a:solidFill>
              <a:srgbClr val="0070C0"/>
            </a:solidFill>
          </a:ln>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Fuente: NEC-SE-CG</a:t>
            </a:r>
            <a:endParaRPr lang="es-EC" dirty="0"/>
          </a:p>
        </p:txBody>
      </p:sp>
      <p:pic>
        <p:nvPicPr>
          <p:cNvPr id="25" name="Imagen 24">
            <a:extLst>
              <a:ext uri="{FF2B5EF4-FFF2-40B4-BE49-F238E27FC236}">
                <a16:creationId xmlns:a16="http://schemas.microsoft.com/office/drawing/2014/main" id="{73176E6D-3FAB-435A-ABA0-EBC54BDA669B}"/>
              </a:ext>
            </a:extLst>
          </p:cNvPr>
          <p:cNvPicPr/>
          <p:nvPr/>
        </p:nvPicPr>
        <p:blipFill>
          <a:blip r:embed="rId5"/>
          <a:stretch>
            <a:fillRect/>
          </a:stretch>
        </p:blipFill>
        <p:spPr>
          <a:xfrm>
            <a:off x="2334394" y="1239744"/>
            <a:ext cx="5963753" cy="3488584"/>
          </a:xfrm>
          <a:prstGeom prst="rect">
            <a:avLst/>
          </a:prstGeom>
        </p:spPr>
      </p:pic>
      <p:sp>
        <p:nvSpPr>
          <p:cNvPr id="6" name="CuadroTexto 5">
            <a:extLst>
              <a:ext uri="{FF2B5EF4-FFF2-40B4-BE49-F238E27FC236}">
                <a16:creationId xmlns:a16="http://schemas.microsoft.com/office/drawing/2014/main" id="{40F35D97-F4A2-41AC-ABFA-3C356CF110D2}"/>
              </a:ext>
            </a:extLst>
          </p:cNvPr>
          <p:cNvSpPr txBox="1"/>
          <p:nvPr/>
        </p:nvSpPr>
        <p:spPr>
          <a:xfrm>
            <a:off x="5507190" y="4107766"/>
            <a:ext cx="1976822" cy="369332"/>
          </a:xfrm>
          <a:prstGeom prst="rect">
            <a:avLst/>
          </a:prstGeom>
          <a:noFill/>
        </p:spPr>
        <p:txBody>
          <a:bodyPr wrap="square" rtlCol="0">
            <a:spAutoFit/>
          </a:bodyPr>
          <a:lstStyle/>
          <a:p>
            <a:r>
              <a:rPr lang="es-EC" b="1" dirty="0">
                <a:solidFill>
                  <a:srgbClr val="FF0000"/>
                </a:solidFill>
              </a:rPr>
              <a:t>	PISO 1</a:t>
            </a:r>
          </a:p>
        </p:txBody>
      </p:sp>
      <p:pic>
        <p:nvPicPr>
          <p:cNvPr id="26" name="Imagen 25">
            <a:extLst>
              <a:ext uri="{FF2B5EF4-FFF2-40B4-BE49-F238E27FC236}">
                <a16:creationId xmlns:a16="http://schemas.microsoft.com/office/drawing/2014/main" id="{8C474BC8-58A6-492B-A14D-D9008754A5B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71764" y="925968"/>
            <a:ext cx="4339650" cy="4615673"/>
          </a:xfrm>
          <a:prstGeom prst="rect">
            <a:avLst/>
          </a:prstGeom>
          <a:noFill/>
          <a:ln>
            <a:noFill/>
          </a:ln>
        </p:spPr>
      </p:pic>
      <p:sp>
        <p:nvSpPr>
          <p:cNvPr id="9" name="CuadroTexto 8">
            <a:extLst>
              <a:ext uri="{FF2B5EF4-FFF2-40B4-BE49-F238E27FC236}">
                <a16:creationId xmlns:a16="http://schemas.microsoft.com/office/drawing/2014/main" id="{B1DB7827-16AC-4F99-AD9F-E6E9998760F0}"/>
              </a:ext>
            </a:extLst>
          </p:cNvPr>
          <p:cNvSpPr txBox="1"/>
          <p:nvPr/>
        </p:nvSpPr>
        <p:spPr>
          <a:xfrm>
            <a:off x="5084535" y="3054132"/>
            <a:ext cx="989428" cy="369332"/>
          </a:xfrm>
          <a:prstGeom prst="rect">
            <a:avLst/>
          </a:prstGeom>
          <a:noFill/>
        </p:spPr>
        <p:txBody>
          <a:bodyPr wrap="square" rtlCol="0">
            <a:spAutoFit/>
          </a:bodyPr>
          <a:lstStyle/>
          <a:p>
            <a:r>
              <a:rPr lang="es-EC" b="1" dirty="0">
                <a:solidFill>
                  <a:srgbClr val="FF0000"/>
                </a:solidFill>
              </a:rPr>
              <a:t>PISO 2</a:t>
            </a:r>
          </a:p>
        </p:txBody>
      </p:sp>
      <p:pic>
        <p:nvPicPr>
          <p:cNvPr id="28" name="Imagen 27">
            <a:extLst>
              <a:ext uri="{FF2B5EF4-FFF2-40B4-BE49-F238E27FC236}">
                <a16:creationId xmlns:a16="http://schemas.microsoft.com/office/drawing/2014/main" id="{BF224B84-5F45-46C0-A34C-8E951B2D364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193686" y="739705"/>
            <a:ext cx="4495805" cy="4674769"/>
          </a:xfrm>
          <a:prstGeom prst="rect">
            <a:avLst/>
          </a:prstGeom>
          <a:noFill/>
          <a:ln>
            <a:noFill/>
          </a:ln>
        </p:spPr>
      </p:pic>
      <p:sp>
        <p:nvSpPr>
          <p:cNvPr id="11" name="CuadroTexto 10">
            <a:extLst>
              <a:ext uri="{FF2B5EF4-FFF2-40B4-BE49-F238E27FC236}">
                <a16:creationId xmlns:a16="http://schemas.microsoft.com/office/drawing/2014/main" id="{156DDBF7-56F4-48EB-9C1A-4225D3D4682A}"/>
              </a:ext>
            </a:extLst>
          </p:cNvPr>
          <p:cNvSpPr txBox="1"/>
          <p:nvPr/>
        </p:nvSpPr>
        <p:spPr>
          <a:xfrm>
            <a:off x="3442560" y="2855742"/>
            <a:ext cx="989428" cy="369332"/>
          </a:xfrm>
          <a:prstGeom prst="rect">
            <a:avLst/>
          </a:prstGeom>
          <a:noFill/>
        </p:spPr>
        <p:txBody>
          <a:bodyPr wrap="square" rtlCol="0">
            <a:spAutoFit/>
          </a:bodyPr>
          <a:lstStyle/>
          <a:p>
            <a:r>
              <a:rPr lang="es-EC" b="1" dirty="0">
                <a:solidFill>
                  <a:srgbClr val="FF0000"/>
                </a:solidFill>
              </a:rPr>
              <a:t>PISO 3</a:t>
            </a:r>
          </a:p>
        </p:txBody>
      </p:sp>
    </p:spTree>
    <p:extLst>
      <p:ext uri="{BB962C8B-B14F-4D97-AF65-F5344CB8AC3E}">
        <p14:creationId xmlns:p14="http://schemas.microsoft.com/office/powerpoint/2010/main" val="287663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35</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CARGAS LATERALES</a:t>
            </a:r>
          </a:p>
        </p:txBody>
      </p:sp>
      <p:sp>
        <p:nvSpPr>
          <p:cNvPr id="7" name="Rectángulo 6">
            <a:extLst>
              <a:ext uri="{FF2B5EF4-FFF2-40B4-BE49-F238E27FC236}">
                <a16:creationId xmlns:a16="http://schemas.microsoft.com/office/drawing/2014/main" id="{2B419BA6-1BC3-473A-96F5-7D579F796E03}"/>
              </a:ext>
            </a:extLst>
          </p:cNvPr>
          <p:cNvSpPr/>
          <p:nvPr/>
        </p:nvSpPr>
        <p:spPr>
          <a:xfrm>
            <a:off x="577485" y="1549140"/>
            <a:ext cx="6864324" cy="469433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9" name="Imagen 28">
            <a:extLst>
              <a:ext uri="{FF2B5EF4-FFF2-40B4-BE49-F238E27FC236}">
                <a16:creationId xmlns:a16="http://schemas.microsoft.com/office/drawing/2014/main" id="{40E45290-D428-40F8-8EF2-5A8D37882DEC}"/>
              </a:ext>
            </a:extLst>
          </p:cNvPr>
          <p:cNvPicPr>
            <a:picLocks noChangeAspect="1"/>
          </p:cNvPicPr>
          <p:nvPr/>
        </p:nvPicPr>
        <p:blipFill>
          <a:blip r:embed="rId4"/>
          <a:stretch>
            <a:fillRect/>
          </a:stretch>
        </p:blipFill>
        <p:spPr>
          <a:xfrm>
            <a:off x="1009472" y="1618771"/>
            <a:ext cx="5687472" cy="4353501"/>
          </a:xfrm>
          <a:prstGeom prst="rect">
            <a:avLst/>
          </a:prstGeom>
        </p:spPr>
      </p:pic>
      <p:pic>
        <p:nvPicPr>
          <p:cNvPr id="30" name="Imagen 29">
            <a:extLst>
              <a:ext uri="{FF2B5EF4-FFF2-40B4-BE49-F238E27FC236}">
                <a16:creationId xmlns:a16="http://schemas.microsoft.com/office/drawing/2014/main" id="{206C1E1F-6E91-481A-B0B6-5251CE79F4DD}"/>
              </a:ext>
            </a:extLst>
          </p:cNvPr>
          <p:cNvPicPr>
            <a:picLocks noChangeAspect="1"/>
          </p:cNvPicPr>
          <p:nvPr/>
        </p:nvPicPr>
        <p:blipFill>
          <a:blip r:embed="rId5"/>
          <a:stretch>
            <a:fillRect/>
          </a:stretch>
        </p:blipFill>
        <p:spPr>
          <a:xfrm>
            <a:off x="1039692" y="1601925"/>
            <a:ext cx="6116513" cy="4370347"/>
          </a:xfrm>
          <a:prstGeom prst="rect">
            <a:avLst/>
          </a:prstGeom>
        </p:spPr>
      </p:pic>
      <p:pic>
        <p:nvPicPr>
          <p:cNvPr id="31" name="Imagen 30">
            <a:extLst>
              <a:ext uri="{FF2B5EF4-FFF2-40B4-BE49-F238E27FC236}">
                <a16:creationId xmlns:a16="http://schemas.microsoft.com/office/drawing/2014/main" id="{2EE3D527-BB52-4550-A62F-B3F49B84A519}"/>
              </a:ext>
            </a:extLst>
          </p:cNvPr>
          <p:cNvPicPr>
            <a:picLocks noChangeAspect="1"/>
          </p:cNvPicPr>
          <p:nvPr/>
        </p:nvPicPr>
        <p:blipFill>
          <a:blip r:embed="rId6"/>
          <a:stretch>
            <a:fillRect/>
          </a:stretch>
        </p:blipFill>
        <p:spPr>
          <a:xfrm>
            <a:off x="1009472" y="1646926"/>
            <a:ext cx="6116512" cy="4394977"/>
          </a:xfrm>
          <a:prstGeom prst="rect">
            <a:avLst/>
          </a:prstGeom>
        </p:spPr>
      </p:pic>
      <p:pic>
        <p:nvPicPr>
          <p:cNvPr id="32" name="Imagen 31">
            <a:extLst>
              <a:ext uri="{FF2B5EF4-FFF2-40B4-BE49-F238E27FC236}">
                <a16:creationId xmlns:a16="http://schemas.microsoft.com/office/drawing/2014/main" id="{0533E14E-9AEE-4A2E-9CD1-8BCEF8DD6D6A}"/>
              </a:ext>
            </a:extLst>
          </p:cNvPr>
          <p:cNvPicPr/>
          <p:nvPr/>
        </p:nvPicPr>
        <p:blipFill>
          <a:blip r:embed="rId7"/>
          <a:stretch>
            <a:fillRect/>
          </a:stretch>
        </p:blipFill>
        <p:spPr>
          <a:xfrm>
            <a:off x="823650" y="1742192"/>
            <a:ext cx="6488156" cy="4204443"/>
          </a:xfrm>
          <a:prstGeom prst="rect">
            <a:avLst/>
          </a:prstGeom>
        </p:spPr>
      </p:pic>
      <p:sp>
        <p:nvSpPr>
          <p:cNvPr id="33" name="CuadroTexto 32">
            <a:extLst>
              <a:ext uri="{FF2B5EF4-FFF2-40B4-BE49-F238E27FC236}">
                <a16:creationId xmlns:a16="http://schemas.microsoft.com/office/drawing/2014/main" id="{A56A3F53-1B0F-4A3D-9DB3-B3FF791D93D1}"/>
              </a:ext>
            </a:extLst>
          </p:cNvPr>
          <p:cNvSpPr txBox="1"/>
          <p:nvPr/>
        </p:nvSpPr>
        <p:spPr>
          <a:xfrm>
            <a:off x="1024582" y="1083642"/>
            <a:ext cx="5657252" cy="369332"/>
          </a:xfrm>
          <a:prstGeom prst="rect">
            <a:avLst/>
          </a:prstGeom>
          <a:noFill/>
          <a:ln>
            <a:solidFill>
              <a:srgbClr val="0070C0"/>
            </a:solidFill>
          </a:ln>
        </p:spPr>
        <p:txBody>
          <a:bodyPr wrap="square" rtlCol="0">
            <a:spAutoFit/>
          </a:bodyPr>
          <a:lstStyle/>
          <a:p>
            <a:r>
              <a:rPr lang="es-EC" dirty="0"/>
              <a:t>COEFICIENTE DE IMPORTANCIA I</a:t>
            </a:r>
          </a:p>
        </p:txBody>
      </p:sp>
      <p:pic>
        <p:nvPicPr>
          <p:cNvPr id="34" name="Imagen 33">
            <a:extLst>
              <a:ext uri="{FF2B5EF4-FFF2-40B4-BE49-F238E27FC236}">
                <a16:creationId xmlns:a16="http://schemas.microsoft.com/office/drawing/2014/main" id="{C6C8A410-68AF-48F6-BA7C-ACB74ED42A55}"/>
              </a:ext>
            </a:extLst>
          </p:cNvPr>
          <p:cNvPicPr>
            <a:picLocks noChangeAspect="1"/>
          </p:cNvPicPr>
          <p:nvPr/>
        </p:nvPicPr>
        <p:blipFill>
          <a:blip r:embed="rId8"/>
          <a:stretch>
            <a:fillRect/>
          </a:stretch>
        </p:blipFill>
        <p:spPr>
          <a:xfrm>
            <a:off x="6839276" y="2787317"/>
            <a:ext cx="4943046" cy="1103459"/>
          </a:xfrm>
          <a:prstGeom prst="rect">
            <a:avLst/>
          </a:prstGeom>
          <a:ln w="38100">
            <a:solidFill>
              <a:srgbClr val="0070C0"/>
            </a:solidFill>
          </a:ln>
        </p:spPr>
      </p:pic>
    </p:spTree>
    <p:extLst>
      <p:ext uri="{BB962C8B-B14F-4D97-AF65-F5344CB8AC3E}">
        <p14:creationId xmlns:p14="http://schemas.microsoft.com/office/powerpoint/2010/main" val="9060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CARGAS LATERALES</a:t>
            </a:r>
          </a:p>
        </p:txBody>
      </p:sp>
      <p:sp>
        <p:nvSpPr>
          <p:cNvPr id="7" name="Rectángulo 6">
            <a:extLst>
              <a:ext uri="{FF2B5EF4-FFF2-40B4-BE49-F238E27FC236}">
                <a16:creationId xmlns:a16="http://schemas.microsoft.com/office/drawing/2014/main" id="{2B419BA6-1BC3-473A-96F5-7D579F796E03}"/>
              </a:ext>
            </a:extLst>
          </p:cNvPr>
          <p:cNvSpPr/>
          <p:nvPr/>
        </p:nvSpPr>
        <p:spPr>
          <a:xfrm>
            <a:off x="200268" y="1178460"/>
            <a:ext cx="10921788" cy="48284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0D46D113-ED5A-4541-A2A0-AA37B9C225B1}"/>
              </a:ext>
            </a:extLst>
          </p:cNvPr>
          <p:cNvPicPr>
            <a:picLocks noChangeAspect="1"/>
          </p:cNvPicPr>
          <p:nvPr/>
        </p:nvPicPr>
        <p:blipFill>
          <a:blip r:embed="rId4"/>
          <a:stretch>
            <a:fillRect/>
          </a:stretch>
        </p:blipFill>
        <p:spPr>
          <a:xfrm>
            <a:off x="695500" y="1830586"/>
            <a:ext cx="8196467" cy="2524860"/>
          </a:xfrm>
          <a:prstGeom prst="rect">
            <a:avLst/>
          </a:prstGeom>
        </p:spPr>
      </p:pic>
      <p:sp>
        <p:nvSpPr>
          <p:cNvPr id="3" name="CuadroTexto 2">
            <a:extLst>
              <a:ext uri="{FF2B5EF4-FFF2-40B4-BE49-F238E27FC236}">
                <a16:creationId xmlns:a16="http://schemas.microsoft.com/office/drawing/2014/main" id="{5837830C-BCB1-46C4-A30C-0E87C46E21F0}"/>
              </a:ext>
            </a:extLst>
          </p:cNvPr>
          <p:cNvSpPr txBox="1"/>
          <p:nvPr/>
        </p:nvSpPr>
        <p:spPr>
          <a:xfrm>
            <a:off x="838033" y="1461254"/>
            <a:ext cx="3100921" cy="369332"/>
          </a:xfrm>
          <a:prstGeom prst="rect">
            <a:avLst/>
          </a:prstGeom>
          <a:noFill/>
          <a:ln>
            <a:solidFill>
              <a:srgbClr val="00B0F0"/>
            </a:solidFill>
          </a:ln>
        </p:spPr>
        <p:txBody>
          <a:bodyPr wrap="square" rtlCol="0">
            <a:spAutoFit/>
          </a:bodyPr>
          <a:lstStyle/>
          <a:p>
            <a:r>
              <a:rPr lang="es-EC" b="1" dirty="0"/>
              <a:t>PERÍODO DE VINRACIÓN T</a:t>
            </a:r>
          </a:p>
        </p:txBody>
      </p:sp>
      <p:pic>
        <p:nvPicPr>
          <p:cNvPr id="5" name="Imagen 4">
            <a:extLst>
              <a:ext uri="{FF2B5EF4-FFF2-40B4-BE49-F238E27FC236}">
                <a16:creationId xmlns:a16="http://schemas.microsoft.com/office/drawing/2014/main" id="{49C9E7EF-AF83-4E6E-87D3-4342A8FE4B5F}"/>
              </a:ext>
            </a:extLst>
          </p:cNvPr>
          <p:cNvPicPr>
            <a:picLocks noChangeAspect="1"/>
          </p:cNvPicPr>
          <p:nvPr/>
        </p:nvPicPr>
        <p:blipFill>
          <a:blip r:embed="rId5"/>
          <a:stretch>
            <a:fillRect/>
          </a:stretch>
        </p:blipFill>
        <p:spPr>
          <a:xfrm>
            <a:off x="849740" y="2290408"/>
            <a:ext cx="8104661" cy="2524860"/>
          </a:xfrm>
          <a:prstGeom prst="rect">
            <a:avLst/>
          </a:prstGeom>
        </p:spPr>
      </p:pic>
      <p:sp>
        <p:nvSpPr>
          <p:cNvPr id="6" name="Rectángulo 5">
            <a:extLst>
              <a:ext uri="{FF2B5EF4-FFF2-40B4-BE49-F238E27FC236}">
                <a16:creationId xmlns:a16="http://schemas.microsoft.com/office/drawing/2014/main" id="{E3B3D988-AAF5-4F08-9D48-65769553DD8C}"/>
              </a:ext>
            </a:extLst>
          </p:cNvPr>
          <p:cNvSpPr/>
          <p:nvPr/>
        </p:nvSpPr>
        <p:spPr>
          <a:xfrm>
            <a:off x="1535159" y="4023360"/>
            <a:ext cx="5283476" cy="5855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1A37FE07-89E3-419A-988E-2DE85D2E6AEE}"/>
              </a:ext>
            </a:extLst>
          </p:cNvPr>
          <p:cNvPicPr>
            <a:picLocks noChangeAspect="1"/>
          </p:cNvPicPr>
          <p:nvPr/>
        </p:nvPicPr>
        <p:blipFill>
          <a:blip r:embed="rId6"/>
          <a:stretch>
            <a:fillRect/>
          </a:stretch>
        </p:blipFill>
        <p:spPr>
          <a:xfrm>
            <a:off x="3867152" y="1281883"/>
            <a:ext cx="8124580" cy="4401347"/>
          </a:xfrm>
          <a:prstGeom prst="rect">
            <a:avLst/>
          </a:prstGeom>
        </p:spPr>
      </p:pic>
      <p:sp>
        <p:nvSpPr>
          <p:cNvPr id="9" name="CuadroTexto 8">
            <a:extLst>
              <a:ext uri="{FF2B5EF4-FFF2-40B4-BE49-F238E27FC236}">
                <a16:creationId xmlns:a16="http://schemas.microsoft.com/office/drawing/2014/main" id="{F1A2831C-295C-466F-B1C2-D12B58B21FAA}"/>
              </a:ext>
            </a:extLst>
          </p:cNvPr>
          <p:cNvSpPr txBox="1"/>
          <p:nvPr/>
        </p:nvSpPr>
        <p:spPr>
          <a:xfrm>
            <a:off x="1571582" y="5113315"/>
            <a:ext cx="1463040" cy="369332"/>
          </a:xfrm>
          <a:prstGeom prst="rect">
            <a:avLst/>
          </a:prstGeom>
          <a:noFill/>
          <a:ln w="76200">
            <a:solidFill>
              <a:srgbClr val="C00000"/>
            </a:solidFill>
          </a:ln>
        </p:spPr>
        <p:txBody>
          <a:bodyPr wrap="square" rtlCol="0">
            <a:spAutoFit/>
          </a:bodyPr>
          <a:lstStyle/>
          <a:p>
            <a:r>
              <a:rPr lang="es-EC" dirty="0"/>
              <a:t>T= 0.28 seg</a:t>
            </a:r>
          </a:p>
        </p:txBody>
      </p:sp>
    </p:spTree>
    <p:extLst>
      <p:ext uri="{BB962C8B-B14F-4D97-AF65-F5344CB8AC3E}">
        <p14:creationId xmlns:p14="http://schemas.microsoft.com/office/powerpoint/2010/main" val="177029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37</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VERTICALES- CARGAS LATERALES</a:t>
            </a:r>
          </a:p>
        </p:txBody>
      </p:sp>
      <p:sp>
        <p:nvSpPr>
          <p:cNvPr id="7" name="Rectángulo 6">
            <a:extLst>
              <a:ext uri="{FF2B5EF4-FFF2-40B4-BE49-F238E27FC236}">
                <a16:creationId xmlns:a16="http://schemas.microsoft.com/office/drawing/2014/main" id="{2B419BA6-1BC3-473A-96F5-7D579F796E03}"/>
              </a:ext>
            </a:extLst>
          </p:cNvPr>
          <p:cNvSpPr/>
          <p:nvPr/>
        </p:nvSpPr>
        <p:spPr>
          <a:xfrm>
            <a:off x="200268" y="1178460"/>
            <a:ext cx="10921788" cy="48284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5837830C-BCB1-46C4-A30C-0E87C46E21F0}"/>
              </a:ext>
            </a:extLst>
          </p:cNvPr>
          <p:cNvSpPr txBox="1"/>
          <p:nvPr/>
        </p:nvSpPr>
        <p:spPr>
          <a:xfrm>
            <a:off x="838033" y="1461254"/>
            <a:ext cx="3100921" cy="369332"/>
          </a:xfrm>
          <a:prstGeom prst="rect">
            <a:avLst/>
          </a:prstGeom>
          <a:noFill/>
          <a:ln>
            <a:solidFill>
              <a:srgbClr val="00B0F0"/>
            </a:solidFill>
          </a:ln>
        </p:spPr>
        <p:txBody>
          <a:bodyPr wrap="square" rtlCol="0">
            <a:spAutoFit/>
          </a:bodyPr>
          <a:lstStyle/>
          <a:p>
            <a:r>
              <a:rPr lang="es-EC" b="1" dirty="0"/>
              <a:t>FACTOR REDUCCIÓN R</a:t>
            </a:r>
          </a:p>
        </p:txBody>
      </p:sp>
      <p:pic>
        <p:nvPicPr>
          <p:cNvPr id="23" name="Imagen 22">
            <a:extLst>
              <a:ext uri="{FF2B5EF4-FFF2-40B4-BE49-F238E27FC236}">
                <a16:creationId xmlns:a16="http://schemas.microsoft.com/office/drawing/2014/main" id="{962E04AA-BF4F-465E-B020-426E3C3EF5D5}"/>
              </a:ext>
            </a:extLst>
          </p:cNvPr>
          <p:cNvPicPr/>
          <p:nvPr/>
        </p:nvPicPr>
        <p:blipFill>
          <a:blip r:embed="rId4"/>
          <a:stretch>
            <a:fillRect/>
          </a:stretch>
        </p:blipFill>
        <p:spPr>
          <a:xfrm>
            <a:off x="3713872" y="1194268"/>
            <a:ext cx="7183102" cy="4678920"/>
          </a:xfrm>
          <a:prstGeom prst="rect">
            <a:avLst/>
          </a:prstGeom>
        </p:spPr>
      </p:pic>
      <p:pic>
        <p:nvPicPr>
          <p:cNvPr id="10" name="Imagen 9">
            <a:extLst>
              <a:ext uri="{FF2B5EF4-FFF2-40B4-BE49-F238E27FC236}">
                <a16:creationId xmlns:a16="http://schemas.microsoft.com/office/drawing/2014/main" id="{D9E4E948-2A48-4A85-95E2-5519D81C5E26}"/>
              </a:ext>
            </a:extLst>
          </p:cNvPr>
          <p:cNvPicPr>
            <a:picLocks noChangeAspect="1"/>
          </p:cNvPicPr>
          <p:nvPr/>
        </p:nvPicPr>
        <p:blipFill>
          <a:blip r:embed="rId5"/>
          <a:stretch>
            <a:fillRect/>
          </a:stretch>
        </p:blipFill>
        <p:spPr>
          <a:xfrm>
            <a:off x="5895723" y="5789470"/>
            <a:ext cx="2819400" cy="390525"/>
          </a:xfrm>
          <a:prstGeom prst="rect">
            <a:avLst/>
          </a:prstGeom>
        </p:spPr>
      </p:pic>
    </p:spTree>
    <p:extLst>
      <p:ext uri="{BB962C8B-B14F-4D97-AF65-F5344CB8AC3E}">
        <p14:creationId xmlns:p14="http://schemas.microsoft.com/office/powerpoint/2010/main" val="2724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LATERALES_ ANÁLISIS ESTÁTICO</a:t>
            </a:r>
          </a:p>
        </p:txBody>
      </p:sp>
      <p:sp>
        <p:nvSpPr>
          <p:cNvPr id="7" name="Rectángulo 6">
            <a:extLst>
              <a:ext uri="{FF2B5EF4-FFF2-40B4-BE49-F238E27FC236}">
                <a16:creationId xmlns:a16="http://schemas.microsoft.com/office/drawing/2014/main" id="{2B419BA6-1BC3-473A-96F5-7D579F796E03}"/>
              </a:ext>
            </a:extLst>
          </p:cNvPr>
          <p:cNvSpPr/>
          <p:nvPr/>
        </p:nvSpPr>
        <p:spPr>
          <a:xfrm>
            <a:off x="200268" y="1178460"/>
            <a:ext cx="10921788" cy="48284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1CAC6109-A8D2-4475-9531-2B8B157A3A5F}"/>
              </a:ext>
            </a:extLst>
          </p:cNvPr>
          <p:cNvPicPr>
            <a:picLocks noChangeAspect="1"/>
          </p:cNvPicPr>
          <p:nvPr/>
        </p:nvPicPr>
        <p:blipFill>
          <a:blip r:embed="rId4"/>
          <a:stretch>
            <a:fillRect/>
          </a:stretch>
        </p:blipFill>
        <p:spPr>
          <a:xfrm>
            <a:off x="352512" y="1841721"/>
            <a:ext cx="7556350" cy="4083168"/>
          </a:xfrm>
          <a:prstGeom prst="rect">
            <a:avLst/>
          </a:prstGeom>
        </p:spPr>
      </p:pic>
      <p:sp>
        <p:nvSpPr>
          <p:cNvPr id="6" name="CuadroTexto 5">
            <a:extLst>
              <a:ext uri="{FF2B5EF4-FFF2-40B4-BE49-F238E27FC236}">
                <a16:creationId xmlns:a16="http://schemas.microsoft.com/office/drawing/2014/main" id="{3251274B-FC6B-4322-B57C-610BDE7CB9EE}"/>
              </a:ext>
            </a:extLst>
          </p:cNvPr>
          <p:cNvSpPr txBox="1"/>
          <p:nvPr/>
        </p:nvSpPr>
        <p:spPr>
          <a:xfrm>
            <a:off x="2663750" y="1390373"/>
            <a:ext cx="2652521" cy="369332"/>
          </a:xfrm>
          <a:prstGeom prst="rect">
            <a:avLst/>
          </a:prstGeom>
          <a:noFill/>
          <a:ln w="38100">
            <a:solidFill>
              <a:srgbClr val="002060"/>
            </a:solidFill>
          </a:ln>
        </p:spPr>
        <p:txBody>
          <a:bodyPr wrap="none" rtlCol="0">
            <a:spAutoFit/>
          </a:bodyPr>
          <a:lstStyle/>
          <a:p>
            <a:r>
              <a:rPr lang="es-EC" b="1" dirty="0"/>
              <a:t>Cálculo Cortante Basal (V)</a:t>
            </a:r>
          </a:p>
        </p:txBody>
      </p:sp>
      <p:pic>
        <p:nvPicPr>
          <p:cNvPr id="8" name="Imagen 7">
            <a:extLst>
              <a:ext uri="{FF2B5EF4-FFF2-40B4-BE49-F238E27FC236}">
                <a16:creationId xmlns:a16="http://schemas.microsoft.com/office/drawing/2014/main" id="{DBCC0113-DEF4-4D73-A65A-DE4C794F3B6B}"/>
              </a:ext>
            </a:extLst>
          </p:cNvPr>
          <p:cNvPicPr>
            <a:picLocks noChangeAspect="1"/>
          </p:cNvPicPr>
          <p:nvPr/>
        </p:nvPicPr>
        <p:blipFill>
          <a:blip r:embed="rId5"/>
          <a:stretch>
            <a:fillRect/>
          </a:stretch>
        </p:blipFill>
        <p:spPr>
          <a:xfrm>
            <a:off x="7054945" y="2076111"/>
            <a:ext cx="3782472" cy="2681246"/>
          </a:xfrm>
          <a:prstGeom prst="rect">
            <a:avLst/>
          </a:prstGeom>
          <a:ln>
            <a:solidFill>
              <a:srgbClr val="002060"/>
            </a:solidFill>
          </a:ln>
        </p:spPr>
      </p:pic>
      <p:sp>
        <p:nvSpPr>
          <p:cNvPr id="9" name="Rectángulo 8">
            <a:extLst>
              <a:ext uri="{FF2B5EF4-FFF2-40B4-BE49-F238E27FC236}">
                <a16:creationId xmlns:a16="http://schemas.microsoft.com/office/drawing/2014/main" id="{3A3CFD11-8204-4C9A-BFE6-C2E4F6C5BF6D}"/>
              </a:ext>
            </a:extLst>
          </p:cNvPr>
          <p:cNvSpPr/>
          <p:nvPr/>
        </p:nvSpPr>
        <p:spPr>
          <a:xfrm>
            <a:off x="7047914" y="4375052"/>
            <a:ext cx="3404381" cy="337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208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CARGAS LATERALES_ ANÁLISIS DINÁMICO</a:t>
            </a:r>
          </a:p>
        </p:txBody>
      </p:sp>
      <p:sp>
        <p:nvSpPr>
          <p:cNvPr id="7" name="Rectángulo 6">
            <a:extLst>
              <a:ext uri="{FF2B5EF4-FFF2-40B4-BE49-F238E27FC236}">
                <a16:creationId xmlns:a16="http://schemas.microsoft.com/office/drawing/2014/main" id="{2B419BA6-1BC3-473A-96F5-7D579F796E03}"/>
              </a:ext>
            </a:extLst>
          </p:cNvPr>
          <p:cNvSpPr/>
          <p:nvPr/>
        </p:nvSpPr>
        <p:spPr>
          <a:xfrm>
            <a:off x="1062111" y="1850178"/>
            <a:ext cx="7337831" cy="43785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a:extLst>
              <a:ext uri="{FF2B5EF4-FFF2-40B4-BE49-F238E27FC236}">
                <a16:creationId xmlns:a16="http://schemas.microsoft.com/office/drawing/2014/main" id="{3251274B-FC6B-4322-B57C-610BDE7CB9EE}"/>
              </a:ext>
            </a:extLst>
          </p:cNvPr>
          <p:cNvSpPr txBox="1"/>
          <p:nvPr/>
        </p:nvSpPr>
        <p:spPr>
          <a:xfrm>
            <a:off x="2162646" y="1342663"/>
            <a:ext cx="2509148" cy="369332"/>
          </a:xfrm>
          <a:prstGeom prst="rect">
            <a:avLst/>
          </a:prstGeom>
          <a:noFill/>
          <a:ln w="38100">
            <a:solidFill>
              <a:srgbClr val="002060"/>
            </a:solidFill>
          </a:ln>
        </p:spPr>
        <p:txBody>
          <a:bodyPr wrap="none" rtlCol="0">
            <a:spAutoFit/>
          </a:bodyPr>
          <a:lstStyle/>
          <a:p>
            <a:r>
              <a:rPr lang="es-EC" b="1" dirty="0"/>
              <a:t>Espectro de aceleración</a:t>
            </a:r>
          </a:p>
        </p:txBody>
      </p:sp>
      <p:graphicFrame>
        <p:nvGraphicFramePr>
          <p:cNvPr id="23" name="Gráfico 22">
            <a:extLst>
              <a:ext uri="{FF2B5EF4-FFF2-40B4-BE49-F238E27FC236}">
                <a16:creationId xmlns:a16="http://schemas.microsoft.com/office/drawing/2014/main" id="{EAFAD03C-3F6B-4D33-AF5B-D29E510E3B98}"/>
              </a:ext>
            </a:extLst>
          </p:cNvPr>
          <p:cNvGraphicFramePr/>
          <p:nvPr>
            <p:extLst>
              <p:ext uri="{D42A27DB-BD31-4B8C-83A1-F6EECF244321}">
                <p14:modId xmlns:p14="http://schemas.microsoft.com/office/powerpoint/2010/main" val="3618385807"/>
              </p:ext>
            </p:extLst>
          </p:nvPr>
        </p:nvGraphicFramePr>
        <p:xfrm>
          <a:off x="1212165" y="2057717"/>
          <a:ext cx="6792352" cy="41004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49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OBJETIVOS: </a:t>
            </a:r>
            <a:r>
              <a:rPr lang="es-ES" sz="2000" dirty="0">
                <a:ln>
                  <a:solidFill>
                    <a:schemeClr val="tx1"/>
                  </a:solidFill>
                </a:ln>
              </a:rPr>
              <a:t>GENERAL Y ESPECIFICOS</a:t>
            </a:r>
            <a:r>
              <a:rPr lang="es-ES" sz="2000" b="1" dirty="0">
                <a:ln>
                  <a:solidFill>
                    <a:schemeClr val="tx1"/>
                  </a:solidFill>
                </a:ln>
              </a:rPr>
              <a:t> </a:t>
            </a:r>
            <a:r>
              <a:rPr lang="es-ES" sz="2000" dirty="0">
                <a:ln>
                  <a:solidFill>
                    <a:schemeClr val="tx1"/>
                  </a:solidFill>
                </a:ln>
              </a:rPr>
              <a:t> </a:t>
            </a:r>
          </a:p>
        </p:txBody>
      </p:sp>
      <p:graphicFrame>
        <p:nvGraphicFramePr>
          <p:cNvPr id="2" name="Diagrama 1"/>
          <p:cNvGraphicFramePr/>
          <p:nvPr>
            <p:extLst>
              <p:ext uri="{D42A27DB-BD31-4B8C-83A1-F6EECF244321}">
                <p14:modId xmlns:p14="http://schemas.microsoft.com/office/powerpoint/2010/main" val="295385761"/>
              </p:ext>
            </p:extLst>
          </p:nvPr>
        </p:nvGraphicFramePr>
        <p:xfrm>
          <a:off x="648294" y="594928"/>
          <a:ext cx="10798901" cy="575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744805" y="2148019"/>
            <a:ext cx="3801188" cy="489398"/>
          </a:xfrm>
          <a:prstGeom prst="rect">
            <a:avLst/>
          </a:prstGeom>
          <a:solidFill>
            <a:schemeClr val="accent6">
              <a:lumMod val="40000"/>
              <a:lumOff val="60000"/>
            </a:schemeClr>
          </a:solidFill>
          <a:ln>
            <a:solidFill>
              <a:schemeClr val="accent6">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400" b="1" dirty="0"/>
              <a:t>GENERAL</a:t>
            </a:r>
          </a:p>
        </p:txBody>
      </p:sp>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5" name="CuadroTexto 4">
            <a:extLst>
              <a:ext uri="{FF2B5EF4-FFF2-40B4-BE49-F238E27FC236}">
                <a16:creationId xmlns:a16="http://schemas.microsoft.com/office/drawing/2014/main" id="{E7973101-DCBB-45A5-BCE0-FE2B91498B46}"/>
              </a:ext>
            </a:extLst>
          </p:cNvPr>
          <p:cNvSpPr txBox="1"/>
          <p:nvPr/>
        </p:nvSpPr>
        <p:spPr>
          <a:xfrm>
            <a:off x="648294" y="2856309"/>
            <a:ext cx="3801188" cy="3139321"/>
          </a:xfrm>
          <a:prstGeom prst="rect">
            <a:avLst/>
          </a:prstGeom>
          <a:noFill/>
        </p:spPr>
        <p:txBody>
          <a:bodyPr wrap="square" rtlCol="0">
            <a:spAutoFit/>
          </a:bodyPr>
          <a:lstStyle/>
          <a:p>
            <a:pPr algn="just"/>
            <a:r>
              <a:rPr lang="es-CO" dirty="0"/>
              <a:t>Determinar el comportamiento estructural de la edificación patrimonial Casa de la Academia de la Lengua luego de su rehabilitación, para proporcionar un criterio ingenieril en base a los resultados obtenidos y de esta manera emitir recomendaciones de ser necesarias y proporcionar el refuerzo estructural del caso.</a:t>
            </a:r>
            <a:endParaRPr lang="es-EC" dirty="0"/>
          </a:p>
          <a:p>
            <a:endParaRPr lang="es-EC" dirty="0"/>
          </a:p>
        </p:txBody>
      </p:sp>
      <p:sp>
        <p:nvSpPr>
          <p:cNvPr id="6" name="CuadroTexto 5">
            <a:extLst>
              <a:ext uri="{FF2B5EF4-FFF2-40B4-BE49-F238E27FC236}">
                <a16:creationId xmlns:a16="http://schemas.microsoft.com/office/drawing/2014/main" id="{81FD8479-DD4F-4DB8-9CE3-B61B94160E33}"/>
              </a:ext>
            </a:extLst>
          </p:cNvPr>
          <p:cNvSpPr txBox="1"/>
          <p:nvPr/>
        </p:nvSpPr>
        <p:spPr>
          <a:xfrm>
            <a:off x="7837891" y="583007"/>
            <a:ext cx="3078050" cy="2377549"/>
          </a:xfrm>
          <a:prstGeom prst="rect">
            <a:avLst/>
          </a:prstGeom>
          <a:noFill/>
        </p:spPr>
        <p:txBody>
          <a:bodyPr wrap="square" rtlCol="0">
            <a:spAutoFit/>
          </a:bodyPr>
          <a:lstStyle/>
          <a:p>
            <a:pPr algn="just"/>
            <a:r>
              <a:rPr lang="es-CO" dirty="0"/>
              <a:t>Levantar arquitectónica y estructuralmente la edificación tomando en cuenta las rehabilitaciones realizadas y caracterizar los materiales de la estructura de la Casa de la Academia de la Lengua.</a:t>
            </a:r>
            <a:endParaRPr lang="es-EC" dirty="0"/>
          </a:p>
          <a:p>
            <a:endParaRPr lang="es-EC" dirty="0"/>
          </a:p>
        </p:txBody>
      </p:sp>
      <p:sp>
        <p:nvSpPr>
          <p:cNvPr id="7" name="CuadroTexto 6">
            <a:extLst>
              <a:ext uri="{FF2B5EF4-FFF2-40B4-BE49-F238E27FC236}">
                <a16:creationId xmlns:a16="http://schemas.microsoft.com/office/drawing/2014/main" id="{F47F28A2-8A32-4C2F-9C64-C95220732B46}"/>
              </a:ext>
            </a:extLst>
          </p:cNvPr>
          <p:cNvSpPr txBox="1"/>
          <p:nvPr/>
        </p:nvSpPr>
        <p:spPr>
          <a:xfrm>
            <a:off x="7742520" y="3069936"/>
            <a:ext cx="2695676" cy="1754326"/>
          </a:xfrm>
          <a:prstGeom prst="rect">
            <a:avLst/>
          </a:prstGeom>
          <a:noFill/>
        </p:spPr>
        <p:txBody>
          <a:bodyPr wrap="square" rtlCol="0">
            <a:spAutoFit/>
          </a:bodyPr>
          <a:lstStyle/>
          <a:p>
            <a:pPr algn="just"/>
            <a:r>
              <a:rPr lang="es-CO" dirty="0"/>
              <a:t>Modelar y analizar la estructura Casa de la Academia de la Lengua en un software de análisis estructural.</a:t>
            </a:r>
            <a:endParaRPr lang="es-EC" dirty="0"/>
          </a:p>
          <a:p>
            <a:endParaRPr lang="es-EC" dirty="0"/>
          </a:p>
        </p:txBody>
      </p:sp>
      <p:sp>
        <p:nvSpPr>
          <p:cNvPr id="8" name="CuadroTexto 7">
            <a:extLst>
              <a:ext uri="{FF2B5EF4-FFF2-40B4-BE49-F238E27FC236}">
                <a16:creationId xmlns:a16="http://schemas.microsoft.com/office/drawing/2014/main" id="{B04D195C-A508-41FF-A08D-F3DC90E2704A}"/>
              </a:ext>
            </a:extLst>
          </p:cNvPr>
          <p:cNvSpPr txBox="1"/>
          <p:nvPr/>
        </p:nvSpPr>
        <p:spPr>
          <a:xfrm>
            <a:off x="7837891" y="5000843"/>
            <a:ext cx="3303391" cy="1200329"/>
          </a:xfrm>
          <a:prstGeom prst="rect">
            <a:avLst/>
          </a:prstGeom>
          <a:noFill/>
        </p:spPr>
        <p:txBody>
          <a:bodyPr wrap="square" rtlCol="0">
            <a:spAutoFit/>
          </a:bodyPr>
          <a:lstStyle/>
          <a:p>
            <a:pPr algn="just"/>
            <a:r>
              <a:rPr lang="es-CO" dirty="0"/>
              <a:t>Determinar el comportamiento y refuerzo requerido de la estructura Casa de la Academia de la Lengua</a:t>
            </a:r>
            <a:endParaRPr lang="es-EC" dirty="0"/>
          </a:p>
        </p:txBody>
      </p:sp>
    </p:spTree>
    <p:extLst>
      <p:ext uri="{BB962C8B-B14F-4D97-AF65-F5344CB8AC3E}">
        <p14:creationId xmlns:p14="http://schemas.microsoft.com/office/powerpoint/2010/main" val="4062717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Ingreso cimentación elástica</a:t>
            </a:r>
          </a:p>
        </p:txBody>
      </p:sp>
      <p:sp>
        <p:nvSpPr>
          <p:cNvPr id="7" name="Rectángulo 6">
            <a:extLst>
              <a:ext uri="{FF2B5EF4-FFF2-40B4-BE49-F238E27FC236}">
                <a16:creationId xmlns:a16="http://schemas.microsoft.com/office/drawing/2014/main" id="{2B419BA6-1BC3-473A-96F5-7D579F796E03}"/>
              </a:ext>
            </a:extLst>
          </p:cNvPr>
          <p:cNvSpPr/>
          <p:nvPr/>
        </p:nvSpPr>
        <p:spPr>
          <a:xfrm>
            <a:off x="441794" y="1743608"/>
            <a:ext cx="3440889" cy="34006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a:extLst>
              <a:ext uri="{FF2B5EF4-FFF2-40B4-BE49-F238E27FC236}">
                <a16:creationId xmlns:a16="http://schemas.microsoft.com/office/drawing/2014/main" id="{3251274B-FC6B-4322-B57C-610BDE7CB9EE}"/>
              </a:ext>
            </a:extLst>
          </p:cNvPr>
          <p:cNvSpPr txBox="1"/>
          <p:nvPr/>
        </p:nvSpPr>
        <p:spPr>
          <a:xfrm>
            <a:off x="727742" y="1259449"/>
            <a:ext cx="2002471" cy="369332"/>
          </a:xfrm>
          <a:prstGeom prst="rect">
            <a:avLst/>
          </a:prstGeom>
          <a:noFill/>
          <a:ln w="38100">
            <a:solidFill>
              <a:srgbClr val="002060"/>
            </a:solidFill>
          </a:ln>
        </p:spPr>
        <p:txBody>
          <a:bodyPr wrap="none" rtlCol="0">
            <a:spAutoFit/>
          </a:bodyPr>
          <a:lstStyle/>
          <a:p>
            <a:r>
              <a:rPr lang="es-EC" b="1" dirty="0"/>
              <a:t>Modelo tipo </a:t>
            </a:r>
            <a:r>
              <a:rPr lang="es-EC" b="1" dirty="0" err="1"/>
              <a:t>spring</a:t>
            </a:r>
            <a:endParaRPr lang="es-EC" b="1" dirty="0"/>
          </a:p>
        </p:txBody>
      </p:sp>
      <p:pic>
        <p:nvPicPr>
          <p:cNvPr id="16" name="Imagen 15">
            <a:extLst>
              <a:ext uri="{FF2B5EF4-FFF2-40B4-BE49-F238E27FC236}">
                <a16:creationId xmlns:a16="http://schemas.microsoft.com/office/drawing/2014/main" id="{4504BD01-85AB-468F-BBD6-229594186987}"/>
              </a:ext>
            </a:extLst>
          </p:cNvPr>
          <p:cNvPicPr/>
          <p:nvPr/>
        </p:nvPicPr>
        <p:blipFill>
          <a:blip r:embed="rId4"/>
          <a:stretch>
            <a:fillRect/>
          </a:stretch>
        </p:blipFill>
        <p:spPr>
          <a:xfrm>
            <a:off x="570275" y="1883286"/>
            <a:ext cx="3184741" cy="2876567"/>
          </a:xfrm>
          <a:prstGeom prst="rect">
            <a:avLst/>
          </a:prstGeom>
        </p:spPr>
      </p:pic>
      <p:pic>
        <p:nvPicPr>
          <p:cNvPr id="2" name="Imagen 1">
            <a:extLst>
              <a:ext uri="{FF2B5EF4-FFF2-40B4-BE49-F238E27FC236}">
                <a16:creationId xmlns:a16="http://schemas.microsoft.com/office/drawing/2014/main" id="{0476B096-4D00-415B-BC49-02EC96E08DC8}"/>
              </a:ext>
            </a:extLst>
          </p:cNvPr>
          <p:cNvPicPr>
            <a:picLocks noChangeAspect="1"/>
          </p:cNvPicPr>
          <p:nvPr/>
        </p:nvPicPr>
        <p:blipFill>
          <a:blip r:embed="rId5"/>
          <a:stretch>
            <a:fillRect/>
          </a:stretch>
        </p:blipFill>
        <p:spPr>
          <a:xfrm>
            <a:off x="5316271" y="1213573"/>
            <a:ext cx="5096724" cy="1800219"/>
          </a:xfrm>
          <a:prstGeom prst="rect">
            <a:avLst/>
          </a:prstGeom>
          <a:ln>
            <a:solidFill>
              <a:srgbClr val="002060"/>
            </a:solidFill>
          </a:ln>
        </p:spPr>
      </p:pic>
      <p:cxnSp>
        <p:nvCxnSpPr>
          <p:cNvPr id="5" name="Conector: angular 4">
            <a:extLst>
              <a:ext uri="{FF2B5EF4-FFF2-40B4-BE49-F238E27FC236}">
                <a16:creationId xmlns:a16="http://schemas.microsoft.com/office/drawing/2014/main" id="{D7430E26-613D-4DA3-9A3B-FCB226F9EFAB}"/>
              </a:ext>
            </a:extLst>
          </p:cNvPr>
          <p:cNvCxnSpPr>
            <a:stCxn id="7" idx="3"/>
          </p:cNvCxnSpPr>
          <p:nvPr/>
        </p:nvCxnSpPr>
        <p:spPr>
          <a:xfrm flipV="1">
            <a:off x="3882683" y="2558610"/>
            <a:ext cx="1433588" cy="88534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30F5F2CC-7893-4F3D-915D-B139BAE2E8B8}"/>
              </a:ext>
            </a:extLst>
          </p:cNvPr>
          <p:cNvPicPr>
            <a:picLocks noChangeAspect="1"/>
          </p:cNvPicPr>
          <p:nvPr/>
        </p:nvPicPr>
        <p:blipFill>
          <a:blip r:embed="rId6"/>
          <a:stretch>
            <a:fillRect/>
          </a:stretch>
        </p:blipFill>
        <p:spPr>
          <a:xfrm>
            <a:off x="5316271" y="3318869"/>
            <a:ext cx="5952532" cy="2729139"/>
          </a:xfrm>
          <a:prstGeom prst="rect">
            <a:avLst/>
          </a:prstGeom>
          <a:ln>
            <a:solidFill>
              <a:srgbClr val="002060"/>
            </a:solidFill>
          </a:ln>
        </p:spPr>
      </p:pic>
      <p:cxnSp>
        <p:nvCxnSpPr>
          <p:cNvPr id="10" name="Conector: angular 9">
            <a:extLst>
              <a:ext uri="{FF2B5EF4-FFF2-40B4-BE49-F238E27FC236}">
                <a16:creationId xmlns:a16="http://schemas.microsoft.com/office/drawing/2014/main" id="{ECC85485-FE75-4F46-BF97-EB688562628C}"/>
              </a:ext>
            </a:extLst>
          </p:cNvPr>
          <p:cNvCxnSpPr/>
          <p:nvPr/>
        </p:nvCxnSpPr>
        <p:spPr>
          <a:xfrm>
            <a:off x="3979689" y="3429000"/>
            <a:ext cx="1145737" cy="1086536"/>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C010E697-0F41-49D9-9CC4-BF223BA5E7CE}"/>
              </a:ext>
            </a:extLst>
          </p:cNvPr>
          <p:cNvPicPr/>
          <p:nvPr/>
        </p:nvPicPr>
        <p:blipFill>
          <a:blip r:embed="rId7"/>
          <a:stretch>
            <a:fillRect/>
          </a:stretch>
        </p:blipFill>
        <p:spPr>
          <a:xfrm>
            <a:off x="5292050" y="968337"/>
            <a:ext cx="5952532" cy="5559071"/>
          </a:xfrm>
          <a:prstGeom prst="rect">
            <a:avLst/>
          </a:prstGeom>
        </p:spPr>
      </p:pic>
    </p:spTree>
    <p:extLst>
      <p:ext uri="{BB962C8B-B14F-4D97-AF65-F5344CB8AC3E}">
        <p14:creationId xmlns:p14="http://schemas.microsoft.com/office/powerpoint/2010/main" val="346472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41</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Combinaciones de carga</a:t>
            </a:r>
          </a:p>
        </p:txBody>
      </p:sp>
      <p:sp>
        <p:nvSpPr>
          <p:cNvPr id="7" name="Rectángulo 6">
            <a:extLst>
              <a:ext uri="{FF2B5EF4-FFF2-40B4-BE49-F238E27FC236}">
                <a16:creationId xmlns:a16="http://schemas.microsoft.com/office/drawing/2014/main" id="{2B419BA6-1BC3-473A-96F5-7D579F796E03}"/>
              </a:ext>
            </a:extLst>
          </p:cNvPr>
          <p:cNvSpPr/>
          <p:nvPr/>
        </p:nvSpPr>
        <p:spPr>
          <a:xfrm>
            <a:off x="233091" y="1649758"/>
            <a:ext cx="6503463" cy="43712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Conector: angular 9">
            <a:extLst>
              <a:ext uri="{FF2B5EF4-FFF2-40B4-BE49-F238E27FC236}">
                <a16:creationId xmlns:a16="http://schemas.microsoft.com/office/drawing/2014/main" id="{ECC85485-FE75-4F46-BF97-EB688562628C}"/>
              </a:ext>
            </a:extLst>
          </p:cNvPr>
          <p:cNvCxnSpPr/>
          <p:nvPr/>
        </p:nvCxnSpPr>
        <p:spPr>
          <a:xfrm>
            <a:off x="3979689" y="3429000"/>
            <a:ext cx="1145737" cy="1086536"/>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n 22">
            <a:extLst>
              <a:ext uri="{FF2B5EF4-FFF2-40B4-BE49-F238E27FC236}">
                <a16:creationId xmlns:a16="http://schemas.microsoft.com/office/drawing/2014/main" id="{7D819CAA-D879-46AE-97F6-0845D1478D9F}"/>
              </a:ext>
            </a:extLst>
          </p:cNvPr>
          <p:cNvPicPr/>
          <p:nvPr/>
        </p:nvPicPr>
        <p:blipFill>
          <a:blip r:embed="rId4"/>
          <a:stretch>
            <a:fillRect/>
          </a:stretch>
        </p:blipFill>
        <p:spPr>
          <a:xfrm>
            <a:off x="452352" y="1702352"/>
            <a:ext cx="6173320" cy="4022952"/>
          </a:xfrm>
          <a:prstGeom prst="rect">
            <a:avLst/>
          </a:prstGeom>
        </p:spPr>
      </p:pic>
      <p:pic>
        <p:nvPicPr>
          <p:cNvPr id="13" name="Imagen 12">
            <a:extLst>
              <a:ext uri="{FF2B5EF4-FFF2-40B4-BE49-F238E27FC236}">
                <a16:creationId xmlns:a16="http://schemas.microsoft.com/office/drawing/2014/main" id="{55C8CD34-A5E4-44F0-881E-30B9D5992F4F}"/>
              </a:ext>
            </a:extLst>
          </p:cNvPr>
          <p:cNvPicPr>
            <a:picLocks noChangeAspect="1"/>
          </p:cNvPicPr>
          <p:nvPr/>
        </p:nvPicPr>
        <p:blipFill>
          <a:blip r:embed="rId5"/>
          <a:stretch>
            <a:fillRect/>
          </a:stretch>
        </p:blipFill>
        <p:spPr>
          <a:xfrm>
            <a:off x="8107857" y="1462010"/>
            <a:ext cx="3356401" cy="2067783"/>
          </a:xfrm>
          <a:prstGeom prst="rect">
            <a:avLst/>
          </a:prstGeom>
          <a:ln>
            <a:solidFill>
              <a:srgbClr val="002060"/>
            </a:solidFill>
          </a:ln>
        </p:spPr>
      </p:pic>
      <p:pic>
        <p:nvPicPr>
          <p:cNvPr id="25" name="Imagen 24">
            <a:extLst>
              <a:ext uri="{FF2B5EF4-FFF2-40B4-BE49-F238E27FC236}">
                <a16:creationId xmlns:a16="http://schemas.microsoft.com/office/drawing/2014/main" id="{6C94D714-00E1-455B-A2C2-F08BAB45A875}"/>
              </a:ext>
            </a:extLst>
          </p:cNvPr>
          <p:cNvPicPr>
            <a:picLocks noChangeAspect="1"/>
          </p:cNvPicPr>
          <p:nvPr/>
        </p:nvPicPr>
        <p:blipFill>
          <a:blip r:embed="rId6"/>
          <a:stretch>
            <a:fillRect/>
          </a:stretch>
        </p:blipFill>
        <p:spPr>
          <a:xfrm>
            <a:off x="6736554" y="4462182"/>
            <a:ext cx="5222420" cy="746060"/>
          </a:xfrm>
          <a:prstGeom prst="rect">
            <a:avLst/>
          </a:prstGeom>
          <a:ln w="12700">
            <a:solidFill>
              <a:srgbClr val="002060"/>
            </a:solidFill>
          </a:ln>
        </p:spPr>
      </p:pic>
      <p:cxnSp>
        <p:nvCxnSpPr>
          <p:cNvPr id="27" name="Conector recto de flecha 26">
            <a:extLst>
              <a:ext uri="{FF2B5EF4-FFF2-40B4-BE49-F238E27FC236}">
                <a16:creationId xmlns:a16="http://schemas.microsoft.com/office/drawing/2014/main" id="{8909E2DC-5304-47ED-A22C-95AD535AD62A}"/>
              </a:ext>
            </a:extLst>
          </p:cNvPr>
          <p:cNvCxnSpPr/>
          <p:nvPr/>
        </p:nvCxnSpPr>
        <p:spPr>
          <a:xfrm flipV="1">
            <a:off x="3516923" y="2307102"/>
            <a:ext cx="4431323" cy="12226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2D66B60C-5C8D-4F57-942B-99CD6F7A1FF8}"/>
              </a:ext>
            </a:extLst>
          </p:cNvPr>
          <p:cNvCxnSpPr>
            <a:endCxn id="25" idx="1"/>
          </p:cNvCxnSpPr>
          <p:nvPr/>
        </p:nvCxnSpPr>
        <p:spPr>
          <a:xfrm>
            <a:off x="3446585" y="3529793"/>
            <a:ext cx="3289969" cy="1305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42</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ANÁLISIS MODAL ESPECTRAL</a:t>
            </a:r>
          </a:p>
        </p:txBody>
      </p:sp>
      <p:cxnSp>
        <p:nvCxnSpPr>
          <p:cNvPr id="27" name="Conector recto de flecha 26">
            <a:extLst>
              <a:ext uri="{FF2B5EF4-FFF2-40B4-BE49-F238E27FC236}">
                <a16:creationId xmlns:a16="http://schemas.microsoft.com/office/drawing/2014/main" id="{8909E2DC-5304-47ED-A22C-95AD535AD62A}"/>
              </a:ext>
            </a:extLst>
          </p:cNvPr>
          <p:cNvCxnSpPr>
            <a:cxnSpLocks/>
          </p:cNvCxnSpPr>
          <p:nvPr/>
        </p:nvCxnSpPr>
        <p:spPr>
          <a:xfrm>
            <a:off x="5300887" y="4331654"/>
            <a:ext cx="4421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73C4B896-2909-4646-BF7B-A95543DE9693}"/>
              </a:ext>
            </a:extLst>
          </p:cNvPr>
          <p:cNvPicPr/>
          <p:nvPr/>
        </p:nvPicPr>
        <p:blipFill>
          <a:blip r:embed="rId4"/>
          <a:stretch>
            <a:fillRect/>
          </a:stretch>
        </p:blipFill>
        <p:spPr>
          <a:xfrm>
            <a:off x="376106" y="1606000"/>
            <a:ext cx="5067795" cy="4326538"/>
          </a:xfrm>
          <a:prstGeom prst="rect">
            <a:avLst/>
          </a:prstGeom>
          <a:ln w="57150">
            <a:solidFill>
              <a:srgbClr val="0070C0"/>
            </a:solidFill>
          </a:ln>
        </p:spPr>
      </p:pic>
      <p:pic>
        <p:nvPicPr>
          <p:cNvPr id="5" name="Imagen 4">
            <a:extLst>
              <a:ext uri="{FF2B5EF4-FFF2-40B4-BE49-F238E27FC236}">
                <a16:creationId xmlns:a16="http://schemas.microsoft.com/office/drawing/2014/main" id="{1626130C-EE56-4FE1-8A45-1DC96CFE0292}"/>
              </a:ext>
            </a:extLst>
          </p:cNvPr>
          <p:cNvPicPr>
            <a:picLocks noChangeAspect="1"/>
          </p:cNvPicPr>
          <p:nvPr/>
        </p:nvPicPr>
        <p:blipFill>
          <a:blip r:embed="rId5"/>
          <a:stretch>
            <a:fillRect/>
          </a:stretch>
        </p:blipFill>
        <p:spPr>
          <a:xfrm>
            <a:off x="5775974" y="3835364"/>
            <a:ext cx="6257751" cy="1372874"/>
          </a:xfrm>
          <a:prstGeom prst="rect">
            <a:avLst/>
          </a:prstGeom>
          <a:ln w="38100">
            <a:solidFill>
              <a:srgbClr val="0070C0"/>
            </a:solidFill>
          </a:ln>
        </p:spPr>
      </p:pic>
    </p:spTree>
    <p:extLst>
      <p:ext uri="{BB962C8B-B14F-4D97-AF65-F5344CB8AC3E}">
        <p14:creationId xmlns:p14="http://schemas.microsoft.com/office/powerpoint/2010/main" val="15599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43</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ANÁLISIS ESTÁTICO VS. DINÁMICO</a:t>
            </a:r>
          </a:p>
        </p:txBody>
      </p:sp>
      <p:cxnSp>
        <p:nvCxnSpPr>
          <p:cNvPr id="27" name="Conector recto de flecha 26">
            <a:extLst>
              <a:ext uri="{FF2B5EF4-FFF2-40B4-BE49-F238E27FC236}">
                <a16:creationId xmlns:a16="http://schemas.microsoft.com/office/drawing/2014/main" id="{8909E2DC-5304-47ED-A22C-95AD535AD62A}"/>
              </a:ext>
            </a:extLst>
          </p:cNvPr>
          <p:cNvCxnSpPr>
            <a:cxnSpLocks/>
          </p:cNvCxnSpPr>
          <p:nvPr/>
        </p:nvCxnSpPr>
        <p:spPr>
          <a:xfrm>
            <a:off x="1344159" y="3772289"/>
            <a:ext cx="663815" cy="1162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039443FC-1069-4F21-8F53-61288EA5E8DA}"/>
              </a:ext>
            </a:extLst>
          </p:cNvPr>
          <p:cNvPicPr>
            <a:picLocks noChangeAspect="1"/>
          </p:cNvPicPr>
          <p:nvPr/>
        </p:nvPicPr>
        <p:blipFill>
          <a:blip r:embed="rId4"/>
          <a:stretch>
            <a:fillRect/>
          </a:stretch>
        </p:blipFill>
        <p:spPr>
          <a:xfrm>
            <a:off x="200266" y="1289542"/>
            <a:ext cx="7409547" cy="2241446"/>
          </a:xfrm>
          <a:prstGeom prst="rect">
            <a:avLst/>
          </a:prstGeom>
          <a:ln>
            <a:solidFill>
              <a:srgbClr val="0070C0"/>
            </a:solidFill>
          </a:ln>
        </p:spPr>
      </p:pic>
      <p:sp>
        <p:nvSpPr>
          <p:cNvPr id="3" name="Rectángulo 2">
            <a:extLst>
              <a:ext uri="{FF2B5EF4-FFF2-40B4-BE49-F238E27FC236}">
                <a16:creationId xmlns:a16="http://schemas.microsoft.com/office/drawing/2014/main" id="{09810EF4-B5B8-4486-9836-A5E92EBA20F3}"/>
              </a:ext>
            </a:extLst>
          </p:cNvPr>
          <p:cNvSpPr/>
          <p:nvPr/>
        </p:nvSpPr>
        <p:spPr>
          <a:xfrm>
            <a:off x="492369" y="2913588"/>
            <a:ext cx="7076049" cy="554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AA75CEEB-311A-4086-A221-3A2A4EA94F67}"/>
              </a:ext>
            </a:extLst>
          </p:cNvPr>
          <p:cNvPicPr>
            <a:picLocks noChangeAspect="1"/>
          </p:cNvPicPr>
          <p:nvPr/>
        </p:nvPicPr>
        <p:blipFill>
          <a:blip r:embed="rId5"/>
          <a:stretch>
            <a:fillRect/>
          </a:stretch>
        </p:blipFill>
        <p:spPr>
          <a:xfrm>
            <a:off x="2206237" y="3772289"/>
            <a:ext cx="6019724" cy="2433236"/>
          </a:xfrm>
          <a:prstGeom prst="rect">
            <a:avLst/>
          </a:prstGeom>
          <a:ln w="28575">
            <a:solidFill>
              <a:srgbClr val="7030A0"/>
            </a:solidFill>
          </a:ln>
        </p:spPr>
      </p:pic>
    </p:spTree>
    <p:extLst>
      <p:ext uri="{BB962C8B-B14F-4D97-AF65-F5344CB8AC3E}">
        <p14:creationId xmlns:p14="http://schemas.microsoft.com/office/powerpoint/2010/main" val="38523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DERIVAS</a:t>
            </a:r>
          </a:p>
        </p:txBody>
      </p:sp>
      <p:cxnSp>
        <p:nvCxnSpPr>
          <p:cNvPr id="27" name="Conector recto de flecha 26">
            <a:extLst>
              <a:ext uri="{FF2B5EF4-FFF2-40B4-BE49-F238E27FC236}">
                <a16:creationId xmlns:a16="http://schemas.microsoft.com/office/drawing/2014/main" id="{8909E2DC-5304-47ED-A22C-95AD535AD62A}"/>
              </a:ext>
            </a:extLst>
          </p:cNvPr>
          <p:cNvCxnSpPr>
            <a:cxnSpLocks/>
          </p:cNvCxnSpPr>
          <p:nvPr/>
        </p:nvCxnSpPr>
        <p:spPr>
          <a:xfrm>
            <a:off x="935265" y="3603675"/>
            <a:ext cx="1166260" cy="1024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DB05281C-8658-4659-A83D-C9C89E476F34}"/>
              </a:ext>
            </a:extLst>
          </p:cNvPr>
          <p:cNvPicPr>
            <a:picLocks noChangeAspect="1"/>
          </p:cNvPicPr>
          <p:nvPr/>
        </p:nvPicPr>
        <p:blipFill>
          <a:blip r:embed="rId4"/>
          <a:stretch>
            <a:fillRect/>
          </a:stretch>
        </p:blipFill>
        <p:spPr>
          <a:xfrm>
            <a:off x="829539" y="1135715"/>
            <a:ext cx="6781875" cy="2423940"/>
          </a:xfrm>
          <a:prstGeom prst="rect">
            <a:avLst/>
          </a:prstGeom>
          <a:ln w="28575">
            <a:solidFill>
              <a:srgbClr val="0070C0"/>
            </a:solidFill>
          </a:ln>
        </p:spPr>
      </p:pic>
      <p:pic>
        <p:nvPicPr>
          <p:cNvPr id="6" name="Imagen 5">
            <a:extLst>
              <a:ext uri="{FF2B5EF4-FFF2-40B4-BE49-F238E27FC236}">
                <a16:creationId xmlns:a16="http://schemas.microsoft.com/office/drawing/2014/main" id="{422D5EFD-DE90-4B69-882C-E2C2AB8760CF}"/>
              </a:ext>
            </a:extLst>
          </p:cNvPr>
          <p:cNvPicPr>
            <a:picLocks noChangeAspect="1"/>
          </p:cNvPicPr>
          <p:nvPr/>
        </p:nvPicPr>
        <p:blipFill>
          <a:blip r:embed="rId5"/>
          <a:stretch>
            <a:fillRect/>
          </a:stretch>
        </p:blipFill>
        <p:spPr>
          <a:xfrm>
            <a:off x="2183605" y="3821617"/>
            <a:ext cx="4552950" cy="2638425"/>
          </a:xfrm>
          <a:prstGeom prst="rect">
            <a:avLst/>
          </a:prstGeom>
          <a:ln w="38100">
            <a:solidFill>
              <a:srgbClr val="0070C0"/>
            </a:solidFill>
          </a:ln>
        </p:spPr>
      </p:pic>
      <p:cxnSp>
        <p:nvCxnSpPr>
          <p:cNvPr id="10" name="Conector recto de flecha 9">
            <a:extLst>
              <a:ext uri="{FF2B5EF4-FFF2-40B4-BE49-F238E27FC236}">
                <a16:creationId xmlns:a16="http://schemas.microsoft.com/office/drawing/2014/main" id="{3AE397EE-7C3C-4E62-9FDA-23997D072732}"/>
              </a:ext>
            </a:extLst>
          </p:cNvPr>
          <p:cNvCxnSpPr/>
          <p:nvPr/>
        </p:nvCxnSpPr>
        <p:spPr>
          <a:xfrm flipV="1">
            <a:off x="6240973" y="4995915"/>
            <a:ext cx="898994" cy="158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73272128-36E0-4587-9D1F-EF3168E75DFE}"/>
              </a:ext>
            </a:extLst>
          </p:cNvPr>
          <p:cNvPicPr>
            <a:picLocks noChangeAspect="1"/>
          </p:cNvPicPr>
          <p:nvPr/>
        </p:nvPicPr>
        <p:blipFill>
          <a:blip r:embed="rId6"/>
          <a:stretch>
            <a:fillRect/>
          </a:stretch>
        </p:blipFill>
        <p:spPr>
          <a:xfrm>
            <a:off x="7222223" y="3991794"/>
            <a:ext cx="4705437" cy="2039857"/>
          </a:xfrm>
          <a:prstGeom prst="rect">
            <a:avLst/>
          </a:prstGeom>
          <a:ln w="38100">
            <a:solidFill>
              <a:srgbClr val="0070C0"/>
            </a:solidFill>
          </a:ln>
        </p:spPr>
      </p:pic>
    </p:spTree>
    <p:extLst>
      <p:ext uri="{BB962C8B-B14F-4D97-AF65-F5344CB8AC3E}">
        <p14:creationId xmlns:p14="http://schemas.microsoft.com/office/powerpoint/2010/main" val="2190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45</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ESTRUCTURAL DE LA EDIFICACIÓN: MODELADO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a:t>
            </a:r>
          </a:p>
        </p:txBody>
      </p:sp>
      <p:pic>
        <p:nvPicPr>
          <p:cNvPr id="2" name="Imagen 1">
            <a:extLst>
              <a:ext uri="{FF2B5EF4-FFF2-40B4-BE49-F238E27FC236}">
                <a16:creationId xmlns:a16="http://schemas.microsoft.com/office/drawing/2014/main" id="{67DEB2C5-B82F-46B9-83F3-231639814A5E}"/>
              </a:ext>
            </a:extLst>
          </p:cNvPr>
          <p:cNvPicPr>
            <a:picLocks noChangeAspect="1"/>
          </p:cNvPicPr>
          <p:nvPr/>
        </p:nvPicPr>
        <p:blipFill>
          <a:blip r:embed="rId4"/>
          <a:stretch>
            <a:fillRect/>
          </a:stretch>
        </p:blipFill>
        <p:spPr>
          <a:xfrm>
            <a:off x="2637732" y="1280096"/>
            <a:ext cx="5009871" cy="2148904"/>
          </a:xfrm>
          <a:prstGeom prst="rect">
            <a:avLst/>
          </a:prstGeom>
          <a:ln w="28575">
            <a:solidFill>
              <a:srgbClr val="0070C0"/>
            </a:solidFill>
          </a:ln>
        </p:spPr>
      </p:pic>
      <p:pic>
        <p:nvPicPr>
          <p:cNvPr id="3" name="Imagen 2">
            <a:extLst>
              <a:ext uri="{FF2B5EF4-FFF2-40B4-BE49-F238E27FC236}">
                <a16:creationId xmlns:a16="http://schemas.microsoft.com/office/drawing/2014/main" id="{EE93D026-B464-4088-B3A2-9EEEEFCE8A5D}"/>
              </a:ext>
            </a:extLst>
          </p:cNvPr>
          <p:cNvPicPr>
            <a:picLocks noChangeAspect="1"/>
          </p:cNvPicPr>
          <p:nvPr/>
        </p:nvPicPr>
        <p:blipFill>
          <a:blip r:embed="rId5"/>
          <a:stretch>
            <a:fillRect/>
          </a:stretch>
        </p:blipFill>
        <p:spPr>
          <a:xfrm>
            <a:off x="1307764" y="3497250"/>
            <a:ext cx="8314271" cy="1497425"/>
          </a:xfrm>
          <a:prstGeom prst="rect">
            <a:avLst/>
          </a:prstGeom>
          <a:ln w="28575">
            <a:solidFill>
              <a:srgbClr val="00B050"/>
            </a:solidFill>
          </a:ln>
        </p:spPr>
      </p:pic>
      <p:pic>
        <p:nvPicPr>
          <p:cNvPr id="7" name="Imagen 6">
            <a:extLst>
              <a:ext uri="{FF2B5EF4-FFF2-40B4-BE49-F238E27FC236}">
                <a16:creationId xmlns:a16="http://schemas.microsoft.com/office/drawing/2014/main" id="{CF7713D6-4538-4BB0-ABEF-E348A6626D90}"/>
              </a:ext>
            </a:extLst>
          </p:cNvPr>
          <p:cNvPicPr>
            <a:picLocks noChangeAspect="1"/>
          </p:cNvPicPr>
          <p:nvPr/>
        </p:nvPicPr>
        <p:blipFill>
          <a:blip r:embed="rId6"/>
          <a:stretch>
            <a:fillRect/>
          </a:stretch>
        </p:blipFill>
        <p:spPr>
          <a:xfrm>
            <a:off x="1307764" y="5087437"/>
            <a:ext cx="8314271" cy="1320829"/>
          </a:xfrm>
          <a:prstGeom prst="rect">
            <a:avLst/>
          </a:prstGeom>
          <a:ln w="28575">
            <a:solidFill>
              <a:schemeClr val="accent2">
                <a:lumMod val="75000"/>
              </a:schemeClr>
            </a:solidFill>
          </a:ln>
        </p:spPr>
      </p:pic>
    </p:spTree>
    <p:extLst>
      <p:ext uri="{BB962C8B-B14F-4D97-AF65-F5344CB8AC3E}">
        <p14:creationId xmlns:p14="http://schemas.microsoft.com/office/powerpoint/2010/main" val="343070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MUROS ABIERTOS O AGRIETADOS</a:t>
            </a:r>
            <a:endParaRPr lang="es-ES" sz="2000" dirty="0">
              <a:ln>
                <a:solidFill>
                  <a:schemeClr val="tx1"/>
                </a:solidFill>
              </a:ln>
            </a:endParaRPr>
          </a:p>
        </p:txBody>
      </p:sp>
      <p:pic>
        <p:nvPicPr>
          <p:cNvPr id="2" name="Imagen 1">
            <a:extLst>
              <a:ext uri="{FF2B5EF4-FFF2-40B4-BE49-F238E27FC236}">
                <a16:creationId xmlns:a16="http://schemas.microsoft.com/office/drawing/2014/main" id="{5D56C453-B02C-419D-9FF6-2DB75F58D440}"/>
              </a:ext>
            </a:extLst>
          </p:cNvPr>
          <p:cNvPicPr>
            <a:picLocks noChangeAspect="1"/>
          </p:cNvPicPr>
          <p:nvPr/>
        </p:nvPicPr>
        <p:blipFill>
          <a:blip r:embed="rId4"/>
          <a:stretch>
            <a:fillRect/>
          </a:stretch>
        </p:blipFill>
        <p:spPr>
          <a:xfrm>
            <a:off x="436182" y="756108"/>
            <a:ext cx="3460733" cy="3647080"/>
          </a:xfrm>
          <a:prstGeom prst="rect">
            <a:avLst/>
          </a:prstGeom>
          <a:ln w="38100">
            <a:solidFill>
              <a:srgbClr val="0070C0"/>
            </a:solidFill>
          </a:ln>
        </p:spPr>
      </p:pic>
      <p:pic>
        <p:nvPicPr>
          <p:cNvPr id="3" name="Imagen 2">
            <a:extLst>
              <a:ext uri="{FF2B5EF4-FFF2-40B4-BE49-F238E27FC236}">
                <a16:creationId xmlns:a16="http://schemas.microsoft.com/office/drawing/2014/main" id="{AFDEB246-E569-451F-93AF-364AA3A33FE0}"/>
              </a:ext>
            </a:extLst>
          </p:cNvPr>
          <p:cNvPicPr>
            <a:picLocks noChangeAspect="1"/>
          </p:cNvPicPr>
          <p:nvPr/>
        </p:nvPicPr>
        <p:blipFill>
          <a:blip r:embed="rId5"/>
          <a:stretch>
            <a:fillRect/>
          </a:stretch>
        </p:blipFill>
        <p:spPr>
          <a:xfrm>
            <a:off x="5554762" y="878351"/>
            <a:ext cx="5690361" cy="3130941"/>
          </a:xfrm>
          <a:prstGeom prst="rect">
            <a:avLst/>
          </a:prstGeom>
          <a:ln w="28575">
            <a:solidFill>
              <a:srgbClr val="0070C0"/>
            </a:solidFill>
          </a:ln>
        </p:spPr>
      </p:pic>
      <p:cxnSp>
        <p:nvCxnSpPr>
          <p:cNvPr id="7" name="Conector recto de flecha 6">
            <a:extLst>
              <a:ext uri="{FF2B5EF4-FFF2-40B4-BE49-F238E27FC236}">
                <a16:creationId xmlns:a16="http://schemas.microsoft.com/office/drawing/2014/main" id="{7170E3F1-FB00-4F71-973B-8D14BA0C4D23}"/>
              </a:ext>
            </a:extLst>
          </p:cNvPr>
          <p:cNvCxnSpPr/>
          <p:nvPr/>
        </p:nvCxnSpPr>
        <p:spPr>
          <a:xfrm>
            <a:off x="4079631" y="2461846"/>
            <a:ext cx="12366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F90719F3-621C-4DAF-A8F9-9AF9C682D96E}"/>
              </a:ext>
            </a:extLst>
          </p:cNvPr>
          <p:cNvSpPr txBox="1"/>
          <p:nvPr/>
        </p:nvSpPr>
        <p:spPr>
          <a:xfrm>
            <a:off x="4346917" y="4628271"/>
            <a:ext cx="6241640" cy="369332"/>
          </a:xfrm>
          <a:prstGeom prst="rect">
            <a:avLst/>
          </a:prstGeom>
          <a:noFill/>
          <a:ln>
            <a:solidFill>
              <a:srgbClr val="FF0000"/>
            </a:solidFill>
          </a:ln>
        </p:spPr>
        <p:txBody>
          <a:bodyPr wrap="square" rtlCol="0">
            <a:spAutoFit/>
          </a:bodyPr>
          <a:lstStyle/>
          <a:p>
            <a:r>
              <a:rPr lang="es-EC" dirty="0"/>
              <a:t>MALA TRANSFERENCIA DE FUERZAS ENTRE MUROS</a:t>
            </a:r>
          </a:p>
        </p:txBody>
      </p:sp>
    </p:spTree>
    <p:extLst>
      <p:ext uri="{BB962C8B-B14F-4D97-AF65-F5344CB8AC3E}">
        <p14:creationId xmlns:p14="http://schemas.microsoft.com/office/powerpoint/2010/main" val="2597652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47</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REFORZAMIENTO DE LA ESTRUCTURA</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AC149E2D-7E8F-483F-BFEF-F1CB39EC350F}"/>
              </a:ext>
            </a:extLst>
          </p:cNvPr>
          <p:cNvSpPr/>
          <p:nvPr/>
        </p:nvSpPr>
        <p:spPr>
          <a:xfrm>
            <a:off x="200267" y="699861"/>
            <a:ext cx="1712939" cy="46166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TIPO CRUZ</a:t>
            </a:r>
          </a:p>
        </p:txBody>
      </p:sp>
      <p:sp>
        <p:nvSpPr>
          <p:cNvPr id="16" name="Rectángulo redondeado 31">
            <a:extLst>
              <a:ext uri="{FF2B5EF4-FFF2-40B4-BE49-F238E27FC236}">
                <a16:creationId xmlns:a16="http://schemas.microsoft.com/office/drawing/2014/main" id="{8BAAB1AC-2696-43D7-B3A1-038FB37A569B}"/>
              </a:ext>
            </a:extLst>
          </p:cNvPr>
          <p:cNvSpPr/>
          <p:nvPr/>
        </p:nvSpPr>
        <p:spPr>
          <a:xfrm>
            <a:off x="200267" y="3626556"/>
            <a:ext cx="2585151" cy="524637"/>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TIPO CERCHA</a:t>
            </a:r>
          </a:p>
        </p:txBody>
      </p:sp>
      <p:sp>
        <p:nvSpPr>
          <p:cNvPr id="23" name="Rectángulo redondeado 31">
            <a:extLst>
              <a:ext uri="{FF2B5EF4-FFF2-40B4-BE49-F238E27FC236}">
                <a16:creationId xmlns:a16="http://schemas.microsoft.com/office/drawing/2014/main" id="{8CC93C74-8277-400D-B7E2-8B227DBF6F34}"/>
              </a:ext>
            </a:extLst>
          </p:cNvPr>
          <p:cNvSpPr/>
          <p:nvPr/>
        </p:nvSpPr>
        <p:spPr>
          <a:xfrm>
            <a:off x="235443" y="4673046"/>
            <a:ext cx="2514798" cy="46166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TIPO LLAVE</a:t>
            </a:r>
          </a:p>
        </p:txBody>
      </p:sp>
      <p:pic>
        <p:nvPicPr>
          <p:cNvPr id="5" name="Imagen 4">
            <a:extLst>
              <a:ext uri="{FF2B5EF4-FFF2-40B4-BE49-F238E27FC236}">
                <a16:creationId xmlns:a16="http://schemas.microsoft.com/office/drawing/2014/main" id="{BEAB5A8A-21E2-4ED3-BB40-15111EEFEFF1}"/>
              </a:ext>
            </a:extLst>
          </p:cNvPr>
          <p:cNvPicPr>
            <a:picLocks noChangeAspect="1"/>
          </p:cNvPicPr>
          <p:nvPr/>
        </p:nvPicPr>
        <p:blipFill>
          <a:blip r:embed="rId4"/>
          <a:stretch>
            <a:fillRect/>
          </a:stretch>
        </p:blipFill>
        <p:spPr>
          <a:xfrm>
            <a:off x="3237093" y="649868"/>
            <a:ext cx="3836807" cy="2591655"/>
          </a:xfrm>
          <a:prstGeom prst="rect">
            <a:avLst/>
          </a:prstGeom>
        </p:spPr>
      </p:pic>
      <p:cxnSp>
        <p:nvCxnSpPr>
          <p:cNvPr id="8" name="Conector: angular 7">
            <a:extLst>
              <a:ext uri="{FF2B5EF4-FFF2-40B4-BE49-F238E27FC236}">
                <a16:creationId xmlns:a16="http://schemas.microsoft.com/office/drawing/2014/main" id="{1A4E6558-F70E-44FF-BE40-46912C9DEAB8}"/>
              </a:ext>
            </a:extLst>
          </p:cNvPr>
          <p:cNvCxnSpPr>
            <a:cxnSpLocks/>
            <a:stCxn id="22" idx="3"/>
            <a:endCxn id="5" idx="1"/>
          </p:cNvCxnSpPr>
          <p:nvPr/>
        </p:nvCxnSpPr>
        <p:spPr>
          <a:xfrm>
            <a:off x="1913206" y="930693"/>
            <a:ext cx="1323887" cy="10150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9477BF88-DF3A-437E-94AE-CE2D51FB4156}"/>
              </a:ext>
            </a:extLst>
          </p:cNvPr>
          <p:cNvPicPr>
            <a:picLocks noChangeAspect="1"/>
          </p:cNvPicPr>
          <p:nvPr/>
        </p:nvPicPr>
        <p:blipFill>
          <a:blip r:embed="rId5"/>
          <a:stretch>
            <a:fillRect/>
          </a:stretch>
        </p:blipFill>
        <p:spPr>
          <a:xfrm>
            <a:off x="7148733" y="2171974"/>
            <a:ext cx="5118100" cy="2541875"/>
          </a:xfrm>
          <a:prstGeom prst="rect">
            <a:avLst/>
          </a:prstGeom>
        </p:spPr>
      </p:pic>
      <p:cxnSp>
        <p:nvCxnSpPr>
          <p:cNvPr id="24" name="Conector recto de flecha 23">
            <a:extLst>
              <a:ext uri="{FF2B5EF4-FFF2-40B4-BE49-F238E27FC236}">
                <a16:creationId xmlns:a16="http://schemas.microsoft.com/office/drawing/2014/main" id="{C65DE81E-796D-45F3-9BCB-531B12753E16}"/>
              </a:ext>
            </a:extLst>
          </p:cNvPr>
          <p:cNvCxnSpPr>
            <a:cxnSpLocks/>
          </p:cNvCxnSpPr>
          <p:nvPr/>
        </p:nvCxnSpPr>
        <p:spPr>
          <a:xfrm>
            <a:off x="2867661" y="3843519"/>
            <a:ext cx="42062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20E9EF5F-ADD0-438C-91AB-DDA34333A845}"/>
              </a:ext>
            </a:extLst>
          </p:cNvPr>
          <p:cNvPicPr>
            <a:picLocks noChangeAspect="1"/>
          </p:cNvPicPr>
          <p:nvPr/>
        </p:nvPicPr>
        <p:blipFill>
          <a:blip r:embed="rId6"/>
          <a:stretch>
            <a:fillRect/>
          </a:stretch>
        </p:blipFill>
        <p:spPr>
          <a:xfrm>
            <a:off x="2785280" y="4108659"/>
            <a:ext cx="4324350" cy="2257425"/>
          </a:xfrm>
          <a:prstGeom prst="rect">
            <a:avLst/>
          </a:prstGeom>
        </p:spPr>
      </p:pic>
      <p:pic>
        <p:nvPicPr>
          <p:cNvPr id="28" name="Imagen 27">
            <a:extLst>
              <a:ext uri="{FF2B5EF4-FFF2-40B4-BE49-F238E27FC236}">
                <a16:creationId xmlns:a16="http://schemas.microsoft.com/office/drawing/2014/main" id="{17E038C0-0B77-40A0-B18B-066B2E7ACA7C}"/>
              </a:ext>
            </a:extLst>
          </p:cNvPr>
          <p:cNvPicPr/>
          <p:nvPr/>
        </p:nvPicPr>
        <p:blipFill>
          <a:blip r:embed="rId7"/>
          <a:stretch>
            <a:fillRect/>
          </a:stretch>
        </p:blipFill>
        <p:spPr>
          <a:xfrm>
            <a:off x="4314168" y="1197587"/>
            <a:ext cx="5964626" cy="4522266"/>
          </a:xfrm>
          <a:prstGeom prst="rect">
            <a:avLst/>
          </a:prstGeom>
        </p:spPr>
      </p:pic>
    </p:spTree>
    <p:extLst>
      <p:ext uri="{BB962C8B-B14F-4D97-AF65-F5344CB8AC3E}">
        <p14:creationId xmlns:p14="http://schemas.microsoft.com/office/powerpoint/2010/main" val="39519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DERIVAS ESTRUCTURA AGRIETADA</a:t>
            </a:r>
          </a:p>
        </p:txBody>
      </p:sp>
      <p:pic>
        <p:nvPicPr>
          <p:cNvPr id="8" name="Imagen 7">
            <a:extLst>
              <a:ext uri="{FF2B5EF4-FFF2-40B4-BE49-F238E27FC236}">
                <a16:creationId xmlns:a16="http://schemas.microsoft.com/office/drawing/2014/main" id="{0359C121-7EE5-4536-94DA-F5FEA1702067}"/>
              </a:ext>
            </a:extLst>
          </p:cNvPr>
          <p:cNvPicPr>
            <a:picLocks noChangeAspect="1"/>
          </p:cNvPicPr>
          <p:nvPr/>
        </p:nvPicPr>
        <p:blipFill>
          <a:blip r:embed="rId4"/>
          <a:stretch>
            <a:fillRect/>
          </a:stretch>
        </p:blipFill>
        <p:spPr>
          <a:xfrm>
            <a:off x="447442" y="1353476"/>
            <a:ext cx="6900490" cy="4521011"/>
          </a:xfrm>
          <a:prstGeom prst="rect">
            <a:avLst/>
          </a:prstGeom>
          <a:ln w="28575">
            <a:solidFill>
              <a:srgbClr val="0070C0"/>
            </a:solidFill>
          </a:ln>
        </p:spPr>
      </p:pic>
      <p:sp>
        <p:nvSpPr>
          <p:cNvPr id="10" name="CuadroTexto 9">
            <a:extLst>
              <a:ext uri="{FF2B5EF4-FFF2-40B4-BE49-F238E27FC236}">
                <a16:creationId xmlns:a16="http://schemas.microsoft.com/office/drawing/2014/main" id="{8DEC265C-CBBC-4267-BE28-04044B5C6C90}"/>
              </a:ext>
            </a:extLst>
          </p:cNvPr>
          <p:cNvSpPr txBox="1"/>
          <p:nvPr/>
        </p:nvSpPr>
        <p:spPr>
          <a:xfrm>
            <a:off x="8289399" y="3038919"/>
            <a:ext cx="3530198" cy="369332"/>
          </a:xfrm>
          <a:prstGeom prst="rect">
            <a:avLst/>
          </a:prstGeom>
          <a:noFill/>
          <a:ln>
            <a:solidFill>
              <a:srgbClr val="0070C0"/>
            </a:solidFill>
          </a:ln>
        </p:spPr>
        <p:txBody>
          <a:bodyPr wrap="square" rtlCol="0">
            <a:spAutoFit/>
          </a:bodyPr>
          <a:lstStyle/>
          <a:p>
            <a:r>
              <a:rPr lang="es-EC" dirty="0"/>
              <a:t>MUROS EJE Y- ENVOLVENTE X</a:t>
            </a:r>
          </a:p>
        </p:txBody>
      </p:sp>
      <p:sp>
        <p:nvSpPr>
          <p:cNvPr id="11" name="Flecha: a la derecha 10">
            <a:extLst>
              <a:ext uri="{FF2B5EF4-FFF2-40B4-BE49-F238E27FC236}">
                <a16:creationId xmlns:a16="http://schemas.microsoft.com/office/drawing/2014/main" id="{2D57D0F0-AFC6-49ED-8440-55519D5D0F3C}"/>
              </a:ext>
            </a:extLst>
          </p:cNvPr>
          <p:cNvSpPr/>
          <p:nvPr/>
        </p:nvSpPr>
        <p:spPr>
          <a:xfrm>
            <a:off x="7347932" y="3105828"/>
            <a:ext cx="712856" cy="343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A4BCF1DE-CE04-4E3D-A862-88B717CB0C7C}"/>
              </a:ext>
            </a:extLst>
          </p:cNvPr>
          <p:cNvSpPr/>
          <p:nvPr/>
        </p:nvSpPr>
        <p:spPr>
          <a:xfrm>
            <a:off x="6443003" y="1885071"/>
            <a:ext cx="676318" cy="3989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3475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DERIVAS ESTRUCTURA AGRIETADA</a:t>
            </a:r>
          </a:p>
        </p:txBody>
      </p:sp>
      <p:sp>
        <p:nvSpPr>
          <p:cNvPr id="10" name="CuadroTexto 9">
            <a:extLst>
              <a:ext uri="{FF2B5EF4-FFF2-40B4-BE49-F238E27FC236}">
                <a16:creationId xmlns:a16="http://schemas.microsoft.com/office/drawing/2014/main" id="{8DEC265C-CBBC-4267-BE28-04044B5C6C90}"/>
              </a:ext>
            </a:extLst>
          </p:cNvPr>
          <p:cNvSpPr txBox="1"/>
          <p:nvPr/>
        </p:nvSpPr>
        <p:spPr>
          <a:xfrm>
            <a:off x="8289399" y="3038919"/>
            <a:ext cx="3530198" cy="369332"/>
          </a:xfrm>
          <a:prstGeom prst="rect">
            <a:avLst/>
          </a:prstGeom>
          <a:noFill/>
          <a:ln>
            <a:solidFill>
              <a:srgbClr val="0070C0"/>
            </a:solidFill>
          </a:ln>
        </p:spPr>
        <p:txBody>
          <a:bodyPr wrap="square" rtlCol="0">
            <a:spAutoFit/>
          </a:bodyPr>
          <a:lstStyle/>
          <a:p>
            <a:r>
              <a:rPr lang="es-EC" dirty="0"/>
              <a:t>MUROS EJE X- ENVOLVENTE Y</a:t>
            </a:r>
          </a:p>
        </p:txBody>
      </p:sp>
      <p:sp>
        <p:nvSpPr>
          <p:cNvPr id="11" name="Flecha: a la derecha 10">
            <a:extLst>
              <a:ext uri="{FF2B5EF4-FFF2-40B4-BE49-F238E27FC236}">
                <a16:creationId xmlns:a16="http://schemas.microsoft.com/office/drawing/2014/main" id="{2D57D0F0-AFC6-49ED-8440-55519D5D0F3C}"/>
              </a:ext>
            </a:extLst>
          </p:cNvPr>
          <p:cNvSpPr/>
          <p:nvPr/>
        </p:nvSpPr>
        <p:spPr>
          <a:xfrm>
            <a:off x="7347932" y="3105828"/>
            <a:ext cx="712856" cy="343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CF5CC1F1-94E1-428F-96BF-B77860363E2A}"/>
              </a:ext>
            </a:extLst>
          </p:cNvPr>
          <p:cNvPicPr>
            <a:picLocks noChangeAspect="1"/>
          </p:cNvPicPr>
          <p:nvPr/>
        </p:nvPicPr>
        <p:blipFill>
          <a:blip r:embed="rId4"/>
          <a:stretch>
            <a:fillRect/>
          </a:stretch>
        </p:blipFill>
        <p:spPr>
          <a:xfrm>
            <a:off x="592614" y="1148924"/>
            <a:ext cx="6526707" cy="5111399"/>
          </a:xfrm>
          <a:prstGeom prst="rect">
            <a:avLst/>
          </a:prstGeom>
          <a:ln w="28575">
            <a:solidFill>
              <a:srgbClr val="0070C0"/>
            </a:solidFill>
          </a:ln>
        </p:spPr>
      </p:pic>
      <p:sp>
        <p:nvSpPr>
          <p:cNvPr id="3" name="Rectángulo 2">
            <a:extLst>
              <a:ext uri="{FF2B5EF4-FFF2-40B4-BE49-F238E27FC236}">
                <a16:creationId xmlns:a16="http://schemas.microsoft.com/office/drawing/2014/main" id="{8FBA21B1-78E6-4F89-94EA-FBB522C1F680}"/>
              </a:ext>
            </a:extLst>
          </p:cNvPr>
          <p:cNvSpPr/>
          <p:nvPr/>
        </p:nvSpPr>
        <p:spPr>
          <a:xfrm>
            <a:off x="6288258" y="1406769"/>
            <a:ext cx="942536" cy="4931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551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782332"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UBICACIÓN </a:t>
            </a:r>
            <a:endParaRPr lang="es-ES" sz="2000" dirty="0">
              <a:ln>
                <a:solidFill>
                  <a:schemeClr val="tx1"/>
                </a:solidFill>
              </a:ln>
            </a:endParaRPr>
          </a:p>
        </p:txBody>
      </p:sp>
      <p:sp>
        <p:nvSpPr>
          <p:cNvPr id="8" name="Rectángulo 7"/>
          <p:cNvSpPr/>
          <p:nvPr/>
        </p:nvSpPr>
        <p:spPr>
          <a:xfrm>
            <a:off x="544235" y="713559"/>
            <a:ext cx="8932288" cy="100326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es-EC" sz="2000" b="1" dirty="0"/>
          </a:p>
          <a:p>
            <a:pPr algn="just"/>
            <a:endParaRPr lang="es-EC" sz="2000" b="1" dirty="0"/>
          </a:p>
          <a:p>
            <a:pPr algn="just"/>
            <a:r>
              <a:rPr lang="es-EC" sz="2000" b="1" dirty="0"/>
              <a:t>EDIFICACIÓN: </a:t>
            </a:r>
            <a:r>
              <a:rPr lang="es-EC" sz="2000" dirty="0"/>
              <a:t>Casa de la Academia de la Lengua Ecuatoriana</a:t>
            </a:r>
            <a:endParaRPr lang="es-EC" sz="2000" b="1" dirty="0"/>
          </a:p>
          <a:p>
            <a:pPr algn="just"/>
            <a:r>
              <a:rPr lang="es-EC" sz="2000" b="1" dirty="0"/>
              <a:t>UBICACIÓN:</a:t>
            </a:r>
            <a:r>
              <a:rPr lang="es-EC" sz="2000" dirty="0"/>
              <a:t> </a:t>
            </a:r>
            <a:r>
              <a:rPr lang="es-CO" dirty="0"/>
              <a:t>Ecuador, Sierra, Quito, Centro histórico de Quito, calles Cuenca 477 y Chile, junto a la plazoleta la Merced.</a:t>
            </a:r>
            <a:endParaRPr lang="es-EC" dirty="0"/>
          </a:p>
          <a:p>
            <a:pPr algn="just"/>
            <a:endParaRPr lang="es-EC" dirty="0"/>
          </a:p>
          <a:p>
            <a:pPr algn="just"/>
            <a:endParaRPr lang="es-EC" sz="2000" dirty="0"/>
          </a:p>
        </p:txBody>
      </p:sp>
      <p:sp>
        <p:nvSpPr>
          <p:cNvPr id="17" name="Rectángulo 16"/>
          <p:cNvSpPr/>
          <p:nvPr/>
        </p:nvSpPr>
        <p:spPr>
          <a:xfrm>
            <a:off x="1616678" y="5730931"/>
            <a:ext cx="2390463" cy="307777"/>
          </a:xfrm>
          <a:prstGeom prst="rect">
            <a:avLst/>
          </a:prstGeom>
        </p:spPr>
        <p:txBody>
          <a:bodyPr wrap="none">
            <a:spAutoFit/>
          </a:bodyPr>
          <a:lstStyle/>
          <a:p>
            <a:pPr algn="just"/>
            <a:r>
              <a:rPr lang="es-EC" sz="1400" b="1" dirty="0"/>
              <a:t>Fuente: </a:t>
            </a:r>
            <a:r>
              <a:rPr lang="es-EC" sz="1400" dirty="0"/>
              <a:t>(Google Maps, 2015)  </a:t>
            </a:r>
          </a:p>
        </p:txBody>
      </p:sp>
      <p:sp>
        <p:nvSpPr>
          <p:cNvPr id="18"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9"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20" name="3 Flecha a la derecha con muesca"/>
          <p:cNvSpPr/>
          <p:nvPr/>
        </p:nvSpPr>
        <p:spPr>
          <a:xfrm>
            <a:off x="2912683"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21"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22"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9"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3" name="Rectángulo 22"/>
          <p:cNvSpPr/>
          <p:nvPr/>
        </p:nvSpPr>
        <p:spPr>
          <a:xfrm>
            <a:off x="6979495" y="5609797"/>
            <a:ext cx="3339504" cy="307777"/>
          </a:xfrm>
          <a:prstGeom prst="rect">
            <a:avLst/>
          </a:prstGeom>
        </p:spPr>
        <p:txBody>
          <a:bodyPr wrap="none">
            <a:spAutoFit/>
          </a:bodyPr>
          <a:lstStyle/>
          <a:p>
            <a:pPr algn="just"/>
            <a:r>
              <a:rPr lang="es-EC" sz="1400" b="1" dirty="0"/>
              <a:t>Fuente: </a:t>
            </a:r>
            <a:r>
              <a:rPr lang="es-EC" sz="1400" dirty="0"/>
              <a:t>(</a:t>
            </a:r>
            <a:r>
              <a:rPr lang="es-CO" sz="1400" dirty="0"/>
              <a:t>Planos Arq. Héctor Cháves, 2009</a:t>
            </a:r>
            <a:r>
              <a:rPr lang="es-EC" sz="1400" dirty="0"/>
              <a:t>)  </a:t>
            </a:r>
          </a:p>
        </p:txBody>
      </p:sp>
      <p:pic>
        <p:nvPicPr>
          <p:cNvPr id="24" name="Imagen 23">
            <a:extLst>
              <a:ext uri="{FF2B5EF4-FFF2-40B4-BE49-F238E27FC236}">
                <a16:creationId xmlns:a16="http://schemas.microsoft.com/office/drawing/2014/main" id="{6A5C1B93-5780-48A7-8A93-F695DA31EE4E}"/>
              </a:ext>
            </a:extLst>
          </p:cNvPr>
          <p:cNvPicPr/>
          <p:nvPr/>
        </p:nvPicPr>
        <p:blipFill>
          <a:blip r:embed="rId3"/>
          <a:stretch>
            <a:fillRect/>
          </a:stretch>
        </p:blipFill>
        <p:spPr>
          <a:xfrm>
            <a:off x="838032" y="1809323"/>
            <a:ext cx="5073350" cy="3904762"/>
          </a:xfrm>
          <a:prstGeom prst="rect">
            <a:avLst/>
          </a:prstGeom>
        </p:spPr>
      </p:pic>
      <p:pic>
        <p:nvPicPr>
          <p:cNvPr id="25" name="Imagen 24">
            <a:extLst>
              <a:ext uri="{FF2B5EF4-FFF2-40B4-BE49-F238E27FC236}">
                <a16:creationId xmlns:a16="http://schemas.microsoft.com/office/drawing/2014/main" id="{48090AF6-48BD-4E9E-A228-69DB9EBE4A74}"/>
              </a:ext>
            </a:extLst>
          </p:cNvPr>
          <p:cNvPicPr/>
          <p:nvPr/>
        </p:nvPicPr>
        <p:blipFill>
          <a:blip r:embed="rId4"/>
          <a:stretch>
            <a:fillRect/>
          </a:stretch>
        </p:blipFill>
        <p:spPr>
          <a:xfrm>
            <a:off x="6280619" y="1912210"/>
            <a:ext cx="4737256" cy="3272600"/>
          </a:xfrm>
          <a:prstGeom prst="rect">
            <a:avLst/>
          </a:prstGeom>
        </p:spPr>
      </p:pic>
      <p:sp>
        <p:nvSpPr>
          <p:cNvPr id="5" name="CuadroTexto 4">
            <a:extLst>
              <a:ext uri="{FF2B5EF4-FFF2-40B4-BE49-F238E27FC236}">
                <a16:creationId xmlns:a16="http://schemas.microsoft.com/office/drawing/2014/main" id="{663DE1C1-47B5-4214-B561-10E19CD1423D}"/>
              </a:ext>
            </a:extLst>
          </p:cNvPr>
          <p:cNvSpPr txBox="1"/>
          <p:nvPr/>
        </p:nvSpPr>
        <p:spPr>
          <a:xfrm>
            <a:off x="7261188" y="5263253"/>
            <a:ext cx="3756687" cy="369332"/>
          </a:xfrm>
          <a:prstGeom prst="rect">
            <a:avLst/>
          </a:prstGeom>
          <a:noFill/>
        </p:spPr>
        <p:txBody>
          <a:bodyPr wrap="square" rtlCol="0">
            <a:spAutoFit/>
          </a:bodyPr>
          <a:lstStyle/>
          <a:p>
            <a:r>
              <a:rPr lang="es-EC" dirty="0"/>
              <a:t>Implantación de la estructura</a:t>
            </a:r>
          </a:p>
        </p:txBody>
      </p:sp>
    </p:spTree>
    <p:extLst>
      <p:ext uri="{BB962C8B-B14F-4D97-AF65-F5344CB8AC3E}">
        <p14:creationId xmlns:p14="http://schemas.microsoft.com/office/powerpoint/2010/main" val="32435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538483" y="657116"/>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ESTRUCTURA ORIGINAL</a:t>
            </a:r>
          </a:p>
        </p:txBody>
      </p:sp>
      <p:pic>
        <p:nvPicPr>
          <p:cNvPr id="2" name="Imagen 1">
            <a:extLst>
              <a:ext uri="{FF2B5EF4-FFF2-40B4-BE49-F238E27FC236}">
                <a16:creationId xmlns:a16="http://schemas.microsoft.com/office/drawing/2014/main" id="{A148D9EF-1181-4F47-A5AD-478CDA391F20}"/>
              </a:ext>
            </a:extLst>
          </p:cNvPr>
          <p:cNvPicPr>
            <a:picLocks noChangeAspect="1"/>
          </p:cNvPicPr>
          <p:nvPr/>
        </p:nvPicPr>
        <p:blipFill>
          <a:blip r:embed="rId4"/>
          <a:stretch>
            <a:fillRect/>
          </a:stretch>
        </p:blipFill>
        <p:spPr>
          <a:xfrm>
            <a:off x="538483" y="1695935"/>
            <a:ext cx="5778521" cy="1882726"/>
          </a:xfrm>
          <a:prstGeom prst="rect">
            <a:avLst/>
          </a:prstGeom>
        </p:spPr>
      </p:pic>
      <p:sp>
        <p:nvSpPr>
          <p:cNvPr id="3" name="CuadroTexto 2">
            <a:extLst>
              <a:ext uri="{FF2B5EF4-FFF2-40B4-BE49-F238E27FC236}">
                <a16:creationId xmlns:a16="http://schemas.microsoft.com/office/drawing/2014/main" id="{8CEF0DD6-76C8-468F-9301-F823F7321099}"/>
              </a:ext>
            </a:extLst>
          </p:cNvPr>
          <p:cNvSpPr txBox="1"/>
          <p:nvPr/>
        </p:nvSpPr>
        <p:spPr>
          <a:xfrm>
            <a:off x="1899138" y="1237958"/>
            <a:ext cx="2894596" cy="369332"/>
          </a:xfrm>
          <a:prstGeom prst="rect">
            <a:avLst/>
          </a:prstGeom>
          <a:noFill/>
        </p:spPr>
        <p:txBody>
          <a:bodyPr wrap="square" rtlCol="0">
            <a:spAutoFit/>
          </a:bodyPr>
          <a:lstStyle/>
          <a:p>
            <a:r>
              <a:rPr lang="es-EC" dirty="0"/>
              <a:t>MURO EJE 2- ENVOLVENTE Y</a:t>
            </a:r>
          </a:p>
        </p:txBody>
      </p:sp>
      <p:pic>
        <p:nvPicPr>
          <p:cNvPr id="5" name="Imagen 4">
            <a:extLst>
              <a:ext uri="{FF2B5EF4-FFF2-40B4-BE49-F238E27FC236}">
                <a16:creationId xmlns:a16="http://schemas.microsoft.com/office/drawing/2014/main" id="{C6CEF3D3-E9AF-4469-86B3-08B71EADF9BC}"/>
              </a:ext>
            </a:extLst>
          </p:cNvPr>
          <p:cNvPicPr>
            <a:picLocks noChangeAspect="1"/>
          </p:cNvPicPr>
          <p:nvPr/>
        </p:nvPicPr>
        <p:blipFill>
          <a:blip r:embed="rId5"/>
          <a:stretch>
            <a:fillRect/>
          </a:stretch>
        </p:blipFill>
        <p:spPr>
          <a:xfrm>
            <a:off x="538483" y="3610257"/>
            <a:ext cx="5941389" cy="1882726"/>
          </a:xfrm>
          <a:prstGeom prst="rect">
            <a:avLst/>
          </a:prstGeom>
        </p:spPr>
      </p:pic>
      <p:sp>
        <p:nvSpPr>
          <p:cNvPr id="6" name="Rectángulo 5">
            <a:extLst>
              <a:ext uri="{FF2B5EF4-FFF2-40B4-BE49-F238E27FC236}">
                <a16:creationId xmlns:a16="http://schemas.microsoft.com/office/drawing/2014/main" id="{19417686-6736-4755-8D18-5E887487CE71}"/>
              </a:ext>
            </a:extLst>
          </p:cNvPr>
          <p:cNvSpPr/>
          <p:nvPr/>
        </p:nvSpPr>
        <p:spPr>
          <a:xfrm>
            <a:off x="538483" y="1237958"/>
            <a:ext cx="5941389" cy="425502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a:extLst>
              <a:ext uri="{FF2B5EF4-FFF2-40B4-BE49-F238E27FC236}">
                <a16:creationId xmlns:a16="http://schemas.microsoft.com/office/drawing/2014/main" id="{5B7EB6F6-6AB5-4683-B732-3C09CC4A5014}"/>
              </a:ext>
            </a:extLst>
          </p:cNvPr>
          <p:cNvPicPr>
            <a:picLocks noChangeAspect="1"/>
          </p:cNvPicPr>
          <p:nvPr/>
        </p:nvPicPr>
        <p:blipFill>
          <a:blip r:embed="rId6"/>
          <a:stretch>
            <a:fillRect/>
          </a:stretch>
        </p:blipFill>
        <p:spPr>
          <a:xfrm>
            <a:off x="6612454" y="1672431"/>
            <a:ext cx="4733833" cy="1937826"/>
          </a:xfrm>
          <a:prstGeom prst="rect">
            <a:avLst/>
          </a:prstGeom>
        </p:spPr>
      </p:pic>
      <p:pic>
        <p:nvPicPr>
          <p:cNvPr id="9" name="Imagen 8">
            <a:extLst>
              <a:ext uri="{FF2B5EF4-FFF2-40B4-BE49-F238E27FC236}">
                <a16:creationId xmlns:a16="http://schemas.microsoft.com/office/drawing/2014/main" id="{499D12D2-B66A-4C76-BB0A-FC9B6F60E2D8}"/>
              </a:ext>
            </a:extLst>
          </p:cNvPr>
          <p:cNvPicPr>
            <a:picLocks noChangeAspect="1"/>
          </p:cNvPicPr>
          <p:nvPr/>
        </p:nvPicPr>
        <p:blipFill>
          <a:blip r:embed="rId7"/>
          <a:stretch>
            <a:fillRect/>
          </a:stretch>
        </p:blipFill>
        <p:spPr>
          <a:xfrm>
            <a:off x="6664309" y="3625024"/>
            <a:ext cx="4592941" cy="1991470"/>
          </a:xfrm>
          <a:prstGeom prst="rect">
            <a:avLst/>
          </a:prstGeom>
        </p:spPr>
      </p:pic>
      <p:sp>
        <p:nvSpPr>
          <p:cNvPr id="23" name="Rectángulo 22">
            <a:extLst>
              <a:ext uri="{FF2B5EF4-FFF2-40B4-BE49-F238E27FC236}">
                <a16:creationId xmlns:a16="http://schemas.microsoft.com/office/drawing/2014/main" id="{2917AD81-9114-48F0-AB9D-4E328F5B68B5}"/>
              </a:ext>
            </a:extLst>
          </p:cNvPr>
          <p:cNvSpPr/>
          <p:nvPr/>
        </p:nvSpPr>
        <p:spPr>
          <a:xfrm>
            <a:off x="6494551" y="1176971"/>
            <a:ext cx="5322312" cy="457671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9104DFF8-2767-43B8-93A4-61C753EDBA7C}"/>
              </a:ext>
            </a:extLst>
          </p:cNvPr>
          <p:cNvSpPr txBox="1"/>
          <p:nvPr/>
        </p:nvSpPr>
        <p:spPr>
          <a:xfrm>
            <a:off x="7398266" y="1288332"/>
            <a:ext cx="2894596" cy="369332"/>
          </a:xfrm>
          <a:prstGeom prst="rect">
            <a:avLst/>
          </a:prstGeom>
          <a:noFill/>
        </p:spPr>
        <p:txBody>
          <a:bodyPr wrap="square" rtlCol="0">
            <a:spAutoFit/>
          </a:bodyPr>
          <a:lstStyle/>
          <a:p>
            <a:r>
              <a:rPr lang="es-EC" dirty="0"/>
              <a:t>MURO EJE 8- ENVOLVENTE Y</a:t>
            </a:r>
          </a:p>
        </p:txBody>
      </p:sp>
    </p:spTree>
    <p:extLst>
      <p:ext uri="{BB962C8B-B14F-4D97-AF65-F5344CB8AC3E}">
        <p14:creationId xmlns:p14="http://schemas.microsoft.com/office/powerpoint/2010/main" val="28045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51</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ESFUERZOS</a:t>
            </a:r>
          </a:p>
        </p:txBody>
      </p:sp>
      <p:pic>
        <p:nvPicPr>
          <p:cNvPr id="5" name="Imagen 4">
            <a:extLst>
              <a:ext uri="{FF2B5EF4-FFF2-40B4-BE49-F238E27FC236}">
                <a16:creationId xmlns:a16="http://schemas.microsoft.com/office/drawing/2014/main" id="{E0A0FD5A-3B69-4DDF-9902-9685F2E1FA5E}"/>
              </a:ext>
            </a:extLst>
          </p:cNvPr>
          <p:cNvPicPr>
            <a:picLocks noChangeAspect="1"/>
          </p:cNvPicPr>
          <p:nvPr/>
        </p:nvPicPr>
        <p:blipFill>
          <a:blip r:embed="rId4"/>
          <a:stretch>
            <a:fillRect/>
          </a:stretch>
        </p:blipFill>
        <p:spPr>
          <a:xfrm>
            <a:off x="1871204" y="1830424"/>
            <a:ext cx="7748019" cy="3969743"/>
          </a:xfrm>
          <a:prstGeom prst="rect">
            <a:avLst/>
          </a:prstGeom>
          <a:ln w="38100">
            <a:solidFill>
              <a:srgbClr val="0070C0"/>
            </a:solidFill>
          </a:ln>
        </p:spPr>
      </p:pic>
      <p:pic>
        <p:nvPicPr>
          <p:cNvPr id="6" name="Imagen 5">
            <a:extLst>
              <a:ext uri="{FF2B5EF4-FFF2-40B4-BE49-F238E27FC236}">
                <a16:creationId xmlns:a16="http://schemas.microsoft.com/office/drawing/2014/main" id="{B9A3F7F7-E025-4652-B9CB-FF9F627A0194}"/>
              </a:ext>
            </a:extLst>
          </p:cNvPr>
          <p:cNvPicPr>
            <a:picLocks noChangeAspect="1"/>
          </p:cNvPicPr>
          <p:nvPr/>
        </p:nvPicPr>
        <p:blipFill>
          <a:blip r:embed="rId5"/>
          <a:stretch>
            <a:fillRect/>
          </a:stretch>
        </p:blipFill>
        <p:spPr>
          <a:xfrm>
            <a:off x="1871204" y="1834159"/>
            <a:ext cx="8011998" cy="3947565"/>
          </a:xfrm>
          <a:prstGeom prst="rect">
            <a:avLst/>
          </a:prstGeom>
        </p:spPr>
      </p:pic>
      <p:sp>
        <p:nvSpPr>
          <p:cNvPr id="7" name="CuadroTexto 6">
            <a:extLst>
              <a:ext uri="{FF2B5EF4-FFF2-40B4-BE49-F238E27FC236}">
                <a16:creationId xmlns:a16="http://schemas.microsoft.com/office/drawing/2014/main" id="{87E4CD59-B539-4575-AAE4-16BB0D70BB3F}"/>
              </a:ext>
            </a:extLst>
          </p:cNvPr>
          <p:cNvSpPr txBox="1"/>
          <p:nvPr/>
        </p:nvSpPr>
        <p:spPr>
          <a:xfrm>
            <a:off x="3853208" y="1280160"/>
            <a:ext cx="1787937" cy="369332"/>
          </a:xfrm>
          <a:prstGeom prst="rect">
            <a:avLst/>
          </a:prstGeom>
          <a:noFill/>
          <a:ln w="28575">
            <a:solidFill>
              <a:srgbClr val="00B050"/>
            </a:solidFill>
          </a:ln>
        </p:spPr>
        <p:txBody>
          <a:bodyPr wrap="square" rtlCol="0">
            <a:spAutoFit/>
          </a:bodyPr>
          <a:lstStyle/>
          <a:p>
            <a:r>
              <a:rPr lang="es-EC" dirty="0"/>
              <a:t>ENVOLVENTE X</a:t>
            </a:r>
          </a:p>
        </p:txBody>
      </p:sp>
    </p:spTree>
    <p:extLst>
      <p:ext uri="{BB962C8B-B14F-4D97-AF65-F5344CB8AC3E}">
        <p14:creationId xmlns:p14="http://schemas.microsoft.com/office/powerpoint/2010/main" val="4618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52</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200267" y="699861"/>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ESFUERZOS</a:t>
            </a:r>
          </a:p>
        </p:txBody>
      </p:sp>
      <p:sp>
        <p:nvSpPr>
          <p:cNvPr id="7" name="CuadroTexto 6">
            <a:extLst>
              <a:ext uri="{FF2B5EF4-FFF2-40B4-BE49-F238E27FC236}">
                <a16:creationId xmlns:a16="http://schemas.microsoft.com/office/drawing/2014/main" id="{87E4CD59-B539-4575-AAE4-16BB0D70BB3F}"/>
              </a:ext>
            </a:extLst>
          </p:cNvPr>
          <p:cNvSpPr txBox="1"/>
          <p:nvPr/>
        </p:nvSpPr>
        <p:spPr>
          <a:xfrm>
            <a:off x="3853208" y="1280160"/>
            <a:ext cx="1787937" cy="369332"/>
          </a:xfrm>
          <a:prstGeom prst="rect">
            <a:avLst/>
          </a:prstGeom>
          <a:noFill/>
          <a:ln w="28575">
            <a:solidFill>
              <a:srgbClr val="00B050"/>
            </a:solidFill>
          </a:ln>
        </p:spPr>
        <p:txBody>
          <a:bodyPr wrap="square" rtlCol="0">
            <a:spAutoFit/>
          </a:bodyPr>
          <a:lstStyle/>
          <a:p>
            <a:r>
              <a:rPr lang="es-EC" dirty="0"/>
              <a:t>ENVOLVENTE Y</a:t>
            </a:r>
          </a:p>
        </p:txBody>
      </p:sp>
      <p:pic>
        <p:nvPicPr>
          <p:cNvPr id="2" name="Imagen 1">
            <a:extLst>
              <a:ext uri="{FF2B5EF4-FFF2-40B4-BE49-F238E27FC236}">
                <a16:creationId xmlns:a16="http://schemas.microsoft.com/office/drawing/2014/main" id="{0D6D6A7A-0EA2-409C-A213-445D1BED7438}"/>
              </a:ext>
            </a:extLst>
          </p:cNvPr>
          <p:cNvPicPr>
            <a:picLocks noChangeAspect="1"/>
          </p:cNvPicPr>
          <p:nvPr/>
        </p:nvPicPr>
        <p:blipFill>
          <a:blip r:embed="rId4"/>
          <a:stretch>
            <a:fillRect/>
          </a:stretch>
        </p:blipFill>
        <p:spPr>
          <a:xfrm>
            <a:off x="2559175" y="2229791"/>
            <a:ext cx="6345675" cy="3320100"/>
          </a:xfrm>
          <a:prstGeom prst="rect">
            <a:avLst/>
          </a:prstGeom>
          <a:ln w="38100">
            <a:solidFill>
              <a:schemeClr val="accent6">
                <a:lumMod val="50000"/>
              </a:schemeClr>
            </a:solidFill>
          </a:ln>
        </p:spPr>
      </p:pic>
      <p:pic>
        <p:nvPicPr>
          <p:cNvPr id="3" name="Imagen 2">
            <a:extLst>
              <a:ext uri="{FF2B5EF4-FFF2-40B4-BE49-F238E27FC236}">
                <a16:creationId xmlns:a16="http://schemas.microsoft.com/office/drawing/2014/main" id="{3497BA6A-8770-4DB8-ACA2-A3DE85D3142C}"/>
              </a:ext>
            </a:extLst>
          </p:cNvPr>
          <p:cNvPicPr>
            <a:picLocks noChangeAspect="1"/>
          </p:cNvPicPr>
          <p:nvPr/>
        </p:nvPicPr>
        <p:blipFill>
          <a:blip r:embed="rId5"/>
          <a:stretch>
            <a:fillRect/>
          </a:stretch>
        </p:blipFill>
        <p:spPr>
          <a:xfrm>
            <a:off x="2559175" y="2228855"/>
            <a:ext cx="6808043" cy="3364895"/>
          </a:xfrm>
          <a:prstGeom prst="rect">
            <a:avLst/>
          </a:prstGeom>
        </p:spPr>
      </p:pic>
    </p:spTree>
    <p:extLst>
      <p:ext uri="{BB962C8B-B14F-4D97-AF65-F5344CB8AC3E}">
        <p14:creationId xmlns:p14="http://schemas.microsoft.com/office/powerpoint/2010/main" val="3982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53</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158064" y="635428"/>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ESFUERZOS MUROS AGRIETADOS</a:t>
            </a:r>
          </a:p>
        </p:txBody>
      </p:sp>
      <p:sp>
        <p:nvSpPr>
          <p:cNvPr id="7" name="CuadroTexto 6">
            <a:extLst>
              <a:ext uri="{FF2B5EF4-FFF2-40B4-BE49-F238E27FC236}">
                <a16:creationId xmlns:a16="http://schemas.microsoft.com/office/drawing/2014/main" id="{87E4CD59-B539-4575-AAE4-16BB0D70BB3F}"/>
              </a:ext>
            </a:extLst>
          </p:cNvPr>
          <p:cNvSpPr txBox="1"/>
          <p:nvPr/>
        </p:nvSpPr>
        <p:spPr>
          <a:xfrm>
            <a:off x="2140653" y="1019716"/>
            <a:ext cx="1787937" cy="369332"/>
          </a:xfrm>
          <a:prstGeom prst="rect">
            <a:avLst/>
          </a:prstGeom>
          <a:noFill/>
          <a:ln w="28575">
            <a:solidFill>
              <a:srgbClr val="00B050"/>
            </a:solidFill>
          </a:ln>
        </p:spPr>
        <p:txBody>
          <a:bodyPr wrap="square" rtlCol="0">
            <a:spAutoFit/>
          </a:bodyPr>
          <a:lstStyle/>
          <a:p>
            <a:r>
              <a:rPr lang="es-EC" dirty="0"/>
              <a:t>ENVOLVENTE X</a:t>
            </a:r>
          </a:p>
        </p:txBody>
      </p:sp>
      <p:pic>
        <p:nvPicPr>
          <p:cNvPr id="5" name="Imagen 4">
            <a:extLst>
              <a:ext uri="{FF2B5EF4-FFF2-40B4-BE49-F238E27FC236}">
                <a16:creationId xmlns:a16="http://schemas.microsoft.com/office/drawing/2014/main" id="{4F257980-CD42-4687-A82D-DA3622CE1166}"/>
              </a:ext>
            </a:extLst>
          </p:cNvPr>
          <p:cNvPicPr>
            <a:picLocks noChangeAspect="1"/>
          </p:cNvPicPr>
          <p:nvPr/>
        </p:nvPicPr>
        <p:blipFill>
          <a:blip r:embed="rId4"/>
          <a:stretch>
            <a:fillRect/>
          </a:stretch>
        </p:blipFill>
        <p:spPr>
          <a:xfrm>
            <a:off x="428625" y="1458621"/>
            <a:ext cx="5667375" cy="4810125"/>
          </a:xfrm>
          <a:prstGeom prst="rect">
            <a:avLst/>
          </a:prstGeom>
          <a:ln w="38100">
            <a:solidFill>
              <a:schemeClr val="accent6">
                <a:lumMod val="50000"/>
              </a:schemeClr>
            </a:solidFill>
          </a:ln>
        </p:spPr>
      </p:pic>
      <p:sp>
        <p:nvSpPr>
          <p:cNvPr id="16" name="CuadroTexto 15">
            <a:extLst>
              <a:ext uri="{FF2B5EF4-FFF2-40B4-BE49-F238E27FC236}">
                <a16:creationId xmlns:a16="http://schemas.microsoft.com/office/drawing/2014/main" id="{BA01D83A-60D6-4F9A-BFA8-90DC723E96C9}"/>
              </a:ext>
            </a:extLst>
          </p:cNvPr>
          <p:cNvSpPr txBox="1"/>
          <p:nvPr/>
        </p:nvSpPr>
        <p:spPr>
          <a:xfrm>
            <a:off x="7592304" y="1033904"/>
            <a:ext cx="1787937" cy="369332"/>
          </a:xfrm>
          <a:prstGeom prst="rect">
            <a:avLst/>
          </a:prstGeom>
          <a:noFill/>
          <a:ln w="28575">
            <a:solidFill>
              <a:srgbClr val="00B050"/>
            </a:solidFill>
          </a:ln>
        </p:spPr>
        <p:txBody>
          <a:bodyPr wrap="square" rtlCol="0">
            <a:spAutoFit/>
          </a:bodyPr>
          <a:lstStyle/>
          <a:p>
            <a:r>
              <a:rPr lang="es-EC" dirty="0"/>
              <a:t>ENVOLVENTE Y</a:t>
            </a:r>
          </a:p>
        </p:txBody>
      </p:sp>
      <p:pic>
        <p:nvPicPr>
          <p:cNvPr id="6" name="Imagen 5">
            <a:extLst>
              <a:ext uri="{FF2B5EF4-FFF2-40B4-BE49-F238E27FC236}">
                <a16:creationId xmlns:a16="http://schemas.microsoft.com/office/drawing/2014/main" id="{D98C1A42-1275-40B5-ABAA-3D66E19B5BFA}"/>
              </a:ext>
            </a:extLst>
          </p:cNvPr>
          <p:cNvPicPr>
            <a:picLocks noChangeAspect="1"/>
          </p:cNvPicPr>
          <p:nvPr/>
        </p:nvPicPr>
        <p:blipFill>
          <a:blip r:embed="rId5"/>
          <a:stretch>
            <a:fillRect/>
          </a:stretch>
        </p:blipFill>
        <p:spPr>
          <a:xfrm>
            <a:off x="6378796" y="1418407"/>
            <a:ext cx="5728539" cy="4831172"/>
          </a:xfrm>
          <a:prstGeom prst="rect">
            <a:avLst/>
          </a:prstGeom>
          <a:ln w="38100">
            <a:solidFill>
              <a:schemeClr val="accent6">
                <a:lumMod val="50000"/>
              </a:schemeClr>
            </a:solidFill>
          </a:ln>
        </p:spPr>
      </p:pic>
    </p:spTree>
    <p:extLst>
      <p:ext uri="{BB962C8B-B14F-4D97-AF65-F5344CB8AC3E}">
        <p14:creationId xmlns:p14="http://schemas.microsoft.com/office/powerpoint/2010/main" val="26499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noFill/>
          <a:ln>
            <a:solidFill>
              <a:schemeClr val="bg1">
                <a:lumMod val="95000"/>
              </a:schemeClr>
            </a:solidFill>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no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1" name="3 CuadroTexto">
            <a:extLst>
              <a:ext uri="{FF2B5EF4-FFF2-40B4-BE49-F238E27FC236}">
                <a16:creationId xmlns:a16="http://schemas.microsoft.com/office/drawing/2014/main" id="{2CB13E43-122A-4631-BF03-DC546C1F745D}"/>
              </a:ext>
            </a:extLst>
          </p:cNvPr>
          <p:cNvSpPr txBox="1"/>
          <p:nvPr/>
        </p:nvSpPr>
        <p:spPr>
          <a:xfrm>
            <a:off x="43985" y="102689"/>
            <a:ext cx="10544572" cy="461665"/>
          </a:xfrm>
          <a:prstGeom prst="rect">
            <a:avLst/>
          </a:prstGeom>
          <a:noFill/>
          <a:ln>
            <a:noFill/>
          </a:ln>
        </p:spPr>
        <p:txBody>
          <a:bodyPr wrap="square" rtlCol="0">
            <a:spAutoFit/>
          </a:bodyPr>
          <a:lstStyle/>
          <a:p>
            <a:r>
              <a:rPr lang="es-ES" sz="2400" dirty="0">
                <a:ln>
                  <a:solidFill>
                    <a:schemeClr val="tx1"/>
                  </a:solidFill>
                </a:ln>
              </a:rPr>
              <a:t>ANÁLISIS DE RESULTADOS</a:t>
            </a:r>
            <a:endParaRPr lang="es-ES" sz="2000" dirty="0">
              <a:ln>
                <a:solidFill>
                  <a:schemeClr val="tx1"/>
                </a:solidFill>
              </a:ln>
            </a:endParaRPr>
          </a:p>
        </p:txBody>
      </p:sp>
      <p:sp>
        <p:nvSpPr>
          <p:cNvPr id="22" name="Rectángulo redondeado 31">
            <a:extLst>
              <a:ext uri="{FF2B5EF4-FFF2-40B4-BE49-F238E27FC236}">
                <a16:creationId xmlns:a16="http://schemas.microsoft.com/office/drawing/2014/main" id="{078DBF0B-9EEB-42B2-A11B-DF0D6A18C11E}"/>
              </a:ext>
            </a:extLst>
          </p:cNvPr>
          <p:cNvSpPr/>
          <p:nvPr/>
        </p:nvSpPr>
        <p:spPr>
          <a:xfrm>
            <a:off x="158064" y="635428"/>
            <a:ext cx="8704583" cy="343092"/>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ESFUERZOS ESTRUCTURA ORIGINAL VS. ESTRUCTURA AGRIETADA</a:t>
            </a:r>
          </a:p>
        </p:txBody>
      </p:sp>
      <p:sp>
        <p:nvSpPr>
          <p:cNvPr id="7" name="CuadroTexto 6">
            <a:extLst>
              <a:ext uri="{FF2B5EF4-FFF2-40B4-BE49-F238E27FC236}">
                <a16:creationId xmlns:a16="http://schemas.microsoft.com/office/drawing/2014/main" id="{87E4CD59-B539-4575-AAE4-16BB0D70BB3F}"/>
              </a:ext>
            </a:extLst>
          </p:cNvPr>
          <p:cNvSpPr txBox="1"/>
          <p:nvPr/>
        </p:nvSpPr>
        <p:spPr>
          <a:xfrm>
            <a:off x="2140653" y="1019716"/>
            <a:ext cx="1787937" cy="369332"/>
          </a:xfrm>
          <a:prstGeom prst="rect">
            <a:avLst/>
          </a:prstGeom>
          <a:noFill/>
          <a:ln w="28575">
            <a:solidFill>
              <a:srgbClr val="00B050"/>
            </a:solidFill>
          </a:ln>
        </p:spPr>
        <p:txBody>
          <a:bodyPr wrap="square" rtlCol="0">
            <a:spAutoFit/>
          </a:bodyPr>
          <a:lstStyle/>
          <a:p>
            <a:r>
              <a:rPr lang="es-EC" dirty="0"/>
              <a:t>ENVOLVENTE X</a:t>
            </a:r>
          </a:p>
        </p:txBody>
      </p:sp>
      <p:sp>
        <p:nvSpPr>
          <p:cNvPr id="16" name="CuadroTexto 15">
            <a:extLst>
              <a:ext uri="{FF2B5EF4-FFF2-40B4-BE49-F238E27FC236}">
                <a16:creationId xmlns:a16="http://schemas.microsoft.com/office/drawing/2014/main" id="{BA01D83A-60D6-4F9A-BFA8-90DC723E96C9}"/>
              </a:ext>
            </a:extLst>
          </p:cNvPr>
          <p:cNvSpPr txBox="1"/>
          <p:nvPr/>
        </p:nvSpPr>
        <p:spPr>
          <a:xfrm>
            <a:off x="7592304" y="1033904"/>
            <a:ext cx="1787937" cy="369332"/>
          </a:xfrm>
          <a:prstGeom prst="rect">
            <a:avLst/>
          </a:prstGeom>
          <a:noFill/>
          <a:ln w="28575">
            <a:solidFill>
              <a:srgbClr val="00B050"/>
            </a:solidFill>
          </a:ln>
        </p:spPr>
        <p:txBody>
          <a:bodyPr wrap="square" rtlCol="0">
            <a:spAutoFit/>
          </a:bodyPr>
          <a:lstStyle/>
          <a:p>
            <a:r>
              <a:rPr lang="es-EC" dirty="0"/>
              <a:t>ENVOLVENTE Y</a:t>
            </a:r>
          </a:p>
        </p:txBody>
      </p:sp>
      <p:pic>
        <p:nvPicPr>
          <p:cNvPr id="2" name="Imagen 1">
            <a:extLst>
              <a:ext uri="{FF2B5EF4-FFF2-40B4-BE49-F238E27FC236}">
                <a16:creationId xmlns:a16="http://schemas.microsoft.com/office/drawing/2014/main" id="{E988C38C-55EC-443B-88F2-DE1BC6B1487D}"/>
              </a:ext>
            </a:extLst>
          </p:cNvPr>
          <p:cNvPicPr>
            <a:picLocks noChangeAspect="1"/>
          </p:cNvPicPr>
          <p:nvPr/>
        </p:nvPicPr>
        <p:blipFill>
          <a:blip r:embed="rId4"/>
          <a:stretch>
            <a:fillRect/>
          </a:stretch>
        </p:blipFill>
        <p:spPr>
          <a:xfrm>
            <a:off x="487387" y="1453979"/>
            <a:ext cx="5498044" cy="4773027"/>
          </a:xfrm>
          <a:prstGeom prst="rect">
            <a:avLst/>
          </a:prstGeom>
          <a:ln w="38100">
            <a:solidFill>
              <a:srgbClr val="0070C0"/>
            </a:solidFill>
          </a:ln>
        </p:spPr>
      </p:pic>
      <p:pic>
        <p:nvPicPr>
          <p:cNvPr id="3" name="Imagen 2">
            <a:extLst>
              <a:ext uri="{FF2B5EF4-FFF2-40B4-BE49-F238E27FC236}">
                <a16:creationId xmlns:a16="http://schemas.microsoft.com/office/drawing/2014/main" id="{B78C03FC-581F-4BE3-8D76-5218222A0816}"/>
              </a:ext>
            </a:extLst>
          </p:cNvPr>
          <p:cNvPicPr>
            <a:picLocks noChangeAspect="1"/>
          </p:cNvPicPr>
          <p:nvPr/>
        </p:nvPicPr>
        <p:blipFill>
          <a:blip r:embed="rId5"/>
          <a:stretch>
            <a:fillRect/>
          </a:stretch>
        </p:blipFill>
        <p:spPr>
          <a:xfrm>
            <a:off x="6096000" y="1389048"/>
            <a:ext cx="5250287" cy="4915372"/>
          </a:xfrm>
          <a:prstGeom prst="rect">
            <a:avLst/>
          </a:prstGeom>
          <a:ln w="38100">
            <a:solidFill>
              <a:srgbClr val="0070C0"/>
            </a:solidFill>
          </a:ln>
        </p:spPr>
      </p:pic>
    </p:spTree>
    <p:extLst>
      <p:ext uri="{BB962C8B-B14F-4D97-AF65-F5344CB8AC3E}">
        <p14:creationId xmlns:p14="http://schemas.microsoft.com/office/powerpoint/2010/main" val="7211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CONCLUSIONES: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812275" y="571817"/>
            <a:ext cx="10110421" cy="5909310"/>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s-CO" dirty="0"/>
              <a:t>Los espesores utilizados en estructuras de adobe son de gran tamaño puesto que estas estructuras deben resistir el peso de la cubierta, por tal motivo los espesores de muros de adobe pueden llegar hasta el metro y medio. </a:t>
            </a:r>
            <a:endParaRPr lang="es-EC" dirty="0"/>
          </a:p>
          <a:p>
            <a:pPr marL="285750" indent="-285750" algn="just">
              <a:buFont typeface="Arial" panose="020B0604020202020204" pitchFamily="34" charset="0"/>
              <a:buChar char="•"/>
            </a:pPr>
            <a:r>
              <a:rPr lang="es-CO" dirty="0"/>
              <a:t>Las estructuras de adobe presentan buen comportamiento ante cargas gravitatorias es decir ante la acción del peso muerto de la estructura y la carga viva según sea el uso de la misma. Caso contrario a la acción de fuerzas laterales como sismos, ante estas fuerzas la estructura presenta un comportamiento pobre. </a:t>
            </a:r>
            <a:endParaRPr lang="es-EC" dirty="0"/>
          </a:p>
          <a:p>
            <a:pPr marL="285750" indent="-285750" algn="just">
              <a:buFont typeface="Arial" panose="020B0604020202020204" pitchFamily="34" charset="0"/>
              <a:buChar char="•"/>
            </a:pPr>
            <a:r>
              <a:rPr lang="es-CO" dirty="0"/>
              <a:t>Se presenta concentración de esfuerzos en los dinteles, debido a la abertura que se presenta, existiendo un cambio en la geometría del muro.</a:t>
            </a:r>
            <a:endParaRPr lang="es-EC" dirty="0"/>
          </a:p>
          <a:p>
            <a:pPr marL="285750" indent="-285750" algn="just">
              <a:buFont typeface="Arial" panose="020B0604020202020204" pitchFamily="34" charset="0"/>
              <a:buChar char="•"/>
            </a:pPr>
            <a:r>
              <a:rPr lang="es-CO" dirty="0"/>
              <a:t>La estructura de la Casa de la Academia de la Lengua no cumple con la mayoría de las recomendaciones propuestas por </a:t>
            </a:r>
            <a:r>
              <a:rPr lang="es-EC" dirty="0"/>
              <a:t>El Instituto Nacional de Investigación y Normalización de la Vivienda (ININVI , 2002), para la construcción con adobe, presentadas en la sección 2.3 del presente documento.</a:t>
            </a:r>
          </a:p>
          <a:p>
            <a:pPr marL="285750" indent="-285750" algn="just">
              <a:buFont typeface="Arial" panose="020B0604020202020204" pitchFamily="34" charset="0"/>
              <a:buChar char="•"/>
            </a:pPr>
            <a:r>
              <a:rPr lang="es-CO" dirty="0"/>
              <a:t>La vulnerabilidad de la estructura CAEL se la determinó mediante dos métodos el método de FEMA y el método italiano, teniendo como resultado que la estructura es de alta vulnerabilidad sísmica, requiriéndose así de evaluación especial.</a:t>
            </a:r>
            <a:endParaRPr lang="es-EC" dirty="0"/>
          </a:p>
          <a:p>
            <a:pPr marL="285750" indent="-285750" algn="just">
              <a:buFont typeface="Arial" panose="020B0604020202020204" pitchFamily="34" charset="0"/>
              <a:buChar char="•"/>
            </a:pPr>
            <a:r>
              <a:rPr lang="es-CO" dirty="0"/>
              <a:t>En la estructura en estudio no existe una buena conexión entre elementos resistentes verticales y las vigas de amarre, lo que ocasiona concentración de esfuerzos en puntos específicos de los muros donde se depositan las fuerzas verticales porque las vigas tienen la función de repartir mejor la carga aplicada.</a:t>
            </a:r>
            <a:endParaRPr lang="es-EC" dirty="0"/>
          </a:p>
          <a:p>
            <a:pPr marL="285750" indent="-285750" algn="just">
              <a:buFont typeface="Arial" panose="020B0604020202020204" pitchFamily="34" charset="0"/>
              <a:buChar char="•"/>
            </a:pPr>
            <a:r>
              <a:rPr lang="es-CO" dirty="0"/>
              <a:t>La mala conexión entre diafragma horizontal y panel vertical provoca fallas por volteo fuera del plano de los paneles, lo que impide la distribución racional del cortante basal entre los elementos verticales ocasionando grandes esfuerzos</a:t>
            </a:r>
            <a:endParaRPr lang="es-ES" dirty="0"/>
          </a:p>
        </p:txBody>
      </p:sp>
    </p:spTree>
    <p:extLst>
      <p:ext uri="{BB962C8B-B14F-4D97-AF65-F5344CB8AC3E}">
        <p14:creationId xmlns:p14="http://schemas.microsoft.com/office/powerpoint/2010/main" val="312662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CONCLUSIONES: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812275" y="868488"/>
            <a:ext cx="10060317" cy="5632311"/>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s-CO" dirty="0"/>
              <a:t>La estructura CAEL presenta un buen comportamiento en cuanto a desplazamientos con el caso de sismos tanto en X como en Y</a:t>
            </a:r>
            <a:r>
              <a:rPr lang="es-EC" dirty="0"/>
              <a:t>. Debido a los grandes espesores de sus muros. Por este motivo las derivas inelásticas no sobrepasan en ningún caso a la deriva máxima impuesta por la Norma </a:t>
            </a:r>
            <a:r>
              <a:rPr lang="es-CO" dirty="0"/>
              <a:t>NEC-SE-DS.</a:t>
            </a:r>
            <a:endParaRPr lang="es-EC" dirty="0"/>
          </a:p>
          <a:p>
            <a:pPr marL="285750" indent="-285750" algn="just">
              <a:buFont typeface="Arial" panose="020B0604020202020204" pitchFamily="34" charset="0"/>
              <a:buChar char="•"/>
            </a:pPr>
            <a:r>
              <a:rPr lang="es-CO" dirty="0"/>
              <a:t>La estructura de CAEL presenta graves problemas en cuanto a esfuerzos, debido a que la estructura está compuesta por 3 pisos y el piso mayor mide 3.40m lo que significa que los muros deben soportar un gran peso propio. La diferencia entre espesores también influye, porque en la estructura se presenta un caso singular en donde no cumple con el principio piramidal, en ciertos muros como el muro 8, muro 6 y muro J, los espesores aumentan con la altura del piso. Es decir que el espesor del muro del piso 3 es mayor al del piso 2, y el espesor del muro del piso 2 es mayor al espesor del muro del piso 1.</a:t>
            </a:r>
            <a:endParaRPr lang="es-EC" dirty="0"/>
          </a:p>
          <a:p>
            <a:pPr marL="285750" indent="-285750" algn="just">
              <a:buFont typeface="Arial" panose="020B0604020202020204" pitchFamily="34" charset="0"/>
              <a:buChar char="•"/>
            </a:pPr>
            <a:r>
              <a:rPr lang="es-CO" dirty="0"/>
              <a:t>La estructura CAEL, no presenta mayores problemas en cuanto a esfuerzos a corte.</a:t>
            </a:r>
            <a:endParaRPr lang="es-EC" dirty="0"/>
          </a:p>
          <a:p>
            <a:pPr marL="285750" indent="-285750" algn="just">
              <a:buFont typeface="Arial" panose="020B0604020202020204" pitchFamily="34" charset="0"/>
              <a:buChar char="•"/>
            </a:pPr>
            <a:r>
              <a:rPr lang="es-CO" dirty="0"/>
              <a:t>Los refuerzos colocados en la estructura aportan positivamente, los más eficientes son la combinación del refuerzo tipo llave con el refuerzo tipo cercha.</a:t>
            </a:r>
            <a:endParaRPr lang="es-EC" dirty="0"/>
          </a:p>
          <a:p>
            <a:pPr marL="285750" indent="-285750" algn="just">
              <a:buFont typeface="Arial" panose="020B0604020202020204" pitchFamily="34" charset="0"/>
              <a:buChar char="•"/>
            </a:pPr>
            <a:r>
              <a:rPr lang="es-CO" dirty="0"/>
              <a:t>La estructura de muros agrietados con refuerzo presenta un incremento considerable en cuanto a resistencia a compresión y tracción en muros de Eje X tanto en casos de envolvente X como en Y. Los esfuerzos a corte presentan mejoramientos hasta de un 97.28% en muros de eje X con envolvente X.</a:t>
            </a:r>
            <a:endParaRPr lang="es-EC" dirty="0"/>
          </a:p>
          <a:p>
            <a:pPr marL="285750" indent="-285750" algn="just">
              <a:buFont typeface="Arial" panose="020B0604020202020204" pitchFamily="34" charset="0"/>
              <a:buChar char="•"/>
            </a:pPr>
            <a:r>
              <a:rPr lang="es-CO" dirty="0"/>
              <a:t>Para el caso de esfuerzos a corte la estructura con muros agrietados presenta una mejoría de hasta el 78.06% en muros de eje X con envolvente X.</a:t>
            </a:r>
            <a:endParaRPr lang="es-EC" dirty="0"/>
          </a:p>
          <a:p>
            <a:pPr marL="285750" lvl="0" indent="-285750">
              <a:buFont typeface="Arial" panose="020B0604020202020204" pitchFamily="34" charset="0"/>
              <a:buChar char="•"/>
            </a:pPr>
            <a:endParaRPr lang="es-EC" dirty="0"/>
          </a:p>
          <a:p>
            <a:endParaRPr lang="es-ES" dirty="0"/>
          </a:p>
        </p:txBody>
      </p:sp>
    </p:spTree>
    <p:extLst>
      <p:ext uri="{BB962C8B-B14F-4D97-AF65-F5344CB8AC3E}">
        <p14:creationId xmlns:p14="http://schemas.microsoft.com/office/powerpoint/2010/main" val="3651788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RECOMENDACIONES: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551510" y="872708"/>
            <a:ext cx="10346133" cy="535531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s-CO" dirty="0"/>
              <a:t>Los diseños, estudios, modificaciones y restauraciones que se realicen a cualquier estructura deben ser supervisadas o realizadas por un ingeniero civil.</a:t>
            </a:r>
            <a:endParaRPr lang="es-EC" dirty="0"/>
          </a:p>
          <a:p>
            <a:pPr marL="285750" indent="-285750" algn="just">
              <a:buFont typeface="Arial" panose="020B0604020202020204" pitchFamily="34" charset="0"/>
              <a:buChar char="•"/>
            </a:pPr>
            <a:r>
              <a:rPr lang="es-CO" dirty="0"/>
              <a:t>Los reforzamientos que se vayan a emplear a una estructura deben estar avalados por un profesional, en este caso un ingeniero civil.</a:t>
            </a:r>
            <a:endParaRPr lang="es-EC" dirty="0"/>
          </a:p>
          <a:p>
            <a:pPr marL="285750" indent="-285750" algn="just">
              <a:buFont typeface="Arial" panose="020B0604020202020204" pitchFamily="34" charset="0"/>
              <a:buChar char="•"/>
            </a:pPr>
            <a:r>
              <a:rPr lang="es-EC" dirty="0"/>
              <a:t>La caracterización de los materiales presentes en una estructura antigua, es necesaria debido a que en la mayoría de casos al ser elaborados tradicionalmente no cumplen con sus propiedades nominales de diseño, siendo así más probable su eventual falla ante la presencia de cargas sísmicas.</a:t>
            </a:r>
          </a:p>
          <a:p>
            <a:pPr marL="285750" indent="-285750" algn="just">
              <a:buFont typeface="Arial" panose="020B0604020202020204" pitchFamily="34" charset="0"/>
              <a:buChar char="•"/>
            </a:pPr>
            <a:r>
              <a:rPr lang="es-EC" dirty="0"/>
              <a:t>Entre los criterios para emplear reforzamiento se tiene que tomar en cuenta que el refuerzo garantice un trabajo en conjunto con todos los elementos, debe disipar la energía sísmica aun cuando los elementos ya se hallen fisurados, debe retardar el tiempo de colapso de una estructura que se encuentre ante efecto sísmico y el refuerzo debe ser económico.</a:t>
            </a:r>
          </a:p>
          <a:p>
            <a:pPr marL="285750" indent="-285750" algn="just">
              <a:buFont typeface="Arial" panose="020B0604020202020204" pitchFamily="34" charset="0"/>
              <a:buChar char="•"/>
            </a:pPr>
            <a:r>
              <a:rPr lang="es-CO" dirty="0"/>
              <a:t>Se debe tener especial cuidado en el estudio de las estructuras antiguas, tomar en cuenta parámetros especiales para el análisis de su comportamiento y su estabilidad frente a eventos sísmicos, porque en su mayoría estas estructuras son de mampostería, razón por la que es necesario realizar inspección visual de la edificación, además de contar con documentos relevantes como lo son los planos y memorias técnicas de posibles rehabilitaciones que se hubieren dado con anterioridad. </a:t>
            </a:r>
            <a:endParaRPr lang="es-EC" dirty="0"/>
          </a:p>
          <a:p>
            <a:pPr lvl="0" algn="just"/>
            <a:endParaRPr lang="es-EC" dirty="0"/>
          </a:p>
          <a:p>
            <a:pPr lvl="0" algn="just"/>
            <a:endParaRPr lang="es-EC" dirty="0"/>
          </a:p>
          <a:p>
            <a:endParaRPr lang="es-ES" dirty="0"/>
          </a:p>
        </p:txBody>
      </p:sp>
    </p:spTree>
    <p:extLst>
      <p:ext uri="{BB962C8B-B14F-4D97-AF65-F5344CB8AC3E}">
        <p14:creationId xmlns:p14="http://schemas.microsoft.com/office/powerpoint/2010/main" val="3955233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58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REFORZAMIENTO : PRESUPUESTO DEL REFUERZO</a:t>
            </a:r>
            <a:endParaRPr kumimoji="0" lang="es-ES" sz="20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5.REFORZAMIENTO</a:t>
            </a:r>
          </a:p>
        </p:txBody>
      </p:sp>
      <p:sp>
        <p:nvSpPr>
          <p:cNvPr id="2" name="Rectángulo 1"/>
          <p:cNvSpPr/>
          <p:nvPr/>
        </p:nvSpPr>
        <p:spPr>
          <a:xfrm>
            <a:off x="1264702" y="1107585"/>
            <a:ext cx="10081585" cy="10431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Adobe Garamond Pro" pitchFamily="18" charset="0"/>
                <a:ea typeface="+mn-ea"/>
                <a:cs typeface="+mn-cs"/>
              </a:rPr>
              <a:t>El presupuesto aproximado para la aplicación del Reforzamiento de la Casa de la Academia de la Lengua es de $7.943,89 los precios de los materiales empleados han sido obtenidos  de acuerdo a la Cámara de la Construcción de Quito.</a:t>
            </a:r>
          </a:p>
        </p:txBody>
      </p:sp>
      <p:pic>
        <p:nvPicPr>
          <p:cNvPr id="5" name="Imagen 4">
            <a:extLst>
              <a:ext uri="{FF2B5EF4-FFF2-40B4-BE49-F238E27FC236}">
                <a16:creationId xmlns:a16="http://schemas.microsoft.com/office/drawing/2014/main" id="{850878E2-8B3E-401A-AB09-A74AB5D0BD06}"/>
              </a:ext>
            </a:extLst>
          </p:cNvPr>
          <p:cNvPicPr>
            <a:picLocks noChangeAspect="1"/>
          </p:cNvPicPr>
          <p:nvPr/>
        </p:nvPicPr>
        <p:blipFill>
          <a:blip r:embed="rId3"/>
          <a:stretch>
            <a:fillRect/>
          </a:stretch>
        </p:blipFill>
        <p:spPr>
          <a:xfrm>
            <a:off x="812275" y="2505152"/>
            <a:ext cx="10800118" cy="2978275"/>
          </a:xfrm>
          <a:prstGeom prst="rect">
            <a:avLst/>
          </a:prstGeom>
        </p:spPr>
      </p:pic>
    </p:spTree>
    <p:extLst>
      <p:ext uri="{BB962C8B-B14F-4D97-AF65-F5344CB8AC3E}">
        <p14:creationId xmlns:p14="http://schemas.microsoft.com/office/powerpoint/2010/main" val="3617070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dirty="0">
                <a:ln>
                  <a:solidFill>
                    <a:prstClr val="black"/>
                  </a:solidFill>
                </a:ln>
                <a:solidFill>
                  <a:prstClr val="black"/>
                </a:solidFill>
                <a:latin typeface="Calibri" panose="020F0502020204030204"/>
              </a:rPr>
              <a:t>59</a:t>
            </a:r>
            <a:endParaRPr kumimoji="0" lang="es-ES" sz="2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PRECIO DEL ESTUDIO REALIZADO</a:t>
            </a:r>
            <a:endParaRPr kumimoji="0" lang="es-ES" sz="20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5.REFORZAMIENTO</a:t>
            </a:r>
          </a:p>
        </p:txBody>
      </p:sp>
      <p:pic>
        <p:nvPicPr>
          <p:cNvPr id="3" name="Imagen 2">
            <a:extLst>
              <a:ext uri="{FF2B5EF4-FFF2-40B4-BE49-F238E27FC236}">
                <a16:creationId xmlns:a16="http://schemas.microsoft.com/office/drawing/2014/main" id="{70BF2533-450D-4211-BD0D-11AFE91356F2}"/>
              </a:ext>
            </a:extLst>
          </p:cNvPr>
          <p:cNvPicPr>
            <a:picLocks noChangeAspect="1"/>
          </p:cNvPicPr>
          <p:nvPr/>
        </p:nvPicPr>
        <p:blipFill>
          <a:blip r:embed="rId3"/>
          <a:stretch>
            <a:fillRect/>
          </a:stretch>
        </p:blipFill>
        <p:spPr>
          <a:xfrm>
            <a:off x="1812776" y="949147"/>
            <a:ext cx="8457127" cy="4480981"/>
          </a:xfrm>
          <a:prstGeom prst="rect">
            <a:avLst/>
          </a:prstGeom>
        </p:spPr>
      </p:pic>
    </p:spTree>
    <p:extLst>
      <p:ext uri="{BB962C8B-B14F-4D97-AF65-F5344CB8AC3E}">
        <p14:creationId xmlns:p14="http://schemas.microsoft.com/office/powerpoint/2010/main" val="326035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79281" y="86880"/>
            <a:ext cx="656823" cy="461665"/>
          </a:xfrm>
          <a:prstGeom prst="rect">
            <a:avLst/>
          </a:prstGeom>
          <a:noFill/>
          <a:ln>
            <a:noFill/>
          </a:ln>
        </p:spPr>
        <p:txBody>
          <a:bodyPr wrap="square" rtlCol="0">
            <a:spAutoFit/>
          </a:bodyPr>
          <a:lstStyle/>
          <a:p>
            <a:pPr algn="ctr"/>
            <a:r>
              <a:rPr lang="es-ES" sz="2400" dirty="0">
                <a:ln>
                  <a:solidFill>
                    <a:schemeClr val="tx1"/>
                  </a:solidFill>
                </a:ln>
              </a:rPr>
              <a:t>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8988393"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DESCRIPCION  </a:t>
            </a:r>
            <a:endParaRPr lang="es-ES" sz="2000" dirty="0">
              <a:ln>
                <a:solidFill>
                  <a:schemeClr val="tx1"/>
                </a:solidFill>
              </a:ln>
            </a:endParaRPr>
          </a:p>
        </p:txBody>
      </p:sp>
      <p:sp>
        <p:nvSpPr>
          <p:cNvPr id="17"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9"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28" name="3 Flecha a la derecha con muesca"/>
          <p:cNvSpPr/>
          <p:nvPr/>
        </p:nvSpPr>
        <p:spPr>
          <a:xfrm>
            <a:off x="2912683"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29"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0"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1"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3" name="Rectángulo 22"/>
          <p:cNvSpPr/>
          <p:nvPr/>
        </p:nvSpPr>
        <p:spPr>
          <a:xfrm>
            <a:off x="1299379" y="4052704"/>
            <a:ext cx="3732894" cy="401913"/>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Fachada estructura CAEL</a:t>
            </a:r>
          </a:p>
        </p:txBody>
      </p:sp>
      <p:sp>
        <p:nvSpPr>
          <p:cNvPr id="24" name="Rectángulo 23"/>
          <p:cNvSpPr/>
          <p:nvPr/>
        </p:nvSpPr>
        <p:spPr>
          <a:xfrm>
            <a:off x="7499861" y="5340626"/>
            <a:ext cx="3075374" cy="55417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Vista en planta estructura, patio central y patio posterior</a:t>
            </a:r>
          </a:p>
        </p:txBody>
      </p:sp>
      <p:pic>
        <p:nvPicPr>
          <p:cNvPr id="18" name="Imagen 17">
            <a:extLst>
              <a:ext uri="{FF2B5EF4-FFF2-40B4-BE49-F238E27FC236}">
                <a16:creationId xmlns:a16="http://schemas.microsoft.com/office/drawing/2014/main" id="{D873D2AE-750F-4A88-A302-48DE6BE21298}"/>
              </a:ext>
            </a:extLst>
          </p:cNvPr>
          <p:cNvPicPr/>
          <p:nvPr/>
        </p:nvPicPr>
        <p:blipFill>
          <a:blip r:embed="rId4"/>
          <a:stretch>
            <a:fillRect/>
          </a:stretch>
        </p:blipFill>
        <p:spPr>
          <a:xfrm>
            <a:off x="732265" y="970551"/>
            <a:ext cx="5612130" cy="3050540"/>
          </a:xfrm>
          <a:prstGeom prst="rect">
            <a:avLst/>
          </a:prstGeom>
        </p:spPr>
      </p:pic>
      <p:pic>
        <p:nvPicPr>
          <p:cNvPr id="20" name="12 Imagen" descr="plano acad.jpg">
            <a:extLst>
              <a:ext uri="{FF2B5EF4-FFF2-40B4-BE49-F238E27FC236}">
                <a16:creationId xmlns:a16="http://schemas.microsoft.com/office/drawing/2014/main" id="{95FD599D-5F3A-4905-ACEE-6B97DBEE9606}"/>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6200000">
            <a:off x="6459588" y="907593"/>
            <a:ext cx="4792081" cy="4073984"/>
          </a:xfrm>
          <a:prstGeom prst="rect">
            <a:avLst/>
          </a:prstGeom>
        </p:spPr>
      </p:pic>
      <p:sp>
        <p:nvSpPr>
          <p:cNvPr id="3" name="CuadroTexto 2">
            <a:extLst>
              <a:ext uri="{FF2B5EF4-FFF2-40B4-BE49-F238E27FC236}">
                <a16:creationId xmlns:a16="http://schemas.microsoft.com/office/drawing/2014/main" id="{8B1C530C-92FC-4430-BB91-B370C9A1698B}"/>
              </a:ext>
            </a:extLst>
          </p:cNvPr>
          <p:cNvSpPr txBox="1"/>
          <p:nvPr/>
        </p:nvSpPr>
        <p:spPr>
          <a:xfrm>
            <a:off x="2270410" y="5251075"/>
            <a:ext cx="4073985" cy="646331"/>
          </a:xfrm>
          <a:prstGeom prst="rect">
            <a:avLst/>
          </a:prstGeom>
          <a:noFill/>
          <a:ln>
            <a:solidFill>
              <a:srgbClr val="0070C0"/>
            </a:solidFill>
          </a:ln>
        </p:spPr>
        <p:txBody>
          <a:bodyPr wrap="square" rtlCol="0">
            <a:spAutoFit/>
          </a:bodyPr>
          <a:lstStyle/>
          <a:p>
            <a:r>
              <a:rPr lang="es-CO" dirty="0"/>
              <a:t>Estructura de 2 000 m² levantada en el siglo XVIII.</a:t>
            </a:r>
            <a:endParaRPr lang="es-EC" dirty="0"/>
          </a:p>
        </p:txBody>
      </p:sp>
      <p:cxnSp>
        <p:nvCxnSpPr>
          <p:cNvPr id="7" name="Conector recto de flecha 6">
            <a:extLst>
              <a:ext uri="{FF2B5EF4-FFF2-40B4-BE49-F238E27FC236}">
                <a16:creationId xmlns:a16="http://schemas.microsoft.com/office/drawing/2014/main" id="{6EF02877-DD48-4741-A82A-B64382334715}"/>
              </a:ext>
            </a:extLst>
          </p:cNvPr>
          <p:cNvCxnSpPr/>
          <p:nvPr/>
        </p:nvCxnSpPr>
        <p:spPr>
          <a:xfrm flipH="1" flipV="1">
            <a:off x="3261025" y="4506391"/>
            <a:ext cx="503708" cy="5906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3553EBD9-4239-49FC-903A-D44DB3685B75}"/>
              </a:ext>
            </a:extLst>
          </p:cNvPr>
          <p:cNvCxnSpPr>
            <a:cxnSpLocks/>
          </p:cNvCxnSpPr>
          <p:nvPr/>
        </p:nvCxnSpPr>
        <p:spPr>
          <a:xfrm flipV="1">
            <a:off x="6544797" y="5251075"/>
            <a:ext cx="754661" cy="3707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4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3" name="Rectángulo 12"/>
          <p:cNvSpPr/>
          <p:nvPr/>
        </p:nvSpPr>
        <p:spPr>
          <a:xfrm>
            <a:off x="3026822" y="2552643"/>
            <a:ext cx="6138355" cy="17527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3600" dirty="0"/>
              <a:t>GRACIAS POR SU ATENCION </a:t>
            </a:r>
          </a:p>
        </p:txBody>
      </p:sp>
    </p:spTree>
    <p:extLst>
      <p:ext uri="{BB962C8B-B14F-4D97-AF65-F5344CB8AC3E}">
        <p14:creationId xmlns:p14="http://schemas.microsoft.com/office/powerpoint/2010/main" val="411154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28811" y="71493"/>
            <a:ext cx="656823" cy="461665"/>
          </a:xfrm>
          <a:prstGeom prst="rect">
            <a:avLst/>
          </a:prstGeom>
          <a:noFill/>
          <a:ln>
            <a:noFill/>
          </a:ln>
        </p:spPr>
        <p:txBody>
          <a:bodyPr wrap="square" rtlCol="0">
            <a:spAutoFit/>
          </a:bodyPr>
          <a:lstStyle/>
          <a:p>
            <a:pPr algn="ctr"/>
            <a:r>
              <a:rPr lang="es-ES" sz="2400" dirty="0">
                <a:ln>
                  <a:solidFill>
                    <a:schemeClr val="tx1"/>
                  </a:solidFill>
                </a:ln>
              </a:rPr>
              <a:t>7</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2" name="Rectángulo redondeado 1"/>
          <p:cNvSpPr/>
          <p:nvPr/>
        </p:nvSpPr>
        <p:spPr>
          <a:xfrm>
            <a:off x="226232" y="810532"/>
            <a:ext cx="11120055" cy="5209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LEVANTAMIENTO TOPOGRÁFICO</a:t>
            </a:r>
            <a:endParaRPr lang="es-EC" dirty="0"/>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214847" y="795144"/>
            <a:ext cx="11120055" cy="520998"/>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LEVANTAMIENTO ARQUITECTÓNICO</a:t>
            </a:r>
            <a:endParaRPr lang="es-EC" dirty="0"/>
          </a:p>
        </p:txBody>
      </p:sp>
      <p:pic>
        <p:nvPicPr>
          <p:cNvPr id="45" name="Imagen 44">
            <a:extLst>
              <a:ext uri="{FF2B5EF4-FFF2-40B4-BE49-F238E27FC236}">
                <a16:creationId xmlns:a16="http://schemas.microsoft.com/office/drawing/2014/main" id="{C93E256B-CA23-409B-885F-F6C6CA8FF7D9}"/>
              </a:ext>
            </a:extLst>
          </p:cNvPr>
          <p:cNvPicPr/>
          <p:nvPr/>
        </p:nvPicPr>
        <p:blipFill>
          <a:blip r:embed="rId4"/>
          <a:stretch>
            <a:fillRect/>
          </a:stretch>
        </p:blipFill>
        <p:spPr>
          <a:xfrm>
            <a:off x="30894" y="1670525"/>
            <a:ext cx="5930182" cy="2756329"/>
          </a:xfrm>
          <a:prstGeom prst="rect">
            <a:avLst/>
          </a:prstGeom>
        </p:spPr>
      </p:pic>
      <p:pic>
        <p:nvPicPr>
          <p:cNvPr id="46" name="Imagen 45" descr="C:\Users\hp\Desktop\ESPE\TESIS LORE\FOTOGRAFIAS CASA AC. LENG\IMG_20171107_133128.jpg">
            <a:extLst>
              <a:ext uri="{FF2B5EF4-FFF2-40B4-BE49-F238E27FC236}">
                <a16:creationId xmlns:a16="http://schemas.microsoft.com/office/drawing/2014/main" id="{47D17976-580A-43EB-B621-7C4B5A38890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845" y="1802607"/>
            <a:ext cx="4091468" cy="3384868"/>
          </a:xfrm>
          <a:prstGeom prst="rect">
            <a:avLst/>
          </a:prstGeom>
          <a:noFill/>
          <a:ln>
            <a:noFill/>
          </a:ln>
        </p:spPr>
      </p:pic>
      <p:sp>
        <p:nvSpPr>
          <p:cNvPr id="11" name="CuadroTexto 10">
            <a:extLst>
              <a:ext uri="{FF2B5EF4-FFF2-40B4-BE49-F238E27FC236}">
                <a16:creationId xmlns:a16="http://schemas.microsoft.com/office/drawing/2014/main" id="{9288CC58-E451-47E9-85A7-15E3456007A5}"/>
              </a:ext>
            </a:extLst>
          </p:cNvPr>
          <p:cNvSpPr txBox="1"/>
          <p:nvPr/>
        </p:nvSpPr>
        <p:spPr>
          <a:xfrm>
            <a:off x="516835" y="4334950"/>
            <a:ext cx="2820280" cy="369332"/>
          </a:xfrm>
          <a:prstGeom prst="rect">
            <a:avLst/>
          </a:prstGeom>
          <a:noFill/>
          <a:ln>
            <a:solidFill>
              <a:srgbClr val="0070C0"/>
            </a:solidFill>
          </a:ln>
        </p:spPr>
        <p:txBody>
          <a:bodyPr wrap="square" rtlCol="0">
            <a:spAutoFit/>
          </a:bodyPr>
          <a:lstStyle/>
          <a:p>
            <a:r>
              <a:rPr lang="es-EC" dirty="0"/>
              <a:t>Fachada Frontal de la CAEL</a:t>
            </a:r>
          </a:p>
        </p:txBody>
      </p:sp>
      <p:sp>
        <p:nvSpPr>
          <p:cNvPr id="47" name="CuadroTexto 46">
            <a:extLst>
              <a:ext uri="{FF2B5EF4-FFF2-40B4-BE49-F238E27FC236}">
                <a16:creationId xmlns:a16="http://schemas.microsoft.com/office/drawing/2014/main" id="{654BF2FE-78B1-4269-AB91-FA634B7143C3}"/>
              </a:ext>
            </a:extLst>
          </p:cNvPr>
          <p:cNvSpPr txBox="1"/>
          <p:nvPr/>
        </p:nvSpPr>
        <p:spPr>
          <a:xfrm>
            <a:off x="6162637" y="5473886"/>
            <a:ext cx="2820280" cy="369332"/>
          </a:xfrm>
          <a:prstGeom prst="rect">
            <a:avLst/>
          </a:prstGeom>
          <a:noFill/>
          <a:ln>
            <a:solidFill>
              <a:srgbClr val="0070C0"/>
            </a:solidFill>
          </a:ln>
        </p:spPr>
        <p:txBody>
          <a:bodyPr wrap="square" rtlCol="0">
            <a:spAutoFit/>
          </a:bodyPr>
          <a:lstStyle/>
          <a:p>
            <a:r>
              <a:rPr lang="es-EC" dirty="0"/>
              <a:t>Fachada Frontal de la CAEL</a:t>
            </a:r>
          </a:p>
        </p:txBody>
      </p:sp>
      <p:cxnSp>
        <p:nvCxnSpPr>
          <p:cNvPr id="17" name="Conector recto de flecha 16">
            <a:extLst>
              <a:ext uri="{FF2B5EF4-FFF2-40B4-BE49-F238E27FC236}">
                <a16:creationId xmlns:a16="http://schemas.microsoft.com/office/drawing/2014/main" id="{7E8C8807-5C0B-47A5-B8CB-EE7BD3AFC7FE}"/>
              </a:ext>
            </a:extLst>
          </p:cNvPr>
          <p:cNvCxnSpPr>
            <a:cxnSpLocks/>
          </p:cNvCxnSpPr>
          <p:nvPr/>
        </p:nvCxnSpPr>
        <p:spPr>
          <a:xfrm flipV="1">
            <a:off x="8083826" y="2455995"/>
            <a:ext cx="1963727" cy="4992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A13321B1-3843-46E6-99CA-3AD109C7A455}"/>
              </a:ext>
            </a:extLst>
          </p:cNvPr>
          <p:cNvCxnSpPr/>
          <p:nvPr/>
        </p:nvCxnSpPr>
        <p:spPr>
          <a:xfrm>
            <a:off x="8176591" y="4612744"/>
            <a:ext cx="1391479" cy="10458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1ACDB81A-26F4-47AD-9721-F8349436882A}"/>
              </a:ext>
            </a:extLst>
          </p:cNvPr>
          <p:cNvSpPr txBox="1"/>
          <p:nvPr/>
        </p:nvSpPr>
        <p:spPr>
          <a:xfrm>
            <a:off x="10037055" y="2271329"/>
            <a:ext cx="2009171" cy="646331"/>
          </a:xfrm>
          <a:prstGeom prst="rect">
            <a:avLst/>
          </a:prstGeom>
          <a:noFill/>
          <a:ln>
            <a:solidFill>
              <a:srgbClr val="0070C0"/>
            </a:solidFill>
          </a:ln>
        </p:spPr>
        <p:txBody>
          <a:bodyPr wrap="square" rtlCol="0">
            <a:spAutoFit/>
          </a:bodyPr>
          <a:lstStyle/>
          <a:p>
            <a:r>
              <a:rPr lang="es-EC" dirty="0"/>
              <a:t>Columnas madera </a:t>
            </a:r>
          </a:p>
          <a:p>
            <a:r>
              <a:rPr lang="es-EC" dirty="0"/>
              <a:t>Colorado</a:t>
            </a:r>
          </a:p>
        </p:txBody>
      </p:sp>
      <p:sp>
        <p:nvSpPr>
          <p:cNvPr id="49" name="CuadroTexto 48">
            <a:extLst>
              <a:ext uri="{FF2B5EF4-FFF2-40B4-BE49-F238E27FC236}">
                <a16:creationId xmlns:a16="http://schemas.microsoft.com/office/drawing/2014/main" id="{AAA7C67E-477B-4915-9BDD-1F2EF9A1EDC1}"/>
              </a:ext>
            </a:extLst>
          </p:cNvPr>
          <p:cNvSpPr txBox="1"/>
          <p:nvPr/>
        </p:nvSpPr>
        <p:spPr>
          <a:xfrm>
            <a:off x="9624225" y="5346609"/>
            <a:ext cx="2009171" cy="646331"/>
          </a:xfrm>
          <a:prstGeom prst="rect">
            <a:avLst/>
          </a:prstGeom>
          <a:noFill/>
          <a:ln>
            <a:solidFill>
              <a:srgbClr val="0070C0"/>
            </a:solidFill>
          </a:ln>
        </p:spPr>
        <p:txBody>
          <a:bodyPr wrap="square" rtlCol="0">
            <a:spAutoFit/>
          </a:bodyPr>
          <a:lstStyle/>
          <a:p>
            <a:r>
              <a:rPr lang="es-EC" dirty="0"/>
              <a:t>Columnas piedra basalto</a:t>
            </a:r>
          </a:p>
        </p:txBody>
      </p:sp>
    </p:spTree>
    <p:extLst>
      <p:ext uri="{BB962C8B-B14F-4D97-AF65-F5344CB8AC3E}">
        <p14:creationId xmlns:p14="http://schemas.microsoft.com/office/powerpoint/2010/main" val="144863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28811" y="71493"/>
            <a:ext cx="656823" cy="461665"/>
          </a:xfrm>
          <a:prstGeom prst="rect">
            <a:avLst/>
          </a:prstGeom>
          <a:noFill/>
          <a:ln>
            <a:noFill/>
          </a:ln>
        </p:spPr>
        <p:txBody>
          <a:bodyPr wrap="square" rtlCol="0">
            <a:spAutoFit/>
          </a:bodyPr>
          <a:lstStyle/>
          <a:p>
            <a:pPr algn="ctr"/>
            <a:r>
              <a:rPr lang="es-ES" sz="2400" dirty="0">
                <a:ln>
                  <a:solidFill>
                    <a:schemeClr val="tx1"/>
                  </a:solidFill>
                </a:ln>
              </a:rPr>
              <a:t>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214847" y="795144"/>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PISO 1</a:t>
            </a:r>
            <a:endParaRPr lang="es-EC" dirty="0"/>
          </a:p>
        </p:txBody>
      </p:sp>
      <p:pic>
        <p:nvPicPr>
          <p:cNvPr id="43" name="Imagen 42">
            <a:extLst>
              <a:ext uri="{FF2B5EF4-FFF2-40B4-BE49-F238E27FC236}">
                <a16:creationId xmlns:a16="http://schemas.microsoft.com/office/drawing/2014/main" id="{1E41C2A9-38F8-45CA-8D43-E664C7644069}"/>
              </a:ext>
            </a:extLst>
          </p:cNvPr>
          <p:cNvPicPr/>
          <p:nvPr/>
        </p:nvPicPr>
        <p:blipFill>
          <a:blip r:embed="rId4"/>
          <a:stretch>
            <a:fillRect/>
          </a:stretch>
        </p:blipFill>
        <p:spPr>
          <a:xfrm>
            <a:off x="95297" y="1957938"/>
            <a:ext cx="5352933" cy="3311889"/>
          </a:xfrm>
          <a:prstGeom prst="rect">
            <a:avLst/>
          </a:prstGeom>
        </p:spPr>
      </p:pic>
      <p:pic>
        <p:nvPicPr>
          <p:cNvPr id="44" name="Imagen 43">
            <a:extLst>
              <a:ext uri="{FF2B5EF4-FFF2-40B4-BE49-F238E27FC236}">
                <a16:creationId xmlns:a16="http://schemas.microsoft.com/office/drawing/2014/main" id="{07E6654C-FF9E-4A42-888F-391D3D612AC6}"/>
              </a:ext>
            </a:extLst>
          </p:cNvPr>
          <p:cNvPicPr/>
          <p:nvPr/>
        </p:nvPicPr>
        <p:blipFill>
          <a:blip r:embed="rId5"/>
          <a:stretch>
            <a:fillRect/>
          </a:stretch>
        </p:blipFill>
        <p:spPr>
          <a:xfrm>
            <a:off x="5078732" y="2636190"/>
            <a:ext cx="6397403" cy="3113200"/>
          </a:xfrm>
          <a:prstGeom prst="rect">
            <a:avLst/>
          </a:prstGeom>
        </p:spPr>
      </p:pic>
      <p:sp>
        <p:nvSpPr>
          <p:cNvPr id="3" name="CuadroTexto 2">
            <a:extLst>
              <a:ext uri="{FF2B5EF4-FFF2-40B4-BE49-F238E27FC236}">
                <a16:creationId xmlns:a16="http://schemas.microsoft.com/office/drawing/2014/main" id="{9C044EED-53F2-4D92-A4F4-889CF5EAFE50}"/>
              </a:ext>
            </a:extLst>
          </p:cNvPr>
          <p:cNvSpPr txBox="1"/>
          <p:nvPr/>
        </p:nvSpPr>
        <p:spPr>
          <a:xfrm>
            <a:off x="1003915" y="5421862"/>
            <a:ext cx="3740261" cy="369332"/>
          </a:xfrm>
          <a:prstGeom prst="rect">
            <a:avLst/>
          </a:prstGeom>
          <a:noFill/>
          <a:ln w="12700">
            <a:solidFill>
              <a:srgbClr val="0070C0"/>
            </a:solidFill>
          </a:ln>
        </p:spPr>
        <p:txBody>
          <a:bodyPr wrap="square" rtlCol="0">
            <a:spAutoFit/>
          </a:bodyPr>
          <a:lstStyle/>
          <a:p>
            <a:r>
              <a:rPr lang="es-EC" dirty="0"/>
              <a:t>Vista en planta, plano arquitectónico</a:t>
            </a:r>
          </a:p>
        </p:txBody>
      </p:sp>
      <p:sp>
        <p:nvSpPr>
          <p:cNvPr id="16" name="CuadroTexto 15">
            <a:extLst>
              <a:ext uri="{FF2B5EF4-FFF2-40B4-BE49-F238E27FC236}">
                <a16:creationId xmlns:a16="http://schemas.microsoft.com/office/drawing/2014/main" id="{D2CFDED9-8C2A-4E6A-88BD-B58FE29337CE}"/>
              </a:ext>
            </a:extLst>
          </p:cNvPr>
          <p:cNvSpPr txBox="1"/>
          <p:nvPr/>
        </p:nvSpPr>
        <p:spPr>
          <a:xfrm>
            <a:off x="6006038" y="5836873"/>
            <a:ext cx="5666436" cy="369332"/>
          </a:xfrm>
          <a:prstGeom prst="rect">
            <a:avLst/>
          </a:prstGeom>
          <a:noFill/>
          <a:ln w="12700">
            <a:solidFill>
              <a:srgbClr val="0070C0"/>
            </a:solidFill>
          </a:ln>
        </p:spPr>
        <p:txBody>
          <a:bodyPr wrap="square" rtlCol="0">
            <a:spAutoFit/>
          </a:bodyPr>
          <a:lstStyle/>
          <a:p>
            <a:r>
              <a:rPr lang="es-EC" dirty="0"/>
              <a:t> a) Vista en planta, plano estructural       b) Vista en 3D</a:t>
            </a:r>
          </a:p>
        </p:txBody>
      </p:sp>
      <p:pic>
        <p:nvPicPr>
          <p:cNvPr id="5" name="Imagen 4">
            <a:extLst>
              <a:ext uri="{FF2B5EF4-FFF2-40B4-BE49-F238E27FC236}">
                <a16:creationId xmlns:a16="http://schemas.microsoft.com/office/drawing/2014/main" id="{5C57CB90-70DF-466D-AEB0-4C938080498E}"/>
              </a:ext>
            </a:extLst>
          </p:cNvPr>
          <p:cNvPicPr>
            <a:picLocks noChangeAspect="1"/>
          </p:cNvPicPr>
          <p:nvPr/>
        </p:nvPicPr>
        <p:blipFill>
          <a:blip r:embed="rId6"/>
          <a:stretch>
            <a:fillRect/>
          </a:stretch>
        </p:blipFill>
        <p:spPr>
          <a:xfrm>
            <a:off x="5548470" y="1209895"/>
            <a:ext cx="4883195" cy="1935877"/>
          </a:xfrm>
          <a:prstGeom prst="rect">
            <a:avLst/>
          </a:prstGeom>
        </p:spPr>
      </p:pic>
    </p:spTree>
    <p:extLst>
      <p:ext uri="{BB962C8B-B14F-4D97-AF65-F5344CB8AC3E}">
        <p14:creationId xmlns:p14="http://schemas.microsoft.com/office/powerpoint/2010/main" val="7109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28811" y="71493"/>
            <a:ext cx="656823" cy="461665"/>
          </a:xfrm>
          <a:prstGeom prst="rect">
            <a:avLst/>
          </a:prstGeom>
          <a:noFill/>
          <a:ln>
            <a:noFill/>
          </a:ln>
        </p:spPr>
        <p:txBody>
          <a:bodyPr wrap="square" rtlCol="0">
            <a:spAutoFit/>
          </a:bodyPr>
          <a:lstStyle/>
          <a:p>
            <a:pPr algn="ctr"/>
            <a:r>
              <a:rPr lang="es-ES" sz="2400" dirty="0">
                <a:ln>
                  <a:solidFill>
                    <a:schemeClr val="tx1"/>
                  </a:solidFill>
                </a:ln>
              </a:rPr>
              <a:t>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186199" y="711985"/>
            <a:ext cx="11040755" cy="353843"/>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es-EC" b="1" dirty="0"/>
              <a:t>PISO 2</a:t>
            </a:r>
            <a:endParaRPr lang="es-EC" dirty="0"/>
          </a:p>
        </p:txBody>
      </p:sp>
      <p:sp>
        <p:nvSpPr>
          <p:cNvPr id="3" name="CuadroTexto 2">
            <a:extLst>
              <a:ext uri="{FF2B5EF4-FFF2-40B4-BE49-F238E27FC236}">
                <a16:creationId xmlns:a16="http://schemas.microsoft.com/office/drawing/2014/main" id="{9C044EED-53F2-4D92-A4F4-889CF5EAFE50}"/>
              </a:ext>
            </a:extLst>
          </p:cNvPr>
          <p:cNvSpPr txBox="1"/>
          <p:nvPr/>
        </p:nvSpPr>
        <p:spPr>
          <a:xfrm>
            <a:off x="376121" y="5488674"/>
            <a:ext cx="3740261" cy="369332"/>
          </a:xfrm>
          <a:prstGeom prst="rect">
            <a:avLst/>
          </a:prstGeom>
          <a:noFill/>
          <a:ln w="12700">
            <a:solidFill>
              <a:srgbClr val="0070C0"/>
            </a:solidFill>
          </a:ln>
        </p:spPr>
        <p:txBody>
          <a:bodyPr wrap="square" rtlCol="0">
            <a:spAutoFit/>
          </a:bodyPr>
          <a:lstStyle/>
          <a:p>
            <a:r>
              <a:rPr lang="es-EC" dirty="0"/>
              <a:t>Vista en planta, plano arquitectónico</a:t>
            </a:r>
          </a:p>
        </p:txBody>
      </p:sp>
      <p:sp>
        <p:nvSpPr>
          <p:cNvPr id="16" name="CuadroTexto 15">
            <a:extLst>
              <a:ext uri="{FF2B5EF4-FFF2-40B4-BE49-F238E27FC236}">
                <a16:creationId xmlns:a16="http://schemas.microsoft.com/office/drawing/2014/main" id="{D2CFDED9-8C2A-4E6A-88BD-B58FE29337CE}"/>
              </a:ext>
            </a:extLst>
          </p:cNvPr>
          <p:cNvSpPr txBox="1"/>
          <p:nvPr/>
        </p:nvSpPr>
        <p:spPr>
          <a:xfrm>
            <a:off x="4739559" y="5146036"/>
            <a:ext cx="3336060" cy="369332"/>
          </a:xfrm>
          <a:prstGeom prst="rect">
            <a:avLst/>
          </a:prstGeom>
          <a:noFill/>
          <a:ln w="12700">
            <a:solidFill>
              <a:srgbClr val="0070C0"/>
            </a:solidFill>
          </a:ln>
        </p:spPr>
        <p:txBody>
          <a:bodyPr wrap="square" rtlCol="0">
            <a:spAutoFit/>
          </a:bodyPr>
          <a:lstStyle/>
          <a:p>
            <a:r>
              <a:rPr lang="es-EC" dirty="0"/>
              <a:t> Vista en planta, plano estructural</a:t>
            </a:r>
          </a:p>
        </p:txBody>
      </p:sp>
      <p:pic>
        <p:nvPicPr>
          <p:cNvPr id="2" name="Imagen 1">
            <a:extLst>
              <a:ext uri="{FF2B5EF4-FFF2-40B4-BE49-F238E27FC236}">
                <a16:creationId xmlns:a16="http://schemas.microsoft.com/office/drawing/2014/main" id="{BC31F5C9-28BB-4721-AA73-D34A50978636}"/>
              </a:ext>
            </a:extLst>
          </p:cNvPr>
          <p:cNvPicPr>
            <a:picLocks noChangeAspect="1"/>
          </p:cNvPicPr>
          <p:nvPr/>
        </p:nvPicPr>
        <p:blipFill>
          <a:blip r:embed="rId4"/>
          <a:stretch>
            <a:fillRect/>
          </a:stretch>
        </p:blipFill>
        <p:spPr>
          <a:xfrm>
            <a:off x="7933003" y="1244655"/>
            <a:ext cx="4229100" cy="2457450"/>
          </a:xfrm>
          <a:prstGeom prst="rect">
            <a:avLst/>
          </a:prstGeom>
        </p:spPr>
      </p:pic>
      <p:pic>
        <p:nvPicPr>
          <p:cNvPr id="6" name="Imagen 5">
            <a:extLst>
              <a:ext uri="{FF2B5EF4-FFF2-40B4-BE49-F238E27FC236}">
                <a16:creationId xmlns:a16="http://schemas.microsoft.com/office/drawing/2014/main" id="{9E0283B3-48DF-40C7-9BD9-121D83383985}"/>
              </a:ext>
            </a:extLst>
          </p:cNvPr>
          <p:cNvPicPr>
            <a:picLocks noChangeAspect="1"/>
          </p:cNvPicPr>
          <p:nvPr/>
        </p:nvPicPr>
        <p:blipFill>
          <a:blip r:embed="rId5"/>
          <a:stretch>
            <a:fillRect/>
          </a:stretch>
        </p:blipFill>
        <p:spPr>
          <a:xfrm>
            <a:off x="376122" y="1065828"/>
            <a:ext cx="3740261" cy="4322856"/>
          </a:xfrm>
          <a:prstGeom prst="rect">
            <a:avLst/>
          </a:prstGeom>
        </p:spPr>
      </p:pic>
      <p:pic>
        <p:nvPicPr>
          <p:cNvPr id="8" name="Imagen 7">
            <a:extLst>
              <a:ext uri="{FF2B5EF4-FFF2-40B4-BE49-F238E27FC236}">
                <a16:creationId xmlns:a16="http://schemas.microsoft.com/office/drawing/2014/main" id="{A02F53C2-A2C3-4AC8-A9C5-7A84BAD18516}"/>
              </a:ext>
            </a:extLst>
          </p:cNvPr>
          <p:cNvPicPr>
            <a:picLocks noChangeAspect="1"/>
          </p:cNvPicPr>
          <p:nvPr/>
        </p:nvPicPr>
        <p:blipFill>
          <a:blip r:embed="rId6"/>
          <a:stretch>
            <a:fillRect/>
          </a:stretch>
        </p:blipFill>
        <p:spPr>
          <a:xfrm>
            <a:off x="4534030" y="1342632"/>
            <a:ext cx="3063016" cy="3679533"/>
          </a:xfrm>
          <a:prstGeom prst="rect">
            <a:avLst/>
          </a:prstGeom>
        </p:spPr>
      </p:pic>
      <p:sp>
        <p:nvSpPr>
          <p:cNvPr id="22" name="CuadroTexto 21">
            <a:extLst>
              <a:ext uri="{FF2B5EF4-FFF2-40B4-BE49-F238E27FC236}">
                <a16:creationId xmlns:a16="http://schemas.microsoft.com/office/drawing/2014/main" id="{C32447BB-4FC3-44A6-A0FA-9587826011C6}"/>
              </a:ext>
            </a:extLst>
          </p:cNvPr>
          <p:cNvSpPr txBox="1"/>
          <p:nvPr/>
        </p:nvSpPr>
        <p:spPr>
          <a:xfrm>
            <a:off x="8337860" y="3870072"/>
            <a:ext cx="3336060" cy="646331"/>
          </a:xfrm>
          <a:prstGeom prst="rect">
            <a:avLst/>
          </a:prstGeom>
          <a:noFill/>
          <a:ln w="12700">
            <a:solidFill>
              <a:srgbClr val="0070C0"/>
            </a:solidFill>
          </a:ln>
        </p:spPr>
        <p:txBody>
          <a:bodyPr wrap="square" rtlCol="0">
            <a:spAutoFit/>
          </a:bodyPr>
          <a:lstStyle/>
          <a:p>
            <a:pPr algn="ctr"/>
            <a:r>
              <a:rPr lang="es-EC" dirty="0"/>
              <a:t>Materiales y dimensiones de los elementos</a:t>
            </a:r>
          </a:p>
        </p:txBody>
      </p:sp>
    </p:spTree>
    <p:extLst>
      <p:ext uri="{BB962C8B-B14F-4D97-AF65-F5344CB8AC3E}">
        <p14:creationId xmlns:p14="http://schemas.microsoft.com/office/powerpoint/2010/main" val="6219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TotalTime>
  <Words>3825</Words>
  <Application>Microsoft Office PowerPoint</Application>
  <PresentationFormat>Panorámica</PresentationFormat>
  <Paragraphs>764</Paragraphs>
  <Slides>60</Slides>
  <Notes>49</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60</vt:i4>
      </vt:variant>
    </vt:vector>
  </HeadingPairs>
  <TitlesOfParts>
    <vt:vector size="66" baseType="lpstr">
      <vt:lpstr>Adobe Garamond Pro</vt:lpstr>
      <vt:lpstr>Arial</vt:lpstr>
      <vt:lpstr>Calibri</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Cliente</dc:creator>
  <cp:lastModifiedBy>Cliente</cp:lastModifiedBy>
  <cp:revision>74</cp:revision>
  <dcterms:created xsi:type="dcterms:W3CDTF">2018-11-11T05:50:47Z</dcterms:created>
  <dcterms:modified xsi:type="dcterms:W3CDTF">2018-12-18T03:14:58Z</dcterms:modified>
</cp:coreProperties>
</file>