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5" r:id="rId3"/>
    <p:sldMasterId id="2147483698" r:id="rId4"/>
  </p:sldMasterIdLst>
  <p:notesMasterIdLst>
    <p:notesMasterId r:id="rId43"/>
  </p:notesMasterIdLst>
  <p:handoutMasterIdLst>
    <p:handoutMasterId r:id="rId44"/>
  </p:handoutMasterIdLst>
  <p:sldIdLst>
    <p:sldId id="257" r:id="rId5"/>
    <p:sldId id="515" r:id="rId6"/>
    <p:sldId id="522" r:id="rId7"/>
    <p:sldId id="492" r:id="rId8"/>
    <p:sldId id="562" r:id="rId9"/>
    <p:sldId id="567" r:id="rId10"/>
    <p:sldId id="551" r:id="rId11"/>
    <p:sldId id="550" r:id="rId12"/>
    <p:sldId id="557" r:id="rId13"/>
    <p:sldId id="495" r:id="rId14"/>
    <p:sldId id="527" r:id="rId15"/>
    <p:sldId id="556" r:id="rId16"/>
    <p:sldId id="574" r:id="rId17"/>
    <p:sldId id="496" r:id="rId18"/>
    <p:sldId id="581" r:id="rId19"/>
    <p:sldId id="585" r:id="rId20"/>
    <p:sldId id="576" r:id="rId21"/>
    <p:sldId id="583" r:id="rId22"/>
    <p:sldId id="586" r:id="rId23"/>
    <p:sldId id="578" r:id="rId24"/>
    <p:sldId id="587" r:id="rId25"/>
    <p:sldId id="499" r:id="rId26"/>
    <p:sldId id="588" r:id="rId27"/>
    <p:sldId id="590" r:id="rId28"/>
    <p:sldId id="580" r:id="rId29"/>
    <p:sldId id="592" r:id="rId30"/>
    <p:sldId id="594" r:id="rId31"/>
    <p:sldId id="595" r:id="rId32"/>
    <p:sldId id="514" r:id="rId33"/>
    <p:sldId id="593" r:id="rId34"/>
    <p:sldId id="596" r:id="rId35"/>
    <p:sldId id="530" r:id="rId36"/>
    <p:sldId id="559" r:id="rId37"/>
    <p:sldId id="560" r:id="rId38"/>
    <p:sldId id="565" r:id="rId39"/>
    <p:sldId id="531" r:id="rId40"/>
    <p:sldId id="485" r:id="rId41"/>
    <p:sldId id="486" r:id="rId42"/>
  </p:sldIdLst>
  <p:sldSz cx="9145588" cy="6858000"/>
  <p:notesSz cx="7023100" cy="93091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40EC"/>
    <a:srgbClr val="FF8001"/>
    <a:srgbClr val="E3DE00"/>
    <a:srgbClr val="FFC000"/>
    <a:srgbClr val="DA0000"/>
    <a:srgbClr val="0065B0"/>
    <a:srgbClr val="FF6D09"/>
    <a:srgbClr val="66FF99"/>
    <a:srgbClr val="6D2197"/>
    <a:srgbClr val="DB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9048" autoAdjust="0"/>
  </p:normalViewPr>
  <p:slideViewPr>
    <p:cSldViewPr snapToGrid="0" snapToObjects="1">
      <p:cViewPr>
        <p:scale>
          <a:sx n="68" d="100"/>
          <a:sy n="68" d="100"/>
        </p:scale>
        <p:origin x="-1124" y="96"/>
      </p:cViewPr>
      <p:guideLst>
        <p:guide orient="horz" pos="2137"/>
        <p:guide pos="384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57E832-F0E1-464C-9C65-98BF68F44E8A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A2517078-34A1-418A-924D-6647A6B459A9}">
      <dgm:prSet phldrT="[Texto]"/>
      <dgm:spPr/>
      <dgm:t>
        <a:bodyPr/>
        <a:lstStyle/>
        <a:p>
          <a:r>
            <a:rPr lang="es-EC" dirty="0" smtClean="0"/>
            <a:t>Sistemas Mecánicos</a:t>
          </a:r>
          <a:endParaRPr lang="es-EC" dirty="0"/>
        </a:p>
      </dgm:t>
    </dgm:pt>
    <dgm:pt modelId="{D9627B78-0D12-4197-ACA0-6F2FC0271091}" type="parTrans" cxnId="{3A307A4C-2C95-4CA6-B61E-8DB11299B3ED}">
      <dgm:prSet/>
      <dgm:spPr/>
      <dgm:t>
        <a:bodyPr/>
        <a:lstStyle/>
        <a:p>
          <a:endParaRPr lang="es-EC"/>
        </a:p>
      </dgm:t>
    </dgm:pt>
    <dgm:pt modelId="{A1D48473-3DDF-46BA-8A4A-1815DB95FDA1}" type="sibTrans" cxnId="{3A307A4C-2C95-4CA6-B61E-8DB11299B3ED}">
      <dgm:prSet/>
      <dgm:spPr/>
      <dgm:t>
        <a:bodyPr/>
        <a:lstStyle/>
        <a:p>
          <a:endParaRPr lang="es-EC"/>
        </a:p>
      </dgm:t>
    </dgm:pt>
    <dgm:pt modelId="{12A607CE-865E-4215-B903-5DED8B81B3A1}">
      <dgm:prSet phldrT="[Texto]"/>
      <dgm:spPr/>
      <dgm:t>
        <a:bodyPr/>
        <a:lstStyle/>
        <a:p>
          <a:r>
            <a:rPr lang="es-EC" dirty="0" smtClean="0"/>
            <a:t>Chasis, Ruedas, Rueda Orientable de Soporte (No actuada)</a:t>
          </a:r>
          <a:endParaRPr lang="es-EC" dirty="0"/>
        </a:p>
      </dgm:t>
    </dgm:pt>
    <dgm:pt modelId="{3B444498-7100-4B45-8B7A-A2ABBBFCA598}" type="parTrans" cxnId="{6D7C9556-BCA5-4921-8BE6-F9668BFD9B37}">
      <dgm:prSet/>
      <dgm:spPr/>
      <dgm:t>
        <a:bodyPr/>
        <a:lstStyle/>
        <a:p>
          <a:endParaRPr lang="es-EC"/>
        </a:p>
      </dgm:t>
    </dgm:pt>
    <dgm:pt modelId="{C8E39FF7-7F15-4467-B506-810668740B00}" type="sibTrans" cxnId="{6D7C9556-BCA5-4921-8BE6-F9668BFD9B37}">
      <dgm:prSet/>
      <dgm:spPr/>
      <dgm:t>
        <a:bodyPr/>
        <a:lstStyle/>
        <a:p>
          <a:endParaRPr lang="es-EC"/>
        </a:p>
      </dgm:t>
    </dgm:pt>
    <dgm:pt modelId="{9DEDE0D3-B699-4BD7-AA22-7ED1C01B0B90}">
      <dgm:prSet phldrT="[Texto]"/>
      <dgm:spPr/>
      <dgm:t>
        <a:bodyPr/>
        <a:lstStyle/>
        <a:p>
          <a:r>
            <a:rPr lang="es-EC" dirty="0" smtClean="0"/>
            <a:t>Sistemas de </a:t>
          </a:r>
          <a:r>
            <a:rPr lang="es-EC" dirty="0" err="1" smtClean="0"/>
            <a:t>Sensado</a:t>
          </a:r>
          <a:endParaRPr lang="es-EC" dirty="0"/>
        </a:p>
      </dgm:t>
    </dgm:pt>
    <dgm:pt modelId="{4E2E8C46-8992-4B9A-B9BD-AFEC15E9A2C4}" type="parTrans" cxnId="{DA1BF214-17C7-4F97-82BB-12469F7D5DD2}">
      <dgm:prSet/>
      <dgm:spPr/>
      <dgm:t>
        <a:bodyPr/>
        <a:lstStyle/>
        <a:p>
          <a:endParaRPr lang="es-EC"/>
        </a:p>
      </dgm:t>
    </dgm:pt>
    <dgm:pt modelId="{41E51AA8-CF6A-4CC7-AF92-4CC1183F0595}" type="sibTrans" cxnId="{DA1BF214-17C7-4F97-82BB-12469F7D5DD2}">
      <dgm:prSet/>
      <dgm:spPr/>
      <dgm:t>
        <a:bodyPr/>
        <a:lstStyle/>
        <a:p>
          <a:endParaRPr lang="es-EC"/>
        </a:p>
      </dgm:t>
    </dgm:pt>
    <dgm:pt modelId="{CDBCB95F-DB51-49DA-AD12-21F0033122BC}">
      <dgm:prSet phldrT="[Texto]"/>
      <dgm:spPr/>
      <dgm:t>
        <a:bodyPr/>
        <a:lstStyle/>
        <a:p>
          <a:r>
            <a:rPr lang="es-EC" dirty="0" smtClean="0"/>
            <a:t>Propioceptivos: </a:t>
          </a:r>
          <a:r>
            <a:rPr lang="es-EC" dirty="0" err="1" smtClean="0"/>
            <a:t>Encoders</a:t>
          </a:r>
          <a:endParaRPr lang="es-EC" dirty="0"/>
        </a:p>
      </dgm:t>
    </dgm:pt>
    <dgm:pt modelId="{0E25A508-0979-441F-BF2D-A04BDDC48B2D}" type="parTrans" cxnId="{52F9A5EF-38DC-4F5C-AC5F-4CB2EED11354}">
      <dgm:prSet/>
      <dgm:spPr/>
      <dgm:t>
        <a:bodyPr/>
        <a:lstStyle/>
        <a:p>
          <a:endParaRPr lang="es-EC"/>
        </a:p>
      </dgm:t>
    </dgm:pt>
    <dgm:pt modelId="{E7E1CA84-9C49-4418-9A54-D64FC73DBD09}" type="sibTrans" cxnId="{52F9A5EF-38DC-4F5C-AC5F-4CB2EED11354}">
      <dgm:prSet/>
      <dgm:spPr/>
      <dgm:t>
        <a:bodyPr/>
        <a:lstStyle/>
        <a:p>
          <a:endParaRPr lang="es-EC"/>
        </a:p>
      </dgm:t>
    </dgm:pt>
    <dgm:pt modelId="{65826B68-ED05-4612-8D37-EC4689AE21A6}">
      <dgm:prSet/>
      <dgm:spPr/>
      <dgm:t>
        <a:bodyPr/>
        <a:lstStyle/>
        <a:p>
          <a:r>
            <a:rPr lang="es-EC" dirty="0" smtClean="0"/>
            <a:t>Sistemas de Actuación</a:t>
          </a:r>
          <a:endParaRPr lang="es-EC" dirty="0"/>
        </a:p>
      </dgm:t>
    </dgm:pt>
    <dgm:pt modelId="{402118D7-2A15-4794-A592-2F6FA8A76D2A}" type="parTrans" cxnId="{4ACFF472-7D4E-4948-BC36-468DF320205C}">
      <dgm:prSet/>
      <dgm:spPr/>
      <dgm:t>
        <a:bodyPr/>
        <a:lstStyle/>
        <a:p>
          <a:endParaRPr lang="es-EC"/>
        </a:p>
      </dgm:t>
    </dgm:pt>
    <dgm:pt modelId="{B9C8B431-E706-49CF-B94E-331BE014561E}" type="sibTrans" cxnId="{4ACFF472-7D4E-4948-BC36-468DF320205C}">
      <dgm:prSet/>
      <dgm:spPr/>
      <dgm:t>
        <a:bodyPr/>
        <a:lstStyle/>
        <a:p>
          <a:endParaRPr lang="es-EC"/>
        </a:p>
      </dgm:t>
    </dgm:pt>
    <dgm:pt modelId="{4B472971-18F6-4962-940A-27FB026A34E9}">
      <dgm:prSet/>
      <dgm:spPr/>
      <dgm:t>
        <a:bodyPr/>
        <a:lstStyle/>
        <a:p>
          <a:r>
            <a:rPr lang="es-EC" dirty="0" smtClean="0"/>
            <a:t>Motores Eléctricos, </a:t>
          </a:r>
          <a:r>
            <a:rPr lang="es-EC" dirty="0" err="1" smtClean="0"/>
            <a:t>Motorreductores</a:t>
          </a:r>
          <a:endParaRPr lang="es-EC" dirty="0"/>
        </a:p>
      </dgm:t>
    </dgm:pt>
    <dgm:pt modelId="{C2F770C5-0292-4B0C-8AF0-5B970C5D18B5}" type="parTrans" cxnId="{6A213FD5-3F67-4885-ADB4-19C71C0FC1F3}">
      <dgm:prSet/>
      <dgm:spPr/>
      <dgm:t>
        <a:bodyPr/>
        <a:lstStyle/>
        <a:p>
          <a:endParaRPr lang="es-EC"/>
        </a:p>
      </dgm:t>
    </dgm:pt>
    <dgm:pt modelId="{6A668F9E-506A-4D8A-BE81-C025B8D33CE3}" type="sibTrans" cxnId="{6A213FD5-3F67-4885-ADB4-19C71C0FC1F3}">
      <dgm:prSet/>
      <dgm:spPr/>
      <dgm:t>
        <a:bodyPr/>
        <a:lstStyle/>
        <a:p>
          <a:endParaRPr lang="es-EC"/>
        </a:p>
      </dgm:t>
    </dgm:pt>
    <dgm:pt modelId="{FBC4ADC8-CC13-4AF0-8846-4C3123DEF8D4}">
      <dgm:prSet/>
      <dgm:spPr/>
      <dgm:t>
        <a:bodyPr/>
        <a:lstStyle/>
        <a:p>
          <a:r>
            <a:rPr lang="es-EC" dirty="0" smtClean="0"/>
            <a:t>Sistemas de Control</a:t>
          </a:r>
          <a:endParaRPr lang="es-EC" dirty="0"/>
        </a:p>
      </dgm:t>
    </dgm:pt>
    <dgm:pt modelId="{F4E92B7C-7EC4-4714-8271-33CE2E6D988F}" type="parTrans" cxnId="{D6B44868-0155-44E7-B774-EE1420588EAB}">
      <dgm:prSet/>
      <dgm:spPr/>
      <dgm:t>
        <a:bodyPr/>
        <a:lstStyle/>
        <a:p>
          <a:endParaRPr lang="es-EC"/>
        </a:p>
      </dgm:t>
    </dgm:pt>
    <dgm:pt modelId="{2F5DB96F-7F87-40BF-91A0-F7CAA30643FF}" type="sibTrans" cxnId="{D6B44868-0155-44E7-B774-EE1420588EAB}">
      <dgm:prSet/>
      <dgm:spPr/>
      <dgm:t>
        <a:bodyPr/>
        <a:lstStyle/>
        <a:p>
          <a:endParaRPr lang="es-EC"/>
        </a:p>
      </dgm:t>
    </dgm:pt>
    <dgm:pt modelId="{E44FFBB5-81F1-467B-A80A-6D15CAF4A937}">
      <dgm:prSet/>
      <dgm:spPr/>
      <dgm:t>
        <a:bodyPr/>
        <a:lstStyle/>
        <a:p>
          <a:r>
            <a:rPr lang="es-EC" dirty="0" smtClean="0"/>
            <a:t>CPU</a:t>
          </a:r>
          <a:endParaRPr lang="es-EC" dirty="0"/>
        </a:p>
      </dgm:t>
    </dgm:pt>
    <dgm:pt modelId="{1C27412F-983D-4879-B003-11938649FADE}" type="parTrans" cxnId="{A37738CB-0382-4BA7-BF29-644CA6CEC343}">
      <dgm:prSet/>
      <dgm:spPr/>
      <dgm:t>
        <a:bodyPr/>
        <a:lstStyle/>
        <a:p>
          <a:endParaRPr lang="es-EC"/>
        </a:p>
      </dgm:t>
    </dgm:pt>
    <dgm:pt modelId="{F8C3CE67-0FD0-4135-AF24-CEEC14A86C90}" type="sibTrans" cxnId="{A37738CB-0382-4BA7-BF29-644CA6CEC343}">
      <dgm:prSet/>
      <dgm:spPr/>
      <dgm:t>
        <a:bodyPr/>
        <a:lstStyle/>
        <a:p>
          <a:endParaRPr lang="es-EC"/>
        </a:p>
      </dgm:t>
    </dgm:pt>
    <dgm:pt modelId="{F6BE3444-6F13-4A58-84FB-FE8D19E91409}">
      <dgm:prSet phldrT="[Texto]"/>
      <dgm:spPr/>
      <dgm:t>
        <a:bodyPr/>
        <a:lstStyle/>
        <a:p>
          <a:r>
            <a:rPr lang="es-EC" dirty="0" err="1" smtClean="0"/>
            <a:t>Extereoceptivos</a:t>
          </a:r>
          <a:r>
            <a:rPr lang="es-EC" dirty="0" smtClean="0"/>
            <a:t>: Sonar, </a:t>
          </a:r>
          <a:r>
            <a:rPr lang="es-EC" dirty="0" err="1" smtClean="0"/>
            <a:t>Bumpers</a:t>
          </a:r>
          <a:endParaRPr lang="es-EC" dirty="0"/>
        </a:p>
      </dgm:t>
    </dgm:pt>
    <dgm:pt modelId="{F09733E5-B3B5-40C9-8F1E-0E0683DB8A9F}" type="parTrans" cxnId="{E5B85A10-A953-4174-B74A-A0C160389967}">
      <dgm:prSet/>
      <dgm:spPr/>
      <dgm:t>
        <a:bodyPr/>
        <a:lstStyle/>
        <a:p>
          <a:endParaRPr lang="es-EC"/>
        </a:p>
      </dgm:t>
    </dgm:pt>
    <dgm:pt modelId="{13889E8C-082E-46E6-B3F4-B2E0F98F9189}" type="sibTrans" cxnId="{E5B85A10-A953-4174-B74A-A0C160389967}">
      <dgm:prSet/>
      <dgm:spPr/>
      <dgm:t>
        <a:bodyPr/>
        <a:lstStyle/>
        <a:p>
          <a:endParaRPr lang="es-EC"/>
        </a:p>
      </dgm:t>
    </dgm:pt>
    <dgm:pt modelId="{7A871068-C944-4F01-8490-CC284C82AE3C}">
      <dgm:prSet/>
      <dgm:spPr/>
      <dgm:t>
        <a:bodyPr/>
        <a:lstStyle/>
        <a:p>
          <a:r>
            <a:rPr lang="es-EC" dirty="0" smtClean="0"/>
            <a:t>Microcontrolador</a:t>
          </a:r>
          <a:endParaRPr lang="es-EC" dirty="0"/>
        </a:p>
      </dgm:t>
    </dgm:pt>
    <dgm:pt modelId="{AD754D0C-C627-4C24-B83F-9FA24ABAC452}" type="parTrans" cxnId="{69FDA83C-B1C7-4960-A3BF-11C6D0236D72}">
      <dgm:prSet/>
      <dgm:spPr/>
      <dgm:t>
        <a:bodyPr/>
        <a:lstStyle/>
        <a:p>
          <a:endParaRPr lang="es-EC"/>
        </a:p>
      </dgm:t>
    </dgm:pt>
    <dgm:pt modelId="{FE66BD01-4F45-4DD4-AAF4-BAF85B4CFAAD}" type="sibTrans" cxnId="{69FDA83C-B1C7-4960-A3BF-11C6D0236D72}">
      <dgm:prSet/>
      <dgm:spPr/>
      <dgm:t>
        <a:bodyPr/>
        <a:lstStyle/>
        <a:p>
          <a:endParaRPr lang="es-EC"/>
        </a:p>
      </dgm:t>
    </dgm:pt>
    <dgm:pt modelId="{B8E87046-D520-42A8-A8CA-8AB476C5099C}" type="pres">
      <dgm:prSet presAssocID="{EB57E832-F0E1-464C-9C65-98BF68F44E8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094CC62-3AD9-46A4-8605-5BCF9EDC5A7E}" type="pres">
      <dgm:prSet presAssocID="{A2517078-34A1-418A-924D-6647A6B459A9}" presName="parentLin" presStyleCnt="0"/>
      <dgm:spPr/>
    </dgm:pt>
    <dgm:pt modelId="{4B0218D0-89BC-43CA-B074-78D0FC60E705}" type="pres">
      <dgm:prSet presAssocID="{A2517078-34A1-418A-924D-6647A6B459A9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F1BB8715-A2AA-492F-85F2-132FBCB7F65D}" type="pres">
      <dgm:prSet presAssocID="{A2517078-34A1-418A-924D-6647A6B459A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CF6BE6-9374-455B-853B-CE31570F06A7}" type="pres">
      <dgm:prSet presAssocID="{A2517078-34A1-418A-924D-6647A6B459A9}" presName="negativeSpace" presStyleCnt="0"/>
      <dgm:spPr/>
    </dgm:pt>
    <dgm:pt modelId="{FD3652D5-5F8F-409D-82F6-3CDADB963422}" type="pres">
      <dgm:prSet presAssocID="{A2517078-34A1-418A-924D-6647A6B459A9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D7A7CF-1CEF-40F4-BF08-24D49E9C7B09}" type="pres">
      <dgm:prSet presAssocID="{A1D48473-3DDF-46BA-8A4A-1815DB95FDA1}" presName="spaceBetweenRectangles" presStyleCnt="0"/>
      <dgm:spPr/>
    </dgm:pt>
    <dgm:pt modelId="{4C565CF5-5146-4B6E-BB7E-259289F39027}" type="pres">
      <dgm:prSet presAssocID="{9DEDE0D3-B699-4BD7-AA22-7ED1C01B0B90}" presName="parentLin" presStyleCnt="0"/>
      <dgm:spPr/>
    </dgm:pt>
    <dgm:pt modelId="{07926207-9DC4-4D7F-9A13-694C3B846900}" type="pres">
      <dgm:prSet presAssocID="{9DEDE0D3-B699-4BD7-AA22-7ED1C01B0B90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D79EFB28-1023-4A6E-9669-3ADA22992631}" type="pres">
      <dgm:prSet presAssocID="{9DEDE0D3-B699-4BD7-AA22-7ED1C01B0B9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D4FB9F-9BE4-4798-A073-0EB9B7FD00DC}" type="pres">
      <dgm:prSet presAssocID="{9DEDE0D3-B699-4BD7-AA22-7ED1C01B0B90}" presName="negativeSpace" presStyleCnt="0"/>
      <dgm:spPr/>
    </dgm:pt>
    <dgm:pt modelId="{62CBC849-97C3-4268-A359-57B6DA98E7BB}" type="pres">
      <dgm:prSet presAssocID="{9DEDE0D3-B699-4BD7-AA22-7ED1C01B0B90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4155D4-D5A2-497E-A3A5-7CA4C4B71CDD}" type="pres">
      <dgm:prSet presAssocID="{41E51AA8-CF6A-4CC7-AF92-4CC1183F0595}" presName="spaceBetweenRectangles" presStyleCnt="0"/>
      <dgm:spPr/>
    </dgm:pt>
    <dgm:pt modelId="{B53BF7EE-B46A-4958-9DAB-ECB2A5470150}" type="pres">
      <dgm:prSet presAssocID="{65826B68-ED05-4612-8D37-EC4689AE21A6}" presName="parentLin" presStyleCnt="0"/>
      <dgm:spPr/>
    </dgm:pt>
    <dgm:pt modelId="{05AD9371-D945-47B6-9237-AF5E2087DCEE}" type="pres">
      <dgm:prSet presAssocID="{65826B68-ED05-4612-8D37-EC4689AE21A6}" presName="parentLeftMargin" presStyleLbl="node1" presStyleIdx="1" presStyleCnt="4"/>
      <dgm:spPr/>
      <dgm:t>
        <a:bodyPr/>
        <a:lstStyle/>
        <a:p>
          <a:endParaRPr lang="es-EC"/>
        </a:p>
      </dgm:t>
    </dgm:pt>
    <dgm:pt modelId="{EEAC9961-7C3B-4BF4-AC8E-B5BCD591001F}" type="pres">
      <dgm:prSet presAssocID="{65826B68-ED05-4612-8D37-EC4689AE21A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163179-E579-40BB-9C2E-B863908B1889}" type="pres">
      <dgm:prSet presAssocID="{65826B68-ED05-4612-8D37-EC4689AE21A6}" presName="negativeSpace" presStyleCnt="0"/>
      <dgm:spPr/>
    </dgm:pt>
    <dgm:pt modelId="{C46EE40F-9B66-4C87-A13D-D458F0B5D199}" type="pres">
      <dgm:prSet presAssocID="{65826B68-ED05-4612-8D37-EC4689AE21A6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A24FED-0D9C-4DD9-9F41-71C9B7D3A93C}" type="pres">
      <dgm:prSet presAssocID="{B9C8B431-E706-49CF-B94E-331BE014561E}" presName="spaceBetweenRectangles" presStyleCnt="0"/>
      <dgm:spPr/>
    </dgm:pt>
    <dgm:pt modelId="{3A3C39ED-C6DF-4C2A-A2A0-C6901D169859}" type="pres">
      <dgm:prSet presAssocID="{FBC4ADC8-CC13-4AF0-8846-4C3123DEF8D4}" presName="parentLin" presStyleCnt="0"/>
      <dgm:spPr/>
    </dgm:pt>
    <dgm:pt modelId="{470B2290-7288-42C7-9D8E-6EE9092F9E80}" type="pres">
      <dgm:prSet presAssocID="{FBC4ADC8-CC13-4AF0-8846-4C3123DEF8D4}" presName="parentLeftMargin" presStyleLbl="node1" presStyleIdx="2" presStyleCnt="4"/>
      <dgm:spPr/>
      <dgm:t>
        <a:bodyPr/>
        <a:lstStyle/>
        <a:p>
          <a:endParaRPr lang="es-EC"/>
        </a:p>
      </dgm:t>
    </dgm:pt>
    <dgm:pt modelId="{F4757905-5F00-4A13-B278-1AA089D1A4DA}" type="pres">
      <dgm:prSet presAssocID="{FBC4ADC8-CC13-4AF0-8846-4C3123DEF8D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39A83D-06A5-4638-8079-D1DC208931BD}" type="pres">
      <dgm:prSet presAssocID="{FBC4ADC8-CC13-4AF0-8846-4C3123DEF8D4}" presName="negativeSpace" presStyleCnt="0"/>
      <dgm:spPr/>
    </dgm:pt>
    <dgm:pt modelId="{6DB6557F-9303-4BDC-98B3-F886DD7F5652}" type="pres">
      <dgm:prSet presAssocID="{FBC4ADC8-CC13-4AF0-8846-4C3123DEF8D4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90E61D3-52D5-4D13-85C5-2564BA72A8A7}" type="presOf" srcId="{EB57E832-F0E1-464C-9C65-98BF68F44E8A}" destId="{B8E87046-D520-42A8-A8CA-8AB476C5099C}" srcOrd="0" destOrd="0" presId="urn:microsoft.com/office/officeart/2005/8/layout/list1"/>
    <dgm:cxn modelId="{AC4CD17B-F2DC-4FCA-8D37-31B7BE02E961}" type="presOf" srcId="{A2517078-34A1-418A-924D-6647A6B459A9}" destId="{F1BB8715-A2AA-492F-85F2-132FBCB7F65D}" srcOrd="1" destOrd="0" presId="urn:microsoft.com/office/officeart/2005/8/layout/list1"/>
    <dgm:cxn modelId="{F9AA561A-A482-422E-9717-D31148A9948A}" type="presOf" srcId="{F6BE3444-6F13-4A58-84FB-FE8D19E91409}" destId="{62CBC849-97C3-4268-A359-57B6DA98E7BB}" srcOrd="0" destOrd="1" presId="urn:microsoft.com/office/officeart/2005/8/layout/list1"/>
    <dgm:cxn modelId="{69FDA83C-B1C7-4960-A3BF-11C6D0236D72}" srcId="{FBC4ADC8-CC13-4AF0-8846-4C3123DEF8D4}" destId="{7A871068-C944-4F01-8490-CC284C82AE3C}" srcOrd="0" destOrd="0" parTransId="{AD754D0C-C627-4C24-B83F-9FA24ABAC452}" sibTransId="{FE66BD01-4F45-4DD4-AAF4-BAF85B4CFAAD}"/>
    <dgm:cxn modelId="{DA1BF214-17C7-4F97-82BB-12469F7D5DD2}" srcId="{EB57E832-F0E1-464C-9C65-98BF68F44E8A}" destId="{9DEDE0D3-B699-4BD7-AA22-7ED1C01B0B90}" srcOrd="1" destOrd="0" parTransId="{4E2E8C46-8992-4B9A-B9BD-AFEC15E9A2C4}" sibTransId="{41E51AA8-CF6A-4CC7-AF92-4CC1183F0595}"/>
    <dgm:cxn modelId="{4CD2F651-A7CE-4194-BE41-475C1300F938}" type="presOf" srcId="{65826B68-ED05-4612-8D37-EC4689AE21A6}" destId="{EEAC9961-7C3B-4BF4-AC8E-B5BCD591001F}" srcOrd="1" destOrd="0" presId="urn:microsoft.com/office/officeart/2005/8/layout/list1"/>
    <dgm:cxn modelId="{70564ADF-BA14-4CF6-8450-009F0DB5F1F8}" type="presOf" srcId="{CDBCB95F-DB51-49DA-AD12-21F0033122BC}" destId="{62CBC849-97C3-4268-A359-57B6DA98E7BB}" srcOrd="0" destOrd="0" presId="urn:microsoft.com/office/officeart/2005/8/layout/list1"/>
    <dgm:cxn modelId="{6A213FD5-3F67-4885-ADB4-19C71C0FC1F3}" srcId="{65826B68-ED05-4612-8D37-EC4689AE21A6}" destId="{4B472971-18F6-4962-940A-27FB026A34E9}" srcOrd="0" destOrd="0" parTransId="{C2F770C5-0292-4B0C-8AF0-5B970C5D18B5}" sibTransId="{6A668F9E-506A-4D8A-BE81-C025B8D33CE3}"/>
    <dgm:cxn modelId="{B3F90AF4-63EC-4244-9AA4-D209CCAB2A91}" type="presOf" srcId="{FBC4ADC8-CC13-4AF0-8846-4C3123DEF8D4}" destId="{470B2290-7288-42C7-9D8E-6EE9092F9E80}" srcOrd="0" destOrd="0" presId="urn:microsoft.com/office/officeart/2005/8/layout/list1"/>
    <dgm:cxn modelId="{EDAF4F1D-3C7B-4899-827E-A04D840C84A6}" type="presOf" srcId="{9DEDE0D3-B699-4BD7-AA22-7ED1C01B0B90}" destId="{07926207-9DC4-4D7F-9A13-694C3B846900}" srcOrd="0" destOrd="0" presId="urn:microsoft.com/office/officeart/2005/8/layout/list1"/>
    <dgm:cxn modelId="{78445923-C0F8-45FB-A0FB-FBEE8D6D568E}" type="presOf" srcId="{65826B68-ED05-4612-8D37-EC4689AE21A6}" destId="{05AD9371-D945-47B6-9237-AF5E2087DCEE}" srcOrd="0" destOrd="0" presId="urn:microsoft.com/office/officeart/2005/8/layout/list1"/>
    <dgm:cxn modelId="{B4E3FAE8-0102-475B-A3DC-FCF9FFA4FF73}" type="presOf" srcId="{A2517078-34A1-418A-924D-6647A6B459A9}" destId="{4B0218D0-89BC-43CA-B074-78D0FC60E705}" srcOrd="0" destOrd="0" presId="urn:microsoft.com/office/officeart/2005/8/layout/list1"/>
    <dgm:cxn modelId="{3A307A4C-2C95-4CA6-B61E-8DB11299B3ED}" srcId="{EB57E832-F0E1-464C-9C65-98BF68F44E8A}" destId="{A2517078-34A1-418A-924D-6647A6B459A9}" srcOrd="0" destOrd="0" parTransId="{D9627B78-0D12-4197-ACA0-6F2FC0271091}" sibTransId="{A1D48473-3DDF-46BA-8A4A-1815DB95FDA1}"/>
    <dgm:cxn modelId="{9691C51E-1AB5-4FC9-A474-C531D00250C6}" type="presOf" srcId="{9DEDE0D3-B699-4BD7-AA22-7ED1C01B0B90}" destId="{D79EFB28-1023-4A6E-9669-3ADA22992631}" srcOrd="1" destOrd="0" presId="urn:microsoft.com/office/officeart/2005/8/layout/list1"/>
    <dgm:cxn modelId="{D6B44868-0155-44E7-B774-EE1420588EAB}" srcId="{EB57E832-F0E1-464C-9C65-98BF68F44E8A}" destId="{FBC4ADC8-CC13-4AF0-8846-4C3123DEF8D4}" srcOrd="3" destOrd="0" parTransId="{F4E92B7C-7EC4-4714-8271-33CE2E6D988F}" sibTransId="{2F5DB96F-7F87-40BF-91A0-F7CAA30643FF}"/>
    <dgm:cxn modelId="{1BA3D56E-00EC-4F3C-9117-AB0668BFF3F7}" type="presOf" srcId="{FBC4ADC8-CC13-4AF0-8846-4C3123DEF8D4}" destId="{F4757905-5F00-4A13-B278-1AA089D1A4DA}" srcOrd="1" destOrd="0" presId="urn:microsoft.com/office/officeart/2005/8/layout/list1"/>
    <dgm:cxn modelId="{E5B85A10-A953-4174-B74A-A0C160389967}" srcId="{9DEDE0D3-B699-4BD7-AA22-7ED1C01B0B90}" destId="{F6BE3444-6F13-4A58-84FB-FE8D19E91409}" srcOrd="1" destOrd="0" parTransId="{F09733E5-B3B5-40C9-8F1E-0E0683DB8A9F}" sibTransId="{13889E8C-082E-46E6-B3F4-B2E0F98F9189}"/>
    <dgm:cxn modelId="{4ACFF472-7D4E-4948-BC36-468DF320205C}" srcId="{EB57E832-F0E1-464C-9C65-98BF68F44E8A}" destId="{65826B68-ED05-4612-8D37-EC4689AE21A6}" srcOrd="2" destOrd="0" parTransId="{402118D7-2A15-4794-A592-2F6FA8A76D2A}" sibTransId="{B9C8B431-E706-49CF-B94E-331BE014561E}"/>
    <dgm:cxn modelId="{F1A807F8-A6D3-49F1-98B1-158D9593B14C}" type="presOf" srcId="{12A607CE-865E-4215-B903-5DED8B81B3A1}" destId="{FD3652D5-5F8F-409D-82F6-3CDADB963422}" srcOrd="0" destOrd="0" presId="urn:microsoft.com/office/officeart/2005/8/layout/list1"/>
    <dgm:cxn modelId="{6D7C9556-BCA5-4921-8BE6-F9668BFD9B37}" srcId="{A2517078-34A1-418A-924D-6647A6B459A9}" destId="{12A607CE-865E-4215-B903-5DED8B81B3A1}" srcOrd="0" destOrd="0" parTransId="{3B444498-7100-4B45-8B7A-A2ABBBFCA598}" sibTransId="{C8E39FF7-7F15-4467-B506-810668740B00}"/>
    <dgm:cxn modelId="{5534E946-7608-4177-A0DF-DF303E188DDE}" type="presOf" srcId="{7A871068-C944-4F01-8490-CC284C82AE3C}" destId="{6DB6557F-9303-4BDC-98B3-F886DD7F5652}" srcOrd="0" destOrd="0" presId="urn:microsoft.com/office/officeart/2005/8/layout/list1"/>
    <dgm:cxn modelId="{D2D5595B-6501-4300-A42A-25FB98C1F45F}" type="presOf" srcId="{E44FFBB5-81F1-467B-A80A-6D15CAF4A937}" destId="{6DB6557F-9303-4BDC-98B3-F886DD7F5652}" srcOrd="0" destOrd="1" presId="urn:microsoft.com/office/officeart/2005/8/layout/list1"/>
    <dgm:cxn modelId="{52F9A5EF-38DC-4F5C-AC5F-4CB2EED11354}" srcId="{9DEDE0D3-B699-4BD7-AA22-7ED1C01B0B90}" destId="{CDBCB95F-DB51-49DA-AD12-21F0033122BC}" srcOrd="0" destOrd="0" parTransId="{0E25A508-0979-441F-BF2D-A04BDDC48B2D}" sibTransId="{E7E1CA84-9C49-4418-9A54-D64FC73DBD09}"/>
    <dgm:cxn modelId="{02A1E10C-7267-4B72-A361-87E6C5A46CD9}" type="presOf" srcId="{4B472971-18F6-4962-940A-27FB026A34E9}" destId="{C46EE40F-9B66-4C87-A13D-D458F0B5D199}" srcOrd="0" destOrd="0" presId="urn:microsoft.com/office/officeart/2005/8/layout/list1"/>
    <dgm:cxn modelId="{A37738CB-0382-4BA7-BF29-644CA6CEC343}" srcId="{FBC4ADC8-CC13-4AF0-8846-4C3123DEF8D4}" destId="{E44FFBB5-81F1-467B-A80A-6D15CAF4A937}" srcOrd="1" destOrd="0" parTransId="{1C27412F-983D-4879-B003-11938649FADE}" sibTransId="{F8C3CE67-0FD0-4135-AF24-CEEC14A86C90}"/>
    <dgm:cxn modelId="{BEEDAA80-FBB7-4C3B-A2E9-015D14ED542A}" type="presParOf" srcId="{B8E87046-D520-42A8-A8CA-8AB476C5099C}" destId="{D094CC62-3AD9-46A4-8605-5BCF9EDC5A7E}" srcOrd="0" destOrd="0" presId="urn:microsoft.com/office/officeart/2005/8/layout/list1"/>
    <dgm:cxn modelId="{606CF2C4-4822-4385-8AAD-A958668A5BE9}" type="presParOf" srcId="{D094CC62-3AD9-46A4-8605-5BCF9EDC5A7E}" destId="{4B0218D0-89BC-43CA-B074-78D0FC60E705}" srcOrd="0" destOrd="0" presId="urn:microsoft.com/office/officeart/2005/8/layout/list1"/>
    <dgm:cxn modelId="{4648948A-BE8A-479B-89A8-2E3F95997919}" type="presParOf" srcId="{D094CC62-3AD9-46A4-8605-5BCF9EDC5A7E}" destId="{F1BB8715-A2AA-492F-85F2-132FBCB7F65D}" srcOrd="1" destOrd="0" presId="urn:microsoft.com/office/officeart/2005/8/layout/list1"/>
    <dgm:cxn modelId="{34034D93-DBC7-4B9D-A64A-E3054EF77FC0}" type="presParOf" srcId="{B8E87046-D520-42A8-A8CA-8AB476C5099C}" destId="{ECCF6BE6-9374-455B-853B-CE31570F06A7}" srcOrd="1" destOrd="0" presId="urn:microsoft.com/office/officeart/2005/8/layout/list1"/>
    <dgm:cxn modelId="{05305643-88D1-4438-8AD1-FBE9A16FC49B}" type="presParOf" srcId="{B8E87046-D520-42A8-A8CA-8AB476C5099C}" destId="{FD3652D5-5F8F-409D-82F6-3CDADB963422}" srcOrd="2" destOrd="0" presId="urn:microsoft.com/office/officeart/2005/8/layout/list1"/>
    <dgm:cxn modelId="{774EB3FA-033B-49A3-9935-D040A50214D6}" type="presParOf" srcId="{B8E87046-D520-42A8-A8CA-8AB476C5099C}" destId="{5BD7A7CF-1CEF-40F4-BF08-24D49E9C7B09}" srcOrd="3" destOrd="0" presId="urn:microsoft.com/office/officeart/2005/8/layout/list1"/>
    <dgm:cxn modelId="{3AD3675D-E5E1-422A-AECC-86668227EEA2}" type="presParOf" srcId="{B8E87046-D520-42A8-A8CA-8AB476C5099C}" destId="{4C565CF5-5146-4B6E-BB7E-259289F39027}" srcOrd="4" destOrd="0" presId="urn:microsoft.com/office/officeart/2005/8/layout/list1"/>
    <dgm:cxn modelId="{79951A67-33FB-49C5-B859-A16D925C42D4}" type="presParOf" srcId="{4C565CF5-5146-4B6E-BB7E-259289F39027}" destId="{07926207-9DC4-4D7F-9A13-694C3B846900}" srcOrd="0" destOrd="0" presId="urn:microsoft.com/office/officeart/2005/8/layout/list1"/>
    <dgm:cxn modelId="{22FD0BEF-7670-42F8-B87E-F9E83D9BF0A2}" type="presParOf" srcId="{4C565CF5-5146-4B6E-BB7E-259289F39027}" destId="{D79EFB28-1023-4A6E-9669-3ADA22992631}" srcOrd="1" destOrd="0" presId="urn:microsoft.com/office/officeart/2005/8/layout/list1"/>
    <dgm:cxn modelId="{345EBCC4-FB4F-4C58-9EFF-70041982E465}" type="presParOf" srcId="{B8E87046-D520-42A8-A8CA-8AB476C5099C}" destId="{39D4FB9F-9BE4-4798-A073-0EB9B7FD00DC}" srcOrd="5" destOrd="0" presId="urn:microsoft.com/office/officeart/2005/8/layout/list1"/>
    <dgm:cxn modelId="{BE65E9AC-90E9-484E-9FB4-12EFC14B9D3F}" type="presParOf" srcId="{B8E87046-D520-42A8-A8CA-8AB476C5099C}" destId="{62CBC849-97C3-4268-A359-57B6DA98E7BB}" srcOrd="6" destOrd="0" presId="urn:microsoft.com/office/officeart/2005/8/layout/list1"/>
    <dgm:cxn modelId="{7630C5BB-E4AF-4377-99F1-82D375508277}" type="presParOf" srcId="{B8E87046-D520-42A8-A8CA-8AB476C5099C}" destId="{A64155D4-D5A2-497E-A3A5-7CA4C4B71CDD}" srcOrd="7" destOrd="0" presId="urn:microsoft.com/office/officeart/2005/8/layout/list1"/>
    <dgm:cxn modelId="{D33802D8-5251-43C7-8AE8-00A2F0625071}" type="presParOf" srcId="{B8E87046-D520-42A8-A8CA-8AB476C5099C}" destId="{B53BF7EE-B46A-4958-9DAB-ECB2A5470150}" srcOrd="8" destOrd="0" presId="urn:microsoft.com/office/officeart/2005/8/layout/list1"/>
    <dgm:cxn modelId="{6144FE5F-B1B1-4431-A88F-B1DC28A4EE5C}" type="presParOf" srcId="{B53BF7EE-B46A-4958-9DAB-ECB2A5470150}" destId="{05AD9371-D945-47B6-9237-AF5E2087DCEE}" srcOrd="0" destOrd="0" presId="urn:microsoft.com/office/officeart/2005/8/layout/list1"/>
    <dgm:cxn modelId="{89745598-49E0-4E80-8F9E-C186FC19809D}" type="presParOf" srcId="{B53BF7EE-B46A-4958-9DAB-ECB2A5470150}" destId="{EEAC9961-7C3B-4BF4-AC8E-B5BCD591001F}" srcOrd="1" destOrd="0" presId="urn:microsoft.com/office/officeart/2005/8/layout/list1"/>
    <dgm:cxn modelId="{93FFF5CD-3E83-4B44-9F7E-B80301A4D2AA}" type="presParOf" srcId="{B8E87046-D520-42A8-A8CA-8AB476C5099C}" destId="{69163179-E579-40BB-9C2E-B863908B1889}" srcOrd="9" destOrd="0" presId="urn:microsoft.com/office/officeart/2005/8/layout/list1"/>
    <dgm:cxn modelId="{2903F76D-0732-44F2-B073-F8F170D900CA}" type="presParOf" srcId="{B8E87046-D520-42A8-A8CA-8AB476C5099C}" destId="{C46EE40F-9B66-4C87-A13D-D458F0B5D199}" srcOrd="10" destOrd="0" presId="urn:microsoft.com/office/officeart/2005/8/layout/list1"/>
    <dgm:cxn modelId="{40E5FC2C-30BE-456D-9204-2E118D79868F}" type="presParOf" srcId="{B8E87046-D520-42A8-A8CA-8AB476C5099C}" destId="{2BA24FED-0D9C-4DD9-9F41-71C9B7D3A93C}" srcOrd="11" destOrd="0" presId="urn:microsoft.com/office/officeart/2005/8/layout/list1"/>
    <dgm:cxn modelId="{7329D715-1252-4517-BA3E-23CBCBF5E586}" type="presParOf" srcId="{B8E87046-D520-42A8-A8CA-8AB476C5099C}" destId="{3A3C39ED-C6DF-4C2A-A2A0-C6901D169859}" srcOrd="12" destOrd="0" presId="urn:microsoft.com/office/officeart/2005/8/layout/list1"/>
    <dgm:cxn modelId="{8845AD52-9A1D-4839-BE0A-6B3003F15060}" type="presParOf" srcId="{3A3C39ED-C6DF-4C2A-A2A0-C6901D169859}" destId="{470B2290-7288-42C7-9D8E-6EE9092F9E80}" srcOrd="0" destOrd="0" presId="urn:microsoft.com/office/officeart/2005/8/layout/list1"/>
    <dgm:cxn modelId="{1CD2B5C8-F727-41D5-8C7D-F06C0D68936F}" type="presParOf" srcId="{3A3C39ED-C6DF-4C2A-A2A0-C6901D169859}" destId="{F4757905-5F00-4A13-B278-1AA089D1A4DA}" srcOrd="1" destOrd="0" presId="urn:microsoft.com/office/officeart/2005/8/layout/list1"/>
    <dgm:cxn modelId="{D5E43C66-63B9-493A-B734-27A37A97BD17}" type="presParOf" srcId="{B8E87046-D520-42A8-A8CA-8AB476C5099C}" destId="{1439A83D-06A5-4638-8079-D1DC208931BD}" srcOrd="13" destOrd="0" presId="urn:microsoft.com/office/officeart/2005/8/layout/list1"/>
    <dgm:cxn modelId="{E2860F13-36D9-47BB-AB6A-B30B93B19910}" type="presParOf" srcId="{B8E87046-D520-42A8-A8CA-8AB476C5099C}" destId="{6DB6557F-9303-4BDC-98B3-F886DD7F565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3652D5-5F8F-409D-82F6-3CDADB963422}">
      <dsp:nvSpPr>
        <dsp:cNvPr id="0" name=""/>
        <dsp:cNvSpPr/>
      </dsp:nvSpPr>
      <dsp:spPr>
        <a:xfrm>
          <a:off x="0" y="190268"/>
          <a:ext cx="4535289" cy="6615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1989" tIns="249936" rIns="35198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Chasis, Ruedas, Rueda Orientable de Soporte (No actuada)</a:t>
          </a:r>
          <a:endParaRPr lang="es-EC" sz="1200" kern="1200" dirty="0"/>
        </a:p>
      </dsp:txBody>
      <dsp:txXfrm>
        <a:off x="0" y="190268"/>
        <a:ext cx="4535289" cy="661500"/>
      </dsp:txXfrm>
    </dsp:sp>
    <dsp:sp modelId="{F1BB8715-A2AA-492F-85F2-132FBCB7F65D}">
      <dsp:nvSpPr>
        <dsp:cNvPr id="0" name=""/>
        <dsp:cNvSpPr/>
      </dsp:nvSpPr>
      <dsp:spPr>
        <a:xfrm>
          <a:off x="226764" y="13148"/>
          <a:ext cx="3174702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996" tIns="0" rIns="11999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Sistemas Mecánicos</a:t>
          </a:r>
          <a:endParaRPr lang="es-EC" sz="1200" kern="1200" dirty="0"/>
        </a:p>
      </dsp:txBody>
      <dsp:txXfrm>
        <a:off x="244057" y="30441"/>
        <a:ext cx="3140116" cy="319654"/>
      </dsp:txXfrm>
    </dsp:sp>
    <dsp:sp modelId="{62CBC849-97C3-4268-A359-57B6DA98E7BB}">
      <dsp:nvSpPr>
        <dsp:cNvPr id="0" name=""/>
        <dsp:cNvSpPr/>
      </dsp:nvSpPr>
      <dsp:spPr>
        <a:xfrm>
          <a:off x="0" y="1093688"/>
          <a:ext cx="4535289" cy="680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1989" tIns="249936" rIns="35198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Propioceptivos: </a:t>
          </a:r>
          <a:r>
            <a:rPr lang="es-EC" sz="1200" kern="1200" dirty="0" err="1" smtClean="0"/>
            <a:t>Encoders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err="1" smtClean="0"/>
            <a:t>Extereoceptivos</a:t>
          </a:r>
          <a:r>
            <a:rPr lang="es-EC" sz="1200" kern="1200" dirty="0" smtClean="0"/>
            <a:t>: Sonar, </a:t>
          </a:r>
          <a:r>
            <a:rPr lang="es-EC" sz="1200" kern="1200" dirty="0" err="1" smtClean="0"/>
            <a:t>Bumpers</a:t>
          </a:r>
          <a:endParaRPr lang="es-EC" sz="1200" kern="1200" dirty="0"/>
        </a:p>
      </dsp:txBody>
      <dsp:txXfrm>
        <a:off x="0" y="1093688"/>
        <a:ext cx="4535289" cy="680400"/>
      </dsp:txXfrm>
    </dsp:sp>
    <dsp:sp modelId="{D79EFB28-1023-4A6E-9669-3ADA22992631}">
      <dsp:nvSpPr>
        <dsp:cNvPr id="0" name=""/>
        <dsp:cNvSpPr/>
      </dsp:nvSpPr>
      <dsp:spPr>
        <a:xfrm>
          <a:off x="226764" y="916568"/>
          <a:ext cx="3174702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996" tIns="0" rIns="11999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Sistemas de </a:t>
          </a:r>
          <a:r>
            <a:rPr lang="es-EC" sz="1200" kern="1200" dirty="0" err="1" smtClean="0"/>
            <a:t>Sensado</a:t>
          </a:r>
          <a:endParaRPr lang="es-EC" sz="1200" kern="1200" dirty="0"/>
        </a:p>
      </dsp:txBody>
      <dsp:txXfrm>
        <a:off x="244057" y="933861"/>
        <a:ext cx="3140116" cy="319654"/>
      </dsp:txXfrm>
    </dsp:sp>
    <dsp:sp modelId="{C46EE40F-9B66-4C87-A13D-D458F0B5D199}">
      <dsp:nvSpPr>
        <dsp:cNvPr id="0" name=""/>
        <dsp:cNvSpPr/>
      </dsp:nvSpPr>
      <dsp:spPr>
        <a:xfrm>
          <a:off x="0" y="2016008"/>
          <a:ext cx="4535289" cy="50085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1989" tIns="249936" rIns="35198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Motores Eléctricos, </a:t>
          </a:r>
          <a:r>
            <a:rPr lang="es-EC" sz="1200" kern="1200" dirty="0" err="1" smtClean="0"/>
            <a:t>Motorreductores</a:t>
          </a:r>
          <a:endParaRPr lang="es-EC" sz="1200" kern="1200" dirty="0"/>
        </a:p>
      </dsp:txBody>
      <dsp:txXfrm>
        <a:off x="0" y="2016008"/>
        <a:ext cx="4535289" cy="500850"/>
      </dsp:txXfrm>
    </dsp:sp>
    <dsp:sp modelId="{EEAC9961-7C3B-4BF4-AC8E-B5BCD591001F}">
      <dsp:nvSpPr>
        <dsp:cNvPr id="0" name=""/>
        <dsp:cNvSpPr/>
      </dsp:nvSpPr>
      <dsp:spPr>
        <a:xfrm>
          <a:off x="226764" y="1838888"/>
          <a:ext cx="3174702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996" tIns="0" rIns="11999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Sistemas de Actuación</a:t>
          </a:r>
          <a:endParaRPr lang="es-EC" sz="1200" kern="1200" dirty="0"/>
        </a:p>
      </dsp:txBody>
      <dsp:txXfrm>
        <a:off x="244057" y="1856181"/>
        <a:ext cx="3140116" cy="319654"/>
      </dsp:txXfrm>
    </dsp:sp>
    <dsp:sp modelId="{6DB6557F-9303-4BDC-98B3-F886DD7F5652}">
      <dsp:nvSpPr>
        <dsp:cNvPr id="0" name=""/>
        <dsp:cNvSpPr/>
      </dsp:nvSpPr>
      <dsp:spPr>
        <a:xfrm>
          <a:off x="0" y="2758778"/>
          <a:ext cx="4535289" cy="680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1989" tIns="249936" rIns="35198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Microcontrolador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CPU</a:t>
          </a:r>
          <a:endParaRPr lang="es-EC" sz="1200" kern="1200" dirty="0"/>
        </a:p>
      </dsp:txBody>
      <dsp:txXfrm>
        <a:off x="0" y="2758778"/>
        <a:ext cx="4535289" cy="680400"/>
      </dsp:txXfrm>
    </dsp:sp>
    <dsp:sp modelId="{F4757905-5F00-4A13-B278-1AA089D1A4DA}">
      <dsp:nvSpPr>
        <dsp:cNvPr id="0" name=""/>
        <dsp:cNvSpPr/>
      </dsp:nvSpPr>
      <dsp:spPr>
        <a:xfrm>
          <a:off x="226764" y="2581658"/>
          <a:ext cx="3174702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996" tIns="0" rIns="11999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Sistemas de Control</a:t>
          </a:r>
          <a:endParaRPr lang="es-EC" sz="1200" kern="1200" dirty="0"/>
        </a:p>
      </dsp:txBody>
      <dsp:txXfrm>
        <a:off x="244057" y="2598951"/>
        <a:ext cx="3140116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8134" y="2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446E709-050A-4757-A549-061EB6FE9D82}" type="datetimeFigureOut">
              <a:rPr lang="es-EC" smtClean="0"/>
              <a:t>30/1/2019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2" y="884203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8134" y="884203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A513903-48AD-45DD-9AAF-AB586DD20D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58294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8134" y="2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9AC7167-0497-8041-937F-C3859271DE9D}" type="datetimeFigureOut">
              <a:rPr lang="es-ES" smtClean="0"/>
              <a:pPr/>
              <a:t>30/01/2019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2" y="884203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8134" y="884203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1B021B9-4CC3-5D41-B870-6324076FD179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1035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1568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2202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3102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2da</a:t>
            </a:r>
            <a:r>
              <a:rPr lang="es-EC" baseline="0" dirty="0"/>
              <a:t> Enterobacterias causante de bacteriemias</a:t>
            </a:r>
            <a:endParaRPr lang="es-EC" dirty="0"/>
          </a:p>
          <a:p>
            <a:r>
              <a:rPr lang="es-EC" dirty="0"/>
              <a:t>4-8% bacteriemias</a:t>
            </a:r>
          </a:p>
          <a:p>
            <a:r>
              <a:rPr lang="es-EC" dirty="0"/>
              <a:t>90%</a:t>
            </a:r>
            <a:r>
              <a:rPr lang="es-EC" baseline="0" dirty="0"/>
              <a:t> mortalidad en pacientes no tratados y 23-69% pacientes tratados</a:t>
            </a:r>
          </a:p>
          <a:p>
            <a:r>
              <a:rPr lang="es-EC" baseline="0" dirty="0"/>
              <a:t>Factores de diseminación </a:t>
            </a:r>
            <a:r>
              <a:rPr lang="es-EC" baseline="0" dirty="0">
                <a:sym typeface="Wingdings" panose="05000000000000000000" pitchFamily="2" charset="2"/>
              </a:rPr>
              <a:t> </a:t>
            </a:r>
            <a:r>
              <a:rPr lang="es-EC" baseline="0" dirty="0"/>
              <a:t>Técnicas diagnosticas y terapéuticas agresivas, largas estancias hospitalarias, catéteres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6052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5159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7642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5483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508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919" y="2130427"/>
            <a:ext cx="777375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838" y="3886200"/>
            <a:ext cx="640191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957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169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30551" y="274640"/>
            <a:ext cx="2057757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80" y="274640"/>
            <a:ext cx="6020845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1744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5588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7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5588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57279" y="6245225"/>
            <a:ext cx="21339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124743" y="6245225"/>
            <a:ext cx="289610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/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57279" y="6245225"/>
            <a:ext cx="21339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124743" y="6245225"/>
            <a:ext cx="289610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/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5588" cy="11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17526" y="260352"/>
            <a:ext cx="792300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s-E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9" y="115888"/>
            <a:ext cx="3313688" cy="8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109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5588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0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5588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57279" y="6245225"/>
            <a:ext cx="21339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124743" y="6245225"/>
            <a:ext cx="289610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/>
            <a:endParaRPr lang="es-E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57279" y="6245225"/>
            <a:ext cx="21339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124743" y="6245225"/>
            <a:ext cx="289610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/>
            <a:endParaRPr lang="es-E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5588" cy="11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17526" y="260352"/>
            <a:ext cx="792300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s-E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9" y="115888"/>
            <a:ext cx="3313688" cy="8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324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80" y="1600202"/>
            <a:ext cx="8231029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922749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8" y="4406902"/>
            <a:ext cx="77737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8" y="2906713"/>
            <a:ext cx="77737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61118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80" y="1600202"/>
            <a:ext cx="40393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007" y="1600202"/>
            <a:ext cx="40393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883680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80" y="1535113"/>
            <a:ext cx="40408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80" y="2174875"/>
            <a:ext cx="40408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833" y="1535113"/>
            <a:ext cx="404247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833" y="2174875"/>
            <a:ext cx="404247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039337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18698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98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8012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73050"/>
            <a:ext cx="300883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671" y="273052"/>
            <a:ext cx="51126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80" y="1435102"/>
            <a:ext cx="300883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88275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599" y="4800600"/>
            <a:ext cx="5487353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599" y="612775"/>
            <a:ext cx="5487353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599" y="5367338"/>
            <a:ext cx="5487353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52993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80" y="1600202"/>
            <a:ext cx="8231029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345569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551" y="274640"/>
            <a:ext cx="2057757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80" y="274640"/>
            <a:ext cx="602084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6010568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199" y="1122363"/>
            <a:ext cx="6859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199" y="3602038"/>
            <a:ext cx="68591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74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759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996" y="1709744"/>
            <a:ext cx="78880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996" y="4589469"/>
            <a:ext cx="788807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91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759" y="1825625"/>
            <a:ext cx="3886875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954" y="1825625"/>
            <a:ext cx="3886875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68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950" y="365129"/>
            <a:ext cx="788807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951" y="1681163"/>
            <a:ext cx="38690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951" y="2505075"/>
            <a:ext cx="3869012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956" y="1681163"/>
            <a:ext cx="38880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956" y="2505075"/>
            <a:ext cx="388806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1041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08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438" y="4406902"/>
            <a:ext cx="77737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438" y="2906713"/>
            <a:ext cx="77737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2456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22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950" y="457200"/>
            <a:ext cx="29496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8066" y="987431"/>
            <a:ext cx="462995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950" y="2057400"/>
            <a:ext cx="29496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95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950" y="457200"/>
            <a:ext cx="29496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8066" y="987431"/>
            <a:ext cx="462995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950" y="2057400"/>
            <a:ext cx="29496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872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3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4813" y="365125"/>
            <a:ext cx="1972017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762" y="365125"/>
            <a:ext cx="5801732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19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9145588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3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5588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457279" y="6245225"/>
            <a:ext cx="2133971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3124743" y="6245225"/>
            <a:ext cx="289610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57279" y="6245225"/>
            <a:ext cx="2133971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3124743" y="6245225"/>
            <a:ext cx="289610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5588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17526" y="260357"/>
            <a:ext cx="792300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800" dirty="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0" y="115888"/>
            <a:ext cx="3313688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414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199" y="1122363"/>
            <a:ext cx="6859191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199" y="3602038"/>
            <a:ext cx="6859191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30/1/2019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40113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30/1/2019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671290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996" y="1709740"/>
            <a:ext cx="788807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996" y="4589465"/>
            <a:ext cx="788807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30/1/2019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05670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759" y="1825625"/>
            <a:ext cx="3886875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954" y="1825625"/>
            <a:ext cx="3886875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30/1/2019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90906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80" y="1600202"/>
            <a:ext cx="40393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9007" y="1600202"/>
            <a:ext cx="40393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80887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950" y="365127"/>
            <a:ext cx="788807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951" y="1681163"/>
            <a:ext cx="386901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951" y="2505075"/>
            <a:ext cx="3869012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954" y="1681163"/>
            <a:ext cx="388806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954" y="2505075"/>
            <a:ext cx="388806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30/1/2019</a:t>
            </a:fld>
            <a:endParaRPr lang="es-EC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04294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30/1/2019</a:t>
            </a:fld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08751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30/1/2019</a:t>
            </a:fld>
            <a:endParaRPr lang="es-EC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085970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950" y="457200"/>
            <a:ext cx="294969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8066" y="987427"/>
            <a:ext cx="4629954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950" y="2057400"/>
            <a:ext cx="294969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30/1/2019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949468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950" y="457200"/>
            <a:ext cx="294969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8066" y="987427"/>
            <a:ext cx="4629954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dirty="0"/>
              <a:t>Haga clic en el icono para agregar una imagen</a:t>
            </a:r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950" y="2057400"/>
            <a:ext cx="294969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30/1/2019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61426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30/1/2019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690780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4812" y="365125"/>
            <a:ext cx="1972017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760" y="365125"/>
            <a:ext cx="5801732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30/1/2019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46855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80" y="1535113"/>
            <a:ext cx="40408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80" y="2174875"/>
            <a:ext cx="40408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833" y="1535113"/>
            <a:ext cx="404247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833" y="2174875"/>
            <a:ext cx="404247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941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0028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63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80" y="273050"/>
            <a:ext cx="30088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671" y="273052"/>
            <a:ext cx="51126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80" y="1435102"/>
            <a:ext cx="30088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275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599" y="4800600"/>
            <a:ext cx="548735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599" y="612775"/>
            <a:ext cx="548735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599" y="5367338"/>
            <a:ext cx="548735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3574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80" y="1600202"/>
            <a:ext cx="823102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79" y="6356352"/>
            <a:ext cx="2133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 defTabSz="914400"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743" y="6356352"/>
            <a:ext cx="2896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4338" y="6356352"/>
            <a:ext cx="2133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5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2"/>
            <a:ext cx="9145588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s-E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1" y="6308727"/>
            <a:ext cx="7886482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s-E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25406" y="6296025"/>
            <a:ext cx="666071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25406" y="6245225"/>
            <a:ext cx="6660719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50" name="Picture 26" descr="LOGO ESPE ORIGINAL copi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3757" y="5949950"/>
            <a:ext cx="2305450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04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759" y="365129"/>
            <a:ext cx="78880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759" y="1825625"/>
            <a:ext cx="7888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759" y="6356356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 defTabSz="914400"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9476" y="6356356"/>
            <a:ext cx="3086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9072" y="6356356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0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759" y="365127"/>
            <a:ext cx="78880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759" y="1825625"/>
            <a:ext cx="7888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759" y="6356352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30/1/2019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9476" y="6356352"/>
            <a:ext cx="3086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9072" y="6356352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9"/>
            <a:ext cx="9145588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800" dirty="0">
              <a:solidFill>
                <a:srgbClr val="000000"/>
              </a:solidFill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 rot="10800000">
            <a:off x="3" y="6308734"/>
            <a:ext cx="7886482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800" dirty="0">
              <a:solidFill>
                <a:srgbClr val="000000"/>
              </a:solidFill>
            </a:endParaRPr>
          </a:p>
        </p:txBody>
      </p:sp>
      <p:sp>
        <p:nvSpPr>
          <p:cNvPr id="9" name="Line 23"/>
          <p:cNvSpPr>
            <a:spLocks noChangeShapeType="1"/>
          </p:cNvSpPr>
          <p:nvPr/>
        </p:nvSpPr>
        <p:spPr bwMode="auto">
          <a:xfrm rot="10800000" flipH="1">
            <a:off x="25409" y="6296025"/>
            <a:ext cx="666072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18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rot="10800000" flipH="1">
            <a:off x="25409" y="6245225"/>
            <a:ext cx="666072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18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Picture 26" descr="LOGO ESPE ORIGINAL copi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3757" y="5949950"/>
            <a:ext cx="23054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08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217713" y="0"/>
            <a:ext cx="342295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1893380" y="2714620"/>
            <a:ext cx="61090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tabLst>
                <a:tab pos="185738" algn="l"/>
              </a:tabLst>
            </a:pPr>
            <a:endParaRPr lang="es-ES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893404" y="2714622"/>
            <a:ext cx="594824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es-EC" sz="36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black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 </a:t>
            </a:r>
            <a:endParaRPr lang="es-ES" sz="3600" b="1" dirty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black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="" xmlns:a16="http://schemas.microsoft.com/office/drawing/2014/main" id="{E245B1C1-36A4-4621-9848-DC04456C7160}"/>
              </a:ext>
            </a:extLst>
          </p:cNvPr>
          <p:cNvSpPr txBox="1"/>
          <p:nvPr/>
        </p:nvSpPr>
        <p:spPr>
          <a:xfrm>
            <a:off x="1016076" y="691896"/>
            <a:ext cx="774804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1300" b="1" kern="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Arial"/>
                <a:rtl val="0"/>
              </a:rPr>
              <a:t>DEPARTAMENTO DE </a:t>
            </a:r>
            <a:r>
              <a:rPr lang="es-ES" sz="1300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Arial"/>
                <a:rtl val="0"/>
              </a:rPr>
              <a:t>ELÉCTRICA, ELECTÓNICA Y TELECOMUNICACIONES</a:t>
            </a:r>
            <a:endParaRPr lang="es-ES" sz="1300" b="1" kern="0" dirty="0">
              <a:solidFill>
                <a:prstClr val="black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Arial"/>
                <a:rtl val="0"/>
              </a:rPr>
              <a:t>CARRERA DE </a:t>
            </a:r>
            <a:r>
              <a:rPr kumimoji="0" lang="es-EC" sz="1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Arial"/>
                <a:rtl val="0"/>
              </a:rPr>
              <a:t>INGENIERÍA EN ELECTÓNICA, AUTOMATIZACIÓN Y CONTROL</a:t>
            </a:r>
            <a:r>
              <a:rPr kumimoji="0" lang="es-EC" sz="13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Arial"/>
                <a:rtl val="0"/>
              </a:rPr>
              <a:t> </a:t>
            </a:r>
            <a:endParaRPr kumimoji="0" lang="es-EC" sz="1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PROYECTO DE INVESTIGACIÓN PREVIO A LA OBTENCIÓN DEL TÍTULO DE </a:t>
            </a:r>
            <a:r>
              <a:rPr kumimoji="0" 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INGENIERO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 </a:t>
            </a:r>
            <a:r>
              <a:rPr lang="es-ES" sz="13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EN </a:t>
            </a:r>
            <a:r>
              <a:rPr kumimoji="0" 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ELECTRÓNICA, AUTOMATIZACIÓN Y CONTROL</a:t>
            </a:r>
            <a:endParaRPr kumimoji="0" lang="es-EC" sz="1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algn="ctr" defTabSz="914400"/>
            <a:r>
              <a:rPr kumimoji="0" lang="es-EC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TEMA:</a:t>
            </a:r>
            <a:r>
              <a:rPr kumimoji="0" lang="es-EC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 </a:t>
            </a:r>
          </a:p>
          <a:p>
            <a:pPr algn="ctr" defTabSz="914400"/>
            <a:r>
              <a:rPr kumimoji="0" lang="es-ES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“</a:t>
            </a:r>
            <a:r>
              <a:rPr lang="es-EC" b="1" dirty="0">
                <a:solidFill>
                  <a:srgbClr val="000000"/>
                </a:solidFill>
                <a:latin typeface="Times New Roman"/>
                <a:ea typeface="Calibri"/>
              </a:rPr>
              <a:t>DISEÑO E IMPLEMENTACIÓN DE UN SISTEMA </a:t>
            </a:r>
            <a:r>
              <a:rPr lang="es-EC" b="1" dirty="0" smtClean="0">
                <a:solidFill>
                  <a:srgbClr val="000000"/>
                </a:solidFill>
                <a:latin typeface="Times New Roman"/>
                <a:ea typeface="Calibri"/>
              </a:rPr>
              <a:t>DE ENTRENAMIENTO </a:t>
            </a:r>
            <a:r>
              <a:rPr lang="es-EC" b="1" dirty="0">
                <a:solidFill>
                  <a:srgbClr val="000000"/>
                </a:solidFill>
                <a:latin typeface="Times New Roman"/>
                <a:ea typeface="Calibri"/>
              </a:rPr>
              <a:t>PARA ROBÓTICA MÓVIL UTILIZANDO LA PLATAFORMA PIONEER P3-DX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lvl="0" algn="ctr" defTabSz="914400"/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Elaborado por: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3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Bryan Joshua Rueda López</a:t>
            </a:r>
            <a:endParaRPr kumimoji="0" lang="es-E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3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Director </a:t>
            </a: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del Proyecto: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Luis Orozco Brito </a:t>
            </a:r>
            <a:r>
              <a:rPr lang="es-EC" sz="1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  <a:r>
              <a:rPr lang="es-EC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3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s-ES" sz="1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s-ES" sz="1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Sangolquí</a:t>
            </a:r>
            <a:r>
              <a:rPr kumimoji="0" lang="es-EC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, </a:t>
            </a:r>
            <a:r>
              <a:rPr kumimoji="0" lang="es-EC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2019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2" name="AutoShape 2" descr="Resultado de imagen para automatizacion y control es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3" name="AutoShape 4" descr="Resultado de imagen para automatizacion y control esp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677" y="160338"/>
            <a:ext cx="1144266" cy="109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65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19846FC-27FB-4F22-A18B-D61B38319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80" y="694268"/>
            <a:ext cx="8231029" cy="5431898"/>
          </a:xfrm>
        </p:spPr>
        <p:txBody>
          <a:bodyPr/>
          <a:lstStyle/>
          <a:p>
            <a:pPr marL="0" indent="0" algn="ctr">
              <a:buNone/>
            </a:pPr>
            <a:endParaRPr lang="es-EC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C" b="1" dirty="0">
                <a:solidFill>
                  <a:schemeClr val="tx1"/>
                </a:solidFill>
              </a:rPr>
              <a:t>OBJETIVO GENERAL</a:t>
            </a:r>
          </a:p>
          <a:p>
            <a:pPr marL="0" indent="0" algn="just">
              <a:buNone/>
            </a:pPr>
            <a:endParaRPr lang="es-EC" sz="20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C" sz="20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C" sz="20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C" sz="2000" dirty="0" smtClean="0">
                <a:solidFill>
                  <a:schemeClr val="tx1"/>
                </a:solidFill>
              </a:rPr>
              <a:t>Desarrollar </a:t>
            </a:r>
            <a:r>
              <a:rPr lang="es-EC" sz="2000" dirty="0">
                <a:solidFill>
                  <a:schemeClr val="tx1"/>
                </a:solidFill>
              </a:rPr>
              <a:t>un sistema de formación en robótica móvil, para ingenieros mediante software de simulación y el uso de plataformas móviles rodantes P3 –DX.</a:t>
            </a:r>
            <a:endParaRPr lang="es-EC" sz="2000" dirty="0" smtClean="0">
              <a:solidFill>
                <a:schemeClr val="tx1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Objetivos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7947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19846FC-27FB-4F22-A18B-D61B38319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80" y="694268"/>
            <a:ext cx="8231029" cy="5431898"/>
          </a:xfrm>
        </p:spPr>
        <p:txBody>
          <a:bodyPr/>
          <a:lstStyle/>
          <a:p>
            <a:pPr marL="0" indent="0" algn="ctr">
              <a:buNone/>
            </a:pPr>
            <a:endParaRPr lang="es-EC" sz="9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C" b="1" dirty="0">
                <a:solidFill>
                  <a:schemeClr val="tx1"/>
                </a:solidFill>
              </a:rPr>
              <a:t>OBJETIVOS ESPECÍFICOS</a:t>
            </a:r>
          </a:p>
          <a:p>
            <a:pPr marL="0" indent="0" algn="just">
              <a:buNone/>
            </a:pPr>
            <a:endParaRPr lang="es-EC" sz="14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C" sz="1400" b="1" dirty="0">
              <a:solidFill>
                <a:schemeClr val="tx1"/>
              </a:solidFill>
            </a:endParaRPr>
          </a:p>
          <a:p>
            <a:pPr marL="0" lvl="0" indent="0" algn="just">
              <a:buNone/>
            </a:pPr>
            <a:r>
              <a:rPr lang="es-EC" sz="2000" dirty="0" smtClean="0">
                <a:solidFill>
                  <a:schemeClr val="tx1"/>
                </a:solidFill>
              </a:rPr>
              <a:t>• Aportar </a:t>
            </a:r>
            <a:r>
              <a:rPr lang="es-EC" sz="2000" dirty="0">
                <a:solidFill>
                  <a:schemeClr val="tx1"/>
                </a:solidFill>
              </a:rPr>
              <a:t>a los estudiantes de las asignaturas de Robótica Industrial y Robótica Social, con conocimientos de Robótica móvil mediante guías de prácticas de laboratorio</a:t>
            </a:r>
            <a:r>
              <a:rPr lang="es-EC" sz="2000" dirty="0" smtClean="0">
                <a:solidFill>
                  <a:schemeClr val="tx1"/>
                </a:solidFill>
              </a:rPr>
              <a:t>.</a:t>
            </a:r>
          </a:p>
          <a:p>
            <a:pPr marL="0" lvl="0" indent="0" algn="just">
              <a:buNone/>
            </a:pPr>
            <a:endParaRPr lang="es-EC" sz="2000" dirty="0">
              <a:solidFill>
                <a:schemeClr val="tx1"/>
              </a:solidFill>
            </a:endParaRPr>
          </a:p>
          <a:p>
            <a:pPr marL="0" lvl="0" indent="0" algn="just">
              <a:buNone/>
            </a:pPr>
            <a:r>
              <a:rPr lang="es-EC" sz="2000" dirty="0" smtClean="0">
                <a:solidFill>
                  <a:schemeClr val="tx1"/>
                </a:solidFill>
              </a:rPr>
              <a:t>• Implementar </a:t>
            </a:r>
            <a:r>
              <a:rPr lang="es-EC" sz="2000" dirty="0">
                <a:solidFill>
                  <a:schemeClr val="tx1"/>
                </a:solidFill>
              </a:rPr>
              <a:t>algoritmos de control de robots móviles rodantes diferenciales, haciendo uso de plataformas Pioneer P3 – DX y software especializado</a:t>
            </a:r>
            <a:r>
              <a:rPr lang="es-EC" sz="2000" dirty="0" smtClean="0">
                <a:solidFill>
                  <a:schemeClr val="tx1"/>
                </a:solidFill>
              </a:rPr>
              <a:t>.</a:t>
            </a:r>
          </a:p>
          <a:p>
            <a:pPr marL="0" lvl="0" indent="0" algn="just">
              <a:buNone/>
            </a:pPr>
            <a:endParaRPr lang="es-EC" sz="2000" dirty="0">
              <a:solidFill>
                <a:schemeClr val="tx1"/>
              </a:solidFill>
            </a:endParaRPr>
          </a:p>
          <a:p>
            <a:pPr marL="0" lvl="0" indent="0" algn="just">
              <a:buNone/>
            </a:pPr>
            <a:r>
              <a:rPr lang="es-EC" sz="2000" dirty="0" smtClean="0">
                <a:solidFill>
                  <a:schemeClr val="tx1"/>
                </a:solidFill>
              </a:rPr>
              <a:t>• Fomentar </a:t>
            </a:r>
            <a:r>
              <a:rPr lang="es-EC" sz="2000" dirty="0">
                <a:solidFill>
                  <a:schemeClr val="tx1"/>
                </a:solidFill>
              </a:rPr>
              <a:t>el desarrollo de algoritmos de planificación y control de trayectorias de plataformas móviles rodantes diferenciales, mediante las guías de laboratorio.</a:t>
            </a:r>
          </a:p>
          <a:p>
            <a:pPr algn="just"/>
            <a:endParaRPr lang="es-EC" sz="2000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Objetivos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73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2528884" y="1271588"/>
            <a:ext cx="3557591" cy="39906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Introducción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528883" y="1824037"/>
            <a:ext cx="3557591" cy="39906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Justificación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528884" y="2390772"/>
            <a:ext cx="3557591" cy="39906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Objetivos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528882" y="2937460"/>
            <a:ext cx="3557591" cy="3990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b="1" dirty="0">
                <a:solidFill>
                  <a:srgbClr val="5940EC"/>
                </a:solidFill>
              </a:rPr>
              <a:t>Metodología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528879" y="3557591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Conclusiones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528878" y="4138614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Recomendaciones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ÍNDICE</a:t>
            </a:r>
          </a:p>
        </p:txBody>
      </p:sp>
      <p:sp>
        <p:nvSpPr>
          <p:cNvPr id="14" name="Elipse 13"/>
          <p:cNvSpPr/>
          <p:nvPr/>
        </p:nvSpPr>
        <p:spPr>
          <a:xfrm>
            <a:off x="2185980" y="1271588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/>
          <p:cNvSpPr/>
          <p:nvPr/>
        </p:nvSpPr>
        <p:spPr>
          <a:xfrm>
            <a:off x="2185979" y="1824037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2185979" y="2381263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2185984" y="2952262"/>
            <a:ext cx="342900" cy="3990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2166929" y="3562368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2166929" y="4138614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2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250709" y="659870"/>
            <a:ext cx="54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SOFWARE DE PROGRAMACIÓN Y SIMULACIÓN</a:t>
            </a:r>
            <a:endParaRPr lang="es-EC" b="1" dirty="0"/>
          </a:p>
        </p:txBody>
      </p:sp>
      <p:sp>
        <p:nvSpPr>
          <p:cNvPr id="47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228412" y="4317744"/>
            <a:ext cx="1563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9</a:t>
            </a:r>
            <a:r>
              <a:rPr lang="es-EC" sz="1000" b="1" dirty="0" smtClean="0"/>
              <a:t>. </a:t>
            </a:r>
            <a:r>
              <a:rPr lang="es-EC" sz="1000" dirty="0" smtClean="0"/>
              <a:t>Software de algebra computacional Matlab 2017b</a:t>
            </a:r>
            <a:endParaRPr lang="es-EC" sz="1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943" y="3527990"/>
            <a:ext cx="2309483" cy="238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/>
          <p:nvPr/>
        </p:nvPicPr>
        <p:blipFill rotWithShape="1">
          <a:blip r:embed="rId4"/>
          <a:srcRect l="20150" r="7181" b="8913"/>
          <a:stretch/>
        </p:blipFill>
        <p:spPr bwMode="auto">
          <a:xfrm>
            <a:off x="6161790" y="1114752"/>
            <a:ext cx="2526519" cy="23086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40" name="Picture 4" descr="Resultado de imagen para ARIA MOBILE ROBO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45" y="1114752"/>
            <a:ext cx="226695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41879" y="1726944"/>
            <a:ext cx="1563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 8</a:t>
            </a:r>
            <a:r>
              <a:rPr lang="es-EC" sz="1000" b="1" dirty="0" smtClean="0"/>
              <a:t>. </a:t>
            </a:r>
            <a:r>
              <a:rPr lang="es-EC" sz="1000" dirty="0" smtClean="0"/>
              <a:t>Esquema Programación orientada a objetos de ARIA</a:t>
            </a:r>
            <a:endParaRPr lang="es-EC" sz="1000" dirty="0"/>
          </a:p>
        </p:txBody>
      </p:sp>
      <p:sp>
        <p:nvSpPr>
          <p:cNvPr id="11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4338426" y="1726944"/>
            <a:ext cx="15630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10. </a:t>
            </a:r>
            <a:r>
              <a:rPr lang="es-EC" sz="1000" dirty="0" smtClean="0"/>
              <a:t>Simulador MobileSim</a:t>
            </a:r>
            <a:endParaRPr lang="es-EC" sz="1000" dirty="0"/>
          </a:p>
        </p:txBody>
      </p:sp>
      <p:pic>
        <p:nvPicPr>
          <p:cNvPr id="14341" name="Picture 5" descr="C:\Program Files\MobileRobots\Mapper3Basic\icons\default\insert\insert_rotate_f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06" y="4258762"/>
            <a:ext cx="1183300" cy="11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4954717" y="4620787"/>
            <a:ext cx="1563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11. </a:t>
            </a:r>
            <a:r>
              <a:rPr lang="es-EC" sz="1000" dirty="0" smtClean="0"/>
              <a:t>Software de edición de mapas </a:t>
            </a:r>
            <a:r>
              <a:rPr lang="es-EC" sz="1000" dirty="0" err="1" smtClean="0"/>
              <a:t>Mapper</a:t>
            </a:r>
            <a:r>
              <a:rPr lang="es-EC" sz="1000" dirty="0" smtClean="0"/>
              <a:t> 3</a:t>
            </a:r>
            <a:endParaRPr lang="es-EC" sz="1000" dirty="0"/>
          </a:p>
        </p:txBody>
      </p:sp>
      <p:sp>
        <p:nvSpPr>
          <p:cNvPr id="14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6851205" y="4071523"/>
            <a:ext cx="8537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 smtClean="0"/>
              <a:t>MAPPER 3</a:t>
            </a:r>
            <a:endParaRPr lang="es-EC" sz="1000" dirty="0"/>
          </a:p>
        </p:txBody>
      </p:sp>
    </p:spTree>
    <p:extLst>
      <p:ext uri="{BB962C8B-B14F-4D97-AF65-F5344CB8AC3E}">
        <p14:creationId xmlns:p14="http://schemas.microsoft.com/office/powerpoint/2010/main" val="49848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250709" y="659870"/>
            <a:ext cx="362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GUIADO Y CARACTERIZACIÓN</a:t>
            </a:r>
            <a:endParaRPr lang="es-EC" b="1" dirty="0"/>
          </a:p>
        </p:txBody>
      </p:sp>
      <p:sp>
        <p:nvSpPr>
          <p:cNvPr id="47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r="17545"/>
          <a:stretch/>
        </p:blipFill>
        <p:spPr bwMode="auto">
          <a:xfrm>
            <a:off x="457280" y="1626712"/>
            <a:ext cx="2733870" cy="274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461655" y="844536"/>
            <a:ext cx="5226651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s-EC" sz="1400" b="1" dirty="0" smtClean="0"/>
          </a:p>
          <a:p>
            <a:pPr lvl="1"/>
            <a:r>
              <a:rPr lang="es-EC" sz="1400" b="1" dirty="0" smtClean="0"/>
              <a:t>Objetivo </a:t>
            </a:r>
            <a:r>
              <a:rPr lang="es-EC" sz="1400" b="1" dirty="0"/>
              <a:t>General</a:t>
            </a:r>
          </a:p>
          <a:p>
            <a:r>
              <a:rPr lang="es-EC" sz="1400" dirty="0"/>
              <a:t>Relacionar al estudiante a las plataformas robóticas móviles Pioneer P3 – DX, su programación y sus características de hardware y </a:t>
            </a:r>
            <a:r>
              <a:rPr lang="es-EC" sz="1400" dirty="0" smtClean="0"/>
              <a:t>software.</a:t>
            </a:r>
          </a:p>
          <a:p>
            <a:endParaRPr lang="es-EC" sz="1400" b="1" dirty="0"/>
          </a:p>
          <a:p>
            <a:r>
              <a:rPr lang="es-EC" sz="1400" b="1" dirty="0" smtClean="0"/>
              <a:t>	Objetivos </a:t>
            </a:r>
            <a:r>
              <a:rPr lang="es-EC" sz="1400" b="1" dirty="0"/>
              <a:t>Específicos</a:t>
            </a:r>
          </a:p>
          <a:p>
            <a:r>
              <a:rPr lang="es-EC" sz="1400" dirty="0"/>
              <a:t> </a:t>
            </a:r>
          </a:p>
          <a:p>
            <a:pPr lvl="0"/>
            <a:r>
              <a:rPr lang="es-EC" sz="1400" dirty="0"/>
              <a:t>Identificar los componentes que forman parte del hardware de las plataformas robóticas móviles Pioneer P3 – DX</a:t>
            </a:r>
            <a:r>
              <a:rPr lang="es-EC" sz="1400" dirty="0" smtClean="0"/>
              <a:t>.</a:t>
            </a:r>
          </a:p>
          <a:p>
            <a:pPr lvl="0"/>
            <a:endParaRPr lang="es-EC" sz="1400" dirty="0"/>
          </a:p>
          <a:p>
            <a:pPr lvl="0"/>
            <a:r>
              <a:rPr lang="es-EC" sz="1400" dirty="0"/>
              <a:t>Comprobar las especificaciones técnicas las plataformas robóticas móviles Pioneer P3 – DX</a:t>
            </a:r>
          </a:p>
          <a:p>
            <a:pPr lvl="0"/>
            <a:endParaRPr lang="es-EC" sz="1400" dirty="0" smtClean="0"/>
          </a:p>
          <a:p>
            <a:pPr lvl="0"/>
            <a:r>
              <a:rPr lang="es-EC" sz="1400" dirty="0" smtClean="0"/>
              <a:t>Relacionar </a:t>
            </a:r>
            <a:r>
              <a:rPr lang="es-EC" sz="1400" dirty="0"/>
              <a:t>al estudiante con el firmware ARCOS, de la plataforma P3 – DX</a:t>
            </a:r>
            <a:r>
              <a:rPr lang="es-EC" sz="1400" dirty="0" smtClean="0"/>
              <a:t>.</a:t>
            </a:r>
          </a:p>
          <a:p>
            <a:pPr lvl="0"/>
            <a:endParaRPr lang="es-EC" sz="1400" dirty="0"/>
          </a:p>
          <a:p>
            <a:pPr lvl="0"/>
            <a:r>
              <a:rPr lang="es-EC" sz="1400" dirty="0"/>
              <a:t>Relacionar al estudiante con las librerías de ARIA y su programación en C++.</a:t>
            </a:r>
          </a:p>
          <a:p>
            <a:pPr lvl="0"/>
            <a:endParaRPr lang="es-EC" sz="1400" dirty="0" smtClean="0"/>
          </a:p>
          <a:p>
            <a:pPr lvl="0"/>
            <a:r>
              <a:rPr lang="es-EC" sz="1400" dirty="0" smtClean="0"/>
              <a:t>Obtener </a:t>
            </a:r>
            <a:r>
              <a:rPr lang="es-EC" sz="1400" dirty="0"/>
              <a:t>lecturas de los dispositivos periféricos del robot como el sonar y los </a:t>
            </a:r>
            <a:r>
              <a:rPr lang="es-EC" sz="1400" dirty="0" err="1"/>
              <a:t>bumpers</a:t>
            </a:r>
            <a:r>
              <a:rPr lang="es-EC" sz="1400" dirty="0" smtClean="0"/>
              <a:t>.</a:t>
            </a:r>
          </a:p>
          <a:p>
            <a:pPr lvl="0"/>
            <a:endParaRPr lang="es-EC" sz="1400" dirty="0"/>
          </a:p>
          <a:p>
            <a:pPr lvl="0"/>
            <a:r>
              <a:rPr lang="es-EC" sz="1400" dirty="0"/>
              <a:t>Conocer algunos de los comandos de programación de la plataforma móvil.</a:t>
            </a:r>
          </a:p>
        </p:txBody>
      </p:sp>
      <p:sp>
        <p:nvSpPr>
          <p:cNvPr id="9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457280" y="4395881"/>
            <a:ext cx="27338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12. </a:t>
            </a:r>
            <a:r>
              <a:rPr lang="es-EC" sz="1000" dirty="0" smtClean="0"/>
              <a:t>Plataforma robótica  diferencial Pioneer P3 -  DX</a:t>
            </a:r>
            <a:endParaRPr lang="es-EC" sz="1000" dirty="0"/>
          </a:p>
        </p:txBody>
      </p:sp>
    </p:spTree>
    <p:extLst>
      <p:ext uri="{BB962C8B-B14F-4D97-AF65-F5344CB8AC3E}">
        <p14:creationId xmlns:p14="http://schemas.microsoft.com/office/powerpoint/2010/main" val="293394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250709" y="659870"/>
            <a:ext cx="362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GUIADO Y CARACTERIZACIÓN</a:t>
            </a:r>
            <a:endParaRPr lang="es-EC" b="1" dirty="0"/>
          </a:p>
        </p:txBody>
      </p:sp>
      <p:sp>
        <p:nvSpPr>
          <p:cNvPr id="47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53" y="1029202"/>
            <a:ext cx="2327740" cy="174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/>
          <p:cNvPicPr/>
          <p:nvPr/>
        </p:nvPicPr>
        <p:blipFill rotWithShape="1">
          <a:blip r:embed="rId4"/>
          <a:srcRect l="12406" t="21343" r="66345" b="56361"/>
          <a:stretch/>
        </p:blipFill>
        <p:spPr bwMode="auto">
          <a:xfrm>
            <a:off x="4325303" y="1029202"/>
            <a:ext cx="3004457" cy="1746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10 Imagen"/>
          <p:cNvPicPr/>
          <p:nvPr/>
        </p:nvPicPr>
        <p:blipFill rotWithShape="1">
          <a:blip r:embed="rId5"/>
          <a:srcRect l="12326" t="20962" r="35370" b="29112"/>
          <a:stretch/>
        </p:blipFill>
        <p:spPr bwMode="auto">
          <a:xfrm>
            <a:off x="2171260" y="3312368"/>
            <a:ext cx="4523197" cy="20928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2063704" y="2902982"/>
            <a:ext cx="47383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13 </a:t>
            </a:r>
            <a:r>
              <a:rPr lang="es-EC" sz="1000" dirty="0" smtClean="0"/>
              <a:t>Mediciones obtenidas del SONAR Pioneer P3 -  DX</a:t>
            </a:r>
            <a:endParaRPr lang="es-EC" sz="1000" dirty="0"/>
          </a:p>
        </p:txBody>
      </p:sp>
      <p:sp>
        <p:nvSpPr>
          <p:cNvPr id="13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2059603" y="5472011"/>
            <a:ext cx="47383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14 </a:t>
            </a:r>
            <a:r>
              <a:rPr lang="es-EC" sz="1000" dirty="0" smtClean="0"/>
              <a:t>Mediciones obtenidas de los </a:t>
            </a:r>
            <a:r>
              <a:rPr lang="es-EC" sz="1000" dirty="0" err="1" smtClean="0"/>
              <a:t>Bumpers</a:t>
            </a:r>
            <a:r>
              <a:rPr lang="es-EC" sz="1000" dirty="0" smtClean="0"/>
              <a:t> de la plataforma Pioneer P3 -  DX</a:t>
            </a:r>
            <a:endParaRPr lang="es-EC" sz="1000" dirty="0"/>
          </a:p>
        </p:txBody>
      </p:sp>
    </p:spTree>
    <p:extLst>
      <p:ext uri="{BB962C8B-B14F-4D97-AF65-F5344CB8AC3E}">
        <p14:creationId xmlns:p14="http://schemas.microsoft.com/office/powerpoint/2010/main" val="132020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250709" y="659870"/>
            <a:ext cx="362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GUIADO Y CARACTERIZACIÓN</a:t>
            </a:r>
            <a:endParaRPr lang="es-EC" b="1" dirty="0"/>
          </a:p>
        </p:txBody>
      </p:sp>
      <p:sp>
        <p:nvSpPr>
          <p:cNvPr id="47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2203638" y="3149203"/>
            <a:ext cx="37492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15  </a:t>
            </a:r>
            <a:r>
              <a:rPr lang="es-EC" sz="1000" dirty="0" smtClean="0"/>
              <a:t>Medición del diámetro de las ruedas</a:t>
            </a:r>
            <a:endParaRPr lang="es-EC" sz="1000" dirty="0"/>
          </a:p>
        </p:txBody>
      </p:sp>
      <p:sp>
        <p:nvSpPr>
          <p:cNvPr id="13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2311530" y="5472011"/>
            <a:ext cx="40892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16 </a:t>
            </a:r>
            <a:r>
              <a:rPr lang="es-EC" sz="1000" dirty="0" smtClean="0"/>
              <a:t>Medición de la distancia ente la línea central de las ruedas</a:t>
            </a:r>
            <a:endParaRPr lang="es-EC" sz="1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787" y="1264972"/>
            <a:ext cx="2344025" cy="17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984" y="3474720"/>
            <a:ext cx="4575629" cy="18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84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250709" y="659870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MODELADO CINEMÁTICO </a:t>
            </a:r>
            <a:endParaRPr lang="es-EC" b="1" dirty="0"/>
          </a:p>
        </p:txBody>
      </p:sp>
      <p:sp>
        <p:nvSpPr>
          <p:cNvPr id="47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57279" y="1354599"/>
            <a:ext cx="7912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b="1" dirty="0"/>
              <a:t>Objetivo General</a:t>
            </a:r>
          </a:p>
          <a:p>
            <a:r>
              <a:rPr lang="es-EC" sz="1600" dirty="0"/>
              <a:t>Presentar al estudiante el modelo cinemático para las plataformas robóticas móviles en configuración diferencial.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51300" y="2345980"/>
            <a:ext cx="80429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/>
              <a:t>Objetivos Específicos</a:t>
            </a:r>
          </a:p>
          <a:p>
            <a:pPr lvl="0"/>
            <a:endParaRPr lang="es-EC" sz="1600" dirty="0" smtClean="0"/>
          </a:p>
          <a:p>
            <a:pPr lvl="0"/>
            <a:r>
              <a:rPr lang="es-EC" sz="1600" dirty="0" smtClean="0"/>
              <a:t>Desarrollar </a:t>
            </a:r>
            <a:r>
              <a:rPr lang="es-EC" sz="1600" dirty="0"/>
              <a:t>el modelo cinemático directo e inverso de las plataformas robóticas móviles en configuración diferencial</a:t>
            </a:r>
            <a:r>
              <a:rPr lang="es-EC" sz="1600" dirty="0" smtClean="0"/>
              <a:t>.</a:t>
            </a:r>
          </a:p>
          <a:p>
            <a:pPr lvl="0"/>
            <a:endParaRPr lang="es-EC" sz="1600" dirty="0"/>
          </a:p>
          <a:p>
            <a:pPr lvl="0"/>
            <a:r>
              <a:rPr lang="es-EC" sz="1600" dirty="0"/>
              <a:t>Explicar el uso de archivos .</a:t>
            </a:r>
            <a:r>
              <a:rPr lang="es-EC" sz="1600" dirty="0" err="1"/>
              <a:t>mex</a:t>
            </a:r>
            <a:r>
              <a:rPr lang="es-EC" sz="1600" dirty="0"/>
              <a:t> para implementación de aplicaciones para la plataforma robótica usando la librería ARIA desde Matlab</a:t>
            </a:r>
            <a:r>
              <a:rPr lang="es-EC" sz="1600" dirty="0" smtClean="0"/>
              <a:t>.</a:t>
            </a:r>
          </a:p>
          <a:p>
            <a:pPr lvl="0"/>
            <a:endParaRPr lang="es-EC" sz="1600" dirty="0"/>
          </a:p>
          <a:p>
            <a:pPr lvl="0"/>
            <a:r>
              <a:rPr lang="es-EC" sz="1600" dirty="0"/>
              <a:t>Validar los modelos cinemáticos directo e inverso mediante una aplicación desarrollada en Matlab, usando las librerías de ARIA</a:t>
            </a:r>
            <a:r>
              <a:rPr lang="es-EC" sz="1600" dirty="0" smtClean="0"/>
              <a:t>.</a:t>
            </a:r>
          </a:p>
          <a:p>
            <a:pPr lvl="0"/>
            <a:endParaRPr lang="es-EC" sz="1600" dirty="0"/>
          </a:p>
          <a:p>
            <a:pPr lvl="0"/>
            <a:r>
              <a:rPr lang="es-EC" sz="1600" dirty="0"/>
              <a:t>Validar los modelos cinemáticos directo e inverso mediante un programa en C++, usando las librerías de ARIA</a:t>
            </a:r>
            <a:r>
              <a:rPr lang="es-EC" sz="1600" dirty="0" smtClean="0"/>
              <a:t>.</a:t>
            </a:r>
          </a:p>
          <a:p>
            <a:pPr lvl="0"/>
            <a:endParaRPr lang="es-EC" sz="1600" dirty="0"/>
          </a:p>
          <a:p>
            <a:pPr lvl="0"/>
            <a:r>
              <a:rPr lang="es-EC" sz="1600" dirty="0"/>
              <a:t>Examinar los errores que presentan los modelos cinemáticos directo e inverso.</a:t>
            </a:r>
          </a:p>
        </p:txBody>
      </p:sp>
    </p:spTree>
    <p:extLst>
      <p:ext uri="{BB962C8B-B14F-4D97-AF65-F5344CB8AC3E}">
        <p14:creationId xmlns:p14="http://schemas.microsoft.com/office/powerpoint/2010/main" val="163394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250709" y="659870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MODELADO CINEMÁTICO </a:t>
            </a:r>
            <a:endParaRPr lang="es-EC" b="1" dirty="0"/>
          </a:p>
        </p:txBody>
      </p:sp>
      <p:sp>
        <p:nvSpPr>
          <p:cNvPr id="47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9" name="8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94" y="1848045"/>
            <a:ext cx="3064510" cy="13525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Rectángulo"/>
              <p:cNvSpPr/>
              <p:nvPr/>
            </p:nvSpPr>
            <p:spPr>
              <a:xfrm>
                <a:off x="4662815" y="1754156"/>
                <a:ext cx="3848174" cy="1699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acc>
                                  <m:accPr>
                                    <m:chr m:val="̇"/>
                                    <m:ctrlPr>
                                      <a:rPr lang="es-EC" i="1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S" i="1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</m:mr>
                            <m:mr>
                              <m:e>
                                <m:acc>
                                  <m:accPr>
                                    <m:chr m:val="̇"/>
                                    <m:ctrlPr>
                                      <a:rPr lang="es-EC" i="1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S" i="1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</m:mr>
                            <m:mr>
                              <m:e>
                                <m:acc>
                                  <m:accPr>
                                    <m:chr m:val="̇"/>
                                    <m:ctrlPr>
                                      <a:rPr lang="es-EC" i="1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S" i="1">
                                        <a:latin typeface="Cambria Math"/>
                                      </a:rPr>
                                      <m:t>∅</m:t>
                                    </m:r>
                                  </m:e>
                                </m:acc>
                              </m:e>
                            </m:mr>
                          </m:m>
                        </m:e>
                      </m:d>
                      <m:r>
                        <a:rPr lang="es-ES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s-EC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func>
                                      <m:funcPr>
                                        <m:ctrlPr>
                                          <a:rPr lang="es-EC" i="1">
                                            <a:latin typeface="Cambria Math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s-E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ES">
                                            <a:latin typeface="Cambria Math"/>
                                          </a:rPr>
                                          <m:t>r</m:t>
                                        </m:r>
                                        <m:r>
                                          <a:rPr lang="es-ES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ES">
                                            <a:latin typeface="Cambria Math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a:rPr lang="es-ES" i="1">
                                            <a:latin typeface="Cambria Math"/>
                                          </a:rPr>
                                          <m:t>∅</m:t>
                                        </m:r>
                                      </m:e>
                                    </m:func>
                                  </m:num>
                                  <m:den>
                                    <m:r>
                                      <a:rPr lang="es-ES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s-EC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s-ES" i="1">
                                        <a:latin typeface="Cambria Math"/>
                                      </a:rPr>
                                      <m:t>𝑟</m:t>
                                    </m:r>
                                    <m:r>
                                      <a:rPr lang="es-ES" i="1">
                                        <a:latin typeface="Cambria Math"/>
                                      </a:rPr>
                                      <m:t> </m:t>
                                    </m:r>
                                    <m:func>
                                      <m:funcPr>
                                        <m:ctrlPr>
                                          <a:rPr lang="es-EC" i="1">
                                            <a:latin typeface="Cambria Math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s-ES">
                                            <a:latin typeface="Cambria Math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a:rPr lang="es-ES" i="1">
                                            <a:latin typeface="Cambria Math"/>
                                          </a:rPr>
                                          <m:t>∅</m:t>
                                        </m:r>
                                      </m:e>
                                    </m:func>
                                  </m:num>
                                  <m:den>
                                    <m:r>
                                      <a:rPr lang="es-ES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s-EC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latin typeface="Cambria Math"/>
                                      </a:rPr>
                                      <m:t>𝑟</m:t>
                                    </m:r>
                                    <m:r>
                                      <a:rPr lang="es-ES" i="1">
                                        <a:latin typeface="Cambria Math"/>
                                      </a:rPr>
                                      <m:t> </m:t>
                                    </m:r>
                                    <m:func>
                                      <m:funcPr>
                                        <m:ctrlPr>
                                          <a:rPr lang="es-EC" i="1">
                                            <a:latin typeface="Cambria Math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s-ES">
                                            <a:latin typeface="Cambria Math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r>
                                          <a:rPr lang="es-ES" i="1">
                                            <a:latin typeface="Cambria Math"/>
                                          </a:rPr>
                                          <m:t>∅</m:t>
                                        </m:r>
                                      </m:e>
                                    </m:func>
                                  </m:num>
                                  <m:den>
                                    <m:r>
                                      <a:rPr lang="es-ES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s-EC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func>
                                      <m:funcPr>
                                        <m:ctrlPr>
                                          <a:rPr lang="es-EC" i="1">
                                            <a:latin typeface="Cambria Math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s-ES">
                                            <a:latin typeface="Cambria Math"/>
                                          </a:rPr>
                                          <m:t>r</m:t>
                                        </m:r>
                                        <m:r>
                                          <a:rPr lang="es-ES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ES">
                                            <a:latin typeface="Cambria Math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r>
                                          <a:rPr lang="es-ES" i="1">
                                            <a:latin typeface="Cambria Math"/>
                                          </a:rPr>
                                          <m:t>∅</m:t>
                                        </m:r>
                                      </m:e>
                                    </m:func>
                                  </m:num>
                                  <m:den>
                                    <m:r>
                                      <a:rPr lang="es-ES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EC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latin typeface="Cambria Math"/>
                                      </a:rPr>
                                      <m:t>𝑟</m:t>
                                    </m:r>
                                  </m:num>
                                  <m:den>
                                    <m:r>
                                      <a:rPr lang="es-ES" i="1">
                                        <a:latin typeface="Cambria Math"/>
                                      </a:rPr>
                                      <m:t>𝑑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s-EC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latin typeface="Cambria Math"/>
                                      </a:rPr>
                                      <m:t>𝑟</m:t>
                                    </m:r>
                                  </m:num>
                                  <m:den>
                                    <m:r>
                                      <a:rPr lang="es-ES" i="1">
                                        <a:latin typeface="Cambria Math"/>
                                      </a:rPr>
                                      <m:t>𝑑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EC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s-E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C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s-ES" i="1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" name="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815" y="1754156"/>
                <a:ext cx="3848174" cy="169931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9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63" y="3847361"/>
            <a:ext cx="2894171" cy="143762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4365235" y="4426216"/>
                <a:ext cx="3940502" cy="9727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EC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s-E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C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s-ES" i="1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s-ES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s-EC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s-ES"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s-ES" i="1">
                                        <a:latin typeface="Cambria Math"/>
                                      </a:rPr>
                                      <m:t>∅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s-EC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s-ES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s-ES" i="1">
                                        <a:latin typeface="Cambria Math"/>
                                      </a:rPr>
                                      <m:t>∅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s-ES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acc>
                                  <m:accPr>
                                    <m:chr m:val="̇"/>
                                    <m:ctrlPr>
                                      <a:rPr lang="es-EC" i="1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S" i="1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</m:mr>
                            <m:mr>
                              <m:e>
                                <m:acc>
                                  <m:accPr>
                                    <m:chr m:val="̇"/>
                                    <m:ctrlPr>
                                      <a:rPr lang="es-EC" i="1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S" i="1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</m:mr>
                            <m:mr>
                              <m:e>
                                <m:acc>
                                  <m:accPr>
                                    <m:chr m:val="̇"/>
                                    <m:ctrlPr>
                                      <a:rPr lang="es-EC" i="1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S" i="1">
                                        <a:latin typeface="Cambria Math"/>
                                      </a:rPr>
                                      <m:t>∅</m:t>
                                    </m:r>
                                  </m:e>
                                </m:ac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235" y="4426216"/>
                <a:ext cx="3940502" cy="97270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722479" y="3144633"/>
            <a:ext cx="29793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17 </a:t>
            </a:r>
            <a:r>
              <a:rPr lang="es-EC" sz="1000" dirty="0" smtClean="0"/>
              <a:t>Estructura de la cinemática directa</a:t>
            </a:r>
            <a:endParaRPr lang="es-EC" sz="1000" dirty="0"/>
          </a:p>
        </p:txBody>
      </p:sp>
      <p:sp>
        <p:nvSpPr>
          <p:cNvPr id="13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722479" y="5481069"/>
            <a:ext cx="29092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18  </a:t>
            </a:r>
            <a:r>
              <a:rPr lang="es-EC" sz="1000" dirty="0" smtClean="0"/>
              <a:t>Estructura </a:t>
            </a:r>
            <a:r>
              <a:rPr lang="es-EC" sz="1000" dirty="0"/>
              <a:t>de la cinemática directa</a:t>
            </a:r>
          </a:p>
        </p:txBody>
      </p:sp>
    </p:spTree>
    <p:extLst>
      <p:ext uri="{BB962C8B-B14F-4D97-AF65-F5344CB8AC3E}">
        <p14:creationId xmlns:p14="http://schemas.microsoft.com/office/powerpoint/2010/main" val="4492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250709" y="659870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MODELADO CINEMÁTICO </a:t>
            </a:r>
            <a:endParaRPr lang="es-EC" b="1" dirty="0"/>
          </a:p>
        </p:txBody>
      </p:sp>
      <p:sp>
        <p:nvSpPr>
          <p:cNvPr id="47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1" name="1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082" y="1022390"/>
            <a:ext cx="2995290" cy="2310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69" y="3081269"/>
            <a:ext cx="3218268" cy="23914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345234" y="1614196"/>
            <a:ext cx="1660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Movimientos de Traslación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453121" y="4075105"/>
            <a:ext cx="1660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Movimientos de Rotación</a:t>
            </a:r>
            <a:endParaRPr lang="es-EC" dirty="0"/>
          </a:p>
        </p:txBody>
      </p:sp>
      <p:sp>
        <p:nvSpPr>
          <p:cNvPr id="14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1882406" y="3342692"/>
            <a:ext cx="29793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19 </a:t>
            </a:r>
            <a:r>
              <a:rPr lang="es-EC" sz="1000" dirty="0" smtClean="0"/>
              <a:t>Velocidad Traslacional m/s</a:t>
            </a:r>
            <a:endParaRPr lang="es-EC" sz="1000" dirty="0"/>
          </a:p>
        </p:txBody>
      </p:sp>
      <p:sp>
        <p:nvSpPr>
          <p:cNvPr id="15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5113969" y="5481155"/>
            <a:ext cx="29010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20 </a:t>
            </a:r>
            <a:r>
              <a:rPr lang="es-EC" sz="1000" dirty="0"/>
              <a:t>Velocidad </a:t>
            </a:r>
            <a:r>
              <a:rPr lang="es-EC" sz="1000" dirty="0" smtClean="0"/>
              <a:t>Traslacional grados/s</a:t>
            </a:r>
            <a:endParaRPr lang="es-EC" sz="1000" dirty="0"/>
          </a:p>
        </p:txBody>
      </p:sp>
    </p:spTree>
    <p:extLst>
      <p:ext uri="{BB962C8B-B14F-4D97-AF65-F5344CB8AC3E}">
        <p14:creationId xmlns:p14="http://schemas.microsoft.com/office/powerpoint/2010/main" val="11757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2528884" y="1271588"/>
            <a:ext cx="3557591" cy="3990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tx1"/>
                </a:solidFill>
              </a:rPr>
              <a:t>Introducción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528883" y="1824037"/>
            <a:ext cx="3557591" cy="3990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tx1"/>
                </a:solidFill>
              </a:rPr>
              <a:t>Justificación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528884" y="2390772"/>
            <a:ext cx="3557591" cy="3990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tx1"/>
                </a:solidFill>
              </a:rPr>
              <a:t>Objetivos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528882" y="2937460"/>
            <a:ext cx="3557591" cy="3990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tx1"/>
                </a:solidFill>
              </a:rPr>
              <a:t>Metodología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528884" y="3534752"/>
            <a:ext cx="3557591" cy="3990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tx1"/>
                </a:solidFill>
              </a:rPr>
              <a:t>Conclusiones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528883" y="4115775"/>
            <a:ext cx="3557591" cy="3990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tx1"/>
                </a:solidFill>
              </a:rPr>
              <a:t>Recomendaciones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ÍNDICE</a:t>
            </a:r>
          </a:p>
        </p:txBody>
      </p:sp>
      <p:sp>
        <p:nvSpPr>
          <p:cNvPr id="14" name="Elipse 13"/>
          <p:cNvSpPr/>
          <p:nvPr/>
        </p:nvSpPr>
        <p:spPr>
          <a:xfrm>
            <a:off x="2185980" y="1271588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/>
          <p:cNvSpPr/>
          <p:nvPr/>
        </p:nvSpPr>
        <p:spPr>
          <a:xfrm>
            <a:off x="2185979" y="1824037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Elipse 25"/>
          <p:cNvSpPr/>
          <p:nvPr/>
        </p:nvSpPr>
        <p:spPr>
          <a:xfrm>
            <a:off x="2185979" y="2381263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Elipse 26"/>
          <p:cNvSpPr/>
          <p:nvPr/>
        </p:nvSpPr>
        <p:spPr>
          <a:xfrm>
            <a:off x="2185984" y="2966550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Elipse 28"/>
          <p:cNvSpPr/>
          <p:nvPr/>
        </p:nvSpPr>
        <p:spPr>
          <a:xfrm>
            <a:off x="2166934" y="3539529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Elipse 29"/>
          <p:cNvSpPr/>
          <p:nvPr/>
        </p:nvSpPr>
        <p:spPr>
          <a:xfrm>
            <a:off x="2166934" y="4115775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084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118533" y="65987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O</a:t>
            </a:r>
            <a:r>
              <a:rPr lang="es-EC" b="1" dirty="0" smtClean="0"/>
              <a:t>DOMETRÍA</a:t>
            </a:r>
            <a:endParaRPr lang="es-EC" b="1" dirty="0"/>
          </a:p>
        </p:txBody>
      </p:sp>
      <p:sp>
        <p:nvSpPr>
          <p:cNvPr id="47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42596" y="1513065"/>
            <a:ext cx="84457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Objetivos General </a:t>
            </a:r>
            <a:endParaRPr lang="es-EC" dirty="0"/>
          </a:p>
          <a:p>
            <a:r>
              <a:rPr lang="es-EC" dirty="0"/>
              <a:t>Desarrollar un algoritmo que reduzca los errores de desplazamiento de los modelos cinemáticos mediante el uso de odometría.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49937" y="2681788"/>
            <a:ext cx="844571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Objetivo Específico </a:t>
            </a: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Desarrollar </a:t>
            </a:r>
            <a:r>
              <a:rPr lang="es-EC" dirty="0"/>
              <a:t>u algoritmo de estimación de posición mediante </a:t>
            </a:r>
            <a:r>
              <a:rPr lang="es-EC" dirty="0" err="1"/>
              <a:t>odométria</a:t>
            </a:r>
            <a:r>
              <a:rPr lang="es-EC" dirty="0"/>
              <a:t> para las plataformas robóticas móviles Pioneer P3 – DX</a:t>
            </a:r>
            <a:r>
              <a:rPr lang="es-EC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Validar </a:t>
            </a:r>
            <a:r>
              <a:rPr lang="es-EC" dirty="0"/>
              <a:t>el algoritmo de estimación de posición implementado y probarlo con el modelo de Cinemática Directa de las plataformas robóticas móviles Pioneer P3 – DX. </a:t>
            </a:r>
            <a:endParaRPr lang="es-EC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Contrastar </a:t>
            </a:r>
            <a:r>
              <a:rPr lang="es-EC" dirty="0"/>
              <a:t>el desempeño que presenta el modelo Cinemático con un estimador odométrico de posición frente a un modelo cinemático en lazo abierto. </a:t>
            </a:r>
          </a:p>
        </p:txBody>
      </p:sp>
    </p:spTree>
    <p:extLst>
      <p:ext uri="{BB962C8B-B14F-4D97-AF65-F5344CB8AC3E}">
        <p14:creationId xmlns:p14="http://schemas.microsoft.com/office/powerpoint/2010/main" val="308008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118533" y="65987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O</a:t>
            </a:r>
            <a:r>
              <a:rPr lang="es-EC" b="1" dirty="0" smtClean="0"/>
              <a:t>DOMETRÍA</a:t>
            </a:r>
            <a:endParaRPr lang="es-EC" b="1" dirty="0"/>
          </a:p>
        </p:txBody>
      </p:sp>
      <p:sp>
        <p:nvSpPr>
          <p:cNvPr id="47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007349"/>
              </p:ext>
            </p:extLst>
          </p:nvPr>
        </p:nvGraphicFramePr>
        <p:xfrm>
          <a:off x="689116" y="2556895"/>
          <a:ext cx="7080699" cy="26775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0611"/>
                <a:gridCol w="2420611"/>
                <a:gridCol w="2239477"/>
              </a:tblGrid>
              <a:tr h="933112">
                <a:tc>
                  <a:txBody>
                    <a:bodyPr/>
                    <a:lstStyle/>
                    <a:p>
                      <a:pPr marL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Distancia 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Errores</a:t>
                      </a:r>
                      <a:r>
                        <a:rPr lang="es-EC" sz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en lazo abierto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Errores</a:t>
                      </a:r>
                      <a:r>
                        <a:rPr lang="es-EC" sz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 estimador odométrico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1489">
                <a:tc>
                  <a:txBody>
                    <a:bodyPr/>
                    <a:lstStyle/>
                    <a:p>
                      <a:pPr marL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1m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0.12m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0.05m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1489">
                <a:tc>
                  <a:txBody>
                    <a:bodyPr/>
                    <a:lstStyle/>
                    <a:p>
                      <a:pPr marL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5m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0.13m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0.06m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1489">
                <a:tc>
                  <a:txBody>
                    <a:bodyPr/>
                    <a:lstStyle/>
                    <a:p>
                      <a:pPr marL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10m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0.12m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0.05m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689115" y="2164702"/>
            <a:ext cx="708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Tabla 1. Comparación de errores en lazo abierto y con estimador odométrico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46561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118533" y="583670"/>
            <a:ext cx="360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 smtClean="0"/>
              <a:t>SEGUIMIENTO DE TRAYECTORIAS</a:t>
            </a:r>
            <a:endParaRPr lang="es-EC" sz="1600" b="1" dirty="0"/>
          </a:p>
        </p:txBody>
      </p:sp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58457" y="1191293"/>
            <a:ext cx="84298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Objetivos General </a:t>
            </a:r>
            <a:endParaRPr lang="es-EC" dirty="0"/>
          </a:p>
          <a:p>
            <a:r>
              <a:rPr lang="es-EC" dirty="0"/>
              <a:t>Implementar un controlador para el seguimiento de trayectorias y evasión de obstáculos. </a:t>
            </a:r>
          </a:p>
          <a:p>
            <a:r>
              <a:rPr lang="it-IT" dirty="0"/>
              <a:t>con la plataforma robótica Pioneer P3-DX </a:t>
            </a:r>
            <a:endParaRPr lang="es-EC" dirty="0"/>
          </a:p>
        </p:txBody>
      </p:sp>
      <p:sp>
        <p:nvSpPr>
          <p:cNvPr id="8" name="7 Rectángulo"/>
          <p:cNvSpPr/>
          <p:nvPr/>
        </p:nvSpPr>
        <p:spPr>
          <a:xfrm>
            <a:off x="118533" y="2755079"/>
            <a:ext cx="84298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Objetivos Específicos </a:t>
            </a: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Implementar </a:t>
            </a:r>
            <a:r>
              <a:rPr lang="es-EC" dirty="0"/>
              <a:t>un controlador cinemático proporcional que permita seguir una trayectoria previamente establecida. </a:t>
            </a:r>
            <a:endParaRPr lang="es-EC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Implementar </a:t>
            </a:r>
            <a:r>
              <a:rPr lang="es-EC" dirty="0"/>
              <a:t>un controlador de evasión de colisiones mediante el método de fuerzas ficticias. </a:t>
            </a:r>
            <a:endParaRPr lang="es-EC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Validar </a:t>
            </a:r>
            <a:r>
              <a:rPr lang="es-EC" dirty="0"/>
              <a:t>el controlador cinemático proporcional implementado. </a:t>
            </a:r>
            <a:endParaRPr lang="es-EC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Validar </a:t>
            </a:r>
            <a:r>
              <a:rPr lang="es-EC" dirty="0"/>
              <a:t>el controlador </a:t>
            </a:r>
            <a:r>
              <a:rPr lang="es-EC" dirty="0" err="1"/>
              <a:t>controlador</a:t>
            </a:r>
            <a:r>
              <a:rPr lang="es-EC" dirty="0"/>
              <a:t> de evasión de colisiones implementado. </a:t>
            </a:r>
          </a:p>
        </p:txBody>
      </p:sp>
    </p:spTree>
    <p:extLst>
      <p:ext uri="{BB962C8B-B14F-4D97-AF65-F5344CB8AC3E}">
        <p14:creationId xmlns:p14="http://schemas.microsoft.com/office/powerpoint/2010/main" val="35760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118533" y="583670"/>
            <a:ext cx="360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 smtClean="0"/>
              <a:t>SEGUIMIENTO DE TRAYECTORIAS</a:t>
            </a:r>
            <a:endParaRPr lang="es-EC" sz="1600" b="1" dirty="0"/>
          </a:p>
        </p:txBody>
      </p:sp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9" name="8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255" r="8067"/>
          <a:stretch/>
        </p:blipFill>
        <p:spPr bwMode="auto">
          <a:xfrm>
            <a:off x="457280" y="1009173"/>
            <a:ext cx="3106299" cy="2349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9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2" y="3623984"/>
            <a:ext cx="3044097" cy="21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94" y="1101641"/>
            <a:ext cx="3076518" cy="2257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612" y="3718349"/>
            <a:ext cx="3011204" cy="208529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2236901" y="3377764"/>
            <a:ext cx="45277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22</a:t>
            </a:r>
            <a:r>
              <a:rPr lang="es-EC" sz="1000" dirty="0" smtClean="0"/>
              <a:t>  Seguimiento a trayectoria  rectilínea y error de posición obtenido</a:t>
            </a:r>
            <a:endParaRPr lang="es-EC" sz="1000" dirty="0"/>
          </a:p>
        </p:txBody>
      </p:sp>
      <p:sp>
        <p:nvSpPr>
          <p:cNvPr id="14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2010427" y="5803641"/>
            <a:ext cx="44638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23 </a:t>
            </a:r>
            <a:r>
              <a:rPr lang="es-EC" sz="1000" dirty="0"/>
              <a:t>Seguimiento a trayectoria  rectilínea </a:t>
            </a:r>
            <a:r>
              <a:rPr lang="es-EC" sz="1000" dirty="0" smtClean="0"/>
              <a:t>desplazada y </a:t>
            </a:r>
            <a:r>
              <a:rPr lang="es-EC" sz="1000" dirty="0"/>
              <a:t>error de posición obtenido</a:t>
            </a:r>
          </a:p>
        </p:txBody>
      </p:sp>
    </p:spTree>
    <p:extLst>
      <p:ext uri="{BB962C8B-B14F-4D97-AF65-F5344CB8AC3E}">
        <p14:creationId xmlns:p14="http://schemas.microsoft.com/office/powerpoint/2010/main" val="290729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118533" y="583670"/>
            <a:ext cx="360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 smtClean="0"/>
              <a:t>SEGUIMIENTO DE TRAYECTORIAS</a:t>
            </a:r>
            <a:endParaRPr lang="es-EC" sz="1600" b="1" dirty="0"/>
          </a:p>
        </p:txBody>
      </p:sp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3" name="12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" b="4178"/>
          <a:stretch/>
        </p:blipFill>
        <p:spPr bwMode="auto">
          <a:xfrm>
            <a:off x="794596" y="1204764"/>
            <a:ext cx="3040380" cy="2051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13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0" b="3043"/>
          <a:stretch/>
        </p:blipFill>
        <p:spPr bwMode="auto">
          <a:xfrm>
            <a:off x="650451" y="3554769"/>
            <a:ext cx="3328670" cy="2305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15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612" y="1131570"/>
            <a:ext cx="3067050" cy="229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16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817" y="3609721"/>
            <a:ext cx="2965450" cy="22231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1492899" y="3308548"/>
            <a:ext cx="53086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24 </a:t>
            </a:r>
            <a:r>
              <a:rPr lang="es-EC" sz="1000" dirty="0"/>
              <a:t>Seguimiento a </a:t>
            </a:r>
            <a:r>
              <a:rPr lang="es-EC" sz="1000" dirty="0" smtClean="0"/>
              <a:t>circular de radio r=1m </a:t>
            </a:r>
            <a:r>
              <a:rPr lang="es-EC" sz="1000" dirty="0"/>
              <a:t>rectilínea y error de posición obtenido</a:t>
            </a:r>
          </a:p>
        </p:txBody>
      </p:sp>
      <p:sp>
        <p:nvSpPr>
          <p:cNvPr id="19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1492899" y="5859819"/>
            <a:ext cx="53086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2</a:t>
            </a:r>
            <a:r>
              <a:rPr lang="es-EC" sz="1000" b="1" dirty="0" smtClean="0"/>
              <a:t>5 </a:t>
            </a:r>
            <a:r>
              <a:rPr lang="es-EC" sz="1000" dirty="0"/>
              <a:t>Seguimiento a circular de radio </a:t>
            </a:r>
            <a:r>
              <a:rPr lang="es-EC" sz="1000" dirty="0" smtClean="0"/>
              <a:t>r=2m </a:t>
            </a:r>
            <a:r>
              <a:rPr lang="es-EC" sz="1000" dirty="0"/>
              <a:t>rectilínea y error de posición obtenido</a:t>
            </a:r>
          </a:p>
        </p:txBody>
      </p:sp>
    </p:spTree>
    <p:extLst>
      <p:ext uri="{BB962C8B-B14F-4D97-AF65-F5344CB8AC3E}">
        <p14:creationId xmlns:p14="http://schemas.microsoft.com/office/powerpoint/2010/main" val="198791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118533" y="659870"/>
            <a:ext cx="3780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 smtClean="0"/>
              <a:t>PLANIFICACIÓN DE TRAYECTORIAS</a:t>
            </a:r>
            <a:endParaRPr lang="es-EC" sz="1600" b="1" dirty="0"/>
          </a:p>
        </p:txBody>
      </p:sp>
      <p:sp>
        <p:nvSpPr>
          <p:cNvPr id="13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67360" y="1197504"/>
            <a:ext cx="86407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Objetivos </a:t>
            </a:r>
            <a:r>
              <a:rPr lang="es-EC" b="1" dirty="0"/>
              <a:t>General </a:t>
            </a:r>
            <a:endParaRPr lang="es-EC" dirty="0"/>
          </a:p>
          <a:p>
            <a:r>
              <a:rPr lang="es-EC" dirty="0"/>
              <a:t>Desarrollar un algoritmo que permita planificar una trayectoria de manera off line para el desplazamiento de las plataformas robóticas móviles Pioneer P3 – DX, a partir de un de mapa conocido en ambientes estáticos, por el método de mapas </a:t>
            </a:r>
            <a:r>
              <a:rPr lang="es-EC" dirty="0" smtClean="0"/>
              <a:t>probabilísticos. </a:t>
            </a: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167360" y="3129762"/>
            <a:ext cx="86407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Objetivos Específicos</a:t>
            </a:r>
          </a:p>
          <a:p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Implementar </a:t>
            </a:r>
            <a:r>
              <a:rPr lang="es-EC" dirty="0"/>
              <a:t>un algoritmo de planificación de trayectorias de manera off line, a partir de un mapa para el desplazamiento de las plataformas robóticas móviles Pioneer P3 – DX en ambientes en ambientes conocidos y estáticos. </a:t>
            </a:r>
            <a:endParaRPr lang="es-EC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Validar </a:t>
            </a:r>
            <a:r>
              <a:rPr lang="es-EC" dirty="0"/>
              <a:t>el algoritmo de seguimiento de trayectorias implementado en la práctica No. 4. </a:t>
            </a:r>
          </a:p>
        </p:txBody>
      </p:sp>
    </p:spTree>
    <p:extLst>
      <p:ext uri="{BB962C8B-B14F-4D97-AF65-F5344CB8AC3E}">
        <p14:creationId xmlns:p14="http://schemas.microsoft.com/office/powerpoint/2010/main" val="63432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118533" y="659870"/>
            <a:ext cx="3780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 smtClean="0"/>
              <a:t>PLANIFICACIÓN DE TRAYECTORIAS</a:t>
            </a:r>
            <a:endParaRPr lang="es-EC" sz="1600" b="1" dirty="0"/>
          </a:p>
        </p:txBody>
      </p:sp>
      <p:sp>
        <p:nvSpPr>
          <p:cNvPr id="13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8" name="7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3" r="18117"/>
          <a:stretch/>
        </p:blipFill>
        <p:spPr bwMode="auto">
          <a:xfrm>
            <a:off x="954124" y="1894112"/>
            <a:ext cx="2944483" cy="34058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r="19428"/>
          <a:stretch/>
        </p:blipFill>
        <p:spPr bwMode="auto">
          <a:xfrm>
            <a:off x="5405518" y="1894111"/>
            <a:ext cx="2609478" cy="34058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919267" y="5299919"/>
            <a:ext cx="29793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26  </a:t>
            </a:r>
            <a:r>
              <a:rPr lang="es-EC" sz="1000" dirty="0" smtClean="0"/>
              <a:t>Mapa de entorno de trabajo</a:t>
            </a:r>
            <a:endParaRPr lang="es-EC" sz="1000" dirty="0"/>
          </a:p>
        </p:txBody>
      </p:sp>
      <p:sp>
        <p:nvSpPr>
          <p:cNvPr id="11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5220587" y="5299918"/>
            <a:ext cx="29793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27 </a:t>
            </a:r>
            <a:r>
              <a:rPr lang="es-EC" sz="1000" dirty="0" smtClean="0"/>
              <a:t>Mapa con paredes ensanchadas</a:t>
            </a:r>
            <a:endParaRPr lang="es-EC" sz="1000" dirty="0"/>
          </a:p>
        </p:txBody>
      </p:sp>
    </p:spTree>
    <p:extLst>
      <p:ext uri="{BB962C8B-B14F-4D97-AF65-F5344CB8AC3E}">
        <p14:creationId xmlns:p14="http://schemas.microsoft.com/office/powerpoint/2010/main" val="7006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118533" y="659870"/>
            <a:ext cx="3780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 smtClean="0"/>
              <a:t>PLANIFICACIÓN DE TRAYECTORIAS</a:t>
            </a:r>
            <a:endParaRPr lang="es-EC" sz="1600" b="1" dirty="0"/>
          </a:p>
        </p:txBody>
      </p:sp>
      <p:sp>
        <p:nvSpPr>
          <p:cNvPr id="13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0" name="9 Imagen"/>
          <p:cNvPicPr/>
          <p:nvPr/>
        </p:nvPicPr>
        <p:blipFill rotWithShape="1">
          <a:blip r:embed="rId3"/>
          <a:srcRect l="17381" t="6508" r="18809"/>
          <a:stretch/>
        </p:blipFill>
        <p:spPr bwMode="auto">
          <a:xfrm>
            <a:off x="118533" y="1069152"/>
            <a:ext cx="2286000" cy="2511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10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t="6360" r="19310"/>
          <a:stretch/>
        </p:blipFill>
        <p:spPr bwMode="auto">
          <a:xfrm>
            <a:off x="3514403" y="1067882"/>
            <a:ext cx="2270760" cy="25126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11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5" t="6200" r="18004"/>
          <a:stretch/>
        </p:blipFill>
        <p:spPr bwMode="auto">
          <a:xfrm>
            <a:off x="127864" y="3831462"/>
            <a:ext cx="2184400" cy="2356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13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8" t="6201" r="16329"/>
          <a:stretch/>
        </p:blipFill>
        <p:spPr bwMode="auto">
          <a:xfrm>
            <a:off x="3709491" y="3708928"/>
            <a:ext cx="2247900" cy="2355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6057440" y="3334356"/>
            <a:ext cx="29793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28  </a:t>
            </a:r>
            <a:r>
              <a:rPr lang="es-EC" sz="1000" dirty="0" smtClean="0"/>
              <a:t>Trayectorias planificadas</a:t>
            </a:r>
            <a:endParaRPr lang="es-EC" sz="1000" dirty="0"/>
          </a:p>
        </p:txBody>
      </p:sp>
    </p:spTree>
    <p:extLst>
      <p:ext uri="{BB962C8B-B14F-4D97-AF65-F5344CB8AC3E}">
        <p14:creationId xmlns:p14="http://schemas.microsoft.com/office/powerpoint/2010/main" val="26013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118533" y="659870"/>
            <a:ext cx="3780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 smtClean="0"/>
              <a:t>PLANIFICACIÓN DE TRAYECTORIAS</a:t>
            </a:r>
            <a:endParaRPr lang="es-EC" sz="1600" b="1" dirty="0"/>
          </a:p>
        </p:txBody>
      </p:sp>
      <p:sp>
        <p:nvSpPr>
          <p:cNvPr id="13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1" name="10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t="6360" r="19310"/>
          <a:stretch/>
        </p:blipFill>
        <p:spPr bwMode="auto">
          <a:xfrm>
            <a:off x="401926" y="1197504"/>
            <a:ext cx="3782786" cy="40289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/>
          <p:cNvPicPr/>
          <p:nvPr/>
        </p:nvPicPr>
        <p:blipFill rotWithShape="1">
          <a:blip r:embed="rId4"/>
          <a:srcRect l="16548" r="17381"/>
          <a:stretch/>
        </p:blipFill>
        <p:spPr bwMode="auto">
          <a:xfrm>
            <a:off x="4808977" y="1197504"/>
            <a:ext cx="3555849" cy="4028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3174282" y="5417625"/>
            <a:ext cx="20881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29  </a:t>
            </a:r>
            <a:r>
              <a:rPr lang="es-EC" sz="1000" dirty="0" smtClean="0"/>
              <a:t>Trayectoria ejecutada</a:t>
            </a:r>
            <a:endParaRPr lang="es-EC" sz="1000" dirty="0"/>
          </a:p>
        </p:txBody>
      </p:sp>
    </p:spTree>
    <p:extLst>
      <p:ext uri="{BB962C8B-B14F-4D97-AF65-F5344CB8AC3E}">
        <p14:creationId xmlns:p14="http://schemas.microsoft.com/office/powerpoint/2010/main" val="228705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118533" y="659870"/>
            <a:ext cx="2309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APLICATIVO FINAL</a:t>
            </a:r>
            <a:endParaRPr lang="es-EC" b="1" dirty="0"/>
          </a:p>
        </p:txBody>
      </p:sp>
      <p:sp>
        <p:nvSpPr>
          <p:cNvPr id="2" name="1 Rectángulo"/>
          <p:cNvSpPr/>
          <p:nvPr/>
        </p:nvSpPr>
        <p:spPr>
          <a:xfrm>
            <a:off x="118533" y="1128633"/>
            <a:ext cx="8834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Objetivos </a:t>
            </a:r>
            <a:r>
              <a:rPr lang="es-EC" b="1" dirty="0"/>
              <a:t>General </a:t>
            </a:r>
            <a:endParaRPr lang="es-EC" dirty="0"/>
          </a:p>
          <a:p>
            <a:r>
              <a:rPr lang="es-EC" dirty="0"/>
              <a:t>Desarrollar un algoritmo donde se aplique los conocimientos obtenidos a partir de esta serie de prácticas de laboratorio, cumpliendo con alguna tarea que sea aplicable a la industria en el mundo real. Las plataformas robóticas móviles Pioneer P3 – DX.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41691" y="2550377"/>
            <a:ext cx="8811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C" dirty="0"/>
          </a:p>
          <a:p>
            <a:r>
              <a:rPr lang="es-EC" b="1" dirty="0"/>
              <a:t>Objetivos Específicos </a:t>
            </a:r>
            <a:endParaRPr lang="es-EC" b="1" dirty="0" smtClean="0"/>
          </a:p>
          <a:p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Implementar </a:t>
            </a:r>
            <a:r>
              <a:rPr lang="es-EC" dirty="0"/>
              <a:t>un algoritmo aplicativo de los conceptos teóricos tratados sobre navegación autónoma de robots </a:t>
            </a:r>
            <a:r>
              <a:rPr lang="es-EC" dirty="0" smtClean="0"/>
              <a:t>móviles.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Dimensionar la acumulación de errores en diferentes trayectorias.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6326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2528884" y="1271588"/>
            <a:ext cx="3557591" cy="3990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b="1" dirty="0">
                <a:solidFill>
                  <a:srgbClr val="5940EC"/>
                </a:solidFill>
              </a:rPr>
              <a:t>Introducción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528883" y="1824037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Justificación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528884" y="2390772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Objetivos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528882" y="29374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Metodología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547929" y="3557591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Conclusiones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547928" y="4138614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Recomendaciones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ÍNDICE</a:t>
            </a:r>
          </a:p>
        </p:txBody>
      </p:sp>
      <p:sp>
        <p:nvSpPr>
          <p:cNvPr id="14" name="Elipse 13"/>
          <p:cNvSpPr/>
          <p:nvPr/>
        </p:nvSpPr>
        <p:spPr>
          <a:xfrm>
            <a:off x="2185980" y="1271588"/>
            <a:ext cx="342900" cy="3990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/>
          <p:cNvSpPr/>
          <p:nvPr/>
        </p:nvSpPr>
        <p:spPr>
          <a:xfrm>
            <a:off x="2185979" y="1824037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2185979" y="2381263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2185984" y="2966550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2185979" y="3562368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2185979" y="4138614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02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118533" y="659870"/>
            <a:ext cx="2309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APLICATIVO FINAL</a:t>
            </a:r>
            <a:endParaRPr lang="es-EC" b="1" dirty="0"/>
          </a:p>
        </p:txBody>
      </p:sp>
      <p:pic>
        <p:nvPicPr>
          <p:cNvPr id="8" name="7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88" y="1110342"/>
            <a:ext cx="5458409" cy="40868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3230264" y="5453929"/>
            <a:ext cx="29793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30  </a:t>
            </a:r>
            <a:r>
              <a:rPr lang="es-EC" sz="1000" dirty="0" smtClean="0"/>
              <a:t>Estructura de la cinemática directa</a:t>
            </a:r>
            <a:endParaRPr lang="es-EC" sz="1000" dirty="0"/>
          </a:p>
        </p:txBody>
      </p:sp>
    </p:spTree>
    <p:extLst>
      <p:ext uri="{BB962C8B-B14F-4D97-AF65-F5344CB8AC3E}">
        <p14:creationId xmlns:p14="http://schemas.microsoft.com/office/powerpoint/2010/main" val="391104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118533" y="659870"/>
            <a:ext cx="2309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APLICATIVO FINAL</a:t>
            </a:r>
            <a:endParaRPr lang="es-EC" b="1" dirty="0"/>
          </a:p>
        </p:txBody>
      </p:sp>
      <p:pic>
        <p:nvPicPr>
          <p:cNvPr id="6" name="5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0" y="1430769"/>
            <a:ext cx="4329324" cy="3323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53" y="1430769"/>
            <a:ext cx="3918856" cy="33236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21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2754402" y="5259005"/>
            <a:ext cx="36090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31. </a:t>
            </a:r>
            <a:r>
              <a:rPr lang="es-EC" sz="1000" dirty="0" smtClean="0"/>
              <a:t>Trayectoria ejecutada y error de posición </a:t>
            </a:r>
            <a:endParaRPr lang="es-EC" sz="1000" dirty="0"/>
          </a:p>
        </p:txBody>
      </p:sp>
    </p:spTree>
    <p:extLst>
      <p:ext uri="{BB962C8B-B14F-4D97-AF65-F5344CB8AC3E}">
        <p14:creationId xmlns:p14="http://schemas.microsoft.com/office/powerpoint/2010/main" val="424321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2528884" y="1271588"/>
            <a:ext cx="3557591" cy="39906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Introducción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528883" y="1824037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Justificación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528884" y="2390772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Objetivos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528882" y="29374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Metodología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528881" y="352424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Resultados y Discusión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528880" y="4133837"/>
            <a:ext cx="3557591" cy="3990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b="1" dirty="0">
                <a:solidFill>
                  <a:srgbClr val="5940EC"/>
                </a:solidFill>
              </a:rPr>
              <a:t>Conclusiones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528879" y="47148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Recomendaciones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ÍNDICE</a:t>
            </a:r>
          </a:p>
        </p:txBody>
      </p:sp>
      <p:sp>
        <p:nvSpPr>
          <p:cNvPr id="14" name="Elipse 13"/>
          <p:cNvSpPr/>
          <p:nvPr/>
        </p:nvSpPr>
        <p:spPr>
          <a:xfrm>
            <a:off x="2185980" y="1271588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/>
          <p:cNvSpPr/>
          <p:nvPr/>
        </p:nvSpPr>
        <p:spPr>
          <a:xfrm>
            <a:off x="2185979" y="1824037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2185979" y="2381263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2185984" y="2952262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2166930" y="3517038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2166930" y="4138614"/>
            <a:ext cx="342900" cy="3990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2166930" y="4714860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9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19846FC-27FB-4F22-A18B-D61B38319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80" y="636794"/>
            <a:ext cx="8231029" cy="5177899"/>
          </a:xfrm>
        </p:spPr>
        <p:txBody>
          <a:bodyPr/>
          <a:lstStyle/>
          <a:p>
            <a:pPr marL="0" indent="0" algn="ctr">
              <a:buNone/>
            </a:pPr>
            <a:r>
              <a:rPr lang="es-EC" sz="1800" b="1" dirty="0" smtClean="0">
                <a:solidFill>
                  <a:schemeClr val="tx1"/>
                </a:solidFill>
              </a:rPr>
              <a:t>CONCLUSIONES</a:t>
            </a:r>
          </a:p>
          <a:p>
            <a:pPr marL="0" indent="0" algn="ctr">
              <a:buNone/>
            </a:pPr>
            <a:endParaRPr lang="es-EC" sz="18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1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1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C" sz="1600" dirty="0" smtClean="0">
                <a:solidFill>
                  <a:schemeClr val="tx1"/>
                </a:solidFill>
              </a:rPr>
              <a:t>• Se </a:t>
            </a:r>
            <a:r>
              <a:rPr lang="es-EC" sz="1600" dirty="0">
                <a:solidFill>
                  <a:schemeClr val="tx1"/>
                </a:solidFill>
              </a:rPr>
              <a:t>implementó un sistema de formación en robótica móvil, para ingenieros mediante un conjunto de prácticas de laboratorio donde se ilustra el uso software especializado para la programación y control de plataformas móviles rodantes P3 –DX.</a:t>
            </a:r>
          </a:p>
          <a:p>
            <a:pPr marL="0" indent="0" algn="just">
              <a:buNone/>
            </a:pPr>
            <a:endParaRPr lang="es-EC" sz="16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C" sz="1600" dirty="0" smtClean="0">
                <a:solidFill>
                  <a:schemeClr val="tx1"/>
                </a:solidFill>
              </a:rPr>
              <a:t>• Se </a:t>
            </a:r>
            <a:r>
              <a:rPr lang="es-EC" sz="1600" dirty="0">
                <a:solidFill>
                  <a:schemeClr val="tx1"/>
                </a:solidFill>
              </a:rPr>
              <a:t>diseñó una serie de seis guías de laboratorio donde se lega a los estudiantes de las asignaturas de Robótica Industrial y Robótica Social, guías prácticas con actividades que adiestran y ejercitan los conceptos introductorios de navegación autónoma de robots móviles.</a:t>
            </a:r>
          </a:p>
          <a:p>
            <a:pPr marL="0" indent="0" algn="just">
              <a:buNone/>
            </a:pPr>
            <a:endParaRPr lang="es-EC" sz="16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C" sz="1600" dirty="0" smtClean="0">
                <a:solidFill>
                  <a:schemeClr val="tx1"/>
                </a:solidFill>
              </a:rPr>
              <a:t>• Se </a:t>
            </a:r>
            <a:r>
              <a:rPr lang="es-EC" sz="1600" dirty="0">
                <a:solidFill>
                  <a:schemeClr val="tx1"/>
                </a:solidFill>
              </a:rPr>
              <a:t>implementaron las guías de laboratorio desarrollando un temario que apunta al desarrollo de algoritmos de navegación autónoma, planificación de trayectorias y control de plataformas robóticas móviles rodantes diferenciales.</a:t>
            </a:r>
          </a:p>
          <a:p>
            <a:pPr marL="0" indent="0" algn="just">
              <a:buNone/>
            </a:pP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Conclusiones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5551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19846FC-27FB-4F22-A18B-D61B38319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79" y="637958"/>
            <a:ext cx="8231029" cy="5177899"/>
          </a:xfrm>
        </p:spPr>
        <p:txBody>
          <a:bodyPr/>
          <a:lstStyle/>
          <a:p>
            <a:pPr marL="0" indent="0" algn="ctr">
              <a:buNone/>
            </a:pPr>
            <a:r>
              <a:rPr lang="es-EC" sz="1800" b="1" dirty="0">
                <a:solidFill>
                  <a:schemeClr val="tx1"/>
                </a:solidFill>
              </a:rPr>
              <a:t>CONCLUSIONES</a:t>
            </a:r>
          </a:p>
          <a:p>
            <a:pPr marL="0" indent="0" algn="ctr">
              <a:buNone/>
            </a:pPr>
            <a:endParaRPr lang="es-EC" sz="14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14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14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14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14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C" sz="1400" dirty="0" smtClean="0">
                <a:solidFill>
                  <a:schemeClr val="tx1"/>
                </a:solidFill>
              </a:rPr>
              <a:t>• Se </a:t>
            </a:r>
            <a:r>
              <a:rPr lang="es-EC" sz="1400" dirty="0">
                <a:solidFill>
                  <a:schemeClr val="tx1"/>
                </a:solidFill>
              </a:rPr>
              <a:t>implementó un algoritmo aplicativo que reúne todas las temáticas abarcadas en la serie de prácticas, el mismo permite planificar las trayectorias a realizar en base a mapas del entorno de trabajo del robot y ejecutarlas usando un controlador de posición.</a:t>
            </a:r>
          </a:p>
          <a:p>
            <a:pPr marL="0" indent="0" algn="just">
              <a:buNone/>
            </a:pPr>
            <a:endParaRPr lang="es-EC" sz="14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C" sz="14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C" sz="1400" dirty="0" smtClean="0">
                <a:solidFill>
                  <a:schemeClr val="tx1"/>
                </a:solidFill>
              </a:rPr>
              <a:t>• El </a:t>
            </a:r>
            <a:r>
              <a:rPr lang="es-EC" sz="1400" dirty="0">
                <a:solidFill>
                  <a:schemeClr val="tx1"/>
                </a:solidFill>
              </a:rPr>
              <a:t>algoritmo de seguimiento de trayectorias implementado consigue reducir el error de posición a cero en aproximadamente 4 segundos, cuando el error inicial es menor  o igual a un metro.</a:t>
            </a:r>
          </a:p>
          <a:p>
            <a:pPr marL="0" indent="0" algn="just">
              <a:buNone/>
            </a:pPr>
            <a:endParaRPr lang="es-EC" sz="14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C" sz="1400" dirty="0" smtClean="0">
                <a:solidFill>
                  <a:schemeClr val="tx1"/>
                </a:solidFill>
              </a:rPr>
              <a:t>• Se </a:t>
            </a:r>
            <a:r>
              <a:rPr lang="es-EC" sz="1400" dirty="0">
                <a:solidFill>
                  <a:schemeClr val="tx1"/>
                </a:solidFill>
              </a:rPr>
              <a:t>concluye a partir de los datos obtenidos en el  apartado 4.1.2 que la aceleración traslacional, así como la aceleración rotacional que posee el robot puede generar errores en la ejecución de desplazamientos.</a:t>
            </a:r>
          </a:p>
          <a:p>
            <a:pPr marL="0" indent="0" algn="just">
              <a:buNone/>
            </a:pPr>
            <a:endParaRPr lang="es-EC" sz="1400" dirty="0" smtClean="0">
              <a:solidFill>
                <a:schemeClr val="tx1"/>
              </a:solidFill>
            </a:endParaRPr>
          </a:p>
          <a:p>
            <a:pPr algn="just"/>
            <a:endParaRPr lang="es-EC" sz="1800" dirty="0">
              <a:solidFill>
                <a:schemeClr val="tx1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Conclusiones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475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19846FC-27FB-4F22-A18B-D61B38319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79" y="637958"/>
            <a:ext cx="8231029" cy="5177899"/>
          </a:xfrm>
        </p:spPr>
        <p:txBody>
          <a:bodyPr/>
          <a:lstStyle/>
          <a:p>
            <a:pPr marL="0" indent="0" algn="ctr">
              <a:buNone/>
            </a:pPr>
            <a:r>
              <a:rPr lang="es-EC" sz="1800" b="1" dirty="0" smtClean="0">
                <a:solidFill>
                  <a:schemeClr val="tx1"/>
                </a:solidFill>
              </a:rPr>
              <a:t>CONCLUSIONES</a:t>
            </a:r>
            <a:endParaRPr lang="es-EC" sz="14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14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14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1400" dirty="0" smtClean="0">
              <a:solidFill>
                <a:schemeClr val="tx1"/>
              </a:solidFill>
            </a:endParaRPr>
          </a:p>
          <a:p>
            <a:pPr algn="just"/>
            <a:r>
              <a:rPr lang="es-EC" sz="1400" dirty="0" smtClean="0">
                <a:solidFill>
                  <a:schemeClr val="tx1"/>
                </a:solidFill>
              </a:rPr>
              <a:t>A </a:t>
            </a:r>
            <a:r>
              <a:rPr lang="es-EC" sz="1400" dirty="0">
                <a:solidFill>
                  <a:schemeClr val="tx1"/>
                </a:solidFill>
              </a:rPr>
              <a:t>partir de los datos obtenidos en el apartado 4.1.3, se deduce que los errores tanto de traslación como de rotación aumentan de manera directamente proporcional a velocidad utilizada, es decir a mayor velocidad de desplazamiento mayor error de desplazamiento se obtendrá, llegando a errores de hasta 20 cm cuando se realizan desplazamientos a máxima </a:t>
            </a:r>
            <a:r>
              <a:rPr lang="es-EC" sz="1400" dirty="0" smtClean="0">
                <a:solidFill>
                  <a:schemeClr val="tx1"/>
                </a:solidFill>
              </a:rPr>
              <a:t>velocidad.</a:t>
            </a:r>
          </a:p>
          <a:p>
            <a:pPr marL="0" indent="0" algn="just">
              <a:buNone/>
            </a:pPr>
            <a:endParaRPr lang="es-EC" sz="14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C" sz="1400" dirty="0">
              <a:solidFill>
                <a:schemeClr val="tx1"/>
              </a:solidFill>
            </a:endParaRPr>
          </a:p>
          <a:p>
            <a:pPr algn="just"/>
            <a:r>
              <a:rPr lang="es-EC" sz="1400" dirty="0" smtClean="0">
                <a:solidFill>
                  <a:schemeClr val="tx1"/>
                </a:solidFill>
              </a:rPr>
              <a:t>A </a:t>
            </a:r>
            <a:r>
              <a:rPr lang="es-EC" sz="1400" dirty="0">
                <a:solidFill>
                  <a:schemeClr val="tx1"/>
                </a:solidFill>
              </a:rPr>
              <a:t>partir de los datos obtenidos en el apartado 4.1.3 se concluye que la inclusión de un estimador odométrico redujo los errores de desplazamiento con respecto a los errores obtenidos con la ejecución de movimientos en lazo abierto .</a:t>
            </a:r>
          </a:p>
          <a:p>
            <a:pPr marL="0" indent="0" algn="just">
              <a:buNone/>
            </a:pPr>
            <a:endParaRPr lang="es-EC" sz="14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C" sz="1400" dirty="0">
              <a:solidFill>
                <a:schemeClr val="tx1"/>
              </a:solidFill>
            </a:endParaRPr>
          </a:p>
          <a:p>
            <a:pPr algn="just"/>
            <a:r>
              <a:rPr lang="es-EC" sz="1400" dirty="0" smtClean="0">
                <a:solidFill>
                  <a:schemeClr val="tx1"/>
                </a:solidFill>
              </a:rPr>
              <a:t>Se </a:t>
            </a:r>
            <a:r>
              <a:rPr lang="es-EC" sz="1400" dirty="0">
                <a:solidFill>
                  <a:schemeClr val="tx1"/>
                </a:solidFill>
              </a:rPr>
              <a:t>concluye que la distancia mínima óptima para la conexión de nodos en el algoritmo de planificación de trayectorias implementado en el apartado 4.1.5 es de 1m entre nodos.</a:t>
            </a:r>
          </a:p>
          <a:p>
            <a:pPr marL="0" indent="0" algn="just">
              <a:buNone/>
            </a:pPr>
            <a:endParaRPr lang="es-EC" sz="1800" b="1" dirty="0">
              <a:solidFill>
                <a:schemeClr val="tx1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Conclusiones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8311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2528884" y="1271588"/>
            <a:ext cx="3557591" cy="39906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Introducción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528883" y="1824037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Justificación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528884" y="2390772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Objetivos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528882" y="29374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Metodología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528881" y="352424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Resultados y Discusión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528880" y="4133837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Conclusiones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528879" y="4714860"/>
            <a:ext cx="3557591" cy="3990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b="1" dirty="0">
                <a:solidFill>
                  <a:srgbClr val="5940EC"/>
                </a:solidFill>
              </a:rPr>
              <a:t>Recomendaciones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ÍNDICE</a:t>
            </a:r>
          </a:p>
        </p:txBody>
      </p:sp>
      <p:sp>
        <p:nvSpPr>
          <p:cNvPr id="14" name="Elipse 13"/>
          <p:cNvSpPr/>
          <p:nvPr/>
        </p:nvSpPr>
        <p:spPr>
          <a:xfrm>
            <a:off x="2185980" y="1271588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/>
          <p:cNvSpPr/>
          <p:nvPr/>
        </p:nvSpPr>
        <p:spPr>
          <a:xfrm>
            <a:off x="2185979" y="1824037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2185979" y="2381263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2185984" y="2952262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2166930" y="3517038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2166930" y="4138614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2166930" y="4714860"/>
            <a:ext cx="342900" cy="3990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18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19846FC-27FB-4F22-A18B-D61B38319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80" y="1046693"/>
            <a:ext cx="8231029" cy="4148666"/>
          </a:xfrm>
        </p:spPr>
        <p:txBody>
          <a:bodyPr/>
          <a:lstStyle/>
          <a:p>
            <a:pPr marL="0" indent="0" algn="ctr">
              <a:buNone/>
            </a:pPr>
            <a:r>
              <a:rPr lang="es-EC" sz="1800" b="1" dirty="0">
                <a:solidFill>
                  <a:schemeClr val="tx1"/>
                </a:solidFill>
              </a:rPr>
              <a:t>RECOMENDACIONES</a:t>
            </a:r>
          </a:p>
          <a:p>
            <a:pPr marL="0" indent="0" algn="ctr">
              <a:buNone/>
            </a:pPr>
            <a:endParaRPr lang="es-EC" sz="1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C" sz="1800" dirty="0" smtClean="0">
                <a:solidFill>
                  <a:schemeClr val="tx1"/>
                </a:solidFill>
              </a:rPr>
              <a:t>• Los </a:t>
            </a:r>
            <a:r>
              <a:rPr lang="es-EC" sz="1800" dirty="0">
                <a:solidFill>
                  <a:schemeClr val="tx1"/>
                </a:solidFill>
              </a:rPr>
              <a:t>errores obtenidos al final del aplicativo demuestran que los algoritmos de control implementados no facultan a la plataforma móvil para ser utilizada en ámbitos industriales, se recomienda analizar la inclusión de un algoritmo que utilice visión artificial, o instrumentación como GPS e </a:t>
            </a:r>
            <a:r>
              <a:rPr lang="es-EC" sz="1800" dirty="0" err="1">
                <a:solidFill>
                  <a:schemeClr val="tx1"/>
                </a:solidFill>
              </a:rPr>
              <a:t>IMU’s</a:t>
            </a:r>
            <a:r>
              <a:rPr lang="es-EC" sz="1800" dirty="0">
                <a:solidFill>
                  <a:schemeClr val="tx1"/>
                </a:solidFill>
              </a:rPr>
              <a:t> para la reducción de errores acumulativos.</a:t>
            </a:r>
          </a:p>
          <a:p>
            <a:pPr algn="just"/>
            <a:endParaRPr lang="es-EC" sz="1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C" sz="1800" dirty="0" smtClean="0">
                <a:solidFill>
                  <a:schemeClr val="tx1"/>
                </a:solidFill>
              </a:rPr>
              <a:t>• Se </a:t>
            </a:r>
            <a:r>
              <a:rPr lang="es-EC" sz="1800" dirty="0">
                <a:solidFill>
                  <a:schemeClr val="tx1"/>
                </a:solidFill>
              </a:rPr>
              <a:t>recomienda no trabajar al robot en sus velocidades máximas, ya que estas producen el aumento de los errores de posición.</a:t>
            </a:r>
          </a:p>
          <a:p>
            <a:pPr algn="just"/>
            <a:endParaRPr lang="es-EC" sz="1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C" sz="1800" dirty="0" smtClean="0">
                <a:solidFill>
                  <a:schemeClr val="tx1"/>
                </a:solidFill>
              </a:rPr>
              <a:t>• Se </a:t>
            </a:r>
            <a:r>
              <a:rPr lang="es-EC" sz="1800" dirty="0">
                <a:solidFill>
                  <a:schemeClr val="tx1"/>
                </a:solidFill>
              </a:rPr>
              <a:t>recomienda hacer uso de la interfaz que posee ARIA para conectarse con Matlab, ya que dicho entorno computacional algebraico ofrece una gama de facilidades para la programación e implementación de algoritmias complejas.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Recomendaciones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025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="" xmlns:a16="http://schemas.microsoft.com/office/drawing/2014/main" id="{BC241CEF-83DB-47FE-8583-8A41AEEC6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797B1CCF-D927-4BF1-B8A7-A78B25A9B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79" y="2290219"/>
            <a:ext cx="8231029" cy="1828798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es-E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GRACIAS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s-E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SU ATENCIÓN</a:t>
            </a:r>
            <a:endParaRPr lang="es-EC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12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80" y="54504"/>
            <a:ext cx="8231029" cy="1143000"/>
          </a:xfrm>
        </p:spPr>
        <p:txBody>
          <a:bodyPr/>
          <a:lstStyle/>
          <a:p>
            <a:r>
              <a:rPr lang="es-ES" sz="1600" i="0" dirty="0">
                <a:solidFill>
                  <a:schemeClr val="tx1"/>
                </a:solidFill>
                <a:effectLst/>
              </a:rPr>
              <a:t>Introducción</a:t>
            </a:r>
            <a:endParaRPr lang="es-EC" sz="2000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Robots Móviles</a:t>
            </a:r>
            <a:endParaRPr lang="es-EC" b="1" i="1" dirty="0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EB555FF9-A5CE-4272-B8CE-62C0CE1E5DC6}"/>
              </a:ext>
            </a:extLst>
          </p:cNvPr>
          <p:cNvSpPr txBox="1"/>
          <p:nvPr/>
        </p:nvSpPr>
        <p:spPr>
          <a:xfrm>
            <a:off x="2745913" y="3006790"/>
            <a:ext cx="36362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/>
              <a:t>Figura 1.- </a:t>
            </a:r>
            <a:r>
              <a:rPr lang="es-EC" sz="1000" b="1" dirty="0" smtClean="0"/>
              <a:t>Clasificación de acuerdo al </a:t>
            </a:r>
            <a:r>
              <a:rPr lang="es-EC" sz="1000" dirty="0" smtClean="0"/>
              <a:t>Medio de transporte</a:t>
            </a:r>
            <a:endParaRPr lang="es-EC" sz="1000" dirty="0"/>
          </a:p>
        </p:txBody>
      </p:sp>
      <p:pic>
        <p:nvPicPr>
          <p:cNvPr id="9218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80" y="1184714"/>
            <a:ext cx="2553875" cy="179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n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15"/>
          <a:stretch/>
        </p:blipFill>
        <p:spPr bwMode="auto">
          <a:xfrm>
            <a:off x="3240160" y="1184715"/>
            <a:ext cx="2507499" cy="179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sultado de imagen para robot movil terrest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697" y="3363102"/>
            <a:ext cx="1304828" cy="195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343" y="3616148"/>
            <a:ext cx="1663894" cy="170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843" y="1184716"/>
            <a:ext cx="2414632" cy="179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Imagen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335" y="3460140"/>
            <a:ext cx="4202396" cy="210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9">
            <a:extLst>
              <a:ext uri="{FF2B5EF4-FFF2-40B4-BE49-F238E27FC236}">
                <a16:creationId xmlns="" xmlns:a16="http://schemas.microsoft.com/office/drawing/2014/main" id="{EB555FF9-A5CE-4272-B8CE-62C0CE1E5DC6}"/>
              </a:ext>
            </a:extLst>
          </p:cNvPr>
          <p:cNvSpPr txBox="1"/>
          <p:nvPr/>
        </p:nvSpPr>
        <p:spPr>
          <a:xfrm>
            <a:off x="2187420" y="5579737"/>
            <a:ext cx="50087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2.- </a:t>
            </a:r>
            <a:r>
              <a:rPr lang="es-EC" sz="1000" dirty="0" smtClean="0"/>
              <a:t>Clasificación e robots móviles terrestres  de acuerdo al tipo de locomoción</a:t>
            </a:r>
            <a:endParaRPr lang="es-EC" sz="1000" dirty="0"/>
          </a:p>
        </p:txBody>
      </p:sp>
    </p:spTree>
    <p:extLst>
      <p:ext uri="{BB962C8B-B14F-4D97-AF65-F5344CB8AC3E}">
        <p14:creationId xmlns:p14="http://schemas.microsoft.com/office/powerpoint/2010/main" val="386268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80" y="54504"/>
            <a:ext cx="8231029" cy="1143000"/>
          </a:xfrm>
        </p:spPr>
        <p:txBody>
          <a:bodyPr/>
          <a:lstStyle/>
          <a:p>
            <a:r>
              <a:rPr lang="es-ES" sz="1600" i="0" dirty="0">
                <a:solidFill>
                  <a:schemeClr val="tx1"/>
                </a:solidFill>
                <a:effectLst/>
              </a:rPr>
              <a:t>Introducción</a:t>
            </a:r>
            <a:endParaRPr lang="es-EC" sz="2000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Robots móviles industriales</a:t>
            </a:r>
            <a:endParaRPr lang="es-EC" b="1" i="1" dirty="0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EB555FF9-A5CE-4272-B8CE-62C0CE1E5DC6}"/>
              </a:ext>
            </a:extLst>
          </p:cNvPr>
          <p:cNvSpPr txBox="1"/>
          <p:nvPr/>
        </p:nvSpPr>
        <p:spPr>
          <a:xfrm>
            <a:off x="460375" y="5410415"/>
            <a:ext cx="3552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3- </a:t>
            </a:r>
            <a:r>
              <a:rPr lang="es-EC" sz="1000" dirty="0" smtClean="0"/>
              <a:t> Robots móviles filo guiados y de riel</a:t>
            </a:r>
            <a:endParaRPr lang="es-EC" sz="1000" i="1" dirty="0"/>
          </a:p>
          <a:p>
            <a:endParaRPr lang="es-EC" sz="1000" dirty="0"/>
          </a:p>
        </p:txBody>
      </p:sp>
      <p:pic>
        <p:nvPicPr>
          <p:cNvPr id="8197" name="Picture 5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457" y="2599773"/>
            <a:ext cx="3616995" cy="271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98" y="1197504"/>
            <a:ext cx="1995293" cy="199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26" y="3317227"/>
            <a:ext cx="2658726" cy="199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9">
            <a:extLst>
              <a:ext uri="{FF2B5EF4-FFF2-40B4-BE49-F238E27FC236}">
                <a16:creationId xmlns="" xmlns:a16="http://schemas.microsoft.com/office/drawing/2014/main" id="{EB555FF9-A5CE-4272-B8CE-62C0CE1E5DC6}"/>
              </a:ext>
            </a:extLst>
          </p:cNvPr>
          <p:cNvSpPr txBox="1"/>
          <p:nvPr/>
        </p:nvSpPr>
        <p:spPr>
          <a:xfrm>
            <a:off x="5181768" y="5312519"/>
            <a:ext cx="3552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/>
              <a:t>Figura </a:t>
            </a:r>
            <a:r>
              <a:rPr lang="es-EC" sz="1000" b="1" dirty="0" smtClean="0"/>
              <a:t>4- </a:t>
            </a:r>
            <a:r>
              <a:rPr lang="es-EC" sz="1000" dirty="0" smtClean="0"/>
              <a:t> Robots móviles auto guiados</a:t>
            </a:r>
            <a:endParaRPr lang="es-EC" sz="1000" i="1" dirty="0" smtClean="0"/>
          </a:p>
          <a:p>
            <a:r>
              <a:rPr lang="es-EC" sz="1000" dirty="0" smtClean="0"/>
              <a:t>(MIR. Inc. Mobile Industrial Robots, 2017)</a:t>
            </a:r>
            <a:endParaRPr lang="es-EC" sz="1000" dirty="0"/>
          </a:p>
        </p:txBody>
      </p:sp>
      <p:sp>
        <p:nvSpPr>
          <p:cNvPr id="5" name="4 Rectángulo"/>
          <p:cNvSpPr/>
          <p:nvPr/>
        </p:nvSpPr>
        <p:spPr>
          <a:xfrm>
            <a:off x="3685591" y="802181"/>
            <a:ext cx="46373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/>
              <a:t>Los robots móviles son máquinas con capacidad de transporte automático, es decir, plataformas mecánicas dotadas de un sistema de locomoción capaz de navegar a través de un determinado ambiente de trabajo, dotado de cierto nivel de autonomía para su desplazamiento portando cargas (Cruz, 2008).</a:t>
            </a:r>
          </a:p>
        </p:txBody>
      </p:sp>
    </p:spTree>
    <p:extLst>
      <p:ext uri="{BB962C8B-B14F-4D97-AF65-F5344CB8AC3E}">
        <p14:creationId xmlns:p14="http://schemas.microsoft.com/office/powerpoint/2010/main" val="99144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80" y="54504"/>
            <a:ext cx="8231029" cy="1143000"/>
          </a:xfrm>
        </p:spPr>
        <p:txBody>
          <a:bodyPr/>
          <a:lstStyle/>
          <a:p>
            <a:r>
              <a:rPr lang="es-ES" sz="1600" i="0" dirty="0">
                <a:solidFill>
                  <a:schemeClr val="tx1"/>
                </a:solidFill>
                <a:effectLst/>
              </a:rPr>
              <a:t>Introducción</a:t>
            </a:r>
            <a:endParaRPr lang="es-EC" sz="2000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 smtClean="0"/>
              <a:t>Pioneer P3 – DX y sus componentes</a:t>
            </a:r>
            <a:endParaRPr lang="es-EC" b="1" i="1" dirty="0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EB555FF9-A5CE-4272-B8CE-62C0CE1E5DC6}"/>
              </a:ext>
            </a:extLst>
          </p:cNvPr>
          <p:cNvSpPr txBox="1"/>
          <p:nvPr/>
        </p:nvSpPr>
        <p:spPr>
          <a:xfrm>
            <a:off x="457280" y="5146152"/>
            <a:ext cx="3552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/>
              <a:t>Figura 5</a:t>
            </a:r>
            <a:r>
              <a:rPr lang="es-EC" sz="1000" b="1" dirty="0" smtClean="0"/>
              <a:t>- </a:t>
            </a:r>
            <a:r>
              <a:rPr lang="es-EC" sz="1000" dirty="0" smtClean="0"/>
              <a:t> Mapa de subsistemas de la plataforma P3 - DX</a:t>
            </a:r>
            <a:endParaRPr lang="es-EC" sz="1000" dirty="0"/>
          </a:p>
        </p:txBody>
      </p:sp>
      <p:sp>
        <p:nvSpPr>
          <p:cNvPr id="4" name="AutoShape 7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9" y="1616373"/>
            <a:ext cx="3846545" cy="294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2018017614"/>
              </p:ext>
            </p:extLst>
          </p:nvPr>
        </p:nvGraphicFramePr>
        <p:xfrm>
          <a:off x="4291470" y="1455574"/>
          <a:ext cx="4535289" cy="3452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102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2528884" y="1271588"/>
            <a:ext cx="3557591" cy="39906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Introducción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528883" y="1824037"/>
            <a:ext cx="3557591" cy="3990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b="1" dirty="0">
                <a:solidFill>
                  <a:srgbClr val="5940EC"/>
                </a:solidFill>
              </a:rPr>
              <a:t>Justificación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528884" y="2390772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Objetivos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528882" y="29374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Metodología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547934" y="3567672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Conclusiones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547933" y="4148695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Recomendaciones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ÍNDICE</a:t>
            </a:r>
          </a:p>
        </p:txBody>
      </p:sp>
      <p:sp>
        <p:nvSpPr>
          <p:cNvPr id="14" name="Elipse 13"/>
          <p:cNvSpPr/>
          <p:nvPr/>
        </p:nvSpPr>
        <p:spPr>
          <a:xfrm>
            <a:off x="2185980" y="1271588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/>
          <p:cNvSpPr/>
          <p:nvPr/>
        </p:nvSpPr>
        <p:spPr>
          <a:xfrm>
            <a:off x="2185979" y="1824037"/>
            <a:ext cx="342900" cy="3990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2185979" y="2381263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2185984" y="2966550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2185984" y="3572449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2185984" y="4148695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5DDB3F86-3B5D-495F-B982-337794EEB3D8}"/>
              </a:ext>
            </a:extLst>
          </p:cNvPr>
          <p:cNvSpPr txBox="1"/>
          <p:nvPr/>
        </p:nvSpPr>
        <p:spPr>
          <a:xfrm>
            <a:off x="118533" y="659870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Robots móviles en la Industria 4.0</a:t>
            </a:r>
            <a:endParaRPr lang="es-EC" b="1" i="1" dirty="0"/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326146" y="4004949"/>
            <a:ext cx="38678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6</a:t>
            </a:r>
            <a:r>
              <a:rPr lang="es-EC" sz="1000" b="1" dirty="0" smtClean="0"/>
              <a:t>. </a:t>
            </a:r>
            <a:r>
              <a:rPr lang="es-EC" sz="1000" dirty="0" smtClean="0"/>
              <a:t>Sistema de </a:t>
            </a:r>
            <a:r>
              <a:rPr lang="es-EC" sz="1000" dirty="0" err="1" smtClean="0"/>
              <a:t>intralogística</a:t>
            </a:r>
            <a:r>
              <a:rPr lang="es-EC" sz="1000" dirty="0" smtClean="0"/>
              <a:t> de la empresa AMAZON</a:t>
            </a:r>
            <a:endParaRPr lang="es-EC" sz="1000" dirty="0"/>
          </a:p>
          <a:p>
            <a:r>
              <a:rPr lang="es-EC" sz="1000" dirty="0"/>
              <a:t>(WINGFIELD, 17 de septiembre de 2017)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80" y="54504"/>
            <a:ext cx="8231029" cy="605366"/>
          </a:xfrm>
        </p:spPr>
        <p:txBody>
          <a:bodyPr/>
          <a:lstStyle/>
          <a:p>
            <a:r>
              <a:rPr lang="es-ES" sz="1600" i="0" dirty="0">
                <a:solidFill>
                  <a:schemeClr val="tx1"/>
                </a:solidFill>
                <a:effectLst/>
              </a:rPr>
              <a:t>Justificación</a:t>
            </a:r>
            <a:endParaRPr lang="es-EC" sz="1600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2290" name="Picture 2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47" y="1346556"/>
            <a:ext cx="3867839" cy="25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Resultado de imagen para mir robo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77" y="1251426"/>
            <a:ext cx="2660670" cy="399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 5">
            <a:extLst>
              <a:ext uri="{FF2B5EF4-FFF2-40B4-BE49-F238E27FC236}">
                <a16:creationId xmlns=""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5243804" y="5244927"/>
            <a:ext cx="33548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7</a:t>
            </a:r>
            <a:r>
              <a:rPr lang="es-EC" sz="1000" b="1" dirty="0" smtClean="0"/>
              <a:t>. </a:t>
            </a:r>
            <a:r>
              <a:rPr lang="es-EC" sz="1000" dirty="0"/>
              <a:t>La empresa SCAN ha logrado a</a:t>
            </a:r>
            <a:r>
              <a:rPr lang="es-ES" sz="1000" dirty="0"/>
              <a:t>horrar en costos aproximadamente la mitad de un puesto de tiempo completo mediante la </a:t>
            </a:r>
            <a:r>
              <a:rPr lang="es-ES" sz="1000" dirty="0" smtClean="0"/>
              <a:t>automatización. </a:t>
            </a:r>
            <a:r>
              <a:rPr lang="es-EC" sz="1000" dirty="0"/>
              <a:t>(International </a:t>
            </a:r>
            <a:r>
              <a:rPr lang="es-EC" sz="1000" dirty="0" err="1"/>
              <a:t>Federation</a:t>
            </a:r>
            <a:r>
              <a:rPr lang="es-EC" sz="1000" dirty="0"/>
              <a:t> of </a:t>
            </a:r>
            <a:r>
              <a:rPr lang="es-EC" sz="1000" dirty="0" err="1"/>
              <a:t>Robotics</a:t>
            </a:r>
            <a:r>
              <a:rPr lang="es-EC" sz="1000" dirty="0"/>
              <a:t>, 2015)</a:t>
            </a:r>
            <a:r>
              <a:rPr lang="es-ES" sz="1000" dirty="0"/>
              <a:t>.</a:t>
            </a:r>
            <a:endParaRPr lang="es-EC" sz="1000" dirty="0"/>
          </a:p>
        </p:txBody>
      </p:sp>
    </p:spTree>
    <p:extLst>
      <p:ext uri="{BB962C8B-B14F-4D97-AF65-F5344CB8AC3E}">
        <p14:creationId xmlns:p14="http://schemas.microsoft.com/office/powerpoint/2010/main" val="367774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2528884" y="1271588"/>
            <a:ext cx="3557591" cy="39906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Introducción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528883" y="1824037"/>
            <a:ext cx="3557591" cy="39906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Justificación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528884" y="2390772"/>
            <a:ext cx="3557591" cy="3990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b="1" dirty="0">
                <a:solidFill>
                  <a:srgbClr val="5940EC"/>
                </a:solidFill>
              </a:rPr>
              <a:t>Objetivos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528882" y="29374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Metodología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547934" y="3567672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Conclusiones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547933" y="4148695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Recomendaciones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ÍNDICE</a:t>
            </a:r>
          </a:p>
        </p:txBody>
      </p:sp>
      <p:sp>
        <p:nvSpPr>
          <p:cNvPr id="14" name="Elipse 13"/>
          <p:cNvSpPr/>
          <p:nvPr/>
        </p:nvSpPr>
        <p:spPr>
          <a:xfrm>
            <a:off x="2185980" y="1271588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/>
          <p:cNvSpPr/>
          <p:nvPr/>
        </p:nvSpPr>
        <p:spPr>
          <a:xfrm>
            <a:off x="2185979" y="1824037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2185979" y="2381263"/>
            <a:ext cx="342900" cy="3990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2185984" y="2966550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2185984" y="3572449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2185984" y="4148695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3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ESPE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spe}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pe}" id="{7F31CE40-40C9-4D11-93DD-CCA3A5642D58}" vid="{814B2196-759D-498A-852F-BA38CD4EBCA8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18179</TotalTime>
  <Words>1870</Words>
  <Application>Microsoft Office PowerPoint</Application>
  <PresentationFormat>Personalizado</PresentationFormat>
  <Paragraphs>318</Paragraphs>
  <Slides>38</Slides>
  <Notes>8</Notes>
  <HiddenSlides>0</HiddenSlides>
  <MMClips>0</MMClips>
  <ScaleCrop>false</ScaleCrop>
  <HeadingPairs>
    <vt:vector size="6" baseType="variant"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3" baseType="lpstr">
      <vt:lpstr>1_Tema de Office</vt:lpstr>
      <vt:lpstr>TemaESPE</vt:lpstr>
      <vt:lpstr>espe}</vt:lpstr>
      <vt:lpstr>Tema de Office</vt:lpstr>
      <vt:lpstr>CorelDRAW</vt:lpstr>
      <vt:lpstr>Presentación de PowerPoint</vt:lpstr>
      <vt:lpstr>Presentación de PowerPoint</vt:lpstr>
      <vt:lpstr>Presentación de PowerPoint</vt:lpstr>
      <vt:lpstr>Introducción</vt:lpstr>
      <vt:lpstr>Introducción</vt:lpstr>
      <vt:lpstr>Introducción</vt:lpstr>
      <vt:lpstr>Presentación de PowerPoint</vt:lpstr>
      <vt:lpstr>Justificación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Gabriela Morales</dc:creator>
  <cp:lastModifiedBy>Bryan</cp:lastModifiedBy>
  <cp:revision>774</cp:revision>
  <cp:lastPrinted>2017-09-14T21:27:46Z</cp:lastPrinted>
  <dcterms:created xsi:type="dcterms:W3CDTF">2015-11-03T05:21:31Z</dcterms:created>
  <dcterms:modified xsi:type="dcterms:W3CDTF">2019-01-30T20:28:03Z</dcterms:modified>
</cp:coreProperties>
</file>