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34"/>
  </p:notesMasterIdLst>
  <p:sldIdLst>
    <p:sldId id="449" r:id="rId2"/>
    <p:sldId id="256" r:id="rId3"/>
    <p:sldId id="385" r:id="rId4"/>
    <p:sldId id="422" r:id="rId5"/>
    <p:sldId id="419" r:id="rId6"/>
    <p:sldId id="437" r:id="rId7"/>
    <p:sldId id="439" r:id="rId8"/>
    <p:sldId id="418" r:id="rId9"/>
    <p:sldId id="423" r:id="rId10"/>
    <p:sldId id="424" r:id="rId11"/>
    <p:sldId id="425" r:id="rId12"/>
    <p:sldId id="427" r:id="rId13"/>
    <p:sldId id="428" r:id="rId14"/>
    <p:sldId id="429" r:id="rId15"/>
    <p:sldId id="430" r:id="rId16"/>
    <p:sldId id="431" r:id="rId17"/>
    <p:sldId id="432" r:id="rId18"/>
    <p:sldId id="433" r:id="rId19"/>
    <p:sldId id="434" r:id="rId20"/>
    <p:sldId id="435" r:id="rId21"/>
    <p:sldId id="436" r:id="rId22"/>
    <p:sldId id="441" r:id="rId23"/>
    <p:sldId id="440" r:id="rId24"/>
    <p:sldId id="421" r:id="rId25"/>
    <p:sldId id="426" r:id="rId26"/>
    <p:sldId id="443" r:id="rId27"/>
    <p:sldId id="444" r:id="rId28"/>
    <p:sldId id="445" r:id="rId29"/>
    <p:sldId id="446" r:id="rId30"/>
    <p:sldId id="447" r:id="rId31"/>
    <p:sldId id="448" r:id="rId32"/>
    <p:sldId id="40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ck\Documents\datos%20tesis%20com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Erick\Documents\datos%20tesis%20comp.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rick\Documents\datos%20tesis%20comp.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r>
              <a:rPr lang="en-US" sz="1200"/>
              <a:t>Error Promedio diario de Irradiancia</a:t>
            </a:r>
          </a:p>
        </c:rich>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Hoja5!$D$1</c:f>
              <c:strCache>
                <c:ptCount val="1"/>
                <c:pt idx="0">
                  <c:v>Error %</c:v>
                </c:pt>
              </c:strCache>
            </c:strRef>
          </c:tx>
          <c:spPr>
            <a:solidFill>
              <a:schemeClr val="accent1"/>
            </a:solidFill>
            <a:ln w="47625">
              <a:solidFill>
                <a:schemeClr val="accent5"/>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Hoja5!$D$2:$D$32</c:f>
              <c:numCache>
                <c:formatCode>0.00</c:formatCode>
                <c:ptCount val="31"/>
                <c:pt idx="0">
                  <c:v>6.6049729502917129</c:v>
                </c:pt>
                <c:pt idx="1">
                  <c:v>17.197154018557438</c:v>
                </c:pt>
                <c:pt idx="2">
                  <c:v>3.4294173007475606</c:v>
                </c:pt>
                <c:pt idx="3">
                  <c:v>15.315064909786654</c:v>
                </c:pt>
                <c:pt idx="4">
                  <c:v>36.244739949403822</c:v>
                </c:pt>
                <c:pt idx="5">
                  <c:v>23.637428573797511</c:v>
                </c:pt>
                <c:pt idx="6">
                  <c:v>53.507616442376261</c:v>
                </c:pt>
                <c:pt idx="7">
                  <c:v>22.869720059966347</c:v>
                </c:pt>
                <c:pt idx="8">
                  <c:v>9.7328463525257263</c:v>
                </c:pt>
                <c:pt idx="9">
                  <c:v>10.195439090430755</c:v>
                </c:pt>
                <c:pt idx="10">
                  <c:v>18.722758639565971</c:v>
                </c:pt>
                <c:pt idx="11">
                  <c:v>10.384203426300166</c:v>
                </c:pt>
                <c:pt idx="12">
                  <c:v>6.1683696280024698</c:v>
                </c:pt>
                <c:pt idx="13">
                  <c:v>28.661874018533378</c:v>
                </c:pt>
                <c:pt idx="14">
                  <c:v>16.980747214193862</c:v>
                </c:pt>
                <c:pt idx="15">
                  <c:v>11.535562086440947</c:v>
                </c:pt>
                <c:pt idx="16">
                  <c:v>21.182611576461007</c:v>
                </c:pt>
                <c:pt idx="17">
                  <c:v>14.032208178988469</c:v>
                </c:pt>
                <c:pt idx="18">
                  <c:v>20.919252061894536</c:v>
                </c:pt>
                <c:pt idx="19">
                  <c:v>9.546317763185197</c:v>
                </c:pt>
                <c:pt idx="20">
                  <c:v>39.538894084871785</c:v>
                </c:pt>
                <c:pt idx="21">
                  <c:v>10.424268572086136</c:v>
                </c:pt>
                <c:pt idx="22">
                  <c:v>16.427656672649675</c:v>
                </c:pt>
                <c:pt idx="23">
                  <c:v>27.986345070121573</c:v>
                </c:pt>
                <c:pt idx="24">
                  <c:v>1.8303378383234401</c:v>
                </c:pt>
                <c:pt idx="25">
                  <c:v>13.107040975976664</c:v>
                </c:pt>
                <c:pt idx="26">
                  <c:v>8.7914690873795713</c:v>
                </c:pt>
                <c:pt idx="27">
                  <c:v>27.392908471238638</c:v>
                </c:pt>
                <c:pt idx="28">
                  <c:v>9.3365728067328355</c:v>
                </c:pt>
                <c:pt idx="29">
                  <c:v>18.375842613822709</c:v>
                </c:pt>
                <c:pt idx="30">
                  <c:v>1.8448039594655277</c:v>
                </c:pt>
              </c:numCache>
            </c:numRef>
          </c:val>
        </c:ser>
        <c:dLbls>
          <c:dLblPos val="outEnd"/>
          <c:showLegendKey val="0"/>
          <c:showVal val="1"/>
          <c:showCatName val="0"/>
          <c:showSerName val="0"/>
          <c:showPercent val="0"/>
          <c:showBubbleSize val="0"/>
        </c:dLbls>
        <c:gapWidth val="453"/>
        <c:overlap val="-90"/>
        <c:axId val="326368432"/>
        <c:axId val="326367648"/>
      </c:barChart>
      <c:catAx>
        <c:axId val="326368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Dias del Mes de OCtubre</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326367648"/>
        <c:crosses val="autoZero"/>
        <c:auto val="1"/>
        <c:lblAlgn val="ctr"/>
        <c:lblOffset val="100"/>
        <c:noMultiLvlLbl val="0"/>
      </c:catAx>
      <c:valAx>
        <c:axId val="326367648"/>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error </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crossAx val="326368432"/>
        <c:crosses val="autoZero"/>
        <c:crossBetween val="between"/>
      </c:valAx>
      <c:spPr>
        <a:noFill/>
        <a:ln>
          <a:noFill/>
        </a:ln>
        <a:effectLst/>
      </c:spPr>
    </c:plotArea>
    <c:plotVisOnly val="1"/>
    <c:dispBlanksAs val="gap"/>
    <c:showDLblsOverMax val="0"/>
  </c:chart>
  <c:spPr>
    <a:solidFill>
      <a:schemeClr val="lt1"/>
    </a:solidFill>
    <a:ln w="34925" cap="flat" cmpd="sng" algn="ctr">
      <a:solidFill>
        <a:schemeClr val="tx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Comapración Temperatura Espe /</a:t>
            </a:r>
            <a:r>
              <a:rPr lang="es-EC" baseline="0"/>
              <a:t> Izobamba</a:t>
            </a:r>
            <a:endParaRPr lang="es-EC"/>
          </a:p>
        </c:rich>
      </c:tx>
      <c:overlay val="0"/>
      <c:spPr>
        <a:noFill/>
        <a:ln>
          <a:noFill/>
        </a:ln>
        <a:effectLst/>
      </c:spPr>
    </c:title>
    <c:autoTitleDeleted val="0"/>
    <c:plotArea>
      <c:layout/>
      <c:lineChart>
        <c:grouping val="standard"/>
        <c:varyColors val="0"/>
        <c:ser>
          <c:idx val="0"/>
          <c:order val="0"/>
          <c:tx>
            <c:strRef>
              <c:f>Hoja1!$A$1</c:f>
              <c:strCache>
                <c:ptCount val="1"/>
                <c:pt idx="0">
                  <c:v>ESPE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Hoja1!$A$2:$A$32</c:f>
              <c:numCache>
                <c:formatCode>0.00</c:formatCode>
                <c:ptCount val="31"/>
                <c:pt idx="0">
                  <c:v>16.806666666666668</c:v>
                </c:pt>
                <c:pt idx="1">
                  <c:v>11.907999999999999</c:v>
                </c:pt>
                <c:pt idx="2">
                  <c:v>15.793000000000001</c:v>
                </c:pt>
                <c:pt idx="3">
                  <c:v>16.719666666666665</c:v>
                </c:pt>
                <c:pt idx="4">
                  <c:v>15.528333333333332</c:v>
                </c:pt>
                <c:pt idx="5">
                  <c:v>16.113999999999997</c:v>
                </c:pt>
                <c:pt idx="6">
                  <c:v>14.448999999999996</c:v>
                </c:pt>
                <c:pt idx="7">
                  <c:v>13.784333333333331</c:v>
                </c:pt>
                <c:pt idx="8">
                  <c:v>13.587666666666669</c:v>
                </c:pt>
                <c:pt idx="9">
                  <c:v>16.806666666666668</c:v>
                </c:pt>
                <c:pt idx="10">
                  <c:v>15.437999999999999</c:v>
                </c:pt>
                <c:pt idx="11">
                  <c:v>15.437999999999999</c:v>
                </c:pt>
                <c:pt idx="12">
                  <c:v>16.367000000000001</c:v>
                </c:pt>
                <c:pt idx="13">
                  <c:v>16.373333333333331</c:v>
                </c:pt>
                <c:pt idx="14">
                  <c:v>18.186666666666667</c:v>
                </c:pt>
                <c:pt idx="15">
                  <c:v>13.696706666666666</c:v>
                </c:pt>
                <c:pt idx="16">
                  <c:v>13.831666666666676</c:v>
                </c:pt>
                <c:pt idx="17">
                  <c:v>15.910666666666698</c:v>
                </c:pt>
                <c:pt idx="18">
                  <c:v>16.020333333333337</c:v>
                </c:pt>
                <c:pt idx="19">
                  <c:v>16.02033333333333</c:v>
                </c:pt>
                <c:pt idx="20">
                  <c:v>16.59233333333334</c:v>
                </c:pt>
                <c:pt idx="21">
                  <c:v>15.819999999999999</c:v>
                </c:pt>
                <c:pt idx="22">
                  <c:v>14.907999999999994</c:v>
                </c:pt>
                <c:pt idx="23">
                  <c:v>14.136000000000001</c:v>
                </c:pt>
                <c:pt idx="24">
                  <c:v>14.287999999999995</c:v>
                </c:pt>
                <c:pt idx="25">
                  <c:v>13.663999999999996</c:v>
                </c:pt>
                <c:pt idx="26">
                  <c:v>13.628000000000002</c:v>
                </c:pt>
                <c:pt idx="27">
                  <c:v>14.175999999999998</c:v>
                </c:pt>
                <c:pt idx="28">
                  <c:v>14.247999999999998</c:v>
                </c:pt>
                <c:pt idx="29">
                  <c:v>13.951999999999998</c:v>
                </c:pt>
                <c:pt idx="30">
                  <c:v>13.796000000000003</c:v>
                </c:pt>
              </c:numCache>
            </c:numRef>
          </c:val>
          <c:smooth val="0"/>
        </c:ser>
        <c:ser>
          <c:idx val="1"/>
          <c:order val="1"/>
          <c:tx>
            <c:strRef>
              <c:f>Hoja1!$B$1</c:f>
              <c:strCache>
                <c:ptCount val="1"/>
                <c:pt idx="0">
                  <c:v>Izobamba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Hoja1!$B$2:$B$32</c:f>
              <c:numCache>
                <c:formatCode>0.00</c:formatCode>
                <c:ptCount val="31"/>
                <c:pt idx="0">
                  <c:v>11.332000000000001</c:v>
                </c:pt>
                <c:pt idx="1">
                  <c:v>11.907999999999999</c:v>
                </c:pt>
                <c:pt idx="2">
                  <c:v>12.319999999999999</c:v>
                </c:pt>
                <c:pt idx="3">
                  <c:v>11.204000000000001</c:v>
                </c:pt>
                <c:pt idx="4">
                  <c:v>11.312000000000001</c:v>
                </c:pt>
                <c:pt idx="5">
                  <c:v>11.911999999999999</c:v>
                </c:pt>
                <c:pt idx="6">
                  <c:v>10.956</c:v>
                </c:pt>
                <c:pt idx="7">
                  <c:v>11.936000000000002</c:v>
                </c:pt>
                <c:pt idx="8">
                  <c:v>11.344000000000001</c:v>
                </c:pt>
                <c:pt idx="9">
                  <c:v>13.639999999999997</c:v>
                </c:pt>
                <c:pt idx="10">
                  <c:v>12.984000000000002</c:v>
                </c:pt>
                <c:pt idx="11">
                  <c:v>12.959999999999997</c:v>
                </c:pt>
                <c:pt idx="12">
                  <c:v>11.491999999999997</c:v>
                </c:pt>
                <c:pt idx="13">
                  <c:v>12.992000000000001</c:v>
                </c:pt>
                <c:pt idx="14">
                  <c:v>13.984000000000002</c:v>
                </c:pt>
                <c:pt idx="15">
                  <c:v>14.748000000000001</c:v>
                </c:pt>
                <c:pt idx="16">
                  <c:v>14.0672</c:v>
                </c:pt>
                <c:pt idx="17">
                  <c:v>13.861333333333334</c:v>
                </c:pt>
                <c:pt idx="18">
                  <c:v>14.356000000000003</c:v>
                </c:pt>
                <c:pt idx="19">
                  <c:v>13.567999999999998</c:v>
                </c:pt>
                <c:pt idx="20">
                  <c:v>12.756000000000002</c:v>
                </c:pt>
                <c:pt idx="21">
                  <c:v>13.732000000000003</c:v>
                </c:pt>
                <c:pt idx="22">
                  <c:v>13.364000000000003</c:v>
                </c:pt>
                <c:pt idx="23">
                  <c:v>12.595999999999995</c:v>
                </c:pt>
                <c:pt idx="24">
                  <c:v>12.26</c:v>
                </c:pt>
                <c:pt idx="25">
                  <c:v>11.835999999999999</c:v>
                </c:pt>
                <c:pt idx="26">
                  <c:v>11.996000000000002</c:v>
                </c:pt>
                <c:pt idx="27">
                  <c:v>11.399999999999999</c:v>
                </c:pt>
                <c:pt idx="28">
                  <c:v>12.263999999999999</c:v>
                </c:pt>
                <c:pt idx="29">
                  <c:v>12.300000000000002</c:v>
                </c:pt>
                <c:pt idx="30">
                  <c:v>12.904000000000002</c:v>
                </c:pt>
              </c:numCache>
            </c:numRef>
          </c:val>
          <c:smooth val="0"/>
        </c:ser>
        <c:dLbls>
          <c:showLegendKey val="0"/>
          <c:showVal val="0"/>
          <c:showCatName val="0"/>
          <c:showSerName val="0"/>
          <c:showPercent val="0"/>
          <c:showBubbleSize val="0"/>
        </c:dLbls>
        <c:marker val="1"/>
        <c:smooth val="0"/>
        <c:axId val="326364904"/>
        <c:axId val="326364512"/>
      </c:lineChart>
      <c:catAx>
        <c:axId val="326364904"/>
        <c:scaling>
          <c:orientation val="minMax"/>
        </c:scaling>
        <c:delete val="0"/>
        <c:axPos val="b"/>
        <c:title>
          <c:tx>
            <c:rich>
              <a:bodyPr/>
              <a:lstStyle/>
              <a:p>
                <a:pPr>
                  <a:defRPr sz="900"/>
                </a:pPr>
                <a:r>
                  <a:rPr lang="es-EC" sz="900" b="0" i="0" cap="all" baseline="0">
                    <a:effectLst/>
                  </a:rPr>
                  <a:t>Dias del Mes de OCtubre</a:t>
                </a:r>
                <a:endParaRPr lang="es-EC" sz="900">
                  <a:effectLst/>
                </a:endParaRPr>
              </a:p>
            </c:rich>
          </c:tx>
          <c:overlay val="0"/>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6364512"/>
        <c:crosses val="autoZero"/>
        <c:auto val="1"/>
        <c:lblAlgn val="ctr"/>
        <c:lblOffset val="100"/>
        <c:noMultiLvlLbl val="0"/>
      </c:catAx>
      <c:valAx>
        <c:axId val="326364512"/>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6364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400"/>
              <a:t>Error de la temperatura</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Hoja6!$D$1</c:f>
              <c:strCache>
                <c:ptCount val="1"/>
                <c:pt idx="0">
                  <c:v>Error %</c:v>
                </c:pt>
              </c:strCache>
            </c:strRef>
          </c:tx>
          <c:spPr>
            <a:solidFill>
              <a:schemeClr val="accent6"/>
            </a:solidFill>
            <a:ln w="31750">
              <a:solidFill>
                <a:schemeClr val="accent6"/>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Hoja6!$D$2:$D$32</c:f>
              <c:numCache>
                <c:formatCode>0.00</c:formatCode>
                <c:ptCount val="31"/>
                <c:pt idx="0">
                  <c:v>32.574375247917494</c:v>
                </c:pt>
                <c:pt idx="1">
                  <c:v>0</c:v>
                </c:pt>
                <c:pt idx="2">
                  <c:v>21.990755397961138</c:v>
                </c:pt>
                <c:pt idx="3">
                  <c:v>32.98909467892102</c:v>
                </c:pt>
                <c:pt idx="4">
                  <c:v>27.152516904583006</c:v>
                </c:pt>
                <c:pt idx="5">
                  <c:v>26.076703487650484</c:v>
                </c:pt>
                <c:pt idx="6">
                  <c:v>24.174683369091269</c:v>
                </c:pt>
                <c:pt idx="7">
                  <c:v>13.40894251928515</c:v>
                </c:pt>
                <c:pt idx="8">
                  <c:v>16.512523612099216</c:v>
                </c:pt>
                <c:pt idx="9">
                  <c:v>18.841729472431602</c:v>
                </c:pt>
                <c:pt idx="10">
                  <c:v>15.895841430237059</c:v>
                </c:pt>
                <c:pt idx="11">
                  <c:v>16.051301982122048</c:v>
                </c:pt>
                <c:pt idx="12">
                  <c:v>29.785544082605263</c:v>
                </c:pt>
                <c:pt idx="13">
                  <c:v>20.651465798045589</c:v>
                </c:pt>
                <c:pt idx="14">
                  <c:v>23.108504398826973</c:v>
                </c:pt>
                <c:pt idx="15">
                  <c:v>7.6755190785522318</c:v>
                </c:pt>
                <c:pt idx="16">
                  <c:v>1.7028557657548404</c:v>
                </c:pt>
                <c:pt idx="17">
                  <c:v>12.880248051621718</c:v>
                </c:pt>
                <c:pt idx="18">
                  <c:v>10.388880797320072</c:v>
                </c:pt>
                <c:pt idx="19">
                  <c:v>15.307629887018576</c:v>
                </c:pt>
                <c:pt idx="20">
                  <c:v>23.121120196074511</c:v>
                </c:pt>
                <c:pt idx="21">
                  <c:v>13.19848293299618</c:v>
                </c:pt>
                <c:pt idx="22">
                  <c:v>10.356855379661873</c:v>
                </c:pt>
                <c:pt idx="23">
                  <c:v>10.894170911148883</c:v>
                </c:pt>
                <c:pt idx="24">
                  <c:v>14.193729003359435</c:v>
                </c:pt>
                <c:pt idx="25">
                  <c:v>13.378220140515209</c:v>
                </c:pt>
                <c:pt idx="26">
                  <c:v>11.975344878191954</c:v>
                </c:pt>
                <c:pt idx="27">
                  <c:v>19.582392776523701</c:v>
                </c:pt>
                <c:pt idx="28">
                  <c:v>13.924761370016833</c:v>
                </c:pt>
                <c:pt idx="29">
                  <c:v>11.840596330275201</c:v>
                </c:pt>
                <c:pt idx="30">
                  <c:v>6.465642215134829</c:v>
                </c:pt>
              </c:numCache>
            </c:numRef>
          </c:val>
        </c:ser>
        <c:dLbls>
          <c:dLblPos val="outEnd"/>
          <c:showLegendKey val="0"/>
          <c:showVal val="1"/>
          <c:showCatName val="0"/>
          <c:showSerName val="0"/>
          <c:showPercent val="0"/>
          <c:showBubbleSize val="0"/>
        </c:dLbls>
        <c:gapWidth val="444"/>
        <c:overlap val="-90"/>
        <c:axId val="326369216"/>
        <c:axId val="326369608"/>
      </c:barChart>
      <c:catAx>
        <c:axId val="326369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Dias</a:t>
                </a:r>
                <a:r>
                  <a:rPr lang="es-EC" baseline="0"/>
                  <a:t> del mes de OCtubre</a:t>
                </a:r>
                <a:endParaRPr lang="es-EC"/>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326369608"/>
        <c:crosses val="autoZero"/>
        <c:auto val="1"/>
        <c:lblAlgn val="ctr"/>
        <c:lblOffset val="100"/>
        <c:noMultiLvlLbl val="0"/>
      </c:catAx>
      <c:valAx>
        <c:axId val="326369608"/>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Temperatura</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crossAx val="3263692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a:t>Comparación prevision de potencia diaria ESPE / Izobamba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7.6722613620665833E-2"/>
          <c:y val="0.27696629213483148"/>
          <c:w val="0.8911136436892757"/>
          <c:h val="0.4361886224896046"/>
        </c:manualLayout>
      </c:layout>
      <c:lineChart>
        <c:grouping val="standard"/>
        <c:varyColors val="0"/>
        <c:ser>
          <c:idx val="0"/>
          <c:order val="0"/>
          <c:tx>
            <c:strRef>
              <c:f>Hoja1!$D$1</c:f>
              <c:strCache>
                <c:ptCount val="1"/>
                <c:pt idx="0">
                  <c:v>ESPE</c:v>
                </c:pt>
              </c:strCache>
            </c:strRef>
          </c:tx>
          <c:spPr>
            <a:ln w="28575" cap="rnd" cmpd="sng" algn="ctr">
              <a:solidFill>
                <a:schemeClr val="accent1">
                  <a:shade val="95000"/>
                  <a:satMod val="105000"/>
                </a:schemeClr>
              </a:solidFill>
              <a:prstDash val="solid"/>
              <a:round/>
            </a:ln>
            <a:effectLst/>
          </c:spPr>
          <c:marker>
            <c:symbol val="circle"/>
            <c:size val="5"/>
            <c:spPr>
              <a:solidFill>
                <a:schemeClr val="accent1"/>
              </a:solidFill>
              <a:ln w="9525" cap="flat" cmpd="sng" algn="ctr">
                <a:solidFill>
                  <a:schemeClr val="accent1">
                    <a:shade val="95000"/>
                    <a:satMod val="105000"/>
                  </a:schemeClr>
                </a:solidFill>
                <a:prstDash val="solid"/>
                <a:round/>
              </a:ln>
              <a:effectLst/>
            </c:spPr>
          </c:marker>
          <c:val>
            <c:numRef>
              <c:f>Hoja1!$D$2:$D$32</c:f>
              <c:numCache>
                <c:formatCode>General</c:formatCode>
                <c:ptCount val="31"/>
                <c:pt idx="0">
                  <c:v>0.68009137352000004</c:v>
                </c:pt>
                <c:pt idx="1">
                  <c:v>0.85967022327999987</c:v>
                </c:pt>
                <c:pt idx="2">
                  <c:v>0.7621157083600002</c:v>
                </c:pt>
                <c:pt idx="3">
                  <c:v>0.56733449104</c:v>
                </c:pt>
                <c:pt idx="4">
                  <c:v>0.6845396925599998</c:v>
                </c:pt>
                <c:pt idx="5">
                  <c:v>0.64914708547999989</c:v>
                </c:pt>
                <c:pt idx="6">
                  <c:v>0.41022228916000003</c:v>
                </c:pt>
                <c:pt idx="7">
                  <c:v>0.72228593376000017</c:v>
                </c:pt>
                <c:pt idx="8">
                  <c:v>0.72295843796000003</c:v>
                </c:pt>
                <c:pt idx="9">
                  <c:v>1.0333213429199999</c:v>
                </c:pt>
                <c:pt idx="10">
                  <c:v>1.1348453619599996</c:v>
                </c:pt>
                <c:pt idx="11">
                  <c:v>1.04964038448</c:v>
                </c:pt>
                <c:pt idx="12">
                  <c:v>0.79719888595999999</c:v>
                </c:pt>
                <c:pt idx="13">
                  <c:v>0.82915878823999989</c:v>
                </c:pt>
                <c:pt idx="14">
                  <c:v>0.86333017647999999</c:v>
                </c:pt>
                <c:pt idx="15">
                  <c:v>0.86436466560000003</c:v>
                </c:pt>
                <c:pt idx="16">
                  <c:v>0.92435451327999985</c:v>
                </c:pt>
                <c:pt idx="17">
                  <c:v>0.93574187440000012</c:v>
                </c:pt>
                <c:pt idx="18">
                  <c:v>0.98306723023999998</c:v>
                </c:pt>
                <c:pt idx="19">
                  <c:v>0.96226528667999989</c:v>
                </c:pt>
                <c:pt idx="20">
                  <c:v>0.74655172260000002</c:v>
                </c:pt>
                <c:pt idx="21">
                  <c:v>0.60226432668000007</c:v>
                </c:pt>
                <c:pt idx="22">
                  <c:v>0.65891119675999998</c:v>
                </c:pt>
                <c:pt idx="23">
                  <c:v>0.69852729431999994</c:v>
                </c:pt>
                <c:pt idx="24">
                  <c:v>0.77696622928000014</c:v>
                </c:pt>
                <c:pt idx="25">
                  <c:v>0.93890315124000001</c:v>
                </c:pt>
                <c:pt idx="26">
                  <c:v>0.78031935403999997</c:v>
                </c:pt>
                <c:pt idx="27">
                  <c:v>0.61224288207999999</c:v>
                </c:pt>
                <c:pt idx="28">
                  <c:v>0.58648642560000008</c:v>
                </c:pt>
                <c:pt idx="29">
                  <c:v>0.47142702331999986</c:v>
                </c:pt>
                <c:pt idx="30">
                  <c:v>0.70988688643999975</c:v>
                </c:pt>
              </c:numCache>
            </c:numRef>
          </c:val>
          <c:smooth val="0"/>
        </c:ser>
        <c:ser>
          <c:idx val="1"/>
          <c:order val="1"/>
          <c:tx>
            <c:strRef>
              <c:f>Hoja1!$E$1</c:f>
              <c:strCache>
                <c:ptCount val="1"/>
                <c:pt idx="0">
                  <c:v>Izobamba</c:v>
                </c:pt>
              </c:strCache>
            </c:strRef>
          </c:tx>
          <c:spPr>
            <a:ln w="28575" cap="rnd" cmpd="sng" algn="ctr">
              <a:solidFill>
                <a:schemeClr val="accent3">
                  <a:shade val="95000"/>
                  <a:satMod val="105000"/>
                </a:schemeClr>
              </a:solidFill>
              <a:prstDash val="solid"/>
              <a:round/>
            </a:ln>
            <a:effectLst/>
          </c:spPr>
          <c:marker>
            <c:symbol val="circle"/>
            <c:size val="5"/>
            <c:spPr>
              <a:solidFill>
                <a:schemeClr val="accent3"/>
              </a:solidFill>
              <a:ln w="9525" cap="flat" cmpd="sng" algn="ctr">
                <a:solidFill>
                  <a:schemeClr val="accent3">
                    <a:shade val="95000"/>
                    <a:satMod val="105000"/>
                  </a:schemeClr>
                </a:solidFill>
                <a:prstDash val="solid"/>
                <a:round/>
              </a:ln>
              <a:effectLst/>
            </c:spPr>
          </c:marker>
          <c:val>
            <c:numRef>
              <c:f>Hoja1!$E$2:$E$32</c:f>
              <c:numCache>
                <c:formatCode>General</c:formatCode>
                <c:ptCount val="31"/>
                <c:pt idx="0">
                  <c:v>0.60534863268799999</c:v>
                </c:pt>
                <c:pt idx="1">
                  <c:v>0.66391178248000016</c:v>
                </c:pt>
                <c:pt idx="2">
                  <c:v>0.73751984147600003</c:v>
                </c:pt>
                <c:pt idx="3">
                  <c:v>0.45977170627200009</c:v>
                </c:pt>
                <c:pt idx="4">
                  <c:v>0.43222831804000011</c:v>
                </c:pt>
                <c:pt idx="5">
                  <c:v>0.77269192519999974</c:v>
                </c:pt>
                <c:pt idx="6">
                  <c:v>0.54824171612000006</c:v>
                </c:pt>
                <c:pt idx="7">
                  <c:v>0.84223999392000015</c:v>
                </c:pt>
                <c:pt idx="8">
                  <c:v>0.74473541515999986</c:v>
                </c:pt>
                <c:pt idx="9">
                  <c:v>0.99638278367999999</c:v>
                </c:pt>
                <c:pt idx="10">
                  <c:v>0.80896441503999994</c:v>
                </c:pt>
                <c:pt idx="11">
                  <c:v>0.71310670619999994</c:v>
                </c:pt>
                <c:pt idx="12">
                  <c:v>0.76733024715999987</c:v>
                </c:pt>
                <c:pt idx="13">
                  <c:v>0.84312633124000014</c:v>
                </c:pt>
                <c:pt idx="14">
                  <c:v>0.61385358528</c:v>
                </c:pt>
                <c:pt idx="15">
                  <c:v>0.70634213212000008</c:v>
                </c:pt>
                <c:pt idx="16">
                  <c:v>0.60682935455999998</c:v>
                </c:pt>
                <c:pt idx="17">
                  <c:v>0.66033978399999993</c:v>
                </c:pt>
                <c:pt idx="18">
                  <c:v>0.66960152628000003</c:v>
                </c:pt>
                <c:pt idx="19">
                  <c:v>0.71210865611999996</c:v>
                </c:pt>
                <c:pt idx="20">
                  <c:v>0.34820942780000003</c:v>
                </c:pt>
                <c:pt idx="21">
                  <c:v>0.62830556947999994</c:v>
                </c:pt>
                <c:pt idx="22">
                  <c:v>0.72045748911999996</c:v>
                </c:pt>
                <c:pt idx="23">
                  <c:v>0.84640333044000005</c:v>
                </c:pt>
                <c:pt idx="24">
                  <c:v>0.7404701226</c:v>
                </c:pt>
                <c:pt idx="25">
                  <c:v>0.98650605071999986</c:v>
                </c:pt>
                <c:pt idx="26">
                  <c:v>0.77927634176000016</c:v>
                </c:pt>
                <c:pt idx="27">
                  <c:v>0.42624354955999999</c:v>
                </c:pt>
                <c:pt idx="28">
                  <c:v>0.5768788440799999</c:v>
                </c:pt>
                <c:pt idx="29">
                  <c:v>0.49242641924000002</c:v>
                </c:pt>
                <c:pt idx="30">
                  <c:v>0.69305003183999969</c:v>
                </c:pt>
              </c:numCache>
            </c:numRef>
          </c:val>
          <c:smooth val="0"/>
        </c:ser>
        <c:dLbls>
          <c:showLegendKey val="0"/>
          <c:showVal val="0"/>
          <c:showCatName val="0"/>
          <c:showSerName val="0"/>
          <c:showPercent val="0"/>
          <c:showBubbleSize val="0"/>
        </c:dLbls>
        <c:marker val="1"/>
        <c:smooth val="0"/>
        <c:axId val="326370392"/>
        <c:axId val="326370784"/>
      </c:lineChart>
      <c:catAx>
        <c:axId val="32637039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C" sz="900" b="0" i="0" cap="all" baseline="0">
                    <a:effectLst/>
                  </a:rPr>
                  <a:t>Dias del mes de OCtubre</a:t>
                </a:r>
                <a:endParaRPr lang="es-EC" sz="900">
                  <a:effectLst/>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6370784"/>
        <c:crosses val="autoZero"/>
        <c:auto val="1"/>
        <c:lblAlgn val="ctr"/>
        <c:lblOffset val="100"/>
        <c:noMultiLvlLbl val="0"/>
      </c:catAx>
      <c:valAx>
        <c:axId val="32637078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6370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sz="1400" b="1" i="0" u="none" strike="noStrike" cap="all" normalizeH="0" baseline="0">
                <a:effectLst/>
              </a:rPr>
              <a:t>Error prevision de potencia diaria</a:t>
            </a:r>
            <a:endParaRPr lang="en-US" sz="140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Hoja7!$D$1</c:f>
              <c:strCache>
                <c:ptCount val="1"/>
                <c:pt idx="0">
                  <c:v>Error %</c:v>
                </c:pt>
              </c:strCache>
            </c:strRef>
          </c:tx>
          <c:spPr>
            <a:solidFill>
              <a:srgbClr val="FFFF00"/>
            </a:solidFill>
            <a:ln w="31750">
              <a:solidFill>
                <a:srgbClr val="FFC000"/>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Hoja7!$D$2:$D$33</c:f>
              <c:numCache>
                <c:formatCode>0.00</c:formatCode>
                <c:ptCount val="32"/>
                <c:pt idx="0">
                  <c:v>10.990159299004294</c:v>
                </c:pt>
                <c:pt idx="1">
                  <c:v>22.771481319845684</c:v>
                </c:pt>
                <c:pt idx="2">
                  <c:v>3.2276082150753789</c:v>
                </c:pt>
                <c:pt idx="3">
                  <c:v>18.959646982766422</c:v>
                </c:pt>
                <c:pt idx="4">
                  <c:v>36.858602649907489</c:v>
                </c:pt>
                <c:pt idx="5">
                  <c:v>19.03127634294685</c:v>
                </c:pt>
                <c:pt idx="6">
                  <c:v>33.645228571779626</c:v>
                </c:pt>
                <c:pt idx="7">
                  <c:v>16.607608569043602</c:v>
                </c:pt>
                <c:pt idx="8">
                  <c:v>3.0121166018006478</c:v>
                </c:pt>
                <c:pt idx="9">
                  <c:v>3.5747417104679666</c:v>
                </c:pt>
                <c:pt idx="10">
                  <c:v>28.71586519840757</c:v>
                </c:pt>
                <c:pt idx="11">
                  <c:v>32.061774665561579</c:v>
                </c:pt>
                <c:pt idx="12">
                  <c:v>3.7466037441034916</c:v>
                </c:pt>
                <c:pt idx="13">
                  <c:v>1.684458702746336</c:v>
                </c:pt>
                <c:pt idx="14">
                  <c:v>28.897130871344569</c:v>
                </c:pt>
                <c:pt idx="15">
                  <c:v>18.282092682584999</c:v>
                </c:pt>
                <c:pt idx="16">
                  <c:v>34.350790433074039</c:v>
                </c:pt>
                <c:pt idx="17">
                  <c:v>29.431306032310822</c:v>
                </c:pt>
                <c:pt idx="18">
                  <c:v>31.886437587859973</c:v>
                </c:pt>
                <c:pt idx="19">
                  <c:v>25.996720540267592</c:v>
                </c:pt>
                <c:pt idx="20">
                  <c:v>53.357599774895426</c:v>
                </c:pt>
                <c:pt idx="21">
                  <c:v>4.3239376871776907</c:v>
                </c:pt>
                <c:pt idx="22">
                  <c:v>9.3404060409994702</c:v>
                </c:pt>
                <c:pt idx="23">
                  <c:v>21.169477687005358</c:v>
                </c:pt>
                <c:pt idx="24">
                  <c:v>4.6971311352824827</c:v>
                </c:pt>
                <c:pt idx="25">
                  <c:v>5.0699614936569866</c:v>
                </c:pt>
                <c:pt idx="26">
                  <c:v>0.13355494808537477</c:v>
                </c:pt>
                <c:pt idx="27">
                  <c:v>3.2316647643097753</c:v>
                </c:pt>
                <c:pt idx="28">
                  <c:v>1.6383634943186831</c:v>
                </c:pt>
                <c:pt idx="29">
                  <c:v>4.4538244466441554</c:v>
                </c:pt>
                <c:pt idx="30">
                  <c:v>2.3718668279595092</c:v>
                </c:pt>
                <c:pt idx="31">
                  <c:v>16.56514319423335</c:v>
                </c:pt>
              </c:numCache>
            </c:numRef>
          </c:val>
        </c:ser>
        <c:dLbls>
          <c:dLblPos val="outEnd"/>
          <c:showLegendKey val="0"/>
          <c:showVal val="1"/>
          <c:showCatName val="0"/>
          <c:showSerName val="0"/>
          <c:showPercent val="0"/>
          <c:showBubbleSize val="0"/>
        </c:dLbls>
        <c:gapWidth val="444"/>
        <c:overlap val="-90"/>
        <c:axId val="356848160"/>
        <c:axId val="356849336"/>
      </c:barChart>
      <c:catAx>
        <c:axId val="3568481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s-EC" sz="900" b="0" i="0" u="none" strike="noStrike" kern="1200" cap="all" baseline="0">
                    <a:solidFill>
                      <a:sysClr val="windowText" lastClr="000000">
                        <a:lumMod val="65000"/>
                        <a:lumOff val="35000"/>
                      </a:sysClr>
                    </a:solidFill>
                    <a:latin typeface="+mn-lt"/>
                    <a:ea typeface="+mn-ea"/>
                    <a:cs typeface="+mn-cs"/>
                  </a:defRPr>
                </a:pPr>
                <a:r>
                  <a:rPr lang="es-EC" sz="900" b="0" i="0" u="none" strike="noStrike" kern="1200" cap="all" baseline="0">
                    <a:solidFill>
                      <a:sysClr val="windowText" lastClr="000000">
                        <a:lumMod val="65000"/>
                        <a:lumOff val="35000"/>
                      </a:sysClr>
                    </a:solidFill>
                    <a:latin typeface="+mn-lt"/>
                    <a:ea typeface="+mn-ea"/>
                    <a:cs typeface="+mn-cs"/>
                  </a:rPr>
                  <a:t>Dias del mes de OCtubre</a:t>
                </a:r>
              </a:p>
            </c:rich>
          </c:tx>
          <c:overlay val="0"/>
          <c:spPr>
            <a:noFill/>
            <a:ln>
              <a:noFill/>
            </a:ln>
            <a:effectLst/>
          </c:spPr>
          <c:txPr>
            <a:bodyPr rot="0" spcFirstLastPara="1" vertOverflow="ellipsis" vert="horz" wrap="square" anchor="ctr" anchorCtr="1"/>
            <a:lstStyle/>
            <a:p>
              <a:pPr algn="ctr" rtl="0">
                <a:defRPr lang="es-EC" sz="900" b="0" i="0" u="none" strike="noStrike" kern="1200" cap="all" baseline="0">
                  <a:solidFill>
                    <a:sysClr val="windowText" lastClr="000000">
                      <a:lumMod val="65000"/>
                      <a:lumOff val="35000"/>
                    </a:sys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356849336"/>
        <c:crosses val="autoZero"/>
        <c:auto val="1"/>
        <c:lblAlgn val="ctr"/>
        <c:lblOffset val="100"/>
        <c:noMultiLvlLbl val="0"/>
      </c:catAx>
      <c:valAx>
        <c:axId val="356849336"/>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Potencia </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crossAx val="35684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s-ES"/>
        </a:p>
      </dgm:t>
    </dgm:pt>
    <dgm:pt modelId="{3C7BC678-9963-47CC-A51A-8DD7D1B2BA40}">
      <dgm:prSet phldrT="[Texto]" custT="1"/>
      <dgm:spPr/>
      <dgm:t>
        <a:bodyPr/>
        <a:lstStyle/>
        <a:p>
          <a:pPr algn="ctr"/>
          <a:r>
            <a:rPr lang="es-EC" sz="2400" dirty="0" smtClean="0"/>
            <a:t>La energía generada es limpia y no genera daño al medio ambiente.</a:t>
          </a:r>
          <a:endParaRPr lang="es-ES" sz="2400" dirty="0"/>
        </a:p>
      </dgm:t>
    </dgm:pt>
    <dgm:pt modelId="{1403C3AE-380A-4F82-92DF-BFAA93FA6802}" type="parTrans" cxnId="{FC4F901D-171B-4904-A0E8-0820DB106E19}">
      <dgm:prSet/>
      <dgm:spPr/>
      <dgm:t>
        <a:bodyPr/>
        <a:lstStyle/>
        <a:p>
          <a:endParaRPr lang="es-ES" sz="2400"/>
        </a:p>
      </dgm:t>
    </dgm:pt>
    <dgm:pt modelId="{4A6999B9-0B6E-4805-AED9-DB61718CDFBD}" type="sibTrans" cxnId="{FC4F901D-171B-4904-A0E8-0820DB106E19}">
      <dgm:prSet/>
      <dgm:spPr/>
      <dgm:t>
        <a:bodyPr/>
        <a:lstStyle/>
        <a:p>
          <a:endParaRPr lang="es-ES" sz="2400"/>
        </a:p>
      </dgm:t>
    </dgm:pt>
    <dgm:pt modelId="{CB994CE2-DA46-4C67-804E-0A3FD5A3E07E}">
      <dgm:prSet phldrT="[Texto]" custT="1"/>
      <dgm:spPr/>
      <dgm:t>
        <a:bodyPr/>
        <a:lstStyle/>
        <a:p>
          <a:pPr algn="ctr"/>
          <a:r>
            <a:rPr lang="es-EC" sz="2400" dirty="0" smtClean="0"/>
            <a:t>Su uso no contribuye con la emisión de gases de efecto invernadero.</a:t>
          </a:r>
          <a:endParaRPr lang="es-ES" sz="2400" dirty="0"/>
        </a:p>
      </dgm:t>
    </dgm:pt>
    <dgm:pt modelId="{2E55A9CA-0EF4-4DCE-A655-01EC44FAE58D}" type="parTrans" cxnId="{3A2F2356-4B7D-4D81-BB8C-FF25D612CC39}">
      <dgm:prSet/>
      <dgm:spPr/>
      <dgm:t>
        <a:bodyPr/>
        <a:lstStyle/>
        <a:p>
          <a:endParaRPr lang="es-ES" sz="2400"/>
        </a:p>
      </dgm:t>
    </dgm:pt>
    <dgm:pt modelId="{4AB5D9A4-D4A7-4208-9BC9-B672660972CF}" type="sibTrans" cxnId="{3A2F2356-4B7D-4D81-BB8C-FF25D612CC39}">
      <dgm:prSet/>
      <dgm:spPr/>
      <dgm:t>
        <a:bodyPr/>
        <a:lstStyle/>
        <a:p>
          <a:endParaRPr lang="es-ES" sz="2400"/>
        </a:p>
      </dgm:t>
    </dgm:pt>
    <dgm:pt modelId="{96E5DE69-5EA4-4B1B-A235-21ACE0D9F76D}">
      <dgm:prSet phldrT="[Text]" custT="1"/>
      <dgm:spPr/>
      <dgm:t>
        <a:bodyPr/>
        <a:lstStyle/>
        <a:p>
          <a:r>
            <a:rPr lang="es-EC" sz="2400" dirty="0" smtClean="0"/>
            <a:t>Su mantenimiento es sencillo y de bajo costo.</a:t>
          </a:r>
          <a:endParaRPr lang="es-ES" sz="2400" dirty="0"/>
        </a:p>
      </dgm:t>
    </dgm:pt>
    <dgm:pt modelId="{EAA316B9-34B6-4F0C-BA6B-238609471BDF}" type="parTrans" cxnId="{10212DE6-4986-411A-AFF6-DE1F9C9A9EBC}">
      <dgm:prSet/>
      <dgm:spPr/>
      <dgm:t>
        <a:bodyPr/>
        <a:lstStyle/>
        <a:p>
          <a:endParaRPr lang="es-EC" sz="2400"/>
        </a:p>
      </dgm:t>
    </dgm:pt>
    <dgm:pt modelId="{124806D4-DD5A-422D-8D7B-36847F1CDF8D}" type="sibTrans" cxnId="{10212DE6-4986-411A-AFF6-DE1F9C9A9EBC}">
      <dgm:prSet/>
      <dgm:spPr/>
      <dgm:t>
        <a:bodyPr/>
        <a:lstStyle/>
        <a:p>
          <a:endParaRPr lang="es-EC" sz="2400"/>
        </a:p>
      </dgm:t>
    </dgm:pt>
    <dgm:pt modelId="{6051BB22-8686-43D6-B8A1-0F752EA34BCE}">
      <dgm:prSet phldrT="[Text]" custT="1"/>
      <dgm:spPr/>
      <dgm:t>
        <a:bodyPr/>
        <a:lstStyle/>
        <a:p>
          <a:pPr algn="ctr"/>
          <a:r>
            <a:rPr lang="es-ES" sz="2400" b="1" dirty="0" smtClean="0">
              <a:effectLst>
                <a:outerShdw blurRad="38100" dist="38100" dir="2700000" algn="tl">
                  <a:srgbClr val="000000">
                    <a:alpha val="43137"/>
                  </a:srgbClr>
                </a:outerShdw>
              </a:effectLst>
            </a:rPr>
            <a:t>Ventajas de la energía fotovoltaica</a:t>
          </a:r>
          <a:endParaRPr lang="es-ES" sz="2400" dirty="0"/>
        </a:p>
      </dgm:t>
    </dgm:pt>
    <dgm:pt modelId="{BC0C2216-C375-4B73-9BD9-72A537B32B36}" type="parTrans" cxnId="{73BFCE20-19EF-46DE-8A45-F10F75188AC7}">
      <dgm:prSet/>
      <dgm:spPr/>
      <dgm:t>
        <a:bodyPr/>
        <a:lstStyle/>
        <a:p>
          <a:endParaRPr lang="es-EC" sz="2400"/>
        </a:p>
      </dgm:t>
    </dgm:pt>
    <dgm:pt modelId="{57D009E3-DD2B-494E-B6DD-23393EA82818}" type="sibTrans" cxnId="{73BFCE20-19EF-46DE-8A45-F10F75188AC7}">
      <dgm:prSet/>
      <dgm:spPr/>
      <dgm:t>
        <a:bodyPr/>
        <a:lstStyle/>
        <a:p>
          <a:endParaRPr lang="es-EC" sz="2400"/>
        </a:p>
      </dgm:t>
    </dgm:pt>
    <dgm:pt modelId="{58A6E87A-8272-40EF-9E59-1CB38BB3FD69}">
      <dgm:prSet phldrT="[Texto]" custT="1"/>
      <dgm:spPr/>
      <dgm:t>
        <a:bodyPr/>
        <a:lstStyle/>
        <a:p>
          <a:pPr algn="ctr"/>
          <a:r>
            <a:rPr lang="es-EC" sz="2400" dirty="0" smtClean="0"/>
            <a:t>Puede proporcionar energía a lugares remotos.</a:t>
          </a:r>
          <a:endParaRPr lang="es-ES" sz="2400" dirty="0"/>
        </a:p>
      </dgm:t>
    </dgm:pt>
    <dgm:pt modelId="{59617F11-4D5C-47FE-8F2F-5A00A6F4CA5B}" type="sibTrans" cxnId="{13BBA631-67D6-4ABE-9512-60B79B7EBB26}">
      <dgm:prSet/>
      <dgm:spPr/>
      <dgm:t>
        <a:bodyPr/>
        <a:lstStyle/>
        <a:p>
          <a:endParaRPr lang="es-ES" sz="2400"/>
        </a:p>
      </dgm:t>
    </dgm:pt>
    <dgm:pt modelId="{841D5FD9-F9B1-4A43-B22A-46B5B26D92B6}" type="parTrans" cxnId="{13BBA631-67D6-4ABE-9512-60B79B7EBB26}">
      <dgm:prSet/>
      <dgm:spPr/>
      <dgm:t>
        <a:bodyPr/>
        <a:lstStyle/>
        <a:p>
          <a:endParaRPr lang="es-ES" sz="24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93A3D284-48FB-4955-89D0-B3E1A1A318CD}" type="pres">
      <dgm:prSet presAssocID="{6051BB22-8686-43D6-B8A1-0F752EA34BCE}" presName="root" presStyleCnt="0"/>
      <dgm:spPr/>
    </dgm:pt>
    <dgm:pt modelId="{EEEAA8DA-5DFA-44B2-8025-B288376E8BCA}" type="pres">
      <dgm:prSet presAssocID="{6051BB22-8686-43D6-B8A1-0F752EA34BCE}" presName="rootComposite" presStyleCnt="0"/>
      <dgm:spPr/>
    </dgm:pt>
    <dgm:pt modelId="{AA5E50D3-CDD2-40FF-AD95-D8D16C78E573}" type="pres">
      <dgm:prSet presAssocID="{6051BB22-8686-43D6-B8A1-0F752EA34BCE}" presName="rootText" presStyleLbl="node1" presStyleIdx="0" presStyleCnt="1" custScaleX="621743" custScaleY="107936" custLinFactNeighborX="-92" custLinFactNeighborY="-48228"/>
      <dgm:spPr/>
      <dgm:t>
        <a:bodyPr/>
        <a:lstStyle/>
        <a:p>
          <a:endParaRPr lang="es-EC"/>
        </a:p>
      </dgm:t>
    </dgm:pt>
    <dgm:pt modelId="{5EEE2A74-F8F4-4AB7-8156-4F1D182AD020}" type="pres">
      <dgm:prSet presAssocID="{6051BB22-8686-43D6-B8A1-0F752EA34BCE}" presName="rootConnector" presStyleLbl="node1" presStyleIdx="0" presStyleCnt="1"/>
      <dgm:spPr/>
      <dgm:t>
        <a:bodyPr/>
        <a:lstStyle/>
        <a:p>
          <a:endParaRPr lang="es-EC"/>
        </a:p>
      </dgm:t>
    </dgm:pt>
    <dgm:pt modelId="{5B8290B7-92B5-4DF4-803C-0ECCE45951BC}" type="pres">
      <dgm:prSet presAssocID="{6051BB22-8686-43D6-B8A1-0F752EA34BCE}" presName="childShape" presStyleCnt="0"/>
      <dgm:spPr/>
    </dgm:pt>
    <dgm:pt modelId="{16363E3D-278E-4476-A7B5-702FB02F858A}" type="pres">
      <dgm:prSet presAssocID="{2E55A9CA-0EF4-4DCE-A655-01EC44FAE58D}" presName="Name13" presStyleLbl="parChTrans1D2" presStyleIdx="0" presStyleCnt="4"/>
      <dgm:spPr/>
      <dgm:t>
        <a:bodyPr/>
        <a:lstStyle/>
        <a:p>
          <a:endParaRPr lang="es-ES"/>
        </a:p>
      </dgm:t>
    </dgm:pt>
    <dgm:pt modelId="{FD848230-38B4-4C6B-91DA-EE91CE8A965F}" type="pres">
      <dgm:prSet presAssocID="{CB994CE2-DA46-4C67-804E-0A3FD5A3E07E}" presName="childText" presStyleLbl="bgAcc1" presStyleIdx="0" presStyleCnt="4" custScaleX="901094" custScaleY="125810" custLinFactNeighborX="115" custLinFactNeighborY="-31534">
        <dgm:presLayoutVars>
          <dgm:bulletEnabled val="1"/>
        </dgm:presLayoutVars>
      </dgm:prSet>
      <dgm:spPr/>
      <dgm:t>
        <a:bodyPr/>
        <a:lstStyle/>
        <a:p>
          <a:endParaRPr lang="es-ES"/>
        </a:p>
      </dgm:t>
    </dgm:pt>
    <dgm:pt modelId="{86487651-4574-4A99-8ECF-3D10E08F257D}" type="pres">
      <dgm:prSet presAssocID="{841D5FD9-F9B1-4A43-B22A-46B5B26D92B6}" presName="Name13" presStyleLbl="parChTrans1D2" presStyleIdx="1" presStyleCnt="4"/>
      <dgm:spPr/>
      <dgm:t>
        <a:bodyPr/>
        <a:lstStyle/>
        <a:p>
          <a:endParaRPr lang="es-ES"/>
        </a:p>
      </dgm:t>
    </dgm:pt>
    <dgm:pt modelId="{3F1FCA82-A236-46FD-843B-5789D8F6EA82}" type="pres">
      <dgm:prSet presAssocID="{58A6E87A-8272-40EF-9E59-1CB38BB3FD69}" presName="childText" presStyleLbl="bgAcc1" presStyleIdx="1" presStyleCnt="4" custScaleX="900961" custScaleY="126149" custLinFactNeighborX="248" custLinFactNeighborY="-17752">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2" presStyleCnt="4"/>
      <dgm:spPr/>
      <dgm:t>
        <a:bodyPr/>
        <a:lstStyle/>
        <a:p>
          <a:endParaRPr lang="es-ES"/>
        </a:p>
      </dgm:t>
    </dgm:pt>
    <dgm:pt modelId="{61126DF8-EFA6-4B2B-B705-BD5C19885CDF}" type="pres">
      <dgm:prSet presAssocID="{3C7BC678-9963-47CC-A51A-8DD7D1B2BA40}" presName="childText" presStyleLbl="bgAcc1" presStyleIdx="2" presStyleCnt="4" custScaleX="899513" custScaleY="133013">
        <dgm:presLayoutVars>
          <dgm:bulletEnabled val="1"/>
        </dgm:presLayoutVars>
      </dgm:prSet>
      <dgm:spPr/>
      <dgm:t>
        <a:bodyPr/>
        <a:lstStyle/>
        <a:p>
          <a:endParaRPr lang="es-ES"/>
        </a:p>
      </dgm:t>
    </dgm:pt>
    <dgm:pt modelId="{E8069AF2-89E8-4E2C-8E79-B1F6DE92AE59}" type="pres">
      <dgm:prSet presAssocID="{EAA316B9-34B6-4F0C-BA6B-238609471BDF}" presName="Name13" presStyleLbl="parChTrans1D2" presStyleIdx="3" presStyleCnt="4"/>
      <dgm:spPr/>
      <dgm:t>
        <a:bodyPr/>
        <a:lstStyle/>
        <a:p>
          <a:endParaRPr lang="es-EC"/>
        </a:p>
      </dgm:t>
    </dgm:pt>
    <dgm:pt modelId="{B04DFDF1-13E6-432B-852B-CB70C6C11955}" type="pres">
      <dgm:prSet presAssocID="{96E5DE69-5EA4-4B1B-A235-21ACE0D9F76D}" presName="childText" presStyleLbl="bgAcc1" presStyleIdx="3" presStyleCnt="4" custScaleX="898590" custScaleY="94699" custLinFactNeighborX="2619" custLinFactNeighborY="17234">
        <dgm:presLayoutVars>
          <dgm:bulletEnabled val="1"/>
        </dgm:presLayoutVars>
      </dgm:prSet>
      <dgm:spPr/>
      <dgm:t>
        <a:bodyPr/>
        <a:lstStyle/>
        <a:p>
          <a:endParaRPr lang="es-EC"/>
        </a:p>
      </dgm:t>
    </dgm:pt>
  </dgm:ptLst>
  <dgm:cxnLst>
    <dgm:cxn modelId="{D428D3C6-1ECC-4A1C-BF1F-C9A989225FAC}" type="presOf" srcId="{3C7BC678-9963-47CC-A51A-8DD7D1B2BA40}" destId="{61126DF8-EFA6-4B2B-B705-BD5C19885CDF}" srcOrd="0" destOrd="0" presId="urn:microsoft.com/office/officeart/2005/8/layout/hierarchy3"/>
    <dgm:cxn modelId="{13BBA631-67D6-4ABE-9512-60B79B7EBB26}" srcId="{6051BB22-8686-43D6-B8A1-0F752EA34BCE}" destId="{58A6E87A-8272-40EF-9E59-1CB38BB3FD69}" srcOrd="1" destOrd="0" parTransId="{841D5FD9-F9B1-4A43-B22A-46B5B26D92B6}" sibTransId="{59617F11-4D5C-47FE-8F2F-5A00A6F4CA5B}"/>
    <dgm:cxn modelId="{10212DE6-4986-411A-AFF6-DE1F9C9A9EBC}" srcId="{6051BB22-8686-43D6-B8A1-0F752EA34BCE}" destId="{96E5DE69-5EA4-4B1B-A235-21ACE0D9F76D}" srcOrd="3" destOrd="0" parTransId="{EAA316B9-34B6-4F0C-BA6B-238609471BDF}" sibTransId="{124806D4-DD5A-422D-8D7B-36847F1CDF8D}"/>
    <dgm:cxn modelId="{186588CE-3C23-4997-AB45-E9E6ECF445A1}" type="presOf" srcId="{7061F2FC-F2AB-4DE3-98B0-886576B4E2C6}" destId="{D433476B-D68D-4328-ADAC-B2895D3D50CF}" srcOrd="0" destOrd="0" presId="urn:microsoft.com/office/officeart/2005/8/layout/hierarchy3"/>
    <dgm:cxn modelId="{E2891217-3ABB-4D75-93DA-88E5050AB65C}" type="presOf" srcId="{CB994CE2-DA46-4C67-804E-0A3FD5A3E07E}" destId="{FD848230-38B4-4C6B-91DA-EE91CE8A965F}" srcOrd="0" destOrd="0" presId="urn:microsoft.com/office/officeart/2005/8/layout/hierarchy3"/>
    <dgm:cxn modelId="{FC4F901D-171B-4904-A0E8-0820DB106E19}" srcId="{6051BB22-8686-43D6-B8A1-0F752EA34BCE}" destId="{3C7BC678-9963-47CC-A51A-8DD7D1B2BA40}" srcOrd="2" destOrd="0" parTransId="{1403C3AE-380A-4F82-92DF-BFAA93FA6802}" sibTransId="{4A6999B9-0B6E-4805-AED9-DB61718CDFBD}"/>
    <dgm:cxn modelId="{C0C0227C-AD8E-45A4-93E3-25204431070E}" type="presOf" srcId="{58A6E87A-8272-40EF-9E59-1CB38BB3FD69}" destId="{3F1FCA82-A236-46FD-843B-5789D8F6EA82}" srcOrd="0" destOrd="0" presId="urn:microsoft.com/office/officeart/2005/8/layout/hierarchy3"/>
    <dgm:cxn modelId="{D3AA7942-99BA-4E1A-B998-031DBB9BB019}" type="presOf" srcId="{6051BB22-8686-43D6-B8A1-0F752EA34BCE}" destId="{AA5E50D3-CDD2-40FF-AD95-D8D16C78E573}" srcOrd="0" destOrd="0" presId="urn:microsoft.com/office/officeart/2005/8/layout/hierarchy3"/>
    <dgm:cxn modelId="{A51C7AE2-4E2A-47C1-BA6B-10912F45D2F3}" type="presOf" srcId="{1403C3AE-380A-4F82-92DF-BFAA93FA6802}" destId="{2F4C8067-67BB-44C9-93F6-385513DB36F0}" srcOrd="0" destOrd="0" presId="urn:microsoft.com/office/officeart/2005/8/layout/hierarchy3"/>
    <dgm:cxn modelId="{73BFCE20-19EF-46DE-8A45-F10F75188AC7}" srcId="{7061F2FC-F2AB-4DE3-98B0-886576B4E2C6}" destId="{6051BB22-8686-43D6-B8A1-0F752EA34BCE}" srcOrd="0" destOrd="0" parTransId="{BC0C2216-C375-4B73-9BD9-72A537B32B36}" sibTransId="{57D009E3-DD2B-494E-B6DD-23393EA82818}"/>
    <dgm:cxn modelId="{24AF8506-2BEC-459A-8EBA-16FE58780389}" type="presOf" srcId="{96E5DE69-5EA4-4B1B-A235-21ACE0D9F76D}" destId="{B04DFDF1-13E6-432B-852B-CB70C6C11955}" srcOrd="0" destOrd="0" presId="urn:microsoft.com/office/officeart/2005/8/layout/hierarchy3"/>
    <dgm:cxn modelId="{DD58D4BB-F33A-45E4-9FB4-4A8026EFB638}" type="presOf" srcId="{6051BB22-8686-43D6-B8A1-0F752EA34BCE}" destId="{5EEE2A74-F8F4-4AB7-8156-4F1D182AD020}" srcOrd="1" destOrd="0" presId="urn:microsoft.com/office/officeart/2005/8/layout/hierarchy3"/>
    <dgm:cxn modelId="{38C62591-B939-400E-8B40-44FD5088585C}" type="presOf" srcId="{2E55A9CA-0EF4-4DCE-A655-01EC44FAE58D}" destId="{16363E3D-278E-4476-A7B5-702FB02F858A}" srcOrd="0" destOrd="0" presId="urn:microsoft.com/office/officeart/2005/8/layout/hierarchy3"/>
    <dgm:cxn modelId="{4D5F5D6C-2456-4DA0-ACE2-A745144D3D33}" type="presOf" srcId="{841D5FD9-F9B1-4A43-B22A-46B5B26D92B6}" destId="{86487651-4574-4A99-8ECF-3D10E08F257D}" srcOrd="0" destOrd="0" presId="urn:microsoft.com/office/officeart/2005/8/layout/hierarchy3"/>
    <dgm:cxn modelId="{89D06AFA-772E-48C2-BEF6-CCD80478AE58}" type="presOf" srcId="{EAA316B9-34B6-4F0C-BA6B-238609471BDF}" destId="{E8069AF2-89E8-4E2C-8E79-B1F6DE92AE59}" srcOrd="0" destOrd="0" presId="urn:microsoft.com/office/officeart/2005/8/layout/hierarchy3"/>
    <dgm:cxn modelId="{3A2F2356-4B7D-4D81-BB8C-FF25D612CC39}" srcId="{6051BB22-8686-43D6-B8A1-0F752EA34BCE}" destId="{CB994CE2-DA46-4C67-804E-0A3FD5A3E07E}" srcOrd="0" destOrd="0" parTransId="{2E55A9CA-0EF4-4DCE-A655-01EC44FAE58D}" sibTransId="{4AB5D9A4-D4A7-4208-9BC9-B672660972CF}"/>
    <dgm:cxn modelId="{B658FE20-9BBA-41F5-8B11-35894187B9D9}" type="presParOf" srcId="{D433476B-D68D-4328-ADAC-B2895D3D50CF}" destId="{93A3D284-48FB-4955-89D0-B3E1A1A318CD}" srcOrd="0" destOrd="0" presId="urn:microsoft.com/office/officeart/2005/8/layout/hierarchy3"/>
    <dgm:cxn modelId="{BA572FDD-D88F-4B8F-9A5F-776773DAE802}" type="presParOf" srcId="{93A3D284-48FB-4955-89D0-B3E1A1A318CD}" destId="{EEEAA8DA-5DFA-44B2-8025-B288376E8BCA}" srcOrd="0" destOrd="0" presId="urn:microsoft.com/office/officeart/2005/8/layout/hierarchy3"/>
    <dgm:cxn modelId="{B3AB95E0-67D0-4211-A975-E46F5457CFB2}" type="presParOf" srcId="{EEEAA8DA-5DFA-44B2-8025-B288376E8BCA}" destId="{AA5E50D3-CDD2-40FF-AD95-D8D16C78E573}" srcOrd="0" destOrd="0" presId="urn:microsoft.com/office/officeart/2005/8/layout/hierarchy3"/>
    <dgm:cxn modelId="{4A2811E9-015D-40FB-809A-43EED14BB549}" type="presParOf" srcId="{EEEAA8DA-5DFA-44B2-8025-B288376E8BCA}" destId="{5EEE2A74-F8F4-4AB7-8156-4F1D182AD020}" srcOrd="1" destOrd="0" presId="urn:microsoft.com/office/officeart/2005/8/layout/hierarchy3"/>
    <dgm:cxn modelId="{31B1C9D1-9E83-4777-8DE8-4E5D18F4482B}" type="presParOf" srcId="{93A3D284-48FB-4955-89D0-B3E1A1A318CD}" destId="{5B8290B7-92B5-4DF4-803C-0ECCE45951BC}" srcOrd="1" destOrd="0" presId="urn:microsoft.com/office/officeart/2005/8/layout/hierarchy3"/>
    <dgm:cxn modelId="{94F800BC-CC7B-424E-B2E7-2525DB4F58C0}" type="presParOf" srcId="{5B8290B7-92B5-4DF4-803C-0ECCE45951BC}" destId="{16363E3D-278E-4476-A7B5-702FB02F858A}" srcOrd="0" destOrd="0" presId="urn:microsoft.com/office/officeart/2005/8/layout/hierarchy3"/>
    <dgm:cxn modelId="{1976B826-29CC-4232-84D0-EF4B1BE5A45C}" type="presParOf" srcId="{5B8290B7-92B5-4DF4-803C-0ECCE45951BC}" destId="{FD848230-38B4-4C6B-91DA-EE91CE8A965F}" srcOrd="1" destOrd="0" presId="urn:microsoft.com/office/officeart/2005/8/layout/hierarchy3"/>
    <dgm:cxn modelId="{9278BCC8-40D4-4457-B5E8-7CA84443773C}" type="presParOf" srcId="{5B8290B7-92B5-4DF4-803C-0ECCE45951BC}" destId="{86487651-4574-4A99-8ECF-3D10E08F257D}" srcOrd="2" destOrd="0" presId="urn:microsoft.com/office/officeart/2005/8/layout/hierarchy3"/>
    <dgm:cxn modelId="{0FC6DF70-EA25-4D8D-97C0-17F6E8127472}" type="presParOf" srcId="{5B8290B7-92B5-4DF4-803C-0ECCE45951BC}" destId="{3F1FCA82-A236-46FD-843B-5789D8F6EA82}" srcOrd="3" destOrd="0" presId="urn:microsoft.com/office/officeart/2005/8/layout/hierarchy3"/>
    <dgm:cxn modelId="{614B7483-69DB-4D36-BE76-3C9B92106E60}" type="presParOf" srcId="{5B8290B7-92B5-4DF4-803C-0ECCE45951BC}" destId="{2F4C8067-67BB-44C9-93F6-385513DB36F0}" srcOrd="4" destOrd="0" presId="urn:microsoft.com/office/officeart/2005/8/layout/hierarchy3"/>
    <dgm:cxn modelId="{6604D69B-CBCC-4C5C-B40E-955B407DAB20}" type="presParOf" srcId="{5B8290B7-92B5-4DF4-803C-0ECCE45951BC}" destId="{61126DF8-EFA6-4B2B-B705-BD5C19885CDF}" srcOrd="5" destOrd="0" presId="urn:microsoft.com/office/officeart/2005/8/layout/hierarchy3"/>
    <dgm:cxn modelId="{B2DD250B-4FB4-491D-B667-58AD894F0F20}" type="presParOf" srcId="{5B8290B7-92B5-4DF4-803C-0ECCE45951BC}" destId="{E8069AF2-89E8-4E2C-8E79-B1F6DE92AE59}" srcOrd="6" destOrd="0" presId="urn:microsoft.com/office/officeart/2005/8/layout/hierarchy3"/>
    <dgm:cxn modelId="{6B79446B-B5AB-4A31-B052-8EE3EC53CBD5}" type="presParOf" srcId="{5B8290B7-92B5-4DF4-803C-0ECCE45951BC}" destId="{B04DFDF1-13E6-432B-852B-CB70C6C11955}"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s-ES"/>
        </a:p>
      </dgm:t>
    </dgm:pt>
    <dgm:pt modelId="{6051BB22-8686-43D6-B8A1-0F752EA34BCE}">
      <dgm:prSet phldrT="[Text]" custT="1"/>
      <dgm:spPr/>
      <dgm:t>
        <a:bodyPr/>
        <a:lstStyle/>
        <a:p>
          <a:pPr algn="ctr"/>
          <a:r>
            <a:rPr lang="es-ES" sz="2400" b="1" dirty="0" smtClean="0">
              <a:effectLst>
                <a:outerShdw blurRad="38100" dist="38100" dir="2700000" algn="tl">
                  <a:srgbClr val="000000">
                    <a:alpha val="43137"/>
                  </a:srgbClr>
                </a:outerShdw>
              </a:effectLst>
            </a:rPr>
            <a:t>General</a:t>
          </a:r>
          <a:endParaRPr lang="es-ES" sz="2400" dirty="0"/>
        </a:p>
      </dgm:t>
    </dgm:pt>
    <dgm:pt modelId="{BC0C2216-C375-4B73-9BD9-72A537B32B36}" type="parTrans" cxnId="{73BFCE20-19EF-46DE-8A45-F10F75188AC7}">
      <dgm:prSet/>
      <dgm:spPr/>
      <dgm:t>
        <a:bodyPr/>
        <a:lstStyle/>
        <a:p>
          <a:endParaRPr lang="es-EC" sz="2400"/>
        </a:p>
      </dgm:t>
    </dgm:pt>
    <dgm:pt modelId="{57D009E3-DD2B-494E-B6DD-23393EA82818}" type="sibTrans" cxnId="{73BFCE20-19EF-46DE-8A45-F10F75188AC7}">
      <dgm:prSet/>
      <dgm:spPr/>
      <dgm:t>
        <a:bodyPr/>
        <a:lstStyle/>
        <a:p>
          <a:endParaRPr lang="es-EC" sz="2400"/>
        </a:p>
      </dgm:t>
    </dgm:pt>
    <dgm:pt modelId="{CB994CE2-DA46-4C67-804E-0A3FD5A3E07E}">
      <dgm:prSet phldrT="[Texto]" custT="1"/>
      <dgm:spPr/>
      <dgm:t>
        <a:bodyPr/>
        <a:lstStyle/>
        <a:p>
          <a:pPr algn="ctr"/>
          <a:r>
            <a:rPr lang="es-EC" sz="2000" dirty="0" smtClean="0">
              <a:solidFill>
                <a:schemeClr val="bg1"/>
              </a:solidFill>
              <a:latin typeface="Times New Roman" panose="02020603050405020304" pitchFamily="18" charset="0"/>
              <a:ea typeface="SimSun" panose="02010600030101010101" pitchFamily="2" charset="-122"/>
              <a:cs typeface="Arial" panose="020B0604020202020204" pitchFamily="34" charset="0"/>
            </a:rPr>
            <a:t>Diseñar un sistema de previsión de generación fotovoltaica basado en la predicción numérica del clima que permita obtener por simulación la previsión de potencia generada por un generador fotovoltaico.</a:t>
          </a:r>
          <a:endParaRPr lang="es-ES" sz="2000" dirty="0"/>
        </a:p>
      </dgm:t>
    </dgm:pt>
    <dgm:pt modelId="{4AB5D9A4-D4A7-4208-9BC9-B672660972CF}" type="sibTrans" cxnId="{3A2F2356-4B7D-4D81-BB8C-FF25D612CC39}">
      <dgm:prSet/>
      <dgm:spPr/>
      <dgm:t>
        <a:bodyPr/>
        <a:lstStyle/>
        <a:p>
          <a:endParaRPr lang="es-ES" sz="2400"/>
        </a:p>
      </dgm:t>
    </dgm:pt>
    <dgm:pt modelId="{2E55A9CA-0EF4-4DCE-A655-01EC44FAE58D}" type="parTrans" cxnId="{3A2F2356-4B7D-4D81-BB8C-FF25D612CC39}">
      <dgm:prSet/>
      <dgm:spPr/>
      <dgm:t>
        <a:bodyPr/>
        <a:lstStyle/>
        <a:p>
          <a:endParaRPr lang="es-ES" sz="24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93A3D284-48FB-4955-89D0-B3E1A1A318CD}" type="pres">
      <dgm:prSet presAssocID="{6051BB22-8686-43D6-B8A1-0F752EA34BCE}" presName="root" presStyleCnt="0"/>
      <dgm:spPr/>
    </dgm:pt>
    <dgm:pt modelId="{EEEAA8DA-5DFA-44B2-8025-B288376E8BCA}" type="pres">
      <dgm:prSet presAssocID="{6051BB22-8686-43D6-B8A1-0F752EA34BCE}" presName="rootComposite" presStyleCnt="0"/>
      <dgm:spPr/>
    </dgm:pt>
    <dgm:pt modelId="{AA5E50D3-CDD2-40FF-AD95-D8D16C78E573}" type="pres">
      <dgm:prSet presAssocID="{6051BB22-8686-43D6-B8A1-0F752EA34BCE}" presName="rootText" presStyleLbl="node1" presStyleIdx="0" presStyleCnt="1" custScaleX="621743" custScaleY="107936" custLinFactNeighborX="-92" custLinFactNeighborY="-48228"/>
      <dgm:spPr/>
      <dgm:t>
        <a:bodyPr/>
        <a:lstStyle/>
        <a:p>
          <a:endParaRPr lang="es-EC"/>
        </a:p>
      </dgm:t>
    </dgm:pt>
    <dgm:pt modelId="{5EEE2A74-F8F4-4AB7-8156-4F1D182AD020}" type="pres">
      <dgm:prSet presAssocID="{6051BB22-8686-43D6-B8A1-0F752EA34BCE}" presName="rootConnector" presStyleLbl="node1" presStyleIdx="0" presStyleCnt="1"/>
      <dgm:spPr/>
      <dgm:t>
        <a:bodyPr/>
        <a:lstStyle/>
        <a:p>
          <a:endParaRPr lang="es-EC"/>
        </a:p>
      </dgm:t>
    </dgm:pt>
    <dgm:pt modelId="{5B8290B7-92B5-4DF4-803C-0ECCE45951BC}" type="pres">
      <dgm:prSet presAssocID="{6051BB22-8686-43D6-B8A1-0F752EA34BCE}" presName="childShape" presStyleCnt="0"/>
      <dgm:spPr/>
    </dgm:pt>
    <dgm:pt modelId="{16363E3D-278E-4476-A7B5-702FB02F858A}" type="pres">
      <dgm:prSet presAssocID="{2E55A9CA-0EF4-4DCE-A655-01EC44FAE58D}" presName="Name13" presStyleLbl="parChTrans1D2" presStyleIdx="0" presStyleCnt="1"/>
      <dgm:spPr/>
      <dgm:t>
        <a:bodyPr/>
        <a:lstStyle/>
        <a:p>
          <a:endParaRPr lang="es-ES"/>
        </a:p>
      </dgm:t>
    </dgm:pt>
    <dgm:pt modelId="{FD848230-38B4-4C6B-91DA-EE91CE8A965F}" type="pres">
      <dgm:prSet presAssocID="{CB994CE2-DA46-4C67-804E-0A3FD5A3E07E}" presName="childText" presStyleLbl="bgAcc1" presStyleIdx="0" presStyleCnt="1" custScaleX="901094" custScaleY="279807" custLinFactNeighborX="115" custLinFactNeighborY="-31534">
        <dgm:presLayoutVars>
          <dgm:bulletEnabled val="1"/>
        </dgm:presLayoutVars>
      </dgm:prSet>
      <dgm:spPr/>
      <dgm:t>
        <a:bodyPr/>
        <a:lstStyle/>
        <a:p>
          <a:endParaRPr lang="es-ES"/>
        </a:p>
      </dgm:t>
    </dgm:pt>
  </dgm:ptLst>
  <dgm:cxnLst>
    <dgm:cxn modelId="{AC3199DA-1585-4B70-B0E5-9ACF9CCA71C1}" type="presOf" srcId="{7061F2FC-F2AB-4DE3-98B0-886576B4E2C6}" destId="{D433476B-D68D-4328-ADAC-B2895D3D50CF}" srcOrd="0" destOrd="0" presId="urn:microsoft.com/office/officeart/2005/8/layout/hierarchy3"/>
    <dgm:cxn modelId="{A04600FC-4857-4B9C-A0EA-3801B801FBA9}" type="presOf" srcId="{6051BB22-8686-43D6-B8A1-0F752EA34BCE}" destId="{AA5E50D3-CDD2-40FF-AD95-D8D16C78E573}" srcOrd="0" destOrd="0" presId="urn:microsoft.com/office/officeart/2005/8/layout/hierarchy3"/>
    <dgm:cxn modelId="{3A2F2356-4B7D-4D81-BB8C-FF25D612CC39}" srcId="{6051BB22-8686-43D6-B8A1-0F752EA34BCE}" destId="{CB994CE2-DA46-4C67-804E-0A3FD5A3E07E}" srcOrd="0" destOrd="0" parTransId="{2E55A9CA-0EF4-4DCE-A655-01EC44FAE58D}" sibTransId="{4AB5D9A4-D4A7-4208-9BC9-B672660972CF}"/>
    <dgm:cxn modelId="{5027330D-7892-431C-AB47-073CC233E9FD}" type="presOf" srcId="{2E55A9CA-0EF4-4DCE-A655-01EC44FAE58D}" destId="{16363E3D-278E-4476-A7B5-702FB02F858A}" srcOrd="0" destOrd="0" presId="urn:microsoft.com/office/officeart/2005/8/layout/hierarchy3"/>
    <dgm:cxn modelId="{73BFCE20-19EF-46DE-8A45-F10F75188AC7}" srcId="{7061F2FC-F2AB-4DE3-98B0-886576B4E2C6}" destId="{6051BB22-8686-43D6-B8A1-0F752EA34BCE}" srcOrd="0" destOrd="0" parTransId="{BC0C2216-C375-4B73-9BD9-72A537B32B36}" sibTransId="{57D009E3-DD2B-494E-B6DD-23393EA82818}"/>
    <dgm:cxn modelId="{59C9C9DC-683A-4D5F-B5CA-51F1C7517E03}" type="presOf" srcId="{CB994CE2-DA46-4C67-804E-0A3FD5A3E07E}" destId="{FD848230-38B4-4C6B-91DA-EE91CE8A965F}" srcOrd="0" destOrd="0" presId="urn:microsoft.com/office/officeart/2005/8/layout/hierarchy3"/>
    <dgm:cxn modelId="{12250C87-17A7-4EEF-91B3-CAAFB30AF670}" type="presOf" srcId="{6051BB22-8686-43D6-B8A1-0F752EA34BCE}" destId="{5EEE2A74-F8F4-4AB7-8156-4F1D182AD020}" srcOrd="1" destOrd="0" presId="urn:microsoft.com/office/officeart/2005/8/layout/hierarchy3"/>
    <dgm:cxn modelId="{5580CD22-B7AB-4944-BE53-9E9CD16970EB}" type="presParOf" srcId="{D433476B-D68D-4328-ADAC-B2895D3D50CF}" destId="{93A3D284-48FB-4955-89D0-B3E1A1A318CD}" srcOrd="0" destOrd="0" presId="urn:microsoft.com/office/officeart/2005/8/layout/hierarchy3"/>
    <dgm:cxn modelId="{C5CF0E3C-B56D-4036-9AFE-D157597EFF28}" type="presParOf" srcId="{93A3D284-48FB-4955-89D0-B3E1A1A318CD}" destId="{EEEAA8DA-5DFA-44B2-8025-B288376E8BCA}" srcOrd="0" destOrd="0" presId="urn:microsoft.com/office/officeart/2005/8/layout/hierarchy3"/>
    <dgm:cxn modelId="{EF9D60BD-740E-4996-A562-428CBC01D0C0}" type="presParOf" srcId="{EEEAA8DA-5DFA-44B2-8025-B288376E8BCA}" destId="{AA5E50D3-CDD2-40FF-AD95-D8D16C78E573}" srcOrd="0" destOrd="0" presId="urn:microsoft.com/office/officeart/2005/8/layout/hierarchy3"/>
    <dgm:cxn modelId="{F6792ED0-E7DD-46EC-B0E5-3274E9B0F559}" type="presParOf" srcId="{EEEAA8DA-5DFA-44B2-8025-B288376E8BCA}" destId="{5EEE2A74-F8F4-4AB7-8156-4F1D182AD020}" srcOrd="1" destOrd="0" presId="urn:microsoft.com/office/officeart/2005/8/layout/hierarchy3"/>
    <dgm:cxn modelId="{0B09995F-9624-4EDD-BBD8-1810F43D9AEB}" type="presParOf" srcId="{93A3D284-48FB-4955-89D0-B3E1A1A318CD}" destId="{5B8290B7-92B5-4DF4-803C-0ECCE45951BC}" srcOrd="1" destOrd="0" presId="urn:microsoft.com/office/officeart/2005/8/layout/hierarchy3"/>
    <dgm:cxn modelId="{0D67BE4B-CC85-4623-9D3C-6A6C1B5813BC}" type="presParOf" srcId="{5B8290B7-92B5-4DF4-803C-0ECCE45951BC}" destId="{16363E3D-278E-4476-A7B5-702FB02F858A}" srcOrd="0" destOrd="0" presId="urn:microsoft.com/office/officeart/2005/8/layout/hierarchy3"/>
    <dgm:cxn modelId="{08942370-F706-40F0-AE87-F34F3EA6BC5C}" type="presParOf" srcId="{5B8290B7-92B5-4DF4-803C-0ECCE45951BC}" destId="{FD848230-38B4-4C6B-91DA-EE91CE8A965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s-ES"/>
        </a:p>
      </dgm:t>
    </dgm:pt>
    <dgm:pt modelId="{3C7BC678-9963-47CC-A51A-8DD7D1B2BA40}">
      <dgm:prSet phldrT="[Texto]" custT="1"/>
      <dgm:spPr/>
      <dgm:t>
        <a:bodyPr/>
        <a:lstStyle/>
        <a:p>
          <a:pPr algn="ctr"/>
          <a:r>
            <a:rPr lang="es-EC" sz="1800" dirty="0" smtClean="0"/>
            <a:t>Obtener la generación prevista mediante el uso del modelo de un generador fotovoltaico.</a:t>
          </a:r>
          <a:endParaRPr lang="es-ES" sz="1800" dirty="0"/>
        </a:p>
      </dgm:t>
    </dgm:pt>
    <dgm:pt modelId="{1403C3AE-380A-4F82-92DF-BFAA93FA6802}" type="parTrans" cxnId="{FC4F901D-171B-4904-A0E8-0820DB106E19}">
      <dgm:prSet/>
      <dgm:spPr/>
      <dgm:t>
        <a:bodyPr/>
        <a:lstStyle/>
        <a:p>
          <a:endParaRPr lang="es-ES" sz="2400"/>
        </a:p>
      </dgm:t>
    </dgm:pt>
    <dgm:pt modelId="{4A6999B9-0B6E-4805-AED9-DB61718CDFBD}" type="sibTrans" cxnId="{FC4F901D-171B-4904-A0E8-0820DB106E19}">
      <dgm:prSet/>
      <dgm:spPr/>
      <dgm:t>
        <a:bodyPr/>
        <a:lstStyle/>
        <a:p>
          <a:endParaRPr lang="es-ES" sz="2400"/>
        </a:p>
      </dgm:t>
    </dgm:pt>
    <dgm:pt modelId="{CB994CE2-DA46-4C67-804E-0A3FD5A3E07E}">
      <dgm:prSet phldrT="[Texto]" custT="1"/>
      <dgm:spPr/>
      <dgm:t>
        <a:bodyPr/>
        <a:lstStyle/>
        <a:p>
          <a:pPr algn="ctr"/>
          <a:r>
            <a:rPr lang="es-EC" sz="1800" dirty="0" smtClean="0"/>
            <a:t>Adquirir los datos de radiación solar y temperatura ambiental generados por la estación meteorológica local y por los dispositivos de medición instalados en los laboratorios del DEEL.</a:t>
          </a:r>
          <a:endParaRPr lang="es-ES" sz="1800" dirty="0"/>
        </a:p>
      </dgm:t>
    </dgm:pt>
    <dgm:pt modelId="{2E55A9CA-0EF4-4DCE-A655-01EC44FAE58D}" type="parTrans" cxnId="{3A2F2356-4B7D-4D81-BB8C-FF25D612CC39}">
      <dgm:prSet/>
      <dgm:spPr/>
      <dgm:t>
        <a:bodyPr/>
        <a:lstStyle/>
        <a:p>
          <a:endParaRPr lang="es-ES" sz="2400"/>
        </a:p>
      </dgm:t>
    </dgm:pt>
    <dgm:pt modelId="{4AB5D9A4-D4A7-4208-9BC9-B672660972CF}" type="sibTrans" cxnId="{3A2F2356-4B7D-4D81-BB8C-FF25D612CC39}">
      <dgm:prSet/>
      <dgm:spPr/>
      <dgm:t>
        <a:bodyPr/>
        <a:lstStyle/>
        <a:p>
          <a:endParaRPr lang="es-ES" sz="2400"/>
        </a:p>
      </dgm:t>
    </dgm:pt>
    <dgm:pt modelId="{96E5DE69-5EA4-4B1B-A235-21ACE0D9F76D}">
      <dgm:prSet phldrT="[Text]" custT="1"/>
      <dgm:spPr/>
      <dgm:t>
        <a:bodyPr/>
        <a:lstStyle/>
        <a:p>
          <a:r>
            <a:rPr lang="es-EC" sz="1800" dirty="0" smtClean="0"/>
            <a:t>Comparar los datos obtenidos y realizar un análisis de los mismos.</a:t>
          </a:r>
        </a:p>
      </dgm:t>
    </dgm:pt>
    <dgm:pt modelId="{EAA316B9-34B6-4F0C-BA6B-238609471BDF}" type="parTrans" cxnId="{10212DE6-4986-411A-AFF6-DE1F9C9A9EBC}">
      <dgm:prSet/>
      <dgm:spPr/>
      <dgm:t>
        <a:bodyPr/>
        <a:lstStyle/>
        <a:p>
          <a:endParaRPr lang="es-EC" sz="2400"/>
        </a:p>
      </dgm:t>
    </dgm:pt>
    <dgm:pt modelId="{124806D4-DD5A-422D-8D7B-36847F1CDF8D}" type="sibTrans" cxnId="{10212DE6-4986-411A-AFF6-DE1F9C9A9EBC}">
      <dgm:prSet/>
      <dgm:spPr/>
      <dgm:t>
        <a:bodyPr/>
        <a:lstStyle/>
        <a:p>
          <a:endParaRPr lang="es-EC" sz="2400"/>
        </a:p>
      </dgm:t>
    </dgm:pt>
    <dgm:pt modelId="{6051BB22-8686-43D6-B8A1-0F752EA34BCE}">
      <dgm:prSet phldrT="[Text]" custT="1"/>
      <dgm:spPr/>
      <dgm:t>
        <a:bodyPr/>
        <a:lstStyle/>
        <a:p>
          <a:pPr algn="ctr"/>
          <a:r>
            <a:rPr lang="es-ES" sz="2400" b="1" dirty="0" smtClean="0">
              <a:effectLst>
                <a:outerShdw blurRad="38100" dist="38100" dir="2700000" algn="tl">
                  <a:srgbClr val="000000">
                    <a:alpha val="43137"/>
                  </a:srgbClr>
                </a:outerShdw>
              </a:effectLst>
            </a:rPr>
            <a:t>Específicos</a:t>
          </a:r>
          <a:endParaRPr lang="es-ES" sz="2400" dirty="0"/>
        </a:p>
      </dgm:t>
    </dgm:pt>
    <dgm:pt modelId="{BC0C2216-C375-4B73-9BD9-72A537B32B36}" type="parTrans" cxnId="{73BFCE20-19EF-46DE-8A45-F10F75188AC7}">
      <dgm:prSet/>
      <dgm:spPr/>
      <dgm:t>
        <a:bodyPr/>
        <a:lstStyle/>
        <a:p>
          <a:endParaRPr lang="es-EC" sz="2400"/>
        </a:p>
      </dgm:t>
    </dgm:pt>
    <dgm:pt modelId="{57D009E3-DD2B-494E-B6DD-23393EA82818}" type="sibTrans" cxnId="{73BFCE20-19EF-46DE-8A45-F10F75188AC7}">
      <dgm:prSet/>
      <dgm:spPr/>
      <dgm:t>
        <a:bodyPr/>
        <a:lstStyle/>
        <a:p>
          <a:endParaRPr lang="es-EC" sz="2400"/>
        </a:p>
      </dgm:t>
    </dgm:pt>
    <dgm:pt modelId="{58A6E87A-8272-40EF-9E59-1CB38BB3FD69}">
      <dgm:prSet phldrT="[Texto]" custT="1"/>
      <dgm:spPr/>
      <dgm:t>
        <a:bodyPr/>
        <a:lstStyle/>
        <a:p>
          <a:pPr algn="ctr"/>
          <a:r>
            <a:rPr lang="es-EC" sz="1800" dirty="0" smtClean="0"/>
            <a:t>Realizar la extrapolación de los datos meteorológicos a la ubicación geográfica de la Universidad de las Fuerzas Armadas ESPE.  </a:t>
          </a:r>
          <a:endParaRPr lang="es-ES" sz="1800" dirty="0"/>
        </a:p>
      </dgm:t>
    </dgm:pt>
    <dgm:pt modelId="{59617F11-4D5C-47FE-8F2F-5A00A6F4CA5B}" type="sibTrans" cxnId="{13BBA631-67D6-4ABE-9512-60B79B7EBB26}">
      <dgm:prSet/>
      <dgm:spPr/>
      <dgm:t>
        <a:bodyPr/>
        <a:lstStyle/>
        <a:p>
          <a:endParaRPr lang="es-ES" sz="2400"/>
        </a:p>
      </dgm:t>
    </dgm:pt>
    <dgm:pt modelId="{841D5FD9-F9B1-4A43-B22A-46B5B26D92B6}" type="parTrans" cxnId="{13BBA631-67D6-4ABE-9512-60B79B7EBB26}">
      <dgm:prSet/>
      <dgm:spPr/>
      <dgm:t>
        <a:bodyPr/>
        <a:lstStyle/>
        <a:p>
          <a:endParaRPr lang="es-ES" sz="2400"/>
        </a:p>
      </dgm:t>
    </dgm:pt>
    <dgm:pt modelId="{B569A639-316D-414A-A3C5-12BB24766B59}">
      <dgm:prSet phldrT="[Text]" custT="1"/>
      <dgm:spPr/>
      <dgm:t>
        <a:bodyPr/>
        <a:lstStyle/>
        <a:p>
          <a:r>
            <a:rPr lang="es-EC" sz="1800" dirty="0" smtClean="0"/>
            <a:t>Diseñar una interfaz gráfica en LabView que permita desplegar los datos obtenidos.  </a:t>
          </a:r>
        </a:p>
      </dgm:t>
    </dgm:pt>
    <dgm:pt modelId="{2F4E4DB4-C8A0-42B9-846C-41535E901A85}" type="parTrans" cxnId="{4CF5B1C5-144E-454A-99E9-ECFAB16BDBCD}">
      <dgm:prSet/>
      <dgm:spPr/>
      <dgm:t>
        <a:bodyPr/>
        <a:lstStyle/>
        <a:p>
          <a:endParaRPr lang="es-EC"/>
        </a:p>
      </dgm:t>
    </dgm:pt>
    <dgm:pt modelId="{1FE1735C-671B-47D8-BA9A-6B37A6807982}" type="sibTrans" cxnId="{4CF5B1C5-144E-454A-99E9-ECFAB16BDBCD}">
      <dgm:prSet/>
      <dgm:spPr/>
      <dgm:t>
        <a:bodyPr/>
        <a:lstStyle/>
        <a:p>
          <a:endParaRPr lang="es-EC"/>
        </a:p>
      </dgm:t>
    </dgm:pt>
    <dgm:pt modelId="{4CB75F61-FCF0-4F94-BE53-D08C671269B8}">
      <dgm:prSet phldrT="[Text]" custT="1"/>
      <dgm:spPr/>
      <dgm:t>
        <a:bodyPr/>
        <a:lstStyle/>
        <a:p>
          <a:r>
            <a:rPr lang="es-EC" sz="1800" dirty="0" smtClean="0"/>
            <a:t>Realizar pruebas y mostrar los resultados.</a:t>
          </a:r>
          <a:endParaRPr lang="es-ES" sz="1800" dirty="0"/>
        </a:p>
      </dgm:t>
    </dgm:pt>
    <dgm:pt modelId="{2B8818DE-1625-4742-BD11-85D80C2657CC}" type="sibTrans" cxnId="{850441FA-AFB5-4E6C-A9EE-4C81E300E479}">
      <dgm:prSet/>
      <dgm:spPr/>
      <dgm:t>
        <a:bodyPr/>
        <a:lstStyle/>
        <a:p>
          <a:endParaRPr lang="es-EC"/>
        </a:p>
      </dgm:t>
    </dgm:pt>
    <dgm:pt modelId="{C34A089A-62D8-4089-9CB0-98577C8988AF}" type="parTrans" cxnId="{850441FA-AFB5-4E6C-A9EE-4C81E300E479}">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93A3D284-48FB-4955-89D0-B3E1A1A318CD}" type="pres">
      <dgm:prSet presAssocID="{6051BB22-8686-43D6-B8A1-0F752EA34BCE}" presName="root" presStyleCnt="0"/>
      <dgm:spPr/>
    </dgm:pt>
    <dgm:pt modelId="{EEEAA8DA-5DFA-44B2-8025-B288376E8BCA}" type="pres">
      <dgm:prSet presAssocID="{6051BB22-8686-43D6-B8A1-0F752EA34BCE}" presName="rootComposite" presStyleCnt="0"/>
      <dgm:spPr/>
    </dgm:pt>
    <dgm:pt modelId="{AA5E50D3-CDD2-40FF-AD95-D8D16C78E573}" type="pres">
      <dgm:prSet presAssocID="{6051BB22-8686-43D6-B8A1-0F752EA34BCE}" presName="rootText" presStyleLbl="node1" presStyleIdx="0" presStyleCnt="1" custScaleX="621743" custScaleY="107936" custLinFactY="-211181" custLinFactNeighborX="-954" custLinFactNeighborY="-300000"/>
      <dgm:spPr/>
      <dgm:t>
        <a:bodyPr/>
        <a:lstStyle/>
        <a:p>
          <a:endParaRPr lang="es-EC"/>
        </a:p>
      </dgm:t>
    </dgm:pt>
    <dgm:pt modelId="{5EEE2A74-F8F4-4AB7-8156-4F1D182AD020}" type="pres">
      <dgm:prSet presAssocID="{6051BB22-8686-43D6-B8A1-0F752EA34BCE}" presName="rootConnector" presStyleLbl="node1" presStyleIdx="0" presStyleCnt="1"/>
      <dgm:spPr/>
      <dgm:t>
        <a:bodyPr/>
        <a:lstStyle/>
        <a:p>
          <a:endParaRPr lang="es-EC"/>
        </a:p>
      </dgm:t>
    </dgm:pt>
    <dgm:pt modelId="{5B8290B7-92B5-4DF4-803C-0ECCE45951BC}" type="pres">
      <dgm:prSet presAssocID="{6051BB22-8686-43D6-B8A1-0F752EA34BCE}" presName="childShape" presStyleCnt="0"/>
      <dgm:spPr/>
    </dgm:pt>
    <dgm:pt modelId="{16363E3D-278E-4476-A7B5-702FB02F858A}" type="pres">
      <dgm:prSet presAssocID="{2E55A9CA-0EF4-4DCE-A655-01EC44FAE58D}" presName="Name13" presStyleLbl="parChTrans1D2" presStyleIdx="0" presStyleCnt="6"/>
      <dgm:spPr/>
      <dgm:t>
        <a:bodyPr/>
        <a:lstStyle/>
        <a:p>
          <a:endParaRPr lang="es-ES"/>
        </a:p>
      </dgm:t>
    </dgm:pt>
    <dgm:pt modelId="{FD848230-38B4-4C6B-91DA-EE91CE8A965F}" type="pres">
      <dgm:prSet presAssocID="{CB994CE2-DA46-4C67-804E-0A3FD5A3E07E}" presName="childText" presStyleLbl="bgAcc1" presStyleIdx="0" presStyleCnt="6" custScaleX="901094" custScaleY="189379" custLinFactY="-22930" custLinFactNeighborX="-424" custLinFactNeighborY="-100000">
        <dgm:presLayoutVars>
          <dgm:bulletEnabled val="1"/>
        </dgm:presLayoutVars>
      </dgm:prSet>
      <dgm:spPr/>
      <dgm:t>
        <a:bodyPr/>
        <a:lstStyle/>
        <a:p>
          <a:endParaRPr lang="es-ES"/>
        </a:p>
      </dgm:t>
    </dgm:pt>
    <dgm:pt modelId="{86487651-4574-4A99-8ECF-3D10E08F257D}" type="pres">
      <dgm:prSet presAssocID="{841D5FD9-F9B1-4A43-B22A-46B5B26D92B6}" presName="Name13" presStyleLbl="parChTrans1D2" presStyleIdx="1" presStyleCnt="6"/>
      <dgm:spPr/>
      <dgm:t>
        <a:bodyPr/>
        <a:lstStyle/>
        <a:p>
          <a:endParaRPr lang="es-ES"/>
        </a:p>
      </dgm:t>
    </dgm:pt>
    <dgm:pt modelId="{3F1FCA82-A236-46FD-843B-5789D8F6EA82}" type="pres">
      <dgm:prSet presAssocID="{58A6E87A-8272-40EF-9E59-1CB38BB3FD69}" presName="childText" presStyleLbl="bgAcc1" presStyleIdx="1" presStyleCnt="6" custScaleX="900961" custScaleY="126149" custLinFactY="-8820" custLinFactNeighborX="68" custLinFactNeighborY="-100000">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2" presStyleCnt="6"/>
      <dgm:spPr/>
      <dgm:t>
        <a:bodyPr/>
        <a:lstStyle/>
        <a:p>
          <a:endParaRPr lang="es-ES"/>
        </a:p>
      </dgm:t>
    </dgm:pt>
    <dgm:pt modelId="{61126DF8-EFA6-4B2B-B705-BD5C19885CDF}" type="pres">
      <dgm:prSet presAssocID="{3C7BC678-9963-47CC-A51A-8DD7D1B2BA40}" presName="childText" presStyleLbl="bgAcc1" presStyleIdx="2" presStyleCnt="6" custScaleX="899513" custScaleY="133013" custLinFactY="-7643" custLinFactNeighborX="188" custLinFactNeighborY="-100000">
        <dgm:presLayoutVars>
          <dgm:bulletEnabled val="1"/>
        </dgm:presLayoutVars>
      </dgm:prSet>
      <dgm:spPr/>
      <dgm:t>
        <a:bodyPr/>
        <a:lstStyle/>
        <a:p>
          <a:endParaRPr lang="es-ES"/>
        </a:p>
      </dgm:t>
    </dgm:pt>
    <dgm:pt modelId="{E8069AF2-89E8-4E2C-8E79-B1F6DE92AE59}" type="pres">
      <dgm:prSet presAssocID="{EAA316B9-34B6-4F0C-BA6B-238609471BDF}" presName="Name13" presStyleLbl="parChTrans1D2" presStyleIdx="3" presStyleCnt="6"/>
      <dgm:spPr/>
      <dgm:t>
        <a:bodyPr/>
        <a:lstStyle/>
        <a:p>
          <a:endParaRPr lang="es-EC"/>
        </a:p>
      </dgm:t>
    </dgm:pt>
    <dgm:pt modelId="{B04DFDF1-13E6-432B-852B-CB70C6C11955}" type="pres">
      <dgm:prSet presAssocID="{96E5DE69-5EA4-4B1B-A235-21ACE0D9F76D}" presName="childText" presStyleLbl="bgAcc1" presStyleIdx="3" presStyleCnt="6" custScaleX="898590" custScaleY="94699" custLinFactNeighborX="188" custLinFactNeighborY="-98098">
        <dgm:presLayoutVars>
          <dgm:bulletEnabled val="1"/>
        </dgm:presLayoutVars>
      </dgm:prSet>
      <dgm:spPr/>
      <dgm:t>
        <a:bodyPr/>
        <a:lstStyle/>
        <a:p>
          <a:endParaRPr lang="es-EC"/>
        </a:p>
      </dgm:t>
    </dgm:pt>
    <dgm:pt modelId="{7A36A497-9380-4A01-9418-D2AEFAE71851}" type="pres">
      <dgm:prSet presAssocID="{2F4E4DB4-C8A0-42B9-846C-41535E901A85}" presName="Name13" presStyleLbl="parChTrans1D2" presStyleIdx="4" presStyleCnt="6"/>
      <dgm:spPr/>
      <dgm:t>
        <a:bodyPr/>
        <a:lstStyle/>
        <a:p>
          <a:endParaRPr lang="es-EC"/>
        </a:p>
      </dgm:t>
    </dgm:pt>
    <dgm:pt modelId="{08777F00-2947-4927-AEF9-A218BB7264BD}" type="pres">
      <dgm:prSet presAssocID="{B569A639-316D-414A-A3C5-12BB24766B59}" presName="childText" presStyleLbl="bgAcc1" presStyleIdx="4" presStyleCnt="6" custScaleX="898590" custScaleY="94699" custLinFactNeighborX="188" custLinFactNeighborY="-98098">
        <dgm:presLayoutVars>
          <dgm:bulletEnabled val="1"/>
        </dgm:presLayoutVars>
      </dgm:prSet>
      <dgm:spPr/>
      <dgm:t>
        <a:bodyPr/>
        <a:lstStyle/>
        <a:p>
          <a:endParaRPr lang="es-EC"/>
        </a:p>
      </dgm:t>
    </dgm:pt>
    <dgm:pt modelId="{E961EFB6-BB01-4450-926F-131216626AC1}" type="pres">
      <dgm:prSet presAssocID="{C34A089A-62D8-4089-9CB0-98577C8988AF}" presName="Name13" presStyleLbl="parChTrans1D2" presStyleIdx="5" presStyleCnt="6"/>
      <dgm:spPr/>
      <dgm:t>
        <a:bodyPr/>
        <a:lstStyle/>
        <a:p>
          <a:endParaRPr lang="es-EC"/>
        </a:p>
      </dgm:t>
    </dgm:pt>
    <dgm:pt modelId="{7CC8A55C-82A6-44E0-97BF-8B8389C81D2B}" type="pres">
      <dgm:prSet presAssocID="{4CB75F61-FCF0-4F94-BE53-D08C671269B8}" presName="childText" presStyleLbl="bgAcc1" presStyleIdx="5" presStyleCnt="6" custScaleX="898590" custScaleY="94699" custLinFactNeighborX="188" custLinFactNeighborY="-98098">
        <dgm:presLayoutVars>
          <dgm:bulletEnabled val="1"/>
        </dgm:presLayoutVars>
      </dgm:prSet>
      <dgm:spPr/>
      <dgm:t>
        <a:bodyPr/>
        <a:lstStyle/>
        <a:p>
          <a:endParaRPr lang="es-EC"/>
        </a:p>
      </dgm:t>
    </dgm:pt>
  </dgm:ptLst>
  <dgm:cxnLst>
    <dgm:cxn modelId="{4CF5B1C5-144E-454A-99E9-ECFAB16BDBCD}" srcId="{6051BB22-8686-43D6-B8A1-0F752EA34BCE}" destId="{B569A639-316D-414A-A3C5-12BB24766B59}" srcOrd="4" destOrd="0" parTransId="{2F4E4DB4-C8A0-42B9-846C-41535E901A85}" sibTransId="{1FE1735C-671B-47D8-BA9A-6B37A6807982}"/>
    <dgm:cxn modelId="{78D3903F-4CA6-41CC-974A-AF6A198B1745}" type="presOf" srcId="{58A6E87A-8272-40EF-9E59-1CB38BB3FD69}" destId="{3F1FCA82-A236-46FD-843B-5789D8F6EA82}" srcOrd="0" destOrd="0" presId="urn:microsoft.com/office/officeart/2005/8/layout/hierarchy3"/>
    <dgm:cxn modelId="{7D52E63D-74FD-459D-BE47-4C309964CB06}" type="presOf" srcId="{B569A639-316D-414A-A3C5-12BB24766B59}" destId="{08777F00-2947-4927-AEF9-A218BB7264BD}" srcOrd="0" destOrd="0" presId="urn:microsoft.com/office/officeart/2005/8/layout/hierarchy3"/>
    <dgm:cxn modelId="{211DFE90-835A-4324-921C-8B0E885E3E9D}" type="presOf" srcId="{6051BB22-8686-43D6-B8A1-0F752EA34BCE}" destId="{AA5E50D3-CDD2-40FF-AD95-D8D16C78E573}" srcOrd="0" destOrd="0" presId="urn:microsoft.com/office/officeart/2005/8/layout/hierarchy3"/>
    <dgm:cxn modelId="{D368EFA4-5E5C-465A-92C9-1E72D5EBC021}" type="presOf" srcId="{EAA316B9-34B6-4F0C-BA6B-238609471BDF}" destId="{E8069AF2-89E8-4E2C-8E79-B1F6DE92AE59}" srcOrd="0" destOrd="0" presId="urn:microsoft.com/office/officeart/2005/8/layout/hierarchy3"/>
    <dgm:cxn modelId="{13BBA631-67D6-4ABE-9512-60B79B7EBB26}" srcId="{6051BB22-8686-43D6-B8A1-0F752EA34BCE}" destId="{58A6E87A-8272-40EF-9E59-1CB38BB3FD69}" srcOrd="1" destOrd="0" parTransId="{841D5FD9-F9B1-4A43-B22A-46B5B26D92B6}" sibTransId="{59617F11-4D5C-47FE-8F2F-5A00A6F4CA5B}"/>
    <dgm:cxn modelId="{10212DE6-4986-411A-AFF6-DE1F9C9A9EBC}" srcId="{6051BB22-8686-43D6-B8A1-0F752EA34BCE}" destId="{96E5DE69-5EA4-4B1B-A235-21ACE0D9F76D}" srcOrd="3" destOrd="0" parTransId="{EAA316B9-34B6-4F0C-BA6B-238609471BDF}" sibTransId="{124806D4-DD5A-422D-8D7B-36847F1CDF8D}"/>
    <dgm:cxn modelId="{850441FA-AFB5-4E6C-A9EE-4C81E300E479}" srcId="{6051BB22-8686-43D6-B8A1-0F752EA34BCE}" destId="{4CB75F61-FCF0-4F94-BE53-D08C671269B8}" srcOrd="5" destOrd="0" parTransId="{C34A089A-62D8-4089-9CB0-98577C8988AF}" sibTransId="{2B8818DE-1625-4742-BD11-85D80C2657CC}"/>
    <dgm:cxn modelId="{FC4F901D-171B-4904-A0E8-0820DB106E19}" srcId="{6051BB22-8686-43D6-B8A1-0F752EA34BCE}" destId="{3C7BC678-9963-47CC-A51A-8DD7D1B2BA40}" srcOrd="2" destOrd="0" parTransId="{1403C3AE-380A-4F82-92DF-BFAA93FA6802}" sibTransId="{4A6999B9-0B6E-4805-AED9-DB61718CDFBD}"/>
    <dgm:cxn modelId="{E8BCA5FC-F35F-4586-941D-B8135950E6CF}" type="presOf" srcId="{841D5FD9-F9B1-4A43-B22A-46B5B26D92B6}" destId="{86487651-4574-4A99-8ECF-3D10E08F257D}" srcOrd="0" destOrd="0" presId="urn:microsoft.com/office/officeart/2005/8/layout/hierarchy3"/>
    <dgm:cxn modelId="{BB10208F-1FEE-4662-8903-6121BEA4A601}" type="presOf" srcId="{2F4E4DB4-C8A0-42B9-846C-41535E901A85}" destId="{7A36A497-9380-4A01-9418-D2AEFAE71851}" srcOrd="0" destOrd="0" presId="urn:microsoft.com/office/officeart/2005/8/layout/hierarchy3"/>
    <dgm:cxn modelId="{73BFCE20-19EF-46DE-8A45-F10F75188AC7}" srcId="{7061F2FC-F2AB-4DE3-98B0-886576B4E2C6}" destId="{6051BB22-8686-43D6-B8A1-0F752EA34BCE}" srcOrd="0" destOrd="0" parTransId="{BC0C2216-C375-4B73-9BD9-72A537B32B36}" sibTransId="{57D009E3-DD2B-494E-B6DD-23393EA82818}"/>
    <dgm:cxn modelId="{8E238278-02FA-44B9-A86A-24D2326F5239}" type="presOf" srcId="{3C7BC678-9963-47CC-A51A-8DD7D1B2BA40}" destId="{61126DF8-EFA6-4B2B-B705-BD5C19885CDF}" srcOrd="0" destOrd="0" presId="urn:microsoft.com/office/officeart/2005/8/layout/hierarchy3"/>
    <dgm:cxn modelId="{7861967F-6319-4277-8F79-DE04885DC732}" type="presOf" srcId="{CB994CE2-DA46-4C67-804E-0A3FD5A3E07E}" destId="{FD848230-38B4-4C6B-91DA-EE91CE8A965F}" srcOrd="0" destOrd="0" presId="urn:microsoft.com/office/officeart/2005/8/layout/hierarchy3"/>
    <dgm:cxn modelId="{B058833D-3755-49BE-B286-7EEEF608DB4F}" type="presOf" srcId="{4CB75F61-FCF0-4F94-BE53-D08C671269B8}" destId="{7CC8A55C-82A6-44E0-97BF-8B8389C81D2B}" srcOrd="0" destOrd="0" presId="urn:microsoft.com/office/officeart/2005/8/layout/hierarchy3"/>
    <dgm:cxn modelId="{4497D5B9-805E-4FED-907C-296C1F7250AE}" type="presOf" srcId="{7061F2FC-F2AB-4DE3-98B0-886576B4E2C6}" destId="{D433476B-D68D-4328-ADAC-B2895D3D50CF}" srcOrd="0" destOrd="0" presId="urn:microsoft.com/office/officeart/2005/8/layout/hierarchy3"/>
    <dgm:cxn modelId="{EA3B5376-2C55-4948-9B0E-21F982B8CEDB}" type="presOf" srcId="{6051BB22-8686-43D6-B8A1-0F752EA34BCE}" destId="{5EEE2A74-F8F4-4AB7-8156-4F1D182AD020}" srcOrd="1" destOrd="0" presId="urn:microsoft.com/office/officeart/2005/8/layout/hierarchy3"/>
    <dgm:cxn modelId="{045A8DCD-BC8C-423D-BA57-CE22C3C5F0FB}" type="presOf" srcId="{1403C3AE-380A-4F82-92DF-BFAA93FA6802}" destId="{2F4C8067-67BB-44C9-93F6-385513DB36F0}" srcOrd="0" destOrd="0" presId="urn:microsoft.com/office/officeart/2005/8/layout/hierarchy3"/>
    <dgm:cxn modelId="{E855D935-52A1-4F97-986B-A819B0043292}" type="presOf" srcId="{C34A089A-62D8-4089-9CB0-98577C8988AF}" destId="{E961EFB6-BB01-4450-926F-131216626AC1}" srcOrd="0" destOrd="0" presId="urn:microsoft.com/office/officeart/2005/8/layout/hierarchy3"/>
    <dgm:cxn modelId="{7E25012A-34F6-4F48-AA61-910BF59451A2}" type="presOf" srcId="{2E55A9CA-0EF4-4DCE-A655-01EC44FAE58D}" destId="{16363E3D-278E-4476-A7B5-702FB02F858A}" srcOrd="0" destOrd="0" presId="urn:microsoft.com/office/officeart/2005/8/layout/hierarchy3"/>
    <dgm:cxn modelId="{3A2F2356-4B7D-4D81-BB8C-FF25D612CC39}" srcId="{6051BB22-8686-43D6-B8A1-0F752EA34BCE}" destId="{CB994CE2-DA46-4C67-804E-0A3FD5A3E07E}" srcOrd="0" destOrd="0" parTransId="{2E55A9CA-0EF4-4DCE-A655-01EC44FAE58D}" sibTransId="{4AB5D9A4-D4A7-4208-9BC9-B672660972CF}"/>
    <dgm:cxn modelId="{036AB90B-42F3-47EB-9DD5-F57FE1D36F8F}" type="presOf" srcId="{96E5DE69-5EA4-4B1B-A235-21ACE0D9F76D}" destId="{B04DFDF1-13E6-432B-852B-CB70C6C11955}" srcOrd="0" destOrd="0" presId="urn:microsoft.com/office/officeart/2005/8/layout/hierarchy3"/>
    <dgm:cxn modelId="{89BE4E74-95FC-454E-905B-C3B9B5CDD4A6}" type="presParOf" srcId="{D433476B-D68D-4328-ADAC-B2895D3D50CF}" destId="{93A3D284-48FB-4955-89D0-B3E1A1A318CD}" srcOrd="0" destOrd="0" presId="urn:microsoft.com/office/officeart/2005/8/layout/hierarchy3"/>
    <dgm:cxn modelId="{208D8FA1-1081-4AF6-9FBB-87FC58C94432}" type="presParOf" srcId="{93A3D284-48FB-4955-89D0-B3E1A1A318CD}" destId="{EEEAA8DA-5DFA-44B2-8025-B288376E8BCA}" srcOrd="0" destOrd="0" presId="urn:microsoft.com/office/officeart/2005/8/layout/hierarchy3"/>
    <dgm:cxn modelId="{B19A3B9E-A419-4A38-9B79-0002586541D2}" type="presParOf" srcId="{EEEAA8DA-5DFA-44B2-8025-B288376E8BCA}" destId="{AA5E50D3-CDD2-40FF-AD95-D8D16C78E573}" srcOrd="0" destOrd="0" presId="urn:microsoft.com/office/officeart/2005/8/layout/hierarchy3"/>
    <dgm:cxn modelId="{5FE834D5-2A46-4E0F-80B4-37C17BAF8ACA}" type="presParOf" srcId="{EEEAA8DA-5DFA-44B2-8025-B288376E8BCA}" destId="{5EEE2A74-F8F4-4AB7-8156-4F1D182AD020}" srcOrd="1" destOrd="0" presId="urn:microsoft.com/office/officeart/2005/8/layout/hierarchy3"/>
    <dgm:cxn modelId="{2DBF8586-C127-429D-9466-940AA4DE6CD3}" type="presParOf" srcId="{93A3D284-48FB-4955-89D0-B3E1A1A318CD}" destId="{5B8290B7-92B5-4DF4-803C-0ECCE45951BC}" srcOrd="1" destOrd="0" presId="urn:microsoft.com/office/officeart/2005/8/layout/hierarchy3"/>
    <dgm:cxn modelId="{7BC46F4B-1E6F-4248-93F1-173BA6196C27}" type="presParOf" srcId="{5B8290B7-92B5-4DF4-803C-0ECCE45951BC}" destId="{16363E3D-278E-4476-A7B5-702FB02F858A}" srcOrd="0" destOrd="0" presId="urn:microsoft.com/office/officeart/2005/8/layout/hierarchy3"/>
    <dgm:cxn modelId="{3E766D49-85D2-4CD6-BD40-2E47A8AA60AB}" type="presParOf" srcId="{5B8290B7-92B5-4DF4-803C-0ECCE45951BC}" destId="{FD848230-38B4-4C6B-91DA-EE91CE8A965F}" srcOrd="1" destOrd="0" presId="urn:microsoft.com/office/officeart/2005/8/layout/hierarchy3"/>
    <dgm:cxn modelId="{27B33659-C700-4E06-87C6-E1A8E5DEBC99}" type="presParOf" srcId="{5B8290B7-92B5-4DF4-803C-0ECCE45951BC}" destId="{86487651-4574-4A99-8ECF-3D10E08F257D}" srcOrd="2" destOrd="0" presId="urn:microsoft.com/office/officeart/2005/8/layout/hierarchy3"/>
    <dgm:cxn modelId="{40422B1D-65BA-40B0-8F5C-F238CC09E566}" type="presParOf" srcId="{5B8290B7-92B5-4DF4-803C-0ECCE45951BC}" destId="{3F1FCA82-A236-46FD-843B-5789D8F6EA82}" srcOrd="3" destOrd="0" presId="urn:microsoft.com/office/officeart/2005/8/layout/hierarchy3"/>
    <dgm:cxn modelId="{03DA4957-2CFC-46A2-876D-CF890D5CC673}" type="presParOf" srcId="{5B8290B7-92B5-4DF4-803C-0ECCE45951BC}" destId="{2F4C8067-67BB-44C9-93F6-385513DB36F0}" srcOrd="4" destOrd="0" presId="urn:microsoft.com/office/officeart/2005/8/layout/hierarchy3"/>
    <dgm:cxn modelId="{56E23F93-4B33-4DD5-8185-25A87FB3DCB1}" type="presParOf" srcId="{5B8290B7-92B5-4DF4-803C-0ECCE45951BC}" destId="{61126DF8-EFA6-4B2B-B705-BD5C19885CDF}" srcOrd="5" destOrd="0" presId="urn:microsoft.com/office/officeart/2005/8/layout/hierarchy3"/>
    <dgm:cxn modelId="{CA05CC05-B68B-4783-B53F-595C295A68C8}" type="presParOf" srcId="{5B8290B7-92B5-4DF4-803C-0ECCE45951BC}" destId="{E8069AF2-89E8-4E2C-8E79-B1F6DE92AE59}" srcOrd="6" destOrd="0" presId="urn:microsoft.com/office/officeart/2005/8/layout/hierarchy3"/>
    <dgm:cxn modelId="{D4255029-11FF-4DA4-8E76-56EADAC4E6A9}" type="presParOf" srcId="{5B8290B7-92B5-4DF4-803C-0ECCE45951BC}" destId="{B04DFDF1-13E6-432B-852B-CB70C6C11955}" srcOrd="7" destOrd="0" presId="urn:microsoft.com/office/officeart/2005/8/layout/hierarchy3"/>
    <dgm:cxn modelId="{435803CF-84C0-420D-81CF-4B2B3ED97864}" type="presParOf" srcId="{5B8290B7-92B5-4DF4-803C-0ECCE45951BC}" destId="{7A36A497-9380-4A01-9418-D2AEFAE71851}" srcOrd="8" destOrd="0" presId="urn:microsoft.com/office/officeart/2005/8/layout/hierarchy3"/>
    <dgm:cxn modelId="{2A7688DC-0D0A-4014-A01A-DA27F01FC2ED}" type="presParOf" srcId="{5B8290B7-92B5-4DF4-803C-0ECCE45951BC}" destId="{08777F00-2947-4927-AEF9-A218BB7264BD}" srcOrd="9" destOrd="0" presId="urn:microsoft.com/office/officeart/2005/8/layout/hierarchy3"/>
    <dgm:cxn modelId="{CBADECF7-F946-4263-9D2B-0107BE2840BF}" type="presParOf" srcId="{5B8290B7-92B5-4DF4-803C-0ECCE45951BC}" destId="{E961EFB6-BB01-4450-926F-131216626AC1}" srcOrd="10" destOrd="0" presId="urn:microsoft.com/office/officeart/2005/8/layout/hierarchy3"/>
    <dgm:cxn modelId="{23930ED9-0050-44DE-B175-4DA872D58084}" type="presParOf" srcId="{5B8290B7-92B5-4DF4-803C-0ECCE45951BC}" destId="{7CC8A55C-82A6-44E0-97BF-8B8389C81D2B}"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NeighborX="4299" custLinFactNeighborY="547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09160EF4-6E1B-4AD9-8B48-1F03CC4EEF1E}" type="presOf" srcId="{CB9964DC-5E01-4879-9733-CDEE2AB1D1F7}" destId="{ECB1CA3E-26B8-4A39-AEF8-6F06E506D3C7}" srcOrd="0" destOrd="0" presId="urn:microsoft.com/office/officeart/2005/8/layout/hierarchy3"/>
    <dgm:cxn modelId="{C2BD97FA-B48B-4708-A931-7E78CA54D818}" type="presOf" srcId="{7061F2FC-F2AB-4DE3-98B0-886576B4E2C6}" destId="{D433476B-D68D-4328-ADAC-B2895D3D50CF}" srcOrd="0" destOrd="0" presId="urn:microsoft.com/office/officeart/2005/8/layout/hierarchy3"/>
    <dgm:cxn modelId="{38E8C50D-0412-46A3-9224-EF399C35FA3A}" type="presOf" srcId="{CB9964DC-5E01-4879-9733-CDEE2AB1D1F7}" destId="{C7DDC059-89DD-4F99-A10D-9C975D60C8D8}" srcOrd="1" destOrd="0" presId="urn:microsoft.com/office/officeart/2005/8/layout/hierarchy3"/>
    <dgm:cxn modelId="{1A2CC59D-957F-4337-BC83-8BBF03554FDC}" type="presParOf" srcId="{D433476B-D68D-4328-ADAC-B2895D3D50CF}" destId="{1E58A3BC-F1F7-40EE-89AA-32E802ED4BF7}" srcOrd="0" destOrd="0" presId="urn:microsoft.com/office/officeart/2005/8/layout/hierarchy3"/>
    <dgm:cxn modelId="{AD1EBE37-83F1-4F56-87A9-5E807E08A4AA}" type="presParOf" srcId="{1E58A3BC-F1F7-40EE-89AA-32E802ED4BF7}" destId="{D21DF85A-45CA-4CE0-B0ED-CF4615475EE0}" srcOrd="0" destOrd="0" presId="urn:microsoft.com/office/officeart/2005/8/layout/hierarchy3"/>
    <dgm:cxn modelId="{E1CEA7ED-E68F-427F-8829-F1A751513654}" type="presParOf" srcId="{D21DF85A-45CA-4CE0-B0ED-CF4615475EE0}" destId="{ECB1CA3E-26B8-4A39-AEF8-6F06E506D3C7}" srcOrd="0" destOrd="0" presId="urn:microsoft.com/office/officeart/2005/8/layout/hierarchy3"/>
    <dgm:cxn modelId="{8A7D60B2-C7B3-4368-9131-C2C6A382D3B1}" type="presParOf" srcId="{D21DF85A-45CA-4CE0-B0ED-CF4615475EE0}" destId="{C7DDC059-89DD-4F99-A10D-9C975D60C8D8}" srcOrd="1" destOrd="0" presId="urn:microsoft.com/office/officeart/2005/8/layout/hierarchy3"/>
    <dgm:cxn modelId="{8666687F-131E-4464-99CA-DB3B810D8FB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269A8F-A5C1-47CC-BBC8-831EB751FD7C}" type="datetimeFigureOut">
              <a:rPr lang="es-ES" smtClean="0"/>
              <a:pPr/>
              <a:t>30/01/2019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3A994-B901-4AE1-BA77-211934F06B0C}" type="slidenum">
              <a:rPr lang="es-ES" smtClean="0"/>
              <a:pPr/>
              <a:t>‹Nº›</a:t>
            </a:fld>
            <a:endParaRPr lang="es-ES"/>
          </a:p>
        </p:txBody>
      </p:sp>
    </p:spTree>
    <p:extLst>
      <p:ext uri="{BB962C8B-B14F-4D97-AF65-F5344CB8AC3E}">
        <p14:creationId xmlns:p14="http://schemas.microsoft.com/office/powerpoint/2010/main" val="268453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a:t>
            </a:fld>
            <a:endParaRPr lang="es-ES"/>
          </a:p>
        </p:txBody>
      </p:sp>
    </p:spTree>
    <p:extLst>
      <p:ext uri="{BB962C8B-B14F-4D97-AF65-F5344CB8AC3E}">
        <p14:creationId xmlns:p14="http://schemas.microsoft.com/office/powerpoint/2010/main" val="285863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6</a:t>
            </a:fld>
            <a:endParaRPr lang="es-ES"/>
          </a:p>
        </p:txBody>
      </p:sp>
    </p:spTree>
    <p:extLst>
      <p:ext uri="{BB962C8B-B14F-4D97-AF65-F5344CB8AC3E}">
        <p14:creationId xmlns:p14="http://schemas.microsoft.com/office/powerpoint/2010/main" val="211389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7</a:t>
            </a:fld>
            <a:endParaRPr lang="es-ES"/>
          </a:p>
        </p:txBody>
      </p:sp>
    </p:spTree>
    <p:extLst>
      <p:ext uri="{BB962C8B-B14F-4D97-AF65-F5344CB8AC3E}">
        <p14:creationId xmlns:p14="http://schemas.microsoft.com/office/powerpoint/2010/main" val="67720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A96A71D0-3170-4BD3-A40F-DE0338B69C74}" type="datetimeFigureOut">
              <a:rPr lang="en-US" smtClean="0"/>
              <a:pPr/>
              <a:t>1/30/2019</a:t>
            </a:fld>
            <a:endParaRPr lang="en-US"/>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60FC24A7-481D-4121-BF16-4224E453211D}"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transition spd="med">
    <p:randomBar dir="vert"/>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33.jpeg"/><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35.e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2.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00600"/>
            <a:ext cx="7851648" cy="1828800"/>
          </a:xfrm>
          <a:effectLst>
            <a:innerShdw blurRad="63500" dist="50800" dir="13500000">
              <a:prstClr val="black">
                <a:alpha val="50000"/>
              </a:prstClr>
            </a:innerShdw>
          </a:effectLst>
        </p:spPr>
        <p:txBody>
          <a:bodyPr>
            <a:noAutofit/>
          </a:bodyPr>
          <a:lstStyle/>
          <a:p>
            <a:pPr algn="ctr"/>
            <a:r>
              <a:rPr lang="es-EC" sz="3600" dirty="0">
                <a:solidFill>
                  <a:schemeClr val="bg1"/>
                </a:solidFill>
                <a:effectLst/>
              </a:rPr>
              <a:t>DEPARTAMENTO DE ELÉCTRICA, ELECTRÓNICA Y TELECOMUNICACIONES</a:t>
            </a:r>
            <a:br>
              <a:rPr lang="es-EC" sz="3600" dirty="0">
                <a:solidFill>
                  <a:schemeClr val="bg1"/>
                </a:solidFill>
                <a:effectLst/>
              </a:rPr>
            </a:br>
            <a:r>
              <a:rPr lang="es-EC" sz="3600" dirty="0" smtClean="0">
                <a:solidFill>
                  <a:schemeClr val="bg1"/>
                </a:solidFill>
                <a:effectLst/>
              </a:rPr>
              <a:t/>
            </a:r>
            <a:br>
              <a:rPr lang="es-EC" sz="3600" dirty="0" smtClean="0">
                <a:solidFill>
                  <a:schemeClr val="bg1"/>
                </a:solidFill>
                <a:effectLst/>
              </a:rPr>
            </a:br>
            <a:r>
              <a:rPr lang="es-EC" sz="3600" dirty="0" smtClean="0">
                <a:solidFill>
                  <a:schemeClr val="bg1"/>
                </a:solidFill>
                <a:effectLst/>
              </a:rPr>
              <a:t>CARRERA </a:t>
            </a:r>
            <a:r>
              <a:rPr lang="es-EC" sz="3600" dirty="0">
                <a:solidFill>
                  <a:schemeClr val="bg1"/>
                </a:solidFill>
                <a:effectLst/>
              </a:rPr>
              <a:t>DE INGENIERÍA ELECTRÓNICA EN AUTOMATIZACIÓN Y </a:t>
            </a:r>
            <a:r>
              <a:rPr lang="es-EC" sz="3600" dirty="0" smtClean="0">
                <a:solidFill>
                  <a:schemeClr val="bg1"/>
                </a:solidFill>
                <a:effectLst/>
              </a:rPr>
              <a:t>CONTROL</a:t>
            </a:r>
            <a:br>
              <a:rPr lang="es-EC" sz="3600" dirty="0" smtClean="0">
                <a:solidFill>
                  <a:schemeClr val="bg1"/>
                </a:solidFill>
                <a:effectLst/>
              </a:rPr>
            </a:br>
            <a:r>
              <a:rPr lang="es-EC" sz="3600" dirty="0">
                <a:solidFill>
                  <a:schemeClr val="bg1"/>
                </a:solidFill>
                <a:effectLst/>
              </a:rPr>
              <a:t/>
            </a:r>
            <a:br>
              <a:rPr lang="es-EC" sz="3600" dirty="0">
                <a:solidFill>
                  <a:schemeClr val="bg1"/>
                </a:solidFill>
                <a:effectLst/>
              </a:rPr>
            </a:br>
            <a:r>
              <a:rPr lang="es-EC" sz="3600" dirty="0">
                <a:solidFill>
                  <a:schemeClr val="bg1"/>
                </a:solidFill>
                <a:effectLst/>
              </a:rPr>
              <a:t>TRABAJO DE TITULACIÓN, PREVIO A LA OBTENCIÓN DEL TÍTULO DE INGENIERO ELECTRÓNICO EN AUTOMATIZACIÓN Y CONTROL</a:t>
            </a:r>
            <a:r>
              <a:rPr lang="es-EC" sz="3600" dirty="0">
                <a:effectLst/>
              </a:rPr>
              <a:t/>
            </a:r>
            <a:br>
              <a:rPr lang="es-EC" sz="3600" dirty="0">
                <a:effectLst/>
              </a:rPr>
            </a:br>
            <a:endParaRPr lang="es-MX" sz="3600" dirty="0">
              <a:ln w="12700" cmpd="sng">
                <a:solidFill>
                  <a:schemeClr val="accent4"/>
                </a:solidFill>
                <a:prstDash val="solid"/>
              </a:ln>
              <a:solidFill>
                <a:srgbClr val="CC0000"/>
              </a:solidFill>
              <a:effectLst/>
            </a:endParaRPr>
          </a:p>
        </p:txBody>
      </p:sp>
      <p:sp>
        <p:nvSpPr>
          <p:cNvPr id="5" name="Subtitle 2"/>
          <p:cNvSpPr txBox="1">
            <a:spLocks/>
          </p:cNvSpPr>
          <p:nvPr/>
        </p:nvSpPr>
        <p:spPr>
          <a:xfrm>
            <a:off x="211520" y="27317"/>
            <a:ext cx="8153400" cy="457200"/>
          </a:xfrm>
          <a:prstGeom prst="rect">
            <a:avLst/>
          </a:prstGeom>
        </p:spPr>
        <p:txBody>
          <a:bodyPr/>
          <a:lstStyle/>
          <a:p>
            <a:pPr marL="342900" indent="-342900" fontAlgn="base">
              <a:spcBef>
                <a:spcPct val="20000"/>
              </a:spcBef>
              <a:spcAft>
                <a:spcPct val="0"/>
              </a:spcAft>
              <a:defRPr/>
            </a:pPr>
            <a:r>
              <a:rPr lang="es-ES_tradnl" sz="2800" b="1" dirty="0">
                <a:ln w="12700" cmpd="sng">
                  <a:solidFill>
                    <a:schemeClr val="accent4"/>
                  </a:solidFill>
                  <a:prstDash val="solid"/>
                </a:ln>
                <a:solidFill>
                  <a:schemeClr val="accent4">
                    <a:lumMod val="50000"/>
                  </a:schemeClr>
                </a:solidFill>
              </a:rPr>
              <a:t>UNIVERSIDAD DE LAS FUERZAS </a:t>
            </a:r>
            <a:r>
              <a:rPr lang="es-ES_tradnl" sz="2800" b="1" dirty="0" smtClean="0">
                <a:ln w="12700" cmpd="sng">
                  <a:solidFill>
                    <a:schemeClr val="accent4"/>
                  </a:solidFill>
                  <a:prstDash val="solid"/>
                </a:ln>
                <a:solidFill>
                  <a:schemeClr val="accent4">
                    <a:lumMod val="50000"/>
                  </a:schemeClr>
                </a:solidFill>
              </a:rPr>
              <a:t>ARMADAS ESPE</a:t>
            </a:r>
            <a:endParaRPr lang="es-EC" sz="2800" b="1" dirty="0">
              <a:ln w="12700" cmpd="sng">
                <a:solidFill>
                  <a:schemeClr val="accent4"/>
                </a:solidFill>
                <a:prstDash val="solid"/>
              </a:ln>
              <a:solidFill>
                <a:schemeClr val="accent4">
                  <a:lumMod val="50000"/>
                </a:schemeClr>
              </a:solidFill>
            </a:endParaRP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pic>
        <p:nvPicPr>
          <p:cNvPr id="7"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3052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5334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Modelo matemático</a:t>
            </a:r>
          </a:p>
        </p:txBody>
      </p:sp>
      <p:sp>
        <p:nvSpPr>
          <p:cNvPr id="13" name="Rectangle 8"/>
          <p:cNvSpPr>
            <a:spLocks noChangeArrowheads="1"/>
          </p:cNvSpPr>
          <p:nvPr/>
        </p:nvSpPr>
        <p:spPr bwMode="auto">
          <a:xfrm flipV="1">
            <a:off x="228600" y="4876800"/>
            <a:ext cx="109095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21055" y="1143000"/>
            <a:ext cx="3733800" cy="4055745"/>
          </a:xfrm>
          <a:prstGeom prst="rect">
            <a:avLst/>
          </a:prstGeom>
          <a:noFill/>
          <a:ln>
            <a:noFill/>
          </a:ln>
        </p:spPr>
      </p:pic>
      <p:sp>
        <p:nvSpPr>
          <p:cNvPr id="2" name="Rectangle 4"/>
          <p:cNvSpPr>
            <a:spLocks noChangeArrowheads="1"/>
          </p:cNvSpPr>
          <p:nvPr/>
        </p:nvSpPr>
        <p:spPr bwMode="auto">
          <a:xfrm flipV="1">
            <a:off x="3352800" y="5626397"/>
            <a:ext cx="101518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695503957"/>
              </p:ext>
            </p:extLst>
          </p:nvPr>
        </p:nvGraphicFramePr>
        <p:xfrm>
          <a:off x="1710449" y="5407324"/>
          <a:ext cx="5415612" cy="447674"/>
        </p:xfrm>
        <a:graphic>
          <a:graphicData uri="http://schemas.openxmlformats.org/presentationml/2006/ole">
            <mc:AlternateContent xmlns:mc="http://schemas.openxmlformats.org/markup-compatibility/2006">
              <mc:Choice xmlns:v="urn:schemas-microsoft-com:vml" Requires="v">
                <p:oleObj spid="_x0000_s5145" name="Equation" r:id="rId4" imgW="2755900" imgH="228600" progId="Equation.DSMT4">
                  <p:embed/>
                </p:oleObj>
              </mc:Choice>
              <mc:Fallback>
                <p:oleObj name="Equation" r:id="rId4" imgW="2755900" imgH="228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0449" y="5407324"/>
                        <a:ext cx="5415612" cy="447674"/>
                      </a:xfrm>
                      <a:prstGeom prst="rect">
                        <a:avLst/>
                      </a:prstGeom>
                      <a:noFill/>
                    </p:spPr>
                  </p:pic>
                </p:oleObj>
              </mc:Fallback>
            </mc:AlternateContent>
          </a:graphicData>
        </a:graphic>
      </p:graphicFrame>
      <p:sp>
        <p:nvSpPr>
          <p:cNvPr id="6" name="CuadroTexto 5"/>
          <p:cNvSpPr txBox="1"/>
          <p:nvPr/>
        </p:nvSpPr>
        <p:spPr>
          <a:xfrm>
            <a:off x="8610600" y="2978497"/>
            <a:ext cx="552160" cy="369332"/>
          </a:xfrm>
          <a:prstGeom prst="rect">
            <a:avLst/>
          </a:prstGeom>
          <a:noFill/>
        </p:spPr>
        <p:txBody>
          <a:bodyPr wrap="square" rtlCol="0">
            <a:spAutoFit/>
          </a:bodyPr>
          <a:lstStyle/>
          <a:p>
            <a:endParaRPr lang="es-EC" dirty="0">
              <a:solidFill>
                <a:schemeClr val="bg1"/>
              </a:solidFill>
            </a:endParaRPr>
          </a:p>
        </p:txBody>
      </p:sp>
      <p:sp>
        <p:nvSpPr>
          <p:cNvPr id="7" name="Rectangle 7"/>
          <p:cNvSpPr>
            <a:spLocks noChangeArrowheads="1"/>
          </p:cNvSpPr>
          <p:nvPr/>
        </p:nvSpPr>
        <p:spPr bwMode="auto">
          <a:xfrm>
            <a:off x="4343400" y="1870501"/>
            <a:ext cx="4419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zh-CN" b="0" i="0"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El ángulo de elevación solar </a:t>
            </a:r>
            <a:r>
              <a:rPr kumimoji="0" lang="es-EC" altLang="zh-CN" b="0" i="1"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θ</a:t>
            </a:r>
            <a:r>
              <a:rPr kumimoji="0" lang="es-EC" altLang="zh-CN" b="0" i="1" u="none" strike="noStrike" cap="none" normalizeH="0" baseline="-3000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ZS</a:t>
            </a:r>
            <a:r>
              <a:rPr kumimoji="0" lang="es-EC" altLang="zh-CN" b="0" i="0"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s-EC" altLang="zh-CN" b="0" i="0" u="none" strike="noStrike" cap="none" normalizeH="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s-EC" altLang="zh-CN" b="0" i="0"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el cual se encuentra entre la vertical (i,e. zenit) y el rayo solar incidente.</a:t>
            </a:r>
          </a:p>
          <a:p>
            <a:pPr marL="0" marR="0" lvl="0" indent="0" algn="just" defTabSz="914400" rtl="0" eaLnBrk="0" fontAlgn="base" latinLnBrk="0" hangingPunct="0">
              <a:lnSpc>
                <a:spcPct val="100000"/>
              </a:lnSpc>
              <a:spcBef>
                <a:spcPct val="0"/>
              </a:spcBef>
              <a:spcAft>
                <a:spcPct val="0"/>
              </a:spcAft>
              <a:buClrTx/>
              <a:buSzTx/>
              <a:buFontTx/>
              <a:buNone/>
              <a:tabLst/>
            </a:pPr>
            <a:endParaRPr lang="es-EC" altLang="zh-CN"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zh-CN" b="0" i="0"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El azimut solar </a:t>
            </a:r>
            <a:r>
              <a:rPr kumimoji="0" lang="es-EC" altLang="zh-CN" b="0" i="1"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φ</a:t>
            </a:r>
            <a:r>
              <a:rPr kumimoji="0" lang="es-EC" altLang="zh-CN" b="0" i="1" u="none" strike="noStrike" cap="none" normalizeH="0" baseline="-3000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a:t>
            </a:r>
            <a:r>
              <a:rPr kumimoji="0" lang="es-EC" altLang="zh-CN" b="0" i="0"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que se encuentra entre los meridianos y la ubicación del sol. </a:t>
            </a:r>
          </a:p>
          <a:p>
            <a:pPr marL="0" marR="0" lvl="0" indent="0" algn="just" defTabSz="914400" rtl="0" eaLnBrk="0" fontAlgn="base" latinLnBrk="0" hangingPunct="0">
              <a:lnSpc>
                <a:spcPct val="100000"/>
              </a:lnSpc>
              <a:spcBef>
                <a:spcPct val="0"/>
              </a:spcBef>
              <a:spcAft>
                <a:spcPct val="0"/>
              </a:spcAft>
              <a:buClrTx/>
              <a:buSzTx/>
              <a:buFontTx/>
              <a:buNone/>
              <a:tabLst/>
            </a:pPr>
            <a:endParaRPr lang="es-EC" altLang="zh-CN"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zh-CN" b="0" i="0"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La altitud solar </a:t>
            </a:r>
            <a:r>
              <a:rPr kumimoji="0" lang="es-EC" altLang="zh-CN" b="0" i="1"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γ</a:t>
            </a:r>
            <a:r>
              <a:rPr kumimoji="0" lang="es-EC" altLang="zh-CN" b="0" i="1" u="none" strike="noStrike" cap="none" normalizeH="0" baseline="-3000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a:t>
            </a:r>
            <a:r>
              <a:rPr kumimoji="0" lang="es-EC" altLang="zh-CN" b="0" i="1"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s-EC" altLang="zh-CN" b="0" i="0"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es el ángulo entre la horizontal y el plano entre el zenit y el sol.</a:t>
            </a:r>
            <a:endParaRPr kumimoji="0" lang="es-EC" altLang="zh-CN" sz="2800" b="0" i="0" u="none" strike="noStrike" cap="none" normalizeH="0" baseline="0" dirty="0" smtClean="0">
              <a:ln>
                <a:noFill/>
              </a:ln>
              <a:solidFill>
                <a:schemeClr val="bg1"/>
              </a:solidFill>
              <a:effectLst/>
              <a:latin typeface="Arial" panose="020B0604020202020204" pitchFamily="34" charset="0"/>
            </a:endParaRPr>
          </a:p>
        </p:txBody>
      </p:sp>
      <p:pic>
        <p:nvPicPr>
          <p:cNvPr id="10" name="4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60753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ujaen.es/investiga/solar/07cursosolar/home_main_frame/02_radiacion/01_basico/image_formulas/15_radia_glob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334000"/>
            <a:ext cx="4363974" cy="4218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533400" y="1185863"/>
            <a:ext cx="4702389" cy="4148137"/>
          </a:xfrm>
          <a:prstGeom prst="rect">
            <a:avLst/>
          </a:prstGeom>
        </p:spPr>
      </p:pic>
      <p:sp>
        <p:nvSpPr>
          <p:cNvPr id="5" name="CuadroTexto 4"/>
          <p:cNvSpPr txBox="1"/>
          <p:nvPr/>
        </p:nvSpPr>
        <p:spPr>
          <a:xfrm>
            <a:off x="5638800" y="1981200"/>
            <a:ext cx="2895600" cy="2308324"/>
          </a:xfrm>
          <a:prstGeom prst="rect">
            <a:avLst/>
          </a:prstGeom>
          <a:noFill/>
        </p:spPr>
        <p:txBody>
          <a:bodyPr wrap="square" rtlCol="0">
            <a:spAutoFit/>
          </a:bodyPr>
          <a:lstStyle/>
          <a:p>
            <a:pPr algn="just"/>
            <a:r>
              <a:rPr lang="es-EC" dirty="0" smtClean="0">
                <a:solidFill>
                  <a:schemeClr val="bg1"/>
                </a:solidFill>
              </a:rPr>
              <a:t>β es la inclinación del panel solar con respecto a la horizontal.</a:t>
            </a:r>
          </a:p>
          <a:p>
            <a:pPr algn="just"/>
            <a:endParaRPr lang="es-EC" dirty="0">
              <a:solidFill>
                <a:schemeClr val="bg1"/>
              </a:solidFill>
            </a:endParaRPr>
          </a:p>
          <a:p>
            <a:pPr algn="just"/>
            <a:r>
              <a:rPr lang="es-EC" dirty="0" smtClean="0">
                <a:solidFill>
                  <a:schemeClr val="bg1"/>
                </a:solidFill>
              </a:rPr>
              <a:t>α el azimut del panel solar.</a:t>
            </a:r>
          </a:p>
          <a:p>
            <a:pPr algn="just"/>
            <a:endParaRPr lang="es-EC" dirty="0">
              <a:solidFill>
                <a:schemeClr val="bg1"/>
              </a:solidFill>
            </a:endParaRPr>
          </a:p>
          <a:p>
            <a:pPr algn="just"/>
            <a:r>
              <a:rPr lang="el-GR" dirty="0" smtClean="0">
                <a:solidFill>
                  <a:schemeClr val="bg1"/>
                </a:solidFill>
              </a:rPr>
              <a:t>Θ</a:t>
            </a:r>
            <a:r>
              <a:rPr lang="es-EC" dirty="0" smtClean="0">
                <a:solidFill>
                  <a:schemeClr val="bg1"/>
                </a:solidFill>
              </a:rPr>
              <a:t>s </a:t>
            </a:r>
            <a:r>
              <a:rPr lang="es-EC" dirty="0">
                <a:solidFill>
                  <a:schemeClr val="bg1"/>
                </a:solidFill>
              </a:rPr>
              <a:t>á</a:t>
            </a:r>
            <a:r>
              <a:rPr lang="es-EC" dirty="0" smtClean="0">
                <a:solidFill>
                  <a:schemeClr val="bg1"/>
                </a:solidFill>
              </a:rPr>
              <a:t>ngulo del rayo solar incidente.</a:t>
            </a:r>
            <a:endParaRPr lang="es-EC" dirty="0">
              <a:solidFill>
                <a:schemeClr val="bg1"/>
              </a:solidFill>
            </a:endParaRPr>
          </a:p>
        </p:txBody>
      </p:sp>
      <p:sp>
        <p:nvSpPr>
          <p:cNvPr id="8"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Ángulos entre panel y el Sol </a:t>
            </a:r>
          </a:p>
        </p:txBody>
      </p:sp>
      <p:pic>
        <p:nvPicPr>
          <p:cNvPr id="6"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2041172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Radiación Solar </a:t>
            </a:r>
          </a:p>
        </p:txBody>
      </p:sp>
      <p:sp>
        <p:nvSpPr>
          <p:cNvPr id="3" name="Rectangle 4"/>
          <p:cNvSpPr>
            <a:spLocks noChangeArrowheads="1"/>
          </p:cNvSpPr>
          <p:nvPr/>
        </p:nvSpPr>
        <p:spPr bwMode="auto">
          <a:xfrm>
            <a:off x="5486400" y="1262389"/>
            <a:ext cx="32766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252413" algn="just" eaLnBrk="0" fontAlgn="base" hangingPunct="0">
              <a:spcBef>
                <a:spcPct val="0"/>
              </a:spcBef>
              <a:spcAft>
                <a:spcPct val="0"/>
              </a:spcAft>
            </a:pPr>
            <a:r>
              <a:rPr lang="es-EC" altLang="zh-CN" dirty="0">
                <a:solidFill>
                  <a:schemeClr val="bg1"/>
                </a:solidFill>
                <a:latin typeface="Arial" panose="020B0604020202020204" pitchFamily="34" charset="0"/>
              </a:rPr>
              <a:t>La energía que emite el sol hacia la Tierra es llamada radiación solar la cual llega en forma de luz y calor, se clasifican de acuerdo a la forma en que los objetos situados en la superficie terrestre la reciben.</a:t>
            </a:r>
          </a:p>
          <a:p>
            <a:pPr lvl="0" indent="252413" algn="just" eaLnBrk="0" fontAlgn="base" hangingPunct="0">
              <a:spcBef>
                <a:spcPct val="0"/>
              </a:spcBef>
              <a:spcAft>
                <a:spcPct val="0"/>
              </a:spcAft>
            </a:pPr>
            <a:endParaRPr lang="es-EC" altLang="zh-CN" dirty="0">
              <a:solidFill>
                <a:schemeClr val="bg1"/>
              </a:solidFill>
              <a:latin typeface="Arial" panose="020B0604020202020204" pitchFamily="34" charset="0"/>
            </a:endParaRPr>
          </a:p>
          <a:p>
            <a:pPr lvl="0" indent="252413" algn="just" eaLnBrk="0" fontAlgn="base" hangingPunct="0">
              <a:spcBef>
                <a:spcPct val="0"/>
              </a:spcBef>
              <a:spcAft>
                <a:spcPct val="0"/>
              </a:spcAft>
            </a:pPr>
            <a:r>
              <a:rPr lang="es-EC" altLang="zh-CN" dirty="0">
                <a:solidFill>
                  <a:schemeClr val="bg1"/>
                </a:solidFill>
                <a:latin typeface="Arial" panose="020B0604020202020204" pitchFamily="34" charset="0"/>
              </a:rPr>
              <a:t>La radiación solar que llega de forma directa a la Tierra </a:t>
            </a:r>
            <a:r>
              <a:rPr lang="es-EC" altLang="zh-CN" dirty="0" smtClean="0">
                <a:solidFill>
                  <a:schemeClr val="bg1"/>
                </a:solidFill>
                <a:latin typeface="Arial" panose="020B0604020202020204" pitchFamily="34" charset="0"/>
              </a:rPr>
              <a:t>es una constante solar </a:t>
            </a:r>
          </a:p>
          <a:p>
            <a:pPr lvl="0" indent="252413" algn="just" eaLnBrk="0" fontAlgn="base" hangingPunct="0">
              <a:spcBef>
                <a:spcPct val="0"/>
              </a:spcBef>
              <a:spcAft>
                <a:spcPct val="0"/>
              </a:spcAft>
            </a:pPr>
            <a:endParaRPr lang="es-EC" altLang="zh-CN" dirty="0">
              <a:solidFill>
                <a:schemeClr val="bg1"/>
              </a:solidFill>
              <a:latin typeface="Arial" panose="020B0604020202020204" pitchFamily="34" charset="0"/>
            </a:endParaRPr>
          </a:p>
          <a:p>
            <a:pPr lvl="0" indent="252413" algn="just" eaLnBrk="0" fontAlgn="base" hangingPunct="0">
              <a:spcBef>
                <a:spcPct val="0"/>
              </a:spcBef>
              <a:spcAft>
                <a:spcPct val="0"/>
              </a:spcAft>
            </a:pPr>
            <a:r>
              <a:rPr lang="es-EC" altLang="zh-CN" dirty="0" smtClean="0">
                <a:solidFill>
                  <a:schemeClr val="bg1"/>
                </a:solidFill>
                <a:latin typeface="Arial" panose="020B0604020202020204" pitchFamily="34" charset="0"/>
              </a:rPr>
              <a:t>β0 </a:t>
            </a:r>
            <a:r>
              <a:rPr lang="es-EC" altLang="zh-CN" dirty="0">
                <a:solidFill>
                  <a:schemeClr val="bg1"/>
                </a:solidFill>
                <a:latin typeface="Arial" panose="020B0604020202020204" pitchFamily="34" charset="0"/>
              </a:rPr>
              <a:t>= 1367 W/m2.</a:t>
            </a:r>
          </a:p>
          <a:p>
            <a:pPr marL="0" marR="0" lvl="0" indent="252413" algn="just" defTabSz="914400" rtl="0" eaLnBrk="0" fontAlgn="base" latinLnBrk="0" hangingPunct="0">
              <a:lnSpc>
                <a:spcPct val="100000"/>
              </a:lnSpc>
              <a:spcBef>
                <a:spcPct val="0"/>
              </a:spcBef>
              <a:spcAft>
                <a:spcPct val="0"/>
              </a:spcAft>
              <a:buClrTx/>
              <a:buSzTx/>
              <a:buFontTx/>
              <a:buNone/>
              <a:tabLst/>
            </a:pPr>
            <a:endParaRPr kumimoji="0" lang="es-EC" altLang="zh-CN" sz="1600" b="0" i="0" u="none" strike="noStrike" cap="none" normalizeH="0" baseline="0" dirty="0" smtClean="0">
              <a:ln>
                <a:noFill/>
              </a:ln>
              <a:solidFill>
                <a:schemeClr val="bg1"/>
              </a:solidFill>
              <a:effectLst/>
              <a:latin typeface="Arial" panose="020B0604020202020204" pitchFamily="34" charset="0"/>
            </a:endParaRP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4572000" cy="3200400"/>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4063255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Tipos de radiación  </a:t>
            </a:r>
          </a:p>
        </p:txBody>
      </p:sp>
      <p:sp>
        <p:nvSpPr>
          <p:cNvPr id="7" name="Rectángulo 6"/>
          <p:cNvSpPr/>
          <p:nvPr/>
        </p:nvSpPr>
        <p:spPr>
          <a:xfrm>
            <a:off x="4876800" y="1905000"/>
            <a:ext cx="3581400" cy="1631216"/>
          </a:xfrm>
          <a:prstGeom prst="rect">
            <a:avLst/>
          </a:prstGeom>
        </p:spPr>
        <p:txBody>
          <a:bodyPr wrap="square">
            <a:spAutoFit/>
          </a:bodyPr>
          <a:lstStyle/>
          <a:p>
            <a:pPr algn="just"/>
            <a:r>
              <a:rPr lang="es-EC" sz="2000" dirty="0" smtClean="0"/>
              <a:t>Radiación </a:t>
            </a:r>
            <a:r>
              <a:rPr lang="es-EC" sz="2000" dirty="0"/>
              <a:t>Directa (β): Este tipo de radicación </a:t>
            </a:r>
            <a:r>
              <a:rPr lang="es-EC" sz="2000" dirty="0" smtClean="0"/>
              <a:t>llega </a:t>
            </a:r>
            <a:r>
              <a:rPr lang="es-EC" sz="2000" dirty="0"/>
              <a:t>en línea recta al planeta tierra donde atraviesa la atmosfera sin ser desviada por ningún objeto. </a:t>
            </a:r>
          </a:p>
        </p:txBody>
      </p:sp>
      <p:pic>
        <p:nvPicPr>
          <p:cNvPr id="9" name="Imagen 8"/>
          <p:cNvPicPr>
            <a:picLocks noChangeAspect="1"/>
          </p:cNvPicPr>
          <p:nvPr/>
        </p:nvPicPr>
        <p:blipFill>
          <a:blip r:embed="rId2"/>
          <a:stretch>
            <a:fillRect/>
          </a:stretch>
        </p:blipFill>
        <p:spPr>
          <a:xfrm>
            <a:off x="4800600" y="3810000"/>
            <a:ext cx="2895600" cy="1142774"/>
          </a:xfrm>
          <a:prstGeom prst="rect">
            <a:avLst/>
          </a:prstGeom>
        </p:spPr>
      </p:pic>
      <p:pic>
        <p:nvPicPr>
          <p:cNvPr id="11268" name="Picture 4" descr="Resultado de imagen para radiacion s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26" y="1981200"/>
            <a:ext cx="383177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4213085760"/>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Tipos de radiación  </a:t>
            </a:r>
          </a:p>
        </p:txBody>
      </p:sp>
      <p:pic>
        <p:nvPicPr>
          <p:cNvPr id="12293" name="Picture 5"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4596130"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800600" y="1600200"/>
            <a:ext cx="3581400" cy="1631216"/>
          </a:xfrm>
          <a:prstGeom prst="rect">
            <a:avLst/>
          </a:prstGeom>
        </p:spPr>
        <p:txBody>
          <a:bodyPr wrap="square">
            <a:spAutoFit/>
          </a:bodyPr>
          <a:lstStyle/>
          <a:p>
            <a:pPr algn="just"/>
            <a:r>
              <a:rPr lang="es-EC" sz="2000" dirty="0" smtClean="0"/>
              <a:t>Radiación </a:t>
            </a:r>
            <a:r>
              <a:rPr lang="es-EC" sz="2000" dirty="0"/>
              <a:t>Difusa (D</a:t>
            </a:r>
            <a:r>
              <a:rPr lang="es-EC" sz="2000" dirty="0" smtClean="0"/>
              <a:t>) </a:t>
            </a:r>
          </a:p>
          <a:p>
            <a:pPr algn="just"/>
            <a:r>
              <a:rPr lang="es-EC" sz="2000" dirty="0" smtClean="0"/>
              <a:t>Es </a:t>
            </a:r>
            <a:r>
              <a:rPr lang="es-EC" sz="2000" dirty="0"/>
              <a:t>aquella que al llegar a la superficie terrestre es desviada por las moléculas de aire de la </a:t>
            </a:r>
            <a:r>
              <a:rPr lang="es-EC" sz="2000" dirty="0" smtClean="0"/>
              <a:t>atmosfera.</a:t>
            </a:r>
            <a:endParaRPr lang="es-EC" sz="2000" dirty="0"/>
          </a:p>
        </p:txBody>
      </p:sp>
      <p:pic>
        <p:nvPicPr>
          <p:cNvPr id="6" name="Imagen 5"/>
          <p:cNvPicPr>
            <a:picLocks noChangeAspect="1"/>
          </p:cNvPicPr>
          <p:nvPr/>
        </p:nvPicPr>
        <p:blipFill>
          <a:blip r:embed="rId3"/>
          <a:stretch>
            <a:fillRect/>
          </a:stretch>
        </p:blipFill>
        <p:spPr>
          <a:xfrm>
            <a:off x="4814887" y="3657600"/>
            <a:ext cx="3567113" cy="874952"/>
          </a:xfrm>
          <a:prstGeom prst="rect">
            <a:avLst/>
          </a:prstGeom>
        </p:spPr>
      </p:pic>
      <p:pic>
        <p:nvPicPr>
          <p:cNvPr id="9"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2103765044"/>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Tipos de radiación  </a:t>
            </a:r>
          </a:p>
        </p:txBody>
      </p:sp>
      <p:sp>
        <p:nvSpPr>
          <p:cNvPr id="7" name="Rectángulo 6"/>
          <p:cNvSpPr/>
          <p:nvPr/>
        </p:nvSpPr>
        <p:spPr>
          <a:xfrm>
            <a:off x="5410200" y="1981200"/>
            <a:ext cx="3581400" cy="1938992"/>
          </a:xfrm>
          <a:prstGeom prst="rect">
            <a:avLst/>
          </a:prstGeom>
        </p:spPr>
        <p:txBody>
          <a:bodyPr wrap="square">
            <a:spAutoFit/>
          </a:bodyPr>
          <a:lstStyle/>
          <a:p>
            <a:pPr algn="just"/>
            <a:r>
              <a:rPr lang="es-EC" sz="2000" dirty="0" smtClean="0"/>
              <a:t>Radiación </a:t>
            </a:r>
            <a:r>
              <a:rPr lang="es-EC" sz="2000" dirty="0"/>
              <a:t>Reflejada (R</a:t>
            </a:r>
            <a:r>
              <a:rPr lang="es-EC" sz="2000" dirty="0" smtClean="0"/>
              <a:t>)</a:t>
            </a:r>
          </a:p>
          <a:p>
            <a:pPr algn="just"/>
            <a:r>
              <a:rPr lang="es-EC" sz="2000" dirty="0" smtClean="0"/>
              <a:t>este </a:t>
            </a:r>
            <a:r>
              <a:rPr lang="es-EC" sz="2000" dirty="0"/>
              <a:t>tipo de radiación </a:t>
            </a:r>
            <a:r>
              <a:rPr lang="es-EC" sz="2000" dirty="0" smtClean="0"/>
              <a:t>se </a:t>
            </a:r>
            <a:r>
              <a:rPr lang="es-EC" sz="2000" dirty="0"/>
              <a:t>define como la reflexión de la luz solar sobre superficies que se encuentran dentro del planeta </a:t>
            </a:r>
            <a:r>
              <a:rPr lang="es-EC" sz="2000" dirty="0" smtClean="0"/>
              <a:t>Tierra.</a:t>
            </a:r>
            <a:endParaRPr lang="es-EC" sz="2000" dirty="0"/>
          </a:p>
        </p:txBody>
      </p:sp>
      <p:pic>
        <p:nvPicPr>
          <p:cNvPr id="5" name="Imagen 4"/>
          <p:cNvPicPr>
            <a:picLocks noChangeAspect="1"/>
          </p:cNvPicPr>
          <p:nvPr/>
        </p:nvPicPr>
        <p:blipFill>
          <a:blip r:embed="rId2"/>
          <a:stretch>
            <a:fillRect/>
          </a:stretch>
        </p:blipFill>
        <p:spPr>
          <a:xfrm>
            <a:off x="1600200" y="5181600"/>
            <a:ext cx="5791200" cy="609173"/>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957860544"/>
              </p:ext>
            </p:extLst>
          </p:nvPr>
        </p:nvGraphicFramePr>
        <p:xfrm>
          <a:off x="685800" y="1054587"/>
          <a:ext cx="4572000" cy="3496309"/>
        </p:xfrm>
        <a:graphic>
          <a:graphicData uri="http://schemas.openxmlformats.org/drawingml/2006/table">
            <a:tbl>
              <a:tblPr firstRow="1" bandRow="1">
                <a:tableStyleId>{5C22544A-7EE6-4342-B048-85BDC9FD1C3A}</a:tableStyleId>
              </a:tblPr>
              <a:tblGrid>
                <a:gridCol w="1160257"/>
                <a:gridCol w="1521423"/>
                <a:gridCol w="1890320"/>
              </a:tblGrid>
              <a:tr h="706338">
                <a:tc>
                  <a:txBody>
                    <a:bodyPr/>
                    <a:lstStyle/>
                    <a:p>
                      <a:pPr marL="0" marR="0" algn="ctr">
                        <a:spcBef>
                          <a:spcPts val="0"/>
                        </a:spcBef>
                        <a:spcAft>
                          <a:spcPts val="0"/>
                        </a:spcAft>
                      </a:pPr>
                      <a:r>
                        <a:rPr lang="es-EC" sz="1400" dirty="0">
                          <a:effectLst/>
                        </a:rPr>
                        <a:t>SUPERFICIE</a:t>
                      </a:r>
                      <a:endParaRPr lang="es-EC" sz="1400" dirty="0">
                        <a:solidFill>
                          <a:srgbClr val="FFFFFF"/>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C" sz="1400">
                          <a:effectLst/>
                        </a:rPr>
                        <a:t>DETALLES</a:t>
                      </a:r>
                      <a:endParaRPr lang="es-EC" sz="1400">
                        <a:solidFill>
                          <a:srgbClr val="FFFFFF"/>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C" sz="1400">
                          <a:effectLst/>
                        </a:rPr>
                        <a:t>ALBEDO</a:t>
                      </a:r>
                      <a:endParaRPr lang="es-EC" sz="1400">
                        <a:solidFill>
                          <a:srgbClr val="FFFFFF"/>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r>
              <a:tr h="463572">
                <a:tc>
                  <a:txBody>
                    <a:bodyPr/>
                    <a:lstStyle/>
                    <a:p>
                      <a:pPr marL="0" marR="0" algn="ctr">
                        <a:spcBef>
                          <a:spcPts val="0"/>
                        </a:spcBef>
                        <a:spcAft>
                          <a:spcPts val="0"/>
                        </a:spcAft>
                      </a:pPr>
                      <a:r>
                        <a:rPr lang="es-ES_tradnl" sz="1400">
                          <a:effectLst/>
                        </a:rPr>
                        <a:t>Bosque</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a:effectLst/>
                        </a:rPr>
                        <a:t>Denso</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a:effectLst/>
                        </a:rPr>
                        <a:t>0.15 – 0.2</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r>
              <a:tr h="616063">
                <a:tc>
                  <a:txBody>
                    <a:bodyPr/>
                    <a:lstStyle/>
                    <a:p>
                      <a:pPr marL="0" marR="0" algn="ctr">
                        <a:spcBef>
                          <a:spcPts val="0"/>
                        </a:spcBef>
                        <a:spcAft>
                          <a:spcPts val="0"/>
                        </a:spcAft>
                      </a:pPr>
                      <a:r>
                        <a:rPr lang="es-ES_tradnl" sz="1400">
                          <a:effectLst/>
                        </a:rPr>
                        <a:t>Agua</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a:effectLst/>
                        </a:rPr>
                        <a:t>Angulo de zenit grande</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dirty="0">
                          <a:effectLst/>
                        </a:rPr>
                        <a:t>0.03 – 1.00</a:t>
                      </a:r>
                      <a:endParaRPr lang="es-EC" sz="1400" i="1" dirty="0">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r>
              <a:tr h="602644">
                <a:tc>
                  <a:txBody>
                    <a:bodyPr/>
                    <a:lstStyle/>
                    <a:p>
                      <a:pPr marL="0" marR="0" algn="ctr">
                        <a:spcBef>
                          <a:spcPts val="0"/>
                        </a:spcBef>
                        <a:spcAft>
                          <a:spcPts val="0"/>
                        </a:spcAft>
                      </a:pPr>
                      <a:r>
                        <a:rPr lang="es-ES_tradnl" sz="1400">
                          <a:effectLst/>
                        </a:rPr>
                        <a:t>Hielo</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a:effectLst/>
                        </a:rPr>
                        <a:t>Flotando en el mar</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a:effectLst/>
                        </a:rPr>
                        <a:t>0.30 – 0.45</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r>
              <a:tr h="553846">
                <a:tc>
                  <a:txBody>
                    <a:bodyPr/>
                    <a:lstStyle/>
                    <a:p>
                      <a:pPr marL="0" marR="0" algn="ctr">
                        <a:spcBef>
                          <a:spcPts val="0"/>
                        </a:spcBef>
                        <a:spcAft>
                          <a:spcPts val="0"/>
                        </a:spcAft>
                      </a:pPr>
                      <a:r>
                        <a:rPr lang="es-ES_tradnl" sz="1400">
                          <a:effectLst/>
                        </a:rPr>
                        <a:t>Nubes</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a:effectLst/>
                        </a:rPr>
                        <a:t>Anchas</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a:effectLst/>
                        </a:rPr>
                        <a:t>0.60 – 0.90</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r>
              <a:tr h="553846">
                <a:tc>
                  <a:txBody>
                    <a:bodyPr/>
                    <a:lstStyle/>
                    <a:p>
                      <a:pPr marL="0" marR="0" algn="ctr">
                        <a:spcBef>
                          <a:spcPts val="0"/>
                        </a:spcBef>
                        <a:spcAft>
                          <a:spcPts val="0"/>
                        </a:spcAft>
                      </a:pPr>
                      <a:r>
                        <a:rPr lang="es-ES_tradnl" sz="1400">
                          <a:effectLst/>
                        </a:rPr>
                        <a:t>Nieve</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a:effectLst/>
                        </a:rPr>
                        <a:t>Fresca</a:t>
                      </a:r>
                      <a:endParaRPr lang="es-EC" sz="1400" i="1">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s-ES_tradnl" sz="1400" dirty="0">
                          <a:effectLst/>
                        </a:rPr>
                        <a:t>0.95</a:t>
                      </a:r>
                      <a:endParaRPr lang="es-EC" sz="1400" i="1" dirty="0">
                        <a:effectLst/>
                        <a:latin typeface="Cambria Math" panose="02040503050406030204" pitchFamily="18" charset="0"/>
                        <a:ea typeface="SimSun" panose="02010600030101010101" pitchFamily="2" charset="-122"/>
                        <a:cs typeface="Arial" panose="020B0604020202020204" pitchFamily="34" charset="0"/>
                      </a:endParaRPr>
                    </a:p>
                  </a:txBody>
                  <a:tcPr marL="68580" marR="68580" marT="0" marB="0" anchor="ctr"/>
                </a:tc>
              </a:tr>
            </a:tbl>
          </a:graphicData>
        </a:graphic>
      </p:graphicFrame>
      <p:sp>
        <p:nvSpPr>
          <p:cNvPr id="3" name="Rectángulo 2"/>
          <p:cNvSpPr/>
          <p:nvPr/>
        </p:nvSpPr>
        <p:spPr>
          <a:xfrm>
            <a:off x="1219200" y="4812268"/>
            <a:ext cx="4572000" cy="369332"/>
          </a:xfrm>
          <a:prstGeom prst="rect">
            <a:avLst/>
          </a:prstGeom>
        </p:spPr>
        <p:txBody>
          <a:bodyPr>
            <a:spAutoFit/>
          </a:bodyPr>
          <a:lstStyle/>
          <a:p>
            <a:r>
              <a:rPr lang="es-EC" dirty="0"/>
              <a:t>Radiación </a:t>
            </a:r>
            <a:r>
              <a:rPr lang="es-EC" dirty="0" smtClean="0"/>
              <a:t>Global (G)</a:t>
            </a:r>
            <a:endParaRPr lang="es-EC" dirty="0"/>
          </a:p>
        </p:txBody>
      </p:sp>
      <p:pic>
        <p:nvPicPr>
          <p:cNvPr id="9"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2814564735"/>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Celdas Solares  </a:t>
            </a:r>
          </a:p>
        </p:txBody>
      </p:sp>
      <p:sp>
        <p:nvSpPr>
          <p:cNvPr id="4" name="Rectángulo 3"/>
          <p:cNvSpPr/>
          <p:nvPr/>
        </p:nvSpPr>
        <p:spPr>
          <a:xfrm>
            <a:off x="838200" y="4419600"/>
            <a:ext cx="7620000" cy="923330"/>
          </a:xfrm>
          <a:prstGeom prst="rect">
            <a:avLst/>
          </a:prstGeom>
        </p:spPr>
        <p:txBody>
          <a:bodyPr wrap="square">
            <a:spAutoFit/>
          </a:bodyPr>
          <a:lstStyle/>
          <a:p>
            <a:r>
              <a:rPr lang="es-EC" dirty="0">
                <a:latin typeface="Times New Roman" panose="02020603050405020304" pitchFamily="18" charset="0"/>
                <a:ea typeface="SimSun" panose="02010600030101010101" pitchFamily="2" charset="-122"/>
                <a:cs typeface="Arial" panose="020B0604020202020204" pitchFamily="34" charset="0"/>
              </a:rPr>
              <a:t>Las celdas solares </a:t>
            </a:r>
            <a:r>
              <a:rPr lang="es-EC" dirty="0" smtClean="0">
                <a:latin typeface="Times New Roman" panose="02020603050405020304" pitchFamily="18" charset="0"/>
                <a:ea typeface="SimSun" panose="02010600030101010101" pitchFamily="2" charset="-122"/>
                <a:cs typeface="Arial" panose="020B0604020202020204" pitchFamily="34" charset="0"/>
              </a:rPr>
              <a:t>convierten </a:t>
            </a:r>
            <a:r>
              <a:rPr lang="es-EC" dirty="0">
                <a:latin typeface="Times New Roman" panose="02020603050405020304" pitchFamily="18" charset="0"/>
                <a:ea typeface="SimSun" panose="02010600030101010101" pitchFamily="2" charset="-122"/>
                <a:cs typeface="Arial" panose="020B0604020202020204" pitchFamily="34" charset="0"/>
              </a:rPr>
              <a:t>la energía solar en energía </a:t>
            </a:r>
            <a:r>
              <a:rPr lang="es-EC" dirty="0" smtClean="0">
                <a:latin typeface="Times New Roman" panose="02020603050405020304" pitchFamily="18" charset="0"/>
                <a:ea typeface="SimSun" panose="02010600030101010101" pitchFamily="2" charset="-122"/>
                <a:cs typeface="Arial" panose="020B0604020202020204" pitchFamily="34" charset="0"/>
              </a:rPr>
              <a:t>eléctrica, los </a:t>
            </a:r>
            <a:r>
              <a:rPr lang="es-EC" dirty="0">
                <a:latin typeface="Times New Roman" panose="02020603050405020304" pitchFamily="18" charset="0"/>
                <a:ea typeface="SimSun" panose="02010600030101010101" pitchFamily="2" charset="-122"/>
                <a:cs typeface="Arial" panose="020B0604020202020204" pitchFamily="34" charset="0"/>
              </a:rPr>
              <a:t>elementos más comunes </a:t>
            </a:r>
            <a:r>
              <a:rPr lang="es-EC" dirty="0" smtClean="0">
                <a:latin typeface="Times New Roman" panose="02020603050405020304" pitchFamily="18" charset="0"/>
                <a:ea typeface="SimSun" panose="02010600030101010101" pitchFamily="2" charset="-122"/>
                <a:cs typeface="Arial" panose="020B0604020202020204" pitchFamily="34" charset="0"/>
              </a:rPr>
              <a:t>para su </a:t>
            </a:r>
            <a:r>
              <a:rPr lang="es-EC" dirty="0">
                <a:latin typeface="Times New Roman" panose="02020603050405020304" pitchFamily="18" charset="0"/>
                <a:ea typeface="SimSun" panose="02010600030101010101" pitchFamily="2" charset="-122"/>
                <a:cs typeface="Arial" panose="020B0604020202020204" pitchFamily="34" charset="0"/>
              </a:rPr>
              <a:t>creación </a:t>
            </a:r>
            <a:r>
              <a:rPr lang="es-EC" dirty="0" smtClean="0">
                <a:latin typeface="Times New Roman" panose="02020603050405020304" pitchFamily="18" charset="0"/>
                <a:ea typeface="SimSun" panose="02010600030101010101" pitchFamily="2" charset="-122"/>
                <a:cs typeface="Arial" panose="020B0604020202020204" pitchFamily="34" charset="0"/>
              </a:rPr>
              <a:t>son: </a:t>
            </a:r>
            <a:r>
              <a:rPr lang="es-EC" dirty="0">
                <a:latin typeface="Times New Roman" panose="02020603050405020304" pitchFamily="18" charset="0"/>
                <a:ea typeface="SimSun" panose="02010600030101010101" pitchFamily="2" charset="-122"/>
                <a:cs typeface="Arial" panose="020B0604020202020204" pitchFamily="34" charset="0"/>
              </a:rPr>
              <a:t>silicio mono cristalino, celdas poli cristalinas y celdas </a:t>
            </a:r>
            <a:r>
              <a:rPr lang="es-EC" dirty="0" smtClean="0">
                <a:latin typeface="Times New Roman" panose="02020603050405020304" pitchFamily="18" charset="0"/>
                <a:ea typeface="SimSun" panose="02010600030101010101" pitchFamily="2" charset="-122"/>
                <a:cs typeface="Arial" panose="020B0604020202020204" pitchFamily="34" charset="0"/>
              </a:rPr>
              <a:t>orgánicas.</a:t>
            </a:r>
            <a:endParaRPr lang="es-EC" dirty="0"/>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5943600" cy="2953819"/>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1112017516"/>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Configuración del sistema  </a:t>
            </a: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391400" cy="4876800"/>
          </a:xfrm>
          <a:prstGeom prst="rect">
            <a:avLst/>
          </a:prstGeom>
          <a:noFill/>
          <a:ln>
            <a:noFill/>
          </a:ln>
        </p:spPr>
      </p:pic>
    </p:spTree>
    <p:extLst>
      <p:ext uri="{BB962C8B-B14F-4D97-AF65-F5344CB8AC3E}">
        <p14:creationId xmlns:p14="http://schemas.microsoft.com/office/powerpoint/2010/main" val="3485012110"/>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Medición de Irradiancia  </a:t>
            </a:r>
          </a:p>
        </p:txBody>
      </p:sp>
      <p:sp>
        <p:nvSpPr>
          <p:cNvPr id="4" name="Rectángulo 3"/>
          <p:cNvSpPr/>
          <p:nvPr/>
        </p:nvSpPr>
        <p:spPr>
          <a:xfrm>
            <a:off x="4114800" y="2286000"/>
            <a:ext cx="4572000" cy="2308324"/>
          </a:xfrm>
          <a:prstGeom prst="rect">
            <a:avLst/>
          </a:prstGeom>
        </p:spPr>
        <p:txBody>
          <a:bodyPr>
            <a:spAutoFit/>
          </a:bodyPr>
          <a:lstStyle/>
          <a:p>
            <a:pPr algn="just"/>
            <a:r>
              <a:rPr lang="es-EC" dirty="0" smtClean="0">
                <a:latin typeface="Trebuchet MS" panose="020B0603020202020204" pitchFamily="34" charset="0"/>
              </a:rPr>
              <a:t>Piranómetro es un sensor </a:t>
            </a:r>
            <a:r>
              <a:rPr lang="es-EC" dirty="0">
                <a:latin typeface="Trebuchet MS" panose="020B0603020202020204" pitchFamily="34" charset="0"/>
              </a:rPr>
              <a:t>de radiación solar Global </a:t>
            </a:r>
            <a:r>
              <a:rPr lang="es-EC" dirty="0" smtClean="0">
                <a:latin typeface="Trebuchet MS" panose="020B0603020202020204" pitchFamily="34" charset="0"/>
              </a:rPr>
              <a:t>el cual mide </a:t>
            </a:r>
            <a:r>
              <a:rPr lang="es-EC" dirty="0">
                <a:latin typeface="Trebuchet MS" panose="020B0603020202020204" pitchFamily="34" charset="0"/>
              </a:rPr>
              <a:t>la radiación solar recibida en una superficie plana con un ángulo de visión de 180 º. </a:t>
            </a:r>
            <a:endParaRPr lang="es-EC" dirty="0" smtClean="0">
              <a:latin typeface="Trebuchet MS" panose="020B0603020202020204" pitchFamily="34" charset="0"/>
            </a:endParaRPr>
          </a:p>
          <a:p>
            <a:pPr algn="just"/>
            <a:endParaRPr lang="es-EC" dirty="0">
              <a:latin typeface="Trebuchet MS" panose="020B0603020202020204" pitchFamily="34" charset="0"/>
            </a:endParaRPr>
          </a:p>
          <a:p>
            <a:pPr algn="just"/>
            <a:r>
              <a:rPr lang="es-EC" dirty="0" smtClean="0">
                <a:latin typeface="Trebuchet MS" panose="020B0603020202020204" pitchFamily="34" charset="0"/>
              </a:rPr>
              <a:t>Esta cantidad de energía se </a:t>
            </a:r>
            <a:r>
              <a:rPr lang="es-EC" dirty="0">
                <a:latin typeface="Trebuchet MS" panose="020B0603020202020204" pitchFamily="34" charset="0"/>
              </a:rPr>
              <a:t>expresada en </a:t>
            </a:r>
            <a:r>
              <a:rPr lang="es-EC" dirty="0" smtClean="0">
                <a:latin typeface="Trebuchet MS" panose="020B0603020202020204" pitchFamily="34" charset="0"/>
              </a:rPr>
              <a:t>W/</a:t>
            </a:r>
            <a:r>
              <a:rPr lang="es-EC" dirty="0" smtClean="0"/>
              <a:t>m</a:t>
            </a:r>
            <a:r>
              <a:rPr lang="es-EC" baseline="30000" dirty="0" smtClean="0"/>
              <a:t>2</a:t>
            </a:r>
            <a:r>
              <a:rPr lang="es-EC" dirty="0" smtClean="0">
                <a:latin typeface="Trebuchet MS" panose="020B0603020202020204" pitchFamily="34" charset="0"/>
              </a:rPr>
              <a:t> </a:t>
            </a:r>
            <a:r>
              <a:rPr lang="es-EC" dirty="0">
                <a:latin typeface="Trebuchet MS" panose="020B0603020202020204" pitchFamily="34" charset="0"/>
              </a:rPr>
              <a:t>, se denomina "hemisférica" o </a:t>
            </a:r>
            <a:r>
              <a:rPr lang="es-EC" dirty="0" smtClean="0">
                <a:latin typeface="Trebuchet MS" panose="020B0603020202020204" pitchFamily="34" charset="0"/>
              </a:rPr>
              <a:t>Global.</a:t>
            </a:r>
            <a:endParaRPr lang="es-EC" dirty="0"/>
          </a:p>
        </p:txBody>
      </p:sp>
      <p:pic>
        <p:nvPicPr>
          <p:cNvPr id="5" name="Imagen 4" descr="SP-420 Smart Pyranometers with USB outpu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55293"/>
            <a:ext cx="2514600" cy="2400032"/>
          </a:xfrm>
          <a:prstGeom prst="rect">
            <a:avLst/>
          </a:prstGeom>
          <a:noFill/>
          <a:ln>
            <a:noFill/>
          </a:ln>
        </p:spPr>
      </p:pic>
      <p:pic>
        <p:nvPicPr>
          <p:cNvPr id="14338" name="Picture 2" descr="http://sensovant.com/img/meteorologia/radiacion-solar/high/piranometro-termico-clase-A-primera-SR1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569" y="3962400"/>
            <a:ext cx="24003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3827882426"/>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Medición de Temperatura  </a:t>
            </a:r>
          </a:p>
        </p:txBody>
      </p:sp>
      <p:sp>
        <p:nvSpPr>
          <p:cNvPr id="4" name="Rectángulo 3"/>
          <p:cNvSpPr/>
          <p:nvPr/>
        </p:nvSpPr>
        <p:spPr>
          <a:xfrm>
            <a:off x="4191000" y="1600200"/>
            <a:ext cx="4572000" cy="3416320"/>
          </a:xfrm>
          <a:prstGeom prst="rect">
            <a:avLst/>
          </a:prstGeom>
        </p:spPr>
        <p:txBody>
          <a:bodyPr>
            <a:spAutoFit/>
          </a:bodyPr>
          <a:lstStyle/>
          <a:p>
            <a:pPr algn="just"/>
            <a:r>
              <a:rPr lang="es-EC" dirty="0"/>
              <a:t>la temperatura es una magnitud física que refleja la cantidad de </a:t>
            </a:r>
            <a:r>
              <a:rPr lang="es-EC" dirty="0" smtClean="0"/>
              <a:t>calor de </a:t>
            </a:r>
            <a:r>
              <a:rPr lang="es-EC" dirty="0"/>
              <a:t>un cuerpo, de un objeto o del ambiente. </a:t>
            </a:r>
            <a:endParaRPr lang="es-EC" dirty="0" smtClean="0"/>
          </a:p>
          <a:p>
            <a:pPr algn="just"/>
            <a:endParaRPr lang="es-EC" dirty="0"/>
          </a:p>
          <a:p>
            <a:pPr algn="just"/>
            <a:r>
              <a:rPr lang="es-EC" dirty="0" smtClean="0"/>
              <a:t>Dicha magnitud está vinculada a la noción de frío (menor temperatura) y caliente (mayor temperatura).</a:t>
            </a:r>
          </a:p>
          <a:p>
            <a:pPr algn="just"/>
            <a:endParaRPr lang="es-EC" dirty="0" smtClean="0"/>
          </a:p>
          <a:p>
            <a:pPr algn="just"/>
            <a:r>
              <a:rPr lang="es-EC" dirty="0" smtClean="0"/>
              <a:t>La temperatura se relaciona de acuerdo </a:t>
            </a:r>
            <a:r>
              <a:rPr lang="es-EC" dirty="0"/>
              <a:t>al movimiento de </a:t>
            </a:r>
            <a:r>
              <a:rPr lang="es-EC" dirty="0" smtClean="0"/>
              <a:t>partículas </a:t>
            </a:r>
            <a:r>
              <a:rPr lang="es-EC" dirty="0"/>
              <a:t>y cuantifica la actividad de las moléculas de la </a:t>
            </a:r>
            <a:r>
              <a:rPr lang="es-EC" dirty="0" smtClean="0"/>
              <a:t>materia a </a:t>
            </a:r>
            <a:r>
              <a:rPr lang="es-EC" dirty="0"/>
              <a:t>mayor energía sensible, más temperatura.</a:t>
            </a:r>
          </a:p>
        </p:txBody>
      </p:sp>
      <p:pic>
        <p:nvPicPr>
          <p:cNvPr id="6" name="Imagen 5" descr="Image result for ambient weather ws-2090"/>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2819400" cy="1981200"/>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233172021"/>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272" y="1219200"/>
            <a:ext cx="7851648" cy="1828800"/>
          </a:xfrm>
          <a:effectLst>
            <a:innerShdw blurRad="63500" dist="50800" dir="13500000">
              <a:prstClr val="black">
                <a:alpha val="50000"/>
              </a:prstClr>
            </a:innerShdw>
          </a:effectLst>
        </p:spPr>
        <p:txBody>
          <a:bodyPr>
            <a:noAutofit/>
          </a:bodyPr>
          <a:lstStyle/>
          <a:p>
            <a:pPr algn="ctr"/>
            <a:r>
              <a:rPr lang="es-EC" sz="3600" dirty="0" smtClean="0">
                <a:ln w="12700" cmpd="sng">
                  <a:solidFill>
                    <a:schemeClr val="accent4"/>
                  </a:solidFill>
                  <a:prstDash val="solid"/>
                </a:ln>
                <a:solidFill>
                  <a:srgbClr val="CC0000"/>
                </a:solidFill>
                <a:effectLst/>
              </a:rPr>
              <a:t>DISEÑO </a:t>
            </a:r>
            <a:r>
              <a:rPr lang="es-EC" sz="3600" dirty="0">
                <a:ln w="12700" cmpd="sng">
                  <a:solidFill>
                    <a:schemeClr val="accent4"/>
                  </a:solidFill>
                  <a:prstDash val="solid"/>
                </a:ln>
                <a:solidFill>
                  <a:srgbClr val="CC0000"/>
                </a:solidFill>
                <a:effectLst/>
              </a:rPr>
              <a:t>Y SIMULACIÓN DE UN SISTEMA</a:t>
            </a:r>
            <a:r>
              <a:rPr lang="es-ES_tradnl" sz="3600" dirty="0">
                <a:ln w="12700" cmpd="sng">
                  <a:solidFill>
                    <a:schemeClr val="accent4"/>
                  </a:solidFill>
                  <a:prstDash val="solid"/>
                </a:ln>
                <a:solidFill>
                  <a:srgbClr val="CC0000"/>
                </a:solidFill>
                <a:effectLst/>
              </a:rPr>
              <a:t> DE PREVISIÓN DE GENERACIÓN FOTOVOLTAICA BASADO EN LA PREDICCIÓN NUMÉRICA DEL CLIMA</a:t>
            </a:r>
            <a:endParaRPr lang="es-MX" sz="3600" dirty="0">
              <a:ln w="12700" cmpd="sng">
                <a:solidFill>
                  <a:schemeClr val="accent4"/>
                </a:solidFill>
                <a:prstDash val="solid"/>
              </a:ln>
              <a:solidFill>
                <a:srgbClr val="CC0000"/>
              </a:solidFill>
              <a:effectLst/>
            </a:endParaRPr>
          </a:p>
        </p:txBody>
      </p:sp>
      <p:sp>
        <p:nvSpPr>
          <p:cNvPr id="5" name="Subtitle 2"/>
          <p:cNvSpPr txBox="1">
            <a:spLocks/>
          </p:cNvSpPr>
          <p:nvPr/>
        </p:nvSpPr>
        <p:spPr>
          <a:xfrm>
            <a:off x="211520" y="27317"/>
            <a:ext cx="8153400" cy="457200"/>
          </a:xfrm>
          <a:prstGeom prst="rect">
            <a:avLst/>
          </a:prstGeom>
        </p:spPr>
        <p:txBody>
          <a:bodyPr/>
          <a:lstStyle/>
          <a:p>
            <a:pPr marL="342900" indent="-342900" fontAlgn="base">
              <a:spcBef>
                <a:spcPct val="20000"/>
              </a:spcBef>
              <a:spcAft>
                <a:spcPct val="0"/>
              </a:spcAft>
              <a:defRPr/>
            </a:pPr>
            <a:r>
              <a:rPr lang="es-ES_tradnl" sz="2800" b="1" dirty="0">
                <a:ln w="12700" cmpd="sng">
                  <a:solidFill>
                    <a:schemeClr val="accent4"/>
                  </a:solidFill>
                  <a:prstDash val="solid"/>
                </a:ln>
                <a:solidFill>
                  <a:schemeClr val="accent4">
                    <a:lumMod val="50000"/>
                  </a:schemeClr>
                </a:solidFill>
              </a:rPr>
              <a:t>UNIVERSIDAD DE LAS FUERZAS </a:t>
            </a:r>
            <a:r>
              <a:rPr lang="es-ES_tradnl" sz="2800" b="1" dirty="0" smtClean="0">
                <a:ln w="12700" cmpd="sng">
                  <a:solidFill>
                    <a:schemeClr val="accent4"/>
                  </a:solidFill>
                  <a:prstDash val="solid"/>
                </a:ln>
                <a:solidFill>
                  <a:schemeClr val="accent4">
                    <a:lumMod val="50000"/>
                  </a:schemeClr>
                </a:solidFill>
              </a:rPr>
              <a:t>ARMADAS ESPE</a:t>
            </a:r>
            <a:endParaRPr lang="es-EC" sz="2800" b="1" dirty="0">
              <a:ln w="12700" cmpd="sng">
                <a:solidFill>
                  <a:schemeClr val="accent4"/>
                </a:solidFill>
                <a:prstDash val="solid"/>
              </a:ln>
              <a:solidFill>
                <a:schemeClr val="accent4">
                  <a:lumMod val="50000"/>
                </a:schemeClr>
              </a:solidFill>
            </a:endParaRP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pic>
        <p:nvPicPr>
          <p:cNvPr id="3074" name="Picture 2" descr="Resultado de imagen para generacion fotovolta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200400"/>
            <a:ext cx="3443083" cy="258231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5334000" y="4034356"/>
            <a:ext cx="2819400" cy="457200"/>
          </a:xfrm>
          <a:prstGeom prst="rect">
            <a:avLst/>
          </a:prstGeom>
          <a:solidFill>
            <a:schemeClr val="tx1"/>
          </a:solidFill>
          <a:ln>
            <a:noFill/>
          </a:ln>
        </p:spPr>
        <p:txBody>
          <a:bodyPr/>
          <a:lstStyle/>
          <a:p>
            <a:pPr marL="342900" indent="-342900" fontAlgn="base">
              <a:spcBef>
                <a:spcPct val="20000"/>
              </a:spcBef>
              <a:spcAft>
                <a:spcPct val="0"/>
              </a:spcAft>
              <a:defRPr/>
            </a:pPr>
            <a:r>
              <a:rPr lang="es-EC" sz="2800" b="1" dirty="0" smtClean="0">
                <a:ln w="12700" cmpd="sng">
                  <a:solidFill>
                    <a:schemeClr val="tx1"/>
                  </a:solidFill>
                  <a:prstDash val="solid"/>
                </a:ln>
                <a:solidFill>
                  <a:schemeClr val="bg1"/>
                </a:solidFill>
              </a:rPr>
              <a:t>Enríquez Granja, Erick Esteban</a:t>
            </a:r>
            <a:endParaRPr lang="es-EC" sz="2800" b="1" dirty="0">
              <a:ln w="12700" cmpd="sng">
                <a:solidFill>
                  <a:schemeClr val="tx1"/>
                </a:solidFill>
                <a:prstDash val="solid"/>
              </a:ln>
              <a:solidFill>
                <a:schemeClr val="bg1"/>
              </a:solidFill>
            </a:endParaRPr>
          </a:p>
          <a:p>
            <a:pPr marL="342900" indent="-342900" fontAlgn="base">
              <a:spcBef>
                <a:spcPct val="20000"/>
              </a:spcBef>
              <a:spcAft>
                <a:spcPct val="0"/>
              </a:spcAft>
              <a:defRPr/>
            </a:pPr>
            <a:endParaRPr lang="en-US" sz="4800" b="1" dirty="0">
              <a:ln w="12700" cmpd="sng">
                <a:solidFill>
                  <a:schemeClr val="tx1"/>
                </a:solidFill>
                <a:prstDash val="solid"/>
              </a:ln>
              <a:solidFill>
                <a:schemeClr val="bg1"/>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pic>
        <p:nvPicPr>
          <p:cNvPr id="7"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Modelo de panel solar  </a:t>
            </a:r>
          </a:p>
        </p:txBody>
      </p:sp>
      <p:sp>
        <p:nvSpPr>
          <p:cNvPr id="10" name="Rectángulo 9"/>
          <p:cNvSpPr/>
          <p:nvPr/>
        </p:nvSpPr>
        <p:spPr>
          <a:xfrm>
            <a:off x="569614" y="1316756"/>
            <a:ext cx="4572000" cy="646331"/>
          </a:xfrm>
          <a:prstGeom prst="rect">
            <a:avLst/>
          </a:prstGeom>
        </p:spPr>
        <p:txBody>
          <a:bodyPr>
            <a:spAutoFit/>
          </a:bodyPr>
          <a:lstStyle/>
          <a:p>
            <a:r>
              <a:rPr lang="es-EC" dirty="0"/>
              <a:t>Una vez obtenidos los datos de temperatura se puede aplicar la siguiente ecuación. </a:t>
            </a:r>
          </a:p>
        </p:txBody>
      </p:sp>
      <p:sp>
        <p:nvSpPr>
          <p:cNvPr id="14" name="Rectángulo 13"/>
          <p:cNvSpPr/>
          <p:nvPr/>
        </p:nvSpPr>
        <p:spPr>
          <a:xfrm>
            <a:off x="2209800" y="3297962"/>
            <a:ext cx="6553200" cy="646331"/>
          </a:xfrm>
          <a:prstGeom prst="rect">
            <a:avLst/>
          </a:prstGeom>
        </p:spPr>
        <p:txBody>
          <a:bodyPr wrap="square">
            <a:spAutoFit/>
          </a:bodyPr>
          <a:lstStyle/>
          <a:p>
            <a:r>
              <a:rPr lang="es-EC" dirty="0"/>
              <a:t>Ta T</a:t>
            </a:r>
            <a:r>
              <a:rPr lang="es-EC" dirty="0" smtClean="0"/>
              <a:t>emperatura </a:t>
            </a:r>
            <a:r>
              <a:rPr lang="es-EC" dirty="0"/>
              <a:t>ambiente en grados kelvin </a:t>
            </a:r>
          </a:p>
          <a:p>
            <a:r>
              <a:rPr lang="es-EC" dirty="0" err="1"/>
              <a:t>NOCT</a:t>
            </a:r>
            <a:r>
              <a:rPr lang="es-EC" dirty="0"/>
              <a:t> </a:t>
            </a:r>
            <a:r>
              <a:rPr lang="es-EC" dirty="0" smtClean="0"/>
              <a:t>Temperatura </a:t>
            </a:r>
            <a:r>
              <a:rPr lang="es-EC" dirty="0"/>
              <a:t>nominal operativa de la celda en ℃. </a:t>
            </a:r>
          </a:p>
        </p:txBody>
      </p:sp>
      <p:graphicFrame>
        <p:nvGraphicFramePr>
          <p:cNvPr id="16" name="Objeto 15"/>
          <p:cNvGraphicFramePr>
            <a:graphicFrameLocks noChangeAspect="1"/>
          </p:cNvGraphicFramePr>
          <p:nvPr>
            <p:extLst>
              <p:ext uri="{D42A27DB-BD31-4B8C-83A1-F6EECF244321}">
                <p14:modId xmlns:p14="http://schemas.microsoft.com/office/powerpoint/2010/main" val="3233881866"/>
              </p:ext>
            </p:extLst>
          </p:nvPr>
        </p:nvGraphicFramePr>
        <p:xfrm>
          <a:off x="1295400" y="2286000"/>
          <a:ext cx="4081566" cy="705661"/>
        </p:xfrm>
        <a:graphic>
          <a:graphicData uri="http://schemas.openxmlformats.org/presentationml/2006/ole">
            <mc:AlternateContent xmlns:mc="http://schemas.openxmlformats.org/markup-compatibility/2006">
              <mc:Choice xmlns:v="urn:schemas-microsoft-com:vml" Requires="v">
                <p:oleObj spid="_x0000_s17432" name="Equation" r:id="rId3" imgW="2514600" imgH="419100" progId="Equation.DSMT4">
                  <p:embed/>
                </p:oleObj>
              </mc:Choice>
              <mc:Fallback>
                <p:oleObj name="Equation" r:id="rId3" imgW="25146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6000"/>
                        <a:ext cx="4081566" cy="705661"/>
                      </a:xfrm>
                      <a:prstGeom prst="rect">
                        <a:avLst/>
                      </a:prstGeom>
                      <a:noFill/>
                    </p:spPr>
                  </p:pic>
                </p:oleObj>
              </mc:Fallback>
            </mc:AlternateContent>
          </a:graphicData>
        </a:graphic>
      </p:graphicFrame>
      <p:pic>
        <p:nvPicPr>
          <p:cNvPr id="17417" name="Picture 9"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917368"/>
            <a:ext cx="2225730" cy="2227444"/>
          </a:xfrm>
          <a:prstGeom prst="rect">
            <a:avLst/>
          </a:prstGeom>
          <a:noFill/>
          <a:extLst>
            <a:ext uri="{909E8E84-426E-40DD-AFC4-6F175D3DCCD1}">
              <a14:hiddenFill xmlns:a14="http://schemas.microsoft.com/office/drawing/2010/main">
                <a:solidFill>
                  <a:srgbClr val="FFFFFF"/>
                </a:solidFill>
              </a14:hiddenFill>
            </a:ext>
          </a:extLst>
        </p:spPr>
      </p:pic>
      <p:pic>
        <p:nvPicPr>
          <p:cNvPr id="17421" name="Picture 13"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6183" y="4343400"/>
            <a:ext cx="1542107" cy="1542107"/>
          </a:xfrm>
          <a:prstGeom prst="rect">
            <a:avLst/>
          </a:prstGeom>
          <a:noFill/>
          <a:extLst>
            <a:ext uri="{909E8E84-426E-40DD-AFC4-6F175D3DCCD1}">
              <a14:hiddenFill xmlns:a14="http://schemas.microsoft.com/office/drawing/2010/main">
                <a:solidFill>
                  <a:srgbClr val="FFFFFF"/>
                </a:solidFill>
              </a14:hiddenFill>
            </a:ext>
          </a:extLst>
        </p:spPr>
      </p:pic>
      <p:pic>
        <p:nvPicPr>
          <p:cNvPr id="8" name="4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1129455830"/>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Modelo de panel solar  </a:t>
            </a:r>
          </a:p>
        </p:txBody>
      </p:sp>
      <p:sp>
        <p:nvSpPr>
          <p:cNvPr id="10" name="Rectángulo 9"/>
          <p:cNvSpPr/>
          <p:nvPr/>
        </p:nvSpPr>
        <p:spPr>
          <a:xfrm>
            <a:off x="565087" y="1659883"/>
            <a:ext cx="4599915" cy="646331"/>
          </a:xfrm>
          <a:prstGeom prst="rect">
            <a:avLst/>
          </a:prstGeom>
        </p:spPr>
        <p:txBody>
          <a:bodyPr wrap="square">
            <a:spAutoFit/>
          </a:bodyPr>
          <a:lstStyle/>
          <a:p>
            <a:r>
              <a:rPr lang="es-EC" dirty="0" smtClean="0"/>
              <a:t>Con </a:t>
            </a:r>
            <a:r>
              <a:rPr lang="es-EC" dirty="0"/>
              <a:t>los datos de temperatura </a:t>
            </a:r>
            <a:r>
              <a:rPr lang="es-EC" dirty="0" smtClean="0"/>
              <a:t>e irradiancia se </a:t>
            </a:r>
            <a:r>
              <a:rPr lang="es-EC" dirty="0"/>
              <a:t>puede aplicar la siguiente ecuación. </a:t>
            </a:r>
          </a:p>
        </p:txBody>
      </p:sp>
      <p:sp>
        <p:nvSpPr>
          <p:cNvPr id="14" name="Rectángulo 13"/>
          <p:cNvSpPr/>
          <p:nvPr/>
        </p:nvSpPr>
        <p:spPr>
          <a:xfrm>
            <a:off x="663921" y="4191000"/>
            <a:ext cx="8015335" cy="1477328"/>
          </a:xfrm>
          <a:prstGeom prst="rect">
            <a:avLst/>
          </a:prstGeom>
        </p:spPr>
        <p:txBody>
          <a:bodyPr wrap="square">
            <a:spAutoFit/>
          </a:bodyPr>
          <a:lstStyle/>
          <a:p>
            <a:r>
              <a:rPr lang="es-EC" dirty="0" err="1"/>
              <a:t>PSTC</a:t>
            </a:r>
            <a:r>
              <a:rPr lang="es-EC" dirty="0"/>
              <a:t> </a:t>
            </a:r>
            <a:r>
              <a:rPr lang="es-EC" dirty="0" smtClean="0"/>
              <a:t>potencia </a:t>
            </a:r>
            <a:r>
              <a:rPr lang="es-EC" dirty="0"/>
              <a:t>del arreglo de paneles en condiciones estándar de </a:t>
            </a:r>
            <a:r>
              <a:rPr lang="es-EC" dirty="0" smtClean="0"/>
              <a:t>prueba.</a:t>
            </a:r>
          </a:p>
          <a:p>
            <a:r>
              <a:rPr lang="es-EC" dirty="0" smtClean="0"/>
              <a:t>G(β,α</a:t>
            </a:r>
            <a:r>
              <a:rPr lang="es-EC" dirty="0"/>
              <a:t>) es la irradiancia incidente en los </a:t>
            </a:r>
            <a:r>
              <a:rPr lang="es-EC" dirty="0" smtClean="0"/>
              <a:t>paneles. </a:t>
            </a:r>
          </a:p>
          <a:p>
            <a:r>
              <a:rPr lang="es-EC" dirty="0" err="1" smtClean="0"/>
              <a:t>GSTC</a:t>
            </a:r>
            <a:r>
              <a:rPr lang="es-EC" dirty="0" smtClean="0"/>
              <a:t> </a:t>
            </a:r>
            <a:r>
              <a:rPr lang="es-EC" dirty="0"/>
              <a:t>Irradiación bajo condiciones estándar de </a:t>
            </a:r>
            <a:r>
              <a:rPr lang="es-EC" dirty="0" smtClean="0"/>
              <a:t>prueba.</a:t>
            </a:r>
          </a:p>
          <a:p>
            <a:r>
              <a:rPr lang="es-EC" dirty="0" err="1" smtClean="0"/>
              <a:t>TSTC</a:t>
            </a:r>
            <a:r>
              <a:rPr lang="es-EC" dirty="0" smtClean="0"/>
              <a:t> </a:t>
            </a:r>
            <a:r>
              <a:rPr lang="es-EC" dirty="0"/>
              <a:t>temperatura bajo condiciones estándar de </a:t>
            </a:r>
            <a:r>
              <a:rPr lang="es-EC" dirty="0" smtClean="0"/>
              <a:t>prueba.</a:t>
            </a:r>
          </a:p>
          <a:p>
            <a:r>
              <a:rPr lang="es-EC" dirty="0" smtClean="0"/>
              <a:t>Tc </a:t>
            </a:r>
            <a:r>
              <a:rPr lang="es-EC" dirty="0"/>
              <a:t>es la temperatura de la celda. </a:t>
            </a:r>
          </a:p>
        </p:txBody>
      </p:sp>
      <p:sp>
        <p:nvSpPr>
          <p:cNvPr id="2" name="Rectangle 2"/>
          <p:cNvSpPr>
            <a:spLocks noChangeArrowheads="1"/>
          </p:cNvSpPr>
          <p:nvPr/>
        </p:nvSpPr>
        <p:spPr bwMode="auto">
          <a:xfrm>
            <a:off x="914399" y="2282962"/>
            <a:ext cx="122230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2259476180"/>
              </p:ext>
            </p:extLst>
          </p:nvPr>
        </p:nvGraphicFramePr>
        <p:xfrm>
          <a:off x="688818" y="2842282"/>
          <a:ext cx="4104977" cy="813775"/>
        </p:xfrm>
        <a:graphic>
          <a:graphicData uri="http://schemas.openxmlformats.org/presentationml/2006/ole">
            <mc:AlternateContent xmlns:mc="http://schemas.openxmlformats.org/markup-compatibility/2006">
              <mc:Choice xmlns:v="urn:schemas-microsoft-com:vml" Requires="v">
                <p:oleObj spid="_x0000_s19471" name="Equation" r:id="rId3" imgW="2349500" imgH="457200" progId="Equation.DSMT4">
                  <p:embed/>
                </p:oleObj>
              </mc:Choice>
              <mc:Fallback>
                <p:oleObj name="Equation" r:id="rId3" imgW="23495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8" y="2842282"/>
                        <a:ext cx="4104977" cy="813775"/>
                      </a:xfrm>
                      <a:prstGeom prst="rect">
                        <a:avLst/>
                      </a:prstGeom>
                      <a:noFill/>
                    </p:spPr>
                  </p:pic>
                </p:oleObj>
              </mc:Fallback>
            </mc:AlternateContent>
          </a:graphicData>
        </a:graphic>
      </p:graphicFrame>
      <p:pic>
        <p:nvPicPr>
          <p:cNvPr id="19460" name="Picture 4" descr="Resultado de imagen para panel so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282" y="920442"/>
            <a:ext cx="3108672" cy="3108672"/>
          </a:xfrm>
          <a:prstGeom prst="rect">
            <a:avLst/>
          </a:prstGeom>
          <a:noFill/>
          <a:extLst>
            <a:ext uri="{909E8E84-426E-40DD-AFC4-6F175D3DCCD1}">
              <a14:hiddenFill xmlns:a14="http://schemas.microsoft.com/office/drawing/2010/main">
                <a:solidFill>
                  <a:srgbClr val="FFFFFF"/>
                </a:solidFill>
              </a14:hiddenFill>
            </a:ext>
          </a:extLst>
        </p:spPr>
      </p:pic>
      <p:pic>
        <p:nvPicPr>
          <p:cNvPr id="8" name="4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3158621720"/>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Características </a:t>
            </a:r>
          </a:p>
        </p:txBody>
      </p:sp>
      <p:sp>
        <p:nvSpPr>
          <p:cNvPr id="2" name="Rectangle 2"/>
          <p:cNvSpPr>
            <a:spLocks noChangeArrowheads="1"/>
          </p:cNvSpPr>
          <p:nvPr/>
        </p:nvSpPr>
        <p:spPr bwMode="auto">
          <a:xfrm>
            <a:off x="914399" y="2282962"/>
            <a:ext cx="122230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8"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1371600"/>
            <a:ext cx="7162799" cy="4038600"/>
          </a:xfrm>
          <a:prstGeom prst="rect">
            <a:avLst/>
          </a:prstGeom>
          <a:noFill/>
          <a:ln>
            <a:noFill/>
          </a:ln>
        </p:spPr>
      </p:pic>
    </p:spTree>
    <p:extLst>
      <p:ext uri="{BB962C8B-B14F-4D97-AF65-F5344CB8AC3E}">
        <p14:creationId xmlns:p14="http://schemas.microsoft.com/office/powerpoint/2010/main" val="2993249307"/>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132792"/>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Diagrama de Flujo  </a:t>
            </a:r>
          </a:p>
        </p:txBody>
      </p:sp>
      <p:sp>
        <p:nvSpPr>
          <p:cNvPr id="2" name="Rectangle 2"/>
          <p:cNvSpPr>
            <a:spLocks noChangeArrowheads="1"/>
          </p:cNvSpPr>
          <p:nvPr/>
        </p:nvSpPr>
        <p:spPr bwMode="auto">
          <a:xfrm>
            <a:off x="914399" y="2282962"/>
            <a:ext cx="122230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8"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
        <p:nvSpPr>
          <p:cNvPr id="5" name="Rectangle 2"/>
          <p:cNvSpPr>
            <a:spLocks noChangeArrowheads="1"/>
          </p:cNvSpPr>
          <p:nvPr/>
        </p:nvSpPr>
        <p:spPr bwMode="auto">
          <a:xfrm>
            <a:off x="533400" y="838200"/>
            <a:ext cx="131298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3724220251"/>
              </p:ext>
            </p:extLst>
          </p:nvPr>
        </p:nvGraphicFramePr>
        <p:xfrm>
          <a:off x="533400" y="838200"/>
          <a:ext cx="7467600" cy="4733925"/>
        </p:xfrm>
        <a:graphic>
          <a:graphicData uri="http://schemas.openxmlformats.org/presentationml/2006/ole">
            <mc:AlternateContent xmlns:mc="http://schemas.openxmlformats.org/markup-compatibility/2006">
              <mc:Choice xmlns:v="urn:schemas-microsoft-com:vml" Requires="v">
                <p:oleObj spid="_x0000_s21512" name="Visio" r:id="rId4" imgW="11193913" imgH="10188150" progId="Visio.Drawing.15">
                  <p:embed/>
                </p:oleObj>
              </mc:Choice>
              <mc:Fallback>
                <p:oleObj name="Visio" r:id="rId4" imgW="11193913" imgH="1018815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38200"/>
                        <a:ext cx="7467600" cy="4733925"/>
                      </a:xfrm>
                      <a:prstGeom prst="rect">
                        <a:avLst/>
                      </a:prstGeom>
                      <a:noFill/>
                    </p:spPr>
                  </p:pic>
                </p:oleObj>
              </mc:Fallback>
            </mc:AlternateContent>
          </a:graphicData>
        </a:graphic>
      </p:graphicFrame>
    </p:spTree>
    <p:extLst>
      <p:ext uri="{BB962C8B-B14F-4D97-AF65-F5344CB8AC3E}">
        <p14:creationId xmlns:p14="http://schemas.microsoft.com/office/powerpoint/2010/main" val="1243550677"/>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Visualización </a:t>
            </a:r>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pic>
        <p:nvPicPr>
          <p:cNvPr id="5" name="Imagen 4" descr="C:\Users\Erick\Pictures\tes 3.png"/>
          <p:cNvPicPr/>
          <p:nvPr/>
        </p:nvPicPr>
        <p:blipFill>
          <a:blip r:embed="rId3">
            <a:extLst>
              <a:ext uri="{28A0092B-C50C-407E-A947-70E740481C1C}">
                <a14:useLocalDpi xmlns:a14="http://schemas.microsoft.com/office/drawing/2010/main" val="0"/>
              </a:ext>
            </a:extLst>
          </a:blip>
          <a:srcRect/>
          <a:stretch>
            <a:fillRect/>
          </a:stretch>
        </p:blipFill>
        <p:spPr bwMode="auto">
          <a:xfrm>
            <a:off x="362309" y="838200"/>
            <a:ext cx="8534400" cy="4953000"/>
          </a:xfrm>
          <a:prstGeom prst="rect">
            <a:avLst/>
          </a:prstGeom>
          <a:noFill/>
          <a:ln>
            <a:noFill/>
          </a:ln>
        </p:spPr>
      </p:pic>
    </p:spTree>
    <p:extLst>
      <p:ext uri="{BB962C8B-B14F-4D97-AF65-F5344CB8AC3E}">
        <p14:creationId xmlns:p14="http://schemas.microsoft.com/office/powerpoint/2010/main" val="3556749760"/>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Visualización </a:t>
            </a:r>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pic>
        <p:nvPicPr>
          <p:cNvPr id="2" name="Imagen 1"/>
          <p:cNvPicPr>
            <a:picLocks noChangeAspect="1"/>
          </p:cNvPicPr>
          <p:nvPr/>
        </p:nvPicPr>
        <p:blipFill>
          <a:blip r:embed="rId3"/>
          <a:stretch>
            <a:fillRect/>
          </a:stretch>
        </p:blipFill>
        <p:spPr>
          <a:xfrm>
            <a:off x="533400" y="990600"/>
            <a:ext cx="8324850" cy="4182373"/>
          </a:xfrm>
          <a:prstGeom prst="rect">
            <a:avLst/>
          </a:prstGeom>
        </p:spPr>
      </p:pic>
    </p:spTree>
    <p:extLst>
      <p:ext uri="{BB962C8B-B14F-4D97-AF65-F5344CB8AC3E}">
        <p14:creationId xmlns:p14="http://schemas.microsoft.com/office/powerpoint/2010/main" val="1846530919"/>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Resultados Irradiancia </a:t>
            </a:r>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1624474491"/>
              </p:ext>
            </p:extLst>
          </p:nvPr>
        </p:nvGraphicFramePr>
        <p:xfrm>
          <a:off x="411192" y="685801"/>
          <a:ext cx="4038599" cy="5428561"/>
        </p:xfrm>
        <a:graphic>
          <a:graphicData uri="http://schemas.openxmlformats.org/drawingml/2006/table">
            <a:tbl>
              <a:tblPr firstRow="1" firstCol="1" bandRow="1">
                <a:tableStyleId>{616DA210-FB5B-4158-B5E0-FEB733F419BA}</a:tableStyleId>
              </a:tblPr>
              <a:tblGrid>
                <a:gridCol w="727161"/>
                <a:gridCol w="1132860"/>
                <a:gridCol w="1263575"/>
                <a:gridCol w="915003"/>
              </a:tblGrid>
              <a:tr h="327891">
                <a:tc>
                  <a:txBody>
                    <a:bodyPr/>
                    <a:lstStyle/>
                    <a:p>
                      <a:pPr marL="0" marR="0" indent="0" algn="ctr">
                        <a:lnSpc>
                          <a:spcPct val="150000"/>
                        </a:lnSpc>
                        <a:spcBef>
                          <a:spcPts val="0"/>
                        </a:spcBef>
                        <a:spcAft>
                          <a:spcPts val="0"/>
                        </a:spcAft>
                      </a:pPr>
                      <a:r>
                        <a:rPr lang="es-EC" sz="800" dirty="0">
                          <a:effectLst/>
                        </a:rPr>
                        <a:t>Fecha</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Promedio Irradiancia ESPE</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Promedio Irradiancia Izobamba</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Error %</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dirty="0">
                          <a:effectLst/>
                        </a:rPr>
                        <a:t>10/1/2017</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349.65</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320.92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8.22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dirty="0">
                          <a:effectLst/>
                        </a:rPr>
                        <a:t>10/2/2017</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439.66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357.35</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18.72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dirty="0">
                          <a:effectLst/>
                        </a:rPr>
                        <a:t>10/3/2017</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393.08</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397.43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1.11</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10/4/2017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dirty="0">
                          <a:effectLst/>
                        </a:rPr>
                        <a:t>277.65</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228.46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17.71</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10/5/2017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dirty="0">
                          <a:effectLst/>
                        </a:rPr>
                        <a:t>339.39</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216.04</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36.34</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10/6/2017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dirty="0">
                          <a:effectLst/>
                        </a:rPr>
                        <a:t>336.32</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412.46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22.64</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10/7/2017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dirty="0">
                          <a:effectLst/>
                        </a:rPr>
                        <a:t>202.79</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297.36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46.63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10/8/2017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dirty="0">
                          <a:effectLst/>
                        </a:rPr>
                        <a:t>377.87</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460.66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21.91</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10/9/2017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371.59</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396.33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6.66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10/10/2017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dirty="0">
                          <a:effectLst/>
                        </a:rPr>
                        <a:t>553.77</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582.76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5.23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10/11/2017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dirty="0">
                          <a:effectLst/>
                        </a:rPr>
                        <a:t>592.86</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451.60</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23.83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10/12/2017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533.44</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425.52</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20.23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10/13/2017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398.88</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412.54</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3.42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10/14/2017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433.94</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500.44</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15.32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10/15/2017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443.16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339.25</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23.45</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10/16/2017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452.91</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386.47</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14.67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10/17/2017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471.45</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343.21</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27.20</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10/18/2017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476.32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372.22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21.86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10/19/2017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504.93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356.66</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29.36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10/20/2017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498.85</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407.67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18.28</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10/21/2017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362.63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180.34</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50.27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10/22/2017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305.40</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329.15</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7.78</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10/23/2017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336.67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382.09</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13.49</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10/24/2017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360.39</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456.37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26.63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10/25/2017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403.43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394.87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2.12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10/26/2017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503.73</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551.77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9.54</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10/27/2017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397.20</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417.85</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5.20</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10/28/2017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301.52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215.75</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28.45</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10/29/2017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293.22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300.78</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2.58</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10/30/2017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232.06</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255.79</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10.23</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r h="163945">
                <a:tc>
                  <a:txBody>
                    <a:bodyPr/>
                    <a:lstStyle/>
                    <a:p>
                      <a:pPr marL="0" marR="0" indent="0" algn="ctr">
                        <a:lnSpc>
                          <a:spcPct val="150000"/>
                        </a:lnSpc>
                        <a:spcBef>
                          <a:spcPts val="0"/>
                        </a:spcBef>
                        <a:spcAft>
                          <a:spcPts val="0"/>
                        </a:spcAft>
                      </a:pPr>
                      <a:r>
                        <a:rPr lang="es-EC" sz="800">
                          <a:effectLst/>
                        </a:rPr>
                        <a:t>10/31/2017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c>
                  <a:txBody>
                    <a:bodyPr/>
                    <a:lstStyle/>
                    <a:p>
                      <a:pPr marL="0" marR="0" indent="0" algn="ctr">
                        <a:lnSpc>
                          <a:spcPct val="150000"/>
                        </a:lnSpc>
                        <a:spcBef>
                          <a:spcPts val="0"/>
                        </a:spcBef>
                        <a:spcAft>
                          <a:spcPts val="0"/>
                        </a:spcAft>
                      </a:pPr>
                      <a:r>
                        <a:rPr lang="es-EC" sz="800">
                          <a:effectLst/>
                        </a:rPr>
                        <a:t>368.87</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a:effectLst/>
                        </a:rPr>
                        <a:t>369.62</a:t>
                      </a:r>
                      <a:endParaRPr lang="es-EC" sz="80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b"/>
                </a:tc>
                <a:tc>
                  <a:txBody>
                    <a:bodyPr/>
                    <a:lstStyle/>
                    <a:p>
                      <a:pPr marL="0" marR="0" indent="0" algn="ctr">
                        <a:lnSpc>
                          <a:spcPct val="150000"/>
                        </a:lnSpc>
                        <a:spcBef>
                          <a:spcPts val="0"/>
                        </a:spcBef>
                        <a:spcAft>
                          <a:spcPts val="0"/>
                        </a:spcAft>
                      </a:pPr>
                      <a:r>
                        <a:rPr lang="es-EC" sz="800" dirty="0">
                          <a:effectLst/>
                        </a:rPr>
                        <a:t>0.20</a:t>
                      </a:r>
                      <a:endParaRPr lang="es-EC" sz="800" dirty="0">
                        <a:effectLst/>
                        <a:latin typeface="Times New Roman" panose="02020603050405020304" pitchFamily="18" charset="0"/>
                        <a:ea typeface="SimSun" panose="02010600030101010101" pitchFamily="2" charset="-122"/>
                        <a:cs typeface="Arial" panose="020B0604020202020204" pitchFamily="34" charset="0"/>
                      </a:endParaRPr>
                    </a:p>
                  </a:txBody>
                  <a:tcPr marL="35961" marR="35961" marT="0" marB="0" anchor="ctr"/>
                </a:tc>
              </a:tr>
            </a:tbl>
          </a:graphicData>
        </a:graphic>
      </p:graphicFrame>
      <p:graphicFrame>
        <p:nvGraphicFramePr>
          <p:cNvPr id="6" name="Gráfico 5"/>
          <p:cNvGraphicFramePr/>
          <p:nvPr>
            <p:extLst>
              <p:ext uri="{D42A27DB-BD31-4B8C-83A1-F6EECF244321}">
                <p14:modId xmlns:p14="http://schemas.microsoft.com/office/powerpoint/2010/main" val="1612151799"/>
              </p:ext>
            </p:extLst>
          </p:nvPr>
        </p:nvGraphicFramePr>
        <p:xfrm>
          <a:off x="4648200" y="1828800"/>
          <a:ext cx="4240088" cy="2842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3592803"/>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Resultados Temperatura </a:t>
            </a:r>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graphicFrame>
        <p:nvGraphicFramePr>
          <p:cNvPr id="5" name="Gráfico 4"/>
          <p:cNvGraphicFramePr/>
          <p:nvPr>
            <p:extLst>
              <p:ext uri="{D42A27DB-BD31-4B8C-83A1-F6EECF244321}">
                <p14:modId xmlns:p14="http://schemas.microsoft.com/office/powerpoint/2010/main" val="2764837714"/>
              </p:ext>
            </p:extLst>
          </p:nvPr>
        </p:nvGraphicFramePr>
        <p:xfrm>
          <a:off x="1981200" y="762000"/>
          <a:ext cx="507746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2105938762"/>
              </p:ext>
            </p:extLst>
          </p:nvPr>
        </p:nvGraphicFramePr>
        <p:xfrm>
          <a:off x="199414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8417277"/>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Resultados Potencia </a:t>
            </a:r>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graphicFrame>
        <p:nvGraphicFramePr>
          <p:cNvPr id="5" name="Gráfico 4"/>
          <p:cNvGraphicFramePr/>
          <p:nvPr>
            <p:extLst>
              <p:ext uri="{D42A27DB-BD31-4B8C-83A1-F6EECF244321}">
                <p14:modId xmlns:p14="http://schemas.microsoft.com/office/powerpoint/2010/main" val="2340534432"/>
              </p:ext>
            </p:extLst>
          </p:nvPr>
        </p:nvGraphicFramePr>
        <p:xfrm>
          <a:off x="2362200" y="685800"/>
          <a:ext cx="4343400" cy="226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170992691"/>
              </p:ext>
            </p:extLst>
          </p:nvPr>
        </p:nvGraphicFramePr>
        <p:xfrm>
          <a:off x="2209800" y="3048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445704"/>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Resultados Energía Diaria </a:t>
            </a:r>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4457700"/>
          </a:xfrm>
          <a:prstGeom prst="rect">
            <a:avLst/>
          </a:prstGeom>
        </p:spPr>
      </p:pic>
    </p:spTree>
    <p:extLst>
      <p:ext uri="{BB962C8B-B14F-4D97-AF65-F5344CB8AC3E}">
        <p14:creationId xmlns:p14="http://schemas.microsoft.com/office/powerpoint/2010/main" val="3148007370"/>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5334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INTRODUCCIÓN </a:t>
            </a:r>
            <a:endParaRPr lang="es-EC" sz="4000" b="1" dirty="0">
              <a:ln w="12700" cmpd="sng">
                <a:solidFill>
                  <a:schemeClr val="accent4"/>
                </a:solidFill>
                <a:prstDash val="solid"/>
              </a:ln>
              <a:solidFill>
                <a:schemeClr val="accent4">
                  <a:lumMod val="50000"/>
                </a:schemeClr>
              </a:solidFill>
            </a:endParaRP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sp>
        <p:nvSpPr>
          <p:cNvPr id="15" name="Marcador de contenido 14"/>
          <p:cNvSpPr>
            <a:spLocks noGrp="1"/>
          </p:cNvSpPr>
          <p:nvPr>
            <p:ph idx="1"/>
          </p:nvPr>
        </p:nvSpPr>
        <p:spPr>
          <a:xfrm>
            <a:off x="457200" y="838200"/>
            <a:ext cx="8229600" cy="5287963"/>
          </a:xfrm>
        </p:spPr>
        <p:txBody>
          <a:bodyPr/>
          <a:lstStyle/>
          <a:p>
            <a:pPr marL="0" indent="0" algn="ctr">
              <a:buNone/>
            </a:pPr>
            <a:r>
              <a:rPr lang="es-ES_tradnl" dirty="0" smtClean="0"/>
              <a:t>Una </a:t>
            </a:r>
            <a:r>
              <a:rPr lang="es-ES_tradnl" dirty="0"/>
              <a:t>gran cantidad </a:t>
            </a:r>
            <a:r>
              <a:rPr lang="es-ES_tradnl" dirty="0" smtClean="0"/>
              <a:t>de energía emitida por el Sol llega </a:t>
            </a:r>
            <a:r>
              <a:rPr lang="es-ES_tradnl" dirty="0"/>
              <a:t>a el planeta Tierra por lo cual se ha despertado un gran interés en aprovechar este recurso </a:t>
            </a:r>
            <a:r>
              <a:rPr lang="es-ES_tradnl" dirty="0" smtClean="0"/>
              <a:t>renovable </a:t>
            </a:r>
            <a:endParaRPr lang="es-EC" dirty="0"/>
          </a:p>
        </p:txBody>
      </p:sp>
      <p:pic>
        <p:nvPicPr>
          <p:cNvPr id="4100" name="Picture 4" descr="Resultado de imagen para energia fotovolta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95600"/>
            <a:ext cx="4399643" cy="2925763"/>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29536035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Conclusiones</a:t>
            </a:r>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
        <p:nvSpPr>
          <p:cNvPr id="3" name="Rectángulo 2"/>
          <p:cNvSpPr/>
          <p:nvPr/>
        </p:nvSpPr>
        <p:spPr>
          <a:xfrm>
            <a:off x="838200" y="871832"/>
            <a:ext cx="7391400" cy="4662815"/>
          </a:xfrm>
          <a:prstGeom prst="rect">
            <a:avLst/>
          </a:prstGeom>
        </p:spPr>
        <p:txBody>
          <a:bodyPr wrap="square">
            <a:spAutoFit/>
          </a:bodyPr>
          <a:lstStyle/>
          <a:p>
            <a:pPr indent="252095" algn="justLow">
              <a:lnSpc>
                <a:spcPct val="150000"/>
              </a:lnSpc>
            </a:pPr>
            <a:r>
              <a:rPr lang="es-EC" dirty="0">
                <a:latin typeface="Times New Roman" panose="02020603050405020304" pitchFamily="18" charset="0"/>
                <a:ea typeface="SimSun" panose="02010600030101010101" pitchFamily="2" charset="-122"/>
                <a:cs typeface="Arial" panose="020B0604020202020204" pitchFamily="34" charset="0"/>
              </a:rPr>
              <a:t>Se diseñó un sistema de previsión de generación fotovoltaica que cuenta con las características específicas de los laboratorios del DEEL de la Universidad de las Fuerzas Armadas ESPE, mediante la predicción numérica del clima en la cual se consideró la temperatura e irradiancia como factores principales. </a:t>
            </a:r>
          </a:p>
          <a:p>
            <a:pPr indent="252095" algn="justLow">
              <a:lnSpc>
                <a:spcPct val="150000"/>
              </a:lnSpc>
            </a:pPr>
            <a:r>
              <a:rPr lang="es-EC" dirty="0">
                <a:latin typeface="Times New Roman" panose="02020603050405020304" pitchFamily="18" charset="0"/>
                <a:ea typeface="SimSun" panose="02010600030101010101" pitchFamily="2" charset="-122"/>
                <a:cs typeface="Arial" panose="020B0604020202020204" pitchFamily="34" charset="0"/>
              </a:rPr>
              <a:t> </a:t>
            </a:r>
          </a:p>
          <a:p>
            <a:pPr indent="252095" algn="justLow">
              <a:lnSpc>
                <a:spcPct val="150000"/>
              </a:lnSpc>
            </a:pPr>
            <a:r>
              <a:rPr lang="es-EC" dirty="0">
                <a:latin typeface="Times New Roman" panose="02020603050405020304" pitchFamily="18" charset="0"/>
                <a:ea typeface="SimSun" panose="02010600030101010101" pitchFamily="2" charset="-122"/>
                <a:cs typeface="Arial" panose="020B0604020202020204" pitchFamily="34" charset="0"/>
              </a:rPr>
              <a:t>Se realizó la extrapolación de los datos recibidos de la estación Izobamba, este procedimiento permitió ajustar la temperatura e irradiancia a las características específicas de los laboratorios del DEEL, con el objetivo de predecir la potencia que puede ser generada de una forma adecuada.  </a:t>
            </a:r>
          </a:p>
          <a:p>
            <a:pPr indent="252095" algn="justLow">
              <a:lnSpc>
                <a:spcPct val="150000"/>
              </a:lnSpc>
            </a:pPr>
            <a:r>
              <a:rPr lang="es-EC" dirty="0">
                <a:latin typeface="Times New Roman" panose="02020603050405020304" pitchFamily="18"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890251730"/>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Conclusiones</a:t>
            </a:r>
          </a:p>
        </p:txBody>
      </p:sp>
      <p:pic>
        <p:nvPicPr>
          <p:cNvPr id="4"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
        <p:nvSpPr>
          <p:cNvPr id="3" name="Rectángulo 2"/>
          <p:cNvSpPr/>
          <p:nvPr/>
        </p:nvSpPr>
        <p:spPr>
          <a:xfrm>
            <a:off x="762000" y="685800"/>
            <a:ext cx="7543800" cy="5678478"/>
          </a:xfrm>
          <a:prstGeom prst="rect">
            <a:avLst/>
          </a:prstGeom>
        </p:spPr>
        <p:txBody>
          <a:bodyPr wrap="square">
            <a:spAutoFit/>
          </a:bodyPr>
          <a:lstStyle/>
          <a:p>
            <a:pPr indent="252095" algn="justLow">
              <a:lnSpc>
                <a:spcPct val="150000"/>
              </a:lnSpc>
            </a:pPr>
            <a:r>
              <a:rPr lang="es-EC" sz="1600" dirty="0">
                <a:latin typeface="Times New Roman" panose="02020603050405020304" pitchFamily="18" charset="0"/>
                <a:ea typeface="SimSun" panose="02010600030101010101" pitchFamily="2" charset="-122"/>
                <a:cs typeface="Arial" panose="020B0604020202020204" pitchFamily="34" charset="0"/>
              </a:rPr>
              <a:t>Mediante el presente proyecto de investigación se logró determinar que en el país y en específico la Universidad de las Fuerzas Armadas ESPE cuenta con un gran potencial para la generación de energía fotovoltaica, esto se evidencia por los valores altos de irradiancia que se obtuvieron durante el mes de octubre de 2017, donde el valor promedio más alto en las horas de sol de 6 am a 6 pm es de 592.86 W/m</a:t>
            </a:r>
            <a:r>
              <a:rPr lang="es-EC" sz="1600" baseline="30000" dirty="0">
                <a:latin typeface="Times New Roman" panose="02020603050405020304" pitchFamily="18" charset="0"/>
                <a:ea typeface="SimSun" panose="02010600030101010101" pitchFamily="2" charset="-122"/>
                <a:cs typeface="Arial" panose="020B0604020202020204" pitchFamily="34" charset="0"/>
              </a:rPr>
              <a:t>2</a:t>
            </a:r>
            <a:r>
              <a:rPr lang="es-EC" sz="1600" dirty="0">
                <a:latin typeface="Times New Roman" panose="02020603050405020304" pitchFamily="18" charset="0"/>
                <a:ea typeface="SimSun" panose="02010600030101010101" pitchFamily="2" charset="-122"/>
                <a:cs typeface="Arial" panose="020B0604020202020204" pitchFamily="34" charset="0"/>
              </a:rPr>
              <a:t> y el menor valor promedio es de 202.79 W/m</a:t>
            </a:r>
            <a:r>
              <a:rPr lang="es-EC" sz="1600" baseline="30000" dirty="0">
                <a:latin typeface="Times New Roman" panose="02020603050405020304" pitchFamily="18" charset="0"/>
                <a:ea typeface="SimSun" panose="02010600030101010101" pitchFamily="2" charset="-122"/>
                <a:cs typeface="Arial" panose="020B0604020202020204" pitchFamily="34" charset="0"/>
              </a:rPr>
              <a:t>2</a:t>
            </a:r>
            <a:r>
              <a:rPr lang="es-EC" sz="1600" dirty="0">
                <a:latin typeface="Times New Roman" panose="02020603050405020304" pitchFamily="18" charset="0"/>
                <a:ea typeface="SimSun" panose="02010600030101010101" pitchFamily="2" charset="-122"/>
                <a:cs typeface="Arial" panose="020B0604020202020204" pitchFamily="34" charset="0"/>
              </a:rPr>
              <a:t>, además se debe tomar en cuenta que las mediciones se realizaron en el periodo invernal.  </a:t>
            </a:r>
          </a:p>
          <a:p>
            <a:pPr indent="252095" algn="justLow">
              <a:lnSpc>
                <a:spcPct val="150000"/>
              </a:lnSpc>
            </a:pPr>
            <a:r>
              <a:rPr lang="es-EC" sz="1600" dirty="0">
                <a:latin typeface="Times New Roman" panose="02020603050405020304" pitchFamily="18" charset="0"/>
                <a:ea typeface="SimSun" panose="02010600030101010101" pitchFamily="2" charset="-122"/>
                <a:cs typeface="Arial" panose="020B0604020202020204" pitchFamily="34" charset="0"/>
              </a:rPr>
              <a:t> </a:t>
            </a:r>
          </a:p>
          <a:p>
            <a:pPr indent="252095" algn="justLow">
              <a:lnSpc>
                <a:spcPct val="150000"/>
              </a:lnSpc>
            </a:pPr>
            <a:r>
              <a:rPr lang="es-EC" sz="1600" dirty="0">
                <a:latin typeface="Times New Roman" panose="02020603050405020304" pitchFamily="18" charset="0"/>
                <a:ea typeface="SimSun" panose="02010600030101010101" pitchFamily="2" charset="-122"/>
                <a:cs typeface="Arial" panose="020B0604020202020204" pitchFamily="34" charset="0"/>
              </a:rPr>
              <a:t> En los resultados obtenidos se observa que la potencia calculada sigue el patrón de la predicción de potencia y que el error de los datos de irradiancia, temperatura y potencia es grande debido a que son medidos en distintos lugares y sus condiciones climáticas son distintas, al comparar los datos de la estación Izobamba y la estación instalada en los laboratorios del DEEL el promedio de error en la medición de irradiancia es de 17.40%, el promedio de error de la temperatura es de 16.65% y el de la potencia es de 16.57%.</a:t>
            </a:r>
          </a:p>
          <a:p>
            <a:pPr indent="252095" algn="justLow">
              <a:lnSpc>
                <a:spcPct val="150000"/>
              </a:lnSpc>
            </a:pPr>
            <a:r>
              <a:rPr lang="es-EC" dirty="0">
                <a:latin typeface="Times New Roman" panose="02020603050405020304" pitchFamily="18"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2698883985"/>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5599391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fld id="{43AF908C-076E-4FB3-8B0D-B1FA4702EDFF}" type="slidenum">
              <a:rPr lang="es-ES" smtClean="0"/>
              <a:pPr/>
              <a:t>32</a:t>
            </a:fld>
            <a:endParaRPr lang="es-ES"/>
          </a:p>
        </p:txBody>
      </p:sp>
      <p:pic>
        <p:nvPicPr>
          <p:cNvPr id="4" name="4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1276070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914400"/>
            <a:ext cx="6553200" cy="4724400"/>
          </a:xfrm>
          <a:prstGeom prst="rect">
            <a:avLst/>
          </a:prstGeom>
          <a:noFill/>
          <a:ln>
            <a:noFill/>
          </a:ln>
        </p:spPr>
      </p:pic>
      <p:sp>
        <p:nvSpPr>
          <p:cNvPr id="6" name="Subtitle 2"/>
          <p:cNvSpPr txBox="1">
            <a:spLocks/>
          </p:cNvSpPr>
          <p:nvPr/>
        </p:nvSpPr>
        <p:spPr>
          <a:xfrm>
            <a:off x="5334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INTRODUCCIÓN </a:t>
            </a:r>
            <a:endParaRPr lang="es-EC" sz="4000" b="1" dirty="0">
              <a:ln w="12700" cmpd="sng">
                <a:solidFill>
                  <a:schemeClr val="accent4"/>
                </a:solidFill>
                <a:prstDash val="solid"/>
              </a:ln>
              <a:solidFill>
                <a:schemeClr val="accent4">
                  <a:lumMod val="50000"/>
                </a:schemeClr>
              </a:solidFill>
            </a:endParaRP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pic>
        <p:nvPicPr>
          <p:cNvPr id="4"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943600"/>
            <a:ext cx="2411288" cy="576064"/>
          </a:xfrm>
          <a:prstGeom prst="rect">
            <a:avLst/>
          </a:prstGeom>
          <a:noFill/>
          <a:ln>
            <a:noFill/>
          </a:ln>
        </p:spPr>
      </p:pic>
    </p:spTree>
    <p:extLst>
      <p:ext uri="{BB962C8B-B14F-4D97-AF65-F5344CB8AC3E}">
        <p14:creationId xmlns:p14="http://schemas.microsoft.com/office/powerpoint/2010/main" val="1873628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45574398"/>
              </p:ext>
            </p:extLst>
          </p:nvPr>
        </p:nvGraphicFramePr>
        <p:xfrm>
          <a:off x="228600" y="-198359"/>
          <a:ext cx="8458200" cy="657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a:t>
            </a:fld>
            <a:endParaRPr lang="es-ES"/>
          </a:p>
        </p:txBody>
      </p:sp>
      <p:sp>
        <p:nvSpPr>
          <p:cNvPr id="4" name="Subtitle 2"/>
          <p:cNvSpPr txBox="1">
            <a:spLocks/>
          </p:cNvSpPr>
          <p:nvPr/>
        </p:nvSpPr>
        <p:spPr>
          <a:xfrm>
            <a:off x="5334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INTRODUCCIÓN </a:t>
            </a:r>
            <a:endParaRPr lang="es-EC" sz="4000" b="1" dirty="0">
              <a:ln w="12700" cmpd="sng">
                <a:solidFill>
                  <a:schemeClr val="accent4"/>
                </a:solidFill>
                <a:prstDash val="solid"/>
              </a:ln>
              <a:solidFill>
                <a:schemeClr val="accent4">
                  <a:lumMod val="50000"/>
                </a:schemeClr>
              </a:solidFill>
            </a:endParaRP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pic>
        <p:nvPicPr>
          <p:cNvPr id="6" name="4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5943600"/>
            <a:ext cx="2411288" cy="576064"/>
          </a:xfrm>
          <a:prstGeom prst="rect">
            <a:avLst/>
          </a:prstGeom>
          <a:noFill/>
          <a:ln>
            <a:noFill/>
          </a:ln>
        </p:spPr>
      </p:pic>
    </p:spTree>
    <p:extLst>
      <p:ext uri="{BB962C8B-B14F-4D97-AF65-F5344CB8AC3E}">
        <p14:creationId xmlns:p14="http://schemas.microsoft.com/office/powerpoint/2010/main" val="32651465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A5E50D3-CDD2-40FF-AD95-D8D16C78E5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6363E3D-278E-4476-A7B5-702FB02F8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D848230-38B4-4C6B-91DA-EE91CE8A96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6487651-4574-4A99-8ECF-3D10E08F257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F1FCA82-A236-46FD-843B-5789D8F6EA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8069AF2-89E8-4E2C-8E79-B1F6DE92AE5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B04DFDF1-13E6-432B-852B-CB70C6C119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85634219"/>
              </p:ext>
            </p:extLst>
          </p:nvPr>
        </p:nvGraphicFramePr>
        <p:xfrm>
          <a:off x="228600" y="762000"/>
          <a:ext cx="84582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sp>
        <p:nvSpPr>
          <p:cNvPr id="4" name="Subtitle 2"/>
          <p:cNvSpPr txBox="1">
            <a:spLocks/>
          </p:cNvSpPr>
          <p:nvPr/>
        </p:nvSpPr>
        <p:spPr>
          <a:xfrm>
            <a:off x="5334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Objetivos  </a:t>
            </a:r>
            <a:endParaRPr lang="es-EC" sz="4000" b="1" dirty="0">
              <a:ln w="12700" cmpd="sng">
                <a:solidFill>
                  <a:schemeClr val="accent4"/>
                </a:solidFill>
                <a:prstDash val="solid"/>
              </a:ln>
              <a:solidFill>
                <a:schemeClr val="accent4">
                  <a:lumMod val="50000"/>
                </a:schemeClr>
              </a:solidFill>
            </a:endParaRP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pic>
        <p:nvPicPr>
          <p:cNvPr id="7" name="4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pic>
        <p:nvPicPr>
          <p:cNvPr id="20482" name="Picture 2" descr="Resultado de imagen para sistema fotovolta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887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A5E50D3-CDD2-40FF-AD95-D8D16C78E5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6363E3D-278E-4476-A7B5-702FB02F8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D848230-38B4-4C6B-91DA-EE91CE8A96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7</a:t>
            </a:fld>
            <a:endParaRPr lang="es-ES"/>
          </a:p>
        </p:txBody>
      </p:sp>
      <p:sp>
        <p:nvSpPr>
          <p:cNvPr id="4" name="Subtitle 2"/>
          <p:cNvSpPr txBox="1">
            <a:spLocks/>
          </p:cNvSpPr>
          <p:nvPr/>
        </p:nvSpPr>
        <p:spPr>
          <a:xfrm>
            <a:off x="5334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Objetivos  </a:t>
            </a:r>
            <a:endParaRPr lang="es-EC" sz="4000" b="1" dirty="0">
              <a:ln w="12700" cmpd="sng">
                <a:solidFill>
                  <a:schemeClr val="accent4"/>
                </a:solidFill>
                <a:prstDash val="solid"/>
              </a:ln>
              <a:solidFill>
                <a:schemeClr val="accent4">
                  <a:lumMod val="50000"/>
                </a:schemeClr>
              </a:solidFill>
            </a:endParaRP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graphicFrame>
        <p:nvGraphicFramePr>
          <p:cNvPr id="6" name="4 Diagrama"/>
          <p:cNvGraphicFramePr/>
          <p:nvPr>
            <p:extLst>
              <p:ext uri="{D42A27DB-BD31-4B8C-83A1-F6EECF244321}">
                <p14:modId xmlns:p14="http://schemas.microsoft.com/office/powerpoint/2010/main" val="1740554052"/>
              </p:ext>
            </p:extLst>
          </p:nvPr>
        </p:nvGraphicFramePr>
        <p:xfrm>
          <a:off x="201283" y="838200"/>
          <a:ext cx="8458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4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3409000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A5E50D3-CDD2-40FF-AD95-D8D16C78E5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6363E3D-278E-4476-A7B5-702FB02F8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FD848230-38B4-4C6B-91DA-EE91CE8A96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6487651-4574-4A99-8ECF-3D10E08F257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F1FCA82-A236-46FD-843B-5789D8F6EA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F4C8067-67BB-44C9-93F6-385513DB36F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61126DF8-EFA6-4B2B-B705-BD5C19885CD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E8069AF2-89E8-4E2C-8E79-B1F6DE92AE5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B04DFDF1-13E6-432B-852B-CB70C6C1195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7A36A497-9380-4A01-9418-D2AEFAE7185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08777F00-2947-4927-AEF9-A218BB7264B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E961EFB6-BB01-4450-926F-131216626AC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7CC8A55C-82A6-44E0-97BF-8B8389C81D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533400" y="0"/>
            <a:ext cx="6858000" cy="457200"/>
          </a:xfrm>
          <a:prstGeom prst="rect">
            <a:avLst/>
          </a:prstGeom>
        </p:spPr>
        <p:txBody>
          <a:bodyPr/>
          <a:lstStyle/>
          <a:p>
            <a:pPr marL="342900" indent="-342900" fontAlgn="base">
              <a:spcBef>
                <a:spcPct val="20000"/>
              </a:spcBef>
              <a:spcAft>
                <a:spcPct val="0"/>
              </a:spcAft>
              <a:defRPr/>
            </a:pPr>
            <a:r>
              <a:rPr lang="en-US" sz="4000" b="1" dirty="0" smtClean="0">
                <a:ln w="12700" cmpd="sng">
                  <a:solidFill>
                    <a:schemeClr val="accent4"/>
                  </a:solidFill>
                  <a:prstDash val="solid"/>
                </a:ln>
                <a:solidFill>
                  <a:schemeClr val="accent4">
                    <a:lumMod val="50000"/>
                  </a:schemeClr>
                </a:solidFill>
              </a:rPr>
              <a:t>El Sol y la Tierra</a:t>
            </a:r>
            <a:endParaRPr lang="es-EC" sz="4000" b="1" dirty="0">
              <a:ln w="12700" cmpd="sng">
                <a:solidFill>
                  <a:schemeClr val="accent4"/>
                </a:solidFill>
                <a:prstDash val="solid"/>
              </a:ln>
              <a:solidFill>
                <a:schemeClr val="accent4">
                  <a:lumMod val="50000"/>
                </a:schemeClr>
              </a:solidFill>
            </a:endParaRP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sp>
        <p:nvSpPr>
          <p:cNvPr id="15" name="Marcador de contenido 14"/>
          <p:cNvSpPr>
            <a:spLocks noGrp="1"/>
          </p:cNvSpPr>
          <p:nvPr>
            <p:ph idx="1"/>
          </p:nvPr>
        </p:nvSpPr>
        <p:spPr>
          <a:xfrm>
            <a:off x="457200" y="838201"/>
            <a:ext cx="8229600" cy="2133600"/>
          </a:xfrm>
        </p:spPr>
        <p:txBody>
          <a:bodyPr/>
          <a:lstStyle/>
          <a:p>
            <a:pPr marL="0" indent="0" algn="ctr">
              <a:buNone/>
            </a:pPr>
            <a:r>
              <a:rPr lang="es-ES_tradnl" dirty="0"/>
              <a:t>El sol se encuentra a 150 millones de kilómetros del planeta Tierra, esta estrella es la fuente principal de calor y energía fundamentales para mantener la vida dentro del </a:t>
            </a:r>
            <a:r>
              <a:rPr lang="es-ES_tradnl" dirty="0" smtClean="0"/>
              <a:t>planeta.</a:t>
            </a:r>
          </a:p>
        </p:txBody>
      </p:sp>
      <p:pic>
        <p:nvPicPr>
          <p:cNvPr id="614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4114800" cy="2468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600126"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1152561173"/>
              </p:ext>
            </p:extLst>
          </p:nvPr>
        </p:nvGraphicFramePr>
        <p:xfrm>
          <a:off x="5365085" y="3200400"/>
          <a:ext cx="2906520" cy="609600"/>
        </p:xfrm>
        <a:graphic>
          <a:graphicData uri="http://schemas.openxmlformats.org/presentationml/2006/ole">
            <mc:AlternateContent xmlns:mc="http://schemas.openxmlformats.org/markup-compatibility/2006">
              <mc:Choice xmlns:v="urn:schemas-microsoft-com:vml" Requires="v">
                <p:oleObj spid="_x0000_s4110" name="Equation" r:id="rId4" imgW="2209800" imgH="457200" progId="Equation.DSMT4">
                  <p:embed/>
                </p:oleObj>
              </mc:Choice>
              <mc:Fallback>
                <p:oleObj name="Equation" r:id="rId4" imgW="2209800" imgH="457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085" y="3200400"/>
                        <a:ext cx="2906520" cy="609600"/>
                      </a:xfrm>
                      <a:prstGeom prst="rect">
                        <a:avLst/>
                      </a:prstGeom>
                      <a:noFill/>
                    </p:spPr>
                  </p:pic>
                </p:oleObj>
              </mc:Fallback>
            </mc:AlternateContent>
          </a:graphicData>
        </a:graphic>
      </p:graphicFrame>
      <p:sp>
        <p:nvSpPr>
          <p:cNvPr id="4" name="CuadroTexto 3"/>
          <p:cNvSpPr txBox="1"/>
          <p:nvPr/>
        </p:nvSpPr>
        <p:spPr>
          <a:xfrm>
            <a:off x="4949890" y="4038600"/>
            <a:ext cx="3736910" cy="861774"/>
          </a:xfrm>
          <a:prstGeom prst="rect">
            <a:avLst/>
          </a:prstGeom>
          <a:noFill/>
        </p:spPr>
        <p:txBody>
          <a:bodyPr wrap="square" rtlCol="0">
            <a:spAutoFit/>
          </a:bodyPr>
          <a:lstStyle/>
          <a:p>
            <a:r>
              <a:rPr lang="es-EC" sz="1600" i="1" dirty="0" smtClean="0"/>
              <a:t>d</a:t>
            </a:r>
            <a:r>
              <a:rPr lang="es-EC" sz="1600" i="1" baseline="-25000" dirty="0" smtClean="0"/>
              <a:t>n</a:t>
            </a:r>
            <a:r>
              <a:rPr lang="es-EC" sz="1600" baseline="-25000" dirty="0" smtClean="0"/>
              <a:t>  </a:t>
            </a:r>
            <a:r>
              <a:rPr lang="es-EC" sz="1600" dirty="0"/>
              <a:t>Representa el n</a:t>
            </a:r>
            <a:r>
              <a:rPr lang="es-EC" altLang="zh-CN" sz="1600" dirty="0"/>
              <a:t>ú</a:t>
            </a:r>
            <a:r>
              <a:rPr lang="es-EC" sz="1600" dirty="0"/>
              <a:t>mero del día del año </a:t>
            </a:r>
            <a:endParaRPr lang="es-EC" sz="1600" dirty="0" smtClean="0"/>
          </a:p>
          <a:p>
            <a:r>
              <a:rPr lang="es-EC" sz="1600" i="1" dirty="0" smtClean="0"/>
              <a:t>r</a:t>
            </a:r>
            <a:r>
              <a:rPr lang="es-EC" sz="1600" i="1" baseline="-25000" dirty="0" smtClean="0"/>
              <a:t>0</a:t>
            </a:r>
            <a:r>
              <a:rPr lang="es-EC" sz="1600" dirty="0" smtClean="0"/>
              <a:t>  </a:t>
            </a:r>
            <a:r>
              <a:rPr lang="es-EC" sz="1600" dirty="0"/>
              <a:t>Valor medio de </a:t>
            </a:r>
            <a:r>
              <a:rPr lang="es-EC" sz="1600" dirty="0" smtClean="0"/>
              <a:t>distancia 1.49 </a:t>
            </a:r>
            <a:r>
              <a:rPr lang="es-EC" sz="1600" dirty="0"/>
              <a:t>x 10</a:t>
            </a:r>
            <a:r>
              <a:rPr lang="es-EC" sz="1600" baseline="30000" dirty="0"/>
              <a:t>8</a:t>
            </a:r>
            <a:r>
              <a:rPr lang="es-EC" sz="1600" dirty="0"/>
              <a:t> km. </a:t>
            </a:r>
          </a:p>
          <a:p>
            <a:endParaRPr lang="es-EC" dirty="0"/>
          </a:p>
        </p:txBody>
      </p:sp>
      <p:pic>
        <p:nvPicPr>
          <p:cNvPr id="8" name="4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23134791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https://3.bp.blogspot.com/-zx5amDKhWJs/WMZpWi-Ab9I/AAAAAAAAD64/Z8iT6wH-T6g971ch00-hT4T-UulSxgd-wCLcB/s1600/fig%2Bcoluros.png"/>
          <p:cNvPicPr/>
          <p:nvPr/>
        </p:nvPicPr>
        <p:blipFill rotWithShape="1">
          <a:blip r:embed="rId3">
            <a:extLst>
              <a:ext uri="{28A0092B-C50C-407E-A947-70E740481C1C}">
                <a14:useLocalDpi xmlns:a14="http://schemas.microsoft.com/office/drawing/2010/main" val="0"/>
              </a:ext>
            </a:extLst>
          </a:blip>
          <a:srcRect l="6999" r="8415"/>
          <a:stretch/>
        </p:blipFill>
        <p:spPr bwMode="auto">
          <a:xfrm>
            <a:off x="228600" y="1219200"/>
            <a:ext cx="4548505" cy="4168050"/>
          </a:xfrm>
          <a:prstGeom prst="rect">
            <a:avLst/>
          </a:prstGeom>
          <a:noFill/>
          <a:ln>
            <a:noFill/>
          </a:ln>
          <a:extLst>
            <a:ext uri="{53640926-AAD7-44D8-BBD7-CCE9431645EC}">
              <a14:shadowObscured xmlns:a14="http://schemas.microsoft.com/office/drawing/2010/main"/>
            </a:ext>
          </a:extLst>
        </p:spPr>
      </p:pic>
      <p:sp>
        <p:nvSpPr>
          <p:cNvPr id="11" name="Subtitle 2"/>
          <p:cNvSpPr txBox="1">
            <a:spLocks/>
          </p:cNvSpPr>
          <p:nvPr/>
        </p:nvSpPr>
        <p:spPr>
          <a:xfrm>
            <a:off x="533400" y="0"/>
            <a:ext cx="6858000" cy="457200"/>
          </a:xfrm>
          <a:prstGeom prst="rect">
            <a:avLst/>
          </a:prstGeom>
        </p:spPr>
        <p:txBody>
          <a:bodyPr/>
          <a:lstStyle/>
          <a:p>
            <a:pPr marL="342900" indent="-342900" fontAlgn="base">
              <a:spcBef>
                <a:spcPct val="20000"/>
              </a:spcBef>
              <a:spcAft>
                <a:spcPct val="0"/>
              </a:spcAft>
              <a:defRPr/>
            </a:pPr>
            <a:r>
              <a:rPr lang="es-EC" sz="4000" b="1" dirty="0" smtClean="0">
                <a:ln w="12700" cmpd="sng">
                  <a:solidFill>
                    <a:schemeClr val="accent4"/>
                  </a:solidFill>
                  <a:prstDash val="solid"/>
                </a:ln>
                <a:solidFill>
                  <a:schemeClr val="accent4">
                    <a:lumMod val="50000"/>
                  </a:schemeClr>
                </a:solidFill>
              </a:rPr>
              <a:t>Modelo matemático</a:t>
            </a:r>
          </a:p>
          <a:p>
            <a:pPr marL="342900" indent="-342900" fontAlgn="base">
              <a:spcBef>
                <a:spcPct val="20000"/>
              </a:spcBef>
              <a:spcAft>
                <a:spcPct val="0"/>
              </a:spcAft>
              <a:defRPr/>
            </a:pPr>
            <a:endParaRPr lang="en-US" sz="4800" b="1" dirty="0">
              <a:ln w="12700" cmpd="sng">
                <a:solidFill>
                  <a:schemeClr val="accent4"/>
                </a:solidFill>
                <a:prstDash val="solid"/>
              </a:ln>
              <a:solidFill>
                <a:schemeClr val="accent4">
                  <a:lumMod val="50000"/>
                </a:schemeClr>
              </a:solidFill>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4800" b="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sp>
        <p:nvSpPr>
          <p:cNvPr id="12" name="Rectángulo 11"/>
          <p:cNvSpPr/>
          <p:nvPr/>
        </p:nvSpPr>
        <p:spPr>
          <a:xfrm>
            <a:off x="4953000" y="1405076"/>
            <a:ext cx="3334045" cy="1200329"/>
          </a:xfrm>
          <a:prstGeom prst="rect">
            <a:avLst/>
          </a:prstGeom>
        </p:spPr>
        <p:txBody>
          <a:bodyPr wrap="square">
            <a:spAutoFit/>
          </a:bodyPr>
          <a:lstStyle/>
          <a:p>
            <a:pPr algn="just"/>
            <a:r>
              <a:rPr lang="es-EC" dirty="0">
                <a:solidFill>
                  <a:schemeClr val="bg1"/>
                </a:solidFill>
                <a:latin typeface="Times New Roman" panose="02020603050405020304" pitchFamily="18" charset="0"/>
                <a:ea typeface="SimSun" panose="02010600030101010101" pitchFamily="2" charset="-122"/>
                <a:cs typeface="Arial" panose="020B0604020202020204" pitchFamily="34" charset="0"/>
              </a:rPr>
              <a:t>latitud geográfica </a:t>
            </a:r>
            <a:r>
              <a:rPr lang="es-EC" dirty="0" smtClean="0">
                <a:solidFill>
                  <a:schemeClr val="bg1"/>
                </a:solidFill>
                <a:latin typeface="Times New Roman" panose="02020603050405020304" pitchFamily="18" charset="0"/>
                <a:ea typeface="SimSun" panose="02010600030101010101" pitchFamily="2" charset="-122"/>
                <a:cs typeface="Arial" panose="020B0604020202020204" pitchFamily="34" charset="0"/>
              </a:rPr>
              <a:t>(</a:t>
            </a:r>
            <a:r>
              <a:rPr lang="es-EC" dirty="0" smtClean="0">
                <a:solidFill>
                  <a:schemeClr val="bg1"/>
                </a:solidFill>
                <a:latin typeface="Cambria Math" panose="02040503050406030204" pitchFamily="18" charset="0"/>
                <a:ea typeface="SimSun" panose="02010600030101010101" pitchFamily="2" charset="-122"/>
                <a:cs typeface="Arial" panose="020B0604020202020204" pitchFamily="34" charset="0"/>
              </a:rPr>
              <a:t>φ)</a:t>
            </a:r>
            <a:r>
              <a:rPr lang="es-EC" dirty="0" smtClean="0">
                <a:solidFill>
                  <a:schemeClr val="bg1"/>
                </a:solidFill>
                <a:latin typeface="Times New Roman" panose="02020603050405020304" pitchFamily="18" charset="0"/>
                <a:ea typeface="SimSun" panose="02010600030101010101" pitchFamily="2" charset="-122"/>
                <a:cs typeface="Arial" panose="020B0604020202020204" pitchFamily="34" charset="0"/>
              </a:rPr>
              <a:t> </a:t>
            </a:r>
            <a:r>
              <a:rPr lang="es-EC" dirty="0">
                <a:solidFill>
                  <a:schemeClr val="bg1"/>
                </a:solidFill>
                <a:latin typeface="Times New Roman" panose="02020603050405020304" pitchFamily="18" charset="0"/>
                <a:ea typeface="SimSun" panose="02010600030101010101" pitchFamily="2" charset="-122"/>
                <a:cs typeface="Arial" panose="020B0604020202020204" pitchFamily="34" charset="0"/>
              </a:rPr>
              <a:t>y el ángulo formado por la posición del sol y el plano del ecuador terrestre llamado declinación</a:t>
            </a:r>
            <a:r>
              <a:rPr lang="es-EC" dirty="0">
                <a:solidFill>
                  <a:schemeClr val="bg1"/>
                </a:solidFill>
                <a:latin typeface="Cambria Math" panose="02040503050406030204" pitchFamily="18" charset="0"/>
                <a:ea typeface="SimSun" panose="02010600030101010101" pitchFamily="2" charset="-122"/>
                <a:cs typeface="Times-Roman"/>
              </a:rPr>
              <a:t> </a:t>
            </a:r>
            <a:r>
              <a:rPr lang="es-EC" dirty="0" smtClean="0">
                <a:solidFill>
                  <a:schemeClr val="bg1"/>
                </a:solidFill>
                <a:latin typeface="Cambria Math" panose="02040503050406030204" pitchFamily="18" charset="0"/>
                <a:ea typeface="SimSun" panose="02010600030101010101" pitchFamily="2" charset="-122"/>
                <a:cs typeface="Times-Roman"/>
              </a:rPr>
              <a:t>(𝛿).</a:t>
            </a:r>
            <a:endParaRPr lang="es-EC" dirty="0">
              <a:solidFill>
                <a:schemeClr val="bg1"/>
              </a:solidFill>
            </a:endParaRPr>
          </a:p>
        </p:txBody>
      </p:sp>
      <p:sp>
        <p:nvSpPr>
          <p:cNvPr id="13" name="Rectangle 8"/>
          <p:cNvSpPr>
            <a:spLocks noChangeArrowheads="1"/>
          </p:cNvSpPr>
          <p:nvPr/>
        </p:nvSpPr>
        <p:spPr bwMode="auto">
          <a:xfrm flipV="1">
            <a:off x="228600" y="4876800"/>
            <a:ext cx="109095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4" name="Objeto 13"/>
          <p:cNvGraphicFramePr>
            <a:graphicFrameLocks noChangeAspect="1"/>
          </p:cNvGraphicFramePr>
          <p:nvPr>
            <p:extLst>
              <p:ext uri="{D42A27DB-BD31-4B8C-83A1-F6EECF244321}">
                <p14:modId xmlns:p14="http://schemas.microsoft.com/office/powerpoint/2010/main" val="802134217"/>
              </p:ext>
            </p:extLst>
          </p:nvPr>
        </p:nvGraphicFramePr>
        <p:xfrm>
          <a:off x="5130597" y="3144639"/>
          <a:ext cx="2978849" cy="735726"/>
        </p:xfrm>
        <a:graphic>
          <a:graphicData uri="http://schemas.openxmlformats.org/presentationml/2006/ole">
            <mc:AlternateContent xmlns:mc="http://schemas.openxmlformats.org/markup-compatibility/2006">
              <mc:Choice xmlns:v="urn:schemas-microsoft-com:vml" Requires="v">
                <p:oleObj spid="_x0000_s3096" name="Equation" r:id="rId4" imgW="1968500" imgH="482600" progId="Equation.DSMT4">
                  <p:embed/>
                </p:oleObj>
              </mc:Choice>
              <mc:Fallback>
                <p:oleObj name="Equation" r:id="rId4" imgW="1968500" imgH="4826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597" y="3144639"/>
                        <a:ext cx="2978849" cy="735726"/>
                      </a:xfrm>
                      <a:prstGeom prst="rect">
                        <a:avLst/>
                      </a:prstGeom>
                      <a:noFill/>
                    </p:spPr>
                  </p:pic>
                </p:oleObj>
              </mc:Fallback>
            </mc:AlternateContent>
          </a:graphicData>
        </a:graphic>
      </p:graphicFrame>
      <p:sp>
        <p:nvSpPr>
          <p:cNvPr id="15" name="Rectángulo 14"/>
          <p:cNvSpPr/>
          <p:nvPr/>
        </p:nvSpPr>
        <p:spPr>
          <a:xfrm>
            <a:off x="4772202" y="4061555"/>
            <a:ext cx="4572000" cy="1046440"/>
          </a:xfrm>
          <a:prstGeom prst="rect">
            <a:avLst/>
          </a:prstGeom>
        </p:spPr>
        <p:txBody>
          <a:bodyPr>
            <a:spAutoFit/>
          </a:bodyPr>
          <a:lstStyle/>
          <a:p>
            <a:pPr>
              <a:lnSpc>
                <a:spcPct val="150000"/>
              </a:lnSpc>
            </a:pPr>
            <a:r>
              <a:rPr lang="es-EC" sz="1600" dirty="0" smtClean="0">
                <a:solidFill>
                  <a:schemeClr val="bg1"/>
                </a:solidFill>
                <a:latin typeface="Cambria Math" panose="02040503050406030204" pitchFamily="18" charset="0"/>
                <a:ea typeface="SimSun" panose="02010600030101010101" pitchFamily="2" charset="-122"/>
                <a:cs typeface="Times-Roman"/>
              </a:rPr>
              <a:t>𝛿</a:t>
            </a:r>
            <a:r>
              <a:rPr lang="es-EC" sz="1600" dirty="0" smtClean="0">
                <a:solidFill>
                  <a:schemeClr val="bg1"/>
                </a:solidFill>
                <a:latin typeface="Times-Roman"/>
                <a:ea typeface="SimSun" panose="02010600030101010101" pitchFamily="2" charset="-122"/>
                <a:cs typeface="Times-Roman"/>
              </a:rPr>
              <a:t>   la </a:t>
            </a:r>
            <a:r>
              <a:rPr lang="es-EC" sz="1600" dirty="0">
                <a:solidFill>
                  <a:schemeClr val="bg1"/>
                </a:solidFill>
                <a:latin typeface="Times-Roman"/>
                <a:ea typeface="SimSun" panose="02010600030101010101" pitchFamily="2" charset="-122"/>
                <a:cs typeface="Times-Roman"/>
              </a:rPr>
              <a:t>declinación en grados sexagesimales.</a:t>
            </a:r>
            <a:endParaRPr lang="es-EC" sz="1600" dirty="0">
              <a:solidFill>
                <a:schemeClr val="bg1"/>
              </a:solidFill>
              <a:latin typeface="Times New Roman" panose="02020603050405020304" pitchFamily="18" charset="0"/>
              <a:ea typeface="SimSun" panose="02010600030101010101" pitchFamily="2" charset="-122"/>
              <a:cs typeface="Arial" panose="020B0604020202020204" pitchFamily="34" charset="0"/>
            </a:endParaRPr>
          </a:p>
          <a:p>
            <a:pPr>
              <a:lnSpc>
                <a:spcPct val="150000"/>
              </a:lnSpc>
            </a:pPr>
            <a:r>
              <a:rPr lang="es-EC" sz="1600" i="1" dirty="0">
                <a:solidFill>
                  <a:schemeClr val="bg1"/>
                </a:solidFill>
                <a:latin typeface="Times-Roman"/>
                <a:ea typeface="SimSun" panose="02010600030101010101" pitchFamily="2" charset="-122"/>
                <a:cs typeface="Times-Roman"/>
              </a:rPr>
              <a:t>d</a:t>
            </a:r>
            <a:r>
              <a:rPr lang="es-EC" sz="1600" i="1" baseline="-25000" dirty="0">
                <a:solidFill>
                  <a:schemeClr val="bg1"/>
                </a:solidFill>
                <a:latin typeface="Times-Roman"/>
                <a:ea typeface="SimSun" panose="02010600030101010101" pitchFamily="2" charset="-122"/>
                <a:cs typeface="Times-Roman"/>
              </a:rPr>
              <a:t>n</a:t>
            </a:r>
            <a:r>
              <a:rPr lang="es-EC" sz="1600" baseline="-25000" dirty="0">
                <a:solidFill>
                  <a:schemeClr val="bg1"/>
                </a:solidFill>
                <a:latin typeface="Times-Roman"/>
                <a:ea typeface="SimSun" panose="02010600030101010101" pitchFamily="2" charset="-122"/>
                <a:cs typeface="Times-Roman"/>
              </a:rPr>
              <a:t>   </a:t>
            </a:r>
            <a:r>
              <a:rPr lang="es-EC" sz="1600" dirty="0" smtClean="0">
                <a:solidFill>
                  <a:schemeClr val="bg1"/>
                </a:solidFill>
                <a:latin typeface="Times-Roman"/>
                <a:ea typeface="SimSun" panose="02010600030101010101" pitchFamily="2" charset="-122"/>
                <a:cs typeface="Times-Roman"/>
              </a:rPr>
              <a:t>día </a:t>
            </a:r>
            <a:r>
              <a:rPr lang="es-EC" sz="1600" dirty="0">
                <a:solidFill>
                  <a:schemeClr val="bg1"/>
                </a:solidFill>
                <a:latin typeface="Times-Roman"/>
                <a:ea typeface="SimSun" panose="02010600030101010101" pitchFamily="2" charset="-122"/>
                <a:cs typeface="Times-Roman"/>
              </a:rPr>
              <a:t>del año </a:t>
            </a:r>
            <a:r>
              <a:rPr lang="es-ES_tradnl" sz="1600" dirty="0">
                <a:solidFill>
                  <a:schemeClr val="bg1"/>
                </a:solidFill>
                <a:latin typeface="Times New Roman" panose="02020603050405020304" pitchFamily="18" charset="0"/>
                <a:ea typeface="SimSun" panose="02010600030101010101" pitchFamily="2" charset="-122"/>
                <a:cs typeface="Arial" panose="020B0604020202020204" pitchFamily="34" charset="0"/>
              </a:rPr>
              <a:t>(e.g, para 13 Febrero </a:t>
            </a:r>
            <a:r>
              <a:rPr lang="es-EC" sz="1600" i="1" dirty="0">
                <a:solidFill>
                  <a:schemeClr val="bg1"/>
                </a:solidFill>
                <a:latin typeface="Times-Roman"/>
                <a:ea typeface="SimSun" panose="02010600030101010101" pitchFamily="2" charset="-122"/>
                <a:cs typeface="Times-Roman"/>
              </a:rPr>
              <a:t>d</a:t>
            </a:r>
            <a:r>
              <a:rPr lang="es-EC" sz="1600" i="1" baseline="-25000" dirty="0">
                <a:solidFill>
                  <a:schemeClr val="bg1"/>
                </a:solidFill>
                <a:latin typeface="Times-Roman"/>
                <a:ea typeface="SimSun" panose="02010600030101010101" pitchFamily="2" charset="-122"/>
                <a:cs typeface="Times-Roman"/>
              </a:rPr>
              <a:t>n</a:t>
            </a:r>
            <a:r>
              <a:rPr lang="es-EC" sz="1600" dirty="0">
                <a:solidFill>
                  <a:schemeClr val="bg1"/>
                </a:solidFill>
                <a:latin typeface="Times-Roman"/>
                <a:ea typeface="SimSun" panose="02010600030101010101" pitchFamily="2" charset="-122"/>
                <a:cs typeface="Times-Roman"/>
              </a:rPr>
              <a:t> = 44</a:t>
            </a:r>
            <a:r>
              <a:rPr lang="es-ES_tradnl" sz="1600" dirty="0">
                <a:solidFill>
                  <a:schemeClr val="bg1"/>
                </a:solidFill>
                <a:latin typeface="Times New Roman" panose="02020603050405020304" pitchFamily="18" charset="0"/>
                <a:ea typeface="SimSun" panose="02010600030101010101" pitchFamily="2" charset="-122"/>
                <a:cs typeface="Arial" panose="020B0604020202020204" pitchFamily="34" charset="0"/>
              </a:rPr>
              <a:t>)</a:t>
            </a:r>
            <a:r>
              <a:rPr lang="es-EC" sz="1600" dirty="0">
                <a:solidFill>
                  <a:schemeClr val="bg1"/>
                </a:solidFill>
                <a:latin typeface="Times-Roman"/>
                <a:ea typeface="SimSun" panose="02010600030101010101" pitchFamily="2" charset="-122"/>
                <a:cs typeface="Times-Roman"/>
              </a:rPr>
              <a:t>.</a:t>
            </a:r>
            <a:r>
              <a:rPr lang="es-EC" sz="1000" dirty="0">
                <a:solidFill>
                  <a:schemeClr val="bg1"/>
                </a:solidFill>
                <a:latin typeface="Times New Roman" panose="02020603050405020304" pitchFamily="18" charset="0"/>
                <a:ea typeface="SimSun" panose="02010600030101010101" pitchFamily="2" charset="-122"/>
                <a:cs typeface="Arial" panose="020B0604020202020204" pitchFamily="34" charset="0"/>
              </a:rPr>
              <a:t> </a:t>
            </a:r>
            <a:endParaRPr lang="es-EC" sz="1600" dirty="0">
              <a:solidFill>
                <a:schemeClr val="bg1"/>
              </a:solidFill>
              <a:latin typeface="Times New Roman" panose="02020603050405020304" pitchFamily="18" charset="0"/>
              <a:ea typeface="SimSun" panose="02010600030101010101" pitchFamily="2" charset="-122"/>
              <a:cs typeface="Arial" panose="020B0604020202020204" pitchFamily="34" charset="0"/>
            </a:endParaRPr>
          </a:p>
          <a:p>
            <a:pPr indent="252095" algn="justLow"/>
            <a:r>
              <a:rPr lang="es-EC" sz="1400" dirty="0">
                <a:solidFill>
                  <a:schemeClr val="bg1"/>
                </a:solidFill>
                <a:latin typeface="Times New Roman" panose="02020603050405020304" pitchFamily="18" charset="0"/>
                <a:ea typeface="SimSun" panose="02010600030101010101" pitchFamily="2" charset="-122"/>
                <a:cs typeface="Arial" panose="020B0604020202020204" pitchFamily="34" charset="0"/>
              </a:rPr>
              <a:t> </a:t>
            </a:r>
            <a:endParaRPr lang="es-EC"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p:txBody>
      </p:sp>
      <p:pic>
        <p:nvPicPr>
          <p:cNvPr id="9" name="4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5949280"/>
            <a:ext cx="2411288" cy="576064"/>
          </a:xfrm>
          <a:prstGeom prst="rect">
            <a:avLst/>
          </a:prstGeom>
          <a:noFill/>
          <a:ln>
            <a:noFill/>
          </a:ln>
        </p:spPr>
      </p:pic>
    </p:spTree>
    <p:extLst>
      <p:ext uri="{BB962C8B-B14F-4D97-AF65-F5344CB8AC3E}">
        <p14:creationId xmlns:p14="http://schemas.microsoft.com/office/powerpoint/2010/main" val="2183646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5987</TotalTime>
  <Words>1187</Words>
  <Application>Microsoft Office PowerPoint</Application>
  <PresentationFormat>Presentación en pantalla (4:3)</PresentationFormat>
  <Paragraphs>270</Paragraphs>
  <Slides>32</Slides>
  <Notes>3</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32</vt:i4>
      </vt:variant>
    </vt:vector>
  </HeadingPairs>
  <TitlesOfParts>
    <vt:vector size="43" baseType="lpstr">
      <vt:lpstr>SimSun</vt:lpstr>
      <vt:lpstr>SimSun</vt:lpstr>
      <vt:lpstr>Arial</vt:lpstr>
      <vt:lpstr>Calibri</vt:lpstr>
      <vt:lpstr>Cambria Math</vt:lpstr>
      <vt:lpstr>Times New Roman</vt:lpstr>
      <vt:lpstr>Times-Roman</vt:lpstr>
      <vt:lpstr>Trebuchet MS</vt:lpstr>
      <vt:lpstr>Theme1</vt:lpstr>
      <vt:lpstr>Equation</vt:lpstr>
      <vt:lpstr>Visio</vt:lpstr>
      <vt:lpstr>DEPARTAMENTO DE ELÉCTRICA, ELECTRÓNICA Y TELECOMUNICACIONES  CARRERA DE INGENIERÍA ELECTRÓNICA EN AUTOMATIZACIÓN Y CONTROL  TRABAJO DE TITULACIÓN, PREVIO A LA OBTENCIÓN DEL TÍTULO DE INGENIERO ELECTRÓNICO EN AUTOMATIZACIÓN Y CONTROL </vt:lpstr>
      <vt:lpstr>DISEÑO Y SIMULACIÓN DE UN SISTEMA DE PREVISIÓN DE GENERACIÓN FOTOVOLTAICA BASADO EN LA PREDICCIÓN NUMÉRICA DEL CLIMA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Erick Enriquez</dc:creator>
  <cp:lastModifiedBy>Erick</cp:lastModifiedBy>
  <cp:revision>341</cp:revision>
  <dcterms:created xsi:type="dcterms:W3CDTF">2010-10-25T12:58:28Z</dcterms:created>
  <dcterms:modified xsi:type="dcterms:W3CDTF">2019-01-30T17:48:35Z</dcterms:modified>
</cp:coreProperties>
</file>