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8.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11.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2.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3.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4.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xml" ContentType="application/vnd.openxmlformats-officedocument.presentationml.notesSlide+xml"/>
  <Override PartName="/ppt/diagrams/data15.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6.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7.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8.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diagrams/data6.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5">
  <p:sldMasterIdLst>
    <p:sldMasterId id="2147483680" r:id="rId2"/>
    <p:sldMasterId id="2147483684" r:id="rId3"/>
    <p:sldMasterId id="2147483662" r:id="rId4"/>
  </p:sldMasterIdLst>
  <p:notesMasterIdLst>
    <p:notesMasterId r:id="rId79"/>
  </p:notesMasterIdLst>
  <p:handoutMasterIdLst>
    <p:handoutMasterId r:id="rId80"/>
  </p:handoutMasterIdLst>
  <p:sldIdLst>
    <p:sldId id="319" r:id="rId5"/>
    <p:sldId id="505" r:id="rId6"/>
    <p:sldId id="506" r:id="rId7"/>
    <p:sldId id="441" r:id="rId8"/>
    <p:sldId id="496" r:id="rId9"/>
    <p:sldId id="509" r:id="rId10"/>
    <p:sldId id="422" r:id="rId11"/>
    <p:sldId id="421" r:id="rId12"/>
    <p:sldId id="508" r:id="rId13"/>
    <p:sldId id="447" r:id="rId14"/>
    <p:sldId id="511" r:id="rId15"/>
    <p:sldId id="512" r:id="rId16"/>
    <p:sldId id="515" r:id="rId17"/>
    <p:sldId id="514" r:id="rId18"/>
    <p:sldId id="407" r:id="rId19"/>
    <p:sldId id="516" r:id="rId20"/>
    <p:sldId id="517" r:id="rId21"/>
    <p:sldId id="518" r:id="rId22"/>
    <p:sldId id="519" r:id="rId23"/>
    <p:sldId id="520" r:id="rId24"/>
    <p:sldId id="524" r:id="rId25"/>
    <p:sldId id="525" r:id="rId26"/>
    <p:sldId id="482" r:id="rId27"/>
    <p:sldId id="526" r:id="rId28"/>
    <p:sldId id="448" r:id="rId29"/>
    <p:sldId id="527" r:id="rId30"/>
    <p:sldId id="450" r:id="rId31"/>
    <p:sldId id="451" r:id="rId32"/>
    <p:sldId id="528" r:id="rId33"/>
    <p:sldId id="529" r:id="rId34"/>
    <p:sldId id="530" r:id="rId35"/>
    <p:sldId id="531" r:id="rId36"/>
    <p:sldId id="532" r:id="rId37"/>
    <p:sldId id="535" r:id="rId38"/>
    <p:sldId id="533" r:id="rId39"/>
    <p:sldId id="534" r:id="rId40"/>
    <p:sldId id="537" r:id="rId41"/>
    <p:sldId id="536" r:id="rId42"/>
    <p:sldId id="563" r:id="rId43"/>
    <p:sldId id="564" r:id="rId44"/>
    <p:sldId id="538" r:id="rId45"/>
    <p:sldId id="539" r:id="rId46"/>
    <p:sldId id="540" r:id="rId47"/>
    <p:sldId id="541" r:id="rId48"/>
    <p:sldId id="449" r:id="rId49"/>
    <p:sldId id="502" r:id="rId50"/>
    <p:sldId id="545" r:id="rId51"/>
    <p:sldId id="546" r:id="rId52"/>
    <p:sldId id="547" r:id="rId53"/>
    <p:sldId id="548" r:id="rId54"/>
    <p:sldId id="549" r:id="rId55"/>
    <p:sldId id="543" r:id="rId56"/>
    <p:sldId id="550" r:id="rId57"/>
    <p:sldId id="551" r:id="rId58"/>
    <p:sldId id="552" r:id="rId59"/>
    <p:sldId id="562" r:id="rId60"/>
    <p:sldId id="544" r:id="rId61"/>
    <p:sldId id="553" r:id="rId62"/>
    <p:sldId id="542" r:id="rId63"/>
    <p:sldId id="464" r:id="rId64"/>
    <p:sldId id="487" r:id="rId65"/>
    <p:sldId id="465" r:id="rId66"/>
    <p:sldId id="554" r:id="rId67"/>
    <p:sldId id="555" r:id="rId68"/>
    <p:sldId id="556" r:id="rId69"/>
    <p:sldId id="557" r:id="rId70"/>
    <p:sldId id="565" r:id="rId71"/>
    <p:sldId id="490" r:id="rId72"/>
    <p:sldId id="558" r:id="rId73"/>
    <p:sldId id="559" r:id="rId74"/>
    <p:sldId id="560" r:id="rId75"/>
    <p:sldId id="561" r:id="rId76"/>
    <p:sldId id="489" r:id="rId77"/>
    <p:sldId id="433" r:id="rId7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0000"/>
    <a:srgbClr val="B12F25"/>
    <a:srgbClr val="B83026"/>
    <a:srgbClr val="FF0000"/>
    <a:srgbClr val="FFCC00"/>
    <a:srgbClr val="4E8542"/>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23" autoAdjust="0"/>
    <p:restoredTop sz="81806" autoAdjust="0"/>
  </p:normalViewPr>
  <p:slideViewPr>
    <p:cSldViewPr>
      <p:cViewPr varScale="1">
        <p:scale>
          <a:sx n="63" d="100"/>
          <a:sy n="63" d="100"/>
        </p:scale>
        <p:origin x="1488"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3" Type="http://schemas.openxmlformats.org/officeDocument/2006/relationships/slideMaster" Target="slideMasters/slideMaster2.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3.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1.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rge%20CHaglla\Desktop\GUAPA%20TESIS\SUPEROFICIAL%20Nuevos%20Coeficientes%20k%20y%20k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Jorge%20CHaglla\Desktop\GUAPA%20TESIS\CONVERGENCIA%20MALLADO%20Y%20COEFICIENTES%20-%20OFICIAL.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Jorge%20CHaglla\Desktop\GUAPA%20TESIS\SUPEROFICIAL%20Nuevos%20Coeficientes%20k%20y%20k1.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Jorge%20CHaglla\Desktop\GUAPA%20TESIS\SUPEROFICIAL%20Nuevos%20Coeficientes%20k%20y%20k1.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Jorge%20CHaglla\Desktop\GUAPA%20TESIS\SUPER%20MALLADO%20Y%20COEFICIENTES%20-%20OFICIAL%20PEPA.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Jorge%20CHaglla\Desktop\GUAPA%20TESIS\SUPER%20MALLADO%20Y%20COEFICIENTES%20-%20OFICIAL%20PEPA.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Jorge%20CHaglla\Desktop\GUAPA%20TESIS\SUPER%20MALLADO%20Y%20COEFICIENTES%20-%20OFICIAL%20PEPA.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orge%20CHaglla\Desktop\GUAPA%20TESIS\SUPEROFICIAL%20Nuevos%20Coeficientes%20k%20y%20k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orge%20CHaglla\Desktop\CONVERGENCIA%20CASO3-PARTE%20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orge%20CHaglla\Desktop\CONVERGENCIA%20CASO3-PARTE%20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orge%20CHaglla\Desktop\CONVERGENCIA%20CASO3-PARTE%205.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Jorge%20CHaglla\Desktop\CONVERGENCIA%20CASO3-PARTE%205.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Jorge%20CHaglla\Desktop\CONVERGENCIA%20CASO3-PARTE%205.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Jorge%20CHaglla\Desktop\CONVERGENCIA%20CASO3-PARTE%205.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Jorge%20CHaglla\Desktop\GUAPA%20TESIS\CONVERGENCIA%20MALLADO%20Y%20COEFICIENTES%20-%20OFICIAL.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sz="1800" b="1" dirty="0"/>
              <a:t>CURVAS</a:t>
            </a:r>
            <a:r>
              <a:rPr lang="es-EC" sz="1800" b="1" baseline="0" dirty="0"/>
              <a:t> DE COEFICIENTE K1</a:t>
            </a:r>
            <a:endParaRPr lang="es-EC" sz="18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0.12186751206964336"/>
          <c:y val="0.11329288298691974"/>
          <c:w val="0.7499536133426945"/>
          <c:h val="0.73663924359133381"/>
        </c:manualLayout>
      </c:layout>
      <c:scatterChart>
        <c:scatterStyle val="smoothMarker"/>
        <c:varyColors val="0"/>
        <c:ser>
          <c:idx val="2"/>
          <c:order val="0"/>
          <c:tx>
            <c:v>K1</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('COEFICIENTES K Y K1'!$B$18,'COEFICIENTES K Y K1'!$D$18,'COEFICIENTES K Y K1'!$F$18,'COEFICIENTES K Y K1'!$H$18,'COEFICIENTES K Y K1'!$J$18,'COEFICIENTES K Y K1'!$L$18,'COEFICIENTES K Y K1'!$N$18,'COEFICIENTES K Y K1'!$P$18,'COEFICIENTES K Y K1'!$R$18,'COEFICIENTES K Y K1'!$T$18)</c:f>
              <c:numCache>
                <c:formatCode>General</c:formatCode>
                <c:ptCount val="10"/>
                <c:pt idx="0">
                  <c:v>1.05</c:v>
                </c:pt>
                <c:pt idx="1">
                  <c:v>1.1000000000000001</c:v>
                </c:pt>
                <c:pt idx="2">
                  <c:v>1.1499999999999999</c:v>
                </c:pt>
                <c:pt idx="3">
                  <c:v>1.2</c:v>
                </c:pt>
                <c:pt idx="4">
                  <c:v>1.25</c:v>
                </c:pt>
                <c:pt idx="5">
                  <c:v>1.5</c:v>
                </c:pt>
                <c:pt idx="6">
                  <c:v>2</c:v>
                </c:pt>
                <c:pt idx="7">
                  <c:v>3</c:v>
                </c:pt>
                <c:pt idx="8">
                  <c:v>4</c:v>
                </c:pt>
                <c:pt idx="9">
                  <c:v>5</c:v>
                </c:pt>
              </c:numCache>
            </c:numRef>
          </c:xVal>
          <c:yVal>
            <c:numRef>
              <c:f>('COEFICIENTES K Y K1'!$C$5,'COEFICIENTES K Y K1'!$E$5,'COEFICIENTES K Y K1'!$G$5,'COEFICIENTES K Y K1'!$I$5,'COEFICIENTES K Y K1'!$K$5,'COEFICIENTES K Y K1'!$M$5,'COEFICIENTES K Y K1'!$O$5,'COEFICIENTES K Y K1'!$Q$5,'COEFICIENTES K Y K1'!$S$5,'COEFICIENTES K Y K1'!$U$5)</c:f>
              <c:numCache>
                <c:formatCode>0.0000</c:formatCode>
                <c:ptCount val="10"/>
                <c:pt idx="0">
                  <c:v>8.8750599999999999E-2</c:v>
                </c:pt>
                <c:pt idx="1">
                  <c:v>0.16552</c:v>
                </c:pt>
                <c:pt idx="2">
                  <c:v>0.23222799999999999</c:v>
                </c:pt>
                <c:pt idx="3">
                  <c:v>0.29042699999999999</c:v>
                </c:pt>
                <c:pt idx="4" formatCode="General">
                  <c:v>0.34100000000000003</c:v>
                </c:pt>
                <c:pt idx="5" formatCode="General">
                  <c:v>0.51900000000000002</c:v>
                </c:pt>
                <c:pt idx="6" formatCode="General">
                  <c:v>0.67200000000000004</c:v>
                </c:pt>
                <c:pt idx="7" formatCode="General">
                  <c:v>0.73399999999999999</c:v>
                </c:pt>
                <c:pt idx="8" formatCode="General">
                  <c:v>0.72399999999999998</c:v>
                </c:pt>
                <c:pt idx="9" formatCode="General">
                  <c:v>0.70399999999999996</c:v>
                </c:pt>
              </c:numCache>
            </c:numRef>
          </c:yVal>
          <c:smooth val="1"/>
          <c:extLst>
            <c:ext xmlns:c16="http://schemas.microsoft.com/office/drawing/2014/chart" uri="{C3380CC4-5D6E-409C-BE32-E72D297353CC}">
              <c16:uniqueId val="{00000000-217B-45C1-ADFE-FD160D6CEFDE}"/>
            </c:ext>
          </c:extLst>
        </c:ser>
        <c:ser>
          <c:idx val="3"/>
          <c:order val="1"/>
          <c:tx>
            <c:v>K2</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('COEFICIENTES K Y K1'!$B$18,'COEFICIENTES K Y K1'!$D$18,'COEFICIENTES K Y K1'!$F$18,'COEFICIENTES K Y K1'!$H$18,'COEFICIENTES K Y K1'!$J$18,'COEFICIENTES K Y K1'!$L$18,'COEFICIENTES K Y K1'!$N$18,'COEFICIENTES K Y K1'!$P$18,'COEFICIENTES K Y K1'!$R$18,'COEFICIENTES K Y K1'!$T$18)</c:f>
              <c:numCache>
                <c:formatCode>General</c:formatCode>
                <c:ptCount val="10"/>
                <c:pt idx="0">
                  <c:v>1.05</c:v>
                </c:pt>
                <c:pt idx="1">
                  <c:v>1.1000000000000001</c:v>
                </c:pt>
                <c:pt idx="2">
                  <c:v>1.1499999999999999</c:v>
                </c:pt>
                <c:pt idx="3">
                  <c:v>1.2</c:v>
                </c:pt>
                <c:pt idx="4">
                  <c:v>1.25</c:v>
                </c:pt>
                <c:pt idx="5">
                  <c:v>1.5</c:v>
                </c:pt>
                <c:pt idx="6">
                  <c:v>2</c:v>
                </c:pt>
                <c:pt idx="7">
                  <c:v>3</c:v>
                </c:pt>
                <c:pt idx="8">
                  <c:v>4</c:v>
                </c:pt>
                <c:pt idx="9">
                  <c:v>5</c:v>
                </c:pt>
              </c:numCache>
            </c:numRef>
          </c:xVal>
          <c:yVal>
            <c:numRef>
              <c:f>('COEFICIENTES K Y K1'!$C$6,'COEFICIENTES K Y K1'!$E$6,'COEFICIENTES K Y K1'!$G$6,'COEFICIENTES K Y K1'!$I$6,'COEFICIENTES K Y K1'!$K$6,'COEFICIENTES K Y K1'!$M$6,'COEFICIENTES K Y K1'!$O$6,'COEFICIENTES K Y K1'!$Q$6,'COEFICIENTES K Y K1'!$S$6,'COEFICIENTES K Y K1'!$U$6)</c:f>
              <c:numCache>
                <c:formatCode>0.0000</c:formatCode>
                <c:ptCount val="10"/>
                <c:pt idx="0">
                  <c:v>1.3097900000000001E-2</c:v>
                </c:pt>
                <c:pt idx="1">
                  <c:v>4.6054100000000001E-2</c:v>
                </c:pt>
                <c:pt idx="2">
                  <c:v>9.1639399999999996E-2</c:v>
                </c:pt>
                <c:pt idx="3">
                  <c:v>0.144871</c:v>
                </c:pt>
                <c:pt idx="4" formatCode="General">
                  <c:v>0.20200000000000001</c:v>
                </c:pt>
                <c:pt idx="5" formatCode="General">
                  <c:v>0.49099999999999999</c:v>
                </c:pt>
                <c:pt idx="6" formatCode="General">
                  <c:v>0.90200000000000002</c:v>
                </c:pt>
                <c:pt idx="7" formatCode="0.000">
                  <c:v>1.22</c:v>
                </c:pt>
                <c:pt idx="8" formatCode="0.000">
                  <c:v>1.3</c:v>
                </c:pt>
                <c:pt idx="9" formatCode="0.000">
                  <c:v>1.31</c:v>
                </c:pt>
              </c:numCache>
            </c:numRef>
          </c:yVal>
          <c:smooth val="1"/>
          <c:extLst>
            <c:ext xmlns:c16="http://schemas.microsoft.com/office/drawing/2014/chart" uri="{C3380CC4-5D6E-409C-BE32-E72D297353CC}">
              <c16:uniqueId val="{00000001-217B-45C1-ADFE-FD160D6CEFDE}"/>
            </c:ext>
          </c:extLst>
        </c:ser>
        <c:ser>
          <c:idx val="4"/>
          <c:order val="2"/>
          <c:tx>
            <c:v>K3</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('COEFICIENTES K Y K1'!$B$18,'COEFICIENTES K Y K1'!$D$18,'COEFICIENTES K Y K1'!$F$18,'COEFICIENTES K Y K1'!$H$18,'COEFICIENTES K Y K1'!$J$18,'COEFICIENTES K Y K1'!$L$18,'COEFICIENTES K Y K1'!$N$18,'COEFICIENTES K Y K1'!$P$18,'COEFICIENTES K Y K1'!$R$18,'COEFICIENTES K Y K1'!$T$18)</c:f>
              <c:numCache>
                <c:formatCode>General</c:formatCode>
                <c:ptCount val="10"/>
                <c:pt idx="0">
                  <c:v>1.05</c:v>
                </c:pt>
                <c:pt idx="1">
                  <c:v>1.1000000000000001</c:v>
                </c:pt>
                <c:pt idx="2">
                  <c:v>1.1499999999999999</c:v>
                </c:pt>
                <c:pt idx="3">
                  <c:v>1.2</c:v>
                </c:pt>
                <c:pt idx="4">
                  <c:v>1.25</c:v>
                </c:pt>
                <c:pt idx="5">
                  <c:v>1.5</c:v>
                </c:pt>
                <c:pt idx="6">
                  <c:v>2</c:v>
                </c:pt>
                <c:pt idx="7">
                  <c:v>3</c:v>
                </c:pt>
                <c:pt idx="8">
                  <c:v>4</c:v>
                </c:pt>
                <c:pt idx="9">
                  <c:v>5</c:v>
                </c:pt>
              </c:numCache>
            </c:numRef>
          </c:xVal>
          <c:yVal>
            <c:numRef>
              <c:f>('COEFICIENTES K Y K1'!$C$7,'COEFICIENTES K Y K1'!$E$7,'COEFICIENTES K Y K1'!$G$7,'COEFICIENTES K Y K1'!$I$7,'COEFICIENTES K Y K1'!$K$7,'COEFICIENTES K Y K1'!$M$7,'COEFICIENTES K Y K1'!$O$7,'COEFICIENTES K Y K1'!$Q$7,'COEFICIENTES K Y K1'!$S$7,'COEFICIENTES K Y K1'!$U$7)</c:f>
              <c:numCache>
                <c:formatCode>0.00000</c:formatCode>
                <c:ptCount val="10"/>
                <c:pt idx="0" formatCode="0.000000">
                  <c:v>7.1280400000000005E-6</c:v>
                </c:pt>
                <c:pt idx="1">
                  <c:v>9.5948900000000006E-5</c:v>
                </c:pt>
                <c:pt idx="2">
                  <c:v>4.1126999999999998E-4</c:v>
                </c:pt>
                <c:pt idx="3">
                  <c:v>1.1070800000000001E-3</c:v>
                </c:pt>
                <c:pt idx="4">
                  <c:v>2.31E-3</c:v>
                </c:pt>
                <c:pt idx="5" formatCode="0.0000">
                  <c:v>1.83E-2</c:v>
                </c:pt>
                <c:pt idx="6" formatCode="0.0000">
                  <c:v>9.3799999999999994E-2</c:v>
                </c:pt>
                <c:pt idx="7" formatCode="General">
                  <c:v>0.29299999999999998</c:v>
                </c:pt>
                <c:pt idx="8" formatCode="General">
                  <c:v>0.44800000000000001</c:v>
                </c:pt>
                <c:pt idx="9" formatCode="General">
                  <c:v>0.56399999999999995</c:v>
                </c:pt>
              </c:numCache>
            </c:numRef>
          </c:yVal>
          <c:smooth val="1"/>
          <c:extLst>
            <c:ext xmlns:c16="http://schemas.microsoft.com/office/drawing/2014/chart" uri="{C3380CC4-5D6E-409C-BE32-E72D297353CC}">
              <c16:uniqueId val="{00000002-217B-45C1-ADFE-FD160D6CEFDE}"/>
            </c:ext>
          </c:extLst>
        </c:ser>
        <c:ser>
          <c:idx val="7"/>
          <c:order val="3"/>
          <c:tx>
            <c:v>K4</c:v>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('COEFICIENTES K Y K1'!$B$18,'COEFICIENTES K Y K1'!$D$18,'COEFICIENTES K Y K1'!$F$18,'COEFICIENTES K Y K1'!$H$18,'COEFICIENTES K Y K1'!$J$18,'COEFICIENTES K Y K1'!$L$18,'COEFICIENTES K Y K1'!$N$18,'COEFICIENTES K Y K1'!$P$18,'COEFICIENTES K Y K1'!$R$18,'COEFICIENTES K Y K1'!$T$18)</c:f>
              <c:numCache>
                <c:formatCode>General</c:formatCode>
                <c:ptCount val="10"/>
                <c:pt idx="0">
                  <c:v>1.05</c:v>
                </c:pt>
                <c:pt idx="1">
                  <c:v>1.1000000000000001</c:v>
                </c:pt>
                <c:pt idx="2">
                  <c:v>1.1499999999999999</c:v>
                </c:pt>
                <c:pt idx="3">
                  <c:v>1.2</c:v>
                </c:pt>
                <c:pt idx="4">
                  <c:v>1.25</c:v>
                </c:pt>
                <c:pt idx="5">
                  <c:v>1.5</c:v>
                </c:pt>
                <c:pt idx="6">
                  <c:v>2</c:v>
                </c:pt>
                <c:pt idx="7">
                  <c:v>3</c:v>
                </c:pt>
                <c:pt idx="8">
                  <c:v>4</c:v>
                </c:pt>
                <c:pt idx="9">
                  <c:v>5</c:v>
                </c:pt>
              </c:numCache>
            </c:numRef>
          </c:xVal>
          <c:yVal>
            <c:numRef>
              <c:f>('COEFICIENTES K Y K1'!$B$8,'COEFICIENTES K Y K1'!$D$8,'COEFICIENTES K Y K1'!$F$8,'COEFICIENTES K Y K1'!$H$8,'COEFICIENTES K Y K1'!$J$8,'COEFICIENTES K Y K1'!$L$8,'COEFICIENTES K Y K1'!$N$8,'COEFICIENTES K Y K1'!$P$8,'COEFICIENTES K Y K1'!$R$8,'COEFICIENTES K Y K1'!$T$8)</c:f>
              <c:numCache>
                <c:formatCode>0.000</c:formatCode>
                <c:ptCount val="10"/>
                <c:pt idx="0">
                  <c:v>6.8422999999999999E-3</c:v>
                </c:pt>
                <c:pt idx="1">
                  <c:v>2.5043800000000001E-2</c:v>
                </c:pt>
                <c:pt idx="2">
                  <c:v>5.1706700000000001E-2</c:v>
                </c:pt>
                <c:pt idx="3">
                  <c:v>8.4575899999999996E-2</c:v>
                </c:pt>
                <c:pt idx="4" formatCode="General">
                  <c:v>0.122</c:v>
                </c:pt>
                <c:pt idx="5" formatCode="General">
                  <c:v>0.33600000000000002</c:v>
                </c:pt>
                <c:pt idx="6" formatCode="General">
                  <c:v>0.74</c:v>
                </c:pt>
                <c:pt idx="7" formatCode="General">
                  <c:v>1.21</c:v>
                </c:pt>
                <c:pt idx="8" formatCode="General">
                  <c:v>1.45</c:v>
                </c:pt>
                <c:pt idx="9" formatCode="General">
                  <c:v>1.59</c:v>
                </c:pt>
              </c:numCache>
            </c:numRef>
          </c:yVal>
          <c:smooth val="1"/>
          <c:extLst>
            <c:ext xmlns:c16="http://schemas.microsoft.com/office/drawing/2014/chart" uri="{C3380CC4-5D6E-409C-BE32-E72D297353CC}">
              <c16:uniqueId val="{00000003-217B-45C1-ADFE-FD160D6CEFDE}"/>
            </c:ext>
          </c:extLst>
        </c:ser>
        <c:ser>
          <c:idx val="5"/>
          <c:order val="4"/>
          <c:tx>
            <c:v>K5</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('COEFICIENTES K Y K1'!$B$18,'COEFICIENTES K Y K1'!$D$18,'COEFICIENTES K Y K1'!$F$18,'COEFICIENTES K Y K1'!$H$18,'COEFICIENTES K Y K1'!$J$18,'COEFICIENTES K Y K1'!$L$18,'COEFICIENTES K Y K1'!$N$18,'COEFICIENTES K Y K1'!$P$18,'COEFICIENTES K Y K1'!$R$18,'COEFICIENTES K Y K1'!$T$18)</c:f>
              <c:numCache>
                <c:formatCode>General</c:formatCode>
                <c:ptCount val="10"/>
                <c:pt idx="0">
                  <c:v>1.05</c:v>
                </c:pt>
                <c:pt idx="1">
                  <c:v>1.1000000000000001</c:v>
                </c:pt>
                <c:pt idx="2">
                  <c:v>1.1499999999999999</c:v>
                </c:pt>
                <c:pt idx="3">
                  <c:v>1.2</c:v>
                </c:pt>
                <c:pt idx="4">
                  <c:v>1.25</c:v>
                </c:pt>
                <c:pt idx="5">
                  <c:v>1.5</c:v>
                </c:pt>
                <c:pt idx="6">
                  <c:v>2</c:v>
                </c:pt>
                <c:pt idx="7">
                  <c:v>3</c:v>
                </c:pt>
                <c:pt idx="8">
                  <c:v>4</c:v>
                </c:pt>
                <c:pt idx="9">
                  <c:v>5</c:v>
                </c:pt>
              </c:numCache>
            </c:numRef>
          </c:xVal>
          <c:yVal>
            <c:numRef>
              <c:f>('COEFICIENTES K Y K1'!$C$9,'COEFICIENTES K Y K1'!$E$9,'COEFICIENTES K Y K1'!$G$9,'COEFICIENTES K Y K1'!$I$9,'COEFICIENTES K Y K1'!$K$9,'COEFICIENTES K Y K1'!$M$9,'COEFICIENTES K Y K1'!$O$9,'COEFICIENTES K Y K1'!$Q$9,'COEFICIENTES K Y K1'!$S$9,'COEFICIENTES K Y K1'!$U$9)</c:f>
              <c:numCache>
                <c:formatCode>0.00000</c:formatCode>
                <c:ptCount val="10"/>
                <c:pt idx="0" formatCode="0.000000">
                  <c:v>2.36981E-6</c:v>
                </c:pt>
                <c:pt idx="1">
                  <c:v>3.1856700000000003E-5</c:v>
                </c:pt>
                <c:pt idx="2">
                  <c:v>1.3651099999999999E-4</c:v>
                </c:pt>
                <c:pt idx="3">
                  <c:v>3.6769400000000001E-4</c:v>
                </c:pt>
                <c:pt idx="4" formatCode="General">
                  <c:v>7.6999999999999996E-4</c:v>
                </c:pt>
                <c:pt idx="5" formatCode="0.0000">
                  <c:v>6.1999999999999998E-3</c:v>
                </c:pt>
                <c:pt idx="6" formatCode="0.0000">
                  <c:v>3.2899999999999999E-2</c:v>
                </c:pt>
                <c:pt idx="7" formatCode="0.000">
                  <c:v>0.11</c:v>
                </c:pt>
                <c:pt idx="8" formatCode="General">
                  <c:v>0.17899999999999999</c:v>
                </c:pt>
                <c:pt idx="9" formatCode="General">
                  <c:v>0.23400000000000001</c:v>
                </c:pt>
              </c:numCache>
            </c:numRef>
          </c:yVal>
          <c:smooth val="1"/>
          <c:extLst>
            <c:ext xmlns:c16="http://schemas.microsoft.com/office/drawing/2014/chart" uri="{C3380CC4-5D6E-409C-BE32-E72D297353CC}">
              <c16:uniqueId val="{00000004-217B-45C1-ADFE-FD160D6CEFDE}"/>
            </c:ext>
          </c:extLst>
        </c:ser>
        <c:ser>
          <c:idx val="0"/>
          <c:order val="5"/>
          <c:tx>
            <c:v>K6</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('COEFICIENTES K Y K1'!$B$18,'COEFICIENTES K Y K1'!$D$18,'COEFICIENTES K Y K1'!$F$18,'COEFICIENTES K Y K1'!$H$18,'COEFICIENTES K Y K1'!$J$18,'COEFICIENTES K Y K1'!$L$18,'COEFICIENTES K Y K1'!$N$18,'COEFICIENTES K Y K1'!$P$18,'COEFICIENTES K Y K1'!$R$18,'COEFICIENTES K Y K1'!$T$18)</c:f>
              <c:numCache>
                <c:formatCode>General</c:formatCode>
                <c:ptCount val="10"/>
                <c:pt idx="0">
                  <c:v>1.05</c:v>
                </c:pt>
                <c:pt idx="1">
                  <c:v>1.1000000000000001</c:v>
                </c:pt>
                <c:pt idx="2">
                  <c:v>1.1499999999999999</c:v>
                </c:pt>
                <c:pt idx="3">
                  <c:v>1.2</c:v>
                </c:pt>
                <c:pt idx="4">
                  <c:v>1.25</c:v>
                </c:pt>
                <c:pt idx="5">
                  <c:v>1.5</c:v>
                </c:pt>
                <c:pt idx="6">
                  <c:v>2</c:v>
                </c:pt>
                <c:pt idx="7">
                  <c:v>3</c:v>
                </c:pt>
                <c:pt idx="8">
                  <c:v>4</c:v>
                </c:pt>
                <c:pt idx="9">
                  <c:v>5</c:v>
                </c:pt>
              </c:numCache>
            </c:numRef>
          </c:xVal>
          <c:yVal>
            <c:numRef>
              <c:f>('COEFICIENTES K Y K1'!$C$10,'COEFICIENTES K Y K1'!$E$10,'COEFICIENTES K Y K1'!$G$10,'COEFICIENTES K Y K1'!$I$10,'COEFICIENTES K Y K1'!$K$10,'COEFICIENTES K Y K1'!$M$10,'COEFICIENTES K Y K1'!$O$10,'COEFICIENTES K Y K1'!$Q$10,'COEFICIENTES K Y K1'!$S$10,'COEFICIENTES K Y K1'!$U$10)</c:f>
              <c:numCache>
                <c:formatCode>0.00000</c:formatCode>
                <c:ptCount val="10"/>
                <c:pt idx="0" formatCode="0.000000">
                  <c:v>1.6019E-5</c:v>
                </c:pt>
                <c:pt idx="1">
                  <c:v>1.13961E-4</c:v>
                </c:pt>
                <c:pt idx="2">
                  <c:v>3.4359599999999999E-4</c:v>
                </c:pt>
                <c:pt idx="3">
                  <c:v>7.3066099999999996E-4</c:v>
                </c:pt>
                <c:pt idx="4" formatCode="General">
                  <c:v>1.2899999999999999E-3</c:v>
                </c:pt>
                <c:pt idx="5" formatCode="0.0000">
                  <c:v>6.4000000000000003E-3</c:v>
                </c:pt>
                <c:pt idx="6" formatCode="0.0000">
                  <c:v>2.3699999999999999E-2</c:v>
                </c:pt>
                <c:pt idx="7" formatCode="General">
                  <c:v>6.2E-2</c:v>
                </c:pt>
                <c:pt idx="8" formatCode="General">
                  <c:v>9.1999999999999998E-2</c:v>
                </c:pt>
                <c:pt idx="9" formatCode="General">
                  <c:v>0.114</c:v>
                </c:pt>
              </c:numCache>
            </c:numRef>
          </c:yVal>
          <c:smooth val="1"/>
          <c:extLst>
            <c:ext xmlns:c16="http://schemas.microsoft.com/office/drawing/2014/chart" uri="{C3380CC4-5D6E-409C-BE32-E72D297353CC}">
              <c16:uniqueId val="{00000005-217B-45C1-ADFE-FD160D6CEFDE}"/>
            </c:ext>
          </c:extLst>
        </c:ser>
        <c:ser>
          <c:idx val="6"/>
          <c:order val="6"/>
          <c:tx>
            <c:v>K7</c:v>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('COEFICIENTES K Y K1'!$B$18,'COEFICIENTES K Y K1'!$D$18,'COEFICIENTES K Y K1'!$F$18,'COEFICIENTES K Y K1'!$H$18,'COEFICIENTES K Y K1'!$J$18,'COEFICIENTES K Y K1'!$L$18,'COEFICIENTES K Y K1'!$N$18,'COEFICIENTES K Y K1'!$P$18,'COEFICIENTES K Y K1'!$R$18,'COEFICIENTES K Y K1'!$T$18)</c:f>
              <c:numCache>
                <c:formatCode>General</c:formatCode>
                <c:ptCount val="10"/>
                <c:pt idx="0">
                  <c:v>1.05</c:v>
                </c:pt>
                <c:pt idx="1">
                  <c:v>1.1000000000000001</c:v>
                </c:pt>
                <c:pt idx="2">
                  <c:v>1.1499999999999999</c:v>
                </c:pt>
                <c:pt idx="3">
                  <c:v>1.2</c:v>
                </c:pt>
                <c:pt idx="4">
                  <c:v>1.25</c:v>
                </c:pt>
                <c:pt idx="5">
                  <c:v>1.5</c:v>
                </c:pt>
                <c:pt idx="6">
                  <c:v>2</c:v>
                </c:pt>
                <c:pt idx="7">
                  <c:v>3</c:v>
                </c:pt>
                <c:pt idx="8">
                  <c:v>4</c:v>
                </c:pt>
                <c:pt idx="9">
                  <c:v>5</c:v>
                </c:pt>
              </c:numCache>
            </c:numRef>
          </c:xVal>
          <c:yVal>
            <c:numRef>
              <c:f>('COEFICIENTES K Y K1'!$C$11,'COEFICIENTES K Y K1'!$E$11,'COEFICIENTES K Y K1'!$G$11,'COEFICIENTES K Y K1'!$I$11,'COEFICIENTES K Y K1'!$K$11,'COEFICIENTES K Y K1'!$M$11,'COEFICIENTES K Y K1'!$O$11,'COEFICIENTES K Y K1'!$Q$11,'COEFICIENTES K Y K1'!$S$11,'COEFICIENTES K Y K1'!$U$11)</c:f>
              <c:numCache>
                <c:formatCode>0.0000</c:formatCode>
                <c:ptCount val="10"/>
                <c:pt idx="0" formatCode="0.00000">
                  <c:v>1.2824E-2</c:v>
                </c:pt>
                <c:pt idx="1">
                  <c:v>4.4193200000000002E-2</c:v>
                </c:pt>
                <c:pt idx="2">
                  <c:v>8.6269499999999999E-2</c:v>
                </c:pt>
                <c:pt idx="3">
                  <c:v>0.13391900000000001</c:v>
                </c:pt>
                <c:pt idx="4" formatCode="General">
                  <c:v>0.184</c:v>
                </c:pt>
                <c:pt idx="5" formatCode="General">
                  <c:v>0.41399999999999998</c:v>
                </c:pt>
                <c:pt idx="6" formatCode="General">
                  <c:v>0.66400000000000003</c:v>
                </c:pt>
                <c:pt idx="7" formatCode="General">
                  <c:v>0.82399999999999995</c:v>
                </c:pt>
                <c:pt idx="8" formatCode="0.000">
                  <c:v>0.83</c:v>
                </c:pt>
                <c:pt idx="9" formatCode="General">
                  <c:v>0.81299999999999994</c:v>
                </c:pt>
              </c:numCache>
            </c:numRef>
          </c:yVal>
          <c:smooth val="1"/>
          <c:extLst>
            <c:ext xmlns:c16="http://schemas.microsoft.com/office/drawing/2014/chart" uri="{C3380CC4-5D6E-409C-BE32-E72D297353CC}">
              <c16:uniqueId val="{00000006-217B-45C1-ADFE-FD160D6CEFDE}"/>
            </c:ext>
          </c:extLst>
        </c:ser>
        <c:ser>
          <c:idx val="1"/>
          <c:order val="7"/>
          <c:tx>
            <c:v>K8</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('COEFICIENTES K Y K1'!$B$18,'COEFICIENTES K Y K1'!$D$18,'COEFICIENTES K Y K1'!$F$18,'COEFICIENTES K Y K1'!$H$18,'COEFICIENTES K Y K1'!$J$18,'COEFICIENTES K Y K1'!$L$18,'COEFICIENTES K Y K1'!$N$18,'COEFICIENTES K Y K1'!$P$18,'COEFICIENTES K Y K1'!$R$18,'COEFICIENTES K Y K1'!$T$18)</c:f>
              <c:numCache>
                <c:formatCode>General</c:formatCode>
                <c:ptCount val="10"/>
                <c:pt idx="0">
                  <c:v>1.05</c:v>
                </c:pt>
                <c:pt idx="1">
                  <c:v>1.1000000000000001</c:v>
                </c:pt>
                <c:pt idx="2">
                  <c:v>1.1499999999999999</c:v>
                </c:pt>
                <c:pt idx="3">
                  <c:v>1.2</c:v>
                </c:pt>
                <c:pt idx="4">
                  <c:v>1.25</c:v>
                </c:pt>
                <c:pt idx="5">
                  <c:v>1.5</c:v>
                </c:pt>
                <c:pt idx="6">
                  <c:v>2</c:v>
                </c:pt>
                <c:pt idx="7">
                  <c:v>3</c:v>
                </c:pt>
                <c:pt idx="8">
                  <c:v>4</c:v>
                </c:pt>
                <c:pt idx="9">
                  <c:v>5</c:v>
                </c:pt>
              </c:numCache>
            </c:numRef>
          </c:xVal>
          <c:yVal>
            <c:numRef>
              <c:f>('COEFICIENTES K Y K1'!$C$12,'COEFICIENTES K Y K1'!$E$12,'COEFICIENTES K Y K1'!$G$12,'COEFICIENTES K Y K1'!$I$12,'COEFICIENTES K Y K1'!$K$12,'COEFICIENTES K Y K1'!$M$12,'COEFICIENTES K Y K1'!$O$12,'COEFICIENTES K Y K1'!$Q$12,'COEFICIENTES K Y K1'!$S$12,'COEFICIENTES K Y K1'!$U$12)</c:f>
              <c:numCache>
                <c:formatCode>0.00000</c:formatCode>
                <c:ptCount val="10"/>
                <c:pt idx="0" formatCode="0.000000">
                  <c:v>6.41128E-5</c:v>
                </c:pt>
                <c:pt idx="1">
                  <c:v>4.55826E-4</c:v>
                </c:pt>
                <c:pt idx="2">
                  <c:v>1.3721499999999999E-3</c:v>
                </c:pt>
                <c:pt idx="3">
                  <c:v>2.9109000000000001E-3</c:v>
                </c:pt>
                <c:pt idx="4">
                  <c:v>5.1000000000000004E-3</c:v>
                </c:pt>
                <c:pt idx="5" formatCode="0.0000">
                  <c:v>2.4899999999999999E-2</c:v>
                </c:pt>
                <c:pt idx="6" formatCode="0.0000">
                  <c:v>8.77E-2</c:v>
                </c:pt>
                <c:pt idx="7" formatCode="General">
                  <c:v>0.20899999999999999</c:v>
                </c:pt>
                <c:pt idx="8" formatCode="General">
                  <c:v>0.29299999999999998</c:v>
                </c:pt>
                <c:pt idx="9" formatCode="0.000">
                  <c:v>0.35</c:v>
                </c:pt>
              </c:numCache>
            </c:numRef>
          </c:yVal>
          <c:smooth val="1"/>
          <c:extLst>
            <c:ext xmlns:c16="http://schemas.microsoft.com/office/drawing/2014/chart" uri="{C3380CC4-5D6E-409C-BE32-E72D297353CC}">
              <c16:uniqueId val="{00000007-217B-45C1-ADFE-FD160D6CEFDE}"/>
            </c:ext>
          </c:extLst>
        </c:ser>
        <c:ser>
          <c:idx val="8"/>
          <c:order val="8"/>
          <c:tx>
            <c:v>K9</c:v>
          </c:tx>
          <c:spPr>
            <a:ln w="19050"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xVal>
            <c:numRef>
              <c:f>('COEFICIENTES K Y K1'!$B$18,'COEFICIENTES K Y K1'!$D$18,'COEFICIENTES K Y K1'!$F$18,'COEFICIENTES K Y K1'!$H$18,'COEFICIENTES K Y K1'!$J$18,'COEFICIENTES K Y K1'!$L$18,'COEFICIENTES K Y K1'!$N$18,'COEFICIENTES K Y K1'!$P$18,'COEFICIENTES K Y K1'!$R$18,'COEFICIENTES K Y K1'!$T$18)</c:f>
              <c:numCache>
                <c:formatCode>General</c:formatCode>
                <c:ptCount val="10"/>
                <c:pt idx="0">
                  <c:v>1.05</c:v>
                </c:pt>
                <c:pt idx="1">
                  <c:v>1.1000000000000001</c:v>
                </c:pt>
                <c:pt idx="2">
                  <c:v>1.1499999999999999</c:v>
                </c:pt>
                <c:pt idx="3">
                  <c:v>1.2</c:v>
                </c:pt>
                <c:pt idx="4">
                  <c:v>1.25</c:v>
                </c:pt>
                <c:pt idx="5">
                  <c:v>1.5</c:v>
                </c:pt>
                <c:pt idx="6">
                  <c:v>2</c:v>
                </c:pt>
                <c:pt idx="7">
                  <c:v>3</c:v>
                </c:pt>
                <c:pt idx="8">
                  <c:v>4</c:v>
                </c:pt>
                <c:pt idx="9">
                  <c:v>5</c:v>
                </c:pt>
              </c:numCache>
            </c:numRef>
          </c:xVal>
          <c:yVal>
            <c:numRef>
              <c:f>('COEFICIENTES K Y K1'!$C$15,'COEFICIENTES K Y K1'!$E$15,'COEFICIENTES K Y K1'!$G$15,'COEFICIENTES K Y K1'!$I$15,'COEFICIENTES K Y K1'!$K$15,'COEFICIENTES K Y K1'!$M$15,'COEFICIENTES K Y K1'!$O$15,'COEFICIENTES K Y K1'!$Q$15,'COEFICIENTES K Y K1'!$S$15,'COEFICIENTES K Y K1'!$U$15)</c:f>
              <c:numCache>
                <c:formatCode>0.00000</c:formatCode>
                <c:ptCount val="10"/>
                <c:pt idx="0" formatCode="0.000000">
                  <c:v>6.3955399999999994E-5</c:v>
                </c:pt>
                <c:pt idx="1">
                  <c:v>4.5359600000000001E-4</c:v>
                </c:pt>
                <c:pt idx="2">
                  <c:v>1.3619999999999999E-3</c:v>
                </c:pt>
                <c:pt idx="3">
                  <c:v>2.8817000000000001E-3</c:v>
                </c:pt>
                <c:pt idx="4" formatCode="General">
                  <c:v>5.0400000000000002E-3</c:v>
                </c:pt>
                <c:pt idx="5" formatCode="0.0000">
                  <c:v>2.4199999999999999E-2</c:v>
                </c:pt>
                <c:pt idx="6" formatCode="0.0000">
                  <c:v>8.1000000000000003E-2</c:v>
                </c:pt>
                <c:pt idx="7" formatCode="General">
                  <c:v>0.17199999999999999</c:v>
                </c:pt>
                <c:pt idx="8" formatCode="General">
                  <c:v>0.217</c:v>
                </c:pt>
                <c:pt idx="9" formatCode="General">
                  <c:v>0.23799999999999999</c:v>
                </c:pt>
              </c:numCache>
            </c:numRef>
          </c:yVal>
          <c:smooth val="1"/>
          <c:extLst>
            <c:ext xmlns:c16="http://schemas.microsoft.com/office/drawing/2014/chart" uri="{C3380CC4-5D6E-409C-BE32-E72D297353CC}">
              <c16:uniqueId val="{00000008-217B-45C1-ADFE-FD160D6CEFDE}"/>
            </c:ext>
          </c:extLst>
        </c:ser>
        <c:ser>
          <c:idx val="9"/>
          <c:order val="9"/>
          <c:tx>
            <c:v>K10</c:v>
          </c:tx>
          <c:spPr>
            <a:ln w="19050"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xVal>
            <c:numRef>
              <c:f>('COEFICIENTES K Y K1'!$B$18,'COEFICIENTES K Y K1'!$D$18,'COEFICIENTES K Y K1'!$F$18,'COEFICIENTES K Y K1'!$H$18,'COEFICIENTES K Y K1'!$J$18,'COEFICIENTES K Y K1'!$L$18,'COEFICIENTES K Y K1'!$N$18,'COEFICIENTES K Y K1'!$P$18,'COEFICIENTES K Y K1'!$R$18,'COEFICIENTES K Y K1'!$T$18)</c:f>
              <c:numCache>
                <c:formatCode>General</c:formatCode>
                <c:ptCount val="10"/>
                <c:pt idx="0">
                  <c:v>1.05</c:v>
                </c:pt>
                <c:pt idx="1">
                  <c:v>1.1000000000000001</c:v>
                </c:pt>
                <c:pt idx="2">
                  <c:v>1.1499999999999999</c:v>
                </c:pt>
                <c:pt idx="3">
                  <c:v>1.2</c:v>
                </c:pt>
                <c:pt idx="4">
                  <c:v>1.25</c:v>
                </c:pt>
                <c:pt idx="5">
                  <c:v>1.5</c:v>
                </c:pt>
                <c:pt idx="6">
                  <c:v>2</c:v>
                </c:pt>
                <c:pt idx="7">
                  <c:v>3</c:v>
                </c:pt>
                <c:pt idx="8">
                  <c:v>4</c:v>
                </c:pt>
                <c:pt idx="9">
                  <c:v>5</c:v>
                </c:pt>
              </c:numCache>
            </c:numRef>
          </c:xVal>
          <c:yVal>
            <c:numRef>
              <c:f>('COEFICIENTES K Y K1'!$C$16,'COEFICIENTES K Y K1'!$E$16,'COEFICIENTES K Y K1'!$G$16,'COEFICIENTES K Y K1'!$I$16,'COEFICIENTES K Y K1'!$K$16,'COEFICIENTES K Y K1'!$M$16,'COEFICIENTES K Y K1'!$O$16,'COEFICIENTES K Y K1'!$Q$16,'COEFICIENTES K Y K1'!$S$16,'COEFICIENTES K Y K1'!$U$16)</c:f>
              <c:numCache>
                <c:formatCode>0.00000</c:formatCode>
                <c:ptCount val="10"/>
                <c:pt idx="0" formatCode="0.000000">
                  <c:v>6.8998299999999991E-6</c:v>
                </c:pt>
                <c:pt idx="1">
                  <c:v>9.0033799999999998E-5</c:v>
                </c:pt>
                <c:pt idx="2">
                  <c:v>3.7457499999999998E-4</c:v>
                </c:pt>
                <c:pt idx="3">
                  <c:v>9.79761E-4</c:v>
                </c:pt>
                <c:pt idx="4" formatCode="General">
                  <c:v>1.99E-3</c:v>
                </c:pt>
                <c:pt idx="5" formatCode="0.0000">
                  <c:v>1.3899999999999999E-2</c:v>
                </c:pt>
                <c:pt idx="6" formatCode="0.0000">
                  <c:v>5.7500000000000002E-2</c:v>
                </c:pt>
                <c:pt idx="7" formatCode="0.000">
                  <c:v>0.13</c:v>
                </c:pt>
                <c:pt idx="8" formatCode="General">
                  <c:v>0.16200000000000001</c:v>
                </c:pt>
                <c:pt idx="9" formatCode="General">
                  <c:v>0.17499999999999999</c:v>
                </c:pt>
              </c:numCache>
            </c:numRef>
          </c:yVal>
          <c:smooth val="1"/>
          <c:extLst>
            <c:ext xmlns:c16="http://schemas.microsoft.com/office/drawing/2014/chart" uri="{C3380CC4-5D6E-409C-BE32-E72D297353CC}">
              <c16:uniqueId val="{00000009-217B-45C1-ADFE-FD160D6CEFDE}"/>
            </c:ext>
          </c:extLst>
        </c:ser>
        <c:dLbls>
          <c:showLegendKey val="0"/>
          <c:showVal val="0"/>
          <c:showCatName val="0"/>
          <c:showSerName val="0"/>
          <c:showPercent val="0"/>
          <c:showBubbleSize val="0"/>
        </c:dLbls>
        <c:axId val="115266688"/>
        <c:axId val="115268992"/>
      </c:scatterChart>
      <c:valAx>
        <c:axId val="115266688"/>
        <c:scaling>
          <c:orientation val="minMax"/>
          <c:max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RELACION</a:t>
                </a:r>
                <a:r>
                  <a:rPr lang="es-EC" baseline="0"/>
                  <a:t> ENTRE RADIOS a/b</a:t>
                </a:r>
                <a:endParaRPr lang="es-EC"/>
              </a:p>
            </c:rich>
          </c:tx>
          <c:layout>
            <c:manualLayout>
              <c:xMode val="edge"/>
              <c:yMode val="edge"/>
              <c:x val="0.37790051125125945"/>
              <c:y val="0.9280894636339971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15268992"/>
        <c:crosses val="autoZero"/>
        <c:crossBetween val="midCat"/>
      </c:valAx>
      <c:valAx>
        <c:axId val="115268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VALOR COEFICIENTE</a:t>
                </a:r>
                <a:r>
                  <a:rPr lang="es-EC" baseline="0" dirty="0"/>
                  <a:t> K1</a:t>
                </a:r>
                <a:endParaRPr lang="es-EC" dirty="0"/>
              </a:p>
            </c:rich>
          </c:tx>
          <c:layout>
            <c:manualLayout>
              <c:xMode val="edge"/>
              <c:yMode val="edge"/>
              <c:x val="1.8989463093364158E-2"/>
              <c:y val="0.3270961515739873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15266688"/>
        <c:crosses val="autoZero"/>
        <c:crossBetween val="midCat"/>
      </c:valAx>
      <c:spPr>
        <a:noFill/>
        <a:ln>
          <a:noFill/>
        </a:ln>
        <a:effectLst/>
      </c:spPr>
    </c:plotArea>
    <c:legend>
      <c:legendPos val="r"/>
      <c:layout>
        <c:manualLayout>
          <c:xMode val="edge"/>
          <c:yMode val="edge"/>
          <c:x val="0.89023467569694981"/>
          <c:y val="0.12134195450995741"/>
          <c:w val="9.6539268974052114E-2"/>
          <c:h val="0.7488403865203558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0"/>
          <c:tx>
            <c:v>Sol. Exacta</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Hoja3!$CG$84:$CG$93</c:f>
              <c:numCache>
                <c:formatCode>General</c:formatCode>
                <c:ptCount val="10"/>
                <c:pt idx="0">
                  <c:v>105</c:v>
                </c:pt>
                <c:pt idx="1">
                  <c:v>152</c:v>
                </c:pt>
                <c:pt idx="2">
                  <c:v>265</c:v>
                </c:pt>
                <c:pt idx="3">
                  <c:v>414</c:v>
                </c:pt>
                <c:pt idx="4">
                  <c:v>911</c:v>
                </c:pt>
                <c:pt idx="5">
                  <c:v>1669</c:v>
                </c:pt>
                <c:pt idx="6">
                  <c:v>3292</c:v>
                </c:pt>
                <c:pt idx="7">
                  <c:v>8620</c:v>
                </c:pt>
                <c:pt idx="8">
                  <c:v>74798</c:v>
                </c:pt>
                <c:pt idx="9">
                  <c:v>384927</c:v>
                </c:pt>
              </c:numCache>
            </c:numRef>
          </c:xVal>
          <c:yVal>
            <c:numRef>
              <c:f>Hoja3!$CD$84:$CD$93</c:f>
              <c:numCache>
                <c:formatCode>_(* #,##0.00000_);_(* \(#,##0.00000\);_(* "-"??_);_(@_)</c:formatCode>
                <c:ptCount val="10"/>
                <c:pt idx="0">
                  <c:v>1.1070800000000001E-3</c:v>
                </c:pt>
                <c:pt idx="1">
                  <c:v>1.1070800000000001E-3</c:v>
                </c:pt>
                <c:pt idx="2">
                  <c:v>1.1070800000000001E-3</c:v>
                </c:pt>
                <c:pt idx="3">
                  <c:v>1.1070800000000001E-3</c:v>
                </c:pt>
                <c:pt idx="4">
                  <c:v>1.1070800000000001E-3</c:v>
                </c:pt>
                <c:pt idx="5">
                  <c:v>1.1070800000000001E-3</c:v>
                </c:pt>
                <c:pt idx="6">
                  <c:v>1.1070800000000001E-3</c:v>
                </c:pt>
                <c:pt idx="7">
                  <c:v>1.1070800000000001E-3</c:v>
                </c:pt>
                <c:pt idx="8">
                  <c:v>1.1070800000000001E-3</c:v>
                </c:pt>
                <c:pt idx="9">
                  <c:v>1.1070800000000001E-3</c:v>
                </c:pt>
              </c:numCache>
            </c:numRef>
          </c:yVal>
          <c:smooth val="1"/>
          <c:extLst>
            <c:ext xmlns:c16="http://schemas.microsoft.com/office/drawing/2014/chart" uri="{C3380CC4-5D6E-409C-BE32-E72D297353CC}">
              <c16:uniqueId val="{00000000-C2DC-442C-BE1E-C6DA7F79E738}"/>
            </c:ext>
          </c:extLst>
        </c:ser>
        <c:ser>
          <c:idx val="0"/>
          <c:order val="1"/>
          <c:tx>
            <c:v>Sol. FEM</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Hoja3!$CG$84:$CG$93</c:f>
              <c:numCache>
                <c:formatCode>General</c:formatCode>
                <c:ptCount val="10"/>
                <c:pt idx="0">
                  <c:v>105</c:v>
                </c:pt>
                <c:pt idx="1">
                  <c:v>152</c:v>
                </c:pt>
                <c:pt idx="2">
                  <c:v>265</c:v>
                </c:pt>
                <c:pt idx="3">
                  <c:v>414</c:v>
                </c:pt>
                <c:pt idx="4">
                  <c:v>911</c:v>
                </c:pt>
                <c:pt idx="5">
                  <c:v>1669</c:v>
                </c:pt>
                <c:pt idx="6">
                  <c:v>3292</c:v>
                </c:pt>
                <c:pt idx="7">
                  <c:v>8620</c:v>
                </c:pt>
                <c:pt idx="8">
                  <c:v>74798</c:v>
                </c:pt>
                <c:pt idx="9">
                  <c:v>384927</c:v>
                </c:pt>
              </c:numCache>
            </c:numRef>
          </c:xVal>
          <c:yVal>
            <c:numRef>
              <c:f>Hoja3!$CC$84:$CC$93</c:f>
              <c:numCache>
                <c:formatCode>_(* #,##0.00000_);_(* \(#,##0.00000\);_(* "-"??_);_(@_)</c:formatCode>
                <c:ptCount val="10"/>
                <c:pt idx="0">
                  <c:v>1.1006877200800001E-3</c:v>
                </c:pt>
                <c:pt idx="1">
                  <c:v>1.11372248E-3</c:v>
                </c:pt>
                <c:pt idx="2">
                  <c:v>1.1154938080000002E-3</c:v>
                </c:pt>
                <c:pt idx="3">
                  <c:v>1.116822304E-3</c:v>
                </c:pt>
                <c:pt idx="4">
                  <c:v>1.1181508000000001E-3</c:v>
                </c:pt>
                <c:pt idx="5">
                  <c:v>1.1197007119999999E-3</c:v>
                </c:pt>
                <c:pt idx="6">
                  <c:v>1.1197007119999999E-3</c:v>
                </c:pt>
                <c:pt idx="7">
                  <c:v>1.1197007119999999E-3</c:v>
                </c:pt>
                <c:pt idx="8">
                  <c:v>1.1197007119999999E-3</c:v>
                </c:pt>
                <c:pt idx="9">
                  <c:v>1.1197007119999999E-3</c:v>
                </c:pt>
              </c:numCache>
            </c:numRef>
          </c:yVal>
          <c:smooth val="1"/>
          <c:extLst>
            <c:ext xmlns:c16="http://schemas.microsoft.com/office/drawing/2014/chart" uri="{C3380CC4-5D6E-409C-BE32-E72D297353CC}">
              <c16:uniqueId val="{00000001-C2DC-442C-BE1E-C6DA7F79E738}"/>
            </c:ext>
          </c:extLst>
        </c:ser>
        <c:dLbls>
          <c:showLegendKey val="0"/>
          <c:showVal val="0"/>
          <c:showCatName val="0"/>
          <c:showSerName val="0"/>
          <c:showPercent val="0"/>
          <c:showBubbleSize val="0"/>
        </c:dLbls>
        <c:axId val="1677195888"/>
        <c:axId val="1577996128"/>
      </c:scatterChart>
      <c:valAx>
        <c:axId val="1677195888"/>
        <c:scaling>
          <c:logBase val="10"/>
          <c:orientation val="minMax"/>
          <c:max val="1000000"/>
          <c:min val="10"/>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C"/>
                  <a:t>Número de Elementos</a:t>
                </a:r>
              </a:p>
            </c:rich>
          </c:tx>
          <c:layout>
            <c:manualLayout>
              <c:xMode val="edge"/>
              <c:yMode val="edge"/>
              <c:x val="0.43679143607724408"/>
              <c:y val="0.8443371389054026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1577996128"/>
        <c:crosses val="autoZero"/>
        <c:crossBetween val="midCat"/>
      </c:valAx>
      <c:valAx>
        <c:axId val="1577996128"/>
        <c:scaling>
          <c:orientation val="minMax"/>
          <c:min val="8.0000000000000026E-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C"/>
                  <a:t>Coeficiente k1</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title>
        <c:numFmt formatCode="_(* #,##0.00000_);_(* \(#,##0.0000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1677195888"/>
        <c:crosses val="autoZero"/>
        <c:crossBetween val="midCat"/>
      </c:valAx>
      <c:spPr>
        <a:noFill/>
        <a:ln>
          <a:noFill/>
        </a:ln>
        <a:effectLst/>
      </c:spPr>
    </c:plotArea>
    <c:plotVisOnly val="1"/>
    <c:dispBlanksAs val="gap"/>
    <c:showDLblsOverMax val="0"/>
  </c:chart>
  <c:spPr>
    <a:noFill/>
    <a:ln>
      <a:noFill/>
    </a:ln>
    <a:effectLst/>
  </c:spPr>
  <c:txPr>
    <a:bodyPr/>
    <a:lstStyle/>
    <a:p>
      <a:pPr>
        <a:defRPr sz="1200"/>
      </a:pPr>
      <a:endParaRPr lang="es-EC"/>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868087923476385"/>
          <c:y val="3.4482508716261212E-2"/>
          <c:w val="0.7399787557495906"/>
          <c:h val="0.32797440723949911"/>
        </c:manualLayout>
      </c:layout>
      <c:scatterChart>
        <c:scatterStyle val="smoothMarker"/>
        <c:varyColors val="0"/>
        <c:ser>
          <c:idx val="4"/>
          <c:order val="0"/>
          <c:tx>
            <c:v>K3 - TEORICO</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('COEFICIENTES K Y K1'!$Y$4,'COEFICIENTES K Y K1'!$Y$6,'COEFICIENTES K Y K1'!$Y$8,'COEFICIENTES K Y K1'!$Y$10,'COEFICIENTES K Y K1'!$Y$12)</c:f>
            </c:numRef>
          </c:xVal>
          <c:yVal>
            <c:numRef>
              <c:f>('COEFICIENTES K Y K1'!$AG$4,'COEFICIENTES K Y K1'!$AG$6,'COEFICIENTES K Y K1'!$AG$8,'COEFICIENTES K Y K1'!$AG$10,'COEFICIENTES K Y K1'!$AG$12)</c:f>
              <c:numCache>
                <c:formatCode>0.000</c:formatCode>
                <c:ptCount val="5"/>
                <c:pt idx="0">
                  <c:v>6.99097E-3</c:v>
                </c:pt>
                <c:pt idx="1">
                  <c:v>2.61342E-2</c:v>
                </c:pt>
                <c:pt idx="2">
                  <c:v>5.5087400000000002E-2</c:v>
                </c:pt>
                <c:pt idx="3">
                  <c:v>9.1952300000000001E-2</c:v>
                </c:pt>
                <c:pt idx="4" formatCode="General">
                  <c:v>0.13500000000000001</c:v>
                </c:pt>
              </c:numCache>
            </c:numRef>
          </c:yVal>
          <c:smooth val="1"/>
          <c:extLst>
            <c:ext xmlns:c16="http://schemas.microsoft.com/office/drawing/2014/chart" uri="{C3380CC4-5D6E-409C-BE32-E72D297353CC}">
              <c16:uniqueId val="{00000000-0F71-4021-836D-365356E8DA9B}"/>
            </c:ext>
          </c:extLst>
        </c:ser>
        <c:ser>
          <c:idx val="0"/>
          <c:order val="1"/>
          <c:tx>
            <c:v>K3 - FEM</c:v>
          </c:tx>
          <c:spPr>
            <a:ln w="19050" cap="rnd">
              <a:solidFill>
                <a:srgbClr val="99FF66"/>
              </a:solidFill>
              <a:round/>
            </a:ln>
            <a:effectLst/>
          </c:spPr>
          <c:marker>
            <c:symbol val="circle"/>
            <c:size val="5"/>
            <c:spPr>
              <a:solidFill>
                <a:schemeClr val="accent1"/>
              </a:solidFill>
              <a:ln w="9525">
                <a:solidFill>
                  <a:srgbClr val="99FF66"/>
                </a:solidFill>
              </a:ln>
              <a:effectLst/>
            </c:spPr>
          </c:marker>
          <c:xVal>
            <c:numRef>
              <c:f>('COEFICIENTES K Y K1'!$Y$4,'COEFICIENTES K Y K1'!$Y$6,'COEFICIENTES K Y K1'!$Y$8,'COEFICIENTES K Y K1'!$Y$10,'COEFICIENTES K Y K1'!$Y$12)</c:f>
            </c:numRef>
          </c:xVal>
          <c:yVal>
            <c:numRef>
              <c:f>('COEFICIENTES K Y K1'!$AH$4,'COEFICIENTES K Y K1'!$AH$6,'COEFICIENTES K Y K1'!$AH$8,'COEFICIENTES K Y K1'!$AH$10,'COEFICIENTES K Y K1'!$AH$12)</c:f>
              <c:numCache>
                <c:formatCode>0.0000</c:formatCode>
                <c:ptCount val="5"/>
                <c:pt idx="0" formatCode="0.000">
                  <c:v>7.0135358542937837E-3</c:v>
                </c:pt>
                <c:pt idx="1">
                  <c:v>2.6217089851970424E-2</c:v>
                </c:pt>
                <c:pt idx="2">
                  <c:v>5.5152686223234375E-2</c:v>
                </c:pt>
                <c:pt idx="3" formatCode="0.000">
                  <c:v>9.1997857898847069E-2</c:v>
                </c:pt>
                <c:pt idx="4" formatCode="0.000">
                  <c:v>0.135017278352</c:v>
                </c:pt>
              </c:numCache>
            </c:numRef>
          </c:yVal>
          <c:smooth val="1"/>
          <c:extLst>
            <c:ext xmlns:c16="http://schemas.microsoft.com/office/drawing/2014/chart" uri="{C3380CC4-5D6E-409C-BE32-E72D297353CC}">
              <c16:uniqueId val="{00000001-0F71-4021-836D-365356E8DA9B}"/>
            </c:ext>
          </c:extLst>
        </c:ser>
        <c:dLbls>
          <c:showLegendKey val="0"/>
          <c:showVal val="0"/>
          <c:showCatName val="0"/>
          <c:showSerName val="0"/>
          <c:showPercent val="0"/>
          <c:showBubbleSize val="0"/>
        </c:dLbls>
        <c:axId val="103631952"/>
        <c:axId val="147985584"/>
      </c:scatterChart>
      <c:valAx>
        <c:axId val="1036319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C"/>
                  <a:t>RELACION ENTRE RADIOS a/b</a:t>
                </a:r>
              </a:p>
            </c:rich>
          </c:tx>
          <c:layout>
            <c:manualLayout>
              <c:xMode val="edge"/>
              <c:yMode val="edge"/>
              <c:x val="0.3770905122008264"/>
              <c:y val="0.4229147703338429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147985584"/>
        <c:crosses val="autoZero"/>
        <c:crossBetween val="midCat"/>
      </c:valAx>
      <c:valAx>
        <c:axId val="147985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C"/>
                  <a:t>VALOR CONSTANTE K</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title>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103631952"/>
        <c:crosses val="autoZero"/>
        <c:crossBetween val="midCat"/>
      </c:valAx>
      <c:spPr>
        <a:noFill/>
        <a:ln>
          <a:noFill/>
        </a:ln>
        <a:effectLst/>
      </c:spPr>
    </c:plotArea>
    <c:legend>
      <c:legendPos val="r"/>
      <c:layout>
        <c:manualLayout>
          <c:xMode val="edge"/>
          <c:yMode val="edge"/>
          <c:x val="0.25530978320677894"/>
          <c:y val="0.94701747169663475"/>
          <c:w val="0.48798343917805914"/>
          <c:h val="3.285579974145023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a:noFill/>
    </a:ln>
    <a:effectLst/>
  </c:spPr>
  <c:txPr>
    <a:bodyPr/>
    <a:lstStyle/>
    <a:p>
      <a:pPr>
        <a:defRPr sz="1200"/>
      </a:pPr>
      <a:endParaRPr lang="es-EC"/>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5711204636893"/>
          <c:y val="4.6510117863659529E-2"/>
          <c:w val="0.74274142605729909"/>
          <c:h val="0.70402398056060866"/>
        </c:manualLayout>
      </c:layout>
      <c:scatterChart>
        <c:scatterStyle val="smoothMarker"/>
        <c:varyColors val="0"/>
        <c:ser>
          <c:idx val="4"/>
          <c:order val="0"/>
          <c:tx>
            <c:v>K3 - TEORICO</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('COEFICIENTES K Y K1'!$Y$5,'COEFICIENTES K Y K1'!$Y$7,'COEFICIENTES K Y K1'!$Y$9,'COEFICIENTES K Y K1'!$Y$11,'COEFICIENTES K Y K1'!$Y$15)</c:f>
            </c:numRef>
          </c:xVal>
          <c:yVal>
            <c:numRef>
              <c:f>('COEFICIENTES K Y K1'!$AG$5,'COEFICIENTES K Y K1'!$AG$7,'COEFICIENTES K Y K1'!$AG$9,'COEFICIENTES K Y K1'!$AG$11,'COEFICIENTES K Y K1'!$AG$15)</c:f>
              <c:numCache>
                <c:formatCode>0.00000</c:formatCode>
                <c:ptCount val="5"/>
                <c:pt idx="0" formatCode="0.000000">
                  <c:v>7.1280400000000005E-6</c:v>
                </c:pt>
                <c:pt idx="1">
                  <c:v>9.5948900000000006E-5</c:v>
                </c:pt>
                <c:pt idx="2">
                  <c:v>4.1126999999999998E-4</c:v>
                </c:pt>
                <c:pt idx="3">
                  <c:v>1.1070800000000001E-3</c:v>
                </c:pt>
                <c:pt idx="4">
                  <c:v>2.31E-3</c:v>
                </c:pt>
              </c:numCache>
            </c:numRef>
          </c:yVal>
          <c:smooth val="1"/>
          <c:extLst>
            <c:ext xmlns:c16="http://schemas.microsoft.com/office/drawing/2014/chart" uri="{C3380CC4-5D6E-409C-BE32-E72D297353CC}">
              <c16:uniqueId val="{00000000-BC96-4C6B-89DA-C5B3052E7D7A}"/>
            </c:ext>
          </c:extLst>
        </c:ser>
        <c:ser>
          <c:idx val="0"/>
          <c:order val="1"/>
          <c:tx>
            <c:v>K3 - FEM</c:v>
          </c:tx>
          <c:spPr>
            <a:ln w="19050" cap="rnd">
              <a:solidFill>
                <a:srgbClr val="99FF66"/>
              </a:solidFill>
              <a:round/>
            </a:ln>
            <a:effectLst/>
          </c:spPr>
          <c:marker>
            <c:symbol val="circle"/>
            <c:size val="5"/>
            <c:spPr>
              <a:solidFill>
                <a:schemeClr val="accent1"/>
              </a:solidFill>
              <a:ln w="9525">
                <a:solidFill>
                  <a:srgbClr val="99FF66"/>
                </a:solidFill>
              </a:ln>
              <a:effectLst/>
            </c:spPr>
          </c:marker>
          <c:xVal>
            <c:numRef>
              <c:f>('COEFICIENTES K Y K1'!$Y$5,'COEFICIENTES K Y K1'!$Y$7,'COEFICIENTES K Y K1'!$Y$9,'COEFICIENTES K Y K1'!$Y$11,'COEFICIENTES K Y K1'!$Y$15)</c:f>
            </c:numRef>
          </c:xVal>
          <c:yVal>
            <c:numRef>
              <c:f>('COEFICIENTES K Y K1'!$AH$5,'COEFICIENTES K Y K1'!$AH$7,'COEFICIENTES K Y K1'!$AH$9,'COEFICIENTES K Y K1'!$AH$11,'COEFICIENTES K Y K1'!$AH$15)</c:f>
              <c:numCache>
                <c:formatCode>General</c:formatCode>
                <c:ptCount val="5"/>
                <c:pt idx="0" formatCode="0.0000000">
                  <c:v>7.1999999999999997E-6</c:v>
                </c:pt>
                <c:pt idx="1">
                  <c:v>9.7E-5</c:v>
                </c:pt>
                <c:pt idx="2" formatCode="0.00000">
                  <c:v>4.1620524000000002E-4</c:v>
                </c:pt>
                <c:pt idx="3" formatCode="0.00000">
                  <c:v>1.1197007119999999E-3</c:v>
                </c:pt>
                <c:pt idx="4" formatCode="0.00000">
                  <c:v>2.3406306000000004E-3</c:v>
                </c:pt>
              </c:numCache>
            </c:numRef>
          </c:yVal>
          <c:smooth val="1"/>
          <c:extLst>
            <c:ext xmlns:c16="http://schemas.microsoft.com/office/drawing/2014/chart" uri="{C3380CC4-5D6E-409C-BE32-E72D297353CC}">
              <c16:uniqueId val="{00000001-BC96-4C6B-89DA-C5B3052E7D7A}"/>
            </c:ext>
          </c:extLst>
        </c:ser>
        <c:dLbls>
          <c:showLegendKey val="0"/>
          <c:showVal val="0"/>
          <c:showCatName val="0"/>
          <c:showSerName val="0"/>
          <c:showPercent val="0"/>
          <c:showBubbleSize val="0"/>
        </c:dLbls>
        <c:axId val="103631952"/>
        <c:axId val="147985584"/>
      </c:scatterChart>
      <c:valAx>
        <c:axId val="1036319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C"/>
                  <a:t>RELACION ENTRE RADIOS a/b</a:t>
                </a:r>
              </a:p>
            </c:rich>
          </c:tx>
          <c:layout>
            <c:manualLayout>
              <c:xMode val="edge"/>
              <c:yMode val="edge"/>
              <c:x val="0.39663795119669443"/>
              <c:y val="0.8903310881320557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147985584"/>
        <c:crosses val="autoZero"/>
        <c:crossBetween val="midCat"/>
      </c:valAx>
      <c:valAx>
        <c:axId val="147985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C"/>
                  <a:t>VALOR CONSTANTE K1</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title>
        <c:numFmt formatCode="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103631952"/>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sz="1200"/>
      </a:pPr>
      <a:endParaRPr lang="es-EC"/>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a:t>ESFUERZO RADIAL</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scatterChart>
        <c:scatterStyle val="lineMarker"/>
        <c:varyColors val="0"/>
        <c:ser>
          <c:idx val="0"/>
          <c:order val="0"/>
          <c:tx>
            <c:v>TEORÍA</c:v>
          </c:tx>
          <c:spPr>
            <a:ln w="25400" cap="rnd">
              <a:no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xVal>
            <c:numRef>
              <c:f>Hoja3!$HU$276:$HU$279</c:f>
              <c:numCache>
                <c:formatCode>General</c:formatCode>
                <c:ptCount val="3"/>
                <c:pt idx="0">
                  <c:v>1</c:v>
                </c:pt>
                <c:pt idx="1">
                  <c:v>2</c:v>
                </c:pt>
                <c:pt idx="2">
                  <c:v>4</c:v>
                </c:pt>
              </c:numCache>
            </c:numRef>
          </c:xVal>
          <c:yVal>
            <c:numRef>
              <c:f>Hoja3!$HV$276:$HV$279</c:f>
              <c:numCache>
                <c:formatCode>0.00</c:formatCode>
                <c:ptCount val="3"/>
                <c:pt idx="0">
                  <c:v>169.48</c:v>
                </c:pt>
                <c:pt idx="1">
                  <c:v>157.19</c:v>
                </c:pt>
                <c:pt idx="2">
                  <c:v>164.5</c:v>
                </c:pt>
              </c:numCache>
            </c:numRef>
          </c:yVal>
          <c:smooth val="0"/>
          <c:extLst>
            <c:ext xmlns:c16="http://schemas.microsoft.com/office/drawing/2014/chart" uri="{C3380CC4-5D6E-409C-BE32-E72D297353CC}">
              <c16:uniqueId val="{00000000-33DB-4454-BE61-5086A15AA0A8}"/>
            </c:ext>
          </c:extLst>
        </c:ser>
        <c:ser>
          <c:idx val="1"/>
          <c:order val="1"/>
          <c:tx>
            <c:v>LAB</c:v>
          </c:tx>
          <c:spPr>
            <a:ln w="25400" cap="rnd">
              <a:noFill/>
              <a:round/>
            </a:ln>
            <a:effectLst/>
          </c:spPr>
          <c:marker>
            <c:symbol val="circle"/>
            <c:size val="5"/>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c:spPr>
          </c:marker>
          <c:xVal>
            <c:numRef>
              <c:f>Hoja3!$HU$276:$HU$279</c:f>
              <c:numCache>
                <c:formatCode>General</c:formatCode>
                <c:ptCount val="3"/>
                <c:pt idx="0">
                  <c:v>1</c:v>
                </c:pt>
                <c:pt idx="1">
                  <c:v>2</c:v>
                </c:pt>
                <c:pt idx="2">
                  <c:v>4</c:v>
                </c:pt>
              </c:numCache>
            </c:numRef>
          </c:xVal>
          <c:yVal>
            <c:numRef>
              <c:f>Hoja3!$HY$276:$HY$279</c:f>
              <c:numCache>
                <c:formatCode>General</c:formatCode>
                <c:ptCount val="3"/>
                <c:pt idx="0">
                  <c:v>35.17</c:v>
                </c:pt>
                <c:pt idx="1">
                  <c:v>67.037999999999997</c:v>
                </c:pt>
                <c:pt idx="2">
                  <c:v>48.96</c:v>
                </c:pt>
              </c:numCache>
            </c:numRef>
          </c:yVal>
          <c:smooth val="0"/>
          <c:extLst>
            <c:ext xmlns:c16="http://schemas.microsoft.com/office/drawing/2014/chart" uri="{C3380CC4-5D6E-409C-BE32-E72D297353CC}">
              <c16:uniqueId val="{00000001-33DB-4454-BE61-5086A15AA0A8}"/>
            </c:ext>
          </c:extLst>
        </c:ser>
        <c:ser>
          <c:idx val="2"/>
          <c:order val="2"/>
          <c:tx>
            <c:v>FEM</c:v>
          </c:tx>
          <c:spPr>
            <a:ln w="25400" cap="rnd">
              <a:noFill/>
              <a:round/>
            </a:ln>
            <a:effectLst/>
          </c:spPr>
          <c:marker>
            <c:symbol val="circle"/>
            <c:size val="5"/>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solidFill>
                  <a:schemeClr val="accent3"/>
                </a:solidFill>
                <a:round/>
              </a:ln>
              <a:effectLst/>
            </c:spPr>
          </c:marker>
          <c:xVal>
            <c:numRef>
              <c:f>Hoja3!$HU$276:$HU$279</c:f>
              <c:numCache>
                <c:formatCode>General</c:formatCode>
                <c:ptCount val="3"/>
                <c:pt idx="0">
                  <c:v>1</c:v>
                </c:pt>
                <c:pt idx="1">
                  <c:v>2</c:v>
                </c:pt>
                <c:pt idx="2">
                  <c:v>4</c:v>
                </c:pt>
              </c:numCache>
            </c:numRef>
          </c:xVal>
          <c:yVal>
            <c:numRef>
              <c:f>Hoja3!$IH$276:$IH$279</c:f>
              <c:numCache>
                <c:formatCode>0.00</c:formatCode>
                <c:ptCount val="3"/>
                <c:pt idx="0">
                  <c:v>168.108</c:v>
                </c:pt>
                <c:pt idx="1">
                  <c:v>154.328</c:v>
                </c:pt>
                <c:pt idx="2">
                  <c:v>162.596</c:v>
                </c:pt>
              </c:numCache>
            </c:numRef>
          </c:yVal>
          <c:smooth val="0"/>
          <c:extLst>
            <c:ext xmlns:c16="http://schemas.microsoft.com/office/drawing/2014/chart" uri="{C3380CC4-5D6E-409C-BE32-E72D297353CC}">
              <c16:uniqueId val="{00000002-33DB-4454-BE61-5086A15AA0A8}"/>
            </c:ext>
          </c:extLst>
        </c:ser>
        <c:dLbls>
          <c:showLegendKey val="0"/>
          <c:showVal val="0"/>
          <c:showCatName val="0"/>
          <c:showSerName val="0"/>
          <c:showPercent val="0"/>
          <c:showBubbleSize val="0"/>
        </c:dLbls>
        <c:axId val="1888400864"/>
        <c:axId val="1037999200"/>
      </c:scatterChart>
      <c:valAx>
        <c:axId val="1888400864"/>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PROBETAS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1037999200"/>
        <c:crosses val="autoZero"/>
        <c:crossBetween val="midCat"/>
        <c:majorUnit val="1"/>
      </c:valAx>
      <c:valAx>
        <c:axId val="1037999200"/>
        <c:scaling>
          <c:orientation val="minMax"/>
          <c:max val="200"/>
        </c:scaling>
        <c:delete val="0"/>
        <c:axPos val="l"/>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18884008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a:t>ESFUERZO TANGENCIAL</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scatterChart>
        <c:scatterStyle val="lineMarker"/>
        <c:varyColors val="0"/>
        <c:ser>
          <c:idx val="0"/>
          <c:order val="0"/>
          <c:tx>
            <c:v>TEORÍA</c:v>
          </c:tx>
          <c:spPr>
            <a:ln w="25400" cap="rnd">
              <a:no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xVal>
            <c:numRef>
              <c:f>Hoja3!$HU$276:$HU$279</c:f>
              <c:numCache>
                <c:formatCode>General</c:formatCode>
                <c:ptCount val="3"/>
                <c:pt idx="0">
                  <c:v>1</c:v>
                </c:pt>
                <c:pt idx="1">
                  <c:v>2</c:v>
                </c:pt>
                <c:pt idx="2">
                  <c:v>4</c:v>
                </c:pt>
              </c:numCache>
            </c:numRef>
          </c:xVal>
          <c:yVal>
            <c:numRef>
              <c:f>Hoja3!$HW$276:$HW$279</c:f>
              <c:numCache>
                <c:formatCode>0.00</c:formatCode>
                <c:ptCount val="3"/>
                <c:pt idx="0">
                  <c:v>67.790000000000006</c:v>
                </c:pt>
                <c:pt idx="1">
                  <c:v>67.158000000000001</c:v>
                </c:pt>
                <c:pt idx="2">
                  <c:v>68.430000000000007</c:v>
                </c:pt>
              </c:numCache>
            </c:numRef>
          </c:yVal>
          <c:smooth val="0"/>
          <c:extLst>
            <c:ext xmlns:c16="http://schemas.microsoft.com/office/drawing/2014/chart" uri="{C3380CC4-5D6E-409C-BE32-E72D297353CC}">
              <c16:uniqueId val="{00000000-6C3E-4F3B-980B-0D9C77C59731}"/>
            </c:ext>
          </c:extLst>
        </c:ser>
        <c:ser>
          <c:idx val="1"/>
          <c:order val="1"/>
          <c:tx>
            <c:v>LAB</c:v>
          </c:tx>
          <c:spPr>
            <a:ln w="25400" cap="rnd">
              <a:noFill/>
              <a:round/>
            </a:ln>
            <a:effectLst/>
          </c:spPr>
          <c:marker>
            <c:symbol val="circle"/>
            <c:size val="5"/>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c:spPr>
          </c:marker>
          <c:xVal>
            <c:numRef>
              <c:f>Hoja3!$HU$276:$HU$279</c:f>
              <c:numCache>
                <c:formatCode>General</c:formatCode>
                <c:ptCount val="3"/>
                <c:pt idx="0">
                  <c:v>1</c:v>
                </c:pt>
                <c:pt idx="1">
                  <c:v>2</c:v>
                </c:pt>
                <c:pt idx="2">
                  <c:v>4</c:v>
                </c:pt>
              </c:numCache>
            </c:numRef>
          </c:xVal>
          <c:yVal>
            <c:numRef>
              <c:f>Hoja3!$HZ$276:$HZ$279</c:f>
              <c:numCache>
                <c:formatCode>General</c:formatCode>
                <c:ptCount val="3"/>
                <c:pt idx="0">
                  <c:v>12.23</c:v>
                </c:pt>
                <c:pt idx="1">
                  <c:v>23.26</c:v>
                </c:pt>
                <c:pt idx="2">
                  <c:v>23.93</c:v>
                </c:pt>
              </c:numCache>
            </c:numRef>
          </c:yVal>
          <c:smooth val="0"/>
          <c:extLst>
            <c:ext xmlns:c16="http://schemas.microsoft.com/office/drawing/2014/chart" uri="{C3380CC4-5D6E-409C-BE32-E72D297353CC}">
              <c16:uniqueId val="{00000001-6C3E-4F3B-980B-0D9C77C59731}"/>
            </c:ext>
          </c:extLst>
        </c:ser>
        <c:ser>
          <c:idx val="2"/>
          <c:order val="2"/>
          <c:tx>
            <c:v>FEM</c:v>
          </c:tx>
          <c:spPr>
            <a:ln w="25400" cap="rnd">
              <a:noFill/>
              <a:round/>
            </a:ln>
            <a:effectLst/>
          </c:spPr>
          <c:marker>
            <c:symbol val="circle"/>
            <c:size val="5"/>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solidFill>
                  <a:schemeClr val="accent3"/>
                </a:solidFill>
                <a:round/>
              </a:ln>
              <a:effectLst/>
            </c:spPr>
          </c:marker>
          <c:xVal>
            <c:numRef>
              <c:f>Hoja3!$HU$276:$HU$279</c:f>
              <c:numCache>
                <c:formatCode>General</c:formatCode>
                <c:ptCount val="3"/>
                <c:pt idx="0">
                  <c:v>1</c:v>
                </c:pt>
                <c:pt idx="1">
                  <c:v>2</c:v>
                </c:pt>
                <c:pt idx="2">
                  <c:v>4</c:v>
                </c:pt>
              </c:numCache>
            </c:numRef>
          </c:xVal>
          <c:yVal>
            <c:numRef>
              <c:f>Hoja3!$II$276:$II$279</c:f>
              <c:numCache>
                <c:formatCode>0.00</c:formatCode>
                <c:ptCount val="3"/>
                <c:pt idx="0">
                  <c:v>67.285399999999996</c:v>
                </c:pt>
                <c:pt idx="1">
                  <c:v>65.637</c:v>
                </c:pt>
                <c:pt idx="2">
                  <c:v>66.587999999999994</c:v>
                </c:pt>
              </c:numCache>
            </c:numRef>
          </c:yVal>
          <c:smooth val="0"/>
          <c:extLst>
            <c:ext xmlns:c16="http://schemas.microsoft.com/office/drawing/2014/chart" uri="{C3380CC4-5D6E-409C-BE32-E72D297353CC}">
              <c16:uniqueId val="{00000002-6C3E-4F3B-980B-0D9C77C59731}"/>
            </c:ext>
          </c:extLst>
        </c:ser>
        <c:dLbls>
          <c:showLegendKey val="0"/>
          <c:showVal val="0"/>
          <c:showCatName val="0"/>
          <c:showSerName val="0"/>
          <c:showPercent val="0"/>
          <c:showBubbleSize val="0"/>
        </c:dLbls>
        <c:axId val="1888400864"/>
        <c:axId val="1037999200"/>
      </c:scatterChart>
      <c:valAx>
        <c:axId val="1888400864"/>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PROBETAS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1037999200"/>
        <c:crosses val="autoZero"/>
        <c:crossBetween val="midCat"/>
        <c:majorUnit val="1"/>
      </c:valAx>
      <c:valAx>
        <c:axId val="1037999200"/>
        <c:scaling>
          <c:orientation val="minMax"/>
          <c:max val="100"/>
        </c:scaling>
        <c:delete val="0"/>
        <c:axPos val="l"/>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18884008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a:t>DEFLEXIÓN</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scatterChart>
        <c:scatterStyle val="lineMarker"/>
        <c:varyColors val="0"/>
        <c:ser>
          <c:idx val="0"/>
          <c:order val="0"/>
          <c:tx>
            <c:v>TEORÍA</c:v>
          </c:tx>
          <c:spPr>
            <a:ln w="25400" cap="rnd">
              <a:no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xVal>
            <c:numRef>
              <c:f>Hoja3!$HP$276:$HP$279</c:f>
              <c:numCache>
                <c:formatCode>General</c:formatCode>
                <c:ptCount val="3"/>
                <c:pt idx="0">
                  <c:v>1</c:v>
                </c:pt>
                <c:pt idx="1">
                  <c:v>2</c:v>
                </c:pt>
                <c:pt idx="2">
                  <c:v>4</c:v>
                </c:pt>
              </c:numCache>
            </c:numRef>
          </c:xVal>
          <c:yVal>
            <c:numRef>
              <c:f>Hoja3!$HS$276:$HS$279</c:f>
              <c:numCache>
                <c:formatCode>0.000</c:formatCode>
                <c:ptCount val="3"/>
                <c:pt idx="0">
                  <c:v>0.10975</c:v>
                </c:pt>
                <c:pt idx="1">
                  <c:v>0.10975</c:v>
                </c:pt>
                <c:pt idx="2">
                  <c:v>0.10975</c:v>
                </c:pt>
              </c:numCache>
            </c:numRef>
          </c:yVal>
          <c:smooth val="0"/>
          <c:extLst>
            <c:ext xmlns:c16="http://schemas.microsoft.com/office/drawing/2014/chart" uri="{C3380CC4-5D6E-409C-BE32-E72D297353CC}">
              <c16:uniqueId val="{00000000-A405-48EC-B432-D29029C53BF2}"/>
            </c:ext>
          </c:extLst>
        </c:ser>
        <c:ser>
          <c:idx val="1"/>
          <c:order val="1"/>
          <c:tx>
            <c:v>LAB</c:v>
          </c:tx>
          <c:spPr>
            <a:ln w="25400" cap="rnd">
              <a:noFill/>
              <a:round/>
            </a:ln>
            <a:effectLst/>
          </c:spPr>
          <c:marker>
            <c:symbol val="circle"/>
            <c:size val="5"/>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c:spPr>
          </c:marker>
          <c:xVal>
            <c:numRef>
              <c:f>Hoja3!$HP$276:$HP$279</c:f>
              <c:numCache>
                <c:formatCode>General</c:formatCode>
                <c:ptCount val="3"/>
                <c:pt idx="0">
                  <c:v>1</c:v>
                </c:pt>
                <c:pt idx="1">
                  <c:v>2</c:v>
                </c:pt>
                <c:pt idx="2">
                  <c:v>4</c:v>
                </c:pt>
              </c:numCache>
            </c:numRef>
          </c:xVal>
          <c:yVal>
            <c:numRef>
              <c:f>Hoja3!$HV$276:$HV$279</c:f>
              <c:numCache>
                <c:formatCode>General</c:formatCode>
                <c:ptCount val="3"/>
                <c:pt idx="0">
                  <c:v>3.7500000000000006E-2</c:v>
                </c:pt>
                <c:pt idx="1">
                  <c:v>8.0000000000000016E-2</c:v>
                </c:pt>
                <c:pt idx="2">
                  <c:v>1.2499999999999987E-2</c:v>
                </c:pt>
              </c:numCache>
            </c:numRef>
          </c:yVal>
          <c:smooth val="0"/>
          <c:extLst>
            <c:ext xmlns:c16="http://schemas.microsoft.com/office/drawing/2014/chart" uri="{C3380CC4-5D6E-409C-BE32-E72D297353CC}">
              <c16:uniqueId val="{00000001-A405-48EC-B432-D29029C53BF2}"/>
            </c:ext>
          </c:extLst>
        </c:ser>
        <c:ser>
          <c:idx val="2"/>
          <c:order val="2"/>
          <c:tx>
            <c:v>FEM</c:v>
          </c:tx>
          <c:spPr>
            <a:ln w="25400" cap="rnd">
              <a:noFill/>
              <a:round/>
            </a:ln>
            <a:effectLst/>
          </c:spPr>
          <c:marker>
            <c:symbol val="circle"/>
            <c:size val="5"/>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solidFill>
                  <a:schemeClr val="accent3"/>
                </a:solidFill>
                <a:round/>
              </a:ln>
              <a:effectLst/>
            </c:spPr>
          </c:marker>
          <c:xVal>
            <c:numRef>
              <c:f>Hoja3!$HP$276:$HP$279</c:f>
              <c:numCache>
                <c:formatCode>General</c:formatCode>
                <c:ptCount val="3"/>
                <c:pt idx="0">
                  <c:v>1</c:v>
                </c:pt>
                <c:pt idx="1">
                  <c:v>2</c:v>
                </c:pt>
                <c:pt idx="2">
                  <c:v>4</c:v>
                </c:pt>
              </c:numCache>
            </c:numRef>
          </c:xVal>
          <c:yVal>
            <c:numRef>
              <c:f>Hoja3!$IE$276:$IE$279</c:f>
              <c:numCache>
                <c:formatCode>General</c:formatCode>
                <c:ptCount val="3"/>
                <c:pt idx="0">
                  <c:v>9.2999999999999999E-2</c:v>
                </c:pt>
                <c:pt idx="1">
                  <c:v>9.2999999999999999E-2</c:v>
                </c:pt>
                <c:pt idx="2">
                  <c:v>9.2999999999999999E-2</c:v>
                </c:pt>
              </c:numCache>
            </c:numRef>
          </c:yVal>
          <c:smooth val="0"/>
          <c:extLst>
            <c:ext xmlns:c16="http://schemas.microsoft.com/office/drawing/2014/chart" uri="{C3380CC4-5D6E-409C-BE32-E72D297353CC}">
              <c16:uniqueId val="{00000002-A405-48EC-B432-D29029C53BF2}"/>
            </c:ext>
          </c:extLst>
        </c:ser>
        <c:dLbls>
          <c:showLegendKey val="0"/>
          <c:showVal val="0"/>
          <c:showCatName val="0"/>
          <c:showSerName val="0"/>
          <c:showPercent val="0"/>
          <c:showBubbleSize val="0"/>
        </c:dLbls>
        <c:axId val="1888400864"/>
        <c:axId val="1037999200"/>
      </c:scatterChart>
      <c:valAx>
        <c:axId val="1888400864"/>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PROBETAS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1037999200"/>
        <c:crosses val="autoZero"/>
        <c:crossBetween val="midCat"/>
        <c:majorUnit val="1"/>
      </c:valAx>
      <c:valAx>
        <c:axId val="1037999200"/>
        <c:scaling>
          <c:orientation val="minMax"/>
          <c:max val="0.16000000000000003"/>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DEFLEXIÓN</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0.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18884008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sz="1800" b="1" dirty="0"/>
              <a:t>CURVAS</a:t>
            </a:r>
            <a:r>
              <a:rPr lang="es-EC" sz="1800" b="1" baseline="0" dirty="0"/>
              <a:t> DE COEFICIENTE K</a:t>
            </a:r>
            <a:endParaRPr lang="es-EC" sz="18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0.11587086096996496"/>
          <c:y val="0.14682658211018448"/>
          <c:w val="0.76689060125612807"/>
          <c:h val="0.72088764946048411"/>
        </c:manualLayout>
      </c:layout>
      <c:scatterChart>
        <c:scatterStyle val="smoothMarker"/>
        <c:varyColors val="0"/>
        <c:ser>
          <c:idx val="2"/>
          <c:order val="0"/>
          <c:tx>
            <c:v>K1</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('COEFICIENTES K Y K1'!$B$18,'COEFICIENTES K Y K1'!$D$18,'COEFICIENTES K Y K1'!$F$18,'COEFICIENTES K Y K1'!$H$18,'COEFICIENTES K Y K1'!$J$18,'COEFICIENTES K Y K1'!$L$18,'COEFICIENTES K Y K1'!$N$18,'COEFICIENTES K Y K1'!$P$18,'COEFICIENTES K Y K1'!$R$18,'COEFICIENTES K Y K1'!$T$18)</c:f>
              <c:numCache>
                <c:formatCode>General</c:formatCode>
                <c:ptCount val="10"/>
                <c:pt idx="0">
                  <c:v>1.05</c:v>
                </c:pt>
                <c:pt idx="1">
                  <c:v>1.1000000000000001</c:v>
                </c:pt>
                <c:pt idx="2">
                  <c:v>1.1499999999999999</c:v>
                </c:pt>
                <c:pt idx="3">
                  <c:v>1.2</c:v>
                </c:pt>
                <c:pt idx="4">
                  <c:v>1.25</c:v>
                </c:pt>
                <c:pt idx="5">
                  <c:v>1.5</c:v>
                </c:pt>
                <c:pt idx="6">
                  <c:v>2</c:v>
                </c:pt>
                <c:pt idx="7">
                  <c:v>3</c:v>
                </c:pt>
                <c:pt idx="8">
                  <c:v>4</c:v>
                </c:pt>
                <c:pt idx="9">
                  <c:v>5</c:v>
                </c:pt>
              </c:numCache>
            </c:numRef>
          </c:xVal>
          <c:yVal>
            <c:numRef>
              <c:f>('COEFICIENTES K Y K1'!$B$5,'COEFICIENTES K Y K1'!$D$5,'COEFICIENTES K Y K1'!$F$5,'COEFICIENTES K Y K1'!$H$5,'COEFICIENTES K Y K1'!$J$5,'COEFICIENTES K Y K1'!$L$5,'COEFICIENTES K Y K1'!$N$5,'COEFICIENTES K Y K1'!$P$5,'COEFICIENTES K Y K1'!$R$5,'COEFICIENTES K Y K1'!$T$5)</c:f>
              <c:numCache>
                <c:formatCode>0.000</c:formatCode>
                <c:ptCount val="10"/>
                <c:pt idx="0">
                  <c:v>0.98570599999999997</c:v>
                </c:pt>
                <c:pt idx="1">
                  <c:v>1.01597</c:v>
                </c:pt>
                <c:pt idx="2">
                  <c:v>1.04572</c:v>
                </c:pt>
                <c:pt idx="3">
                  <c:v>1.0749599999999999</c:v>
                </c:pt>
                <c:pt idx="4" formatCode="0.00">
                  <c:v>1.1000000000000001</c:v>
                </c:pt>
                <c:pt idx="5" formatCode="General">
                  <c:v>1.26</c:v>
                </c:pt>
                <c:pt idx="6" formatCode="General">
                  <c:v>1.48</c:v>
                </c:pt>
                <c:pt idx="7" formatCode="General">
                  <c:v>1.88</c:v>
                </c:pt>
                <c:pt idx="8" formatCode="General">
                  <c:v>2.17</c:v>
                </c:pt>
                <c:pt idx="9" formatCode="General">
                  <c:v>2.34</c:v>
                </c:pt>
              </c:numCache>
            </c:numRef>
          </c:yVal>
          <c:smooth val="1"/>
          <c:extLst>
            <c:ext xmlns:c16="http://schemas.microsoft.com/office/drawing/2014/chart" uri="{C3380CC4-5D6E-409C-BE32-E72D297353CC}">
              <c16:uniqueId val="{00000000-035E-40C1-A572-DE2C82C63E64}"/>
            </c:ext>
          </c:extLst>
        </c:ser>
        <c:ser>
          <c:idx val="3"/>
          <c:order val="1"/>
          <c:tx>
            <c:v>K2</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('COEFICIENTES K Y K1'!$B$18,'COEFICIENTES K Y K1'!$D$18,'COEFICIENTES K Y K1'!$F$18,'COEFICIENTES K Y K1'!$H$18,'COEFICIENTES K Y K1'!$J$18,'COEFICIENTES K Y K1'!$L$18,'COEFICIENTES K Y K1'!$N$18,'COEFICIENTES K Y K1'!$P$18,'COEFICIENTES K Y K1'!$R$18,'COEFICIENTES K Y K1'!$T$18)</c:f>
              <c:numCache>
                <c:formatCode>General</c:formatCode>
                <c:ptCount val="10"/>
                <c:pt idx="0">
                  <c:v>1.05</c:v>
                </c:pt>
                <c:pt idx="1">
                  <c:v>1.1000000000000001</c:v>
                </c:pt>
                <c:pt idx="2">
                  <c:v>1.1499999999999999</c:v>
                </c:pt>
                <c:pt idx="3">
                  <c:v>1.2</c:v>
                </c:pt>
                <c:pt idx="4">
                  <c:v>1.25</c:v>
                </c:pt>
                <c:pt idx="5">
                  <c:v>1.5</c:v>
                </c:pt>
                <c:pt idx="6">
                  <c:v>2</c:v>
                </c:pt>
                <c:pt idx="7">
                  <c:v>3</c:v>
                </c:pt>
                <c:pt idx="8">
                  <c:v>4</c:v>
                </c:pt>
                <c:pt idx="9">
                  <c:v>5</c:v>
                </c:pt>
              </c:numCache>
            </c:numRef>
          </c:xVal>
          <c:yVal>
            <c:numRef>
              <c:f>('COEFICIENTES K Y K1'!$B$6,'COEFICIENTES K Y K1'!$D$6,'COEFICIENTES K Y K1'!$F$6,'COEFICIENTES K Y K1'!$H$6,'COEFICIENTES K Y K1'!$J$6,'COEFICIENTES K Y K1'!$L$6,'COEFICIENTES K Y K1'!$N$6,'COEFICIENTES K Y K1'!$P$6,'COEFICIENTES K Y K1'!$R$6,'COEFICIENTES K Y K1'!$T$6)</c:f>
              <c:numCache>
                <c:formatCode>0.000</c:formatCode>
                <c:ptCount val="10"/>
                <c:pt idx="0">
                  <c:v>0.14549699999999999</c:v>
                </c:pt>
                <c:pt idx="1">
                  <c:v>0.28287200000000001</c:v>
                </c:pt>
                <c:pt idx="2">
                  <c:v>0.41324100000000002</c:v>
                </c:pt>
                <c:pt idx="3">
                  <c:v>0.53750299999999995</c:v>
                </c:pt>
                <c:pt idx="4" formatCode="General">
                  <c:v>0.66</c:v>
                </c:pt>
                <c:pt idx="5" formatCode="General">
                  <c:v>1.19</c:v>
                </c:pt>
                <c:pt idx="6" formatCode="General">
                  <c:v>2.04</c:v>
                </c:pt>
                <c:pt idx="7" formatCode="General">
                  <c:v>3.34</c:v>
                </c:pt>
                <c:pt idx="8" formatCode="0.00">
                  <c:v>4.3</c:v>
                </c:pt>
                <c:pt idx="9" formatCode="0.00">
                  <c:v>5.0999999999999996</c:v>
                </c:pt>
              </c:numCache>
            </c:numRef>
          </c:yVal>
          <c:smooth val="1"/>
          <c:extLst>
            <c:ext xmlns:c16="http://schemas.microsoft.com/office/drawing/2014/chart" uri="{C3380CC4-5D6E-409C-BE32-E72D297353CC}">
              <c16:uniqueId val="{00000001-035E-40C1-A572-DE2C82C63E64}"/>
            </c:ext>
          </c:extLst>
        </c:ser>
        <c:ser>
          <c:idx val="4"/>
          <c:order val="2"/>
          <c:tx>
            <c:v>K3</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('COEFICIENTES K Y K1'!$B$18,'COEFICIENTES K Y K1'!$D$18,'COEFICIENTES K Y K1'!$F$18,'COEFICIENTES K Y K1'!$H$18,'COEFICIENTES K Y K1'!$J$18,'COEFICIENTES K Y K1'!$L$18,'COEFICIENTES K Y K1'!$N$18,'COEFICIENTES K Y K1'!$P$18,'COEFICIENTES K Y K1'!$R$18,'COEFICIENTES K Y K1'!$T$18)</c:f>
              <c:numCache>
                <c:formatCode>General</c:formatCode>
                <c:ptCount val="10"/>
                <c:pt idx="0">
                  <c:v>1.05</c:v>
                </c:pt>
                <c:pt idx="1">
                  <c:v>1.1000000000000001</c:v>
                </c:pt>
                <c:pt idx="2">
                  <c:v>1.1499999999999999</c:v>
                </c:pt>
                <c:pt idx="3">
                  <c:v>1.2</c:v>
                </c:pt>
                <c:pt idx="4">
                  <c:v>1.25</c:v>
                </c:pt>
                <c:pt idx="5">
                  <c:v>1.5</c:v>
                </c:pt>
                <c:pt idx="6">
                  <c:v>2</c:v>
                </c:pt>
                <c:pt idx="7">
                  <c:v>3</c:v>
                </c:pt>
                <c:pt idx="8">
                  <c:v>4</c:v>
                </c:pt>
                <c:pt idx="9">
                  <c:v>5</c:v>
                </c:pt>
              </c:numCache>
            </c:numRef>
          </c:xVal>
          <c:yVal>
            <c:numRef>
              <c:f>('COEFICIENTES K Y K1'!$B$7,'COEFICIENTES K Y K1'!$D$7,'COEFICIENTES K Y K1'!$F$7,'COEFICIENTES K Y K1'!$H$7,'COEFICIENTES K Y K1'!$J$7,'COEFICIENTES K Y K1'!$L$7,'COEFICIENTES K Y K1'!$N$7,'COEFICIENTES K Y K1'!$P$7,'COEFICIENTES K Y K1'!$R$7,'COEFICIENTES K Y K1'!$T$7)</c:f>
              <c:numCache>
                <c:formatCode>0.000</c:formatCode>
                <c:ptCount val="10"/>
                <c:pt idx="0">
                  <c:v>6.99097E-3</c:v>
                </c:pt>
                <c:pt idx="1">
                  <c:v>2.61342E-2</c:v>
                </c:pt>
                <c:pt idx="2">
                  <c:v>5.5087400000000002E-2</c:v>
                </c:pt>
                <c:pt idx="3">
                  <c:v>9.1952300000000001E-2</c:v>
                </c:pt>
                <c:pt idx="4" formatCode="General">
                  <c:v>0.13500000000000001</c:v>
                </c:pt>
                <c:pt idx="5">
                  <c:v>0.41</c:v>
                </c:pt>
                <c:pt idx="6" formatCode="General">
                  <c:v>1.04</c:v>
                </c:pt>
                <c:pt idx="7" formatCode="General">
                  <c:v>2.15</c:v>
                </c:pt>
                <c:pt idx="8" formatCode="General">
                  <c:v>2.99</c:v>
                </c:pt>
                <c:pt idx="9" formatCode="General">
                  <c:v>3.69</c:v>
                </c:pt>
              </c:numCache>
            </c:numRef>
          </c:yVal>
          <c:smooth val="1"/>
          <c:extLst>
            <c:ext xmlns:c16="http://schemas.microsoft.com/office/drawing/2014/chart" uri="{C3380CC4-5D6E-409C-BE32-E72D297353CC}">
              <c16:uniqueId val="{00000002-035E-40C1-A572-DE2C82C63E64}"/>
            </c:ext>
          </c:extLst>
        </c:ser>
        <c:ser>
          <c:idx val="7"/>
          <c:order val="3"/>
          <c:tx>
            <c:v>K4</c:v>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('COEFICIENTES K Y K1'!$B$18,'COEFICIENTES K Y K1'!$D$18,'COEFICIENTES K Y K1'!$F$18,'COEFICIENTES K Y K1'!$H$18,'COEFICIENTES K Y K1'!$J$18,'COEFICIENTES K Y K1'!$L$18,'COEFICIENTES K Y K1'!$N$18,'COEFICIENTES K Y K1'!$P$18,'COEFICIENTES K Y K1'!$R$18,'COEFICIENTES K Y K1'!$T$18)</c:f>
              <c:numCache>
                <c:formatCode>General</c:formatCode>
                <c:ptCount val="10"/>
                <c:pt idx="0">
                  <c:v>1.05</c:v>
                </c:pt>
                <c:pt idx="1">
                  <c:v>1.1000000000000001</c:v>
                </c:pt>
                <c:pt idx="2">
                  <c:v>1.1499999999999999</c:v>
                </c:pt>
                <c:pt idx="3">
                  <c:v>1.2</c:v>
                </c:pt>
                <c:pt idx="4">
                  <c:v>1.25</c:v>
                </c:pt>
                <c:pt idx="5">
                  <c:v>1.5</c:v>
                </c:pt>
                <c:pt idx="6">
                  <c:v>2</c:v>
                </c:pt>
                <c:pt idx="7">
                  <c:v>3</c:v>
                </c:pt>
                <c:pt idx="8">
                  <c:v>4</c:v>
                </c:pt>
                <c:pt idx="9">
                  <c:v>5</c:v>
                </c:pt>
              </c:numCache>
            </c:numRef>
          </c:xVal>
          <c:yVal>
            <c:numRef>
              <c:f>('COEFICIENTES K Y K1'!$B$8,'COEFICIENTES K Y K1'!$D$8,'COEFICIENTES K Y K1'!$F$8,'COEFICIENTES K Y K1'!$H$8,'COEFICIENTES K Y K1'!$J$8,'COEFICIENTES K Y K1'!$L$8,'COEFICIENTES K Y K1'!$N$8,'COEFICIENTES K Y K1'!$P$8,'COEFICIENTES K Y K1'!$R$8,'COEFICIENTES K Y K1'!$T$8)</c:f>
              <c:numCache>
                <c:formatCode>0.000</c:formatCode>
                <c:ptCount val="10"/>
                <c:pt idx="0">
                  <c:v>6.8422999999999999E-3</c:v>
                </c:pt>
                <c:pt idx="1">
                  <c:v>2.5043800000000001E-2</c:v>
                </c:pt>
                <c:pt idx="2">
                  <c:v>5.1706700000000001E-2</c:v>
                </c:pt>
                <c:pt idx="3">
                  <c:v>8.4575899999999996E-2</c:v>
                </c:pt>
                <c:pt idx="4" formatCode="General">
                  <c:v>0.122</c:v>
                </c:pt>
                <c:pt idx="5" formatCode="General">
                  <c:v>0.33600000000000002</c:v>
                </c:pt>
                <c:pt idx="6" formatCode="General">
                  <c:v>0.74</c:v>
                </c:pt>
                <c:pt idx="7" formatCode="General">
                  <c:v>1.21</c:v>
                </c:pt>
                <c:pt idx="8" formatCode="General">
                  <c:v>1.45</c:v>
                </c:pt>
                <c:pt idx="9" formatCode="General">
                  <c:v>1.59</c:v>
                </c:pt>
              </c:numCache>
            </c:numRef>
          </c:yVal>
          <c:smooth val="1"/>
          <c:extLst>
            <c:ext xmlns:c16="http://schemas.microsoft.com/office/drawing/2014/chart" uri="{C3380CC4-5D6E-409C-BE32-E72D297353CC}">
              <c16:uniqueId val="{00000003-035E-40C1-A572-DE2C82C63E64}"/>
            </c:ext>
          </c:extLst>
        </c:ser>
        <c:ser>
          <c:idx val="5"/>
          <c:order val="4"/>
          <c:tx>
            <c:v>K5</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('COEFICIENTES K Y K1'!$B$18,'COEFICIENTES K Y K1'!$D$18,'COEFICIENTES K Y K1'!$F$18,'COEFICIENTES K Y K1'!$H$18,'COEFICIENTES K Y K1'!$J$18,'COEFICIENTES K Y K1'!$L$18,'COEFICIENTES K Y K1'!$N$18,'COEFICIENTES K Y K1'!$P$18,'COEFICIENTES K Y K1'!$R$18,'COEFICIENTES K Y K1'!$T$18)</c:f>
              <c:numCache>
                <c:formatCode>General</c:formatCode>
                <c:ptCount val="10"/>
                <c:pt idx="0">
                  <c:v>1.05</c:v>
                </c:pt>
                <c:pt idx="1">
                  <c:v>1.1000000000000001</c:v>
                </c:pt>
                <c:pt idx="2">
                  <c:v>1.1499999999999999</c:v>
                </c:pt>
                <c:pt idx="3">
                  <c:v>1.2</c:v>
                </c:pt>
                <c:pt idx="4">
                  <c:v>1.25</c:v>
                </c:pt>
                <c:pt idx="5">
                  <c:v>1.5</c:v>
                </c:pt>
                <c:pt idx="6">
                  <c:v>2</c:v>
                </c:pt>
                <c:pt idx="7">
                  <c:v>3</c:v>
                </c:pt>
                <c:pt idx="8">
                  <c:v>4</c:v>
                </c:pt>
                <c:pt idx="9">
                  <c:v>5</c:v>
                </c:pt>
              </c:numCache>
            </c:numRef>
          </c:xVal>
          <c:yVal>
            <c:numRef>
              <c:f>('COEFICIENTES K Y K1'!$B$9,'COEFICIENTES K Y K1'!$D$9,'COEFICIENTES K Y K1'!$F$9,'COEFICIENTES K Y K1'!$H$9,'COEFICIENTES K Y K1'!$J$9,'COEFICIENTES K Y K1'!$L$9,'COEFICIENTES K Y K1'!$N$9,'COEFICIENTES K Y K1'!$P$9,'COEFICIENTES K Y K1'!$R$9,'COEFICIENTES K Y K1'!$T$9)</c:f>
              <c:numCache>
                <c:formatCode>0.000</c:formatCode>
                <c:ptCount val="10"/>
                <c:pt idx="0">
                  <c:v>4.6474100000000003E-3</c:v>
                </c:pt>
                <c:pt idx="1">
                  <c:v>1.7339199999999999E-2</c:v>
                </c:pt>
                <c:pt idx="2">
                  <c:v>3.6504700000000001E-2</c:v>
                </c:pt>
                <c:pt idx="3">
                  <c:v>6.0899500000000002E-2</c:v>
                </c:pt>
                <c:pt idx="4">
                  <c:v>0.09</c:v>
                </c:pt>
                <c:pt idx="5" formatCode="General">
                  <c:v>0.27300000000000002</c:v>
                </c:pt>
                <c:pt idx="6" formatCode="General">
                  <c:v>0.71</c:v>
                </c:pt>
                <c:pt idx="7" formatCode="General">
                  <c:v>1.54</c:v>
                </c:pt>
                <c:pt idx="8" formatCode="General">
                  <c:v>2.23</c:v>
                </c:pt>
                <c:pt idx="9" formatCode="0.00">
                  <c:v>2.8</c:v>
                </c:pt>
              </c:numCache>
            </c:numRef>
          </c:yVal>
          <c:smooth val="1"/>
          <c:extLst>
            <c:ext xmlns:c16="http://schemas.microsoft.com/office/drawing/2014/chart" uri="{C3380CC4-5D6E-409C-BE32-E72D297353CC}">
              <c16:uniqueId val="{00000004-035E-40C1-A572-DE2C82C63E64}"/>
            </c:ext>
          </c:extLst>
        </c:ser>
        <c:ser>
          <c:idx val="0"/>
          <c:order val="5"/>
          <c:tx>
            <c:v>K6</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('COEFICIENTES K Y K1'!$B$18,'COEFICIENTES K Y K1'!$D$18,'COEFICIENTES K Y K1'!$F$18,'COEFICIENTES K Y K1'!$H$18,'COEFICIENTES K Y K1'!$J$18,'COEFICIENTES K Y K1'!$L$18,'COEFICIENTES K Y K1'!$N$18,'COEFICIENTES K Y K1'!$P$18,'COEFICIENTES K Y K1'!$R$18,'COEFICIENTES K Y K1'!$T$18)</c:f>
              <c:numCache>
                <c:formatCode>General</c:formatCode>
                <c:ptCount val="10"/>
                <c:pt idx="0">
                  <c:v>1.05</c:v>
                </c:pt>
                <c:pt idx="1">
                  <c:v>1.1000000000000001</c:v>
                </c:pt>
                <c:pt idx="2">
                  <c:v>1.1499999999999999</c:v>
                </c:pt>
                <c:pt idx="3">
                  <c:v>1.2</c:v>
                </c:pt>
                <c:pt idx="4">
                  <c:v>1.25</c:v>
                </c:pt>
                <c:pt idx="5">
                  <c:v>1.5</c:v>
                </c:pt>
                <c:pt idx="6">
                  <c:v>2</c:v>
                </c:pt>
                <c:pt idx="7">
                  <c:v>3</c:v>
                </c:pt>
                <c:pt idx="8">
                  <c:v>4</c:v>
                </c:pt>
                <c:pt idx="9">
                  <c:v>5</c:v>
                </c:pt>
              </c:numCache>
            </c:numRef>
          </c:xVal>
          <c:yVal>
            <c:numRef>
              <c:f>('COEFICIENTES K Y K1'!$B$10,'COEFICIENTES K Y K1'!$D$10,'COEFICIENTES K Y K1'!$F$10,'COEFICIENTES K Y K1'!$H$10,'COEFICIENTES K Y K1'!$J$10,'COEFICIENTES K Y K1'!$L$10,'COEFICIENTES K Y K1'!$N$10,'COEFICIENTES K Y K1'!$P$10,'COEFICIENTES K Y K1'!$R$10,'COEFICIENTES K Y K1'!$T$10)</c:f>
              <c:numCache>
                <c:formatCode>0.000</c:formatCode>
                <c:ptCount val="10"/>
                <c:pt idx="0">
                  <c:v>2.3674400000000002E-2</c:v>
                </c:pt>
                <c:pt idx="1">
                  <c:v>4.6952199999999999E-2</c:v>
                </c:pt>
                <c:pt idx="2">
                  <c:v>6.9836200000000001E-2</c:v>
                </c:pt>
                <c:pt idx="3">
                  <c:v>9.2330899999999994E-2</c:v>
                </c:pt>
                <c:pt idx="4" formatCode="General">
                  <c:v>0.115</c:v>
                </c:pt>
                <c:pt idx="5">
                  <c:v>0.22</c:v>
                </c:pt>
                <c:pt idx="6" formatCode="General">
                  <c:v>0.40500000000000003</c:v>
                </c:pt>
                <c:pt idx="7" formatCode="General">
                  <c:v>0.70299999999999996</c:v>
                </c:pt>
                <c:pt idx="8" formatCode="General">
                  <c:v>0.93300000000000005</c:v>
                </c:pt>
                <c:pt idx="9" formatCode="General">
                  <c:v>1.1299999999999999</c:v>
                </c:pt>
              </c:numCache>
            </c:numRef>
          </c:yVal>
          <c:smooth val="1"/>
          <c:extLst>
            <c:ext xmlns:c16="http://schemas.microsoft.com/office/drawing/2014/chart" uri="{C3380CC4-5D6E-409C-BE32-E72D297353CC}">
              <c16:uniqueId val="{00000005-035E-40C1-A572-DE2C82C63E64}"/>
            </c:ext>
          </c:extLst>
        </c:ser>
        <c:ser>
          <c:idx val="6"/>
          <c:order val="6"/>
          <c:tx>
            <c:v>K7</c:v>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('COEFICIENTES K Y K1'!$B$18,'COEFICIENTES K Y K1'!$D$18,'COEFICIENTES K Y K1'!$F$18,'COEFICIENTES K Y K1'!$H$18,'COEFICIENTES K Y K1'!$J$18,'COEFICIENTES K Y K1'!$L$18,'COEFICIENTES K Y K1'!$N$18,'COEFICIENTES K Y K1'!$P$18,'COEFICIENTES K Y K1'!$R$18,'COEFICIENTES K Y K1'!$T$18)</c:f>
              <c:numCache>
                <c:formatCode>General</c:formatCode>
                <c:ptCount val="10"/>
                <c:pt idx="0">
                  <c:v>1.05</c:v>
                </c:pt>
                <c:pt idx="1">
                  <c:v>1.1000000000000001</c:v>
                </c:pt>
                <c:pt idx="2">
                  <c:v>1.1499999999999999</c:v>
                </c:pt>
                <c:pt idx="3">
                  <c:v>1.2</c:v>
                </c:pt>
                <c:pt idx="4">
                  <c:v>1.25</c:v>
                </c:pt>
                <c:pt idx="5">
                  <c:v>1.5</c:v>
                </c:pt>
                <c:pt idx="6">
                  <c:v>2</c:v>
                </c:pt>
                <c:pt idx="7">
                  <c:v>3</c:v>
                </c:pt>
                <c:pt idx="8">
                  <c:v>4</c:v>
                </c:pt>
                <c:pt idx="9">
                  <c:v>5</c:v>
                </c:pt>
              </c:numCache>
            </c:numRef>
          </c:xVal>
          <c:yVal>
            <c:numRef>
              <c:f>('COEFICIENTES K Y K1'!$B$11,'COEFICIENTES K Y K1'!$D$11,'COEFICIENTES K Y K1'!$F$11,'COEFICIENTES K Y K1'!$H$11,'COEFICIENTES K Y K1'!$J$11,'COEFICIENTES K Y K1'!$L$11,'COEFICIENTES K Y K1'!$N$11,'COEFICIENTES K Y K1'!$P$11,'COEFICIENTES K Y K1'!$R$11,'COEFICIENTES K Y K1'!$T$11)</c:f>
              <c:numCache>
                <c:formatCode>0.000</c:formatCode>
                <c:ptCount val="10"/>
                <c:pt idx="0">
                  <c:v>0.142403</c:v>
                </c:pt>
                <c:pt idx="1">
                  <c:v>0.27106999999999998</c:v>
                </c:pt>
                <c:pt idx="2">
                  <c:v>0.38788</c:v>
                </c:pt>
                <c:pt idx="3">
                  <c:v>0.49438500000000002</c:v>
                </c:pt>
                <c:pt idx="4" formatCode="General">
                  <c:v>0.59199999999999997</c:v>
                </c:pt>
                <c:pt idx="5" formatCode="General">
                  <c:v>0.97599999999999998</c:v>
                </c:pt>
                <c:pt idx="6">
                  <c:v>1.44</c:v>
                </c:pt>
                <c:pt idx="7">
                  <c:v>1.88</c:v>
                </c:pt>
                <c:pt idx="8" formatCode="General">
                  <c:v>2.08</c:v>
                </c:pt>
                <c:pt idx="9" formatCode="General">
                  <c:v>2.19</c:v>
                </c:pt>
              </c:numCache>
            </c:numRef>
          </c:yVal>
          <c:smooth val="1"/>
          <c:extLst>
            <c:ext xmlns:c16="http://schemas.microsoft.com/office/drawing/2014/chart" uri="{C3380CC4-5D6E-409C-BE32-E72D297353CC}">
              <c16:uniqueId val="{00000006-035E-40C1-A572-DE2C82C63E64}"/>
            </c:ext>
          </c:extLst>
        </c:ser>
        <c:ser>
          <c:idx val="1"/>
          <c:order val="7"/>
          <c:tx>
            <c:v>K8</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('COEFICIENTES K Y K1'!$B$18,'COEFICIENTES K Y K1'!$D$18,'COEFICIENTES K Y K1'!$F$18,'COEFICIENTES K Y K1'!$H$18,'COEFICIENTES K Y K1'!$J$18,'COEFICIENTES K Y K1'!$L$18,'COEFICIENTES K Y K1'!$N$18,'COEFICIENTES K Y K1'!$P$18,'COEFICIENTES K Y K1'!$R$18,'COEFICIENTES K Y K1'!$T$18)</c:f>
              <c:numCache>
                <c:formatCode>General</c:formatCode>
                <c:ptCount val="10"/>
                <c:pt idx="0">
                  <c:v>1.05</c:v>
                </c:pt>
                <c:pt idx="1">
                  <c:v>1.1000000000000001</c:v>
                </c:pt>
                <c:pt idx="2">
                  <c:v>1.1499999999999999</c:v>
                </c:pt>
                <c:pt idx="3">
                  <c:v>1.2</c:v>
                </c:pt>
                <c:pt idx="4">
                  <c:v>1.25</c:v>
                </c:pt>
                <c:pt idx="5">
                  <c:v>1.5</c:v>
                </c:pt>
                <c:pt idx="6">
                  <c:v>2</c:v>
                </c:pt>
                <c:pt idx="7">
                  <c:v>3</c:v>
                </c:pt>
                <c:pt idx="8">
                  <c:v>4</c:v>
                </c:pt>
                <c:pt idx="9">
                  <c:v>5</c:v>
                </c:pt>
              </c:numCache>
            </c:numRef>
          </c:xVal>
          <c:yVal>
            <c:numRef>
              <c:f>('COEFICIENTES K Y K1'!$B$12,'COEFICIENTES K Y K1'!$D$12,'COEFICIENTES K Y K1'!$F$12,'COEFICIENTES K Y K1'!$H$12,'COEFICIENTES K Y K1'!$J$12,'COEFICIENTES K Y K1'!$L$12,'COEFICIENTES K Y K1'!$N$12,'COEFICIENTES K Y K1'!$P$12,'COEFICIENTES K Y K1'!$R$12,'COEFICIENTES K Y K1'!$T$12)</c:f>
              <c:numCache>
                <c:formatCode>0.000</c:formatCode>
                <c:ptCount val="10"/>
                <c:pt idx="0">
                  <c:v>4.7362000000000001E-2</c:v>
                </c:pt>
                <c:pt idx="1">
                  <c:v>9.3864100000000006E-2</c:v>
                </c:pt>
                <c:pt idx="2">
                  <c:v>0.1394</c:v>
                </c:pt>
                <c:pt idx="3">
                  <c:v>0.183897</c:v>
                </c:pt>
                <c:pt idx="4" formatCode="General">
                  <c:v>0.22700000000000001</c:v>
                </c:pt>
                <c:pt idx="5" formatCode="General">
                  <c:v>0.42799999999999999</c:v>
                </c:pt>
                <c:pt idx="6" formatCode="General">
                  <c:v>0.753</c:v>
                </c:pt>
                <c:pt idx="7" formatCode="General">
                  <c:v>1.2050000000000001</c:v>
                </c:pt>
                <c:pt idx="8" formatCode="General">
                  <c:v>1.514</c:v>
                </c:pt>
                <c:pt idx="9" formatCode="General">
                  <c:v>1.7450000000000001</c:v>
                </c:pt>
              </c:numCache>
            </c:numRef>
          </c:yVal>
          <c:smooth val="1"/>
          <c:extLst>
            <c:ext xmlns:c16="http://schemas.microsoft.com/office/drawing/2014/chart" uri="{C3380CC4-5D6E-409C-BE32-E72D297353CC}">
              <c16:uniqueId val="{00000007-035E-40C1-A572-DE2C82C63E64}"/>
            </c:ext>
          </c:extLst>
        </c:ser>
        <c:ser>
          <c:idx val="8"/>
          <c:order val="8"/>
          <c:tx>
            <c:v>K9</c:v>
          </c:tx>
          <c:spPr>
            <a:ln w="19050"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xVal>
            <c:numRef>
              <c:f>('COEFICIENTES K Y K1'!$B$18,'COEFICIENTES K Y K1'!$D$18,'COEFICIENTES K Y K1'!$F$18,'COEFICIENTES K Y K1'!$H$18,'COEFICIENTES K Y K1'!$J$18,'COEFICIENTES K Y K1'!$L$18,'COEFICIENTES K Y K1'!$N$18,'COEFICIENTES K Y K1'!$P$18,'COEFICIENTES K Y K1'!$R$18,'COEFICIENTES K Y K1'!$T$18)</c:f>
              <c:numCache>
                <c:formatCode>General</c:formatCode>
                <c:ptCount val="10"/>
                <c:pt idx="0">
                  <c:v>1.05</c:v>
                </c:pt>
                <c:pt idx="1">
                  <c:v>1.1000000000000001</c:v>
                </c:pt>
                <c:pt idx="2">
                  <c:v>1.1499999999999999</c:v>
                </c:pt>
                <c:pt idx="3">
                  <c:v>1.2</c:v>
                </c:pt>
                <c:pt idx="4">
                  <c:v>1.25</c:v>
                </c:pt>
                <c:pt idx="5">
                  <c:v>1.5</c:v>
                </c:pt>
                <c:pt idx="6">
                  <c:v>2</c:v>
                </c:pt>
                <c:pt idx="7">
                  <c:v>3</c:v>
                </c:pt>
                <c:pt idx="8">
                  <c:v>4</c:v>
                </c:pt>
                <c:pt idx="9">
                  <c:v>5</c:v>
                </c:pt>
              </c:numCache>
            </c:numRef>
          </c:xVal>
          <c:yVal>
            <c:numRef>
              <c:f>('COEFICIENTES K Y K1'!$B$15,'COEFICIENTES K Y K1'!$D$15,'COEFICIENTES K Y K1'!$F$15,'COEFICIENTES K Y K1'!$H$15,'COEFICIENTES K Y K1'!$J$15,'COEFICIENTES K Y K1'!$L$15,'COEFICIENTES K Y K1'!$N$15,'COEFICIENTES K Y K1'!$P$15,'COEFICIENTES K Y K1'!$R$15,'COEFICIENTES K Y K1'!$T$15)</c:f>
              <c:numCache>
                <c:formatCode>0.000</c:formatCode>
                <c:ptCount val="10"/>
                <c:pt idx="0">
                  <c:v>4.5771300000000001E-2</c:v>
                </c:pt>
                <c:pt idx="1">
                  <c:v>8.7799799999999997E-2</c:v>
                </c:pt>
                <c:pt idx="2">
                  <c:v>0.12637999999999999</c:v>
                </c:pt>
                <c:pt idx="3">
                  <c:v>0.16178300000000001</c:v>
                </c:pt>
                <c:pt idx="4" formatCode="General">
                  <c:v>0.19400000000000001</c:v>
                </c:pt>
                <c:pt idx="5">
                  <c:v>0.32</c:v>
                </c:pt>
                <c:pt idx="6" formatCode="General">
                  <c:v>0.45400000000000001</c:v>
                </c:pt>
                <c:pt idx="7" formatCode="General">
                  <c:v>0.67300000000000004</c:v>
                </c:pt>
                <c:pt idx="8" formatCode="General">
                  <c:v>1.0209999999999999</c:v>
                </c:pt>
                <c:pt idx="9" formatCode="General">
                  <c:v>1.3049999999999999</c:v>
                </c:pt>
              </c:numCache>
            </c:numRef>
          </c:yVal>
          <c:smooth val="1"/>
          <c:extLst>
            <c:ext xmlns:c16="http://schemas.microsoft.com/office/drawing/2014/chart" uri="{C3380CC4-5D6E-409C-BE32-E72D297353CC}">
              <c16:uniqueId val="{00000008-035E-40C1-A572-DE2C82C63E64}"/>
            </c:ext>
          </c:extLst>
        </c:ser>
        <c:ser>
          <c:idx val="9"/>
          <c:order val="9"/>
          <c:tx>
            <c:v>K10</c:v>
          </c:tx>
          <c:spPr>
            <a:ln w="19050"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xVal>
            <c:numRef>
              <c:f>('COEFICIENTES K Y K1'!$B$18,'COEFICIENTES K Y K1'!$D$18,'COEFICIENTES K Y K1'!$F$18,'COEFICIENTES K Y K1'!$H$18,'COEFICIENTES K Y K1'!$J$18,'COEFICIENTES K Y K1'!$L$18,'COEFICIENTES K Y K1'!$N$18,'COEFICIENTES K Y K1'!$P$18,'COEFICIENTES K Y K1'!$R$18,'COEFICIENTES K Y K1'!$T$18)</c:f>
              <c:numCache>
                <c:formatCode>General</c:formatCode>
                <c:ptCount val="10"/>
                <c:pt idx="0">
                  <c:v>1.05</c:v>
                </c:pt>
                <c:pt idx="1">
                  <c:v>1.1000000000000001</c:v>
                </c:pt>
                <c:pt idx="2">
                  <c:v>1.1499999999999999</c:v>
                </c:pt>
                <c:pt idx="3">
                  <c:v>1.2</c:v>
                </c:pt>
                <c:pt idx="4">
                  <c:v>1.25</c:v>
                </c:pt>
                <c:pt idx="5">
                  <c:v>1.5</c:v>
                </c:pt>
                <c:pt idx="6">
                  <c:v>2</c:v>
                </c:pt>
                <c:pt idx="7">
                  <c:v>3</c:v>
                </c:pt>
                <c:pt idx="8">
                  <c:v>4</c:v>
                </c:pt>
                <c:pt idx="9">
                  <c:v>5</c:v>
                </c:pt>
              </c:numCache>
            </c:numRef>
          </c:xVal>
          <c:yVal>
            <c:numRef>
              <c:f>('COEFICIENTES K Y K1'!$B$16,'COEFICIENTES K Y K1'!$D$16,'COEFICIENTES K Y K1'!$F$16,'COEFICIENTES K Y K1'!$H$16,'COEFICIENTES K Y K1'!$J$16,'COEFICIENTES K Y K1'!$L$16,'COEFICIENTES K Y K1'!$N$16,'COEFICIENTES K Y K1'!$P$16,'COEFICIENTES K Y K1'!$R$16,'COEFICIENTES K Y K1'!$T$16)</c:f>
              <c:numCache>
                <c:formatCode>0.000</c:formatCode>
                <c:ptCount val="10"/>
                <c:pt idx="0">
                  <c:v>6.6149099999999999E-3</c:v>
                </c:pt>
                <c:pt idx="1">
                  <c:v>2.3458799999999998E-2</c:v>
                </c:pt>
                <c:pt idx="2">
                  <c:v>4.7020300000000001E-2</c:v>
                </c:pt>
                <c:pt idx="3">
                  <c:v>7.4796000000000001E-2</c:v>
                </c:pt>
                <c:pt idx="4">
                  <c:v>0.105</c:v>
                </c:pt>
                <c:pt idx="5" formatCode="General">
                  <c:v>0.25900000000000001</c:v>
                </c:pt>
                <c:pt idx="6">
                  <c:v>0.48</c:v>
                </c:pt>
                <c:pt idx="7" formatCode="General">
                  <c:v>0.65700000000000003</c:v>
                </c:pt>
                <c:pt idx="8">
                  <c:v>0.71</c:v>
                </c:pt>
                <c:pt idx="9">
                  <c:v>0.73</c:v>
                </c:pt>
              </c:numCache>
            </c:numRef>
          </c:yVal>
          <c:smooth val="1"/>
          <c:extLst>
            <c:ext xmlns:c16="http://schemas.microsoft.com/office/drawing/2014/chart" uri="{C3380CC4-5D6E-409C-BE32-E72D297353CC}">
              <c16:uniqueId val="{00000009-035E-40C1-A572-DE2C82C63E64}"/>
            </c:ext>
          </c:extLst>
        </c:ser>
        <c:dLbls>
          <c:showLegendKey val="0"/>
          <c:showVal val="0"/>
          <c:showCatName val="0"/>
          <c:showSerName val="0"/>
          <c:showPercent val="0"/>
          <c:showBubbleSize val="0"/>
        </c:dLbls>
        <c:axId val="123382400"/>
        <c:axId val="123393152"/>
      </c:scatterChart>
      <c:valAx>
        <c:axId val="123382400"/>
        <c:scaling>
          <c:orientation val="minMax"/>
          <c:max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RELACION</a:t>
                </a:r>
                <a:r>
                  <a:rPr lang="es-EC" baseline="0"/>
                  <a:t> ENTRE RADIOS a/b</a:t>
                </a:r>
                <a:endParaRPr lang="es-EC"/>
              </a:p>
            </c:rich>
          </c:tx>
          <c:layout>
            <c:manualLayout>
              <c:xMode val="edge"/>
              <c:yMode val="edge"/>
              <c:x val="0.38496308594072054"/>
              <c:y val="0.9309354496290667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23393152"/>
        <c:crosses val="autoZero"/>
        <c:crossBetween val="midCat"/>
      </c:valAx>
      <c:valAx>
        <c:axId val="123393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VALOR COEFICIENTE</a:t>
                </a:r>
                <a:r>
                  <a:rPr lang="es-EC" baseline="0" dirty="0"/>
                  <a:t> K</a:t>
                </a:r>
                <a:endParaRPr lang="es-EC"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23382400"/>
        <c:crosses val="autoZero"/>
        <c:crossBetween val="midCat"/>
      </c:valAx>
      <c:spPr>
        <a:noFill/>
        <a:ln>
          <a:noFill/>
        </a:ln>
        <a:effectLst/>
      </c:spPr>
    </c:plotArea>
    <c:legend>
      <c:legendPos val="r"/>
      <c:layout>
        <c:manualLayout>
          <c:xMode val="edge"/>
          <c:yMode val="edge"/>
          <c:x val="0.89023467569694981"/>
          <c:y val="0.17956954592091684"/>
          <c:w val="9.6539268974052114E-2"/>
          <c:h val="0.633688250478265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15755151519578"/>
          <c:y val="3.1073446327683617E-2"/>
          <c:w val="0.78633375384070503"/>
          <c:h val="0.29792851961277522"/>
        </c:manualLayout>
      </c:layout>
      <c:scatterChart>
        <c:scatterStyle val="smoothMarker"/>
        <c:varyColors val="0"/>
        <c:ser>
          <c:idx val="1"/>
          <c:order val="0"/>
          <c:tx>
            <c:v>Sol. Exacta</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Hoja3!$O$13:$O$24</c:f>
              <c:numCache>
                <c:formatCode>General</c:formatCode>
                <c:ptCount val="12"/>
                <c:pt idx="0">
                  <c:v>36</c:v>
                </c:pt>
                <c:pt idx="1">
                  <c:v>96</c:v>
                </c:pt>
                <c:pt idx="2">
                  <c:v>216</c:v>
                </c:pt>
                <c:pt idx="3">
                  <c:v>416</c:v>
                </c:pt>
                <c:pt idx="4">
                  <c:v>720</c:v>
                </c:pt>
                <c:pt idx="5">
                  <c:v>1920</c:v>
                </c:pt>
                <c:pt idx="6">
                  <c:v>4680</c:v>
                </c:pt>
                <c:pt idx="7">
                  <c:v>8092</c:v>
                </c:pt>
                <c:pt idx="8">
                  <c:v>17900</c:v>
                </c:pt>
                <c:pt idx="9">
                  <c:v>73236</c:v>
                </c:pt>
                <c:pt idx="10">
                  <c:v>292944</c:v>
                </c:pt>
                <c:pt idx="11">
                  <c:v>809172</c:v>
                </c:pt>
              </c:numCache>
            </c:numRef>
          </c:xVal>
          <c:yVal>
            <c:numRef>
              <c:f>Hoja3!$G$13:$G$24</c:f>
              <c:numCache>
                <c:formatCode>_(* #,##0.0000_);_(* \(#,##0.0000\);_(* "-"??_);_(@_)</c:formatCode>
                <c:ptCount val="12"/>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numCache>
            </c:numRef>
          </c:yVal>
          <c:smooth val="1"/>
          <c:extLst>
            <c:ext xmlns:c16="http://schemas.microsoft.com/office/drawing/2014/chart" uri="{C3380CC4-5D6E-409C-BE32-E72D297353CC}">
              <c16:uniqueId val="{00000000-6134-4328-B8A9-1856FFDF7DD5}"/>
            </c:ext>
          </c:extLst>
        </c:ser>
        <c:ser>
          <c:idx val="0"/>
          <c:order val="1"/>
          <c:tx>
            <c:v>FEM 2D Lineal</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Hoja3!$O$13:$O$24</c:f>
              <c:numCache>
                <c:formatCode>General</c:formatCode>
                <c:ptCount val="12"/>
                <c:pt idx="0">
                  <c:v>36</c:v>
                </c:pt>
                <c:pt idx="1">
                  <c:v>96</c:v>
                </c:pt>
                <c:pt idx="2">
                  <c:v>216</c:v>
                </c:pt>
                <c:pt idx="3">
                  <c:v>416</c:v>
                </c:pt>
                <c:pt idx="4">
                  <c:v>720</c:v>
                </c:pt>
                <c:pt idx="5">
                  <c:v>1920</c:v>
                </c:pt>
                <c:pt idx="6">
                  <c:v>4680</c:v>
                </c:pt>
                <c:pt idx="7">
                  <c:v>8092</c:v>
                </c:pt>
                <c:pt idx="8">
                  <c:v>17900</c:v>
                </c:pt>
                <c:pt idx="9">
                  <c:v>73236</c:v>
                </c:pt>
                <c:pt idx="10">
                  <c:v>292944</c:v>
                </c:pt>
                <c:pt idx="11">
                  <c:v>809172</c:v>
                </c:pt>
              </c:numCache>
            </c:numRef>
          </c:xVal>
          <c:yVal>
            <c:numRef>
              <c:f>Hoja3!$F$13:$F$24</c:f>
              <c:numCache>
                <c:formatCode>_(* #,##0.0000_);_(* \(#,##0.0000\);_(* "-"??_);_(@_)</c:formatCode>
                <c:ptCount val="12"/>
                <c:pt idx="0">
                  <c:v>5.9301964308066453E-2</c:v>
                </c:pt>
                <c:pt idx="1">
                  <c:v>7.9589904869195136E-2</c:v>
                </c:pt>
                <c:pt idx="2">
                  <c:v>9.4188102390787343E-2</c:v>
                </c:pt>
                <c:pt idx="3">
                  <c:v>0.10296579672049067</c:v>
                </c:pt>
                <c:pt idx="4">
                  <c:v>0.10870247930189725</c:v>
                </c:pt>
                <c:pt idx="5">
                  <c:v>0.11796018632762907</c:v>
                </c:pt>
                <c:pt idx="6">
                  <c:v>0.12431658262253456</c:v>
                </c:pt>
                <c:pt idx="7">
                  <c:v>0.12679655508467</c:v>
                </c:pt>
                <c:pt idx="8">
                  <c:v>0.12942572823346388</c:v>
                </c:pt>
                <c:pt idx="9">
                  <c:v>0.13233206820091914</c:v>
                </c:pt>
                <c:pt idx="10">
                  <c:v>0.13374975412620926</c:v>
                </c:pt>
                <c:pt idx="11">
                  <c:v>0.13516911646370902</c:v>
                </c:pt>
              </c:numCache>
            </c:numRef>
          </c:yVal>
          <c:smooth val="1"/>
          <c:extLst>
            <c:ext xmlns:c16="http://schemas.microsoft.com/office/drawing/2014/chart" uri="{C3380CC4-5D6E-409C-BE32-E72D297353CC}">
              <c16:uniqueId val="{00000001-6134-4328-B8A9-1856FFDF7DD5}"/>
            </c:ext>
          </c:extLst>
        </c:ser>
        <c:ser>
          <c:idx val="2"/>
          <c:order val="2"/>
          <c:tx>
            <c:v>FEM 2D Cuadrárico</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Hoja3!$O$27:$O$36</c:f>
              <c:numCache>
                <c:formatCode>General</c:formatCode>
                <c:ptCount val="10"/>
                <c:pt idx="0">
                  <c:v>36</c:v>
                </c:pt>
                <c:pt idx="1">
                  <c:v>96</c:v>
                </c:pt>
                <c:pt idx="2">
                  <c:v>216</c:v>
                </c:pt>
                <c:pt idx="3">
                  <c:v>416</c:v>
                </c:pt>
                <c:pt idx="4">
                  <c:v>720</c:v>
                </c:pt>
                <c:pt idx="5">
                  <c:v>1920</c:v>
                </c:pt>
                <c:pt idx="6">
                  <c:v>4680</c:v>
                </c:pt>
                <c:pt idx="7">
                  <c:v>8092</c:v>
                </c:pt>
                <c:pt idx="8">
                  <c:v>17900</c:v>
                </c:pt>
                <c:pt idx="9">
                  <c:v>73236</c:v>
                </c:pt>
              </c:numCache>
            </c:numRef>
          </c:xVal>
          <c:yVal>
            <c:numRef>
              <c:f>Hoja3!$F$27:$F$36</c:f>
              <c:numCache>
                <c:formatCode>_(* #,##0.0000_);_(* \(#,##0.0000\);_(* "-"??_);_(@_)</c:formatCode>
                <c:ptCount val="10"/>
                <c:pt idx="0">
                  <c:v>0.10834260948089337</c:v>
                </c:pt>
                <c:pt idx="1">
                  <c:v>0.12835505963557034</c:v>
                </c:pt>
                <c:pt idx="2">
                  <c:v>0.13206048942295656</c:v>
                </c:pt>
                <c:pt idx="3">
                  <c:v>0.13338709028485596</c:v>
                </c:pt>
                <c:pt idx="4">
                  <c:v>0.1340146272553332</c:v>
                </c:pt>
                <c:pt idx="5">
                  <c:v>0.13471927918745416</c:v>
                </c:pt>
                <c:pt idx="6">
                  <c:v>0.1350065044793734</c:v>
                </c:pt>
                <c:pt idx="7">
                  <c:v>0.13507970781252795</c:v>
                </c:pt>
                <c:pt idx="8">
                  <c:v>0.13516911646370902</c:v>
                </c:pt>
                <c:pt idx="9">
                  <c:v>0.13516911646370902</c:v>
                </c:pt>
              </c:numCache>
            </c:numRef>
          </c:yVal>
          <c:smooth val="1"/>
          <c:extLst>
            <c:ext xmlns:c16="http://schemas.microsoft.com/office/drawing/2014/chart" uri="{C3380CC4-5D6E-409C-BE32-E72D297353CC}">
              <c16:uniqueId val="{00000002-6134-4328-B8A9-1856FFDF7DD5}"/>
            </c:ext>
          </c:extLst>
        </c:ser>
        <c:ser>
          <c:idx val="3"/>
          <c:order val="3"/>
          <c:tx>
            <c:v>FEM 3D Cuadrático</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Hoja3!$O$39:$O$48</c:f>
              <c:numCache>
                <c:formatCode>General</c:formatCode>
                <c:ptCount val="10"/>
                <c:pt idx="0">
                  <c:v>36</c:v>
                </c:pt>
                <c:pt idx="1">
                  <c:v>96</c:v>
                </c:pt>
                <c:pt idx="2">
                  <c:v>216</c:v>
                </c:pt>
                <c:pt idx="3">
                  <c:v>416</c:v>
                </c:pt>
                <c:pt idx="4">
                  <c:v>720</c:v>
                </c:pt>
                <c:pt idx="5">
                  <c:v>1920</c:v>
                </c:pt>
                <c:pt idx="6">
                  <c:v>9308</c:v>
                </c:pt>
                <c:pt idx="7">
                  <c:v>16252</c:v>
                </c:pt>
                <c:pt idx="8">
                  <c:v>53850</c:v>
                </c:pt>
                <c:pt idx="9">
                  <c:v>439416</c:v>
                </c:pt>
              </c:numCache>
            </c:numRef>
          </c:xVal>
          <c:yVal>
            <c:numRef>
              <c:f>Hoja3!$F$39:$F$48</c:f>
              <c:numCache>
                <c:formatCode>_(* #,##0.0000_);_(* \(#,##0.0000\);_(* "-"??_);_(@_)</c:formatCode>
                <c:ptCount val="10"/>
                <c:pt idx="0">
                  <c:v>0.1080928240616562</c:v>
                </c:pt>
                <c:pt idx="1">
                  <c:v>0.12816059581925146</c:v>
                </c:pt>
                <c:pt idx="2">
                  <c:v>0.1319369937235127</c:v>
                </c:pt>
                <c:pt idx="3">
                  <c:v>0.13330829891100263</c:v>
                </c:pt>
                <c:pt idx="4">
                  <c:v>0.13395874684834502</c:v>
                </c:pt>
                <c:pt idx="5">
                  <c:v>0.13469916224093842</c:v>
                </c:pt>
                <c:pt idx="6">
                  <c:v>0.13513558821951613</c:v>
                </c:pt>
                <c:pt idx="7">
                  <c:v>0.13516911646370902</c:v>
                </c:pt>
                <c:pt idx="8">
                  <c:v>0.13516911646370902</c:v>
                </c:pt>
                <c:pt idx="9">
                  <c:v>0.13516911646370902</c:v>
                </c:pt>
              </c:numCache>
            </c:numRef>
          </c:yVal>
          <c:smooth val="1"/>
          <c:extLst>
            <c:ext xmlns:c16="http://schemas.microsoft.com/office/drawing/2014/chart" uri="{C3380CC4-5D6E-409C-BE32-E72D297353CC}">
              <c16:uniqueId val="{00000003-6134-4328-B8A9-1856FFDF7DD5}"/>
            </c:ext>
          </c:extLst>
        </c:ser>
        <c:dLbls>
          <c:showLegendKey val="0"/>
          <c:showVal val="0"/>
          <c:showCatName val="0"/>
          <c:showSerName val="0"/>
          <c:showPercent val="0"/>
          <c:showBubbleSize val="0"/>
        </c:dLbls>
        <c:axId val="147081856"/>
        <c:axId val="147260544"/>
      </c:scatterChart>
      <c:valAx>
        <c:axId val="147081856"/>
        <c:scaling>
          <c:logBase val="10"/>
          <c:orientation val="minMax"/>
          <c:min val="10"/>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C"/>
                  <a:t>Número de Elementos</a:t>
                </a:r>
              </a:p>
            </c:rich>
          </c:tx>
          <c:layout>
            <c:manualLayout>
              <c:xMode val="edge"/>
              <c:yMode val="edge"/>
              <c:x val="0.43176352028567727"/>
              <c:y val="0.393939941737617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147260544"/>
        <c:crosses val="autoZero"/>
        <c:crossBetween val="midCat"/>
      </c:valAx>
      <c:valAx>
        <c:axId val="147260544"/>
        <c:scaling>
          <c:orientation val="minMax"/>
          <c:min val="6.0000000000000012E-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C"/>
                  <a:t>Coeficiente k</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title>
        <c:numFmt formatCode="_(* #,##0.0000_);_(* \(#,##0.000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147081856"/>
        <c:crosses val="autoZero"/>
        <c:crossBetween val="midCat"/>
        <c:majorUnit val="2.0000000000000004E-2"/>
      </c:valAx>
      <c:spPr>
        <a:noFill/>
        <a:ln>
          <a:noFill/>
        </a:ln>
        <a:effectLst/>
      </c:spPr>
    </c:plotArea>
    <c:legend>
      <c:legendPos val="b"/>
      <c:layout>
        <c:manualLayout>
          <c:xMode val="edge"/>
          <c:yMode val="edge"/>
          <c:x val="4.7681336957851289E-2"/>
          <c:y val="0.92278461662465139"/>
          <c:w val="0.9"/>
          <c:h val="5.956624818297289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sz="1200"/>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56796427573843"/>
          <c:y val="5.2995011749185805E-2"/>
          <c:w val="0.7900358009387477"/>
          <c:h val="0.67557036900730427"/>
        </c:manualLayout>
      </c:layout>
      <c:scatterChart>
        <c:scatterStyle val="smoothMarker"/>
        <c:varyColors val="0"/>
        <c:ser>
          <c:idx val="1"/>
          <c:order val="0"/>
          <c:tx>
            <c:v>Sol. Exacta</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Hoja3!$O$13:$O$24</c:f>
              <c:numCache>
                <c:formatCode>General</c:formatCode>
                <c:ptCount val="12"/>
                <c:pt idx="0">
                  <c:v>36</c:v>
                </c:pt>
                <c:pt idx="1">
                  <c:v>96</c:v>
                </c:pt>
                <c:pt idx="2">
                  <c:v>216</c:v>
                </c:pt>
                <c:pt idx="3">
                  <c:v>416</c:v>
                </c:pt>
                <c:pt idx="4">
                  <c:v>720</c:v>
                </c:pt>
                <c:pt idx="5">
                  <c:v>1920</c:v>
                </c:pt>
                <c:pt idx="6">
                  <c:v>4680</c:v>
                </c:pt>
                <c:pt idx="7">
                  <c:v>8092</c:v>
                </c:pt>
                <c:pt idx="8">
                  <c:v>17900</c:v>
                </c:pt>
                <c:pt idx="9">
                  <c:v>73236</c:v>
                </c:pt>
                <c:pt idx="10">
                  <c:v>292944</c:v>
                </c:pt>
                <c:pt idx="11">
                  <c:v>809172</c:v>
                </c:pt>
              </c:numCache>
            </c:numRef>
          </c:xVal>
          <c:yVal>
            <c:numRef>
              <c:f>Hoja3!$L$13:$L$24</c:f>
              <c:numCache>
                <c:formatCode>_(* #,##0.00000_);_(* \(#,##0.00000\);_(* "-"??_);_(@_)</c:formatCode>
                <c:ptCount val="12"/>
                <c:pt idx="0">
                  <c:v>2.31E-3</c:v>
                </c:pt>
                <c:pt idx="1">
                  <c:v>2.31E-3</c:v>
                </c:pt>
                <c:pt idx="2">
                  <c:v>2.31E-3</c:v>
                </c:pt>
                <c:pt idx="3">
                  <c:v>2.31E-3</c:v>
                </c:pt>
                <c:pt idx="4">
                  <c:v>2.31E-3</c:v>
                </c:pt>
                <c:pt idx="5">
                  <c:v>2.31E-3</c:v>
                </c:pt>
                <c:pt idx="6">
                  <c:v>2.31E-3</c:v>
                </c:pt>
                <c:pt idx="7">
                  <c:v>2.31E-3</c:v>
                </c:pt>
                <c:pt idx="8">
                  <c:v>2.31E-3</c:v>
                </c:pt>
                <c:pt idx="9">
                  <c:v>2.31E-3</c:v>
                </c:pt>
                <c:pt idx="10">
                  <c:v>2.31E-3</c:v>
                </c:pt>
                <c:pt idx="11">
                  <c:v>2.31E-3</c:v>
                </c:pt>
              </c:numCache>
            </c:numRef>
          </c:yVal>
          <c:smooth val="1"/>
          <c:extLst>
            <c:ext xmlns:c16="http://schemas.microsoft.com/office/drawing/2014/chart" uri="{C3380CC4-5D6E-409C-BE32-E72D297353CC}">
              <c16:uniqueId val="{00000000-2A91-4166-B86B-9D6FBECB62BA}"/>
            </c:ext>
          </c:extLst>
        </c:ser>
        <c:ser>
          <c:idx val="0"/>
          <c:order val="1"/>
          <c:tx>
            <c:v>FEM 2D Lineal</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Hoja3!$O$13:$O$24</c:f>
              <c:numCache>
                <c:formatCode>General</c:formatCode>
                <c:ptCount val="12"/>
                <c:pt idx="0">
                  <c:v>36</c:v>
                </c:pt>
                <c:pt idx="1">
                  <c:v>96</c:v>
                </c:pt>
                <c:pt idx="2">
                  <c:v>216</c:v>
                </c:pt>
                <c:pt idx="3">
                  <c:v>416</c:v>
                </c:pt>
                <c:pt idx="4">
                  <c:v>720</c:v>
                </c:pt>
                <c:pt idx="5">
                  <c:v>1920</c:v>
                </c:pt>
                <c:pt idx="6">
                  <c:v>4680</c:v>
                </c:pt>
                <c:pt idx="7">
                  <c:v>8092</c:v>
                </c:pt>
                <c:pt idx="8">
                  <c:v>17900</c:v>
                </c:pt>
                <c:pt idx="9">
                  <c:v>73236</c:v>
                </c:pt>
                <c:pt idx="10">
                  <c:v>292944</c:v>
                </c:pt>
                <c:pt idx="11">
                  <c:v>809172</c:v>
                </c:pt>
              </c:numCache>
            </c:numRef>
          </c:xVal>
          <c:yVal>
            <c:numRef>
              <c:f>Hoja3!$K$13:$K$24</c:f>
              <c:numCache>
                <c:formatCode>_(* #,##0.00000_);_(* \(#,##0.00000\);_(* "-"??_);_(@_)</c:formatCode>
                <c:ptCount val="12"/>
                <c:pt idx="0">
                  <c:v>2.138752176959855E-3</c:v>
                </c:pt>
                <c:pt idx="1">
                  <c:v>2.2912155973814387E-3</c:v>
                </c:pt>
                <c:pt idx="2">
                  <c:v>2.326787546459058E-3</c:v>
                </c:pt>
                <c:pt idx="3">
                  <c:v>2.3397698410117058E-3</c:v>
                </c:pt>
                <c:pt idx="4">
                  <c:v>2.3458913855961393E-3</c:v>
                </c:pt>
                <c:pt idx="5">
                  <c:v>2.3525673342184084E-3</c:v>
                </c:pt>
                <c:pt idx="6">
                  <c:v>2.3552469537346131E-3</c:v>
                </c:pt>
                <c:pt idx="7">
                  <c:v>2.3559399587819076E-3</c:v>
                </c:pt>
                <c:pt idx="8">
                  <c:v>2.3564481624832566E-3</c:v>
                </c:pt>
                <c:pt idx="9">
                  <c:v>2.3567946650069043E-3</c:v>
                </c:pt>
                <c:pt idx="10">
                  <c:v>2.3567946650069043E-3</c:v>
                </c:pt>
                <c:pt idx="11">
                  <c:v>2.3567946650069043E-3</c:v>
                </c:pt>
              </c:numCache>
            </c:numRef>
          </c:yVal>
          <c:smooth val="1"/>
          <c:extLst>
            <c:ext xmlns:c16="http://schemas.microsoft.com/office/drawing/2014/chart" uri="{C3380CC4-5D6E-409C-BE32-E72D297353CC}">
              <c16:uniqueId val="{00000001-2A91-4166-B86B-9D6FBECB62BA}"/>
            </c:ext>
          </c:extLst>
        </c:ser>
        <c:ser>
          <c:idx val="2"/>
          <c:order val="2"/>
          <c:tx>
            <c:v>FEM 2D Cuadrárico</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Hoja3!$O$27:$O$36</c:f>
              <c:numCache>
                <c:formatCode>General</c:formatCode>
                <c:ptCount val="10"/>
                <c:pt idx="0">
                  <c:v>36</c:v>
                </c:pt>
                <c:pt idx="1">
                  <c:v>96</c:v>
                </c:pt>
                <c:pt idx="2">
                  <c:v>216</c:v>
                </c:pt>
                <c:pt idx="3">
                  <c:v>416</c:v>
                </c:pt>
                <c:pt idx="4">
                  <c:v>720</c:v>
                </c:pt>
                <c:pt idx="5">
                  <c:v>1920</c:v>
                </c:pt>
                <c:pt idx="6">
                  <c:v>4680</c:v>
                </c:pt>
                <c:pt idx="7">
                  <c:v>8092</c:v>
                </c:pt>
                <c:pt idx="8">
                  <c:v>17900</c:v>
                </c:pt>
                <c:pt idx="9">
                  <c:v>73236</c:v>
                </c:pt>
              </c:numCache>
            </c:numRef>
          </c:xVal>
          <c:yVal>
            <c:numRef>
              <c:f>Hoja3!$K$27:$K$36</c:f>
              <c:numCache>
                <c:formatCode>_(* #,##0.00000_);_(* \(#,##0.00000\);_(* "-"??_);_(@_)</c:formatCode>
                <c:ptCount val="10"/>
                <c:pt idx="0">
                  <c:v>2.3365127172894225E-3</c:v>
                </c:pt>
                <c:pt idx="1">
                  <c:v>2.3543460471731306E-3</c:v>
                </c:pt>
                <c:pt idx="2">
                  <c:v>2.3560785597913666E-3</c:v>
                </c:pt>
                <c:pt idx="3">
                  <c:v>2.3567022643339315E-3</c:v>
                </c:pt>
                <c:pt idx="4">
                  <c:v>2.3568177651751465E-3</c:v>
                </c:pt>
                <c:pt idx="5">
                  <c:v>2.3568870656798767E-3</c:v>
                </c:pt>
                <c:pt idx="6">
                  <c:v>2.3568870656798767E-3</c:v>
                </c:pt>
                <c:pt idx="7">
                  <c:v>2.3568870656798767E-3</c:v>
                </c:pt>
                <c:pt idx="8">
                  <c:v>2.3568870656798767E-3</c:v>
                </c:pt>
                <c:pt idx="9">
                  <c:v>2.3568870656798767E-3</c:v>
                </c:pt>
              </c:numCache>
            </c:numRef>
          </c:yVal>
          <c:smooth val="1"/>
          <c:extLst>
            <c:ext xmlns:c16="http://schemas.microsoft.com/office/drawing/2014/chart" uri="{C3380CC4-5D6E-409C-BE32-E72D297353CC}">
              <c16:uniqueId val="{00000002-2A91-4166-B86B-9D6FBECB62BA}"/>
            </c:ext>
          </c:extLst>
        </c:ser>
        <c:ser>
          <c:idx val="3"/>
          <c:order val="3"/>
          <c:tx>
            <c:v>FEM 3D Cuadrático</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Hoja3!$O$39:$O$48</c:f>
              <c:numCache>
                <c:formatCode>General</c:formatCode>
                <c:ptCount val="10"/>
                <c:pt idx="0">
                  <c:v>36</c:v>
                </c:pt>
                <c:pt idx="1">
                  <c:v>96</c:v>
                </c:pt>
                <c:pt idx="2">
                  <c:v>216</c:v>
                </c:pt>
                <c:pt idx="3">
                  <c:v>416</c:v>
                </c:pt>
                <c:pt idx="4">
                  <c:v>720</c:v>
                </c:pt>
                <c:pt idx="5">
                  <c:v>1920</c:v>
                </c:pt>
                <c:pt idx="6">
                  <c:v>9308</c:v>
                </c:pt>
                <c:pt idx="7">
                  <c:v>16252</c:v>
                </c:pt>
                <c:pt idx="8">
                  <c:v>53850</c:v>
                </c:pt>
                <c:pt idx="9">
                  <c:v>439416</c:v>
                </c:pt>
              </c:numCache>
            </c:numRef>
          </c:xVal>
          <c:yVal>
            <c:numRef>
              <c:f>Hoja3!$K$39:$K$48</c:f>
              <c:numCache>
                <c:formatCode>_(* #,##0.00000_);_(* \(#,##0.00000\);_(* "-"??_);_(@_)</c:formatCode>
                <c:ptCount val="10"/>
                <c:pt idx="0">
                  <c:v>1.9712551670456324E-3</c:v>
                </c:pt>
                <c:pt idx="1">
                  <c:v>2.1120021821342924E-3</c:v>
                </c:pt>
                <c:pt idx="2">
                  <c:v>2.1897457983565982E-3</c:v>
                </c:pt>
                <c:pt idx="3">
                  <c:v>2.2304644649187911E-3</c:v>
                </c:pt>
                <c:pt idx="4">
                  <c:v>2.2506424618791783E-3</c:v>
                </c:pt>
                <c:pt idx="5">
                  <c:v>2.2927563786032563E-3</c:v>
                </c:pt>
                <c:pt idx="6">
                  <c:v>2.3360969142610455E-3</c:v>
                </c:pt>
                <c:pt idx="7">
                  <c:v>2.338892034618466E-3</c:v>
                </c:pt>
                <c:pt idx="8">
                  <c:v>2.338892034618466E-3</c:v>
                </c:pt>
                <c:pt idx="9">
                  <c:v>2.338892034618466E-3</c:v>
                </c:pt>
              </c:numCache>
            </c:numRef>
          </c:yVal>
          <c:smooth val="1"/>
          <c:extLst>
            <c:ext xmlns:c16="http://schemas.microsoft.com/office/drawing/2014/chart" uri="{C3380CC4-5D6E-409C-BE32-E72D297353CC}">
              <c16:uniqueId val="{00000003-2A91-4166-B86B-9D6FBECB62BA}"/>
            </c:ext>
          </c:extLst>
        </c:ser>
        <c:dLbls>
          <c:showLegendKey val="0"/>
          <c:showVal val="0"/>
          <c:showCatName val="0"/>
          <c:showSerName val="0"/>
          <c:showPercent val="0"/>
          <c:showBubbleSize val="0"/>
        </c:dLbls>
        <c:axId val="125686912"/>
        <c:axId val="125689216"/>
      </c:scatterChart>
      <c:valAx>
        <c:axId val="125686912"/>
        <c:scaling>
          <c:logBase val="10"/>
          <c:orientation val="minMax"/>
          <c:min val="10"/>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C"/>
                  <a:t>Número de Elementos</a:t>
                </a:r>
              </a:p>
            </c:rich>
          </c:tx>
          <c:layout>
            <c:manualLayout>
              <c:xMode val="edge"/>
              <c:yMode val="edge"/>
              <c:x val="0.44180403139382673"/>
              <c:y val="0.8677334469789214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125689216"/>
        <c:crosses val="autoZero"/>
        <c:crossBetween val="midCat"/>
      </c:valAx>
      <c:valAx>
        <c:axId val="125689216"/>
        <c:scaling>
          <c:orientation val="minMax"/>
          <c:max val="2.6000000000000007E-3"/>
          <c:min val="1.8000000000000004E-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C"/>
                  <a:t>Coeficiente k1</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title>
        <c:numFmt formatCode="_(* #,##0.00000_);_(* \(#,##0.0000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125686912"/>
        <c:crosses val="autoZero"/>
        <c:crossBetween val="midCat"/>
        <c:majorUnit val="2.0000000000000006E-4"/>
      </c:valAx>
      <c:spPr>
        <a:noFill/>
        <a:ln>
          <a:noFill/>
        </a:ln>
        <a:effectLst/>
      </c:spPr>
    </c:plotArea>
    <c:plotVisOnly val="1"/>
    <c:dispBlanksAs val="gap"/>
    <c:showDLblsOverMax val="0"/>
  </c:chart>
  <c:spPr>
    <a:noFill/>
    <a:ln>
      <a:noFill/>
    </a:ln>
    <a:effectLst/>
  </c:spPr>
  <c:txPr>
    <a:bodyPr/>
    <a:lstStyle/>
    <a:p>
      <a:pPr>
        <a:defRPr sz="1200"/>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77669783464566"/>
          <c:y val="2.6978417266187049E-2"/>
          <c:w val="0.76001496883202102"/>
          <c:h val="0.31215309151929777"/>
        </c:manualLayout>
      </c:layout>
      <c:scatterChart>
        <c:scatterStyle val="smoothMarker"/>
        <c:varyColors val="0"/>
        <c:ser>
          <c:idx val="1"/>
          <c:order val="0"/>
          <c:tx>
            <c:v>Sol. Exacta</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Hoja3!$AJ$13:$AJ$24</c:f>
              <c:numCache>
                <c:formatCode>General</c:formatCode>
                <c:ptCount val="12"/>
                <c:pt idx="0">
                  <c:v>74</c:v>
                </c:pt>
                <c:pt idx="1">
                  <c:v>110</c:v>
                </c:pt>
                <c:pt idx="2">
                  <c:v>212</c:v>
                </c:pt>
                <c:pt idx="3">
                  <c:v>320</c:v>
                </c:pt>
                <c:pt idx="4">
                  <c:v>751</c:v>
                </c:pt>
                <c:pt idx="5">
                  <c:v>1462</c:v>
                </c:pt>
                <c:pt idx="6">
                  <c:v>2875</c:v>
                </c:pt>
                <c:pt idx="7">
                  <c:v>8022</c:v>
                </c:pt>
                <c:pt idx="8">
                  <c:v>35002</c:v>
                </c:pt>
                <c:pt idx="9">
                  <c:v>83075</c:v>
                </c:pt>
                <c:pt idx="10">
                  <c:v>332264</c:v>
                </c:pt>
                <c:pt idx="11">
                  <c:v>956852</c:v>
                </c:pt>
              </c:numCache>
            </c:numRef>
          </c:xVal>
          <c:yVal>
            <c:numRef>
              <c:f>Hoja3!$AB$13:$AB$24</c:f>
              <c:numCache>
                <c:formatCode>_(* #,##0.0000_);_(* \(#,##0.0000\);_(* "-"??_);_(@_)</c:formatCode>
                <c:ptCount val="12"/>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numCache>
            </c:numRef>
          </c:yVal>
          <c:smooth val="1"/>
          <c:extLst>
            <c:ext xmlns:c16="http://schemas.microsoft.com/office/drawing/2014/chart" uri="{C3380CC4-5D6E-409C-BE32-E72D297353CC}">
              <c16:uniqueId val="{00000000-532C-4882-BC24-9F4F70B55BF7}"/>
            </c:ext>
          </c:extLst>
        </c:ser>
        <c:ser>
          <c:idx val="0"/>
          <c:order val="1"/>
          <c:tx>
            <c:v>FEM 2D Lineal</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Hoja3!$AJ$13:$AJ$24</c:f>
              <c:numCache>
                <c:formatCode>General</c:formatCode>
                <c:ptCount val="12"/>
                <c:pt idx="0">
                  <c:v>74</c:v>
                </c:pt>
                <c:pt idx="1">
                  <c:v>110</c:v>
                </c:pt>
                <c:pt idx="2">
                  <c:v>212</c:v>
                </c:pt>
                <c:pt idx="3">
                  <c:v>320</c:v>
                </c:pt>
                <c:pt idx="4">
                  <c:v>751</c:v>
                </c:pt>
                <c:pt idx="5">
                  <c:v>1462</c:v>
                </c:pt>
                <c:pt idx="6">
                  <c:v>2875</c:v>
                </c:pt>
                <c:pt idx="7">
                  <c:v>8022</c:v>
                </c:pt>
                <c:pt idx="8">
                  <c:v>35002</c:v>
                </c:pt>
                <c:pt idx="9">
                  <c:v>83075</c:v>
                </c:pt>
                <c:pt idx="10">
                  <c:v>332264</c:v>
                </c:pt>
                <c:pt idx="11">
                  <c:v>956852</c:v>
                </c:pt>
              </c:numCache>
            </c:numRef>
          </c:xVal>
          <c:yVal>
            <c:numRef>
              <c:f>Hoja3!$AA$13:$AA$24</c:f>
              <c:numCache>
                <c:formatCode>_(* #,##0.00000_);_(* \(#,##0.00000\);_(* "-"??_);_(@_)</c:formatCode>
                <c:ptCount val="12"/>
                <c:pt idx="0">
                  <c:v>9.2564217763710821E-2</c:v>
                </c:pt>
                <c:pt idx="1">
                  <c:v>8.1071853262521684E-2</c:v>
                </c:pt>
                <c:pt idx="2">
                  <c:v>9.6238913327253553E-2</c:v>
                </c:pt>
                <c:pt idx="3">
                  <c:v>0.10402640684512633</c:v>
                </c:pt>
                <c:pt idx="4">
                  <c:v>0.11478729681884019</c:v>
                </c:pt>
                <c:pt idx="5">
                  <c:v>0.11874530604581297</c:v>
                </c:pt>
                <c:pt idx="6">
                  <c:v>0.12430205371671761</c:v>
                </c:pt>
                <c:pt idx="7">
                  <c:v>0.12957437011605244</c:v>
                </c:pt>
                <c:pt idx="8">
                  <c:v>0.13215157448634732</c:v>
                </c:pt>
                <c:pt idx="9">
                  <c:v>0.13340888364358136</c:v>
                </c:pt>
                <c:pt idx="10">
                  <c:v>0.13420238542281351</c:v>
                </c:pt>
                <c:pt idx="11">
                  <c:v>0.13498974035727695</c:v>
                </c:pt>
              </c:numCache>
            </c:numRef>
          </c:yVal>
          <c:smooth val="1"/>
          <c:extLst>
            <c:ext xmlns:c16="http://schemas.microsoft.com/office/drawing/2014/chart" uri="{C3380CC4-5D6E-409C-BE32-E72D297353CC}">
              <c16:uniqueId val="{00000001-532C-4882-BC24-9F4F70B55BF7}"/>
            </c:ext>
          </c:extLst>
        </c:ser>
        <c:ser>
          <c:idx val="2"/>
          <c:order val="2"/>
          <c:tx>
            <c:v>FEM 2D Cuadrático</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Hoja3!$AJ$27:$AJ$36</c:f>
              <c:numCache>
                <c:formatCode>General</c:formatCode>
                <c:ptCount val="10"/>
                <c:pt idx="0">
                  <c:v>74</c:v>
                </c:pt>
                <c:pt idx="1">
                  <c:v>110</c:v>
                </c:pt>
                <c:pt idx="2">
                  <c:v>212</c:v>
                </c:pt>
                <c:pt idx="3">
                  <c:v>320</c:v>
                </c:pt>
                <c:pt idx="4">
                  <c:v>751</c:v>
                </c:pt>
                <c:pt idx="5">
                  <c:v>1462</c:v>
                </c:pt>
                <c:pt idx="6">
                  <c:v>2875</c:v>
                </c:pt>
                <c:pt idx="7">
                  <c:v>8022</c:v>
                </c:pt>
                <c:pt idx="8">
                  <c:v>83075</c:v>
                </c:pt>
                <c:pt idx="9">
                  <c:v>331792</c:v>
                </c:pt>
              </c:numCache>
            </c:numRef>
          </c:xVal>
          <c:yVal>
            <c:numRef>
              <c:f>Hoja3!$AA$27:$AA$36</c:f>
              <c:numCache>
                <c:formatCode>_(* #,##0.00000_);_(* \(#,##0.00000\);_(* "-"??_);_(@_)</c:formatCode>
                <c:ptCount val="10"/>
                <c:pt idx="0">
                  <c:v>0.11779589793108382</c:v>
                </c:pt>
                <c:pt idx="1">
                  <c:v>0.12919550095667257</c:v>
                </c:pt>
                <c:pt idx="2">
                  <c:v>0.1318777604921052</c:v>
                </c:pt>
                <c:pt idx="3">
                  <c:v>0.13310712944584518</c:v>
                </c:pt>
                <c:pt idx="4">
                  <c:v>0.13439237880657331</c:v>
                </c:pt>
                <c:pt idx="5">
                  <c:v>0.13478074763514117</c:v>
                </c:pt>
                <c:pt idx="6">
                  <c:v>0.13500594567530355</c:v>
                </c:pt>
                <c:pt idx="7">
                  <c:v>0.13516911646370902</c:v>
                </c:pt>
                <c:pt idx="8">
                  <c:v>0.13516911646370902</c:v>
                </c:pt>
                <c:pt idx="9">
                  <c:v>0.13516911646370902</c:v>
                </c:pt>
              </c:numCache>
            </c:numRef>
          </c:yVal>
          <c:smooth val="1"/>
          <c:extLst>
            <c:ext xmlns:c16="http://schemas.microsoft.com/office/drawing/2014/chart" uri="{C3380CC4-5D6E-409C-BE32-E72D297353CC}">
              <c16:uniqueId val="{00000002-532C-4882-BC24-9F4F70B55BF7}"/>
            </c:ext>
          </c:extLst>
        </c:ser>
        <c:ser>
          <c:idx val="3"/>
          <c:order val="3"/>
          <c:tx>
            <c:v>FEM 3D Cuadrático</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Hoja3!$AJ$39:$AJ$48</c:f>
              <c:numCache>
                <c:formatCode>General</c:formatCode>
                <c:ptCount val="10"/>
                <c:pt idx="0">
                  <c:v>76</c:v>
                </c:pt>
                <c:pt idx="1">
                  <c:v>117</c:v>
                </c:pt>
                <c:pt idx="2">
                  <c:v>195</c:v>
                </c:pt>
                <c:pt idx="3">
                  <c:v>327</c:v>
                </c:pt>
                <c:pt idx="4">
                  <c:v>774</c:v>
                </c:pt>
                <c:pt idx="5">
                  <c:v>1469</c:v>
                </c:pt>
                <c:pt idx="6">
                  <c:v>2898</c:v>
                </c:pt>
                <c:pt idx="7">
                  <c:v>7931</c:v>
                </c:pt>
                <c:pt idx="8">
                  <c:v>37582</c:v>
                </c:pt>
                <c:pt idx="9">
                  <c:v>249423</c:v>
                </c:pt>
              </c:numCache>
            </c:numRef>
          </c:xVal>
          <c:yVal>
            <c:numRef>
              <c:f>Hoja3!$AA$39:$AA$48</c:f>
              <c:numCache>
                <c:formatCode>_(* #,##0.00000_);_(* \(#,##0.00000\);_(* "-"??_);_(@_)</c:formatCode>
                <c:ptCount val="10"/>
                <c:pt idx="0">
                  <c:v>0.11852290202600005</c:v>
                </c:pt>
                <c:pt idx="1">
                  <c:v>0.12700331259052627</c:v>
                </c:pt>
                <c:pt idx="2">
                  <c:v>0.1282270935035674</c:v>
                </c:pt>
                <c:pt idx="3">
                  <c:v>0.12952016612127387</c:v>
                </c:pt>
                <c:pt idx="4">
                  <c:v>0.13405541995243458</c:v>
                </c:pt>
                <c:pt idx="5">
                  <c:v>0.13570333315451602</c:v>
                </c:pt>
                <c:pt idx="6">
                  <c:v>0.13483998086654866</c:v>
                </c:pt>
                <c:pt idx="7">
                  <c:v>0.13512832376660766</c:v>
                </c:pt>
                <c:pt idx="8">
                  <c:v>0.13516911646370902</c:v>
                </c:pt>
                <c:pt idx="9">
                  <c:v>0.13516911646370902</c:v>
                </c:pt>
              </c:numCache>
            </c:numRef>
          </c:yVal>
          <c:smooth val="1"/>
          <c:extLst>
            <c:ext xmlns:c16="http://schemas.microsoft.com/office/drawing/2014/chart" uri="{C3380CC4-5D6E-409C-BE32-E72D297353CC}">
              <c16:uniqueId val="{00000003-532C-4882-BC24-9F4F70B55BF7}"/>
            </c:ext>
          </c:extLst>
        </c:ser>
        <c:dLbls>
          <c:showLegendKey val="0"/>
          <c:showVal val="0"/>
          <c:showCatName val="0"/>
          <c:showSerName val="0"/>
          <c:showPercent val="0"/>
          <c:showBubbleSize val="0"/>
        </c:dLbls>
        <c:axId val="147806464"/>
        <c:axId val="147833600"/>
      </c:scatterChart>
      <c:valAx>
        <c:axId val="147806464"/>
        <c:scaling>
          <c:logBase val="10"/>
          <c:orientation val="minMax"/>
          <c:min val="10"/>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C"/>
                  <a:t>Número de Elementos</a:t>
                </a:r>
              </a:p>
            </c:rich>
          </c:tx>
          <c:layout>
            <c:manualLayout>
              <c:xMode val="edge"/>
              <c:yMode val="edge"/>
              <c:x val="0.41554584973753284"/>
              <c:y val="0.3846896187156933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147833600"/>
        <c:crosses val="autoZero"/>
        <c:crossBetween val="midCat"/>
      </c:valAx>
      <c:valAx>
        <c:axId val="147833600"/>
        <c:scaling>
          <c:orientation val="minMax"/>
          <c:min val="6.0000000000000012E-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C"/>
                  <a:t>Coeficiente k</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title>
        <c:numFmt formatCode="_(* #,##0.0000_);_(* \(#,##0.000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147806464"/>
        <c:crosses val="autoZero"/>
        <c:crossBetween val="midCat"/>
        <c:majorUnit val="2.0000000000000004E-2"/>
      </c:valAx>
      <c:spPr>
        <a:noFill/>
        <a:ln>
          <a:noFill/>
        </a:ln>
        <a:effectLst/>
      </c:spPr>
    </c:plotArea>
    <c:legend>
      <c:legendPos val="b"/>
      <c:layout>
        <c:manualLayout>
          <c:xMode val="edge"/>
          <c:yMode val="edge"/>
          <c:x val="3.1770833333333325E-2"/>
          <c:y val="0.93681980228661899"/>
          <c:w val="0.9"/>
          <c:h val="5.971379373756624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sz="1200"/>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80507709973752"/>
          <c:y val="4.3148626131277165E-2"/>
          <c:w val="0.762986589566929"/>
          <c:h val="0.71807932061376945"/>
        </c:manualLayout>
      </c:layout>
      <c:scatterChart>
        <c:scatterStyle val="smoothMarker"/>
        <c:varyColors val="0"/>
        <c:ser>
          <c:idx val="1"/>
          <c:order val="0"/>
          <c:tx>
            <c:v>Sol. Exacta</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Hoja3!$AJ$13:$AJ$24</c:f>
              <c:numCache>
                <c:formatCode>General</c:formatCode>
                <c:ptCount val="12"/>
                <c:pt idx="0">
                  <c:v>74</c:v>
                </c:pt>
                <c:pt idx="1">
                  <c:v>110</c:v>
                </c:pt>
                <c:pt idx="2">
                  <c:v>212</c:v>
                </c:pt>
                <c:pt idx="3">
                  <c:v>320</c:v>
                </c:pt>
                <c:pt idx="4">
                  <c:v>751</c:v>
                </c:pt>
                <c:pt idx="5">
                  <c:v>1462</c:v>
                </c:pt>
                <c:pt idx="6">
                  <c:v>2875</c:v>
                </c:pt>
                <c:pt idx="7">
                  <c:v>8022</c:v>
                </c:pt>
                <c:pt idx="8">
                  <c:v>35002</c:v>
                </c:pt>
                <c:pt idx="9">
                  <c:v>83075</c:v>
                </c:pt>
                <c:pt idx="10">
                  <c:v>332264</c:v>
                </c:pt>
                <c:pt idx="11">
                  <c:v>956852</c:v>
                </c:pt>
              </c:numCache>
            </c:numRef>
          </c:xVal>
          <c:yVal>
            <c:numRef>
              <c:f>Hoja3!$AG$13:$AG$24</c:f>
              <c:numCache>
                <c:formatCode>_(* #,##0.00000_);_(* \(#,##0.00000\);_(* "-"??_);_(@_)</c:formatCode>
                <c:ptCount val="12"/>
                <c:pt idx="0">
                  <c:v>2.31E-3</c:v>
                </c:pt>
                <c:pt idx="1">
                  <c:v>2.31E-3</c:v>
                </c:pt>
                <c:pt idx="2">
                  <c:v>2.31E-3</c:v>
                </c:pt>
                <c:pt idx="3">
                  <c:v>2.31E-3</c:v>
                </c:pt>
                <c:pt idx="4">
                  <c:v>2.31E-3</c:v>
                </c:pt>
                <c:pt idx="5">
                  <c:v>2.31E-3</c:v>
                </c:pt>
                <c:pt idx="6">
                  <c:v>2.31E-3</c:v>
                </c:pt>
                <c:pt idx="7">
                  <c:v>2.31E-3</c:v>
                </c:pt>
                <c:pt idx="8">
                  <c:v>2.31E-3</c:v>
                </c:pt>
                <c:pt idx="9">
                  <c:v>2.31E-3</c:v>
                </c:pt>
                <c:pt idx="10">
                  <c:v>2.31E-3</c:v>
                </c:pt>
                <c:pt idx="11">
                  <c:v>2.31E-3</c:v>
                </c:pt>
              </c:numCache>
            </c:numRef>
          </c:yVal>
          <c:smooth val="1"/>
          <c:extLst>
            <c:ext xmlns:c16="http://schemas.microsoft.com/office/drawing/2014/chart" uri="{C3380CC4-5D6E-409C-BE32-E72D297353CC}">
              <c16:uniqueId val="{00000000-E65A-4E39-9423-26E5CFEA42B5}"/>
            </c:ext>
          </c:extLst>
        </c:ser>
        <c:ser>
          <c:idx val="0"/>
          <c:order val="1"/>
          <c:tx>
            <c:v>FEM 2D Lineal</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Hoja3!$AJ$13:$AJ$24</c:f>
              <c:numCache>
                <c:formatCode>General</c:formatCode>
                <c:ptCount val="12"/>
                <c:pt idx="0">
                  <c:v>74</c:v>
                </c:pt>
                <c:pt idx="1">
                  <c:v>110</c:v>
                </c:pt>
                <c:pt idx="2">
                  <c:v>212</c:v>
                </c:pt>
                <c:pt idx="3">
                  <c:v>320</c:v>
                </c:pt>
                <c:pt idx="4">
                  <c:v>751</c:v>
                </c:pt>
                <c:pt idx="5">
                  <c:v>1462</c:v>
                </c:pt>
                <c:pt idx="6">
                  <c:v>2875</c:v>
                </c:pt>
                <c:pt idx="7">
                  <c:v>8022</c:v>
                </c:pt>
                <c:pt idx="8">
                  <c:v>35002</c:v>
                </c:pt>
                <c:pt idx="9">
                  <c:v>83075</c:v>
                </c:pt>
                <c:pt idx="10">
                  <c:v>332264</c:v>
                </c:pt>
                <c:pt idx="11">
                  <c:v>956852</c:v>
                </c:pt>
              </c:numCache>
            </c:numRef>
          </c:xVal>
          <c:yVal>
            <c:numRef>
              <c:f>Hoja3!$AF$13:$AF$24</c:f>
              <c:numCache>
                <c:formatCode>_(* #,##0.00000_);_(* \(#,##0.00000\);_(* "-"??_);_(@_)</c:formatCode>
                <c:ptCount val="12"/>
                <c:pt idx="0">
                  <c:v>2.1609491286246935E-3</c:v>
                </c:pt>
                <c:pt idx="1">
                  <c:v>2.2740637224609034E-3</c:v>
                </c:pt>
                <c:pt idx="2">
                  <c:v>2.3437199697812841E-3</c:v>
                </c:pt>
                <c:pt idx="3">
                  <c:v>2.3450135792029E-3</c:v>
                </c:pt>
                <c:pt idx="4">
                  <c:v>2.3559861591183938E-3</c:v>
                </c:pt>
                <c:pt idx="5">
                  <c:v>2.35603235945488E-3</c:v>
                </c:pt>
                <c:pt idx="6">
                  <c:v>2.3591277819994616E-3</c:v>
                </c:pt>
                <c:pt idx="7">
                  <c:v>2.3582961759427081E-3</c:v>
                </c:pt>
                <c:pt idx="8">
                  <c:v>2.3571642676987943E-3</c:v>
                </c:pt>
                <c:pt idx="9">
                  <c:v>2.3569101658481198E-3</c:v>
                </c:pt>
                <c:pt idx="10">
                  <c:v>2.3569101658481198E-3</c:v>
                </c:pt>
                <c:pt idx="11">
                  <c:v>2.3569101658481198E-3</c:v>
                </c:pt>
              </c:numCache>
            </c:numRef>
          </c:yVal>
          <c:smooth val="1"/>
          <c:extLst>
            <c:ext xmlns:c16="http://schemas.microsoft.com/office/drawing/2014/chart" uri="{C3380CC4-5D6E-409C-BE32-E72D297353CC}">
              <c16:uniqueId val="{00000001-E65A-4E39-9423-26E5CFEA42B5}"/>
            </c:ext>
          </c:extLst>
        </c:ser>
        <c:ser>
          <c:idx val="2"/>
          <c:order val="2"/>
          <c:tx>
            <c:v>FEM 2D CUadrático</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Hoja3!$AJ$27:$AJ$36</c:f>
              <c:numCache>
                <c:formatCode>General</c:formatCode>
                <c:ptCount val="10"/>
                <c:pt idx="0">
                  <c:v>74</c:v>
                </c:pt>
                <c:pt idx="1">
                  <c:v>110</c:v>
                </c:pt>
                <c:pt idx="2">
                  <c:v>212</c:v>
                </c:pt>
                <c:pt idx="3">
                  <c:v>320</c:v>
                </c:pt>
                <c:pt idx="4">
                  <c:v>751</c:v>
                </c:pt>
                <c:pt idx="5">
                  <c:v>1462</c:v>
                </c:pt>
                <c:pt idx="6">
                  <c:v>2875</c:v>
                </c:pt>
                <c:pt idx="7">
                  <c:v>8022</c:v>
                </c:pt>
                <c:pt idx="8">
                  <c:v>83075</c:v>
                </c:pt>
                <c:pt idx="9">
                  <c:v>331792</c:v>
                </c:pt>
              </c:numCache>
            </c:numRef>
          </c:xVal>
          <c:yVal>
            <c:numRef>
              <c:f>Hoja3!$AF$27:$AF$36</c:f>
              <c:numCache>
                <c:formatCode>_(* #,##0.00000_);_(* \(#,##0.00000\);_(* "-"??_);_(@_)</c:formatCode>
                <c:ptCount val="10"/>
                <c:pt idx="0">
                  <c:v>2.3770073122196559E-3</c:v>
                </c:pt>
                <c:pt idx="1">
                  <c:v>2.3631472112737688E-3</c:v>
                </c:pt>
                <c:pt idx="2">
                  <c:v>2.3492871103278812E-3</c:v>
                </c:pt>
                <c:pt idx="3">
                  <c:v>2.3557551574359624E-3</c:v>
                </c:pt>
                <c:pt idx="4">
                  <c:v>2.3559861591183938E-3</c:v>
                </c:pt>
                <c:pt idx="5">
                  <c:v>2.356679164165688E-3</c:v>
                </c:pt>
                <c:pt idx="6">
                  <c:v>2.356679164165688E-3</c:v>
                </c:pt>
                <c:pt idx="7">
                  <c:v>2.356679164165688E-3</c:v>
                </c:pt>
                <c:pt idx="8">
                  <c:v>2.356679164165688E-3</c:v>
                </c:pt>
                <c:pt idx="9">
                  <c:v>2.356679164165688E-3</c:v>
                </c:pt>
              </c:numCache>
            </c:numRef>
          </c:yVal>
          <c:smooth val="1"/>
          <c:extLst>
            <c:ext xmlns:c16="http://schemas.microsoft.com/office/drawing/2014/chart" uri="{C3380CC4-5D6E-409C-BE32-E72D297353CC}">
              <c16:uniqueId val="{00000002-E65A-4E39-9423-26E5CFEA42B5}"/>
            </c:ext>
          </c:extLst>
        </c:ser>
        <c:ser>
          <c:idx val="3"/>
          <c:order val="3"/>
          <c:tx>
            <c:v>FEM 3D Cuadrático</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Hoja3!$AJ$39:$AJ$48</c:f>
              <c:numCache>
                <c:formatCode>General</c:formatCode>
                <c:ptCount val="10"/>
                <c:pt idx="0">
                  <c:v>76</c:v>
                </c:pt>
                <c:pt idx="1">
                  <c:v>117</c:v>
                </c:pt>
                <c:pt idx="2">
                  <c:v>195</c:v>
                </c:pt>
                <c:pt idx="3">
                  <c:v>327</c:v>
                </c:pt>
                <c:pt idx="4">
                  <c:v>774</c:v>
                </c:pt>
                <c:pt idx="5">
                  <c:v>1469</c:v>
                </c:pt>
                <c:pt idx="6">
                  <c:v>2898</c:v>
                </c:pt>
                <c:pt idx="7">
                  <c:v>7931</c:v>
                </c:pt>
                <c:pt idx="8">
                  <c:v>37582</c:v>
                </c:pt>
                <c:pt idx="9">
                  <c:v>249423</c:v>
                </c:pt>
              </c:numCache>
            </c:numRef>
          </c:xVal>
          <c:yVal>
            <c:numRef>
              <c:f>Hoja3!$AF$39:$AF$48</c:f>
              <c:numCache>
                <c:formatCode>_(* #,##0.00000_);_(* \(#,##0.00000\);_(* "-"??_);_(@_)</c:formatCode>
                <c:ptCount val="10"/>
                <c:pt idx="0">
                  <c:v>2.0919743362674856E-3</c:v>
                </c:pt>
                <c:pt idx="1">
                  <c:v>2.1737350717472743E-3</c:v>
                </c:pt>
                <c:pt idx="2">
                  <c:v>2.1995287196075702E-3</c:v>
                </c:pt>
                <c:pt idx="3">
                  <c:v>2.2225826875142294E-3</c:v>
                </c:pt>
                <c:pt idx="4">
                  <c:v>2.272668472299017E-3</c:v>
                </c:pt>
                <c:pt idx="5">
                  <c:v>2.3028557721591594E-3</c:v>
                </c:pt>
                <c:pt idx="6">
                  <c:v>2.3193954926212512E-3</c:v>
                </c:pt>
                <c:pt idx="7">
                  <c:v>2.3347340043346999E-3</c:v>
                </c:pt>
                <c:pt idx="8">
                  <c:v>2.3347340043346999E-3</c:v>
                </c:pt>
                <c:pt idx="9">
                  <c:v>2.3347340043346999E-3</c:v>
                </c:pt>
              </c:numCache>
            </c:numRef>
          </c:yVal>
          <c:smooth val="1"/>
          <c:extLst>
            <c:ext xmlns:c16="http://schemas.microsoft.com/office/drawing/2014/chart" uri="{C3380CC4-5D6E-409C-BE32-E72D297353CC}">
              <c16:uniqueId val="{00000003-E65A-4E39-9423-26E5CFEA42B5}"/>
            </c:ext>
          </c:extLst>
        </c:ser>
        <c:dLbls>
          <c:showLegendKey val="0"/>
          <c:showVal val="0"/>
          <c:showCatName val="0"/>
          <c:showSerName val="0"/>
          <c:showPercent val="0"/>
          <c:showBubbleSize val="0"/>
        </c:dLbls>
        <c:axId val="147428096"/>
        <c:axId val="147430400"/>
      </c:scatterChart>
      <c:valAx>
        <c:axId val="147428096"/>
        <c:scaling>
          <c:logBase val="10"/>
          <c:orientation val="minMax"/>
          <c:min val="10"/>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C"/>
                  <a:t>Número de Elementos</a:t>
                </a:r>
              </a:p>
            </c:rich>
          </c:tx>
          <c:layout>
            <c:manualLayout>
              <c:xMode val="edge"/>
              <c:yMode val="edge"/>
              <c:x val="0.42187253937007879"/>
              <c:y val="0.8632053805774277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147430400"/>
        <c:crosses val="autoZero"/>
        <c:crossBetween val="midCat"/>
      </c:valAx>
      <c:valAx>
        <c:axId val="147430400"/>
        <c:scaling>
          <c:orientation val="minMax"/>
          <c:max val="2.5000000000000005E-3"/>
          <c:min val="1.8000000000000004E-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C"/>
                  <a:t>Coeficiente k1</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title>
        <c:numFmt formatCode="_(* #,##0.00000_);_(* \(#,##0.0000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147428096"/>
        <c:crosses val="autoZero"/>
        <c:crossBetween val="midCat"/>
        <c:majorUnit val="2.0000000000000006E-4"/>
      </c:valAx>
      <c:spPr>
        <a:noFill/>
        <a:ln>
          <a:noFill/>
        </a:ln>
        <a:effectLst/>
      </c:spPr>
    </c:plotArea>
    <c:plotVisOnly val="1"/>
    <c:dispBlanksAs val="gap"/>
    <c:showDLblsOverMax val="0"/>
  </c:chart>
  <c:spPr>
    <a:noFill/>
    <a:ln>
      <a:noFill/>
    </a:ln>
    <a:effectLst/>
  </c:spPr>
  <c:txPr>
    <a:bodyPr/>
    <a:lstStyle/>
    <a:p>
      <a:pPr>
        <a:defRPr sz="1200"/>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25258617557446"/>
          <c:y val="4.7711993060073739E-2"/>
          <c:w val="0.79750768629201507"/>
          <c:h val="0.31694295846606962"/>
        </c:manualLayout>
      </c:layout>
      <c:scatterChart>
        <c:scatterStyle val="smoothMarker"/>
        <c:varyColors val="0"/>
        <c:ser>
          <c:idx val="1"/>
          <c:order val="0"/>
          <c:tx>
            <c:v>Sol. Exacta</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Hoja3!$O$169:$O$178</c:f>
              <c:numCache>
                <c:formatCode>General</c:formatCode>
                <c:ptCount val="10"/>
                <c:pt idx="0">
                  <c:v>36</c:v>
                </c:pt>
                <c:pt idx="1">
                  <c:v>96</c:v>
                </c:pt>
                <c:pt idx="2">
                  <c:v>216</c:v>
                </c:pt>
                <c:pt idx="3">
                  <c:v>416</c:v>
                </c:pt>
                <c:pt idx="4">
                  <c:v>720</c:v>
                </c:pt>
                <c:pt idx="5">
                  <c:v>1920</c:v>
                </c:pt>
                <c:pt idx="6">
                  <c:v>4680</c:v>
                </c:pt>
                <c:pt idx="7">
                  <c:v>8092</c:v>
                </c:pt>
                <c:pt idx="8">
                  <c:v>17900</c:v>
                </c:pt>
                <c:pt idx="9">
                  <c:v>73236</c:v>
                </c:pt>
              </c:numCache>
            </c:numRef>
          </c:xVal>
          <c:yVal>
            <c:numRef>
              <c:f>Hoja3!$G$169:$G$178</c:f>
              <c:numCache>
                <c:formatCode>_(* #,##0.0000_);_(* \(#,##0.0000\);_(* "-"??_);_(@_)</c:formatCode>
                <c:ptCount val="10"/>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numCache>
            </c:numRef>
          </c:yVal>
          <c:smooth val="1"/>
          <c:extLst>
            <c:ext xmlns:c16="http://schemas.microsoft.com/office/drawing/2014/chart" uri="{C3380CC4-5D6E-409C-BE32-E72D297353CC}">
              <c16:uniqueId val="{00000000-8064-4D5B-B336-F882956F386B}"/>
            </c:ext>
          </c:extLst>
        </c:ser>
        <c:ser>
          <c:idx val="2"/>
          <c:order val="1"/>
          <c:tx>
            <c:v>FEM 2D Cuadrático-Structured</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Hoja3!$O$169:$O$178</c:f>
              <c:numCache>
                <c:formatCode>General</c:formatCode>
                <c:ptCount val="10"/>
                <c:pt idx="0">
                  <c:v>36</c:v>
                </c:pt>
                <c:pt idx="1">
                  <c:v>96</c:v>
                </c:pt>
                <c:pt idx="2">
                  <c:v>216</c:v>
                </c:pt>
                <c:pt idx="3">
                  <c:v>416</c:v>
                </c:pt>
                <c:pt idx="4">
                  <c:v>720</c:v>
                </c:pt>
                <c:pt idx="5">
                  <c:v>1920</c:v>
                </c:pt>
                <c:pt idx="6">
                  <c:v>4680</c:v>
                </c:pt>
                <c:pt idx="7">
                  <c:v>8092</c:v>
                </c:pt>
                <c:pt idx="8">
                  <c:v>17900</c:v>
                </c:pt>
                <c:pt idx="9">
                  <c:v>73236</c:v>
                </c:pt>
              </c:numCache>
            </c:numRef>
          </c:xVal>
          <c:yVal>
            <c:numRef>
              <c:f>Hoja3!$F$169:$F$178</c:f>
              <c:numCache>
                <c:formatCode>_(* #,##0.0000_);_(* \(#,##0.0000\);_(* "-"??_);_(@_)</c:formatCode>
                <c:ptCount val="10"/>
                <c:pt idx="0">
                  <c:v>0.10834260948089337</c:v>
                </c:pt>
                <c:pt idx="1">
                  <c:v>0.12835505963557034</c:v>
                </c:pt>
                <c:pt idx="2">
                  <c:v>0.13206048942295656</c:v>
                </c:pt>
                <c:pt idx="3">
                  <c:v>0.13338709028485596</c:v>
                </c:pt>
                <c:pt idx="4">
                  <c:v>0.1340146272553332</c:v>
                </c:pt>
                <c:pt idx="5">
                  <c:v>0.13471927918745416</c:v>
                </c:pt>
                <c:pt idx="6">
                  <c:v>0.1350065044793734</c:v>
                </c:pt>
                <c:pt idx="7">
                  <c:v>0.13507970781252795</c:v>
                </c:pt>
                <c:pt idx="8">
                  <c:v>0.13516911646370902</c:v>
                </c:pt>
                <c:pt idx="9">
                  <c:v>0.13516911646370902</c:v>
                </c:pt>
              </c:numCache>
            </c:numRef>
          </c:yVal>
          <c:smooth val="1"/>
          <c:extLst>
            <c:ext xmlns:c16="http://schemas.microsoft.com/office/drawing/2014/chart" uri="{C3380CC4-5D6E-409C-BE32-E72D297353CC}">
              <c16:uniqueId val="{00000001-8064-4D5B-B336-F882956F386B}"/>
            </c:ext>
          </c:extLst>
        </c:ser>
        <c:ser>
          <c:idx val="3"/>
          <c:order val="2"/>
          <c:tx>
            <c:v>FEM 2D Cuadrático d/e=4 - Free</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Hoja3!$AJ$169:$AJ$178</c:f>
              <c:numCache>
                <c:formatCode>General</c:formatCode>
                <c:ptCount val="10"/>
                <c:pt idx="0">
                  <c:v>116</c:v>
                </c:pt>
                <c:pt idx="1">
                  <c:v>162</c:v>
                </c:pt>
                <c:pt idx="2">
                  <c:v>278</c:v>
                </c:pt>
                <c:pt idx="3">
                  <c:v>499</c:v>
                </c:pt>
                <c:pt idx="4">
                  <c:v>1037</c:v>
                </c:pt>
                <c:pt idx="5">
                  <c:v>2092</c:v>
                </c:pt>
                <c:pt idx="6">
                  <c:v>4081</c:v>
                </c:pt>
                <c:pt idx="7">
                  <c:v>10954</c:v>
                </c:pt>
                <c:pt idx="8">
                  <c:v>125890</c:v>
                </c:pt>
                <c:pt idx="9">
                  <c:v>856931</c:v>
                </c:pt>
              </c:numCache>
            </c:numRef>
          </c:xVal>
          <c:yVal>
            <c:numRef>
              <c:f>Hoja3!$AA$169:$AA$178</c:f>
              <c:numCache>
                <c:formatCode>_(* #,##0.0000_);_(* \(#,##0.0000\);_(* "-"??_);_(@_)</c:formatCode>
                <c:ptCount val="10"/>
                <c:pt idx="0">
                  <c:v>0.1291239740357277</c:v>
                </c:pt>
                <c:pt idx="1">
                  <c:v>0.13251591473991023</c:v>
                </c:pt>
                <c:pt idx="2">
                  <c:v>0.13389783720472795</c:v>
                </c:pt>
                <c:pt idx="3">
                  <c:v>0.13431526384492964</c:v>
                </c:pt>
                <c:pt idx="4">
                  <c:v>0.13487462671888134</c:v>
                </c:pt>
                <c:pt idx="5">
                  <c:v>0.13501712175670116</c:v>
                </c:pt>
                <c:pt idx="6">
                  <c:v>0.13510317758346296</c:v>
                </c:pt>
                <c:pt idx="7">
                  <c:v>0.13515235234161257</c:v>
                </c:pt>
                <c:pt idx="8">
                  <c:v>0.13516911646370902</c:v>
                </c:pt>
                <c:pt idx="9">
                  <c:v>0.13516911646370902</c:v>
                </c:pt>
              </c:numCache>
            </c:numRef>
          </c:yVal>
          <c:smooth val="1"/>
          <c:extLst>
            <c:ext xmlns:c16="http://schemas.microsoft.com/office/drawing/2014/chart" uri="{C3380CC4-5D6E-409C-BE32-E72D297353CC}">
              <c16:uniqueId val="{00000002-8064-4D5B-B336-F882956F386B}"/>
            </c:ext>
          </c:extLst>
        </c:ser>
        <c:dLbls>
          <c:showLegendKey val="0"/>
          <c:showVal val="0"/>
          <c:showCatName val="0"/>
          <c:showSerName val="0"/>
          <c:showPercent val="0"/>
          <c:showBubbleSize val="0"/>
        </c:dLbls>
        <c:axId val="149047168"/>
        <c:axId val="149066112"/>
      </c:scatterChart>
      <c:valAx>
        <c:axId val="149047168"/>
        <c:scaling>
          <c:logBase val="10"/>
          <c:orientation val="minMax"/>
          <c:min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C"/>
                  <a:t>Número de Elementos</a:t>
                </a:r>
              </a:p>
            </c:rich>
          </c:tx>
          <c:layout>
            <c:manualLayout>
              <c:xMode val="edge"/>
              <c:yMode val="edge"/>
              <c:x val="0.42215274691700921"/>
              <c:y val="0.420181185141387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149066112"/>
        <c:crosses val="autoZero"/>
        <c:crossBetween val="midCat"/>
      </c:valAx>
      <c:valAx>
        <c:axId val="149066112"/>
        <c:scaling>
          <c:orientation val="minMax"/>
          <c:min val="0.1050000000000000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C"/>
                  <a:t>Coeficiente k</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title>
        <c:numFmt formatCode="_(* #,##0.0000_);_(* \(#,##0.000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149047168"/>
        <c:crosses val="autoZero"/>
        <c:crossBetween val="midCat"/>
        <c:majorUnit val="1.0000000000000002E-2"/>
      </c:valAx>
      <c:spPr>
        <a:noFill/>
        <a:ln>
          <a:noFill/>
        </a:ln>
        <a:effectLst/>
      </c:spPr>
    </c:plotArea>
    <c:legend>
      <c:legendPos val="b"/>
      <c:layout>
        <c:manualLayout>
          <c:xMode val="edge"/>
          <c:yMode val="edge"/>
          <c:x val="5.2324919503717274E-2"/>
          <c:y val="0.92032397667848775"/>
          <c:w val="0.89534998797530008"/>
          <c:h val="6.440884774899320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a:noFill/>
    </a:ln>
    <a:effectLst/>
  </c:spPr>
  <c:txPr>
    <a:bodyPr/>
    <a:lstStyle/>
    <a:p>
      <a:pPr>
        <a:defRPr sz="1200"/>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7226876030917"/>
          <c:y val="4.6546776991859065E-2"/>
          <c:w val="0.78748791041858068"/>
          <c:h val="0.68025632473385444"/>
        </c:manualLayout>
      </c:layout>
      <c:scatterChart>
        <c:scatterStyle val="smoothMarker"/>
        <c:varyColors val="0"/>
        <c:ser>
          <c:idx val="1"/>
          <c:order val="0"/>
          <c:tx>
            <c:v>Sol. Exacta</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Hoja3!$O$169:$O$178</c:f>
              <c:numCache>
                <c:formatCode>General</c:formatCode>
                <c:ptCount val="10"/>
                <c:pt idx="0">
                  <c:v>36</c:v>
                </c:pt>
                <c:pt idx="1">
                  <c:v>96</c:v>
                </c:pt>
                <c:pt idx="2">
                  <c:v>216</c:v>
                </c:pt>
                <c:pt idx="3">
                  <c:v>416</c:v>
                </c:pt>
                <c:pt idx="4">
                  <c:v>720</c:v>
                </c:pt>
                <c:pt idx="5">
                  <c:v>1920</c:v>
                </c:pt>
                <c:pt idx="6">
                  <c:v>4680</c:v>
                </c:pt>
                <c:pt idx="7">
                  <c:v>8092</c:v>
                </c:pt>
                <c:pt idx="8">
                  <c:v>17900</c:v>
                </c:pt>
                <c:pt idx="9">
                  <c:v>73236</c:v>
                </c:pt>
              </c:numCache>
            </c:numRef>
          </c:xVal>
          <c:yVal>
            <c:numRef>
              <c:f>Hoja3!$L$169:$L$178</c:f>
              <c:numCache>
                <c:formatCode>_(* #,##0.00000_);_(* \(#,##0.00000\);_(* "-"??_);_(@_)</c:formatCode>
                <c:ptCount val="10"/>
                <c:pt idx="0">
                  <c:v>2.31E-3</c:v>
                </c:pt>
                <c:pt idx="1">
                  <c:v>2.31E-3</c:v>
                </c:pt>
                <c:pt idx="2">
                  <c:v>2.31E-3</c:v>
                </c:pt>
                <c:pt idx="3">
                  <c:v>2.31E-3</c:v>
                </c:pt>
                <c:pt idx="4">
                  <c:v>2.31E-3</c:v>
                </c:pt>
                <c:pt idx="5">
                  <c:v>2.31E-3</c:v>
                </c:pt>
                <c:pt idx="6">
                  <c:v>2.31E-3</c:v>
                </c:pt>
                <c:pt idx="7">
                  <c:v>2.31E-3</c:v>
                </c:pt>
                <c:pt idx="8">
                  <c:v>2.31E-3</c:v>
                </c:pt>
                <c:pt idx="9">
                  <c:v>2.31E-3</c:v>
                </c:pt>
              </c:numCache>
            </c:numRef>
          </c:yVal>
          <c:smooth val="1"/>
          <c:extLst>
            <c:ext xmlns:c16="http://schemas.microsoft.com/office/drawing/2014/chart" uri="{C3380CC4-5D6E-409C-BE32-E72D297353CC}">
              <c16:uniqueId val="{00000000-A8A5-49E5-9568-6893B3152D2B}"/>
            </c:ext>
          </c:extLst>
        </c:ser>
        <c:ser>
          <c:idx val="2"/>
          <c:order val="1"/>
          <c:tx>
            <c:v>FEM 2D Cuadrático-Structured</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Hoja3!$O$169:$O$178</c:f>
              <c:numCache>
                <c:formatCode>General</c:formatCode>
                <c:ptCount val="10"/>
                <c:pt idx="0">
                  <c:v>36</c:v>
                </c:pt>
                <c:pt idx="1">
                  <c:v>96</c:v>
                </c:pt>
                <c:pt idx="2">
                  <c:v>216</c:v>
                </c:pt>
                <c:pt idx="3">
                  <c:v>416</c:v>
                </c:pt>
                <c:pt idx="4">
                  <c:v>720</c:v>
                </c:pt>
                <c:pt idx="5">
                  <c:v>1920</c:v>
                </c:pt>
                <c:pt idx="6">
                  <c:v>4680</c:v>
                </c:pt>
                <c:pt idx="7">
                  <c:v>8092</c:v>
                </c:pt>
                <c:pt idx="8">
                  <c:v>17900</c:v>
                </c:pt>
                <c:pt idx="9">
                  <c:v>73236</c:v>
                </c:pt>
              </c:numCache>
            </c:numRef>
          </c:xVal>
          <c:yVal>
            <c:numRef>
              <c:f>Hoja3!$K$169:$K$178</c:f>
              <c:numCache>
                <c:formatCode>_(* #,##0.00000_);_(* \(#,##0.00000\);_(* "-"??_);_(@_)</c:formatCode>
                <c:ptCount val="10"/>
                <c:pt idx="0">
                  <c:v>2.3365127172894225E-3</c:v>
                </c:pt>
                <c:pt idx="1">
                  <c:v>2.3543460471731306E-3</c:v>
                </c:pt>
                <c:pt idx="2">
                  <c:v>2.3560785597913666E-3</c:v>
                </c:pt>
                <c:pt idx="3">
                  <c:v>2.3567022643339315E-3</c:v>
                </c:pt>
                <c:pt idx="4">
                  <c:v>2.3568177651751465E-3</c:v>
                </c:pt>
                <c:pt idx="5">
                  <c:v>2.3568870656798767E-3</c:v>
                </c:pt>
                <c:pt idx="6">
                  <c:v>2.3568870656798767E-3</c:v>
                </c:pt>
                <c:pt idx="7">
                  <c:v>2.3568870656798767E-3</c:v>
                </c:pt>
                <c:pt idx="8">
                  <c:v>2.3568870656798767E-3</c:v>
                </c:pt>
                <c:pt idx="9">
                  <c:v>2.3568870656798767E-3</c:v>
                </c:pt>
              </c:numCache>
            </c:numRef>
          </c:yVal>
          <c:smooth val="1"/>
          <c:extLst>
            <c:ext xmlns:c16="http://schemas.microsoft.com/office/drawing/2014/chart" uri="{C3380CC4-5D6E-409C-BE32-E72D297353CC}">
              <c16:uniqueId val="{00000001-A8A5-49E5-9568-6893B3152D2B}"/>
            </c:ext>
          </c:extLst>
        </c:ser>
        <c:ser>
          <c:idx val="3"/>
          <c:order val="2"/>
          <c:tx>
            <c:v>FEM 2D Cuadrático d/e=4 - Free</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Hoja3!$AJ$169:$AJ$178</c:f>
              <c:numCache>
                <c:formatCode>General</c:formatCode>
                <c:ptCount val="10"/>
                <c:pt idx="0">
                  <c:v>116</c:v>
                </c:pt>
                <c:pt idx="1">
                  <c:v>162</c:v>
                </c:pt>
                <c:pt idx="2">
                  <c:v>278</c:v>
                </c:pt>
                <c:pt idx="3">
                  <c:v>499</c:v>
                </c:pt>
                <c:pt idx="4">
                  <c:v>1037</c:v>
                </c:pt>
                <c:pt idx="5">
                  <c:v>2092</c:v>
                </c:pt>
                <c:pt idx="6">
                  <c:v>4081</c:v>
                </c:pt>
                <c:pt idx="7">
                  <c:v>10954</c:v>
                </c:pt>
                <c:pt idx="8">
                  <c:v>125890</c:v>
                </c:pt>
                <c:pt idx="9">
                  <c:v>856931</c:v>
                </c:pt>
              </c:numCache>
            </c:numRef>
          </c:xVal>
          <c:yVal>
            <c:numRef>
              <c:f>Hoja3!$AF$169:$AF$178</c:f>
              <c:numCache>
                <c:formatCode>_(* #,##0.00000_);_(* \(#,##0.00000\);_(* "-"??_);_(@_)</c:formatCode>
                <c:ptCount val="10"/>
                <c:pt idx="0">
                  <c:v>2.3240617266063672E-3</c:v>
                </c:pt>
                <c:pt idx="1">
                  <c:v>2.3624542062264746E-3</c:v>
                </c:pt>
                <c:pt idx="2">
                  <c:v>2.3497260135245013E-3</c:v>
                </c:pt>
                <c:pt idx="3">
                  <c:v>2.3549235513792089E-3</c:v>
                </c:pt>
                <c:pt idx="4">
                  <c:v>2.3562171608008252E-3</c:v>
                </c:pt>
                <c:pt idx="5">
                  <c:v>2.356679164165688E-3</c:v>
                </c:pt>
                <c:pt idx="6">
                  <c:v>2.3568639655116336E-3</c:v>
                </c:pt>
                <c:pt idx="7">
                  <c:v>2.3568639655116336E-3</c:v>
                </c:pt>
                <c:pt idx="8">
                  <c:v>2.3568639655116336E-3</c:v>
                </c:pt>
                <c:pt idx="9">
                  <c:v>2.3568639655116336E-3</c:v>
                </c:pt>
              </c:numCache>
            </c:numRef>
          </c:yVal>
          <c:smooth val="1"/>
          <c:extLst>
            <c:ext xmlns:c16="http://schemas.microsoft.com/office/drawing/2014/chart" uri="{C3380CC4-5D6E-409C-BE32-E72D297353CC}">
              <c16:uniqueId val="{00000002-A8A5-49E5-9568-6893B3152D2B}"/>
            </c:ext>
          </c:extLst>
        </c:ser>
        <c:dLbls>
          <c:showLegendKey val="0"/>
          <c:showVal val="0"/>
          <c:showCatName val="0"/>
          <c:showSerName val="0"/>
          <c:showPercent val="0"/>
          <c:showBubbleSize val="0"/>
        </c:dLbls>
        <c:axId val="148301312"/>
        <c:axId val="149032960"/>
      </c:scatterChart>
      <c:valAx>
        <c:axId val="148301312"/>
        <c:scaling>
          <c:logBase val="10"/>
          <c:orientation val="minMax"/>
          <c:min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C"/>
                  <a:t>Número de Elementos</a:t>
                </a:r>
              </a:p>
            </c:rich>
          </c:tx>
          <c:layout>
            <c:manualLayout>
              <c:xMode val="edge"/>
              <c:yMode val="edge"/>
              <c:x val="0.41858012052043875"/>
              <c:y val="0.8646557387343435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149032960"/>
        <c:crosses val="autoZero"/>
        <c:crossBetween val="midCat"/>
      </c:valAx>
      <c:valAx>
        <c:axId val="149032960"/>
        <c:scaling>
          <c:orientation val="minMax"/>
          <c:max val="2.6000000000000007E-3"/>
          <c:min val="1.8000000000000004E-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C"/>
                  <a:t>Coeficiente k1</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title>
        <c:numFmt formatCode="_(* #,##0.00000_);_(* \(#,##0.0000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148301312"/>
        <c:crosses val="autoZero"/>
        <c:crossBetween val="midCat"/>
        <c:majorUnit val="2.0000000000000006E-4"/>
      </c:valAx>
      <c:spPr>
        <a:noFill/>
        <a:ln>
          <a:noFill/>
        </a:ln>
        <a:effectLst/>
      </c:spPr>
    </c:plotArea>
    <c:plotVisOnly val="1"/>
    <c:dispBlanksAs val="gap"/>
    <c:showDLblsOverMax val="0"/>
  </c:chart>
  <c:spPr>
    <a:noFill/>
    <a:ln>
      <a:noFill/>
    </a:ln>
    <a:effectLst/>
  </c:spPr>
  <c:txPr>
    <a:bodyPr/>
    <a:lstStyle/>
    <a:p>
      <a:pPr>
        <a:defRPr sz="1200"/>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51655103220157"/>
          <c:y val="3.0084395167962932E-2"/>
          <c:w val="0.79253882942705101"/>
          <c:h val="0.26735586564007813"/>
        </c:manualLayout>
      </c:layout>
      <c:scatterChart>
        <c:scatterStyle val="smoothMarker"/>
        <c:varyColors val="0"/>
        <c:ser>
          <c:idx val="1"/>
          <c:order val="0"/>
          <c:tx>
            <c:v>Sol. Exacta</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Hoja3!$CG$84:$CG$93</c:f>
              <c:numCache>
                <c:formatCode>General</c:formatCode>
                <c:ptCount val="10"/>
                <c:pt idx="0">
                  <c:v>105</c:v>
                </c:pt>
                <c:pt idx="1">
                  <c:v>152</c:v>
                </c:pt>
                <c:pt idx="2">
                  <c:v>265</c:v>
                </c:pt>
                <c:pt idx="3">
                  <c:v>414</c:v>
                </c:pt>
                <c:pt idx="4">
                  <c:v>911</c:v>
                </c:pt>
                <c:pt idx="5">
                  <c:v>1669</c:v>
                </c:pt>
                <c:pt idx="6">
                  <c:v>3292</c:v>
                </c:pt>
                <c:pt idx="7">
                  <c:v>8620</c:v>
                </c:pt>
                <c:pt idx="8">
                  <c:v>74798</c:v>
                </c:pt>
                <c:pt idx="9">
                  <c:v>384927</c:v>
                </c:pt>
              </c:numCache>
            </c:numRef>
          </c:xVal>
          <c:yVal>
            <c:numRef>
              <c:f>Hoja3!$BY$84:$BY$93</c:f>
              <c:numCache>
                <c:formatCode>_(* #,##0.0000_);_(* \(#,##0.0000\);_(* "-"??_);_(@_)</c:formatCode>
                <c:ptCount val="10"/>
                <c:pt idx="0">
                  <c:v>9.1952300000000001E-2</c:v>
                </c:pt>
                <c:pt idx="1">
                  <c:v>9.1952300000000001E-2</c:v>
                </c:pt>
                <c:pt idx="2">
                  <c:v>9.1952300000000001E-2</c:v>
                </c:pt>
                <c:pt idx="3">
                  <c:v>9.1952300000000001E-2</c:v>
                </c:pt>
                <c:pt idx="4">
                  <c:v>9.1952300000000001E-2</c:v>
                </c:pt>
                <c:pt idx="5">
                  <c:v>9.1952300000000001E-2</c:v>
                </c:pt>
                <c:pt idx="6">
                  <c:v>9.1952300000000001E-2</c:v>
                </c:pt>
                <c:pt idx="7">
                  <c:v>9.1952300000000001E-2</c:v>
                </c:pt>
                <c:pt idx="8">
                  <c:v>9.1952300000000001E-2</c:v>
                </c:pt>
                <c:pt idx="9">
                  <c:v>9.1952300000000001E-2</c:v>
                </c:pt>
              </c:numCache>
            </c:numRef>
          </c:yVal>
          <c:smooth val="1"/>
          <c:extLst>
            <c:ext xmlns:c16="http://schemas.microsoft.com/office/drawing/2014/chart" uri="{C3380CC4-5D6E-409C-BE32-E72D297353CC}">
              <c16:uniqueId val="{00000000-D5DF-49F5-99A2-185955E1F273}"/>
            </c:ext>
          </c:extLst>
        </c:ser>
        <c:ser>
          <c:idx val="0"/>
          <c:order val="1"/>
          <c:tx>
            <c:v>Sol. FEM</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Hoja3!$CG$84:$CG$93</c:f>
              <c:numCache>
                <c:formatCode>General</c:formatCode>
                <c:ptCount val="10"/>
                <c:pt idx="0">
                  <c:v>105</c:v>
                </c:pt>
                <c:pt idx="1">
                  <c:v>152</c:v>
                </c:pt>
                <c:pt idx="2">
                  <c:v>265</c:v>
                </c:pt>
                <c:pt idx="3">
                  <c:v>414</c:v>
                </c:pt>
                <c:pt idx="4">
                  <c:v>911</c:v>
                </c:pt>
                <c:pt idx="5">
                  <c:v>1669</c:v>
                </c:pt>
                <c:pt idx="6">
                  <c:v>3292</c:v>
                </c:pt>
                <c:pt idx="7">
                  <c:v>8620</c:v>
                </c:pt>
                <c:pt idx="8">
                  <c:v>74798</c:v>
                </c:pt>
                <c:pt idx="9">
                  <c:v>384927</c:v>
                </c:pt>
              </c:numCache>
            </c:numRef>
          </c:xVal>
          <c:yVal>
            <c:numRef>
              <c:f>Hoja3!$BX$84:$BX$93</c:f>
              <c:numCache>
                <c:formatCode>_(* #,##0.0000_);_(* \(#,##0.0000\);_(* "-"??_);_(@_)</c:formatCode>
                <c:ptCount val="10"/>
                <c:pt idx="0">
                  <c:v>8.9844449776989896E-2</c:v>
                </c:pt>
                <c:pt idx="1">
                  <c:v>9.0325597006546049E-2</c:v>
                </c:pt>
                <c:pt idx="2">
                  <c:v>9.13623360695799E-2</c:v>
                </c:pt>
                <c:pt idx="3">
                  <c:v>9.1762769675936884E-2</c:v>
                </c:pt>
                <c:pt idx="4">
                  <c:v>9.2076220639817116E-2</c:v>
                </c:pt>
                <c:pt idx="5">
                  <c:v>9.1997857898847069E-2</c:v>
                </c:pt>
                <c:pt idx="6">
                  <c:v>9.1997857898847069E-2</c:v>
                </c:pt>
                <c:pt idx="7">
                  <c:v>9.1997857898847069E-2</c:v>
                </c:pt>
                <c:pt idx="8">
                  <c:v>9.1997857898847069E-2</c:v>
                </c:pt>
                <c:pt idx="9">
                  <c:v>9.1997857898847069E-2</c:v>
                </c:pt>
              </c:numCache>
            </c:numRef>
          </c:yVal>
          <c:smooth val="1"/>
          <c:extLst>
            <c:ext xmlns:c16="http://schemas.microsoft.com/office/drawing/2014/chart" uri="{C3380CC4-5D6E-409C-BE32-E72D297353CC}">
              <c16:uniqueId val="{00000001-D5DF-49F5-99A2-185955E1F273}"/>
            </c:ext>
          </c:extLst>
        </c:ser>
        <c:dLbls>
          <c:showLegendKey val="0"/>
          <c:showVal val="0"/>
          <c:showCatName val="0"/>
          <c:showSerName val="0"/>
          <c:showPercent val="0"/>
          <c:showBubbleSize val="0"/>
        </c:dLbls>
        <c:axId val="1677195888"/>
        <c:axId val="1577996128"/>
      </c:scatterChart>
      <c:valAx>
        <c:axId val="1677195888"/>
        <c:scaling>
          <c:logBase val="10"/>
          <c:orientation val="minMax"/>
          <c:max val="1000000"/>
          <c:min val="10"/>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C"/>
                  <a:t>Número de Elementos</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1577996128"/>
        <c:crosses val="autoZero"/>
        <c:crossBetween val="midCat"/>
      </c:valAx>
      <c:valAx>
        <c:axId val="1577996128"/>
        <c:scaling>
          <c:orientation val="minMax"/>
          <c:max val="0.1"/>
          <c:min val="8.0000000000000016E-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C"/>
                  <a:t>Coeficiente k</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title>
        <c:numFmt formatCode="_(* #,##0.0000_);_(* \(#,##0.000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1677195888"/>
        <c:crosses val="autoZero"/>
        <c:crossBetween val="midCat"/>
        <c:majorUnit val="4.000000000000001E-3"/>
      </c:valAx>
      <c:spPr>
        <a:noFill/>
        <a:ln>
          <a:noFill/>
        </a:ln>
        <a:effectLst/>
      </c:spPr>
    </c:plotArea>
    <c:legend>
      <c:legendPos val="b"/>
      <c:layout>
        <c:manualLayout>
          <c:xMode val="edge"/>
          <c:yMode val="edge"/>
          <c:x val="0.35574905043034522"/>
          <c:y val="0.9371153334917649"/>
          <c:w val="0.32001935710309964"/>
          <c:h val="6.288473303609547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sz="1200"/>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1" Type="http://schemas.openxmlformats.org/officeDocument/2006/relationships/image" Target="../media/image31.png"/></Relationships>
</file>

<file path=ppt/diagrams/_rels/data6.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image" Target="../media/image340.png"/></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2F2272-7C26-4FE0-A560-0A842468B043}" type="doc">
      <dgm:prSet loTypeId="urn:microsoft.com/office/officeart/2005/8/layout/vProcess5" loCatId="process" qsTypeId="urn:microsoft.com/office/officeart/2005/8/quickstyle/simple1" qsCatId="simple" csTypeId="urn:microsoft.com/office/officeart/2005/8/colors/accent4_1" csCatId="accent4" phldr="1"/>
      <dgm:spPr/>
      <dgm:t>
        <a:bodyPr/>
        <a:lstStyle/>
        <a:p>
          <a:endParaRPr lang="es-ES"/>
        </a:p>
      </dgm:t>
    </dgm:pt>
    <dgm:pt modelId="{9ACE4969-208A-47F4-B64E-E7AC827A1529}">
      <dgm:prSet phldrT="[Texto]"/>
      <dgm:spPr/>
      <dgm:t>
        <a:bodyPr/>
        <a:lstStyle/>
        <a:p>
          <a:r>
            <a:rPr lang="es-ES" dirty="0"/>
            <a:t>Teoría Simple de Vigas</a:t>
          </a:r>
        </a:p>
      </dgm:t>
    </dgm:pt>
    <dgm:pt modelId="{6DCC9719-5539-42FA-BEAF-B09A7ADD7633}" type="parTrans" cxnId="{6A1F822D-E70E-4A07-BA1D-F99886A65663}">
      <dgm:prSet/>
      <dgm:spPr/>
      <dgm:t>
        <a:bodyPr/>
        <a:lstStyle/>
        <a:p>
          <a:endParaRPr lang="es-ES"/>
        </a:p>
      </dgm:t>
    </dgm:pt>
    <dgm:pt modelId="{82DEA388-6F2F-45E4-B212-51B85282B5A3}" type="sibTrans" cxnId="{6A1F822D-E70E-4A07-BA1D-F99886A65663}">
      <dgm:prSet/>
      <dgm:spPr/>
      <dgm:t>
        <a:bodyPr/>
        <a:lstStyle/>
        <a:p>
          <a:endParaRPr lang="es-ES"/>
        </a:p>
      </dgm:t>
    </dgm:pt>
    <dgm:pt modelId="{6EAC605D-9935-4696-A940-517D391DF519}">
      <dgm:prSet phldrT="[Texto]"/>
      <dgm:spPr/>
      <dgm:t>
        <a:bodyPr/>
        <a:lstStyle/>
        <a:p>
          <a:r>
            <a:rPr lang="es-ES" dirty="0"/>
            <a:t>Comportamiento de placas sometidas a cargas laterales</a:t>
          </a:r>
        </a:p>
      </dgm:t>
    </dgm:pt>
    <dgm:pt modelId="{9809A5C9-F2D4-4C85-A0E0-FEC105C9F523}" type="parTrans" cxnId="{9A76F5F0-DE3D-4CD0-BBA5-424BFD163762}">
      <dgm:prSet/>
      <dgm:spPr/>
      <dgm:t>
        <a:bodyPr/>
        <a:lstStyle/>
        <a:p>
          <a:endParaRPr lang="es-ES"/>
        </a:p>
      </dgm:t>
    </dgm:pt>
    <dgm:pt modelId="{37544604-C8FE-4C14-A2D6-7058443DDE1F}" type="sibTrans" cxnId="{9A76F5F0-DE3D-4CD0-BBA5-424BFD163762}">
      <dgm:prSet/>
      <dgm:spPr/>
      <dgm:t>
        <a:bodyPr/>
        <a:lstStyle/>
        <a:p>
          <a:endParaRPr lang="es-ES"/>
        </a:p>
      </dgm:t>
    </dgm:pt>
    <dgm:pt modelId="{C172999C-FE87-429B-B922-BDA2F9E18A0F}">
      <dgm:prSet phldrT="[Texto]"/>
      <dgm:spPr/>
      <dgm:t>
        <a:bodyPr/>
        <a:lstStyle/>
        <a:p>
          <a:r>
            <a:rPr lang="es-ES" dirty="0"/>
            <a:t>Teoría completa de flexión en placas delgadas</a:t>
          </a:r>
        </a:p>
      </dgm:t>
    </dgm:pt>
    <dgm:pt modelId="{C629C0D4-6F3B-45F5-8954-D5F103DD39D0}" type="parTrans" cxnId="{5DDBD450-3E6B-457D-AEC9-E14EB69FD01C}">
      <dgm:prSet/>
      <dgm:spPr/>
      <dgm:t>
        <a:bodyPr/>
        <a:lstStyle/>
        <a:p>
          <a:endParaRPr lang="es-ES"/>
        </a:p>
      </dgm:t>
    </dgm:pt>
    <dgm:pt modelId="{A0FAD854-89C4-4DCA-A8F7-BCAD9742F225}" type="sibTrans" cxnId="{5DDBD450-3E6B-457D-AEC9-E14EB69FD01C}">
      <dgm:prSet/>
      <dgm:spPr/>
      <dgm:t>
        <a:bodyPr/>
        <a:lstStyle/>
        <a:p>
          <a:endParaRPr lang="es-ES"/>
        </a:p>
      </dgm:t>
    </dgm:pt>
    <dgm:pt modelId="{AFAC5C61-8472-456B-98FF-0BAD00BAAABB}">
      <dgm:prSet phldrT="[Texto]"/>
      <dgm:spPr/>
      <dgm:t>
        <a:bodyPr/>
        <a:lstStyle/>
        <a:p>
          <a:r>
            <a:rPr lang="es-EC" dirty="0"/>
            <a:t>(Euler-Bernoulli, XVII)</a:t>
          </a:r>
          <a:endParaRPr lang="es-ES" dirty="0"/>
        </a:p>
      </dgm:t>
    </dgm:pt>
    <dgm:pt modelId="{561C65D7-93E7-49F2-9C33-83F098540F72}" type="parTrans" cxnId="{6958E664-BF47-4AAA-9778-10344456901D}">
      <dgm:prSet/>
      <dgm:spPr/>
      <dgm:t>
        <a:bodyPr/>
        <a:lstStyle/>
        <a:p>
          <a:endParaRPr lang="es-ES"/>
        </a:p>
      </dgm:t>
    </dgm:pt>
    <dgm:pt modelId="{8F27D875-CE37-4974-8FFD-C3B9041F5CF4}" type="sibTrans" cxnId="{6958E664-BF47-4AAA-9778-10344456901D}">
      <dgm:prSet/>
      <dgm:spPr/>
      <dgm:t>
        <a:bodyPr/>
        <a:lstStyle/>
        <a:p>
          <a:endParaRPr lang="es-ES"/>
        </a:p>
      </dgm:t>
    </dgm:pt>
    <dgm:pt modelId="{C715C0D7-2D4D-4ABC-9D06-B3D3939B050D}">
      <dgm:prSet phldrT="[Texto]"/>
      <dgm:spPr/>
      <dgm:t>
        <a:bodyPr/>
        <a:lstStyle/>
        <a:p>
          <a:r>
            <a:rPr lang="es-EC" dirty="0"/>
            <a:t>(Navier, 1819)</a:t>
          </a:r>
          <a:endParaRPr lang="es-ES" dirty="0"/>
        </a:p>
      </dgm:t>
    </dgm:pt>
    <dgm:pt modelId="{CE6FCBDE-54D6-4300-A240-BC5F80C8B724}" type="parTrans" cxnId="{BEBB518D-EB49-421C-9118-35B3BBB79292}">
      <dgm:prSet/>
      <dgm:spPr/>
      <dgm:t>
        <a:bodyPr/>
        <a:lstStyle/>
        <a:p>
          <a:endParaRPr lang="es-ES"/>
        </a:p>
      </dgm:t>
    </dgm:pt>
    <dgm:pt modelId="{A71207A3-0A31-498D-ACC9-06F992902153}" type="sibTrans" cxnId="{BEBB518D-EB49-421C-9118-35B3BBB79292}">
      <dgm:prSet/>
      <dgm:spPr/>
      <dgm:t>
        <a:bodyPr/>
        <a:lstStyle/>
        <a:p>
          <a:endParaRPr lang="es-ES"/>
        </a:p>
      </dgm:t>
    </dgm:pt>
    <dgm:pt modelId="{835D2E0F-10EC-408C-BDF7-196276D0EA5D}">
      <dgm:prSet phldrT="[Texto]"/>
      <dgm:spPr/>
      <dgm:t>
        <a:bodyPr/>
        <a:lstStyle/>
        <a:p>
          <a:r>
            <a:rPr lang="es-EC" dirty="0"/>
            <a:t>(Kirchhoff-Love, 1926)</a:t>
          </a:r>
          <a:endParaRPr lang="es-ES" dirty="0"/>
        </a:p>
      </dgm:t>
    </dgm:pt>
    <dgm:pt modelId="{05818BDE-D1BA-4A78-9C89-6523B65D3715}" type="parTrans" cxnId="{EAA6024A-AE38-44B9-813F-CA2CD4CAB00B}">
      <dgm:prSet/>
      <dgm:spPr/>
      <dgm:t>
        <a:bodyPr/>
        <a:lstStyle/>
        <a:p>
          <a:endParaRPr lang="es-ES"/>
        </a:p>
      </dgm:t>
    </dgm:pt>
    <dgm:pt modelId="{E98A6A8A-2F15-4008-AC68-C4F1960D9EA0}" type="sibTrans" cxnId="{EAA6024A-AE38-44B9-813F-CA2CD4CAB00B}">
      <dgm:prSet/>
      <dgm:spPr/>
      <dgm:t>
        <a:bodyPr/>
        <a:lstStyle/>
        <a:p>
          <a:endParaRPr lang="es-ES"/>
        </a:p>
      </dgm:t>
    </dgm:pt>
    <dgm:pt modelId="{9B85B2B6-FA6B-4D4A-AA29-19FF85123A82}" type="pres">
      <dgm:prSet presAssocID="{FF2F2272-7C26-4FE0-A560-0A842468B043}" presName="outerComposite" presStyleCnt="0">
        <dgm:presLayoutVars>
          <dgm:chMax val="5"/>
          <dgm:dir/>
          <dgm:resizeHandles val="exact"/>
        </dgm:presLayoutVars>
      </dgm:prSet>
      <dgm:spPr/>
    </dgm:pt>
    <dgm:pt modelId="{6BB10A48-DFCC-412E-B01E-F5F7B6FA1FB6}" type="pres">
      <dgm:prSet presAssocID="{FF2F2272-7C26-4FE0-A560-0A842468B043}" presName="dummyMaxCanvas" presStyleCnt="0">
        <dgm:presLayoutVars/>
      </dgm:prSet>
      <dgm:spPr/>
    </dgm:pt>
    <dgm:pt modelId="{32814935-A95D-4E96-94B6-EBB540293436}" type="pres">
      <dgm:prSet presAssocID="{FF2F2272-7C26-4FE0-A560-0A842468B043}" presName="ThreeNodes_1" presStyleLbl="node1" presStyleIdx="0" presStyleCnt="3">
        <dgm:presLayoutVars>
          <dgm:bulletEnabled val="1"/>
        </dgm:presLayoutVars>
      </dgm:prSet>
      <dgm:spPr/>
    </dgm:pt>
    <dgm:pt modelId="{39CCD2E2-93A2-476F-9C1C-559EC37A0F3B}" type="pres">
      <dgm:prSet presAssocID="{FF2F2272-7C26-4FE0-A560-0A842468B043}" presName="ThreeNodes_2" presStyleLbl="node1" presStyleIdx="1" presStyleCnt="3">
        <dgm:presLayoutVars>
          <dgm:bulletEnabled val="1"/>
        </dgm:presLayoutVars>
      </dgm:prSet>
      <dgm:spPr/>
    </dgm:pt>
    <dgm:pt modelId="{6E01F4EA-44A2-4A09-863C-869FC7C9AF13}" type="pres">
      <dgm:prSet presAssocID="{FF2F2272-7C26-4FE0-A560-0A842468B043}" presName="ThreeNodes_3" presStyleLbl="node1" presStyleIdx="2" presStyleCnt="3">
        <dgm:presLayoutVars>
          <dgm:bulletEnabled val="1"/>
        </dgm:presLayoutVars>
      </dgm:prSet>
      <dgm:spPr/>
    </dgm:pt>
    <dgm:pt modelId="{A880C5A5-229E-48CA-B735-89326B3B3936}" type="pres">
      <dgm:prSet presAssocID="{FF2F2272-7C26-4FE0-A560-0A842468B043}" presName="ThreeConn_1-2" presStyleLbl="fgAccFollowNode1" presStyleIdx="0" presStyleCnt="2">
        <dgm:presLayoutVars>
          <dgm:bulletEnabled val="1"/>
        </dgm:presLayoutVars>
      </dgm:prSet>
      <dgm:spPr/>
    </dgm:pt>
    <dgm:pt modelId="{761E7B68-507E-44E7-832F-1CBB01599BEF}" type="pres">
      <dgm:prSet presAssocID="{FF2F2272-7C26-4FE0-A560-0A842468B043}" presName="ThreeConn_2-3" presStyleLbl="fgAccFollowNode1" presStyleIdx="1" presStyleCnt="2">
        <dgm:presLayoutVars>
          <dgm:bulletEnabled val="1"/>
        </dgm:presLayoutVars>
      </dgm:prSet>
      <dgm:spPr/>
    </dgm:pt>
    <dgm:pt modelId="{EE359BDF-E15D-42C5-B390-AFD4EA38DB79}" type="pres">
      <dgm:prSet presAssocID="{FF2F2272-7C26-4FE0-A560-0A842468B043}" presName="ThreeNodes_1_text" presStyleLbl="node1" presStyleIdx="2" presStyleCnt="3">
        <dgm:presLayoutVars>
          <dgm:bulletEnabled val="1"/>
        </dgm:presLayoutVars>
      </dgm:prSet>
      <dgm:spPr/>
    </dgm:pt>
    <dgm:pt modelId="{1D14E3AC-D308-486A-9E45-A74898B294F8}" type="pres">
      <dgm:prSet presAssocID="{FF2F2272-7C26-4FE0-A560-0A842468B043}" presName="ThreeNodes_2_text" presStyleLbl="node1" presStyleIdx="2" presStyleCnt="3">
        <dgm:presLayoutVars>
          <dgm:bulletEnabled val="1"/>
        </dgm:presLayoutVars>
      </dgm:prSet>
      <dgm:spPr/>
    </dgm:pt>
    <dgm:pt modelId="{9B6375DF-5E2C-4FE8-9F7C-B7F22BF07947}" type="pres">
      <dgm:prSet presAssocID="{FF2F2272-7C26-4FE0-A560-0A842468B043}" presName="ThreeNodes_3_text" presStyleLbl="node1" presStyleIdx="2" presStyleCnt="3">
        <dgm:presLayoutVars>
          <dgm:bulletEnabled val="1"/>
        </dgm:presLayoutVars>
      </dgm:prSet>
      <dgm:spPr/>
    </dgm:pt>
  </dgm:ptLst>
  <dgm:cxnLst>
    <dgm:cxn modelId="{8C0F217C-86A8-464A-93B0-026356DB3F71}" type="presOf" srcId="{C172999C-FE87-429B-B922-BDA2F9E18A0F}" destId="{6E01F4EA-44A2-4A09-863C-869FC7C9AF13}" srcOrd="0" destOrd="0" presId="urn:microsoft.com/office/officeart/2005/8/layout/vProcess5"/>
    <dgm:cxn modelId="{62C3536C-8A02-4BF4-A3F5-902577C57FD5}" type="presOf" srcId="{37544604-C8FE-4C14-A2D6-7058443DDE1F}" destId="{761E7B68-507E-44E7-832F-1CBB01599BEF}" srcOrd="0" destOrd="0" presId="urn:microsoft.com/office/officeart/2005/8/layout/vProcess5"/>
    <dgm:cxn modelId="{5DDBD450-3E6B-457D-AEC9-E14EB69FD01C}" srcId="{FF2F2272-7C26-4FE0-A560-0A842468B043}" destId="{C172999C-FE87-429B-B922-BDA2F9E18A0F}" srcOrd="2" destOrd="0" parTransId="{C629C0D4-6F3B-45F5-8954-D5F103DD39D0}" sibTransId="{A0FAD854-89C4-4DCA-A8F7-BCAD9742F225}"/>
    <dgm:cxn modelId="{7DD30CD0-BC55-4709-947E-6212DCF595F8}" type="presOf" srcId="{82DEA388-6F2F-45E4-B212-51B85282B5A3}" destId="{A880C5A5-229E-48CA-B735-89326B3B3936}" srcOrd="0" destOrd="0" presId="urn:microsoft.com/office/officeart/2005/8/layout/vProcess5"/>
    <dgm:cxn modelId="{9A76F5F0-DE3D-4CD0-BBA5-424BFD163762}" srcId="{FF2F2272-7C26-4FE0-A560-0A842468B043}" destId="{6EAC605D-9935-4696-A940-517D391DF519}" srcOrd="1" destOrd="0" parTransId="{9809A5C9-F2D4-4C85-A0E0-FEC105C9F523}" sibTransId="{37544604-C8FE-4C14-A2D6-7058443DDE1F}"/>
    <dgm:cxn modelId="{96BE8CF8-D0DB-47EE-A0F0-1F7FC5ADFB11}" type="presOf" srcId="{9ACE4969-208A-47F4-B64E-E7AC827A1529}" destId="{EE359BDF-E15D-42C5-B390-AFD4EA38DB79}" srcOrd="1" destOrd="0" presId="urn:microsoft.com/office/officeart/2005/8/layout/vProcess5"/>
    <dgm:cxn modelId="{6958E664-BF47-4AAA-9778-10344456901D}" srcId="{9ACE4969-208A-47F4-B64E-E7AC827A1529}" destId="{AFAC5C61-8472-456B-98FF-0BAD00BAAABB}" srcOrd="0" destOrd="0" parTransId="{561C65D7-93E7-49F2-9C33-83F098540F72}" sibTransId="{8F27D875-CE37-4974-8FFD-C3B9041F5CF4}"/>
    <dgm:cxn modelId="{EAA6024A-AE38-44B9-813F-CA2CD4CAB00B}" srcId="{C172999C-FE87-429B-B922-BDA2F9E18A0F}" destId="{835D2E0F-10EC-408C-BDF7-196276D0EA5D}" srcOrd="0" destOrd="0" parTransId="{05818BDE-D1BA-4A78-9C89-6523B65D3715}" sibTransId="{E98A6A8A-2F15-4008-AC68-C4F1960D9EA0}"/>
    <dgm:cxn modelId="{6A1F822D-E70E-4A07-BA1D-F99886A65663}" srcId="{FF2F2272-7C26-4FE0-A560-0A842468B043}" destId="{9ACE4969-208A-47F4-B64E-E7AC827A1529}" srcOrd="0" destOrd="0" parTransId="{6DCC9719-5539-42FA-BEAF-B09A7ADD7633}" sibTransId="{82DEA388-6F2F-45E4-B212-51B85282B5A3}"/>
    <dgm:cxn modelId="{BEBB518D-EB49-421C-9118-35B3BBB79292}" srcId="{6EAC605D-9935-4696-A940-517D391DF519}" destId="{C715C0D7-2D4D-4ABC-9D06-B3D3939B050D}" srcOrd="0" destOrd="0" parTransId="{CE6FCBDE-54D6-4300-A240-BC5F80C8B724}" sibTransId="{A71207A3-0A31-498D-ACC9-06F992902153}"/>
    <dgm:cxn modelId="{E9B9294A-2498-43AD-A85D-738AC18FAC90}" type="presOf" srcId="{6EAC605D-9935-4696-A940-517D391DF519}" destId="{39CCD2E2-93A2-476F-9C1C-559EC37A0F3B}" srcOrd="0" destOrd="0" presId="urn:microsoft.com/office/officeart/2005/8/layout/vProcess5"/>
    <dgm:cxn modelId="{41EE8E2A-84D3-4877-AC27-9A5FF398B615}" type="presOf" srcId="{835D2E0F-10EC-408C-BDF7-196276D0EA5D}" destId="{9B6375DF-5E2C-4FE8-9F7C-B7F22BF07947}" srcOrd="1" destOrd="1" presId="urn:microsoft.com/office/officeart/2005/8/layout/vProcess5"/>
    <dgm:cxn modelId="{261D4657-2D94-4953-BC12-2895CE4CFA7D}" type="presOf" srcId="{835D2E0F-10EC-408C-BDF7-196276D0EA5D}" destId="{6E01F4EA-44A2-4A09-863C-869FC7C9AF13}" srcOrd="0" destOrd="1" presId="urn:microsoft.com/office/officeart/2005/8/layout/vProcess5"/>
    <dgm:cxn modelId="{1906C2AA-01E7-4D7B-B6AE-5E7ED1804E6B}" type="presOf" srcId="{FF2F2272-7C26-4FE0-A560-0A842468B043}" destId="{9B85B2B6-FA6B-4D4A-AA29-19FF85123A82}" srcOrd="0" destOrd="0" presId="urn:microsoft.com/office/officeart/2005/8/layout/vProcess5"/>
    <dgm:cxn modelId="{BE179611-5CAB-4464-A0A7-B0C785F5A973}" type="presOf" srcId="{AFAC5C61-8472-456B-98FF-0BAD00BAAABB}" destId="{EE359BDF-E15D-42C5-B390-AFD4EA38DB79}" srcOrd="1" destOrd="1" presId="urn:microsoft.com/office/officeart/2005/8/layout/vProcess5"/>
    <dgm:cxn modelId="{C3B856E6-8045-4F11-BFA5-59D53D54920B}" type="presOf" srcId="{C715C0D7-2D4D-4ABC-9D06-B3D3939B050D}" destId="{1D14E3AC-D308-486A-9E45-A74898B294F8}" srcOrd="1" destOrd="1" presId="urn:microsoft.com/office/officeart/2005/8/layout/vProcess5"/>
    <dgm:cxn modelId="{19FC8D82-6691-4DB9-BD85-0E22C4853915}" type="presOf" srcId="{C172999C-FE87-429B-B922-BDA2F9E18A0F}" destId="{9B6375DF-5E2C-4FE8-9F7C-B7F22BF07947}" srcOrd="1" destOrd="0" presId="urn:microsoft.com/office/officeart/2005/8/layout/vProcess5"/>
    <dgm:cxn modelId="{14A144B9-4970-4EF7-88AA-1B7FCC401D3C}" type="presOf" srcId="{AFAC5C61-8472-456B-98FF-0BAD00BAAABB}" destId="{32814935-A95D-4E96-94B6-EBB540293436}" srcOrd="0" destOrd="1" presId="urn:microsoft.com/office/officeart/2005/8/layout/vProcess5"/>
    <dgm:cxn modelId="{D0351908-B36B-4352-A622-ECCBE00BD7C0}" type="presOf" srcId="{6EAC605D-9935-4696-A940-517D391DF519}" destId="{1D14E3AC-D308-486A-9E45-A74898B294F8}" srcOrd="1" destOrd="0" presId="urn:microsoft.com/office/officeart/2005/8/layout/vProcess5"/>
    <dgm:cxn modelId="{BDB69AF3-D0B3-434D-B69E-9BA2BB92D541}" type="presOf" srcId="{9ACE4969-208A-47F4-B64E-E7AC827A1529}" destId="{32814935-A95D-4E96-94B6-EBB540293436}" srcOrd="0" destOrd="0" presId="urn:microsoft.com/office/officeart/2005/8/layout/vProcess5"/>
    <dgm:cxn modelId="{4E73B561-63C7-4A60-A5BD-D8E2392C2B21}" type="presOf" srcId="{C715C0D7-2D4D-4ABC-9D06-B3D3939B050D}" destId="{39CCD2E2-93A2-476F-9C1C-559EC37A0F3B}" srcOrd="0" destOrd="1" presId="urn:microsoft.com/office/officeart/2005/8/layout/vProcess5"/>
    <dgm:cxn modelId="{D87AD99D-9FB3-4D30-89DD-B58CAF3EA37E}" type="presParOf" srcId="{9B85B2B6-FA6B-4D4A-AA29-19FF85123A82}" destId="{6BB10A48-DFCC-412E-B01E-F5F7B6FA1FB6}" srcOrd="0" destOrd="0" presId="urn:microsoft.com/office/officeart/2005/8/layout/vProcess5"/>
    <dgm:cxn modelId="{F5F4CE68-7931-41EE-A6D1-59772C93A43E}" type="presParOf" srcId="{9B85B2B6-FA6B-4D4A-AA29-19FF85123A82}" destId="{32814935-A95D-4E96-94B6-EBB540293436}" srcOrd="1" destOrd="0" presId="urn:microsoft.com/office/officeart/2005/8/layout/vProcess5"/>
    <dgm:cxn modelId="{3D8F3883-FB56-47B2-8184-5C3E9064D470}" type="presParOf" srcId="{9B85B2B6-FA6B-4D4A-AA29-19FF85123A82}" destId="{39CCD2E2-93A2-476F-9C1C-559EC37A0F3B}" srcOrd="2" destOrd="0" presId="urn:microsoft.com/office/officeart/2005/8/layout/vProcess5"/>
    <dgm:cxn modelId="{91DBDADC-09B8-4C1C-9CB8-36E0088406E5}" type="presParOf" srcId="{9B85B2B6-FA6B-4D4A-AA29-19FF85123A82}" destId="{6E01F4EA-44A2-4A09-863C-869FC7C9AF13}" srcOrd="3" destOrd="0" presId="urn:microsoft.com/office/officeart/2005/8/layout/vProcess5"/>
    <dgm:cxn modelId="{7C597403-CFEB-4C9F-B2BC-528A88FC8539}" type="presParOf" srcId="{9B85B2B6-FA6B-4D4A-AA29-19FF85123A82}" destId="{A880C5A5-229E-48CA-B735-89326B3B3936}" srcOrd="4" destOrd="0" presId="urn:microsoft.com/office/officeart/2005/8/layout/vProcess5"/>
    <dgm:cxn modelId="{C7D16F03-2DE3-407D-A6E5-6651D0A174A4}" type="presParOf" srcId="{9B85B2B6-FA6B-4D4A-AA29-19FF85123A82}" destId="{761E7B68-507E-44E7-832F-1CBB01599BEF}" srcOrd="5" destOrd="0" presId="urn:microsoft.com/office/officeart/2005/8/layout/vProcess5"/>
    <dgm:cxn modelId="{29B3BEF3-E807-4886-AE21-7118048CEF53}" type="presParOf" srcId="{9B85B2B6-FA6B-4D4A-AA29-19FF85123A82}" destId="{EE359BDF-E15D-42C5-B390-AFD4EA38DB79}" srcOrd="6" destOrd="0" presId="urn:microsoft.com/office/officeart/2005/8/layout/vProcess5"/>
    <dgm:cxn modelId="{3DDAD50F-D040-45DD-86F6-1D1899B3B503}" type="presParOf" srcId="{9B85B2B6-FA6B-4D4A-AA29-19FF85123A82}" destId="{1D14E3AC-D308-486A-9E45-A74898B294F8}" srcOrd="7" destOrd="0" presId="urn:microsoft.com/office/officeart/2005/8/layout/vProcess5"/>
    <dgm:cxn modelId="{74B11FB5-AB5C-45E2-B50B-8353F2B8A21F}" type="presParOf" srcId="{9B85B2B6-FA6B-4D4A-AA29-19FF85123A82}" destId="{9B6375DF-5E2C-4FE8-9F7C-B7F22BF07947}"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D7F0EFE-EDB5-40DF-975F-E6F67351AE22}" type="doc">
      <dgm:prSet loTypeId="urn:microsoft.com/office/officeart/2005/8/layout/chevron2" loCatId="process" qsTypeId="urn:microsoft.com/office/officeart/2005/8/quickstyle/simple1" qsCatId="simple" csTypeId="urn:microsoft.com/office/officeart/2005/8/colors/accent4_5" csCatId="accent4" phldr="1"/>
      <dgm:spPr/>
      <dgm:t>
        <a:bodyPr/>
        <a:lstStyle/>
        <a:p>
          <a:endParaRPr lang="es-ES"/>
        </a:p>
      </dgm:t>
    </dgm:pt>
    <dgm:pt modelId="{8541410C-6287-415A-B2A4-B553670000ED}">
      <dgm:prSet phldrT="[Texto]"/>
      <dgm:spPr/>
      <dgm:t>
        <a:bodyPr/>
        <a:lstStyle/>
        <a:p>
          <a:r>
            <a:rPr lang="es-EC"/>
            <a:t>2</a:t>
          </a:r>
          <a:endParaRPr lang="es-ES" dirty="0"/>
        </a:p>
      </dgm:t>
    </dgm:pt>
    <dgm:pt modelId="{BA60FB7C-F299-41C3-977D-CC51D08C60AD}" type="parTrans" cxnId="{8380035F-77BA-42F1-B98C-02EF43565AA2}">
      <dgm:prSet/>
      <dgm:spPr/>
      <dgm:t>
        <a:bodyPr/>
        <a:lstStyle/>
        <a:p>
          <a:endParaRPr lang="es-ES"/>
        </a:p>
      </dgm:t>
    </dgm:pt>
    <dgm:pt modelId="{4167E951-D3B5-4127-9C35-EEDCB05A7554}" type="sibTrans" cxnId="{8380035F-77BA-42F1-B98C-02EF43565AA2}">
      <dgm:prSet/>
      <dgm:spPr/>
      <dgm:t>
        <a:bodyPr/>
        <a:lstStyle/>
        <a:p>
          <a:endParaRPr lang="es-ES"/>
        </a:p>
      </dgm:t>
    </dgm:pt>
    <dgm:pt modelId="{3DB131BB-6F08-4376-854F-F12B56A84A34}">
      <dgm:prSet phldrT="[Texto]"/>
      <dgm:spPr/>
      <dgm:t>
        <a:bodyPr/>
        <a:lstStyle/>
        <a:p>
          <a:r>
            <a:rPr lang="es-EC" dirty="0"/>
            <a:t>3</a:t>
          </a:r>
          <a:endParaRPr lang="es-ES" dirty="0"/>
        </a:p>
      </dgm:t>
    </dgm:pt>
    <dgm:pt modelId="{176F2816-4EFB-46B5-8BBD-ABBD108D8201}" type="parTrans" cxnId="{8DA26348-48FD-48F3-8940-7204A28A3E23}">
      <dgm:prSet/>
      <dgm:spPr/>
      <dgm:t>
        <a:bodyPr/>
        <a:lstStyle/>
        <a:p>
          <a:endParaRPr lang="es-ES"/>
        </a:p>
      </dgm:t>
    </dgm:pt>
    <dgm:pt modelId="{BE6E9FCD-C5B3-4CA7-86FC-944861305163}" type="sibTrans" cxnId="{8DA26348-48FD-48F3-8940-7204A28A3E23}">
      <dgm:prSet/>
      <dgm:spPr/>
      <dgm:t>
        <a:bodyPr/>
        <a:lstStyle/>
        <a:p>
          <a:endParaRPr lang="es-ES"/>
        </a:p>
      </dgm:t>
    </dgm:pt>
    <dgm:pt modelId="{AF693BFF-C676-40C5-A0CE-CCE4275BBC51}">
      <dgm:prSet phldrT="[Texto]"/>
      <dgm:spPr/>
      <dgm:t>
        <a:bodyPr/>
        <a:lstStyle/>
        <a:p>
          <a:r>
            <a:rPr lang="es-ES"/>
            <a:t>1</a:t>
          </a:r>
          <a:endParaRPr lang="es-ES" dirty="0"/>
        </a:p>
      </dgm:t>
    </dgm:pt>
    <dgm:pt modelId="{E0C2FE8D-C18B-4873-A112-2BF750A04CB6}" type="parTrans" cxnId="{C2B886EC-C755-4868-A380-70BABD0D7812}">
      <dgm:prSet/>
      <dgm:spPr/>
      <dgm:t>
        <a:bodyPr/>
        <a:lstStyle/>
        <a:p>
          <a:endParaRPr lang="es-ES"/>
        </a:p>
      </dgm:t>
    </dgm:pt>
    <dgm:pt modelId="{AD119E36-DE27-40DE-ADD5-29CC7E72BF20}" type="sibTrans" cxnId="{C2B886EC-C755-4868-A380-70BABD0D7812}">
      <dgm:prSet/>
      <dgm:spPr/>
      <dgm:t>
        <a:bodyPr/>
        <a:lstStyle/>
        <a:p>
          <a:endParaRPr lang="es-ES"/>
        </a:p>
      </dgm:t>
    </dgm:pt>
    <dgm:pt modelId="{E5330E32-1765-4589-85DE-D7C9B9689C8C}">
      <dgm:prSet phldrT="[Texto]"/>
      <dgm:spPr/>
      <dgm:t>
        <a:bodyPr/>
        <a:lstStyle/>
        <a:p>
          <a:r>
            <a:rPr lang="es-EC" dirty="0"/>
            <a:t>La elección de la máquina de ensayos para generar compresión sobre la placa que producirá la flexión axisimétrica, se basa en el tamaño de dicha placa circular.</a:t>
          </a:r>
          <a:endParaRPr lang="es-ES" dirty="0"/>
        </a:p>
      </dgm:t>
    </dgm:pt>
    <dgm:pt modelId="{DF4B9E73-F8FB-4C70-A5A6-6F27DFDF0E52}" type="sibTrans" cxnId="{931B86DD-65FF-4862-BEFC-FB3AF4924980}">
      <dgm:prSet/>
      <dgm:spPr/>
      <dgm:t>
        <a:bodyPr/>
        <a:lstStyle/>
        <a:p>
          <a:endParaRPr lang="es-ES"/>
        </a:p>
      </dgm:t>
    </dgm:pt>
    <dgm:pt modelId="{3BA2B177-E917-4862-A24B-E4CF6D6695D9}" type="parTrans" cxnId="{931B86DD-65FF-4862-BEFC-FB3AF4924980}">
      <dgm:prSet/>
      <dgm:spPr/>
      <dgm:t>
        <a:bodyPr/>
        <a:lstStyle/>
        <a:p>
          <a:endParaRPr lang="es-ES"/>
        </a:p>
      </dgm:t>
    </dgm:pt>
    <dgm:pt modelId="{80E89507-6FC5-4E33-B9E1-7E7FCDDFDA7B}">
      <dgm:prSet phldrT="[Texto]"/>
      <dgm:spPr/>
      <dgm:t>
        <a:bodyPr/>
        <a:lstStyle/>
        <a:p>
          <a:r>
            <a:rPr lang="es-EC" dirty="0"/>
            <a:t>El empotramiento del borde interior de la placa metálica se garantiza por una soldadura en todo su borde, a un tubo de acero.</a:t>
          </a:r>
          <a:endParaRPr lang="es-ES" dirty="0"/>
        </a:p>
      </dgm:t>
    </dgm:pt>
    <dgm:pt modelId="{88952F4C-2111-42C1-8E5F-7A925ABAEF3D}" type="sibTrans" cxnId="{E841CFC6-2DD9-478B-91CA-4F61926B12DB}">
      <dgm:prSet/>
      <dgm:spPr/>
      <dgm:t>
        <a:bodyPr/>
        <a:lstStyle/>
        <a:p>
          <a:endParaRPr lang="es-ES"/>
        </a:p>
      </dgm:t>
    </dgm:pt>
    <dgm:pt modelId="{26102047-4361-446A-A2DA-C24B24B381F7}" type="parTrans" cxnId="{E841CFC6-2DD9-478B-91CA-4F61926B12DB}">
      <dgm:prSet/>
      <dgm:spPr/>
      <dgm:t>
        <a:bodyPr/>
        <a:lstStyle/>
        <a:p>
          <a:endParaRPr lang="es-ES"/>
        </a:p>
      </dgm:t>
    </dgm:pt>
    <dgm:pt modelId="{D7E000B2-DAF4-4EB7-8803-958C11F8F28F}">
      <dgm:prSet phldrT="[Texto]"/>
      <dgm:spPr/>
      <dgm:t>
        <a:bodyPr/>
        <a:lstStyle/>
        <a:p>
          <a:r>
            <a:rPr lang="es-EC" dirty="0"/>
            <a:t>Las dimensiones de la placa anular se limitan al tamaño del sensor extensómetro.</a:t>
          </a:r>
          <a:endParaRPr lang="es-ES" dirty="0"/>
        </a:p>
      </dgm:t>
    </dgm:pt>
    <dgm:pt modelId="{A7C76616-CA43-4387-81C5-F305FD8775E2}" type="sibTrans" cxnId="{038E27A4-8755-41AB-94F7-08CC8294747E}">
      <dgm:prSet/>
      <dgm:spPr/>
      <dgm:t>
        <a:bodyPr/>
        <a:lstStyle/>
        <a:p>
          <a:endParaRPr lang="es-ES"/>
        </a:p>
      </dgm:t>
    </dgm:pt>
    <dgm:pt modelId="{1E8B31C1-F567-4985-ADF3-89FC9737D9F1}" type="parTrans" cxnId="{038E27A4-8755-41AB-94F7-08CC8294747E}">
      <dgm:prSet/>
      <dgm:spPr/>
      <dgm:t>
        <a:bodyPr/>
        <a:lstStyle/>
        <a:p>
          <a:endParaRPr lang="es-ES"/>
        </a:p>
      </dgm:t>
    </dgm:pt>
    <dgm:pt modelId="{1CA73181-4CC4-4CED-9C59-200B54B4720E}" type="pres">
      <dgm:prSet presAssocID="{AD7F0EFE-EDB5-40DF-975F-E6F67351AE22}" presName="linearFlow" presStyleCnt="0">
        <dgm:presLayoutVars>
          <dgm:dir/>
          <dgm:animLvl val="lvl"/>
          <dgm:resizeHandles val="exact"/>
        </dgm:presLayoutVars>
      </dgm:prSet>
      <dgm:spPr/>
    </dgm:pt>
    <dgm:pt modelId="{2209F85A-6540-452F-838C-7CD343340B27}" type="pres">
      <dgm:prSet presAssocID="{AF693BFF-C676-40C5-A0CE-CCE4275BBC51}" presName="composite" presStyleCnt="0"/>
      <dgm:spPr/>
    </dgm:pt>
    <dgm:pt modelId="{4C3ACE30-7C2B-44CE-A533-651BA1EF3959}" type="pres">
      <dgm:prSet presAssocID="{AF693BFF-C676-40C5-A0CE-CCE4275BBC51}" presName="parentText" presStyleLbl="alignNode1" presStyleIdx="0" presStyleCnt="3">
        <dgm:presLayoutVars>
          <dgm:chMax val="1"/>
          <dgm:bulletEnabled val="1"/>
        </dgm:presLayoutVars>
      </dgm:prSet>
      <dgm:spPr/>
    </dgm:pt>
    <dgm:pt modelId="{8097629D-138E-4751-9458-D2828543F550}" type="pres">
      <dgm:prSet presAssocID="{AF693BFF-C676-40C5-A0CE-CCE4275BBC51}" presName="descendantText" presStyleLbl="alignAcc1" presStyleIdx="0" presStyleCnt="3">
        <dgm:presLayoutVars>
          <dgm:bulletEnabled val="1"/>
        </dgm:presLayoutVars>
      </dgm:prSet>
      <dgm:spPr/>
    </dgm:pt>
    <dgm:pt modelId="{6DCD6D95-EB1C-42FD-8F4F-244DE66CAF7D}" type="pres">
      <dgm:prSet presAssocID="{AD119E36-DE27-40DE-ADD5-29CC7E72BF20}" presName="sp" presStyleCnt="0"/>
      <dgm:spPr/>
    </dgm:pt>
    <dgm:pt modelId="{8B0999CB-F456-4723-A8A1-8BCFB4088758}" type="pres">
      <dgm:prSet presAssocID="{8541410C-6287-415A-B2A4-B553670000ED}" presName="composite" presStyleCnt="0"/>
      <dgm:spPr/>
    </dgm:pt>
    <dgm:pt modelId="{5229C8E0-CBD7-45B0-A31B-F4259E902A53}" type="pres">
      <dgm:prSet presAssocID="{8541410C-6287-415A-B2A4-B553670000ED}" presName="parentText" presStyleLbl="alignNode1" presStyleIdx="1" presStyleCnt="3">
        <dgm:presLayoutVars>
          <dgm:chMax val="1"/>
          <dgm:bulletEnabled val="1"/>
        </dgm:presLayoutVars>
      </dgm:prSet>
      <dgm:spPr/>
    </dgm:pt>
    <dgm:pt modelId="{0457425D-176D-44F5-AE73-64965D0EFF17}" type="pres">
      <dgm:prSet presAssocID="{8541410C-6287-415A-B2A4-B553670000ED}" presName="descendantText" presStyleLbl="alignAcc1" presStyleIdx="1" presStyleCnt="3">
        <dgm:presLayoutVars>
          <dgm:bulletEnabled val="1"/>
        </dgm:presLayoutVars>
      </dgm:prSet>
      <dgm:spPr/>
    </dgm:pt>
    <dgm:pt modelId="{FAFAE465-1EC2-480C-96B4-2D4A885CEBBB}" type="pres">
      <dgm:prSet presAssocID="{4167E951-D3B5-4127-9C35-EEDCB05A7554}" presName="sp" presStyleCnt="0"/>
      <dgm:spPr/>
    </dgm:pt>
    <dgm:pt modelId="{5A6F0D50-70A1-4992-8CF4-BAD60E81541D}" type="pres">
      <dgm:prSet presAssocID="{3DB131BB-6F08-4376-854F-F12B56A84A34}" presName="composite" presStyleCnt="0"/>
      <dgm:spPr/>
    </dgm:pt>
    <dgm:pt modelId="{61FC785A-6C64-4DF5-85FD-33242DC03606}" type="pres">
      <dgm:prSet presAssocID="{3DB131BB-6F08-4376-854F-F12B56A84A34}" presName="parentText" presStyleLbl="alignNode1" presStyleIdx="2" presStyleCnt="3">
        <dgm:presLayoutVars>
          <dgm:chMax val="1"/>
          <dgm:bulletEnabled val="1"/>
        </dgm:presLayoutVars>
      </dgm:prSet>
      <dgm:spPr/>
    </dgm:pt>
    <dgm:pt modelId="{F2D981A3-4323-4CD7-97B4-1F15AAA7D208}" type="pres">
      <dgm:prSet presAssocID="{3DB131BB-6F08-4376-854F-F12B56A84A34}" presName="descendantText" presStyleLbl="alignAcc1" presStyleIdx="2" presStyleCnt="3">
        <dgm:presLayoutVars>
          <dgm:bulletEnabled val="1"/>
        </dgm:presLayoutVars>
      </dgm:prSet>
      <dgm:spPr/>
    </dgm:pt>
  </dgm:ptLst>
  <dgm:cxnLst>
    <dgm:cxn modelId="{E9DAB5EC-1E87-4743-8818-E93EC9D8DFB4}" type="presOf" srcId="{E5330E32-1765-4589-85DE-D7C9B9689C8C}" destId="{F2D981A3-4323-4CD7-97B4-1F15AAA7D208}" srcOrd="0" destOrd="0" presId="urn:microsoft.com/office/officeart/2005/8/layout/chevron2"/>
    <dgm:cxn modelId="{2D7FEC18-7CAF-40AD-B590-625AE0C9585F}" type="presOf" srcId="{8541410C-6287-415A-B2A4-B553670000ED}" destId="{5229C8E0-CBD7-45B0-A31B-F4259E902A53}" srcOrd="0" destOrd="0" presId="urn:microsoft.com/office/officeart/2005/8/layout/chevron2"/>
    <dgm:cxn modelId="{931B86DD-65FF-4862-BEFC-FB3AF4924980}" srcId="{3DB131BB-6F08-4376-854F-F12B56A84A34}" destId="{E5330E32-1765-4589-85DE-D7C9B9689C8C}" srcOrd="0" destOrd="0" parTransId="{3BA2B177-E917-4862-A24B-E4CF6D6695D9}" sibTransId="{DF4B9E73-F8FB-4C70-A5A6-6F27DFDF0E52}"/>
    <dgm:cxn modelId="{98FE368E-2A50-4BF8-B95A-04BA0A126390}" type="presOf" srcId="{AD7F0EFE-EDB5-40DF-975F-E6F67351AE22}" destId="{1CA73181-4CC4-4CED-9C59-200B54B4720E}" srcOrd="0" destOrd="0" presId="urn:microsoft.com/office/officeart/2005/8/layout/chevron2"/>
    <dgm:cxn modelId="{C2B886EC-C755-4868-A380-70BABD0D7812}" srcId="{AD7F0EFE-EDB5-40DF-975F-E6F67351AE22}" destId="{AF693BFF-C676-40C5-A0CE-CCE4275BBC51}" srcOrd="0" destOrd="0" parTransId="{E0C2FE8D-C18B-4873-A112-2BF750A04CB6}" sibTransId="{AD119E36-DE27-40DE-ADD5-29CC7E72BF20}"/>
    <dgm:cxn modelId="{6BE13BAE-0B35-4A10-8B6B-084AFAA43649}" type="presOf" srcId="{80E89507-6FC5-4E33-B9E1-7E7FCDDFDA7B}" destId="{0457425D-176D-44F5-AE73-64965D0EFF17}" srcOrd="0" destOrd="0" presId="urn:microsoft.com/office/officeart/2005/8/layout/chevron2"/>
    <dgm:cxn modelId="{8380035F-77BA-42F1-B98C-02EF43565AA2}" srcId="{AD7F0EFE-EDB5-40DF-975F-E6F67351AE22}" destId="{8541410C-6287-415A-B2A4-B553670000ED}" srcOrd="1" destOrd="0" parTransId="{BA60FB7C-F299-41C3-977D-CC51D08C60AD}" sibTransId="{4167E951-D3B5-4127-9C35-EEDCB05A7554}"/>
    <dgm:cxn modelId="{E6A44BF3-66A2-4154-8240-1F90CD2D7BE5}" type="presOf" srcId="{AF693BFF-C676-40C5-A0CE-CCE4275BBC51}" destId="{4C3ACE30-7C2B-44CE-A533-651BA1EF3959}" srcOrd="0" destOrd="0" presId="urn:microsoft.com/office/officeart/2005/8/layout/chevron2"/>
    <dgm:cxn modelId="{038E27A4-8755-41AB-94F7-08CC8294747E}" srcId="{AF693BFF-C676-40C5-A0CE-CCE4275BBC51}" destId="{D7E000B2-DAF4-4EB7-8803-958C11F8F28F}" srcOrd="0" destOrd="0" parTransId="{1E8B31C1-F567-4985-ADF3-89FC9737D9F1}" sibTransId="{A7C76616-CA43-4387-81C5-F305FD8775E2}"/>
    <dgm:cxn modelId="{D1AEC71C-E092-4C7E-9CE7-9F638D86C5C4}" type="presOf" srcId="{3DB131BB-6F08-4376-854F-F12B56A84A34}" destId="{61FC785A-6C64-4DF5-85FD-33242DC03606}" srcOrd="0" destOrd="0" presId="urn:microsoft.com/office/officeart/2005/8/layout/chevron2"/>
    <dgm:cxn modelId="{E841CFC6-2DD9-478B-91CA-4F61926B12DB}" srcId="{8541410C-6287-415A-B2A4-B553670000ED}" destId="{80E89507-6FC5-4E33-B9E1-7E7FCDDFDA7B}" srcOrd="0" destOrd="0" parTransId="{26102047-4361-446A-A2DA-C24B24B381F7}" sibTransId="{88952F4C-2111-42C1-8E5F-7A925ABAEF3D}"/>
    <dgm:cxn modelId="{34CD670B-D40E-4911-A9A8-73947D8C2CC1}" type="presOf" srcId="{D7E000B2-DAF4-4EB7-8803-958C11F8F28F}" destId="{8097629D-138E-4751-9458-D2828543F550}" srcOrd="0" destOrd="0" presId="urn:microsoft.com/office/officeart/2005/8/layout/chevron2"/>
    <dgm:cxn modelId="{8DA26348-48FD-48F3-8940-7204A28A3E23}" srcId="{AD7F0EFE-EDB5-40DF-975F-E6F67351AE22}" destId="{3DB131BB-6F08-4376-854F-F12B56A84A34}" srcOrd="2" destOrd="0" parTransId="{176F2816-4EFB-46B5-8BBD-ABBD108D8201}" sibTransId="{BE6E9FCD-C5B3-4CA7-86FC-944861305163}"/>
    <dgm:cxn modelId="{B5AB87C1-29D2-4963-81A4-D0F124DCDA87}" type="presParOf" srcId="{1CA73181-4CC4-4CED-9C59-200B54B4720E}" destId="{2209F85A-6540-452F-838C-7CD343340B27}" srcOrd="0" destOrd="0" presId="urn:microsoft.com/office/officeart/2005/8/layout/chevron2"/>
    <dgm:cxn modelId="{BA7FB848-A4C0-4D7D-B39F-93F3C5823FBA}" type="presParOf" srcId="{2209F85A-6540-452F-838C-7CD343340B27}" destId="{4C3ACE30-7C2B-44CE-A533-651BA1EF3959}" srcOrd="0" destOrd="0" presId="urn:microsoft.com/office/officeart/2005/8/layout/chevron2"/>
    <dgm:cxn modelId="{513B9390-6517-4628-BAA3-3306154EABA8}" type="presParOf" srcId="{2209F85A-6540-452F-838C-7CD343340B27}" destId="{8097629D-138E-4751-9458-D2828543F550}" srcOrd="1" destOrd="0" presId="urn:microsoft.com/office/officeart/2005/8/layout/chevron2"/>
    <dgm:cxn modelId="{76D25FF2-7FBC-4F33-96BD-72EEFA01FA95}" type="presParOf" srcId="{1CA73181-4CC4-4CED-9C59-200B54B4720E}" destId="{6DCD6D95-EB1C-42FD-8F4F-244DE66CAF7D}" srcOrd="1" destOrd="0" presId="urn:microsoft.com/office/officeart/2005/8/layout/chevron2"/>
    <dgm:cxn modelId="{B8F9048B-5F23-4BBF-94F5-E28D03F0CA9E}" type="presParOf" srcId="{1CA73181-4CC4-4CED-9C59-200B54B4720E}" destId="{8B0999CB-F456-4723-A8A1-8BCFB4088758}" srcOrd="2" destOrd="0" presId="urn:microsoft.com/office/officeart/2005/8/layout/chevron2"/>
    <dgm:cxn modelId="{B1D94264-464A-419E-88CC-6058E56905AF}" type="presParOf" srcId="{8B0999CB-F456-4723-A8A1-8BCFB4088758}" destId="{5229C8E0-CBD7-45B0-A31B-F4259E902A53}" srcOrd="0" destOrd="0" presId="urn:microsoft.com/office/officeart/2005/8/layout/chevron2"/>
    <dgm:cxn modelId="{ECE36625-7004-4274-93D4-496149166ECC}" type="presParOf" srcId="{8B0999CB-F456-4723-A8A1-8BCFB4088758}" destId="{0457425D-176D-44F5-AE73-64965D0EFF17}" srcOrd="1" destOrd="0" presId="urn:microsoft.com/office/officeart/2005/8/layout/chevron2"/>
    <dgm:cxn modelId="{A19D83BA-528D-4C78-9C7C-D879ADF8455B}" type="presParOf" srcId="{1CA73181-4CC4-4CED-9C59-200B54B4720E}" destId="{FAFAE465-1EC2-480C-96B4-2D4A885CEBBB}" srcOrd="3" destOrd="0" presId="urn:microsoft.com/office/officeart/2005/8/layout/chevron2"/>
    <dgm:cxn modelId="{B50E0061-562D-44F6-80D2-6C42EAF0110F}" type="presParOf" srcId="{1CA73181-4CC4-4CED-9C59-200B54B4720E}" destId="{5A6F0D50-70A1-4992-8CF4-BAD60E81541D}" srcOrd="4" destOrd="0" presId="urn:microsoft.com/office/officeart/2005/8/layout/chevron2"/>
    <dgm:cxn modelId="{BE082479-8E0E-4F36-8A8C-CAE2580E2706}" type="presParOf" srcId="{5A6F0D50-70A1-4992-8CF4-BAD60E81541D}" destId="{61FC785A-6C64-4DF5-85FD-33242DC03606}" srcOrd="0" destOrd="0" presId="urn:microsoft.com/office/officeart/2005/8/layout/chevron2"/>
    <dgm:cxn modelId="{C172B432-1A99-4D0F-823D-466BC8908915}" type="presParOf" srcId="{5A6F0D50-70A1-4992-8CF4-BAD60E81541D}" destId="{F2D981A3-4323-4CD7-97B4-1F15AAA7D20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D7F0EFE-EDB5-40DF-975F-E6F67351AE22}" type="doc">
      <dgm:prSet loTypeId="urn:microsoft.com/office/officeart/2005/8/layout/chevron2" loCatId="process" qsTypeId="urn:microsoft.com/office/officeart/2005/8/quickstyle/simple1" qsCatId="simple" csTypeId="urn:microsoft.com/office/officeart/2005/8/colors/accent4_5" csCatId="accent4" phldr="1"/>
      <dgm:spPr/>
      <dgm:t>
        <a:bodyPr/>
        <a:lstStyle/>
        <a:p>
          <a:endParaRPr lang="es-ES"/>
        </a:p>
      </dgm:t>
    </dgm:pt>
    <dgm:pt modelId="{AF693BFF-C676-40C5-A0CE-CCE4275BBC51}">
      <dgm:prSet phldrT="[Texto]"/>
      <dgm:spPr/>
      <dgm:t>
        <a:bodyPr/>
        <a:lstStyle/>
        <a:p>
          <a:r>
            <a:rPr lang="es-ES" dirty="0"/>
            <a:t>4</a:t>
          </a:r>
        </a:p>
      </dgm:t>
    </dgm:pt>
    <dgm:pt modelId="{E0C2FE8D-C18B-4873-A112-2BF750A04CB6}" type="parTrans" cxnId="{C2B886EC-C755-4868-A380-70BABD0D7812}">
      <dgm:prSet/>
      <dgm:spPr/>
      <dgm:t>
        <a:bodyPr/>
        <a:lstStyle/>
        <a:p>
          <a:endParaRPr lang="es-ES"/>
        </a:p>
      </dgm:t>
    </dgm:pt>
    <dgm:pt modelId="{AD119E36-DE27-40DE-ADD5-29CC7E72BF20}" type="sibTrans" cxnId="{C2B886EC-C755-4868-A380-70BABD0D7812}">
      <dgm:prSet/>
      <dgm:spPr/>
      <dgm:t>
        <a:bodyPr/>
        <a:lstStyle/>
        <a:p>
          <a:endParaRPr lang="es-ES"/>
        </a:p>
      </dgm:t>
    </dgm:pt>
    <dgm:pt modelId="{D7E000B2-DAF4-4EB7-8803-958C11F8F28F}">
      <dgm:prSet phldrT="[Texto]"/>
      <dgm:spPr/>
      <dgm:t>
        <a:bodyPr/>
        <a:lstStyle/>
        <a:p>
          <a:r>
            <a:rPr lang="es-ES" dirty="0"/>
            <a:t>5</a:t>
          </a:r>
        </a:p>
      </dgm:t>
    </dgm:pt>
    <dgm:pt modelId="{A7C76616-CA43-4387-81C5-F305FD8775E2}" type="sibTrans" cxnId="{038E27A4-8755-41AB-94F7-08CC8294747E}">
      <dgm:prSet/>
      <dgm:spPr/>
      <dgm:t>
        <a:bodyPr/>
        <a:lstStyle/>
        <a:p>
          <a:endParaRPr lang="es-ES"/>
        </a:p>
      </dgm:t>
    </dgm:pt>
    <dgm:pt modelId="{1E8B31C1-F567-4985-ADF3-89FC9737D9F1}" type="parTrans" cxnId="{038E27A4-8755-41AB-94F7-08CC8294747E}">
      <dgm:prSet/>
      <dgm:spPr/>
      <dgm:t>
        <a:bodyPr/>
        <a:lstStyle/>
        <a:p>
          <a:endParaRPr lang="es-ES"/>
        </a:p>
      </dgm:t>
    </dgm:pt>
    <dgm:pt modelId="{B75F9D82-42C5-4B12-B0BD-26EE844AA02E}">
      <dgm:prSet phldrT="[Texto]"/>
      <dgm:spPr/>
      <dgm:t>
        <a:bodyPr/>
        <a:lstStyle/>
        <a:p>
          <a:r>
            <a:rPr lang="es-EC" dirty="0"/>
            <a:t>La carga axisimétrica se transmite por el 	cilindro de la Máquina MTS al anclar un soporte estructural inferior, y sobre éste, se asienta una superficie de la placa.</a:t>
          </a:r>
          <a:endParaRPr lang="es-ES" dirty="0"/>
        </a:p>
      </dgm:t>
    </dgm:pt>
    <dgm:pt modelId="{19B08ACE-68AE-4E81-A513-AD99CB36DE7A}" type="parTrans" cxnId="{7516B694-FCB5-4AB6-8614-0D75D124B869}">
      <dgm:prSet/>
      <dgm:spPr/>
      <dgm:t>
        <a:bodyPr/>
        <a:lstStyle/>
        <a:p>
          <a:endParaRPr lang="es-ES"/>
        </a:p>
      </dgm:t>
    </dgm:pt>
    <dgm:pt modelId="{475DD473-83B2-4100-8A0A-34854E54D1B3}" type="sibTrans" cxnId="{7516B694-FCB5-4AB6-8614-0D75D124B869}">
      <dgm:prSet/>
      <dgm:spPr/>
      <dgm:t>
        <a:bodyPr/>
        <a:lstStyle/>
        <a:p>
          <a:endParaRPr lang="es-ES"/>
        </a:p>
      </dgm:t>
    </dgm:pt>
    <dgm:pt modelId="{10F971EF-9459-45BB-802D-F414EF44ECC5}">
      <dgm:prSet phldrT="[Texto]"/>
      <dgm:spPr/>
      <dgm:t>
        <a:bodyPr/>
        <a:lstStyle/>
        <a:p>
          <a:r>
            <a:rPr lang="es-EC" dirty="0"/>
            <a:t>Por otro lado, en la cara del tubo libre de la probeta se asienta un soporte estructural superior, que simplemente descansa sobre la probeta.</a:t>
          </a:r>
          <a:endParaRPr lang="es-ES" dirty="0"/>
        </a:p>
      </dgm:t>
    </dgm:pt>
    <dgm:pt modelId="{43570C93-B85D-44DC-8774-8BE715DA8DC5}" type="parTrans" cxnId="{0634753D-41E1-46EF-B916-5CD17D1E55AF}">
      <dgm:prSet/>
      <dgm:spPr/>
      <dgm:t>
        <a:bodyPr/>
        <a:lstStyle/>
        <a:p>
          <a:endParaRPr lang="es-ES"/>
        </a:p>
      </dgm:t>
    </dgm:pt>
    <dgm:pt modelId="{E8C87A94-9429-42FC-809D-45129B2F3D27}" type="sibTrans" cxnId="{0634753D-41E1-46EF-B916-5CD17D1E55AF}">
      <dgm:prSet/>
      <dgm:spPr/>
      <dgm:t>
        <a:bodyPr/>
        <a:lstStyle/>
        <a:p>
          <a:endParaRPr lang="es-ES"/>
        </a:p>
      </dgm:t>
    </dgm:pt>
    <dgm:pt modelId="{1CA73181-4CC4-4CED-9C59-200B54B4720E}" type="pres">
      <dgm:prSet presAssocID="{AD7F0EFE-EDB5-40DF-975F-E6F67351AE22}" presName="linearFlow" presStyleCnt="0">
        <dgm:presLayoutVars>
          <dgm:dir/>
          <dgm:animLvl val="lvl"/>
          <dgm:resizeHandles val="exact"/>
        </dgm:presLayoutVars>
      </dgm:prSet>
      <dgm:spPr/>
    </dgm:pt>
    <dgm:pt modelId="{2209F85A-6540-452F-838C-7CD343340B27}" type="pres">
      <dgm:prSet presAssocID="{AF693BFF-C676-40C5-A0CE-CCE4275BBC51}" presName="composite" presStyleCnt="0"/>
      <dgm:spPr/>
    </dgm:pt>
    <dgm:pt modelId="{4C3ACE30-7C2B-44CE-A533-651BA1EF3959}" type="pres">
      <dgm:prSet presAssocID="{AF693BFF-C676-40C5-A0CE-CCE4275BBC51}" presName="parentText" presStyleLbl="alignNode1" presStyleIdx="0" presStyleCnt="2">
        <dgm:presLayoutVars>
          <dgm:chMax val="1"/>
          <dgm:bulletEnabled val="1"/>
        </dgm:presLayoutVars>
      </dgm:prSet>
      <dgm:spPr/>
    </dgm:pt>
    <dgm:pt modelId="{8097629D-138E-4751-9458-D2828543F550}" type="pres">
      <dgm:prSet presAssocID="{AF693BFF-C676-40C5-A0CE-CCE4275BBC51}" presName="descendantText" presStyleLbl="alignAcc1" presStyleIdx="0" presStyleCnt="2">
        <dgm:presLayoutVars>
          <dgm:bulletEnabled val="1"/>
        </dgm:presLayoutVars>
      </dgm:prSet>
      <dgm:spPr/>
    </dgm:pt>
    <dgm:pt modelId="{6DCD6D95-EB1C-42FD-8F4F-244DE66CAF7D}" type="pres">
      <dgm:prSet presAssocID="{AD119E36-DE27-40DE-ADD5-29CC7E72BF20}" presName="sp" presStyleCnt="0"/>
      <dgm:spPr/>
    </dgm:pt>
    <dgm:pt modelId="{99DB13A2-22B7-4E27-8CCF-FF7046F222D1}" type="pres">
      <dgm:prSet presAssocID="{D7E000B2-DAF4-4EB7-8803-958C11F8F28F}" presName="composite" presStyleCnt="0"/>
      <dgm:spPr/>
    </dgm:pt>
    <dgm:pt modelId="{134CD740-5E34-4140-B515-7841E49EFB67}" type="pres">
      <dgm:prSet presAssocID="{D7E000B2-DAF4-4EB7-8803-958C11F8F28F}" presName="parentText" presStyleLbl="alignNode1" presStyleIdx="1" presStyleCnt="2">
        <dgm:presLayoutVars>
          <dgm:chMax val="1"/>
          <dgm:bulletEnabled val="1"/>
        </dgm:presLayoutVars>
      </dgm:prSet>
      <dgm:spPr/>
    </dgm:pt>
    <dgm:pt modelId="{0AAA89CE-E8E5-413B-BFFE-FEA0DB2610D7}" type="pres">
      <dgm:prSet presAssocID="{D7E000B2-DAF4-4EB7-8803-958C11F8F28F}" presName="descendantText" presStyleLbl="alignAcc1" presStyleIdx="1" presStyleCnt="2">
        <dgm:presLayoutVars>
          <dgm:bulletEnabled val="1"/>
        </dgm:presLayoutVars>
      </dgm:prSet>
      <dgm:spPr/>
    </dgm:pt>
  </dgm:ptLst>
  <dgm:cxnLst>
    <dgm:cxn modelId="{98FE368E-2A50-4BF8-B95A-04BA0A126390}" type="presOf" srcId="{AD7F0EFE-EDB5-40DF-975F-E6F67351AE22}" destId="{1CA73181-4CC4-4CED-9C59-200B54B4720E}" srcOrd="0" destOrd="0" presId="urn:microsoft.com/office/officeart/2005/8/layout/chevron2"/>
    <dgm:cxn modelId="{7516B694-FCB5-4AB6-8614-0D75D124B869}" srcId="{AF693BFF-C676-40C5-A0CE-CCE4275BBC51}" destId="{B75F9D82-42C5-4B12-B0BD-26EE844AA02E}" srcOrd="0" destOrd="0" parTransId="{19B08ACE-68AE-4E81-A513-AD99CB36DE7A}" sibTransId="{475DD473-83B2-4100-8A0A-34854E54D1B3}"/>
    <dgm:cxn modelId="{C2B886EC-C755-4868-A380-70BABD0D7812}" srcId="{AD7F0EFE-EDB5-40DF-975F-E6F67351AE22}" destId="{AF693BFF-C676-40C5-A0CE-CCE4275BBC51}" srcOrd="0" destOrd="0" parTransId="{E0C2FE8D-C18B-4873-A112-2BF750A04CB6}" sibTransId="{AD119E36-DE27-40DE-ADD5-29CC7E72BF20}"/>
    <dgm:cxn modelId="{E6A44BF3-66A2-4154-8240-1F90CD2D7BE5}" type="presOf" srcId="{AF693BFF-C676-40C5-A0CE-CCE4275BBC51}" destId="{4C3ACE30-7C2B-44CE-A533-651BA1EF3959}" srcOrd="0" destOrd="0" presId="urn:microsoft.com/office/officeart/2005/8/layout/chevron2"/>
    <dgm:cxn modelId="{038E27A4-8755-41AB-94F7-08CC8294747E}" srcId="{AD7F0EFE-EDB5-40DF-975F-E6F67351AE22}" destId="{D7E000B2-DAF4-4EB7-8803-958C11F8F28F}" srcOrd="1" destOrd="0" parTransId="{1E8B31C1-F567-4985-ADF3-89FC9737D9F1}" sibTransId="{A7C76616-CA43-4387-81C5-F305FD8775E2}"/>
    <dgm:cxn modelId="{0634753D-41E1-46EF-B916-5CD17D1E55AF}" srcId="{D7E000B2-DAF4-4EB7-8803-958C11F8F28F}" destId="{10F971EF-9459-45BB-802D-F414EF44ECC5}" srcOrd="0" destOrd="0" parTransId="{43570C93-B85D-44DC-8774-8BE715DA8DC5}" sibTransId="{E8C87A94-9429-42FC-809D-45129B2F3D27}"/>
    <dgm:cxn modelId="{66CDC018-FB30-406E-9FC2-09D65451F4A1}" type="presOf" srcId="{10F971EF-9459-45BB-802D-F414EF44ECC5}" destId="{0AAA89CE-E8E5-413B-BFFE-FEA0DB2610D7}" srcOrd="0" destOrd="0" presId="urn:microsoft.com/office/officeart/2005/8/layout/chevron2"/>
    <dgm:cxn modelId="{F270CE5C-D66D-49D2-95F6-82199C6AFA00}" type="presOf" srcId="{B75F9D82-42C5-4B12-B0BD-26EE844AA02E}" destId="{8097629D-138E-4751-9458-D2828543F550}" srcOrd="0" destOrd="0" presId="urn:microsoft.com/office/officeart/2005/8/layout/chevron2"/>
    <dgm:cxn modelId="{29522C81-56E2-44B4-8690-414C38EA37C7}" type="presOf" srcId="{D7E000B2-DAF4-4EB7-8803-958C11F8F28F}" destId="{134CD740-5E34-4140-B515-7841E49EFB67}" srcOrd="0" destOrd="0" presId="urn:microsoft.com/office/officeart/2005/8/layout/chevron2"/>
    <dgm:cxn modelId="{B5AB87C1-29D2-4963-81A4-D0F124DCDA87}" type="presParOf" srcId="{1CA73181-4CC4-4CED-9C59-200B54B4720E}" destId="{2209F85A-6540-452F-838C-7CD343340B27}" srcOrd="0" destOrd="0" presId="urn:microsoft.com/office/officeart/2005/8/layout/chevron2"/>
    <dgm:cxn modelId="{BA7FB848-A4C0-4D7D-B39F-93F3C5823FBA}" type="presParOf" srcId="{2209F85A-6540-452F-838C-7CD343340B27}" destId="{4C3ACE30-7C2B-44CE-A533-651BA1EF3959}" srcOrd="0" destOrd="0" presId="urn:microsoft.com/office/officeart/2005/8/layout/chevron2"/>
    <dgm:cxn modelId="{513B9390-6517-4628-BAA3-3306154EABA8}" type="presParOf" srcId="{2209F85A-6540-452F-838C-7CD343340B27}" destId="{8097629D-138E-4751-9458-D2828543F550}" srcOrd="1" destOrd="0" presId="urn:microsoft.com/office/officeart/2005/8/layout/chevron2"/>
    <dgm:cxn modelId="{76D25FF2-7FBC-4F33-96BD-72EEFA01FA95}" type="presParOf" srcId="{1CA73181-4CC4-4CED-9C59-200B54B4720E}" destId="{6DCD6D95-EB1C-42FD-8F4F-244DE66CAF7D}" srcOrd="1" destOrd="0" presId="urn:microsoft.com/office/officeart/2005/8/layout/chevron2"/>
    <dgm:cxn modelId="{7C8F97F0-301F-49ED-8782-F5094C60E6CA}" type="presParOf" srcId="{1CA73181-4CC4-4CED-9C59-200B54B4720E}" destId="{99DB13A2-22B7-4E27-8CCF-FF7046F222D1}" srcOrd="2" destOrd="0" presId="urn:microsoft.com/office/officeart/2005/8/layout/chevron2"/>
    <dgm:cxn modelId="{9D6988FC-E82D-4C23-9FCB-66C14FB4C21E}" type="presParOf" srcId="{99DB13A2-22B7-4E27-8CCF-FF7046F222D1}" destId="{134CD740-5E34-4140-B515-7841E49EFB67}" srcOrd="0" destOrd="0" presId="urn:microsoft.com/office/officeart/2005/8/layout/chevron2"/>
    <dgm:cxn modelId="{EC01107A-5465-4E13-B7B6-180F6E146F36}" type="presParOf" srcId="{99DB13A2-22B7-4E27-8CCF-FF7046F222D1}" destId="{0AAA89CE-E8E5-413B-BFFE-FEA0DB2610D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D7F0EFE-EDB5-40DF-975F-E6F67351AE22}" type="doc">
      <dgm:prSet loTypeId="urn:microsoft.com/office/officeart/2005/8/layout/chevron2" loCatId="process" qsTypeId="urn:microsoft.com/office/officeart/2005/8/quickstyle/simple1" qsCatId="simple" csTypeId="urn:microsoft.com/office/officeart/2005/8/colors/accent4_5" csCatId="accent4" phldr="1"/>
      <dgm:spPr/>
      <dgm:t>
        <a:bodyPr/>
        <a:lstStyle/>
        <a:p>
          <a:endParaRPr lang="es-ES"/>
        </a:p>
      </dgm:t>
    </dgm:pt>
    <dgm:pt modelId="{AF693BFF-C676-40C5-A0CE-CCE4275BBC51}">
      <dgm:prSet phldrT="[Texto]"/>
      <dgm:spPr/>
      <dgm:t>
        <a:bodyPr/>
        <a:lstStyle/>
        <a:p>
          <a:r>
            <a:rPr lang="es-ES" dirty="0"/>
            <a:t>6</a:t>
          </a:r>
        </a:p>
      </dgm:t>
    </dgm:pt>
    <dgm:pt modelId="{E0C2FE8D-C18B-4873-A112-2BF750A04CB6}" type="parTrans" cxnId="{C2B886EC-C755-4868-A380-70BABD0D7812}">
      <dgm:prSet/>
      <dgm:spPr/>
      <dgm:t>
        <a:bodyPr/>
        <a:lstStyle/>
        <a:p>
          <a:endParaRPr lang="es-ES"/>
        </a:p>
      </dgm:t>
    </dgm:pt>
    <dgm:pt modelId="{AD119E36-DE27-40DE-ADD5-29CC7E72BF20}" type="sibTrans" cxnId="{C2B886EC-C755-4868-A380-70BABD0D7812}">
      <dgm:prSet/>
      <dgm:spPr/>
      <dgm:t>
        <a:bodyPr/>
        <a:lstStyle/>
        <a:p>
          <a:endParaRPr lang="es-ES"/>
        </a:p>
      </dgm:t>
    </dgm:pt>
    <dgm:pt modelId="{B75F9D82-42C5-4B12-B0BD-26EE844AA02E}">
      <dgm:prSet phldrT="[Texto]"/>
      <dgm:spPr/>
      <dgm:t>
        <a:bodyPr/>
        <a:lstStyle/>
        <a:p>
          <a:r>
            <a:rPr lang="es-EC" dirty="0"/>
            <a:t>Las variables a medir durante la flexión son: 1) Deformación unitaria y 2) Deflexión máxima. </a:t>
          </a:r>
          <a:endParaRPr lang="es-ES" dirty="0"/>
        </a:p>
      </dgm:t>
    </dgm:pt>
    <dgm:pt modelId="{19B08ACE-68AE-4E81-A513-AD99CB36DE7A}" type="parTrans" cxnId="{7516B694-FCB5-4AB6-8614-0D75D124B869}">
      <dgm:prSet/>
      <dgm:spPr/>
      <dgm:t>
        <a:bodyPr/>
        <a:lstStyle/>
        <a:p>
          <a:endParaRPr lang="es-ES"/>
        </a:p>
      </dgm:t>
    </dgm:pt>
    <dgm:pt modelId="{475DD473-83B2-4100-8A0A-34854E54D1B3}" type="sibTrans" cxnId="{7516B694-FCB5-4AB6-8614-0D75D124B869}">
      <dgm:prSet/>
      <dgm:spPr/>
      <dgm:t>
        <a:bodyPr/>
        <a:lstStyle/>
        <a:p>
          <a:endParaRPr lang="es-ES"/>
        </a:p>
      </dgm:t>
    </dgm:pt>
    <dgm:pt modelId="{1CA73181-4CC4-4CED-9C59-200B54B4720E}" type="pres">
      <dgm:prSet presAssocID="{AD7F0EFE-EDB5-40DF-975F-E6F67351AE22}" presName="linearFlow" presStyleCnt="0">
        <dgm:presLayoutVars>
          <dgm:dir/>
          <dgm:animLvl val="lvl"/>
          <dgm:resizeHandles val="exact"/>
        </dgm:presLayoutVars>
      </dgm:prSet>
      <dgm:spPr/>
    </dgm:pt>
    <dgm:pt modelId="{2209F85A-6540-452F-838C-7CD343340B27}" type="pres">
      <dgm:prSet presAssocID="{AF693BFF-C676-40C5-A0CE-CCE4275BBC51}" presName="composite" presStyleCnt="0"/>
      <dgm:spPr/>
    </dgm:pt>
    <dgm:pt modelId="{4C3ACE30-7C2B-44CE-A533-651BA1EF3959}" type="pres">
      <dgm:prSet presAssocID="{AF693BFF-C676-40C5-A0CE-CCE4275BBC51}" presName="parentText" presStyleLbl="alignNode1" presStyleIdx="0" presStyleCnt="1">
        <dgm:presLayoutVars>
          <dgm:chMax val="1"/>
          <dgm:bulletEnabled val="1"/>
        </dgm:presLayoutVars>
      </dgm:prSet>
      <dgm:spPr/>
    </dgm:pt>
    <dgm:pt modelId="{8097629D-138E-4751-9458-D2828543F550}" type="pres">
      <dgm:prSet presAssocID="{AF693BFF-C676-40C5-A0CE-CCE4275BBC51}" presName="descendantText" presStyleLbl="alignAcc1" presStyleIdx="0" presStyleCnt="1">
        <dgm:presLayoutVars>
          <dgm:bulletEnabled val="1"/>
        </dgm:presLayoutVars>
      </dgm:prSet>
      <dgm:spPr/>
    </dgm:pt>
  </dgm:ptLst>
  <dgm:cxnLst>
    <dgm:cxn modelId="{7516B694-FCB5-4AB6-8614-0D75D124B869}" srcId="{AF693BFF-C676-40C5-A0CE-CCE4275BBC51}" destId="{B75F9D82-42C5-4B12-B0BD-26EE844AA02E}" srcOrd="0" destOrd="0" parTransId="{19B08ACE-68AE-4E81-A513-AD99CB36DE7A}" sibTransId="{475DD473-83B2-4100-8A0A-34854E54D1B3}"/>
    <dgm:cxn modelId="{E6A44BF3-66A2-4154-8240-1F90CD2D7BE5}" type="presOf" srcId="{AF693BFF-C676-40C5-A0CE-CCE4275BBC51}" destId="{4C3ACE30-7C2B-44CE-A533-651BA1EF3959}" srcOrd="0" destOrd="0" presId="urn:microsoft.com/office/officeart/2005/8/layout/chevron2"/>
    <dgm:cxn modelId="{F270CE5C-D66D-49D2-95F6-82199C6AFA00}" type="presOf" srcId="{B75F9D82-42C5-4B12-B0BD-26EE844AA02E}" destId="{8097629D-138E-4751-9458-D2828543F550}" srcOrd="0" destOrd="0" presId="urn:microsoft.com/office/officeart/2005/8/layout/chevron2"/>
    <dgm:cxn modelId="{98FE368E-2A50-4BF8-B95A-04BA0A126390}" type="presOf" srcId="{AD7F0EFE-EDB5-40DF-975F-E6F67351AE22}" destId="{1CA73181-4CC4-4CED-9C59-200B54B4720E}" srcOrd="0" destOrd="0" presId="urn:microsoft.com/office/officeart/2005/8/layout/chevron2"/>
    <dgm:cxn modelId="{C2B886EC-C755-4868-A380-70BABD0D7812}" srcId="{AD7F0EFE-EDB5-40DF-975F-E6F67351AE22}" destId="{AF693BFF-C676-40C5-A0CE-CCE4275BBC51}" srcOrd="0" destOrd="0" parTransId="{E0C2FE8D-C18B-4873-A112-2BF750A04CB6}" sibTransId="{AD119E36-DE27-40DE-ADD5-29CC7E72BF20}"/>
    <dgm:cxn modelId="{B5AB87C1-29D2-4963-81A4-D0F124DCDA87}" type="presParOf" srcId="{1CA73181-4CC4-4CED-9C59-200B54B4720E}" destId="{2209F85A-6540-452F-838C-7CD343340B27}" srcOrd="0" destOrd="0" presId="urn:microsoft.com/office/officeart/2005/8/layout/chevron2"/>
    <dgm:cxn modelId="{BA7FB848-A4C0-4D7D-B39F-93F3C5823FBA}" type="presParOf" srcId="{2209F85A-6540-452F-838C-7CD343340B27}" destId="{4C3ACE30-7C2B-44CE-A533-651BA1EF3959}" srcOrd="0" destOrd="0" presId="urn:microsoft.com/office/officeart/2005/8/layout/chevron2"/>
    <dgm:cxn modelId="{513B9390-6517-4628-BAA3-3306154EABA8}" type="presParOf" srcId="{2209F85A-6540-452F-838C-7CD343340B27}" destId="{8097629D-138E-4751-9458-D2828543F55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D7F0EFE-EDB5-40DF-975F-E6F67351AE22}" type="doc">
      <dgm:prSet loTypeId="urn:microsoft.com/office/officeart/2005/8/layout/chevron2" loCatId="process" qsTypeId="urn:microsoft.com/office/officeart/2005/8/quickstyle/simple1" qsCatId="simple" csTypeId="urn:microsoft.com/office/officeart/2005/8/colors/accent4_5" csCatId="accent4" phldr="1"/>
      <dgm:spPr/>
      <dgm:t>
        <a:bodyPr/>
        <a:lstStyle/>
        <a:p>
          <a:endParaRPr lang="es-ES"/>
        </a:p>
      </dgm:t>
    </dgm:pt>
    <dgm:pt modelId="{AF693BFF-C676-40C5-A0CE-CCE4275BBC51}">
      <dgm:prSet phldrT="[Texto]"/>
      <dgm:spPr/>
      <dgm:t>
        <a:bodyPr/>
        <a:lstStyle/>
        <a:p>
          <a:r>
            <a:rPr lang="es-ES" dirty="0"/>
            <a:t>7</a:t>
          </a:r>
        </a:p>
      </dgm:t>
    </dgm:pt>
    <dgm:pt modelId="{E0C2FE8D-C18B-4873-A112-2BF750A04CB6}" type="parTrans" cxnId="{C2B886EC-C755-4868-A380-70BABD0D7812}">
      <dgm:prSet/>
      <dgm:spPr/>
      <dgm:t>
        <a:bodyPr/>
        <a:lstStyle/>
        <a:p>
          <a:endParaRPr lang="es-ES"/>
        </a:p>
      </dgm:t>
    </dgm:pt>
    <dgm:pt modelId="{AD119E36-DE27-40DE-ADD5-29CC7E72BF20}" type="sibTrans" cxnId="{C2B886EC-C755-4868-A380-70BABD0D7812}">
      <dgm:prSet/>
      <dgm:spPr/>
      <dgm:t>
        <a:bodyPr/>
        <a:lstStyle/>
        <a:p>
          <a:endParaRPr lang="es-ES"/>
        </a:p>
      </dgm:t>
    </dgm:pt>
    <dgm:pt modelId="{B75F9D82-42C5-4B12-B0BD-26EE844AA02E}">
      <dgm:prSet phldrT="[Texto]"/>
      <dgm:spPr/>
      <dgm:t>
        <a:bodyPr/>
        <a:lstStyle/>
        <a:p>
          <a:r>
            <a:rPr lang="es-EC" dirty="0"/>
            <a:t>Se calculan los esfuerzo radiales y tangenciales mediante la </a:t>
          </a:r>
          <a:r>
            <a:rPr lang="es-419" dirty="0"/>
            <a:t>Ley Generalizada de Hooke para el estado de biaxialidad</a:t>
          </a:r>
          <a:r>
            <a:rPr lang="es-EC" dirty="0"/>
            <a:t>, una vez que se hayan medido las deformaciones unitarias</a:t>
          </a:r>
          <a:endParaRPr lang="es-ES" dirty="0"/>
        </a:p>
      </dgm:t>
    </dgm:pt>
    <dgm:pt modelId="{19B08ACE-68AE-4E81-A513-AD99CB36DE7A}" type="parTrans" cxnId="{7516B694-FCB5-4AB6-8614-0D75D124B869}">
      <dgm:prSet/>
      <dgm:spPr/>
      <dgm:t>
        <a:bodyPr/>
        <a:lstStyle/>
        <a:p>
          <a:endParaRPr lang="es-ES"/>
        </a:p>
      </dgm:t>
    </dgm:pt>
    <dgm:pt modelId="{475DD473-83B2-4100-8A0A-34854E54D1B3}" type="sibTrans" cxnId="{7516B694-FCB5-4AB6-8614-0D75D124B869}">
      <dgm:prSet/>
      <dgm:spPr/>
      <dgm:t>
        <a:bodyPr/>
        <a:lstStyle/>
        <a:p>
          <a:endParaRPr lang="es-ES"/>
        </a:p>
      </dgm:t>
    </dgm:pt>
    <dgm:pt modelId="{1CA73181-4CC4-4CED-9C59-200B54B4720E}" type="pres">
      <dgm:prSet presAssocID="{AD7F0EFE-EDB5-40DF-975F-E6F67351AE22}" presName="linearFlow" presStyleCnt="0">
        <dgm:presLayoutVars>
          <dgm:dir/>
          <dgm:animLvl val="lvl"/>
          <dgm:resizeHandles val="exact"/>
        </dgm:presLayoutVars>
      </dgm:prSet>
      <dgm:spPr/>
    </dgm:pt>
    <dgm:pt modelId="{2209F85A-6540-452F-838C-7CD343340B27}" type="pres">
      <dgm:prSet presAssocID="{AF693BFF-C676-40C5-A0CE-CCE4275BBC51}" presName="composite" presStyleCnt="0"/>
      <dgm:spPr/>
    </dgm:pt>
    <dgm:pt modelId="{4C3ACE30-7C2B-44CE-A533-651BA1EF3959}" type="pres">
      <dgm:prSet presAssocID="{AF693BFF-C676-40C5-A0CE-CCE4275BBC51}" presName="parentText" presStyleLbl="alignNode1" presStyleIdx="0" presStyleCnt="1">
        <dgm:presLayoutVars>
          <dgm:chMax val="1"/>
          <dgm:bulletEnabled val="1"/>
        </dgm:presLayoutVars>
      </dgm:prSet>
      <dgm:spPr/>
    </dgm:pt>
    <dgm:pt modelId="{8097629D-138E-4751-9458-D2828543F550}" type="pres">
      <dgm:prSet presAssocID="{AF693BFF-C676-40C5-A0CE-CCE4275BBC51}" presName="descendantText" presStyleLbl="alignAcc1" presStyleIdx="0" presStyleCnt="1">
        <dgm:presLayoutVars>
          <dgm:bulletEnabled val="1"/>
        </dgm:presLayoutVars>
      </dgm:prSet>
      <dgm:spPr/>
    </dgm:pt>
  </dgm:ptLst>
  <dgm:cxnLst>
    <dgm:cxn modelId="{7516B694-FCB5-4AB6-8614-0D75D124B869}" srcId="{AF693BFF-C676-40C5-A0CE-CCE4275BBC51}" destId="{B75F9D82-42C5-4B12-B0BD-26EE844AA02E}" srcOrd="0" destOrd="0" parTransId="{19B08ACE-68AE-4E81-A513-AD99CB36DE7A}" sibTransId="{475DD473-83B2-4100-8A0A-34854E54D1B3}"/>
    <dgm:cxn modelId="{E6A44BF3-66A2-4154-8240-1F90CD2D7BE5}" type="presOf" srcId="{AF693BFF-C676-40C5-A0CE-CCE4275BBC51}" destId="{4C3ACE30-7C2B-44CE-A533-651BA1EF3959}" srcOrd="0" destOrd="0" presId="urn:microsoft.com/office/officeart/2005/8/layout/chevron2"/>
    <dgm:cxn modelId="{F270CE5C-D66D-49D2-95F6-82199C6AFA00}" type="presOf" srcId="{B75F9D82-42C5-4B12-B0BD-26EE844AA02E}" destId="{8097629D-138E-4751-9458-D2828543F550}" srcOrd="0" destOrd="0" presId="urn:microsoft.com/office/officeart/2005/8/layout/chevron2"/>
    <dgm:cxn modelId="{98FE368E-2A50-4BF8-B95A-04BA0A126390}" type="presOf" srcId="{AD7F0EFE-EDB5-40DF-975F-E6F67351AE22}" destId="{1CA73181-4CC4-4CED-9C59-200B54B4720E}" srcOrd="0" destOrd="0" presId="urn:microsoft.com/office/officeart/2005/8/layout/chevron2"/>
    <dgm:cxn modelId="{C2B886EC-C755-4868-A380-70BABD0D7812}" srcId="{AD7F0EFE-EDB5-40DF-975F-E6F67351AE22}" destId="{AF693BFF-C676-40C5-A0CE-CCE4275BBC51}" srcOrd="0" destOrd="0" parTransId="{E0C2FE8D-C18B-4873-A112-2BF750A04CB6}" sibTransId="{AD119E36-DE27-40DE-ADD5-29CC7E72BF20}"/>
    <dgm:cxn modelId="{B5AB87C1-29D2-4963-81A4-D0F124DCDA87}" type="presParOf" srcId="{1CA73181-4CC4-4CED-9C59-200B54B4720E}" destId="{2209F85A-6540-452F-838C-7CD343340B27}" srcOrd="0" destOrd="0" presId="urn:microsoft.com/office/officeart/2005/8/layout/chevron2"/>
    <dgm:cxn modelId="{BA7FB848-A4C0-4D7D-B39F-93F3C5823FBA}" type="presParOf" srcId="{2209F85A-6540-452F-838C-7CD343340B27}" destId="{4C3ACE30-7C2B-44CE-A533-651BA1EF3959}" srcOrd="0" destOrd="0" presId="urn:microsoft.com/office/officeart/2005/8/layout/chevron2"/>
    <dgm:cxn modelId="{513B9390-6517-4628-BAA3-3306154EABA8}" type="presParOf" srcId="{2209F85A-6540-452F-838C-7CD343340B27}" destId="{8097629D-138E-4751-9458-D2828543F55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D7F0EFE-EDB5-40DF-975F-E6F67351AE22}" type="doc">
      <dgm:prSet loTypeId="urn:microsoft.com/office/officeart/2005/8/layout/chevron2" loCatId="process" qsTypeId="urn:microsoft.com/office/officeart/2005/8/quickstyle/simple1" qsCatId="simple" csTypeId="urn:microsoft.com/office/officeart/2005/8/colors/accent4_5" csCatId="accent4" phldr="1"/>
      <dgm:spPr/>
      <dgm:t>
        <a:bodyPr/>
        <a:lstStyle/>
        <a:p>
          <a:endParaRPr lang="es-ES"/>
        </a:p>
      </dgm:t>
    </dgm:pt>
    <dgm:pt modelId="{AF693BFF-C676-40C5-A0CE-CCE4275BBC51}">
      <dgm:prSet phldrT="[Texto]"/>
      <dgm:spPr/>
      <dgm:t>
        <a:bodyPr/>
        <a:lstStyle/>
        <a:p>
          <a:r>
            <a:rPr lang="es-ES" dirty="0"/>
            <a:t>8</a:t>
          </a:r>
        </a:p>
      </dgm:t>
    </dgm:pt>
    <dgm:pt modelId="{E0C2FE8D-C18B-4873-A112-2BF750A04CB6}" type="parTrans" cxnId="{C2B886EC-C755-4868-A380-70BABD0D7812}">
      <dgm:prSet/>
      <dgm:spPr/>
      <dgm:t>
        <a:bodyPr/>
        <a:lstStyle/>
        <a:p>
          <a:endParaRPr lang="es-ES"/>
        </a:p>
      </dgm:t>
    </dgm:pt>
    <dgm:pt modelId="{AD119E36-DE27-40DE-ADD5-29CC7E72BF20}" type="sibTrans" cxnId="{C2B886EC-C755-4868-A380-70BABD0D7812}">
      <dgm:prSet/>
      <dgm:spPr/>
      <dgm:t>
        <a:bodyPr/>
        <a:lstStyle/>
        <a:p>
          <a:endParaRPr lang="es-ES"/>
        </a:p>
      </dgm:t>
    </dgm:pt>
    <dgm:pt modelId="{B75F9D82-42C5-4B12-B0BD-26EE844AA02E}">
      <dgm:prSet phldrT="[Texto]" custT="1"/>
      <dgm:spPr/>
      <dgm:t>
        <a:bodyPr/>
        <a:lstStyle/>
        <a:p>
          <a:r>
            <a:rPr lang="es-EC" sz="1500" dirty="0"/>
            <a:t>La deflexión en la placa se obtiene por la diferencia de las medidas de los comparadores de reloj palpador</a:t>
          </a:r>
          <a:endParaRPr lang="es-ES" sz="1500" dirty="0"/>
        </a:p>
      </dgm:t>
    </dgm:pt>
    <dgm:pt modelId="{19B08ACE-68AE-4E81-A513-AD99CB36DE7A}" type="parTrans" cxnId="{7516B694-FCB5-4AB6-8614-0D75D124B869}">
      <dgm:prSet/>
      <dgm:spPr/>
      <dgm:t>
        <a:bodyPr/>
        <a:lstStyle/>
        <a:p>
          <a:endParaRPr lang="es-ES"/>
        </a:p>
      </dgm:t>
    </dgm:pt>
    <dgm:pt modelId="{475DD473-83B2-4100-8A0A-34854E54D1B3}" type="sibTrans" cxnId="{7516B694-FCB5-4AB6-8614-0D75D124B869}">
      <dgm:prSet/>
      <dgm:spPr/>
      <dgm:t>
        <a:bodyPr/>
        <a:lstStyle/>
        <a:p>
          <a:endParaRPr lang="es-ES"/>
        </a:p>
      </dgm:t>
    </dgm:pt>
    <dgm:pt modelId="{1CA73181-4CC4-4CED-9C59-200B54B4720E}" type="pres">
      <dgm:prSet presAssocID="{AD7F0EFE-EDB5-40DF-975F-E6F67351AE22}" presName="linearFlow" presStyleCnt="0">
        <dgm:presLayoutVars>
          <dgm:dir/>
          <dgm:animLvl val="lvl"/>
          <dgm:resizeHandles val="exact"/>
        </dgm:presLayoutVars>
      </dgm:prSet>
      <dgm:spPr/>
    </dgm:pt>
    <dgm:pt modelId="{2209F85A-6540-452F-838C-7CD343340B27}" type="pres">
      <dgm:prSet presAssocID="{AF693BFF-C676-40C5-A0CE-CCE4275BBC51}" presName="composite" presStyleCnt="0"/>
      <dgm:spPr/>
    </dgm:pt>
    <dgm:pt modelId="{4C3ACE30-7C2B-44CE-A533-651BA1EF3959}" type="pres">
      <dgm:prSet presAssocID="{AF693BFF-C676-40C5-A0CE-CCE4275BBC51}" presName="parentText" presStyleLbl="alignNode1" presStyleIdx="0" presStyleCnt="1">
        <dgm:presLayoutVars>
          <dgm:chMax val="1"/>
          <dgm:bulletEnabled val="1"/>
        </dgm:presLayoutVars>
      </dgm:prSet>
      <dgm:spPr/>
    </dgm:pt>
    <dgm:pt modelId="{8097629D-138E-4751-9458-D2828543F550}" type="pres">
      <dgm:prSet presAssocID="{AF693BFF-C676-40C5-A0CE-CCE4275BBC51}" presName="descendantText" presStyleLbl="alignAcc1" presStyleIdx="0" presStyleCnt="1">
        <dgm:presLayoutVars>
          <dgm:bulletEnabled val="1"/>
        </dgm:presLayoutVars>
      </dgm:prSet>
      <dgm:spPr/>
    </dgm:pt>
  </dgm:ptLst>
  <dgm:cxnLst>
    <dgm:cxn modelId="{7516B694-FCB5-4AB6-8614-0D75D124B869}" srcId="{AF693BFF-C676-40C5-A0CE-CCE4275BBC51}" destId="{B75F9D82-42C5-4B12-B0BD-26EE844AA02E}" srcOrd="0" destOrd="0" parTransId="{19B08ACE-68AE-4E81-A513-AD99CB36DE7A}" sibTransId="{475DD473-83B2-4100-8A0A-34854E54D1B3}"/>
    <dgm:cxn modelId="{E6A44BF3-66A2-4154-8240-1F90CD2D7BE5}" type="presOf" srcId="{AF693BFF-C676-40C5-A0CE-CCE4275BBC51}" destId="{4C3ACE30-7C2B-44CE-A533-651BA1EF3959}" srcOrd="0" destOrd="0" presId="urn:microsoft.com/office/officeart/2005/8/layout/chevron2"/>
    <dgm:cxn modelId="{F270CE5C-D66D-49D2-95F6-82199C6AFA00}" type="presOf" srcId="{B75F9D82-42C5-4B12-B0BD-26EE844AA02E}" destId="{8097629D-138E-4751-9458-D2828543F550}" srcOrd="0" destOrd="0" presId="urn:microsoft.com/office/officeart/2005/8/layout/chevron2"/>
    <dgm:cxn modelId="{98FE368E-2A50-4BF8-B95A-04BA0A126390}" type="presOf" srcId="{AD7F0EFE-EDB5-40DF-975F-E6F67351AE22}" destId="{1CA73181-4CC4-4CED-9C59-200B54B4720E}" srcOrd="0" destOrd="0" presId="urn:microsoft.com/office/officeart/2005/8/layout/chevron2"/>
    <dgm:cxn modelId="{C2B886EC-C755-4868-A380-70BABD0D7812}" srcId="{AD7F0EFE-EDB5-40DF-975F-E6F67351AE22}" destId="{AF693BFF-C676-40C5-A0CE-CCE4275BBC51}" srcOrd="0" destOrd="0" parTransId="{E0C2FE8D-C18B-4873-A112-2BF750A04CB6}" sibTransId="{AD119E36-DE27-40DE-ADD5-29CC7E72BF20}"/>
    <dgm:cxn modelId="{B5AB87C1-29D2-4963-81A4-D0F124DCDA87}" type="presParOf" srcId="{1CA73181-4CC4-4CED-9C59-200B54B4720E}" destId="{2209F85A-6540-452F-838C-7CD343340B27}" srcOrd="0" destOrd="0" presId="urn:microsoft.com/office/officeart/2005/8/layout/chevron2"/>
    <dgm:cxn modelId="{BA7FB848-A4C0-4D7D-B39F-93F3C5823FBA}" type="presParOf" srcId="{2209F85A-6540-452F-838C-7CD343340B27}" destId="{4C3ACE30-7C2B-44CE-A533-651BA1EF3959}" srcOrd="0" destOrd="0" presId="urn:microsoft.com/office/officeart/2005/8/layout/chevron2"/>
    <dgm:cxn modelId="{513B9390-6517-4628-BAA3-3306154EABA8}" type="presParOf" srcId="{2209F85A-6540-452F-838C-7CD343340B27}" destId="{8097629D-138E-4751-9458-D2828543F550}" srcOrd="1" destOrd="0" presId="urn:microsoft.com/office/officeart/2005/8/layout/chevron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95DF994-69FA-45A9-83DC-2843C133923B}" type="doc">
      <dgm:prSet loTypeId="urn:microsoft.com/office/officeart/2005/8/layout/vProcess5" loCatId="process" qsTypeId="urn:microsoft.com/office/officeart/2005/8/quickstyle/simple1" qsCatId="simple" csTypeId="urn:microsoft.com/office/officeart/2005/8/colors/accent4_1" csCatId="accent4" phldr="1"/>
      <dgm:spPr/>
      <dgm:t>
        <a:bodyPr/>
        <a:lstStyle/>
        <a:p>
          <a:endParaRPr lang="es-ES"/>
        </a:p>
      </dgm:t>
    </dgm:pt>
    <dgm:pt modelId="{558784B5-D949-4853-A411-C4631D18F6CD}">
      <dgm:prSet phldrT="[Texto]"/>
      <dgm:spPr/>
      <dgm:t>
        <a:bodyPr/>
        <a:lstStyle/>
        <a:p>
          <a:r>
            <a:rPr lang="es-EC" dirty="0"/>
            <a:t>Selección de materiales</a:t>
          </a:r>
          <a:endParaRPr lang="es-ES" dirty="0"/>
        </a:p>
      </dgm:t>
    </dgm:pt>
    <dgm:pt modelId="{2EA3BDEF-2DEC-455D-B56C-1B0890CE07BD}" type="parTrans" cxnId="{F3951509-03DA-4184-A6FE-1518535FF196}">
      <dgm:prSet/>
      <dgm:spPr/>
      <dgm:t>
        <a:bodyPr/>
        <a:lstStyle/>
        <a:p>
          <a:endParaRPr lang="es-ES"/>
        </a:p>
      </dgm:t>
    </dgm:pt>
    <dgm:pt modelId="{04A3AB6B-48E3-4233-B31B-71F686AF1DA7}" type="sibTrans" cxnId="{F3951509-03DA-4184-A6FE-1518535FF196}">
      <dgm:prSet/>
      <dgm:spPr/>
      <dgm:t>
        <a:bodyPr/>
        <a:lstStyle/>
        <a:p>
          <a:endParaRPr lang="es-ES"/>
        </a:p>
      </dgm:t>
    </dgm:pt>
    <dgm:pt modelId="{F0DCB365-12B4-4909-9729-D19351D91F0F}">
      <dgm:prSet phldrT="[Texto]"/>
      <dgm:spPr/>
      <dgm:t>
        <a:bodyPr/>
        <a:lstStyle/>
        <a:p>
          <a:r>
            <a:rPr lang="es-EC" dirty="0"/>
            <a:t>Corte</a:t>
          </a:r>
          <a:endParaRPr lang="es-ES" dirty="0"/>
        </a:p>
      </dgm:t>
    </dgm:pt>
    <dgm:pt modelId="{92F3A878-87B3-41DC-8AC8-0BF8C92ACE3B}" type="parTrans" cxnId="{C2FC39E5-2085-43B8-9C60-2FF336A87775}">
      <dgm:prSet/>
      <dgm:spPr/>
      <dgm:t>
        <a:bodyPr/>
        <a:lstStyle/>
        <a:p>
          <a:endParaRPr lang="es-ES"/>
        </a:p>
      </dgm:t>
    </dgm:pt>
    <dgm:pt modelId="{6E063BF0-95D2-4B5B-A5F7-32AD76081B25}" type="sibTrans" cxnId="{C2FC39E5-2085-43B8-9C60-2FF336A87775}">
      <dgm:prSet/>
      <dgm:spPr/>
      <dgm:t>
        <a:bodyPr/>
        <a:lstStyle/>
        <a:p>
          <a:endParaRPr lang="es-ES"/>
        </a:p>
      </dgm:t>
    </dgm:pt>
    <dgm:pt modelId="{F16BC71E-CAD8-4BC3-847F-9CC23B9BB747}">
      <dgm:prSet phldrT="[Texto]"/>
      <dgm:spPr/>
      <dgm:t>
        <a:bodyPr/>
        <a:lstStyle/>
        <a:p>
          <a:r>
            <a:rPr lang="es-EC" dirty="0"/>
            <a:t>Armado</a:t>
          </a:r>
          <a:endParaRPr lang="es-ES" dirty="0"/>
        </a:p>
      </dgm:t>
    </dgm:pt>
    <dgm:pt modelId="{A5AF2681-7F01-4DC7-8DB0-B1E3FBEB45DD}" type="parTrans" cxnId="{1B29BB3C-A9A9-4A0F-B825-0B439D9EFB61}">
      <dgm:prSet/>
      <dgm:spPr/>
      <dgm:t>
        <a:bodyPr/>
        <a:lstStyle/>
        <a:p>
          <a:endParaRPr lang="es-ES"/>
        </a:p>
      </dgm:t>
    </dgm:pt>
    <dgm:pt modelId="{11ADE361-7D6D-44C3-A2E7-4CB21C4D1DD8}" type="sibTrans" cxnId="{1B29BB3C-A9A9-4A0F-B825-0B439D9EFB61}">
      <dgm:prSet/>
      <dgm:spPr/>
      <dgm:t>
        <a:bodyPr/>
        <a:lstStyle/>
        <a:p>
          <a:endParaRPr lang="es-ES"/>
        </a:p>
      </dgm:t>
    </dgm:pt>
    <dgm:pt modelId="{B0CBD4D4-AFF1-4DAB-B7A2-56C21F201FA4}">
      <dgm:prSet phldrT="[Texto]"/>
      <dgm:spPr/>
      <dgm:t>
        <a:bodyPr/>
        <a:lstStyle/>
        <a:p>
          <a:r>
            <a:rPr lang="es-EC" dirty="0"/>
            <a:t>Soldadura</a:t>
          </a:r>
          <a:endParaRPr lang="es-ES" dirty="0"/>
        </a:p>
      </dgm:t>
    </dgm:pt>
    <dgm:pt modelId="{8AA89041-8233-45EB-98F8-58CE3BBC985F}" type="parTrans" cxnId="{0A59AD5B-FA1F-4FDB-B856-C9019FFCA1B7}">
      <dgm:prSet/>
      <dgm:spPr/>
      <dgm:t>
        <a:bodyPr/>
        <a:lstStyle/>
        <a:p>
          <a:endParaRPr lang="es-ES"/>
        </a:p>
      </dgm:t>
    </dgm:pt>
    <dgm:pt modelId="{ED1F64B8-793D-4E93-B0FB-881F0093ECF5}" type="sibTrans" cxnId="{0A59AD5B-FA1F-4FDB-B856-C9019FFCA1B7}">
      <dgm:prSet/>
      <dgm:spPr/>
      <dgm:t>
        <a:bodyPr/>
        <a:lstStyle/>
        <a:p>
          <a:endParaRPr lang="es-ES"/>
        </a:p>
      </dgm:t>
    </dgm:pt>
    <dgm:pt modelId="{1D8E6581-B4D4-490E-925C-99E8663A90F6}">
      <dgm:prSet phldrT="[Texto]"/>
      <dgm:spPr/>
      <dgm:t>
        <a:bodyPr/>
        <a:lstStyle/>
        <a:p>
          <a:r>
            <a:rPr lang="es-EC" dirty="0"/>
            <a:t>Mecanizado</a:t>
          </a:r>
          <a:endParaRPr lang="es-ES" dirty="0"/>
        </a:p>
      </dgm:t>
    </dgm:pt>
    <dgm:pt modelId="{CFD215F4-D0B6-41CF-B5A9-5CF720BACF71}" type="parTrans" cxnId="{E94ABD21-F671-4452-8B9E-90426097474A}">
      <dgm:prSet/>
      <dgm:spPr/>
      <dgm:t>
        <a:bodyPr/>
        <a:lstStyle/>
        <a:p>
          <a:endParaRPr lang="es-ES"/>
        </a:p>
      </dgm:t>
    </dgm:pt>
    <dgm:pt modelId="{29B690FC-D930-4ABC-9F9F-D9DE6661B980}" type="sibTrans" cxnId="{E94ABD21-F671-4452-8B9E-90426097474A}">
      <dgm:prSet/>
      <dgm:spPr/>
      <dgm:t>
        <a:bodyPr/>
        <a:lstStyle/>
        <a:p>
          <a:endParaRPr lang="es-ES"/>
        </a:p>
      </dgm:t>
    </dgm:pt>
    <dgm:pt modelId="{92898FD4-3F05-45FA-9F40-DE9C10F12018}">
      <dgm:prSet phldrT="[Texto]"/>
      <dgm:spPr/>
      <dgm:t>
        <a:bodyPr/>
        <a:lstStyle/>
        <a:p>
          <a:endParaRPr lang="es-ES"/>
        </a:p>
      </dgm:t>
    </dgm:pt>
    <dgm:pt modelId="{AF47895F-7CAA-4D98-8689-D20E70F586F1}" type="parTrans" cxnId="{355B33EB-95AF-414D-AE32-34F5A74F6D85}">
      <dgm:prSet/>
      <dgm:spPr/>
      <dgm:t>
        <a:bodyPr/>
        <a:lstStyle/>
        <a:p>
          <a:endParaRPr lang="es-ES"/>
        </a:p>
      </dgm:t>
    </dgm:pt>
    <dgm:pt modelId="{CE7BB6E8-EDF1-4887-9D5F-65483B789A83}" type="sibTrans" cxnId="{355B33EB-95AF-414D-AE32-34F5A74F6D85}">
      <dgm:prSet/>
      <dgm:spPr/>
      <dgm:t>
        <a:bodyPr/>
        <a:lstStyle/>
        <a:p>
          <a:endParaRPr lang="es-ES"/>
        </a:p>
      </dgm:t>
    </dgm:pt>
    <dgm:pt modelId="{8F6155BF-7863-47C6-B104-72139ED54E21}" type="pres">
      <dgm:prSet presAssocID="{195DF994-69FA-45A9-83DC-2843C133923B}" presName="outerComposite" presStyleCnt="0">
        <dgm:presLayoutVars>
          <dgm:chMax val="5"/>
          <dgm:dir/>
          <dgm:resizeHandles val="exact"/>
        </dgm:presLayoutVars>
      </dgm:prSet>
      <dgm:spPr/>
    </dgm:pt>
    <dgm:pt modelId="{994609B9-B7DB-476C-AD15-BB8A48CCEE1B}" type="pres">
      <dgm:prSet presAssocID="{195DF994-69FA-45A9-83DC-2843C133923B}" presName="dummyMaxCanvas" presStyleCnt="0">
        <dgm:presLayoutVars/>
      </dgm:prSet>
      <dgm:spPr/>
    </dgm:pt>
    <dgm:pt modelId="{004C8425-64D7-40C8-90C6-57B5ABB14B5B}" type="pres">
      <dgm:prSet presAssocID="{195DF994-69FA-45A9-83DC-2843C133923B}" presName="FiveNodes_1" presStyleLbl="node1" presStyleIdx="0" presStyleCnt="5">
        <dgm:presLayoutVars>
          <dgm:bulletEnabled val="1"/>
        </dgm:presLayoutVars>
      </dgm:prSet>
      <dgm:spPr/>
    </dgm:pt>
    <dgm:pt modelId="{18F171F5-42A1-469C-AEC6-66E890D3C500}" type="pres">
      <dgm:prSet presAssocID="{195DF994-69FA-45A9-83DC-2843C133923B}" presName="FiveNodes_2" presStyleLbl="node1" presStyleIdx="1" presStyleCnt="5">
        <dgm:presLayoutVars>
          <dgm:bulletEnabled val="1"/>
        </dgm:presLayoutVars>
      </dgm:prSet>
      <dgm:spPr/>
    </dgm:pt>
    <dgm:pt modelId="{59558F47-3744-4FFD-A308-6DC830C331F9}" type="pres">
      <dgm:prSet presAssocID="{195DF994-69FA-45A9-83DC-2843C133923B}" presName="FiveNodes_3" presStyleLbl="node1" presStyleIdx="2" presStyleCnt="5">
        <dgm:presLayoutVars>
          <dgm:bulletEnabled val="1"/>
        </dgm:presLayoutVars>
      </dgm:prSet>
      <dgm:spPr/>
    </dgm:pt>
    <dgm:pt modelId="{9EC7C7CF-252D-484F-8C04-FEC55245A0DD}" type="pres">
      <dgm:prSet presAssocID="{195DF994-69FA-45A9-83DC-2843C133923B}" presName="FiveNodes_4" presStyleLbl="node1" presStyleIdx="3" presStyleCnt="5">
        <dgm:presLayoutVars>
          <dgm:bulletEnabled val="1"/>
        </dgm:presLayoutVars>
      </dgm:prSet>
      <dgm:spPr/>
    </dgm:pt>
    <dgm:pt modelId="{EB84B8AC-71E4-4D81-A6C4-F2A2E5AF27E2}" type="pres">
      <dgm:prSet presAssocID="{195DF994-69FA-45A9-83DC-2843C133923B}" presName="FiveNodes_5" presStyleLbl="node1" presStyleIdx="4" presStyleCnt="5">
        <dgm:presLayoutVars>
          <dgm:bulletEnabled val="1"/>
        </dgm:presLayoutVars>
      </dgm:prSet>
      <dgm:spPr/>
    </dgm:pt>
    <dgm:pt modelId="{F10874A9-98B1-4596-A2BD-30221D5C6939}" type="pres">
      <dgm:prSet presAssocID="{195DF994-69FA-45A9-83DC-2843C133923B}" presName="FiveConn_1-2" presStyleLbl="fgAccFollowNode1" presStyleIdx="0" presStyleCnt="4">
        <dgm:presLayoutVars>
          <dgm:bulletEnabled val="1"/>
        </dgm:presLayoutVars>
      </dgm:prSet>
      <dgm:spPr/>
    </dgm:pt>
    <dgm:pt modelId="{72CEEE23-59F1-48C1-A903-CD11A5EA7035}" type="pres">
      <dgm:prSet presAssocID="{195DF994-69FA-45A9-83DC-2843C133923B}" presName="FiveConn_2-3" presStyleLbl="fgAccFollowNode1" presStyleIdx="1" presStyleCnt="4">
        <dgm:presLayoutVars>
          <dgm:bulletEnabled val="1"/>
        </dgm:presLayoutVars>
      </dgm:prSet>
      <dgm:spPr/>
    </dgm:pt>
    <dgm:pt modelId="{3FAA4754-7CD8-43DD-BCF3-7BB6B1115F32}" type="pres">
      <dgm:prSet presAssocID="{195DF994-69FA-45A9-83DC-2843C133923B}" presName="FiveConn_3-4" presStyleLbl="fgAccFollowNode1" presStyleIdx="2" presStyleCnt="4">
        <dgm:presLayoutVars>
          <dgm:bulletEnabled val="1"/>
        </dgm:presLayoutVars>
      </dgm:prSet>
      <dgm:spPr/>
    </dgm:pt>
    <dgm:pt modelId="{63A18CB3-0F48-4E46-95DF-63A2D7E00557}" type="pres">
      <dgm:prSet presAssocID="{195DF994-69FA-45A9-83DC-2843C133923B}" presName="FiveConn_4-5" presStyleLbl="fgAccFollowNode1" presStyleIdx="3" presStyleCnt="4">
        <dgm:presLayoutVars>
          <dgm:bulletEnabled val="1"/>
        </dgm:presLayoutVars>
      </dgm:prSet>
      <dgm:spPr/>
    </dgm:pt>
    <dgm:pt modelId="{180E2C86-CB46-4C9C-B03A-866BEB30E870}" type="pres">
      <dgm:prSet presAssocID="{195DF994-69FA-45A9-83DC-2843C133923B}" presName="FiveNodes_1_text" presStyleLbl="node1" presStyleIdx="4" presStyleCnt="5">
        <dgm:presLayoutVars>
          <dgm:bulletEnabled val="1"/>
        </dgm:presLayoutVars>
      </dgm:prSet>
      <dgm:spPr/>
    </dgm:pt>
    <dgm:pt modelId="{9D8419E4-041F-4E35-8C43-77B50179F8A0}" type="pres">
      <dgm:prSet presAssocID="{195DF994-69FA-45A9-83DC-2843C133923B}" presName="FiveNodes_2_text" presStyleLbl="node1" presStyleIdx="4" presStyleCnt="5">
        <dgm:presLayoutVars>
          <dgm:bulletEnabled val="1"/>
        </dgm:presLayoutVars>
      </dgm:prSet>
      <dgm:spPr/>
    </dgm:pt>
    <dgm:pt modelId="{786B0578-11C7-485E-996C-9B9F97F85FF3}" type="pres">
      <dgm:prSet presAssocID="{195DF994-69FA-45A9-83DC-2843C133923B}" presName="FiveNodes_3_text" presStyleLbl="node1" presStyleIdx="4" presStyleCnt="5">
        <dgm:presLayoutVars>
          <dgm:bulletEnabled val="1"/>
        </dgm:presLayoutVars>
      </dgm:prSet>
      <dgm:spPr/>
    </dgm:pt>
    <dgm:pt modelId="{4F309A7B-00AD-4000-A449-6FACCE5864F9}" type="pres">
      <dgm:prSet presAssocID="{195DF994-69FA-45A9-83DC-2843C133923B}" presName="FiveNodes_4_text" presStyleLbl="node1" presStyleIdx="4" presStyleCnt="5">
        <dgm:presLayoutVars>
          <dgm:bulletEnabled val="1"/>
        </dgm:presLayoutVars>
      </dgm:prSet>
      <dgm:spPr/>
    </dgm:pt>
    <dgm:pt modelId="{8D6434F5-E51A-4866-B8E4-83B820FA6E92}" type="pres">
      <dgm:prSet presAssocID="{195DF994-69FA-45A9-83DC-2843C133923B}" presName="FiveNodes_5_text" presStyleLbl="node1" presStyleIdx="4" presStyleCnt="5">
        <dgm:presLayoutVars>
          <dgm:bulletEnabled val="1"/>
        </dgm:presLayoutVars>
      </dgm:prSet>
      <dgm:spPr/>
    </dgm:pt>
  </dgm:ptLst>
  <dgm:cxnLst>
    <dgm:cxn modelId="{C2FC39E5-2085-43B8-9C60-2FF336A87775}" srcId="{195DF994-69FA-45A9-83DC-2843C133923B}" destId="{F0DCB365-12B4-4909-9729-D19351D91F0F}" srcOrd="1" destOrd="0" parTransId="{92F3A878-87B3-41DC-8AC8-0BF8C92ACE3B}" sibTransId="{6E063BF0-95D2-4B5B-A5F7-32AD76081B25}"/>
    <dgm:cxn modelId="{C5876F39-5184-400B-BAB8-9BFBAFF0B981}" type="presOf" srcId="{04A3AB6B-48E3-4233-B31B-71F686AF1DA7}" destId="{F10874A9-98B1-4596-A2BD-30221D5C6939}" srcOrd="0" destOrd="0" presId="urn:microsoft.com/office/officeart/2005/8/layout/vProcess5"/>
    <dgm:cxn modelId="{71E011B5-8400-415B-9848-A31EBB175FD3}" type="presOf" srcId="{558784B5-D949-4853-A411-C4631D18F6CD}" destId="{180E2C86-CB46-4C9C-B03A-866BEB30E870}" srcOrd="1" destOrd="0" presId="urn:microsoft.com/office/officeart/2005/8/layout/vProcess5"/>
    <dgm:cxn modelId="{809F6D15-8520-48D7-B3E7-140426357CF3}" type="presOf" srcId="{1D8E6581-B4D4-490E-925C-99E8663A90F6}" destId="{EB84B8AC-71E4-4D81-A6C4-F2A2E5AF27E2}" srcOrd="0" destOrd="0" presId="urn:microsoft.com/office/officeart/2005/8/layout/vProcess5"/>
    <dgm:cxn modelId="{57F9461E-8425-46E2-96E9-9E245DB205FA}" type="presOf" srcId="{F0DCB365-12B4-4909-9729-D19351D91F0F}" destId="{9D8419E4-041F-4E35-8C43-77B50179F8A0}" srcOrd="1" destOrd="0" presId="urn:microsoft.com/office/officeart/2005/8/layout/vProcess5"/>
    <dgm:cxn modelId="{10F78C53-D6E7-46DB-9045-B6A35EE4F2C2}" type="presOf" srcId="{B0CBD4D4-AFF1-4DAB-B7A2-56C21F201FA4}" destId="{4F309A7B-00AD-4000-A449-6FACCE5864F9}" srcOrd="1" destOrd="0" presId="urn:microsoft.com/office/officeart/2005/8/layout/vProcess5"/>
    <dgm:cxn modelId="{A51168E9-FE26-4571-9A12-B6138CBD2A36}" type="presOf" srcId="{6E063BF0-95D2-4B5B-A5F7-32AD76081B25}" destId="{72CEEE23-59F1-48C1-A903-CD11A5EA7035}" srcOrd="0" destOrd="0" presId="urn:microsoft.com/office/officeart/2005/8/layout/vProcess5"/>
    <dgm:cxn modelId="{EF8D3003-7E84-4CCA-AC7C-B38222451E41}" type="presOf" srcId="{1D8E6581-B4D4-490E-925C-99E8663A90F6}" destId="{8D6434F5-E51A-4866-B8E4-83B820FA6E92}" srcOrd="1" destOrd="0" presId="urn:microsoft.com/office/officeart/2005/8/layout/vProcess5"/>
    <dgm:cxn modelId="{0A59AD5B-FA1F-4FDB-B856-C9019FFCA1B7}" srcId="{195DF994-69FA-45A9-83DC-2843C133923B}" destId="{B0CBD4D4-AFF1-4DAB-B7A2-56C21F201FA4}" srcOrd="3" destOrd="0" parTransId="{8AA89041-8233-45EB-98F8-58CE3BBC985F}" sibTransId="{ED1F64B8-793D-4E93-B0FB-881F0093ECF5}"/>
    <dgm:cxn modelId="{1B29BB3C-A9A9-4A0F-B825-0B439D9EFB61}" srcId="{195DF994-69FA-45A9-83DC-2843C133923B}" destId="{F16BC71E-CAD8-4BC3-847F-9CC23B9BB747}" srcOrd="2" destOrd="0" parTransId="{A5AF2681-7F01-4DC7-8DB0-B1E3FBEB45DD}" sibTransId="{11ADE361-7D6D-44C3-A2E7-4CB21C4D1DD8}"/>
    <dgm:cxn modelId="{E94ABD21-F671-4452-8B9E-90426097474A}" srcId="{195DF994-69FA-45A9-83DC-2843C133923B}" destId="{1D8E6581-B4D4-490E-925C-99E8663A90F6}" srcOrd="4" destOrd="0" parTransId="{CFD215F4-D0B6-41CF-B5A9-5CF720BACF71}" sibTransId="{29B690FC-D930-4ABC-9F9F-D9DE6661B980}"/>
    <dgm:cxn modelId="{1B5B71E9-9C09-498D-BE09-19A5FEBB5B8C}" type="presOf" srcId="{F0DCB365-12B4-4909-9729-D19351D91F0F}" destId="{18F171F5-42A1-469C-AEC6-66E890D3C500}" srcOrd="0" destOrd="0" presId="urn:microsoft.com/office/officeart/2005/8/layout/vProcess5"/>
    <dgm:cxn modelId="{20EBA817-0181-4FF6-B42A-0442743D8B94}" type="presOf" srcId="{11ADE361-7D6D-44C3-A2E7-4CB21C4D1DD8}" destId="{3FAA4754-7CD8-43DD-BCF3-7BB6B1115F32}" srcOrd="0" destOrd="0" presId="urn:microsoft.com/office/officeart/2005/8/layout/vProcess5"/>
    <dgm:cxn modelId="{355B33EB-95AF-414D-AE32-34F5A74F6D85}" srcId="{195DF994-69FA-45A9-83DC-2843C133923B}" destId="{92898FD4-3F05-45FA-9F40-DE9C10F12018}" srcOrd="5" destOrd="0" parTransId="{AF47895F-7CAA-4D98-8689-D20E70F586F1}" sibTransId="{CE7BB6E8-EDF1-4887-9D5F-65483B789A83}"/>
    <dgm:cxn modelId="{02E73227-9390-4CF0-8D77-35D87F89BFA1}" type="presOf" srcId="{F16BC71E-CAD8-4BC3-847F-9CC23B9BB747}" destId="{786B0578-11C7-485E-996C-9B9F97F85FF3}" srcOrd="1" destOrd="0" presId="urn:microsoft.com/office/officeart/2005/8/layout/vProcess5"/>
    <dgm:cxn modelId="{1DBE9A1D-EF4C-4AF7-AF6B-2FCB47682E32}" type="presOf" srcId="{195DF994-69FA-45A9-83DC-2843C133923B}" destId="{8F6155BF-7863-47C6-B104-72139ED54E21}" srcOrd="0" destOrd="0" presId="urn:microsoft.com/office/officeart/2005/8/layout/vProcess5"/>
    <dgm:cxn modelId="{8A47D54F-88D7-409E-AC5D-5C67CAFBB147}" type="presOf" srcId="{B0CBD4D4-AFF1-4DAB-B7A2-56C21F201FA4}" destId="{9EC7C7CF-252D-484F-8C04-FEC55245A0DD}" srcOrd="0" destOrd="0" presId="urn:microsoft.com/office/officeart/2005/8/layout/vProcess5"/>
    <dgm:cxn modelId="{F3951509-03DA-4184-A6FE-1518535FF196}" srcId="{195DF994-69FA-45A9-83DC-2843C133923B}" destId="{558784B5-D949-4853-A411-C4631D18F6CD}" srcOrd="0" destOrd="0" parTransId="{2EA3BDEF-2DEC-455D-B56C-1B0890CE07BD}" sibTransId="{04A3AB6B-48E3-4233-B31B-71F686AF1DA7}"/>
    <dgm:cxn modelId="{21F8FD4B-3992-4ED5-B8C3-3FB0D2D50DF9}" type="presOf" srcId="{558784B5-D949-4853-A411-C4631D18F6CD}" destId="{004C8425-64D7-40C8-90C6-57B5ABB14B5B}" srcOrd="0" destOrd="0" presId="urn:microsoft.com/office/officeart/2005/8/layout/vProcess5"/>
    <dgm:cxn modelId="{C68D6107-5F7C-40FB-98D7-B3A309E4C115}" type="presOf" srcId="{F16BC71E-CAD8-4BC3-847F-9CC23B9BB747}" destId="{59558F47-3744-4FFD-A308-6DC830C331F9}" srcOrd="0" destOrd="0" presId="urn:microsoft.com/office/officeart/2005/8/layout/vProcess5"/>
    <dgm:cxn modelId="{86D8A6EE-9DEA-42EF-8E17-46B8682E7274}" type="presOf" srcId="{ED1F64B8-793D-4E93-B0FB-881F0093ECF5}" destId="{63A18CB3-0F48-4E46-95DF-63A2D7E00557}" srcOrd="0" destOrd="0" presId="urn:microsoft.com/office/officeart/2005/8/layout/vProcess5"/>
    <dgm:cxn modelId="{2583A6FF-8A85-4044-B5AF-44FAFE740EBB}" type="presParOf" srcId="{8F6155BF-7863-47C6-B104-72139ED54E21}" destId="{994609B9-B7DB-476C-AD15-BB8A48CCEE1B}" srcOrd="0" destOrd="0" presId="urn:microsoft.com/office/officeart/2005/8/layout/vProcess5"/>
    <dgm:cxn modelId="{99964790-619B-4C69-850F-F64A2919A1DC}" type="presParOf" srcId="{8F6155BF-7863-47C6-B104-72139ED54E21}" destId="{004C8425-64D7-40C8-90C6-57B5ABB14B5B}" srcOrd="1" destOrd="0" presId="urn:microsoft.com/office/officeart/2005/8/layout/vProcess5"/>
    <dgm:cxn modelId="{0FAF7919-E7FF-47F0-93A7-DAA3FB137BF8}" type="presParOf" srcId="{8F6155BF-7863-47C6-B104-72139ED54E21}" destId="{18F171F5-42A1-469C-AEC6-66E890D3C500}" srcOrd="2" destOrd="0" presId="urn:microsoft.com/office/officeart/2005/8/layout/vProcess5"/>
    <dgm:cxn modelId="{A12483AC-19A6-4BE5-83B6-8F02781C3266}" type="presParOf" srcId="{8F6155BF-7863-47C6-B104-72139ED54E21}" destId="{59558F47-3744-4FFD-A308-6DC830C331F9}" srcOrd="3" destOrd="0" presId="urn:microsoft.com/office/officeart/2005/8/layout/vProcess5"/>
    <dgm:cxn modelId="{900014D9-06D6-4EE0-A086-6FF951A74991}" type="presParOf" srcId="{8F6155BF-7863-47C6-B104-72139ED54E21}" destId="{9EC7C7CF-252D-484F-8C04-FEC55245A0DD}" srcOrd="4" destOrd="0" presId="urn:microsoft.com/office/officeart/2005/8/layout/vProcess5"/>
    <dgm:cxn modelId="{33CA3743-10E2-4392-8DBB-8AF4D5E6C1A4}" type="presParOf" srcId="{8F6155BF-7863-47C6-B104-72139ED54E21}" destId="{EB84B8AC-71E4-4D81-A6C4-F2A2E5AF27E2}" srcOrd="5" destOrd="0" presId="urn:microsoft.com/office/officeart/2005/8/layout/vProcess5"/>
    <dgm:cxn modelId="{E465412B-C833-42C1-AE79-D6C615FF25AE}" type="presParOf" srcId="{8F6155BF-7863-47C6-B104-72139ED54E21}" destId="{F10874A9-98B1-4596-A2BD-30221D5C6939}" srcOrd="6" destOrd="0" presId="urn:microsoft.com/office/officeart/2005/8/layout/vProcess5"/>
    <dgm:cxn modelId="{C7FCC79A-1E32-45EA-99D1-1483026E295A}" type="presParOf" srcId="{8F6155BF-7863-47C6-B104-72139ED54E21}" destId="{72CEEE23-59F1-48C1-A903-CD11A5EA7035}" srcOrd="7" destOrd="0" presId="urn:microsoft.com/office/officeart/2005/8/layout/vProcess5"/>
    <dgm:cxn modelId="{E0932F8D-2D59-4F9B-99CF-B2116DBCC5CC}" type="presParOf" srcId="{8F6155BF-7863-47C6-B104-72139ED54E21}" destId="{3FAA4754-7CD8-43DD-BCF3-7BB6B1115F32}" srcOrd="8" destOrd="0" presId="urn:microsoft.com/office/officeart/2005/8/layout/vProcess5"/>
    <dgm:cxn modelId="{B9AF24E1-4726-4F6D-97BD-995289312E67}" type="presParOf" srcId="{8F6155BF-7863-47C6-B104-72139ED54E21}" destId="{63A18CB3-0F48-4E46-95DF-63A2D7E00557}" srcOrd="9" destOrd="0" presId="urn:microsoft.com/office/officeart/2005/8/layout/vProcess5"/>
    <dgm:cxn modelId="{1E80C329-FBA5-45AB-AEFD-CF992EA250C9}" type="presParOf" srcId="{8F6155BF-7863-47C6-B104-72139ED54E21}" destId="{180E2C86-CB46-4C9C-B03A-866BEB30E870}" srcOrd="10" destOrd="0" presId="urn:microsoft.com/office/officeart/2005/8/layout/vProcess5"/>
    <dgm:cxn modelId="{C44A1E93-56D2-4E98-B87B-830D2C5D0CFE}" type="presParOf" srcId="{8F6155BF-7863-47C6-B104-72139ED54E21}" destId="{9D8419E4-041F-4E35-8C43-77B50179F8A0}" srcOrd="11" destOrd="0" presId="urn:microsoft.com/office/officeart/2005/8/layout/vProcess5"/>
    <dgm:cxn modelId="{D155D6FC-4F50-4FD0-8B20-8BA69C99BF09}" type="presParOf" srcId="{8F6155BF-7863-47C6-B104-72139ED54E21}" destId="{786B0578-11C7-485E-996C-9B9F97F85FF3}" srcOrd="12" destOrd="0" presId="urn:microsoft.com/office/officeart/2005/8/layout/vProcess5"/>
    <dgm:cxn modelId="{96AD17D8-8D4F-4FDE-A571-C711CAE0A300}" type="presParOf" srcId="{8F6155BF-7863-47C6-B104-72139ED54E21}" destId="{4F309A7B-00AD-4000-A449-6FACCE5864F9}" srcOrd="13" destOrd="0" presId="urn:microsoft.com/office/officeart/2005/8/layout/vProcess5"/>
    <dgm:cxn modelId="{DBE3A409-C6D0-45E7-AE71-E6E33FCDAC3C}" type="presParOf" srcId="{8F6155BF-7863-47C6-B104-72139ED54E21}" destId="{8D6434F5-E51A-4866-B8E4-83B820FA6E92}"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95DF994-69FA-45A9-83DC-2843C133923B}" type="doc">
      <dgm:prSet loTypeId="urn:microsoft.com/office/officeart/2005/8/layout/bProcess3" loCatId="process" qsTypeId="urn:microsoft.com/office/officeart/2005/8/quickstyle/simple1" qsCatId="simple" csTypeId="urn:microsoft.com/office/officeart/2005/8/colors/accent4_1" csCatId="accent4" phldr="1"/>
      <dgm:spPr/>
      <dgm:t>
        <a:bodyPr/>
        <a:lstStyle/>
        <a:p>
          <a:endParaRPr lang="es-ES"/>
        </a:p>
      </dgm:t>
    </dgm:pt>
    <dgm:pt modelId="{558784B5-D949-4853-A411-C4631D18F6CD}">
      <dgm:prSet phldrT="[Texto]"/>
      <dgm:spPr/>
      <dgm:t>
        <a:bodyPr/>
        <a:lstStyle/>
        <a:p>
          <a:r>
            <a:rPr lang="es-EC" dirty="0"/>
            <a:t>Limpieza de la zona.</a:t>
          </a:r>
          <a:endParaRPr lang="es-ES" dirty="0"/>
        </a:p>
      </dgm:t>
    </dgm:pt>
    <dgm:pt modelId="{2EA3BDEF-2DEC-455D-B56C-1B0890CE07BD}" type="parTrans" cxnId="{F3951509-03DA-4184-A6FE-1518535FF196}">
      <dgm:prSet/>
      <dgm:spPr/>
      <dgm:t>
        <a:bodyPr/>
        <a:lstStyle/>
        <a:p>
          <a:endParaRPr lang="es-ES"/>
        </a:p>
      </dgm:t>
    </dgm:pt>
    <dgm:pt modelId="{04A3AB6B-48E3-4233-B31B-71F686AF1DA7}" type="sibTrans" cxnId="{F3951509-03DA-4184-A6FE-1518535FF196}">
      <dgm:prSet/>
      <dgm:spPr/>
      <dgm:t>
        <a:bodyPr/>
        <a:lstStyle/>
        <a:p>
          <a:endParaRPr lang="es-ES"/>
        </a:p>
      </dgm:t>
    </dgm:pt>
    <dgm:pt modelId="{F16BC71E-CAD8-4BC3-847F-9CC23B9BB747}">
      <dgm:prSet phldrT="[Texto]"/>
      <dgm:spPr/>
      <dgm:t>
        <a:bodyPr/>
        <a:lstStyle/>
        <a:p>
          <a:r>
            <a:rPr lang="es-EC" dirty="0"/>
            <a:t>Juntan cables del extensómetro a zapata terminal</a:t>
          </a:r>
          <a:endParaRPr lang="es-ES" dirty="0"/>
        </a:p>
      </dgm:t>
    </dgm:pt>
    <dgm:pt modelId="{A5AF2681-7F01-4DC7-8DB0-B1E3FBEB45DD}" type="parTrans" cxnId="{1B29BB3C-A9A9-4A0F-B825-0B439D9EFB61}">
      <dgm:prSet/>
      <dgm:spPr/>
      <dgm:t>
        <a:bodyPr/>
        <a:lstStyle/>
        <a:p>
          <a:endParaRPr lang="es-ES"/>
        </a:p>
      </dgm:t>
    </dgm:pt>
    <dgm:pt modelId="{11ADE361-7D6D-44C3-A2E7-4CB21C4D1DD8}" type="sibTrans" cxnId="{1B29BB3C-A9A9-4A0F-B825-0B439D9EFB61}">
      <dgm:prSet/>
      <dgm:spPr/>
      <dgm:t>
        <a:bodyPr/>
        <a:lstStyle/>
        <a:p>
          <a:endParaRPr lang="es-ES"/>
        </a:p>
      </dgm:t>
    </dgm:pt>
    <dgm:pt modelId="{82FC803C-7D66-4D7F-917D-4D68B6F1D656}">
      <dgm:prSet phldrT="[Texto]"/>
      <dgm:spPr/>
      <dgm:t>
        <a:bodyPr/>
        <a:lstStyle/>
        <a:p>
          <a:r>
            <a:rPr lang="es-EC" dirty="0"/>
            <a:t>Se marca posición especifica </a:t>
          </a:r>
          <a:endParaRPr lang="es-ES" dirty="0"/>
        </a:p>
      </dgm:t>
    </dgm:pt>
    <dgm:pt modelId="{CA8CCF0C-81F7-4470-A1C7-AD6A1FD2F080}" type="parTrans" cxnId="{5F213880-F6A3-4B2C-B8BC-40281976B8E5}">
      <dgm:prSet/>
      <dgm:spPr/>
      <dgm:t>
        <a:bodyPr/>
        <a:lstStyle/>
        <a:p>
          <a:endParaRPr lang="es-ES"/>
        </a:p>
      </dgm:t>
    </dgm:pt>
    <dgm:pt modelId="{E6E44954-25F5-4EE9-B65B-2F75231FA1B1}" type="sibTrans" cxnId="{5F213880-F6A3-4B2C-B8BC-40281976B8E5}">
      <dgm:prSet/>
      <dgm:spPr/>
      <dgm:t>
        <a:bodyPr/>
        <a:lstStyle/>
        <a:p>
          <a:endParaRPr lang="es-ES"/>
        </a:p>
      </dgm:t>
    </dgm:pt>
    <dgm:pt modelId="{E5528B3C-E0B9-4486-99EA-0CB422E44246}">
      <dgm:prSet phldrT="[Texto]"/>
      <dgm:spPr/>
      <dgm:t>
        <a:bodyPr/>
        <a:lstStyle/>
        <a:p>
          <a:r>
            <a:rPr lang="es-EC" dirty="0"/>
            <a:t>Adherencia del sensor y zapata terminal a la placa metálica</a:t>
          </a:r>
          <a:endParaRPr lang="es-ES" dirty="0"/>
        </a:p>
      </dgm:t>
    </dgm:pt>
    <dgm:pt modelId="{4EF2DCF0-77E3-4226-9DF3-86C6F83758BD}" type="parTrans" cxnId="{D82C6E83-7979-48CB-B45F-AFC3BC586C6B}">
      <dgm:prSet/>
      <dgm:spPr/>
      <dgm:t>
        <a:bodyPr/>
        <a:lstStyle/>
        <a:p>
          <a:endParaRPr lang="es-ES"/>
        </a:p>
      </dgm:t>
    </dgm:pt>
    <dgm:pt modelId="{0B9A0AE4-F019-475B-961F-2F395789206E}" type="sibTrans" cxnId="{D82C6E83-7979-48CB-B45F-AFC3BC586C6B}">
      <dgm:prSet/>
      <dgm:spPr/>
      <dgm:t>
        <a:bodyPr/>
        <a:lstStyle/>
        <a:p>
          <a:endParaRPr lang="es-ES"/>
        </a:p>
      </dgm:t>
    </dgm:pt>
    <dgm:pt modelId="{8E965D85-A3F7-452C-9359-6C150C75D031}">
      <dgm:prSet phldrT="[Texto]"/>
      <dgm:spPr/>
      <dgm:t>
        <a:bodyPr/>
        <a:lstStyle/>
        <a:p>
          <a:r>
            <a:rPr lang="es-EC" dirty="0"/>
            <a:t>Soldadura de los terminales del extensómetro y zapata terminal, a cables </a:t>
          </a:r>
          <a:endParaRPr lang="es-ES" dirty="0"/>
        </a:p>
      </dgm:t>
    </dgm:pt>
    <dgm:pt modelId="{692F6BF9-E853-47E8-9290-D9FE5E84DD96}" type="parTrans" cxnId="{69CFC38F-FAAD-4AB3-AB84-686DB58C009B}">
      <dgm:prSet/>
      <dgm:spPr/>
      <dgm:t>
        <a:bodyPr/>
        <a:lstStyle/>
        <a:p>
          <a:endParaRPr lang="es-ES"/>
        </a:p>
      </dgm:t>
    </dgm:pt>
    <dgm:pt modelId="{730113E2-2420-41E9-B24D-9BF4543A07B9}" type="sibTrans" cxnId="{69CFC38F-FAAD-4AB3-AB84-686DB58C009B}">
      <dgm:prSet/>
      <dgm:spPr/>
      <dgm:t>
        <a:bodyPr/>
        <a:lstStyle/>
        <a:p>
          <a:endParaRPr lang="es-ES"/>
        </a:p>
      </dgm:t>
    </dgm:pt>
    <dgm:pt modelId="{414F01BB-F466-46AE-B223-12E289DB9984}">
      <dgm:prSet phldrT="[Texto]"/>
      <dgm:spPr/>
      <dgm:t>
        <a:bodyPr/>
        <a:lstStyle/>
        <a:p>
          <a:r>
            <a:rPr lang="es-EC" dirty="0"/>
            <a:t>Fijación del extensómetro a placa por una pega epóxica</a:t>
          </a:r>
          <a:endParaRPr lang="es-ES" dirty="0"/>
        </a:p>
      </dgm:t>
    </dgm:pt>
    <dgm:pt modelId="{3A61E48E-17E0-44A4-96C3-CA4D3893EA3A}" type="parTrans" cxnId="{FE8A5379-1B02-478C-BE12-5D280952B606}">
      <dgm:prSet/>
      <dgm:spPr/>
      <dgm:t>
        <a:bodyPr/>
        <a:lstStyle/>
        <a:p>
          <a:endParaRPr lang="es-ES"/>
        </a:p>
      </dgm:t>
    </dgm:pt>
    <dgm:pt modelId="{723F9D31-CA40-4F13-8B23-B56C24C993E1}" type="sibTrans" cxnId="{FE8A5379-1B02-478C-BE12-5D280952B606}">
      <dgm:prSet/>
      <dgm:spPr/>
      <dgm:t>
        <a:bodyPr/>
        <a:lstStyle/>
        <a:p>
          <a:endParaRPr lang="es-ES"/>
        </a:p>
      </dgm:t>
    </dgm:pt>
    <dgm:pt modelId="{B916B595-3A00-4EA7-A680-F0CAB8B2B479}" type="pres">
      <dgm:prSet presAssocID="{195DF994-69FA-45A9-83DC-2843C133923B}" presName="Name0" presStyleCnt="0">
        <dgm:presLayoutVars>
          <dgm:dir/>
          <dgm:resizeHandles val="exact"/>
        </dgm:presLayoutVars>
      </dgm:prSet>
      <dgm:spPr/>
    </dgm:pt>
    <dgm:pt modelId="{C202F871-3D36-4512-9152-FAFFB78E45DC}" type="pres">
      <dgm:prSet presAssocID="{558784B5-D949-4853-A411-C4631D18F6CD}" presName="node" presStyleLbl="node1" presStyleIdx="0" presStyleCnt="6">
        <dgm:presLayoutVars>
          <dgm:bulletEnabled val="1"/>
        </dgm:presLayoutVars>
      </dgm:prSet>
      <dgm:spPr/>
    </dgm:pt>
    <dgm:pt modelId="{84FF5ABF-FF24-4A48-83FB-23DD5088A4D6}" type="pres">
      <dgm:prSet presAssocID="{04A3AB6B-48E3-4233-B31B-71F686AF1DA7}" presName="sibTrans" presStyleLbl="sibTrans1D1" presStyleIdx="0" presStyleCnt="5"/>
      <dgm:spPr/>
    </dgm:pt>
    <dgm:pt modelId="{5B1F2A87-BE22-4A6C-AC3C-07A38DC5A314}" type="pres">
      <dgm:prSet presAssocID="{04A3AB6B-48E3-4233-B31B-71F686AF1DA7}" presName="connectorText" presStyleLbl="sibTrans1D1" presStyleIdx="0" presStyleCnt="5"/>
      <dgm:spPr/>
    </dgm:pt>
    <dgm:pt modelId="{CBC77A92-B261-40DE-944D-14F7B80877E5}" type="pres">
      <dgm:prSet presAssocID="{82FC803C-7D66-4D7F-917D-4D68B6F1D656}" presName="node" presStyleLbl="node1" presStyleIdx="1" presStyleCnt="6">
        <dgm:presLayoutVars>
          <dgm:bulletEnabled val="1"/>
        </dgm:presLayoutVars>
      </dgm:prSet>
      <dgm:spPr/>
    </dgm:pt>
    <dgm:pt modelId="{BE62B91A-0768-4E70-A728-8575B09D5480}" type="pres">
      <dgm:prSet presAssocID="{E6E44954-25F5-4EE9-B65B-2F75231FA1B1}" presName="sibTrans" presStyleLbl="sibTrans1D1" presStyleIdx="1" presStyleCnt="5"/>
      <dgm:spPr/>
    </dgm:pt>
    <dgm:pt modelId="{66795742-0EFD-476C-AFF6-B15FE9C39B1A}" type="pres">
      <dgm:prSet presAssocID="{E6E44954-25F5-4EE9-B65B-2F75231FA1B1}" presName="connectorText" presStyleLbl="sibTrans1D1" presStyleIdx="1" presStyleCnt="5"/>
      <dgm:spPr/>
    </dgm:pt>
    <dgm:pt modelId="{A8302A87-254A-4AEA-A003-977FD03864CA}" type="pres">
      <dgm:prSet presAssocID="{F16BC71E-CAD8-4BC3-847F-9CC23B9BB747}" presName="node" presStyleLbl="node1" presStyleIdx="2" presStyleCnt="6">
        <dgm:presLayoutVars>
          <dgm:bulletEnabled val="1"/>
        </dgm:presLayoutVars>
      </dgm:prSet>
      <dgm:spPr/>
    </dgm:pt>
    <dgm:pt modelId="{11BF90EA-A661-4C56-9E02-6267836B9F0A}" type="pres">
      <dgm:prSet presAssocID="{11ADE361-7D6D-44C3-A2E7-4CB21C4D1DD8}" presName="sibTrans" presStyleLbl="sibTrans1D1" presStyleIdx="2" presStyleCnt="5"/>
      <dgm:spPr/>
    </dgm:pt>
    <dgm:pt modelId="{062FC393-E84D-45F1-9889-1266C10D638D}" type="pres">
      <dgm:prSet presAssocID="{11ADE361-7D6D-44C3-A2E7-4CB21C4D1DD8}" presName="connectorText" presStyleLbl="sibTrans1D1" presStyleIdx="2" presStyleCnt="5"/>
      <dgm:spPr/>
    </dgm:pt>
    <dgm:pt modelId="{FD451C3E-F459-4BFE-B0B6-F7EC4C305417}" type="pres">
      <dgm:prSet presAssocID="{E5528B3C-E0B9-4486-99EA-0CB422E44246}" presName="node" presStyleLbl="node1" presStyleIdx="3" presStyleCnt="6">
        <dgm:presLayoutVars>
          <dgm:bulletEnabled val="1"/>
        </dgm:presLayoutVars>
      </dgm:prSet>
      <dgm:spPr/>
    </dgm:pt>
    <dgm:pt modelId="{61CEF30F-44AB-4924-A176-B6B35E46F3FC}" type="pres">
      <dgm:prSet presAssocID="{0B9A0AE4-F019-475B-961F-2F395789206E}" presName="sibTrans" presStyleLbl="sibTrans1D1" presStyleIdx="3" presStyleCnt="5"/>
      <dgm:spPr/>
    </dgm:pt>
    <dgm:pt modelId="{2484727B-48CA-4DC0-B10B-B69D40CC52C2}" type="pres">
      <dgm:prSet presAssocID="{0B9A0AE4-F019-475B-961F-2F395789206E}" presName="connectorText" presStyleLbl="sibTrans1D1" presStyleIdx="3" presStyleCnt="5"/>
      <dgm:spPr/>
    </dgm:pt>
    <dgm:pt modelId="{C1142BC2-6291-4E64-BC52-E81651D13691}" type="pres">
      <dgm:prSet presAssocID="{8E965D85-A3F7-452C-9359-6C150C75D031}" presName="node" presStyleLbl="node1" presStyleIdx="4" presStyleCnt="6">
        <dgm:presLayoutVars>
          <dgm:bulletEnabled val="1"/>
        </dgm:presLayoutVars>
      </dgm:prSet>
      <dgm:spPr/>
    </dgm:pt>
    <dgm:pt modelId="{017297C8-940E-4433-B992-D7A0636BE3CB}" type="pres">
      <dgm:prSet presAssocID="{730113E2-2420-41E9-B24D-9BF4543A07B9}" presName="sibTrans" presStyleLbl="sibTrans1D1" presStyleIdx="4" presStyleCnt="5"/>
      <dgm:spPr/>
    </dgm:pt>
    <dgm:pt modelId="{030DCDBC-855A-4E12-B3B3-FCF5891A0EF3}" type="pres">
      <dgm:prSet presAssocID="{730113E2-2420-41E9-B24D-9BF4543A07B9}" presName="connectorText" presStyleLbl="sibTrans1D1" presStyleIdx="4" presStyleCnt="5"/>
      <dgm:spPr/>
    </dgm:pt>
    <dgm:pt modelId="{D4C26081-749F-4A8D-BA66-629FC35F79D5}" type="pres">
      <dgm:prSet presAssocID="{414F01BB-F466-46AE-B223-12E289DB9984}" presName="node" presStyleLbl="node1" presStyleIdx="5" presStyleCnt="6">
        <dgm:presLayoutVars>
          <dgm:bulletEnabled val="1"/>
        </dgm:presLayoutVars>
      </dgm:prSet>
      <dgm:spPr/>
    </dgm:pt>
  </dgm:ptLst>
  <dgm:cxnLst>
    <dgm:cxn modelId="{69CFC38F-FAAD-4AB3-AB84-686DB58C009B}" srcId="{195DF994-69FA-45A9-83DC-2843C133923B}" destId="{8E965D85-A3F7-452C-9359-6C150C75D031}" srcOrd="4" destOrd="0" parTransId="{692F6BF9-E853-47E8-9290-D9FE5E84DD96}" sibTransId="{730113E2-2420-41E9-B24D-9BF4543A07B9}"/>
    <dgm:cxn modelId="{5F213880-F6A3-4B2C-B8BC-40281976B8E5}" srcId="{195DF994-69FA-45A9-83DC-2843C133923B}" destId="{82FC803C-7D66-4D7F-917D-4D68B6F1D656}" srcOrd="1" destOrd="0" parTransId="{CA8CCF0C-81F7-4470-A1C7-AD6A1FD2F080}" sibTransId="{E6E44954-25F5-4EE9-B65B-2F75231FA1B1}"/>
    <dgm:cxn modelId="{FE8A5379-1B02-478C-BE12-5D280952B606}" srcId="{195DF994-69FA-45A9-83DC-2843C133923B}" destId="{414F01BB-F466-46AE-B223-12E289DB9984}" srcOrd="5" destOrd="0" parTransId="{3A61E48E-17E0-44A4-96C3-CA4D3893EA3A}" sibTransId="{723F9D31-CA40-4F13-8B23-B56C24C993E1}"/>
    <dgm:cxn modelId="{E7361F9F-F9F3-4E4B-91D3-390476B1054E}" type="presOf" srcId="{730113E2-2420-41E9-B24D-9BF4543A07B9}" destId="{030DCDBC-855A-4E12-B3B3-FCF5891A0EF3}" srcOrd="1" destOrd="0" presId="urn:microsoft.com/office/officeart/2005/8/layout/bProcess3"/>
    <dgm:cxn modelId="{60287971-DE26-4A60-84AE-46B76A7EB9E1}" type="presOf" srcId="{E5528B3C-E0B9-4486-99EA-0CB422E44246}" destId="{FD451C3E-F459-4BFE-B0B6-F7EC4C305417}" srcOrd="0" destOrd="0" presId="urn:microsoft.com/office/officeart/2005/8/layout/bProcess3"/>
    <dgm:cxn modelId="{1B29BB3C-A9A9-4A0F-B825-0B439D9EFB61}" srcId="{195DF994-69FA-45A9-83DC-2843C133923B}" destId="{F16BC71E-CAD8-4BC3-847F-9CC23B9BB747}" srcOrd="2" destOrd="0" parTransId="{A5AF2681-7F01-4DC7-8DB0-B1E3FBEB45DD}" sibTransId="{11ADE361-7D6D-44C3-A2E7-4CB21C4D1DD8}"/>
    <dgm:cxn modelId="{11FD9973-4648-49E4-9016-9E4149766AF5}" type="presOf" srcId="{730113E2-2420-41E9-B24D-9BF4543A07B9}" destId="{017297C8-940E-4433-B992-D7A0636BE3CB}" srcOrd="0" destOrd="0" presId="urn:microsoft.com/office/officeart/2005/8/layout/bProcess3"/>
    <dgm:cxn modelId="{95E81D82-E743-4FDD-B181-F6D0C99950B7}" type="presOf" srcId="{04A3AB6B-48E3-4233-B31B-71F686AF1DA7}" destId="{84FF5ABF-FF24-4A48-83FB-23DD5088A4D6}" srcOrd="0" destOrd="0" presId="urn:microsoft.com/office/officeart/2005/8/layout/bProcess3"/>
    <dgm:cxn modelId="{DD52B4CA-1DA5-41F6-A8C8-45F913A1B092}" type="presOf" srcId="{11ADE361-7D6D-44C3-A2E7-4CB21C4D1DD8}" destId="{062FC393-E84D-45F1-9889-1266C10D638D}" srcOrd="1" destOrd="0" presId="urn:microsoft.com/office/officeart/2005/8/layout/bProcess3"/>
    <dgm:cxn modelId="{BEDEA779-7C01-46CB-B772-CE635B34799C}" type="presOf" srcId="{0B9A0AE4-F019-475B-961F-2F395789206E}" destId="{2484727B-48CA-4DC0-B10B-B69D40CC52C2}" srcOrd="1" destOrd="0" presId="urn:microsoft.com/office/officeart/2005/8/layout/bProcess3"/>
    <dgm:cxn modelId="{15F91FA0-300B-4BE2-8FA2-9F89C851F602}" type="presOf" srcId="{558784B5-D949-4853-A411-C4631D18F6CD}" destId="{C202F871-3D36-4512-9152-FAFFB78E45DC}" srcOrd="0" destOrd="0" presId="urn:microsoft.com/office/officeart/2005/8/layout/bProcess3"/>
    <dgm:cxn modelId="{55E6B46B-7C1D-4B4C-A56A-7B1CDF13319A}" type="presOf" srcId="{195DF994-69FA-45A9-83DC-2843C133923B}" destId="{B916B595-3A00-4EA7-A680-F0CAB8B2B479}" srcOrd="0" destOrd="0" presId="urn:microsoft.com/office/officeart/2005/8/layout/bProcess3"/>
    <dgm:cxn modelId="{5EDE8E82-2E01-4B8C-80C1-CB85520FDF8D}" type="presOf" srcId="{E6E44954-25F5-4EE9-B65B-2F75231FA1B1}" destId="{66795742-0EFD-476C-AFF6-B15FE9C39B1A}" srcOrd="1" destOrd="0" presId="urn:microsoft.com/office/officeart/2005/8/layout/bProcess3"/>
    <dgm:cxn modelId="{A6B2C6F4-6532-4DA6-865D-C2F01BEB5D70}" type="presOf" srcId="{F16BC71E-CAD8-4BC3-847F-9CC23B9BB747}" destId="{A8302A87-254A-4AEA-A003-977FD03864CA}" srcOrd="0" destOrd="0" presId="urn:microsoft.com/office/officeart/2005/8/layout/bProcess3"/>
    <dgm:cxn modelId="{0D6E6101-E38B-4055-9919-00AEAC11B37A}" type="presOf" srcId="{414F01BB-F466-46AE-B223-12E289DB9984}" destId="{D4C26081-749F-4A8D-BA66-629FC35F79D5}" srcOrd="0" destOrd="0" presId="urn:microsoft.com/office/officeart/2005/8/layout/bProcess3"/>
    <dgm:cxn modelId="{AD6DEF3F-5B4C-429D-83FF-3A1BEE38C87D}" type="presOf" srcId="{E6E44954-25F5-4EE9-B65B-2F75231FA1B1}" destId="{BE62B91A-0768-4E70-A728-8575B09D5480}" srcOrd="0" destOrd="0" presId="urn:microsoft.com/office/officeart/2005/8/layout/bProcess3"/>
    <dgm:cxn modelId="{0F20E3CE-3A0D-4577-B0A2-D75454F13B19}" type="presOf" srcId="{04A3AB6B-48E3-4233-B31B-71F686AF1DA7}" destId="{5B1F2A87-BE22-4A6C-AC3C-07A38DC5A314}" srcOrd="1" destOrd="0" presId="urn:microsoft.com/office/officeart/2005/8/layout/bProcess3"/>
    <dgm:cxn modelId="{4CE2A27B-1569-414D-862F-613C86C83506}" type="presOf" srcId="{8E965D85-A3F7-452C-9359-6C150C75D031}" destId="{C1142BC2-6291-4E64-BC52-E81651D13691}" srcOrd="0" destOrd="0" presId="urn:microsoft.com/office/officeart/2005/8/layout/bProcess3"/>
    <dgm:cxn modelId="{05B43C3A-7A6A-4752-8A3F-5B79120D42B9}" type="presOf" srcId="{0B9A0AE4-F019-475B-961F-2F395789206E}" destId="{61CEF30F-44AB-4924-A176-B6B35E46F3FC}" srcOrd="0" destOrd="0" presId="urn:microsoft.com/office/officeart/2005/8/layout/bProcess3"/>
    <dgm:cxn modelId="{7033AB27-C3B9-4CB7-A156-5980032B981F}" type="presOf" srcId="{11ADE361-7D6D-44C3-A2E7-4CB21C4D1DD8}" destId="{11BF90EA-A661-4C56-9E02-6267836B9F0A}" srcOrd="0" destOrd="0" presId="urn:microsoft.com/office/officeart/2005/8/layout/bProcess3"/>
    <dgm:cxn modelId="{81480CDC-000E-4568-8DD0-A30EEC2D8101}" type="presOf" srcId="{82FC803C-7D66-4D7F-917D-4D68B6F1D656}" destId="{CBC77A92-B261-40DE-944D-14F7B80877E5}" srcOrd="0" destOrd="0" presId="urn:microsoft.com/office/officeart/2005/8/layout/bProcess3"/>
    <dgm:cxn modelId="{D82C6E83-7979-48CB-B45F-AFC3BC586C6B}" srcId="{195DF994-69FA-45A9-83DC-2843C133923B}" destId="{E5528B3C-E0B9-4486-99EA-0CB422E44246}" srcOrd="3" destOrd="0" parTransId="{4EF2DCF0-77E3-4226-9DF3-86C6F83758BD}" sibTransId="{0B9A0AE4-F019-475B-961F-2F395789206E}"/>
    <dgm:cxn modelId="{F3951509-03DA-4184-A6FE-1518535FF196}" srcId="{195DF994-69FA-45A9-83DC-2843C133923B}" destId="{558784B5-D949-4853-A411-C4631D18F6CD}" srcOrd="0" destOrd="0" parTransId="{2EA3BDEF-2DEC-455D-B56C-1B0890CE07BD}" sibTransId="{04A3AB6B-48E3-4233-B31B-71F686AF1DA7}"/>
    <dgm:cxn modelId="{2045DA4B-AAAB-412A-B38D-0A12561FD22D}" type="presParOf" srcId="{B916B595-3A00-4EA7-A680-F0CAB8B2B479}" destId="{C202F871-3D36-4512-9152-FAFFB78E45DC}" srcOrd="0" destOrd="0" presId="urn:microsoft.com/office/officeart/2005/8/layout/bProcess3"/>
    <dgm:cxn modelId="{E0D85FD9-D10C-4FF1-98CD-48AEDB300691}" type="presParOf" srcId="{B916B595-3A00-4EA7-A680-F0CAB8B2B479}" destId="{84FF5ABF-FF24-4A48-83FB-23DD5088A4D6}" srcOrd="1" destOrd="0" presId="urn:microsoft.com/office/officeart/2005/8/layout/bProcess3"/>
    <dgm:cxn modelId="{180A3116-0D40-475E-8F8E-C4F553253308}" type="presParOf" srcId="{84FF5ABF-FF24-4A48-83FB-23DD5088A4D6}" destId="{5B1F2A87-BE22-4A6C-AC3C-07A38DC5A314}" srcOrd="0" destOrd="0" presId="urn:microsoft.com/office/officeart/2005/8/layout/bProcess3"/>
    <dgm:cxn modelId="{D7A29EC8-D7AE-44C8-8EDF-645518F20F47}" type="presParOf" srcId="{B916B595-3A00-4EA7-A680-F0CAB8B2B479}" destId="{CBC77A92-B261-40DE-944D-14F7B80877E5}" srcOrd="2" destOrd="0" presId="urn:microsoft.com/office/officeart/2005/8/layout/bProcess3"/>
    <dgm:cxn modelId="{BDAE2023-98A3-4960-B26C-C17DF710EE17}" type="presParOf" srcId="{B916B595-3A00-4EA7-A680-F0CAB8B2B479}" destId="{BE62B91A-0768-4E70-A728-8575B09D5480}" srcOrd="3" destOrd="0" presId="urn:microsoft.com/office/officeart/2005/8/layout/bProcess3"/>
    <dgm:cxn modelId="{1008C666-73FE-4689-8737-1CBDEE8C4519}" type="presParOf" srcId="{BE62B91A-0768-4E70-A728-8575B09D5480}" destId="{66795742-0EFD-476C-AFF6-B15FE9C39B1A}" srcOrd="0" destOrd="0" presId="urn:microsoft.com/office/officeart/2005/8/layout/bProcess3"/>
    <dgm:cxn modelId="{8B965012-3CF1-4D57-8917-0BD10A45F867}" type="presParOf" srcId="{B916B595-3A00-4EA7-A680-F0CAB8B2B479}" destId="{A8302A87-254A-4AEA-A003-977FD03864CA}" srcOrd="4" destOrd="0" presId="urn:microsoft.com/office/officeart/2005/8/layout/bProcess3"/>
    <dgm:cxn modelId="{2686894D-9123-4CFE-8A6E-0C7915A99727}" type="presParOf" srcId="{B916B595-3A00-4EA7-A680-F0CAB8B2B479}" destId="{11BF90EA-A661-4C56-9E02-6267836B9F0A}" srcOrd="5" destOrd="0" presId="urn:microsoft.com/office/officeart/2005/8/layout/bProcess3"/>
    <dgm:cxn modelId="{37650B75-9BBB-425F-B03C-4248E410B19C}" type="presParOf" srcId="{11BF90EA-A661-4C56-9E02-6267836B9F0A}" destId="{062FC393-E84D-45F1-9889-1266C10D638D}" srcOrd="0" destOrd="0" presId="urn:microsoft.com/office/officeart/2005/8/layout/bProcess3"/>
    <dgm:cxn modelId="{695C60B7-3C91-4E92-B822-03274BE65F57}" type="presParOf" srcId="{B916B595-3A00-4EA7-A680-F0CAB8B2B479}" destId="{FD451C3E-F459-4BFE-B0B6-F7EC4C305417}" srcOrd="6" destOrd="0" presId="urn:microsoft.com/office/officeart/2005/8/layout/bProcess3"/>
    <dgm:cxn modelId="{818DDB77-7508-4EFA-96D9-5B9A06274538}" type="presParOf" srcId="{B916B595-3A00-4EA7-A680-F0CAB8B2B479}" destId="{61CEF30F-44AB-4924-A176-B6B35E46F3FC}" srcOrd="7" destOrd="0" presId="urn:microsoft.com/office/officeart/2005/8/layout/bProcess3"/>
    <dgm:cxn modelId="{AC8B5A36-80E5-45BA-AFA3-F4958ED425C6}" type="presParOf" srcId="{61CEF30F-44AB-4924-A176-B6B35E46F3FC}" destId="{2484727B-48CA-4DC0-B10B-B69D40CC52C2}" srcOrd="0" destOrd="0" presId="urn:microsoft.com/office/officeart/2005/8/layout/bProcess3"/>
    <dgm:cxn modelId="{A2485C52-44CD-47BE-B21E-5CB70496447E}" type="presParOf" srcId="{B916B595-3A00-4EA7-A680-F0CAB8B2B479}" destId="{C1142BC2-6291-4E64-BC52-E81651D13691}" srcOrd="8" destOrd="0" presId="urn:microsoft.com/office/officeart/2005/8/layout/bProcess3"/>
    <dgm:cxn modelId="{1C6A6468-EAF1-40D2-8F33-048822911BE1}" type="presParOf" srcId="{B916B595-3A00-4EA7-A680-F0CAB8B2B479}" destId="{017297C8-940E-4433-B992-D7A0636BE3CB}" srcOrd="9" destOrd="0" presId="urn:microsoft.com/office/officeart/2005/8/layout/bProcess3"/>
    <dgm:cxn modelId="{F6DC4C91-ABA2-4E99-ACC0-EF130681D6F0}" type="presParOf" srcId="{017297C8-940E-4433-B992-D7A0636BE3CB}" destId="{030DCDBC-855A-4E12-B3B3-FCF5891A0EF3}" srcOrd="0" destOrd="0" presId="urn:microsoft.com/office/officeart/2005/8/layout/bProcess3"/>
    <dgm:cxn modelId="{DBA84B84-5DC0-431C-93CF-7805E839978C}" type="presParOf" srcId="{B916B595-3A00-4EA7-A680-F0CAB8B2B479}" destId="{D4C26081-749F-4A8D-BA66-629FC35F79D5}"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47470F6-96B9-4D54-8852-DB84D5AB5979}" type="doc">
      <dgm:prSet loTypeId="urn:microsoft.com/office/officeart/2005/8/layout/bProcess3" loCatId="process" qsTypeId="urn:microsoft.com/office/officeart/2005/8/quickstyle/simple1" qsCatId="simple" csTypeId="urn:microsoft.com/office/officeart/2005/8/colors/accent4_1" csCatId="accent4" phldr="1"/>
      <dgm:spPr/>
      <dgm:t>
        <a:bodyPr/>
        <a:lstStyle/>
        <a:p>
          <a:endParaRPr lang="es-ES"/>
        </a:p>
      </dgm:t>
    </dgm:pt>
    <dgm:pt modelId="{65D9EB1B-C0C1-4211-991F-619739EB1D94}">
      <dgm:prSet phldrT="[Texto]"/>
      <dgm:spPr/>
      <dgm:t>
        <a:bodyPr/>
        <a:lstStyle/>
        <a:p>
          <a:r>
            <a:rPr lang="es-ES" dirty="0"/>
            <a:t>Ubicación de soporte en Máquina MTS</a:t>
          </a:r>
        </a:p>
      </dgm:t>
    </dgm:pt>
    <dgm:pt modelId="{0FB3B418-98FD-44CD-B385-B9FF56B2AFBC}" type="parTrans" cxnId="{B6A51578-5BFA-4E75-B854-1102473B955F}">
      <dgm:prSet/>
      <dgm:spPr/>
      <dgm:t>
        <a:bodyPr/>
        <a:lstStyle/>
        <a:p>
          <a:endParaRPr lang="es-ES"/>
        </a:p>
      </dgm:t>
    </dgm:pt>
    <dgm:pt modelId="{8CDB6E96-5D58-4CEF-99D5-612834FAF9C1}" type="sibTrans" cxnId="{B6A51578-5BFA-4E75-B854-1102473B955F}">
      <dgm:prSet/>
      <dgm:spPr/>
      <dgm:t>
        <a:bodyPr/>
        <a:lstStyle/>
        <a:p>
          <a:endParaRPr lang="es-ES"/>
        </a:p>
      </dgm:t>
    </dgm:pt>
    <dgm:pt modelId="{962D1B8F-0EEE-4A50-8C4C-B4006C484EB0}">
      <dgm:prSet phldrT="[Texto]"/>
      <dgm:spPr/>
      <dgm:t>
        <a:bodyPr/>
        <a:lstStyle/>
        <a:p>
          <a:r>
            <a:rPr lang="es-ES" dirty="0"/>
            <a:t>Preparación de la máquina de ensayos MTS</a:t>
          </a:r>
        </a:p>
      </dgm:t>
    </dgm:pt>
    <dgm:pt modelId="{7C798881-6C10-456A-A227-8F1088141F76}" type="parTrans" cxnId="{2EA26CE2-5383-4439-BA60-C2E02BA977B0}">
      <dgm:prSet/>
      <dgm:spPr/>
      <dgm:t>
        <a:bodyPr/>
        <a:lstStyle/>
        <a:p>
          <a:endParaRPr lang="es-ES"/>
        </a:p>
      </dgm:t>
    </dgm:pt>
    <dgm:pt modelId="{6CCAA543-2D92-4944-AD92-445458F48998}" type="sibTrans" cxnId="{2EA26CE2-5383-4439-BA60-C2E02BA977B0}">
      <dgm:prSet/>
      <dgm:spPr/>
      <dgm:t>
        <a:bodyPr/>
        <a:lstStyle/>
        <a:p>
          <a:endParaRPr lang="es-ES"/>
        </a:p>
      </dgm:t>
    </dgm:pt>
    <dgm:pt modelId="{67E2E2CD-73C3-4824-AE7A-87163A57CB3E}">
      <dgm:prSet phldrT="[Texto]"/>
      <dgm:spPr/>
      <dgm:t>
        <a:bodyPr/>
        <a:lstStyle/>
        <a:p>
          <a:r>
            <a:rPr lang="es-ES" dirty="0"/>
            <a:t>Calibración de máquina MTS</a:t>
          </a:r>
        </a:p>
      </dgm:t>
    </dgm:pt>
    <dgm:pt modelId="{13475D98-3DCB-4748-924A-B778B69C98BE}" type="parTrans" cxnId="{A6521513-A069-4E44-BD6C-DEDFDE01BC2B}">
      <dgm:prSet/>
      <dgm:spPr/>
      <dgm:t>
        <a:bodyPr/>
        <a:lstStyle/>
        <a:p>
          <a:endParaRPr lang="es-ES"/>
        </a:p>
      </dgm:t>
    </dgm:pt>
    <dgm:pt modelId="{432F8546-236C-458E-B994-7310A7EF4909}" type="sibTrans" cxnId="{A6521513-A069-4E44-BD6C-DEDFDE01BC2B}">
      <dgm:prSet/>
      <dgm:spPr/>
      <dgm:t>
        <a:bodyPr/>
        <a:lstStyle/>
        <a:p>
          <a:endParaRPr lang="es-ES"/>
        </a:p>
      </dgm:t>
    </dgm:pt>
    <dgm:pt modelId="{DC35E6B3-9963-457B-8CAE-EADE5A6396D9}">
      <dgm:prSet phldrT="[Texto]"/>
      <dgm:spPr/>
      <dgm:t>
        <a:bodyPr/>
        <a:lstStyle/>
        <a:p>
          <a:r>
            <a:rPr lang="es-ES" dirty="0"/>
            <a:t>Preparación de la probeta</a:t>
          </a:r>
        </a:p>
      </dgm:t>
    </dgm:pt>
    <dgm:pt modelId="{DE4447A4-8D4B-4A05-8CFE-B9AE77126FEB}" type="parTrans" cxnId="{D2DD1FB0-03AF-4F1F-9BD3-C445433A5EC5}">
      <dgm:prSet/>
      <dgm:spPr/>
      <dgm:t>
        <a:bodyPr/>
        <a:lstStyle/>
        <a:p>
          <a:endParaRPr lang="es-ES"/>
        </a:p>
      </dgm:t>
    </dgm:pt>
    <dgm:pt modelId="{ACA2404E-1E98-4DC1-9605-FDFCBD2291A2}" type="sibTrans" cxnId="{D2DD1FB0-03AF-4F1F-9BD3-C445433A5EC5}">
      <dgm:prSet/>
      <dgm:spPr/>
      <dgm:t>
        <a:bodyPr/>
        <a:lstStyle/>
        <a:p>
          <a:endParaRPr lang="es-ES"/>
        </a:p>
      </dgm:t>
    </dgm:pt>
    <dgm:pt modelId="{02FC13F4-FE74-4495-9B86-7CFACB0F6CA2}">
      <dgm:prSet phldrT="[Texto]"/>
      <dgm:spPr/>
      <dgm:t>
        <a:bodyPr/>
        <a:lstStyle/>
        <a:p>
          <a:r>
            <a:rPr lang="es-ES" dirty="0"/>
            <a:t>Conexión de Strain Gages</a:t>
          </a:r>
        </a:p>
      </dgm:t>
    </dgm:pt>
    <dgm:pt modelId="{12E6ADA8-2774-4DD7-B5ED-6FF06A9C4B6A}" type="parTrans" cxnId="{28A70482-2935-4AD5-8224-0C46BF362C6A}">
      <dgm:prSet/>
      <dgm:spPr/>
      <dgm:t>
        <a:bodyPr/>
        <a:lstStyle/>
        <a:p>
          <a:endParaRPr lang="es-ES"/>
        </a:p>
      </dgm:t>
    </dgm:pt>
    <dgm:pt modelId="{804E80FA-2B9D-434C-ABE4-97AEB4CC757D}" type="sibTrans" cxnId="{28A70482-2935-4AD5-8224-0C46BF362C6A}">
      <dgm:prSet/>
      <dgm:spPr/>
      <dgm:t>
        <a:bodyPr/>
        <a:lstStyle/>
        <a:p>
          <a:endParaRPr lang="es-ES"/>
        </a:p>
      </dgm:t>
    </dgm:pt>
    <dgm:pt modelId="{9CD8CF49-2FAE-487A-A8CC-D3D218001F11}">
      <dgm:prSet phldrT="[Texto]"/>
      <dgm:spPr/>
      <dgm:t>
        <a:bodyPr/>
        <a:lstStyle/>
        <a:p>
          <a:r>
            <a:rPr lang="es-ES" dirty="0"/>
            <a:t>Ubicación de los comparadores de reloj palpadores</a:t>
          </a:r>
        </a:p>
      </dgm:t>
    </dgm:pt>
    <dgm:pt modelId="{EBC191BE-2A81-4E3C-B4C4-D6B5007BD50C}" type="parTrans" cxnId="{07F2657B-E698-4462-B1CF-101280BE5BDE}">
      <dgm:prSet/>
      <dgm:spPr/>
      <dgm:t>
        <a:bodyPr/>
        <a:lstStyle/>
        <a:p>
          <a:endParaRPr lang="es-ES"/>
        </a:p>
      </dgm:t>
    </dgm:pt>
    <dgm:pt modelId="{5B8240C2-9469-4E8A-AA87-A93DB6A5906D}" type="sibTrans" cxnId="{07F2657B-E698-4462-B1CF-101280BE5BDE}">
      <dgm:prSet/>
      <dgm:spPr/>
      <dgm:t>
        <a:bodyPr/>
        <a:lstStyle/>
        <a:p>
          <a:endParaRPr lang="es-ES"/>
        </a:p>
      </dgm:t>
    </dgm:pt>
    <dgm:pt modelId="{9E41FB95-B5FB-41E8-B72E-91BEC9E43903}">
      <dgm:prSet phldrT="[Texto]"/>
      <dgm:spPr/>
      <dgm:t>
        <a:bodyPr/>
        <a:lstStyle/>
        <a:p>
          <a:r>
            <a:rPr lang="es-ES" dirty="0"/>
            <a:t>Compresión de los soportes estructurales generando flexión axisimétrica en la placa</a:t>
          </a:r>
        </a:p>
      </dgm:t>
    </dgm:pt>
    <dgm:pt modelId="{3B3F247F-880D-435C-A6E7-8A714A202633}" type="parTrans" cxnId="{1D1677B2-AA4D-4275-BF73-6214137F16AA}">
      <dgm:prSet/>
      <dgm:spPr/>
      <dgm:t>
        <a:bodyPr/>
        <a:lstStyle/>
        <a:p>
          <a:endParaRPr lang="es-ES"/>
        </a:p>
      </dgm:t>
    </dgm:pt>
    <dgm:pt modelId="{EFC2E6B4-1EF4-44A8-932D-EE6945FD8D08}" type="sibTrans" cxnId="{1D1677B2-AA4D-4275-BF73-6214137F16AA}">
      <dgm:prSet/>
      <dgm:spPr/>
      <dgm:t>
        <a:bodyPr/>
        <a:lstStyle/>
        <a:p>
          <a:endParaRPr lang="es-ES"/>
        </a:p>
      </dgm:t>
    </dgm:pt>
    <dgm:pt modelId="{8EF3C301-D12C-4E1F-9ADA-F6992651FE19}">
      <dgm:prSet phldrT="[Texto]"/>
      <dgm:spPr/>
      <dgm:t>
        <a:bodyPr/>
        <a:lstStyle/>
        <a:p>
          <a:r>
            <a:rPr lang="es-ES" dirty="0"/>
            <a:t>Giramos 90ºa la probeta. Se repite este paso, hasta tener medidas en 4 posiciones de la placa </a:t>
          </a:r>
        </a:p>
      </dgm:t>
    </dgm:pt>
    <dgm:pt modelId="{3E94A6E2-84CB-4392-B105-A8CF097AC98A}" type="parTrans" cxnId="{0EA0640C-E328-483B-8AC9-DDB1F19137FA}">
      <dgm:prSet/>
      <dgm:spPr/>
      <dgm:t>
        <a:bodyPr/>
        <a:lstStyle/>
        <a:p>
          <a:endParaRPr lang="es-ES"/>
        </a:p>
      </dgm:t>
    </dgm:pt>
    <dgm:pt modelId="{F95C83FF-11BF-4ED9-AB07-48B2D958F637}" type="sibTrans" cxnId="{0EA0640C-E328-483B-8AC9-DDB1F19137FA}">
      <dgm:prSet/>
      <dgm:spPr/>
      <dgm:t>
        <a:bodyPr/>
        <a:lstStyle/>
        <a:p>
          <a:endParaRPr lang="es-ES"/>
        </a:p>
      </dgm:t>
    </dgm:pt>
    <dgm:pt modelId="{11915555-4740-4DF3-8FA7-388852749E88}" type="pres">
      <dgm:prSet presAssocID="{047470F6-96B9-4D54-8852-DB84D5AB5979}" presName="Name0" presStyleCnt="0">
        <dgm:presLayoutVars>
          <dgm:dir/>
          <dgm:resizeHandles val="exact"/>
        </dgm:presLayoutVars>
      </dgm:prSet>
      <dgm:spPr/>
    </dgm:pt>
    <dgm:pt modelId="{B0E95AE2-B387-4B3C-A79D-B2359ADBFB38}" type="pres">
      <dgm:prSet presAssocID="{65D9EB1B-C0C1-4211-991F-619739EB1D94}" presName="node" presStyleLbl="node1" presStyleIdx="0" presStyleCnt="8">
        <dgm:presLayoutVars>
          <dgm:bulletEnabled val="1"/>
        </dgm:presLayoutVars>
      </dgm:prSet>
      <dgm:spPr/>
    </dgm:pt>
    <dgm:pt modelId="{C939C378-CC8B-4E8D-9054-03926833A776}" type="pres">
      <dgm:prSet presAssocID="{8CDB6E96-5D58-4CEF-99D5-612834FAF9C1}" presName="sibTrans" presStyleLbl="sibTrans1D1" presStyleIdx="0" presStyleCnt="7"/>
      <dgm:spPr/>
    </dgm:pt>
    <dgm:pt modelId="{54C6D34E-E2B5-42D3-9622-98B1CCD1ED96}" type="pres">
      <dgm:prSet presAssocID="{8CDB6E96-5D58-4CEF-99D5-612834FAF9C1}" presName="connectorText" presStyleLbl="sibTrans1D1" presStyleIdx="0" presStyleCnt="7"/>
      <dgm:spPr/>
    </dgm:pt>
    <dgm:pt modelId="{CB9B2893-5A44-4850-BF58-C53C7D5CEEF1}" type="pres">
      <dgm:prSet presAssocID="{962D1B8F-0EEE-4A50-8C4C-B4006C484EB0}" presName="node" presStyleLbl="node1" presStyleIdx="1" presStyleCnt="8">
        <dgm:presLayoutVars>
          <dgm:bulletEnabled val="1"/>
        </dgm:presLayoutVars>
      </dgm:prSet>
      <dgm:spPr/>
    </dgm:pt>
    <dgm:pt modelId="{31963C6F-9453-4994-9A98-97FCEBA89665}" type="pres">
      <dgm:prSet presAssocID="{6CCAA543-2D92-4944-AD92-445458F48998}" presName="sibTrans" presStyleLbl="sibTrans1D1" presStyleIdx="1" presStyleCnt="7"/>
      <dgm:spPr/>
    </dgm:pt>
    <dgm:pt modelId="{AA2518B3-4AB7-45F1-B18B-136F3CEF132A}" type="pres">
      <dgm:prSet presAssocID="{6CCAA543-2D92-4944-AD92-445458F48998}" presName="connectorText" presStyleLbl="sibTrans1D1" presStyleIdx="1" presStyleCnt="7"/>
      <dgm:spPr/>
    </dgm:pt>
    <dgm:pt modelId="{B7F392C5-E8AF-4BD7-B932-1786C41ECB71}" type="pres">
      <dgm:prSet presAssocID="{67E2E2CD-73C3-4824-AE7A-87163A57CB3E}" presName="node" presStyleLbl="node1" presStyleIdx="2" presStyleCnt="8">
        <dgm:presLayoutVars>
          <dgm:bulletEnabled val="1"/>
        </dgm:presLayoutVars>
      </dgm:prSet>
      <dgm:spPr/>
    </dgm:pt>
    <dgm:pt modelId="{9723E9A9-90F3-409A-80C8-78F673A293C3}" type="pres">
      <dgm:prSet presAssocID="{432F8546-236C-458E-B994-7310A7EF4909}" presName="sibTrans" presStyleLbl="sibTrans1D1" presStyleIdx="2" presStyleCnt="7"/>
      <dgm:spPr/>
    </dgm:pt>
    <dgm:pt modelId="{40662035-E16A-49CE-BFFC-962D4251A7CF}" type="pres">
      <dgm:prSet presAssocID="{432F8546-236C-458E-B994-7310A7EF4909}" presName="connectorText" presStyleLbl="sibTrans1D1" presStyleIdx="2" presStyleCnt="7"/>
      <dgm:spPr/>
    </dgm:pt>
    <dgm:pt modelId="{5AB1780D-7DD5-4F23-B944-38430B0EDEB6}" type="pres">
      <dgm:prSet presAssocID="{DC35E6B3-9963-457B-8CAE-EADE5A6396D9}" presName="node" presStyleLbl="node1" presStyleIdx="3" presStyleCnt="8">
        <dgm:presLayoutVars>
          <dgm:bulletEnabled val="1"/>
        </dgm:presLayoutVars>
      </dgm:prSet>
      <dgm:spPr/>
    </dgm:pt>
    <dgm:pt modelId="{03585EB2-D21F-4D70-8D41-0A59E7B27CC7}" type="pres">
      <dgm:prSet presAssocID="{ACA2404E-1E98-4DC1-9605-FDFCBD2291A2}" presName="sibTrans" presStyleLbl="sibTrans1D1" presStyleIdx="3" presStyleCnt="7"/>
      <dgm:spPr/>
    </dgm:pt>
    <dgm:pt modelId="{92D4002D-9398-4B27-B054-B9FB3ACBB762}" type="pres">
      <dgm:prSet presAssocID="{ACA2404E-1E98-4DC1-9605-FDFCBD2291A2}" presName="connectorText" presStyleLbl="sibTrans1D1" presStyleIdx="3" presStyleCnt="7"/>
      <dgm:spPr/>
    </dgm:pt>
    <dgm:pt modelId="{D1C49E17-4039-4F2C-BDD3-A3BAE4DAC370}" type="pres">
      <dgm:prSet presAssocID="{02FC13F4-FE74-4495-9B86-7CFACB0F6CA2}" presName="node" presStyleLbl="node1" presStyleIdx="4" presStyleCnt="8">
        <dgm:presLayoutVars>
          <dgm:bulletEnabled val="1"/>
        </dgm:presLayoutVars>
      </dgm:prSet>
      <dgm:spPr/>
    </dgm:pt>
    <dgm:pt modelId="{0970AC30-3A91-456A-9E5E-2FF454B8E687}" type="pres">
      <dgm:prSet presAssocID="{804E80FA-2B9D-434C-ABE4-97AEB4CC757D}" presName="sibTrans" presStyleLbl="sibTrans1D1" presStyleIdx="4" presStyleCnt="7"/>
      <dgm:spPr/>
    </dgm:pt>
    <dgm:pt modelId="{59B6D35A-ABBF-44B0-97EB-A009143D8385}" type="pres">
      <dgm:prSet presAssocID="{804E80FA-2B9D-434C-ABE4-97AEB4CC757D}" presName="connectorText" presStyleLbl="sibTrans1D1" presStyleIdx="4" presStyleCnt="7"/>
      <dgm:spPr/>
    </dgm:pt>
    <dgm:pt modelId="{44D6BBAB-4A41-4AC8-8B69-A709DB96F770}" type="pres">
      <dgm:prSet presAssocID="{9CD8CF49-2FAE-487A-A8CC-D3D218001F11}" presName="node" presStyleLbl="node1" presStyleIdx="5" presStyleCnt="8">
        <dgm:presLayoutVars>
          <dgm:bulletEnabled val="1"/>
        </dgm:presLayoutVars>
      </dgm:prSet>
      <dgm:spPr/>
    </dgm:pt>
    <dgm:pt modelId="{0EE0C431-5A72-42EE-9B8E-39C66341603F}" type="pres">
      <dgm:prSet presAssocID="{5B8240C2-9469-4E8A-AA87-A93DB6A5906D}" presName="sibTrans" presStyleLbl="sibTrans1D1" presStyleIdx="5" presStyleCnt="7"/>
      <dgm:spPr/>
    </dgm:pt>
    <dgm:pt modelId="{5E7C2E20-C8BE-4EE3-82A7-0D31AFC8B2F5}" type="pres">
      <dgm:prSet presAssocID="{5B8240C2-9469-4E8A-AA87-A93DB6A5906D}" presName="connectorText" presStyleLbl="sibTrans1D1" presStyleIdx="5" presStyleCnt="7"/>
      <dgm:spPr/>
    </dgm:pt>
    <dgm:pt modelId="{5467A76F-CC4B-4DB9-989D-6F1AC81CEE22}" type="pres">
      <dgm:prSet presAssocID="{9E41FB95-B5FB-41E8-B72E-91BEC9E43903}" presName="node" presStyleLbl="node1" presStyleIdx="6" presStyleCnt="8">
        <dgm:presLayoutVars>
          <dgm:bulletEnabled val="1"/>
        </dgm:presLayoutVars>
      </dgm:prSet>
      <dgm:spPr/>
    </dgm:pt>
    <dgm:pt modelId="{B55CCFFB-06FB-4A02-828A-BD02517E775D}" type="pres">
      <dgm:prSet presAssocID="{EFC2E6B4-1EF4-44A8-932D-EE6945FD8D08}" presName="sibTrans" presStyleLbl="sibTrans1D1" presStyleIdx="6" presStyleCnt="7"/>
      <dgm:spPr/>
    </dgm:pt>
    <dgm:pt modelId="{5491F9E8-35D9-4BCC-A5F2-060A816F3661}" type="pres">
      <dgm:prSet presAssocID="{EFC2E6B4-1EF4-44A8-932D-EE6945FD8D08}" presName="connectorText" presStyleLbl="sibTrans1D1" presStyleIdx="6" presStyleCnt="7"/>
      <dgm:spPr/>
    </dgm:pt>
    <dgm:pt modelId="{B16BC14B-1751-4630-B9AD-883875BAC522}" type="pres">
      <dgm:prSet presAssocID="{8EF3C301-D12C-4E1F-9ADA-F6992651FE19}" presName="node" presStyleLbl="node1" presStyleIdx="7" presStyleCnt="8">
        <dgm:presLayoutVars>
          <dgm:bulletEnabled val="1"/>
        </dgm:presLayoutVars>
      </dgm:prSet>
      <dgm:spPr/>
    </dgm:pt>
  </dgm:ptLst>
  <dgm:cxnLst>
    <dgm:cxn modelId="{C17F8866-D985-4DAD-95BC-96E946A1B7D0}" type="presOf" srcId="{047470F6-96B9-4D54-8852-DB84D5AB5979}" destId="{11915555-4740-4DF3-8FA7-388852749E88}" srcOrd="0" destOrd="0" presId="urn:microsoft.com/office/officeart/2005/8/layout/bProcess3"/>
    <dgm:cxn modelId="{E0B3A4C3-D900-45D0-BBE2-F1D282832CA6}" type="presOf" srcId="{EFC2E6B4-1EF4-44A8-932D-EE6945FD8D08}" destId="{B55CCFFB-06FB-4A02-828A-BD02517E775D}" srcOrd="0" destOrd="0" presId="urn:microsoft.com/office/officeart/2005/8/layout/bProcess3"/>
    <dgm:cxn modelId="{1D1677B2-AA4D-4275-BF73-6214137F16AA}" srcId="{047470F6-96B9-4D54-8852-DB84D5AB5979}" destId="{9E41FB95-B5FB-41E8-B72E-91BEC9E43903}" srcOrd="6" destOrd="0" parTransId="{3B3F247F-880D-435C-A6E7-8A714A202633}" sibTransId="{EFC2E6B4-1EF4-44A8-932D-EE6945FD8D08}"/>
    <dgm:cxn modelId="{E3F53384-39CE-4323-9BB3-987831ACA9C1}" type="presOf" srcId="{6CCAA543-2D92-4944-AD92-445458F48998}" destId="{31963C6F-9453-4994-9A98-97FCEBA89665}" srcOrd="0" destOrd="0" presId="urn:microsoft.com/office/officeart/2005/8/layout/bProcess3"/>
    <dgm:cxn modelId="{B6A51578-5BFA-4E75-B854-1102473B955F}" srcId="{047470F6-96B9-4D54-8852-DB84D5AB5979}" destId="{65D9EB1B-C0C1-4211-991F-619739EB1D94}" srcOrd="0" destOrd="0" parTransId="{0FB3B418-98FD-44CD-B385-B9FF56B2AFBC}" sibTransId="{8CDB6E96-5D58-4CEF-99D5-612834FAF9C1}"/>
    <dgm:cxn modelId="{7A445188-685B-4AA5-A351-5C1DB3F43843}" type="presOf" srcId="{5B8240C2-9469-4E8A-AA87-A93DB6A5906D}" destId="{0EE0C431-5A72-42EE-9B8E-39C66341603F}" srcOrd="0" destOrd="0" presId="urn:microsoft.com/office/officeart/2005/8/layout/bProcess3"/>
    <dgm:cxn modelId="{D91A2A45-E784-4263-8B08-445019B57255}" type="presOf" srcId="{6CCAA543-2D92-4944-AD92-445458F48998}" destId="{AA2518B3-4AB7-45F1-B18B-136F3CEF132A}" srcOrd="1" destOrd="0" presId="urn:microsoft.com/office/officeart/2005/8/layout/bProcess3"/>
    <dgm:cxn modelId="{6BC77DE3-4611-483B-B87B-D58987FE24AC}" type="presOf" srcId="{432F8546-236C-458E-B994-7310A7EF4909}" destId="{9723E9A9-90F3-409A-80C8-78F673A293C3}" srcOrd="0" destOrd="0" presId="urn:microsoft.com/office/officeart/2005/8/layout/bProcess3"/>
    <dgm:cxn modelId="{D2DD1FB0-03AF-4F1F-9BD3-C445433A5EC5}" srcId="{047470F6-96B9-4D54-8852-DB84D5AB5979}" destId="{DC35E6B3-9963-457B-8CAE-EADE5A6396D9}" srcOrd="3" destOrd="0" parTransId="{DE4447A4-8D4B-4A05-8CFE-B9AE77126FEB}" sibTransId="{ACA2404E-1E98-4DC1-9605-FDFCBD2291A2}"/>
    <dgm:cxn modelId="{054C28B9-88EA-4E44-B24B-9CF5E92B7FAC}" type="presOf" srcId="{DC35E6B3-9963-457B-8CAE-EADE5A6396D9}" destId="{5AB1780D-7DD5-4F23-B944-38430B0EDEB6}" srcOrd="0" destOrd="0" presId="urn:microsoft.com/office/officeart/2005/8/layout/bProcess3"/>
    <dgm:cxn modelId="{697633C5-3F3A-418C-BD05-53B6FC3323F3}" type="presOf" srcId="{65D9EB1B-C0C1-4211-991F-619739EB1D94}" destId="{B0E95AE2-B387-4B3C-A79D-B2359ADBFB38}" srcOrd="0" destOrd="0" presId="urn:microsoft.com/office/officeart/2005/8/layout/bProcess3"/>
    <dgm:cxn modelId="{0ED55C6F-926C-4BFF-AFCA-B76F55A46396}" type="presOf" srcId="{432F8546-236C-458E-B994-7310A7EF4909}" destId="{40662035-E16A-49CE-BFFC-962D4251A7CF}" srcOrd="1" destOrd="0" presId="urn:microsoft.com/office/officeart/2005/8/layout/bProcess3"/>
    <dgm:cxn modelId="{61C6E539-4AD2-46DD-A671-FECAF4B923BD}" type="presOf" srcId="{02FC13F4-FE74-4495-9B86-7CFACB0F6CA2}" destId="{D1C49E17-4039-4F2C-BDD3-A3BAE4DAC370}" srcOrd="0" destOrd="0" presId="urn:microsoft.com/office/officeart/2005/8/layout/bProcess3"/>
    <dgm:cxn modelId="{A367D65A-C222-4D1F-953D-C0048A61DFB7}" type="presOf" srcId="{5B8240C2-9469-4E8A-AA87-A93DB6A5906D}" destId="{5E7C2E20-C8BE-4EE3-82A7-0D31AFC8B2F5}" srcOrd="1" destOrd="0" presId="urn:microsoft.com/office/officeart/2005/8/layout/bProcess3"/>
    <dgm:cxn modelId="{38A0C994-85DF-42E9-8865-4808FAA7F665}" type="presOf" srcId="{804E80FA-2B9D-434C-ABE4-97AEB4CC757D}" destId="{59B6D35A-ABBF-44B0-97EB-A009143D8385}" srcOrd="1" destOrd="0" presId="urn:microsoft.com/office/officeart/2005/8/layout/bProcess3"/>
    <dgm:cxn modelId="{07F2657B-E698-4462-B1CF-101280BE5BDE}" srcId="{047470F6-96B9-4D54-8852-DB84D5AB5979}" destId="{9CD8CF49-2FAE-487A-A8CC-D3D218001F11}" srcOrd="5" destOrd="0" parTransId="{EBC191BE-2A81-4E3C-B4C4-D6B5007BD50C}" sibTransId="{5B8240C2-9469-4E8A-AA87-A93DB6A5906D}"/>
    <dgm:cxn modelId="{4599DA0A-B278-40BE-A91C-620BEEEBD712}" type="presOf" srcId="{8EF3C301-D12C-4E1F-9ADA-F6992651FE19}" destId="{B16BC14B-1751-4630-B9AD-883875BAC522}" srcOrd="0" destOrd="0" presId="urn:microsoft.com/office/officeart/2005/8/layout/bProcess3"/>
    <dgm:cxn modelId="{A6521513-A069-4E44-BD6C-DEDFDE01BC2B}" srcId="{047470F6-96B9-4D54-8852-DB84D5AB5979}" destId="{67E2E2CD-73C3-4824-AE7A-87163A57CB3E}" srcOrd="2" destOrd="0" parTransId="{13475D98-3DCB-4748-924A-B778B69C98BE}" sibTransId="{432F8546-236C-458E-B994-7310A7EF4909}"/>
    <dgm:cxn modelId="{78167873-8048-48DF-BAEA-53BAECC130C5}" type="presOf" srcId="{ACA2404E-1E98-4DC1-9605-FDFCBD2291A2}" destId="{92D4002D-9398-4B27-B054-B9FB3ACBB762}" srcOrd="1" destOrd="0" presId="urn:microsoft.com/office/officeart/2005/8/layout/bProcess3"/>
    <dgm:cxn modelId="{A26B9A68-A447-46F7-91AE-9D46A77A77BE}" type="presOf" srcId="{8CDB6E96-5D58-4CEF-99D5-612834FAF9C1}" destId="{54C6D34E-E2B5-42D3-9622-98B1CCD1ED96}" srcOrd="1" destOrd="0" presId="urn:microsoft.com/office/officeart/2005/8/layout/bProcess3"/>
    <dgm:cxn modelId="{28A70482-2935-4AD5-8224-0C46BF362C6A}" srcId="{047470F6-96B9-4D54-8852-DB84D5AB5979}" destId="{02FC13F4-FE74-4495-9B86-7CFACB0F6CA2}" srcOrd="4" destOrd="0" parTransId="{12E6ADA8-2774-4DD7-B5ED-6FF06A9C4B6A}" sibTransId="{804E80FA-2B9D-434C-ABE4-97AEB4CC757D}"/>
    <dgm:cxn modelId="{03911ABC-55E7-48B1-B53A-7D416A5E5A5E}" type="presOf" srcId="{962D1B8F-0EEE-4A50-8C4C-B4006C484EB0}" destId="{CB9B2893-5A44-4850-BF58-C53C7D5CEEF1}" srcOrd="0" destOrd="0" presId="urn:microsoft.com/office/officeart/2005/8/layout/bProcess3"/>
    <dgm:cxn modelId="{624C1715-B6E4-450B-9607-8DBB5C9E2E1B}" type="presOf" srcId="{8CDB6E96-5D58-4CEF-99D5-612834FAF9C1}" destId="{C939C378-CC8B-4E8D-9054-03926833A776}" srcOrd="0" destOrd="0" presId="urn:microsoft.com/office/officeart/2005/8/layout/bProcess3"/>
    <dgm:cxn modelId="{6FFD4760-CEA7-477B-87FA-F69871E3BBDF}" type="presOf" srcId="{804E80FA-2B9D-434C-ABE4-97AEB4CC757D}" destId="{0970AC30-3A91-456A-9E5E-2FF454B8E687}" srcOrd="0" destOrd="0" presId="urn:microsoft.com/office/officeart/2005/8/layout/bProcess3"/>
    <dgm:cxn modelId="{CDD44676-E625-4E9A-A213-0D6A70A3B77D}" type="presOf" srcId="{9E41FB95-B5FB-41E8-B72E-91BEC9E43903}" destId="{5467A76F-CC4B-4DB9-989D-6F1AC81CEE22}" srcOrd="0" destOrd="0" presId="urn:microsoft.com/office/officeart/2005/8/layout/bProcess3"/>
    <dgm:cxn modelId="{F827309D-1F75-408F-B854-5519FACD579D}" type="presOf" srcId="{EFC2E6B4-1EF4-44A8-932D-EE6945FD8D08}" destId="{5491F9E8-35D9-4BCC-A5F2-060A816F3661}" srcOrd="1" destOrd="0" presId="urn:microsoft.com/office/officeart/2005/8/layout/bProcess3"/>
    <dgm:cxn modelId="{0EA0640C-E328-483B-8AC9-DDB1F19137FA}" srcId="{047470F6-96B9-4D54-8852-DB84D5AB5979}" destId="{8EF3C301-D12C-4E1F-9ADA-F6992651FE19}" srcOrd="7" destOrd="0" parTransId="{3E94A6E2-84CB-4392-B105-A8CF097AC98A}" sibTransId="{F95C83FF-11BF-4ED9-AB07-48B2D958F637}"/>
    <dgm:cxn modelId="{508EE694-422B-4794-8C87-7D16625EB62A}" type="presOf" srcId="{ACA2404E-1E98-4DC1-9605-FDFCBD2291A2}" destId="{03585EB2-D21F-4D70-8D41-0A59E7B27CC7}" srcOrd="0" destOrd="0" presId="urn:microsoft.com/office/officeart/2005/8/layout/bProcess3"/>
    <dgm:cxn modelId="{513B6609-3695-4401-B83C-1B7B54742A1C}" type="presOf" srcId="{67E2E2CD-73C3-4824-AE7A-87163A57CB3E}" destId="{B7F392C5-E8AF-4BD7-B932-1786C41ECB71}" srcOrd="0" destOrd="0" presId="urn:microsoft.com/office/officeart/2005/8/layout/bProcess3"/>
    <dgm:cxn modelId="{6F86426E-4E82-450D-BC84-E40AFAD2B601}" type="presOf" srcId="{9CD8CF49-2FAE-487A-A8CC-D3D218001F11}" destId="{44D6BBAB-4A41-4AC8-8B69-A709DB96F770}" srcOrd="0" destOrd="0" presId="urn:microsoft.com/office/officeart/2005/8/layout/bProcess3"/>
    <dgm:cxn modelId="{2EA26CE2-5383-4439-BA60-C2E02BA977B0}" srcId="{047470F6-96B9-4D54-8852-DB84D5AB5979}" destId="{962D1B8F-0EEE-4A50-8C4C-B4006C484EB0}" srcOrd="1" destOrd="0" parTransId="{7C798881-6C10-456A-A227-8F1088141F76}" sibTransId="{6CCAA543-2D92-4944-AD92-445458F48998}"/>
    <dgm:cxn modelId="{B09ED1B6-E7EE-45AE-94F3-63BC4D5E80CA}" type="presParOf" srcId="{11915555-4740-4DF3-8FA7-388852749E88}" destId="{B0E95AE2-B387-4B3C-A79D-B2359ADBFB38}" srcOrd="0" destOrd="0" presId="urn:microsoft.com/office/officeart/2005/8/layout/bProcess3"/>
    <dgm:cxn modelId="{2BE5BAA2-E3DA-4166-938F-DABD8A8CB673}" type="presParOf" srcId="{11915555-4740-4DF3-8FA7-388852749E88}" destId="{C939C378-CC8B-4E8D-9054-03926833A776}" srcOrd="1" destOrd="0" presId="urn:microsoft.com/office/officeart/2005/8/layout/bProcess3"/>
    <dgm:cxn modelId="{8A8830F8-1131-47A9-BCDA-4568E0B5D63B}" type="presParOf" srcId="{C939C378-CC8B-4E8D-9054-03926833A776}" destId="{54C6D34E-E2B5-42D3-9622-98B1CCD1ED96}" srcOrd="0" destOrd="0" presId="urn:microsoft.com/office/officeart/2005/8/layout/bProcess3"/>
    <dgm:cxn modelId="{B69919F9-209A-474D-A297-CCA574823441}" type="presParOf" srcId="{11915555-4740-4DF3-8FA7-388852749E88}" destId="{CB9B2893-5A44-4850-BF58-C53C7D5CEEF1}" srcOrd="2" destOrd="0" presId="urn:microsoft.com/office/officeart/2005/8/layout/bProcess3"/>
    <dgm:cxn modelId="{AF561A93-BE8B-41C0-A373-F76A3484CCC8}" type="presParOf" srcId="{11915555-4740-4DF3-8FA7-388852749E88}" destId="{31963C6F-9453-4994-9A98-97FCEBA89665}" srcOrd="3" destOrd="0" presId="urn:microsoft.com/office/officeart/2005/8/layout/bProcess3"/>
    <dgm:cxn modelId="{CB207113-AF0D-47E7-A330-ADBA400CB8CA}" type="presParOf" srcId="{31963C6F-9453-4994-9A98-97FCEBA89665}" destId="{AA2518B3-4AB7-45F1-B18B-136F3CEF132A}" srcOrd="0" destOrd="0" presId="urn:microsoft.com/office/officeart/2005/8/layout/bProcess3"/>
    <dgm:cxn modelId="{FE946CC3-8B61-49B9-A408-5E06314AD11E}" type="presParOf" srcId="{11915555-4740-4DF3-8FA7-388852749E88}" destId="{B7F392C5-E8AF-4BD7-B932-1786C41ECB71}" srcOrd="4" destOrd="0" presId="urn:microsoft.com/office/officeart/2005/8/layout/bProcess3"/>
    <dgm:cxn modelId="{532384B6-97BE-4BA0-8D41-9DF5DFA0E666}" type="presParOf" srcId="{11915555-4740-4DF3-8FA7-388852749E88}" destId="{9723E9A9-90F3-409A-80C8-78F673A293C3}" srcOrd="5" destOrd="0" presId="urn:microsoft.com/office/officeart/2005/8/layout/bProcess3"/>
    <dgm:cxn modelId="{1201B2D3-0E31-4EF9-BFCE-26EBFFD0490D}" type="presParOf" srcId="{9723E9A9-90F3-409A-80C8-78F673A293C3}" destId="{40662035-E16A-49CE-BFFC-962D4251A7CF}" srcOrd="0" destOrd="0" presId="urn:microsoft.com/office/officeart/2005/8/layout/bProcess3"/>
    <dgm:cxn modelId="{C192BD8F-F494-44E7-AA21-26FFA7CCA52A}" type="presParOf" srcId="{11915555-4740-4DF3-8FA7-388852749E88}" destId="{5AB1780D-7DD5-4F23-B944-38430B0EDEB6}" srcOrd="6" destOrd="0" presId="urn:microsoft.com/office/officeart/2005/8/layout/bProcess3"/>
    <dgm:cxn modelId="{44B6EC70-45EA-4891-BBFC-E44B5C6A79CF}" type="presParOf" srcId="{11915555-4740-4DF3-8FA7-388852749E88}" destId="{03585EB2-D21F-4D70-8D41-0A59E7B27CC7}" srcOrd="7" destOrd="0" presId="urn:microsoft.com/office/officeart/2005/8/layout/bProcess3"/>
    <dgm:cxn modelId="{1BDD09D8-34F8-493C-8016-5BDD993999D8}" type="presParOf" srcId="{03585EB2-D21F-4D70-8D41-0A59E7B27CC7}" destId="{92D4002D-9398-4B27-B054-B9FB3ACBB762}" srcOrd="0" destOrd="0" presId="urn:microsoft.com/office/officeart/2005/8/layout/bProcess3"/>
    <dgm:cxn modelId="{CD7491BB-7804-4CBF-8AF5-796285D20555}" type="presParOf" srcId="{11915555-4740-4DF3-8FA7-388852749E88}" destId="{D1C49E17-4039-4F2C-BDD3-A3BAE4DAC370}" srcOrd="8" destOrd="0" presId="urn:microsoft.com/office/officeart/2005/8/layout/bProcess3"/>
    <dgm:cxn modelId="{642721DF-9C06-40DA-9A5C-23AD88BCA452}" type="presParOf" srcId="{11915555-4740-4DF3-8FA7-388852749E88}" destId="{0970AC30-3A91-456A-9E5E-2FF454B8E687}" srcOrd="9" destOrd="0" presId="urn:microsoft.com/office/officeart/2005/8/layout/bProcess3"/>
    <dgm:cxn modelId="{069F8D5A-8060-4D00-B22E-90C7E526E06C}" type="presParOf" srcId="{0970AC30-3A91-456A-9E5E-2FF454B8E687}" destId="{59B6D35A-ABBF-44B0-97EB-A009143D8385}" srcOrd="0" destOrd="0" presId="urn:microsoft.com/office/officeart/2005/8/layout/bProcess3"/>
    <dgm:cxn modelId="{D36E5371-F4ED-475F-8517-32052603384D}" type="presParOf" srcId="{11915555-4740-4DF3-8FA7-388852749E88}" destId="{44D6BBAB-4A41-4AC8-8B69-A709DB96F770}" srcOrd="10" destOrd="0" presId="urn:microsoft.com/office/officeart/2005/8/layout/bProcess3"/>
    <dgm:cxn modelId="{0FA71631-C143-43E8-A16E-128AF809A9C8}" type="presParOf" srcId="{11915555-4740-4DF3-8FA7-388852749E88}" destId="{0EE0C431-5A72-42EE-9B8E-39C66341603F}" srcOrd="11" destOrd="0" presId="urn:microsoft.com/office/officeart/2005/8/layout/bProcess3"/>
    <dgm:cxn modelId="{8570A398-3AA3-429A-8F26-14AB6D8EACBE}" type="presParOf" srcId="{0EE0C431-5A72-42EE-9B8E-39C66341603F}" destId="{5E7C2E20-C8BE-4EE3-82A7-0D31AFC8B2F5}" srcOrd="0" destOrd="0" presId="urn:microsoft.com/office/officeart/2005/8/layout/bProcess3"/>
    <dgm:cxn modelId="{C0FD6C6A-C001-4FC3-AD68-1017ADD660C4}" type="presParOf" srcId="{11915555-4740-4DF3-8FA7-388852749E88}" destId="{5467A76F-CC4B-4DB9-989D-6F1AC81CEE22}" srcOrd="12" destOrd="0" presId="urn:microsoft.com/office/officeart/2005/8/layout/bProcess3"/>
    <dgm:cxn modelId="{254ACF63-AD26-4793-B08B-EDC573DF7899}" type="presParOf" srcId="{11915555-4740-4DF3-8FA7-388852749E88}" destId="{B55CCFFB-06FB-4A02-828A-BD02517E775D}" srcOrd="13" destOrd="0" presId="urn:microsoft.com/office/officeart/2005/8/layout/bProcess3"/>
    <dgm:cxn modelId="{F3EAEE04-32FC-488F-8A0E-C73910DEFCE9}" type="presParOf" srcId="{B55CCFFB-06FB-4A02-828A-BD02517E775D}" destId="{5491F9E8-35D9-4BCC-A5F2-060A816F3661}" srcOrd="0" destOrd="0" presId="urn:microsoft.com/office/officeart/2005/8/layout/bProcess3"/>
    <dgm:cxn modelId="{34C4BF01-0CC5-4EB8-8D45-41AAED73A5B2}" type="presParOf" srcId="{11915555-4740-4DF3-8FA7-388852749E88}" destId="{B16BC14B-1751-4630-B9AD-883875BAC522}" srcOrd="14"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10A6F0B-D41F-4B16-B082-155113318FFB}" type="doc">
      <dgm:prSet loTypeId="urn:microsoft.com/office/officeart/2005/8/layout/cycle1" loCatId="cycle" qsTypeId="urn:microsoft.com/office/officeart/2005/8/quickstyle/simple1" qsCatId="simple" csTypeId="urn:microsoft.com/office/officeart/2005/8/colors/accent4_3" csCatId="accent4" phldr="1"/>
      <dgm:spPr/>
      <dgm:t>
        <a:bodyPr/>
        <a:lstStyle/>
        <a:p>
          <a:endParaRPr lang="es-ES"/>
        </a:p>
      </dgm:t>
    </dgm:pt>
    <dgm:pt modelId="{8B98B58E-2560-42E6-9207-1D6F62BA9056}">
      <dgm:prSet phldrT="[Texto]"/>
      <dgm:spPr/>
      <dgm:t>
        <a:bodyPr/>
        <a:lstStyle/>
        <a:p>
          <a:r>
            <a:rPr lang="es-EC" dirty="0"/>
            <a:t>Carga descentrada</a:t>
          </a:r>
          <a:endParaRPr lang="es-ES" dirty="0"/>
        </a:p>
      </dgm:t>
    </dgm:pt>
    <dgm:pt modelId="{B425FA2D-3873-46C1-AA88-B2C85A8A1BEA}" type="parTrans" cxnId="{BF4A7C02-9440-4E38-9901-06F1A80484CC}">
      <dgm:prSet/>
      <dgm:spPr/>
      <dgm:t>
        <a:bodyPr/>
        <a:lstStyle/>
        <a:p>
          <a:endParaRPr lang="es-ES"/>
        </a:p>
      </dgm:t>
    </dgm:pt>
    <dgm:pt modelId="{490E3DF7-2615-4962-97A9-B17AF29729E2}" type="sibTrans" cxnId="{BF4A7C02-9440-4E38-9901-06F1A80484CC}">
      <dgm:prSet/>
      <dgm:spPr/>
      <dgm:t>
        <a:bodyPr/>
        <a:lstStyle/>
        <a:p>
          <a:endParaRPr lang="es-ES"/>
        </a:p>
      </dgm:t>
    </dgm:pt>
    <dgm:pt modelId="{E643292D-7E16-43B0-9508-6AEFE6F866EB}">
      <dgm:prSet phldrT="[Texto]"/>
      <dgm:spPr/>
      <dgm:t>
        <a:bodyPr/>
        <a:lstStyle/>
        <a:p>
          <a:r>
            <a:rPr lang="es-EC" dirty="0"/>
            <a:t>Defectos geométricos</a:t>
          </a:r>
          <a:endParaRPr lang="es-ES" dirty="0"/>
        </a:p>
      </dgm:t>
    </dgm:pt>
    <dgm:pt modelId="{173AE39A-47E9-49AE-A076-5CF1207FE1B8}" type="parTrans" cxnId="{84DFE5E3-F720-41A8-9872-ACD64D0841DF}">
      <dgm:prSet/>
      <dgm:spPr/>
      <dgm:t>
        <a:bodyPr/>
        <a:lstStyle/>
        <a:p>
          <a:endParaRPr lang="es-ES"/>
        </a:p>
      </dgm:t>
    </dgm:pt>
    <dgm:pt modelId="{1FA65398-EF18-4D93-9D58-144A3A98483F}" type="sibTrans" cxnId="{84DFE5E3-F720-41A8-9872-ACD64D0841DF}">
      <dgm:prSet/>
      <dgm:spPr/>
      <dgm:t>
        <a:bodyPr/>
        <a:lstStyle/>
        <a:p>
          <a:endParaRPr lang="es-ES"/>
        </a:p>
      </dgm:t>
    </dgm:pt>
    <dgm:pt modelId="{4B9B8848-4483-4C17-84E0-0378577C5C06}">
      <dgm:prSet phldrT="[Texto]"/>
      <dgm:spPr/>
      <dgm:t>
        <a:bodyPr/>
        <a:lstStyle/>
        <a:p>
          <a:r>
            <a:rPr lang="es-EC" dirty="0"/>
            <a:t>Toma de datos no instantánea</a:t>
          </a:r>
          <a:endParaRPr lang="es-ES" dirty="0"/>
        </a:p>
      </dgm:t>
    </dgm:pt>
    <dgm:pt modelId="{B1B19C3A-3FC2-43BC-8391-BAC289CD72B4}" type="parTrans" cxnId="{F376A8A0-FADE-4CCD-9947-C0ED3E70A000}">
      <dgm:prSet/>
      <dgm:spPr/>
      <dgm:t>
        <a:bodyPr/>
        <a:lstStyle/>
        <a:p>
          <a:endParaRPr lang="es-ES"/>
        </a:p>
      </dgm:t>
    </dgm:pt>
    <dgm:pt modelId="{9CAC0104-5452-4518-A41E-30B31C48C675}" type="sibTrans" cxnId="{F376A8A0-FADE-4CCD-9947-C0ED3E70A000}">
      <dgm:prSet/>
      <dgm:spPr/>
      <dgm:t>
        <a:bodyPr/>
        <a:lstStyle/>
        <a:p>
          <a:endParaRPr lang="es-ES"/>
        </a:p>
      </dgm:t>
    </dgm:pt>
    <dgm:pt modelId="{3CDC306D-6857-4D04-B2B5-691976331996}">
      <dgm:prSet phldrT="[Texto]"/>
      <dgm:spPr/>
      <dgm:t>
        <a:bodyPr/>
        <a:lstStyle/>
        <a:p>
          <a:r>
            <a:rPr lang="es-EC" dirty="0"/>
            <a:t>Área de estudio muy pequeña</a:t>
          </a:r>
          <a:endParaRPr lang="es-ES" dirty="0"/>
        </a:p>
      </dgm:t>
    </dgm:pt>
    <dgm:pt modelId="{DC21D9D5-900F-4753-AACF-56F9BFB0AF17}" type="parTrans" cxnId="{452048CA-6680-4298-85FD-2838A260460C}">
      <dgm:prSet/>
      <dgm:spPr/>
      <dgm:t>
        <a:bodyPr/>
        <a:lstStyle/>
        <a:p>
          <a:endParaRPr lang="es-ES"/>
        </a:p>
      </dgm:t>
    </dgm:pt>
    <dgm:pt modelId="{7FE908B2-F075-4F5F-93BE-4529AD52A570}" type="sibTrans" cxnId="{452048CA-6680-4298-85FD-2838A260460C}">
      <dgm:prSet/>
      <dgm:spPr/>
      <dgm:t>
        <a:bodyPr/>
        <a:lstStyle/>
        <a:p>
          <a:endParaRPr lang="es-ES"/>
        </a:p>
      </dgm:t>
    </dgm:pt>
    <dgm:pt modelId="{BB3002A0-D2A5-4E97-9ACA-478A31D91E5E}" type="pres">
      <dgm:prSet presAssocID="{E10A6F0B-D41F-4B16-B082-155113318FFB}" presName="cycle" presStyleCnt="0">
        <dgm:presLayoutVars>
          <dgm:dir/>
          <dgm:resizeHandles val="exact"/>
        </dgm:presLayoutVars>
      </dgm:prSet>
      <dgm:spPr/>
    </dgm:pt>
    <dgm:pt modelId="{BDFE325C-CE6E-469A-B618-7D827E5CEE40}" type="pres">
      <dgm:prSet presAssocID="{8B98B58E-2560-42E6-9207-1D6F62BA9056}" presName="dummy" presStyleCnt="0"/>
      <dgm:spPr/>
    </dgm:pt>
    <dgm:pt modelId="{0AC2961B-0BE7-481E-813D-391C22BA4620}" type="pres">
      <dgm:prSet presAssocID="{8B98B58E-2560-42E6-9207-1D6F62BA9056}" presName="node" presStyleLbl="revTx" presStyleIdx="0" presStyleCnt="4">
        <dgm:presLayoutVars>
          <dgm:bulletEnabled val="1"/>
        </dgm:presLayoutVars>
      </dgm:prSet>
      <dgm:spPr/>
    </dgm:pt>
    <dgm:pt modelId="{F82DC8D1-0D72-41DD-AF2D-41AF0C741881}" type="pres">
      <dgm:prSet presAssocID="{490E3DF7-2615-4962-97A9-B17AF29729E2}" presName="sibTrans" presStyleLbl="node1" presStyleIdx="0" presStyleCnt="4"/>
      <dgm:spPr/>
    </dgm:pt>
    <dgm:pt modelId="{25AF8080-EF22-4D9B-AAD9-03D44858AFDD}" type="pres">
      <dgm:prSet presAssocID="{E643292D-7E16-43B0-9508-6AEFE6F866EB}" presName="dummy" presStyleCnt="0"/>
      <dgm:spPr/>
    </dgm:pt>
    <dgm:pt modelId="{859918EA-C21D-4B95-987A-CC614313102F}" type="pres">
      <dgm:prSet presAssocID="{E643292D-7E16-43B0-9508-6AEFE6F866EB}" presName="node" presStyleLbl="revTx" presStyleIdx="1" presStyleCnt="4">
        <dgm:presLayoutVars>
          <dgm:bulletEnabled val="1"/>
        </dgm:presLayoutVars>
      </dgm:prSet>
      <dgm:spPr/>
    </dgm:pt>
    <dgm:pt modelId="{7606B302-BFFF-4856-ADE6-1781D3C730AC}" type="pres">
      <dgm:prSet presAssocID="{1FA65398-EF18-4D93-9D58-144A3A98483F}" presName="sibTrans" presStyleLbl="node1" presStyleIdx="1" presStyleCnt="4"/>
      <dgm:spPr/>
    </dgm:pt>
    <dgm:pt modelId="{E4906CD1-39A6-405C-9391-FC06F97F3A6E}" type="pres">
      <dgm:prSet presAssocID="{4B9B8848-4483-4C17-84E0-0378577C5C06}" presName="dummy" presStyleCnt="0"/>
      <dgm:spPr/>
    </dgm:pt>
    <dgm:pt modelId="{7794E14E-FD80-45D2-92D6-F82FB4BA182E}" type="pres">
      <dgm:prSet presAssocID="{4B9B8848-4483-4C17-84E0-0378577C5C06}" presName="node" presStyleLbl="revTx" presStyleIdx="2" presStyleCnt="4">
        <dgm:presLayoutVars>
          <dgm:bulletEnabled val="1"/>
        </dgm:presLayoutVars>
      </dgm:prSet>
      <dgm:spPr/>
    </dgm:pt>
    <dgm:pt modelId="{8FB7546A-3B08-4B51-BF88-E5EC4A8EA222}" type="pres">
      <dgm:prSet presAssocID="{9CAC0104-5452-4518-A41E-30B31C48C675}" presName="sibTrans" presStyleLbl="node1" presStyleIdx="2" presStyleCnt="4"/>
      <dgm:spPr/>
    </dgm:pt>
    <dgm:pt modelId="{8E5447A8-73C7-400A-AFDA-5E6FA2E7EF90}" type="pres">
      <dgm:prSet presAssocID="{3CDC306D-6857-4D04-B2B5-691976331996}" presName="dummy" presStyleCnt="0"/>
      <dgm:spPr/>
    </dgm:pt>
    <dgm:pt modelId="{4A2C9CB4-FA6A-4891-8E53-E8B8E5ED8E1E}" type="pres">
      <dgm:prSet presAssocID="{3CDC306D-6857-4D04-B2B5-691976331996}" presName="node" presStyleLbl="revTx" presStyleIdx="3" presStyleCnt="4">
        <dgm:presLayoutVars>
          <dgm:bulletEnabled val="1"/>
        </dgm:presLayoutVars>
      </dgm:prSet>
      <dgm:spPr/>
    </dgm:pt>
    <dgm:pt modelId="{B263E4E0-E85E-41F1-84E2-69812E88986B}" type="pres">
      <dgm:prSet presAssocID="{7FE908B2-F075-4F5F-93BE-4529AD52A570}" presName="sibTrans" presStyleLbl="node1" presStyleIdx="3" presStyleCnt="4"/>
      <dgm:spPr/>
    </dgm:pt>
  </dgm:ptLst>
  <dgm:cxnLst>
    <dgm:cxn modelId="{D540E9C4-77BC-4F71-AB4B-233EEF8615EA}" type="presOf" srcId="{1FA65398-EF18-4D93-9D58-144A3A98483F}" destId="{7606B302-BFFF-4856-ADE6-1781D3C730AC}" srcOrd="0" destOrd="0" presId="urn:microsoft.com/office/officeart/2005/8/layout/cycle1"/>
    <dgm:cxn modelId="{788BBC0D-422A-4FDF-A7A6-F9FD033E2D45}" type="presOf" srcId="{4B9B8848-4483-4C17-84E0-0378577C5C06}" destId="{7794E14E-FD80-45D2-92D6-F82FB4BA182E}" srcOrd="0" destOrd="0" presId="urn:microsoft.com/office/officeart/2005/8/layout/cycle1"/>
    <dgm:cxn modelId="{A739ED60-239A-43DB-A140-525B39EEFE86}" type="presOf" srcId="{9CAC0104-5452-4518-A41E-30B31C48C675}" destId="{8FB7546A-3B08-4B51-BF88-E5EC4A8EA222}" srcOrd="0" destOrd="0" presId="urn:microsoft.com/office/officeart/2005/8/layout/cycle1"/>
    <dgm:cxn modelId="{452048CA-6680-4298-85FD-2838A260460C}" srcId="{E10A6F0B-D41F-4B16-B082-155113318FFB}" destId="{3CDC306D-6857-4D04-B2B5-691976331996}" srcOrd="3" destOrd="0" parTransId="{DC21D9D5-900F-4753-AACF-56F9BFB0AF17}" sibTransId="{7FE908B2-F075-4F5F-93BE-4529AD52A570}"/>
    <dgm:cxn modelId="{9A4CE6A3-1009-4B06-AAD9-8A0C09DA5020}" type="presOf" srcId="{3CDC306D-6857-4D04-B2B5-691976331996}" destId="{4A2C9CB4-FA6A-4891-8E53-E8B8E5ED8E1E}" srcOrd="0" destOrd="0" presId="urn:microsoft.com/office/officeart/2005/8/layout/cycle1"/>
    <dgm:cxn modelId="{AB68E30E-7BBF-484F-97D1-2B3B0B442D21}" type="presOf" srcId="{490E3DF7-2615-4962-97A9-B17AF29729E2}" destId="{F82DC8D1-0D72-41DD-AF2D-41AF0C741881}" srcOrd="0" destOrd="0" presId="urn:microsoft.com/office/officeart/2005/8/layout/cycle1"/>
    <dgm:cxn modelId="{BF4A7C02-9440-4E38-9901-06F1A80484CC}" srcId="{E10A6F0B-D41F-4B16-B082-155113318FFB}" destId="{8B98B58E-2560-42E6-9207-1D6F62BA9056}" srcOrd="0" destOrd="0" parTransId="{B425FA2D-3873-46C1-AA88-B2C85A8A1BEA}" sibTransId="{490E3DF7-2615-4962-97A9-B17AF29729E2}"/>
    <dgm:cxn modelId="{F52D4ECA-6124-411C-8939-113A626CCE21}" type="presOf" srcId="{E10A6F0B-D41F-4B16-B082-155113318FFB}" destId="{BB3002A0-D2A5-4E97-9ACA-478A31D91E5E}" srcOrd="0" destOrd="0" presId="urn:microsoft.com/office/officeart/2005/8/layout/cycle1"/>
    <dgm:cxn modelId="{F376A8A0-FADE-4CCD-9947-C0ED3E70A000}" srcId="{E10A6F0B-D41F-4B16-B082-155113318FFB}" destId="{4B9B8848-4483-4C17-84E0-0378577C5C06}" srcOrd="2" destOrd="0" parTransId="{B1B19C3A-3FC2-43BC-8391-BAC289CD72B4}" sibTransId="{9CAC0104-5452-4518-A41E-30B31C48C675}"/>
    <dgm:cxn modelId="{A07BAC03-CEE8-420F-81D1-3EB6EE31B4A2}" type="presOf" srcId="{8B98B58E-2560-42E6-9207-1D6F62BA9056}" destId="{0AC2961B-0BE7-481E-813D-391C22BA4620}" srcOrd="0" destOrd="0" presId="urn:microsoft.com/office/officeart/2005/8/layout/cycle1"/>
    <dgm:cxn modelId="{BA2E66A7-489C-49A2-B975-B563BEA568CA}" type="presOf" srcId="{7FE908B2-F075-4F5F-93BE-4529AD52A570}" destId="{B263E4E0-E85E-41F1-84E2-69812E88986B}" srcOrd="0" destOrd="0" presId="urn:microsoft.com/office/officeart/2005/8/layout/cycle1"/>
    <dgm:cxn modelId="{84DFE5E3-F720-41A8-9872-ACD64D0841DF}" srcId="{E10A6F0B-D41F-4B16-B082-155113318FFB}" destId="{E643292D-7E16-43B0-9508-6AEFE6F866EB}" srcOrd="1" destOrd="0" parTransId="{173AE39A-47E9-49AE-A076-5CF1207FE1B8}" sibTransId="{1FA65398-EF18-4D93-9D58-144A3A98483F}"/>
    <dgm:cxn modelId="{B4824368-15AD-4392-B534-B46E7979ED3B}" type="presOf" srcId="{E643292D-7E16-43B0-9508-6AEFE6F866EB}" destId="{859918EA-C21D-4B95-987A-CC614313102F}" srcOrd="0" destOrd="0" presId="urn:microsoft.com/office/officeart/2005/8/layout/cycle1"/>
    <dgm:cxn modelId="{AAFD3490-2AB5-4CEF-805E-F1AF94AD1A04}" type="presParOf" srcId="{BB3002A0-D2A5-4E97-9ACA-478A31D91E5E}" destId="{BDFE325C-CE6E-469A-B618-7D827E5CEE40}" srcOrd="0" destOrd="0" presId="urn:microsoft.com/office/officeart/2005/8/layout/cycle1"/>
    <dgm:cxn modelId="{820BCC14-FDA7-4356-B925-A79A2E245CFE}" type="presParOf" srcId="{BB3002A0-D2A5-4E97-9ACA-478A31D91E5E}" destId="{0AC2961B-0BE7-481E-813D-391C22BA4620}" srcOrd="1" destOrd="0" presId="urn:microsoft.com/office/officeart/2005/8/layout/cycle1"/>
    <dgm:cxn modelId="{DD151DE9-475F-45C5-BEC7-4B0A9E1759E6}" type="presParOf" srcId="{BB3002A0-D2A5-4E97-9ACA-478A31D91E5E}" destId="{F82DC8D1-0D72-41DD-AF2D-41AF0C741881}" srcOrd="2" destOrd="0" presId="urn:microsoft.com/office/officeart/2005/8/layout/cycle1"/>
    <dgm:cxn modelId="{1D616CB7-0740-40AC-8C2E-B8F588ED68D9}" type="presParOf" srcId="{BB3002A0-D2A5-4E97-9ACA-478A31D91E5E}" destId="{25AF8080-EF22-4D9B-AAD9-03D44858AFDD}" srcOrd="3" destOrd="0" presId="urn:microsoft.com/office/officeart/2005/8/layout/cycle1"/>
    <dgm:cxn modelId="{C08CEE3C-937F-424E-998A-8FF84E8DBE29}" type="presParOf" srcId="{BB3002A0-D2A5-4E97-9ACA-478A31D91E5E}" destId="{859918EA-C21D-4B95-987A-CC614313102F}" srcOrd="4" destOrd="0" presId="urn:microsoft.com/office/officeart/2005/8/layout/cycle1"/>
    <dgm:cxn modelId="{54485CD2-E7E6-4A5C-BBC6-3E9B302FCCBA}" type="presParOf" srcId="{BB3002A0-D2A5-4E97-9ACA-478A31D91E5E}" destId="{7606B302-BFFF-4856-ADE6-1781D3C730AC}" srcOrd="5" destOrd="0" presId="urn:microsoft.com/office/officeart/2005/8/layout/cycle1"/>
    <dgm:cxn modelId="{3CE2F234-85DE-4F70-9E91-E635454572A8}" type="presParOf" srcId="{BB3002A0-D2A5-4E97-9ACA-478A31D91E5E}" destId="{E4906CD1-39A6-405C-9391-FC06F97F3A6E}" srcOrd="6" destOrd="0" presId="urn:microsoft.com/office/officeart/2005/8/layout/cycle1"/>
    <dgm:cxn modelId="{8EB019A0-80EE-478D-B5E1-9D8DBC66D87C}" type="presParOf" srcId="{BB3002A0-D2A5-4E97-9ACA-478A31D91E5E}" destId="{7794E14E-FD80-45D2-92D6-F82FB4BA182E}" srcOrd="7" destOrd="0" presId="urn:microsoft.com/office/officeart/2005/8/layout/cycle1"/>
    <dgm:cxn modelId="{C14F5D9A-0C84-46D2-88A6-2D5B4E7DE676}" type="presParOf" srcId="{BB3002A0-D2A5-4E97-9ACA-478A31D91E5E}" destId="{8FB7546A-3B08-4B51-BF88-E5EC4A8EA222}" srcOrd="8" destOrd="0" presId="urn:microsoft.com/office/officeart/2005/8/layout/cycle1"/>
    <dgm:cxn modelId="{56F7C093-0329-408B-B0CF-14A391D64B24}" type="presParOf" srcId="{BB3002A0-D2A5-4E97-9ACA-478A31D91E5E}" destId="{8E5447A8-73C7-400A-AFDA-5E6FA2E7EF90}" srcOrd="9" destOrd="0" presId="urn:microsoft.com/office/officeart/2005/8/layout/cycle1"/>
    <dgm:cxn modelId="{49998ABC-33C3-4396-B816-F175C4E0ED7B}" type="presParOf" srcId="{BB3002A0-D2A5-4E97-9ACA-478A31D91E5E}" destId="{4A2C9CB4-FA6A-4891-8E53-E8B8E5ED8E1E}" srcOrd="10" destOrd="0" presId="urn:microsoft.com/office/officeart/2005/8/layout/cycle1"/>
    <dgm:cxn modelId="{E1FE292B-0AB0-4D77-AA15-31865332AE69}" type="presParOf" srcId="{BB3002A0-D2A5-4E97-9ACA-478A31D91E5E}" destId="{B263E4E0-E85E-41F1-84E2-69812E88986B}"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F659D4-1D12-4D8B-B937-8073B0DE9F39}" type="doc">
      <dgm:prSet loTypeId="urn:microsoft.com/office/officeart/2005/8/layout/chevron2" loCatId="process" qsTypeId="urn:microsoft.com/office/officeart/2005/8/quickstyle/simple1" qsCatId="simple" csTypeId="urn:microsoft.com/office/officeart/2005/8/colors/accent4_5" csCatId="accent4" phldr="1"/>
      <dgm:spPr/>
      <dgm:t>
        <a:bodyPr/>
        <a:lstStyle/>
        <a:p>
          <a:endParaRPr lang="es-ES"/>
        </a:p>
      </dgm:t>
    </dgm:pt>
    <dgm:pt modelId="{6FC27928-04C2-4DFE-A923-74B718720B8D}">
      <dgm:prSet phldrT="[Texto]"/>
      <dgm:spPr/>
      <dgm:t>
        <a:bodyPr/>
        <a:lstStyle/>
        <a:p>
          <a:r>
            <a:rPr lang="es-ES" dirty="0"/>
            <a:t>1</a:t>
          </a:r>
        </a:p>
      </dgm:t>
    </dgm:pt>
    <dgm:pt modelId="{05A4B3A0-E7A5-4459-90A5-5585389B437C}" type="parTrans" cxnId="{DD9A0588-723C-4434-9C06-911F778EB2D4}">
      <dgm:prSet/>
      <dgm:spPr/>
      <dgm:t>
        <a:bodyPr/>
        <a:lstStyle/>
        <a:p>
          <a:endParaRPr lang="es-ES"/>
        </a:p>
      </dgm:t>
    </dgm:pt>
    <dgm:pt modelId="{CF756DE5-B0AB-46CA-8BE6-492C956F9042}" type="sibTrans" cxnId="{DD9A0588-723C-4434-9C06-911F778EB2D4}">
      <dgm:prSet/>
      <dgm:spPr/>
      <dgm:t>
        <a:bodyPr/>
        <a:lstStyle/>
        <a:p>
          <a:endParaRPr lang="es-ES"/>
        </a:p>
      </dgm:t>
    </dgm:pt>
    <dgm:pt modelId="{117476E5-7481-41D5-9998-D62A37159183}">
      <dgm:prSet phldrT="[Texto]"/>
      <dgm:spPr/>
      <dgm:t>
        <a:bodyPr/>
        <a:lstStyle/>
        <a:p>
          <a:pPr>
            <a:buFont typeface="+mj-lt"/>
            <a:buNone/>
          </a:pPr>
          <a:r>
            <a:rPr lang="es-EC" dirty="0"/>
            <a:t>La deflexión del plano medio de la placa es pequeña (menor al 10%), comparado con su espesor.</a:t>
          </a:r>
          <a:endParaRPr lang="es-ES" dirty="0"/>
        </a:p>
      </dgm:t>
    </dgm:pt>
    <dgm:pt modelId="{0E09B043-085A-40AB-89D2-D6BDB8E16412}" type="parTrans" cxnId="{ACE94524-529A-45F3-B241-B87F3BD92B71}">
      <dgm:prSet/>
      <dgm:spPr/>
      <dgm:t>
        <a:bodyPr/>
        <a:lstStyle/>
        <a:p>
          <a:endParaRPr lang="es-ES"/>
        </a:p>
      </dgm:t>
    </dgm:pt>
    <dgm:pt modelId="{35B1C8EF-4239-4F48-83CE-5D9E047D19B7}" type="sibTrans" cxnId="{ACE94524-529A-45F3-B241-B87F3BD92B71}">
      <dgm:prSet/>
      <dgm:spPr/>
      <dgm:t>
        <a:bodyPr/>
        <a:lstStyle/>
        <a:p>
          <a:endParaRPr lang="es-ES"/>
        </a:p>
      </dgm:t>
    </dgm:pt>
    <dgm:pt modelId="{28813A06-8BCE-4983-B41A-4D47F58A31AC}">
      <dgm:prSet phldrT="[Texto]"/>
      <dgm:spPr/>
      <dgm:t>
        <a:bodyPr/>
        <a:lstStyle/>
        <a:p>
          <a:r>
            <a:rPr lang="es-ES" dirty="0"/>
            <a:t>2</a:t>
          </a:r>
        </a:p>
      </dgm:t>
    </dgm:pt>
    <dgm:pt modelId="{55C1E7E0-FF3D-4B94-B08B-5C09F5E4FDB6}" type="parTrans" cxnId="{7CDA5C8D-72D9-4660-B719-2D44DA4EB325}">
      <dgm:prSet/>
      <dgm:spPr/>
      <dgm:t>
        <a:bodyPr/>
        <a:lstStyle/>
        <a:p>
          <a:endParaRPr lang="es-ES"/>
        </a:p>
      </dgm:t>
    </dgm:pt>
    <dgm:pt modelId="{B389ECB6-57FB-4A1C-AB73-C033B15AFDC9}" type="sibTrans" cxnId="{7CDA5C8D-72D9-4660-B719-2D44DA4EB325}">
      <dgm:prSet/>
      <dgm:spPr/>
      <dgm:t>
        <a:bodyPr/>
        <a:lstStyle/>
        <a:p>
          <a:endParaRPr lang="es-ES"/>
        </a:p>
      </dgm:t>
    </dgm:pt>
    <dgm:pt modelId="{19648C74-C9AF-4DFD-9758-B85CC1C60F80}">
      <dgm:prSet phldrT="[Texto]"/>
      <dgm:spPr/>
      <dgm:t>
        <a:bodyPr/>
        <a:lstStyle/>
        <a:p>
          <a:pPr>
            <a:buFont typeface="+mj-lt"/>
            <a:buNone/>
          </a:pPr>
          <a:r>
            <a:rPr lang="es-EC" dirty="0"/>
            <a:t>Los puntos del interior de una placa delgada solo sufren desplazamiento en la dirección perpendicular al plano medio de la misma</a:t>
          </a:r>
          <a:endParaRPr lang="es-ES" dirty="0"/>
        </a:p>
      </dgm:t>
    </dgm:pt>
    <dgm:pt modelId="{02BD63ED-166C-4D94-97FC-15F991FF5617}" type="parTrans" cxnId="{A2359838-9D81-44AA-945D-EE4554BF30F9}">
      <dgm:prSet/>
      <dgm:spPr/>
      <dgm:t>
        <a:bodyPr/>
        <a:lstStyle/>
        <a:p>
          <a:endParaRPr lang="es-ES"/>
        </a:p>
      </dgm:t>
    </dgm:pt>
    <dgm:pt modelId="{37F0FE48-53B0-4964-ADBE-FEAE14E58A43}" type="sibTrans" cxnId="{A2359838-9D81-44AA-945D-EE4554BF30F9}">
      <dgm:prSet/>
      <dgm:spPr/>
      <dgm:t>
        <a:bodyPr/>
        <a:lstStyle/>
        <a:p>
          <a:endParaRPr lang="es-ES"/>
        </a:p>
      </dgm:t>
    </dgm:pt>
    <dgm:pt modelId="{2C8575E8-C690-4541-BEA1-BB328DCD106B}">
      <dgm:prSet phldrT="[Texto]"/>
      <dgm:spPr/>
      <dgm:t>
        <a:bodyPr/>
        <a:lstStyle/>
        <a:p>
          <a:r>
            <a:rPr lang="es-ES" dirty="0"/>
            <a:t>3</a:t>
          </a:r>
        </a:p>
      </dgm:t>
    </dgm:pt>
    <dgm:pt modelId="{4E4828CE-EC47-4843-9EB2-193486EE4D3B}" type="parTrans" cxnId="{5623A8C7-116F-4ED5-ACBD-C6FCFF18CAEC}">
      <dgm:prSet/>
      <dgm:spPr/>
      <dgm:t>
        <a:bodyPr/>
        <a:lstStyle/>
        <a:p>
          <a:endParaRPr lang="es-ES"/>
        </a:p>
      </dgm:t>
    </dgm:pt>
    <dgm:pt modelId="{3AD026AC-C12E-43D0-B9DC-B8D18C8961CD}" type="sibTrans" cxnId="{5623A8C7-116F-4ED5-ACBD-C6FCFF18CAEC}">
      <dgm:prSet/>
      <dgm:spPr/>
      <dgm:t>
        <a:bodyPr/>
        <a:lstStyle/>
        <a:p>
          <a:endParaRPr lang="es-ES"/>
        </a:p>
      </dgm:t>
    </dgm:pt>
    <dgm:pt modelId="{D7242B32-C8D3-4EF1-AF5D-A256A2EFE853}">
      <dgm:prSet phldrT="[Texto]"/>
      <dgm:spPr/>
      <dgm:t>
        <a:bodyPr/>
        <a:lstStyle/>
        <a:p>
          <a:pPr>
            <a:buFont typeface="+mj-lt"/>
            <a:buNone/>
          </a:pPr>
          <a:r>
            <a:rPr lang="es-ES" dirty="0"/>
            <a:t>Todos los puntos contenidos en una normal al plano medio, tienen el mismo desplazamiento perpendicular al plano medio.</a:t>
          </a:r>
        </a:p>
      </dgm:t>
    </dgm:pt>
    <dgm:pt modelId="{CBC7C27D-DD7F-499E-B206-1FCC29CC082C}" type="parTrans" cxnId="{F632723C-D184-4211-89A6-D8D926DCB839}">
      <dgm:prSet/>
      <dgm:spPr/>
      <dgm:t>
        <a:bodyPr/>
        <a:lstStyle/>
        <a:p>
          <a:endParaRPr lang="es-ES"/>
        </a:p>
      </dgm:t>
    </dgm:pt>
    <dgm:pt modelId="{76C0DE1D-694C-4A59-8DA8-A58A71FB89C9}" type="sibTrans" cxnId="{F632723C-D184-4211-89A6-D8D926DCB839}">
      <dgm:prSet/>
      <dgm:spPr/>
      <dgm:t>
        <a:bodyPr/>
        <a:lstStyle/>
        <a:p>
          <a:endParaRPr lang="es-ES"/>
        </a:p>
      </dgm:t>
    </dgm:pt>
    <dgm:pt modelId="{DC49B61C-F13D-4F6C-9E2C-BF32EA40FEA9}" type="pres">
      <dgm:prSet presAssocID="{A1F659D4-1D12-4D8B-B937-8073B0DE9F39}" presName="linearFlow" presStyleCnt="0">
        <dgm:presLayoutVars>
          <dgm:dir/>
          <dgm:animLvl val="lvl"/>
          <dgm:resizeHandles val="exact"/>
        </dgm:presLayoutVars>
      </dgm:prSet>
      <dgm:spPr/>
    </dgm:pt>
    <dgm:pt modelId="{F4C91D95-B294-4334-B40D-FCEB7330A67A}" type="pres">
      <dgm:prSet presAssocID="{6FC27928-04C2-4DFE-A923-74B718720B8D}" presName="composite" presStyleCnt="0"/>
      <dgm:spPr/>
    </dgm:pt>
    <dgm:pt modelId="{E17CCAF4-3E67-4311-909A-366AA1B0F057}" type="pres">
      <dgm:prSet presAssocID="{6FC27928-04C2-4DFE-A923-74B718720B8D}" presName="parentText" presStyleLbl="alignNode1" presStyleIdx="0" presStyleCnt="3">
        <dgm:presLayoutVars>
          <dgm:chMax val="1"/>
          <dgm:bulletEnabled val="1"/>
        </dgm:presLayoutVars>
      </dgm:prSet>
      <dgm:spPr/>
    </dgm:pt>
    <dgm:pt modelId="{5F3158D6-0F1E-456A-B581-428867C3D492}" type="pres">
      <dgm:prSet presAssocID="{6FC27928-04C2-4DFE-A923-74B718720B8D}" presName="descendantText" presStyleLbl="alignAcc1" presStyleIdx="0" presStyleCnt="3">
        <dgm:presLayoutVars>
          <dgm:bulletEnabled val="1"/>
        </dgm:presLayoutVars>
      </dgm:prSet>
      <dgm:spPr/>
    </dgm:pt>
    <dgm:pt modelId="{9B9A35DD-4AC3-4201-93BC-7F1B3295B8D1}" type="pres">
      <dgm:prSet presAssocID="{CF756DE5-B0AB-46CA-8BE6-492C956F9042}" presName="sp" presStyleCnt="0"/>
      <dgm:spPr/>
    </dgm:pt>
    <dgm:pt modelId="{36A70D4B-9F21-465B-9995-12D085B892A9}" type="pres">
      <dgm:prSet presAssocID="{28813A06-8BCE-4983-B41A-4D47F58A31AC}" presName="composite" presStyleCnt="0"/>
      <dgm:spPr/>
    </dgm:pt>
    <dgm:pt modelId="{CEEA5F86-F607-4842-B063-92E6C3F366C4}" type="pres">
      <dgm:prSet presAssocID="{28813A06-8BCE-4983-B41A-4D47F58A31AC}" presName="parentText" presStyleLbl="alignNode1" presStyleIdx="1" presStyleCnt="3">
        <dgm:presLayoutVars>
          <dgm:chMax val="1"/>
          <dgm:bulletEnabled val="1"/>
        </dgm:presLayoutVars>
      </dgm:prSet>
      <dgm:spPr/>
    </dgm:pt>
    <dgm:pt modelId="{C01CF19D-B12A-48D4-B316-39AC7A3FA3F6}" type="pres">
      <dgm:prSet presAssocID="{28813A06-8BCE-4983-B41A-4D47F58A31AC}" presName="descendantText" presStyleLbl="alignAcc1" presStyleIdx="1" presStyleCnt="3">
        <dgm:presLayoutVars>
          <dgm:bulletEnabled val="1"/>
        </dgm:presLayoutVars>
      </dgm:prSet>
      <dgm:spPr/>
    </dgm:pt>
    <dgm:pt modelId="{3232F7F9-B61F-4444-B845-5E8A5C316CC9}" type="pres">
      <dgm:prSet presAssocID="{B389ECB6-57FB-4A1C-AB73-C033B15AFDC9}" presName="sp" presStyleCnt="0"/>
      <dgm:spPr/>
    </dgm:pt>
    <dgm:pt modelId="{0B1EF7BB-9B8B-4639-8B8B-FC8C468E413F}" type="pres">
      <dgm:prSet presAssocID="{2C8575E8-C690-4541-BEA1-BB328DCD106B}" presName="composite" presStyleCnt="0"/>
      <dgm:spPr/>
    </dgm:pt>
    <dgm:pt modelId="{B4479B5A-3475-4A54-A4C7-9520B9CA625C}" type="pres">
      <dgm:prSet presAssocID="{2C8575E8-C690-4541-BEA1-BB328DCD106B}" presName="parentText" presStyleLbl="alignNode1" presStyleIdx="2" presStyleCnt="3">
        <dgm:presLayoutVars>
          <dgm:chMax val="1"/>
          <dgm:bulletEnabled val="1"/>
        </dgm:presLayoutVars>
      </dgm:prSet>
      <dgm:spPr/>
    </dgm:pt>
    <dgm:pt modelId="{E5B16822-EACE-4B18-93BC-D8EA6FA29FB6}" type="pres">
      <dgm:prSet presAssocID="{2C8575E8-C690-4541-BEA1-BB328DCD106B}" presName="descendantText" presStyleLbl="alignAcc1" presStyleIdx="2" presStyleCnt="3">
        <dgm:presLayoutVars>
          <dgm:bulletEnabled val="1"/>
        </dgm:presLayoutVars>
      </dgm:prSet>
      <dgm:spPr/>
    </dgm:pt>
  </dgm:ptLst>
  <dgm:cxnLst>
    <dgm:cxn modelId="{A2359838-9D81-44AA-945D-EE4554BF30F9}" srcId="{28813A06-8BCE-4983-B41A-4D47F58A31AC}" destId="{19648C74-C9AF-4DFD-9758-B85CC1C60F80}" srcOrd="0" destOrd="0" parTransId="{02BD63ED-166C-4D94-97FC-15F991FF5617}" sibTransId="{37F0FE48-53B0-4964-ADBE-FEAE14E58A43}"/>
    <dgm:cxn modelId="{7528E9FE-DA44-413C-993E-E9E82E278CEE}" type="presOf" srcId="{117476E5-7481-41D5-9998-D62A37159183}" destId="{5F3158D6-0F1E-456A-B581-428867C3D492}" srcOrd="0" destOrd="0" presId="urn:microsoft.com/office/officeart/2005/8/layout/chevron2"/>
    <dgm:cxn modelId="{5623A8C7-116F-4ED5-ACBD-C6FCFF18CAEC}" srcId="{A1F659D4-1D12-4D8B-B937-8073B0DE9F39}" destId="{2C8575E8-C690-4541-BEA1-BB328DCD106B}" srcOrd="2" destOrd="0" parTransId="{4E4828CE-EC47-4843-9EB2-193486EE4D3B}" sibTransId="{3AD026AC-C12E-43D0-B9DC-B8D18C8961CD}"/>
    <dgm:cxn modelId="{36E141E0-30C9-4F55-9AF7-884442E73F45}" type="presOf" srcId="{A1F659D4-1D12-4D8B-B937-8073B0DE9F39}" destId="{DC49B61C-F13D-4F6C-9E2C-BF32EA40FEA9}" srcOrd="0" destOrd="0" presId="urn:microsoft.com/office/officeart/2005/8/layout/chevron2"/>
    <dgm:cxn modelId="{DD9A0588-723C-4434-9C06-911F778EB2D4}" srcId="{A1F659D4-1D12-4D8B-B937-8073B0DE9F39}" destId="{6FC27928-04C2-4DFE-A923-74B718720B8D}" srcOrd="0" destOrd="0" parTransId="{05A4B3A0-E7A5-4459-90A5-5585389B437C}" sibTransId="{CF756DE5-B0AB-46CA-8BE6-492C956F9042}"/>
    <dgm:cxn modelId="{7CDA5C8D-72D9-4660-B719-2D44DA4EB325}" srcId="{A1F659D4-1D12-4D8B-B937-8073B0DE9F39}" destId="{28813A06-8BCE-4983-B41A-4D47F58A31AC}" srcOrd="1" destOrd="0" parTransId="{55C1E7E0-FF3D-4B94-B08B-5C09F5E4FDB6}" sibTransId="{B389ECB6-57FB-4A1C-AB73-C033B15AFDC9}"/>
    <dgm:cxn modelId="{ACE94524-529A-45F3-B241-B87F3BD92B71}" srcId="{6FC27928-04C2-4DFE-A923-74B718720B8D}" destId="{117476E5-7481-41D5-9998-D62A37159183}" srcOrd="0" destOrd="0" parTransId="{0E09B043-085A-40AB-89D2-D6BDB8E16412}" sibTransId="{35B1C8EF-4239-4F48-83CE-5D9E047D19B7}"/>
    <dgm:cxn modelId="{2ABE5364-5E2D-419E-8349-6FCA8B4656B6}" type="presOf" srcId="{28813A06-8BCE-4983-B41A-4D47F58A31AC}" destId="{CEEA5F86-F607-4842-B063-92E6C3F366C4}" srcOrd="0" destOrd="0" presId="urn:microsoft.com/office/officeart/2005/8/layout/chevron2"/>
    <dgm:cxn modelId="{2B5199D4-0668-4BD0-928D-0E2DE5E46F8D}" type="presOf" srcId="{D7242B32-C8D3-4EF1-AF5D-A256A2EFE853}" destId="{E5B16822-EACE-4B18-93BC-D8EA6FA29FB6}" srcOrd="0" destOrd="0" presId="urn:microsoft.com/office/officeart/2005/8/layout/chevron2"/>
    <dgm:cxn modelId="{9CF41980-E33B-4F5F-9FDB-645D5856F920}" type="presOf" srcId="{6FC27928-04C2-4DFE-A923-74B718720B8D}" destId="{E17CCAF4-3E67-4311-909A-366AA1B0F057}" srcOrd="0" destOrd="0" presId="urn:microsoft.com/office/officeart/2005/8/layout/chevron2"/>
    <dgm:cxn modelId="{75491A21-16FA-4057-AD91-816B347D29D2}" type="presOf" srcId="{19648C74-C9AF-4DFD-9758-B85CC1C60F80}" destId="{C01CF19D-B12A-48D4-B316-39AC7A3FA3F6}" srcOrd="0" destOrd="0" presId="urn:microsoft.com/office/officeart/2005/8/layout/chevron2"/>
    <dgm:cxn modelId="{87E6C955-8061-42F6-901F-1A0385D0C658}" type="presOf" srcId="{2C8575E8-C690-4541-BEA1-BB328DCD106B}" destId="{B4479B5A-3475-4A54-A4C7-9520B9CA625C}" srcOrd="0" destOrd="0" presId="urn:microsoft.com/office/officeart/2005/8/layout/chevron2"/>
    <dgm:cxn modelId="{F632723C-D184-4211-89A6-D8D926DCB839}" srcId="{2C8575E8-C690-4541-BEA1-BB328DCD106B}" destId="{D7242B32-C8D3-4EF1-AF5D-A256A2EFE853}" srcOrd="0" destOrd="0" parTransId="{CBC7C27D-DD7F-499E-B206-1FCC29CC082C}" sibTransId="{76C0DE1D-694C-4A59-8DA8-A58A71FB89C9}"/>
    <dgm:cxn modelId="{815FEFCB-D287-4890-B53F-4FAEAD0CDD55}" type="presParOf" srcId="{DC49B61C-F13D-4F6C-9E2C-BF32EA40FEA9}" destId="{F4C91D95-B294-4334-B40D-FCEB7330A67A}" srcOrd="0" destOrd="0" presId="urn:microsoft.com/office/officeart/2005/8/layout/chevron2"/>
    <dgm:cxn modelId="{F61C81B6-DA81-4D03-8B1C-C23FE14539C2}" type="presParOf" srcId="{F4C91D95-B294-4334-B40D-FCEB7330A67A}" destId="{E17CCAF4-3E67-4311-909A-366AA1B0F057}" srcOrd="0" destOrd="0" presId="urn:microsoft.com/office/officeart/2005/8/layout/chevron2"/>
    <dgm:cxn modelId="{93747B09-D08E-46CE-9F2D-F4766A94332E}" type="presParOf" srcId="{F4C91D95-B294-4334-B40D-FCEB7330A67A}" destId="{5F3158D6-0F1E-456A-B581-428867C3D492}" srcOrd="1" destOrd="0" presId="urn:microsoft.com/office/officeart/2005/8/layout/chevron2"/>
    <dgm:cxn modelId="{52B955C8-7E26-4EC9-AF59-63D2B2DE3A32}" type="presParOf" srcId="{DC49B61C-F13D-4F6C-9E2C-BF32EA40FEA9}" destId="{9B9A35DD-4AC3-4201-93BC-7F1B3295B8D1}" srcOrd="1" destOrd="0" presId="urn:microsoft.com/office/officeart/2005/8/layout/chevron2"/>
    <dgm:cxn modelId="{E35196C8-6C51-4A53-91DB-D8019A451E47}" type="presParOf" srcId="{DC49B61C-F13D-4F6C-9E2C-BF32EA40FEA9}" destId="{36A70D4B-9F21-465B-9995-12D085B892A9}" srcOrd="2" destOrd="0" presId="urn:microsoft.com/office/officeart/2005/8/layout/chevron2"/>
    <dgm:cxn modelId="{F6FFE81C-14D6-4CC2-966E-36A8A9B3037B}" type="presParOf" srcId="{36A70D4B-9F21-465B-9995-12D085B892A9}" destId="{CEEA5F86-F607-4842-B063-92E6C3F366C4}" srcOrd="0" destOrd="0" presId="urn:microsoft.com/office/officeart/2005/8/layout/chevron2"/>
    <dgm:cxn modelId="{05A71FCE-5FD1-4A72-8CC7-887FDE5EBD0F}" type="presParOf" srcId="{36A70D4B-9F21-465B-9995-12D085B892A9}" destId="{C01CF19D-B12A-48D4-B316-39AC7A3FA3F6}" srcOrd="1" destOrd="0" presId="urn:microsoft.com/office/officeart/2005/8/layout/chevron2"/>
    <dgm:cxn modelId="{73B10584-9904-41B0-86B6-2C482A0EE2A1}" type="presParOf" srcId="{DC49B61C-F13D-4F6C-9E2C-BF32EA40FEA9}" destId="{3232F7F9-B61F-4444-B845-5E8A5C316CC9}" srcOrd="3" destOrd="0" presId="urn:microsoft.com/office/officeart/2005/8/layout/chevron2"/>
    <dgm:cxn modelId="{1CA2BECF-35D2-4FCB-94D5-67A7DCD1AB68}" type="presParOf" srcId="{DC49B61C-F13D-4F6C-9E2C-BF32EA40FEA9}" destId="{0B1EF7BB-9B8B-4639-8B8B-FC8C468E413F}" srcOrd="4" destOrd="0" presId="urn:microsoft.com/office/officeart/2005/8/layout/chevron2"/>
    <dgm:cxn modelId="{85C5A87A-BEAB-4BAB-8598-70F03A0C8522}" type="presParOf" srcId="{0B1EF7BB-9B8B-4639-8B8B-FC8C468E413F}" destId="{B4479B5A-3475-4A54-A4C7-9520B9CA625C}" srcOrd="0" destOrd="0" presId="urn:microsoft.com/office/officeart/2005/8/layout/chevron2"/>
    <dgm:cxn modelId="{802B6F61-20E6-4AFE-8494-9EE3588912AF}" type="presParOf" srcId="{0B1EF7BB-9B8B-4639-8B8B-FC8C468E413F}" destId="{E5B16822-EACE-4B18-93BC-D8EA6FA29FB6}"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F659D4-1D12-4D8B-B937-8073B0DE9F39}" type="doc">
      <dgm:prSet loTypeId="urn:microsoft.com/office/officeart/2005/8/layout/chevron2" loCatId="process" qsTypeId="urn:microsoft.com/office/officeart/2005/8/quickstyle/simple1" qsCatId="simple" csTypeId="urn:microsoft.com/office/officeart/2005/8/colors/accent4_5" csCatId="accent4" phldr="1"/>
      <dgm:spPr/>
      <dgm:t>
        <a:bodyPr/>
        <a:lstStyle/>
        <a:p>
          <a:endParaRPr lang="es-ES"/>
        </a:p>
      </dgm:t>
    </dgm:pt>
    <dgm:pt modelId="{6FC27928-04C2-4DFE-A923-74B718720B8D}">
      <dgm:prSet phldrT="[Texto]"/>
      <dgm:spPr/>
      <dgm:t>
        <a:bodyPr/>
        <a:lstStyle/>
        <a:p>
          <a:r>
            <a:rPr lang="es-ES" dirty="0"/>
            <a:t>4</a:t>
          </a:r>
        </a:p>
      </dgm:t>
    </dgm:pt>
    <dgm:pt modelId="{05A4B3A0-E7A5-4459-90A5-5585389B437C}" type="parTrans" cxnId="{DD9A0588-723C-4434-9C06-911F778EB2D4}">
      <dgm:prSet/>
      <dgm:spPr/>
      <dgm:t>
        <a:bodyPr/>
        <a:lstStyle/>
        <a:p>
          <a:endParaRPr lang="es-ES"/>
        </a:p>
      </dgm:t>
    </dgm:pt>
    <dgm:pt modelId="{CF756DE5-B0AB-46CA-8BE6-492C956F9042}" type="sibTrans" cxnId="{DD9A0588-723C-4434-9C06-911F778EB2D4}">
      <dgm:prSet/>
      <dgm:spPr/>
      <dgm:t>
        <a:bodyPr/>
        <a:lstStyle/>
        <a:p>
          <a:endParaRPr lang="es-ES"/>
        </a:p>
      </dgm:t>
    </dgm:pt>
    <dgm:pt modelId="{117476E5-7481-41D5-9998-D62A37159183}">
      <dgm:prSet phldrT="[Texto]"/>
      <dgm:spPr/>
      <dgm:t>
        <a:bodyPr/>
        <a:lstStyle/>
        <a:p>
          <a:pPr>
            <a:buFont typeface="+mj-lt"/>
            <a:buNone/>
          </a:pPr>
          <a:r>
            <a:rPr lang="es-ES" dirty="0"/>
            <a:t>Las normales al plano medio se mantienen rectas y ortogonales a la deformada del plano medio durante la flexión.</a:t>
          </a:r>
        </a:p>
      </dgm:t>
    </dgm:pt>
    <dgm:pt modelId="{0E09B043-085A-40AB-89D2-D6BDB8E16412}" type="parTrans" cxnId="{ACE94524-529A-45F3-B241-B87F3BD92B71}">
      <dgm:prSet/>
      <dgm:spPr/>
      <dgm:t>
        <a:bodyPr/>
        <a:lstStyle/>
        <a:p>
          <a:endParaRPr lang="es-ES"/>
        </a:p>
      </dgm:t>
    </dgm:pt>
    <dgm:pt modelId="{35B1C8EF-4239-4F48-83CE-5D9E047D19B7}" type="sibTrans" cxnId="{ACE94524-529A-45F3-B241-B87F3BD92B71}">
      <dgm:prSet/>
      <dgm:spPr/>
      <dgm:t>
        <a:bodyPr/>
        <a:lstStyle/>
        <a:p>
          <a:endParaRPr lang="es-ES"/>
        </a:p>
      </dgm:t>
    </dgm:pt>
    <mc:AlternateContent xmlns:mc="http://schemas.openxmlformats.org/markup-compatibility/2006">
      <mc:Choice xmlns:a14="http://schemas.microsoft.com/office/drawing/2010/main" Requires="a14">
        <dgm:pt modelId="{21791FF5-BA16-4EBE-9231-C09767B21727}">
          <dgm:prSet phldrT="[Texto]"/>
          <dgm:spPr/>
          <dgm:t>
            <a:bodyPr/>
            <a:lstStyle/>
            <a:p>
              <a:pPr>
                <a:buFont typeface="+mj-lt"/>
                <a:buNone/>
              </a:pPr>
              <a:r>
                <a:rPr lang="es-ES" dirty="0"/>
                <a:t>Las deformaciones transversales se consideran despreciables (</a:t>
              </a:r>
              <a14:m>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𝛾</m:t>
                      </m:r>
                    </m:e>
                    <m:sub>
                      <m:r>
                        <a:rPr lang="es-ES" i="1">
                          <a:latin typeface="Cambria Math" panose="02040503050406030204" pitchFamily="18" charset="0"/>
                        </a:rPr>
                        <m:t>𝑥𝑧</m:t>
                      </m:r>
                    </m:sub>
                  </m:sSub>
                  <m:r>
                    <a:rPr lang="es-ES" i="1">
                      <a:latin typeface="Cambria Math" panose="02040503050406030204" pitchFamily="18" charset="0"/>
                    </a:rPr>
                    <m:t>=</m:t>
                  </m:r>
                  <m:sSub>
                    <m:sSubPr>
                      <m:ctrlPr>
                        <a:rPr lang="es-EC" i="1">
                          <a:latin typeface="Cambria Math" panose="02040503050406030204" pitchFamily="18" charset="0"/>
                        </a:rPr>
                      </m:ctrlPr>
                    </m:sSubPr>
                    <m:e>
                      <m:r>
                        <a:rPr lang="es-ES" i="1">
                          <a:latin typeface="Cambria Math" panose="02040503050406030204" pitchFamily="18" charset="0"/>
                        </a:rPr>
                        <m:t>𝛾</m:t>
                      </m:r>
                    </m:e>
                    <m:sub>
                      <m:r>
                        <a:rPr lang="es-EC" b="0" i="1" smtClean="0">
                          <a:latin typeface="Cambria Math" panose="02040503050406030204" pitchFamily="18" charset="0"/>
                        </a:rPr>
                        <m:t>𝑦</m:t>
                      </m:r>
                      <m:r>
                        <a:rPr lang="es-ES" i="1">
                          <a:latin typeface="Cambria Math" panose="02040503050406030204" pitchFamily="18" charset="0"/>
                        </a:rPr>
                        <m:t>𝑧</m:t>
                      </m:r>
                    </m:sub>
                  </m:sSub>
                  <m:r>
                    <a:rPr lang="es-ES" i="1">
                      <a:latin typeface="Cambria Math" panose="02040503050406030204" pitchFamily="18" charset="0"/>
                    </a:rPr>
                    <m:t>=</m:t>
                  </m:r>
                  <m:r>
                    <a:rPr lang="es-EC" b="0" i="1" smtClean="0">
                      <a:latin typeface="Cambria Math" panose="02040503050406030204" pitchFamily="18" charset="0"/>
                    </a:rPr>
                    <m:t>0), </m:t>
                  </m:r>
                </m:oMath>
              </a14:m>
              <a:r>
                <a:rPr lang="es-ES" dirty="0"/>
                <a:t>así como sus esfuerzos.</a:t>
              </a:r>
            </a:p>
          </dgm:t>
        </dgm:pt>
      </mc:Choice>
      <mc:Fallback>
        <dgm:pt modelId="{21791FF5-BA16-4EBE-9231-C09767B21727}">
          <dgm:prSet phldrT="[Texto]"/>
          <dgm:spPr/>
          <dgm:t>
            <a:bodyPr/>
            <a:lstStyle/>
            <a:p>
              <a:pPr>
                <a:buFont typeface="+mj-lt"/>
                <a:buNone/>
              </a:pPr>
              <a:r>
                <a:rPr lang="es-ES" dirty="0"/>
                <a:t>Las deformaciones transversales se consideran despreciables (</a:t>
              </a:r>
              <a:r>
                <a:rPr lang="es-ES" i="0">
                  <a:latin typeface="Cambria Math" panose="02040503050406030204" pitchFamily="18" charset="0"/>
                </a:rPr>
                <a:t>𝛾</a:t>
              </a:r>
              <a:r>
                <a:rPr lang="es-EC" i="0">
                  <a:latin typeface="Cambria Math" panose="02040503050406030204" pitchFamily="18" charset="0"/>
                </a:rPr>
                <a:t>_</a:t>
              </a:r>
              <a:r>
                <a:rPr lang="es-ES" i="0">
                  <a:latin typeface="Cambria Math" panose="02040503050406030204" pitchFamily="18" charset="0"/>
                </a:rPr>
                <a:t>𝑥𝑧=𝛾</a:t>
              </a:r>
              <a:r>
                <a:rPr lang="es-EC" i="0">
                  <a:latin typeface="Cambria Math" panose="02040503050406030204" pitchFamily="18" charset="0"/>
                </a:rPr>
                <a:t>_</a:t>
              </a:r>
              <a:r>
                <a:rPr lang="es-EC" b="0" i="0">
                  <a:latin typeface="Cambria Math" panose="02040503050406030204" pitchFamily="18" charset="0"/>
                </a:rPr>
                <a:t>𝑦</a:t>
              </a:r>
              <a:r>
                <a:rPr lang="es-ES" i="0">
                  <a:latin typeface="Cambria Math" panose="02040503050406030204" pitchFamily="18" charset="0"/>
                </a:rPr>
                <a:t>𝑧=</a:t>
              </a:r>
              <a:r>
                <a:rPr lang="es-EC" b="0" i="0">
                  <a:latin typeface="Cambria Math" panose="02040503050406030204" pitchFamily="18" charset="0"/>
                </a:rPr>
                <a:t>0), </a:t>
              </a:r>
              <a:r>
                <a:rPr lang="es-ES" dirty="0"/>
                <a:t>así como sus esfuerzos.</a:t>
              </a:r>
            </a:p>
          </dgm:t>
        </dgm:pt>
      </mc:Fallback>
    </mc:AlternateContent>
    <dgm:pt modelId="{BFB11810-C72A-4AD7-B33C-926937D0E881}" type="parTrans" cxnId="{67A18A4E-E721-492C-82E9-9525FAB67C92}">
      <dgm:prSet/>
      <dgm:spPr/>
      <dgm:t>
        <a:bodyPr/>
        <a:lstStyle/>
        <a:p>
          <a:endParaRPr lang="es-ES"/>
        </a:p>
      </dgm:t>
    </dgm:pt>
    <dgm:pt modelId="{AA79F6F5-71F0-47DE-8129-D7AAA162150D}" type="sibTrans" cxnId="{67A18A4E-E721-492C-82E9-9525FAB67C92}">
      <dgm:prSet/>
      <dgm:spPr/>
      <dgm:t>
        <a:bodyPr/>
        <a:lstStyle/>
        <a:p>
          <a:endParaRPr lang="es-ES"/>
        </a:p>
      </dgm:t>
    </dgm:pt>
    <dgm:pt modelId="{AF3DF312-55BA-487A-8D4C-942FB340C26A}">
      <dgm:prSet phldrT="[Texto]"/>
      <dgm:spPr/>
      <dgm:t>
        <a:bodyPr/>
        <a:lstStyle/>
        <a:p>
          <a:pPr>
            <a:buFont typeface="+mj-lt"/>
            <a:buNone/>
          </a:pPr>
          <a:r>
            <a:rPr lang="es-ES" dirty="0"/>
            <a:t>La deflexión de la placa está asociada principalmente por las deformaciones de curva elástica de su plano medio. </a:t>
          </a:r>
        </a:p>
      </dgm:t>
    </dgm:pt>
    <dgm:pt modelId="{528202D6-C0E1-4545-99AD-4E443D450378}" type="parTrans" cxnId="{081D245F-28F0-4F9E-96C8-63E2E84C7595}">
      <dgm:prSet/>
      <dgm:spPr/>
      <dgm:t>
        <a:bodyPr/>
        <a:lstStyle/>
        <a:p>
          <a:endParaRPr lang="es-ES"/>
        </a:p>
      </dgm:t>
    </dgm:pt>
    <dgm:pt modelId="{4CC20699-15E7-4546-A08B-74CE92F04A71}" type="sibTrans" cxnId="{081D245F-28F0-4F9E-96C8-63E2E84C7595}">
      <dgm:prSet/>
      <dgm:spPr/>
      <dgm:t>
        <a:bodyPr/>
        <a:lstStyle/>
        <a:p>
          <a:endParaRPr lang="es-ES"/>
        </a:p>
      </dgm:t>
    </dgm:pt>
    <dgm:pt modelId="{6693A095-5021-496C-ACBF-4C0CEEE9AE99}">
      <dgm:prSet phldrT="[Texto]"/>
      <dgm:spPr/>
      <dgm:t>
        <a:bodyPr/>
        <a:lstStyle/>
        <a:p>
          <a:pPr>
            <a:buFont typeface="+mj-lt"/>
            <a:buNone/>
          </a:pPr>
          <a:r>
            <a:rPr lang="es-ES" dirty="0"/>
            <a:t>4.1</a:t>
          </a:r>
        </a:p>
      </dgm:t>
    </dgm:pt>
    <dgm:pt modelId="{A3765736-AA2C-4053-968E-7C18E5EB1194}" type="parTrans" cxnId="{ECAC0879-75DA-4BB6-B9F1-7738B718F060}">
      <dgm:prSet/>
      <dgm:spPr/>
      <dgm:t>
        <a:bodyPr/>
        <a:lstStyle/>
        <a:p>
          <a:endParaRPr lang="es-ES"/>
        </a:p>
      </dgm:t>
    </dgm:pt>
    <dgm:pt modelId="{52FADF9E-7559-46ED-AF2E-74D598E88614}" type="sibTrans" cxnId="{ECAC0879-75DA-4BB6-B9F1-7738B718F060}">
      <dgm:prSet/>
      <dgm:spPr/>
      <dgm:t>
        <a:bodyPr/>
        <a:lstStyle/>
        <a:p>
          <a:endParaRPr lang="es-ES"/>
        </a:p>
      </dgm:t>
    </dgm:pt>
    <dgm:pt modelId="{4BE1F77A-C190-482D-BDE5-5533A0D4BD63}">
      <dgm:prSet phldrT="[Texto]"/>
      <dgm:spPr/>
      <dgm:t>
        <a:bodyPr/>
        <a:lstStyle/>
        <a:p>
          <a:pPr>
            <a:buFont typeface="+mj-lt"/>
            <a:buNone/>
          </a:pPr>
          <a:r>
            <a:rPr lang="es-ES" dirty="0"/>
            <a:t>4.2</a:t>
          </a:r>
        </a:p>
      </dgm:t>
    </dgm:pt>
    <dgm:pt modelId="{7B8C62A6-D8D9-44D4-A42C-6A1353EF063F}" type="parTrans" cxnId="{83B65979-116E-4F87-920F-ED4DDF09D5F0}">
      <dgm:prSet/>
      <dgm:spPr/>
      <dgm:t>
        <a:bodyPr/>
        <a:lstStyle/>
        <a:p>
          <a:endParaRPr lang="es-ES"/>
        </a:p>
      </dgm:t>
    </dgm:pt>
    <dgm:pt modelId="{6E45A3C8-D14E-454A-B604-6CCCCD71CAFA}" type="sibTrans" cxnId="{83B65979-116E-4F87-920F-ED4DDF09D5F0}">
      <dgm:prSet/>
      <dgm:spPr/>
      <dgm:t>
        <a:bodyPr/>
        <a:lstStyle/>
        <a:p>
          <a:endParaRPr lang="es-ES"/>
        </a:p>
      </dgm:t>
    </dgm:pt>
    <dgm:pt modelId="{DC49B61C-F13D-4F6C-9E2C-BF32EA40FEA9}" type="pres">
      <dgm:prSet presAssocID="{A1F659D4-1D12-4D8B-B937-8073B0DE9F39}" presName="linearFlow" presStyleCnt="0">
        <dgm:presLayoutVars>
          <dgm:dir/>
          <dgm:animLvl val="lvl"/>
          <dgm:resizeHandles val="exact"/>
        </dgm:presLayoutVars>
      </dgm:prSet>
      <dgm:spPr/>
    </dgm:pt>
    <dgm:pt modelId="{F4C91D95-B294-4334-B40D-FCEB7330A67A}" type="pres">
      <dgm:prSet presAssocID="{6FC27928-04C2-4DFE-A923-74B718720B8D}" presName="composite" presStyleCnt="0"/>
      <dgm:spPr/>
    </dgm:pt>
    <dgm:pt modelId="{E17CCAF4-3E67-4311-909A-366AA1B0F057}" type="pres">
      <dgm:prSet presAssocID="{6FC27928-04C2-4DFE-A923-74B718720B8D}" presName="parentText" presStyleLbl="alignNode1" presStyleIdx="0" presStyleCnt="3">
        <dgm:presLayoutVars>
          <dgm:chMax val="1"/>
          <dgm:bulletEnabled val="1"/>
        </dgm:presLayoutVars>
      </dgm:prSet>
      <dgm:spPr/>
    </dgm:pt>
    <dgm:pt modelId="{5F3158D6-0F1E-456A-B581-428867C3D492}" type="pres">
      <dgm:prSet presAssocID="{6FC27928-04C2-4DFE-A923-74B718720B8D}" presName="descendantText" presStyleLbl="alignAcc1" presStyleIdx="0" presStyleCnt="3">
        <dgm:presLayoutVars>
          <dgm:bulletEnabled val="1"/>
        </dgm:presLayoutVars>
      </dgm:prSet>
      <dgm:spPr/>
    </dgm:pt>
    <dgm:pt modelId="{6BBBC14B-8F73-43A0-8931-8EC677EBFF5F}" type="pres">
      <dgm:prSet presAssocID="{CF756DE5-B0AB-46CA-8BE6-492C956F9042}" presName="sp" presStyleCnt="0"/>
      <dgm:spPr/>
    </dgm:pt>
    <dgm:pt modelId="{5F4E61A5-8CE0-447A-A1CA-320A6CA547E6}" type="pres">
      <dgm:prSet presAssocID="{6693A095-5021-496C-ACBF-4C0CEEE9AE99}" presName="composite" presStyleCnt="0"/>
      <dgm:spPr/>
    </dgm:pt>
    <dgm:pt modelId="{BD8A19F0-D06B-471F-AE17-C458EF58B9AC}" type="pres">
      <dgm:prSet presAssocID="{6693A095-5021-496C-ACBF-4C0CEEE9AE99}" presName="parentText" presStyleLbl="alignNode1" presStyleIdx="1" presStyleCnt="3">
        <dgm:presLayoutVars>
          <dgm:chMax val="1"/>
          <dgm:bulletEnabled val="1"/>
        </dgm:presLayoutVars>
      </dgm:prSet>
      <dgm:spPr/>
    </dgm:pt>
    <dgm:pt modelId="{72AD3DD8-3EB8-4E80-9B3C-C77B20EDBDC6}" type="pres">
      <dgm:prSet presAssocID="{6693A095-5021-496C-ACBF-4C0CEEE9AE99}" presName="descendantText" presStyleLbl="alignAcc1" presStyleIdx="1" presStyleCnt="3">
        <dgm:presLayoutVars>
          <dgm:bulletEnabled val="1"/>
        </dgm:presLayoutVars>
      </dgm:prSet>
      <dgm:spPr/>
    </dgm:pt>
    <dgm:pt modelId="{BA93A5D1-CC88-4B1E-80B6-3A6A9EA296F1}" type="pres">
      <dgm:prSet presAssocID="{52FADF9E-7559-46ED-AF2E-74D598E88614}" presName="sp" presStyleCnt="0"/>
      <dgm:spPr/>
    </dgm:pt>
    <dgm:pt modelId="{07B3341D-A284-4427-8B75-70553F070BC4}" type="pres">
      <dgm:prSet presAssocID="{4BE1F77A-C190-482D-BDE5-5533A0D4BD63}" presName="composite" presStyleCnt="0"/>
      <dgm:spPr/>
    </dgm:pt>
    <dgm:pt modelId="{BF89F5FF-FD10-4110-B252-CEE09603DB9B}" type="pres">
      <dgm:prSet presAssocID="{4BE1F77A-C190-482D-BDE5-5533A0D4BD63}" presName="parentText" presStyleLbl="alignNode1" presStyleIdx="2" presStyleCnt="3">
        <dgm:presLayoutVars>
          <dgm:chMax val="1"/>
          <dgm:bulletEnabled val="1"/>
        </dgm:presLayoutVars>
      </dgm:prSet>
      <dgm:spPr/>
    </dgm:pt>
    <dgm:pt modelId="{B464976E-F554-4A83-ACDC-06CA6FF235D3}" type="pres">
      <dgm:prSet presAssocID="{4BE1F77A-C190-482D-BDE5-5533A0D4BD63}" presName="descendantText" presStyleLbl="alignAcc1" presStyleIdx="2" presStyleCnt="3">
        <dgm:presLayoutVars>
          <dgm:bulletEnabled val="1"/>
        </dgm:presLayoutVars>
      </dgm:prSet>
      <dgm:spPr/>
    </dgm:pt>
  </dgm:ptLst>
  <dgm:cxnLst>
    <dgm:cxn modelId="{7528E9FE-DA44-413C-993E-E9E82E278CEE}" type="presOf" srcId="{117476E5-7481-41D5-9998-D62A37159183}" destId="{5F3158D6-0F1E-456A-B581-428867C3D492}" srcOrd="0" destOrd="0" presId="urn:microsoft.com/office/officeart/2005/8/layout/chevron2"/>
    <dgm:cxn modelId="{36E141E0-30C9-4F55-9AF7-884442E73F45}" type="presOf" srcId="{A1F659D4-1D12-4D8B-B937-8073B0DE9F39}" destId="{DC49B61C-F13D-4F6C-9E2C-BF32EA40FEA9}" srcOrd="0" destOrd="0" presId="urn:microsoft.com/office/officeart/2005/8/layout/chevron2"/>
    <dgm:cxn modelId="{DD9A0588-723C-4434-9C06-911F778EB2D4}" srcId="{A1F659D4-1D12-4D8B-B937-8073B0DE9F39}" destId="{6FC27928-04C2-4DFE-A923-74B718720B8D}" srcOrd="0" destOrd="0" parTransId="{05A4B3A0-E7A5-4459-90A5-5585389B437C}" sibTransId="{CF756DE5-B0AB-46CA-8BE6-492C956F9042}"/>
    <dgm:cxn modelId="{67A18A4E-E721-492C-82E9-9525FAB67C92}" srcId="{6693A095-5021-496C-ACBF-4C0CEEE9AE99}" destId="{21791FF5-BA16-4EBE-9231-C09767B21727}" srcOrd="0" destOrd="0" parTransId="{BFB11810-C72A-4AD7-B33C-926937D0E881}" sibTransId="{AA79F6F5-71F0-47DE-8129-D7AAA162150D}"/>
    <dgm:cxn modelId="{EB26061D-DE3A-4617-AF4D-69B2CA83FD81}" type="presOf" srcId="{AF3DF312-55BA-487A-8D4C-942FB340C26A}" destId="{B464976E-F554-4A83-ACDC-06CA6FF235D3}" srcOrd="0" destOrd="0" presId="urn:microsoft.com/office/officeart/2005/8/layout/chevron2"/>
    <dgm:cxn modelId="{83B65979-116E-4F87-920F-ED4DDF09D5F0}" srcId="{A1F659D4-1D12-4D8B-B937-8073B0DE9F39}" destId="{4BE1F77A-C190-482D-BDE5-5533A0D4BD63}" srcOrd="2" destOrd="0" parTransId="{7B8C62A6-D8D9-44D4-A42C-6A1353EF063F}" sibTransId="{6E45A3C8-D14E-454A-B604-6CCCCD71CAFA}"/>
    <dgm:cxn modelId="{ACE94524-529A-45F3-B241-B87F3BD92B71}" srcId="{6FC27928-04C2-4DFE-A923-74B718720B8D}" destId="{117476E5-7481-41D5-9998-D62A37159183}" srcOrd="0" destOrd="0" parTransId="{0E09B043-085A-40AB-89D2-D6BDB8E16412}" sibTransId="{35B1C8EF-4239-4F48-83CE-5D9E047D19B7}"/>
    <dgm:cxn modelId="{9CF41980-E33B-4F5F-9FDB-645D5856F920}" type="presOf" srcId="{6FC27928-04C2-4DFE-A923-74B718720B8D}" destId="{E17CCAF4-3E67-4311-909A-366AA1B0F057}" srcOrd="0" destOrd="0" presId="urn:microsoft.com/office/officeart/2005/8/layout/chevron2"/>
    <dgm:cxn modelId="{ECAC0879-75DA-4BB6-B9F1-7738B718F060}" srcId="{A1F659D4-1D12-4D8B-B937-8073B0DE9F39}" destId="{6693A095-5021-496C-ACBF-4C0CEEE9AE99}" srcOrd="1" destOrd="0" parTransId="{A3765736-AA2C-4053-968E-7C18E5EB1194}" sibTransId="{52FADF9E-7559-46ED-AF2E-74D598E88614}"/>
    <dgm:cxn modelId="{8817A262-17B3-4643-80C6-098C96441222}" type="presOf" srcId="{4BE1F77A-C190-482D-BDE5-5533A0D4BD63}" destId="{BF89F5FF-FD10-4110-B252-CEE09603DB9B}" srcOrd="0" destOrd="0" presId="urn:microsoft.com/office/officeart/2005/8/layout/chevron2"/>
    <dgm:cxn modelId="{AC707D30-760C-42DD-A8F1-625617EEF830}" type="presOf" srcId="{6693A095-5021-496C-ACBF-4C0CEEE9AE99}" destId="{BD8A19F0-D06B-471F-AE17-C458EF58B9AC}" srcOrd="0" destOrd="0" presId="urn:microsoft.com/office/officeart/2005/8/layout/chevron2"/>
    <dgm:cxn modelId="{CC8C8C5D-2D0F-468F-A7D3-EC3C330FF9E2}" type="presOf" srcId="{21791FF5-BA16-4EBE-9231-C09767B21727}" destId="{72AD3DD8-3EB8-4E80-9B3C-C77B20EDBDC6}" srcOrd="0" destOrd="0" presId="urn:microsoft.com/office/officeart/2005/8/layout/chevron2"/>
    <dgm:cxn modelId="{081D245F-28F0-4F9E-96C8-63E2E84C7595}" srcId="{4BE1F77A-C190-482D-BDE5-5533A0D4BD63}" destId="{AF3DF312-55BA-487A-8D4C-942FB340C26A}" srcOrd="0" destOrd="0" parTransId="{528202D6-C0E1-4545-99AD-4E443D450378}" sibTransId="{4CC20699-15E7-4546-A08B-74CE92F04A71}"/>
    <dgm:cxn modelId="{815FEFCB-D287-4890-B53F-4FAEAD0CDD55}" type="presParOf" srcId="{DC49B61C-F13D-4F6C-9E2C-BF32EA40FEA9}" destId="{F4C91D95-B294-4334-B40D-FCEB7330A67A}" srcOrd="0" destOrd="0" presId="urn:microsoft.com/office/officeart/2005/8/layout/chevron2"/>
    <dgm:cxn modelId="{F61C81B6-DA81-4D03-8B1C-C23FE14539C2}" type="presParOf" srcId="{F4C91D95-B294-4334-B40D-FCEB7330A67A}" destId="{E17CCAF4-3E67-4311-909A-366AA1B0F057}" srcOrd="0" destOrd="0" presId="urn:microsoft.com/office/officeart/2005/8/layout/chevron2"/>
    <dgm:cxn modelId="{93747B09-D08E-46CE-9F2D-F4766A94332E}" type="presParOf" srcId="{F4C91D95-B294-4334-B40D-FCEB7330A67A}" destId="{5F3158D6-0F1E-456A-B581-428867C3D492}" srcOrd="1" destOrd="0" presId="urn:microsoft.com/office/officeart/2005/8/layout/chevron2"/>
    <dgm:cxn modelId="{2F5A5DA2-F40B-4CAF-8E8B-2F9FF4C5C9AC}" type="presParOf" srcId="{DC49B61C-F13D-4F6C-9E2C-BF32EA40FEA9}" destId="{6BBBC14B-8F73-43A0-8931-8EC677EBFF5F}" srcOrd="1" destOrd="0" presId="urn:microsoft.com/office/officeart/2005/8/layout/chevron2"/>
    <dgm:cxn modelId="{5F6CD1E0-79B9-483A-86D8-AFDD3F528711}" type="presParOf" srcId="{DC49B61C-F13D-4F6C-9E2C-BF32EA40FEA9}" destId="{5F4E61A5-8CE0-447A-A1CA-320A6CA547E6}" srcOrd="2" destOrd="0" presId="urn:microsoft.com/office/officeart/2005/8/layout/chevron2"/>
    <dgm:cxn modelId="{6B7D7F8F-E00A-4CFC-8449-12862266C33C}" type="presParOf" srcId="{5F4E61A5-8CE0-447A-A1CA-320A6CA547E6}" destId="{BD8A19F0-D06B-471F-AE17-C458EF58B9AC}" srcOrd="0" destOrd="0" presId="urn:microsoft.com/office/officeart/2005/8/layout/chevron2"/>
    <dgm:cxn modelId="{70C39140-BEDE-4DFB-9F63-9BEDF2C17DFA}" type="presParOf" srcId="{5F4E61A5-8CE0-447A-A1CA-320A6CA547E6}" destId="{72AD3DD8-3EB8-4E80-9B3C-C77B20EDBDC6}" srcOrd="1" destOrd="0" presId="urn:microsoft.com/office/officeart/2005/8/layout/chevron2"/>
    <dgm:cxn modelId="{57F91C46-E17E-4D2D-9D9B-AED7E3EB9CA5}" type="presParOf" srcId="{DC49B61C-F13D-4F6C-9E2C-BF32EA40FEA9}" destId="{BA93A5D1-CC88-4B1E-80B6-3A6A9EA296F1}" srcOrd="3" destOrd="0" presId="urn:microsoft.com/office/officeart/2005/8/layout/chevron2"/>
    <dgm:cxn modelId="{057DFFD0-E22B-4802-90D3-1F0DB179EC98}" type="presParOf" srcId="{DC49B61C-F13D-4F6C-9E2C-BF32EA40FEA9}" destId="{07B3341D-A284-4427-8B75-70553F070BC4}" srcOrd="4" destOrd="0" presId="urn:microsoft.com/office/officeart/2005/8/layout/chevron2"/>
    <dgm:cxn modelId="{07443AC4-044A-4B17-A1D8-C7F8B0E87F75}" type="presParOf" srcId="{07B3341D-A284-4427-8B75-70553F070BC4}" destId="{BF89F5FF-FD10-4110-B252-CEE09603DB9B}" srcOrd="0" destOrd="0" presId="urn:microsoft.com/office/officeart/2005/8/layout/chevron2"/>
    <dgm:cxn modelId="{CD24D972-6CD9-49DF-AFC3-29764C8C1DCE}" type="presParOf" srcId="{07B3341D-A284-4427-8B75-70553F070BC4}" destId="{B464976E-F554-4A83-ACDC-06CA6FF235D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F659D4-1D12-4D8B-B937-8073B0DE9F39}" type="doc">
      <dgm:prSet loTypeId="urn:microsoft.com/office/officeart/2005/8/layout/chevron2" loCatId="process" qsTypeId="urn:microsoft.com/office/officeart/2005/8/quickstyle/simple1" qsCatId="simple" csTypeId="urn:microsoft.com/office/officeart/2005/8/colors/accent4_5" csCatId="accent4" phldr="1"/>
      <dgm:spPr/>
      <dgm:t>
        <a:bodyPr/>
        <a:lstStyle/>
        <a:p>
          <a:endParaRPr lang="es-ES"/>
        </a:p>
      </dgm:t>
    </dgm:pt>
    <dgm:pt modelId="{6FC27928-04C2-4DFE-A923-74B718720B8D}">
      <dgm:prSet phldrT="[Texto]"/>
      <dgm:spPr/>
      <dgm:t>
        <a:bodyPr/>
        <a:lstStyle/>
        <a:p>
          <a:r>
            <a:rPr lang="es-ES" dirty="0"/>
            <a:t>4</a:t>
          </a:r>
        </a:p>
      </dgm:t>
    </dgm:pt>
    <dgm:pt modelId="{05A4B3A0-E7A5-4459-90A5-5585389B437C}" type="parTrans" cxnId="{DD9A0588-723C-4434-9C06-911F778EB2D4}">
      <dgm:prSet/>
      <dgm:spPr/>
      <dgm:t>
        <a:bodyPr/>
        <a:lstStyle/>
        <a:p>
          <a:endParaRPr lang="es-ES"/>
        </a:p>
      </dgm:t>
    </dgm:pt>
    <dgm:pt modelId="{CF756DE5-B0AB-46CA-8BE6-492C956F9042}" type="sibTrans" cxnId="{DD9A0588-723C-4434-9C06-911F778EB2D4}">
      <dgm:prSet/>
      <dgm:spPr/>
      <dgm:t>
        <a:bodyPr/>
        <a:lstStyle/>
        <a:p>
          <a:endParaRPr lang="es-ES"/>
        </a:p>
      </dgm:t>
    </dgm:pt>
    <dgm:pt modelId="{117476E5-7481-41D5-9998-D62A37159183}">
      <dgm:prSet phldrT="[Texto]"/>
      <dgm:spPr/>
      <dgm:t>
        <a:bodyPr/>
        <a:lstStyle/>
        <a:p>
          <a:pPr>
            <a:buFont typeface="+mj-lt"/>
            <a:buNone/>
          </a:pPr>
          <a:r>
            <a:rPr lang="es-ES" dirty="0"/>
            <a:t>Las normales al plano medio se mantienen rectas y ortogonales a la deformada del plano medio durante la flexión.</a:t>
          </a:r>
        </a:p>
      </dgm:t>
    </dgm:pt>
    <dgm:pt modelId="{0E09B043-085A-40AB-89D2-D6BDB8E16412}" type="parTrans" cxnId="{ACE94524-529A-45F3-B241-B87F3BD92B71}">
      <dgm:prSet/>
      <dgm:spPr/>
      <dgm:t>
        <a:bodyPr/>
        <a:lstStyle/>
        <a:p>
          <a:endParaRPr lang="es-ES"/>
        </a:p>
      </dgm:t>
    </dgm:pt>
    <dgm:pt modelId="{35B1C8EF-4239-4F48-83CE-5D9E047D19B7}" type="sibTrans" cxnId="{ACE94524-529A-45F3-B241-B87F3BD92B71}">
      <dgm:prSet/>
      <dgm:spPr/>
      <dgm:t>
        <a:bodyPr/>
        <a:lstStyle/>
        <a:p>
          <a:endParaRPr lang="es-ES"/>
        </a:p>
      </dgm:t>
    </dgm:pt>
    <dgm:pt modelId="{21791FF5-BA16-4EBE-9231-C09767B21727}">
      <dgm:prSet phldrT="[Texto]"/>
      <dgm:spPr>
        <a:blipFill>
          <a:blip xmlns:r="http://schemas.openxmlformats.org/officeDocument/2006/relationships" r:embed="rId1"/>
          <a:stretch>
            <a:fillRect t="-4545" b="-11364"/>
          </a:stretch>
        </a:blipFill>
      </dgm:spPr>
      <dgm:t>
        <a:bodyPr/>
        <a:lstStyle/>
        <a:p>
          <a:r>
            <a:rPr lang="es-EC">
              <a:noFill/>
            </a:rPr>
            <a:t> </a:t>
          </a:r>
        </a:p>
      </dgm:t>
    </dgm:pt>
    <dgm:pt modelId="{BFB11810-C72A-4AD7-B33C-926937D0E881}" type="parTrans" cxnId="{67A18A4E-E721-492C-82E9-9525FAB67C92}">
      <dgm:prSet/>
      <dgm:spPr/>
      <dgm:t>
        <a:bodyPr/>
        <a:lstStyle/>
        <a:p>
          <a:endParaRPr lang="es-ES"/>
        </a:p>
      </dgm:t>
    </dgm:pt>
    <dgm:pt modelId="{AA79F6F5-71F0-47DE-8129-D7AAA162150D}" type="sibTrans" cxnId="{67A18A4E-E721-492C-82E9-9525FAB67C92}">
      <dgm:prSet/>
      <dgm:spPr/>
      <dgm:t>
        <a:bodyPr/>
        <a:lstStyle/>
        <a:p>
          <a:endParaRPr lang="es-ES"/>
        </a:p>
      </dgm:t>
    </dgm:pt>
    <dgm:pt modelId="{AF3DF312-55BA-487A-8D4C-942FB340C26A}">
      <dgm:prSet phldrT="[Texto]"/>
      <dgm:spPr/>
      <dgm:t>
        <a:bodyPr/>
        <a:lstStyle/>
        <a:p>
          <a:pPr>
            <a:buFont typeface="+mj-lt"/>
            <a:buNone/>
          </a:pPr>
          <a:r>
            <a:rPr lang="es-ES" dirty="0"/>
            <a:t>La deflexión de la placa está asociada principalmente por las deformaciones de curva elástica de su plano medio. </a:t>
          </a:r>
        </a:p>
      </dgm:t>
    </dgm:pt>
    <dgm:pt modelId="{528202D6-C0E1-4545-99AD-4E443D450378}" type="parTrans" cxnId="{081D245F-28F0-4F9E-96C8-63E2E84C7595}">
      <dgm:prSet/>
      <dgm:spPr/>
      <dgm:t>
        <a:bodyPr/>
        <a:lstStyle/>
        <a:p>
          <a:endParaRPr lang="es-ES"/>
        </a:p>
      </dgm:t>
    </dgm:pt>
    <dgm:pt modelId="{4CC20699-15E7-4546-A08B-74CE92F04A71}" type="sibTrans" cxnId="{081D245F-28F0-4F9E-96C8-63E2E84C7595}">
      <dgm:prSet/>
      <dgm:spPr/>
      <dgm:t>
        <a:bodyPr/>
        <a:lstStyle/>
        <a:p>
          <a:endParaRPr lang="es-ES"/>
        </a:p>
      </dgm:t>
    </dgm:pt>
    <dgm:pt modelId="{6693A095-5021-496C-ACBF-4C0CEEE9AE99}">
      <dgm:prSet phldrT="[Texto]"/>
      <dgm:spPr/>
      <dgm:t>
        <a:bodyPr/>
        <a:lstStyle/>
        <a:p>
          <a:pPr>
            <a:buFont typeface="+mj-lt"/>
            <a:buNone/>
          </a:pPr>
          <a:r>
            <a:rPr lang="es-ES" dirty="0"/>
            <a:t>4.1</a:t>
          </a:r>
        </a:p>
      </dgm:t>
    </dgm:pt>
    <dgm:pt modelId="{A3765736-AA2C-4053-968E-7C18E5EB1194}" type="parTrans" cxnId="{ECAC0879-75DA-4BB6-B9F1-7738B718F060}">
      <dgm:prSet/>
      <dgm:spPr/>
      <dgm:t>
        <a:bodyPr/>
        <a:lstStyle/>
        <a:p>
          <a:endParaRPr lang="es-ES"/>
        </a:p>
      </dgm:t>
    </dgm:pt>
    <dgm:pt modelId="{52FADF9E-7559-46ED-AF2E-74D598E88614}" type="sibTrans" cxnId="{ECAC0879-75DA-4BB6-B9F1-7738B718F060}">
      <dgm:prSet/>
      <dgm:spPr/>
      <dgm:t>
        <a:bodyPr/>
        <a:lstStyle/>
        <a:p>
          <a:endParaRPr lang="es-ES"/>
        </a:p>
      </dgm:t>
    </dgm:pt>
    <dgm:pt modelId="{4BE1F77A-C190-482D-BDE5-5533A0D4BD63}">
      <dgm:prSet phldrT="[Texto]"/>
      <dgm:spPr/>
      <dgm:t>
        <a:bodyPr/>
        <a:lstStyle/>
        <a:p>
          <a:pPr>
            <a:buFont typeface="+mj-lt"/>
            <a:buNone/>
          </a:pPr>
          <a:r>
            <a:rPr lang="es-ES" dirty="0"/>
            <a:t>4.2</a:t>
          </a:r>
        </a:p>
      </dgm:t>
    </dgm:pt>
    <dgm:pt modelId="{7B8C62A6-D8D9-44D4-A42C-6A1353EF063F}" type="parTrans" cxnId="{83B65979-116E-4F87-920F-ED4DDF09D5F0}">
      <dgm:prSet/>
      <dgm:spPr/>
      <dgm:t>
        <a:bodyPr/>
        <a:lstStyle/>
        <a:p>
          <a:endParaRPr lang="es-ES"/>
        </a:p>
      </dgm:t>
    </dgm:pt>
    <dgm:pt modelId="{6E45A3C8-D14E-454A-B604-6CCCCD71CAFA}" type="sibTrans" cxnId="{83B65979-116E-4F87-920F-ED4DDF09D5F0}">
      <dgm:prSet/>
      <dgm:spPr/>
      <dgm:t>
        <a:bodyPr/>
        <a:lstStyle/>
        <a:p>
          <a:endParaRPr lang="es-ES"/>
        </a:p>
      </dgm:t>
    </dgm:pt>
    <dgm:pt modelId="{DC49B61C-F13D-4F6C-9E2C-BF32EA40FEA9}" type="pres">
      <dgm:prSet presAssocID="{A1F659D4-1D12-4D8B-B937-8073B0DE9F39}" presName="linearFlow" presStyleCnt="0">
        <dgm:presLayoutVars>
          <dgm:dir/>
          <dgm:animLvl val="lvl"/>
          <dgm:resizeHandles val="exact"/>
        </dgm:presLayoutVars>
      </dgm:prSet>
      <dgm:spPr/>
    </dgm:pt>
    <dgm:pt modelId="{F4C91D95-B294-4334-B40D-FCEB7330A67A}" type="pres">
      <dgm:prSet presAssocID="{6FC27928-04C2-4DFE-A923-74B718720B8D}" presName="composite" presStyleCnt="0"/>
      <dgm:spPr/>
    </dgm:pt>
    <dgm:pt modelId="{E17CCAF4-3E67-4311-909A-366AA1B0F057}" type="pres">
      <dgm:prSet presAssocID="{6FC27928-04C2-4DFE-A923-74B718720B8D}" presName="parentText" presStyleLbl="alignNode1" presStyleIdx="0" presStyleCnt="3">
        <dgm:presLayoutVars>
          <dgm:chMax val="1"/>
          <dgm:bulletEnabled val="1"/>
        </dgm:presLayoutVars>
      </dgm:prSet>
      <dgm:spPr/>
    </dgm:pt>
    <dgm:pt modelId="{5F3158D6-0F1E-456A-B581-428867C3D492}" type="pres">
      <dgm:prSet presAssocID="{6FC27928-04C2-4DFE-A923-74B718720B8D}" presName="descendantText" presStyleLbl="alignAcc1" presStyleIdx="0" presStyleCnt="3">
        <dgm:presLayoutVars>
          <dgm:bulletEnabled val="1"/>
        </dgm:presLayoutVars>
      </dgm:prSet>
      <dgm:spPr/>
    </dgm:pt>
    <dgm:pt modelId="{6BBBC14B-8F73-43A0-8931-8EC677EBFF5F}" type="pres">
      <dgm:prSet presAssocID="{CF756DE5-B0AB-46CA-8BE6-492C956F9042}" presName="sp" presStyleCnt="0"/>
      <dgm:spPr/>
    </dgm:pt>
    <dgm:pt modelId="{5F4E61A5-8CE0-447A-A1CA-320A6CA547E6}" type="pres">
      <dgm:prSet presAssocID="{6693A095-5021-496C-ACBF-4C0CEEE9AE99}" presName="composite" presStyleCnt="0"/>
      <dgm:spPr/>
    </dgm:pt>
    <dgm:pt modelId="{BD8A19F0-D06B-471F-AE17-C458EF58B9AC}" type="pres">
      <dgm:prSet presAssocID="{6693A095-5021-496C-ACBF-4C0CEEE9AE99}" presName="parentText" presStyleLbl="alignNode1" presStyleIdx="1" presStyleCnt="3">
        <dgm:presLayoutVars>
          <dgm:chMax val="1"/>
          <dgm:bulletEnabled val="1"/>
        </dgm:presLayoutVars>
      </dgm:prSet>
      <dgm:spPr/>
    </dgm:pt>
    <dgm:pt modelId="{72AD3DD8-3EB8-4E80-9B3C-C77B20EDBDC6}" type="pres">
      <dgm:prSet presAssocID="{6693A095-5021-496C-ACBF-4C0CEEE9AE99}" presName="descendantText" presStyleLbl="alignAcc1" presStyleIdx="1" presStyleCnt="3">
        <dgm:presLayoutVars>
          <dgm:bulletEnabled val="1"/>
        </dgm:presLayoutVars>
      </dgm:prSet>
      <dgm:spPr/>
    </dgm:pt>
    <dgm:pt modelId="{BA93A5D1-CC88-4B1E-80B6-3A6A9EA296F1}" type="pres">
      <dgm:prSet presAssocID="{52FADF9E-7559-46ED-AF2E-74D598E88614}" presName="sp" presStyleCnt="0"/>
      <dgm:spPr/>
    </dgm:pt>
    <dgm:pt modelId="{07B3341D-A284-4427-8B75-70553F070BC4}" type="pres">
      <dgm:prSet presAssocID="{4BE1F77A-C190-482D-BDE5-5533A0D4BD63}" presName="composite" presStyleCnt="0"/>
      <dgm:spPr/>
    </dgm:pt>
    <dgm:pt modelId="{BF89F5FF-FD10-4110-B252-CEE09603DB9B}" type="pres">
      <dgm:prSet presAssocID="{4BE1F77A-C190-482D-BDE5-5533A0D4BD63}" presName="parentText" presStyleLbl="alignNode1" presStyleIdx="2" presStyleCnt="3">
        <dgm:presLayoutVars>
          <dgm:chMax val="1"/>
          <dgm:bulletEnabled val="1"/>
        </dgm:presLayoutVars>
      </dgm:prSet>
      <dgm:spPr/>
    </dgm:pt>
    <dgm:pt modelId="{B464976E-F554-4A83-ACDC-06CA6FF235D3}" type="pres">
      <dgm:prSet presAssocID="{4BE1F77A-C190-482D-BDE5-5533A0D4BD63}" presName="descendantText" presStyleLbl="alignAcc1" presStyleIdx="2" presStyleCnt="3">
        <dgm:presLayoutVars>
          <dgm:bulletEnabled val="1"/>
        </dgm:presLayoutVars>
      </dgm:prSet>
      <dgm:spPr/>
    </dgm:pt>
  </dgm:ptLst>
  <dgm:cxnLst>
    <dgm:cxn modelId="{7528E9FE-DA44-413C-993E-E9E82E278CEE}" type="presOf" srcId="{117476E5-7481-41D5-9998-D62A37159183}" destId="{5F3158D6-0F1E-456A-B581-428867C3D492}" srcOrd="0" destOrd="0" presId="urn:microsoft.com/office/officeart/2005/8/layout/chevron2"/>
    <dgm:cxn modelId="{36E141E0-30C9-4F55-9AF7-884442E73F45}" type="presOf" srcId="{A1F659D4-1D12-4D8B-B937-8073B0DE9F39}" destId="{DC49B61C-F13D-4F6C-9E2C-BF32EA40FEA9}" srcOrd="0" destOrd="0" presId="urn:microsoft.com/office/officeart/2005/8/layout/chevron2"/>
    <dgm:cxn modelId="{DD9A0588-723C-4434-9C06-911F778EB2D4}" srcId="{A1F659D4-1D12-4D8B-B937-8073B0DE9F39}" destId="{6FC27928-04C2-4DFE-A923-74B718720B8D}" srcOrd="0" destOrd="0" parTransId="{05A4B3A0-E7A5-4459-90A5-5585389B437C}" sibTransId="{CF756DE5-B0AB-46CA-8BE6-492C956F9042}"/>
    <dgm:cxn modelId="{67A18A4E-E721-492C-82E9-9525FAB67C92}" srcId="{6693A095-5021-496C-ACBF-4C0CEEE9AE99}" destId="{21791FF5-BA16-4EBE-9231-C09767B21727}" srcOrd="0" destOrd="0" parTransId="{BFB11810-C72A-4AD7-B33C-926937D0E881}" sibTransId="{AA79F6F5-71F0-47DE-8129-D7AAA162150D}"/>
    <dgm:cxn modelId="{EB26061D-DE3A-4617-AF4D-69B2CA83FD81}" type="presOf" srcId="{AF3DF312-55BA-487A-8D4C-942FB340C26A}" destId="{B464976E-F554-4A83-ACDC-06CA6FF235D3}" srcOrd="0" destOrd="0" presId="urn:microsoft.com/office/officeart/2005/8/layout/chevron2"/>
    <dgm:cxn modelId="{83B65979-116E-4F87-920F-ED4DDF09D5F0}" srcId="{A1F659D4-1D12-4D8B-B937-8073B0DE9F39}" destId="{4BE1F77A-C190-482D-BDE5-5533A0D4BD63}" srcOrd="2" destOrd="0" parTransId="{7B8C62A6-D8D9-44D4-A42C-6A1353EF063F}" sibTransId="{6E45A3C8-D14E-454A-B604-6CCCCD71CAFA}"/>
    <dgm:cxn modelId="{ACE94524-529A-45F3-B241-B87F3BD92B71}" srcId="{6FC27928-04C2-4DFE-A923-74B718720B8D}" destId="{117476E5-7481-41D5-9998-D62A37159183}" srcOrd="0" destOrd="0" parTransId="{0E09B043-085A-40AB-89D2-D6BDB8E16412}" sibTransId="{35B1C8EF-4239-4F48-83CE-5D9E047D19B7}"/>
    <dgm:cxn modelId="{9CF41980-E33B-4F5F-9FDB-645D5856F920}" type="presOf" srcId="{6FC27928-04C2-4DFE-A923-74B718720B8D}" destId="{E17CCAF4-3E67-4311-909A-366AA1B0F057}" srcOrd="0" destOrd="0" presId="urn:microsoft.com/office/officeart/2005/8/layout/chevron2"/>
    <dgm:cxn modelId="{ECAC0879-75DA-4BB6-B9F1-7738B718F060}" srcId="{A1F659D4-1D12-4D8B-B937-8073B0DE9F39}" destId="{6693A095-5021-496C-ACBF-4C0CEEE9AE99}" srcOrd="1" destOrd="0" parTransId="{A3765736-AA2C-4053-968E-7C18E5EB1194}" sibTransId="{52FADF9E-7559-46ED-AF2E-74D598E88614}"/>
    <dgm:cxn modelId="{8817A262-17B3-4643-80C6-098C96441222}" type="presOf" srcId="{4BE1F77A-C190-482D-BDE5-5533A0D4BD63}" destId="{BF89F5FF-FD10-4110-B252-CEE09603DB9B}" srcOrd="0" destOrd="0" presId="urn:microsoft.com/office/officeart/2005/8/layout/chevron2"/>
    <dgm:cxn modelId="{AC707D30-760C-42DD-A8F1-625617EEF830}" type="presOf" srcId="{6693A095-5021-496C-ACBF-4C0CEEE9AE99}" destId="{BD8A19F0-D06B-471F-AE17-C458EF58B9AC}" srcOrd="0" destOrd="0" presId="urn:microsoft.com/office/officeart/2005/8/layout/chevron2"/>
    <dgm:cxn modelId="{CC8C8C5D-2D0F-468F-A7D3-EC3C330FF9E2}" type="presOf" srcId="{21791FF5-BA16-4EBE-9231-C09767B21727}" destId="{72AD3DD8-3EB8-4E80-9B3C-C77B20EDBDC6}" srcOrd="0" destOrd="0" presId="urn:microsoft.com/office/officeart/2005/8/layout/chevron2"/>
    <dgm:cxn modelId="{081D245F-28F0-4F9E-96C8-63E2E84C7595}" srcId="{4BE1F77A-C190-482D-BDE5-5533A0D4BD63}" destId="{AF3DF312-55BA-487A-8D4C-942FB340C26A}" srcOrd="0" destOrd="0" parTransId="{528202D6-C0E1-4545-99AD-4E443D450378}" sibTransId="{4CC20699-15E7-4546-A08B-74CE92F04A71}"/>
    <dgm:cxn modelId="{815FEFCB-D287-4890-B53F-4FAEAD0CDD55}" type="presParOf" srcId="{DC49B61C-F13D-4F6C-9E2C-BF32EA40FEA9}" destId="{F4C91D95-B294-4334-B40D-FCEB7330A67A}" srcOrd="0" destOrd="0" presId="urn:microsoft.com/office/officeart/2005/8/layout/chevron2"/>
    <dgm:cxn modelId="{F61C81B6-DA81-4D03-8B1C-C23FE14539C2}" type="presParOf" srcId="{F4C91D95-B294-4334-B40D-FCEB7330A67A}" destId="{E17CCAF4-3E67-4311-909A-366AA1B0F057}" srcOrd="0" destOrd="0" presId="urn:microsoft.com/office/officeart/2005/8/layout/chevron2"/>
    <dgm:cxn modelId="{93747B09-D08E-46CE-9F2D-F4766A94332E}" type="presParOf" srcId="{F4C91D95-B294-4334-B40D-FCEB7330A67A}" destId="{5F3158D6-0F1E-456A-B581-428867C3D492}" srcOrd="1" destOrd="0" presId="urn:microsoft.com/office/officeart/2005/8/layout/chevron2"/>
    <dgm:cxn modelId="{2F5A5DA2-F40B-4CAF-8E8B-2F9FF4C5C9AC}" type="presParOf" srcId="{DC49B61C-F13D-4F6C-9E2C-BF32EA40FEA9}" destId="{6BBBC14B-8F73-43A0-8931-8EC677EBFF5F}" srcOrd="1" destOrd="0" presId="urn:microsoft.com/office/officeart/2005/8/layout/chevron2"/>
    <dgm:cxn modelId="{5F6CD1E0-79B9-483A-86D8-AFDD3F528711}" type="presParOf" srcId="{DC49B61C-F13D-4F6C-9E2C-BF32EA40FEA9}" destId="{5F4E61A5-8CE0-447A-A1CA-320A6CA547E6}" srcOrd="2" destOrd="0" presId="urn:microsoft.com/office/officeart/2005/8/layout/chevron2"/>
    <dgm:cxn modelId="{6B7D7F8F-E00A-4CFC-8449-12862266C33C}" type="presParOf" srcId="{5F4E61A5-8CE0-447A-A1CA-320A6CA547E6}" destId="{BD8A19F0-D06B-471F-AE17-C458EF58B9AC}" srcOrd="0" destOrd="0" presId="urn:microsoft.com/office/officeart/2005/8/layout/chevron2"/>
    <dgm:cxn modelId="{70C39140-BEDE-4DFB-9F63-9BEDF2C17DFA}" type="presParOf" srcId="{5F4E61A5-8CE0-447A-A1CA-320A6CA547E6}" destId="{72AD3DD8-3EB8-4E80-9B3C-C77B20EDBDC6}" srcOrd="1" destOrd="0" presId="urn:microsoft.com/office/officeart/2005/8/layout/chevron2"/>
    <dgm:cxn modelId="{57F91C46-E17E-4D2D-9D9B-AED7E3EB9CA5}" type="presParOf" srcId="{DC49B61C-F13D-4F6C-9E2C-BF32EA40FEA9}" destId="{BA93A5D1-CC88-4B1E-80B6-3A6A9EA296F1}" srcOrd="3" destOrd="0" presId="urn:microsoft.com/office/officeart/2005/8/layout/chevron2"/>
    <dgm:cxn modelId="{057DFFD0-E22B-4802-90D3-1F0DB179EC98}" type="presParOf" srcId="{DC49B61C-F13D-4F6C-9E2C-BF32EA40FEA9}" destId="{07B3341D-A284-4427-8B75-70553F070BC4}" srcOrd="4" destOrd="0" presId="urn:microsoft.com/office/officeart/2005/8/layout/chevron2"/>
    <dgm:cxn modelId="{07443AC4-044A-4B17-A1D8-C7F8B0E87F75}" type="presParOf" srcId="{07B3341D-A284-4427-8B75-70553F070BC4}" destId="{BF89F5FF-FD10-4110-B252-CEE09603DB9B}" srcOrd="0" destOrd="0" presId="urn:microsoft.com/office/officeart/2005/8/layout/chevron2"/>
    <dgm:cxn modelId="{CD24D972-6CD9-49DF-AFC3-29764C8C1DCE}" type="presParOf" srcId="{07B3341D-A284-4427-8B75-70553F070BC4}" destId="{B464976E-F554-4A83-ACDC-06CA6FF235D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63E4A5-9988-4F28-8755-67143D080CAD}" type="doc">
      <dgm:prSet loTypeId="urn:microsoft.com/office/officeart/2005/8/layout/chevron2" loCatId="process" qsTypeId="urn:microsoft.com/office/officeart/2005/8/quickstyle/simple1" qsCatId="simple" csTypeId="urn:microsoft.com/office/officeart/2005/8/colors/accent4_5" csCatId="accent4" phldr="1"/>
      <dgm:spPr/>
      <dgm:t>
        <a:bodyPr/>
        <a:lstStyle/>
        <a:p>
          <a:endParaRPr lang="es-ES"/>
        </a:p>
      </dgm:t>
    </dgm:pt>
    <dgm:pt modelId="{6CBAF072-0738-46D7-9361-5C85BFB45ED2}">
      <dgm:prSet phldrT="[Texto]"/>
      <dgm:spPr/>
      <dgm:t>
        <a:bodyPr/>
        <a:lstStyle/>
        <a:p>
          <a:r>
            <a:rPr lang="es-ES" dirty="0"/>
            <a:t>5</a:t>
          </a:r>
        </a:p>
      </dgm:t>
    </dgm:pt>
    <dgm:pt modelId="{0DF4EBBA-B7D5-4CFA-ADA4-498B294C61D3}" type="parTrans" cxnId="{0D0F8DE4-B003-418C-B384-A840041078EC}">
      <dgm:prSet/>
      <dgm:spPr/>
      <dgm:t>
        <a:bodyPr/>
        <a:lstStyle/>
        <a:p>
          <a:endParaRPr lang="es-ES"/>
        </a:p>
      </dgm:t>
    </dgm:pt>
    <dgm:pt modelId="{3E4A4CD2-62BA-4282-8367-51FA3ABAD1EE}" type="sibTrans" cxnId="{0D0F8DE4-B003-418C-B384-A840041078EC}">
      <dgm:prSet/>
      <dgm:spPr/>
      <dgm:t>
        <a:bodyPr/>
        <a:lstStyle/>
        <a:p>
          <a:endParaRPr lang="es-ES"/>
        </a:p>
      </dgm:t>
    </dgm:pt>
    <mc:AlternateContent xmlns:mc="http://schemas.openxmlformats.org/markup-compatibility/2006" xmlns:a14="http://schemas.microsoft.com/office/drawing/2010/main">
      <mc:Choice Requires="a14">
        <dgm:pt modelId="{27C1012A-E86F-4152-9A0F-DB11D2F7B14C}">
          <dgm:prSet phldrT="[Texto]"/>
          <dgm:spPr/>
          <dgm:t>
            <a:bodyPr/>
            <a:lstStyle/>
            <a:p>
              <a:pPr>
                <a:buFont typeface="+mj-lt"/>
                <a:buNone/>
              </a:pPr>
              <a:r>
                <a:rPr lang="es-ES" dirty="0"/>
                <a:t>Las deformaciones son pequeñas y las cargas se aplican sobre la estructura sin deformar </a:t>
              </a:r>
              <a14:m>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𝜀</m:t>
                      </m:r>
                    </m:e>
                    <m:sub>
                      <m:r>
                        <a:rPr lang="es-ES" i="1">
                          <a:latin typeface="Cambria Math" panose="02040503050406030204" pitchFamily="18" charset="0"/>
                        </a:rPr>
                        <m:t>𝑧</m:t>
                      </m:r>
                    </m:sub>
                  </m:sSub>
                  <m:r>
                    <a:rPr lang="es-EC" b="0" i="1" smtClean="0">
                      <a:latin typeface="Cambria Math" panose="02040503050406030204" pitchFamily="18" charset="0"/>
                    </a:rPr>
                    <m:t>=0.</m:t>
                  </m:r>
                </m:oMath>
              </a14:m>
              <a:endParaRPr lang="es-ES" dirty="0"/>
            </a:p>
          </dgm:t>
        </dgm:pt>
      </mc:Choice>
      <mc:Fallback xmlns="">
        <dgm:pt modelId="{27C1012A-E86F-4152-9A0F-DB11D2F7B14C}">
          <dgm:prSet phldrT="[Texto]"/>
          <dgm:spPr/>
          <dgm:t>
            <a:bodyPr/>
            <a:lstStyle/>
            <a:p>
              <a:pPr>
                <a:buFont typeface="+mj-lt"/>
                <a:buNone/>
              </a:pPr>
              <a:r>
                <a:rPr lang="es-ES" dirty="0"/>
                <a:t>Las deformaciones son pequeñas y las cargas se aplican sobre la estructura sin deformar </a:t>
              </a:r>
              <a:r>
                <a:rPr lang="es-ES" i="0">
                  <a:latin typeface="Cambria Math" panose="02040503050406030204" pitchFamily="18" charset="0"/>
                </a:rPr>
                <a:t>𝜀</a:t>
              </a:r>
              <a:r>
                <a:rPr lang="es-EC" i="0">
                  <a:latin typeface="Cambria Math" panose="02040503050406030204" pitchFamily="18" charset="0"/>
                </a:rPr>
                <a:t>_</a:t>
              </a:r>
              <a:r>
                <a:rPr lang="es-ES" i="0">
                  <a:latin typeface="Cambria Math" panose="02040503050406030204" pitchFamily="18" charset="0"/>
                </a:rPr>
                <a:t>𝑧</a:t>
              </a:r>
              <a:r>
                <a:rPr lang="es-EC" b="0" i="0">
                  <a:latin typeface="Cambria Math" panose="02040503050406030204" pitchFamily="18" charset="0"/>
                </a:rPr>
                <a:t>=0.</a:t>
              </a:r>
              <a:endParaRPr lang="es-ES" dirty="0"/>
            </a:p>
          </dgm:t>
        </dgm:pt>
      </mc:Fallback>
    </mc:AlternateContent>
    <dgm:pt modelId="{AE9B9465-9130-473E-B645-E93F42BC32F0}" type="parTrans" cxnId="{7663EB35-8D15-44B0-802B-DA2A72630496}">
      <dgm:prSet/>
      <dgm:spPr/>
      <dgm:t>
        <a:bodyPr/>
        <a:lstStyle/>
        <a:p>
          <a:endParaRPr lang="es-ES"/>
        </a:p>
      </dgm:t>
    </dgm:pt>
    <dgm:pt modelId="{9493F9CD-9FC9-4CE8-BBE0-58C4BBE211FD}" type="sibTrans" cxnId="{7663EB35-8D15-44B0-802B-DA2A72630496}">
      <dgm:prSet/>
      <dgm:spPr/>
      <dgm:t>
        <a:bodyPr/>
        <a:lstStyle/>
        <a:p>
          <a:endParaRPr lang="es-ES"/>
        </a:p>
      </dgm:t>
    </dgm:pt>
    <dgm:pt modelId="{FDC867BA-2316-4F94-B4C3-1448189A9B36}">
      <dgm:prSet phldrT="[Texto]"/>
      <dgm:spPr/>
      <dgm:t>
        <a:bodyPr/>
        <a:lstStyle/>
        <a:p>
          <a:r>
            <a:rPr lang="es-ES" dirty="0"/>
            <a:t>6</a:t>
          </a:r>
        </a:p>
      </dgm:t>
    </dgm:pt>
    <dgm:pt modelId="{91842E18-990D-41FB-AF7E-D3AAE6D5AD7E}" type="parTrans" cxnId="{77EB137D-38DA-4ECE-92A1-02FD097568B9}">
      <dgm:prSet/>
      <dgm:spPr/>
      <dgm:t>
        <a:bodyPr/>
        <a:lstStyle/>
        <a:p>
          <a:endParaRPr lang="es-ES"/>
        </a:p>
      </dgm:t>
    </dgm:pt>
    <dgm:pt modelId="{F5963D4F-4077-4601-96BD-47B7AE8F6F15}" type="sibTrans" cxnId="{77EB137D-38DA-4ECE-92A1-02FD097568B9}">
      <dgm:prSet/>
      <dgm:spPr/>
      <dgm:t>
        <a:bodyPr/>
        <a:lstStyle/>
        <a:p>
          <a:endParaRPr lang="es-ES"/>
        </a:p>
      </dgm:t>
    </dgm:pt>
    <mc:AlternateContent xmlns:mc="http://schemas.openxmlformats.org/markup-compatibility/2006" xmlns:a14="http://schemas.microsoft.com/office/drawing/2010/main">
      <mc:Choice Requires="a14">
        <dgm:pt modelId="{D9B94CD6-A905-4856-AC08-7423B32E077D}">
          <dgm:prSet phldrT="[Texto]"/>
          <dgm:spPr/>
          <dgm:t>
            <a:bodyPr/>
            <a:lstStyle/>
            <a:p>
              <a:pPr>
                <a:buFont typeface="+mj-lt"/>
                <a:buNone/>
              </a:pPr>
              <a:r>
                <a:rPr lang="es-ES" dirty="0"/>
                <a:t>La tensión normal </a:t>
              </a:r>
              <a14:m>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𝜎</m:t>
                      </m:r>
                    </m:e>
                    <m:sub>
                      <m:r>
                        <a:rPr lang="es-ES" i="1">
                          <a:latin typeface="Cambria Math" panose="02040503050406030204" pitchFamily="18" charset="0"/>
                        </a:rPr>
                        <m:t>𝑧</m:t>
                      </m:r>
                    </m:sub>
                  </m:sSub>
                </m:oMath>
              </a14:m>
              <a:r>
                <a:rPr lang="es-ES" dirty="0"/>
                <a:t> al plano medio es muy pequeña comparada con los dos componentes de tensión normal </a:t>
              </a:r>
              <a14:m>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𝜎</m:t>
                      </m:r>
                    </m:e>
                    <m:sub>
                      <m:r>
                        <a:rPr lang="es-ES" i="1">
                          <a:latin typeface="Cambria Math" panose="02040503050406030204" pitchFamily="18" charset="0"/>
                        </a:rPr>
                        <m:t>𝑥</m:t>
                      </m:r>
                    </m:sub>
                  </m:sSub>
                  <m:r>
                    <a:rPr lang="es-ES" i="1">
                      <a:latin typeface="Cambria Math" panose="02040503050406030204" pitchFamily="18" charset="0"/>
                    </a:rPr>
                    <m:t> </m:t>
                  </m:r>
                  <m:r>
                    <a:rPr lang="es-ES" i="1">
                      <a:latin typeface="Cambria Math" panose="02040503050406030204" pitchFamily="18" charset="0"/>
                    </a:rPr>
                    <m:t>𝑦</m:t>
                  </m:r>
                  <m:r>
                    <a:rPr lang="es-ES" i="1">
                      <a:latin typeface="Cambria Math" panose="02040503050406030204" pitchFamily="18" charset="0"/>
                    </a:rPr>
                    <m:t> </m:t>
                  </m:r>
                  <m:sSub>
                    <m:sSubPr>
                      <m:ctrlPr>
                        <a:rPr lang="es-EC" i="1">
                          <a:latin typeface="Cambria Math" panose="02040503050406030204" pitchFamily="18" charset="0"/>
                        </a:rPr>
                      </m:ctrlPr>
                    </m:sSubPr>
                    <m:e>
                      <m:r>
                        <a:rPr lang="es-ES" i="1">
                          <a:latin typeface="Cambria Math" panose="02040503050406030204" pitchFamily="18" charset="0"/>
                        </a:rPr>
                        <m:t>𝜎</m:t>
                      </m:r>
                    </m:e>
                    <m:sub>
                      <m:r>
                        <a:rPr lang="es-ES" i="1">
                          <a:latin typeface="Cambria Math" panose="02040503050406030204" pitchFamily="18" charset="0"/>
                        </a:rPr>
                        <m:t>𝑦</m:t>
                      </m:r>
                    </m:sub>
                  </m:sSub>
                </m:oMath>
              </a14:m>
              <a:r>
                <a:rPr lang="es-ES" dirty="0"/>
                <a:t>, por lo tanto, es despreciable.</a:t>
              </a:r>
            </a:p>
          </dgm:t>
        </dgm:pt>
      </mc:Choice>
      <mc:Fallback xmlns="">
        <dgm:pt modelId="{D9B94CD6-A905-4856-AC08-7423B32E077D}">
          <dgm:prSet phldrT="[Texto]"/>
          <dgm:spPr/>
          <dgm:t>
            <a:bodyPr/>
            <a:lstStyle/>
            <a:p>
              <a:pPr>
                <a:buFont typeface="+mj-lt"/>
                <a:buNone/>
              </a:pPr>
              <a:r>
                <a:rPr lang="es-ES" dirty="0"/>
                <a:t>La tensión normal </a:t>
              </a:r>
              <a:r>
                <a:rPr lang="es-ES" i="0">
                  <a:latin typeface="Cambria Math" panose="02040503050406030204" pitchFamily="18" charset="0"/>
                </a:rPr>
                <a:t>𝜎</a:t>
              </a:r>
              <a:r>
                <a:rPr lang="es-EC" i="0">
                  <a:latin typeface="Cambria Math" panose="02040503050406030204" pitchFamily="18" charset="0"/>
                </a:rPr>
                <a:t>_</a:t>
              </a:r>
              <a:r>
                <a:rPr lang="es-ES" i="0">
                  <a:latin typeface="Cambria Math" panose="02040503050406030204" pitchFamily="18" charset="0"/>
                </a:rPr>
                <a:t>𝑧</a:t>
              </a:r>
              <a:r>
                <a:rPr lang="es-ES" dirty="0"/>
                <a:t> al plano medio es muy pequeña comparada con los dos componentes de tensión normal </a:t>
              </a:r>
              <a:r>
                <a:rPr lang="es-ES" i="0">
                  <a:latin typeface="Cambria Math" panose="02040503050406030204" pitchFamily="18" charset="0"/>
                </a:rPr>
                <a:t>𝜎</a:t>
              </a:r>
              <a:r>
                <a:rPr lang="es-EC" i="0">
                  <a:latin typeface="Cambria Math" panose="02040503050406030204" pitchFamily="18" charset="0"/>
                </a:rPr>
                <a:t>_</a:t>
              </a:r>
              <a:r>
                <a:rPr lang="es-ES" i="0">
                  <a:latin typeface="Cambria Math" panose="02040503050406030204" pitchFamily="18" charset="0"/>
                </a:rPr>
                <a:t>𝑥  𝑦 𝜎</a:t>
              </a:r>
              <a:r>
                <a:rPr lang="es-EC" i="0">
                  <a:latin typeface="Cambria Math" panose="02040503050406030204" pitchFamily="18" charset="0"/>
                </a:rPr>
                <a:t>_</a:t>
              </a:r>
              <a:r>
                <a:rPr lang="es-ES" i="0">
                  <a:latin typeface="Cambria Math" panose="02040503050406030204" pitchFamily="18" charset="0"/>
                </a:rPr>
                <a:t>𝑦</a:t>
              </a:r>
              <a:r>
                <a:rPr lang="es-ES" dirty="0"/>
                <a:t>, por lo tanto, es despreciable.</a:t>
              </a:r>
              <a:endParaRPr lang="es-ES" dirty="0"/>
            </a:p>
          </dgm:t>
        </dgm:pt>
      </mc:Fallback>
    </mc:AlternateContent>
    <dgm:pt modelId="{43D1C59B-2905-403E-9276-D33380853079}" type="parTrans" cxnId="{60BE3F04-5857-42A8-93D5-52098FCCC650}">
      <dgm:prSet/>
      <dgm:spPr/>
      <dgm:t>
        <a:bodyPr/>
        <a:lstStyle/>
        <a:p>
          <a:endParaRPr lang="es-ES"/>
        </a:p>
      </dgm:t>
    </dgm:pt>
    <dgm:pt modelId="{37E61D0D-4F71-4CEC-AA80-5DA09E46B4D4}" type="sibTrans" cxnId="{60BE3F04-5857-42A8-93D5-52098FCCC650}">
      <dgm:prSet/>
      <dgm:spPr/>
      <dgm:t>
        <a:bodyPr/>
        <a:lstStyle/>
        <a:p>
          <a:endParaRPr lang="es-ES"/>
        </a:p>
      </dgm:t>
    </dgm:pt>
    <dgm:pt modelId="{70D2E071-77FB-41AB-8529-8A72B740FF35}" type="pres">
      <dgm:prSet presAssocID="{C163E4A5-9988-4F28-8755-67143D080CAD}" presName="linearFlow" presStyleCnt="0">
        <dgm:presLayoutVars>
          <dgm:dir/>
          <dgm:animLvl val="lvl"/>
          <dgm:resizeHandles val="exact"/>
        </dgm:presLayoutVars>
      </dgm:prSet>
      <dgm:spPr/>
    </dgm:pt>
    <dgm:pt modelId="{403A51A1-639F-4C9B-9A1A-B01956C3B8D7}" type="pres">
      <dgm:prSet presAssocID="{6CBAF072-0738-46D7-9361-5C85BFB45ED2}" presName="composite" presStyleCnt="0"/>
      <dgm:spPr/>
    </dgm:pt>
    <dgm:pt modelId="{7E6BAE91-B0A3-44C8-B2EF-E18FCF5A3215}" type="pres">
      <dgm:prSet presAssocID="{6CBAF072-0738-46D7-9361-5C85BFB45ED2}" presName="parentText" presStyleLbl="alignNode1" presStyleIdx="0" presStyleCnt="2">
        <dgm:presLayoutVars>
          <dgm:chMax val="1"/>
          <dgm:bulletEnabled val="1"/>
        </dgm:presLayoutVars>
      </dgm:prSet>
      <dgm:spPr/>
    </dgm:pt>
    <dgm:pt modelId="{A9EEDCC4-0E90-4A69-8A64-C893FFC0A4D9}" type="pres">
      <dgm:prSet presAssocID="{6CBAF072-0738-46D7-9361-5C85BFB45ED2}" presName="descendantText" presStyleLbl="alignAcc1" presStyleIdx="0" presStyleCnt="2">
        <dgm:presLayoutVars>
          <dgm:bulletEnabled val="1"/>
        </dgm:presLayoutVars>
      </dgm:prSet>
      <dgm:spPr/>
    </dgm:pt>
    <dgm:pt modelId="{4E1F3AB1-56B3-42DB-9792-2912E0236994}" type="pres">
      <dgm:prSet presAssocID="{3E4A4CD2-62BA-4282-8367-51FA3ABAD1EE}" presName="sp" presStyleCnt="0"/>
      <dgm:spPr/>
    </dgm:pt>
    <dgm:pt modelId="{EC54A1A8-09A8-4F00-A000-B4AE8D44768E}" type="pres">
      <dgm:prSet presAssocID="{FDC867BA-2316-4F94-B4C3-1448189A9B36}" presName="composite" presStyleCnt="0"/>
      <dgm:spPr/>
    </dgm:pt>
    <dgm:pt modelId="{3A56E005-8D20-45FE-BE78-7E9B11CFE473}" type="pres">
      <dgm:prSet presAssocID="{FDC867BA-2316-4F94-B4C3-1448189A9B36}" presName="parentText" presStyleLbl="alignNode1" presStyleIdx="1" presStyleCnt="2">
        <dgm:presLayoutVars>
          <dgm:chMax val="1"/>
          <dgm:bulletEnabled val="1"/>
        </dgm:presLayoutVars>
      </dgm:prSet>
      <dgm:spPr/>
    </dgm:pt>
    <dgm:pt modelId="{35B99056-68CF-4E35-BC57-43CD4C3885E0}" type="pres">
      <dgm:prSet presAssocID="{FDC867BA-2316-4F94-B4C3-1448189A9B36}" presName="descendantText" presStyleLbl="alignAcc1" presStyleIdx="1" presStyleCnt="2">
        <dgm:presLayoutVars>
          <dgm:bulletEnabled val="1"/>
        </dgm:presLayoutVars>
      </dgm:prSet>
      <dgm:spPr/>
    </dgm:pt>
  </dgm:ptLst>
  <dgm:cxnLst>
    <dgm:cxn modelId="{7663EB35-8D15-44B0-802B-DA2A72630496}" srcId="{6CBAF072-0738-46D7-9361-5C85BFB45ED2}" destId="{27C1012A-E86F-4152-9A0F-DB11D2F7B14C}" srcOrd="0" destOrd="0" parTransId="{AE9B9465-9130-473E-B645-E93F42BC32F0}" sibTransId="{9493F9CD-9FC9-4CE8-BBE0-58C4BBE211FD}"/>
    <dgm:cxn modelId="{7B65B02C-35B0-4450-8689-5B3554114BA0}" type="presOf" srcId="{27C1012A-E86F-4152-9A0F-DB11D2F7B14C}" destId="{A9EEDCC4-0E90-4A69-8A64-C893FFC0A4D9}" srcOrd="0" destOrd="0" presId="urn:microsoft.com/office/officeart/2005/8/layout/chevron2"/>
    <dgm:cxn modelId="{096143AC-3B3F-4A84-AFE4-E7AA829145FE}" type="presOf" srcId="{D9B94CD6-A905-4856-AC08-7423B32E077D}" destId="{35B99056-68CF-4E35-BC57-43CD4C3885E0}" srcOrd="0" destOrd="0" presId="urn:microsoft.com/office/officeart/2005/8/layout/chevron2"/>
    <dgm:cxn modelId="{60BE3F04-5857-42A8-93D5-52098FCCC650}" srcId="{FDC867BA-2316-4F94-B4C3-1448189A9B36}" destId="{D9B94CD6-A905-4856-AC08-7423B32E077D}" srcOrd="0" destOrd="0" parTransId="{43D1C59B-2905-403E-9276-D33380853079}" sibTransId="{37E61D0D-4F71-4CEC-AA80-5DA09E46B4D4}"/>
    <dgm:cxn modelId="{68F65DFC-7CDB-4F55-9E3D-988C3528B508}" type="presOf" srcId="{6CBAF072-0738-46D7-9361-5C85BFB45ED2}" destId="{7E6BAE91-B0A3-44C8-B2EF-E18FCF5A3215}" srcOrd="0" destOrd="0" presId="urn:microsoft.com/office/officeart/2005/8/layout/chevron2"/>
    <dgm:cxn modelId="{0D0F8DE4-B003-418C-B384-A840041078EC}" srcId="{C163E4A5-9988-4F28-8755-67143D080CAD}" destId="{6CBAF072-0738-46D7-9361-5C85BFB45ED2}" srcOrd="0" destOrd="0" parTransId="{0DF4EBBA-B7D5-4CFA-ADA4-498B294C61D3}" sibTransId="{3E4A4CD2-62BA-4282-8367-51FA3ABAD1EE}"/>
    <dgm:cxn modelId="{F763D801-C59B-4413-9CC4-8665CA662EC1}" type="presOf" srcId="{C163E4A5-9988-4F28-8755-67143D080CAD}" destId="{70D2E071-77FB-41AB-8529-8A72B740FF35}" srcOrd="0" destOrd="0" presId="urn:microsoft.com/office/officeart/2005/8/layout/chevron2"/>
    <dgm:cxn modelId="{77EB137D-38DA-4ECE-92A1-02FD097568B9}" srcId="{C163E4A5-9988-4F28-8755-67143D080CAD}" destId="{FDC867BA-2316-4F94-B4C3-1448189A9B36}" srcOrd="1" destOrd="0" parTransId="{91842E18-990D-41FB-AF7E-D3AAE6D5AD7E}" sibTransId="{F5963D4F-4077-4601-96BD-47B7AE8F6F15}"/>
    <dgm:cxn modelId="{E5799F91-7D0C-473A-B174-DCB61B560FB6}" type="presOf" srcId="{FDC867BA-2316-4F94-B4C3-1448189A9B36}" destId="{3A56E005-8D20-45FE-BE78-7E9B11CFE473}" srcOrd="0" destOrd="0" presId="urn:microsoft.com/office/officeart/2005/8/layout/chevron2"/>
    <dgm:cxn modelId="{C80DEFBA-86E1-4E40-B949-BC0D84D784BF}" type="presParOf" srcId="{70D2E071-77FB-41AB-8529-8A72B740FF35}" destId="{403A51A1-639F-4C9B-9A1A-B01956C3B8D7}" srcOrd="0" destOrd="0" presId="urn:microsoft.com/office/officeart/2005/8/layout/chevron2"/>
    <dgm:cxn modelId="{D3B8D606-D0E8-4D4E-9F8D-94F0BED08B61}" type="presParOf" srcId="{403A51A1-639F-4C9B-9A1A-B01956C3B8D7}" destId="{7E6BAE91-B0A3-44C8-B2EF-E18FCF5A3215}" srcOrd="0" destOrd="0" presId="urn:microsoft.com/office/officeart/2005/8/layout/chevron2"/>
    <dgm:cxn modelId="{72CC3E55-C043-46BC-AD36-138186A6C705}" type="presParOf" srcId="{403A51A1-639F-4C9B-9A1A-B01956C3B8D7}" destId="{A9EEDCC4-0E90-4A69-8A64-C893FFC0A4D9}" srcOrd="1" destOrd="0" presId="urn:microsoft.com/office/officeart/2005/8/layout/chevron2"/>
    <dgm:cxn modelId="{BF971493-6B22-445E-8F57-1DE935D61C77}" type="presParOf" srcId="{70D2E071-77FB-41AB-8529-8A72B740FF35}" destId="{4E1F3AB1-56B3-42DB-9792-2912E0236994}" srcOrd="1" destOrd="0" presId="urn:microsoft.com/office/officeart/2005/8/layout/chevron2"/>
    <dgm:cxn modelId="{FA54D1AA-93C8-4941-87F8-09EC4FB22CA1}" type="presParOf" srcId="{70D2E071-77FB-41AB-8529-8A72B740FF35}" destId="{EC54A1A8-09A8-4F00-A000-B4AE8D44768E}" srcOrd="2" destOrd="0" presId="urn:microsoft.com/office/officeart/2005/8/layout/chevron2"/>
    <dgm:cxn modelId="{A919328A-B129-4002-9B68-058FA322D8A4}" type="presParOf" srcId="{EC54A1A8-09A8-4F00-A000-B4AE8D44768E}" destId="{3A56E005-8D20-45FE-BE78-7E9B11CFE473}" srcOrd="0" destOrd="0" presId="urn:microsoft.com/office/officeart/2005/8/layout/chevron2"/>
    <dgm:cxn modelId="{A90304B9-E54D-46BB-AB5D-99DAFD95638A}" type="presParOf" srcId="{EC54A1A8-09A8-4F00-A000-B4AE8D44768E}" destId="{35B99056-68CF-4E35-BC57-43CD4C3885E0}"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163E4A5-9988-4F28-8755-67143D080CAD}" type="doc">
      <dgm:prSet loTypeId="urn:microsoft.com/office/officeart/2005/8/layout/chevron2" loCatId="process" qsTypeId="urn:microsoft.com/office/officeart/2005/8/quickstyle/simple1" qsCatId="simple" csTypeId="urn:microsoft.com/office/officeart/2005/8/colors/accent4_5" csCatId="accent4" phldr="1"/>
      <dgm:spPr/>
      <dgm:t>
        <a:bodyPr/>
        <a:lstStyle/>
        <a:p>
          <a:endParaRPr lang="es-ES"/>
        </a:p>
      </dgm:t>
    </dgm:pt>
    <dgm:pt modelId="{6CBAF072-0738-46D7-9361-5C85BFB45ED2}">
      <dgm:prSet phldrT="[Texto]"/>
      <dgm:spPr/>
      <dgm:t>
        <a:bodyPr/>
        <a:lstStyle/>
        <a:p>
          <a:r>
            <a:rPr lang="es-ES" dirty="0"/>
            <a:t>5</a:t>
          </a:r>
        </a:p>
      </dgm:t>
    </dgm:pt>
    <dgm:pt modelId="{0DF4EBBA-B7D5-4CFA-ADA4-498B294C61D3}" type="parTrans" cxnId="{0D0F8DE4-B003-418C-B384-A840041078EC}">
      <dgm:prSet/>
      <dgm:spPr/>
      <dgm:t>
        <a:bodyPr/>
        <a:lstStyle/>
        <a:p>
          <a:endParaRPr lang="es-ES"/>
        </a:p>
      </dgm:t>
    </dgm:pt>
    <dgm:pt modelId="{3E4A4CD2-62BA-4282-8367-51FA3ABAD1EE}" type="sibTrans" cxnId="{0D0F8DE4-B003-418C-B384-A840041078EC}">
      <dgm:prSet/>
      <dgm:spPr/>
      <dgm:t>
        <a:bodyPr/>
        <a:lstStyle/>
        <a:p>
          <a:endParaRPr lang="es-ES"/>
        </a:p>
      </dgm:t>
    </dgm:pt>
    <dgm:pt modelId="{27C1012A-E86F-4152-9A0F-DB11D2F7B14C}">
      <dgm:prSet phldrT="[Texto]"/>
      <dgm:spPr>
        <a:blipFill>
          <a:blip xmlns:r="http://schemas.openxmlformats.org/officeDocument/2006/relationships" r:embed="rId1"/>
          <a:stretch>
            <a:fillRect t="-3297"/>
          </a:stretch>
        </a:blipFill>
      </dgm:spPr>
      <dgm:t>
        <a:bodyPr/>
        <a:lstStyle/>
        <a:p>
          <a:r>
            <a:rPr lang="es-EC">
              <a:noFill/>
            </a:rPr>
            <a:t> </a:t>
          </a:r>
        </a:p>
      </dgm:t>
    </dgm:pt>
    <dgm:pt modelId="{AE9B9465-9130-473E-B645-E93F42BC32F0}" type="parTrans" cxnId="{7663EB35-8D15-44B0-802B-DA2A72630496}">
      <dgm:prSet/>
      <dgm:spPr/>
      <dgm:t>
        <a:bodyPr/>
        <a:lstStyle/>
        <a:p>
          <a:endParaRPr lang="es-ES"/>
        </a:p>
      </dgm:t>
    </dgm:pt>
    <dgm:pt modelId="{9493F9CD-9FC9-4CE8-BBE0-58C4BBE211FD}" type="sibTrans" cxnId="{7663EB35-8D15-44B0-802B-DA2A72630496}">
      <dgm:prSet/>
      <dgm:spPr/>
      <dgm:t>
        <a:bodyPr/>
        <a:lstStyle/>
        <a:p>
          <a:endParaRPr lang="es-ES"/>
        </a:p>
      </dgm:t>
    </dgm:pt>
    <dgm:pt modelId="{FDC867BA-2316-4F94-B4C3-1448189A9B36}">
      <dgm:prSet phldrT="[Texto]"/>
      <dgm:spPr/>
      <dgm:t>
        <a:bodyPr/>
        <a:lstStyle/>
        <a:p>
          <a:r>
            <a:rPr lang="es-ES" dirty="0"/>
            <a:t>6</a:t>
          </a:r>
        </a:p>
      </dgm:t>
    </dgm:pt>
    <dgm:pt modelId="{91842E18-990D-41FB-AF7E-D3AAE6D5AD7E}" type="parTrans" cxnId="{77EB137D-38DA-4ECE-92A1-02FD097568B9}">
      <dgm:prSet/>
      <dgm:spPr/>
      <dgm:t>
        <a:bodyPr/>
        <a:lstStyle/>
        <a:p>
          <a:endParaRPr lang="es-ES"/>
        </a:p>
      </dgm:t>
    </dgm:pt>
    <dgm:pt modelId="{F5963D4F-4077-4601-96BD-47B7AE8F6F15}" type="sibTrans" cxnId="{77EB137D-38DA-4ECE-92A1-02FD097568B9}">
      <dgm:prSet/>
      <dgm:spPr/>
      <dgm:t>
        <a:bodyPr/>
        <a:lstStyle/>
        <a:p>
          <a:endParaRPr lang="es-ES"/>
        </a:p>
      </dgm:t>
    </dgm:pt>
    <dgm:pt modelId="{D9B94CD6-A905-4856-AC08-7423B32E077D}">
      <dgm:prSet phldrT="[Texto]"/>
      <dgm:spPr>
        <a:blipFill>
          <a:blip xmlns:r="http://schemas.openxmlformats.org/officeDocument/2006/relationships" r:embed="rId2"/>
          <a:stretch>
            <a:fillRect t="-4396" b="-8791"/>
          </a:stretch>
        </a:blipFill>
      </dgm:spPr>
      <dgm:t>
        <a:bodyPr/>
        <a:lstStyle/>
        <a:p>
          <a:r>
            <a:rPr lang="es-EC">
              <a:noFill/>
            </a:rPr>
            <a:t> </a:t>
          </a:r>
        </a:p>
      </dgm:t>
    </dgm:pt>
    <dgm:pt modelId="{43D1C59B-2905-403E-9276-D33380853079}" type="parTrans" cxnId="{60BE3F04-5857-42A8-93D5-52098FCCC650}">
      <dgm:prSet/>
      <dgm:spPr/>
      <dgm:t>
        <a:bodyPr/>
        <a:lstStyle/>
        <a:p>
          <a:endParaRPr lang="es-ES"/>
        </a:p>
      </dgm:t>
    </dgm:pt>
    <dgm:pt modelId="{37E61D0D-4F71-4CEC-AA80-5DA09E46B4D4}" type="sibTrans" cxnId="{60BE3F04-5857-42A8-93D5-52098FCCC650}">
      <dgm:prSet/>
      <dgm:spPr/>
      <dgm:t>
        <a:bodyPr/>
        <a:lstStyle/>
        <a:p>
          <a:endParaRPr lang="es-ES"/>
        </a:p>
      </dgm:t>
    </dgm:pt>
    <dgm:pt modelId="{70D2E071-77FB-41AB-8529-8A72B740FF35}" type="pres">
      <dgm:prSet presAssocID="{C163E4A5-9988-4F28-8755-67143D080CAD}" presName="linearFlow" presStyleCnt="0">
        <dgm:presLayoutVars>
          <dgm:dir/>
          <dgm:animLvl val="lvl"/>
          <dgm:resizeHandles val="exact"/>
        </dgm:presLayoutVars>
      </dgm:prSet>
      <dgm:spPr/>
    </dgm:pt>
    <dgm:pt modelId="{403A51A1-639F-4C9B-9A1A-B01956C3B8D7}" type="pres">
      <dgm:prSet presAssocID="{6CBAF072-0738-46D7-9361-5C85BFB45ED2}" presName="composite" presStyleCnt="0"/>
      <dgm:spPr/>
    </dgm:pt>
    <dgm:pt modelId="{7E6BAE91-B0A3-44C8-B2EF-E18FCF5A3215}" type="pres">
      <dgm:prSet presAssocID="{6CBAF072-0738-46D7-9361-5C85BFB45ED2}" presName="parentText" presStyleLbl="alignNode1" presStyleIdx="0" presStyleCnt="2">
        <dgm:presLayoutVars>
          <dgm:chMax val="1"/>
          <dgm:bulletEnabled val="1"/>
        </dgm:presLayoutVars>
      </dgm:prSet>
      <dgm:spPr/>
    </dgm:pt>
    <dgm:pt modelId="{A9EEDCC4-0E90-4A69-8A64-C893FFC0A4D9}" type="pres">
      <dgm:prSet presAssocID="{6CBAF072-0738-46D7-9361-5C85BFB45ED2}" presName="descendantText" presStyleLbl="alignAcc1" presStyleIdx="0" presStyleCnt="2">
        <dgm:presLayoutVars>
          <dgm:bulletEnabled val="1"/>
        </dgm:presLayoutVars>
      </dgm:prSet>
      <dgm:spPr/>
    </dgm:pt>
    <dgm:pt modelId="{4E1F3AB1-56B3-42DB-9792-2912E0236994}" type="pres">
      <dgm:prSet presAssocID="{3E4A4CD2-62BA-4282-8367-51FA3ABAD1EE}" presName="sp" presStyleCnt="0"/>
      <dgm:spPr/>
    </dgm:pt>
    <dgm:pt modelId="{EC54A1A8-09A8-4F00-A000-B4AE8D44768E}" type="pres">
      <dgm:prSet presAssocID="{FDC867BA-2316-4F94-B4C3-1448189A9B36}" presName="composite" presStyleCnt="0"/>
      <dgm:spPr/>
    </dgm:pt>
    <dgm:pt modelId="{3A56E005-8D20-45FE-BE78-7E9B11CFE473}" type="pres">
      <dgm:prSet presAssocID="{FDC867BA-2316-4F94-B4C3-1448189A9B36}" presName="parentText" presStyleLbl="alignNode1" presStyleIdx="1" presStyleCnt="2">
        <dgm:presLayoutVars>
          <dgm:chMax val="1"/>
          <dgm:bulletEnabled val="1"/>
        </dgm:presLayoutVars>
      </dgm:prSet>
      <dgm:spPr/>
    </dgm:pt>
    <dgm:pt modelId="{35B99056-68CF-4E35-BC57-43CD4C3885E0}" type="pres">
      <dgm:prSet presAssocID="{FDC867BA-2316-4F94-B4C3-1448189A9B36}" presName="descendantText" presStyleLbl="alignAcc1" presStyleIdx="1" presStyleCnt="2">
        <dgm:presLayoutVars>
          <dgm:bulletEnabled val="1"/>
        </dgm:presLayoutVars>
      </dgm:prSet>
      <dgm:spPr/>
    </dgm:pt>
  </dgm:ptLst>
  <dgm:cxnLst>
    <dgm:cxn modelId="{7663EB35-8D15-44B0-802B-DA2A72630496}" srcId="{6CBAF072-0738-46D7-9361-5C85BFB45ED2}" destId="{27C1012A-E86F-4152-9A0F-DB11D2F7B14C}" srcOrd="0" destOrd="0" parTransId="{AE9B9465-9130-473E-B645-E93F42BC32F0}" sibTransId="{9493F9CD-9FC9-4CE8-BBE0-58C4BBE211FD}"/>
    <dgm:cxn modelId="{E5799F91-7D0C-473A-B174-DCB61B560FB6}" type="presOf" srcId="{FDC867BA-2316-4F94-B4C3-1448189A9B36}" destId="{3A56E005-8D20-45FE-BE78-7E9B11CFE473}" srcOrd="0" destOrd="0" presId="urn:microsoft.com/office/officeart/2005/8/layout/chevron2"/>
    <dgm:cxn modelId="{68F65DFC-7CDB-4F55-9E3D-988C3528B508}" type="presOf" srcId="{6CBAF072-0738-46D7-9361-5C85BFB45ED2}" destId="{7E6BAE91-B0A3-44C8-B2EF-E18FCF5A3215}" srcOrd="0" destOrd="0" presId="urn:microsoft.com/office/officeart/2005/8/layout/chevron2"/>
    <dgm:cxn modelId="{60BE3F04-5857-42A8-93D5-52098FCCC650}" srcId="{FDC867BA-2316-4F94-B4C3-1448189A9B36}" destId="{D9B94CD6-A905-4856-AC08-7423B32E077D}" srcOrd="0" destOrd="0" parTransId="{43D1C59B-2905-403E-9276-D33380853079}" sibTransId="{37E61D0D-4F71-4CEC-AA80-5DA09E46B4D4}"/>
    <dgm:cxn modelId="{0D0F8DE4-B003-418C-B384-A840041078EC}" srcId="{C163E4A5-9988-4F28-8755-67143D080CAD}" destId="{6CBAF072-0738-46D7-9361-5C85BFB45ED2}" srcOrd="0" destOrd="0" parTransId="{0DF4EBBA-B7D5-4CFA-ADA4-498B294C61D3}" sibTransId="{3E4A4CD2-62BA-4282-8367-51FA3ABAD1EE}"/>
    <dgm:cxn modelId="{77EB137D-38DA-4ECE-92A1-02FD097568B9}" srcId="{C163E4A5-9988-4F28-8755-67143D080CAD}" destId="{FDC867BA-2316-4F94-B4C3-1448189A9B36}" srcOrd="1" destOrd="0" parTransId="{91842E18-990D-41FB-AF7E-D3AAE6D5AD7E}" sibTransId="{F5963D4F-4077-4601-96BD-47B7AE8F6F15}"/>
    <dgm:cxn modelId="{096143AC-3B3F-4A84-AFE4-E7AA829145FE}" type="presOf" srcId="{D9B94CD6-A905-4856-AC08-7423B32E077D}" destId="{35B99056-68CF-4E35-BC57-43CD4C3885E0}" srcOrd="0" destOrd="0" presId="urn:microsoft.com/office/officeart/2005/8/layout/chevron2"/>
    <dgm:cxn modelId="{7B65B02C-35B0-4450-8689-5B3554114BA0}" type="presOf" srcId="{27C1012A-E86F-4152-9A0F-DB11D2F7B14C}" destId="{A9EEDCC4-0E90-4A69-8A64-C893FFC0A4D9}" srcOrd="0" destOrd="0" presId="urn:microsoft.com/office/officeart/2005/8/layout/chevron2"/>
    <dgm:cxn modelId="{F763D801-C59B-4413-9CC4-8665CA662EC1}" type="presOf" srcId="{C163E4A5-9988-4F28-8755-67143D080CAD}" destId="{70D2E071-77FB-41AB-8529-8A72B740FF35}" srcOrd="0" destOrd="0" presId="urn:microsoft.com/office/officeart/2005/8/layout/chevron2"/>
    <dgm:cxn modelId="{C80DEFBA-86E1-4E40-B949-BC0D84D784BF}" type="presParOf" srcId="{70D2E071-77FB-41AB-8529-8A72B740FF35}" destId="{403A51A1-639F-4C9B-9A1A-B01956C3B8D7}" srcOrd="0" destOrd="0" presId="urn:microsoft.com/office/officeart/2005/8/layout/chevron2"/>
    <dgm:cxn modelId="{D3B8D606-D0E8-4D4E-9F8D-94F0BED08B61}" type="presParOf" srcId="{403A51A1-639F-4C9B-9A1A-B01956C3B8D7}" destId="{7E6BAE91-B0A3-44C8-B2EF-E18FCF5A3215}" srcOrd="0" destOrd="0" presId="urn:microsoft.com/office/officeart/2005/8/layout/chevron2"/>
    <dgm:cxn modelId="{72CC3E55-C043-46BC-AD36-138186A6C705}" type="presParOf" srcId="{403A51A1-639F-4C9B-9A1A-B01956C3B8D7}" destId="{A9EEDCC4-0E90-4A69-8A64-C893FFC0A4D9}" srcOrd="1" destOrd="0" presId="urn:microsoft.com/office/officeart/2005/8/layout/chevron2"/>
    <dgm:cxn modelId="{BF971493-6B22-445E-8F57-1DE935D61C77}" type="presParOf" srcId="{70D2E071-77FB-41AB-8529-8A72B740FF35}" destId="{4E1F3AB1-56B3-42DB-9792-2912E0236994}" srcOrd="1" destOrd="0" presId="urn:microsoft.com/office/officeart/2005/8/layout/chevron2"/>
    <dgm:cxn modelId="{FA54D1AA-93C8-4941-87F8-09EC4FB22CA1}" type="presParOf" srcId="{70D2E071-77FB-41AB-8529-8A72B740FF35}" destId="{EC54A1A8-09A8-4F00-A000-B4AE8D44768E}" srcOrd="2" destOrd="0" presId="urn:microsoft.com/office/officeart/2005/8/layout/chevron2"/>
    <dgm:cxn modelId="{A919328A-B129-4002-9B68-058FA322D8A4}" type="presParOf" srcId="{EC54A1A8-09A8-4F00-A000-B4AE8D44768E}" destId="{3A56E005-8D20-45FE-BE78-7E9B11CFE473}" srcOrd="0" destOrd="0" presId="urn:microsoft.com/office/officeart/2005/8/layout/chevron2"/>
    <dgm:cxn modelId="{A90304B9-E54D-46BB-AB5D-99DAFD95638A}" type="presParOf" srcId="{EC54A1A8-09A8-4F00-A000-B4AE8D44768E}" destId="{35B99056-68CF-4E35-BC57-43CD4C3885E0}"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2F2272-7C26-4FE0-A560-0A842468B043}" type="doc">
      <dgm:prSet loTypeId="urn:microsoft.com/office/officeart/2005/8/layout/vProcess5" loCatId="process" qsTypeId="urn:microsoft.com/office/officeart/2005/8/quickstyle/simple1" qsCatId="simple" csTypeId="urn:microsoft.com/office/officeart/2005/8/colors/accent4_1" csCatId="accent4" phldr="1"/>
      <dgm:spPr/>
      <dgm:t>
        <a:bodyPr/>
        <a:lstStyle/>
        <a:p>
          <a:endParaRPr lang="es-ES"/>
        </a:p>
      </dgm:t>
    </dgm:pt>
    <dgm:pt modelId="{C172999C-FE87-429B-B922-BDA2F9E18A0F}">
      <dgm:prSet phldrT="[Texto]"/>
      <dgm:spPr/>
      <dgm:t>
        <a:bodyPr/>
        <a:lstStyle/>
        <a:p>
          <a:r>
            <a:rPr lang="es-ES" dirty="0"/>
            <a:t>Teoría completa de flexión en placas delgadas</a:t>
          </a:r>
        </a:p>
      </dgm:t>
    </dgm:pt>
    <dgm:pt modelId="{C629C0D4-6F3B-45F5-8954-D5F103DD39D0}" type="parTrans" cxnId="{5DDBD450-3E6B-457D-AEC9-E14EB69FD01C}">
      <dgm:prSet/>
      <dgm:spPr/>
      <dgm:t>
        <a:bodyPr/>
        <a:lstStyle/>
        <a:p>
          <a:endParaRPr lang="es-ES"/>
        </a:p>
      </dgm:t>
    </dgm:pt>
    <dgm:pt modelId="{A0FAD854-89C4-4DCA-A8F7-BCAD9742F225}" type="sibTrans" cxnId="{5DDBD450-3E6B-457D-AEC9-E14EB69FD01C}">
      <dgm:prSet/>
      <dgm:spPr/>
      <dgm:t>
        <a:bodyPr/>
        <a:lstStyle/>
        <a:p>
          <a:endParaRPr lang="es-ES"/>
        </a:p>
      </dgm:t>
    </dgm:pt>
    <dgm:pt modelId="{835D2E0F-10EC-408C-BDF7-196276D0EA5D}">
      <dgm:prSet phldrT="[Texto]"/>
      <dgm:spPr/>
      <dgm:t>
        <a:bodyPr/>
        <a:lstStyle/>
        <a:p>
          <a:r>
            <a:rPr lang="es-EC" dirty="0"/>
            <a:t>(Kirchhoff, 1876)</a:t>
          </a:r>
          <a:endParaRPr lang="es-ES" dirty="0"/>
        </a:p>
      </dgm:t>
    </dgm:pt>
    <dgm:pt modelId="{05818BDE-D1BA-4A78-9C89-6523B65D3715}" type="parTrans" cxnId="{EAA6024A-AE38-44B9-813F-CA2CD4CAB00B}">
      <dgm:prSet/>
      <dgm:spPr/>
      <dgm:t>
        <a:bodyPr/>
        <a:lstStyle/>
        <a:p>
          <a:endParaRPr lang="es-ES"/>
        </a:p>
      </dgm:t>
    </dgm:pt>
    <dgm:pt modelId="{E98A6A8A-2F15-4008-AC68-C4F1960D9EA0}" type="sibTrans" cxnId="{EAA6024A-AE38-44B9-813F-CA2CD4CAB00B}">
      <dgm:prSet/>
      <dgm:spPr/>
      <dgm:t>
        <a:bodyPr/>
        <a:lstStyle/>
        <a:p>
          <a:endParaRPr lang="es-ES"/>
        </a:p>
      </dgm:t>
    </dgm:pt>
    <dgm:pt modelId="{85B77908-D744-4B15-A572-15577376066C}">
      <dgm:prSet phldrT="[Texto]"/>
      <dgm:spPr/>
      <dgm:t>
        <a:bodyPr/>
        <a:lstStyle/>
        <a:p>
          <a:r>
            <a:rPr lang="es-ES" dirty="0"/>
            <a:t>Placas planas con un agüero en el centro</a:t>
          </a:r>
        </a:p>
      </dgm:t>
    </dgm:pt>
    <dgm:pt modelId="{FB9E9DDA-2E82-4235-AE92-39230A7F7A7D}" type="parTrans" cxnId="{43908A1C-CE7D-4A6D-ABD7-CB9B7C06DBA9}">
      <dgm:prSet/>
      <dgm:spPr/>
      <dgm:t>
        <a:bodyPr/>
        <a:lstStyle/>
        <a:p>
          <a:endParaRPr lang="es-ES"/>
        </a:p>
      </dgm:t>
    </dgm:pt>
    <dgm:pt modelId="{0A2F17FB-9F00-4348-9FA9-E9ECC5B130D3}" type="sibTrans" cxnId="{43908A1C-CE7D-4A6D-ABD7-CB9B7C06DBA9}">
      <dgm:prSet/>
      <dgm:spPr/>
      <dgm:t>
        <a:bodyPr/>
        <a:lstStyle/>
        <a:p>
          <a:endParaRPr lang="es-ES"/>
        </a:p>
      </dgm:t>
    </dgm:pt>
    <dgm:pt modelId="{9C3151BD-D98C-4D61-BA1A-FC5C597B4DC7}">
      <dgm:prSet phldrT="[Texto]"/>
      <dgm:spPr/>
      <dgm:t>
        <a:bodyPr/>
        <a:lstStyle/>
        <a:p>
          <a:r>
            <a:rPr lang="es-ES" dirty="0"/>
            <a:t>Casos prácticos de placas circulares anulares</a:t>
          </a:r>
        </a:p>
      </dgm:t>
    </dgm:pt>
    <dgm:pt modelId="{49C9F8CD-5C9A-47E8-8499-57E5F1A3CEBF}" type="parTrans" cxnId="{3548C064-5828-4417-8F57-75DB6C70A268}">
      <dgm:prSet/>
      <dgm:spPr/>
      <dgm:t>
        <a:bodyPr/>
        <a:lstStyle/>
        <a:p>
          <a:endParaRPr lang="es-ES"/>
        </a:p>
      </dgm:t>
    </dgm:pt>
    <dgm:pt modelId="{9DE72AF2-06A5-4174-99AC-F52934B33E27}" type="sibTrans" cxnId="{3548C064-5828-4417-8F57-75DB6C70A268}">
      <dgm:prSet/>
      <dgm:spPr/>
      <dgm:t>
        <a:bodyPr/>
        <a:lstStyle/>
        <a:p>
          <a:endParaRPr lang="es-ES"/>
        </a:p>
      </dgm:t>
    </dgm:pt>
    <dgm:pt modelId="{A8C90E0B-1F72-4800-9C36-721833446B01}">
      <dgm:prSet phldrT="[Texto]"/>
      <dgm:spPr/>
      <dgm:t>
        <a:bodyPr/>
        <a:lstStyle/>
        <a:p>
          <a:r>
            <a:rPr lang="es-EC" dirty="0"/>
            <a:t>(</a:t>
          </a:r>
          <a:r>
            <a:rPr lang="es-EC" dirty="0" err="1"/>
            <a:t>Wahl</a:t>
          </a:r>
          <a:r>
            <a:rPr lang="es-EC" dirty="0"/>
            <a:t> &amp; Lobo, 1930)</a:t>
          </a:r>
          <a:endParaRPr lang="es-ES" dirty="0"/>
        </a:p>
      </dgm:t>
    </dgm:pt>
    <dgm:pt modelId="{87480F42-705D-4945-B426-2B46B7A52410}" type="parTrans" cxnId="{007FA6BC-12B6-4DA7-92E3-8E8D52B6B5AB}">
      <dgm:prSet/>
      <dgm:spPr/>
      <dgm:t>
        <a:bodyPr/>
        <a:lstStyle/>
        <a:p>
          <a:endParaRPr lang="es-ES"/>
        </a:p>
      </dgm:t>
    </dgm:pt>
    <dgm:pt modelId="{FCB11A5D-15D9-4F7A-9779-09D5F4AEDD65}" type="sibTrans" cxnId="{007FA6BC-12B6-4DA7-92E3-8E8D52B6B5AB}">
      <dgm:prSet/>
      <dgm:spPr/>
      <dgm:t>
        <a:bodyPr/>
        <a:lstStyle/>
        <a:p>
          <a:endParaRPr lang="es-ES"/>
        </a:p>
      </dgm:t>
    </dgm:pt>
    <dgm:pt modelId="{0B81394D-92E3-4A10-AF39-7B763C06FB73}">
      <dgm:prSet phldrT="[Texto]"/>
      <dgm:spPr/>
      <dgm:t>
        <a:bodyPr/>
        <a:lstStyle/>
        <a:p>
          <a:r>
            <a:rPr lang="es-EC"/>
            <a:t>(Timoshenko, S. &amp; Woinowsky S., 1959)</a:t>
          </a:r>
          <a:endParaRPr lang="es-ES" dirty="0"/>
        </a:p>
      </dgm:t>
    </dgm:pt>
    <dgm:pt modelId="{BE30FD4C-8DDF-44EC-868D-7294207B1199}" type="parTrans" cxnId="{8D2DC2F5-94F2-4F5A-93B8-DCA547089EEF}">
      <dgm:prSet/>
      <dgm:spPr/>
      <dgm:t>
        <a:bodyPr/>
        <a:lstStyle/>
        <a:p>
          <a:endParaRPr lang="es-ES"/>
        </a:p>
      </dgm:t>
    </dgm:pt>
    <dgm:pt modelId="{EC14A5B2-B9EA-4ABD-85A9-C7CE073B90C1}" type="sibTrans" cxnId="{8D2DC2F5-94F2-4F5A-93B8-DCA547089EEF}">
      <dgm:prSet/>
      <dgm:spPr/>
      <dgm:t>
        <a:bodyPr/>
        <a:lstStyle/>
        <a:p>
          <a:endParaRPr lang="es-ES"/>
        </a:p>
      </dgm:t>
    </dgm:pt>
    <dgm:pt modelId="{9B85B2B6-FA6B-4D4A-AA29-19FF85123A82}" type="pres">
      <dgm:prSet presAssocID="{FF2F2272-7C26-4FE0-A560-0A842468B043}" presName="outerComposite" presStyleCnt="0">
        <dgm:presLayoutVars>
          <dgm:chMax val="5"/>
          <dgm:dir/>
          <dgm:resizeHandles val="exact"/>
        </dgm:presLayoutVars>
      </dgm:prSet>
      <dgm:spPr/>
    </dgm:pt>
    <dgm:pt modelId="{6BB10A48-DFCC-412E-B01E-F5F7B6FA1FB6}" type="pres">
      <dgm:prSet presAssocID="{FF2F2272-7C26-4FE0-A560-0A842468B043}" presName="dummyMaxCanvas" presStyleCnt="0">
        <dgm:presLayoutVars/>
      </dgm:prSet>
      <dgm:spPr/>
    </dgm:pt>
    <dgm:pt modelId="{3E5CADD9-CB17-44E5-A572-7CD9986BAC51}" type="pres">
      <dgm:prSet presAssocID="{FF2F2272-7C26-4FE0-A560-0A842468B043}" presName="ThreeNodes_1" presStyleLbl="node1" presStyleIdx="0" presStyleCnt="3">
        <dgm:presLayoutVars>
          <dgm:bulletEnabled val="1"/>
        </dgm:presLayoutVars>
      </dgm:prSet>
      <dgm:spPr/>
    </dgm:pt>
    <dgm:pt modelId="{7E38EDCE-A17D-44EF-B961-85ED5ADAEDB9}" type="pres">
      <dgm:prSet presAssocID="{FF2F2272-7C26-4FE0-A560-0A842468B043}" presName="ThreeNodes_2" presStyleLbl="node1" presStyleIdx="1" presStyleCnt="3">
        <dgm:presLayoutVars>
          <dgm:bulletEnabled val="1"/>
        </dgm:presLayoutVars>
      </dgm:prSet>
      <dgm:spPr/>
    </dgm:pt>
    <dgm:pt modelId="{4BEC2D42-A164-4589-8E83-C74827AB7320}" type="pres">
      <dgm:prSet presAssocID="{FF2F2272-7C26-4FE0-A560-0A842468B043}" presName="ThreeNodes_3" presStyleLbl="node1" presStyleIdx="2" presStyleCnt="3">
        <dgm:presLayoutVars>
          <dgm:bulletEnabled val="1"/>
        </dgm:presLayoutVars>
      </dgm:prSet>
      <dgm:spPr/>
    </dgm:pt>
    <dgm:pt modelId="{0B0D5044-5528-413C-84BF-A2BC8088685F}" type="pres">
      <dgm:prSet presAssocID="{FF2F2272-7C26-4FE0-A560-0A842468B043}" presName="ThreeConn_1-2" presStyleLbl="fgAccFollowNode1" presStyleIdx="0" presStyleCnt="2">
        <dgm:presLayoutVars>
          <dgm:bulletEnabled val="1"/>
        </dgm:presLayoutVars>
      </dgm:prSet>
      <dgm:spPr/>
    </dgm:pt>
    <dgm:pt modelId="{BB5A19CB-D040-4CB7-B21E-BD95F2BEA818}" type="pres">
      <dgm:prSet presAssocID="{FF2F2272-7C26-4FE0-A560-0A842468B043}" presName="ThreeConn_2-3" presStyleLbl="fgAccFollowNode1" presStyleIdx="1" presStyleCnt="2">
        <dgm:presLayoutVars>
          <dgm:bulletEnabled val="1"/>
        </dgm:presLayoutVars>
      </dgm:prSet>
      <dgm:spPr/>
    </dgm:pt>
    <dgm:pt modelId="{BE38FC44-2DFE-4A0C-B028-644547F74C6F}" type="pres">
      <dgm:prSet presAssocID="{FF2F2272-7C26-4FE0-A560-0A842468B043}" presName="ThreeNodes_1_text" presStyleLbl="node1" presStyleIdx="2" presStyleCnt="3">
        <dgm:presLayoutVars>
          <dgm:bulletEnabled val="1"/>
        </dgm:presLayoutVars>
      </dgm:prSet>
      <dgm:spPr/>
    </dgm:pt>
    <dgm:pt modelId="{A0EF54C2-A169-468B-AA79-4F0F878C4B01}" type="pres">
      <dgm:prSet presAssocID="{FF2F2272-7C26-4FE0-A560-0A842468B043}" presName="ThreeNodes_2_text" presStyleLbl="node1" presStyleIdx="2" presStyleCnt="3">
        <dgm:presLayoutVars>
          <dgm:bulletEnabled val="1"/>
        </dgm:presLayoutVars>
      </dgm:prSet>
      <dgm:spPr/>
    </dgm:pt>
    <dgm:pt modelId="{102B04CA-91A7-439F-A75C-51A8390F8FA2}" type="pres">
      <dgm:prSet presAssocID="{FF2F2272-7C26-4FE0-A560-0A842468B043}" presName="ThreeNodes_3_text" presStyleLbl="node1" presStyleIdx="2" presStyleCnt="3">
        <dgm:presLayoutVars>
          <dgm:bulletEnabled val="1"/>
        </dgm:presLayoutVars>
      </dgm:prSet>
      <dgm:spPr/>
    </dgm:pt>
  </dgm:ptLst>
  <dgm:cxnLst>
    <dgm:cxn modelId="{5DDBD450-3E6B-457D-AEC9-E14EB69FD01C}" srcId="{FF2F2272-7C26-4FE0-A560-0A842468B043}" destId="{C172999C-FE87-429B-B922-BDA2F9E18A0F}" srcOrd="0" destOrd="0" parTransId="{C629C0D4-6F3B-45F5-8954-D5F103DD39D0}" sibTransId="{A0FAD854-89C4-4DCA-A8F7-BCAD9742F225}"/>
    <dgm:cxn modelId="{8D2DC2F5-94F2-4F5A-93B8-DCA547089EEF}" srcId="{9C3151BD-D98C-4D61-BA1A-FC5C597B4DC7}" destId="{0B81394D-92E3-4A10-AF39-7B763C06FB73}" srcOrd="0" destOrd="0" parTransId="{BE30FD4C-8DDF-44EC-868D-7294207B1199}" sibTransId="{EC14A5B2-B9EA-4ABD-85A9-C7CE073B90C1}"/>
    <dgm:cxn modelId="{D1AED117-E9EE-44DD-A2AF-D37519173458}" type="presOf" srcId="{9C3151BD-D98C-4D61-BA1A-FC5C597B4DC7}" destId="{102B04CA-91A7-439F-A75C-51A8390F8FA2}" srcOrd="1" destOrd="0" presId="urn:microsoft.com/office/officeart/2005/8/layout/vProcess5"/>
    <dgm:cxn modelId="{EAA6024A-AE38-44B9-813F-CA2CD4CAB00B}" srcId="{C172999C-FE87-429B-B922-BDA2F9E18A0F}" destId="{835D2E0F-10EC-408C-BDF7-196276D0EA5D}" srcOrd="0" destOrd="0" parTransId="{05818BDE-D1BA-4A78-9C89-6523B65D3715}" sibTransId="{E98A6A8A-2F15-4008-AC68-C4F1960D9EA0}"/>
    <dgm:cxn modelId="{5C8B9CFB-5F9F-4F02-ACC3-6BE1CB6D90DE}" type="presOf" srcId="{85B77908-D744-4B15-A572-15577376066C}" destId="{A0EF54C2-A169-468B-AA79-4F0F878C4B01}" srcOrd="1" destOrd="0" presId="urn:microsoft.com/office/officeart/2005/8/layout/vProcess5"/>
    <dgm:cxn modelId="{01F2682E-A5F6-47A9-802D-2366CDE73C3F}" type="presOf" srcId="{9C3151BD-D98C-4D61-BA1A-FC5C597B4DC7}" destId="{4BEC2D42-A164-4589-8E83-C74827AB7320}" srcOrd="0" destOrd="0" presId="urn:microsoft.com/office/officeart/2005/8/layout/vProcess5"/>
    <dgm:cxn modelId="{3548C064-5828-4417-8F57-75DB6C70A268}" srcId="{FF2F2272-7C26-4FE0-A560-0A842468B043}" destId="{9C3151BD-D98C-4D61-BA1A-FC5C597B4DC7}" srcOrd="2" destOrd="0" parTransId="{49C9F8CD-5C9A-47E8-8499-57E5F1A3CEBF}" sibTransId="{9DE72AF2-06A5-4174-99AC-F52934B33E27}"/>
    <dgm:cxn modelId="{E23DFC85-E840-4067-8887-D2260272CE0A}" type="presOf" srcId="{835D2E0F-10EC-408C-BDF7-196276D0EA5D}" destId="{3E5CADD9-CB17-44E5-A572-7CD9986BAC51}" srcOrd="0" destOrd="1" presId="urn:microsoft.com/office/officeart/2005/8/layout/vProcess5"/>
    <dgm:cxn modelId="{6D4A8A37-EFBE-43FC-9660-1F4B912AA2C4}" type="presOf" srcId="{A8C90E0B-1F72-4800-9C36-721833446B01}" destId="{7E38EDCE-A17D-44EF-B961-85ED5ADAEDB9}" srcOrd="0" destOrd="1" presId="urn:microsoft.com/office/officeart/2005/8/layout/vProcess5"/>
    <dgm:cxn modelId="{007FA6BC-12B6-4DA7-92E3-8E8D52B6B5AB}" srcId="{85B77908-D744-4B15-A572-15577376066C}" destId="{A8C90E0B-1F72-4800-9C36-721833446B01}" srcOrd="0" destOrd="0" parTransId="{87480F42-705D-4945-B426-2B46B7A52410}" sibTransId="{FCB11A5D-15D9-4F7A-9779-09D5F4AEDD65}"/>
    <dgm:cxn modelId="{8C95AED4-4010-490D-B96E-DCF96C2F0A4B}" type="presOf" srcId="{0B81394D-92E3-4A10-AF39-7B763C06FB73}" destId="{4BEC2D42-A164-4589-8E83-C74827AB7320}" srcOrd="0" destOrd="1" presId="urn:microsoft.com/office/officeart/2005/8/layout/vProcess5"/>
    <dgm:cxn modelId="{0ADA5ECD-A42E-4935-8BC3-ED56A893566F}" type="presOf" srcId="{0B81394D-92E3-4A10-AF39-7B763C06FB73}" destId="{102B04CA-91A7-439F-A75C-51A8390F8FA2}" srcOrd="1" destOrd="1" presId="urn:microsoft.com/office/officeart/2005/8/layout/vProcess5"/>
    <dgm:cxn modelId="{1906C2AA-01E7-4D7B-B6AE-5E7ED1804E6B}" type="presOf" srcId="{FF2F2272-7C26-4FE0-A560-0A842468B043}" destId="{9B85B2B6-FA6B-4D4A-AA29-19FF85123A82}" srcOrd="0" destOrd="0" presId="urn:microsoft.com/office/officeart/2005/8/layout/vProcess5"/>
    <dgm:cxn modelId="{43908A1C-CE7D-4A6D-ABD7-CB9B7C06DBA9}" srcId="{FF2F2272-7C26-4FE0-A560-0A842468B043}" destId="{85B77908-D744-4B15-A572-15577376066C}" srcOrd="1" destOrd="0" parTransId="{FB9E9DDA-2E82-4235-AE92-39230A7F7A7D}" sibTransId="{0A2F17FB-9F00-4348-9FA9-E9ECC5B130D3}"/>
    <dgm:cxn modelId="{FDDE569B-C514-4450-ADDD-8F6A031339DB}" type="presOf" srcId="{85B77908-D744-4B15-A572-15577376066C}" destId="{7E38EDCE-A17D-44EF-B961-85ED5ADAEDB9}" srcOrd="0" destOrd="0" presId="urn:microsoft.com/office/officeart/2005/8/layout/vProcess5"/>
    <dgm:cxn modelId="{C6AC2A15-D7AB-445C-BC8F-8AED0B3B924A}" type="presOf" srcId="{835D2E0F-10EC-408C-BDF7-196276D0EA5D}" destId="{BE38FC44-2DFE-4A0C-B028-644547F74C6F}" srcOrd="1" destOrd="1" presId="urn:microsoft.com/office/officeart/2005/8/layout/vProcess5"/>
    <dgm:cxn modelId="{235DAD18-894F-489C-A99C-1119D1967C6A}" type="presOf" srcId="{C172999C-FE87-429B-B922-BDA2F9E18A0F}" destId="{3E5CADD9-CB17-44E5-A572-7CD9986BAC51}" srcOrd="0" destOrd="0" presId="urn:microsoft.com/office/officeart/2005/8/layout/vProcess5"/>
    <dgm:cxn modelId="{2A73DE17-1E2B-439F-9F0D-BF454BE8F95E}" type="presOf" srcId="{C172999C-FE87-429B-B922-BDA2F9E18A0F}" destId="{BE38FC44-2DFE-4A0C-B028-644547F74C6F}" srcOrd="1" destOrd="0" presId="urn:microsoft.com/office/officeart/2005/8/layout/vProcess5"/>
    <dgm:cxn modelId="{68705F13-79B5-4065-A4BA-25991BB132DD}" type="presOf" srcId="{A0FAD854-89C4-4DCA-A8F7-BCAD9742F225}" destId="{0B0D5044-5528-413C-84BF-A2BC8088685F}" srcOrd="0" destOrd="0" presId="urn:microsoft.com/office/officeart/2005/8/layout/vProcess5"/>
    <dgm:cxn modelId="{574880E3-024D-4F7A-90E8-F26EAD12C783}" type="presOf" srcId="{0A2F17FB-9F00-4348-9FA9-E9ECC5B130D3}" destId="{BB5A19CB-D040-4CB7-B21E-BD95F2BEA818}" srcOrd="0" destOrd="0" presId="urn:microsoft.com/office/officeart/2005/8/layout/vProcess5"/>
    <dgm:cxn modelId="{952DB264-C276-4A04-9F9E-EF0C789EB800}" type="presOf" srcId="{A8C90E0B-1F72-4800-9C36-721833446B01}" destId="{A0EF54C2-A169-468B-AA79-4F0F878C4B01}" srcOrd="1" destOrd="1" presId="urn:microsoft.com/office/officeart/2005/8/layout/vProcess5"/>
    <dgm:cxn modelId="{D87AD99D-9FB3-4D30-89DD-B58CAF3EA37E}" type="presParOf" srcId="{9B85B2B6-FA6B-4D4A-AA29-19FF85123A82}" destId="{6BB10A48-DFCC-412E-B01E-F5F7B6FA1FB6}" srcOrd="0" destOrd="0" presId="urn:microsoft.com/office/officeart/2005/8/layout/vProcess5"/>
    <dgm:cxn modelId="{517E5FAD-E564-409B-A378-278F4954D7CA}" type="presParOf" srcId="{9B85B2B6-FA6B-4D4A-AA29-19FF85123A82}" destId="{3E5CADD9-CB17-44E5-A572-7CD9986BAC51}" srcOrd="1" destOrd="0" presId="urn:microsoft.com/office/officeart/2005/8/layout/vProcess5"/>
    <dgm:cxn modelId="{8AE1BAB6-9920-4244-A095-16F04F196D5F}" type="presParOf" srcId="{9B85B2B6-FA6B-4D4A-AA29-19FF85123A82}" destId="{7E38EDCE-A17D-44EF-B961-85ED5ADAEDB9}" srcOrd="2" destOrd="0" presId="urn:microsoft.com/office/officeart/2005/8/layout/vProcess5"/>
    <dgm:cxn modelId="{57BCB0D6-4942-43F7-8858-5D619B5C936D}" type="presParOf" srcId="{9B85B2B6-FA6B-4D4A-AA29-19FF85123A82}" destId="{4BEC2D42-A164-4589-8E83-C74827AB7320}" srcOrd="3" destOrd="0" presId="urn:microsoft.com/office/officeart/2005/8/layout/vProcess5"/>
    <dgm:cxn modelId="{FDA07FB6-514E-44C6-A779-68B2C35514DF}" type="presParOf" srcId="{9B85B2B6-FA6B-4D4A-AA29-19FF85123A82}" destId="{0B0D5044-5528-413C-84BF-A2BC8088685F}" srcOrd="4" destOrd="0" presId="urn:microsoft.com/office/officeart/2005/8/layout/vProcess5"/>
    <dgm:cxn modelId="{C4940EA6-3F69-4176-8498-D73FC3AE3619}" type="presParOf" srcId="{9B85B2B6-FA6B-4D4A-AA29-19FF85123A82}" destId="{BB5A19CB-D040-4CB7-B21E-BD95F2BEA818}" srcOrd="5" destOrd="0" presId="urn:microsoft.com/office/officeart/2005/8/layout/vProcess5"/>
    <dgm:cxn modelId="{1D5923CD-3126-4B6A-8C06-FE2376152122}" type="presParOf" srcId="{9B85B2B6-FA6B-4D4A-AA29-19FF85123A82}" destId="{BE38FC44-2DFE-4A0C-B028-644547F74C6F}" srcOrd="6" destOrd="0" presId="urn:microsoft.com/office/officeart/2005/8/layout/vProcess5"/>
    <dgm:cxn modelId="{12924285-7445-45F0-BD83-A8696A187888}" type="presParOf" srcId="{9B85B2B6-FA6B-4D4A-AA29-19FF85123A82}" destId="{A0EF54C2-A169-468B-AA79-4F0F878C4B01}" srcOrd="7" destOrd="0" presId="urn:microsoft.com/office/officeart/2005/8/layout/vProcess5"/>
    <dgm:cxn modelId="{F2267984-181F-4E59-AA4E-752BFD6F6D31}" type="presParOf" srcId="{9B85B2B6-FA6B-4D4A-AA29-19FF85123A82}" destId="{102B04CA-91A7-439F-A75C-51A8390F8FA2}"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B18AB5-0805-4FA5-8EB3-F5D165427374}" type="doc">
      <dgm:prSet loTypeId="urn:microsoft.com/office/officeart/2009/3/layout/IncreasingArrowsProcess" loCatId="process" qsTypeId="urn:microsoft.com/office/officeart/2005/8/quickstyle/simple1" qsCatId="simple" csTypeId="urn:microsoft.com/office/officeart/2005/8/colors/accent4_2" csCatId="accent4" phldr="1"/>
      <dgm:spPr/>
      <dgm:t>
        <a:bodyPr/>
        <a:lstStyle/>
        <a:p>
          <a:endParaRPr lang="es-ES"/>
        </a:p>
      </dgm:t>
    </dgm:pt>
    <dgm:pt modelId="{7DDCC447-F2CF-49E8-BE1D-2286357E7609}">
      <dgm:prSet phldrT="[Texto]"/>
      <dgm:spPr/>
      <dgm:t>
        <a:bodyPr/>
        <a:lstStyle/>
        <a:p>
          <a:r>
            <a:rPr lang="es-ES" dirty="0"/>
            <a:t>Preprocesamiento</a:t>
          </a:r>
        </a:p>
      </dgm:t>
    </dgm:pt>
    <dgm:pt modelId="{80AF6545-C497-4F44-9157-FF713D864353}" type="parTrans" cxnId="{5DC3F670-F62F-483D-9EEC-20E604013CB1}">
      <dgm:prSet/>
      <dgm:spPr/>
      <dgm:t>
        <a:bodyPr/>
        <a:lstStyle/>
        <a:p>
          <a:endParaRPr lang="es-ES"/>
        </a:p>
      </dgm:t>
    </dgm:pt>
    <dgm:pt modelId="{71EEEDD0-DED2-44E2-9E36-0784CFD86AAB}" type="sibTrans" cxnId="{5DC3F670-F62F-483D-9EEC-20E604013CB1}">
      <dgm:prSet/>
      <dgm:spPr/>
      <dgm:t>
        <a:bodyPr/>
        <a:lstStyle/>
        <a:p>
          <a:endParaRPr lang="es-ES"/>
        </a:p>
      </dgm:t>
    </dgm:pt>
    <dgm:pt modelId="{C7011181-F98A-432F-B528-FD4196D8B906}">
      <dgm:prSet phldrT="[Texto]"/>
      <dgm:spPr/>
      <dgm:t>
        <a:bodyPr/>
        <a:lstStyle/>
        <a:p>
          <a:r>
            <a:rPr lang="es-ES" dirty="0"/>
            <a:t>Construcción de la geometría de la placa, propiedades del material, definición del tipo de elemento finito y mallado, aplicación de cargas y condiciones de frontera</a:t>
          </a:r>
        </a:p>
      </dgm:t>
    </dgm:pt>
    <dgm:pt modelId="{905891DA-8FB4-4AB1-9B9D-7B589CE6267F}" type="parTrans" cxnId="{660C07E2-3893-4892-A49F-E645B1C46A5C}">
      <dgm:prSet/>
      <dgm:spPr/>
      <dgm:t>
        <a:bodyPr/>
        <a:lstStyle/>
        <a:p>
          <a:endParaRPr lang="es-ES"/>
        </a:p>
      </dgm:t>
    </dgm:pt>
    <dgm:pt modelId="{7652358A-CCBC-48CB-84A6-A1E3317299DD}" type="sibTrans" cxnId="{660C07E2-3893-4892-A49F-E645B1C46A5C}">
      <dgm:prSet/>
      <dgm:spPr/>
      <dgm:t>
        <a:bodyPr/>
        <a:lstStyle/>
        <a:p>
          <a:endParaRPr lang="es-ES"/>
        </a:p>
      </dgm:t>
    </dgm:pt>
    <dgm:pt modelId="{BEDE2428-EBDF-492C-A5FB-FF420C160903}">
      <dgm:prSet phldrT="[Texto]"/>
      <dgm:spPr/>
      <dgm:t>
        <a:bodyPr/>
        <a:lstStyle/>
        <a:p>
          <a:r>
            <a:rPr lang="es-ES" dirty="0"/>
            <a:t>Procesamiento</a:t>
          </a:r>
        </a:p>
      </dgm:t>
    </dgm:pt>
    <dgm:pt modelId="{B8CEB7EA-9E4A-42B0-8E26-C3E5791D1392}" type="parTrans" cxnId="{863C8834-2CA1-45F3-A17B-F752BB28329D}">
      <dgm:prSet/>
      <dgm:spPr/>
      <dgm:t>
        <a:bodyPr/>
        <a:lstStyle/>
        <a:p>
          <a:endParaRPr lang="es-ES"/>
        </a:p>
      </dgm:t>
    </dgm:pt>
    <dgm:pt modelId="{6839FBF2-AEA5-4581-B476-6C4D4EC036D4}" type="sibTrans" cxnId="{863C8834-2CA1-45F3-A17B-F752BB28329D}">
      <dgm:prSet/>
      <dgm:spPr/>
      <dgm:t>
        <a:bodyPr/>
        <a:lstStyle/>
        <a:p>
          <a:endParaRPr lang="es-ES"/>
        </a:p>
      </dgm:t>
    </dgm:pt>
    <dgm:pt modelId="{5B1FD412-A424-4F29-A53A-C6BAC01F29F2}">
      <dgm:prSet phldrT="[Texto]"/>
      <dgm:spPr/>
      <dgm:t>
        <a:bodyPr/>
        <a:lstStyle/>
        <a:p>
          <a:r>
            <a:rPr lang="es-ES" dirty="0"/>
            <a:t>Cálculos de soluciones aproximadas por parte del software computacional de elementos finitos. </a:t>
          </a:r>
        </a:p>
      </dgm:t>
    </dgm:pt>
    <dgm:pt modelId="{7DAEE418-FB4A-44FF-A0CC-4E6F3351403F}" type="parTrans" cxnId="{4C22E985-B906-4A1B-9748-FAB68F7C2AA2}">
      <dgm:prSet/>
      <dgm:spPr/>
      <dgm:t>
        <a:bodyPr/>
        <a:lstStyle/>
        <a:p>
          <a:endParaRPr lang="es-ES"/>
        </a:p>
      </dgm:t>
    </dgm:pt>
    <dgm:pt modelId="{CEC0C2D1-2096-42CF-AB8A-A6C109330DFD}" type="sibTrans" cxnId="{4C22E985-B906-4A1B-9748-FAB68F7C2AA2}">
      <dgm:prSet/>
      <dgm:spPr/>
      <dgm:t>
        <a:bodyPr/>
        <a:lstStyle/>
        <a:p>
          <a:endParaRPr lang="es-ES"/>
        </a:p>
      </dgm:t>
    </dgm:pt>
    <dgm:pt modelId="{7D63C47E-E6BA-4D8E-B9E2-C2F5DE8A1D62}">
      <dgm:prSet phldrT="[Texto]"/>
      <dgm:spPr/>
      <dgm:t>
        <a:bodyPr/>
        <a:lstStyle/>
        <a:p>
          <a:r>
            <a:rPr lang="es-ES" dirty="0"/>
            <a:t>Postprocesamiento</a:t>
          </a:r>
        </a:p>
      </dgm:t>
    </dgm:pt>
    <dgm:pt modelId="{F2D2FCAA-1D44-4C0A-BAEC-EE44E93FC307}" type="parTrans" cxnId="{543BED1D-1BDE-4A44-9C78-05073CD4204C}">
      <dgm:prSet/>
      <dgm:spPr/>
      <dgm:t>
        <a:bodyPr/>
        <a:lstStyle/>
        <a:p>
          <a:endParaRPr lang="es-ES"/>
        </a:p>
      </dgm:t>
    </dgm:pt>
    <dgm:pt modelId="{F95B50AF-FB20-4FEB-B04F-B70F610CC56B}" type="sibTrans" cxnId="{543BED1D-1BDE-4A44-9C78-05073CD4204C}">
      <dgm:prSet/>
      <dgm:spPr/>
      <dgm:t>
        <a:bodyPr/>
        <a:lstStyle/>
        <a:p>
          <a:endParaRPr lang="es-ES"/>
        </a:p>
      </dgm:t>
    </dgm:pt>
    <dgm:pt modelId="{A232BA85-EEA2-463F-A5FF-680AFB69BE7C}">
      <dgm:prSet phldrT="[Texto]"/>
      <dgm:spPr/>
      <dgm:t>
        <a:bodyPr/>
        <a:lstStyle/>
        <a:p>
          <a:r>
            <a:rPr lang="es-ES" dirty="0"/>
            <a:t>Análisis de resultados de esfuerzos y desplazamientos</a:t>
          </a:r>
        </a:p>
      </dgm:t>
    </dgm:pt>
    <dgm:pt modelId="{404FF7B3-F132-4B07-945A-F20C59A430A0}" type="parTrans" cxnId="{CE633DC9-FFAE-4E2D-87AB-6CAD4EFD1941}">
      <dgm:prSet/>
      <dgm:spPr/>
      <dgm:t>
        <a:bodyPr/>
        <a:lstStyle/>
        <a:p>
          <a:endParaRPr lang="es-ES"/>
        </a:p>
      </dgm:t>
    </dgm:pt>
    <dgm:pt modelId="{27A08B23-A207-4023-A3E2-CCA0399702B6}" type="sibTrans" cxnId="{CE633DC9-FFAE-4E2D-87AB-6CAD4EFD1941}">
      <dgm:prSet/>
      <dgm:spPr/>
      <dgm:t>
        <a:bodyPr/>
        <a:lstStyle/>
        <a:p>
          <a:endParaRPr lang="es-ES"/>
        </a:p>
      </dgm:t>
    </dgm:pt>
    <dgm:pt modelId="{83A82220-7FC0-4285-A844-8CFEF87DBF3A}" type="pres">
      <dgm:prSet presAssocID="{B7B18AB5-0805-4FA5-8EB3-F5D165427374}" presName="Name0" presStyleCnt="0">
        <dgm:presLayoutVars>
          <dgm:chMax val="5"/>
          <dgm:chPref val="5"/>
          <dgm:dir/>
          <dgm:animLvl val="lvl"/>
        </dgm:presLayoutVars>
      </dgm:prSet>
      <dgm:spPr/>
    </dgm:pt>
    <dgm:pt modelId="{B7430F54-4003-45A6-8142-2B157693A9FD}" type="pres">
      <dgm:prSet presAssocID="{7DDCC447-F2CF-49E8-BE1D-2286357E7609}" presName="parentText1" presStyleLbl="node1" presStyleIdx="0" presStyleCnt="3">
        <dgm:presLayoutVars>
          <dgm:chMax/>
          <dgm:chPref val="3"/>
          <dgm:bulletEnabled val="1"/>
        </dgm:presLayoutVars>
      </dgm:prSet>
      <dgm:spPr/>
    </dgm:pt>
    <dgm:pt modelId="{5ED063B6-7E76-4DC2-9748-E93004445DC9}" type="pres">
      <dgm:prSet presAssocID="{7DDCC447-F2CF-49E8-BE1D-2286357E7609}" presName="childText1" presStyleLbl="solidAlignAcc1" presStyleIdx="0" presStyleCnt="3">
        <dgm:presLayoutVars>
          <dgm:chMax val="0"/>
          <dgm:chPref val="0"/>
          <dgm:bulletEnabled val="1"/>
        </dgm:presLayoutVars>
      </dgm:prSet>
      <dgm:spPr/>
    </dgm:pt>
    <dgm:pt modelId="{5930DF02-02C9-4C67-85D9-2FAB5D767DA1}" type="pres">
      <dgm:prSet presAssocID="{BEDE2428-EBDF-492C-A5FB-FF420C160903}" presName="parentText2" presStyleLbl="node1" presStyleIdx="1" presStyleCnt="3">
        <dgm:presLayoutVars>
          <dgm:chMax/>
          <dgm:chPref val="3"/>
          <dgm:bulletEnabled val="1"/>
        </dgm:presLayoutVars>
      </dgm:prSet>
      <dgm:spPr/>
    </dgm:pt>
    <dgm:pt modelId="{ED77D691-3F85-4850-8F1C-91CC5723DA33}" type="pres">
      <dgm:prSet presAssocID="{BEDE2428-EBDF-492C-A5FB-FF420C160903}" presName="childText2" presStyleLbl="solidAlignAcc1" presStyleIdx="1" presStyleCnt="3">
        <dgm:presLayoutVars>
          <dgm:chMax val="0"/>
          <dgm:chPref val="0"/>
          <dgm:bulletEnabled val="1"/>
        </dgm:presLayoutVars>
      </dgm:prSet>
      <dgm:spPr/>
    </dgm:pt>
    <dgm:pt modelId="{610E329D-F8D5-4258-B8D4-ABBF59A705CD}" type="pres">
      <dgm:prSet presAssocID="{7D63C47E-E6BA-4D8E-B9E2-C2F5DE8A1D62}" presName="parentText3" presStyleLbl="node1" presStyleIdx="2" presStyleCnt="3">
        <dgm:presLayoutVars>
          <dgm:chMax/>
          <dgm:chPref val="3"/>
          <dgm:bulletEnabled val="1"/>
        </dgm:presLayoutVars>
      </dgm:prSet>
      <dgm:spPr/>
    </dgm:pt>
    <dgm:pt modelId="{CF7E422A-AF6C-47AF-86CA-F6A0A15B73F8}" type="pres">
      <dgm:prSet presAssocID="{7D63C47E-E6BA-4D8E-B9E2-C2F5DE8A1D62}" presName="childText3" presStyleLbl="solidAlignAcc1" presStyleIdx="2" presStyleCnt="3">
        <dgm:presLayoutVars>
          <dgm:chMax val="0"/>
          <dgm:chPref val="0"/>
          <dgm:bulletEnabled val="1"/>
        </dgm:presLayoutVars>
      </dgm:prSet>
      <dgm:spPr/>
    </dgm:pt>
  </dgm:ptLst>
  <dgm:cxnLst>
    <dgm:cxn modelId="{9CE28D1C-D843-4E45-A45A-8B52CA016A3D}" type="presOf" srcId="{7DDCC447-F2CF-49E8-BE1D-2286357E7609}" destId="{B7430F54-4003-45A6-8142-2B157693A9FD}" srcOrd="0" destOrd="0" presId="urn:microsoft.com/office/officeart/2009/3/layout/IncreasingArrowsProcess"/>
    <dgm:cxn modelId="{9B485D5D-E53A-418C-B5EB-4D566B7C5248}" type="presOf" srcId="{BEDE2428-EBDF-492C-A5FB-FF420C160903}" destId="{5930DF02-02C9-4C67-85D9-2FAB5D767DA1}" srcOrd="0" destOrd="0" presId="urn:microsoft.com/office/officeart/2009/3/layout/IncreasingArrowsProcess"/>
    <dgm:cxn modelId="{4C22E985-B906-4A1B-9748-FAB68F7C2AA2}" srcId="{BEDE2428-EBDF-492C-A5FB-FF420C160903}" destId="{5B1FD412-A424-4F29-A53A-C6BAC01F29F2}" srcOrd="0" destOrd="0" parTransId="{7DAEE418-FB4A-44FF-A0CC-4E6F3351403F}" sibTransId="{CEC0C2D1-2096-42CF-AB8A-A6C109330DFD}"/>
    <dgm:cxn modelId="{660C07E2-3893-4892-A49F-E645B1C46A5C}" srcId="{7DDCC447-F2CF-49E8-BE1D-2286357E7609}" destId="{C7011181-F98A-432F-B528-FD4196D8B906}" srcOrd="0" destOrd="0" parTransId="{905891DA-8FB4-4AB1-9B9D-7B589CE6267F}" sibTransId="{7652358A-CCBC-48CB-84A6-A1E3317299DD}"/>
    <dgm:cxn modelId="{72CE4265-C8DE-47C6-B6CF-574CD035180D}" type="presOf" srcId="{5B1FD412-A424-4F29-A53A-C6BAC01F29F2}" destId="{ED77D691-3F85-4850-8F1C-91CC5723DA33}" srcOrd="0" destOrd="0" presId="urn:microsoft.com/office/officeart/2009/3/layout/IncreasingArrowsProcess"/>
    <dgm:cxn modelId="{17795C03-965C-48A4-82F8-1722F7609E4C}" type="presOf" srcId="{B7B18AB5-0805-4FA5-8EB3-F5D165427374}" destId="{83A82220-7FC0-4285-A844-8CFEF87DBF3A}" srcOrd="0" destOrd="0" presId="urn:microsoft.com/office/officeart/2009/3/layout/IncreasingArrowsProcess"/>
    <dgm:cxn modelId="{821B9F39-8DDC-4B26-AAA5-EE604CC61D1E}" type="presOf" srcId="{7D63C47E-E6BA-4D8E-B9E2-C2F5DE8A1D62}" destId="{610E329D-F8D5-4258-B8D4-ABBF59A705CD}" srcOrd="0" destOrd="0" presId="urn:microsoft.com/office/officeart/2009/3/layout/IncreasingArrowsProcess"/>
    <dgm:cxn modelId="{863C8834-2CA1-45F3-A17B-F752BB28329D}" srcId="{B7B18AB5-0805-4FA5-8EB3-F5D165427374}" destId="{BEDE2428-EBDF-492C-A5FB-FF420C160903}" srcOrd="1" destOrd="0" parTransId="{B8CEB7EA-9E4A-42B0-8E26-C3E5791D1392}" sibTransId="{6839FBF2-AEA5-4581-B476-6C4D4EC036D4}"/>
    <dgm:cxn modelId="{5DC3F670-F62F-483D-9EEC-20E604013CB1}" srcId="{B7B18AB5-0805-4FA5-8EB3-F5D165427374}" destId="{7DDCC447-F2CF-49E8-BE1D-2286357E7609}" srcOrd="0" destOrd="0" parTransId="{80AF6545-C497-4F44-9157-FF713D864353}" sibTransId="{71EEEDD0-DED2-44E2-9E36-0784CFD86AAB}"/>
    <dgm:cxn modelId="{C2AA749B-CDF2-49CF-926D-961F8F9506B8}" type="presOf" srcId="{A232BA85-EEA2-463F-A5FF-680AFB69BE7C}" destId="{CF7E422A-AF6C-47AF-86CA-F6A0A15B73F8}" srcOrd="0" destOrd="0" presId="urn:microsoft.com/office/officeart/2009/3/layout/IncreasingArrowsProcess"/>
    <dgm:cxn modelId="{CE633DC9-FFAE-4E2D-87AB-6CAD4EFD1941}" srcId="{7D63C47E-E6BA-4D8E-B9E2-C2F5DE8A1D62}" destId="{A232BA85-EEA2-463F-A5FF-680AFB69BE7C}" srcOrd="0" destOrd="0" parTransId="{404FF7B3-F132-4B07-945A-F20C59A430A0}" sibTransId="{27A08B23-A207-4023-A3E2-CCA0399702B6}"/>
    <dgm:cxn modelId="{543BED1D-1BDE-4A44-9C78-05073CD4204C}" srcId="{B7B18AB5-0805-4FA5-8EB3-F5D165427374}" destId="{7D63C47E-E6BA-4D8E-B9E2-C2F5DE8A1D62}" srcOrd="2" destOrd="0" parTransId="{F2D2FCAA-1D44-4C0A-BAEC-EE44E93FC307}" sibTransId="{F95B50AF-FB20-4FEB-B04F-B70F610CC56B}"/>
    <dgm:cxn modelId="{8D08394D-7A4B-49AE-8B68-7928526AD083}" type="presOf" srcId="{C7011181-F98A-432F-B528-FD4196D8B906}" destId="{5ED063B6-7E76-4DC2-9748-E93004445DC9}" srcOrd="0" destOrd="0" presId="urn:microsoft.com/office/officeart/2009/3/layout/IncreasingArrowsProcess"/>
    <dgm:cxn modelId="{CD40D5CE-F7CE-420C-9C02-BA494389491F}" type="presParOf" srcId="{83A82220-7FC0-4285-A844-8CFEF87DBF3A}" destId="{B7430F54-4003-45A6-8142-2B157693A9FD}" srcOrd="0" destOrd="0" presId="urn:microsoft.com/office/officeart/2009/3/layout/IncreasingArrowsProcess"/>
    <dgm:cxn modelId="{412D94F7-0ACA-4F95-9B25-CE4FBB3DC38C}" type="presParOf" srcId="{83A82220-7FC0-4285-A844-8CFEF87DBF3A}" destId="{5ED063B6-7E76-4DC2-9748-E93004445DC9}" srcOrd="1" destOrd="0" presId="urn:microsoft.com/office/officeart/2009/3/layout/IncreasingArrowsProcess"/>
    <dgm:cxn modelId="{4EFEE31F-8A50-41BB-9EF3-A14586A79D3C}" type="presParOf" srcId="{83A82220-7FC0-4285-A844-8CFEF87DBF3A}" destId="{5930DF02-02C9-4C67-85D9-2FAB5D767DA1}" srcOrd="2" destOrd="0" presId="urn:microsoft.com/office/officeart/2009/3/layout/IncreasingArrowsProcess"/>
    <dgm:cxn modelId="{35907BE8-61A6-4636-A7A1-F5DBEB6F3F46}" type="presParOf" srcId="{83A82220-7FC0-4285-A844-8CFEF87DBF3A}" destId="{ED77D691-3F85-4850-8F1C-91CC5723DA33}" srcOrd="3" destOrd="0" presId="urn:microsoft.com/office/officeart/2009/3/layout/IncreasingArrowsProcess"/>
    <dgm:cxn modelId="{51D9DB5D-2ABE-4810-9085-1CFF1A50FCDD}" type="presParOf" srcId="{83A82220-7FC0-4285-A844-8CFEF87DBF3A}" destId="{610E329D-F8D5-4258-B8D4-ABBF59A705CD}" srcOrd="4" destOrd="0" presId="urn:microsoft.com/office/officeart/2009/3/layout/IncreasingArrowsProcess"/>
    <dgm:cxn modelId="{B28D101B-4E01-4B7A-9C1C-893A0DEF5B56}" type="presParOf" srcId="{83A82220-7FC0-4285-A844-8CFEF87DBF3A}" destId="{CF7E422A-AF6C-47AF-86CA-F6A0A15B73F8}"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B8907E8-EABC-40F3-8565-2B983FC98910}" type="doc">
      <dgm:prSet loTypeId="urn:microsoft.com/office/officeart/2005/8/layout/hProcess11" loCatId="process" qsTypeId="urn:microsoft.com/office/officeart/2005/8/quickstyle/simple1" qsCatId="simple" csTypeId="urn:microsoft.com/office/officeart/2005/8/colors/accent4_5" csCatId="accent4" phldr="1"/>
      <dgm:spPr/>
      <dgm:t>
        <a:bodyPr/>
        <a:lstStyle/>
        <a:p>
          <a:endParaRPr lang="es-ES"/>
        </a:p>
      </dgm:t>
    </dgm:pt>
    <dgm:pt modelId="{078E6A27-34E9-4CB2-9E2F-2A121A3AF2B7}">
      <dgm:prSet phldrT="[Texto]"/>
      <dgm:spPr/>
      <dgm:t>
        <a:bodyPr/>
        <a:lstStyle/>
        <a:p>
          <a:r>
            <a:rPr lang="es-EC" dirty="0"/>
            <a:t>Aplicar una carga axisimétrica distribuida</a:t>
          </a:r>
          <a:endParaRPr lang="es-ES" dirty="0"/>
        </a:p>
      </dgm:t>
    </dgm:pt>
    <dgm:pt modelId="{436D285F-095E-40DF-8171-11C47A3F0481}" type="parTrans" cxnId="{2D3B07DF-783D-4627-9115-155636B4CD50}">
      <dgm:prSet/>
      <dgm:spPr/>
      <dgm:t>
        <a:bodyPr/>
        <a:lstStyle/>
        <a:p>
          <a:endParaRPr lang="es-ES"/>
        </a:p>
      </dgm:t>
    </dgm:pt>
    <dgm:pt modelId="{8F472A97-C055-4C85-B235-86A8797669B6}" type="sibTrans" cxnId="{2D3B07DF-783D-4627-9115-155636B4CD50}">
      <dgm:prSet/>
      <dgm:spPr/>
      <dgm:t>
        <a:bodyPr/>
        <a:lstStyle/>
        <a:p>
          <a:endParaRPr lang="es-ES"/>
        </a:p>
      </dgm:t>
    </dgm:pt>
    <dgm:pt modelId="{AAB1BF7F-67DF-4ADB-8CD3-45DCEB7B90BC}">
      <dgm:prSet phldrT="[Texto]"/>
      <dgm:spPr/>
      <dgm:t>
        <a:bodyPr/>
        <a:lstStyle/>
        <a:p>
          <a:r>
            <a:rPr lang="es-EC" dirty="0"/>
            <a:t>Compresión sólo en una superficie de la placa anular</a:t>
          </a:r>
          <a:endParaRPr lang="es-ES" dirty="0"/>
        </a:p>
      </dgm:t>
    </dgm:pt>
    <dgm:pt modelId="{A2911B4F-10A7-4FB5-882A-C5FA7D32C207}" type="parTrans" cxnId="{81A1EF08-8368-4251-8356-FBAF5D9BE4E3}">
      <dgm:prSet/>
      <dgm:spPr/>
      <dgm:t>
        <a:bodyPr/>
        <a:lstStyle/>
        <a:p>
          <a:endParaRPr lang="es-ES"/>
        </a:p>
      </dgm:t>
    </dgm:pt>
    <dgm:pt modelId="{185413AA-D212-459F-A641-F0761FCE4BE5}" type="sibTrans" cxnId="{81A1EF08-8368-4251-8356-FBAF5D9BE4E3}">
      <dgm:prSet/>
      <dgm:spPr/>
      <dgm:t>
        <a:bodyPr/>
        <a:lstStyle/>
        <a:p>
          <a:endParaRPr lang="es-ES"/>
        </a:p>
      </dgm:t>
    </dgm:pt>
    <dgm:pt modelId="{24773331-B164-45AC-9462-D179405936F2}">
      <dgm:prSet phldrT="[Texto]"/>
      <dgm:spPr/>
      <dgm:t>
        <a:bodyPr/>
        <a:lstStyle/>
        <a:p>
          <a:r>
            <a:rPr lang="es-EC" dirty="0"/>
            <a:t>Ayuda de soportes estructurales</a:t>
          </a:r>
          <a:endParaRPr lang="es-ES" dirty="0"/>
        </a:p>
      </dgm:t>
    </dgm:pt>
    <dgm:pt modelId="{D00198F2-8CC4-432D-A542-AF0FCE80081B}" type="parTrans" cxnId="{6112FD10-E3D6-44A8-B259-6606D0F7496D}">
      <dgm:prSet/>
      <dgm:spPr/>
      <dgm:t>
        <a:bodyPr/>
        <a:lstStyle/>
        <a:p>
          <a:endParaRPr lang="es-ES"/>
        </a:p>
      </dgm:t>
    </dgm:pt>
    <dgm:pt modelId="{877FAE0E-7899-4DD7-B5B4-88F0D4FABBE0}" type="sibTrans" cxnId="{6112FD10-E3D6-44A8-B259-6606D0F7496D}">
      <dgm:prSet/>
      <dgm:spPr/>
      <dgm:t>
        <a:bodyPr/>
        <a:lstStyle/>
        <a:p>
          <a:endParaRPr lang="es-ES"/>
        </a:p>
      </dgm:t>
    </dgm:pt>
    <dgm:pt modelId="{B13DD9DC-9E27-4996-B6AC-0386C16E813B}">
      <dgm:prSet phldrT="[Texto]"/>
      <dgm:spPr/>
      <dgm:t>
        <a:bodyPr/>
        <a:lstStyle/>
        <a:p>
          <a:r>
            <a:rPr lang="es-EC" dirty="0"/>
            <a:t>Generando deflexión axisimétrica</a:t>
          </a:r>
          <a:endParaRPr lang="es-ES" dirty="0"/>
        </a:p>
      </dgm:t>
    </dgm:pt>
    <dgm:pt modelId="{E30DDB95-BAE8-4201-B288-D825CE3800EB}" type="parTrans" cxnId="{C7FC2793-CC00-41CB-A9BB-F15446F9BE78}">
      <dgm:prSet/>
      <dgm:spPr/>
      <dgm:t>
        <a:bodyPr/>
        <a:lstStyle/>
        <a:p>
          <a:endParaRPr lang="es-ES"/>
        </a:p>
      </dgm:t>
    </dgm:pt>
    <dgm:pt modelId="{87491B29-3045-4BC5-BE43-E3237B136400}" type="sibTrans" cxnId="{C7FC2793-CC00-41CB-A9BB-F15446F9BE78}">
      <dgm:prSet/>
      <dgm:spPr/>
      <dgm:t>
        <a:bodyPr/>
        <a:lstStyle/>
        <a:p>
          <a:endParaRPr lang="es-ES"/>
        </a:p>
      </dgm:t>
    </dgm:pt>
    <dgm:pt modelId="{40DBB588-5AB6-4BFE-B26F-8E41D89C21F4}">
      <dgm:prSet phldrT="[Texto]"/>
      <dgm:spPr/>
      <dgm:t>
        <a:bodyPr/>
        <a:lstStyle/>
        <a:p>
          <a:r>
            <a:rPr lang="es-EC" dirty="0"/>
            <a:t>Midiendo las variables necesarias</a:t>
          </a:r>
          <a:endParaRPr lang="es-ES" dirty="0"/>
        </a:p>
      </dgm:t>
    </dgm:pt>
    <dgm:pt modelId="{4D7EEDF0-4685-4CE1-BD31-6516B59D7BBF}" type="parTrans" cxnId="{8DBAC846-2638-423B-8C5C-4BF899C2361A}">
      <dgm:prSet/>
      <dgm:spPr/>
      <dgm:t>
        <a:bodyPr/>
        <a:lstStyle/>
        <a:p>
          <a:endParaRPr lang="es-ES"/>
        </a:p>
      </dgm:t>
    </dgm:pt>
    <dgm:pt modelId="{DD3B0042-1EDF-4A22-AD6F-B205174DB510}" type="sibTrans" cxnId="{8DBAC846-2638-423B-8C5C-4BF899C2361A}">
      <dgm:prSet/>
      <dgm:spPr/>
      <dgm:t>
        <a:bodyPr/>
        <a:lstStyle/>
        <a:p>
          <a:endParaRPr lang="es-ES"/>
        </a:p>
      </dgm:t>
    </dgm:pt>
    <dgm:pt modelId="{69F15CEB-2EB3-4393-8931-4ECD1A35B554}">
      <dgm:prSet phldrT="[Texto]"/>
      <dgm:spPr/>
      <dgm:t>
        <a:bodyPr/>
        <a:lstStyle/>
        <a:p>
          <a:r>
            <a:rPr lang="es-EC" dirty="0"/>
            <a:t>Ayuda de equipos e instrumentos de medida</a:t>
          </a:r>
          <a:endParaRPr lang="es-ES" dirty="0"/>
        </a:p>
      </dgm:t>
    </dgm:pt>
    <dgm:pt modelId="{F9451B2C-AAF2-417B-A93C-B90655C61188}" type="parTrans" cxnId="{0A93E7DA-79BA-4D76-BFBD-956A14906990}">
      <dgm:prSet/>
      <dgm:spPr/>
      <dgm:t>
        <a:bodyPr/>
        <a:lstStyle/>
        <a:p>
          <a:endParaRPr lang="es-ES"/>
        </a:p>
      </dgm:t>
    </dgm:pt>
    <dgm:pt modelId="{4D1140DC-BBE2-4882-A68F-68D91E7BEAD7}" type="sibTrans" cxnId="{0A93E7DA-79BA-4D76-BFBD-956A14906990}">
      <dgm:prSet/>
      <dgm:spPr/>
      <dgm:t>
        <a:bodyPr/>
        <a:lstStyle/>
        <a:p>
          <a:endParaRPr lang="es-ES"/>
        </a:p>
      </dgm:t>
    </dgm:pt>
    <dgm:pt modelId="{EC75AD1F-2150-425B-897A-F9C433642192}" type="pres">
      <dgm:prSet presAssocID="{3B8907E8-EABC-40F3-8565-2B983FC98910}" presName="Name0" presStyleCnt="0">
        <dgm:presLayoutVars>
          <dgm:dir/>
          <dgm:resizeHandles val="exact"/>
        </dgm:presLayoutVars>
      </dgm:prSet>
      <dgm:spPr/>
    </dgm:pt>
    <dgm:pt modelId="{A9825C10-EE5C-4EEF-8120-9FCD6DDB6ABD}" type="pres">
      <dgm:prSet presAssocID="{3B8907E8-EABC-40F3-8565-2B983FC98910}" presName="arrow" presStyleLbl="bgShp" presStyleIdx="0" presStyleCnt="1"/>
      <dgm:spPr/>
    </dgm:pt>
    <dgm:pt modelId="{0E2ED4DF-4583-4931-B0A6-D79225D31491}" type="pres">
      <dgm:prSet presAssocID="{3B8907E8-EABC-40F3-8565-2B983FC98910}" presName="points" presStyleCnt="0"/>
      <dgm:spPr/>
    </dgm:pt>
    <dgm:pt modelId="{F4E63D02-10DD-400B-AB59-F6D9EC215624}" type="pres">
      <dgm:prSet presAssocID="{078E6A27-34E9-4CB2-9E2F-2A121A3AF2B7}" presName="compositeA" presStyleCnt="0"/>
      <dgm:spPr/>
    </dgm:pt>
    <dgm:pt modelId="{E60FA155-AB8C-45DA-A4EF-BCD6B6E065FD}" type="pres">
      <dgm:prSet presAssocID="{078E6A27-34E9-4CB2-9E2F-2A121A3AF2B7}" presName="textA" presStyleLbl="revTx" presStyleIdx="0" presStyleCnt="6">
        <dgm:presLayoutVars>
          <dgm:bulletEnabled val="1"/>
        </dgm:presLayoutVars>
      </dgm:prSet>
      <dgm:spPr/>
    </dgm:pt>
    <dgm:pt modelId="{82031F1C-D101-4CD4-996A-902B853EF6A7}" type="pres">
      <dgm:prSet presAssocID="{078E6A27-34E9-4CB2-9E2F-2A121A3AF2B7}" presName="circleA" presStyleLbl="node1" presStyleIdx="0" presStyleCnt="6"/>
      <dgm:spPr/>
    </dgm:pt>
    <dgm:pt modelId="{E3B9789B-110A-4991-B223-69D76EEB8822}" type="pres">
      <dgm:prSet presAssocID="{078E6A27-34E9-4CB2-9E2F-2A121A3AF2B7}" presName="spaceA" presStyleCnt="0"/>
      <dgm:spPr/>
    </dgm:pt>
    <dgm:pt modelId="{DE22751B-9C2F-41D3-9AA7-802D5DEDCAFA}" type="pres">
      <dgm:prSet presAssocID="{8F472A97-C055-4C85-B235-86A8797669B6}" presName="space" presStyleCnt="0"/>
      <dgm:spPr/>
    </dgm:pt>
    <dgm:pt modelId="{A95C587E-42F6-437A-89F0-20A1D7E02612}" type="pres">
      <dgm:prSet presAssocID="{AAB1BF7F-67DF-4ADB-8CD3-45DCEB7B90BC}" presName="compositeB" presStyleCnt="0"/>
      <dgm:spPr/>
    </dgm:pt>
    <dgm:pt modelId="{F0431BB1-B973-48AC-8B45-17D7ED2718A8}" type="pres">
      <dgm:prSet presAssocID="{AAB1BF7F-67DF-4ADB-8CD3-45DCEB7B90BC}" presName="textB" presStyleLbl="revTx" presStyleIdx="1" presStyleCnt="6">
        <dgm:presLayoutVars>
          <dgm:bulletEnabled val="1"/>
        </dgm:presLayoutVars>
      </dgm:prSet>
      <dgm:spPr/>
    </dgm:pt>
    <dgm:pt modelId="{E614B2D3-D761-4FA6-92E3-C56B88710A78}" type="pres">
      <dgm:prSet presAssocID="{AAB1BF7F-67DF-4ADB-8CD3-45DCEB7B90BC}" presName="circleB" presStyleLbl="node1" presStyleIdx="1" presStyleCnt="6"/>
      <dgm:spPr/>
    </dgm:pt>
    <dgm:pt modelId="{DD0586A5-2D9E-425C-8EC0-53AB11467805}" type="pres">
      <dgm:prSet presAssocID="{AAB1BF7F-67DF-4ADB-8CD3-45DCEB7B90BC}" presName="spaceB" presStyleCnt="0"/>
      <dgm:spPr/>
    </dgm:pt>
    <dgm:pt modelId="{2ABA9F89-F1C7-403B-9D86-5628C37E7F3C}" type="pres">
      <dgm:prSet presAssocID="{185413AA-D212-459F-A641-F0761FCE4BE5}" presName="space" presStyleCnt="0"/>
      <dgm:spPr/>
    </dgm:pt>
    <dgm:pt modelId="{15501C46-3403-4D57-95F5-76F9C9B09534}" type="pres">
      <dgm:prSet presAssocID="{24773331-B164-45AC-9462-D179405936F2}" presName="compositeA" presStyleCnt="0"/>
      <dgm:spPr/>
    </dgm:pt>
    <dgm:pt modelId="{1C473637-D1DE-4528-B57C-82633AF7A0AD}" type="pres">
      <dgm:prSet presAssocID="{24773331-B164-45AC-9462-D179405936F2}" presName="textA" presStyleLbl="revTx" presStyleIdx="2" presStyleCnt="6">
        <dgm:presLayoutVars>
          <dgm:bulletEnabled val="1"/>
        </dgm:presLayoutVars>
      </dgm:prSet>
      <dgm:spPr/>
    </dgm:pt>
    <dgm:pt modelId="{14FA1553-A6B0-4888-ADFC-DD91AC25698B}" type="pres">
      <dgm:prSet presAssocID="{24773331-B164-45AC-9462-D179405936F2}" presName="circleA" presStyleLbl="node1" presStyleIdx="2" presStyleCnt="6"/>
      <dgm:spPr/>
    </dgm:pt>
    <dgm:pt modelId="{98805DB5-B30E-4755-9F8A-8520439B71FB}" type="pres">
      <dgm:prSet presAssocID="{24773331-B164-45AC-9462-D179405936F2}" presName="spaceA" presStyleCnt="0"/>
      <dgm:spPr/>
    </dgm:pt>
    <dgm:pt modelId="{D4C92BC5-31D9-4340-8D07-31F891BA3B8E}" type="pres">
      <dgm:prSet presAssocID="{877FAE0E-7899-4DD7-B5B4-88F0D4FABBE0}" presName="space" presStyleCnt="0"/>
      <dgm:spPr/>
    </dgm:pt>
    <dgm:pt modelId="{07BC7D76-5164-4AF1-AEA8-C12B21710DD5}" type="pres">
      <dgm:prSet presAssocID="{B13DD9DC-9E27-4996-B6AC-0386C16E813B}" presName="compositeB" presStyleCnt="0"/>
      <dgm:spPr/>
    </dgm:pt>
    <dgm:pt modelId="{141F7AB1-3797-4325-A7D8-050A5BA7428A}" type="pres">
      <dgm:prSet presAssocID="{B13DD9DC-9E27-4996-B6AC-0386C16E813B}" presName="textB" presStyleLbl="revTx" presStyleIdx="3" presStyleCnt="6">
        <dgm:presLayoutVars>
          <dgm:bulletEnabled val="1"/>
        </dgm:presLayoutVars>
      </dgm:prSet>
      <dgm:spPr/>
    </dgm:pt>
    <dgm:pt modelId="{012CBF68-1DC5-4714-88D7-099642E03BF2}" type="pres">
      <dgm:prSet presAssocID="{B13DD9DC-9E27-4996-B6AC-0386C16E813B}" presName="circleB" presStyleLbl="node1" presStyleIdx="3" presStyleCnt="6"/>
      <dgm:spPr/>
    </dgm:pt>
    <dgm:pt modelId="{0672853D-8362-4F01-A920-2A4E96B6DAA2}" type="pres">
      <dgm:prSet presAssocID="{B13DD9DC-9E27-4996-B6AC-0386C16E813B}" presName="spaceB" presStyleCnt="0"/>
      <dgm:spPr/>
    </dgm:pt>
    <dgm:pt modelId="{E70ADD8A-D48E-47D4-83BC-4F6E0C52B76A}" type="pres">
      <dgm:prSet presAssocID="{87491B29-3045-4BC5-BE43-E3237B136400}" presName="space" presStyleCnt="0"/>
      <dgm:spPr/>
    </dgm:pt>
    <dgm:pt modelId="{CB6D7773-D41B-4E70-A0F6-A56F556F3431}" type="pres">
      <dgm:prSet presAssocID="{40DBB588-5AB6-4BFE-B26F-8E41D89C21F4}" presName="compositeA" presStyleCnt="0"/>
      <dgm:spPr/>
    </dgm:pt>
    <dgm:pt modelId="{9F7E5420-4C49-4E65-8AB2-BB2161B856A2}" type="pres">
      <dgm:prSet presAssocID="{40DBB588-5AB6-4BFE-B26F-8E41D89C21F4}" presName="textA" presStyleLbl="revTx" presStyleIdx="4" presStyleCnt="6">
        <dgm:presLayoutVars>
          <dgm:bulletEnabled val="1"/>
        </dgm:presLayoutVars>
      </dgm:prSet>
      <dgm:spPr/>
    </dgm:pt>
    <dgm:pt modelId="{D4C5C053-EC39-455E-8B61-8A618A81EF62}" type="pres">
      <dgm:prSet presAssocID="{40DBB588-5AB6-4BFE-B26F-8E41D89C21F4}" presName="circleA" presStyleLbl="node1" presStyleIdx="4" presStyleCnt="6"/>
      <dgm:spPr/>
    </dgm:pt>
    <dgm:pt modelId="{2885A989-B9EA-4ACA-BB15-DEC5758D42B9}" type="pres">
      <dgm:prSet presAssocID="{40DBB588-5AB6-4BFE-B26F-8E41D89C21F4}" presName="spaceA" presStyleCnt="0"/>
      <dgm:spPr/>
    </dgm:pt>
    <dgm:pt modelId="{332E32E4-F044-44B2-A8B0-69C9F9BD47F2}" type="pres">
      <dgm:prSet presAssocID="{DD3B0042-1EDF-4A22-AD6F-B205174DB510}" presName="space" presStyleCnt="0"/>
      <dgm:spPr/>
    </dgm:pt>
    <dgm:pt modelId="{9401A58E-CA42-48A3-8928-AAC968A9637B}" type="pres">
      <dgm:prSet presAssocID="{69F15CEB-2EB3-4393-8931-4ECD1A35B554}" presName="compositeB" presStyleCnt="0"/>
      <dgm:spPr/>
    </dgm:pt>
    <dgm:pt modelId="{185D4822-ADFC-4545-A62D-5C6983BF7002}" type="pres">
      <dgm:prSet presAssocID="{69F15CEB-2EB3-4393-8931-4ECD1A35B554}" presName="textB" presStyleLbl="revTx" presStyleIdx="5" presStyleCnt="6">
        <dgm:presLayoutVars>
          <dgm:bulletEnabled val="1"/>
        </dgm:presLayoutVars>
      </dgm:prSet>
      <dgm:spPr/>
    </dgm:pt>
    <dgm:pt modelId="{FEA5BD49-15FA-4E9C-B764-15D84619DF36}" type="pres">
      <dgm:prSet presAssocID="{69F15CEB-2EB3-4393-8931-4ECD1A35B554}" presName="circleB" presStyleLbl="node1" presStyleIdx="5" presStyleCnt="6"/>
      <dgm:spPr/>
    </dgm:pt>
    <dgm:pt modelId="{8EF361FE-8EB9-4C19-95F6-684499EE47FF}" type="pres">
      <dgm:prSet presAssocID="{69F15CEB-2EB3-4393-8931-4ECD1A35B554}" presName="spaceB" presStyleCnt="0"/>
      <dgm:spPr/>
    </dgm:pt>
  </dgm:ptLst>
  <dgm:cxnLst>
    <dgm:cxn modelId="{6112FD10-E3D6-44A8-B259-6606D0F7496D}" srcId="{3B8907E8-EABC-40F3-8565-2B983FC98910}" destId="{24773331-B164-45AC-9462-D179405936F2}" srcOrd="2" destOrd="0" parTransId="{D00198F2-8CC4-432D-A542-AF0FCE80081B}" sibTransId="{877FAE0E-7899-4DD7-B5B4-88F0D4FABBE0}"/>
    <dgm:cxn modelId="{2D3B07DF-783D-4627-9115-155636B4CD50}" srcId="{3B8907E8-EABC-40F3-8565-2B983FC98910}" destId="{078E6A27-34E9-4CB2-9E2F-2A121A3AF2B7}" srcOrd="0" destOrd="0" parTransId="{436D285F-095E-40DF-8171-11C47A3F0481}" sibTransId="{8F472A97-C055-4C85-B235-86A8797669B6}"/>
    <dgm:cxn modelId="{0A93E7DA-79BA-4D76-BFBD-956A14906990}" srcId="{3B8907E8-EABC-40F3-8565-2B983FC98910}" destId="{69F15CEB-2EB3-4393-8931-4ECD1A35B554}" srcOrd="5" destOrd="0" parTransId="{F9451B2C-AAF2-417B-A93C-B90655C61188}" sibTransId="{4D1140DC-BBE2-4882-A68F-68D91E7BEAD7}"/>
    <dgm:cxn modelId="{FA5ED4A3-F31B-4A22-BA4C-EDE593261872}" type="presOf" srcId="{24773331-B164-45AC-9462-D179405936F2}" destId="{1C473637-D1DE-4528-B57C-82633AF7A0AD}" srcOrd="0" destOrd="0" presId="urn:microsoft.com/office/officeart/2005/8/layout/hProcess11"/>
    <dgm:cxn modelId="{E7966175-A04D-40AC-87B1-0B5267CD73EC}" type="presOf" srcId="{078E6A27-34E9-4CB2-9E2F-2A121A3AF2B7}" destId="{E60FA155-AB8C-45DA-A4EF-BCD6B6E065FD}" srcOrd="0" destOrd="0" presId="urn:microsoft.com/office/officeart/2005/8/layout/hProcess11"/>
    <dgm:cxn modelId="{81A1EF08-8368-4251-8356-FBAF5D9BE4E3}" srcId="{3B8907E8-EABC-40F3-8565-2B983FC98910}" destId="{AAB1BF7F-67DF-4ADB-8CD3-45DCEB7B90BC}" srcOrd="1" destOrd="0" parTransId="{A2911B4F-10A7-4FB5-882A-C5FA7D32C207}" sibTransId="{185413AA-D212-459F-A641-F0761FCE4BE5}"/>
    <dgm:cxn modelId="{C7FC2793-CC00-41CB-A9BB-F15446F9BE78}" srcId="{3B8907E8-EABC-40F3-8565-2B983FC98910}" destId="{B13DD9DC-9E27-4996-B6AC-0386C16E813B}" srcOrd="3" destOrd="0" parTransId="{E30DDB95-BAE8-4201-B288-D825CE3800EB}" sibTransId="{87491B29-3045-4BC5-BE43-E3237B136400}"/>
    <dgm:cxn modelId="{2AEBC138-1BB4-4888-9EFE-051E74CBEA4A}" type="presOf" srcId="{69F15CEB-2EB3-4393-8931-4ECD1A35B554}" destId="{185D4822-ADFC-4545-A62D-5C6983BF7002}" srcOrd="0" destOrd="0" presId="urn:microsoft.com/office/officeart/2005/8/layout/hProcess11"/>
    <dgm:cxn modelId="{C5A2A1C7-E529-4EA7-B28C-A49A902066B3}" type="presOf" srcId="{B13DD9DC-9E27-4996-B6AC-0386C16E813B}" destId="{141F7AB1-3797-4325-A7D8-050A5BA7428A}" srcOrd="0" destOrd="0" presId="urn:microsoft.com/office/officeart/2005/8/layout/hProcess11"/>
    <dgm:cxn modelId="{5DBB19DC-18B0-4EDC-AD67-5535BDEBE2C2}" type="presOf" srcId="{3B8907E8-EABC-40F3-8565-2B983FC98910}" destId="{EC75AD1F-2150-425B-897A-F9C433642192}" srcOrd="0" destOrd="0" presId="urn:microsoft.com/office/officeart/2005/8/layout/hProcess11"/>
    <dgm:cxn modelId="{66B7ADF3-AAE5-4734-A8A9-5F775E0C31A9}" type="presOf" srcId="{40DBB588-5AB6-4BFE-B26F-8E41D89C21F4}" destId="{9F7E5420-4C49-4E65-8AB2-BB2161B856A2}" srcOrd="0" destOrd="0" presId="urn:microsoft.com/office/officeart/2005/8/layout/hProcess11"/>
    <dgm:cxn modelId="{EFE6202A-9AF4-4CF0-85F5-EEEFA5C2FF35}" type="presOf" srcId="{AAB1BF7F-67DF-4ADB-8CD3-45DCEB7B90BC}" destId="{F0431BB1-B973-48AC-8B45-17D7ED2718A8}" srcOrd="0" destOrd="0" presId="urn:microsoft.com/office/officeart/2005/8/layout/hProcess11"/>
    <dgm:cxn modelId="{8DBAC846-2638-423B-8C5C-4BF899C2361A}" srcId="{3B8907E8-EABC-40F3-8565-2B983FC98910}" destId="{40DBB588-5AB6-4BFE-B26F-8E41D89C21F4}" srcOrd="4" destOrd="0" parTransId="{4D7EEDF0-4685-4CE1-BD31-6516B59D7BBF}" sibTransId="{DD3B0042-1EDF-4A22-AD6F-B205174DB510}"/>
    <dgm:cxn modelId="{177CE14C-87AC-4FC1-B308-AE9343A1EE39}" type="presParOf" srcId="{EC75AD1F-2150-425B-897A-F9C433642192}" destId="{A9825C10-EE5C-4EEF-8120-9FCD6DDB6ABD}" srcOrd="0" destOrd="0" presId="urn:microsoft.com/office/officeart/2005/8/layout/hProcess11"/>
    <dgm:cxn modelId="{0CBAD204-36EB-4223-9075-D177A04487C3}" type="presParOf" srcId="{EC75AD1F-2150-425B-897A-F9C433642192}" destId="{0E2ED4DF-4583-4931-B0A6-D79225D31491}" srcOrd="1" destOrd="0" presId="urn:microsoft.com/office/officeart/2005/8/layout/hProcess11"/>
    <dgm:cxn modelId="{1920942A-6BC0-4169-A720-E088C90E4563}" type="presParOf" srcId="{0E2ED4DF-4583-4931-B0A6-D79225D31491}" destId="{F4E63D02-10DD-400B-AB59-F6D9EC215624}" srcOrd="0" destOrd="0" presId="urn:microsoft.com/office/officeart/2005/8/layout/hProcess11"/>
    <dgm:cxn modelId="{6B41E2CD-2CE1-4D07-82CA-3792B3D61E4D}" type="presParOf" srcId="{F4E63D02-10DD-400B-AB59-F6D9EC215624}" destId="{E60FA155-AB8C-45DA-A4EF-BCD6B6E065FD}" srcOrd="0" destOrd="0" presId="urn:microsoft.com/office/officeart/2005/8/layout/hProcess11"/>
    <dgm:cxn modelId="{64C84016-6434-4EEC-8E8D-889D2ED09D6A}" type="presParOf" srcId="{F4E63D02-10DD-400B-AB59-F6D9EC215624}" destId="{82031F1C-D101-4CD4-996A-902B853EF6A7}" srcOrd="1" destOrd="0" presId="urn:microsoft.com/office/officeart/2005/8/layout/hProcess11"/>
    <dgm:cxn modelId="{3244FC6B-4B45-4A78-B4ED-15772A4AF911}" type="presParOf" srcId="{F4E63D02-10DD-400B-AB59-F6D9EC215624}" destId="{E3B9789B-110A-4991-B223-69D76EEB8822}" srcOrd="2" destOrd="0" presId="urn:microsoft.com/office/officeart/2005/8/layout/hProcess11"/>
    <dgm:cxn modelId="{17148757-F125-4A8D-BAEF-067C6995DF4E}" type="presParOf" srcId="{0E2ED4DF-4583-4931-B0A6-D79225D31491}" destId="{DE22751B-9C2F-41D3-9AA7-802D5DEDCAFA}" srcOrd="1" destOrd="0" presId="urn:microsoft.com/office/officeart/2005/8/layout/hProcess11"/>
    <dgm:cxn modelId="{2798980D-41FA-4476-AB87-D2FEC508FAD1}" type="presParOf" srcId="{0E2ED4DF-4583-4931-B0A6-D79225D31491}" destId="{A95C587E-42F6-437A-89F0-20A1D7E02612}" srcOrd="2" destOrd="0" presId="urn:microsoft.com/office/officeart/2005/8/layout/hProcess11"/>
    <dgm:cxn modelId="{8A09EDAF-192D-45F6-9A8A-2D59C0207E97}" type="presParOf" srcId="{A95C587E-42F6-437A-89F0-20A1D7E02612}" destId="{F0431BB1-B973-48AC-8B45-17D7ED2718A8}" srcOrd="0" destOrd="0" presId="urn:microsoft.com/office/officeart/2005/8/layout/hProcess11"/>
    <dgm:cxn modelId="{A88D32CB-0136-43F6-8B3F-982071D7458F}" type="presParOf" srcId="{A95C587E-42F6-437A-89F0-20A1D7E02612}" destId="{E614B2D3-D761-4FA6-92E3-C56B88710A78}" srcOrd="1" destOrd="0" presId="urn:microsoft.com/office/officeart/2005/8/layout/hProcess11"/>
    <dgm:cxn modelId="{A7D268AC-A0F5-467E-BDD1-2D57352FC211}" type="presParOf" srcId="{A95C587E-42F6-437A-89F0-20A1D7E02612}" destId="{DD0586A5-2D9E-425C-8EC0-53AB11467805}" srcOrd="2" destOrd="0" presId="urn:microsoft.com/office/officeart/2005/8/layout/hProcess11"/>
    <dgm:cxn modelId="{C8F4439B-17E3-4212-8F59-861EC80DBD19}" type="presParOf" srcId="{0E2ED4DF-4583-4931-B0A6-D79225D31491}" destId="{2ABA9F89-F1C7-403B-9D86-5628C37E7F3C}" srcOrd="3" destOrd="0" presId="urn:microsoft.com/office/officeart/2005/8/layout/hProcess11"/>
    <dgm:cxn modelId="{011A9A50-AD82-441C-B599-0B1CBC325C4E}" type="presParOf" srcId="{0E2ED4DF-4583-4931-B0A6-D79225D31491}" destId="{15501C46-3403-4D57-95F5-76F9C9B09534}" srcOrd="4" destOrd="0" presId="urn:microsoft.com/office/officeart/2005/8/layout/hProcess11"/>
    <dgm:cxn modelId="{F0DB6AD3-5EDC-4F20-B257-4441BC84CE19}" type="presParOf" srcId="{15501C46-3403-4D57-95F5-76F9C9B09534}" destId="{1C473637-D1DE-4528-B57C-82633AF7A0AD}" srcOrd="0" destOrd="0" presId="urn:microsoft.com/office/officeart/2005/8/layout/hProcess11"/>
    <dgm:cxn modelId="{78E7B6DC-5D81-43F7-95DF-EEAADD96F9E2}" type="presParOf" srcId="{15501C46-3403-4D57-95F5-76F9C9B09534}" destId="{14FA1553-A6B0-4888-ADFC-DD91AC25698B}" srcOrd="1" destOrd="0" presId="urn:microsoft.com/office/officeart/2005/8/layout/hProcess11"/>
    <dgm:cxn modelId="{0FB536E5-EC7B-42D5-A578-3F7AD29DF2C3}" type="presParOf" srcId="{15501C46-3403-4D57-95F5-76F9C9B09534}" destId="{98805DB5-B30E-4755-9F8A-8520439B71FB}" srcOrd="2" destOrd="0" presId="urn:microsoft.com/office/officeart/2005/8/layout/hProcess11"/>
    <dgm:cxn modelId="{AA33EE21-821E-4BB0-99F2-D48B481D629A}" type="presParOf" srcId="{0E2ED4DF-4583-4931-B0A6-D79225D31491}" destId="{D4C92BC5-31D9-4340-8D07-31F891BA3B8E}" srcOrd="5" destOrd="0" presId="urn:microsoft.com/office/officeart/2005/8/layout/hProcess11"/>
    <dgm:cxn modelId="{EA303534-D2FE-4C15-A078-E0D602068F09}" type="presParOf" srcId="{0E2ED4DF-4583-4931-B0A6-D79225D31491}" destId="{07BC7D76-5164-4AF1-AEA8-C12B21710DD5}" srcOrd="6" destOrd="0" presId="urn:microsoft.com/office/officeart/2005/8/layout/hProcess11"/>
    <dgm:cxn modelId="{7C4C699A-D606-490E-8C77-42E3C405AF97}" type="presParOf" srcId="{07BC7D76-5164-4AF1-AEA8-C12B21710DD5}" destId="{141F7AB1-3797-4325-A7D8-050A5BA7428A}" srcOrd="0" destOrd="0" presId="urn:microsoft.com/office/officeart/2005/8/layout/hProcess11"/>
    <dgm:cxn modelId="{932B9C83-4918-4200-BEBA-5DF4DACDB373}" type="presParOf" srcId="{07BC7D76-5164-4AF1-AEA8-C12B21710DD5}" destId="{012CBF68-1DC5-4714-88D7-099642E03BF2}" srcOrd="1" destOrd="0" presId="urn:microsoft.com/office/officeart/2005/8/layout/hProcess11"/>
    <dgm:cxn modelId="{0B4D8128-1515-4EDF-B10F-66A74F8A9811}" type="presParOf" srcId="{07BC7D76-5164-4AF1-AEA8-C12B21710DD5}" destId="{0672853D-8362-4F01-A920-2A4E96B6DAA2}" srcOrd="2" destOrd="0" presId="urn:microsoft.com/office/officeart/2005/8/layout/hProcess11"/>
    <dgm:cxn modelId="{3FD02AD3-2B81-46D6-AF8C-701737D0C4D6}" type="presParOf" srcId="{0E2ED4DF-4583-4931-B0A6-D79225D31491}" destId="{E70ADD8A-D48E-47D4-83BC-4F6E0C52B76A}" srcOrd="7" destOrd="0" presId="urn:microsoft.com/office/officeart/2005/8/layout/hProcess11"/>
    <dgm:cxn modelId="{91067995-A0E8-4D9A-94F1-DF9DF04EAF77}" type="presParOf" srcId="{0E2ED4DF-4583-4931-B0A6-D79225D31491}" destId="{CB6D7773-D41B-4E70-A0F6-A56F556F3431}" srcOrd="8" destOrd="0" presId="urn:microsoft.com/office/officeart/2005/8/layout/hProcess11"/>
    <dgm:cxn modelId="{77857922-FF2D-46BD-9A0E-C1ABF7C85EDB}" type="presParOf" srcId="{CB6D7773-D41B-4E70-A0F6-A56F556F3431}" destId="{9F7E5420-4C49-4E65-8AB2-BB2161B856A2}" srcOrd="0" destOrd="0" presId="urn:microsoft.com/office/officeart/2005/8/layout/hProcess11"/>
    <dgm:cxn modelId="{0DE2B20C-1CE4-48E8-9A94-AD478187D350}" type="presParOf" srcId="{CB6D7773-D41B-4E70-A0F6-A56F556F3431}" destId="{D4C5C053-EC39-455E-8B61-8A618A81EF62}" srcOrd="1" destOrd="0" presId="urn:microsoft.com/office/officeart/2005/8/layout/hProcess11"/>
    <dgm:cxn modelId="{1052B5E8-DD2F-4C1A-9A16-48E1F84D09B1}" type="presParOf" srcId="{CB6D7773-D41B-4E70-A0F6-A56F556F3431}" destId="{2885A989-B9EA-4ACA-BB15-DEC5758D42B9}" srcOrd="2" destOrd="0" presId="urn:microsoft.com/office/officeart/2005/8/layout/hProcess11"/>
    <dgm:cxn modelId="{876FBE9F-9CA2-4516-8AF0-4000D4F69D3E}" type="presParOf" srcId="{0E2ED4DF-4583-4931-B0A6-D79225D31491}" destId="{332E32E4-F044-44B2-A8B0-69C9F9BD47F2}" srcOrd="9" destOrd="0" presId="urn:microsoft.com/office/officeart/2005/8/layout/hProcess11"/>
    <dgm:cxn modelId="{541EFCE0-F83F-4923-91A8-F0812510E01E}" type="presParOf" srcId="{0E2ED4DF-4583-4931-B0A6-D79225D31491}" destId="{9401A58E-CA42-48A3-8928-AAC968A9637B}" srcOrd="10" destOrd="0" presId="urn:microsoft.com/office/officeart/2005/8/layout/hProcess11"/>
    <dgm:cxn modelId="{3401BBED-FAD3-4948-9A70-312A782349E7}" type="presParOf" srcId="{9401A58E-CA42-48A3-8928-AAC968A9637B}" destId="{185D4822-ADFC-4545-A62D-5C6983BF7002}" srcOrd="0" destOrd="0" presId="urn:microsoft.com/office/officeart/2005/8/layout/hProcess11"/>
    <dgm:cxn modelId="{E469EEF5-7AAA-461B-BE8B-847318133AA9}" type="presParOf" srcId="{9401A58E-CA42-48A3-8928-AAC968A9637B}" destId="{FEA5BD49-15FA-4E9C-B764-15D84619DF36}" srcOrd="1" destOrd="0" presId="urn:microsoft.com/office/officeart/2005/8/layout/hProcess11"/>
    <dgm:cxn modelId="{467C895B-5815-4C26-B3DC-9F9B8D4A737B}" type="presParOf" srcId="{9401A58E-CA42-48A3-8928-AAC968A9637B}" destId="{8EF361FE-8EB9-4C19-95F6-684499EE47FF}"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814935-A95D-4E96-94B6-EBB540293436}">
      <dsp:nvSpPr>
        <dsp:cNvPr id="0" name=""/>
        <dsp:cNvSpPr/>
      </dsp:nvSpPr>
      <dsp:spPr>
        <a:xfrm>
          <a:off x="0" y="0"/>
          <a:ext cx="3856028" cy="1110124"/>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Teoría Simple de Vigas</a:t>
          </a:r>
        </a:p>
        <a:p>
          <a:pPr marL="114300" lvl="1" indent="-114300" algn="l" defTabSz="622300">
            <a:lnSpc>
              <a:spcPct val="90000"/>
            </a:lnSpc>
            <a:spcBef>
              <a:spcPct val="0"/>
            </a:spcBef>
            <a:spcAft>
              <a:spcPct val="15000"/>
            </a:spcAft>
            <a:buChar char="•"/>
          </a:pPr>
          <a:r>
            <a:rPr lang="es-EC" sz="1400" kern="1200" dirty="0"/>
            <a:t>(Euler-Bernoulli, XVII)</a:t>
          </a:r>
          <a:endParaRPr lang="es-ES" sz="1400" kern="1200" dirty="0"/>
        </a:p>
      </dsp:txBody>
      <dsp:txXfrm>
        <a:off x="32514" y="32514"/>
        <a:ext cx="2658118" cy="1045096"/>
      </dsp:txXfrm>
    </dsp:sp>
    <dsp:sp modelId="{39CCD2E2-93A2-476F-9C1C-559EC37A0F3B}">
      <dsp:nvSpPr>
        <dsp:cNvPr id="0" name=""/>
        <dsp:cNvSpPr/>
      </dsp:nvSpPr>
      <dsp:spPr>
        <a:xfrm>
          <a:off x="340237" y="1295144"/>
          <a:ext cx="3856028" cy="1110124"/>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Comportamiento de placas sometidas a cargas laterales</a:t>
          </a:r>
        </a:p>
        <a:p>
          <a:pPr marL="114300" lvl="1" indent="-114300" algn="l" defTabSz="622300">
            <a:lnSpc>
              <a:spcPct val="90000"/>
            </a:lnSpc>
            <a:spcBef>
              <a:spcPct val="0"/>
            </a:spcBef>
            <a:spcAft>
              <a:spcPct val="15000"/>
            </a:spcAft>
            <a:buChar char="•"/>
          </a:pPr>
          <a:r>
            <a:rPr lang="es-EC" sz="1400" kern="1200" dirty="0"/>
            <a:t>(Navier, 1819)</a:t>
          </a:r>
          <a:endParaRPr lang="es-ES" sz="1400" kern="1200" dirty="0"/>
        </a:p>
      </dsp:txBody>
      <dsp:txXfrm>
        <a:off x="372751" y="1327658"/>
        <a:ext cx="2729181" cy="1045096"/>
      </dsp:txXfrm>
    </dsp:sp>
    <dsp:sp modelId="{6E01F4EA-44A2-4A09-863C-869FC7C9AF13}">
      <dsp:nvSpPr>
        <dsp:cNvPr id="0" name=""/>
        <dsp:cNvSpPr/>
      </dsp:nvSpPr>
      <dsp:spPr>
        <a:xfrm>
          <a:off x="680475" y="2590289"/>
          <a:ext cx="3856028" cy="1110124"/>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Teoría completa de flexión en placas delgadas</a:t>
          </a:r>
        </a:p>
        <a:p>
          <a:pPr marL="114300" lvl="1" indent="-114300" algn="l" defTabSz="622300">
            <a:lnSpc>
              <a:spcPct val="90000"/>
            </a:lnSpc>
            <a:spcBef>
              <a:spcPct val="0"/>
            </a:spcBef>
            <a:spcAft>
              <a:spcPct val="15000"/>
            </a:spcAft>
            <a:buChar char="•"/>
          </a:pPr>
          <a:r>
            <a:rPr lang="es-EC" sz="1400" kern="1200" dirty="0"/>
            <a:t>(Kirchhoff-Love, 1926)</a:t>
          </a:r>
          <a:endParaRPr lang="es-ES" sz="1400" kern="1200" dirty="0"/>
        </a:p>
      </dsp:txBody>
      <dsp:txXfrm>
        <a:off x="712989" y="2622803"/>
        <a:ext cx="2729181" cy="1045096"/>
      </dsp:txXfrm>
    </dsp:sp>
    <dsp:sp modelId="{A880C5A5-229E-48CA-B735-89326B3B3936}">
      <dsp:nvSpPr>
        <dsp:cNvPr id="0" name=""/>
        <dsp:cNvSpPr/>
      </dsp:nvSpPr>
      <dsp:spPr>
        <a:xfrm>
          <a:off x="3134447" y="841844"/>
          <a:ext cx="721580" cy="721580"/>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S" sz="3200" kern="1200"/>
        </a:p>
      </dsp:txBody>
      <dsp:txXfrm>
        <a:off x="3296802" y="841844"/>
        <a:ext cx="396870" cy="542989"/>
      </dsp:txXfrm>
    </dsp:sp>
    <dsp:sp modelId="{761E7B68-507E-44E7-832F-1CBB01599BEF}">
      <dsp:nvSpPr>
        <dsp:cNvPr id="0" name=""/>
        <dsp:cNvSpPr/>
      </dsp:nvSpPr>
      <dsp:spPr>
        <a:xfrm>
          <a:off x="3474685" y="2129588"/>
          <a:ext cx="721580" cy="721580"/>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S" sz="3200" kern="1200"/>
        </a:p>
      </dsp:txBody>
      <dsp:txXfrm>
        <a:off x="3637040" y="2129588"/>
        <a:ext cx="396870" cy="5429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ACE30-7C2B-44CE-A533-651BA1EF3959}">
      <dsp:nvSpPr>
        <dsp:cNvPr id="0" name=""/>
        <dsp:cNvSpPr/>
      </dsp:nvSpPr>
      <dsp:spPr>
        <a:xfrm rot="5400000">
          <a:off x="-162017" y="162017"/>
          <a:ext cx="1080119" cy="756083"/>
        </a:xfrm>
        <a:prstGeom prst="chevron">
          <a:avLst/>
        </a:prstGeom>
        <a:solidFill>
          <a:schemeClr val="accent4">
            <a:alpha val="9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S" sz="2100" kern="1200" dirty="0"/>
            <a:t>6</a:t>
          </a:r>
        </a:p>
      </dsp:txBody>
      <dsp:txXfrm rot="-5400000">
        <a:off x="2" y="378041"/>
        <a:ext cx="756083" cy="324036"/>
      </dsp:txXfrm>
    </dsp:sp>
    <dsp:sp modelId="{8097629D-138E-4751-9458-D2828543F550}">
      <dsp:nvSpPr>
        <dsp:cNvPr id="0" name=""/>
        <dsp:cNvSpPr/>
      </dsp:nvSpPr>
      <dsp:spPr>
        <a:xfrm rot="5400000">
          <a:off x="4095454" y="-3339371"/>
          <a:ext cx="702077" cy="7380820"/>
        </a:xfrm>
        <a:prstGeom prst="round2SameRect">
          <a:avLst/>
        </a:prstGeom>
        <a:solidFill>
          <a:schemeClr val="lt1">
            <a:alpha val="9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s-EC" sz="2100" kern="1200" dirty="0"/>
            <a:t>Las variables a medir durante la flexión son: 1) Deformación unitaria y 2) Deflexión máxima. </a:t>
          </a:r>
          <a:endParaRPr lang="es-ES" sz="2100" kern="1200" dirty="0"/>
        </a:p>
      </dsp:txBody>
      <dsp:txXfrm rot="-5400000">
        <a:off x="756083" y="34273"/>
        <a:ext cx="7346547" cy="63353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ACE30-7C2B-44CE-A533-651BA1EF3959}">
      <dsp:nvSpPr>
        <dsp:cNvPr id="0" name=""/>
        <dsp:cNvSpPr/>
      </dsp:nvSpPr>
      <dsp:spPr>
        <a:xfrm rot="5400000">
          <a:off x="-172819" y="172819"/>
          <a:ext cx="1152128" cy="806489"/>
        </a:xfrm>
        <a:prstGeom prst="chevron">
          <a:avLst/>
        </a:prstGeom>
        <a:solidFill>
          <a:schemeClr val="accent4">
            <a:alpha val="9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S" sz="2200" kern="1200" dirty="0"/>
            <a:t>7</a:t>
          </a:r>
        </a:p>
      </dsp:txBody>
      <dsp:txXfrm rot="-5400000">
        <a:off x="1" y="403245"/>
        <a:ext cx="806489" cy="345639"/>
      </dsp:txXfrm>
    </dsp:sp>
    <dsp:sp modelId="{8097629D-138E-4751-9458-D2828543F550}">
      <dsp:nvSpPr>
        <dsp:cNvPr id="0" name=""/>
        <dsp:cNvSpPr/>
      </dsp:nvSpPr>
      <dsp:spPr>
        <a:xfrm rot="5400000">
          <a:off x="4097255" y="-3290765"/>
          <a:ext cx="748883" cy="7330414"/>
        </a:xfrm>
        <a:prstGeom prst="round2SameRect">
          <a:avLst/>
        </a:prstGeom>
        <a:solidFill>
          <a:schemeClr val="lt1">
            <a:alpha val="9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EC" sz="1500" kern="1200" dirty="0"/>
            <a:t>Se calculan los esfuerzo radiales y tangenciales mediante la </a:t>
          </a:r>
          <a:r>
            <a:rPr lang="es-419" sz="1500" kern="1200" dirty="0"/>
            <a:t>Ley Generalizada de Hooke para el estado de biaxialidad</a:t>
          </a:r>
          <a:r>
            <a:rPr lang="es-EC" sz="1500" kern="1200" dirty="0"/>
            <a:t>, una vez que se hayan medido las deformaciones unitarias</a:t>
          </a:r>
          <a:endParaRPr lang="es-ES" sz="1500" kern="1200" dirty="0"/>
        </a:p>
      </dsp:txBody>
      <dsp:txXfrm rot="-5400000">
        <a:off x="806490" y="36557"/>
        <a:ext cx="7293857" cy="67576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ACE30-7C2B-44CE-A533-651BA1EF3959}">
      <dsp:nvSpPr>
        <dsp:cNvPr id="0" name=""/>
        <dsp:cNvSpPr/>
      </dsp:nvSpPr>
      <dsp:spPr>
        <a:xfrm rot="5400000">
          <a:off x="-161551" y="161551"/>
          <a:ext cx="1077012" cy="753908"/>
        </a:xfrm>
        <a:prstGeom prst="chevron">
          <a:avLst/>
        </a:prstGeom>
        <a:solidFill>
          <a:schemeClr val="accent4">
            <a:alpha val="9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S" sz="2100" kern="1200" dirty="0"/>
            <a:t>8</a:t>
          </a:r>
        </a:p>
      </dsp:txBody>
      <dsp:txXfrm rot="-5400000">
        <a:off x="1" y="376953"/>
        <a:ext cx="753908" cy="323104"/>
      </dsp:txXfrm>
    </dsp:sp>
    <dsp:sp modelId="{8097629D-138E-4751-9458-D2828543F550}">
      <dsp:nvSpPr>
        <dsp:cNvPr id="0" name=""/>
        <dsp:cNvSpPr/>
      </dsp:nvSpPr>
      <dsp:spPr>
        <a:xfrm rot="5400000">
          <a:off x="4095377" y="-3341468"/>
          <a:ext cx="700057" cy="7382995"/>
        </a:xfrm>
        <a:prstGeom prst="round2SameRect">
          <a:avLst/>
        </a:prstGeom>
        <a:solidFill>
          <a:schemeClr val="lt1">
            <a:alpha val="9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EC" sz="1500" kern="1200" dirty="0"/>
            <a:t>La deflexión en la placa se obtiene por la diferencia de las medidas de los comparadores de reloj palpador</a:t>
          </a:r>
          <a:endParaRPr lang="es-ES" sz="1500" kern="1200" dirty="0"/>
        </a:p>
      </dsp:txBody>
      <dsp:txXfrm rot="-5400000">
        <a:off x="753908" y="34175"/>
        <a:ext cx="7348821" cy="63170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C8425-64D7-40C8-90C6-57B5ABB14B5B}">
      <dsp:nvSpPr>
        <dsp:cNvPr id="0" name=""/>
        <dsp:cNvSpPr/>
      </dsp:nvSpPr>
      <dsp:spPr>
        <a:xfrm>
          <a:off x="0" y="0"/>
          <a:ext cx="2439631" cy="777686"/>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C" sz="2000" kern="1200" dirty="0"/>
            <a:t>Selección de materiales</a:t>
          </a:r>
          <a:endParaRPr lang="es-ES" sz="2000" kern="1200" dirty="0"/>
        </a:p>
      </dsp:txBody>
      <dsp:txXfrm>
        <a:off x="22778" y="22778"/>
        <a:ext cx="1509456" cy="732130"/>
      </dsp:txXfrm>
    </dsp:sp>
    <dsp:sp modelId="{18F171F5-42A1-469C-AEC6-66E890D3C500}">
      <dsp:nvSpPr>
        <dsp:cNvPr id="0" name=""/>
        <dsp:cNvSpPr/>
      </dsp:nvSpPr>
      <dsp:spPr>
        <a:xfrm>
          <a:off x="182180" y="885698"/>
          <a:ext cx="2439631" cy="777686"/>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C" sz="2000" kern="1200" dirty="0"/>
            <a:t>Corte</a:t>
          </a:r>
          <a:endParaRPr lang="es-ES" sz="2000" kern="1200" dirty="0"/>
        </a:p>
      </dsp:txBody>
      <dsp:txXfrm>
        <a:off x="204958" y="908476"/>
        <a:ext cx="1706398" cy="732130"/>
      </dsp:txXfrm>
    </dsp:sp>
    <dsp:sp modelId="{59558F47-3744-4FFD-A308-6DC830C331F9}">
      <dsp:nvSpPr>
        <dsp:cNvPr id="0" name=""/>
        <dsp:cNvSpPr/>
      </dsp:nvSpPr>
      <dsp:spPr>
        <a:xfrm>
          <a:off x="364360" y="1771396"/>
          <a:ext cx="2439631" cy="777686"/>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C" sz="2000" kern="1200" dirty="0"/>
            <a:t>Armado</a:t>
          </a:r>
          <a:endParaRPr lang="es-ES" sz="2000" kern="1200" dirty="0"/>
        </a:p>
      </dsp:txBody>
      <dsp:txXfrm>
        <a:off x="387138" y="1794174"/>
        <a:ext cx="1706398" cy="732130"/>
      </dsp:txXfrm>
    </dsp:sp>
    <dsp:sp modelId="{9EC7C7CF-252D-484F-8C04-FEC55245A0DD}">
      <dsp:nvSpPr>
        <dsp:cNvPr id="0" name=""/>
        <dsp:cNvSpPr/>
      </dsp:nvSpPr>
      <dsp:spPr>
        <a:xfrm>
          <a:off x="546540" y="2657095"/>
          <a:ext cx="2439631" cy="777686"/>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C" sz="2000" kern="1200" dirty="0"/>
            <a:t>Soldadura</a:t>
          </a:r>
          <a:endParaRPr lang="es-ES" sz="2000" kern="1200" dirty="0"/>
        </a:p>
      </dsp:txBody>
      <dsp:txXfrm>
        <a:off x="569318" y="2679873"/>
        <a:ext cx="1706398" cy="732130"/>
      </dsp:txXfrm>
    </dsp:sp>
    <dsp:sp modelId="{EB84B8AC-71E4-4D81-A6C4-F2A2E5AF27E2}">
      <dsp:nvSpPr>
        <dsp:cNvPr id="0" name=""/>
        <dsp:cNvSpPr/>
      </dsp:nvSpPr>
      <dsp:spPr>
        <a:xfrm>
          <a:off x="728720" y="3542793"/>
          <a:ext cx="2439631" cy="777686"/>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C" sz="2000" kern="1200" dirty="0"/>
            <a:t>Mecanizado</a:t>
          </a:r>
          <a:endParaRPr lang="es-ES" sz="2000" kern="1200" dirty="0"/>
        </a:p>
      </dsp:txBody>
      <dsp:txXfrm>
        <a:off x="751498" y="3565571"/>
        <a:ext cx="1706398" cy="732130"/>
      </dsp:txXfrm>
    </dsp:sp>
    <dsp:sp modelId="{F10874A9-98B1-4596-A2BD-30221D5C6939}">
      <dsp:nvSpPr>
        <dsp:cNvPr id="0" name=""/>
        <dsp:cNvSpPr/>
      </dsp:nvSpPr>
      <dsp:spPr>
        <a:xfrm>
          <a:off x="1934134" y="568143"/>
          <a:ext cx="505496" cy="505496"/>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s-ES" sz="2300" kern="1200"/>
        </a:p>
      </dsp:txBody>
      <dsp:txXfrm>
        <a:off x="2047871" y="568143"/>
        <a:ext cx="278022" cy="380386"/>
      </dsp:txXfrm>
    </dsp:sp>
    <dsp:sp modelId="{72CEEE23-59F1-48C1-A903-CD11A5EA7035}">
      <dsp:nvSpPr>
        <dsp:cNvPr id="0" name=""/>
        <dsp:cNvSpPr/>
      </dsp:nvSpPr>
      <dsp:spPr>
        <a:xfrm>
          <a:off x="2116315" y="1453841"/>
          <a:ext cx="505496" cy="505496"/>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s-ES" sz="2300" kern="1200"/>
        </a:p>
      </dsp:txBody>
      <dsp:txXfrm>
        <a:off x="2230052" y="1453841"/>
        <a:ext cx="278022" cy="380386"/>
      </dsp:txXfrm>
    </dsp:sp>
    <dsp:sp modelId="{3FAA4754-7CD8-43DD-BCF3-7BB6B1115F32}">
      <dsp:nvSpPr>
        <dsp:cNvPr id="0" name=""/>
        <dsp:cNvSpPr/>
      </dsp:nvSpPr>
      <dsp:spPr>
        <a:xfrm>
          <a:off x="2298495" y="2326578"/>
          <a:ext cx="505496" cy="505496"/>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s-ES" sz="2300" kern="1200"/>
        </a:p>
      </dsp:txBody>
      <dsp:txXfrm>
        <a:off x="2412232" y="2326578"/>
        <a:ext cx="278022" cy="380386"/>
      </dsp:txXfrm>
    </dsp:sp>
    <dsp:sp modelId="{63A18CB3-0F48-4E46-95DF-63A2D7E00557}">
      <dsp:nvSpPr>
        <dsp:cNvPr id="0" name=""/>
        <dsp:cNvSpPr/>
      </dsp:nvSpPr>
      <dsp:spPr>
        <a:xfrm>
          <a:off x="2480675" y="3220917"/>
          <a:ext cx="505496" cy="505496"/>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s-ES" sz="2300" kern="1200"/>
        </a:p>
      </dsp:txBody>
      <dsp:txXfrm>
        <a:off x="2594412" y="3220917"/>
        <a:ext cx="278022" cy="38038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F5ABF-FF24-4A48-83FB-23DD5088A4D6}">
      <dsp:nvSpPr>
        <dsp:cNvPr id="0" name=""/>
        <dsp:cNvSpPr/>
      </dsp:nvSpPr>
      <dsp:spPr>
        <a:xfrm>
          <a:off x="1741975" y="595855"/>
          <a:ext cx="370280" cy="91440"/>
        </a:xfrm>
        <a:custGeom>
          <a:avLst/>
          <a:gdLst/>
          <a:ahLst/>
          <a:cxnLst/>
          <a:rect l="0" t="0" r="0" b="0"/>
          <a:pathLst>
            <a:path>
              <a:moveTo>
                <a:pt x="0" y="45720"/>
              </a:moveTo>
              <a:lnTo>
                <a:pt x="370280"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917093" y="639571"/>
        <a:ext cx="20044" cy="4008"/>
      </dsp:txXfrm>
    </dsp:sp>
    <dsp:sp modelId="{C202F871-3D36-4512-9152-FAFFB78E45DC}">
      <dsp:nvSpPr>
        <dsp:cNvPr id="0" name=""/>
        <dsp:cNvSpPr/>
      </dsp:nvSpPr>
      <dsp:spPr>
        <a:xfrm>
          <a:off x="816" y="118688"/>
          <a:ext cx="1742959" cy="1045775"/>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s-EC" sz="1300" kern="1200" dirty="0"/>
            <a:t>Limpieza de la zona.</a:t>
          </a:r>
          <a:endParaRPr lang="es-ES" sz="1300" kern="1200" dirty="0"/>
        </a:p>
      </dsp:txBody>
      <dsp:txXfrm>
        <a:off x="816" y="118688"/>
        <a:ext cx="1742959" cy="1045775"/>
      </dsp:txXfrm>
    </dsp:sp>
    <dsp:sp modelId="{BE62B91A-0768-4E70-A728-8575B09D5480}">
      <dsp:nvSpPr>
        <dsp:cNvPr id="0" name=""/>
        <dsp:cNvSpPr/>
      </dsp:nvSpPr>
      <dsp:spPr>
        <a:xfrm>
          <a:off x="872296" y="1162663"/>
          <a:ext cx="2143839" cy="370280"/>
        </a:xfrm>
        <a:custGeom>
          <a:avLst/>
          <a:gdLst/>
          <a:ahLst/>
          <a:cxnLst/>
          <a:rect l="0" t="0" r="0" b="0"/>
          <a:pathLst>
            <a:path>
              <a:moveTo>
                <a:pt x="2143839" y="0"/>
              </a:moveTo>
              <a:lnTo>
                <a:pt x="2143839" y="202240"/>
              </a:lnTo>
              <a:lnTo>
                <a:pt x="0" y="202240"/>
              </a:lnTo>
              <a:lnTo>
                <a:pt x="0" y="37028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889691" y="1345799"/>
        <a:ext cx="109049" cy="4008"/>
      </dsp:txXfrm>
    </dsp:sp>
    <dsp:sp modelId="{CBC77A92-B261-40DE-944D-14F7B80877E5}">
      <dsp:nvSpPr>
        <dsp:cNvPr id="0" name=""/>
        <dsp:cNvSpPr/>
      </dsp:nvSpPr>
      <dsp:spPr>
        <a:xfrm>
          <a:off x="2144656" y="118688"/>
          <a:ext cx="1742959" cy="1045775"/>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s-EC" sz="1300" kern="1200" dirty="0"/>
            <a:t>Se marca posición especifica </a:t>
          </a:r>
          <a:endParaRPr lang="es-ES" sz="1300" kern="1200" dirty="0"/>
        </a:p>
      </dsp:txBody>
      <dsp:txXfrm>
        <a:off x="2144656" y="118688"/>
        <a:ext cx="1742959" cy="1045775"/>
      </dsp:txXfrm>
    </dsp:sp>
    <dsp:sp modelId="{11BF90EA-A661-4C56-9E02-6267836B9F0A}">
      <dsp:nvSpPr>
        <dsp:cNvPr id="0" name=""/>
        <dsp:cNvSpPr/>
      </dsp:nvSpPr>
      <dsp:spPr>
        <a:xfrm>
          <a:off x="1741975" y="2042511"/>
          <a:ext cx="370280" cy="91440"/>
        </a:xfrm>
        <a:custGeom>
          <a:avLst/>
          <a:gdLst/>
          <a:ahLst/>
          <a:cxnLst/>
          <a:rect l="0" t="0" r="0" b="0"/>
          <a:pathLst>
            <a:path>
              <a:moveTo>
                <a:pt x="0" y="45720"/>
              </a:moveTo>
              <a:lnTo>
                <a:pt x="370280"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917093" y="2086227"/>
        <a:ext cx="20044" cy="4008"/>
      </dsp:txXfrm>
    </dsp:sp>
    <dsp:sp modelId="{A8302A87-254A-4AEA-A003-977FD03864CA}">
      <dsp:nvSpPr>
        <dsp:cNvPr id="0" name=""/>
        <dsp:cNvSpPr/>
      </dsp:nvSpPr>
      <dsp:spPr>
        <a:xfrm>
          <a:off x="816" y="1565344"/>
          <a:ext cx="1742959" cy="1045775"/>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s-EC" sz="1300" kern="1200" dirty="0"/>
            <a:t>Juntan cables del extensómetro a zapata terminal</a:t>
          </a:r>
          <a:endParaRPr lang="es-ES" sz="1300" kern="1200" dirty="0"/>
        </a:p>
      </dsp:txBody>
      <dsp:txXfrm>
        <a:off x="816" y="1565344"/>
        <a:ext cx="1742959" cy="1045775"/>
      </dsp:txXfrm>
    </dsp:sp>
    <dsp:sp modelId="{61CEF30F-44AB-4924-A176-B6B35E46F3FC}">
      <dsp:nvSpPr>
        <dsp:cNvPr id="0" name=""/>
        <dsp:cNvSpPr/>
      </dsp:nvSpPr>
      <dsp:spPr>
        <a:xfrm>
          <a:off x="872296" y="2609319"/>
          <a:ext cx="2143839" cy="370280"/>
        </a:xfrm>
        <a:custGeom>
          <a:avLst/>
          <a:gdLst/>
          <a:ahLst/>
          <a:cxnLst/>
          <a:rect l="0" t="0" r="0" b="0"/>
          <a:pathLst>
            <a:path>
              <a:moveTo>
                <a:pt x="2143839" y="0"/>
              </a:moveTo>
              <a:lnTo>
                <a:pt x="2143839" y="202240"/>
              </a:lnTo>
              <a:lnTo>
                <a:pt x="0" y="202240"/>
              </a:lnTo>
              <a:lnTo>
                <a:pt x="0" y="37028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889691" y="2792455"/>
        <a:ext cx="109049" cy="4008"/>
      </dsp:txXfrm>
    </dsp:sp>
    <dsp:sp modelId="{FD451C3E-F459-4BFE-B0B6-F7EC4C305417}">
      <dsp:nvSpPr>
        <dsp:cNvPr id="0" name=""/>
        <dsp:cNvSpPr/>
      </dsp:nvSpPr>
      <dsp:spPr>
        <a:xfrm>
          <a:off x="2144656" y="1565344"/>
          <a:ext cx="1742959" cy="1045775"/>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s-EC" sz="1300" kern="1200" dirty="0"/>
            <a:t>Adherencia del sensor y zapata terminal a la placa metálica</a:t>
          </a:r>
          <a:endParaRPr lang="es-ES" sz="1300" kern="1200" dirty="0"/>
        </a:p>
      </dsp:txBody>
      <dsp:txXfrm>
        <a:off x="2144656" y="1565344"/>
        <a:ext cx="1742959" cy="1045775"/>
      </dsp:txXfrm>
    </dsp:sp>
    <dsp:sp modelId="{017297C8-940E-4433-B992-D7A0636BE3CB}">
      <dsp:nvSpPr>
        <dsp:cNvPr id="0" name=""/>
        <dsp:cNvSpPr/>
      </dsp:nvSpPr>
      <dsp:spPr>
        <a:xfrm>
          <a:off x="1741975" y="3489168"/>
          <a:ext cx="370280" cy="91440"/>
        </a:xfrm>
        <a:custGeom>
          <a:avLst/>
          <a:gdLst/>
          <a:ahLst/>
          <a:cxnLst/>
          <a:rect l="0" t="0" r="0" b="0"/>
          <a:pathLst>
            <a:path>
              <a:moveTo>
                <a:pt x="0" y="45720"/>
              </a:moveTo>
              <a:lnTo>
                <a:pt x="370280"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917093" y="3532883"/>
        <a:ext cx="20044" cy="4008"/>
      </dsp:txXfrm>
    </dsp:sp>
    <dsp:sp modelId="{C1142BC2-6291-4E64-BC52-E81651D13691}">
      <dsp:nvSpPr>
        <dsp:cNvPr id="0" name=""/>
        <dsp:cNvSpPr/>
      </dsp:nvSpPr>
      <dsp:spPr>
        <a:xfrm>
          <a:off x="816" y="3012000"/>
          <a:ext cx="1742959" cy="1045775"/>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s-EC" sz="1300" kern="1200" dirty="0"/>
            <a:t>Soldadura de los terminales del extensómetro y zapata terminal, a cables </a:t>
          </a:r>
          <a:endParaRPr lang="es-ES" sz="1300" kern="1200" dirty="0"/>
        </a:p>
      </dsp:txBody>
      <dsp:txXfrm>
        <a:off x="816" y="3012000"/>
        <a:ext cx="1742959" cy="1045775"/>
      </dsp:txXfrm>
    </dsp:sp>
    <dsp:sp modelId="{D4C26081-749F-4A8D-BA66-629FC35F79D5}">
      <dsp:nvSpPr>
        <dsp:cNvPr id="0" name=""/>
        <dsp:cNvSpPr/>
      </dsp:nvSpPr>
      <dsp:spPr>
        <a:xfrm>
          <a:off x="2144656" y="3012000"/>
          <a:ext cx="1742959" cy="1045775"/>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s-EC" sz="1300" kern="1200" dirty="0"/>
            <a:t>Fijación del extensómetro a placa por una pega epóxica</a:t>
          </a:r>
          <a:endParaRPr lang="es-ES" sz="1300" kern="1200" dirty="0"/>
        </a:p>
      </dsp:txBody>
      <dsp:txXfrm>
        <a:off x="2144656" y="3012000"/>
        <a:ext cx="1742959" cy="104577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39C378-CC8B-4E8D-9054-03926833A776}">
      <dsp:nvSpPr>
        <dsp:cNvPr id="0" name=""/>
        <dsp:cNvSpPr/>
      </dsp:nvSpPr>
      <dsp:spPr>
        <a:xfrm>
          <a:off x="2106744" y="494740"/>
          <a:ext cx="382718" cy="91440"/>
        </a:xfrm>
        <a:custGeom>
          <a:avLst/>
          <a:gdLst/>
          <a:ahLst/>
          <a:cxnLst/>
          <a:rect l="0" t="0" r="0" b="0"/>
          <a:pathLst>
            <a:path>
              <a:moveTo>
                <a:pt x="0" y="45720"/>
              </a:moveTo>
              <a:lnTo>
                <a:pt x="382718"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287770" y="538393"/>
        <a:ext cx="20665" cy="4133"/>
      </dsp:txXfrm>
    </dsp:sp>
    <dsp:sp modelId="{B0E95AE2-B387-4B3C-A79D-B2359ADBFB38}">
      <dsp:nvSpPr>
        <dsp:cNvPr id="0" name=""/>
        <dsp:cNvSpPr/>
      </dsp:nvSpPr>
      <dsp:spPr>
        <a:xfrm>
          <a:off x="311508" y="1349"/>
          <a:ext cx="1797035" cy="1078221"/>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kern="1200" dirty="0"/>
            <a:t>Ubicación de soporte en Máquina MTS</a:t>
          </a:r>
        </a:p>
      </dsp:txBody>
      <dsp:txXfrm>
        <a:off x="311508" y="1349"/>
        <a:ext cx="1797035" cy="1078221"/>
      </dsp:txXfrm>
    </dsp:sp>
    <dsp:sp modelId="{31963C6F-9453-4994-9A98-97FCEBA89665}">
      <dsp:nvSpPr>
        <dsp:cNvPr id="0" name=""/>
        <dsp:cNvSpPr/>
      </dsp:nvSpPr>
      <dsp:spPr>
        <a:xfrm>
          <a:off x="4317097" y="494740"/>
          <a:ext cx="382718" cy="91440"/>
        </a:xfrm>
        <a:custGeom>
          <a:avLst/>
          <a:gdLst/>
          <a:ahLst/>
          <a:cxnLst/>
          <a:rect l="0" t="0" r="0" b="0"/>
          <a:pathLst>
            <a:path>
              <a:moveTo>
                <a:pt x="0" y="45720"/>
              </a:moveTo>
              <a:lnTo>
                <a:pt x="382718"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498123" y="538393"/>
        <a:ext cx="20665" cy="4133"/>
      </dsp:txXfrm>
    </dsp:sp>
    <dsp:sp modelId="{CB9B2893-5A44-4850-BF58-C53C7D5CEEF1}">
      <dsp:nvSpPr>
        <dsp:cNvPr id="0" name=""/>
        <dsp:cNvSpPr/>
      </dsp:nvSpPr>
      <dsp:spPr>
        <a:xfrm>
          <a:off x="2521862" y="1349"/>
          <a:ext cx="1797035" cy="1078221"/>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kern="1200" dirty="0"/>
            <a:t>Preparación de la máquina de ensayos MTS</a:t>
          </a:r>
        </a:p>
      </dsp:txBody>
      <dsp:txXfrm>
        <a:off x="2521862" y="1349"/>
        <a:ext cx="1797035" cy="1078221"/>
      </dsp:txXfrm>
    </dsp:sp>
    <dsp:sp modelId="{9723E9A9-90F3-409A-80C8-78F673A293C3}">
      <dsp:nvSpPr>
        <dsp:cNvPr id="0" name=""/>
        <dsp:cNvSpPr/>
      </dsp:nvSpPr>
      <dsp:spPr>
        <a:xfrm>
          <a:off x="1210026" y="1077771"/>
          <a:ext cx="4420707" cy="382718"/>
        </a:xfrm>
        <a:custGeom>
          <a:avLst/>
          <a:gdLst/>
          <a:ahLst/>
          <a:cxnLst/>
          <a:rect l="0" t="0" r="0" b="0"/>
          <a:pathLst>
            <a:path>
              <a:moveTo>
                <a:pt x="4420707" y="0"/>
              </a:moveTo>
              <a:lnTo>
                <a:pt x="4420707" y="208459"/>
              </a:lnTo>
              <a:lnTo>
                <a:pt x="0" y="208459"/>
              </a:lnTo>
              <a:lnTo>
                <a:pt x="0" y="382718"/>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309380" y="1267063"/>
        <a:ext cx="221999" cy="4133"/>
      </dsp:txXfrm>
    </dsp:sp>
    <dsp:sp modelId="{B7F392C5-E8AF-4BD7-B932-1786C41ECB71}">
      <dsp:nvSpPr>
        <dsp:cNvPr id="0" name=""/>
        <dsp:cNvSpPr/>
      </dsp:nvSpPr>
      <dsp:spPr>
        <a:xfrm>
          <a:off x="4732215" y="1349"/>
          <a:ext cx="1797035" cy="1078221"/>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kern="1200" dirty="0"/>
            <a:t>Calibración de máquina MTS</a:t>
          </a:r>
        </a:p>
      </dsp:txBody>
      <dsp:txXfrm>
        <a:off x="4732215" y="1349"/>
        <a:ext cx="1797035" cy="1078221"/>
      </dsp:txXfrm>
    </dsp:sp>
    <dsp:sp modelId="{03585EB2-D21F-4D70-8D41-0A59E7B27CC7}">
      <dsp:nvSpPr>
        <dsp:cNvPr id="0" name=""/>
        <dsp:cNvSpPr/>
      </dsp:nvSpPr>
      <dsp:spPr>
        <a:xfrm>
          <a:off x="2106744" y="1986280"/>
          <a:ext cx="382718" cy="91440"/>
        </a:xfrm>
        <a:custGeom>
          <a:avLst/>
          <a:gdLst/>
          <a:ahLst/>
          <a:cxnLst/>
          <a:rect l="0" t="0" r="0" b="0"/>
          <a:pathLst>
            <a:path>
              <a:moveTo>
                <a:pt x="0" y="45720"/>
              </a:moveTo>
              <a:lnTo>
                <a:pt x="382718"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287770" y="2029933"/>
        <a:ext cx="20665" cy="4133"/>
      </dsp:txXfrm>
    </dsp:sp>
    <dsp:sp modelId="{5AB1780D-7DD5-4F23-B944-38430B0EDEB6}">
      <dsp:nvSpPr>
        <dsp:cNvPr id="0" name=""/>
        <dsp:cNvSpPr/>
      </dsp:nvSpPr>
      <dsp:spPr>
        <a:xfrm>
          <a:off x="311508" y="1492889"/>
          <a:ext cx="1797035" cy="1078221"/>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kern="1200" dirty="0"/>
            <a:t>Preparación de la probeta</a:t>
          </a:r>
        </a:p>
      </dsp:txBody>
      <dsp:txXfrm>
        <a:off x="311508" y="1492889"/>
        <a:ext cx="1797035" cy="1078221"/>
      </dsp:txXfrm>
    </dsp:sp>
    <dsp:sp modelId="{0970AC30-3A91-456A-9E5E-2FF454B8E687}">
      <dsp:nvSpPr>
        <dsp:cNvPr id="0" name=""/>
        <dsp:cNvSpPr/>
      </dsp:nvSpPr>
      <dsp:spPr>
        <a:xfrm>
          <a:off x="4317097" y="1986280"/>
          <a:ext cx="382718" cy="91440"/>
        </a:xfrm>
        <a:custGeom>
          <a:avLst/>
          <a:gdLst/>
          <a:ahLst/>
          <a:cxnLst/>
          <a:rect l="0" t="0" r="0" b="0"/>
          <a:pathLst>
            <a:path>
              <a:moveTo>
                <a:pt x="0" y="45720"/>
              </a:moveTo>
              <a:lnTo>
                <a:pt x="382718"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498123" y="2029933"/>
        <a:ext cx="20665" cy="4133"/>
      </dsp:txXfrm>
    </dsp:sp>
    <dsp:sp modelId="{D1C49E17-4039-4F2C-BDD3-A3BAE4DAC370}">
      <dsp:nvSpPr>
        <dsp:cNvPr id="0" name=""/>
        <dsp:cNvSpPr/>
      </dsp:nvSpPr>
      <dsp:spPr>
        <a:xfrm>
          <a:off x="2521862" y="1492889"/>
          <a:ext cx="1797035" cy="1078221"/>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kern="1200" dirty="0"/>
            <a:t>Conexión de Strain Gages</a:t>
          </a:r>
        </a:p>
      </dsp:txBody>
      <dsp:txXfrm>
        <a:off x="2521862" y="1492889"/>
        <a:ext cx="1797035" cy="1078221"/>
      </dsp:txXfrm>
    </dsp:sp>
    <dsp:sp modelId="{0EE0C431-5A72-42EE-9B8E-39C66341603F}">
      <dsp:nvSpPr>
        <dsp:cNvPr id="0" name=""/>
        <dsp:cNvSpPr/>
      </dsp:nvSpPr>
      <dsp:spPr>
        <a:xfrm>
          <a:off x="1210026" y="2569310"/>
          <a:ext cx="4420707" cy="382718"/>
        </a:xfrm>
        <a:custGeom>
          <a:avLst/>
          <a:gdLst/>
          <a:ahLst/>
          <a:cxnLst/>
          <a:rect l="0" t="0" r="0" b="0"/>
          <a:pathLst>
            <a:path>
              <a:moveTo>
                <a:pt x="4420707" y="0"/>
              </a:moveTo>
              <a:lnTo>
                <a:pt x="4420707" y="208459"/>
              </a:lnTo>
              <a:lnTo>
                <a:pt x="0" y="208459"/>
              </a:lnTo>
              <a:lnTo>
                <a:pt x="0" y="382718"/>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309380" y="2758603"/>
        <a:ext cx="221999" cy="4133"/>
      </dsp:txXfrm>
    </dsp:sp>
    <dsp:sp modelId="{44D6BBAB-4A41-4AC8-8B69-A709DB96F770}">
      <dsp:nvSpPr>
        <dsp:cNvPr id="0" name=""/>
        <dsp:cNvSpPr/>
      </dsp:nvSpPr>
      <dsp:spPr>
        <a:xfrm>
          <a:off x="4732215" y="1492889"/>
          <a:ext cx="1797035" cy="1078221"/>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kern="1200" dirty="0"/>
            <a:t>Ubicación de los comparadores de reloj palpadores</a:t>
          </a:r>
        </a:p>
      </dsp:txBody>
      <dsp:txXfrm>
        <a:off x="4732215" y="1492889"/>
        <a:ext cx="1797035" cy="1078221"/>
      </dsp:txXfrm>
    </dsp:sp>
    <dsp:sp modelId="{B55CCFFB-06FB-4A02-828A-BD02517E775D}">
      <dsp:nvSpPr>
        <dsp:cNvPr id="0" name=""/>
        <dsp:cNvSpPr/>
      </dsp:nvSpPr>
      <dsp:spPr>
        <a:xfrm>
          <a:off x="2106744" y="3477819"/>
          <a:ext cx="382718" cy="91440"/>
        </a:xfrm>
        <a:custGeom>
          <a:avLst/>
          <a:gdLst/>
          <a:ahLst/>
          <a:cxnLst/>
          <a:rect l="0" t="0" r="0" b="0"/>
          <a:pathLst>
            <a:path>
              <a:moveTo>
                <a:pt x="0" y="45720"/>
              </a:moveTo>
              <a:lnTo>
                <a:pt x="382718"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287770" y="3521472"/>
        <a:ext cx="20665" cy="4133"/>
      </dsp:txXfrm>
    </dsp:sp>
    <dsp:sp modelId="{5467A76F-CC4B-4DB9-989D-6F1AC81CEE22}">
      <dsp:nvSpPr>
        <dsp:cNvPr id="0" name=""/>
        <dsp:cNvSpPr/>
      </dsp:nvSpPr>
      <dsp:spPr>
        <a:xfrm>
          <a:off x="311508" y="2984428"/>
          <a:ext cx="1797035" cy="1078221"/>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kern="1200" dirty="0"/>
            <a:t>Compresión de los soportes estructurales generando flexión axisimétrica en la placa</a:t>
          </a:r>
        </a:p>
      </dsp:txBody>
      <dsp:txXfrm>
        <a:off x="311508" y="2984428"/>
        <a:ext cx="1797035" cy="1078221"/>
      </dsp:txXfrm>
    </dsp:sp>
    <dsp:sp modelId="{B16BC14B-1751-4630-B9AD-883875BAC522}">
      <dsp:nvSpPr>
        <dsp:cNvPr id="0" name=""/>
        <dsp:cNvSpPr/>
      </dsp:nvSpPr>
      <dsp:spPr>
        <a:xfrm>
          <a:off x="2521862" y="2984428"/>
          <a:ext cx="1797035" cy="1078221"/>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kern="1200" dirty="0"/>
            <a:t>Giramos 90ºa la probeta. Se repite este paso, hasta tener medidas en 4 posiciones de la placa </a:t>
          </a:r>
        </a:p>
      </dsp:txBody>
      <dsp:txXfrm>
        <a:off x="2521862" y="2984428"/>
        <a:ext cx="1797035" cy="107822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2961B-0BE7-481E-813D-391C22BA4620}">
      <dsp:nvSpPr>
        <dsp:cNvPr id="0" name=""/>
        <dsp:cNvSpPr/>
      </dsp:nvSpPr>
      <dsp:spPr>
        <a:xfrm>
          <a:off x="2604986" y="165001"/>
          <a:ext cx="1478484" cy="147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s-EC" sz="2200" kern="1200" dirty="0"/>
            <a:t>Carga descentrada</a:t>
          </a:r>
          <a:endParaRPr lang="es-ES" sz="2200" kern="1200" dirty="0"/>
        </a:p>
      </dsp:txBody>
      <dsp:txXfrm>
        <a:off x="2604986" y="165001"/>
        <a:ext cx="1478484" cy="1478484"/>
      </dsp:txXfrm>
    </dsp:sp>
    <dsp:sp modelId="{F82DC8D1-0D72-41DD-AF2D-41AF0C741881}">
      <dsp:nvSpPr>
        <dsp:cNvPr id="0" name=""/>
        <dsp:cNvSpPr/>
      </dsp:nvSpPr>
      <dsp:spPr>
        <a:xfrm>
          <a:off x="-345" y="71662"/>
          <a:ext cx="4177154" cy="4177154"/>
        </a:xfrm>
        <a:prstGeom prst="circularArrow">
          <a:avLst>
            <a:gd name="adj1" fmla="val 6902"/>
            <a:gd name="adj2" fmla="val 465342"/>
            <a:gd name="adj3" fmla="val 549458"/>
            <a:gd name="adj4" fmla="val 20585200"/>
            <a:gd name="adj5" fmla="val 8052"/>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9918EA-C21D-4B95-987A-CC614313102F}">
      <dsp:nvSpPr>
        <dsp:cNvPr id="0" name=""/>
        <dsp:cNvSpPr/>
      </dsp:nvSpPr>
      <dsp:spPr>
        <a:xfrm>
          <a:off x="2604986" y="2676994"/>
          <a:ext cx="1478484" cy="147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s-EC" sz="2200" kern="1200" dirty="0"/>
            <a:t>Defectos geométricos</a:t>
          </a:r>
          <a:endParaRPr lang="es-ES" sz="2200" kern="1200" dirty="0"/>
        </a:p>
      </dsp:txBody>
      <dsp:txXfrm>
        <a:off x="2604986" y="2676994"/>
        <a:ext cx="1478484" cy="1478484"/>
      </dsp:txXfrm>
    </dsp:sp>
    <dsp:sp modelId="{7606B302-BFFF-4856-ADE6-1781D3C730AC}">
      <dsp:nvSpPr>
        <dsp:cNvPr id="0" name=""/>
        <dsp:cNvSpPr/>
      </dsp:nvSpPr>
      <dsp:spPr>
        <a:xfrm>
          <a:off x="-345" y="71662"/>
          <a:ext cx="4177154" cy="4177154"/>
        </a:xfrm>
        <a:prstGeom prst="circularArrow">
          <a:avLst>
            <a:gd name="adj1" fmla="val 6902"/>
            <a:gd name="adj2" fmla="val 465342"/>
            <a:gd name="adj3" fmla="val 5949458"/>
            <a:gd name="adj4" fmla="val 4385200"/>
            <a:gd name="adj5" fmla="val 8052"/>
          </a:avLst>
        </a:prstGeom>
        <a:solidFill>
          <a:schemeClr val="accent4">
            <a:shade val="80000"/>
            <a:hueOff val="57861"/>
            <a:satOff val="-6681"/>
            <a:lumOff val="104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94E14E-FD80-45D2-92D6-F82FB4BA182E}">
      <dsp:nvSpPr>
        <dsp:cNvPr id="0" name=""/>
        <dsp:cNvSpPr/>
      </dsp:nvSpPr>
      <dsp:spPr>
        <a:xfrm>
          <a:off x="92993" y="2676994"/>
          <a:ext cx="1478484" cy="147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s-EC" sz="2200" kern="1200" dirty="0"/>
            <a:t>Toma de datos no instantánea</a:t>
          </a:r>
          <a:endParaRPr lang="es-ES" sz="2200" kern="1200" dirty="0"/>
        </a:p>
      </dsp:txBody>
      <dsp:txXfrm>
        <a:off x="92993" y="2676994"/>
        <a:ext cx="1478484" cy="1478484"/>
      </dsp:txXfrm>
    </dsp:sp>
    <dsp:sp modelId="{8FB7546A-3B08-4B51-BF88-E5EC4A8EA222}">
      <dsp:nvSpPr>
        <dsp:cNvPr id="0" name=""/>
        <dsp:cNvSpPr/>
      </dsp:nvSpPr>
      <dsp:spPr>
        <a:xfrm>
          <a:off x="-345" y="71662"/>
          <a:ext cx="4177154" cy="4177154"/>
        </a:xfrm>
        <a:prstGeom prst="circularArrow">
          <a:avLst>
            <a:gd name="adj1" fmla="val 6902"/>
            <a:gd name="adj2" fmla="val 465342"/>
            <a:gd name="adj3" fmla="val 11349458"/>
            <a:gd name="adj4" fmla="val 9785200"/>
            <a:gd name="adj5" fmla="val 8052"/>
          </a:avLst>
        </a:prstGeom>
        <a:solidFill>
          <a:schemeClr val="accent4">
            <a:shade val="80000"/>
            <a:hueOff val="115721"/>
            <a:satOff val="-13362"/>
            <a:lumOff val="208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2C9CB4-FA6A-4891-8E53-E8B8E5ED8E1E}">
      <dsp:nvSpPr>
        <dsp:cNvPr id="0" name=""/>
        <dsp:cNvSpPr/>
      </dsp:nvSpPr>
      <dsp:spPr>
        <a:xfrm>
          <a:off x="92993" y="165001"/>
          <a:ext cx="1478484" cy="147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s-EC" sz="2200" kern="1200" dirty="0"/>
            <a:t>Área de estudio muy pequeña</a:t>
          </a:r>
          <a:endParaRPr lang="es-ES" sz="2200" kern="1200" dirty="0"/>
        </a:p>
      </dsp:txBody>
      <dsp:txXfrm>
        <a:off x="92993" y="165001"/>
        <a:ext cx="1478484" cy="1478484"/>
      </dsp:txXfrm>
    </dsp:sp>
    <dsp:sp modelId="{B263E4E0-E85E-41F1-84E2-69812E88986B}">
      <dsp:nvSpPr>
        <dsp:cNvPr id="0" name=""/>
        <dsp:cNvSpPr/>
      </dsp:nvSpPr>
      <dsp:spPr>
        <a:xfrm>
          <a:off x="-345" y="71662"/>
          <a:ext cx="4177154" cy="4177154"/>
        </a:xfrm>
        <a:prstGeom prst="circularArrow">
          <a:avLst>
            <a:gd name="adj1" fmla="val 6902"/>
            <a:gd name="adj2" fmla="val 465342"/>
            <a:gd name="adj3" fmla="val 16749458"/>
            <a:gd name="adj4" fmla="val 15185200"/>
            <a:gd name="adj5" fmla="val 8052"/>
          </a:avLst>
        </a:prstGeom>
        <a:solidFill>
          <a:schemeClr val="accent4">
            <a:shade val="80000"/>
            <a:hueOff val="173582"/>
            <a:satOff val="-20043"/>
            <a:lumOff val="313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CCAF4-3E67-4311-909A-366AA1B0F057}">
      <dsp:nvSpPr>
        <dsp:cNvPr id="0" name=""/>
        <dsp:cNvSpPr/>
      </dsp:nvSpPr>
      <dsp:spPr>
        <a:xfrm rot="5400000">
          <a:off x="-121286" y="122336"/>
          <a:ext cx="808578" cy="566004"/>
        </a:xfrm>
        <a:prstGeom prst="chevron">
          <a:avLst/>
        </a:prstGeom>
        <a:solidFill>
          <a:schemeClr val="accent4">
            <a:alpha val="9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t>1</a:t>
          </a:r>
        </a:p>
      </dsp:txBody>
      <dsp:txXfrm rot="-5400000">
        <a:off x="1" y="284051"/>
        <a:ext cx="566004" cy="242574"/>
      </dsp:txXfrm>
    </dsp:sp>
    <dsp:sp modelId="{5F3158D6-0F1E-456A-B581-428867C3D492}">
      <dsp:nvSpPr>
        <dsp:cNvPr id="0" name=""/>
        <dsp:cNvSpPr/>
      </dsp:nvSpPr>
      <dsp:spPr>
        <a:xfrm rot="5400000">
          <a:off x="3978143" y="-3411089"/>
          <a:ext cx="525575" cy="7349854"/>
        </a:xfrm>
        <a:prstGeom prst="round2SameRect">
          <a:avLst/>
        </a:prstGeom>
        <a:solidFill>
          <a:schemeClr val="lt1">
            <a:alpha val="9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Font typeface="+mj-lt"/>
            <a:buNone/>
          </a:pPr>
          <a:r>
            <a:rPr lang="es-EC" sz="1600" kern="1200" dirty="0"/>
            <a:t>La deflexión del plano medio de la placa es pequeña (menor al 10%), comparado con su espesor.</a:t>
          </a:r>
          <a:endParaRPr lang="es-ES" sz="1600" kern="1200" dirty="0"/>
        </a:p>
      </dsp:txBody>
      <dsp:txXfrm rot="-5400000">
        <a:off x="566004" y="26706"/>
        <a:ext cx="7324198" cy="474263"/>
      </dsp:txXfrm>
    </dsp:sp>
    <dsp:sp modelId="{CEEA5F86-F607-4842-B063-92E6C3F366C4}">
      <dsp:nvSpPr>
        <dsp:cNvPr id="0" name=""/>
        <dsp:cNvSpPr/>
      </dsp:nvSpPr>
      <dsp:spPr>
        <a:xfrm rot="5400000">
          <a:off x="-121286" y="761113"/>
          <a:ext cx="808578" cy="566004"/>
        </a:xfrm>
        <a:prstGeom prst="chevron">
          <a:avLst/>
        </a:prstGeom>
        <a:solidFill>
          <a:schemeClr val="accent4">
            <a:alpha val="90000"/>
            <a:hueOff val="0"/>
            <a:satOff val="0"/>
            <a:lumOff val="0"/>
            <a:alphaOff val="-20000"/>
          </a:schemeClr>
        </a:solidFill>
        <a:ln w="25400" cap="flat" cmpd="sng" algn="ctr">
          <a:solidFill>
            <a:schemeClr val="accent4">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t>2</a:t>
          </a:r>
        </a:p>
      </dsp:txBody>
      <dsp:txXfrm rot="-5400000">
        <a:off x="1" y="922828"/>
        <a:ext cx="566004" cy="242574"/>
      </dsp:txXfrm>
    </dsp:sp>
    <dsp:sp modelId="{C01CF19D-B12A-48D4-B316-39AC7A3FA3F6}">
      <dsp:nvSpPr>
        <dsp:cNvPr id="0" name=""/>
        <dsp:cNvSpPr/>
      </dsp:nvSpPr>
      <dsp:spPr>
        <a:xfrm rot="5400000">
          <a:off x="3978143" y="-2772312"/>
          <a:ext cx="525575" cy="7349854"/>
        </a:xfrm>
        <a:prstGeom prst="round2SameRect">
          <a:avLst/>
        </a:prstGeom>
        <a:solidFill>
          <a:schemeClr val="lt1">
            <a:alpha val="90000"/>
            <a:hueOff val="0"/>
            <a:satOff val="0"/>
            <a:lumOff val="0"/>
            <a:alphaOff val="0"/>
          </a:schemeClr>
        </a:solidFill>
        <a:ln w="25400" cap="flat" cmpd="sng" algn="ctr">
          <a:solidFill>
            <a:schemeClr val="accent4">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Font typeface="+mj-lt"/>
            <a:buNone/>
          </a:pPr>
          <a:r>
            <a:rPr lang="es-EC" sz="1600" kern="1200" dirty="0"/>
            <a:t>Los puntos del interior de una placa delgada solo sufren desplazamiento en la dirección perpendicular al plano medio de la misma</a:t>
          </a:r>
          <a:endParaRPr lang="es-ES" sz="1600" kern="1200" dirty="0"/>
        </a:p>
      </dsp:txBody>
      <dsp:txXfrm rot="-5400000">
        <a:off x="566004" y="665483"/>
        <a:ext cx="7324198" cy="474263"/>
      </dsp:txXfrm>
    </dsp:sp>
    <dsp:sp modelId="{B4479B5A-3475-4A54-A4C7-9520B9CA625C}">
      <dsp:nvSpPr>
        <dsp:cNvPr id="0" name=""/>
        <dsp:cNvSpPr/>
      </dsp:nvSpPr>
      <dsp:spPr>
        <a:xfrm rot="5400000">
          <a:off x="-121286" y="1399890"/>
          <a:ext cx="808578" cy="566004"/>
        </a:xfrm>
        <a:prstGeom prst="chevron">
          <a:avLst/>
        </a:prstGeom>
        <a:solidFill>
          <a:schemeClr val="accent4">
            <a:alpha val="90000"/>
            <a:hueOff val="0"/>
            <a:satOff val="0"/>
            <a:lumOff val="0"/>
            <a:alphaOff val="-40000"/>
          </a:schemeClr>
        </a:solidFill>
        <a:ln w="25400" cap="flat" cmpd="sng" algn="ctr">
          <a:solidFill>
            <a:schemeClr val="accent4">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t>3</a:t>
          </a:r>
        </a:p>
      </dsp:txBody>
      <dsp:txXfrm rot="-5400000">
        <a:off x="1" y="1561605"/>
        <a:ext cx="566004" cy="242574"/>
      </dsp:txXfrm>
    </dsp:sp>
    <dsp:sp modelId="{E5B16822-EACE-4B18-93BC-D8EA6FA29FB6}">
      <dsp:nvSpPr>
        <dsp:cNvPr id="0" name=""/>
        <dsp:cNvSpPr/>
      </dsp:nvSpPr>
      <dsp:spPr>
        <a:xfrm rot="5400000">
          <a:off x="3978143" y="-2133535"/>
          <a:ext cx="525575" cy="7349854"/>
        </a:xfrm>
        <a:prstGeom prst="round2SameRect">
          <a:avLst/>
        </a:prstGeom>
        <a:solidFill>
          <a:schemeClr val="lt1">
            <a:alpha val="90000"/>
            <a:hueOff val="0"/>
            <a:satOff val="0"/>
            <a:lumOff val="0"/>
            <a:alphaOff val="0"/>
          </a:schemeClr>
        </a:solidFill>
        <a:ln w="25400" cap="flat" cmpd="sng" algn="ctr">
          <a:solidFill>
            <a:schemeClr val="accent4">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Font typeface="+mj-lt"/>
            <a:buNone/>
          </a:pPr>
          <a:r>
            <a:rPr lang="es-ES" sz="1600" kern="1200" dirty="0"/>
            <a:t>Todos los puntos contenidos en una normal al plano medio, tienen el mismo desplazamiento perpendicular al plano medio.</a:t>
          </a:r>
        </a:p>
      </dsp:txBody>
      <dsp:txXfrm rot="-5400000">
        <a:off x="566004" y="1304260"/>
        <a:ext cx="7324198" cy="4742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CCAF4-3E67-4311-909A-366AA1B0F057}">
      <dsp:nvSpPr>
        <dsp:cNvPr id="0" name=""/>
        <dsp:cNvSpPr/>
      </dsp:nvSpPr>
      <dsp:spPr>
        <a:xfrm rot="5400000">
          <a:off x="-117104" y="118118"/>
          <a:ext cx="780696" cy="546487"/>
        </a:xfrm>
        <a:prstGeom prst="chevron">
          <a:avLst/>
        </a:prstGeom>
        <a:solidFill>
          <a:schemeClr val="accent4">
            <a:alpha val="9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t>4</a:t>
          </a:r>
        </a:p>
      </dsp:txBody>
      <dsp:txXfrm rot="-5400000">
        <a:off x="1" y="274258"/>
        <a:ext cx="546487" cy="234209"/>
      </dsp:txXfrm>
    </dsp:sp>
    <dsp:sp modelId="{5F3158D6-0F1E-456A-B581-428867C3D492}">
      <dsp:nvSpPr>
        <dsp:cNvPr id="0" name=""/>
        <dsp:cNvSpPr/>
      </dsp:nvSpPr>
      <dsp:spPr>
        <a:xfrm rot="5400000">
          <a:off x="3977446" y="-3429945"/>
          <a:ext cx="507452" cy="7369371"/>
        </a:xfrm>
        <a:prstGeom prst="round2SameRect">
          <a:avLst/>
        </a:prstGeom>
        <a:solidFill>
          <a:schemeClr val="lt1">
            <a:alpha val="9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Font typeface="+mj-lt"/>
            <a:buNone/>
          </a:pPr>
          <a:r>
            <a:rPr lang="es-ES" sz="1500" kern="1200" dirty="0"/>
            <a:t>Las normales al plano medio se mantienen rectas y ortogonales a la deformada del plano medio durante la flexión.</a:t>
          </a:r>
        </a:p>
      </dsp:txBody>
      <dsp:txXfrm rot="-5400000">
        <a:off x="546487" y="25786"/>
        <a:ext cx="7344599" cy="457908"/>
      </dsp:txXfrm>
    </dsp:sp>
    <dsp:sp modelId="{BD8A19F0-D06B-471F-AE17-C458EF58B9AC}">
      <dsp:nvSpPr>
        <dsp:cNvPr id="0" name=""/>
        <dsp:cNvSpPr/>
      </dsp:nvSpPr>
      <dsp:spPr>
        <a:xfrm rot="5400000">
          <a:off x="-117104" y="734868"/>
          <a:ext cx="780696" cy="546487"/>
        </a:xfrm>
        <a:prstGeom prst="chevron">
          <a:avLst/>
        </a:prstGeom>
        <a:solidFill>
          <a:schemeClr val="accent4">
            <a:alpha val="90000"/>
            <a:hueOff val="0"/>
            <a:satOff val="0"/>
            <a:lumOff val="0"/>
            <a:alphaOff val="-20000"/>
          </a:schemeClr>
        </a:solidFill>
        <a:ln w="25400" cap="flat" cmpd="sng" algn="ctr">
          <a:solidFill>
            <a:schemeClr val="accent4">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Font typeface="+mj-lt"/>
            <a:buNone/>
          </a:pPr>
          <a:r>
            <a:rPr lang="es-ES" sz="1500" kern="1200" dirty="0"/>
            <a:t>4.1</a:t>
          </a:r>
        </a:p>
      </dsp:txBody>
      <dsp:txXfrm rot="-5400000">
        <a:off x="1" y="891008"/>
        <a:ext cx="546487" cy="234209"/>
      </dsp:txXfrm>
    </dsp:sp>
    <dsp:sp modelId="{72AD3DD8-3EB8-4E80-9B3C-C77B20EDBDC6}">
      <dsp:nvSpPr>
        <dsp:cNvPr id="0" name=""/>
        <dsp:cNvSpPr/>
      </dsp:nvSpPr>
      <dsp:spPr>
        <a:xfrm rot="5400000">
          <a:off x="3977446" y="-2813195"/>
          <a:ext cx="507452" cy="7369371"/>
        </a:xfrm>
        <a:prstGeom prst="round2SameRect">
          <a:avLst/>
        </a:prstGeom>
        <a:solidFill>
          <a:schemeClr val="lt1">
            <a:alpha val="90000"/>
            <a:hueOff val="0"/>
            <a:satOff val="0"/>
            <a:lumOff val="0"/>
            <a:alphaOff val="0"/>
          </a:schemeClr>
        </a:solidFill>
        <a:ln w="25400" cap="flat" cmpd="sng" algn="ctr">
          <a:solidFill>
            <a:schemeClr val="accent4">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Font typeface="+mj-lt"/>
            <a:buNone/>
          </a:pPr>
          <a:r>
            <a:rPr lang="es-ES" sz="1500" kern="1200" dirty="0"/>
            <a:t>Las deformaciones transversales se consideran despreciables (</a:t>
          </a:r>
          <a14:m xmlns:a14="http://schemas.microsoft.com/office/drawing/2010/main">
            <m:oMath xmlns:m="http://schemas.openxmlformats.org/officeDocument/2006/math">
              <m:sSub>
                <m:sSubPr>
                  <m:ctrlPr>
                    <a:rPr lang="es-EC" sz="1500" i="1" kern="1200">
                      <a:latin typeface="Cambria Math" panose="02040503050406030204" pitchFamily="18" charset="0"/>
                    </a:rPr>
                  </m:ctrlPr>
                </m:sSubPr>
                <m:e>
                  <m:r>
                    <a:rPr lang="es-ES" sz="1500" i="1" kern="1200">
                      <a:latin typeface="Cambria Math" panose="02040503050406030204" pitchFamily="18" charset="0"/>
                    </a:rPr>
                    <m:t>𝛾</m:t>
                  </m:r>
                </m:e>
                <m:sub>
                  <m:r>
                    <a:rPr lang="es-ES" sz="1500" i="1" kern="1200">
                      <a:latin typeface="Cambria Math" panose="02040503050406030204" pitchFamily="18" charset="0"/>
                    </a:rPr>
                    <m:t>𝑥𝑧</m:t>
                  </m:r>
                </m:sub>
              </m:sSub>
              <m:r>
                <a:rPr lang="es-ES" sz="1500" i="1" kern="1200">
                  <a:latin typeface="Cambria Math" panose="02040503050406030204" pitchFamily="18" charset="0"/>
                </a:rPr>
                <m:t>=</m:t>
              </m:r>
              <m:sSub>
                <m:sSubPr>
                  <m:ctrlPr>
                    <a:rPr lang="es-EC" sz="1500" i="1" kern="1200">
                      <a:latin typeface="Cambria Math" panose="02040503050406030204" pitchFamily="18" charset="0"/>
                    </a:rPr>
                  </m:ctrlPr>
                </m:sSubPr>
                <m:e>
                  <m:r>
                    <a:rPr lang="es-ES" sz="1500" i="1" kern="1200">
                      <a:latin typeface="Cambria Math" panose="02040503050406030204" pitchFamily="18" charset="0"/>
                    </a:rPr>
                    <m:t>𝛾</m:t>
                  </m:r>
                </m:e>
                <m:sub>
                  <m:r>
                    <a:rPr lang="es-EC" sz="1500" b="0" i="1" kern="1200" smtClean="0">
                      <a:latin typeface="Cambria Math" panose="02040503050406030204" pitchFamily="18" charset="0"/>
                    </a:rPr>
                    <m:t>𝑦</m:t>
                  </m:r>
                  <m:r>
                    <a:rPr lang="es-ES" sz="1500" i="1" kern="1200">
                      <a:latin typeface="Cambria Math" panose="02040503050406030204" pitchFamily="18" charset="0"/>
                    </a:rPr>
                    <m:t>𝑧</m:t>
                  </m:r>
                </m:sub>
              </m:sSub>
              <m:r>
                <a:rPr lang="es-ES" sz="1500" i="1" kern="1200">
                  <a:latin typeface="Cambria Math" panose="02040503050406030204" pitchFamily="18" charset="0"/>
                </a:rPr>
                <m:t>=</m:t>
              </m:r>
              <m:r>
                <a:rPr lang="es-EC" sz="1500" b="0" i="1" kern="1200" smtClean="0">
                  <a:latin typeface="Cambria Math" panose="02040503050406030204" pitchFamily="18" charset="0"/>
                </a:rPr>
                <m:t>0), </m:t>
              </m:r>
            </m:oMath>
          </a14:m>
          <a:r>
            <a:rPr lang="es-ES" sz="1500" kern="1200" dirty="0"/>
            <a:t>así como sus esfuerzos.</a:t>
          </a:r>
        </a:p>
      </dsp:txBody>
      <dsp:txXfrm rot="-5400000">
        <a:off x="546487" y="642536"/>
        <a:ext cx="7344599" cy="457908"/>
      </dsp:txXfrm>
    </dsp:sp>
    <dsp:sp modelId="{BF89F5FF-FD10-4110-B252-CEE09603DB9B}">
      <dsp:nvSpPr>
        <dsp:cNvPr id="0" name=""/>
        <dsp:cNvSpPr/>
      </dsp:nvSpPr>
      <dsp:spPr>
        <a:xfrm rot="5400000">
          <a:off x="-117104" y="1351618"/>
          <a:ext cx="780696" cy="546487"/>
        </a:xfrm>
        <a:prstGeom prst="chevron">
          <a:avLst/>
        </a:prstGeom>
        <a:solidFill>
          <a:schemeClr val="accent4">
            <a:alpha val="90000"/>
            <a:hueOff val="0"/>
            <a:satOff val="0"/>
            <a:lumOff val="0"/>
            <a:alphaOff val="-40000"/>
          </a:schemeClr>
        </a:solidFill>
        <a:ln w="25400" cap="flat" cmpd="sng" algn="ctr">
          <a:solidFill>
            <a:schemeClr val="accent4">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Font typeface="+mj-lt"/>
            <a:buNone/>
          </a:pPr>
          <a:r>
            <a:rPr lang="es-ES" sz="1500" kern="1200" dirty="0"/>
            <a:t>4.2</a:t>
          </a:r>
        </a:p>
      </dsp:txBody>
      <dsp:txXfrm rot="-5400000">
        <a:off x="1" y="1507758"/>
        <a:ext cx="546487" cy="234209"/>
      </dsp:txXfrm>
    </dsp:sp>
    <dsp:sp modelId="{B464976E-F554-4A83-ACDC-06CA6FF235D3}">
      <dsp:nvSpPr>
        <dsp:cNvPr id="0" name=""/>
        <dsp:cNvSpPr/>
      </dsp:nvSpPr>
      <dsp:spPr>
        <a:xfrm rot="5400000">
          <a:off x="3977446" y="-2196445"/>
          <a:ext cx="507452" cy="7369371"/>
        </a:xfrm>
        <a:prstGeom prst="round2SameRect">
          <a:avLst/>
        </a:prstGeom>
        <a:solidFill>
          <a:schemeClr val="lt1">
            <a:alpha val="90000"/>
            <a:hueOff val="0"/>
            <a:satOff val="0"/>
            <a:lumOff val="0"/>
            <a:alphaOff val="0"/>
          </a:schemeClr>
        </a:solidFill>
        <a:ln w="25400" cap="flat" cmpd="sng" algn="ctr">
          <a:solidFill>
            <a:schemeClr val="accent4">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Font typeface="+mj-lt"/>
            <a:buNone/>
          </a:pPr>
          <a:r>
            <a:rPr lang="es-ES" sz="1500" kern="1200" dirty="0"/>
            <a:t>La deflexión de la placa está asociada principalmente por las deformaciones de curva elástica de su plano medio. </a:t>
          </a:r>
        </a:p>
      </dsp:txBody>
      <dsp:txXfrm rot="-5400000">
        <a:off x="546487" y="1259286"/>
        <a:ext cx="7344599" cy="4579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6BAE91-B0A3-44C8-B2EF-E18FCF5A3215}">
      <dsp:nvSpPr>
        <dsp:cNvPr id="0" name=""/>
        <dsp:cNvSpPr/>
      </dsp:nvSpPr>
      <dsp:spPr>
        <a:xfrm rot="5400000">
          <a:off x="-122541" y="122627"/>
          <a:ext cx="816942" cy="571859"/>
        </a:xfrm>
        <a:prstGeom prst="chevron">
          <a:avLst/>
        </a:prstGeom>
        <a:solidFill>
          <a:schemeClr val="accent4">
            <a:alpha val="9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5</a:t>
          </a:r>
        </a:p>
      </dsp:txBody>
      <dsp:txXfrm rot="-5400000">
        <a:off x="1" y="286016"/>
        <a:ext cx="571859" cy="245083"/>
      </dsp:txXfrm>
    </dsp:sp>
    <dsp:sp modelId="{A9EEDCC4-0E90-4A69-8A64-C893FFC0A4D9}">
      <dsp:nvSpPr>
        <dsp:cNvPr id="0" name=""/>
        <dsp:cNvSpPr/>
      </dsp:nvSpPr>
      <dsp:spPr>
        <a:xfrm rot="5400000">
          <a:off x="3872851" y="-3300905"/>
          <a:ext cx="531012" cy="7132996"/>
        </a:xfrm>
        <a:prstGeom prst="round2SameRect">
          <a:avLst/>
        </a:prstGeom>
        <a:solidFill>
          <a:schemeClr val="lt1">
            <a:alpha val="9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Font typeface="+mj-lt"/>
            <a:buNone/>
          </a:pPr>
          <a:r>
            <a:rPr lang="es-ES" sz="1500" kern="1200" dirty="0"/>
            <a:t>Las deformaciones son pequeñas y las cargas se aplican sobre la estructura sin deformar </a:t>
          </a:r>
          <a14:m xmlns:a14="http://schemas.microsoft.com/office/drawing/2010/main">
            <m:oMath xmlns:m="http://schemas.openxmlformats.org/officeDocument/2006/math">
              <m:sSub>
                <m:sSubPr>
                  <m:ctrlPr>
                    <a:rPr lang="es-EC" sz="1500" i="1" kern="1200">
                      <a:latin typeface="Cambria Math" panose="02040503050406030204" pitchFamily="18" charset="0"/>
                    </a:rPr>
                  </m:ctrlPr>
                </m:sSubPr>
                <m:e>
                  <m:r>
                    <a:rPr lang="es-ES" sz="1500" i="1" kern="1200">
                      <a:latin typeface="Cambria Math" panose="02040503050406030204" pitchFamily="18" charset="0"/>
                    </a:rPr>
                    <m:t>𝜀</m:t>
                  </m:r>
                </m:e>
                <m:sub>
                  <m:r>
                    <a:rPr lang="es-ES" sz="1500" i="1" kern="1200">
                      <a:latin typeface="Cambria Math" panose="02040503050406030204" pitchFamily="18" charset="0"/>
                    </a:rPr>
                    <m:t>𝑧</m:t>
                  </m:r>
                </m:sub>
              </m:sSub>
              <m:r>
                <a:rPr lang="es-EC" sz="1500" b="0" i="1" kern="1200" smtClean="0">
                  <a:latin typeface="Cambria Math" panose="02040503050406030204" pitchFamily="18" charset="0"/>
                </a:rPr>
                <m:t>=0.</m:t>
              </m:r>
            </m:oMath>
          </a14:m>
          <a:endParaRPr lang="es-ES" sz="1500" kern="1200" dirty="0"/>
        </a:p>
      </dsp:txBody>
      <dsp:txXfrm rot="-5400000">
        <a:off x="571859" y="26009"/>
        <a:ext cx="7107074" cy="479168"/>
      </dsp:txXfrm>
    </dsp:sp>
    <dsp:sp modelId="{3A56E005-8D20-45FE-BE78-7E9B11CFE473}">
      <dsp:nvSpPr>
        <dsp:cNvPr id="0" name=""/>
        <dsp:cNvSpPr/>
      </dsp:nvSpPr>
      <dsp:spPr>
        <a:xfrm rot="5400000">
          <a:off x="-122541" y="768011"/>
          <a:ext cx="816942" cy="571859"/>
        </a:xfrm>
        <a:prstGeom prst="chevron">
          <a:avLst/>
        </a:prstGeom>
        <a:solidFill>
          <a:schemeClr val="accent4">
            <a:alpha val="90000"/>
            <a:hueOff val="0"/>
            <a:satOff val="0"/>
            <a:lumOff val="0"/>
            <a:alphaOff val="-40000"/>
          </a:schemeClr>
        </a:solidFill>
        <a:ln w="25400" cap="flat" cmpd="sng" algn="ctr">
          <a:solidFill>
            <a:schemeClr val="accent4">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6</a:t>
          </a:r>
        </a:p>
      </dsp:txBody>
      <dsp:txXfrm rot="-5400000">
        <a:off x="1" y="931400"/>
        <a:ext cx="571859" cy="245083"/>
      </dsp:txXfrm>
    </dsp:sp>
    <dsp:sp modelId="{35B99056-68CF-4E35-BC57-43CD4C3885E0}">
      <dsp:nvSpPr>
        <dsp:cNvPr id="0" name=""/>
        <dsp:cNvSpPr/>
      </dsp:nvSpPr>
      <dsp:spPr>
        <a:xfrm rot="5400000">
          <a:off x="3872851" y="-2655521"/>
          <a:ext cx="531012" cy="7132996"/>
        </a:xfrm>
        <a:prstGeom prst="round2SameRect">
          <a:avLst/>
        </a:prstGeom>
        <a:solidFill>
          <a:schemeClr val="lt1">
            <a:alpha val="90000"/>
            <a:hueOff val="0"/>
            <a:satOff val="0"/>
            <a:lumOff val="0"/>
            <a:alphaOff val="0"/>
          </a:schemeClr>
        </a:solidFill>
        <a:ln w="25400" cap="flat" cmpd="sng" algn="ctr">
          <a:solidFill>
            <a:schemeClr val="accent4">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Font typeface="+mj-lt"/>
            <a:buNone/>
          </a:pPr>
          <a:r>
            <a:rPr lang="es-ES" sz="1500" kern="1200" dirty="0"/>
            <a:t>La tensión normal </a:t>
          </a:r>
          <a14:m xmlns:a14="http://schemas.microsoft.com/office/drawing/2010/main">
            <m:oMath xmlns:m="http://schemas.openxmlformats.org/officeDocument/2006/math">
              <m:sSub>
                <m:sSubPr>
                  <m:ctrlPr>
                    <a:rPr lang="es-EC" sz="1500" i="1" kern="1200">
                      <a:latin typeface="Cambria Math" panose="02040503050406030204" pitchFamily="18" charset="0"/>
                    </a:rPr>
                  </m:ctrlPr>
                </m:sSubPr>
                <m:e>
                  <m:r>
                    <a:rPr lang="es-ES" sz="1500" i="1" kern="1200">
                      <a:latin typeface="Cambria Math" panose="02040503050406030204" pitchFamily="18" charset="0"/>
                    </a:rPr>
                    <m:t>𝜎</m:t>
                  </m:r>
                </m:e>
                <m:sub>
                  <m:r>
                    <a:rPr lang="es-ES" sz="1500" i="1" kern="1200">
                      <a:latin typeface="Cambria Math" panose="02040503050406030204" pitchFamily="18" charset="0"/>
                    </a:rPr>
                    <m:t>𝑧</m:t>
                  </m:r>
                </m:sub>
              </m:sSub>
            </m:oMath>
          </a14:m>
          <a:r>
            <a:rPr lang="es-ES" sz="1500" kern="1200" dirty="0"/>
            <a:t> al plano medio es muy pequeña comparada con los dos componentes de tensión normal </a:t>
          </a:r>
          <a14:m xmlns:a14="http://schemas.microsoft.com/office/drawing/2010/main">
            <m:oMath xmlns:m="http://schemas.openxmlformats.org/officeDocument/2006/math">
              <m:sSub>
                <m:sSubPr>
                  <m:ctrlPr>
                    <a:rPr lang="es-EC" sz="1500" i="1" kern="1200">
                      <a:latin typeface="Cambria Math" panose="02040503050406030204" pitchFamily="18" charset="0"/>
                    </a:rPr>
                  </m:ctrlPr>
                </m:sSubPr>
                <m:e>
                  <m:r>
                    <a:rPr lang="es-ES" sz="1500" i="1" kern="1200">
                      <a:latin typeface="Cambria Math" panose="02040503050406030204" pitchFamily="18" charset="0"/>
                    </a:rPr>
                    <m:t>𝜎</m:t>
                  </m:r>
                </m:e>
                <m:sub>
                  <m:r>
                    <a:rPr lang="es-ES" sz="1500" i="1" kern="1200">
                      <a:latin typeface="Cambria Math" panose="02040503050406030204" pitchFamily="18" charset="0"/>
                    </a:rPr>
                    <m:t>𝑥</m:t>
                  </m:r>
                </m:sub>
              </m:sSub>
              <m:r>
                <a:rPr lang="es-ES" sz="1500" i="1" kern="1200">
                  <a:latin typeface="Cambria Math" panose="02040503050406030204" pitchFamily="18" charset="0"/>
                </a:rPr>
                <m:t> </m:t>
              </m:r>
              <m:r>
                <a:rPr lang="es-ES" sz="1500" i="1" kern="1200">
                  <a:latin typeface="Cambria Math" panose="02040503050406030204" pitchFamily="18" charset="0"/>
                </a:rPr>
                <m:t>𝑦</m:t>
              </m:r>
              <m:r>
                <a:rPr lang="es-ES" sz="1500" i="1" kern="1200">
                  <a:latin typeface="Cambria Math" panose="02040503050406030204" pitchFamily="18" charset="0"/>
                </a:rPr>
                <m:t> </m:t>
              </m:r>
              <m:sSub>
                <m:sSubPr>
                  <m:ctrlPr>
                    <a:rPr lang="es-EC" sz="1500" i="1" kern="1200">
                      <a:latin typeface="Cambria Math" panose="02040503050406030204" pitchFamily="18" charset="0"/>
                    </a:rPr>
                  </m:ctrlPr>
                </m:sSubPr>
                <m:e>
                  <m:r>
                    <a:rPr lang="es-ES" sz="1500" i="1" kern="1200">
                      <a:latin typeface="Cambria Math" panose="02040503050406030204" pitchFamily="18" charset="0"/>
                    </a:rPr>
                    <m:t>𝜎</m:t>
                  </m:r>
                </m:e>
                <m:sub>
                  <m:r>
                    <a:rPr lang="es-ES" sz="1500" i="1" kern="1200">
                      <a:latin typeface="Cambria Math" panose="02040503050406030204" pitchFamily="18" charset="0"/>
                    </a:rPr>
                    <m:t>𝑦</m:t>
                  </m:r>
                </m:sub>
              </m:sSub>
            </m:oMath>
          </a14:m>
          <a:r>
            <a:rPr lang="es-ES" sz="1500" kern="1200" dirty="0"/>
            <a:t>, por lo tanto, es despreciable.</a:t>
          </a:r>
        </a:p>
      </dsp:txBody>
      <dsp:txXfrm rot="-5400000">
        <a:off x="571859" y="671393"/>
        <a:ext cx="7107074" cy="4791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CADD9-CB17-44E5-A572-7CD9986BAC51}">
      <dsp:nvSpPr>
        <dsp:cNvPr id="0" name=""/>
        <dsp:cNvSpPr/>
      </dsp:nvSpPr>
      <dsp:spPr>
        <a:xfrm>
          <a:off x="0" y="0"/>
          <a:ext cx="3558786" cy="1179561"/>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Teoría completa de flexión en placas delgadas</a:t>
          </a:r>
        </a:p>
        <a:p>
          <a:pPr marL="114300" lvl="1" indent="-114300" algn="l" defTabSz="533400">
            <a:lnSpc>
              <a:spcPct val="90000"/>
            </a:lnSpc>
            <a:spcBef>
              <a:spcPct val="0"/>
            </a:spcBef>
            <a:spcAft>
              <a:spcPct val="15000"/>
            </a:spcAft>
            <a:buChar char="•"/>
          </a:pPr>
          <a:r>
            <a:rPr lang="es-EC" sz="1200" kern="1200" dirty="0"/>
            <a:t>(Kirchhoff, 1876)</a:t>
          </a:r>
          <a:endParaRPr lang="es-ES" sz="1200" kern="1200" dirty="0"/>
        </a:p>
      </dsp:txBody>
      <dsp:txXfrm>
        <a:off x="34548" y="34548"/>
        <a:ext cx="2285948" cy="1110465"/>
      </dsp:txXfrm>
    </dsp:sp>
    <dsp:sp modelId="{7E38EDCE-A17D-44EF-B961-85ED5ADAEDB9}">
      <dsp:nvSpPr>
        <dsp:cNvPr id="0" name=""/>
        <dsp:cNvSpPr/>
      </dsp:nvSpPr>
      <dsp:spPr>
        <a:xfrm>
          <a:off x="314010" y="1376154"/>
          <a:ext cx="3558786" cy="1179561"/>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Placas planas con un agüero en el centro</a:t>
          </a:r>
        </a:p>
        <a:p>
          <a:pPr marL="114300" lvl="1" indent="-114300" algn="l" defTabSz="533400">
            <a:lnSpc>
              <a:spcPct val="90000"/>
            </a:lnSpc>
            <a:spcBef>
              <a:spcPct val="0"/>
            </a:spcBef>
            <a:spcAft>
              <a:spcPct val="15000"/>
            </a:spcAft>
            <a:buChar char="•"/>
          </a:pPr>
          <a:r>
            <a:rPr lang="es-EC" sz="1200" kern="1200" dirty="0"/>
            <a:t>(</a:t>
          </a:r>
          <a:r>
            <a:rPr lang="es-EC" sz="1200" kern="1200" dirty="0" err="1"/>
            <a:t>Wahl</a:t>
          </a:r>
          <a:r>
            <a:rPr lang="es-EC" sz="1200" kern="1200" dirty="0"/>
            <a:t> &amp; Lobo, 1930)</a:t>
          </a:r>
          <a:endParaRPr lang="es-ES" sz="1200" kern="1200" dirty="0"/>
        </a:p>
      </dsp:txBody>
      <dsp:txXfrm>
        <a:off x="348558" y="1410702"/>
        <a:ext cx="2408965" cy="1110465"/>
      </dsp:txXfrm>
    </dsp:sp>
    <dsp:sp modelId="{4BEC2D42-A164-4589-8E83-C74827AB7320}">
      <dsp:nvSpPr>
        <dsp:cNvPr id="0" name=""/>
        <dsp:cNvSpPr/>
      </dsp:nvSpPr>
      <dsp:spPr>
        <a:xfrm>
          <a:off x="628021" y="2752309"/>
          <a:ext cx="3558786" cy="1179561"/>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Casos prácticos de placas circulares anulares</a:t>
          </a:r>
        </a:p>
        <a:p>
          <a:pPr marL="114300" lvl="1" indent="-114300" algn="l" defTabSz="533400">
            <a:lnSpc>
              <a:spcPct val="90000"/>
            </a:lnSpc>
            <a:spcBef>
              <a:spcPct val="0"/>
            </a:spcBef>
            <a:spcAft>
              <a:spcPct val="15000"/>
            </a:spcAft>
            <a:buChar char="•"/>
          </a:pPr>
          <a:r>
            <a:rPr lang="es-EC" sz="1200" kern="1200"/>
            <a:t>(Timoshenko, S. &amp; Woinowsky S., 1959)</a:t>
          </a:r>
          <a:endParaRPr lang="es-ES" sz="1200" kern="1200" dirty="0"/>
        </a:p>
      </dsp:txBody>
      <dsp:txXfrm>
        <a:off x="662569" y="2786857"/>
        <a:ext cx="2408965" cy="1110465"/>
      </dsp:txXfrm>
    </dsp:sp>
    <dsp:sp modelId="{0B0D5044-5528-413C-84BF-A2BC8088685F}">
      <dsp:nvSpPr>
        <dsp:cNvPr id="0" name=""/>
        <dsp:cNvSpPr/>
      </dsp:nvSpPr>
      <dsp:spPr>
        <a:xfrm>
          <a:off x="2792072" y="894500"/>
          <a:ext cx="766714" cy="766714"/>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s-ES" sz="3400" kern="1200"/>
        </a:p>
      </dsp:txBody>
      <dsp:txXfrm>
        <a:off x="2964583" y="894500"/>
        <a:ext cx="421692" cy="576952"/>
      </dsp:txXfrm>
    </dsp:sp>
    <dsp:sp modelId="{BB5A19CB-D040-4CB7-B21E-BD95F2BEA818}">
      <dsp:nvSpPr>
        <dsp:cNvPr id="0" name=""/>
        <dsp:cNvSpPr/>
      </dsp:nvSpPr>
      <dsp:spPr>
        <a:xfrm>
          <a:off x="3106082" y="2262791"/>
          <a:ext cx="766714" cy="766714"/>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s-ES" sz="3400" kern="1200"/>
        </a:p>
      </dsp:txBody>
      <dsp:txXfrm>
        <a:off x="3278593" y="2262791"/>
        <a:ext cx="421692" cy="5769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30F54-4003-45A6-8142-2B157693A9FD}">
      <dsp:nvSpPr>
        <dsp:cNvPr id="0" name=""/>
        <dsp:cNvSpPr/>
      </dsp:nvSpPr>
      <dsp:spPr>
        <a:xfrm>
          <a:off x="1315821" y="6637"/>
          <a:ext cx="5901131" cy="859429"/>
        </a:xfrm>
        <a:prstGeom prst="rightArrow">
          <a:avLst>
            <a:gd name="adj1" fmla="val 50000"/>
            <a:gd name="adj2" fmla="val 5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254000" bIns="136434" numCol="1" spcCol="1270" anchor="ctr" anchorCtr="0">
          <a:noAutofit/>
        </a:bodyPr>
        <a:lstStyle/>
        <a:p>
          <a:pPr marL="0" lvl="0" indent="0" algn="l" defTabSz="711200">
            <a:lnSpc>
              <a:spcPct val="90000"/>
            </a:lnSpc>
            <a:spcBef>
              <a:spcPct val="0"/>
            </a:spcBef>
            <a:spcAft>
              <a:spcPct val="35000"/>
            </a:spcAft>
            <a:buNone/>
          </a:pPr>
          <a:r>
            <a:rPr lang="es-ES" sz="1600" kern="1200" dirty="0"/>
            <a:t>Preprocesamiento</a:t>
          </a:r>
        </a:p>
      </dsp:txBody>
      <dsp:txXfrm>
        <a:off x="1315821" y="221494"/>
        <a:ext cx="5686274" cy="429715"/>
      </dsp:txXfrm>
    </dsp:sp>
    <dsp:sp modelId="{5ED063B6-7E76-4DC2-9748-E93004445DC9}">
      <dsp:nvSpPr>
        <dsp:cNvPr id="0" name=""/>
        <dsp:cNvSpPr/>
      </dsp:nvSpPr>
      <dsp:spPr>
        <a:xfrm>
          <a:off x="1315821" y="669381"/>
          <a:ext cx="1817548" cy="1655577"/>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s-ES" sz="1300" kern="1200" dirty="0"/>
            <a:t>Construcción de la geometría de la placa, propiedades del material, definición del tipo de elemento finito y mallado, aplicación de cargas y condiciones de frontera</a:t>
          </a:r>
        </a:p>
      </dsp:txBody>
      <dsp:txXfrm>
        <a:off x="1315821" y="669381"/>
        <a:ext cx="1817548" cy="1655577"/>
      </dsp:txXfrm>
    </dsp:sp>
    <dsp:sp modelId="{5930DF02-02C9-4C67-85D9-2FAB5D767DA1}">
      <dsp:nvSpPr>
        <dsp:cNvPr id="0" name=""/>
        <dsp:cNvSpPr/>
      </dsp:nvSpPr>
      <dsp:spPr>
        <a:xfrm>
          <a:off x="3133369" y="293113"/>
          <a:ext cx="4083583" cy="859429"/>
        </a:xfrm>
        <a:prstGeom prst="rightArrow">
          <a:avLst>
            <a:gd name="adj1" fmla="val 50000"/>
            <a:gd name="adj2" fmla="val 5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254000" bIns="136434" numCol="1" spcCol="1270" anchor="ctr" anchorCtr="0">
          <a:noAutofit/>
        </a:bodyPr>
        <a:lstStyle/>
        <a:p>
          <a:pPr marL="0" lvl="0" indent="0" algn="l" defTabSz="711200">
            <a:lnSpc>
              <a:spcPct val="90000"/>
            </a:lnSpc>
            <a:spcBef>
              <a:spcPct val="0"/>
            </a:spcBef>
            <a:spcAft>
              <a:spcPct val="35000"/>
            </a:spcAft>
            <a:buNone/>
          </a:pPr>
          <a:r>
            <a:rPr lang="es-ES" sz="1600" kern="1200" dirty="0"/>
            <a:t>Procesamiento</a:t>
          </a:r>
        </a:p>
      </dsp:txBody>
      <dsp:txXfrm>
        <a:off x="3133369" y="507970"/>
        <a:ext cx="3868726" cy="429715"/>
      </dsp:txXfrm>
    </dsp:sp>
    <dsp:sp modelId="{ED77D691-3F85-4850-8F1C-91CC5723DA33}">
      <dsp:nvSpPr>
        <dsp:cNvPr id="0" name=""/>
        <dsp:cNvSpPr/>
      </dsp:nvSpPr>
      <dsp:spPr>
        <a:xfrm>
          <a:off x="3133369" y="955857"/>
          <a:ext cx="1817548" cy="1655577"/>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s-ES" sz="1300" kern="1200" dirty="0"/>
            <a:t>Cálculos de soluciones aproximadas por parte del software computacional de elementos finitos. </a:t>
          </a:r>
        </a:p>
      </dsp:txBody>
      <dsp:txXfrm>
        <a:off x="3133369" y="955857"/>
        <a:ext cx="1817548" cy="1655577"/>
      </dsp:txXfrm>
    </dsp:sp>
    <dsp:sp modelId="{610E329D-F8D5-4258-B8D4-ABBF59A705CD}">
      <dsp:nvSpPr>
        <dsp:cNvPr id="0" name=""/>
        <dsp:cNvSpPr/>
      </dsp:nvSpPr>
      <dsp:spPr>
        <a:xfrm>
          <a:off x="4950918" y="579590"/>
          <a:ext cx="2266034" cy="859429"/>
        </a:xfrm>
        <a:prstGeom prst="rightArrow">
          <a:avLst>
            <a:gd name="adj1" fmla="val 50000"/>
            <a:gd name="adj2" fmla="val 5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254000" bIns="136434" numCol="1" spcCol="1270" anchor="ctr" anchorCtr="0">
          <a:noAutofit/>
        </a:bodyPr>
        <a:lstStyle/>
        <a:p>
          <a:pPr marL="0" lvl="0" indent="0" algn="l" defTabSz="711200">
            <a:lnSpc>
              <a:spcPct val="90000"/>
            </a:lnSpc>
            <a:spcBef>
              <a:spcPct val="0"/>
            </a:spcBef>
            <a:spcAft>
              <a:spcPct val="35000"/>
            </a:spcAft>
            <a:buNone/>
          </a:pPr>
          <a:r>
            <a:rPr lang="es-ES" sz="1600" kern="1200" dirty="0"/>
            <a:t>Postprocesamiento</a:t>
          </a:r>
        </a:p>
      </dsp:txBody>
      <dsp:txXfrm>
        <a:off x="4950918" y="794447"/>
        <a:ext cx="2051177" cy="429715"/>
      </dsp:txXfrm>
    </dsp:sp>
    <dsp:sp modelId="{CF7E422A-AF6C-47AF-86CA-F6A0A15B73F8}">
      <dsp:nvSpPr>
        <dsp:cNvPr id="0" name=""/>
        <dsp:cNvSpPr/>
      </dsp:nvSpPr>
      <dsp:spPr>
        <a:xfrm>
          <a:off x="4950918" y="1242334"/>
          <a:ext cx="1817548" cy="1631348"/>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s-ES" sz="1300" kern="1200" dirty="0"/>
            <a:t>Análisis de resultados de esfuerzos y desplazamientos</a:t>
          </a:r>
        </a:p>
      </dsp:txBody>
      <dsp:txXfrm>
        <a:off x="4950918" y="1242334"/>
        <a:ext cx="1817548" cy="16313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25C10-EE5C-4EEF-8120-9FCD6DDB6ABD}">
      <dsp:nvSpPr>
        <dsp:cNvPr id="0" name=""/>
        <dsp:cNvSpPr/>
      </dsp:nvSpPr>
      <dsp:spPr>
        <a:xfrm>
          <a:off x="0" y="1468952"/>
          <a:ext cx="8136904" cy="1958603"/>
        </a:xfrm>
        <a:prstGeom prst="notched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FA155-AB8C-45DA-A4EF-BCD6B6E065FD}">
      <dsp:nvSpPr>
        <dsp:cNvPr id="0" name=""/>
        <dsp:cNvSpPr/>
      </dsp:nvSpPr>
      <dsp:spPr>
        <a:xfrm>
          <a:off x="2011" y="0"/>
          <a:ext cx="1171070" cy="1958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s-EC" sz="1400" kern="1200" dirty="0"/>
            <a:t>Aplicar una carga axisimétrica distribuida</a:t>
          </a:r>
          <a:endParaRPr lang="es-ES" sz="1400" kern="1200" dirty="0"/>
        </a:p>
      </dsp:txBody>
      <dsp:txXfrm>
        <a:off x="2011" y="0"/>
        <a:ext cx="1171070" cy="1958603"/>
      </dsp:txXfrm>
    </dsp:sp>
    <dsp:sp modelId="{82031F1C-D101-4CD4-996A-902B853EF6A7}">
      <dsp:nvSpPr>
        <dsp:cNvPr id="0" name=""/>
        <dsp:cNvSpPr/>
      </dsp:nvSpPr>
      <dsp:spPr>
        <a:xfrm>
          <a:off x="342721" y="2203428"/>
          <a:ext cx="489650" cy="489650"/>
        </a:xfrm>
        <a:prstGeom prst="ellipse">
          <a:avLst/>
        </a:prstGeom>
        <a:solidFill>
          <a:schemeClr val="accent4">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431BB1-B973-48AC-8B45-17D7ED2718A8}">
      <dsp:nvSpPr>
        <dsp:cNvPr id="0" name=""/>
        <dsp:cNvSpPr/>
      </dsp:nvSpPr>
      <dsp:spPr>
        <a:xfrm>
          <a:off x="1231635" y="2937904"/>
          <a:ext cx="1171070" cy="1958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C" sz="1400" kern="1200" dirty="0"/>
            <a:t>Compresión sólo en una superficie de la placa anular</a:t>
          </a:r>
          <a:endParaRPr lang="es-ES" sz="1400" kern="1200" dirty="0"/>
        </a:p>
      </dsp:txBody>
      <dsp:txXfrm>
        <a:off x="1231635" y="2937904"/>
        <a:ext cx="1171070" cy="1958603"/>
      </dsp:txXfrm>
    </dsp:sp>
    <dsp:sp modelId="{E614B2D3-D761-4FA6-92E3-C56B88710A78}">
      <dsp:nvSpPr>
        <dsp:cNvPr id="0" name=""/>
        <dsp:cNvSpPr/>
      </dsp:nvSpPr>
      <dsp:spPr>
        <a:xfrm>
          <a:off x="1572345" y="2203428"/>
          <a:ext cx="489650" cy="489650"/>
        </a:xfrm>
        <a:prstGeom prst="ellipse">
          <a:avLst/>
        </a:prstGeom>
        <a:solidFill>
          <a:schemeClr val="accent4">
            <a:alpha val="90000"/>
            <a:hueOff val="0"/>
            <a:satOff val="0"/>
            <a:lumOff val="0"/>
            <a:alphaOff val="-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473637-D1DE-4528-B57C-82633AF7A0AD}">
      <dsp:nvSpPr>
        <dsp:cNvPr id="0" name=""/>
        <dsp:cNvSpPr/>
      </dsp:nvSpPr>
      <dsp:spPr>
        <a:xfrm>
          <a:off x="2461259" y="0"/>
          <a:ext cx="1171070" cy="1958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s-EC" sz="1400" kern="1200" dirty="0"/>
            <a:t>Ayuda de soportes estructurales</a:t>
          </a:r>
          <a:endParaRPr lang="es-ES" sz="1400" kern="1200" dirty="0"/>
        </a:p>
      </dsp:txBody>
      <dsp:txXfrm>
        <a:off x="2461259" y="0"/>
        <a:ext cx="1171070" cy="1958603"/>
      </dsp:txXfrm>
    </dsp:sp>
    <dsp:sp modelId="{14FA1553-A6B0-4888-ADFC-DD91AC25698B}">
      <dsp:nvSpPr>
        <dsp:cNvPr id="0" name=""/>
        <dsp:cNvSpPr/>
      </dsp:nvSpPr>
      <dsp:spPr>
        <a:xfrm>
          <a:off x="2801969" y="2203428"/>
          <a:ext cx="489650" cy="489650"/>
        </a:xfrm>
        <a:prstGeom prst="ellipse">
          <a:avLst/>
        </a:prstGeom>
        <a:solidFill>
          <a:schemeClr val="accent4">
            <a:alpha val="90000"/>
            <a:hueOff val="0"/>
            <a:satOff val="0"/>
            <a:lumOff val="0"/>
            <a:alphaOff val="-1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1F7AB1-3797-4325-A7D8-050A5BA7428A}">
      <dsp:nvSpPr>
        <dsp:cNvPr id="0" name=""/>
        <dsp:cNvSpPr/>
      </dsp:nvSpPr>
      <dsp:spPr>
        <a:xfrm>
          <a:off x="3690883" y="2937904"/>
          <a:ext cx="1171070" cy="1958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C" sz="1400" kern="1200" dirty="0"/>
            <a:t>Generando deflexión axisimétrica</a:t>
          </a:r>
          <a:endParaRPr lang="es-ES" sz="1400" kern="1200" dirty="0"/>
        </a:p>
      </dsp:txBody>
      <dsp:txXfrm>
        <a:off x="3690883" y="2937904"/>
        <a:ext cx="1171070" cy="1958603"/>
      </dsp:txXfrm>
    </dsp:sp>
    <dsp:sp modelId="{012CBF68-1DC5-4714-88D7-099642E03BF2}">
      <dsp:nvSpPr>
        <dsp:cNvPr id="0" name=""/>
        <dsp:cNvSpPr/>
      </dsp:nvSpPr>
      <dsp:spPr>
        <a:xfrm>
          <a:off x="4031593" y="2203428"/>
          <a:ext cx="489650" cy="489650"/>
        </a:xfrm>
        <a:prstGeom prst="ellipse">
          <a:avLst/>
        </a:prstGeom>
        <a:solidFill>
          <a:schemeClr val="accent4">
            <a:alpha val="90000"/>
            <a:hueOff val="0"/>
            <a:satOff val="0"/>
            <a:lumOff val="0"/>
            <a:alphaOff val="-2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7E5420-4C49-4E65-8AB2-BB2161B856A2}">
      <dsp:nvSpPr>
        <dsp:cNvPr id="0" name=""/>
        <dsp:cNvSpPr/>
      </dsp:nvSpPr>
      <dsp:spPr>
        <a:xfrm>
          <a:off x="4920507" y="0"/>
          <a:ext cx="1171070" cy="1958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s-EC" sz="1400" kern="1200" dirty="0"/>
            <a:t>Midiendo las variables necesarias</a:t>
          </a:r>
          <a:endParaRPr lang="es-ES" sz="1400" kern="1200" dirty="0"/>
        </a:p>
      </dsp:txBody>
      <dsp:txXfrm>
        <a:off x="4920507" y="0"/>
        <a:ext cx="1171070" cy="1958603"/>
      </dsp:txXfrm>
    </dsp:sp>
    <dsp:sp modelId="{D4C5C053-EC39-455E-8B61-8A618A81EF62}">
      <dsp:nvSpPr>
        <dsp:cNvPr id="0" name=""/>
        <dsp:cNvSpPr/>
      </dsp:nvSpPr>
      <dsp:spPr>
        <a:xfrm>
          <a:off x="5261217" y="2203428"/>
          <a:ext cx="489650" cy="489650"/>
        </a:xfrm>
        <a:prstGeom prst="ellipse">
          <a:avLst/>
        </a:prstGeom>
        <a:solidFill>
          <a:schemeClr val="accent4">
            <a:alpha val="90000"/>
            <a:hueOff val="0"/>
            <a:satOff val="0"/>
            <a:lumOff val="0"/>
            <a:alphaOff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5D4822-ADFC-4545-A62D-5C6983BF7002}">
      <dsp:nvSpPr>
        <dsp:cNvPr id="0" name=""/>
        <dsp:cNvSpPr/>
      </dsp:nvSpPr>
      <dsp:spPr>
        <a:xfrm>
          <a:off x="6150131" y="2937904"/>
          <a:ext cx="1171070" cy="1958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C" sz="1400" kern="1200" dirty="0"/>
            <a:t>Ayuda de equipos e instrumentos de medida</a:t>
          </a:r>
          <a:endParaRPr lang="es-ES" sz="1400" kern="1200" dirty="0"/>
        </a:p>
      </dsp:txBody>
      <dsp:txXfrm>
        <a:off x="6150131" y="2937904"/>
        <a:ext cx="1171070" cy="1958603"/>
      </dsp:txXfrm>
    </dsp:sp>
    <dsp:sp modelId="{FEA5BD49-15FA-4E9C-B764-15D84619DF36}">
      <dsp:nvSpPr>
        <dsp:cNvPr id="0" name=""/>
        <dsp:cNvSpPr/>
      </dsp:nvSpPr>
      <dsp:spPr>
        <a:xfrm>
          <a:off x="6490841" y="2203428"/>
          <a:ext cx="489650" cy="489650"/>
        </a:xfrm>
        <a:prstGeom prst="ellipse">
          <a:avLst/>
        </a:prstGeom>
        <a:solidFill>
          <a:schemeClr val="accent4">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ACE30-7C2B-44CE-A533-651BA1EF3959}">
      <dsp:nvSpPr>
        <dsp:cNvPr id="0" name=""/>
        <dsp:cNvSpPr/>
      </dsp:nvSpPr>
      <dsp:spPr>
        <a:xfrm rot="5400000">
          <a:off x="-150183" y="151392"/>
          <a:ext cx="1001220" cy="700854"/>
        </a:xfrm>
        <a:prstGeom prst="chevron">
          <a:avLst/>
        </a:prstGeom>
        <a:solidFill>
          <a:schemeClr val="accent4">
            <a:alpha val="9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a:t>1</a:t>
          </a:r>
          <a:endParaRPr lang="es-ES" sz="1900" kern="1200" dirty="0"/>
        </a:p>
      </dsp:txBody>
      <dsp:txXfrm rot="-5400000">
        <a:off x="0" y="351636"/>
        <a:ext cx="700854" cy="300366"/>
      </dsp:txXfrm>
    </dsp:sp>
    <dsp:sp modelId="{8097629D-138E-4751-9458-D2828543F550}">
      <dsp:nvSpPr>
        <dsp:cNvPr id="0" name=""/>
        <dsp:cNvSpPr/>
      </dsp:nvSpPr>
      <dsp:spPr>
        <a:xfrm rot="5400000">
          <a:off x="4093482" y="-3391419"/>
          <a:ext cx="650793" cy="7436049"/>
        </a:xfrm>
        <a:prstGeom prst="round2SameRect">
          <a:avLst/>
        </a:prstGeom>
        <a:solidFill>
          <a:schemeClr val="lt1">
            <a:alpha val="9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a:t>Las dimensiones de la placa anular se limitan al tamaño del sensor extensómetro.</a:t>
          </a:r>
          <a:endParaRPr lang="es-ES" sz="1600" kern="1200" dirty="0"/>
        </a:p>
      </dsp:txBody>
      <dsp:txXfrm rot="-5400000">
        <a:off x="700855" y="32977"/>
        <a:ext cx="7404280" cy="587255"/>
      </dsp:txXfrm>
    </dsp:sp>
    <dsp:sp modelId="{5229C8E0-CBD7-45B0-A31B-F4259E902A53}">
      <dsp:nvSpPr>
        <dsp:cNvPr id="0" name=""/>
        <dsp:cNvSpPr/>
      </dsp:nvSpPr>
      <dsp:spPr>
        <a:xfrm rot="5400000">
          <a:off x="-150183" y="945716"/>
          <a:ext cx="1001220" cy="700854"/>
        </a:xfrm>
        <a:prstGeom prst="chevron">
          <a:avLst/>
        </a:prstGeom>
        <a:solidFill>
          <a:schemeClr val="accent4">
            <a:alpha val="90000"/>
            <a:hueOff val="0"/>
            <a:satOff val="0"/>
            <a:lumOff val="0"/>
            <a:alphaOff val="-20000"/>
          </a:schemeClr>
        </a:solidFill>
        <a:ln w="25400" cap="flat" cmpd="sng" algn="ctr">
          <a:solidFill>
            <a:schemeClr val="accent4">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C" sz="1900" kern="1200"/>
            <a:t>2</a:t>
          </a:r>
          <a:endParaRPr lang="es-ES" sz="1900" kern="1200" dirty="0"/>
        </a:p>
      </dsp:txBody>
      <dsp:txXfrm rot="-5400000">
        <a:off x="0" y="1145960"/>
        <a:ext cx="700854" cy="300366"/>
      </dsp:txXfrm>
    </dsp:sp>
    <dsp:sp modelId="{0457425D-176D-44F5-AE73-64965D0EFF17}">
      <dsp:nvSpPr>
        <dsp:cNvPr id="0" name=""/>
        <dsp:cNvSpPr/>
      </dsp:nvSpPr>
      <dsp:spPr>
        <a:xfrm rot="5400000">
          <a:off x="4093482" y="-2597094"/>
          <a:ext cx="650793" cy="7436049"/>
        </a:xfrm>
        <a:prstGeom prst="round2SameRect">
          <a:avLst/>
        </a:prstGeom>
        <a:solidFill>
          <a:schemeClr val="lt1">
            <a:alpha val="90000"/>
            <a:hueOff val="0"/>
            <a:satOff val="0"/>
            <a:lumOff val="0"/>
            <a:alphaOff val="0"/>
          </a:schemeClr>
        </a:solidFill>
        <a:ln w="25400" cap="flat" cmpd="sng" algn="ctr">
          <a:solidFill>
            <a:schemeClr val="accent4">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a:t>El empotramiento del borde interior de la placa metálica se garantiza por una soldadura en todo su borde, a un tubo de acero.</a:t>
          </a:r>
          <a:endParaRPr lang="es-ES" sz="1600" kern="1200" dirty="0"/>
        </a:p>
      </dsp:txBody>
      <dsp:txXfrm rot="-5400000">
        <a:off x="700855" y="827302"/>
        <a:ext cx="7404280" cy="587255"/>
      </dsp:txXfrm>
    </dsp:sp>
    <dsp:sp modelId="{61FC785A-6C64-4DF5-85FD-33242DC03606}">
      <dsp:nvSpPr>
        <dsp:cNvPr id="0" name=""/>
        <dsp:cNvSpPr/>
      </dsp:nvSpPr>
      <dsp:spPr>
        <a:xfrm rot="5400000">
          <a:off x="-150183" y="1740041"/>
          <a:ext cx="1001220" cy="700854"/>
        </a:xfrm>
        <a:prstGeom prst="chevron">
          <a:avLst/>
        </a:prstGeom>
        <a:solidFill>
          <a:schemeClr val="accent4">
            <a:alpha val="90000"/>
            <a:hueOff val="0"/>
            <a:satOff val="0"/>
            <a:lumOff val="0"/>
            <a:alphaOff val="-40000"/>
          </a:schemeClr>
        </a:solidFill>
        <a:ln w="25400" cap="flat" cmpd="sng" algn="ctr">
          <a:solidFill>
            <a:schemeClr val="accent4">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C" sz="1900" kern="1200" dirty="0"/>
            <a:t>3</a:t>
          </a:r>
          <a:endParaRPr lang="es-ES" sz="1900" kern="1200" dirty="0"/>
        </a:p>
      </dsp:txBody>
      <dsp:txXfrm rot="-5400000">
        <a:off x="0" y="1940285"/>
        <a:ext cx="700854" cy="300366"/>
      </dsp:txXfrm>
    </dsp:sp>
    <dsp:sp modelId="{F2D981A3-4323-4CD7-97B4-1F15AAA7D208}">
      <dsp:nvSpPr>
        <dsp:cNvPr id="0" name=""/>
        <dsp:cNvSpPr/>
      </dsp:nvSpPr>
      <dsp:spPr>
        <a:xfrm rot="5400000">
          <a:off x="4093482" y="-1802769"/>
          <a:ext cx="650793" cy="7436049"/>
        </a:xfrm>
        <a:prstGeom prst="round2SameRect">
          <a:avLst/>
        </a:prstGeom>
        <a:solidFill>
          <a:schemeClr val="lt1">
            <a:alpha val="90000"/>
            <a:hueOff val="0"/>
            <a:satOff val="0"/>
            <a:lumOff val="0"/>
            <a:alphaOff val="0"/>
          </a:schemeClr>
        </a:solidFill>
        <a:ln w="25400" cap="flat" cmpd="sng" algn="ctr">
          <a:solidFill>
            <a:schemeClr val="accent4">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a:t>La elección de la máquina de ensayos para generar compresión sobre la placa que producirá la flexión axisimétrica, se basa en el tamaño de dicha placa circular.</a:t>
          </a:r>
          <a:endParaRPr lang="es-ES" sz="1600" kern="1200" dirty="0"/>
        </a:p>
      </dsp:txBody>
      <dsp:txXfrm rot="-5400000">
        <a:off x="700855" y="1621627"/>
        <a:ext cx="7404280" cy="5872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ACE30-7C2B-44CE-A533-651BA1EF3959}">
      <dsp:nvSpPr>
        <dsp:cNvPr id="0" name=""/>
        <dsp:cNvSpPr/>
      </dsp:nvSpPr>
      <dsp:spPr>
        <a:xfrm rot="5400000">
          <a:off x="-168937" y="169055"/>
          <a:ext cx="1126249" cy="788374"/>
        </a:xfrm>
        <a:prstGeom prst="chevron">
          <a:avLst/>
        </a:prstGeom>
        <a:solidFill>
          <a:schemeClr val="accent4">
            <a:alpha val="9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S" sz="2200" kern="1200" dirty="0"/>
            <a:t>4</a:t>
          </a:r>
        </a:p>
      </dsp:txBody>
      <dsp:txXfrm rot="-5400000">
        <a:off x="1" y="394304"/>
        <a:ext cx="788374" cy="337875"/>
      </dsp:txXfrm>
    </dsp:sp>
    <dsp:sp modelId="{8097629D-138E-4751-9458-D2828543F550}">
      <dsp:nvSpPr>
        <dsp:cNvPr id="0" name=""/>
        <dsp:cNvSpPr/>
      </dsp:nvSpPr>
      <dsp:spPr>
        <a:xfrm rot="5400000">
          <a:off x="4096608" y="-3308115"/>
          <a:ext cx="732062" cy="7348529"/>
        </a:xfrm>
        <a:prstGeom prst="round2SameRect">
          <a:avLst/>
        </a:prstGeom>
        <a:solidFill>
          <a:schemeClr val="lt1">
            <a:alpha val="9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a:t>La carga axisimétrica se transmite por el 	cilindro de la Máquina MTS al anclar un soporte estructural inferior, y sobre éste, se asienta una superficie de la placa.</a:t>
          </a:r>
          <a:endParaRPr lang="es-ES" sz="1600" kern="1200" dirty="0"/>
        </a:p>
      </dsp:txBody>
      <dsp:txXfrm rot="-5400000">
        <a:off x="788375" y="35854"/>
        <a:ext cx="7312793" cy="660590"/>
      </dsp:txXfrm>
    </dsp:sp>
    <dsp:sp modelId="{134CD740-5E34-4140-B515-7841E49EFB67}">
      <dsp:nvSpPr>
        <dsp:cNvPr id="0" name=""/>
        <dsp:cNvSpPr/>
      </dsp:nvSpPr>
      <dsp:spPr>
        <a:xfrm rot="5400000">
          <a:off x="-168937" y="1058792"/>
          <a:ext cx="1126249" cy="788374"/>
        </a:xfrm>
        <a:prstGeom prst="chevron">
          <a:avLst/>
        </a:prstGeom>
        <a:solidFill>
          <a:schemeClr val="accent4">
            <a:alpha val="90000"/>
            <a:hueOff val="0"/>
            <a:satOff val="0"/>
            <a:lumOff val="0"/>
            <a:alphaOff val="-40000"/>
          </a:schemeClr>
        </a:solidFill>
        <a:ln w="25400" cap="flat" cmpd="sng" algn="ctr">
          <a:solidFill>
            <a:schemeClr val="accent4">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S" sz="2200" kern="1200" dirty="0"/>
            <a:t>5</a:t>
          </a:r>
        </a:p>
      </dsp:txBody>
      <dsp:txXfrm rot="-5400000">
        <a:off x="1" y="1284041"/>
        <a:ext cx="788374" cy="337875"/>
      </dsp:txXfrm>
    </dsp:sp>
    <dsp:sp modelId="{0AAA89CE-E8E5-413B-BFFE-FEA0DB2610D7}">
      <dsp:nvSpPr>
        <dsp:cNvPr id="0" name=""/>
        <dsp:cNvSpPr/>
      </dsp:nvSpPr>
      <dsp:spPr>
        <a:xfrm rot="5400000">
          <a:off x="4096608" y="-2418378"/>
          <a:ext cx="732062" cy="7348529"/>
        </a:xfrm>
        <a:prstGeom prst="round2SameRect">
          <a:avLst/>
        </a:prstGeom>
        <a:solidFill>
          <a:schemeClr val="lt1">
            <a:alpha val="90000"/>
            <a:hueOff val="0"/>
            <a:satOff val="0"/>
            <a:lumOff val="0"/>
            <a:alphaOff val="0"/>
          </a:schemeClr>
        </a:solidFill>
        <a:ln w="25400" cap="flat" cmpd="sng" algn="ctr">
          <a:solidFill>
            <a:schemeClr val="accent4">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a:t>Por otro lado, en la cara del tubo libre de la probeta se asienta un soporte estructural superior, que simplemente descansa sobre la probeta.</a:t>
          </a:r>
          <a:endParaRPr lang="es-ES" sz="1600" kern="1200" dirty="0"/>
        </a:p>
      </dsp:txBody>
      <dsp:txXfrm rot="-5400000">
        <a:off x="788375" y="925591"/>
        <a:ext cx="7312793" cy="66059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E671668-8A93-4674-8827-B2F36CDC0ABB}" type="datetimeFigureOut">
              <a:rPr lang="es-ES"/>
              <a:pPr>
                <a:defRPr/>
              </a:pPr>
              <a:t>19/12/2018</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r>
              <a:rPr lang="es-ES"/>
              <a:t>Omar Barrionuevo</a:t>
            </a:r>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14FA902-3BF3-4A1C-B1D0-4322FA20D6D4}" type="slidenum">
              <a:rPr lang="es-ES"/>
              <a:pPr/>
              <a:t>‹Nº›</a:t>
            </a:fld>
            <a:endParaRPr lang="es-ES"/>
          </a:p>
        </p:txBody>
      </p:sp>
    </p:spTree>
    <p:extLst>
      <p:ext uri="{BB962C8B-B14F-4D97-AF65-F5344CB8AC3E}">
        <p14:creationId xmlns:p14="http://schemas.microsoft.com/office/powerpoint/2010/main" val="264700170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01AC9F7-1C4B-4B1C-8F07-BDCA51B2E0C3}" type="datetimeFigureOut">
              <a:rPr lang="es-ES"/>
              <a:pPr>
                <a:defRPr/>
              </a:pPr>
              <a:t>19/12/2018</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r>
              <a:rPr lang="es-ES"/>
              <a:t>Omar Barrionuevo</a:t>
            </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9D2642D-2877-4DE6-9D12-80BBE1018D69}" type="slidenum">
              <a:rPr lang="es-ES"/>
              <a:pPr/>
              <a:t>‹Nº›</a:t>
            </a:fld>
            <a:endParaRPr lang="es-ES"/>
          </a:p>
        </p:txBody>
      </p:sp>
    </p:spTree>
    <p:extLst>
      <p:ext uri="{BB962C8B-B14F-4D97-AF65-F5344CB8AC3E}">
        <p14:creationId xmlns:p14="http://schemas.microsoft.com/office/powerpoint/2010/main" val="216948542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462464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a:t>Con las consideraciones de que es</a:t>
            </a:r>
            <a:r>
              <a:rPr lang="es-EC" baseline="0"/>
              <a:t> una placa delgada.</a:t>
            </a:r>
          </a:p>
          <a:p>
            <a:pPr marL="171450" indent="-171450">
              <a:buFontTx/>
              <a:buChar char="-"/>
            </a:pPr>
            <a:r>
              <a:rPr lang="es-EC" baseline="0"/>
              <a:t>Material isotroico</a:t>
            </a:r>
          </a:p>
          <a:p>
            <a:pPr marL="171450" indent="-171450">
              <a:buFontTx/>
              <a:buChar char="-"/>
            </a:pPr>
            <a:r>
              <a:rPr lang="es-EC" baseline="0"/>
              <a:t>Medio elástico lineal</a:t>
            </a:r>
          </a:p>
          <a:p>
            <a:pPr marL="171450" indent="-171450">
              <a:buFontTx/>
              <a:buChar char="-"/>
            </a:pPr>
            <a:r>
              <a:rPr lang="es-EC" baseline="0"/>
              <a:t>H es menor a 1/5 de su longitud efectiva.</a:t>
            </a:r>
            <a:endParaRPr lang="es-EC" dirty="0"/>
          </a:p>
        </p:txBody>
      </p:sp>
    </p:spTree>
    <p:extLst>
      <p:ext uri="{BB962C8B-B14F-4D97-AF65-F5344CB8AC3E}">
        <p14:creationId xmlns:p14="http://schemas.microsoft.com/office/powerpoint/2010/main" val="1268100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Con las consideraciones de que es</a:t>
            </a:r>
            <a:r>
              <a:rPr lang="es-EC" baseline="0" dirty="0"/>
              <a:t> una placa delgada.</a:t>
            </a:r>
          </a:p>
          <a:p>
            <a:pPr marL="171450" indent="-171450">
              <a:buFontTx/>
              <a:buChar char="-"/>
            </a:pPr>
            <a:r>
              <a:rPr lang="es-EC" baseline="0" dirty="0"/>
              <a:t>Material </a:t>
            </a:r>
            <a:r>
              <a:rPr lang="es-EC" baseline="0" dirty="0" err="1"/>
              <a:t>isotroico</a:t>
            </a:r>
            <a:endParaRPr lang="es-EC" baseline="0" dirty="0"/>
          </a:p>
          <a:p>
            <a:pPr marL="171450" indent="-171450">
              <a:buFontTx/>
              <a:buChar char="-"/>
            </a:pPr>
            <a:r>
              <a:rPr lang="es-EC" baseline="0" dirty="0"/>
              <a:t>Medio elástico lineal</a:t>
            </a:r>
          </a:p>
          <a:p>
            <a:pPr marL="171450" indent="-171450">
              <a:buFontTx/>
              <a:buChar char="-"/>
            </a:pPr>
            <a:r>
              <a:rPr lang="es-EC" baseline="0" dirty="0"/>
              <a:t>H es menor a 1/5 de su longitud efectiva.</a:t>
            </a:r>
            <a:endParaRPr lang="es-EC" dirty="0"/>
          </a:p>
        </p:txBody>
      </p:sp>
    </p:spTree>
    <p:extLst>
      <p:ext uri="{BB962C8B-B14F-4D97-AF65-F5344CB8AC3E}">
        <p14:creationId xmlns:p14="http://schemas.microsoft.com/office/powerpoint/2010/main" val="1005612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3712849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200" kern="1200" dirty="0">
                <a:solidFill>
                  <a:schemeClr val="tx1"/>
                </a:solidFill>
                <a:effectLst/>
                <a:latin typeface="+mn-lt"/>
                <a:ea typeface="+mn-ea"/>
                <a:cs typeface="+mn-cs"/>
              </a:rPr>
              <a:t>Es suficiente considerar una sección diametral a través de su eje de simetría para calcular deflexiones y esfuerzos.</a:t>
            </a:r>
            <a:endParaRPr lang="es-EC" dirty="0"/>
          </a:p>
        </p:txBody>
      </p:sp>
    </p:spTree>
    <p:extLst>
      <p:ext uri="{BB962C8B-B14F-4D97-AF65-F5344CB8AC3E}">
        <p14:creationId xmlns:p14="http://schemas.microsoft.com/office/powerpoint/2010/main" val="3154746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200" kern="1200" dirty="0">
                <a:solidFill>
                  <a:schemeClr val="tx1"/>
                </a:solidFill>
                <a:effectLst/>
                <a:latin typeface="+mn-lt"/>
                <a:ea typeface="+mn-ea"/>
                <a:cs typeface="+mn-cs"/>
              </a:rPr>
              <a:t>Es suficiente considerar una sección diametral a través de su eje de simetría para calcular deflexiones y esfuerzos.</a:t>
            </a:r>
            <a:endParaRPr lang="es-EC" dirty="0"/>
          </a:p>
        </p:txBody>
      </p:sp>
    </p:spTree>
    <p:extLst>
      <p:ext uri="{BB962C8B-B14F-4D97-AF65-F5344CB8AC3E}">
        <p14:creationId xmlns:p14="http://schemas.microsoft.com/office/powerpoint/2010/main" val="4038996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200" kern="1200" dirty="0">
                <a:solidFill>
                  <a:schemeClr val="tx1"/>
                </a:solidFill>
                <a:effectLst/>
                <a:latin typeface="+mn-lt"/>
                <a:ea typeface="+mn-ea"/>
                <a:cs typeface="+mn-cs"/>
              </a:rPr>
              <a:t>Es suficiente considerar una sección diametral a través de su eje de simetría para calcular deflexiones y esfuerzos.</a:t>
            </a:r>
            <a:endParaRPr lang="es-EC" dirty="0"/>
          </a:p>
        </p:txBody>
      </p:sp>
    </p:spTree>
    <p:extLst>
      <p:ext uri="{BB962C8B-B14F-4D97-AF65-F5344CB8AC3E}">
        <p14:creationId xmlns:p14="http://schemas.microsoft.com/office/powerpoint/2010/main" val="668082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200" kern="1200" dirty="0">
                <a:solidFill>
                  <a:schemeClr val="tx1"/>
                </a:solidFill>
                <a:effectLst/>
                <a:latin typeface="+mn-lt"/>
                <a:ea typeface="+mn-ea"/>
                <a:cs typeface="+mn-cs"/>
              </a:rPr>
              <a:t>Es suficiente considerar una sección diametral a través de su eje de simetría para calcular deflexiones y esfuerzos.</a:t>
            </a:r>
            <a:endParaRPr lang="es-EC" dirty="0"/>
          </a:p>
        </p:txBody>
      </p:sp>
    </p:spTree>
    <p:extLst>
      <p:ext uri="{BB962C8B-B14F-4D97-AF65-F5344CB8AC3E}">
        <p14:creationId xmlns:p14="http://schemas.microsoft.com/office/powerpoint/2010/main" val="3207017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200" kern="1200" dirty="0">
                <a:solidFill>
                  <a:schemeClr val="tx1"/>
                </a:solidFill>
                <a:effectLst/>
                <a:latin typeface="+mn-lt"/>
                <a:ea typeface="+mn-ea"/>
                <a:cs typeface="+mn-cs"/>
              </a:rPr>
              <a:t>Es suficiente considerar una sección diametral a través de su eje de simetría para calcular deflexiones y esfuerzos.</a:t>
            </a:r>
            <a:endParaRPr lang="es-EC" dirty="0"/>
          </a:p>
        </p:txBody>
      </p:sp>
    </p:spTree>
    <p:extLst>
      <p:ext uri="{BB962C8B-B14F-4D97-AF65-F5344CB8AC3E}">
        <p14:creationId xmlns:p14="http://schemas.microsoft.com/office/powerpoint/2010/main" val="122798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200" kern="1200" dirty="0">
                <a:solidFill>
                  <a:schemeClr val="tx1"/>
                </a:solidFill>
                <a:effectLst/>
                <a:latin typeface="+mn-lt"/>
                <a:ea typeface="+mn-ea"/>
                <a:cs typeface="+mn-cs"/>
              </a:rPr>
              <a:t>Es suficiente considerar una sección diametral a través de su eje de simetría para calcular deflexiones y esfuerzos.</a:t>
            </a:r>
            <a:endParaRPr lang="es-EC" dirty="0"/>
          </a:p>
        </p:txBody>
      </p:sp>
    </p:spTree>
    <p:extLst>
      <p:ext uri="{BB962C8B-B14F-4D97-AF65-F5344CB8AC3E}">
        <p14:creationId xmlns:p14="http://schemas.microsoft.com/office/powerpoint/2010/main" val="3150584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200" kern="1200" dirty="0">
                <a:solidFill>
                  <a:schemeClr val="tx1"/>
                </a:solidFill>
                <a:effectLst/>
                <a:latin typeface="+mn-lt"/>
                <a:ea typeface="+mn-ea"/>
                <a:cs typeface="+mn-cs"/>
              </a:rPr>
              <a:t>Es suficiente considerar una sección diametral a través de su eje de simetría para calcular deflexiones y esfuerzos.</a:t>
            </a:r>
            <a:endParaRPr lang="es-EC" dirty="0"/>
          </a:p>
        </p:txBody>
      </p:sp>
    </p:spTree>
    <p:extLst>
      <p:ext uri="{BB962C8B-B14F-4D97-AF65-F5344CB8AC3E}">
        <p14:creationId xmlns:p14="http://schemas.microsoft.com/office/powerpoint/2010/main" val="2581119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3874035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200" kern="1200" dirty="0">
                <a:solidFill>
                  <a:schemeClr val="tx1"/>
                </a:solidFill>
                <a:effectLst/>
                <a:latin typeface="+mn-lt"/>
                <a:ea typeface="+mn-ea"/>
                <a:cs typeface="+mn-cs"/>
              </a:rPr>
              <a:t>Es suficiente considerar una sección diametral a través de su eje de simetría para calcular deflexiones y esfuerzos.</a:t>
            </a:r>
            <a:endParaRPr lang="es-EC" dirty="0"/>
          </a:p>
        </p:txBody>
      </p:sp>
    </p:spTree>
    <p:extLst>
      <p:ext uri="{BB962C8B-B14F-4D97-AF65-F5344CB8AC3E}">
        <p14:creationId xmlns:p14="http://schemas.microsoft.com/office/powerpoint/2010/main" val="1217389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301248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608904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260227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3669093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2217475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2329468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2778660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272383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http://www.yunkufrp.com</a:t>
            </a:r>
          </a:p>
        </p:txBody>
      </p:sp>
    </p:spTree>
    <p:extLst>
      <p:ext uri="{BB962C8B-B14F-4D97-AF65-F5344CB8AC3E}">
        <p14:creationId xmlns:p14="http://schemas.microsoft.com/office/powerpoint/2010/main" val="2533405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405807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Cabe recalcar que no</a:t>
            </a:r>
            <a:r>
              <a:rPr lang="es-ES" baseline="0" dirty="0"/>
              <a:t> existen coeficientes para una </a:t>
            </a:r>
            <a:r>
              <a:rPr lang="es-ES" baseline="0" dirty="0" err="1"/>
              <a:t>relacion</a:t>
            </a:r>
            <a:r>
              <a:rPr lang="es-ES" baseline="0" dirty="0"/>
              <a:t> menor a a/b&lt;1.25, necesarios en donde las cargas aplicadas no son tan altas.</a:t>
            </a:r>
            <a:endParaRPr lang="es-ES" dirty="0"/>
          </a:p>
        </p:txBody>
      </p:sp>
    </p:spTree>
    <p:extLst>
      <p:ext uri="{BB962C8B-B14F-4D97-AF65-F5344CB8AC3E}">
        <p14:creationId xmlns:p14="http://schemas.microsoft.com/office/powerpoint/2010/main" val="52693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L</a:t>
            </a:r>
            <a:endParaRPr lang="es-EC" dirty="0"/>
          </a:p>
        </p:txBody>
      </p:sp>
    </p:spTree>
    <p:extLst>
      <p:ext uri="{BB962C8B-B14F-4D97-AF65-F5344CB8AC3E}">
        <p14:creationId xmlns:p14="http://schemas.microsoft.com/office/powerpoint/2010/main" val="2286518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s-EC" dirty="0"/>
          </a:p>
        </p:txBody>
      </p:sp>
    </p:spTree>
    <p:extLst>
      <p:ext uri="{BB962C8B-B14F-4D97-AF65-F5344CB8AC3E}">
        <p14:creationId xmlns:p14="http://schemas.microsoft.com/office/powerpoint/2010/main" val="2944430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951671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9258" y="5805264"/>
            <a:ext cx="9117762" cy="1066800"/>
          </a:xfrm>
          <a:custGeom>
            <a:avLst/>
            <a:gdLst>
              <a:gd name="connsiteX0" fmla="*/ 0 w 9144000"/>
              <a:gd name="connsiteY0" fmla="*/ 0 h 3581400"/>
              <a:gd name="connsiteX1" fmla="*/ 9144000 w 9144000"/>
              <a:gd name="connsiteY1" fmla="*/ 0 h 3581400"/>
              <a:gd name="connsiteX2" fmla="*/ 9144000 w 9144000"/>
              <a:gd name="connsiteY2" fmla="*/ 3581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1 h 2349501"/>
              <a:gd name="connsiteX1" fmla="*/ 9144000 w 9144000"/>
              <a:gd name="connsiteY1" fmla="*/ 1 h 2349501"/>
              <a:gd name="connsiteX2" fmla="*/ 0 w 9144000"/>
              <a:gd name="connsiteY2" fmla="*/ 1905001 h 2349501"/>
              <a:gd name="connsiteX3" fmla="*/ 0 w 9144000"/>
              <a:gd name="connsiteY3" fmla="*/ 1 h 2349501"/>
              <a:gd name="connsiteX0" fmla="*/ 0 w 9144000"/>
              <a:gd name="connsiteY0" fmla="*/ 671286 h 3020786"/>
              <a:gd name="connsiteX1" fmla="*/ 9144000 w 9144000"/>
              <a:gd name="connsiteY1" fmla="*/ 671286 h 3020786"/>
              <a:gd name="connsiteX2" fmla="*/ 0 w 9144000"/>
              <a:gd name="connsiteY2" fmla="*/ 1905001 h 3020786"/>
              <a:gd name="connsiteX3" fmla="*/ 0 w 9144000"/>
              <a:gd name="connsiteY3" fmla="*/ 671286 h 3020786"/>
              <a:gd name="connsiteX0" fmla="*/ 0 w 9144000"/>
              <a:gd name="connsiteY0" fmla="*/ -1 h 2349499"/>
              <a:gd name="connsiteX1" fmla="*/ 9144000 w 9144000"/>
              <a:gd name="connsiteY1" fmla="*/ -1 h 2349499"/>
              <a:gd name="connsiteX2" fmla="*/ 0 w 9144000"/>
              <a:gd name="connsiteY2" fmla="*/ 1233714 h 2349499"/>
              <a:gd name="connsiteX3" fmla="*/ 0 w 9144000"/>
              <a:gd name="connsiteY3" fmla="*/ -1 h 2349499"/>
              <a:gd name="connsiteX0" fmla="*/ 0 w 9144000"/>
              <a:gd name="connsiteY0" fmla="*/ 0 h 2349500"/>
              <a:gd name="connsiteX1" fmla="*/ 9144000 w 9144000"/>
              <a:gd name="connsiteY1" fmla="*/ 0 h 2349500"/>
              <a:gd name="connsiteX2" fmla="*/ 0 w 9144000"/>
              <a:gd name="connsiteY2" fmla="*/ 1233715 h 2349500"/>
              <a:gd name="connsiteX3" fmla="*/ 0 w 9144000"/>
              <a:gd name="connsiteY3" fmla="*/ 0 h 2349500"/>
              <a:gd name="connsiteX0" fmla="*/ 0 w 9144000"/>
              <a:gd name="connsiteY0" fmla="*/ 0 h 2181679"/>
              <a:gd name="connsiteX1" fmla="*/ 9144000 w 9144000"/>
              <a:gd name="connsiteY1" fmla="*/ 0 h 2181679"/>
              <a:gd name="connsiteX2" fmla="*/ 0 w 9144000"/>
              <a:gd name="connsiteY2" fmla="*/ 1233715 h 2181679"/>
              <a:gd name="connsiteX3" fmla="*/ 0 w 9144000"/>
              <a:gd name="connsiteY3" fmla="*/ 0 h 2181679"/>
              <a:gd name="connsiteX0" fmla="*/ 0 w 9144000"/>
              <a:gd name="connsiteY0" fmla="*/ 0 h 2237619"/>
              <a:gd name="connsiteX1" fmla="*/ 9144000 w 9144000"/>
              <a:gd name="connsiteY1" fmla="*/ 0 h 2237619"/>
              <a:gd name="connsiteX2" fmla="*/ 0 w 9144000"/>
              <a:gd name="connsiteY2" fmla="*/ 1233715 h 2237619"/>
              <a:gd name="connsiteX3" fmla="*/ 0 w 9144000"/>
              <a:gd name="connsiteY3" fmla="*/ 0 h 2237619"/>
              <a:gd name="connsiteX0" fmla="*/ 0 w 10439400"/>
              <a:gd name="connsiteY0" fmla="*/ 0 h 1432615"/>
              <a:gd name="connsiteX1" fmla="*/ 9144000 w 10439400"/>
              <a:gd name="connsiteY1" fmla="*/ 0 h 1432615"/>
              <a:gd name="connsiteX2" fmla="*/ 7772400 w 10439400"/>
              <a:gd name="connsiteY2" fmla="*/ 1193397 h 1432615"/>
              <a:gd name="connsiteX3" fmla="*/ 0 w 10439400"/>
              <a:gd name="connsiteY3" fmla="*/ 1233715 h 1432615"/>
              <a:gd name="connsiteX4" fmla="*/ 0 w 10439400"/>
              <a:gd name="connsiteY4" fmla="*/ 0 h 1432615"/>
              <a:gd name="connsiteX0" fmla="*/ 0 w 10668000"/>
              <a:gd name="connsiteY0" fmla="*/ 0 h 1846539"/>
              <a:gd name="connsiteX1" fmla="*/ 9144000 w 10668000"/>
              <a:gd name="connsiteY1" fmla="*/ 0 h 1846539"/>
              <a:gd name="connsiteX2" fmla="*/ 9144000 w 10668000"/>
              <a:gd name="connsiteY2" fmla="*/ 1640920 h 1846539"/>
              <a:gd name="connsiteX3" fmla="*/ 0 w 10668000"/>
              <a:gd name="connsiteY3" fmla="*/ 1233715 h 1846539"/>
              <a:gd name="connsiteX4" fmla="*/ 0 w 10668000"/>
              <a:gd name="connsiteY4" fmla="*/ 0 h 1846539"/>
              <a:gd name="connsiteX0" fmla="*/ 0 w 10668000"/>
              <a:gd name="connsiteY0" fmla="*/ 234984 h 2081523"/>
              <a:gd name="connsiteX1" fmla="*/ 9144000 w 10668000"/>
              <a:gd name="connsiteY1" fmla="*/ 234984 h 2081523"/>
              <a:gd name="connsiteX2" fmla="*/ 9144000 w 10668000"/>
              <a:gd name="connsiteY2" fmla="*/ 1875904 h 2081523"/>
              <a:gd name="connsiteX3" fmla="*/ 0 w 10668000"/>
              <a:gd name="connsiteY3" fmla="*/ 1468699 h 2081523"/>
              <a:gd name="connsiteX4" fmla="*/ 0 w 10668000"/>
              <a:gd name="connsiteY4" fmla="*/ 234984 h 2081523"/>
              <a:gd name="connsiteX0" fmla="*/ 0 w 9144000"/>
              <a:gd name="connsiteY0" fmla="*/ 234983 h 2081522"/>
              <a:gd name="connsiteX1" fmla="*/ 9144000 w 9144000"/>
              <a:gd name="connsiteY1" fmla="*/ 234983 h 2081522"/>
              <a:gd name="connsiteX2" fmla="*/ 9144000 w 9144000"/>
              <a:gd name="connsiteY2" fmla="*/ 1875903 h 2081522"/>
              <a:gd name="connsiteX3" fmla="*/ 0 w 9144000"/>
              <a:gd name="connsiteY3" fmla="*/ 1468698 h 2081522"/>
              <a:gd name="connsiteX4" fmla="*/ 0 w 9144000"/>
              <a:gd name="connsiteY4" fmla="*/ 234983 h 2081522"/>
              <a:gd name="connsiteX0" fmla="*/ 0 w 9144000"/>
              <a:gd name="connsiteY0" fmla="*/ 730583 h 2577122"/>
              <a:gd name="connsiteX1" fmla="*/ 4940300 w 9144000"/>
              <a:gd name="connsiteY1" fmla="*/ 0 h 2577122"/>
              <a:gd name="connsiteX2" fmla="*/ 9144000 w 9144000"/>
              <a:gd name="connsiteY2" fmla="*/ 730583 h 2577122"/>
              <a:gd name="connsiteX3" fmla="*/ 9144000 w 9144000"/>
              <a:gd name="connsiteY3" fmla="*/ 2371503 h 2577122"/>
              <a:gd name="connsiteX4" fmla="*/ 0 w 9144000"/>
              <a:gd name="connsiteY4" fmla="*/ 1964298 h 2577122"/>
              <a:gd name="connsiteX5" fmla="*/ 0 w 9144000"/>
              <a:gd name="connsiteY5" fmla="*/ 730583 h 2577122"/>
              <a:gd name="connsiteX0" fmla="*/ 0 w 9144000"/>
              <a:gd name="connsiteY0" fmla="*/ 730583 h 2163196"/>
              <a:gd name="connsiteX1" fmla="*/ 4940300 w 9144000"/>
              <a:gd name="connsiteY1" fmla="*/ 0 h 2163196"/>
              <a:gd name="connsiteX2" fmla="*/ 9144000 w 9144000"/>
              <a:gd name="connsiteY2" fmla="*/ 730583 h 2163196"/>
              <a:gd name="connsiteX3" fmla="*/ 9144000 w 9144000"/>
              <a:gd name="connsiteY3" fmla="*/ 1598367 h 2163196"/>
              <a:gd name="connsiteX4" fmla="*/ 0 w 9144000"/>
              <a:gd name="connsiteY4" fmla="*/ 1964298 h 2163196"/>
              <a:gd name="connsiteX5" fmla="*/ 0 w 9144000"/>
              <a:gd name="connsiteY5" fmla="*/ 730583 h 2163196"/>
              <a:gd name="connsiteX0" fmla="*/ 0 w 9144000"/>
              <a:gd name="connsiteY0" fmla="*/ 913051 h 2345664"/>
              <a:gd name="connsiteX1" fmla="*/ 4940300 w 9144000"/>
              <a:gd name="connsiteY1" fmla="*/ 182468 h 2345664"/>
              <a:gd name="connsiteX2" fmla="*/ 9144000 w 9144000"/>
              <a:gd name="connsiteY2" fmla="*/ 296129 h 2345664"/>
              <a:gd name="connsiteX3" fmla="*/ 9144000 w 9144000"/>
              <a:gd name="connsiteY3" fmla="*/ 1780835 h 2345664"/>
              <a:gd name="connsiteX4" fmla="*/ 0 w 9144000"/>
              <a:gd name="connsiteY4" fmla="*/ 2146766 h 2345664"/>
              <a:gd name="connsiteX5" fmla="*/ 0 w 9144000"/>
              <a:gd name="connsiteY5" fmla="*/ 913051 h 2345664"/>
              <a:gd name="connsiteX0" fmla="*/ 0 w 9144000"/>
              <a:gd name="connsiteY0" fmla="*/ 833404 h 2266017"/>
              <a:gd name="connsiteX1" fmla="*/ 4940300 w 9144000"/>
              <a:gd name="connsiteY1" fmla="*/ 102821 h 2266017"/>
              <a:gd name="connsiteX2" fmla="*/ 9144000 w 9144000"/>
              <a:gd name="connsiteY2" fmla="*/ 216482 h 2266017"/>
              <a:gd name="connsiteX3" fmla="*/ 9144000 w 9144000"/>
              <a:gd name="connsiteY3" fmla="*/ 1701188 h 2266017"/>
              <a:gd name="connsiteX4" fmla="*/ 0 w 9144000"/>
              <a:gd name="connsiteY4" fmla="*/ 2067119 h 2266017"/>
              <a:gd name="connsiteX5" fmla="*/ 0 w 9144000"/>
              <a:gd name="connsiteY5" fmla="*/ 833404 h 2266017"/>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761553 h 2194166"/>
              <a:gd name="connsiteX1" fmla="*/ 9144000 w 9144000"/>
              <a:gd name="connsiteY1" fmla="*/ 144631 h 2194166"/>
              <a:gd name="connsiteX2" fmla="*/ 9144000 w 9144000"/>
              <a:gd name="connsiteY2" fmla="*/ 1629337 h 2194166"/>
              <a:gd name="connsiteX3" fmla="*/ 0 w 9144000"/>
              <a:gd name="connsiteY3" fmla="*/ 1995268 h 2194166"/>
              <a:gd name="connsiteX4" fmla="*/ 0 w 9144000"/>
              <a:gd name="connsiteY4" fmla="*/ 761553 h 2194166"/>
              <a:gd name="connsiteX0" fmla="*/ 0 w 9144000"/>
              <a:gd name="connsiteY0" fmla="*/ 761553 h 2442422"/>
              <a:gd name="connsiteX1" fmla="*/ 9144000 w 9144000"/>
              <a:gd name="connsiteY1" fmla="*/ 144631 h 2442422"/>
              <a:gd name="connsiteX2" fmla="*/ 9144000 w 9144000"/>
              <a:gd name="connsiteY2" fmla="*/ 1629337 h 2442422"/>
              <a:gd name="connsiteX3" fmla="*/ 0 w 9144000"/>
              <a:gd name="connsiteY3" fmla="*/ 1995268 h 2442422"/>
              <a:gd name="connsiteX4" fmla="*/ 0 w 9144000"/>
              <a:gd name="connsiteY4" fmla="*/ 761553 h 2442422"/>
              <a:gd name="connsiteX0" fmla="*/ 0 w 9144000"/>
              <a:gd name="connsiteY0" fmla="*/ 1711324 h 3392193"/>
              <a:gd name="connsiteX1" fmla="*/ 9144000 w 9144000"/>
              <a:gd name="connsiteY1" fmla="*/ 1094402 h 3392193"/>
              <a:gd name="connsiteX2" fmla="*/ 9144000 w 9144000"/>
              <a:gd name="connsiteY2" fmla="*/ 2579108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879895 h 3392193"/>
              <a:gd name="connsiteX3" fmla="*/ 0 w 9144000"/>
              <a:gd name="connsiteY3" fmla="*/ 2945039 h 3392193"/>
              <a:gd name="connsiteX4" fmla="*/ 0 w 9144000"/>
              <a:gd name="connsiteY4" fmla="*/ 1711324 h 3392193"/>
              <a:gd name="connsiteX0" fmla="*/ 0 w 9154274"/>
              <a:gd name="connsiteY0" fmla="*/ 1711324 h 3392193"/>
              <a:gd name="connsiteX1" fmla="*/ 9144000 w 9154274"/>
              <a:gd name="connsiteY1" fmla="*/ 1094402 h 3392193"/>
              <a:gd name="connsiteX2" fmla="*/ 9154274 w 9154274"/>
              <a:gd name="connsiteY2" fmla="*/ 2961568 h 3392193"/>
              <a:gd name="connsiteX3" fmla="*/ 0 w 9154274"/>
              <a:gd name="connsiteY3" fmla="*/ 2945039 h 3392193"/>
              <a:gd name="connsiteX4" fmla="*/ 0 w 9154274"/>
              <a:gd name="connsiteY4" fmla="*/ 1711324 h 3392193"/>
              <a:gd name="connsiteX0" fmla="*/ 0 w 9154274"/>
              <a:gd name="connsiteY0" fmla="*/ 1711324 h 3392193"/>
              <a:gd name="connsiteX1" fmla="*/ 9144000 w 9154274"/>
              <a:gd name="connsiteY1" fmla="*/ 1094402 h 3392193"/>
              <a:gd name="connsiteX2" fmla="*/ 9154274 w 9154274"/>
              <a:gd name="connsiteY2" fmla="*/ 3010571 h 3392193"/>
              <a:gd name="connsiteX3" fmla="*/ 0 w 9154274"/>
              <a:gd name="connsiteY3" fmla="*/ 2945039 h 3392193"/>
              <a:gd name="connsiteX4" fmla="*/ 0 w 9154274"/>
              <a:gd name="connsiteY4" fmla="*/ 1711324 h 339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274" h="3392193">
                <a:moveTo>
                  <a:pt x="0" y="1711324"/>
                </a:moveTo>
                <a:cubicBezTo>
                  <a:pt x="513708" y="3392193"/>
                  <a:pt x="5445303" y="0"/>
                  <a:pt x="9144000" y="1094402"/>
                </a:cubicBezTo>
                <a:cubicBezTo>
                  <a:pt x="9147425" y="1716791"/>
                  <a:pt x="9150849" y="2388182"/>
                  <a:pt x="9154274" y="3010571"/>
                </a:cubicBezTo>
                <a:lnTo>
                  <a:pt x="0" y="2945039"/>
                </a:lnTo>
                <a:lnTo>
                  <a:pt x="0" y="1711324"/>
                </a:lnTo>
                <a:close/>
              </a:path>
            </a:pathLst>
          </a:custGeom>
          <a:ln>
            <a:headEnd/>
            <a:tailEnd/>
          </a:ln>
        </p:spPr>
        <p:style>
          <a:lnRef idx="0">
            <a:schemeClr val="accent4"/>
          </a:lnRef>
          <a:fillRef idx="3">
            <a:schemeClr val="accent4"/>
          </a:fillRef>
          <a:effectRef idx="3">
            <a:schemeClr val="accent4"/>
          </a:effectRef>
          <a:fontRef idx="minor">
            <a:schemeClr val="lt1"/>
          </a:fontRef>
        </p:style>
        <p:txBody>
          <a:bodyPr/>
          <a:lstStyle/>
          <a:p>
            <a:pPr fontAlgn="auto">
              <a:spcBef>
                <a:spcPts val="0"/>
              </a:spcBef>
              <a:spcAft>
                <a:spcPts val="0"/>
              </a:spcAft>
              <a:defRPr/>
            </a:pPr>
            <a:endParaRPr lang="en-US"/>
          </a:p>
        </p:txBody>
      </p:sp>
      <p:sp>
        <p:nvSpPr>
          <p:cNvPr id="6" name="Rectangle 3"/>
          <p:cNvSpPr>
            <a:spLocks noChangeArrowheads="1"/>
          </p:cNvSpPr>
          <p:nvPr userDrawn="1"/>
        </p:nvSpPr>
        <p:spPr bwMode="auto">
          <a:xfrm>
            <a:off x="0" y="5891213"/>
            <a:ext cx="9117013" cy="1066800"/>
          </a:xfrm>
          <a:custGeom>
            <a:avLst/>
            <a:gdLst>
              <a:gd name="connsiteX0" fmla="*/ 0 w 9144000"/>
              <a:gd name="connsiteY0" fmla="*/ 0 h 3581400"/>
              <a:gd name="connsiteX1" fmla="*/ 9144000 w 9144000"/>
              <a:gd name="connsiteY1" fmla="*/ 0 h 3581400"/>
              <a:gd name="connsiteX2" fmla="*/ 9144000 w 9144000"/>
              <a:gd name="connsiteY2" fmla="*/ 3581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1 h 2349501"/>
              <a:gd name="connsiteX1" fmla="*/ 9144000 w 9144000"/>
              <a:gd name="connsiteY1" fmla="*/ 1 h 2349501"/>
              <a:gd name="connsiteX2" fmla="*/ 0 w 9144000"/>
              <a:gd name="connsiteY2" fmla="*/ 1905001 h 2349501"/>
              <a:gd name="connsiteX3" fmla="*/ 0 w 9144000"/>
              <a:gd name="connsiteY3" fmla="*/ 1 h 2349501"/>
              <a:gd name="connsiteX0" fmla="*/ 0 w 9144000"/>
              <a:gd name="connsiteY0" fmla="*/ 671286 h 3020786"/>
              <a:gd name="connsiteX1" fmla="*/ 9144000 w 9144000"/>
              <a:gd name="connsiteY1" fmla="*/ 671286 h 3020786"/>
              <a:gd name="connsiteX2" fmla="*/ 0 w 9144000"/>
              <a:gd name="connsiteY2" fmla="*/ 1905001 h 3020786"/>
              <a:gd name="connsiteX3" fmla="*/ 0 w 9144000"/>
              <a:gd name="connsiteY3" fmla="*/ 671286 h 3020786"/>
              <a:gd name="connsiteX0" fmla="*/ 0 w 9144000"/>
              <a:gd name="connsiteY0" fmla="*/ -1 h 2349499"/>
              <a:gd name="connsiteX1" fmla="*/ 9144000 w 9144000"/>
              <a:gd name="connsiteY1" fmla="*/ -1 h 2349499"/>
              <a:gd name="connsiteX2" fmla="*/ 0 w 9144000"/>
              <a:gd name="connsiteY2" fmla="*/ 1233714 h 2349499"/>
              <a:gd name="connsiteX3" fmla="*/ 0 w 9144000"/>
              <a:gd name="connsiteY3" fmla="*/ -1 h 2349499"/>
              <a:gd name="connsiteX0" fmla="*/ 0 w 9144000"/>
              <a:gd name="connsiteY0" fmla="*/ 0 h 2349500"/>
              <a:gd name="connsiteX1" fmla="*/ 9144000 w 9144000"/>
              <a:gd name="connsiteY1" fmla="*/ 0 h 2349500"/>
              <a:gd name="connsiteX2" fmla="*/ 0 w 9144000"/>
              <a:gd name="connsiteY2" fmla="*/ 1233715 h 2349500"/>
              <a:gd name="connsiteX3" fmla="*/ 0 w 9144000"/>
              <a:gd name="connsiteY3" fmla="*/ 0 h 2349500"/>
              <a:gd name="connsiteX0" fmla="*/ 0 w 9144000"/>
              <a:gd name="connsiteY0" fmla="*/ 0 h 2181679"/>
              <a:gd name="connsiteX1" fmla="*/ 9144000 w 9144000"/>
              <a:gd name="connsiteY1" fmla="*/ 0 h 2181679"/>
              <a:gd name="connsiteX2" fmla="*/ 0 w 9144000"/>
              <a:gd name="connsiteY2" fmla="*/ 1233715 h 2181679"/>
              <a:gd name="connsiteX3" fmla="*/ 0 w 9144000"/>
              <a:gd name="connsiteY3" fmla="*/ 0 h 2181679"/>
              <a:gd name="connsiteX0" fmla="*/ 0 w 9144000"/>
              <a:gd name="connsiteY0" fmla="*/ 0 h 2237619"/>
              <a:gd name="connsiteX1" fmla="*/ 9144000 w 9144000"/>
              <a:gd name="connsiteY1" fmla="*/ 0 h 2237619"/>
              <a:gd name="connsiteX2" fmla="*/ 0 w 9144000"/>
              <a:gd name="connsiteY2" fmla="*/ 1233715 h 2237619"/>
              <a:gd name="connsiteX3" fmla="*/ 0 w 9144000"/>
              <a:gd name="connsiteY3" fmla="*/ 0 h 2237619"/>
              <a:gd name="connsiteX0" fmla="*/ 0 w 10439400"/>
              <a:gd name="connsiteY0" fmla="*/ 0 h 1432615"/>
              <a:gd name="connsiteX1" fmla="*/ 9144000 w 10439400"/>
              <a:gd name="connsiteY1" fmla="*/ 0 h 1432615"/>
              <a:gd name="connsiteX2" fmla="*/ 7772400 w 10439400"/>
              <a:gd name="connsiteY2" fmla="*/ 1193397 h 1432615"/>
              <a:gd name="connsiteX3" fmla="*/ 0 w 10439400"/>
              <a:gd name="connsiteY3" fmla="*/ 1233715 h 1432615"/>
              <a:gd name="connsiteX4" fmla="*/ 0 w 10439400"/>
              <a:gd name="connsiteY4" fmla="*/ 0 h 1432615"/>
              <a:gd name="connsiteX0" fmla="*/ 0 w 10668000"/>
              <a:gd name="connsiteY0" fmla="*/ 0 h 1846539"/>
              <a:gd name="connsiteX1" fmla="*/ 9144000 w 10668000"/>
              <a:gd name="connsiteY1" fmla="*/ 0 h 1846539"/>
              <a:gd name="connsiteX2" fmla="*/ 9144000 w 10668000"/>
              <a:gd name="connsiteY2" fmla="*/ 1640920 h 1846539"/>
              <a:gd name="connsiteX3" fmla="*/ 0 w 10668000"/>
              <a:gd name="connsiteY3" fmla="*/ 1233715 h 1846539"/>
              <a:gd name="connsiteX4" fmla="*/ 0 w 10668000"/>
              <a:gd name="connsiteY4" fmla="*/ 0 h 1846539"/>
              <a:gd name="connsiteX0" fmla="*/ 0 w 10668000"/>
              <a:gd name="connsiteY0" fmla="*/ 234984 h 2081523"/>
              <a:gd name="connsiteX1" fmla="*/ 9144000 w 10668000"/>
              <a:gd name="connsiteY1" fmla="*/ 234984 h 2081523"/>
              <a:gd name="connsiteX2" fmla="*/ 9144000 w 10668000"/>
              <a:gd name="connsiteY2" fmla="*/ 1875904 h 2081523"/>
              <a:gd name="connsiteX3" fmla="*/ 0 w 10668000"/>
              <a:gd name="connsiteY3" fmla="*/ 1468699 h 2081523"/>
              <a:gd name="connsiteX4" fmla="*/ 0 w 10668000"/>
              <a:gd name="connsiteY4" fmla="*/ 234984 h 2081523"/>
              <a:gd name="connsiteX0" fmla="*/ 0 w 9144000"/>
              <a:gd name="connsiteY0" fmla="*/ 234983 h 2081522"/>
              <a:gd name="connsiteX1" fmla="*/ 9144000 w 9144000"/>
              <a:gd name="connsiteY1" fmla="*/ 234983 h 2081522"/>
              <a:gd name="connsiteX2" fmla="*/ 9144000 w 9144000"/>
              <a:gd name="connsiteY2" fmla="*/ 1875903 h 2081522"/>
              <a:gd name="connsiteX3" fmla="*/ 0 w 9144000"/>
              <a:gd name="connsiteY3" fmla="*/ 1468698 h 2081522"/>
              <a:gd name="connsiteX4" fmla="*/ 0 w 9144000"/>
              <a:gd name="connsiteY4" fmla="*/ 234983 h 2081522"/>
              <a:gd name="connsiteX0" fmla="*/ 0 w 9144000"/>
              <a:gd name="connsiteY0" fmla="*/ 730583 h 2577122"/>
              <a:gd name="connsiteX1" fmla="*/ 4940300 w 9144000"/>
              <a:gd name="connsiteY1" fmla="*/ 0 h 2577122"/>
              <a:gd name="connsiteX2" fmla="*/ 9144000 w 9144000"/>
              <a:gd name="connsiteY2" fmla="*/ 730583 h 2577122"/>
              <a:gd name="connsiteX3" fmla="*/ 9144000 w 9144000"/>
              <a:gd name="connsiteY3" fmla="*/ 2371503 h 2577122"/>
              <a:gd name="connsiteX4" fmla="*/ 0 w 9144000"/>
              <a:gd name="connsiteY4" fmla="*/ 1964298 h 2577122"/>
              <a:gd name="connsiteX5" fmla="*/ 0 w 9144000"/>
              <a:gd name="connsiteY5" fmla="*/ 730583 h 2577122"/>
              <a:gd name="connsiteX0" fmla="*/ 0 w 9144000"/>
              <a:gd name="connsiteY0" fmla="*/ 730583 h 2163196"/>
              <a:gd name="connsiteX1" fmla="*/ 4940300 w 9144000"/>
              <a:gd name="connsiteY1" fmla="*/ 0 h 2163196"/>
              <a:gd name="connsiteX2" fmla="*/ 9144000 w 9144000"/>
              <a:gd name="connsiteY2" fmla="*/ 730583 h 2163196"/>
              <a:gd name="connsiteX3" fmla="*/ 9144000 w 9144000"/>
              <a:gd name="connsiteY3" fmla="*/ 1598367 h 2163196"/>
              <a:gd name="connsiteX4" fmla="*/ 0 w 9144000"/>
              <a:gd name="connsiteY4" fmla="*/ 1964298 h 2163196"/>
              <a:gd name="connsiteX5" fmla="*/ 0 w 9144000"/>
              <a:gd name="connsiteY5" fmla="*/ 730583 h 2163196"/>
              <a:gd name="connsiteX0" fmla="*/ 0 w 9144000"/>
              <a:gd name="connsiteY0" fmla="*/ 913051 h 2345664"/>
              <a:gd name="connsiteX1" fmla="*/ 4940300 w 9144000"/>
              <a:gd name="connsiteY1" fmla="*/ 182468 h 2345664"/>
              <a:gd name="connsiteX2" fmla="*/ 9144000 w 9144000"/>
              <a:gd name="connsiteY2" fmla="*/ 296129 h 2345664"/>
              <a:gd name="connsiteX3" fmla="*/ 9144000 w 9144000"/>
              <a:gd name="connsiteY3" fmla="*/ 1780835 h 2345664"/>
              <a:gd name="connsiteX4" fmla="*/ 0 w 9144000"/>
              <a:gd name="connsiteY4" fmla="*/ 2146766 h 2345664"/>
              <a:gd name="connsiteX5" fmla="*/ 0 w 9144000"/>
              <a:gd name="connsiteY5" fmla="*/ 913051 h 2345664"/>
              <a:gd name="connsiteX0" fmla="*/ 0 w 9144000"/>
              <a:gd name="connsiteY0" fmla="*/ 833404 h 2266017"/>
              <a:gd name="connsiteX1" fmla="*/ 4940300 w 9144000"/>
              <a:gd name="connsiteY1" fmla="*/ 102821 h 2266017"/>
              <a:gd name="connsiteX2" fmla="*/ 9144000 w 9144000"/>
              <a:gd name="connsiteY2" fmla="*/ 216482 h 2266017"/>
              <a:gd name="connsiteX3" fmla="*/ 9144000 w 9144000"/>
              <a:gd name="connsiteY3" fmla="*/ 1701188 h 2266017"/>
              <a:gd name="connsiteX4" fmla="*/ 0 w 9144000"/>
              <a:gd name="connsiteY4" fmla="*/ 2067119 h 2266017"/>
              <a:gd name="connsiteX5" fmla="*/ 0 w 9144000"/>
              <a:gd name="connsiteY5" fmla="*/ 833404 h 2266017"/>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761553 h 2194166"/>
              <a:gd name="connsiteX1" fmla="*/ 9144000 w 9144000"/>
              <a:gd name="connsiteY1" fmla="*/ 144631 h 2194166"/>
              <a:gd name="connsiteX2" fmla="*/ 9144000 w 9144000"/>
              <a:gd name="connsiteY2" fmla="*/ 1629337 h 2194166"/>
              <a:gd name="connsiteX3" fmla="*/ 0 w 9144000"/>
              <a:gd name="connsiteY3" fmla="*/ 1995268 h 2194166"/>
              <a:gd name="connsiteX4" fmla="*/ 0 w 9144000"/>
              <a:gd name="connsiteY4" fmla="*/ 761553 h 2194166"/>
              <a:gd name="connsiteX0" fmla="*/ 0 w 9144000"/>
              <a:gd name="connsiteY0" fmla="*/ 761553 h 2442422"/>
              <a:gd name="connsiteX1" fmla="*/ 9144000 w 9144000"/>
              <a:gd name="connsiteY1" fmla="*/ 144631 h 2442422"/>
              <a:gd name="connsiteX2" fmla="*/ 9144000 w 9144000"/>
              <a:gd name="connsiteY2" fmla="*/ 1629337 h 2442422"/>
              <a:gd name="connsiteX3" fmla="*/ 0 w 9144000"/>
              <a:gd name="connsiteY3" fmla="*/ 1995268 h 2442422"/>
              <a:gd name="connsiteX4" fmla="*/ 0 w 9144000"/>
              <a:gd name="connsiteY4" fmla="*/ 761553 h 2442422"/>
              <a:gd name="connsiteX0" fmla="*/ 0 w 9144000"/>
              <a:gd name="connsiteY0" fmla="*/ 1711324 h 3392193"/>
              <a:gd name="connsiteX1" fmla="*/ 9144000 w 9144000"/>
              <a:gd name="connsiteY1" fmla="*/ 1094402 h 3392193"/>
              <a:gd name="connsiteX2" fmla="*/ 9144000 w 9144000"/>
              <a:gd name="connsiteY2" fmla="*/ 2579108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879895 h 3392193"/>
              <a:gd name="connsiteX3" fmla="*/ 0 w 9144000"/>
              <a:gd name="connsiteY3" fmla="*/ 2945039 h 3392193"/>
              <a:gd name="connsiteX4" fmla="*/ 0 w 9144000"/>
              <a:gd name="connsiteY4" fmla="*/ 1711324 h 3392193"/>
              <a:gd name="connsiteX0" fmla="*/ 0 w 9154274"/>
              <a:gd name="connsiteY0" fmla="*/ 1711324 h 3392193"/>
              <a:gd name="connsiteX1" fmla="*/ 9144000 w 9154274"/>
              <a:gd name="connsiteY1" fmla="*/ 1094402 h 3392193"/>
              <a:gd name="connsiteX2" fmla="*/ 9154274 w 9154274"/>
              <a:gd name="connsiteY2" fmla="*/ 2961568 h 3392193"/>
              <a:gd name="connsiteX3" fmla="*/ 0 w 9154274"/>
              <a:gd name="connsiteY3" fmla="*/ 2945039 h 3392193"/>
              <a:gd name="connsiteX4" fmla="*/ 0 w 9154274"/>
              <a:gd name="connsiteY4" fmla="*/ 1711324 h 3392193"/>
              <a:gd name="connsiteX0" fmla="*/ 0 w 9154274"/>
              <a:gd name="connsiteY0" fmla="*/ 1711324 h 3392193"/>
              <a:gd name="connsiteX1" fmla="*/ 9144000 w 9154274"/>
              <a:gd name="connsiteY1" fmla="*/ 1094402 h 3392193"/>
              <a:gd name="connsiteX2" fmla="*/ 9154274 w 9154274"/>
              <a:gd name="connsiteY2" fmla="*/ 3010571 h 3392193"/>
              <a:gd name="connsiteX3" fmla="*/ 0 w 9154274"/>
              <a:gd name="connsiteY3" fmla="*/ 2945039 h 3392193"/>
              <a:gd name="connsiteX4" fmla="*/ 0 w 9154274"/>
              <a:gd name="connsiteY4" fmla="*/ 1711324 h 339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274" h="3392193">
                <a:moveTo>
                  <a:pt x="0" y="1711324"/>
                </a:moveTo>
                <a:cubicBezTo>
                  <a:pt x="513708" y="3392193"/>
                  <a:pt x="5445303" y="0"/>
                  <a:pt x="9144000" y="1094402"/>
                </a:cubicBezTo>
                <a:cubicBezTo>
                  <a:pt x="9147425" y="1716791"/>
                  <a:pt x="9150849" y="2388182"/>
                  <a:pt x="9154274" y="3010571"/>
                </a:cubicBezTo>
                <a:lnTo>
                  <a:pt x="0" y="2945039"/>
                </a:lnTo>
                <a:lnTo>
                  <a:pt x="0" y="1711324"/>
                </a:lnTo>
                <a:close/>
              </a:path>
            </a:pathLst>
          </a:custGeom>
          <a:ln>
            <a:headEnd/>
            <a:tailEnd/>
          </a:ln>
        </p:spPr>
        <p:style>
          <a:lnRef idx="1">
            <a:schemeClr val="accent3"/>
          </a:lnRef>
          <a:fillRef idx="3">
            <a:schemeClr val="accent3"/>
          </a:fillRef>
          <a:effectRef idx="2">
            <a:schemeClr val="accent3"/>
          </a:effectRef>
          <a:fontRef idx="minor">
            <a:schemeClr val="lt1"/>
          </a:fontRef>
        </p:style>
        <p:txBody>
          <a:bodyPr/>
          <a:lstStyle/>
          <a:p>
            <a:pPr fontAlgn="auto">
              <a:spcBef>
                <a:spcPts val="0"/>
              </a:spcBef>
              <a:spcAft>
                <a:spcPts val="0"/>
              </a:spcAft>
              <a:defRPr/>
            </a:pPr>
            <a:endParaRPr lang="en-US"/>
          </a:p>
        </p:txBody>
      </p:sp>
      <p:sp>
        <p:nvSpPr>
          <p:cNvPr id="7" name="Rectangle 3"/>
          <p:cNvSpPr>
            <a:spLocks noChangeArrowheads="1"/>
          </p:cNvSpPr>
          <p:nvPr userDrawn="1"/>
        </p:nvSpPr>
        <p:spPr bwMode="auto">
          <a:xfrm>
            <a:off x="0" y="5943600"/>
            <a:ext cx="9153525" cy="1066800"/>
          </a:xfrm>
          <a:custGeom>
            <a:avLst/>
            <a:gdLst>
              <a:gd name="T0" fmla="*/ 0 w 9154274"/>
              <a:gd name="T1" fmla="*/ 1656 h 3392193"/>
              <a:gd name="T2" fmla="*/ 9140260 w 9154274"/>
              <a:gd name="T3" fmla="*/ 1059 h 3392193"/>
              <a:gd name="T4" fmla="*/ 9150529 w 9154274"/>
              <a:gd name="T5" fmla="*/ 2912 h 3392193"/>
              <a:gd name="T6" fmla="*/ 0 w 9154274"/>
              <a:gd name="T7" fmla="*/ 2849 h 3392193"/>
              <a:gd name="T8" fmla="*/ 0 w 9154274"/>
              <a:gd name="T9" fmla="*/ 1656 h 339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54274" h="3392193">
                <a:moveTo>
                  <a:pt x="0" y="1711324"/>
                </a:moveTo>
                <a:cubicBezTo>
                  <a:pt x="513708" y="3392193"/>
                  <a:pt x="5445303" y="0"/>
                  <a:pt x="9144000" y="1094402"/>
                </a:cubicBezTo>
                <a:cubicBezTo>
                  <a:pt x="9147425" y="1716791"/>
                  <a:pt x="9150849" y="2388182"/>
                  <a:pt x="9154274" y="3010571"/>
                </a:cubicBezTo>
                <a:lnTo>
                  <a:pt x="0" y="2945039"/>
                </a:lnTo>
                <a:lnTo>
                  <a:pt x="0" y="1711324"/>
                </a:lnTo>
                <a:close/>
              </a:path>
            </a:pathLst>
          </a:custGeom>
          <a:solidFill>
            <a:srgbClr val="233219"/>
          </a:solidFill>
          <a:ln w="9525">
            <a:solidFill>
              <a:srgbClr val="233219"/>
            </a:solidFill>
            <a:miter lim="800000"/>
            <a:headEnd/>
            <a:tailEnd/>
          </a:ln>
        </p:spPr>
        <p:txBody>
          <a:bodyPr/>
          <a:lstStyle/>
          <a:p>
            <a:endParaRPr lang="es-ES"/>
          </a:p>
        </p:txBody>
      </p:sp>
      <p:sp>
        <p:nvSpPr>
          <p:cNvPr id="8" name="15 Rectángulo"/>
          <p:cNvSpPr/>
          <p:nvPr userDrawn="1"/>
        </p:nvSpPr>
        <p:spPr>
          <a:xfrm>
            <a:off x="-9525" y="0"/>
            <a:ext cx="9144000" cy="687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08025"/>
            <a:ext cx="91535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19 Imagen"/>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800" y="58738"/>
            <a:ext cx="2433638"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a:spLocks noChangeArrowheads="1"/>
          </p:cNvSpPr>
          <p:nvPr userDrawn="1"/>
        </p:nvSpPr>
        <p:spPr bwMode="auto">
          <a:xfrm>
            <a:off x="-1" y="5589240"/>
            <a:ext cx="9144001" cy="1421160"/>
          </a:xfrm>
          <a:custGeom>
            <a:avLst/>
            <a:gdLst>
              <a:gd name="connsiteX0" fmla="*/ 0 w 9144000"/>
              <a:gd name="connsiteY0" fmla="*/ 0 h 3581400"/>
              <a:gd name="connsiteX1" fmla="*/ 9144000 w 9144000"/>
              <a:gd name="connsiteY1" fmla="*/ 0 h 3581400"/>
              <a:gd name="connsiteX2" fmla="*/ 9144000 w 9144000"/>
              <a:gd name="connsiteY2" fmla="*/ 3581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1 h 2349501"/>
              <a:gd name="connsiteX1" fmla="*/ 9144000 w 9144000"/>
              <a:gd name="connsiteY1" fmla="*/ 1 h 2349501"/>
              <a:gd name="connsiteX2" fmla="*/ 0 w 9144000"/>
              <a:gd name="connsiteY2" fmla="*/ 1905001 h 2349501"/>
              <a:gd name="connsiteX3" fmla="*/ 0 w 9144000"/>
              <a:gd name="connsiteY3" fmla="*/ 1 h 2349501"/>
              <a:gd name="connsiteX0" fmla="*/ 0 w 9144000"/>
              <a:gd name="connsiteY0" fmla="*/ 671286 h 3020786"/>
              <a:gd name="connsiteX1" fmla="*/ 9144000 w 9144000"/>
              <a:gd name="connsiteY1" fmla="*/ 671286 h 3020786"/>
              <a:gd name="connsiteX2" fmla="*/ 0 w 9144000"/>
              <a:gd name="connsiteY2" fmla="*/ 1905001 h 3020786"/>
              <a:gd name="connsiteX3" fmla="*/ 0 w 9144000"/>
              <a:gd name="connsiteY3" fmla="*/ 671286 h 3020786"/>
              <a:gd name="connsiteX0" fmla="*/ 0 w 9144000"/>
              <a:gd name="connsiteY0" fmla="*/ -1 h 2349499"/>
              <a:gd name="connsiteX1" fmla="*/ 9144000 w 9144000"/>
              <a:gd name="connsiteY1" fmla="*/ -1 h 2349499"/>
              <a:gd name="connsiteX2" fmla="*/ 0 w 9144000"/>
              <a:gd name="connsiteY2" fmla="*/ 1233714 h 2349499"/>
              <a:gd name="connsiteX3" fmla="*/ 0 w 9144000"/>
              <a:gd name="connsiteY3" fmla="*/ -1 h 2349499"/>
              <a:gd name="connsiteX0" fmla="*/ 0 w 9144000"/>
              <a:gd name="connsiteY0" fmla="*/ 0 h 2349500"/>
              <a:gd name="connsiteX1" fmla="*/ 9144000 w 9144000"/>
              <a:gd name="connsiteY1" fmla="*/ 0 h 2349500"/>
              <a:gd name="connsiteX2" fmla="*/ 0 w 9144000"/>
              <a:gd name="connsiteY2" fmla="*/ 1233715 h 2349500"/>
              <a:gd name="connsiteX3" fmla="*/ 0 w 9144000"/>
              <a:gd name="connsiteY3" fmla="*/ 0 h 2349500"/>
              <a:gd name="connsiteX0" fmla="*/ 0 w 9144000"/>
              <a:gd name="connsiteY0" fmla="*/ 0 h 2181679"/>
              <a:gd name="connsiteX1" fmla="*/ 9144000 w 9144000"/>
              <a:gd name="connsiteY1" fmla="*/ 0 h 2181679"/>
              <a:gd name="connsiteX2" fmla="*/ 0 w 9144000"/>
              <a:gd name="connsiteY2" fmla="*/ 1233715 h 2181679"/>
              <a:gd name="connsiteX3" fmla="*/ 0 w 9144000"/>
              <a:gd name="connsiteY3" fmla="*/ 0 h 2181679"/>
              <a:gd name="connsiteX0" fmla="*/ 0 w 9144000"/>
              <a:gd name="connsiteY0" fmla="*/ 0 h 2237619"/>
              <a:gd name="connsiteX1" fmla="*/ 9144000 w 9144000"/>
              <a:gd name="connsiteY1" fmla="*/ 0 h 2237619"/>
              <a:gd name="connsiteX2" fmla="*/ 0 w 9144000"/>
              <a:gd name="connsiteY2" fmla="*/ 1233715 h 2237619"/>
              <a:gd name="connsiteX3" fmla="*/ 0 w 9144000"/>
              <a:gd name="connsiteY3" fmla="*/ 0 h 2237619"/>
              <a:gd name="connsiteX0" fmla="*/ 0 w 10439400"/>
              <a:gd name="connsiteY0" fmla="*/ 0 h 1432615"/>
              <a:gd name="connsiteX1" fmla="*/ 9144000 w 10439400"/>
              <a:gd name="connsiteY1" fmla="*/ 0 h 1432615"/>
              <a:gd name="connsiteX2" fmla="*/ 7772400 w 10439400"/>
              <a:gd name="connsiteY2" fmla="*/ 1193397 h 1432615"/>
              <a:gd name="connsiteX3" fmla="*/ 0 w 10439400"/>
              <a:gd name="connsiteY3" fmla="*/ 1233715 h 1432615"/>
              <a:gd name="connsiteX4" fmla="*/ 0 w 10439400"/>
              <a:gd name="connsiteY4" fmla="*/ 0 h 1432615"/>
              <a:gd name="connsiteX0" fmla="*/ 0 w 10668000"/>
              <a:gd name="connsiteY0" fmla="*/ 0 h 1846539"/>
              <a:gd name="connsiteX1" fmla="*/ 9144000 w 10668000"/>
              <a:gd name="connsiteY1" fmla="*/ 0 h 1846539"/>
              <a:gd name="connsiteX2" fmla="*/ 9144000 w 10668000"/>
              <a:gd name="connsiteY2" fmla="*/ 1640920 h 1846539"/>
              <a:gd name="connsiteX3" fmla="*/ 0 w 10668000"/>
              <a:gd name="connsiteY3" fmla="*/ 1233715 h 1846539"/>
              <a:gd name="connsiteX4" fmla="*/ 0 w 10668000"/>
              <a:gd name="connsiteY4" fmla="*/ 0 h 1846539"/>
              <a:gd name="connsiteX0" fmla="*/ 0 w 10668000"/>
              <a:gd name="connsiteY0" fmla="*/ 234984 h 2081523"/>
              <a:gd name="connsiteX1" fmla="*/ 9144000 w 10668000"/>
              <a:gd name="connsiteY1" fmla="*/ 234984 h 2081523"/>
              <a:gd name="connsiteX2" fmla="*/ 9144000 w 10668000"/>
              <a:gd name="connsiteY2" fmla="*/ 1875904 h 2081523"/>
              <a:gd name="connsiteX3" fmla="*/ 0 w 10668000"/>
              <a:gd name="connsiteY3" fmla="*/ 1468699 h 2081523"/>
              <a:gd name="connsiteX4" fmla="*/ 0 w 10668000"/>
              <a:gd name="connsiteY4" fmla="*/ 234984 h 2081523"/>
              <a:gd name="connsiteX0" fmla="*/ 0 w 9144000"/>
              <a:gd name="connsiteY0" fmla="*/ 234983 h 2081522"/>
              <a:gd name="connsiteX1" fmla="*/ 9144000 w 9144000"/>
              <a:gd name="connsiteY1" fmla="*/ 234983 h 2081522"/>
              <a:gd name="connsiteX2" fmla="*/ 9144000 w 9144000"/>
              <a:gd name="connsiteY2" fmla="*/ 1875903 h 2081522"/>
              <a:gd name="connsiteX3" fmla="*/ 0 w 9144000"/>
              <a:gd name="connsiteY3" fmla="*/ 1468698 h 2081522"/>
              <a:gd name="connsiteX4" fmla="*/ 0 w 9144000"/>
              <a:gd name="connsiteY4" fmla="*/ 234983 h 2081522"/>
              <a:gd name="connsiteX0" fmla="*/ 0 w 9144000"/>
              <a:gd name="connsiteY0" fmla="*/ 730583 h 2577122"/>
              <a:gd name="connsiteX1" fmla="*/ 4940300 w 9144000"/>
              <a:gd name="connsiteY1" fmla="*/ 0 h 2577122"/>
              <a:gd name="connsiteX2" fmla="*/ 9144000 w 9144000"/>
              <a:gd name="connsiteY2" fmla="*/ 730583 h 2577122"/>
              <a:gd name="connsiteX3" fmla="*/ 9144000 w 9144000"/>
              <a:gd name="connsiteY3" fmla="*/ 2371503 h 2577122"/>
              <a:gd name="connsiteX4" fmla="*/ 0 w 9144000"/>
              <a:gd name="connsiteY4" fmla="*/ 1964298 h 2577122"/>
              <a:gd name="connsiteX5" fmla="*/ 0 w 9144000"/>
              <a:gd name="connsiteY5" fmla="*/ 730583 h 2577122"/>
              <a:gd name="connsiteX0" fmla="*/ 0 w 9144000"/>
              <a:gd name="connsiteY0" fmla="*/ 730583 h 2163196"/>
              <a:gd name="connsiteX1" fmla="*/ 4940300 w 9144000"/>
              <a:gd name="connsiteY1" fmla="*/ 0 h 2163196"/>
              <a:gd name="connsiteX2" fmla="*/ 9144000 w 9144000"/>
              <a:gd name="connsiteY2" fmla="*/ 730583 h 2163196"/>
              <a:gd name="connsiteX3" fmla="*/ 9144000 w 9144000"/>
              <a:gd name="connsiteY3" fmla="*/ 1598367 h 2163196"/>
              <a:gd name="connsiteX4" fmla="*/ 0 w 9144000"/>
              <a:gd name="connsiteY4" fmla="*/ 1964298 h 2163196"/>
              <a:gd name="connsiteX5" fmla="*/ 0 w 9144000"/>
              <a:gd name="connsiteY5" fmla="*/ 730583 h 2163196"/>
              <a:gd name="connsiteX0" fmla="*/ 0 w 9144000"/>
              <a:gd name="connsiteY0" fmla="*/ 913051 h 2345664"/>
              <a:gd name="connsiteX1" fmla="*/ 4940300 w 9144000"/>
              <a:gd name="connsiteY1" fmla="*/ 182468 h 2345664"/>
              <a:gd name="connsiteX2" fmla="*/ 9144000 w 9144000"/>
              <a:gd name="connsiteY2" fmla="*/ 296129 h 2345664"/>
              <a:gd name="connsiteX3" fmla="*/ 9144000 w 9144000"/>
              <a:gd name="connsiteY3" fmla="*/ 1780835 h 2345664"/>
              <a:gd name="connsiteX4" fmla="*/ 0 w 9144000"/>
              <a:gd name="connsiteY4" fmla="*/ 2146766 h 2345664"/>
              <a:gd name="connsiteX5" fmla="*/ 0 w 9144000"/>
              <a:gd name="connsiteY5" fmla="*/ 913051 h 2345664"/>
              <a:gd name="connsiteX0" fmla="*/ 0 w 9144000"/>
              <a:gd name="connsiteY0" fmla="*/ 833404 h 2266017"/>
              <a:gd name="connsiteX1" fmla="*/ 4940300 w 9144000"/>
              <a:gd name="connsiteY1" fmla="*/ 102821 h 2266017"/>
              <a:gd name="connsiteX2" fmla="*/ 9144000 w 9144000"/>
              <a:gd name="connsiteY2" fmla="*/ 216482 h 2266017"/>
              <a:gd name="connsiteX3" fmla="*/ 9144000 w 9144000"/>
              <a:gd name="connsiteY3" fmla="*/ 1701188 h 2266017"/>
              <a:gd name="connsiteX4" fmla="*/ 0 w 9144000"/>
              <a:gd name="connsiteY4" fmla="*/ 2067119 h 2266017"/>
              <a:gd name="connsiteX5" fmla="*/ 0 w 9144000"/>
              <a:gd name="connsiteY5" fmla="*/ 833404 h 2266017"/>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761553 h 2194166"/>
              <a:gd name="connsiteX1" fmla="*/ 9144000 w 9144000"/>
              <a:gd name="connsiteY1" fmla="*/ 144631 h 2194166"/>
              <a:gd name="connsiteX2" fmla="*/ 9144000 w 9144000"/>
              <a:gd name="connsiteY2" fmla="*/ 1629337 h 2194166"/>
              <a:gd name="connsiteX3" fmla="*/ 0 w 9144000"/>
              <a:gd name="connsiteY3" fmla="*/ 1995268 h 2194166"/>
              <a:gd name="connsiteX4" fmla="*/ 0 w 9144000"/>
              <a:gd name="connsiteY4" fmla="*/ 761553 h 2194166"/>
              <a:gd name="connsiteX0" fmla="*/ 0 w 9144000"/>
              <a:gd name="connsiteY0" fmla="*/ 761553 h 2442422"/>
              <a:gd name="connsiteX1" fmla="*/ 9144000 w 9144000"/>
              <a:gd name="connsiteY1" fmla="*/ 144631 h 2442422"/>
              <a:gd name="connsiteX2" fmla="*/ 9144000 w 9144000"/>
              <a:gd name="connsiteY2" fmla="*/ 1629337 h 2442422"/>
              <a:gd name="connsiteX3" fmla="*/ 0 w 9144000"/>
              <a:gd name="connsiteY3" fmla="*/ 1995268 h 2442422"/>
              <a:gd name="connsiteX4" fmla="*/ 0 w 9144000"/>
              <a:gd name="connsiteY4" fmla="*/ 761553 h 2442422"/>
              <a:gd name="connsiteX0" fmla="*/ 0 w 9144000"/>
              <a:gd name="connsiteY0" fmla="*/ 1711324 h 3392193"/>
              <a:gd name="connsiteX1" fmla="*/ 9144000 w 9144000"/>
              <a:gd name="connsiteY1" fmla="*/ 1094402 h 3392193"/>
              <a:gd name="connsiteX2" fmla="*/ 9144000 w 9144000"/>
              <a:gd name="connsiteY2" fmla="*/ 2579108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879895 h 3392193"/>
              <a:gd name="connsiteX3" fmla="*/ 0 w 9144000"/>
              <a:gd name="connsiteY3" fmla="*/ 2945039 h 3392193"/>
              <a:gd name="connsiteX4" fmla="*/ 0 w 9144000"/>
              <a:gd name="connsiteY4" fmla="*/ 1711324 h 3392193"/>
              <a:gd name="connsiteX0" fmla="*/ 0 w 9154274"/>
              <a:gd name="connsiteY0" fmla="*/ 1711324 h 3392193"/>
              <a:gd name="connsiteX1" fmla="*/ 9144000 w 9154274"/>
              <a:gd name="connsiteY1" fmla="*/ 1094402 h 3392193"/>
              <a:gd name="connsiteX2" fmla="*/ 9154274 w 9154274"/>
              <a:gd name="connsiteY2" fmla="*/ 2961568 h 3392193"/>
              <a:gd name="connsiteX3" fmla="*/ 0 w 9154274"/>
              <a:gd name="connsiteY3" fmla="*/ 2945039 h 3392193"/>
              <a:gd name="connsiteX4" fmla="*/ 0 w 9154274"/>
              <a:gd name="connsiteY4" fmla="*/ 1711324 h 3392193"/>
              <a:gd name="connsiteX0" fmla="*/ 0 w 9154274"/>
              <a:gd name="connsiteY0" fmla="*/ 1711324 h 3392193"/>
              <a:gd name="connsiteX1" fmla="*/ 9144000 w 9154274"/>
              <a:gd name="connsiteY1" fmla="*/ 1094402 h 3392193"/>
              <a:gd name="connsiteX2" fmla="*/ 9154274 w 9154274"/>
              <a:gd name="connsiteY2" fmla="*/ 3010571 h 3392193"/>
              <a:gd name="connsiteX3" fmla="*/ 0 w 9154274"/>
              <a:gd name="connsiteY3" fmla="*/ 2945039 h 3392193"/>
              <a:gd name="connsiteX4" fmla="*/ 0 w 9154274"/>
              <a:gd name="connsiteY4" fmla="*/ 1711324 h 339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274" h="3392193">
                <a:moveTo>
                  <a:pt x="0" y="1711324"/>
                </a:moveTo>
                <a:cubicBezTo>
                  <a:pt x="513708" y="3392193"/>
                  <a:pt x="5445303" y="0"/>
                  <a:pt x="9144000" y="1094402"/>
                </a:cubicBezTo>
                <a:cubicBezTo>
                  <a:pt x="9147425" y="1716791"/>
                  <a:pt x="9150849" y="2388182"/>
                  <a:pt x="9154274" y="3010571"/>
                </a:cubicBezTo>
                <a:lnTo>
                  <a:pt x="0" y="2945039"/>
                </a:lnTo>
                <a:lnTo>
                  <a:pt x="0" y="1711324"/>
                </a:lnTo>
                <a:close/>
              </a:path>
            </a:pathLst>
          </a:custGeom>
          <a:solidFill>
            <a:srgbClr val="C00000">
              <a:alpha val="74902"/>
            </a:srgbClr>
          </a:solidFill>
          <a:ln>
            <a:headEnd/>
            <a:tailEnd/>
          </a:ln>
        </p:spPr>
        <p:style>
          <a:lnRef idx="0">
            <a:schemeClr val="accent2"/>
          </a:lnRef>
          <a:fillRef idx="3">
            <a:schemeClr val="accent2"/>
          </a:fillRef>
          <a:effectRef idx="3">
            <a:schemeClr val="accent2"/>
          </a:effectRef>
          <a:fontRef idx="minor">
            <a:schemeClr val="lt1"/>
          </a:fontRef>
        </p:style>
        <p:txBody>
          <a:bodyPr/>
          <a:lstStyle/>
          <a:p>
            <a:pPr fontAlgn="auto">
              <a:spcBef>
                <a:spcPts val="0"/>
              </a:spcBef>
              <a:spcAft>
                <a:spcPts val="0"/>
              </a:spcAft>
              <a:defRPr/>
            </a:pPr>
            <a:endParaRPr lang="en-US"/>
          </a:p>
        </p:txBody>
      </p:sp>
      <p:sp>
        <p:nvSpPr>
          <p:cNvPr id="12" name="Rectangle 3"/>
          <p:cNvSpPr>
            <a:spLocks noChangeArrowheads="1"/>
          </p:cNvSpPr>
          <p:nvPr userDrawn="1"/>
        </p:nvSpPr>
        <p:spPr bwMode="auto">
          <a:xfrm>
            <a:off x="8076" y="5785197"/>
            <a:ext cx="9163532" cy="1172816"/>
          </a:xfrm>
          <a:custGeom>
            <a:avLst/>
            <a:gdLst>
              <a:gd name="connsiteX0" fmla="*/ 0 w 9144000"/>
              <a:gd name="connsiteY0" fmla="*/ 0 h 3581400"/>
              <a:gd name="connsiteX1" fmla="*/ 9144000 w 9144000"/>
              <a:gd name="connsiteY1" fmla="*/ 0 h 3581400"/>
              <a:gd name="connsiteX2" fmla="*/ 9144000 w 9144000"/>
              <a:gd name="connsiteY2" fmla="*/ 3581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1 h 2349501"/>
              <a:gd name="connsiteX1" fmla="*/ 9144000 w 9144000"/>
              <a:gd name="connsiteY1" fmla="*/ 1 h 2349501"/>
              <a:gd name="connsiteX2" fmla="*/ 0 w 9144000"/>
              <a:gd name="connsiteY2" fmla="*/ 1905001 h 2349501"/>
              <a:gd name="connsiteX3" fmla="*/ 0 w 9144000"/>
              <a:gd name="connsiteY3" fmla="*/ 1 h 2349501"/>
              <a:gd name="connsiteX0" fmla="*/ 0 w 9144000"/>
              <a:gd name="connsiteY0" fmla="*/ 671286 h 3020786"/>
              <a:gd name="connsiteX1" fmla="*/ 9144000 w 9144000"/>
              <a:gd name="connsiteY1" fmla="*/ 671286 h 3020786"/>
              <a:gd name="connsiteX2" fmla="*/ 0 w 9144000"/>
              <a:gd name="connsiteY2" fmla="*/ 1905001 h 3020786"/>
              <a:gd name="connsiteX3" fmla="*/ 0 w 9144000"/>
              <a:gd name="connsiteY3" fmla="*/ 671286 h 3020786"/>
              <a:gd name="connsiteX0" fmla="*/ 0 w 9144000"/>
              <a:gd name="connsiteY0" fmla="*/ -1 h 2349499"/>
              <a:gd name="connsiteX1" fmla="*/ 9144000 w 9144000"/>
              <a:gd name="connsiteY1" fmla="*/ -1 h 2349499"/>
              <a:gd name="connsiteX2" fmla="*/ 0 w 9144000"/>
              <a:gd name="connsiteY2" fmla="*/ 1233714 h 2349499"/>
              <a:gd name="connsiteX3" fmla="*/ 0 w 9144000"/>
              <a:gd name="connsiteY3" fmla="*/ -1 h 2349499"/>
              <a:gd name="connsiteX0" fmla="*/ 0 w 9144000"/>
              <a:gd name="connsiteY0" fmla="*/ 0 h 2349500"/>
              <a:gd name="connsiteX1" fmla="*/ 9144000 w 9144000"/>
              <a:gd name="connsiteY1" fmla="*/ 0 h 2349500"/>
              <a:gd name="connsiteX2" fmla="*/ 0 w 9144000"/>
              <a:gd name="connsiteY2" fmla="*/ 1233715 h 2349500"/>
              <a:gd name="connsiteX3" fmla="*/ 0 w 9144000"/>
              <a:gd name="connsiteY3" fmla="*/ 0 h 2349500"/>
              <a:gd name="connsiteX0" fmla="*/ 0 w 9144000"/>
              <a:gd name="connsiteY0" fmla="*/ 0 h 2181679"/>
              <a:gd name="connsiteX1" fmla="*/ 9144000 w 9144000"/>
              <a:gd name="connsiteY1" fmla="*/ 0 h 2181679"/>
              <a:gd name="connsiteX2" fmla="*/ 0 w 9144000"/>
              <a:gd name="connsiteY2" fmla="*/ 1233715 h 2181679"/>
              <a:gd name="connsiteX3" fmla="*/ 0 w 9144000"/>
              <a:gd name="connsiteY3" fmla="*/ 0 h 2181679"/>
              <a:gd name="connsiteX0" fmla="*/ 0 w 9144000"/>
              <a:gd name="connsiteY0" fmla="*/ 0 h 2237619"/>
              <a:gd name="connsiteX1" fmla="*/ 9144000 w 9144000"/>
              <a:gd name="connsiteY1" fmla="*/ 0 h 2237619"/>
              <a:gd name="connsiteX2" fmla="*/ 0 w 9144000"/>
              <a:gd name="connsiteY2" fmla="*/ 1233715 h 2237619"/>
              <a:gd name="connsiteX3" fmla="*/ 0 w 9144000"/>
              <a:gd name="connsiteY3" fmla="*/ 0 h 2237619"/>
              <a:gd name="connsiteX0" fmla="*/ 0 w 10439400"/>
              <a:gd name="connsiteY0" fmla="*/ 0 h 1432615"/>
              <a:gd name="connsiteX1" fmla="*/ 9144000 w 10439400"/>
              <a:gd name="connsiteY1" fmla="*/ 0 h 1432615"/>
              <a:gd name="connsiteX2" fmla="*/ 7772400 w 10439400"/>
              <a:gd name="connsiteY2" fmla="*/ 1193397 h 1432615"/>
              <a:gd name="connsiteX3" fmla="*/ 0 w 10439400"/>
              <a:gd name="connsiteY3" fmla="*/ 1233715 h 1432615"/>
              <a:gd name="connsiteX4" fmla="*/ 0 w 10439400"/>
              <a:gd name="connsiteY4" fmla="*/ 0 h 1432615"/>
              <a:gd name="connsiteX0" fmla="*/ 0 w 10668000"/>
              <a:gd name="connsiteY0" fmla="*/ 0 h 1846539"/>
              <a:gd name="connsiteX1" fmla="*/ 9144000 w 10668000"/>
              <a:gd name="connsiteY1" fmla="*/ 0 h 1846539"/>
              <a:gd name="connsiteX2" fmla="*/ 9144000 w 10668000"/>
              <a:gd name="connsiteY2" fmla="*/ 1640920 h 1846539"/>
              <a:gd name="connsiteX3" fmla="*/ 0 w 10668000"/>
              <a:gd name="connsiteY3" fmla="*/ 1233715 h 1846539"/>
              <a:gd name="connsiteX4" fmla="*/ 0 w 10668000"/>
              <a:gd name="connsiteY4" fmla="*/ 0 h 1846539"/>
              <a:gd name="connsiteX0" fmla="*/ 0 w 10668000"/>
              <a:gd name="connsiteY0" fmla="*/ 234984 h 2081523"/>
              <a:gd name="connsiteX1" fmla="*/ 9144000 w 10668000"/>
              <a:gd name="connsiteY1" fmla="*/ 234984 h 2081523"/>
              <a:gd name="connsiteX2" fmla="*/ 9144000 w 10668000"/>
              <a:gd name="connsiteY2" fmla="*/ 1875904 h 2081523"/>
              <a:gd name="connsiteX3" fmla="*/ 0 w 10668000"/>
              <a:gd name="connsiteY3" fmla="*/ 1468699 h 2081523"/>
              <a:gd name="connsiteX4" fmla="*/ 0 w 10668000"/>
              <a:gd name="connsiteY4" fmla="*/ 234984 h 2081523"/>
              <a:gd name="connsiteX0" fmla="*/ 0 w 9144000"/>
              <a:gd name="connsiteY0" fmla="*/ 234983 h 2081522"/>
              <a:gd name="connsiteX1" fmla="*/ 9144000 w 9144000"/>
              <a:gd name="connsiteY1" fmla="*/ 234983 h 2081522"/>
              <a:gd name="connsiteX2" fmla="*/ 9144000 w 9144000"/>
              <a:gd name="connsiteY2" fmla="*/ 1875903 h 2081522"/>
              <a:gd name="connsiteX3" fmla="*/ 0 w 9144000"/>
              <a:gd name="connsiteY3" fmla="*/ 1468698 h 2081522"/>
              <a:gd name="connsiteX4" fmla="*/ 0 w 9144000"/>
              <a:gd name="connsiteY4" fmla="*/ 234983 h 2081522"/>
              <a:gd name="connsiteX0" fmla="*/ 0 w 9144000"/>
              <a:gd name="connsiteY0" fmla="*/ 730583 h 2577122"/>
              <a:gd name="connsiteX1" fmla="*/ 4940300 w 9144000"/>
              <a:gd name="connsiteY1" fmla="*/ 0 h 2577122"/>
              <a:gd name="connsiteX2" fmla="*/ 9144000 w 9144000"/>
              <a:gd name="connsiteY2" fmla="*/ 730583 h 2577122"/>
              <a:gd name="connsiteX3" fmla="*/ 9144000 w 9144000"/>
              <a:gd name="connsiteY3" fmla="*/ 2371503 h 2577122"/>
              <a:gd name="connsiteX4" fmla="*/ 0 w 9144000"/>
              <a:gd name="connsiteY4" fmla="*/ 1964298 h 2577122"/>
              <a:gd name="connsiteX5" fmla="*/ 0 w 9144000"/>
              <a:gd name="connsiteY5" fmla="*/ 730583 h 2577122"/>
              <a:gd name="connsiteX0" fmla="*/ 0 w 9144000"/>
              <a:gd name="connsiteY0" fmla="*/ 730583 h 2163196"/>
              <a:gd name="connsiteX1" fmla="*/ 4940300 w 9144000"/>
              <a:gd name="connsiteY1" fmla="*/ 0 h 2163196"/>
              <a:gd name="connsiteX2" fmla="*/ 9144000 w 9144000"/>
              <a:gd name="connsiteY2" fmla="*/ 730583 h 2163196"/>
              <a:gd name="connsiteX3" fmla="*/ 9144000 w 9144000"/>
              <a:gd name="connsiteY3" fmla="*/ 1598367 h 2163196"/>
              <a:gd name="connsiteX4" fmla="*/ 0 w 9144000"/>
              <a:gd name="connsiteY4" fmla="*/ 1964298 h 2163196"/>
              <a:gd name="connsiteX5" fmla="*/ 0 w 9144000"/>
              <a:gd name="connsiteY5" fmla="*/ 730583 h 2163196"/>
              <a:gd name="connsiteX0" fmla="*/ 0 w 9144000"/>
              <a:gd name="connsiteY0" fmla="*/ 913051 h 2345664"/>
              <a:gd name="connsiteX1" fmla="*/ 4940300 w 9144000"/>
              <a:gd name="connsiteY1" fmla="*/ 182468 h 2345664"/>
              <a:gd name="connsiteX2" fmla="*/ 9144000 w 9144000"/>
              <a:gd name="connsiteY2" fmla="*/ 296129 h 2345664"/>
              <a:gd name="connsiteX3" fmla="*/ 9144000 w 9144000"/>
              <a:gd name="connsiteY3" fmla="*/ 1780835 h 2345664"/>
              <a:gd name="connsiteX4" fmla="*/ 0 w 9144000"/>
              <a:gd name="connsiteY4" fmla="*/ 2146766 h 2345664"/>
              <a:gd name="connsiteX5" fmla="*/ 0 w 9144000"/>
              <a:gd name="connsiteY5" fmla="*/ 913051 h 2345664"/>
              <a:gd name="connsiteX0" fmla="*/ 0 w 9144000"/>
              <a:gd name="connsiteY0" fmla="*/ 833404 h 2266017"/>
              <a:gd name="connsiteX1" fmla="*/ 4940300 w 9144000"/>
              <a:gd name="connsiteY1" fmla="*/ 102821 h 2266017"/>
              <a:gd name="connsiteX2" fmla="*/ 9144000 w 9144000"/>
              <a:gd name="connsiteY2" fmla="*/ 216482 h 2266017"/>
              <a:gd name="connsiteX3" fmla="*/ 9144000 w 9144000"/>
              <a:gd name="connsiteY3" fmla="*/ 1701188 h 2266017"/>
              <a:gd name="connsiteX4" fmla="*/ 0 w 9144000"/>
              <a:gd name="connsiteY4" fmla="*/ 2067119 h 2266017"/>
              <a:gd name="connsiteX5" fmla="*/ 0 w 9144000"/>
              <a:gd name="connsiteY5" fmla="*/ 833404 h 2266017"/>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761553 h 2194166"/>
              <a:gd name="connsiteX1" fmla="*/ 9144000 w 9144000"/>
              <a:gd name="connsiteY1" fmla="*/ 144631 h 2194166"/>
              <a:gd name="connsiteX2" fmla="*/ 9144000 w 9144000"/>
              <a:gd name="connsiteY2" fmla="*/ 1629337 h 2194166"/>
              <a:gd name="connsiteX3" fmla="*/ 0 w 9144000"/>
              <a:gd name="connsiteY3" fmla="*/ 1995268 h 2194166"/>
              <a:gd name="connsiteX4" fmla="*/ 0 w 9144000"/>
              <a:gd name="connsiteY4" fmla="*/ 761553 h 2194166"/>
              <a:gd name="connsiteX0" fmla="*/ 0 w 9144000"/>
              <a:gd name="connsiteY0" fmla="*/ 761553 h 2442422"/>
              <a:gd name="connsiteX1" fmla="*/ 9144000 w 9144000"/>
              <a:gd name="connsiteY1" fmla="*/ 144631 h 2442422"/>
              <a:gd name="connsiteX2" fmla="*/ 9144000 w 9144000"/>
              <a:gd name="connsiteY2" fmla="*/ 1629337 h 2442422"/>
              <a:gd name="connsiteX3" fmla="*/ 0 w 9144000"/>
              <a:gd name="connsiteY3" fmla="*/ 1995268 h 2442422"/>
              <a:gd name="connsiteX4" fmla="*/ 0 w 9144000"/>
              <a:gd name="connsiteY4" fmla="*/ 761553 h 2442422"/>
              <a:gd name="connsiteX0" fmla="*/ 0 w 9144000"/>
              <a:gd name="connsiteY0" fmla="*/ 1711324 h 3392193"/>
              <a:gd name="connsiteX1" fmla="*/ 9144000 w 9144000"/>
              <a:gd name="connsiteY1" fmla="*/ 1094402 h 3392193"/>
              <a:gd name="connsiteX2" fmla="*/ 9144000 w 9144000"/>
              <a:gd name="connsiteY2" fmla="*/ 2579108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879895 h 3392193"/>
              <a:gd name="connsiteX3" fmla="*/ 0 w 9144000"/>
              <a:gd name="connsiteY3" fmla="*/ 2945039 h 3392193"/>
              <a:gd name="connsiteX4" fmla="*/ 0 w 9144000"/>
              <a:gd name="connsiteY4" fmla="*/ 1711324 h 3392193"/>
              <a:gd name="connsiteX0" fmla="*/ 0 w 9154274"/>
              <a:gd name="connsiteY0" fmla="*/ 1711324 h 3392193"/>
              <a:gd name="connsiteX1" fmla="*/ 9144000 w 9154274"/>
              <a:gd name="connsiteY1" fmla="*/ 1094402 h 3392193"/>
              <a:gd name="connsiteX2" fmla="*/ 9154274 w 9154274"/>
              <a:gd name="connsiteY2" fmla="*/ 2961568 h 3392193"/>
              <a:gd name="connsiteX3" fmla="*/ 0 w 9154274"/>
              <a:gd name="connsiteY3" fmla="*/ 2945039 h 3392193"/>
              <a:gd name="connsiteX4" fmla="*/ 0 w 9154274"/>
              <a:gd name="connsiteY4" fmla="*/ 1711324 h 3392193"/>
              <a:gd name="connsiteX0" fmla="*/ 0 w 9154274"/>
              <a:gd name="connsiteY0" fmla="*/ 1711324 h 3392193"/>
              <a:gd name="connsiteX1" fmla="*/ 9144000 w 9154274"/>
              <a:gd name="connsiteY1" fmla="*/ 1094402 h 3392193"/>
              <a:gd name="connsiteX2" fmla="*/ 9154274 w 9154274"/>
              <a:gd name="connsiteY2" fmla="*/ 3010571 h 3392193"/>
              <a:gd name="connsiteX3" fmla="*/ 0 w 9154274"/>
              <a:gd name="connsiteY3" fmla="*/ 2945039 h 3392193"/>
              <a:gd name="connsiteX4" fmla="*/ 0 w 9154274"/>
              <a:gd name="connsiteY4" fmla="*/ 1711324 h 339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274" h="3392193">
                <a:moveTo>
                  <a:pt x="0" y="1711324"/>
                </a:moveTo>
                <a:cubicBezTo>
                  <a:pt x="513708" y="3392193"/>
                  <a:pt x="5445303" y="0"/>
                  <a:pt x="9144000" y="1094402"/>
                </a:cubicBezTo>
                <a:cubicBezTo>
                  <a:pt x="9147425" y="1716791"/>
                  <a:pt x="9150849" y="2388182"/>
                  <a:pt x="9154274" y="3010571"/>
                </a:cubicBezTo>
                <a:lnTo>
                  <a:pt x="0" y="2945039"/>
                </a:lnTo>
                <a:lnTo>
                  <a:pt x="0" y="1711324"/>
                </a:lnTo>
                <a:close/>
              </a:path>
            </a:pathLst>
          </a:custGeom>
          <a:solidFill>
            <a:srgbClr val="003300">
              <a:alpha val="74902"/>
            </a:srgbClr>
          </a:solidFill>
          <a:ln>
            <a:headEnd/>
            <a:tailEnd/>
          </a:ln>
        </p:spPr>
        <p:style>
          <a:lnRef idx="0">
            <a:schemeClr val="accent4"/>
          </a:lnRef>
          <a:fillRef idx="3">
            <a:schemeClr val="accent4"/>
          </a:fillRef>
          <a:effectRef idx="3">
            <a:schemeClr val="accent4"/>
          </a:effectRef>
          <a:fontRef idx="minor">
            <a:schemeClr val="lt1"/>
          </a:fontRef>
        </p:style>
        <p:txBody>
          <a:bodyPr/>
          <a:lstStyle/>
          <a:p>
            <a:pPr fontAlgn="auto">
              <a:spcBef>
                <a:spcPts val="0"/>
              </a:spcBef>
              <a:spcAft>
                <a:spcPts val="0"/>
              </a:spcAft>
              <a:defRPr/>
            </a:pPr>
            <a:endParaRPr lang="en-US"/>
          </a:p>
        </p:txBody>
      </p:sp>
      <p:sp>
        <p:nvSpPr>
          <p:cNvPr id="3" name="Subtitle 2"/>
          <p:cNvSpPr>
            <a:spLocks noGrp="1"/>
          </p:cNvSpPr>
          <p:nvPr>
            <p:ph type="subTitle" idx="1"/>
          </p:nvPr>
        </p:nvSpPr>
        <p:spPr>
          <a:xfrm>
            <a:off x="2428860" y="4071942"/>
            <a:ext cx="6400800" cy="642942"/>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33" name="32 Título"/>
          <p:cNvSpPr>
            <a:spLocks noGrp="1"/>
          </p:cNvSpPr>
          <p:nvPr>
            <p:ph type="title"/>
          </p:nvPr>
        </p:nvSpPr>
        <p:spPr>
          <a:xfrm>
            <a:off x="251520" y="1340768"/>
            <a:ext cx="8229600" cy="1143000"/>
          </a:xfrm>
        </p:spPr>
        <p:txBody>
          <a:bodyPr>
            <a:normAutofit/>
          </a:bodyPr>
          <a:lstStyle>
            <a:lvl1pPr algn="ctr">
              <a:defRPr sz="3400" b="1"/>
            </a:lvl1pPr>
          </a:lstStyle>
          <a:p>
            <a:r>
              <a:rPr lang="es-ES" dirty="0"/>
              <a:t>Haga clic para modificar el estilo de título del patrón</a:t>
            </a:r>
          </a:p>
        </p:txBody>
      </p:sp>
      <p:sp>
        <p:nvSpPr>
          <p:cNvPr id="35" name="34 Marcador de texto"/>
          <p:cNvSpPr>
            <a:spLocks noGrp="1"/>
          </p:cNvSpPr>
          <p:nvPr>
            <p:ph type="body" sz="quarter" idx="13"/>
          </p:nvPr>
        </p:nvSpPr>
        <p:spPr>
          <a:xfrm>
            <a:off x="250825" y="2708275"/>
            <a:ext cx="8642350" cy="32353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3" name="30 Marcador de pie de página"/>
          <p:cNvSpPr>
            <a:spLocks noGrp="1"/>
          </p:cNvSpPr>
          <p:nvPr>
            <p:ph type="ftr" sz="quarter" idx="14"/>
          </p:nvPr>
        </p:nvSpPr>
        <p:spPr>
          <a:xfrm>
            <a:off x="5362575" y="6372225"/>
            <a:ext cx="3743325" cy="365125"/>
          </a:xfrm>
          <a:prstGeom prst="rect">
            <a:avLst/>
          </a:prstGeom>
        </p:spPr>
        <p:txBody>
          <a:bodyPr/>
          <a:lstStyle>
            <a:lvl1pPr algn="r" fontAlgn="auto">
              <a:spcBef>
                <a:spcPts val="0"/>
              </a:spcBef>
              <a:spcAft>
                <a:spcPts val="0"/>
              </a:spcAft>
              <a:defRPr sz="1200">
                <a:solidFill>
                  <a:schemeClr val="bg1"/>
                </a:solidFill>
                <a:latin typeface="+mn-lt"/>
                <a:cs typeface="+mn-cs"/>
              </a:defRPr>
            </a:lvl1pPr>
          </a:lstStyle>
          <a:p>
            <a:pPr>
              <a:defRPr/>
            </a:pPr>
            <a:endParaRPr lang="en-US"/>
          </a:p>
        </p:txBody>
      </p:sp>
      <p:sp>
        <p:nvSpPr>
          <p:cNvPr id="14" name="31 Marcador de número de diapositiva"/>
          <p:cNvSpPr>
            <a:spLocks noGrp="1"/>
          </p:cNvSpPr>
          <p:nvPr>
            <p:ph type="sldNum" sz="quarter" idx="15"/>
          </p:nvPr>
        </p:nvSpPr>
        <p:spPr>
          <a:xfrm>
            <a:off x="0" y="6524625"/>
            <a:ext cx="2133600" cy="365125"/>
          </a:xfrm>
          <a:prstGeom prst="rect">
            <a:avLst/>
          </a:prstGeom>
        </p:spPr>
        <p:txBody>
          <a:bodyPr vert="horz" wrap="square" lIns="91440" tIns="45720" rIns="91440" bIns="45720" numCol="1" anchor="t" anchorCtr="0" compatLnSpc="1">
            <a:prstTxWarp prst="textNoShape">
              <a:avLst/>
            </a:prstTxWarp>
          </a:bodyPr>
          <a:lstStyle>
            <a:lvl1pPr>
              <a:defRPr sz="1200">
                <a:solidFill>
                  <a:schemeClr val="bg1"/>
                </a:solidFill>
              </a:defRPr>
            </a:lvl1pPr>
          </a:lstStyle>
          <a:p>
            <a:fld id="{605C55AB-1862-4448-87F3-CA796D0F447B}" type="slidenum">
              <a:rPr lang="en-US"/>
              <a:pPr/>
              <a:t>‹Nº›</a:t>
            </a:fld>
            <a:endParaRPr lang="en-US"/>
          </a:p>
        </p:txBody>
      </p:sp>
    </p:spTree>
    <p:extLst>
      <p:ext uri="{BB962C8B-B14F-4D97-AF65-F5344CB8AC3E}">
        <p14:creationId xmlns:p14="http://schemas.microsoft.com/office/powerpoint/2010/main" val="2295944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Haga clic para modificar el estilo de título del patrón</a:t>
            </a:r>
          </a:p>
        </p:txBody>
      </p:sp>
      <p:sp>
        <p:nvSpPr>
          <p:cNvPr id="3" name="4 Marcador de número de diapositiva"/>
          <p:cNvSpPr>
            <a:spLocks noGrp="1"/>
          </p:cNvSpPr>
          <p:nvPr>
            <p:ph type="sldNum" sz="quarter" idx="10"/>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0C1A20-3425-4BCC-9150-C9A472DA9562}" type="slidenum">
              <a:rPr lang="en-US"/>
              <a:pPr/>
              <a:t>‹Nº›</a:t>
            </a:fld>
            <a:endParaRPr lang="en-US"/>
          </a:p>
        </p:txBody>
      </p:sp>
    </p:spTree>
    <p:extLst>
      <p:ext uri="{BB962C8B-B14F-4D97-AF65-F5344CB8AC3E}">
        <p14:creationId xmlns:p14="http://schemas.microsoft.com/office/powerpoint/2010/main" val="10552353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3"/>
          <p:cNvSpPr>
            <a:spLocks noChangeArrowheads="1"/>
          </p:cNvSpPr>
          <p:nvPr userDrawn="1"/>
        </p:nvSpPr>
        <p:spPr bwMode="auto">
          <a:xfrm>
            <a:off x="-1" y="5818584"/>
            <a:ext cx="9144001" cy="1066800"/>
          </a:xfrm>
          <a:custGeom>
            <a:avLst/>
            <a:gdLst>
              <a:gd name="connsiteX0" fmla="*/ 0 w 9144000"/>
              <a:gd name="connsiteY0" fmla="*/ 0 h 3581400"/>
              <a:gd name="connsiteX1" fmla="*/ 9144000 w 9144000"/>
              <a:gd name="connsiteY1" fmla="*/ 0 h 3581400"/>
              <a:gd name="connsiteX2" fmla="*/ 9144000 w 9144000"/>
              <a:gd name="connsiteY2" fmla="*/ 3581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1 h 2349501"/>
              <a:gd name="connsiteX1" fmla="*/ 9144000 w 9144000"/>
              <a:gd name="connsiteY1" fmla="*/ 1 h 2349501"/>
              <a:gd name="connsiteX2" fmla="*/ 0 w 9144000"/>
              <a:gd name="connsiteY2" fmla="*/ 1905001 h 2349501"/>
              <a:gd name="connsiteX3" fmla="*/ 0 w 9144000"/>
              <a:gd name="connsiteY3" fmla="*/ 1 h 2349501"/>
              <a:gd name="connsiteX0" fmla="*/ 0 w 9144000"/>
              <a:gd name="connsiteY0" fmla="*/ 671286 h 3020786"/>
              <a:gd name="connsiteX1" fmla="*/ 9144000 w 9144000"/>
              <a:gd name="connsiteY1" fmla="*/ 671286 h 3020786"/>
              <a:gd name="connsiteX2" fmla="*/ 0 w 9144000"/>
              <a:gd name="connsiteY2" fmla="*/ 1905001 h 3020786"/>
              <a:gd name="connsiteX3" fmla="*/ 0 w 9144000"/>
              <a:gd name="connsiteY3" fmla="*/ 671286 h 3020786"/>
              <a:gd name="connsiteX0" fmla="*/ 0 w 9144000"/>
              <a:gd name="connsiteY0" fmla="*/ -1 h 2349499"/>
              <a:gd name="connsiteX1" fmla="*/ 9144000 w 9144000"/>
              <a:gd name="connsiteY1" fmla="*/ -1 h 2349499"/>
              <a:gd name="connsiteX2" fmla="*/ 0 w 9144000"/>
              <a:gd name="connsiteY2" fmla="*/ 1233714 h 2349499"/>
              <a:gd name="connsiteX3" fmla="*/ 0 w 9144000"/>
              <a:gd name="connsiteY3" fmla="*/ -1 h 2349499"/>
              <a:gd name="connsiteX0" fmla="*/ 0 w 9144000"/>
              <a:gd name="connsiteY0" fmla="*/ 0 h 2349500"/>
              <a:gd name="connsiteX1" fmla="*/ 9144000 w 9144000"/>
              <a:gd name="connsiteY1" fmla="*/ 0 h 2349500"/>
              <a:gd name="connsiteX2" fmla="*/ 0 w 9144000"/>
              <a:gd name="connsiteY2" fmla="*/ 1233715 h 2349500"/>
              <a:gd name="connsiteX3" fmla="*/ 0 w 9144000"/>
              <a:gd name="connsiteY3" fmla="*/ 0 h 2349500"/>
              <a:gd name="connsiteX0" fmla="*/ 0 w 9144000"/>
              <a:gd name="connsiteY0" fmla="*/ 0 h 2181679"/>
              <a:gd name="connsiteX1" fmla="*/ 9144000 w 9144000"/>
              <a:gd name="connsiteY1" fmla="*/ 0 h 2181679"/>
              <a:gd name="connsiteX2" fmla="*/ 0 w 9144000"/>
              <a:gd name="connsiteY2" fmla="*/ 1233715 h 2181679"/>
              <a:gd name="connsiteX3" fmla="*/ 0 w 9144000"/>
              <a:gd name="connsiteY3" fmla="*/ 0 h 2181679"/>
              <a:gd name="connsiteX0" fmla="*/ 0 w 9144000"/>
              <a:gd name="connsiteY0" fmla="*/ 0 h 2237619"/>
              <a:gd name="connsiteX1" fmla="*/ 9144000 w 9144000"/>
              <a:gd name="connsiteY1" fmla="*/ 0 h 2237619"/>
              <a:gd name="connsiteX2" fmla="*/ 0 w 9144000"/>
              <a:gd name="connsiteY2" fmla="*/ 1233715 h 2237619"/>
              <a:gd name="connsiteX3" fmla="*/ 0 w 9144000"/>
              <a:gd name="connsiteY3" fmla="*/ 0 h 2237619"/>
              <a:gd name="connsiteX0" fmla="*/ 0 w 10439400"/>
              <a:gd name="connsiteY0" fmla="*/ 0 h 1432615"/>
              <a:gd name="connsiteX1" fmla="*/ 9144000 w 10439400"/>
              <a:gd name="connsiteY1" fmla="*/ 0 h 1432615"/>
              <a:gd name="connsiteX2" fmla="*/ 7772400 w 10439400"/>
              <a:gd name="connsiteY2" fmla="*/ 1193397 h 1432615"/>
              <a:gd name="connsiteX3" fmla="*/ 0 w 10439400"/>
              <a:gd name="connsiteY3" fmla="*/ 1233715 h 1432615"/>
              <a:gd name="connsiteX4" fmla="*/ 0 w 10439400"/>
              <a:gd name="connsiteY4" fmla="*/ 0 h 1432615"/>
              <a:gd name="connsiteX0" fmla="*/ 0 w 10668000"/>
              <a:gd name="connsiteY0" fmla="*/ 0 h 1846539"/>
              <a:gd name="connsiteX1" fmla="*/ 9144000 w 10668000"/>
              <a:gd name="connsiteY1" fmla="*/ 0 h 1846539"/>
              <a:gd name="connsiteX2" fmla="*/ 9144000 w 10668000"/>
              <a:gd name="connsiteY2" fmla="*/ 1640920 h 1846539"/>
              <a:gd name="connsiteX3" fmla="*/ 0 w 10668000"/>
              <a:gd name="connsiteY3" fmla="*/ 1233715 h 1846539"/>
              <a:gd name="connsiteX4" fmla="*/ 0 w 10668000"/>
              <a:gd name="connsiteY4" fmla="*/ 0 h 1846539"/>
              <a:gd name="connsiteX0" fmla="*/ 0 w 10668000"/>
              <a:gd name="connsiteY0" fmla="*/ 234984 h 2081523"/>
              <a:gd name="connsiteX1" fmla="*/ 9144000 w 10668000"/>
              <a:gd name="connsiteY1" fmla="*/ 234984 h 2081523"/>
              <a:gd name="connsiteX2" fmla="*/ 9144000 w 10668000"/>
              <a:gd name="connsiteY2" fmla="*/ 1875904 h 2081523"/>
              <a:gd name="connsiteX3" fmla="*/ 0 w 10668000"/>
              <a:gd name="connsiteY3" fmla="*/ 1468699 h 2081523"/>
              <a:gd name="connsiteX4" fmla="*/ 0 w 10668000"/>
              <a:gd name="connsiteY4" fmla="*/ 234984 h 2081523"/>
              <a:gd name="connsiteX0" fmla="*/ 0 w 9144000"/>
              <a:gd name="connsiteY0" fmla="*/ 234983 h 2081522"/>
              <a:gd name="connsiteX1" fmla="*/ 9144000 w 9144000"/>
              <a:gd name="connsiteY1" fmla="*/ 234983 h 2081522"/>
              <a:gd name="connsiteX2" fmla="*/ 9144000 w 9144000"/>
              <a:gd name="connsiteY2" fmla="*/ 1875903 h 2081522"/>
              <a:gd name="connsiteX3" fmla="*/ 0 w 9144000"/>
              <a:gd name="connsiteY3" fmla="*/ 1468698 h 2081522"/>
              <a:gd name="connsiteX4" fmla="*/ 0 w 9144000"/>
              <a:gd name="connsiteY4" fmla="*/ 234983 h 2081522"/>
              <a:gd name="connsiteX0" fmla="*/ 0 w 9144000"/>
              <a:gd name="connsiteY0" fmla="*/ 730583 h 2577122"/>
              <a:gd name="connsiteX1" fmla="*/ 4940300 w 9144000"/>
              <a:gd name="connsiteY1" fmla="*/ 0 h 2577122"/>
              <a:gd name="connsiteX2" fmla="*/ 9144000 w 9144000"/>
              <a:gd name="connsiteY2" fmla="*/ 730583 h 2577122"/>
              <a:gd name="connsiteX3" fmla="*/ 9144000 w 9144000"/>
              <a:gd name="connsiteY3" fmla="*/ 2371503 h 2577122"/>
              <a:gd name="connsiteX4" fmla="*/ 0 w 9144000"/>
              <a:gd name="connsiteY4" fmla="*/ 1964298 h 2577122"/>
              <a:gd name="connsiteX5" fmla="*/ 0 w 9144000"/>
              <a:gd name="connsiteY5" fmla="*/ 730583 h 2577122"/>
              <a:gd name="connsiteX0" fmla="*/ 0 w 9144000"/>
              <a:gd name="connsiteY0" fmla="*/ 730583 h 2163196"/>
              <a:gd name="connsiteX1" fmla="*/ 4940300 w 9144000"/>
              <a:gd name="connsiteY1" fmla="*/ 0 h 2163196"/>
              <a:gd name="connsiteX2" fmla="*/ 9144000 w 9144000"/>
              <a:gd name="connsiteY2" fmla="*/ 730583 h 2163196"/>
              <a:gd name="connsiteX3" fmla="*/ 9144000 w 9144000"/>
              <a:gd name="connsiteY3" fmla="*/ 1598367 h 2163196"/>
              <a:gd name="connsiteX4" fmla="*/ 0 w 9144000"/>
              <a:gd name="connsiteY4" fmla="*/ 1964298 h 2163196"/>
              <a:gd name="connsiteX5" fmla="*/ 0 w 9144000"/>
              <a:gd name="connsiteY5" fmla="*/ 730583 h 2163196"/>
              <a:gd name="connsiteX0" fmla="*/ 0 w 9144000"/>
              <a:gd name="connsiteY0" fmla="*/ 913051 h 2345664"/>
              <a:gd name="connsiteX1" fmla="*/ 4940300 w 9144000"/>
              <a:gd name="connsiteY1" fmla="*/ 182468 h 2345664"/>
              <a:gd name="connsiteX2" fmla="*/ 9144000 w 9144000"/>
              <a:gd name="connsiteY2" fmla="*/ 296129 h 2345664"/>
              <a:gd name="connsiteX3" fmla="*/ 9144000 w 9144000"/>
              <a:gd name="connsiteY3" fmla="*/ 1780835 h 2345664"/>
              <a:gd name="connsiteX4" fmla="*/ 0 w 9144000"/>
              <a:gd name="connsiteY4" fmla="*/ 2146766 h 2345664"/>
              <a:gd name="connsiteX5" fmla="*/ 0 w 9144000"/>
              <a:gd name="connsiteY5" fmla="*/ 913051 h 2345664"/>
              <a:gd name="connsiteX0" fmla="*/ 0 w 9144000"/>
              <a:gd name="connsiteY0" fmla="*/ 833404 h 2266017"/>
              <a:gd name="connsiteX1" fmla="*/ 4940300 w 9144000"/>
              <a:gd name="connsiteY1" fmla="*/ 102821 h 2266017"/>
              <a:gd name="connsiteX2" fmla="*/ 9144000 w 9144000"/>
              <a:gd name="connsiteY2" fmla="*/ 216482 h 2266017"/>
              <a:gd name="connsiteX3" fmla="*/ 9144000 w 9144000"/>
              <a:gd name="connsiteY3" fmla="*/ 1701188 h 2266017"/>
              <a:gd name="connsiteX4" fmla="*/ 0 w 9144000"/>
              <a:gd name="connsiteY4" fmla="*/ 2067119 h 2266017"/>
              <a:gd name="connsiteX5" fmla="*/ 0 w 9144000"/>
              <a:gd name="connsiteY5" fmla="*/ 833404 h 2266017"/>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761553 h 2194166"/>
              <a:gd name="connsiteX1" fmla="*/ 9144000 w 9144000"/>
              <a:gd name="connsiteY1" fmla="*/ 144631 h 2194166"/>
              <a:gd name="connsiteX2" fmla="*/ 9144000 w 9144000"/>
              <a:gd name="connsiteY2" fmla="*/ 1629337 h 2194166"/>
              <a:gd name="connsiteX3" fmla="*/ 0 w 9144000"/>
              <a:gd name="connsiteY3" fmla="*/ 1995268 h 2194166"/>
              <a:gd name="connsiteX4" fmla="*/ 0 w 9144000"/>
              <a:gd name="connsiteY4" fmla="*/ 761553 h 2194166"/>
              <a:gd name="connsiteX0" fmla="*/ 0 w 9144000"/>
              <a:gd name="connsiteY0" fmla="*/ 761553 h 2442422"/>
              <a:gd name="connsiteX1" fmla="*/ 9144000 w 9144000"/>
              <a:gd name="connsiteY1" fmla="*/ 144631 h 2442422"/>
              <a:gd name="connsiteX2" fmla="*/ 9144000 w 9144000"/>
              <a:gd name="connsiteY2" fmla="*/ 1629337 h 2442422"/>
              <a:gd name="connsiteX3" fmla="*/ 0 w 9144000"/>
              <a:gd name="connsiteY3" fmla="*/ 1995268 h 2442422"/>
              <a:gd name="connsiteX4" fmla="*/ 0 w 9144000"/>
              <a:gd name="connsiteY4" fmla="*/ 761553 h 2442422"/>
              <a:gd name="connsiteX0" fmla="*/ 0 w 9144000"/>
              <a:gd name="connsiteY0" fmla="*/ 1711324 h 3392193"/>
              <a:gd name="connsiteX1" fmla="*/ 9144000 w 9144000"/>
              <a:gd name="connsiteY1" fmla="*/ 1094402 h 3392193"/>
              <a:gd name="connsiteX2" fmla="*/ 9144000 w 9144000"/>
              <a:gd name="connsiteY2" fmla="*/ 2579108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879895 h 3392193"/>
              <a:gd name="connsiteX3" fmla="*/ 0 w 9144000"/>
              <a:gd name="connsiteY3" fmla="*/ 2945039 h 3392193"/>
              <a:gd name="connsiteX4" fmla="*/ 0 w 9144000"/>
              <a:gd name="connsiteY4" fmla="*/ 1711324 h 3392193"/>
              <a:gd name="connsiteX0" fmla="*/ 0 w 9154274"/>
              <a:gd name="connsiteY0" fmla="*/ 1711324 h 3392193"/>
              <a:gd name="connsiteX1" fmla="*/ 9144000 w 9154274"/>
              <a:gd name="connsiteY1" fmla="*/ 1094402 h 3392193"/>
              <a:gd name="connsiteX2" fmla="*/ 9154274 w 9154274"/>
              <a:gd name="connsiteY2" fmla="*/ 2961568 h 3392193"/>
              <a:gd name="connsiteX3" fmla="*/ 0 w 9154274"/>
              <a:gd name="connsiteY3" fmla="*/ 2945039 h 3392193"/>
              <a:gd name="connsiteX4" fmla="*/ 0 w 9154274"/>
              <a:gd name="connsiteY4" fmla="*/ 1711324 h 3392193"/>
              <a:gd name="connsiteX0" fmla="*/ 0 w 9154274"/>
              <a:gd name="connsiteY0" fmla="*/ 1711324 h 3392193"/>
              <a:gd name="connsiteX1" fmla="*/ 9144000 w 9154274"/>
              <a:gd name="connsiteY1" fmla="*/ 1094402 h 3392193"/>
              <a:gd name="connsiteX2" fmla="*/ 9154274 w 9154274"/>
              <a:gd name="connsiteY2" fmla="*/ 3010571 h 3392193"/>
              <a:gd name="connsiteX3" fmla="*/ 0 w 9154274"/>
              <a:gd name="connsiteY3" fmla="*/ 2945039 h 3392193"/>
              <a:gd name="connsiteX4" fmla="*/ 0 w 9154274"/>
              <a:gd name="connsiteY4" fmla="*/ 1711324 h 339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274" h="3392193">
                <a:moveTo>
                  <a:pt x="0" y="1711324"/>
                </a:moveTo>
                <a:cubicBezTo>
                  <a:pt x="513708" y="3392193"/>
                  <a:pt x="5445303" y="0"/>
                  <a:pt x="9144000" y="1094402"/>
                </a:cubicBezTo>
                <a:cubicBezTo>
                  <a:pt x="9147425" y="1716791"/>
                  <a:pt x="9150849" y="2388182"/>
                  <a:pt x="9154274" y="3010571"/>
                </a:cubicBezTo>
                <a:lnTo>
                  <a:pt x="0" y="2945039"/>
                </a:lnTo>
                <a:lnTo>
                  <a:pt x="0" y="1711324"/>
                </a:lnTo>
                <a:close/>
              </a:path>
            </a:pathLst>
          </a:custGeom>
          <a:solidFill>
            <a:srgbClr val="C00000"/>
          </a:solidFill>
          <a:ln>
            <a:headEnd/>
            <a:tailEnd/>
          </a:ln>
        </p:spPr>
        <p:style>
          <a:lnRef idx="0">
            <a:schemeClr val="accent2"/>
          </a:lnRef>
          <a:fillRef idx="3">
            <a:schemeClr val="accent2"/>
          </a:fillRef>
          <a:effectRef idx="3">
            <a:schemeClr val="accent2"/>
          </a:effectRef>
          <a:fontRef idx="minor">
            <a:schemeClr val="lt1"/>
          </a:fontRef>
        </p:style>
        <p:txBody>
          <a:bodyPr/>
          <a:lstStyle/>
          <a:p>
            <a:pPr fontAlgn="auto">
              <a:spcBef>
                <a:spcPts val="0"/>
              </a:spcBef>
              <a:spcAft>
                <a:spcPts val="0"/>
              </a:spcAft>
              <a:defRPr/>
            </a:pPr>
            <a:endParaRPr lang="en-US"/>
          </a:p>
        </p:txBody>
      </p:sp>
      <p:sp>
        <p:nvSpPr>
          <p:cNvPr id="1029" name="Freeform 9"/>
          <p:cNvSpPr>
            <a:spLocks/>
          </p:cNvSpPr>
          <p:nvPr/>
        </p:nvSpPr>
        <p:spPr bwMode="auto">
          <a:xfrm flipV="1">
            <a:off x="0" y="4032250"/>
            <a:ext cx="8839200" cy="3429000"/>
          </a:xfrm>
          <a:custGeom>
            <a:avLst/>
            <a:gdLst>
              <a:gd name="T0" fmla="*/ 0 w 6913"/>
              <a:gd name="T1" fmla="*/ 2147483647 h 3360"/>
              <a:gd name="T2" fmla="*/ 2147483647 w 6913"/>
              <a:gd name="T3" fmla="*/ 2147483647 h 3360"/>
              <a:gd name="T4" fmla="*/ 0 w 6913"/>
              <a:gd name="T5" fmla="*/ 2147483647 h 3360"/>
              <a:gd name="T6" fmla="*/ 0 w 6913"/>
              <a:gd name="T7" fmla="*/ 2147483647 h 33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rgbClr val="FFCC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1030" name="Freeform 9"/>
          <p:cNvSpPr>
            <a:spLocks/>
          </p:cNvSpPr>
          <p:nvPr userDrawn="1"/>
        </p:nvSpPr>
        <p:spPr bwMode="auto">
          <a:xfrm flipH="1">
            <a:off x="1116013" y="-242888"/>
            <a:ext cx="8037512" cy="1800226"/>
          </a:xfrm>
          <a:custGeom>
            <a:avLst/>
            <a:gdLst>
              <a:gd name="T0" fmla="*/ 0 w 6913"/>
              <a:gd name="T1" fmla="*/ 2147483647 h 3360"/>
              <a:gd name="T2" fmla="*/ 2147483647 w 6913"/>
              <a:gd name="T3" fmla="*/ 2147483647 h 3360"/>
              <a:gd name="T4" fmla="*/ 0 w 6913"/>
              <a:gd name="T5" fmla="*/ 2147483647 h 3360"/>
              <a:gd name="T6" fmla="*/ 0 w 6913"/>
              <a:gd name="T7" fmla="*/ 2147483647 h 33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9" name="Rectangle 3"/>
          <p:cNvSpPr>
            <a:spLocks noChangeArrowheads="1"/>
          </p:cNvSpPr>
          <p:nvPr/>
        </p:nvSpPr>
        <p:spPr bwMode="auto">
          <a:xfrm>
            <a:off x="0" y="5943600"/>
            <a:ext cx="9154274" cy="1066800"/>
          </a:xfrm>
          <a:custGeom>
            <a:avLst/>
            <a:gdLst>
              <a:gd name="connsiteX0" fmla="*/ 0 w 9144000"/>
              <a:gd name="connsiteY0" fmla="*/ 0 h 3581400"/>
              <a:gd name="connsiteX1" fmla="*/ 9144000 w 9144000"/>
              <a:gd name="connsiteY1" fmla="*/ 0 h 3581400"/>
              <a:gd name="connsiteX2" fmla="*/ 9144000 w 9144000"/>
              <a:gd name="connsiteY2" fmla="*/ 3581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1 h 2349501"/>
              <a:gd name="connsiteX1" fmla="*/ 9144000 w 9144000"/>
              <a:gd name="connsiteY1" fmla="*/ 1 h 2349501"/>
              <a:gd name="connsiteX2" fmla="*/ 0 w 9144000"/>
              <a:gd name="connsiteY2" fmla="*/ 1905001 h 2349501"/>
              <a:gd name="connsiteX3" fmla="*/ 0 w 9144000"/>
              <a:gd name="connsiteY3" fmla="*/ 1 h 2349501"/>
              <a:gd name="connsiteX0" fmla="*/ 0 w 9144000"/>
              <a:gd name="connsiteY0" fmla="*/ 671286 h 3020786"/>
              <a:gd name="connsiteX1" fmla="*/ 9144000 w 9144000"/>
              <a:gd name="connsiteY1" fmla="*/ 671286 h 3020786"/>
              <a:gd name="connsiteX2" fmla="*/ 0 w 9144000"/>
              <a:gd name="connsiteY2" fmla="*/ 1905001 h 3020786"/>
              <a:gd name="connsiteX3" fmla="*/ 0 w 9144000"/>
              <a:gd name="connsiteY3" fmla="*/ 671286 h 3020786"/>
              <a:gd name="connsiteX0" fmla="*/ 0 w 9144000"/>
              <a:gd name="connsiteY0" fmla="*/ -1 h 2349499"/>
              <a:gd name="connsiteX1" fmla="*/ 9144000 w 9144000"/>
              <a:gd name="connsiteY1" fmla="*/ -1 h 2349499"/>
              <a:gd name="connsiteX2" fmla="*/ 0 w 9144000"/>
              <a:gd name="connsiteY2" fmla="*/ 1233714 h 2349499"/>
              <a:gd name="connsiteX3" fmla="*/ 0 w 9144000"/>
              <a:gd name="connsiteY3" fmla="*/ -1 h 2349499"/>
              <a:gd name="connsiteX0" fmla="*/ 0 w 9144000"/>
              <a:gd name="connsiteY0" fmla="*/ 0 h 2349500"/>
              <a:gd name="connsiteX1" fmla="*/ 9144000 w 9144000"/>
              <a:gd name="connsiteY1" fmla="*/ 0 h 2349500"/>
              <a:gd name="connsiteX2" fmla="*/ 0 w 9144000"/>
              <a:gd name="connsiteY2" fmla="*/ 1233715 h 2349500"/>
              <a:gd name="connsiteX3" fmla="*/ 0 w 9144000"/>
              <a:gd name="connsiteY3" fmla="*/ 0 h 2349500"/>
              <a:gd name="connsiteX0" fmla="*/ 0 w 9144000"/>
              <a:gd name="connsiteY0" fmla="*/ 0 h 2181679"/>
              <a:gd name="connsiteX1" fmla="*/ 9144000 w 9144000"/>
              <a:gd name="connsiteY1" fmla="*/ 0 h 2181679"/>
              <a:gd name="connsiteX2" fmla="*/ 0 w 9144000"/>
              <a:gd name="connsiteY2" fmla="*/ 1233715 h 2181679"/>
              <a:gd name="connsiteX3" fmla="*/ 0 w 9144000"/>
              <a:gd name="connsiteY3" fmla="*/ 0 h 2181679"/>
              <a:gd name="connsiteX0" fmla="*/ 0 w 9144000"/>
              <a:gd name="connsiteY0" fmla="*/ 0 h 2237619"/>
              <a:gd name="connsiteX1" fmla="*/ 9144000 w 9144000"/>
              <a:gd name="connsiteY1" fmla="*/ 0 h 2237619"/>
              <a:gd name="connsiteX2" fmla="*/ 0 w 9144000"/>
              <a:gd name="connsiteY2" fmla="*/ 1233715 h 2237619"/>
              <a:gd name="connsiteX3" fmla="*/ 0 w 9144000"/>
              <a:gd name="connsiteY3" fmla="*/ 0 h 2237619"/>
              <a:gd name="connsiteX0" fmla="*/ 0 w 10439400"/>
              <a:gd name="connsiteY0" fmla="*/ 0 h 1432615"/>
              <a:gd name="connsiteX1" fmla="*/ 9144000 w 10439400"/>
              <a:gd name="connsiteY1" fmla="*/ 0 h 1432615"/>
              <a:gd name="connsiteX2" fmla="*/ 7772400 w 10439400"/>
              <a:gd name="connsiteY2" fmla="*/ 1193397 h 1432615"/>
              <a:gd name="connsiteX3" fmla="*/ 0 w 10439400"/>
              <a:gd name="connsiteY3" fmla="*/ 1233715 h 1432615"/>
              <a:gd name="connsiteX4" fmla="*/ 0 w 10439400"/>
              <a:gd name="connsiteY4" fmla="*/ 0 h 1432615"/>
              <a:gd name="connsiteX0" fmla="*/ 0 w 10668000"/>
              <a:gd name="connsiteY0" fmla="*/ 0 h 1846539"/>
              <a:gd name="connsiteX1" fmla="*/ 9144000 w 10668000"/>
              <a:gd name="connsiteY1" fmla="*/ 0 h 1846539"/>
              <a:gd name="connsiteX2" fmla="*/ 9144000 w 10668000"/>
              <a:gd name="connsiteY2" fmla="*/ 1640920 h 1846539"/>
              <a:gd name="connsiteX3" fmla="*/ 0 w 10668000"/>
              <a:gd name="connsiteY3" fmla="*/ 1233715 h 1846539"/>
              <a:gd name="connsiteX4" fmla="*/ 0 w 10668000"/>
              <a:gd name="connsiteY4" fmla="*/ 0 h 1846539"/>
              <a:gd name="connsiteX0" fmla="*/ 0 w 10668000"/>
              <a:gd name="connsiteY0" fmla="*/ 234984 h 2081523"/>
              <a:gd name="connsiteX1" fmla="*/ 9144000 w 10668000"/>
              <a:gd name="connsiteY1" fmla="*/ 234984 h 2081523"/>
              <a:gd name="connsiteX2" fmla="*/ 9144000 w 10668000"/>
              <a:gd name="connsiteY2" fmla="*/ 1875904 h 2081523"/>
              <a:gd name="connsiteX3" fmla="*/ 0 w 10668000"/>
              <a:gd name="connsiteY3" fmla="*/ 1468699 h 2081523"/>
              <a:gd name="connsiteX4" fmla="*/ 0 w 10668000"/>
              <a:gd name="connsiteY4" fmla="*/ 234984 h 2081523"/>
              <a:gd name="connsiteX0" fmla="*/ 0 w 9144000"/>
              <a:gd name="connsiteY0" fmla="*/ 234983 h 2081522"/>
              <a:gd name="connsiteX1" fmla="*/ 9144000 w 9144000"/>
              <a:gd name="connsiteY1" fmla="*/ 234983 h 2081522"/>
              <a:gd name="connsiteX2" fmla="*/ 9144000 w 9144000"/>
              <a:gd name="connsiteY2" fmla="*/ 1875903 h 2081522"/>
              <a:gd name="connsiteX3" fmla="*/ 0 w 9144000"/>
              <a:gd name="connsiteY3" fmla="*/ 1468698 h 2081522"/>
              <a:gd name="connsiteX4" fmla="*/ 0 w 9144000"/>
              <a:gd name="connsiteY4" fmla="*/ 234983 h 2081522"/>
              <a:gd name="connsiteX0" fmla="*/ 0 w 9144000"/>
              <a:gd name="connsiteY0" fmla="*/ 730583 h 2577122"/>
              <a:gd name="connsiteX1" fmla="*/ 4940300 w 9144000"/>
              <a:gd name="connsiteY1" fmla="*/ 0 h 2577122"/>
              <a:gd name="connsiteX2" fmla="*/ 9144000 w 9144000"/>
              <a:gd name="connsiteY2" fmla="*/ 730583 h 2577122"/>
              <a:gd name="connsiteX3" fmla="*/ 9144000 w 9144000"/>
              <a:gd name="connsiteY3" fmla="*/ 2371503 h 2577122"/>
              <a:gd name="connsiteX4" fmla="*/ 0 w 9144000"/>
              <a:gd name="connsiteY4" fmla="*/ 1964298 h 2577122"/>
              <a:gd name="connsiteX5" fmla="*/ 0 w 9144000"/>
              <a:gd name="connsiteY5" fmla="*/ 730583 h 2577122"/>
              <a:gd name="connsiteX0" fmla="*/ 0 w 9144000"/>
              <a:gd name="connsiteY0" fmla="*/ 730583 h 2163196"/>
              <a:gd name="connsiteX1" fmla="*/ 4940300 w 9144000"/>
              <a:gd name="connsiteY1" fmla="*/ 0 h 2163196"/>
              <a:gd name="connsiteX2" fmla="*/ 9144000 w 9144000"/>
              <a:gd name="connsiteY2" fmla="*/ 730583 h 2163196"/>
              <a:gd name="connsiteX3" fmla="*/ 9144000 w 9144000"/>
              <a:gd name="connsiteY3" fmla="*/ 1598367 h 2163196"/>
              <a:gd name="connsiteX4" fmla="*/ 0 w 9144000"/>
              <a:gd name="connsiteY4" fmla="*/ 1964298 h 2163196"/>
              <a:gd name="connsiteX5" fmla="*/ 0 w 9144000"/>
              <a:gd name="connsiteY5" fmla="*/ 730583 h 2163196"/>
              <a:gd name="connsiteX0" fmla="*/ 0 w 9144000"/>
              <a:gd name="connsiteY0" fmla="*/ 913051 h 2345664"/>
              <a:gd name="connsiteX1" fmla="*/ 4940300 w 9144000"/>
              <a:gd name="connsiteY1" fmla="*/ 182468 h 2345664"/>
              <a:gd name="connsiteX2" fmla="*/ 9144000 w 9144000"/>
              <a:gd name="connsiteY2" fmla="*/ 296129 h 2345664"/>
              <a:gd name="connsiteX3" fmla="*/ 9144000 w 9144000"/>
              <a:gd name="connsiteY3" fmla="*/ 1780835 h 2345664"/>
              <a:gd name="connsiteX4" fmla="*/ 0 w 9144000"/>
              <a:gd name="connsiteY4" fmla="*/ 2146766 h 2345664"/>
              <a:gd name="connsiteX5" fmla="*/ 0 w 9144000"/>
              <a:gd name="connsiteY5" fmla="*/ 913051 h 2345664"/>
              <a:gd name="connsiteX0" fmla="*/ 0 w 9144000"/>
              <a:gd name="connsiteY0" fmla="*/ 833404 h 2266017"/>
              <a:gd name="connsiteX1" fmla="*/ 4940300 w 9144000"/>
              <a:gd name="connsiteY1" fmla="*/ 102821 h 2266017"/>
              <a:gd name="connsiteX2" fmla="*/ 9144000 w 9144000"/>
              <a:gd name="connsiteY2" fmla="*/ 216482 h 2266017"/>
              <a:gd name="connsiteX3" fmla="*/ 9144000 w 9144000"/>
              <a:gd name="connsiteY3" fmla="*/ 1701188 h 2266017"/>
              <a:gd name="connsiteX4" fmla="*/ 0 w 9144000"/>
              <a:gd name="connsiteY4" fmla="*/ 2067119 h 2266017"/>
              <a:gd name="connsiteX5" fmla="*/ 0 w 9144000"/>
              <a:gd name="connsiteY5" fmla="*/ 833404 h 2266017"/>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761553 h 2194166"/>
              <a:gd name="connsiteX1" fmla="*/ 9144000 w 9144000"/>
              <a:gd name="connsiteY1" fmla="*/ 144631 h 2194166"/>
              <a:gd name="connsiteX2" fmla="*/ 9144000 w 9144000"/>
              <a:gd name="connsiteY2" fmla="*/ 1629337 h 2194166"/>
              <a:gd name="connsiteX3" fmla="*/ 0 w 9144000"/>
              <a:gd name="connsiteY3" fmla="*/ 1995268 h 2194166"/>
              <a:gd name="connsiteX4" fmla="*/ 0 w 9144000"/>
              <a:gd name="connsiteY4" fmla="*/ 761553 h 2194166"/>
              <a:gd name="connsiteX0" fmla="*/ 0 w 9144000"/>
              <a:gd name="connsiteY0" fmla="*/ 761553 h 2442422"/>
              <a:gd name="connsiteX1" fmla="*/ 9144000 w 9144000"/>
              <a:gd name="connsiteY1" fmla="*/ 144631 h 2442422"/>
              <a:gd name="connsiteX2" fmla="*/ 9144000 w 9144000"/>
              <a:gd name="connsiteY2" fmla="*/ 1629337 h 2442422"/>
              <a:gd name="connsiteX3" fmla="*/ 0 w 9144000"/>
              <a:gd name="connsiteY3" fmla="*/ 1995268 h 2442422"/>
              <a:gd name="connsiteX4" fmla="*/ 0 w 9144000"/>
              <a:gd name="connsiteY4" fmla="*/ 761553 h 2442422"/>
              <a:gd name="connsiteX0" fmla="*/ 0 w 9144000"/>
              <a:gd name="connsiteY0" fmla="*/ 1711324 h 3392193"/>
              <a:gd name="connsiteX1" fmla="*/ 9144000 w 9144000"/>
              <a:gd name="connsiteY1" fmla="*/ 1094402 h 3392193"/>
              <a:gd name="connsiteX2" fmla="*/ 9144000 w 9144000"/>
              <a:gd name="connsiteY2" fmla="*/ 2579108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879895 h 3392193"/>
              <a:gd name="connsiteX3" fmla="*/ 0 w 9144000"/>
              <a:gd name="connsiteY3" fmla="*/ 2945039 h 3392193"/>
              <a:gd name="connsiteX4" fmla="*/ 0 w 9144000"/>
              <a:gd name="connsiteY4" fmla="*/ 1711324 h 3392193"/>
              <a:gd name="connsiteX0" fmla="*/ 0 w 9154274"/>
              <a:gd name="connsiteY0" fmla="*/ 1711324 h 3392193"/>
              <a:gd name="connsiteX1" fmla="*/ 9144000 w 9154274"/>
              <a:gd name="connsiteY1" fmla="*/ 1094402 h 3392193"/>
              <a:gd name="connsiteX2" fmla="*/ 9154274 w 9154274"/>
              <a:gd name="connsiteY2" fmla="*/ 2961568 h 3392193"/>
              <a:gd name="connsiteX3" fmla="*/ 0 w 9154274"/>
              <a:gd name="connsiteY3" fmla="*/ 2945039 h 3392193"/>
              <a:gd name="connsiteX4" fmla="*/ 0 w 9154274"/>
              <a:gd name="connsiteY4" fmla="*/ 1711324 h 3392193"/>
              <a:gd name="connsiteX0" fmla="*/ 0 w 9154274"/>
              <a:gd name="connsiteY0" fmla="*/ 1711324 h 3392193"/>
              <a:gd name="connsiteX1" fmla="*/ 9144000 w 9154274"/>
              <a:gd name="connsiteY1" fmla="*/ 1094402 h 3392193"/>
              <a:gd name="connsiteX2" fmla="*/ 9154274 w 9154274"/>
              <a:gd name="connsiteY2" fmla="*/ 3010571 h 3392193"/>
              <a:gd name="connsiteX3" fmla="*/ 0 w 9154274"/>
              <a:gd name="connsiteY3" fmla="*/ 2945039 h 3392193"/>
              <a:gd name="connsiteX4" fmla="*/ 0 w 9154274"/>
              <a:gd name="connsiteY4" fmla="*/ 1711324 h 339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274" h="3392193">
                <a:moveTo>
                  <a:pt x="0" y="1711324"/>
                </a:moveTo>
                <a:cubicBezTo>
                  <a:pt x="513708" y="3392193"/>
                  <a:pt x="5445303" y="0"/>
                  <a:pt x="9144000" y="1094402"/>
                </a:cubicBezTo>
                <a:cubicBezTo>
                  <a:pt x="9147425" y="1716791"/>
                  <a:pt x="9150849" y="2388182"/>
                  <a:pt x="9154274" y="3010571"/>
                </a:cubicBezTo>
                <a:lnTo>
                  <a:pt x="0" y="2945039"/>
                </a:lnTo>
                <a:lnTo>
                  <a:pt x="0" y="1711324"/>
                </a:lnTo>
                <a:close/>
              </a:path>
            </a:pathLst>
          </a:custGeom>
          <a:solidFill>
            <a:srgbClr val="003300"/>
          </a:solidFill>
          <a:ln>
            <a:headEnd/>
            <a:tailEnd/>
          </a:ln>
        </p:spPr>
        <p:style>
          <a:lnRef idx="0">
            <a:schemeClr val="accent4"/>
          </a:lnRef>
          <a:fillRef idx="3">
            <a:schemeClr val="accent4"/>
          </a:fillRef>
          <a:effectRef idx="3">
            <a:schemeClr val="accent4"/>
          </a:effectRef>
          <a:fontRef idx="minor">
            <a:schemeClr val="lt1"/>
          </a:fontRef>
        </p:style>
        <p:txBody>
          <a:bodyPr/>
          <a:lstStyle/>
          <a:p>
            <a:pPr fontAlgn="auto">
              <a:spcBef>
                <a:spcPts val="0"/>
              </a:spcBef>
              <a:spcAft>
                <a:spcPts val="0"/>
              </a:spcAft>
              <a:defRPr/>
            </a:pPr>
            <a:endParaRPr lang="en-US"/>
          </a:p>
        </p:txBody>
      </p:sp>
      <p:sp>
        <p:nvSpPr>
          <p:cNvPr id="7" name="Freeform 9"/>
          <p:cNvSpPr>
            <a:spLocks/>
          </p:cNvSpPr>
          <p:nvPr/>
        </p:nvSpPr>
        <p:spPr bwMode="auto">
          <a:xfrm flipH="1">
            <a:off x="1143000" y="-762000"/>
            <a:ext cx="8001000" cy="2590800"/>
          </a:xfrm>
          <a:custGeom>
            <a:avLst/>
            <a:gdLst/>
            <a:ahLst/>
            <a:cxnLst>
              <a:cxn ang="0">
                <a:pos x="0" y="2527"/>
              </a:cxn>
              <a:cxn ang="0">
                <a:pos x="6913" y="3360"/>
              </a:cxn>
              <a:cxn ang="0">
                <a:pos x="0" y="2144"/>
              </a:cxn>
              <a:cxn ang="0">
                <a:pos x="0" y="252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ln>
            <a:headEnd/>
            <a:tailEnd/>
          </a:ln>
        </p:spPr>
        <p:style>
          <a:lnRef idx="0">
            <a:schemeClr val="accent2"/>
          </a:lnRef>
          <a:fillRef idx="3">
            <a:schemeClr val="accent2"/>
          </a:fillRef>
          <a:effectRef idx="3">
            <a:schemeClr val="accent2"/>
          </a:effectRef>
          <a:fontRef idx="minor">
            <a:schemeClr val="lt1"/>
          </a:fontRef>
        </p:style>
        <p:txBody>
          <a:bodyPr/>
          <a:lstStyle/>
          <a:p>
            <a:pPr fontAlgn="auto">
              <a:spcBef>
                <a:spcPts val="0"/>
              </a:spcBef>
              <a:spcAft>
                <a:spcPts val="0"/>
              </a:spcAft>
              <a:defRPr/>
            </a:pPr>
            <a:endParaRPr lang="en-US"/>
          </a:p>
        </p:txBody>
      </p:sp>
      <p:sp>
        <p:nvSpPr>
          <p:cNvPr id="8" name="Freeform 8"/>
          <p:cNvSpPr>
            <a:spLocks/>
          </p:cNvSpPr>
          <p:nvPr/>
        </p:nvSpPr>
        <p:spPr bwMode="auto">
          <a:xfrm flipH="1">
            <a:off x="1600200" y="-762000"/>
            <a:ext cx="7543800" cy="2438400"/>
          </a:xfrm>
          <a:custGeom>
            <a:avLst/>
            <a:gdLst/>
            <a:ahLst/>
            <a:cxnLst>
              <a:cxn ang="0">
                <a:pos x="0" y="2527"/>
              </a:cxn>
              <a:cxn ang="0">
                <a:pos x="6913" y="3360"/>
              </a:cxn>
              <a:cxn ang="0">
                <a:pos x="0" y="2144"/>
              </a:cxn>
              <a:cxn ang="0">
                <a:pos x="0" y="252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rgbClr val="006600"/>
          </a:solidFill>
          <a:ln>
            <a:headEnd/>
            <a:tailEnd/>
          </a:ln>
        </p:spPr>
        <p:style>
          <a:lnRef idx="0">
            <a:schemeClr val="accent4"/>
          </a:lnRef>
          <a:fillRef idx="3">
            <a:schemeClr val="accent4"/>
          </a:fillRef>
          <a:effectRef idx="3">
            <a:schemeClr val="accent4"/>
          </a:effectRef>
          <a:fontRef idx="minor">
            <a:schemeClr val="lt1"/>
          </a:fontRef>
        </p:style>
        <p:txBody>
          <a:bodyPr/>
          <a:lstStyle/>
          <a:p>
            <a:pPr fontAlgn="auto">
              <a:spcBef>
                <a:spcPts val="0"/>
              </a:spcBef>
              <a:spcAft>
                <a:spcPts val="0"/>
              </a:spcAft>
              <a:defRPr/>
            </a:pPr>
            <a:endParaRPr lang="en-US"/>
          </a:p>
        </p:txBody>
      </p:sp>
      <p:sp>
        <p:nvSpPr>
          <p:cNvPr id="1040" name="Freeform 8"/>
          <p:cNvSpPr>
            <a:spLocks/>
          </p:cNvSpPr>
          <p:nvPr/>
        </p:nvSpPr>
        <p:spPr bwMode="auto">
          <a:xfrm flipV="1">
            <a:off x="0" y="3946525"/>
            <a:ext cx="8334375" cy="3227388"/>
          </a:xfrm>
          <a:custGeom>
            <a:avLst/>
            <a:gdLst>
              <a:gd name="T0" fmla="*/ 0 w 6913"/>
              <a:gd name="T1" fmla="*/ 2147483647 h 3360"/>
              <a:gd name="T2" fmla="*/ 2147483647 w 6913"/>
              <a:gd name="T3" fmla="*/ 2147483647 h 3360"/>
              <a:gd name="T4" fmla="*/ 0 w 6913"/>
              <a:gd name="T5" fmla="*/ 2147483647 h 3360"/>
              <a:gd name="T6" fmla="*/ 0 w 6913"/>
              <a:gd name="T7" fmla="*/ 2147483647 h 33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rgbClr val="4E8542">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1041" name="Title Placeholder 1"/>
          <p:cNvSpPr>
            <a:spLocks noGrp="1"/>
          </p:cNvSpPr>
          <p:nvPr>
            <p:ph type="title"/>
          </p:nvPr>
        </p:nvSpPr>
        <p:spPr bwMode="auto">
          <a:xfrm>
            <a:off x="461963" y="14128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EC"/>
              <a:t>Business Communication</a:t>
            </a:r>
          </a:p>
        </p:txBody>
      </p:sp>
      <p:sp>
        <p:nvSpPr>
          <p:cNvPr id="1042" name="Text Placeholder 2"/>
          <p:cNvSpPr>
            <a:spLocks noGrp="1"/>
          </p:cNvSpPr>
          <p:nvPr>
            <p:ph type="body" idx="1"/>
          </p:nvPr>
        </p:nvSpPr>
        <p:spPr bwMode="auto">
          <a:xfrm>
            <a:off x="457200" y="2708275"/>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EC"/>
              <a:t>Company Name</a:t>
            </a:r>
          </a:p>
        </p:txBody>
      </p:sp>
      <p:pic>
        <p:nvPicPr>
          <p:cNvPr id="1043" name="12 Imagen"/>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0800" y="58738"/>
            <a:ext cx="2433638"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1" r:id="rId1"/>
    <p:sldLayoutId id="2147483712" r:id="rId2"/>
  </p:sldLayoutIdLst>
  <p:hf hdr="0" ftr="0" dt="0"/>
  <p:txStyles>
    <p:titleStyle>
      <a:lvl1pPr algn="r" rtl="0" eaLnBrk="0" fontAlgn="base" hangingPunct="0">
        <a:spcBef>
          <a:spcPct val="0"/>
        </a:spcBef>
        <a:spcAft>
          <a:spcPct val="0"/>
        </a:spcAft>
        <a:defRPr sz="4400" kern="1200">
          <a:solidFill>
            <a:srgbClr val="0E2C3E"/>
          </a:solidFill>
          <a:latin typeface="+mj-lt"/>
          <a:ea typeface="+mj-ea"/>
          <a:cs typeface="+mj-cs"/>
        </a:defRPr>
      </a:lvl1pPr>
      <a:lvl2pPr algn="r" rtl="0" eaLnBrk="0" fontAlgn="base" hangingPunct="0">
        <a:spcBef>
          <a:spcPct val="0"/>
        </a:spcBef>
        <a:spcAft>
          <a:spcPct val="0"/>
        </a:spcAft>
        <a:defRPr sz="4400">
          <a:solidFill>
            <a:srgbClr val="0E2C3E"/>
          </a:solidFill>
          <a:latin typeface="Calibri" pitchFamily="34" charset="0"/>
        </a:defRPr>
      </a:lvl2pPr>
      <a:lvl3pPr algn="r" rtl="0" eaLnBrk="0" fontAlgn="base" hangingPunct="0">
        <a:spcBef>
          <a:spcPct val="0"/>
        </a:spcBef>
        <a:spcAft>
          <a:spcPct val="0"/>
        </a:spcAft>
        <a:defRPr sz="4400">
          <a:solidFill>
            <a:srgbClr val="0E2C3E"/>
          </a:solidFill>
          <a:latin typeface="Calibri" pitchFamily="34" charset="0"/>
        </a:defRPr>
      </a:lvl3pPr>
      <a:lvl4pPr algn="r" rtl="0" eaLnBrk="0" fontAlgn="base" hangingPunct="0">
        <a:spcBef>
          <a:spcPct val="0"/>
        </a:spcBef>
        <a:spcAft>
          <a:spcPct val="0"/>
        </a:spcAft>
        <a:defRPr sz="4400">
          <a:solidFill>
            <a:srgbClr val="0E2C3E"/>
          </a:solidFill>
          <a:latin typeface="Calibri" pitchFamily="34" charset="0"/>
        </a:defRPr>
      </a:lvl4pPr>
      <a:lvl5pPr algn="r" rtl="0" eaLnBrk="0" fontAlgn="base" hangingPunct="0">
        <a:spcBef>
          <a:spcPct val="0"/>
        </a:spcBef>
        <a:spcAft>
          <a:spcPct val="0"/>
        </a:spcAft>
        <a:defRPr sz="4400">
          <a:solidFill>
            <a:srgbClr val="0E2C3E"/>
          </a:solidFill>
          <a:latin typeface="Calibri" pitchFamily="34" charset="0"/>
        </a:defRPr>
      </a:lvl5pPr>
      <a:lvl6pPr marL="457200" algn="r" rtl="0" fontAlgn="base">
        <a:spcBef>
          <a:spcPct val="0"/>
        </a:spcBef>
        <a:spcAft>
          <a:spcPct val="0"/>
        </a:spcAft>
        <a:defRPr sz="4400">
          <a:solidFill>
            <a:srgbClr val="0E2C3E"/>
          </a:solidFill>
          <a:latin typeface="Calibri" pitchFamily="34" charset="0"/>
        </a:defRPr>
      </a:lvl6pPr>
      <a:lvl7pPr marL="914400" algn="r" rtl="0" fontAlgn="base">
        <a:spcBef>
          <a:spcPct val="0"/>
        </a:spcBef>
        <a:spcAft>
          <a:spcPct val="0"/>
        </a:spcAft>
        <a:defRPr sz="4400">
          <a:solidFill>
            <a:srgbClr val="0E2C3E"/>
          </a:solidFill>
          <a:latin typeface="Calibri" pitchFamily="34" charset="0"/>
        </a:defRPr>
      </a:lvl7pPr>
      <a:lvl8pPr marL="1371600" algn="r" rtl="0" fontAlgn="base">
        <a:spcBef>
          <a:spcPct val="0"/>
        </a:spcBef>
        <a:spcAft>
          <a:spcPct val="0"/>
        </a:spcAft>
        <a:defRPr sz="4400">
          <a:solidFill>
            <a:srgbClr val="0E2C3E"/>
          </a:solidFill>
          <a:latin typeface="Calibri" pitchFamily="34" charset="0"/>
        </a:defRPr>
      </a:lvl8pPr>
      <a:lvl9pPr marL="1828800" algn="r" rtl="0" fontAlgn="base">
        <a:spcBef>
          <a:spcPct val="0"/>
        </a:spcBef>
        <a:spcAft>
          <a:spcPct val="0"/>
        </a:spcAft>
        <a:defRPr sz="4400">
          <a:solidFill>
            <a:srgbClr val="0E2C3E"/>
          </a:solidFill>
          <a:latin typeface="Calibri" pitchFamily="34" charset="0"/>
        </a:defRPr>
      </a:lvl9pPr>
    </p:titleStyle>
    <p:bodyStyle>
      <a:lvl1pPr marL="342900" indent="-342900" algn="r" rtl="0" eaLnBrk="0" fontAlgn="base" hangingPunct="0">
        <a:spcBef>
          <a:spcPct val="20000"/>
        </a:spcBef>
        <a:spcAft>
          <a:spcPct val="0"/>
        </a:spcAft>
        <a:buFont typeface="Arial" panose="020B0604020202020204" pitchFamily="34" charset="0"/>
        <a:defRPr sz="3200" kern="1200">
          <a:solidFill>
            <a:srgbClr val="14425D"/>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08025"/>
            <a:ext cx="83343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userDrawn="1"/>
        </p:nvSpPr>
        <p:spPr bwMode="auto">
          <a:xfrm>
            <a:off x="-1" y="5818584"/>
            <a:ext cx="9144001" cy="1066800"/>
          </a:xfrm>
          <a:custGeom>
            <a:avLst/>
            <a:gdLst>
              <a:gd name="connsiteX0" fmla="*/ 0 w 9144000"/>
              <a:gd name="connsiteY0" fmla="*/ 0 h 3581400"/>
              <a:gd name="connsiteX1" fmla="*/ 9144000 w 9144000"/>
              <a:gd name="connsiteY1" fmla="*/ 0 h 3581400"/>
              <a:gd name="connsiteX2" fmla="*/ 9144000 w 9144000"/>
              <a:gd name="connsiteY2" fmla="*/ 3581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1 h 2349501"/>
              <a:gd name="connsiteX1" fmla="*/ 9144000 w 9144000"/>
              <a:gd name="connsiteY1" fmla="*/ 1 h 2349501"/>
              <a:gd name="connsiteX2" fmla="*/ 0 w 9144000"/>
              <a:gd name="connsiteY2" fmla="*/ 1905001 h 2349501"/>
              <a:gd name="connsiteX3" fmla="*/ 0 w 9144000"/>
              <a:gd name="connsiteY3" fmla="*/ 1 h 2349501"/>
              <a:gd name="connsiteX0" fmla="*/ 0 w 9144000"/>
              <a:gd name="connsiteY0" fmla="*/ 671286 h 3020786"/>
              <a:gd name="connsiteX1" fmla="*/ 9144000 w 9144000"/>
              <a:gd name="connsiteY1" fmla="*/ 671286 h 3020786"/>
              <a:gd name="connsiteX2" fmla="*/ 0 w 9144000"/>
              <a:gd name="connsiteY2" fmla="*/ 1905001 h 3020786"/>
              <a:gd name="connsiteX3" fmla="*/ 0 w 9144000"/>
              <a:gd name="connsiteY3" fmla="*/ 671286 h 3020786"/>
              <a:gd name="connsiteX0" fmla="*/ 0 w 9144000"/>
              <a:gd name="connsiteY0" fmla="*/ -1 h 2349499"/>
              <a:gd name="connsiteX1" fmla="*/ 9144000 w 9144000"/>
              <a:gd name="connsiteY1" fmla="*/ -1 h 2349499"/>
              <a:gd name="connsiteX2" fmla="*/ 0 w 9144000"/>
              <a:gd name="connsiteY2" fmla="*/ 1233714 h 2349499"/>
              <a:gd name="connsiteX3" fmla="*/ 0 w 9144000"/>
              <a:gd name="connsiteY3" fmla="*/ -1 h 2349499"/>
              <a:gd name="connsiteX0" fmla="*/ 0 w 9144000"/>
              <a:gd name="connsiteY0" fmla="*/ 0 h 2349500"/>
              <a:gd name="connsiteX1" fmla="*/ 9144000 w 9144000"/>
              <a:gd name="connsiteY1" fmla="*/ 0 h 2349500"/>
              <a:gd name="connsiteX2" fmla="*/ 0 w 9144000"/>
              <a:gd name="connsiteY2" fmla="*/ 1233715 h 2349500"/>
              <a:gd name="connsiteX3" fmla="*/ 0 w 9144000"/>
              <a:gd name="connsiteY3" fmla="*/ 0 h 2349500"/>
              <a:gd name="connsiteX0" fmla="*/ 0 w 9144000"/>
              <a:gd name="connsiteY0" fmla="*/ 0 h 2181679"/>
              <a:gd name="connsiteX1" fmla="*/ 9144000 w 9144000"/>
              <a:gd name="connsiteY1" fmla="*/ 0 h 2181679"/>
              <a:gd name="connsiteX2" fmla="*/ 0 w 9144000"/>
              <a:gd name="connsiteY2" fmla="*/ 1233715 h 2181679"/>
              <a:gd name="connsiteX3" fmla="*/ 0 w 9144000"/>
              <a:gd name="connsiteY3" fmla="*/ 0 h 2181679"/>
              <a:gd name="connsiteX0" fmla="*/ 0 w 9144000"/>
              <a:gd name="connsiteY0" fmla="*/ 0 h 2237619"/>
              <a:gd name="connsiteX1" fmla="*/ 9144000 w 9144000"/>
              <a:gd name="connsiteY1" fmla="*/ 0 h 2237619"/>
              <a:gd name="connsiteX2" fmla="*/ 0 w 9144000"/>
              <a:gd name="connsiteY2" fmla="*/ 1233715 h 2237619"/>
              <a:gd name="connsiteX3" fmla="*/ 0 w 9144000"/>
              <a:gd name="connsiteY3" fmla="*/ 0 h 2237619"/>
              <a:gd name="connsiteX0" fmla="*/ 0 w 10439400"/>
              <a:gd name="connsiteY0" fmla="*/ 0 h 1432615"/>
              <a:gd name="connsiteX1" fmla="*/ 9144000 w 10439400"/>
              <a:gd name="connsiteY1" fmla="*/ 0 h 1432615"/>
              <a:gd name="connsiteX2" fmla="*/ 7772400 w 10439400"/>
              <a:gd name="connsiteY2" fmla="*/ 1193397 h 1432615"/>
              <a:gd name="connsiteX3" fmla="*/ 0 w 10439400"/>
              <a:gd name="connsiteY3" fmla="*/ 1233715 h 1432615"/>
              <a:gd name="connsiteX4" fmla="*/ 0 w 10439400"/>
              <a:gd name="connsiteY4" fmla="*/ 0 h 1432615"/>
              <a:gd name="connsiteX0" fmla="*/ 0 w 10668000"/>
              <a:gd name="connsiteY0" fmla="*/ 0 h 1846539"/>
              <a:gd name="connsiteX1" fmla="*/ 9144000 w 10668000"/>
              <a:gd name="connsiteY1" fmla="*/ 0 h 1846539"/>
              <a:gd name="connsiteX2" fmla="*/ 9144000 w 10668000"/>
              <a:gd name="connsiteY2" fmla="*/ 1640920 h 1846539"/>
              <a:gd name="connsiteX3" fmla="*/ 0 w 10668000"/>
              <a:gd name="connsiteY3" fmla="*/ 1233715 h 1846539"/>
              <a:gd name="connsiteX4" fmla="*/ 0 w 10668000"/>
              <a:gd name="connsiteY4" fmla="*/ 0 h 1846539"/>
              <a:gd name="connsiteX0" fmla="*/ 0 w 10668000"/>
              <a:gd name="connsiteY0" fmla="*/ 234984 h 2081523"/>
              <a:gd name="connsiteX1" fmla="*/ 9144000 w 10668000"/>
              <a:gd name="connsiteY1" fmla="*/ 234984 h 2081523"/>
              <a:gd name="connsiteX2" fmla="*/ 9144000 w 10668000"/>
              <a:gd name="connsiteY2" fmla="*/ 1875904 h 2081523"/>
              <a:gd name="connsiteX3" fmla="*/ 0 w 10668000"/>
              <a:gd name="connsiteY3" fmla="*/ 1468699 h 2081523"/>
              <a:gd name="connsiteX4" fmla="*/ 0 w 10668000"/>
              <a:gd name="connsiteY4" fmla="*/ 234984 h 2081523"/>
              <a:gd name="connsiteX0" fmla="*/ 0 w 9144000"/>
              <a:gd name="connsiteY0" fmla="*/ 234983 h 2081522"/>
              <a:gd name="connsiteX1" fmla="*/ 9144000 w 9144000"/>
              <a:gd name="connsiteY1" fmla="*/ 234983 h 2081522"/>
              <a:gd name="connsiteX2" fmla="*/ 9144000 w 9144000"/>
              <a:gd name="connsiteY2" fmla="*/ 1875903 h 2081522"/>
              <a:gd name="connsiteX3" fmla="*/ 0 w 9144000"/>
              <a:gd name="connsiteY3" fmla="*/ 1468698 h 2081522"/>
              <a:gd name="connsiteX4" fmla="*/ 0 w 9144000"/>
              <a:gd name="connsiteY4" fmla="*/ 234983 h 2081522"/>
              <a:gd name="connsiteX0" fmla="*/ 0 w 9144000"/>
              <a:gd name="connsiteY0" fmla="*/ 730583 h 2577122"/>
              <a:gd name="connsiteX1" fmla="*/ 4940300 w 9144000"/>
              <a:gd name="connsiteY1" fmla="*/ 0 h 2577122"/>
              <a:gd name="connsiteX2" fmla="*/ 9144000 w 9144000"/>
              <a:gd name="connsiteY2" fmla="*/ 730583 h 2577122"/>
              <a:gd name="connsiteX3" fmla="*/ 9144000 w 9144000"/>
              <a:gd name="connsiteY3" fmla="*/ 2371503 h 2577122"/>
              <a:gd name="connsiteX4" fmla="*/ 0 w 9144000"/>
              <a:gd name="connsiteY4" fmla="*/ 1964298 h 2577122"/>
              <a:gd name="connsiteX5" fmla="*/ 0 w 9144000"/>
              <a:gd name="connsiteY5" fmla="*/ 730583 h 2577122"/>
              <a:gd name="connsiteX0" fmla="*/ 0 w 9144000"/>
              <a:gd name="connsiteY0" fmla="*/ 730583 h 2163196"/>
              <a:gd name="connsiteX1" fmla="*/ 4940300 w 9144000"/>
              <a:gd name="connsiteY1" fmla="*/ 0 h 2163196"/>
              <a:gd name="connsiteX2" fmla="*/ 9144000 w 9144000"/>
              <a:gd name="connsiteY2" fmla="*/ 730583 h 2163196"/>
              <a:gd name="connsiteX3" fmla="*/ 9144000 w 9144000"/>
              <a:gd name="connsiteY3" fmla="*/ 1598367 h 2163196"/>
              <a:gd name="connsiteX4" fmla="*/ 0 w 9144000"/>
              <a:gd name="connsiteY4" fmla="*/ 1964298 h 2163196"/>
              <a:gd name="connsiteX5" fmla="*/ 0 w 9144000"/>
              <a:gd name="connsiteY5" fmla="*/ 730583 h 2163196"/>
              <a:gd name="connsiteX0" fmla="*/ 0 w 9144000"/>
              <a:gd name="connsiteY0" fmla="*/ 913051 h 2345664"/>
              <a:gd name="connsiteX1" fmla="*/ 4940300 w 9144000"/>
              <a:gd name="connsiteY1" fmla="*/ 182468 h 2345664"/>
              <a:gd name="connsiteX2" fmla="*/ 9144000 w 9144000"/>
              <a:gd name="connsiteY2" fmla="*/ 296129 h 2345664"/>
              <a:gd name="connsiteX3" fmla="*/ 9144000 w 9144000"/>
              <a:gd name="connsiteY3" fmla="*/ 1780835 h 2345664"/>
              <a:gd name="connsiteX4" fmla="*/ 0 w 9144000"/>
              <a:gd name="connsiteY4" fmla="*/ 2146766 h 2345664"/>
              <a:gd name="connsiteX5" fmla="*/ 0 w 9144000"/>
              <a:gd name="connsiteY5" fmla="*/ 913051 h 2345664"/>
              <a:gd name="connsiteX0" fmla="*/ 0 w 9144000"/>
              <a:gd name="connsiteY0" fmla="*/ 833404 h 2266017"/>
              <a:gd name="connsiteX1" fmla="*/ 4940300 w 9144000"/>
              <a:gd name="connsiteY1" fmla="*/ 102821 h 2266017"/>
              <a:gd name="connsiteX2" fmla="*/ 9144000 w 9144000"/>
              <a:gd name="connsiteY2" fmla="*/ 216482 h 2266017"/>
              <a:gd name="connsiteX3" fmla="*/ 9144000 w 9144000"/>
              <a:gd name="connsiteY3" fmla="*/ 1701188 h 2266017"/>
              <a:gd name="connsiteX4" fmla="*/ 0 w 9144000"/>
              <a:gd name="connsiteY4" fmla="*/ 2067119 h 2266017"/>
              <a:gd name="connsiteX5" fmla="*/ 0 w 9144000"/>
              <a:gd name="connsiteY5" fmla="*/ 833404 h 2266017"/>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761553 h 2194166"/>
              <a:gd name="connsiteX1" fmla="*/ 9144000 w 9144000"/>
              <a:gd name="connsiteY1" fmla="*/ 144631 h 2194166"/>
              <a:gd name="connsiteX2" fmla="*/ 9144000 w 9144000"/>
              <a:gd name="connsiteY2" fmla="*/ 1629337 h 2194166"/>
              <a:gd name="connsiteX3" fmla="*/ 0 w 9144000"/>
              <a:gd name="connsiteY3" fmla="*/ 1995268 h 2194166"/>
              <a:gd name="connsiteX4" fmla="*/ 0 w 9144000"/>
              <a:gd name="connsiteY4" fmla="*/ 761553 h 2194166"/>
              <a:gd name="connsiteX0" fmla="*/ 0 w 9144000"/>
              <a:gd name="connsiteY0" fmla="*/ 761553 h 2442422"/>
              <a:gd name="connsiteX1" fmla="*/ 9144000 w 9144000"/>
              <a:gd name="connsiteY1" fmla="*/ 144631 h 2442422"/>
              <a:gd name="connsiteX2" fmla="*/ 9144000 w 9144000"/>
              <a:gd name="connsiteY2" fmla="*/ 1629337 h 2442422"/>
              <a:gd name="connsiteX3" fmla="*/ 0 w 9144000"/>
              <a:gd name="connsiteY3" fmla="*/ 1995268 h 2442422"/>
              <a:gd name="connsiteX4" fmla="*/ 0 w 9144000"/>
              <a:gd name="connsiteY4" fmla="*/ 761553 h 2442422"/>
              <a:gd name="connsiteX0" fmla="*/ 0 w 9144000"/>
              <a:gd name="connsiteY0" fmla="*/ 1711324 h 3392193"/>
              <a:gd name="connsiteX1" fmla="*/ 9144000 w 9144000"/>
              <a:gd name="connsiteY1" fmla="*/ 1094402 h 3392193"/>
              <a:gd name="connsiteX2" fmla="*/ 9144000 w 9144000"/>
              <a:gd name="connsiteY2" fmla="*/ 2579108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879895 h 3392193"/>
              <a:gd name="connsiteX3" fmla="*/ 0 w 9144000"/>
              <a:gd name="connsiteY3" fmla="*/ 2945039 h 3392193"/>
              <a:gd name="connsiteX4" fmla="*/ 0 w 9144000"/>
              <a:gd name="connsiteY4" fmla="*/ 1711324 h 3392193"/>
              <a:gd name="connsiteX0" fmla="*/ 0 w 9154274"/>
              <a:gd name="connsiteY0" fmla="*/ 1711324 h 3392193"/>
              <a:gd name="connsiteX1" fmla="*/ 9144000 w 9154274"/>
              <a:gd name="connsiteY1" fmla="*/ 1094402 h 3392193"/>
              <a:gd name="connsiteX2" fmla="*/ 9154274 w 9154274"/>
              <a:gd name="connsiteY2" fmla="*/ 2961568 h 3392193"/>
              <a:gd name="connsiteX3" fmla="*/ 0 w 9154274"/>
              <a:gd name="connsiteY3" fmla="*/ 2945039 h 3392193"/>
              <a:gd name="connsiteX4" fmla="*/ 0 w 9154274"/>
              <a:gd name="connsiteY4" fmla="*/ 1711324 h 3392193"/>
              <a:gd name="connsiteX0" fmla="*/ 0 w 9154274"/>
              <a:gd name="connsiteY0" fmla="*/ 1711324 h 3392193"/>
              <a:gd name="connsiteX1" fmla="*/ 9144000 w 9154274"/>
              <a:gd name="connsiteY1" fmla="*/ 1094402 h 3392193"/>
              <a:gd name="connsiteX2" fmla="*/ 9154274 w 9154274"/>
              <a:gd name="connsiteY2" fmla="*/ 3010571 h 3392193"/>
              <a:gd name="connsiteX3" fmla="*/ 0 w 9154274"/>
              <a:gd name="connsiteY3" fmla="*/ 2945039 h 3392193"/>
              <a:gd name="connsiteX4" fmla="*/ 0 w 9154274"/>
              <a:gd name="connsiteY4" fmla="*/ 1711324 h 339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274" h="3392193">
                <a:moveTo>
                  <a:pt x="0" y="1711324"/>
                </a:moveTo>
                <a:cubicBezTo>
                  <a:pt x="513708" y="3392193"/>
                  <a:pt x="5445303" y="0"/>
                  <a:pt x="9144000" y="1094402"/>
                </a:cubicBezTo>
                <a:cubicBezTo>
                  <a:pt x="9147425" y="1716791"/>
                  <a:pt x="9150849" y="2388182"/>
                  <a:pt x="9154274" y="3010571"/>
                </a:cubicBezTo>
                <a:lnTo>
                  <a:pt x="0" y="2945039"/>
                </a:lnTo>
                <a:lnTo>
                  <a:pt x="0" y="1711324"/>
                </a:lnTo>
                <a:close/>
              </a:path>
            </a:pathLst>
          </a:custGeom>
          <a:solidFill>
            <a:srgbClr val="C00000">
              <a:alpha val="74902"/>
            </a:srgbClr>
          </a:solidFill>
          <a:ln>
            <a:headEnd/>
            <a:tailEnd/>
          </a:ln>
        </p:spPr>
        <p:style>
          <a:lnRef idx="0">
            <a:schemeClr val="accent2"/>
          </a:lnRef>
          <a:fillRef idx="3">
            <a:schemeClr val="accent2"/>
          </a:fillRef>
          <a:effectRef idx="3">
            <a:schemeClr val="accent2"/>
          </a:effectRef>
          <a:fontRef idx="minor">
            <a:schemeClr val="lt1"/>
          </a:fontRef>
        </p:style>
        <p:txBody>
          <a:bodyPr/>
          <a:lstStyle/>
          <a:p>
            <a:pPr fontAlgn="auto">
              <a:spcBef>
                <a:spcPts val="0"/>
              </a:spcBef>
              <a:spcAft>
                <a:spcPts val="0"/>
              </a:spcAft>
              <a:defRPr/>
            </a:pPr>
            <a:endParaRPr lang="en-US"/>
          </a:p>
        </p:txBody>
      </p:sp>
      <p:sp>
        <p:nvSpPr>
          <p:cNvPr id="9" name="Rectangle 3"/>
          <p:cNvSpPr>
            <a:spLocks noChangeArrowheads="1"/>
          </p:cNvSpPr>
          <p:nvPr userDrawn="1"/>
        </p:nvSpPr>
        <p:spPr bwMode="auto">
          <a:xfrm>
            <a:off x="0" y="5818584"/>
            <a:ext cx="9154274" cy="1066800"/>
          </a:xfrm>
          <a:custGeom>
            <a:avLst/>
            <a:gdLst>
              <a:gd name="connsiteX0" fmla="*/ 0 w 9144000"/>
              <a:gd name="connsiteY0" fmla="*/ 0 h 3581400"/>
              <a:gd name="connsiteX1" fmla="*/ 9144000 w 9144000"/>
              <a:gd name="connsiteY1" fmla="*/ 0 h 3581400"/>
              <a:gd name="connsiteX2" fmla="*/ 9144000 w 9144000"/>
              <a:gd name="connsiteY2" fmla="*/ 3581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1 h 2349501"/>
              <a:gd name="connsiteX1" fmla="*/ 9144000 w 9144000"/>
              <a:gd name="connsiteY1" fmla="*/ 1 h 2349501"/>
              <a:gd name="connsiteX2" fmla="*/ 0 w 9144000"/>
              <a:gd name="connsiteY2" fmla="*/ 1905001 h 2349501"/>
              <a:gd name="connsiteX3" fmla="*/ 0 w 9144000"/>
              <a:gd name="connsiteY3" fmla="*/ 1 h 2349501"/>
              <a:gd name="connsiteX0" fmla="*/ 0 w 9144000"/>
              <a:gd name="connsiteY0" fmla="*/ 671286 h 3020786"/>
              <a:gd name="connsiteX1" fmla="*/ 9144000 w 9144000"/>
              <a:gd name="connsiteY1" fmla="*/ 671286 h 3020786"/>
              <a:gd name="connsiteX2" fmla="*/ 0 w 9144000"/>
              <a:gd name="connsiteY2" fmla="*/ 1905001 h 3020786"/>
              <a:gd name="connsiteX3" fmla="*/ 0 w 9144000"/>
              <a:gd name="connsiteY3" fmla="*/ 671286 h 3020786"/>
              <a:gd name="connsiteX0" fmla="*/ 0 w 9144000"/>
              <a:gd name="connsiteY0" fmla="*/ -1 h 2349499"/>
              <a:gd name="connsiteX1" fmla="*/ 9144000 w 9144000"/>
              <a:gd name="connsiteY1" fmla="*/ -1 h 2349499"/>
              <a:gd name="connsiteX2" fmla="*/ 0 w 9144000"/>
              <a:gd name="connsiteY2" fmla="*/ 1233714 h 2349499"/>
              <a:gd name="connsiteX3" fmla="*/ 0 w 9144000"/>
              <a:gd name="connsiteY3" fmla="*/ -1 h 2349499"/>
              <a:gd name="connsiteX0" fmla="*/ 0 w 9144000"/>
              <a:gd name="connsiteY0" fmla="*/ 0 h 2349500"/>
              <a:gd name="connsiteX1" fmla="*/ 9144000 w 9144000"/>
              <a:gd name="connsiteY1" fmla="*/ 0 h 2349500"/>
              <a:gd name="connsiteX2" fmla="*/ 0 w 9144000"/>
              <a:gd name="connsiteY2" fmla="*/ 1233715 h 2349500"/>
              <a:gd name="connsiteX3" fmla="*/ 0 w 9144000"/>
              <a:gd name="connsiteY3" fmla="*/ 0 h 2349500"/>
              <a:gd name="connsiteX0" fmla="*/ 0 w 9144000"/>
              <a:gd name="connsiteY0" fmla="*/ 0 h 2181679"/>
              <a:gd name="connsiteX1" fmla="*/ 9144000 w 9144000"/>
              <a:gd name="connsiteY1" fmla="*/ 0 h 2181679"/>
              <a:gd name="connsiteX2" fmla="*/ 0 w 9144000"/>
              <a:gd name="connsiteY2" fmla="*/ 1233715 h 2181679"/>
              <a:gd name="connsiteX3" fmla="*/ 0 w 9144000"/>
              <a:gd name="connsiteY3" fmla="*/ 0 h 2181679"/>
              <a:gd name="connsiteX0" fmla="*/ 0 w 9144000"/>
              <a:gd name="connsiteY0" fmla="*/ 0 h 2237619"/>
              <a:gd name="connsiteX1" fmla="*/ 9144000 w 9144000"/>
              <a:gd name="connsiteY1" fmla="*/ 0 h 2237619"/>
              <a:gd name="connsiteX2" fmla="*/ 0 w 9144000"/>
              <a:gd name="connsiteY2" fmla="*/ 1233715 h 2237619"/>
              <a:gd name="connsiteX3" fmla="*/ 0 w 9144000"/>
              <a:gd name="connsiteY3" fmla="*/ 0 h 2237619"/>
              <a:gd name="connsiteX0" fmla="*/ 0 w 10439400"/>
              <a:gd name="connsiteY0" fmla="*/ 0 h 1432615"/>
              <a:gd name="connsiteX1" fmla="*/ 9144000 w 10439400"/>
              <a:gd name="connsiteY1" fmla="*/ 0 h 1432615"/>
              <a:gd name="connsiteX2" fmla="*/ 7772400 w 10439400"/>
              <a:gd name="connsiteY2" fmla="*/ 1193397 h 1432615"/>
              <a:gd name="connsiteX3" fmla="*/ 0 w 10439400"/>
              <a:gd name="connsiteY3" fmla="*/ 1233715 h 1432615"/>
              <a:gd name="connsiteX4" fmla="*/ 0 w 10439400"/>
              <a:gd name="connsiteY4" fmla="*/ 0 h 1432615"/>
              <a:gd name="connsiteX0" fmla="*/ 0 w 10668000"/>
              <a:gd name="connsiteY0" fmla="*/ 0 h 1846539"/>
              <a:gd name="connsiteX1" fmla="*/ 9144000 w 10668000"/>
              <a:gd name="connsiteY1" fmla="*/ 0 h 1846539"/>
              <a:gd name="connsiteX2" fmla="*/ 9144000 w 10668000"/>
              <a:gd name="connsiteY2" fmla="*/ 1640920 h 1846539"/>
              <a:gd name="connsiteX3" fmla="*/ 0 w 10668000"/>
              <a:gd name="connsiteY3" fmla="*/ 1233715 h 1846539"/>
              <a:gd name="connsiteX4" fmla="*/ 0 w 10668000"/>
              <a:gd name="connsiteY4" fmla="*/ 0 h 1846539"/>
              <a:gd name="connsiteX0" fmla="*/ 0 w 10668000"/>
              <a:gd name="connsiteY0" fmla="*/ 234984 h 2081523"/>
              <a:gd name="connsiteX1" fmla="*/ 9144000 w 10668000"/>
              <a:gd name="connsiteY1" fmla="*/ 234984 h 2081523"/>
              <a:gd name="connsiteX2" fmla="*/ 9144000 w 10668000"/>
              <a:gd name="connsiteY2" fmla="*/ 1875904 h 2081523"/>
              <a:gd name="connsiteX3" fmla="*/ 0 w 10668000"/>
              <a:gd name="connsiteY3" fmla="*/ 1468699 h 2081523"/>
              <a:gd name="connsiteX4" fmla="*/ 0 w 10668000"/>
              <a:gd name="connsiteY4" fmla="*/ 234984 h 2081523"/>
              <a:gd name="connsiteX0" fmla="*/ 0 w 9144000"/>
              <a:gd name="connsiteY0" fmla="*/ 234983 h 2081522"/>
              <a:gd name="connsiteX1" fmla="*/ 9144000 w 9144000"/>
              <a:gd name="connsiteY1" fmla="*/ 234983 h 2081522"/>
              <a:gd name="connsiteX2" fmla="*/ 9144000 w 9144000"/>
              <a:gd name="connsiteY2" fmla="*/ 1875903 h 2081522"/>
              <a:gd name="connsiteX3" fmla="*/ 0 w 9144000"/>
              <a:gd name="connsiteY3" fmla="*/ 1468698 h 2081522"/>
              <a:gd name="connsiteX4" fmla="*/ 0 w 9144000"/>
              <a:gd name="connsiteY4" fmla="*/ 234983 h 2081522"/>
              <a:gd name="connsiteX0" fmla="*/ 0 w 9144000"/>
              <a:gd name="connsiteY0" fmla="*/ 730583 h 2577122"/>
              <a:gd name="connsiteX1" fmla="*/ 4940300 w 9144000"/>
              <a:gd name="connsiteY1" fmla="*/ 0 h 2577122"/>
              <a:gd name="connsiteX2" fmla="*/ 9144000 w 9144000"/>
              <a:gd name="connsiteY2" fmla="*/ 730583 h 2577122"/>
              <a:gd name="connsiteX3" fmla="*/ 9144000 w 9144000"/>
              <a:gd name="connsiteY3" fmla="*/ 2371503 h 2577122"/>
              <a:gd name="connsiteX4" fmla="*/ 0 w 9144000"/>
              <a:gd name="connsiteY4" fmla="*/ 1964298 h 2577122"/>
              <a:gd name="connsiteX5" fmla="*/ 0 w 9144000"/>
              <a:gd name="connsiteY5" fmla="*/ 730583 h 2577122"/>
              <a:gd name="connsiteX0" fmla="*/ 0 w 9144000"/>
              <a:gd name="connsiteY0" fmla="*/ 730583 h 2163196"/>
              <a:gd name="connsiteX1" fmla="*/ 4940300 w 9144000"/>
              <a:gd name="connsiteY1" fmla="*/ 0 h 2163196"/>
              <a:gd name="connsiteX2" fmla="*/ 9144000 w 9144000"/>
              <a:gd name="connsiteY2" fmla="*/ 730583 h 2163196"/>
              <a:gd name="connsiteX3" fmla="*/ 9144000 w 9144000"/>
              <a:gd name="connsiteY3" fmla="*/ 1598367 h 2163196"/>
              <a:gd name="connsiteX4" fmla="*/ 0 w 9144000"/>
              <a:gd name="connsiteY4" fmla="*/ 1964298 h 2163196"/>
              <a:gd name="connsiteX5" fmla="*/ 0 w 9144000"/>
              <a:gd name="connsiteY5" fmla="*/ 730583 h 2163196"/>
              <a:gd name="connsiteX0" fmla="*/ 0 w 9144000"/>
              <a:gd name="connsiteY0" fmla="*/ 913051 h 2345664"/>
              <a:gd name="connsiteX1" fmla="*/ 4940300 w 9144000"/>
              <a:gd name="connsiteY1" fmla="*/ 182468 h 2345664"/>
              <a:gd name="connsiteX2" fmla="*/ 9144000 w 9144000"/>
              <a:gd name="connsiteY2" fmla="*/ 296129 h 2345664"/>
              <a:gd name="connsiteX3" fmla="*/ 9144000 w 9144000"/>
              <a:gd name="connsiteY3" fmla="*/ 1780835 h 2345664"/>
              <a:gd name="connsiteX4" fmla="*/ 0 w 9144000"/>
              <a:gd name="connsiteY4" fmla="*/ 2146766 h 2345664"/>
              <a:gd name="connsiteX5" fmla="*/ 0 w 9144000"/>
              <a:gd name="connsiteY5" fmla="*/ 913051 h 2345664"/>
              <a:gd name="connsiteX0" fmla="*/ 0 w 9144000"/>
              <a:gd name="connsiteY0" fmla="*/ 833404 h 2266017"/>
              <a:gd name="connsiteX1" fmla="*/ 4940300 w 9144000"/>
              <a:gd name="connsiteY1" fmla="*/ 102821 h 2266017"/>
              <a:gd name="connsiteX2" fmla="*/ 9144000 w 9144000"/>
              <a:gd name="connsiteY2" fmla="*/ 216482 h 2266017"/>
              <a:gd name="connsiteX3" fmla="*/ 9144000 w 9144000"/>
              <a:gd name="connsiteY3" fmla="*/ 1701188 h 2266017"/>
              <a:gd name="connsiteX4" fmla="*/ 0 w 9144000"/>
              <a:gd name="connsiteY4" fmla="*/ 2067119 h 2266017"/>
              <a:gd name="connsiteX5" fmla="*/ 0 w 9144000"/>
              <a:gd name="connsiteY5" fmla="*/ 833404 h 2266017"/>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761553 h 2194166"/>
              <a:gd name="connsiteX1" fmla="*/ 9144000 w 9144000"/>
              <a:gd name="connsiteY1" fmla="*/ 144631 h 2194166"/>
              <a:gd name="connsiteX2" fmla="*/ 9144000 w 9144000"/>
              <a:gd name="connsiteY2" fmla="*/ 1629337 h 2194166"/>
              <a:gd name="connsiteX3" fmla="*/ 0 w 9144000"/>
              <a:gd name="connsiteY3" fmla="*/ 1995268 h 2194166"/>
              <a:gd name="connsiteX4" fmla="*/ 0 w 9144000"/>
              <a:gd name="connsiteY4" fmla="*/ 761553 h 2194166"/>
              <a:gd name="connsiteX0" fmla="*/ 0 w 9144000"/>
              <a:gd name="connsiteY0" fmla="*/ 761553 h 2442422"/>
              <a:gd name="connsiteX1" fmla="*/ 9144000 w 9144000"/>
              <a:gd name="connsiteY1" fmla="*/ 144631 h 2442422"/>
              <a:gd name="connsiteX2" fmla="*/ 9144000 w 9144000"/>
              <a:gd name="connsiteY2" fmla="*/ 1629337 h 2442422"/>
              <a:gd name="connsiteX3" fmla="*/ 0 w 9144000"/>
              <a:gd name="connsiteY3" fmla="*/ 1995268 h 2442422"/>
              <a:gd name="connsiteX4" fmla="*/ 0 w 9144000"/>
              <a:gd name="connsiteY4" fmla="*/ 761553 h 2442422"/>
              <a:gd name="connsiteX0" fmla="*/ 0 w 9144000"/>
              <a:gd name="connsiteY0" fmla="*/ 1711324 h 3392193"/>
              <a:gd name="connsiteX1" fmla="*/ 9144000 w 9144000"/>
              <a:gd name="connsiteY1" fmla="*/ 1094402 h 3392193"/>
              <a:gd name="connsiteX2" fmla="*/ 9144000 w 9144000"/>
              <a:gd name="connsiteY2" fmla="*/ 2579108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879895 h 3392193"/>
              <a:gd name="connsiteX3" fmla="*/ 0 w 9144000"/>
              <a:gd name="connsiteY3" fmla="*/ 2945039 h 3392193"/>
              <a:gd name="connsiteX4" fmla="*/ 0 w 9144000"/>
              <a:gd name="connsiteY4" fmla="*/ 1711324 h 3392193"/>
              <a:gd name="connsiteX0" fmla="*/ 0 w 9154274"/>
              <a:gd name="connsiteY0" fmla="*/ 1711324 h 3392193"/>
              <a:gd name="connsiteX1" fmla="*/ 9144000 w 9154274"/>
              <a:gd name="connsiteY1" fmla="*/ 1094402 h 3392193"/>
              <a:gd name="connsiteX2" fmla="*/ 9154274 w 9154274"/>
              <a:gd name="connsiteY2" fmla="*/ 2961568 h 3392193"/>
              <a:gd name="connsiteX3" fmla="*/ 0 w 9154274"/>
              <a:gd name="connsiteY3" fmla="*/ 2945039 h 3392193"/>
              <a:gd name="connsiteX4" fmla="*/ 0 w 9154274"/>
              <a:gd name="connsiteY4" fmla="*/ 1711324 h 3392193"/>
              <a:gd name="connsiteX0" fmla="*/ 0 w 9154274"/>
              <a:gd name="connsiteY0" fmla="*/ 1711324 h 3392193"/>
              <a:gd name="connsiteX1" fmla="*/ 9144000 w 9154274"/>
              <a:gd name="connsiteY1" fmla="*/ 1094402 h 3392193"/>
              <a:gd name="connsiteX2" fmla="*/ 9154274 w 9154274"/>
              <a:gd name="connsiteY2" fmla="*/ 3010571 h 3392193"/>
              <a:gd name="connsiteX3" fmla="*/ 0 w 9154274"/>
              <a:gd name="connsiteY3" fmla="*/ 2945039 h 3392193"/>
              <a:gd name="connsiteX4" fmla="*/ 0 w 9154274"/>
              <a:gd name="connsiteY4" fmla="*/ 1711324 h 339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274" h="3392193">
                <a:moveTo>
                  <a:pt x="0" y="1711324"/>
                </a:moveTo>
                <a:cubicBezTo>
                  <a:pt x="513708" y="3392193"/>
                  <a:pt x="5445303" y="0"/>
                  <a:pt x="9144000" y="1094402"/>
                </a:cubicBezTo>
                <a:cubicBezTo>
                  <a:pt x="9147425" y="1716791"/>
                  <a:pt x="9150849" y="2388182"/>
                  <a:pt x="9154274" y="3010571"/>
                </a:cubicBezTo>
                <a:lnTo>
                  <a:pt x="0" y="2945039"/>
                </a:lnTo>
                <a:lnTo>
                  <a:pt x="0" y="1711324"/>
                </a:lnTo>
                <a:close/>
              </a:path>
            </a:pathLst>
          </a:custGeom>
          <a:solidFill>
            <a:srgbClr val="003300">
              <a:alpha val="74902"/>
            </a:srgbClr>
          </a:solidFill>
          <a:ln>
            <a:headEnd/>
            <a:tailEnd/>
          </a:ln>
        </p:spPr>
        <p:style>
          <a:lnRef idx="0">
            <a:schemeClr val="accent4"/>
          </a:lnRef>
          <a:fillRef idx="3">
            <a:schemeClr val="accent4"/>
          </a:fillRef>
          <a:effectRef idx="3">
            <a:schemeClr val="accent4"/>
          </a:effectRef>
          <a:fontRef idx="minor">
            <a:schemeClr val="lt1"/>
          </a:fontRef>
        </p:style>
        <p:txBody>
          <a:bodyPr/>
          <a:lstStyle/>
          <a:p>
            <a:pPr fontAlgn="auto">
              <a:spcBef>
                <a:spcPts val="0"/>
              </a:spcBef>
              <a:spcAft>
                <a:spcPts val="0"/>
              </a:spcAft>
              <a:defRPr/>
            </a:pPr>
            <a:endParaRPr lang="en-US" dirty="0"/>
          </a:p>
        </p:txBody>
      </p:sp>
      <p:sp>
        <p:nvSpPr>
          <p:cNvPr id="5" name="Footer Placeholder 4"/>
          <p:cNvSpPr>
            <a:spLocks noGrp="1"/>
          </p:cNvSpPr>
          <p:nvPr>
            <p:ph type="ftr" sz="quarter" idx="3"/>
          </p:nvPr>
        </p:nvSpPr>
        <p:spPr>
          <a:xfrm>
            <a:off x="5940425" y="6351588"/>
            <a:ext cx="3040063"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36513" y="6524625"/>
            <a:ext cx="2133601" cy="36512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bg1"/>
                </a:solidFill>
              </a:defRPr>
            </a:lvl1pPr>
          </a:lstStyle>
          <a:p>
            <a:fld id="{4042FDC8-509A-4570-8AB0-033689659530}" type="slidenum">
              <a:rPr lang="en-US"/>
              <a:pPr/>
              <a:t>‹Nº›</a:t>
            </a:fld>
            <a:endParaRPr lang="en-US"/>
          </a:p>
        </p:txBody>
      </p:sp>
      <p:sp>
        <p:nvSpPr>
          <p:cNvPr id="2059" name="Title Placeholder 1"/>
          <p:cNvSpPr>
            <a:spLocks noGrp="1"/>
          </p:cNvSpPr>
          <p:nvPr>
            <p:ph type="title"/>
          </p:nvPr>
        </p:nvSpPr>
        <p:spPr bwMode="auto">
          <a:xfrm>
            <a:off x="461963" y="14128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EC"/>
              <a:t>Business Communication</a:t>
            </a:r>
          </a:p>
        </p:txBody>
      </p:sp>
      <p:sp>
        <p:nvSpPr>
          <p:cNvPr id="2060" name="Text Placeholder 2"/>
          <p:cNvSpPr>
            <a:spLocks noGrp="1"/>
          </p:cNvSpPr>
          <p:nvPr>
            <p:ph type="body" idx="1"/>
          </p:nvPr>
        </p:nvSpPr>
        <p:spPr bwMode="auto">
          <a:xfrm>
            <a:off x="457200" y="2708275"/>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EC"/>
              <a:t>Company Name</a:t>
            </a:r>
          </a:p>
        </p:txBody>
      </p:sp>
      <p:pic>
        <p:nvPicPr>
          <p:cNvPr id="2061" name="12 Imagen"/>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800" y="58738"/>
            <a:ext cx="2433638"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hdr="0" ftr="0" dt="0"/>
  <p:txStyles>
    <p:titleStyle>
      <a:lvl1pPr algn="r" rtl="0" eaLnBrk="0" fontAlgn="base" hangingPunct="0">
        <a:spcBef>
          <a:spcPct val="0"/>
        </a:spcBef>
        <a:spcAft>
          <a:spcPct val="0"/>
        </a:spcAft>
        <a:defRPr sz="4400" kern="1200">
          <a:solidFill>
            <a:srgbClr val="0E2C3E"/>
          </a:solidFill>
          <a:latin typeface="+mj-lt"/>
          <a:ea typeface="+mj-ea"/>
          <a:cs typeface="+mj-cs"/>
        </a:defRPr>
      </a:lvl1pPr>
      <a:lvl2pPr algn="r" rtl="0" eaLnBrk="0" fontAlgn="base" hangingPunct="0">
        <a:spcBef>
          <a:spcPct val="0"/>
        </a:spcBef>
        <a:spcAft>
          <a:spcPct val="0"/>
        </a:spcAft>
        <a:defRPr sz="4400">
          <a:solidFill>
            <a:srgbClr val="0E2C3E"/>
          </a:solidFill>
          <a:latin typeface="Calibri" pitchFamily="34" charset="0"/>
        </a:defRPr>
      </a:lvl2pPr>
      <a:lvl3pPr algn="r" rtl="0" eaLnBrk="0" fontAlgn="base" hangingPunct="0">
        <a:spcBef>
          <a:spcPct val="0"/>
        </a:spcBef>
        <a:spcAft>
          <a:spcPct val="0"/>
        </a:spcAft>
        <a:defRPr sz="4400">
          <a:solidFill>
            <a:srgbClr val="0E2C3E"/>
          </a:solidFill>
          <a:latin typeface="Calibri" pitchFamily="34" charset="0"/>
        </a:defRPr>
      </a:lvl3pPr>
      <a:lvl4pPr algn="r" rtl="0" eaLnBrk="0" fontAlgn="base" hangingPunct="0">
        <a:spcBef>
          <a:spcPct val="0"/>
        </a:spcBef>
        <a:spcAft>
          <a:spcPct val="0"/>
        </a:spcAft>
        <a:defRPr sz="4400">
          <a:solidFill>
            <a:srgbClr val="0E2C3E"/>
          </a:solidFill>
          <a:latin typeface="Calibri" pitchFamily="34" charset="0"/>
        </a:defRPr>
      </a:lvl4pPr>
      <a:lvl5pPr algn="r" rtl="0" eaLnBrk="0" fontAlgn="base" hangingPunct="0">
        <a:spcBef>
          <a:spcPct val="0"/>
        </a:spcBef>
        <a:spcAft>
          <a:spcPct val="0"/>
        </a:spcAft>
        <a:defRPr sz="4400">
          <a:solidFill>
            <a:srgbClr val="0E2C3E"/>
          </a:solidFill>
          <a:latin typeface="Calibri" pitchFamily="34" charset="0"/>
        </a:defRPr>
      </a:lvl5pPr>
      <a:lvl6pPr marL="457200" algn="r" rtl="0" fontAlgn="base">
        <a:spcBef>
          <a:spcPct val="0"/>
        </a:spcBef>
        <a:spcAft>
          <a:spcPct val="0"/>
        </a:spcAft>
        <a:defRPr sz="4400">
          <a:solidFill>
            <a:srgbClr val="0E2C3E"/>
          </a:solidFill>
          <a:latin typeface="Calibri" pitchFamily="34" charset="0"/>
        </a:defRPr>
      </a:lvl6pPr>
      <a:lvl7pPr marL="914400" algn="r" rtl="0" fontAlgn="base">
        <a:spcBef>
          <a:spcPct val="0"/>
        </a:spcBef>
        <a:spcAft>
          <a:spcPct val="0"/>
        </a:spcAft>
        <a:defRPr sz="4400">
          <a:solidFill>
            <a:srgbClr val="0E2C3E"/>
          </a:solidFill>
          <a:latin typeface="Calibri" pitchFamily="34" charset="0"/>
        </a:defRPr>
      </a:lvl7pPr>
      <a:lvl8pPr marL="1371600" algn="r" rtl="0" fontAlgn="base">
        <a:spcBef>
          <a:spcPct val="0"/>
        </a:spcBef>
        <a:spcAft>
          <a:spcPct val="0"/>
        </a:spcAft>
        <a:defRPr sz="4400">
          <a:solidFill>
            <a:srgbClr val="0E2C3E"/>
          </a:solidFill>
          <a:latin typeface="Calibri" pitchFamily="34" charset="0"/>
        </a:defRPr>
      </a:lvl8pPr>
      <a:lvl9pPr marL="1828800" algn="r" rtl="0" fontAlgn="base">
        <a:spcBef>
          <a:spcPct val="0"/>
        </a:spcBef>
        <a:spcAft>
          <a:spcPct val="0"/>
        </a:spcAft>
        <a:defRPr sz="4400">
          <a:solidFill>
            <a:srgbClr val="0E2C3E"/>
          </a:solidFill>
          <a:latin typeface="Calibri" pitchFamily="34" charset="0"/>
        </a:defRPr>
      </a:lvl9pPr>
    </p:titleStyle>
    <p:bodyStyle>
      <a:lvl1pPr marL="342900" indent="-342900" algn="r" rtl="0" eaLnBrk="0" fontAlgn="base" hangingPunct="0">
        <a:spcBef>
          <a:spcPct val="20000"/>
        </a:spcBef>
        <a:spcAft>
          <a:spcPct val="0"/>
        </a:spcAft>
        <a:buFont typeface="Arial" panose="020B0604020202020204" pitchFamily="34" charset="0"/>
        <a:defRPr sz="3200" kern="1200">
          <a:solidFill>
            <a:srgbClr val="14425D"/>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C"/>
              <a:t>Haga clic para modificar el estilo de título del patrón</a:t>
            </a:r>
          </a:p>
        </p:txBody>
      </p:sp>
      <p:sp>
        <p:nvSpPr>
          <p:cNvPr id="3075"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C"/>
              <a:t>Haga clic para modificar el estilo de texto del patrón</a:t>
            </a:r>
          </a:p>
          <a:p>
            <a:pPr lvl="1"/>
            <a:r>
              <a:rPr lang="es-ES" altLang="es-EC"/>
              <a:t>Segundo nivel</a:t>
            </a:r>
          </a:p>
          <a:p>
            <a:pPr lvl="2"/>
            <a:r>
              <a:rPr lang="es-ES" altLang="es-EC"/>
              <a:t>Tercer nivel</a:t>
            </a:r>
          </a:p>
          <a:p>
            <a:pPr lvl="3"/>
            <a:r>
              <a:rPr lang="es-ES" altLang="es-EC"/>
              <a:t>Cuarto nivel</a:t>
            </a:r>
          </a:p>
          <a:p>
            <a:pPr lvl="4"/>
            <a:r>
              <a:rPr lang="es-ES" altLang="es-EC"/>
              <a:t>Quinto nivel</a:t>
            </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F1CB7B3-9C66-4D25-9EB9-C990F211B21D}" type="slidenum">
              <a:rPr lang="es-ES"/>
              <a:pPr/>
              <a:t>‹Nº›</a:t>
            </a:fld>
            <a:endParaRPr lang="es-ES"/>
          </a:p>
        </p:txBody>
      </p:sp>
      <p:sp>
        <p:nvSpPr>
          <p:cNvPr id="7" name="Footer Placeholder 4"/>
          <p:cNvSpPr>
            <a:spLocks noGrp="1"/>
          </p:cNvSpPr>
          <p:nvPr>
            <p:ph type="ftr" sz="quarter" idx="3"/>
          </p:nvPr>
        </p:nvSpPr>
        <p:spPr>
          <a:xfrm>
            <a:off x="3059113" y="6381750"/>
            <a:ext cx="304006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solidFill>
                <a:latin typeface="+mn-lt"/>
                <a:cs typeface="+mn-cs"/>
              </a:defRPr>
            </a:lvl1pPr>
          </a:lstStyle>
          <a:p>
            <a:pPr>
              <a:defRPr/>
            </a:pPr>
            <a:endParaRPr lang="en-US" dirty="0"/>
          </a:p>
        </p:txBody>
      </p:sp>
    </p:spTree>
  </p:cSld>
  <p:clrMap bg1="lt1" tx1="dk1" bg2="lt2" tx2="dk2" accent1="accent1" accent2="accent2" accent3="accent3" accent4="accent4" accent5="accent5" accent6="accent6" hlink="hlink" folHlink="folHlink"/>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0.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2.png"/><Relationship Id="rId7" Type="http://schemas.openxmlformats.org/officeDocument/2006/relationships/diagramColors" Target="../diagrams/colors4.xml"/><Relationship Id="rId12"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QuickStyle" Target="../diagrams/quickStyle4.xml"/><Relationship Id="rId11"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diagramLayout" Target="../diagrams/layout4.xml"/><Relationship Id="rId4" Type="http://schemas.openxmlformats.org/officeDocument/2006/relationships/diagramData" Target="../diagrams/data5.xml"/><Relationship Id="rId9" Type="http://schemas.openxmlformats.org/officeDocument/2006/relationships/diagramData" Target="../diagrams/data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7.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22.png"/></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94.png"/><Relationship Id="rId7" Type="http://schemas.openxmlformats.org/officeDocument/2006/relationships/image" Target="../media/image64.png"/><Relationship Id="rId2"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97.png"/><Relationship Id="rId11" Type="http://schemas.openxmlformats.org/officeDocument/2006/relationships/image" Target="../media/image22.png"/><Relationship Id="rId5" Type="http://schemas.openxmlformats.org/officeDocument/2006/relationships/image" Target="../media/image96.png"/><Relationship Id="rId10" Type="http://schemas.openxmlformats.org/officeDocument/2006/relationships/image" Target="../media/image98.png"/><Relationship Id="rId4" Type="http://schemas.openxmlformats.org/officeDocument/2006/relationships/image" Target="../media/image95.png"/><Relationship Id="rId9" Type="http://schemas.openxmlformats.org/officeDocument/2006/relationships/image" Target="../media/image7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0.png"/><Relationship Id="rId7" Type="http://schemas.openxmlformats.org/officeDocument/2006/relationships/image" Target="../media/image106.png"/><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1.png"/><Relationship Id="rId9" Type="http://schemas.openxmlformats.org/officeDocument/2006/relationships/image" Target="../media/image102.png"/></Relationships>
</file>

<file path=ppt/slides/_rels/slide3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diagramLayout" Target="../diagrams/layout6.xml"/><Relationship Id="rId7" Type="http://schemas.openxmlformats.org/officeDocument/2006/relationships/image" Target="../media/image109.png"/><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03.png"/><Relationship Id="rId1" Type="http://schemas.openxmlformats.org/officeDocument/2006/relationships/slideLayout" Target="../slideLayouts/slideLayout1.xml"/><Relationship Id="rId5" Type="http://schemas.openxmlformats.org/officeDocument/2006/relationships/image" Target="../media/image112.png"/><Relationship Id="rId4" Type="http://schemas.openxmlformats.org/officeDocument/2006/relationships/chart" Target="../charts/chart4.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gif"/></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8.png"/><Relationship Id="rId1" Type="http://schemas.openxmlformats.org/officeDocument/2006/relationships/slideLayout" Target="../slideLayouts/slideLayout1.xml"/><Relationship Id="rId5" Type="http://schemas.openxmlformats.org/officeDocument/2006/relationships/chart" Target="../charts/chart6.xml"/><Relationship Id="rId4" Type="http://schemas.openxmlformats.org/officeDocument/2006/relationships/chart" Target="../charts/chart5.xml"/></Relationships>
</file>

<file path=ppt/slides/_rels/slide4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03.png"/><Relationship Id="rId4" Type="http://schemas.openxmlformats.org/officeDocument/2006/relationships/image" Target="../media/image108.png"/></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3.png"/></Relationships>
</file>

<file path=ppt/slides/_rels/slide4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diagramData" Target="../diagrams/data10.xml"/><Relationship Id="rId7" Type="http://schemas.microsoft.com/office/2007/relationships/diagramDrawing" Target="../diagrams/drawing8.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121.png"/><Relationship Id="rId4" Type="http://schemas.openxmlformats.org/officeDocument/2006/relationships/diagramLayout" Target="../diagrams/layout8.xml"/><Relationship Id="rId9" Type="http://schemas.openxmlformats.org/officeDocument/2006/relationships/image" Target="../media/image116.png"/></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19.jpeg"/><Relationship Id="rId2" Type="http://schemas.openxmlformats.org/officeDocument/2006/relationships/diagramData" Target="../diagrams/data11.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diagramLayout" Target="../diagrams/layout10.xml"/><Relationship Id="rId7" Type="http://schemas.openxmlformats.org/officeDocument/2006/relationships/image" Target="../media/image120.png"/><Relationship Id="rId2" Type="http://schemas.openxmlformats.org/officeDocument/2006/relationships/diagramData" Target="../diagrams/data12.xml"/><Relationship Id="rId1" Type="http://schemas.openxmlformats.org/officeDocument/2006/relationships/slideLayout" Target="../slideLayouts/slideLayout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1.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diagramData" Target="../diagrams/data14.xml"/><Relationship Id="rId18" Type="http://schemas.openxmlformats.org/officeDocument/2006/relationships/image" Target="../media/image131.png"/><Relationship Id="rId3" Type="http://schemas.openxmlformats.org/officeDocument/2006/relationships/diagramLayout" Target="../diagrams/layout11.xml"/><Relationship Id="rId7" Type="http://schemas.openxmlformats.org/officeDocument/2006/relationships/image" Target="../media/image125.png"/><Relationship Id="rId12" Type="http://schemas.openxmlformats.org/officeDocument/2006/relationships/image" Target="../media/image130.png"/><Relationship Id="rId17" Type="http://schemas.microsoft.com/office/2007/relationships/diagramDrawing" Target="../diagrams/drawing12.xml"/><Relationship Id="rId2" Type="http://schemas.openxmlformats.org/officeDocument/2006/relationships/diagramData" Target="../diagrams/data13.xml"/><Relationship Id="rId16" Type="http://schemas.openxmlformats.org/officeDocument/2006/relationships/diagramColors" Target="../diagrams/colors12.xml"/><Relationship Id="rId1" Type="http://schemas.openxmlformats.org/officeDocument/2006/relationships/slideLayout" Target="../slideLayouts/slideLayout1.xml"/><Relationship Id="rId6" Type="http://schemas.microsoft.com/office/2007/relationships/diagramDrawing" Target="../diagrams/drawing11.xml"/><Relationship Id="rId11" Type="http://schemas.openxmlformats.org/officeDocument/2006/relationships/image" Target="../media/image129.png"/><Relationship Id="rId5" Type="http://schemas.openxmlformats.org/officeDocument/2006/relationships/diagramColors" Target="../diagrams/colors11.xml"/><Relationship Id="rId15" Type="http://schemas.openxmlformats.org/officeDocument/2006/relationships/diagramQuickStyle" Target="../diagrams/quickStyle12.xml"/><Relationship Id="rId10" Type="http://schemas.openxmlformats.org/officeDocument/2006/relationships/image" Target="../media/image128.png"/><Relationship Id="rId4" Type="http://schemas.openxmlformats.org/officeDocument/2006/relationships/diagramQuickStyle" Target="../diagrams/quickStyle11.xml"/><Relationship Id="rId9" Type="http://schemas.openxmlformats.org/officeDocument/2006/relationships/image" Target="../media/image127.png"/><Relationship Id="rId14" Type="http://schemas.openxmlformats.org/officeDocument/2006/relationships/diagramLayout" Target="../diagrams/layout12.xml"/></Relationships>
</file>

<file path=ppt/slides/_rels/slide5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diagramData" Target="../diagrams/data15.xml"/><Relationship Id="rId7" Type="http://schemas.microsoft.com/office/2007/relationships/diagramDrawing" Target="../diagrams/drawing13.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125.jpeg"/><Relationship Id="rId4" Type="http://schemas.openxmlformats.org/officeDocument/2006/relationships/diagramLayout" Target="../diagrams/layout13.xml"/><Relationship Id="rId9" Type="http://schemas.openxmlformats.org/officeDocument/2006/relationships/image" Target="../media/image124.pn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132.png"/><Relationship Id="rId2" Type="http://schemas.openxmlformats.org/officeDocument/2006/relationships/diagramData" Target="../diagrams/data16.xml"/><Relationship Id="rId1" Type="http://schemas.openxmlformats.org/officeDocument/2006/relationships/slideLayout" Target="../slideLayouts/slideLayout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7.xml"/><Relationship Id="rId1" Type="http://schemas.openxmlformats.org/officeDocument/2006/relationships/slideLayout" Target="../slideLayouts/slideLayout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0.png"/><Relationship Id="rId1" Type="http://schemas.openxmlformats.org/officeDocument/2006/relationships/slideLayout" Target="../slideLayouts/slideLayout1.xml"/><Relationship Id="rId5" Type="http://schemas.openxmlformats.org/officeDocument/2006/relationships/image" Target="../media/image137.png"/><Relationship Id="rId4" Type="http://schemas.openxmlformats.org/officeDocument/2006/relationships/image" Target="../media/image13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139.png"/><Relationship Id="rId2" Type="http://schemas.openxmlformats.org/officeDocument/2006/relationships/diagramData" Target="../diagrams/data18.xml"/><Relationship Id="rId1" Type="http://schemas.openxmlformats.org/officeDocument/2006/relationships/slideLayout" Target="../slideLayouts/slideLayout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1.xml"/><Relationship Id="rId4" Type="http://schemas.openxmlformats.org/officeDocument/2006/relationships/chart" Target="../charts/chart15.xml"/></Relationships>
</file>

<file path=ppt/slides/_rels/slide6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xml"/><Relationship Id="rId4" Type="http://schemas.openxmlformats.org/officeDocument/2006/relationships/image" Target="../media/image145.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63314" y="1489050"/>
            <a:ext cx="7632848" cy="1143000"/>
          </a:xfrm>
        </p:spPr>
        <p:txBody>
          <a:bodyPr/>
          <a:lstStyle/>
          <a:p>
            <a:pPr algn="ctr" eaLnBrk="1" hangingPunct="1"/>
            <a:r>
              <a:rPr lang="es-EC" altLang="es-EC" sz="2400" b="1" dirty="0">
                <a:effectLst>
                  <a:outerShdw blurRad="38100" dist="38100" dir="2700000" algn="tl">
                    <a:srgbClr val="000000">
                      <a:alpha val="43137"/>
                    </a:srgbClr>
                  </a:outerShdw>
                </a:effectLst>
              </a:rPr>
              <a:t>DEPARTAMENTO DE CIENCIAS DE LA ENERGÍA Y MECÁNICA</a:t>
            </a:r>
            <a:br>
              <a:rPr lang="es-ES_tradnl" altLang="es-EC" sz="2400" b="1" dirty="0">
                <a:effectLst>
                  <a:outerShdw blurRad="38100" dist="38100" dir="2700000" algn="tl">
                    <a:srgbClr val="000000">
                      <a:alpha val="43137"/>
                    </a:srgbClr>
                  </a:outerShdw>
                </a:effectLst>
              </a:rPr>
            </a:br>
            <a:endParaRPr lang="es-EC" altLang="es-EC" sz="2400" b="1" dirty="0">
              <a:effectLst>
                <a:outerShdw blurRad="38100" dist="38100" dir="2700000" algn="tl">
                  <a:srgbClr val="000000">
                    <a:alpha val="43137"/>
                  </a:srgbClr>
                </a:outerShdw>
              </a:effectLst>
            </a:endParaRPr>
          </a:p>
        </p:txBody>
      </p:sp>
      <p:sp>
        <p:nvSpPr>
          <p:cNvPr id="6" name="1 Título"/>
          <p:cNvSpPr txBox="1">
            <a:spLocks/>
          </p:cNvSpPr>
          <p:nvPr/>
        </p:nvSpPr>
        <p:spPr>
          <a:xfrm>
            <a:off x="935321" y="2106368"/>
            <a:ext cx="7488832" cy="1439862"/>
          </a:xfrm>
          <a:prstGeom prst="rect">
            <a:avLst/>
          </a:prstGeom>
        </p:spPr>
        <p:txBody>
          <a:bodyPr anchor="ctr"/>
          <a:lstStyle>
            <a:lvl1pPr algn="r" defTabSz="914400" rtl="0" eaLnBrk="1" latinLnBrk="0" hangingPunct="1">
              <a:spcBef>
                <a:spcPct val="0"/>
              </a:spcBef>
              <a:buNone/>
              <a:defRPr sz="4400" kern="1200">
                <a:solidFill>
                  <a:schemeClr val="accent3">
                    <a:lumMod val="50000"/>
                  </a:schemeClr>
                </a:solidFill>
                <a:latin typeface="+mj-lt"/>
                <a:ea typeface="+mj-ea"/>
                <a:cs typeface="+mj-cs"/>
              </a:defRPr>
            </a:lvl1pPr>
          </a:lstStyle>
          <a:p>
            <a:pPr algn="ctr" fontAlgn="auto">
              <a:spcAft>
                <a:spcPts val="0"/>
              </a:spcAft>
              <a:defRPr/>
            </a:pPr>
            <a:r>
              <a:rPr lang="es-ES" sz="2400" b="1" dirty="0"/>
              <a:t>“VALIDACIÓN DE COEFICIENTES PARA EL ANÁLISIS DE ESFUERZOS EN PLACAS CIRCULARES CON CARGAS SIMÉTRICAS”</a:t>
            </a:r>
            <a:endParaRPr lang="es-ES" sz="2400" b="1" dirty="0">
              <a:solidFill>
                <a:schemeClr val="accent4">
                  <a:lumMod val="50000"/>
                </a:schemeClr>
              </a:solidFill>
            </a:endParaRPr>
          </a:p>
        </p:txBody>
      </p:sp>
      <p:sp>
        <p:nvSpPr>
          <p:cNvPr id="8" name="7 Rectángulo"/>
          <p:cNvSpPr>
            <a:spLocks noChangeArrowheads="1"/>
          </p:cNvSpPr>
          <p:nvPr/>
        </p:nvSpPr>
        <p:spPr bwMode="auto">
          <a:xfrm>
            <a:off x="1763140" y="3512898"/>
            <a:ext cx="58331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C" altLang="es-EC" sz="1800" dirty="0">
                <a:solidFill>
                  <a:schemeClr val="tx1"/>
                </a:solidFill>
              </a:rPr>
              <a:t>TESIS PREVIA A LA OBTENCIÓN DEL TÍTULO DE </a:t>
            </a:r>
          </a:p>
          <a:p>
            <a:pPr algn="ctr" eaLnBrk="1" hangingPunct="1">
              <a:spcBef>
                <a:spcPct val="0"/>
              </a:spcBef>
              <a:buFontTx/>
              <a:buNone/>
            </a:pPr>
            <a:r>
              <a:rPr lang="es-ES" altLang="es-EC" sz="1800" dirty="0">
                <a:solidFill>
                  <a:schemeClr val="tx1"/>
                </a:solidFill>
              </a:rPr>
              <a:t>INGENIERO MECÁNICO</a:t>
            </a:r>
          </a:p>
        </p:txBody>
      </p:sp>
      <p:sp>
        <p:nvSpPr>
          <p:cNvPr id="9" name="8 Rectángulo"/>
          <p:cNvSpPr>
            <a:spLocks noChangeArrowheads="1"/>
          </p:cNvSpPr>
          <p:nvPr/>
        </p:nvSpPr>
        <p:spPr bwMode="auto">
          <a:xfrm>
            <a:off x="2182170" y="4845828"/>
            <a:ext cx="51133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x-none" altLang="es-EC" sz="1600" b="1" dirty="0">
                <a:solidFill>
                  <a:schemeClr val="tx1"/>
                </a:solidFill>
              </a:rPr>
              <a:t>DIRECTOR</a:t>
            </a:r>
            <a:r>
              <a:rPr lang="es-EC" altLang="es-EC" sz="1600" b="1" dirty="0">
                <a:solidFill>
                  <a:schemeClr val="tx1"/>
                </a:solidFill>
              </a:rPr>
              <a:t>:</a:t>
            </a:r>
            <a:r>
              <a:rPr lang="es-EC" altLang="es-EC" sz="1600" dirty="0">
                <a:solidFill>
                  <a:schemeClr val="tx1"/>
                </a:solidFill>
              </a:rPr>
              <a:t> </a:t>
            </a:r>
            <a:r>
              <a:rPr lang="x-none" altLang="es-EC" sz="1600" dirty="0">
                <a:solidFill>
                  <a:schemeClr val="tx1"/>
                </a:solidFill>
              </a:rPr>
              <a:t>MSC. </a:t>
            </a:r>
            <a:r>
              <a:rPr lang="es-EC" altLang="es-EC" sz="1600" dirty="0">
                <a:solidFill>
                  <a:schemeClr val="tx1"/>
                </a:solidFill>
              </a:rPr>
              <a:t>GUERRERO HINOJOSA</a:t>
            </a:r>
            <a:r>
              <a:rPr lang="x-none" altLang="es-EC" sz="1600" dirty="0">
                <a:solidFill>
                  <a:schemeClr val="tx1"/>
                </a:solidFill>
              </a:rPr>
              <a:t>, BYRON ANDRÉS </a:t>
            </a:r>
            <a:endParaRPr lang="es-EC" altLang="es-EC" sz="1600" dirty="0">
              <a:solidFill>
                <a:schemeClr val="tx1"/>
              </a:solidFill>
            </a:endParaRPr>
          </a:p>
        </p:txBody>
      </p:sp>
      <p:sp>
        <p:nvSpPr>
          <p:cNvPr id="7" name="8 Rectángulo"/>
          <p:cNvSpPr>
            <a:spLocks noChangeArrowheads="1"/>
          </p:cNvSpPr>
          <p:nvPr/>
        </p:nvSpPr>
        <p:spPr bwMode="auto">
          <a:xfrm>
            <a:off x="2123069" y="4327008"/>
            <a:ext cx="51133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C" altLang="es-EC" sz="1600" b="1" dirty="0">
                <a:solidFill>
                  <a:schemeClr val="tx1"/>
                </a:solidFill>
              </a:rPr>
              <a:t>AUTOR:</a:t>
            </a:r>
            <a:r>
              <a:rPr lang="es-EC" altLang="es-EC" sz="1600" dirty="0">
                <a:solidFill>
                  <a:schemeClr val="tx1"/>
                </a:solidFill>
              </a:rPr>
              <a:t> 	</a:t>
            </a:r>
            <a:r>
              <a:rPr lang="es-ES" altLang="es-EC" sz="1600" dirty="0">
                <a:solidFill>
                  <a:schemeClr val="tx1"/>
                </a:solidFill>
              </a:rPr>
              <a:t>CHAGLLA RIVERA, JORGE ERNESTO</a:t>
            </a:r>
            <a:endParaRPr lang="es-EC" altLang="es-EC" sz="1600" dirty="0">
              <a:solidFill>
                <a:schemeClr val="tx1"/>
              </a:solidFill>
            </a:endParaRPr>
          </a:p>
        </p:txBody>
      </p:sp>
    </p:spTree>
    <p:custDataLst>
      <p:tags r:id="rId1"/>
    </p:custData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3648" y="919246"/>
            <a:ext cx="8229600" cy="1143000"/>
          </a:xfrm>
        </p:spPr>
        <p:txBody>
          <a:bodyPr/>
          <a:lstStyle/>
          <a:p>
            <a:pPr algn="ctr"/>
            <a:r>
              <a:rPr lang="es-EC" sz="3200" b="1" dirty="0">
                <a:solidFill>
                  <a:schemeClr val="tx1"/>
                </a:solidFill>
              </a:rPr>
              <a:t>FUNDAMENTO TEÓRICO</a:t>
            </a:r>
          </a:p>
        </p:txBody>
      </p:sp>
      <p:sp>
        <p:nvSpPr>
          <p:cNvPr id="3" name="Marcador de número de diapositiva 2"/>
          <p:cNvSpPr>
            <a:spLocks noGrp="1"/>
          </p:cNvSpPr>
          <p:nvPr>
            <p:ph type="sldNum" sz="quarter" idx="10"/>
          </p:nvPr>
        </p:nvSpPr>
        <p:spPr>
          <a:xfrm>
            <a:off x="-36512" y="6597352"/>
            <a:ext cx="2133600" cy="365125"/>
          </a:xfrm>
        </p:spPr>
        <p:txBody>
          <a:bodyPr/>
          <a:lstStyle/>
          <a:p>
            <a:fld id="{610C1A20-3425-4BCC-9150-C9A472DA9562}" type="slidenum">
              <a:rPr lang="en-US" sz="1600" smtClean="0">
                <a:solidFill>
                  <a:schemeClr val="bg1"/>
                </a:solidFill>
              </a:rPr>
              <a:pPr/>
              <a:t>10</a:t>
            </a:fld>
            <a:endParaRPr lang="en-US" sz="1400" dirty="0">
              <a:solidFill>
                <a:schemeClr val="bg1"/>
              </a:solidFill>
            </a:endParaRPr>
          </a:p>
        </p:txBody>
      </p:sp>
      <p:sp>
        <p:nvSpPr>
          <p:cNvPr id="5" name="Rectángulo 4"/>
          <p:cNvSpPr/>
          <p:nvPr/>
        </p:nvSpPr>
        <p:spPr>
          <a:xfrm>
            <a:off x="899592" y="1885241"/>
            <a:ext cx="7532794" cy="1631216"/>
          </a:xfrm>
          <a:prstGeom prst="rect">
            <a:avLst/>
          </a:prstGeom>
        </p:spPr>
        <p:txBody>
          <a:bodyPr wrap="square">
            <a:spAutoFit/>
          </a:bodyPr>
          <a:lstStyle/>
          <a:p>
            <a:pPr algn="just"/>
            <a:endParaRPr lang="es-EC" sz="1000" dirty="0">
              <a:solidFill>
                <a:srgbClr val="000000"/>
              </a:solidFill>
            </a:endParaRPr>
          </a:p>
          <a:p>
            <a:pPr marL="285750" indent="-285750" algn="just">
              <a:buFont typeface="Arial" panose="020B0604020202020204" pitchFamily="34" charset="0"/>
              <a:buChar char="•"/>
            </a:pPr>
            <a:r>
              <a:rPr lang="es-EC" dirty="0"/>
              <a:t>Elemento estructural plano y delgado.</a:t>
            </a:r>
          </a:p>
          <a:p>
            <a:pPr marL="285750" indent="-285750" algn="just">
              <a:buFont typeface="Arial" panose="020B0604020202020204" pitchFamily="34" charset="0"/>
              <a:buChar char="•"/>
            </a:pPr>
            <a:r>
              <a:rPr lang="es-EC" dirty="0">
                <a:solidFill>
                  <a:srgbClr val="000000"/>
                </a:solidFill>
              </a:rPr>
              <a:t>Está cargado por fuerzas normales a su plano medio.</a:t>
            </a:r>
          </a:p>
          <a:p>
            <a:pPr marL="285750" indent="-285750" algn="just">
              <a:buFont typeface="Arial" panose="020B0604020202020204" pitchFamily="34" charset="0"/>
              <a:buChar char="•"/>
            </a:pPr>
            <a:r>
              <a:rPr lang="es-EC" dirty="0">
                <a:solidFill>
                  <a:srgbClr val="000000"/>
                </a:solidFill>
              </a:rPr>
              <a:t>Su comportamiento se modeliza por el desplazamiento de su plano medio (Teoría clásica de placas).</a:t>
            </a:r>
          </a:p>
          <a:p>
            <a:pPr marL="285750" indent="-285750" algn="just">
              <a:buFont typeface="Arial" panose="020B0604020202020204" pitchFamily="34" charset="0"/>
              <a:buChar char="•"/>
            </a:pPr>
            <a:r>
              <a:rPr lang="es-EC" dirty="0">
                <a:solidFill>
                  <a:srgbClr val="000000"/>
                </a:solidFill>
              </a:rPr>
              <a:t>El esfuerzo que predomina es el de flexión.</a:t>
            </a:r>
            <a:endParaRPr lang="es-ES" dirty="0">
              <a:solidFill>
                <a:srgbClr val="000000"/>
              </a:solidFill>
            </a:endParaRPr>
          </a:p>
        </p:txBody>
      </p:sp>
      <mc:AlternateContent xmlns:mc="http://schemas.openxmlformats.org/markup-compatibility/2006" xmlns:a14="http://schemas.microsoft.com/office/drawing/2010/main">
        <mc:Choice Requires="a14">
          <p:sp>
            <p:nvSpPr>
              <p:cNvPr id="13" name="Rectángulo 12"/>
              <p:cNvSpPr/>
              <p:nvPr/>
            </p:nvSpPr>
            <p:spPr>
              <a:xfrm>
                <a:off x="5076056" y="3937699"/>
                <a:ext cx="3528392" cy="1600438"/>
              </a:xfrm>
              <a:prstGeom prst="rect">
                <a:avLst/>
              </a:prstGeom>
              <a:ln/>
            </p:spPr>
            <p:style>
              <a:lnRef idx="2">
                <a:schemeClr val="accent4"/>
              </a:lnRef>
              <a:fillRef idx="1">
                <a:schemeClr val="lt1"/>
              </a:fillRef>
              <a:effectRef idx="0">
                <a:schemeClr val="accent4"/>
              </a:effectRef>
              <a:fontRef idx="minor">
                <a:schemeClr val="dk1"/>
              </a:fontRef>
            </p:style>
            <p:txBody>
              <a:bodyPr wrap="square">
                <a:spAutoFit/>
              </a:bodyPr>
              <a:lstStyle/>
              <a:p>
                <a:r>
                  <a:rPr lang="es-EC" u="sng" dirty="0">
                    <a:effectLst>
                      <a:outerShdw blurRad="38100" dist="38100" dir="2700000" algn="tl">
                        <a:srgbClr val="000000">
                          <a:alpha val="43137"/>
                        </a:srgbClr>
                      </a:outerShdw>
                    </a:effectLst>
                  </a:rPr>
                  <a:t>Consideraciones:</a:t>
                </a:r>
                <a:endParaRPr lang="es-EC" dirty="0"/>
              </a:p>
              <a:p>
                <a:pPr marL="285750" indent="-285750">
                  <a:buFontTx/>
                  <a:buChar char="-"/>
                </a:pPr>
                <a:r>
                  <a:rPr lang="es-EC" dirty="0"/>
                  <a:t>Materiales isotrópico.</a:t>
                </a:r>
              </a:p>
              <a:p>
                <a:pPr marL="285750" indent="-285750">
                  <a:buFontTx/>
                  <a:buChar char="-"/>
                </a:pPr>
                <a:r>
                  <a:rPr lang="es-EC" dirty="0"/>
                  <a:t>Medio Elástico – Lineal.</a:t>
                </a:r>
              </a:p>
              <a:p>
                <a:pPr marL="285750" indent="-285750">
                  <a:buFontTx/>
                  <a:buChar char="-"/>
                </a:pPr>
                <a:r>
                  <a:rPr lang="es-EC" dirty="0"/>
                  <a:t>Placa Delgada:</a:t>
                </a:r>
              </a:p>
              <a:p>
                <a:r>
                  <a:rPr lang="es-EC" dirty="0">
                    <a:ea typeface="Cambria Math" panose="02040503050406030204" pitchFamily="18" charset="0"/>
                  </a:rPr>
                  <a:t>	</a:t>
                </a:r>
                <a14:m>
                  <m:oMath xmlns:m="http://schemas.openxmlformats.org/officeDocument/2006/math">
                    <m:sSub>
                      <m:sSubPr>
                        <m:ctrlPr>
                          <a:rPr lang="es-EC" i="1" dirty="0" smtClean="0">
                            <a:latin typeface="Cambria Math" panose="02040503050406030204" pitchFamily="18" charset="0"/>
                            <a:ea typeface="Cambria Math" panose="02040503050406030204" pitchFamily="18" charset="0"/>
                          </a:rPr>
                        </m:ctrlPr>
                      </m:sSubPr>
                      <m:e>
                        <m:r>
                          <a:rPr lang="es-EC" b="0" i="1" dirty="0" smtClean="0">
                            <a:latin typeface="Cambria Math" panose="02040503050406030204" pitchFamily="18" charset="0"/>
                            <a:ea typeface="Cambria Math" panose="02040503050406030204" pitchFamily="18" charset="0"/>
                          </a:rPr>
                          <m:t>h</m:t>
                        </m:r>
                      </m:e>
                      <m:sub>
                        <m:r>
                          <a:rPr lang="es-EC" b="0" i="1" dirty="0" smtClean="0">
                            <a:latin typeface="Cambria Math" panose="02040503050406030204" pitchFamily="18" charset="0"/>
                            <a:ea typeface="Cambria Math" panose="02040503050406030204" pitchFamily="18" charset="0"/>
                          </a:rPr>
                          <m:t>𝑐𝑜𝑛𝑠𝑡𝑎𝑛𝑡𝑒</m:t>
                        </m:r>
                      </m:sub>
                    </m:sSub>
                    <m:r>
                      <a:rPr lang="es-EC" b="0" i="1" smtClean="0">
                        <a:latin typeface="Cambria Math" panose="02040503050406030204" pitchFamily="18" charset="0"/>
                        <a:ea typeface="Cambria Math" panose="02040503050406030204" pitchFamily="18" charset="0"/>
                      </a:rPr>
                      <m:t>&lt;</m:t>
                    </m:r>
                    <m:f>
                      <m:fPr>
                        <m:ctrlPr>
                          <a:rPr lang="es-EC" b="0" i="1" smtClean="0">
                            <a:latin typeface="Cambria Math" panose="02040503050406030204" pitchFamily="18" charset="0"/>
                            <a:ea typeface="Cambria Math" panose="02040503050406030204" pitchFamily="18" charset="0"/>
                          </a:rPr>
                        </m:ctrlPr>
                      </m:fPr>
                      <m:num>
                        <m:r>
                          <a:rPr lang="es-EC" b="0" i="1" smtClean="0">
                            <a:latin typeface="Cambria Math" panose="02040503050406030204" pitchFamily="18" charset="0"/>
                            <a:ea typeface="Cambria Math" panose="02040503050406030204" pitchFamily="18" charset="0"/>
                          </a:rPr>
                          <m:t>1</m:t>
                        </m:r>
                      </m:num>
                      <m:den>
                        <m:r>
                          <a:rPr lang="es-EC" b="0" i="1" smtClean="0">
                            <a:latin typeface="Cambria Math" panose="02040503050406030204" pitchFamily="18" charset="0"/>
                            <a:ea typeface="Cambria Math" panose="02040503050406030204" pitchFamily="18" charset="0"/>
                          </a:rPr>
                          <m:t>5</m:t>
                        </m:r>
                      </m:den>
                    </m:f>
                    <m:r>
                      <a:rPr lang="es-EC" b="0" i="1" smtClean="0">
                        <a:latin typeface="Cambria Math" panose="02040503050406030204" pitchFamily="18" charset="0"/>
                        <a:ea typeface="Cambria Math" panose="02040503050406030204" pitchFamily="18" charset="0"/>
                      </a:rPr>
                      <m:t> </m:t>
                    </m:r>
                    <m:sSub>
                      <m:sSubPr>
                        <m:ctrlPr>
                          <a:rPr lang="es-EC" b="0" i="1" smtClean="0">
                            <a:latin typeface="Cambria Math" panose="02040503050406030204" pitchFamily="18" charset="0"/>
                            <a:ea typeface="Cambria Math" panose="02040503050406030204" pitchFamily="18" charset="0"/>
                          </a:rPr>
                        </m:ctrlPr>
                      </m:sSubPr>
                      <m:e>
                        <m:r>
                          <a:rPr lang="es-EC" b="0" i="1" smtClean="0">
                            <a:latin typeface="Cambria Math" panose="02040503050406030204" pitchFamily="18" charset="0"/>
                            <a:ea typeface="Cambria Math" panose="02040503050406030204" pitchFamily="18" charset="0"/>
                          </a:rPr>
                          <m:t>𝑙</m:t>
                        </m:r>
                      </m:e>
                      <m:sub>
                        <m:r>
                          <a:rPr lang="es-EC" b="0" i="1" smtClean="0">
                            <a:latin typeface="Cambria Math" panose="02040503050406030204" pitchFamily="18" charset="0"/>
                            <a:ea typeface="Cambria Math" panose="02040503050406030204" pitchFamily="18" charset="0"/>
                          </a:rPr>
                          <m:t>𝑒𝑓𝑒𝑐𝑡𝑖𝑣𝑎</m:t>
                        </m:r>
                      </m:sub>
                    </m:sSub>
                  </m:oMath>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5076056" y="3937699"/>
                <a:ext cx="3528392" cy="1600438"/>
              </a:xfrm>
              <a:prstGeom prst="rect">
                <a:avLst/>
              </a:prstGeom>
              <a:blipFill>
                <a:blip r:embed="rId3"/>
                <a:stretch>
                  <a:fillRect l="-1375" t="-1504"/>
                </a:stretch>
              </a:blipFill>
              <a:ln/>
            </p:spPr>
            <p:txBody>
              <a:bodyPr/>
              <a:lstStyle/>
              <a:p>
                <a:r>
                  <a:rPr lang="es-EC">
                    <a:noFill/>
                  </a:rPr>
                  <a:t> </a:t>
                </a:r>
              </a:p>
            </p:txBody>
          </p:sp>
        </mc:Fallback>
      </mc:AlternateContent>
      <p:sp>
        <p:nvSpPr>
          <p:cNvPr id="15" name="Rectángulo 14"/>
          <p:cNvSpPr/>
          <p:nvPr/>
        </p:nvSpPr>
        <p:spPr>
          <a:xfrm>
            <a:off x="6300192" y="6458852"/>
            <a:ext cx="2494594" cy="276999"/>
          </a:xfrm>
          <a:prstGeom prst="rect">
            <a:avLst/>
          </a:prstGeom>
        </p:spPr>
        <p:txBody>
          <a:bodyPr wrap="none">
            <a:spAutoFit/>
          </a:bodyPr>
          <a:lstStyle/>
          <a:p>
            <a:r>
              <a:rPr lang="es-EC" sz="1200" dirty="0">
                <a:solidFill>
                  <a:schemeClr val="bg1"/>
                </a:solidFill>
                <a:latin typeface="Arial" panose="020B0604020202020204" pitchFamily="34" charset="0"/>
                <a:ea typeface="Arial" panose="020B0604020202020204" pitchFamily="34" charset="0"/>
              </a:rPr>
              <a:t>Fuente: (Chandrashekhara, 2001)</a:t>
            </a:r>
            <a:endParaRPr lang="es-EC" sz="1200" dirty="0">
              <a:solidFill>
                <a:schemeClr val="bg1"/>
              </a:solidFill>
            </a:endParaRPr>
          </a:p>
        </p:txBody>
      </p:sp>
      <p:pic>
        <p:nvPicPr>
          <p:cNvPr id="4" name="Imagen 3"/>
          <p:cNvPicPr>
            <a:picLocks noChangeAspect="1"/>
          </p:cNvPicPr>
          <p:nvPr/>
        </p:nvPicPr>
        <p:blipFill rotWithShape="1">
          <a:blip r:embed="rId4"/>
          <a:srcRect t="7253" r="57599" b="10542"/>
          <a:stretch/>
        </p:blipFill>
        <p:spPr>
          <a:xfrm>
            <a:off x="1048509" y="3501008"/>
            <a:ext cx="3740108" cy="2448272"/>
          </a:xfrm>
          <a:prstGeom prst="rect">
            <a:avLst/>
          </a:prstGeom>
        </p:spPr>
      </p:pic>
      <mc:AlternateContent xmlns:mc="http://schemas.openxmlformats.org/markup-compatibility/2006" xmlns:a14="http://schemas.microsoft.com/office/drawing/2010/main">
        <mc:Choice Requires="a14">
          <p:sp>
            <p:nvSpPr>
              <p:cNvPr id="6" name="CuadroTexto 5"/>
              <p:cNvSpPr txBox="1"/>
              <p:nvPr/>
            </p:nvSpPr>
            <p:spPr>
              <a:xfrm>
                <a:off x="4415156" y="4670116"/>
                <a:ext cx="369780"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h</m:t>
                      </m:r>
                    </m:oMath>
                  </m:oMathPara>
                </a14:m>
                <a:endParaRPr lang="es-EC" dirty="0"/>
              </a:p>
            </p:txBody>
          </p:sp>
        </mc:Choice>
        <mc:Fallback xmlns="">
          <p:sp>
            <p:nvSpPr>
              <p:cNvPr id="6" name="CuadroTexto 5"/>
              <p:cNvSpPr txBox="1">
                <a:spLocks noRot="1" noChangeAspect="1" noMove="1" noResize="1" noEditPoints="1" noAdjustHandles="1" noChangeArrowheads="1" noChangeShapeType="1" noTextEdit="1"/>
              </p:cNvSpPr>
              <p:nvPr/>
            </p:nvSpPr>
            <p:spPr>
              <a:xfrm>
                <a:off x="4415156" y="4670116"/>
                <a:ext cx="369780" cy="369332"/>
              </a:xfrm>
              <a:prstGeom prst="rect">
                <a:avLst/>
              </a:prstGeom>
              <a:blipFill>
                <a:blip r:embed="rId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42049964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5"/>
          </p:nvPr>
        </p:nvSpPr>
        <p:spPr/>
        <p:txBody>
          <a:bodyPr/>
          <a:lstStyle/>
          <a:p>
            <a:fld id="{605C55AB-1862-4448-87F3-CA796D0F447B}" type="slidenum">
              <a:rPr lang="en-US" sz="1600" smtClean="0"/>
              <a:pPr/>
              <a:t>11</a:t>
            </a:fld>
            <a:endParaRPr lang="en-US" sz="1600" dirty="0"/>
          </a:p>
        </p:txBody>
      </p:sp>
      <p:sp>
        <p:nvSpPr>
          <p:cNvPr id="8" name="4 Título"/>
          <p:cNvSpPr txBox="1">
            <a:spLocks/>
          </p:cNvSpPr>
          <p:nvPr/>
        </p:nvSpPr>
        <p:spPr bwMode="auto">
          <a:xfrm>
            <a:off x="3635896" y="-90264"/>
            <a:ext cx="547243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2800" b="1" dirty="0">
                <a:solidFill>
                  <a:schemeClr val="tx1"/>
                </a:solidFill>
              </a:rPr>
              <a:t>Teoría Clásica de Placas</a:t>
            </a:r>
            <a:endParaRPr lang="es-ES" altLang="es-EC" sz="3000" b="1" dirty="0">
              <a:solidFill>
                <a:schemeClr val="tx1"/>
              </a:solidFill>
            </a:endParaRPr>
          </a:p>
        </p:txBody>
      </p:sp>
      <p:graphicFrame>
        <p:nvGraphicFramePr>
          <p:cNvPr id="9" name="Diagrama 8"/>
          <p:cNvGraphicFramePr/>
          <p:nvPr>
            <p:extLst>
              <p:ext uri="{D42A27DB-BD31-4B8C-83A1-F6EECF244321}">
                <p14:modId xmlns:p14="http://schemas.microsoft.com/office/powerpoint/2010/main" val="1456120475"/>
              </p:ext>
            </p:extLst>
          </p:nvPr>
        </p:nvGraphicFramePr>
        <p:xfrm>
          <a:off x="539552" y="1888826"/>
          <a:ext cx="4536504" cy="37004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0072" y="1888826"/>
            <a:ext cx="3040048" cy="1673474"/>
          </a:xfrm>
          <a:prstGeom prst="rect">
            <a:avLst/>
          </a:prstGeom>
        </p:spPr>
      </p:pic>
      <p:pic>
        <p:nvPicPr>
          <p:cNvPr id="8194" name="Picture 2" descr="https://upload.wikimedia.org/wikipedia/commons/thumb/8/85/BendingCircularPlate.png/250px-BendingCircularPlat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4771" y="3739033"/>
            <a:ext cx="2710649" cy="2157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977648"/>
      </p:ext>
    </p:extLst>
  </p:cSld>
  <p:clrMapOvr>
    <a:masterClrMapping/>
  </p:clrMapOvr>
  <p:transition>
    <p:spli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5"/>
          </p:nvPr>
        </p:nvSpPr>
        <p:spPr/>
        <p:txBody>
          <a:bodyPr/>
          <a:lstStyle/>
          <a:p>
            <a:fld id="{605C55AB-1862-4448-87F3-CA796D0F447B}" type="slidenum">
              <a:rPr lang="en-US" sz="1600" smtClean="0"/>
              <a:pPr/>
              <a:t>12</a:t>
            </a:fld>
            <a:endParaRPr lang="en-US" sz="1600" dirty="0"/>
          </a:p>
        </p:txBody>
      </p:sp>
      <p:sp>
        <p:nvSpPr>
          <p:cNvPr id="8" name="4 Título"/>
          <p:cNvSpPr txBox="1">
            <a:spLocks/>
          </p:cNvSpPr>
          <p:nvPr/>
        </p:nvSpPr>
        <p:spPr bwMode="auto">
          <a:xfrm>
            <a:off x="3635896" y="-90264"/>
            <a:ext cx="547243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3000" b="1" dirty="0">
                <a:solidFill>
                  <a:schemeClr val="tx1"/>
                </a:solidFill>
              </a:rPr>
              <a:t>Hipótesis de Kirchhoff-Love</a:t>
            </a:r>
          </a:p>
        </p:txBody>
      </p:sp>
      <p:pic>
        <p:nvPicPr>
          <p:cNvPr id="11" name="Imagen 10"/>
          <p:cNvPicPr/>
          <p:nvPr/>
        </p:nvPicPr>
        <p:blipFill rotWithShape="1">
          <a:blip r:embed="rId3"/>
          <a:srcRect l="3091"/>
          <a:stretch/>
        </p:blipFill>
        <p:spPr bwMode="auto">
          <a:xfrm>
            <a:off x="2376466" y="3501008"/>
            <a:ext cx="4598640" cy="2095211"/>
          </a:xfrm>
          <a:prstGeom prst="rect">
            <a:avLst/>
          </a:prstGeom>
          <a:ln>
            <a:noFill/>
          </a:ln>
          <a:extLst>
            <a:ext uri="{53640926-AAD7-44D8-BBD7-CCE9431645EC}">
              <a14:shadowObscured xmlns:a14="http://schemas.microsoft.com/office/drawing/2010/main"/>
            </a:ext>
          </a:extLst>
        </p:spPr>
      </p:pic>
      <p:graphicFrame>
        <p:nvGraphicFramePr>
          <p:cNvPr id="2" name="Diagrama 1"/>
          <p:cNvGraphicFramePr/>
          <p:nvPr>
            <p:extLst>
              <p:ext uri="{D42A27DB-BD31-4B8C-83A1-F6EECF244321}">
                <p14:modId xmlns:p14="http://schemas.microsoft.com/office/powerpoint/2010/main" val="2400926865"/>
              </p:ext>
            </p:extLst>
          </p:nvPr>
        </p:nvGraphicFramePr>
        <p:xfrm>
          <a:off x="395536" y="1556792"/>
          <a:ext cx="7915859" cy="20882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ángulo 11"/>
          <p:cNvSpPr/>
          <p:nvPr/>
        </p:nvSpPr>
        <p:spPr>
          <a:xfrm>
            <a:off x="3183230" y="5726277"/>
            <a:ext cx="2985112" cy="304699"/>
          </a:xfrm>
          <a:prstGeom prst="rect">
            <a:avLst/>
          </a:prstGeom>
        </p:spPr>
        <p:txBody>
          <a:bodyPr wrap="none">
            <a:spAutoFit/>
          </a:bodyPr>
          <a:lstStyle/>
          <a:p>
            <a:pPr marL="0" marR="0" algn="ctr">
              <a:lnSpc>
                <a:spcPct val="115000"/>
              </a:lnSpc>
              <a:spcBef>
                <a:spcPts val="0"/>
              </a:spcBef>
              <a:spcAft>
                <a:spcPts val="0"/>
              </a:spcAft>
            </a:pPr>
            <a:r>
              <a:rPr lang="es-EC" sz="1200" dirty="0">
                <a:solidFill>
                  <a:srgbClr val="000000"/>
                </a:solidFill>
                <a:latin typeface="Arial" panose="020B0604020202020204" pitchFamily="34" charset="0"/>
                <a:ea typeface="Arial" panose="020B0604020202020204" pitchFamily="34" charset="0"/>
              </a:rPr>
              <a:t>Fuente: (Análisis de placas y lámina, s.f.)</a:t>
            </a:r>
            <a:endParaRPr lang="es-EC" sz="12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964012808"/>
      </p:ext>
    </p:extLst>
  </p:cSld>
  <p:clrMapOvr>
    <a:masterClrMapping/>
  </p:clrMapOvr>
  <p:transition>
    <p:spli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5"/>
          </p:nvPr>
        </p:nvSpPr>
        <p:spPr/>
        <p:txBody>
          <a:bodyPr/>
          <a:lstStyle/>
          <a:p>
            <a:fld id="{605C55AB-1862-4448-87F3-CA796D0F447B}" type="slidenum">
              <a:rPr lang="en-US" sz="1600" smtClean="0"/>
              <a:pPr/>
              <a:t>13</a:t>
            </a:fld>
            <a:endParaRPr lang="en-US" sz="1600" dirty="0"/>
          </a:p>
        </p:txBody>
      </p:sp>
      <mc:AlternateContent xmlns:mc="http://schemas.openxmlformats.org/markup-compatibility/2006">
        <mc:Choice xmlns:a14="http://schemas.microsoft.com/office/drawing/2010/main" Requires="a14">
          <p:graphicFrame>
            <p:nvGraphicFramePr>
              <p:cNvPr id="2" name="Diagrama 1"/>
              <p:cNvGraphicFramePr/>
              <p:nvPr>
                <p:extLst>
                  <p:ext uri="{D42A27DB-BD31-4B8C-83A1-F6EECF244321}">
                    <p14:modId xmlns:p14="http://schemas.microsoft.com/office/powerpoint/2010/main" val="143777071"/>
                  </p:ext>
                </p:extLst>
              </p:nvPr>
            </p:nvGraphicFramePr>
            <p:xfrm>
              <a:off x="395536" y="1700808"/>
              <a:ext cx="7915859" cy="2016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p:graphicFrame>
            <p:nvGraphicFramePr>
              <p:cNvPr id="2" name="Diagrama 1"/>
              <p:cNvGraphicFramePr/>
              <p:nvPr>
                <p:extLst>
                  <p:ext uri="{D42A27DB-BD31-4B8C-83A1-F6EECF244321}">
                    <p14:modId xmlns:p14="http://schemas.microsoft.com/office/powerpoint/2010/main" val="143777071"/>
                  </p:ext>
                </p:extLst>
              </p:nvPr>
            </p:nvGraphicFramePr>
            <p:xfrm>
              <a:off x="395536" y="1700808"/>
              <a:ext cx="7915859" cy="2016224"/>
            </p:xfrm>
            <a:graphic>
              <a:graphicData uri="http://schemas.openxmlformats.org/drawingml/2006/diagram">
                <dgm:relIds xmlns:dgm="http://schemas.openxmlformats.org/drawingml/2006/diagram" xmlns:r="http://schemas.openxmlformats.org/officeDocument/2006/relationships" r:dm="rId8" r:lo="rId4" r:qs="rId5" r:cs="rId6"/>
              </a:graphicData>
            </a:graphic>
          </p:graphicFrame>
        </mc:Fallback>
      </mc:AlternateContent>
      <p:pic>
        <p:nvPicPr>
          <p:cNvPr id="6" name="Imagen 5"/>
          <p:cNvPicPr/>
          <p:nvPr/>
        </p:nvPicPr>
        <p:blipFill rotWithShape="1">
          <a:blip r:embed="rId9"/>
          <a:srcRect l="2" r="7510"/>
          <a:stretch/>
        </p:blipFill>
        <p:spPr bwMode="auto">
          <a:xfrm>
            <a:off x="2016426" y="3480787"/>
            <a:ext cx="4996180" cy="2181860"/>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3021960" y="5575907"/>
            <a:ext cx="2985112" cy="304699"/>
          </a:xfrm>
          <a:prstGeom prst="rect">
            <a:avLst/>
          </a:prstGeom>
        </p:spPr>
        <p:txBody>
          <a:bodyPr wrap="none">
            <a:spAutoFit/>
          </a:bodyPr>
          <a:lstStyle/>
          <a:p>
            <a:pPr marL="0" marR="0" algn="ctr">
              <a:lnSpc>
                <a:spcPct val="115000"/>
              </a:lnSpc>
              <a:spcBef>
                <a:spcPts val="0"/>
              </a:spcBef>
              <a:spcAft>
                <a:spcPts val="0"/>
              </a:spcAft>
            </a:pPr>
            <a:r>
              <a:rPr lang="es-EC" sz="1200" dirty="0">
                <a:solidFill>
                  <a:srgbClr val="000000"/>
                </a:solidFill>
                <a:latin typeface="Arial" panose="020B0604020202020204" pitchFamily="34" charset="0"/>
                <a:ea typeface="Arial" panose="020B0604020202020204" pitchFamily="34" charset="0"/>
              </a:rPr>
              <a:t>Fuente: (Análisis de placas y lámina, s.f.)</a:t>
            </a:r>
            <a:endParaRPr lang="es-EC" sz="1200" dirty="0">
              <a:solidFill>
                <a:srgbClr val="000000"/>
              </a:solidFill>
              <a:effectLst/>
              <a:latin typeface="Arial" panose="020B0604020202020204" pitchFamily="34" charset="0"/>
              <a:ea typeface="Arial" panose="020B0604020202020204" pitchFamily="34" charset="0"/>
            </a:endParaRPr>
          </a:p>
        </p:txBody>
      </p:sp>
      <p:sp>
        <p:nvSpPr>
          <p:cNvPr id="9" name="4 Título"/>
          <p:cNvSpPr txBox="1">
            <a:spLocks/>
          </p:cNvSpPr>
          <p:nvPr/>
        </p:nvSpPr>
        <p:spPr bwMode="auto">
          <a:xfrm>
            <a:off x="3635896" y="-90264"/>
            <a:ext cx="547243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3000" b="1" dirty="0">
                <a:solidFill>
                  <a:schemeClr val="tx1"/>
                </a:solidFill>
              </a:rPr>
              <a:t>Hipótesis de Kirchhoff-Love</a:t>
            </a:r>
          </a:p>
        </p:txBody>
      </p:sp>
    </p:spTree>
    <p:extLst>
      <p:ext uri="{BB962C8B-B14F-4D97-AF65-F5344CB8AC3E}">
        <p14:creationId xmlns:p14="http://schemas.microsoft.com/office/powerpoint/2010/main" val="3893682840"/>
      </p:ext>
    </p:extLst>
  </p:cSld>
  <p:clrMapOvr>
    <a:masterClrMapping/>
  </p:clrMapOvr>
  <p:transition>
    <p:spli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5"/>
          </p:nvPr>
        </p:nvSpPr>
        <p:spPr/>
        <p:txBody>
          <a:bodyPr/>
          <a:lstStyle/>
          <a:p>
            <a:fld id="{605C55AB-1862-4448-87F3-CA796D0F447B}" type="slidenum">
              <a:rPr lang="en-US" sz="1600" smtClean="0"/>
              <a:pPr/>
              <a:t>14</a:t>
            </a:fld>
            <a:endParaRPr lang="en-US" sz="1600" dirty="0"/>
          </a:p>
        </p:txBody>
      </p:sp>
      <p:pic>
        <p:nvPicPr>
          <p:cNvPr id="6" name="Imagen 5"/>
          <p:cNvPicPr/>
          <p:nvPr/>
        </p:nvPicPr>
        <p:blipFill rotWithShape="1">
          <a:blip r:embed="rId3"/>
          <a:srcRect l="2" r="7510"/>
          <a:stretch/>
        </p:blipFill>
        <p:spPr bwMode="auto">
          <a:xfrm>
            <a:off x="1835696" y="2924943"/>
            <a:ext cx="5544616" cy="2456605"/>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graphicFrame>
            <p:nvGraphicFramePr>
              <p:cNvPr id="4" name="Diagrama 3"/>
              <p:cNvGraphicFramePr/>
              <p:nvPr>
                <p:extLst>
                  <p:ext uri="{D42A27DB-BD31-4B8C-83A1-F6EECF244321}">
                    <p14:modId xmlns:p14="http://schemas.microsoft.com/office/powerpoint/2010/main" val="83739388"/>
                  </p:ext>
                </p:extLst>
              </p:nvPr>
            </p:nvGraphicFramePr>
            <p:xfrm>
              <a:off x="467544" y="1628800"/>
              <a:ext cx="7704856" cy="14624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4" name="Diagrama 3"/>
              <p:cNvGraphicFramePr/>
              <p:nvPr>
                <p:extLst>
                  <p:ext uri="{D42A27DB-BD31-4B8C-83A1-F6EECF244321}">
                    <p14:modId xmlns:p14="http://schemas.microsoft.com/office/powerpoint/2010/main" val="83739388"/>
                  </p:ext>
                </p:extLst>
              </p:nvPr>
            </p:nvGraphicFramePr>
            <p:xfrm>
              <a:off x="467544" y="1628800"/>
              <a:ext cx="7704856" cy="146249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p:sp>
        <p:nvSpPr>
          <p:cNvPr id="9" name="Rectángulo 8"/>
          <p:cNvSpPr/>
          <p:nvPr/>
        </p:nvSpPr>
        <p:spPr>
          <a:xfrm>
            <a:off x="3275856" y="5229198"/>
            <a:ext cx="2985112" cy="304699"/>
          </a:xfrm>
          <a:prstGeom prst="rect">
            <a:avLst/>
          </a:prstGeom>
        </p:spPr>
        <p:txBody>
          <a:bodyPr wrap="none">
            <a:spAutoFit/>
          </a:bodyPr>
          <a:lstStyle/>
          <a:p>
            <a:pPr marL="0" marR="0" algn="ctr">
              <a:lnSpc>
                <a:spcPct val="115000"/>
              </a:lnSpc>
              <a:spcBef>
                <a:spcPts val="0"/>
              </a:spcBef>
              <a:spcAft>
                <a:spcPts val="0"/>
              </a:spcAft>
            </a:pPr>
            <a:r>
              <a:rPr lang="es-EC" sz="1200" dirty="0">
                <a:solidFill>
                  <a:srgbClr val="000000"/>
                </a:solidFill>
                <a:latin typeface="Arial" panose="020B0604020202020204" pitchFamily="34" charset="0"/>
                <a:ea typeface="Arial" panose="020B0604020202020204" pitchFamily="34" charset="0"/>
              </a:rPr>
              <a:t>Fuente: (Análisis de placas y lámina, s.f.)</a:t>
            </a:r>
            <a:endParaRPr lang="es-EC" sz="1200" dirty="0">
              <a:solidFill>
                <a:srgbClr val="000000"/>
              </a:solidFill>
              <a:effectLst/>
              <a:latin typeface="Arial" panose="020B0604020202020204" pitchFamily="34" charset="0"/>
              <a:ea typeface="Arial" panose="020B0604020202020204" pitchFamily="34" charset="0"/>
            </a:endParaRPr>
          </a:p>
        </p:txBody>
      </p:sp>
      <p:sp>
        <p:nvSpPr>
          <p:cNvPr id="10" name="4 Título"/>
          <p:cNvSpPr txBox="1">
            <a:spLocks/>
          </p:cNvSpPr>
          <p:nvPr/>
        </p:nvSpPr>
        <p:spPr bwMode="auto">
          <a:xfrm>
            <a:off x="3635896" y="-90264"/>
            <a:ext cx="547243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3000" b="1" dirty="0">
                <a:solidFill>
                  <a:schemeClr val="tx1"/>
                </a:solidFill>
              </a:rPr>
              <a:t>Hipótesis de Kirchhoff-Love</a:t>
            </a:r>
          </a:p>
        </p:txBody>
      </p:sp>
    </p:spTree>
    <p:extLst>
      <p:ext uri="{BB962C8B-B14F-4D97-AF65-F5344CB8AC3E}">
        <p14:creationId xmlns:p14="http://schemas.microsoft.com/office/powerpoint/2010/main" val="4134482288"/>
      </p:ext>
    </p:extLst>
  </p:cSld>
  <p:clrMapOvr>
    <a:masterClrMapping/>
  </p:clrMapOvr>
  <p:transition>
    <p:spli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5"/>
          </p:nvPr>
        </p:nvSpPr>
        <p:spPr/>
        <p:txBody>
          <a:bodyPr/>
          <a:lstStyle/>
          <a:p>
            <a:fld id="{605C55AB-1862-4448-87F3-CA796D0F447B}" type="slidenum">
              <a:rPr lang="en-US" sz="1600" smtClean="0"/>
              <a:pPr/>
              <a:t>15</a:t>
            </a:fld>
            <a:endParaRPr lang="en-US" sz="1600" dirty="0"/>
          </a:p>
        </p:txBody>
      </p:sp>
      <p:sp>
        <p:nvSpPr>
          <p:cNvPr id="10" name="4 Título"/>
          <p:cNvSpPr txBox="1">
            <a:spLocks/>
          </p:cNvSpPr>
          <p:nvPr/>
        </p:nvSpPr>
        <p:spPr bwMode="auto">
          <a:xfrm>
            <a:off x="2699792" y="-90264"/>
            <a:ext cx="64085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C" altLang="es-EC" sz="3000" b="1" dirty="0">
                <a:solidFill>
                  <a:schemeClr val="tx1"/>
                </a:solidFill>
              </a:rPr>
              <a:t>Flexión Estática Axisimétrica en Placas Circulares Isotrópicas</a:t>
            </a:r>
            <a:endParaRPr lang="es-ES" altLang="es-EC" sz="3000" b="1" dirty="0">
              <a:solidFill>
                <a:schemeClr val="tx1"/>
              </a:solidFill>
            </a:endParaRPr>
          </a:p>
        </p:txBody>
      </p:sp>
      <p:pic>
        <p:nvPicPr>
          <p:cNvPr id="12" name="Imagen 11"/>
          <p:cNvPicPr/>
          <p:nvPr/>
        </p:nvPicPr>
        <p:blipFill rotWithShape="1">
          <a:blip r:embed="rId3"/>
          <a:srcRect l="7951"/>
          <a:stretch/>
        </p:blipFill>
        <p:spPr bwMode="auto">
          <a:xfrm>
            <a:off x="5904061" y="1700808"/>
            <a:ext cx="2916411" cy="3888432"/>
          </a:xfrm>
          <a:prstGeom prst="rect">
            <a:avLst/>
          </a:prstGeom>
          <a:ln>
            <a:noFill/>
          </a:ln>
          <a:extLst>
            <a:ext uri="{53640926-AAD7-44D8-BBD7-CCE9431645EC}">
              <a14:shadowObscured xmlns:a14="http://schemas.microsoft.com/office/drawing/2010/main"/>
            </a:ext>
          </a:extLst>
        </p:spPr>
      </p:pic>
      <p:sp>
        <p:nvSpPr>
          <p:cNvPr id="13" name="Rectángulo 12"/>
          <p:cNvSpPr/>
          <p:nvPr/>
        </p:nvSpPr>
        <p:spPr>
          <a:xfrm>
            <a:off x="395536" y="2713825"/>
            <a:ext cx="5148064" cy="2462213"/>
          </a:xfrm>
          <a:prstGeom prst="rect">
            <a:avLst/>
          </a:prstGeom>
        </p:spPr>
        <p:txBody>
          <a:bodyPr wrap="square">
            <a:spAutoFit/>
          </a:bodyPr>
          <a:lstStyle/>
          <a:p>
            <a:pPr algn="just"/>
            <a:endParaRPr lang="es-EC" sz="1000" dirty="0">
              <a:solidFill>
                <a:srgbClr val="000000"/>
              </a:solidFill>
            </a:endParaRPr>
          </a:p>
          <a:p>
            <a:pPr marL="285750" indent="-285750" algn="just">
              <a:buFont typeface="Arial" panose="020B0604020202020204" pitchFamily="34" charset="0"/>
              <a:buChar char="•"/>
            </a:pPr>
            <a:r>
              <a:rPr lang="es-EC" dirty="0"/>
              <a:t>Coordenadas cilíndricas.</a:t>
            </a:r>
          </a:p>
          <a:p>
            <a:pPr marL="285750" indent="-285750" algn="just">
              <a:buFont typeface="Arial" panose="020B0604020202020204" pitchFamily="34" charset="0"/>
              <a:buChar char="•"/>
            </a:pPr>
            <a:r>
              <a:rPr lang="es-EC" dirty="0"/>
              <a:t>Provocada por una carga axisimétrica.</a:t>
            </a:r>
          </a:p>
          <a:p>
            <a:pPr marL="285750" indent="-285750" algn="just">
              <a:buFont typeface="Arial" panose="020B0604020202020204" pitchFamily="34" charset="0"/>
              <a:buChar char="•"/>
            </a:pPr>
            <a:r>
              <a:rPr lang="es-419" dirty="0"/>
              <a:t>Genera que la deflexión de la superficie media, también sea simétrica. </a:t>
            </a:r>
          </a:p>
          <a:p>
            <a:pPr marL="285750" indent="-285750" algn="just">
              <a:buFont typeface="Arial" panose="020B0604020202020204" pitchFamily="34" charset="0"/>
              <a:buChar char="•"/>
            </a:pPr>
            <a:r>
              <a:rPr lang="es-419" dirty="0"/>
              <a:t>En todos los puntos igualmente distantes del centro de la placa, las deflexiones serán las mismas.</a:t>
            </a:r>
            <a:endParaRPr lang="es-EC" dirty="0"/>
          </a:p>
          <a:p>
            <a:pPr marL="285750" indent="-285750" algn="just">
              <a:buFont typeface="Arial" panose="020B0604020202020204" pitchFamily="34" charset="0"/>
              <a:buChar char="•"/>
            </a:pPr>
            <a:endParaRPr lang="es-ES" dirty="0">
              <a:solidFill>
                <a:srgbClr val="000000"/>
              </a:solidFill>
            </a:endParaRPr>
          </a:p>
        </p:txBody>
      </p:sp>
      <p:sp>
        <p:nvSpPr>
          <p:cNvPr id="14" name="Rectángulo 13"/>
          <p:cNvSpPr/>
          <p:nvPr/>
        </p:nvSpPr>
        <p:spPr>
          <a:xfrm>
            <a:off x="1066800" y="1916832"/>
            <a:ext cx="4320480" cy="6463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s-EC" dirty="0"/>
              <a:t>Flexión Axisimétrica </a:t>
            </a:r>
            <a:r>
              <a:rPr lang="es-419" dirty="0"/>
              <a:t>de una Placa Circular de Espesor Constante</a:t>
            </a:r>
            <a:endParaRPr lang="es-EC" dirty="0"/>
          </a:p>
        </p:txBody>
      </p:sp>
    </p:spTree>
  </p:cSld>
  <p:clrMapOvr>
    <a:masterClrMapping/>
  </p:clrMapOvr>
  <p:transition>
    <p:spli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5"/>
          </p:nvPr>
        </p:nvSpPr>
        <p:spPr/>
        <p:txBody>
          <a:bodyPr/>
          <a:lstStyle/>
          <a:p>
            <a:fld id="{605C55AB-1862-4448-87F3-CA796D0F447B}" type="slidenum">
              <a:rPr lang="en-US" sz="1600" smtClean="0"/>
              <a:pPr/>
              <a:t>16</a:t>
            </a:fld>
            <a:endParaRPr lang="en-US" sz="1600" dirty="0"/>
          </a:p>
        </p:txBody>
      </p:sp>
      <p:sp>
        <p:nvSpPr>
          <p:cNvPr id="10" name="4 Título"/>
          <p:cNvSpPr txBox="1">
            <a:spLocks/>
          </p:cNvSpPr>
          <p:nvPr/>
        </p:nvSpPr>
        <p:spPr bwMode="auto">
          <a:xfrm>
            <a:off x="2699792" y="-90264"/>
            <a:ext cx="64085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C" altLang="es-EC" sz="3000" b="1" dirty="0">
                <a:solidFill>
                  <a:schemeClr val="tx1"/>
                </a:solidFill>
              </a:rPr>
              <a:t>Flexión Estática Axisimétrica en Placas Circulares Isotrópicas</a:t>
            </a:r>
            <a:endParaRPr lang="es-ES" altLang="es-EC" sz="3000" b="1" dirty="0">
              <a:solidFill>
                <a:schemeClr val="tx1"/>
              </a:solidFill>
            </a:endParaRPr>
          </a:p>
        </p:txBody>
      </p:sp>
      <p:pic>
        <p:nvPicPr>
          <p:cNvPr id="12" name="Imagen 11"/>
          <p:cNvPicPr/>
          <p:nvPr/>
        </p:nvPicPr>
        <p:blipFill rotWithShape="1">
          <a:blip r:embed="rId3"/>
          <a:srcRect l="7951"/>
          <a:stretch/>
        </p:blipFill>
        <p:spPr bwMode="auto">
          <a:xfrm>
            <a:off x="6084168" y="1569279"/>
            <a:ext cx="2916411" cy="3888432"/>
          </a:xfrm>
          <a:prstGeom prst="rect">
            <a:avLst/>
          </a:prstGeom>
          <a:ln>
            <a:noFill/>
          </a:ln>
          <a:extLst>
            <a:ext uri="{53640926-AAD7-44D8-BBD7-CCE9431645EC}">
              <a14:shadowObscured xmlns:a14="http://schemas.microsoft.com/office/drawing/2010/main"/>
            </a:ext>
          </a:extLst>
        </p:spPr>
      </p:pic>
      <p:sp>
        <p:nvSpPr>
          <p:cNvPr id="15" name="Rectángulo 14"/>
          <p:cNvSpPr/>
          <p:nvPr/>
        </p:nvSpPr>
        <p:spPr>
          <a:xfrm>
            <a:off x="1066800" y="1916832"/>
            <a:ext cx="4176464" cy="36933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s-EC" dirty="0"/>
              <a:t>Condición de Flexión Axisimétrica</a:t>
            </a:r>
          </a:p>
        </p:txBody>
      </p:sp>
      <mc:AlternateContent xmlns:mc="http://schemas.openxmlformats.org/markup-compatibility/2006" xmlns:a14="http://schemas.microsoft.com/office/drawing/2010/main">
        <mc:Choice Requires="a14">
          <p:sp>
            <p:nvSpPr>
              <p:cNvPr id="16" name="Rectángulo 15"/>
              <p:cNvSpPr/>
              <p:nvPr/>
            </p:nvSpPr>
            <p:spPr>
              <a:xfrm>
                <a:off x="395536" y="2564904"/>
                <a:ext cx="5436096" cy="2185214"/>
              </a:xfrm>
              <a:prstGeom prst="rect">
                <a:avLst/>
              </a:prstGeom>
            </p:spPr>
            <p:txBody>
              <a:bodyPr wrap="square">
                <a:spAutoFit/>
              </a:bodyPr>
              <a:lstStyle/>
              <a:p>
                <a:pPr algn="just"/>
                <a:endParaRPr lang="es-EC" sz="1000" dirty="0">
                  <a:solidFill>
                    <a:srgbClr val="000000"/>
                  </a:solidFill>
                </a:endParaRPr>
              </a:p>
              <a:p>
                <a:pPr marL="285750" indent="-285750" algn="just">
                  <a:buFont typeface="Arial" panose="020B0604020202020204" pitchFamily="34" charset="0"/>
                  <a:buChar char="•"/>
                </a:pPr>
                <a:r>
                  <a:rPr lang="es-419" dirty="0"/>
                  <a:t>Geometría, carga aplicada y sus condiciones de borde se aplican de </a:t>
                </a:r>
                <a14:m>
                  <m:oMath xmlns:m="http://schemas.openxmlformats.org/officeDocument/2006/math">
                    <m:d>
                      <m:dPr>
                        <m:ctrlPr>
                          <a:rPr lang="es-419" i="1">
                            <a:latin typeface="Cambria Math" panose="02040503050406030204" pitchFamily="18" charset="0"/>
                          </a:rPr>
                        </m:ctrlPr>
                      </m:dPr>
                      <m:e>
                        <m:r>
                          <a:rPr lang="es-419" i="1">
                            <a:latin typeface="Cambria Math" panose="02040503050406030204" pitchFamily="18" charset="0"/>
                          </a:rPr>
                          <m:t>0≤</m:t>
                        </m:r>
                        <m:r>
                          <a:rPr lang="es-419" i="1">
                            <a:latin typeface="Cambria Math" panose="02040503050406030204" pitchFamily="18" charset="0"/>
                          </a:rPr>
                          <m:t>𝜃</m:t>
                        </m:r>
                        <m:r>
                          <a:rPr lang="es-419" i="1">
                            <a:latin typeface="Cambria Math" panose="02040503050406030204" pitchFamily="18" charset="0"/>
                          </a:rPr>
                          <m:t>≤2</m:t>
                        </m:r>
                        <m:r>
                          <a:rPr lang="es-419" i="1">
                            <a:latin typeface="Cambria Math" panose="02040503050406030204" pitchFamily="18" charset="0"/>
                          </a:rPr>
                          <m:t>𝜋</m:t>
                        </m:r>
                      </m:e>
                    </m:d>
                    <m:r>
                      <a:rPr lang="es-EC" i="1">
                        <a:latin typeface="Cambria Math" panose="02040503050406030204" pitchFamily="18" charset="0"/>
                      </a:rPr>
                      <m:t>.</m:t>
                    </m:r>
                  </m:oMath>
                </a14:m>
                <a:endParaRPr lang="es-EC" dirty="0"/>
              </a:p>
              <a:p>
                <a:pPr marL="285750" indent="-285750" algn="just">
                  <a:buFont typeface="Arial" panose="020B0604020202020204" pitchFamily="34" charset="0"/>
                  <a:buChar char="•"/>
                </a:pPr>
                <a:r>
                  <a:rPr lang="es-419" dirty="0"/>
                  <a:t> Tomando a </a:t>
                </a:r>
                <a14:m>
                  <m:oMath xmlns:m="http://schemas.openxmlformats.org/officeDocument/2006/math">
                    <m:r>
                      <a:rPr lang="es-419" i="1">
                        <a:latin typeface="Cambria Math" panose="02040503050406030204" pitchFamily="18" charset="0"/>
                      </a:rPr>
                      <m:t>𝑟</m:t>
                    </m:r>
                  </m:oMath>
                </a14:m>
                <a:r>
                  <a:rPr lang="es-419" dirty="0"/>
                  <a:t> como la única variable independiente y dejando la utilización de las derivadas parciales.</a:t>
                </a:r>
              </a:p>
              <a:p>
                <a:pPr marL="285750" indent="-285750" algn="just">
                  <a:buFont typeface="Arial" panose="020B0604020202020204" pitchFamily="34" charset="0"/>
                  <a:buChar char="•"/>
                </a:pPr>
                <a:r>
                  <a:rPr lang="es-419" dirty="0"/>
                  <a:t>El esfuerzo cortante (</a:t>
                </a:r>
                <a14:m>
                  <m:oMath xmlns:m="http://schemas.openxmlformats.org/officeDocument/2006/math">
                    <m:sSub>
                      <m:sSubPr>
                        <m:ctrlPr>
                          <a:rPr lang="es-EC" i="1">
                            <a:latin typeface="Cambria Math" panose="02040503050406030204" pitchFamily="18" charset="0"/>
                          </a:rPr>
                        </m:ctrlPr>
                      </m:sSubPr>
                      <m:e>
                        <m:r>
                          <a:rPr lang="es-419" i="1">
                            <a:latin typeface="Cambria Math" panose="02040503050406030204" pitchFamily="18" charset="0"/>
                          </a:rPr>
                          <m:t>𝜏</m:t>
                        </m:r>
                      </m:e>
                      <m:sub>
                        <m:r>
                          <a:rPr lang="es-419" i="1">
                            <a:latin typeface="Cambria Math" panose="02040503050406030204" pitchFamily="18" charset="0"/>
                          </a:rPr>
                          <m:t>𝑟𝑡</m:t>
                        </m:r>
                      </m:sub>
                    </m:sSub>
                  </m:oMath>
                </a14:m>
                <a:r>
                  <a:rPr lang="es-419" dirty="0"/>
                  <a:t>) es despreciable y la relación entre los momentos flectores existentes y las curvaturas, es la de una flexión pura en una placa.</a:t>
                </a:r>
                <a:endParaRPr lang="es-ES" dirty="0">
                  <a:solidFill>
                    <a:srgbClr val="000000"/>
                  </a:solidFill>
                </a:endParaRPr>
              </a:p>
            </p:txBody>
          </p:sp>
        </mc:Choice>
        <mc:Fallback xmlns="">
          <p:sp>
            <p:nvSpPr>
              <p:cNvPr id="16" name="Rectángulo 15"/>
              <p:cNvSpPr>
                <a:spLocks noRot="1" noChangeAspect="1" noMove="1" noResize="1" noEditPoints="1" noAdjustHandles="1" noChangeArrowheads="1" noChangeShapeType="1" noTextEdit="1"/>
              </p:cNvSpPr>
              <p:nvPr/>
            </p:nvSpPr>
            <p:spPr>
              <a:xfrm>
                <a:off x="395536" y="2564904"/>
                <a:ext cx="5436096" cy="2185214"/>
              </a:xfrm>
              <a:prstGeom prst="rect">
                <a:avLst/>
              </a:prstGeom>
              <a:blipFill>
                <a:blip r:embed="rId4"/>
                <a:stretch>
                  <a:fillRect l="-785" r="-897" b="-3631"/>
                </a:stretch>
              </a:blipFill>
            </p:spPr>
            <p:txBody>
              <a:bodyPr/>
              <a:lstStyle/>
              <a:p>
                <a:r>
                  <a:rPr lang="es-EC">
                    <a:noFill/>
                  </a:rPr>
                  <a:t> </a:t>
                </a:r>
              </a:p>
            </p:txBody>
          </p:sp>
        </mc:Fallback>
      </mc:AlternateContent>
    </p:spTree>
    <p:extLst>
      <p:ext uri="{BB962C8B-B14F-4D97-AF65-F5344CB8AC3E}">
        <p14:creationId xmlns:p14="http://schemas.microsoft.com/office/powerpoint/2010/main" val="77885734"/>
      </p:ext>
    </p:extLst>
  </p:cSld>
  <p:clrMapOvr>
    <a:masterClrMapping/>
  </p:clrMapOvr>
  <p:transition>
    <p:spli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5"/>
          </p:nvPr>
        </p:nvSpPr>
        <p:spPr/>
        <p:txBody>
          <a:bodyPr/>
          <a:lstStyle/>
          <a:p>
            <a:fld id="{605C55AB-1862-4448-87F3-CA796D0F447B}" type="slidenum">
              <a:rPr lang="en-US" sz="1600" smtClean="0"/>
              <a:pPr/>
              <a:t>17</a:t>
            </a:fld>
            <a:endParaRPr lang="en-US" sz="1600" dirty="0"/>
          </a:p>
        </p:txBody>
      </p:sp>
      <p:sp>
        <p:nvSpPr>
          <p:cNvPr id="10" name="4 Título"/>
          <p:cNvSpPr txBox="1">
            <a:spLocks/>
          </p:cNvSpPr>
          <p:nvPr/>
        </p:nvSpPr>
        <p:spPr bwMode="auto">
          <a:xfrm>
            <a:off x="2699792" y="-90264"/>
            <a:ext cx="64085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C" altLang="es-EC" sz="3000" b="1" dirty="0">
                <a:solidFill>
                  <a:schemeClr val="tx1"/>
                </a:solidFill>
              </a:rPr>
              <a:t>Flexión Estática Axisimétrica en Placas Circulares Isotrópicas</a:t>
            </a:r>
            <a:endParaRPr lang="es-ES" altLang="es-EC" sz="3000" b="1" dirty="0">
              <a:solidFill>
                <a:schemeClr val="tx1"/>
              </a:solidFill>
            </a:endParaRPr>
          </a:p>
        </p:txBody>
      </p:sp>
      <p:sp>
        <p:nvSpPr>
          <p:cNvPr id="15" name="Rectángulo 14"/>
          <p:cNvSpPr/>
          <p:nvPr/>
        </p:nvSpPr>
        <p:spPr>
          <a:xfrm>
            <a:off x="2680686" y="1362402"/>
            <a:ext cx="3734544" cy="36933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s-EC" dirty="0"/>
              <a:t>Analizando un punto A</a:t>
            </a:r>
          </a:p>
        </p:txBody>
      </p:sp>
      <p:pic>
        <p:nvPicPr>
          <p:cNvPr id="7" name="Imagen 6"/>
          <p:cNvPicPr/>
          <p:nvPr/>
        </p:nvPicPr>
        <p:blipFill rotWithShape="1">
          <a:blip r:embed="rId3"/>
          <a:srcRect l="5103"/>
          <a:stretch/>
        </p:blipFill>
        <p:spPr bwMode="auto">
          <a:xfrm>
            <a:off x="4067857" y="1957535"/>
            <a:ext cx="3672408" cy="3651337"/>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 name="Rectángulo 1"/>
              <p:cNvSpPr/>
              <p:nvPr/>
            </p:nvSpPr>
            <p:spPr>
              <a:xfrm>
                <a:off x="1848868" y="2204864"/>
                <a:ext cx="1222258" cy="618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𝜑</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𝑑𝑤</m:t>
                          </m:r>
                        </m:num>
                        <m:den>
                          <m:r>
                            <a:rPr lang="es-EC" i="1">
                              <a:latin typeface="Cambria Math" panose="02040503050406030204" pitchFamily="18" charset="0"/>
                            </a:rPr>
                            <m:t>𝑑𝑟</m:t>
                          </m:r>
                        </m:den>
                      </m:f>
                    </m:oMath>
                  </m:oMathPara>
                </a14:m>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1848868" y="2204864"/>
                <a:ext cx="1222258" cy="618246"/>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1617266" y="3089744"/>
                <a:ext cx="1946622" cy="693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i="1">
                              <a:latin typeface="Cambria Math" panose="02040503050406030204" pitchFamily="18" charset="0"/>
                            </a:rPr>
                          </m:ctrlPr>
                        </m:fPr>
                        <m:num>
                          <m:r>
                            <a:rPr lang="es-EC">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𝑟</m:t>
                              </m:r>
                            </m:e>
                            <m:sub>
                              <m:r>
                                <a:rPr lang="es-EC" i="1">
                                  <a:latin typeface="Cambria Math" panose="02040503050406030204" pitchFamily="18" charset="0"/>
                                </a:rPr>
                                <m:t>𝑟</m:t>
                              </m:r>
                            </m:sub>
                          </m:sSub>
                        </m:den>
                      </m:f>
                      <m:r>
                        <a:rPr lang="es-EC" i="0">
                          <a:latin typeface="Cambria Math" panose="02040503050406030204" pitchFamily="18" charset="0"/>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2</m:t>
                              </m:r>
                            </m:sup>
                          </m:sSup>
                          <m:r>
                            <a:rPr lang="es-EC" i="1">
                              <a:latin typeface="Cambria Math" panose="02040503050406030204" pitchFamily="18" charset="0"/>
                            </a:rPr>
                            <m:t>𝑤</m:t>
                          </m:r>
                        </m:num>
                        <m:den>
                          <m:r>
                            <a:rPr lang="es-EC" i="1">
                              <a:latin typeface="Cambria Math" panose="02040503050406030204" pitchFamily="18" charset="0"/>
                            </a:rPr>
                            <m:t>𝑑</m:t>
                          </m:r>
                          <m:sSup>
                            <m:sSupPr>
                              <m:ctrlPr>
                                <a:rPr lang="es-EC" i="1">
                                  <a:latin typeface="Cambria Math" panose="02040503050406030204" pitchFamily="18" charset="0"/>
                                </a:rPr>
                              </m:ctrlPr>
                            </m:sSupPr>
                            <m:e>
                              <m:r>
                                <a:rPr lang="es-EC" i="1">
                                  <a:latin typeface="Cambria Math" panose="02040503050406030204" pitchFamily="18" charset="0"/>
                                </a:rPr>
                                <m:t>𝑟</m:t>
                              </m:r>
                            </m:e>
                            <m:sup>
                              <m:r>
                                <a:rPr lang="es-EC" i="0">
                                  <a:latin typeface="Cambria Math" panose="02040503050406030204" pitchFamily="18" charset="0"/>
                                </a:rPr>
                                <m:t>2</m:t>
                              </m:r>
                            </m:sup>
                          </m:sSup>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𝑑</m:t>
                          </m:r>
                          <m:r>
                            <a:rPr lang="es-EC" i="1">
                              <a:latin typeface="Cambria Math" panose="02040503050406030204" pitchFamily="18" charset="0"/>
                            </a:rPr>
                            <m:t>𝜑</m:t>
                          </m:r>
                        </m:num>
                        <m:den>
                          <m:r>
                            <a:rPr lang="es-EC" i="1">
                              <a:latin typeface="Cambria Math" panose="02040503050406030204" pitchFamily="18" charset="0"/>
                            </a:rPr>
                            <m:t>𝑑𝑟</m:t>
                          </m:r>
                        </m:den>
                      </m:f>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1617266" y="3089744"/>
                <a:ext cx="1946622" cy="693460"/>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1848868" y="4049838"/>
                <a:ext cx="1483418" cy="6650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i="1">
                              <a:latin typeface="Cambria Math" panose="02040503050406030204" pitchFamily="18" charset="0"/>
                            </a:rPr>
                          </m:ctrlPr>
                        </m:fPr>
                        <m:num>
                          <m:r>
                            <a:rPr lang="es-EC">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𝑟</m:t>
                              </m:r>
                            </m:e>
                            <m:sub>
                              <m:r>
                                <a:rPr lang="es-EC" i="1">
                                  <a:latin typeface="Cambria Math" panose="02040503050406030204" pitchFamily="18" charset="0"/>
                                </a:rPr>
                                <m:t>𝑡</m:t>
                              </m:r>
                            </m:sub>
                          </m:sSub>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𝜑</m:t>
                          </m:r>
                        </m:num>
                        <m:den>
                          <m:r>
                            <a:rPr lang="es-EC" i="1">
                              <a:latin typeface="Cambria Math" panose="02040503050406030204" pitchFamily="18" charset="0"/>
                            </a:rPr>
                            <m:t>𝑟</m:t>
                          </m:r>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𝑑𝑤</m:t>
                          </m:r>
                        </m:num>
                        <m:den>
                          <m:r>
                            <a:rPr lang="es-EC" i="1">
                              <a:latin typeface="Cambria Math" panose="02040503050406030204" pitchFamily="18" charset="0"/>
                            </a:rPr>
                            <m:t>𝑑𝑟</m:t>
                          </m:r>
                        </m:den>
                      </m:f>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1848868" y="4049838"/>
                <a:ext cx="1483418" cy="665054"/>
              </a:xfrm>
              <a:prstGeom prst="rect">
                <a:avLst/>
              </a:prstGeom>
              <a:blipFill>
                <a:blip r:embed="rId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694602027"/>
      </p:ext>
    </p:extLst>
  </p:cSld>
  <p:clrMapOvr>
    <a:masterClrMapping/>
  </p:clrMapOvr>
  <p:transition>
    <p:spli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5"/>
          </p:nvPr>
        </p:nvSpPr>
        <p:spPr/>
        <p:txBody>
          <a:bodyPr/>
          <a:lstStyle/>
          <a:p>
            <a:fld id="{605C55AB-1862-4448-87F3-CA796D0F447B}" type="slidenum">
              <a:rPr lang="en-US" sz="1600" smtClean="0"/>
              <a:pPr/>
              <a:t>18</a:t>
            </a:fld>
            <a:endParaRPr lang="en-US" sz="1600" dirty="0"/>
          </a:p>
        </p:txBody>
      </p:sp>
      <p:sp>
        <p:nvSpPr>
          <p:cNvPr id="10" name="4 Título"/>
          <p:cNvSpPr txBox="1">
            <a:spLocks/>
          </p:cNvSpPr>
          <p:nvPr/>
        </p:nvSpPr>
        <p:spPr bwMode="auto">
          <a:xfrm>
            <a:off x="2699792" y="-90264"/>
            <a:ext cx="64085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C" altLang="es-EC" sz="3000" b="1" dirty="0">
                <a:solidFill>
                  <a:schemeClr val="tx1"/>
                </a:solidFill>
              </a:rPr>
              <a:t>Flexión Estática Axisimétrica en Placas Circulares Isotrópicas</a:t>
            </a:r>
            <a:endParaRPr lang="es-ES" altLang="es-EC" sz="3000" b="1" dirty="0">
              <a:solidFill>
                <a:schemeClr val="tx1"/>
              </a:solidFill>
            </a:endParaRPr>
          </a:p>
        </p:txBody>
      </p:sp>
      <p:sp>
        <p:nvSpPr>
          <p:cNvPr id="9" name="Rectángulo 8"/>
          <p:cNvSpPr/>
          <p:nvPr/>
        </p:nvSpPr>
        <p:spPr>
          <a:xfrm>
            <a:off x="2486201" y="1246548"/>
            <a:ext cx="3518520" cy="36933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s-EC" dirty="0"/>
              <a:t>Deformaciones Unitarias</a:t>
            </a:r>
          </a:p>
        </p:txBody>
      </p:sp>
      <p:pic>
        <p:nvPicPr>
          <p:cNvPr id="11" name="Imagen 10"/>
          <p:cNvPicPr/>
          <p:nvPr/>
        </p:nvPicPr>
        <p:blipFill rotWithShape="1">
          <a:blip r:embed="rId3"/>
          <a:srcRect l="4537"/>
          <a:stretch/>
        </p:blipFill>
        <p:spPr bwMode="auto">
          <a:xfrm>
            <a:off x="2695848" y="3297277"/>
            <a:ext cx="3960441" cy="2859808"/>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6" name="Rectángulo 5"/>
              <p:cNvSpPr/>
              <p:nvPr/>
            </p:nvSpPr>
            <p:spPr>
              <a:xfrm>
                <a:off x="2486201" y="2179024"/>
                <a:ext cx="783356"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i="1">
                              <a:latin typeface="Cambria Math" panose="02040503050406030204" pitchFamily="18" charset="0"/>
                            </a:rPr>
                          </m:ctrlPr>
                        </m:fPr>
                        <m:num>
                          <m:r>
                            <a:rPr lang="es-EC" i="1">
                              <a:latin typeface="Cambria Math" panose="02040503050406030204" pitchFamily="18" charset="0"/>
                            </a:rPr>
                            <m:t>𝑟</m:t>
                          </m:r>
                        </m:num>
                        <m:den>
                          <m:r>
                            <a:rPr lang="es-EC" i="1">
                              <a:latin typeface="Cambria Math" panose="02040503050406030204" pitchFamily="18" charset="0"/>
                            </a:rPr>
                            <m:t>𝑧</m:t>
                          </m:r>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r>
                            <a:rPr lang="es-EC" i="1">
                              <a:latin typeface="Cambria Math" panose="02040503050406030204" pitchFamily="18" charset="0"/>
                            </a:rPr>
                            <m:t>𝜀</m:t>
                          </m:r>
                        </m:den>
                      </m:f>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2486201" y="2179024"/>
                <a:ext cx="783356" cy="612732"/>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4491584" y="1801233"/>
                <a:ext cx="920637" cy="6101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𝜀</m:t>
                          </m:r>
                        </m:e>
                        <m:sub>
                          <m:r>
                            <a:rPr lang="es-EC" i="1">
                              <a:latin typeface="Cambria Math" panose="02040503050406030204" pitchFamily="18" charset="0"/>
                            </a:rPr>
                            <m:t>𝑟</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𝑧</m:t>
                          </m:r>
                        </m:num>
                        <m:den>
                          <m:sSub>
                            <m:sSubPr>
                              <m:ctrlPr>
                                <a:rPr lang="es-EC" i="1">
                                  <a:latin typeface="Cambria Math" panose="02040503050406030204" pitchFamily="18" charset="0"/>
                                </a:rPr>
                              </m:ctrlPr>
                            </m:sSubPr>
                            <m:e>
                              <m:r>
                                <a:rPr lang="es-EC" i="1">
                                  <a:latin typeface="Cambria Math" panose="02040503050406030204" pitchFamily="18" charset="0"/>
                                </a:rPr>
                                <m:t>𝑟</m:t>
                              </m:r>
                            </m:e>
                            <m:sub>
                              <m:r>
                                <a:rPr lang="es-EC" i="1">
                                  <a:latin typeface="Cambria Math" panose="02040503050406030204" pitchFamily="18" charset="0"/>
                                </a:rPr>
                                <m:t>𝑟</m:t>
                              </m:r>
                            </m:sub>
                          </m:sSub>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4491584" y="1801233"/>
                <a:ext cx="920637" cy="610103"/>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4512359" y="2539066"/>
                <a:ext cx="899862" cy="6115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𝜀</m:t>
                          </m:r>
                        </m:e>
                        <m:sub>
                          <m:r>
                            <a:rPr lang="es-EC" i="1">
                              <a:latin typeface="Cambria Math" panose="02040503050406030204" pitchFamily="18" charset="0"/>
                            </a:rPr>
                            <m:t>𝑡</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𝑧</m:t>
                          </m:r>
                        </m:num>
                        <m:den>
                          <m:sSub>
                            <m:sSubPr>
                              <m:ctrlPr>
                                <a:rPr lang="es-EC" i="1">
                                  <a:latin typeface="Cambria Math" panose="02040503050406030204" pitchFamily="18" charset="0"/>
                                </a:rPr>
                              </m:ctrlPr>
                            </m:sSubPr>
                            <m:e>
                              <m:r>
                                <a:rPr lang="es-EC" i="1">
                                  <a:latin typeface="Cambria Math" panose="02040503050406030204" pitchFamily="18" charset="0"/>
                                </a:rPr>
                                <m:t>𝑟</m:t>
                              </m:r>
                            </m:e>
                            <m:sub>
                              <m:r>
                                <a:rPr lang="es-EC" i="1">
                                  <a:latin typeface="Cambria Math" panose="02040503050406030204" pitchFamily="18" charset="0"/>
                                </a:rPr>
                                <m:t>𝑡</m:t>
                              </m:r>
                            </m:sub>
                          </m:sSub>
                        </m:den>
                      </m:f>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4512359" y="2539066"/>
                <a:ext cx="899862" cy="611578"/>
              </a:xfrm>
              <a:prstGeom prst="rect">
                <a:avLst/>
              </a:prstGeom>
              <a:blipFill>
                <a:blip r:embed="rId6"/>
                <a:stretch>
                  <a:fillRect/>
                </a:stretch>
              </a:blipFill>
            </p:spPr>
            <p:txBody>
              <a:bodyPr/>
              <a:lstStyle/>
              <a:p>
                <a:r>
                  <a:rPr lang="es-EC">
                    <a:noFill/>
                  </a:rPr>
                  <a:t> </a:t>
                </a:r>
              </a:p>
            </p:txBody>
          </p:sp>
        </mc:Fallback>
      </mc:AlternateContent>
      <p:sp>
        <p:nvSpPr>
          <p:cNvPr id="14" name="Flecha: a la derecha 13"/>
          <p:cNvSpPr/>
          <p:nvPr/>
        </p:nvSpPr>
        <p:spPr>
          <a:xfrm>
            <a:off x="3484878" y="2298176"/>
            <a:ext cx="576064" cy="37442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6" name="Abrir llave 15"/>
          <p:cNvSpPr/>
          <p:nvPr/>
        </p:nvSpPr>
        <p:spPr>
          <a:xfrm>
            <a:off x="4243028" y="1801233"/>
            <a:ext cx="220960" cy="1267727"/>
          </a:xfrm>
          <a:prstGeom prst="leftBrace">
            <a:avLst/>
          </a:prstGeom>
        </p:spPr>
        <p:style>
          <a:lnRef idx="2">
            <a:schemeClr val="accent4"/>
          </a:lnRef>
          <a:fillRef idx="0">
            <a:schemeClr val="accent4"/>
          </a:fillRef>
          <a:effectRef idx="1">
            <a:schemeClr val="accent4"/>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2103784378"/>
      </p:ext>
    </p:extLst>
  </p:cSld>
  <p:clrMapOvr>
    <a:masterClrMapping/>
  </p:clrMapOvr>
  <p:transition>
    <p:spli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5"/>
          </p:nvPr>
        </p:nvSpPr>
        <p:spPr/>
        <p:txBody>
          <a:bodyPr/>
          <a:lstStyle/>
          <a:p>
            <a:fld id="{605C55AB-1862-4448-87F3-CA796D0F447B}" type="slidenum">
              <a:rPr lang="en-US" sz="1600" smtClean="0"/>
              <a:pPr/>
              <a:t>19</a:t>
            </a:fld>
            <a:endParaRPr lang="en-US" sz="1600" dirty="0"/>
          </a:p>
        </p:txBody>
      </p:sp>
      <p:sp>
        <p:nvSpPr>
          <p:cNvPr id="10" name="4 Título"/>
          <p:cNvSpPr txBox="1">
            <a:spLocks/>
          </p:cNvSpPr>
          <p:nvPr/>
        </p:nvSpPr>
        <p:spPr bwMode="auto">
          <a:xfrm>
            <a:off x="2699792" y="-90264"/>
            <a:ext cx="64085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C" altLang="es-EC" sz="3000" b="1" dirty="0">
                <a:solidFill>
                  <a:schemeClr val="tx1"/>
                </a:solidFill>
              </a:rPr>
              <a:t>Flexión Estática Axisimétrica en Placas Circulares Isotrópicas</a:t>
            </a:r>
            <a:endParaRPr lang="es-ES" altLang="es-EC" sz="3000" b="1" dirty="0">
              <a:solidFill>
                <a:schemeClr val="tx1"/>
              </a:solidFill>
            </a:endParaRPr>
          </a:p>
        </p:txBody>
      </p:sp>
      <p:sp>
        <p:nvSpPr>
          <p:cNvPr id="15" name="Rectángulo 14"/>
          <p:cNvSpPr/>
          <p:nvPr/>
        </p:nvSpPr>
        <p:spPr>
          <a:xfrm>
            <a:off x="1823758" y="1391566"/>
            <a:ext cx="5364509" cy="36933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s-EC" dirty="0"/>
              <a:t>Ley Generalizada de Hooke – Estado Plano de Tensiones</a:t>
            </a:r>
          </a:p>
        </p:txBody>
      </p:sp>
      <mc:AlternateContent xmlns:mc="http://schemas.openxmlformats.org/markup-compatibility/2006" xmlns:a14="http://schemas.microsoft.com/office/drawing/2010/main">
        <mc:Choice Requires="a14">
          <p:sp>
            <p:nvSpPr>
              <p:cNvPr id="6" name="Rectángulo 5"/>
              <p:cNvSpPr/>
              <p:nvPr/>
            </p:nvSpPr>
            <p:spPr>
              <a:xfrm>
                <a:off x="1440868" y="1916832"/>
                <a:ext cx="5742384" cy="72032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𝑟</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𝐸𝑧</m:t>
                          </m:r>
                        </m:num>
                        <m:den>
                          <m:r>
                            <a:rPr lang="es-EC" i="0">
                              <a:latin typeface="Cambria Math" panose="02040503050406030204" pitchFamily="18" charset="0"/>
                            </a:rPr>
                            <m:t>1−</m:t>
                          </m:r>
                          <m:sSup>
                            <m:sSupPr>
                              <m:ctrlPr>
                                <a:rPr lang="es-EC" i="1">
                                  <a:latin typeface="Cambria Math" panose="02040503050406030204" pitchFamily="18" charset="0"/>
                                </a:rPr>
                              </m:ctrlPr>
                            </m:sSupPr>
                            <m:e>
                              <m:r>
                                <a:rPr lang="es-EC" i="1">
                                  <a:latin typeface="Cambria Math" panose="02040503050406030204" pitchFamily="18" charset="0"/>
                                </a:rPr>
                                <m:t>𝑢</m:t>
                              </m:r>
                            </m:e>
                            <m:sup>
                              <m:r>
                                <a:rPr lang="es-EC" i="0">
                                  <a:latin typeface="Cambria Math" panose="02040503050406030204" pitchFamily="18" charset="0"/>
                                </a:rPr>
                                <m:t>2</m:t>
                              </m:r>
                            </m:sup>
                          </m:sSup>
                        </m:den>
                      </m:f>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0">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𝑟</m:t>
                                  </m:r>
                                </m:e>
                                <m:sub>
                                  <m:r>
                                    <a:rPr lang="es-EC" i="1">
                                      <a:latin typeface="Cambria Math" panose="02040503050406030204" pitchFamily="18" charset="0"/>
                                    </a:rPr>
                                    <m:t>𝑟</m:t>
                                  </m:r>
                                </m:sub>
                              </m:sSub>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𝑢</m:t>
                              </m:r>
                            </m:num>
                            <m:den>
                              <m:sSub>
                                <m:sSubPr>
                                  <m:ctrlPr>
                                    <a:rPr lang="es-EC" i="1">
                                      <a:latin typeface="Cambria Math" panose="02040503050406030204" pitchFamily="18" charset="0"/>
                                    </a:rPr>
                                  </m:ctrlPr>
                                </m:sSubPr>
                                <m:e>
                                  <m:r>
                                    <a:rPr lang="es-EC" i="1">
                                      <a:latin typeface="Cambria Math" panose="02040503050406030204" pitchFamily="18" charset="0"/>
                                    </a:rPr>
                                    <m:t>𝑟</m:t>
                                  </m:r>
                                </m:e>
                                <m:sub>
                                  <m:r>
                                    <a:rPr lang="es-EC" i="1">
                                      <a:latin typeface="Cambria Math" panose="02040503050406030204" pitchFamily="18" charset="0"/>
                                    </a:rPr>
                                    <m:t>𝑡</m:t>
                                  </m:r>
                                </m:sub>
                              </m:sSub>
                            </m:den>
                          </m:f>
                        </m:e>
                      </m:d>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𝐸𝑧</m:t>
                          </m:r>
                        </m:num>
                        <m:den>
                          <m:r>
                            <a:rPr lang="es-EC" i="0">
                              <a:latin typeface="Cambria Math" panose="02040503050406030204" pitchFamily="18" charset="0"/>
                            </a:rPr>
                            <m:t>1−</m:t>
                          </m:r>
                          <m:sSup>
                            <m:sSupPr>
                              <m:ctrlPr>
                                <a:rPr lang="es-EC" i="1">
                                  <a:latin typeface="Cambria Math" panose="02040503050406030204" pitchFamily="18" charset="0"/>
                                </a:rPr>
                              </m:ctrlPr>
                            </m:sSupPr>
                            <m:e>
                              <m:r>
                                <a:rPr lang="es-EC" i="1">
                                  <a:latin typeface="Cambria Math" panose="02040503050406030204" pitchFamily="18" charset="0"/>
                                </a:rPr>
                                <m:t>𝑢</m:t>
                              </m:r>
                            </m:e>
                            <m:sup>
                              <m:r>
                                <a:rPr lang="es-EC" i="0">
                                  <a:latin typeface="Cambria Math" panose="02040503050406030204" pitchFamily="18" charset="0"/>
                                </a:rPr>
                                <m:t>2</m:t>
                              </m:r>
                            </m:sup>
                          </m:sSup>
                        </m:den>
                      </m:f>
                      <m:d>
                        <m:dPr>
                          <m:ctrlPr>
                            <a:rPr lang="es-EC" i="1">
                              <a:latin typeface="Cambria Math" panose="02040503050406030204" pitchFamily="18" charset="0"/>
                            </a:rPr>
                          </m:ctrlPr>
                        </m:dPr>
                        <m:e>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2</m:t>
                                  </m:r>
                                </m:sup>
                              </m:sSup>
                              <m:r>
                                <a:rPr lang="es-EC" i="1">
                                  <a:latin typeface="Cambria Math" panose="02040503050406030204" pitchFamily="18" charset="0"/>
                                </a:rPr>
                                <m:t>𝑤</m:t>
                              </m:r>
                            </m:num>
                            <m:den>
                              <m:r>
                                <a:rPr lang="es-EC" i="1">
                                  <a:latin typeface="Cambria Math" panose="02040503050406030204" pitchFamily="18" charset="0"/>
                                </a:rPr>
                                <m:t>𝑑</m:t>
                              </m:r>
                              <m:sSup>
                                <m:sSupPr>
                                  <m:ctrlPr>
                                    <a:rPr lang="es-EC" i="1">
                                      <a:latin typeface="Cambria Math" panose="02040503050406030204" pitchFamily="18" charset="0"/>
                                    </a:rPr>
                                  </m:ctrlPr>
                                </m:sSupPr>
                                <m:e>
                                  <m:r>
                                    <a:rPr lang="es-EC" i="1">
                                      <a:latin typeface="Cambria Math" panose="02040503050406030204" pitchFamily="18" charset="0"/>
                                    </a:rPr>
                                    <m:t>𝑟</m:t>
                                  </m:r>
                                </m:e>
                                <m:sup>
                                  <m:r>
                                    <a:rPr lang="es-EC" i="0">
                                      <a:latin typeface="Cambria Math" panose="02040503050406030204" pitchFamily="18" charset="0"/>
                                    </a:rPr>
                                    <m:t>2</m:t>
                                  </m:r>
                                </m:sup>
                              </m:sSup>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𝑢</m:t>
                              </m:r>
                            </m:num>
                            <m:den>
                              <m:r>
                                <a:rPr lang="es-EC" i="1">
                                  <a:latin typeface="Cambria Math" panose="02040503050406030204" pitchFamily="18" charset="0"/>
                                </a:rPr>
                                <m:t>𝑟</m:t>
                              </m:r>
                            </m:den>
                          </m:f>
                          <m:f>
                            <m:fPr>
                              <m:ctrlPr>
                                <a:rPr lang="es-EC" i="1">
                                  <a:latin typeface="Cambria Math" panose="02040503050406030204" pitchFamily="18" charset="0"/>
                                </a:rPr>
                              </m:ctrlPr>
                            </m:fPr>
                            <m:num>
                              <m:r>
                                <a:rPr lang="es-EC" i="1">
                                  <a:latin typeface="Cambria Math" panose="02040503050406030204" pitchFamily="18" charset="0"/>
                                </a:rPr>
                                <m:t>𝑑𝑤</m:t>
                              </m:r>
                            </m:num>
                            <m:den>
                              <m:r>
                                <a:rPr lang="es-EC" i="1">
                                  <a:latin typeface="Cambria Math" panose="02040503050406030204" pitchFamily="18" charset="0"/>
                                </a:rPr>
                                <m:t>𝑑𝑟</m:t>
                              </m:r>
                            </m:den>
                          </m:f>
                        </m:e>
                      </m:d>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1440868" y="1916832"/>
                <a:ext cx="5742384" cy="720325"/>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1043608" y="2735687"/>
                <a:ext cx="6678488" cy="72032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𝑡</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𝐸𝑧</m:t>
                          </m:r>
                        </m:num>
                        <m:den>
                          <m:r>
                            <a:rPr lang="es-EC" i="0">
                              <a:latin typeface="Cambria Math" panose="02040503050406030204" pitchFamily="18" charset="0"/>
                            </a:rPr>
                            <m:t>1−</m:t>
                          </m:r>
                          <m:sSup>
                            <m:sSupPr>
                              <m:ctrlPr>
                                <a:rPr lang="es-EC" i="1">
                                  <a:latin typeface="Cambria Math" panose="02040503050406030204" pitchFamily="18" charset="0"/>
                                </a:rPr>
                              </m:ctrlPr>
                            </m:sSupPr>
                            <m:e>
                              <m:r>
                                <a:rPr lang="es-EC" i="1">
                                  <a:latin typeface="Cambria Math" panose="02040503050406030204" pitchFamily="18" charset="0"/>
                                </a:rPr>
                                <m:t>𝑢</m:t>
                              </m:r>
                            </m:e>
                            <m:sup>
                              <m:r>
                                <a:rPr lang="es-EC" i="0">
                                  <a:latin typeface="Cambria Math" panose="02040503050406030204" pitchFamily="18" charset="0"/>
                                </a:rPr>
                                <m:t>2</m:t>
                              </m:r>
                            </m:sup>
                          </m:sSup>
                        </m:den>
                      </m:f>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0">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𝑟</m:t>
                                  </m:r>
                                </m:e>
                                <m:sub>
                                  <m:r>
                                    <a:rPr lang="es-EC" i="1">
                                      <a:latin typeface="Cambria Math" panose="02040503050406030204" pitchFamily="18" charset="0"/>
                                    </a:rPr>
                                    <m:t>𝑡</m:t>
                                  </m:r>
                                </m:sub>
                              </m:sSub>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𝑢</m:t>
                              </m:r>
                            </m:num>
                            <m:den>
                              <m:sSub>
                                <m:sSubPr>
                                  <m:ctrlPr>
                                    <a:rPr lang="es-EC" i="1">
                                      <a:latin typeface="Cambria Math" panose="02040503050406030204" pitchFamily="18" charset="0"/>
                                    </a:rPr>
                                  </m:ctrlPr>
                                </m:sSubPr>
                                <m:e>
                                  <m:r>
                                    <a:rPr lang="es-EC" i="1">
                                      <a:latin typeface="Cambria Math" panose="02040503050406030204" pitchFamily="18" charset="0"/>
                                    </a:rPr>
                                    <m:t>𝑟</m:t>
                                  </m:r>
                                </m:e>
                                <m:sub>
                                  <m:r>
                                    <a:rPr lang="es-EC" i="1">
                                      <a:latin typeface="Cambria Math" panose="02040503050406030204" pitchFamily="18" charset="0"/>
                                    </a:rPr>
                                    <m:t>𝑟</m:t>
                                  </m:r>
                                </m:sub>
                              </m:sSub>
                            </m:den>
                          </m:f>
                        </m:e>
                      </m:d>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𝐸𝑧</m:t>
                          </m:r>
                        </m:num>
                        <m:den>
                          <m:r>
                            <a:rPr lang="es-EC" i="0">
                              <a:latin typeface="Cambria Math" panose="02040503050406030204" pitchFamily="18" charset="0"/>
                            </a:rPr>
                            <m:t>1−</m:t>
                          </m:r>
                          <m:sSup>
                            <m:sSupPr>
                              <m:ctrlPr>
                                <a:rPr lang="es-EC" i="1">
                                  <a:latin typeface="Cambria Math" panose="02040503050406030204" pitchFamily="18" charset="0"/>
                                </a:rPr>
                              </m:ctrlPr>
                            </m:sSupPr>
                            <m:e>
                              <m:r>
                                <a:rPr lang="es-EC" i="1">
                                  <a:latin typeface="Cambria Math" panose="02040503050406030204" pitchFamily="18" charset="0"/>
                                </a:rPr>
                                <m:t>𝑢</m:t>
                              </m:r>
                            </m:e>
                            <m:sup>
                              <m:r>
                                <a:rPr lang="es-EC" i="0">
                                  <a:latin typeface="Cambria Math" panose="02040503050406030204" pitchFamily="18" charset="0"/>
                                </a:rPr>
                                <m:t>2</m:t>
                              </m:r>
                            </m:sup>
                          </m:sSup>
                        </m:den>
                      </m:f>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0">
                                  <a:latin typeface="Cambria Math" panose="02040503050406030204" pitchFamily="18" charset="0"/>
                                </a:rPr>
                                <m:t>1</m:t>
                              </m:r>
                            </m:num>
                            <m:den>
                              <m:r>
                                <a:rPr lang="es-EC" i="1">
                                  <a:latin typeface="Cambria Math" panose="02040503050406030204" pitchFamily="18" charset="0"/>
                                </a:rPr>
                                <m:t>𝑟</m:t>
                              </m:r>
                            </m:den>
                          </m:f>
                          <m:f>
                            <m:fPr>
                              <m:ctrlPr>
                                <a:rPr lang="es-EC" i="1">
                                  <a:latin typeface="Cambria Math" panose="02040503050406030204" pitchFamily="18" charset="0"/>
                                </a:rPr>
                              </m:ctrlPr>
                            </m:fPr>
                            <m:num>
                              <m:r>
                                <a:rPr lang="es-EC" i="1">
                                  <a:latin typeface="Cambria Math" panose="02040503050406030204" pitchFamily="18" charset="0"/>
                                </a:rPr>
                                <m:t>𝑑𝑤</m:t>
                              </m:r>
                            </m:num>
                            <m:den>
                              <m:r>
                                <a:rPr lang="es-EC" i="1">
                                  <a:latin typeface="Cambria Math" panose="02040503050406030204" pitchFamily="18" charset="0"/>
                                </a:rPr>
                                <m:t>𝑑𝑟</m:t>
                              </m:r>
                            </m:den>
                          </m:f>
                          <m:r>
                            <a:rPr lang="es-EC" i="0">
                              <a:latin typeface="Cambria Math" panose="02040503050406030204" pitchFamily="18" charset="0"/>
                            </a:rPr>
                            <m:t>+</m:t>
                          </m:r>
                          <m:r>
                            <a:rPr lang="es-EC" i="1">
                              <a:latin typeface="Cambria Math" panose="02040503050406030204" pitchFamily="18" charset="0"/>
                            </a:rPr>
                            <m:t>𝑢</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2</m:t>
                                  </m:r>
                                </m:sup>
                              </m:sSup>
                              <m:r>
                                <a:rPr lang="es-EC" i="1">
                                  <a:latin typeface="Cambria Math" panose="02040503050406030204" pitchFamily="18" charset="0"/>
                                </a:rPr>
                                <m:t>𝑤</m:t>
                              </m:r>
                            </m:num>
                            <m:den>
                              <m:r>
                                <a:rPr lang="es-EC" i="1">
                                  <a:latin typeface="Cambria Math" panose="02040503050406030204" pitchFamily="18" charset="0"/>
                                </a:rPr>
                                <m:t>𝑑</m:t>
                              </m:r>
                              <m:sSup>
                                <m:sSupPr>
                                  <m:ctrlPr>
                                    <a:rPr lang="es-EC" i="1">
                                      <a:latin typeface="Cambria Math" panose="02040503050406030204" pitchFamily="18" charset="0"/>
                                    </a:rPr>
                                  </m:ctrlPr>
                                </m:sSupPr>
                                <m:e>
                                  <m:r>
                                    <a:rPr lang="es-EC" i="1">
                                      <a:latin typeface="Cambria Math" panose="02040503050406030204" pitchFamily="18" charset="0"/>
                                    </a:rPr>
                                    <m:t>𝑟</m:t>
                                  </m:r>
                                </m:e>
                                <m:sup>
                                  <m:r>
                                    <a:rPr lang="es-EC" i="0">
                                      <a:latin typeface="Cambria Math" panose="02040503050406030204" pitchFamily="18" charset="0"/>
                                    </a:rPr>
                                    <m:t>2</m:t>
                                  </m:r>
                                </m:sup>
                              </m:sSup>
                            </m:den>
                          </m:f>
                        </m:e>
                      </m:d>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1043608" y="2735687"/>
                <a:ext cx="6678488" cy="720325"/>
              </a:xfrm>
              <a:prstGeom prst="rect">
                <a:avLst/>
              </a:prstGeom>
              <a:blipFill>
                <a:blip r:embed="rId4"/>
                <a:stretch>
                  <a:fillRect/>
                </a:stretch>
              </a:blipFill>
            </p:spPr>
            <p:txBody>
              <a:bodyPr/>
              <a:lstStyle/>
              <a:p>
                <a:r>
                  <a:rPr lang="es-EC">
                    <a:noFill/>
                  </a:rPr>
                  <a:t> </a:t>
                </a:r>
              </a:p>
            </p:txBody>
          </p:sp>
        </mc:Fallback>
      </mc:AlternateContent>
      <p:pic>
        <p:nvPicPr>
          <p:cNvPr id="11" name="Imagen 10"/>
          <p:cNvPicPr/>
          <p:nvPr/>
        </p:nvPicPr>
        <p:blipFill>
          <a:blip r:embed="rId5"/>
          <a:stretch>
            <a:fillRect/>
          </a:stretch>
        </p:blipFill>
        <p:spPr>
          <a:xfrm>
            <a:off x="2556909" y="3429195"/>
            <a:ext cx="3651885" cy="2522021"/>
          </a:xfrm>
          <a:prstGeom prst="rect">
            <a:avLst/>
          </a:prstGeom>
        </p:spPr>
      </p:pic>
    </p:spTree>
    <p:extLst>
      <p:ext uri="{BB962C8B-B14F-4D97-AF65-F5344CB8AC3E}">
        <p14:creationId xmlns:p14="http://schemas.microsoft.com/office/powerpoint/2010/main" val="2685715885"/>
      </p:ext>
    </p:extLst>
  </p:cSld>
  <p:clrMapOvr>
    <a:masterClrMapping/>
  </p:clrMapOvr>
  <p:transition>
    <p:spli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4 Título"/>
          <p:cNvSpPr>
            <a:spLocks noGrp="1"/>
          </p:cNvSpPr>
          <p:nvPr>
            <p:ph type="title"/>
          </p:nvPr>
        </p:nvSpPr>
        <p:spPr>
          <a:xfrm>
            <a:off x="3491657" y="-171400"/>
            <a:ext cx="2376487" cy="1143000"/>
          </a:xfrm>
        </p:spPr>
        <p:txBody>
          <a:bodyPr>
            <a:normAutofit/>
          </a:bodyPr>
          <a:lstStyle/>
          <a:p>
            <a:pPr algn="l" eaLnBrk="1" hangingPunct="1"/>
            <a:r>
              <a:rPr lang="es-EC" altLang="es-EC" sz="3200" dirty="0"/>
              <a:t>CONTENIDO</a:t>
            </a:r>
            <a:endParaRPr lang="es-ES" altLang="es-EC" sz="3200" dirty="0"/>
          </a:p>
        </p:txBody>
      </p:sp>
      <p:sp>
        <p:nvSpPr>
          <p:cNvPr id="8" name="5 Marcador de texto"/>
          <p:cNvSpPr>
            <a:spLocks noGrp="1"/>
          </p:cNvSpPr>
          <p:nvPr>
            <p:ph type="body" sz="quarter" idx="13"/>
          </p:nvPr>
        </p:nvSpPr>
        <p:spPr>
          <a:xfrm>
            <a:off x="898475" y="1557338"/>
            <a:ext cx="7273925" cy="4679950"/>
          </a:xfrm>
        </p:spPr>
        <p:txBody>
          <a:bodyPr rtlCol="0">
            <a:noAutofit/>
          </a:bodyPr>
          <a:lstStyle/>
          <a:p>
            <a:pPr marL="457200" indent="-457200" algn="l" eaLnBrk="1" fontAlgn="auto" hangingPunct="1">
              <a:spcAft>
                <a:spcPts val="0"/>
              </a:spcAft>
              <a:buFont typeface="Wingdings" panose="05000000000000000000" pitchFamily="2" charset="2"/>
              <a:buChar char="Ø"/>
              <a:defRPr/>
            </a:pPr>
            <a:r>
              <a:rPr lang="x-none" sz="2000" b="1" dirty="0">
                <a:solidFill>
                  <a:srgbClr val="000000"/>
                </a:solidFill>
              </a:rPr>
              <a:t>1 INTRODUCCIÓN</a:t>
            </a:r>
            <a:r>
              <a:rPr lang="es-ES" sz="2000" b="1" dirty="0">
                <a:solidFill>
                  <a:srgbClr val="000000"/>
                </a:solidFill>
              </a:rPr>
              <a:t>  </a:t>
            </a:r>
            <a:endParaRPr lang="es-EC" sz="2000" b="1" dirty="0">
              <a:solidFill>
                <a:srgbClr val="000000"/>
              </a:solidFill>
            </a:endParaRPr>
          </a:p>
          <a:p>
            <a:pPr marL="857250" lvl="1" indent="-457200" eaLnBrk="1" fontAlgn="auto" hangingPunct="1">
              <a:spcAft>
                <a:spcPts val="0"/>
              </a:spcAft>
              <a:buFont typeface="Arial" panose="020B0604020202020204" pitchFamily="34" charset="0"/>
              <a:buChar char="•"/>
              <a:defRPr/>
            </a:pPr>
            <a:r>
              <a:rPr lang="x-none" sz="2000" dirty="0"/>
              <a:t>Objetivo General</a:t>
            </a:r>
            <a:endParaRPr lang="es-EC" sz="2000" dirty="0"/>
          </a:p>
          <a:p>
            <a:pPr marL="857250" lvl="1" indent="-457200" eaLnBrk="1" fontAlgn="auto" hangingPunct="1">
              <a:spcAft>
                <a:spcPts val="0"/>
              </a:spcAft>
              <a:buFont typeface="Arial" panose="020B0604020202020204" pitchFamily="34" charset="0"/>
              <a:buChar char="•"/>
              <a:defRPr/>
            </a:pPr>
            <a:r>
              <a:rPr lang="es-EC" sz="2000" dirty="0"/>
              <a:t>Objetivos Específicos</a:t>
            </a:r>
          </a:p>
          <a:p>
            <a:pPr marL="457200" indent="-457200" algn="l" eaLnBrk="1" fontAlgn="auto" hangingPunct="1">
              <a:spcAft>
                <a:spcPts val="0"/>
              </a:spcAft>
              <a:buFont typeface="Wingdings" panose="05000000000000000000" pitchFamily="2" charset="2"/>
              <a:buChar char="Ø"/>
              <a:defRPr/>
            </a:pPr>
            <a:r>
              <a:rPr lang="x-none" sz="2000" b="1" dirty="0">
                <a:solidFill>
                  <a:srgbClr val="000000"/>
                </a:solidFill>
              </a:rPr>
              <a:t>2 </a:t>
            </a:r>
            <a:r>
              <a:rPr lang="es-EC" sz="2000" b="1" dirty="0">
                <a:solidFill>
                  <a:srgbClr val="000000"/>
                </a:solidFill>
              </a:rPr>
              <a:t>FUNDAMENTO TEÓRICO</a:t>
            </a:r>
          </a:p>
          <a:p>
            <a:pPr marL="857250" lvl="1" indent="-457200" eaLnBrk="1" fontAlgn="auto" hangingPunct="1">
              <a:spcAft>
                <a:spcPts val="0"/>
              </a:spcAft>
              <a:buFont typeface="Arial" panose="020B0604020202020204" pitchFamily="34" charset="0"/>
              <a:buChar char="•"/>
              <a:defRPr/>
            </a:pPr>
            <a:r>
              <a:rPr lang="es-ES" sz="2000" dirty="0"/>
              <a:t>Teoría Clásica de Placas (Kirchhoff-</a:t>
            </a:r>
            <a:r>
              <a:rPr lang="es-ES" sz="2000" dirty="0" err="1"/>
              <a:t>Love</a:t>
            </a:r>
            <a:r>
              <a:rPr lang="es-ES" sz="2000" dirty="0"/>
              <a:t>)</a:t>
            </a:r>
            <a:endParaRPr lang="es-EC" sz="2000" dirty="0"/>
          </a:p>
          <a:p>
            <a:pPr marL="857250" lvl="1" indent="-457200" eaLnBrk="1" fontAlgn="auto" hangingPunct="1">
              <a:spcAft>
                <a:spcPts val="0"/>
              </a:spcAft>
              <a:buFont typeface="Arial" panose="020B0604020202020204" pitchFamily="34" charset="0"/>
              <a:buChar char="•"/>
              <a:defRPr/>
            </a:pPr>
            <a:r>
              <a:rPr lang="es-EC" sz="2000" dirty="0"/>
              <a:t>Flexión Estática Axisimétrica en Placas Circulares Isotrópicas.</a:t>
            </a:r>
          </a:p>
          <a:p>
            <a:pPr marL="857250" lvl="1" indent="-457200" eaLnBrk="1" fontAlgn="auto" hangingPunct="1">
              <a:spcAft>
                <a:spcPts val="0"/>
              </a:spcAft>
              <a:buFont typeface="Arial" panose="020B0604020202020204" pitchFamily="34" charset="0"/>
              <a:buChar char="•"/>
              <a:defRPr/>
            </a:pPr>
            <a:r>
              <a:rPr lang="es-EC" sz="2000" dirty="0"/>
              <a:t>Casos Prácticos y Coeficientes k Y k1 para el Diseño de Placas Circulares Anulares.</a:t>
            </a:r>
          </a:p>
          <a:p>
            <a:pPr marL="857250" lvl="1" indent="-457200" eaLnBrk="1" fontAlgn="auto" hangingPunct="1">
              <a:spcAft>
                <a:spcPts val="0"/>
              </a:spcAft>
              <a:buFont typeface="Arial" panose="020B0604020202020204" pitchFamily="34" charset="0"/>
              <a:buChar char="•"/>
              <a:defRPr/>
            </a:pPr>
            <a:r>
              <a:rPr lang="es-EC" sz="2000" dirty="0"/>
              <a:t>Simulaciones Numéricas</a:t>
            </a:r>
          </a:p>
          <a:p>
            <a:pPr marL="457200" indent="-457200" algn="l" eaLnBrk="1" fontAlgn="auto" hangingPunct="1">
              <a:spcAft>
                <a:spcPts val="0"/>
              </a:spcAft>
              <a:buFont typeface="Wingdings" panose="05000000000000000000" pitchFamily="2" charset="2"/>
              <a:buChar char="Ø"/>
              <a:defRPr/>
            </a:pPr>
            <a:r>
              <a:rPr lang="es-EC" sz="2000" b="1" dirty="0">
                <a:solidFill>
                  <a:srgbClr val="000000"/>
                </a:solidFill>
              </a:rPr>
              <a:t>3 VALIDACIÓN Y DETERMINACIÓN DE COEFICIENTES NUEVOS</a:t>
            </a:r>
          </a:p>
          <a:p>
            <a:pPr marL="857250" lvl="1" indent="-457200" eaLnBrk="1" fontAlgn="auto" hangingPunct="1">
              <a:spcAft>
                <a:spcPts val="0"/>
              </a:spcAft>
              <a:buFont typeface="Arial" panose="020B0604020202020204" pitchFamily="34" charset="0"/>
              <a:buChar char="•"/>
              <a:defRPr/>
            </a:pPr>
            <a:r>
              <a:rPr lang="es-ES" sz="2000" dirty="0"/>
              <a:t>Soluciones Analíticas</a:t>
            </a:r>
            <a:endParaRPr lang="es-EC" sz="2000" dirty="0"/>
          </a:p>
          <a:p>
            <a:pPr marL="857250" lvl="1" indent="-457200" eaLnBrk="1" fontAlgn="auto" hangingPunct="1">
              <a:spcAft>
                <a:spcPts val="0"/>
              </a:spcAft>
              <a:buFont typeface="Arial" panose="020B0604020202020204" pitchFamily="34" charset="0"/>
              <a:buChar char="•"/>
              <a:defRPr/>
            </a:pPr>
            <a:r>
              <a:rPr lang="es-EC" sz="2000" dirty="0"/>
              <a:t>Simulaciones numéricas</a:t>
            </a:r>
          </a:p>
          <a:p>
            <a:pPr marL="457200" indent="-457200" algn="l" eaLnBrk="1" fontAlgn="auto" hangingPunct="1">
              <a:spcAft>
                <a:spcPts val="0"/>
              </a:spcAft>
              <a:buFont typeface="Arial" panose="020B0604020202020204" pitchFamily="34" charset="0"/>
              <a:buChar char="•"/>
              <a:defRPr/>
            </a:pPr>
            <a:endParaRPr lang="es-EC" sz="2800" dirty="0">
              <a:solidFill>
                <a:schemeClr val="accent3">
                  <a:lumMod val="75000"/>
                </a:schemeClr>
              </a:solidFill>
            </a:endParaRPr>
          </a:p>
          <a:p>
            <a:pPr marL="457200" indent="-457200" algn="l" eaLnBrk="1" fontAlgn="auto" hangingPunct="1">
              <a:spcAft>
                <a:spcPts val="0"/>
              </a:spcAft>
              <a:buFont typeface="Arial" panose="020B0604020202020204" pitchFamily="34" charset="0"/>
              <a:buChar char="•"/>
              <a:defRPr/>
            </a:pPr>
            <a:endParaRPr lang="es-EC" sz="2800" dirty="0">
              <a:solidFill>
                <a:schemeClr val="accent3">
                  <a:lumMod val="75000"/>
                </a:schemeClr>
              </a:solidFill>
            </a:endParaRPr>
          </a:p>
          <a:p>
            <a:pPr marL="457200" indent="-457200" algn="l" eaLnBrk="1" fontAlgn="auto" hangingPunct="1">
              <a:spcAft>
                <a:spcPts val="0"/>
              </a:spcAft>
              <a:buFont typeface="Arial" panose="020B0604020202020204" pitchFamily="34" charset="0"/>
              <a:buChar char="•"/>
              <a:defRPr/>
            </a:pPr>
            <a:endParaRPr lang="es-EC" sz="2800" dirty="0">
              <a:solidFill>
                <a:schemeClr val="accent3">
                  <a:lumMod val="75000"/>
                </a:schemeClr>
              </a:solidFill>
            </a:endParaRPr>
          </a:p>
          <a:p>
            <a:pPr marL="457200" indent="-457200" algn="l" eaLnBrk="1" fontAlgn="auto" hangingPunct="1">
              <a:spcAft>
                <a:spcPts val="0"/>
              </a:spcAft>
              <a:buFont typeface="Arial" panose="020B0604020202020204" pitchFamily="34" charset="0"/>
              <a:buChar char="•"/>
              <a:defRPr/>
            </a:pPr>
            <a:endParaRPr lang="es-ES" sz="2800" dirty="0">
              <a:solidFill>
                <a:schemeClr val="accent3">
                  <a:lumMod val="75000"/>
                </a:schemeClr>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2</a:t>
            </a:fld>
            <a:endParaRPr lang="en-US" sz="1600"/>
          </a:p>
        </p:txBody>
      </p:sp>
    </p:spTree>
    <p:extLst>
      <p:ext uri="{BB962C8B-B14F-4D97-AF65-F5344CB8AC3E}">
        <p14:creationId xmlns:p14="http://schemas.microsoft.com/office/powerpoint/2010/main" val="1722262646"/>
      </p:ext>
    </p:extLst>
  </p:cSld>
  <p:clrMapOvr>
    <a:masterClrMapping/>
  </p:clrMapOvr>
  <p:transition>
    <p:spli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5"/>
          </p:nvPr>
        </p:nvSpPr>
        <p:spPr/>
        <p:txBody>
          <a:bodyPr/>
          <a:lstStyle/>
          <a:p>
            <a:fld id="{605C55AB-1862-4448-87F3-CA796D0F447B}" type="slidenum">
              <a:rPr lang="en-US" sz="1600" smtClean="0"/>
              <a:pPr/>
              <a:t>20</a:t>
            </a:fld>
            <a:endParaRPr lang="en-US" sz="1600" dirty="0"/>
          </a:p>
        </p:txBody>
      </p:sp>
      <p:sp>
        <p:nvSpPr>
          <p:cNvPr id="10" name="4 Título"/>
          <p:cNvSpPr txBox="1">
            <a:spLocks/>
          </p:cNvSpPr>
          <p:nvPr/>
        </p:nvSpPr>
        <p:spPr bwMode="auto">
          <a:xfrm>
            <a:off x="2699792" y="-90264"/>
            <a:ext cx="64085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C" altLang="es-EC" sz="3000" b="1" dirty="0">
                <a:solidFill>
                  <a:schemeClr val="tx1"/>
                </a:solidFill>
              </a:rPr>
              <a:t>Flexión Estática Axisimétrica en Placas Circulares Isotrópicas</a:t>
            </a:r>
            <a:endParaRPr lang="es-ES" altLang="es-EC" sz="3000" b="1" dirty="0">
              <a:solidFill>
                <a:schemeClr val="tx1"/>
              </a:solidFill>
            </a:endParaRPr>
          </a:p>
        </p:txBody>
      </p:sp>
      <p:sp>
        <p:nvSpPr>
          <p:cNvPr id="15" name="Rectángulo 14"/>
          <p:cNvSpPr/>
          <p:nvPr/>
        </p:nvSpPr>
        <p:spPr>
          <a:xfrm>
            <a:off x="1907704" y="1217413"/>
            <a:ext cx="4464496" cy="36933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s-EC" dirty="0"/>
              <a:t>Momentos Flectores en los Bordes de la Placa</a:t>
            </a:r>
          </a:p>
        </p:txBody>
      </p:sp>
      <mc:AlternateContent xmlns:mc="http://schemas.openxmlformats.org/markup-compatibility/2006" xmlns:a14="http://schemas.microsoft.com/office/drawing/2010/main">
        <mc:Choice Requires="a14">
          <p:sp>
            <p:nvSpPr>
              <p:cNvPr id="6" name="Rectángulo 5"/>
              <p:cNvSpPr/>
              <p:nvPr/>
            </p:nvSpPr>
            <p:spPr>
              <a:xfrm>
                <a:off x="2016791" y="1684902"/>
                <a:ext cx="4349460" cy="7599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𝑟</m:t>
                          </m:r>
                        </m:sub>
                      </m:sSub>
                      <m:r>
                        <a:rPr lang="es-EC" i="0">
                          <a:latin typeface="Cambria Math" panose="02040503050406030204" pitchFamily="18" charset="0"/>
                        </a:rPr>
                        <m:t>=</m:t>
                      </m:r>
                      <m:nary>
                        <m:naryPr>
                          <m:limLoc m:val="subSup"/>
                          <m:ctrlPr>
                            <a:rPr lang="es-EC" i="1">
                              <a:latin typeface="Cambria Math" panose="02040503050406030204" pitchFamily="18" charset="0"/>
                            </a:rPr>
                          </m:ctrlPr>
                        </m:naryPr>
                        <m:sub>
                          <m:r>
                            <a:rPr lang="es-EC" i="0">
                              <a:latin typeface="Cambria Math" panose="02040503050406030204" pitchFamily="18" charset="0"/>
                            </a:rPr>
                            <m:t>−</m:t>
                          </m:r>
                          <m:f>
                            <m:fPr>
                              <m:type m:val="lin"/>
                              <m:ctrlPr>
                                <a:rPr lang="es-EC" i="1">
                                  <a:latin typeface="Cambria Math" panose="02040503050406030204" pitchFamily="18" charset="0"/>
                                </a:rPr>
                              </m:ctrlPr>
                            </m:fPr>
                            <m:num>
                              <m:r>
                                <a:rPr lang="es-EC" i="1">
                                  <a:latin typeface="Cambria Math" panose="02040503050406030204" pitchFamily="18" charset="0"/>
                                </a:rPr>
                                <m:t>h</m:t>
                              </m:r>
                            </m:num>
                            <m:den>
                              <m:r>
                                <a:rPr lang="es-EC" i="0">
                                  <a:latin typeface="Cambria Math" panose="02040503050406030204" pitchFamily="18" charset="0"/>
                                </a:rPr>
                                <m:t>2</m:t>
                              </m:r>
                            </m:den>
                          </m:f>
                        </m:sub>
                        <m:sup>
                          <m:r>
                            <a:rPr lang="es-EC" i="0">
                              <a:latin typeface="Cambria Math" panose="02040503050406030204" pitchFamily="18" charset="0"/>
                            </a:rPr>
                            <m:t>+</m:t>
                          </m:r>
                          <m:f>
                            <m:fPr>
                              <m:type m:val="lin"/>
                              <m:ctrlPr>
                                <a:rPr lang="es-EC" i="1">
                                  <a:latin typeface="Cambria Math" panose="02040503050406030204" pitchFamily="18" charset="0"/>
                                </a:rPr>
                              </m:ctrlPr>
                            </m:fPr>
                            <m:num>
                              <m:r>
                                <a:rPr lang="es-EC" i="1">
                                  <a:latin typeface="Cambria Math" panose="02040503050406030204" pitchFamily="18" charset="0"/>
                                </a:rPr>
                                <m:t>h</m:t>
                              </m:r>
                            </m:num>
                            <m:den>
                              <m:r>
                                <a:rPr lang="es-EC" i="0">
                                  <a:latin typeface="Cambria Math" panose="02040503050406030204" pitchFamily="18" charset="0"/>
                                </a:rPr>
                                <m:t>2</m:t>
                              </m:r>
                            </m:den>
                          </m:f>
                        </m:sup>
                        <m:e>
                          <m:r>
                            <a:rPr lang="es-EC" i="1">
                              <a:latin typeface="Cambria Math" panose="02040503050406030204" pitchFamily="18" charset="0"/>
                            </a:rPr>
                            <m:t>𝑧</m:t>
                          </m:r>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𝑟</m:t>
                              </m:r>
                            </m:sub>
                          </m:sSub>
                          <m:r>
                            <a:rPr lang="es-EC" i="1">
                              <a:latin typeface="Cambria Math" panose="02040503050406030204" pitchFamily="18" charset="0"/>
                            </a:rPr>
                            <m:t>𝑑𝑧</m:t>
                          </m:r>
                        </m:e>
                      </m:nary>
                      <m:r>
                        <a:rPr lang="es-EC">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𝐸</m:t>
                          </m:r>
                          <m:sSup>
                            <m:sSupPr>
                              <m:ctrlPr>
                                <a:rPr lang="es-EC" i="1">
                                  <a:latin typeface="Cambria Math" panose="02040503050406030204" pitchFamily="18" charset="0"/>
                                </a:rPr>
                              </m:ctrlPr>
                            </m:sSupPr>
                            <m:e>
                              <m:r>
                                <a:rPr lang="es-EC" i="1">
                                  <a:latin typeface="Cambria Math" panose="02040503050406030204" pitchFamily="18" charset="0"/>
                                </a:rPr>
                                <m:t>h</m:t>
                              </m:r>
                            </m:e>
                            <m:sup>
                              <m:r>
                                <a:rPr lang="es-EC">
                                  <a:latin typeface="Cambria Math" panose="02040503050406030204" pitchFamily="18" charset="0"/>
                                </a:rPr>
                                <m:t>3</m:t>
                              </m:r>
                            </m:sup>
                          </m:sSup>
                        </m:num>
                        <m:den>
                          <m:d>
                            <m:dPr>
                              <m:begChr m:val=""/>
                              <m:ctrlPr>
                                <a:rPr lang="es-EC" i="1">
                                  <a:latin typeface="Cambria Math" panose="02040503050406030204" pitchFamily="18" charset="0"/>
                                </a:rPr>
                              </m:ctrlPr>
                            </m:dPr>
                            <m:e>
                              <m:r>
                                <a:rPr lang="es-EC">
                                  <a:latin typeface="Cambria Math" panose="02040503050406030204" pitchFamily="18" charset="0"/>
                                </a:rPr>
                                <m:t>12(1−</m:t>
                              </m:r>
                              <m:sSup>
                                <m:sSupPr>
                                  <m:ctrlPr>
                                    <a:rPr lang="es-EC" i="1">
                                      <a:latin typeface="Cambria Math" panose="02040503050406030204" pitchFamily="18" charset="0"/>
                                    </a:rPr>
                                  </m:ctrlPr>
                                </m:sSupPr>
                                <m:e>
                                  <m:r>
                                    <a:rPr lang="es-EC" i="1">
                                      <a:latin typeface="Cambria Math" panose="02040503050406030204" pitchFamily="18" charset="0"/>
                                    </a:rPr>
                                    <m:t>𝑢</m:t>
                                  </m:r>
                                </m:e>
                                <m:sup>
                                  <m:r>
                                    <a:rPr lang="es-EC">
                                      <a:latin typeface="Cambria Math" panose="02040503050406030204" pitchFamily="18" charset="0"/>
                                    </a:rPr>
                                    <m:t>2</m:t>
                                  </m:r>
                                </m:sup>
                              </m:sSup>
                            </m:e>
                          </m:d>
                        </m:den>
                      </m:f>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𝑟</m:t>
                                  </m:r>
                                </m:e>
                                <m:sub>
                                  <m:r>
                                    <a:rPr lang="es-EC" i="1">
                                      <a:latin typeface="Cambria Math" panose="02040503050406030204" pitchFamily="18" charset="0"/>
                                    </a:rPr>
                                    <m:t>𝑟</m:t>
                                  </m:r>
                                </m:sub>
                              </m:sSub>
                            </m:den>
                          </m:f>
                          <m:r>
                            <a:rPr lang="es-EC">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𝑢</m:t>
                              </m:r>
                            </m:num>
                            <m:den>
                              <m:sSub>
                                <m:sSubPr>
                                  <m:ctrlPr>
                                    <a:rPr lang="es-EC" i="1">
                                      <a:latin typeface="Cambria Math" panose="02040503050406030204" pitchFamily="18" charset="0"/>
                                    </a:rPr>
                                  </m:ctrlPr>
                                </m:sSubPr>
                                <m:e>
                                  <m:r>
                                    <a:rPr lang="es-EC" i="1">
                                      <a:latin typeface="Cambria Math" panose="02040503050406030204" pitchFamily="18" charset="0"/>
                                    </a:rPr>
                                    <m:t>𝑟</m:t>
                                  </m:r>
                                </m:e>
                                <m:sub>
                                  <m:r>
                                    <a:rPr lang="es-EC" i="1">
                                      <a:latin typeface="Cambria Math" panose="02040503050406030204" pitchFamily="18" charset="0"/>
                                    </a:rPr>
                                    <m:t>𝑡</m:t>
                                  </m:r>
                                </m:sub>
                              </m:sSub>
                            </m:den>
                          </m:f>
                        </m:e>
                      </m:d>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2016791" y="1684902"/>
                <a:ext cx="4349460" cy="759952"/>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2016791" y="2460760"/>
                <a:ext cx="4354205" cy="7599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𝑡</m:t>
                          </m:r>
                        </m:sub>
                      </m:sSub>
                      <m:r>
                        <a:rPr lang="es-EC" i="0">
                          <a:latin typeface="Cambria Math" panose="02040503050406030204" pitchFamily="18" charset="0"/>
                        </a:rPr>
                        <m:t>=</m:t>
                      </m:r>
                      <m:nary>
                        <m:naryPr>
                          <m:limLoc m:val="subSup"/>
                          <m:ctrlPr>
                            <a:rPr lang="es-EC" i="1">
                              <a:latin typeface="Cambria Math" panose="02040503050406030204" pitchFamily="18" charset="0"/>
                            </a:rPr>
                          </m:ctrlPr>
                        </m:naryPr>
                        <m:sub>
                          <m:r>
                            <a:rPr lang="es-EC" i="0">
                              <a:latin typeface="Cambria Math" panose="02040503050406030204" pitchFamily="18" charset="0"/>
                            </a:rPr>
                            <m:t>−</m:t>
                          </m:r>
                          <m:f>
                            <m:fPr>
                              <m:type m:val="lin"/>
                              <m:ctrlPr>
                                <a:rPr lang="es-EC" i="1">
                                  <a:latin typeface="Cambria Math" panose="02040503050406030204" pitchFamily="18" charset="0"/>
                                </a:rPr>
                              </m:ctrlPr>
                            </m:fPr>
                            <m:num>
                              <m:r>
                                <a:rPr lang="es-EC" i="1">
                                  <a:latin typeface="Cambria Math" panose="02040503050406030204" pitchFamily="18" charset="0"/>
                                </a:rPr>
                                <m:t>h</m:t>
                              </m:r>
                            </m:num>
                            <m:den>
                              <m:r>
                                <a:rPr lang="es-EC" i="0">
                                  <a:latin typeface="Cambria Math" panose="02040503050406030204" pitchFamily="18" charset="0"/>
                                </a:rPr>
                                <m:t>2</m:t>
                              </m:r>
                            </m:den>
                          </m:f>
                        </m:sub>
                        <m:sup>
                          <m:r>
                            <a:rPr lang="es-EC" i="0">
                              <a:latin typeface="Cambria Math" panose="02040503050406030204" pitchFamily="18" charset="0"/>
                            </a:rPr>
                            <m:t>+</m:t>
                          </m:r>
                          <m:f>
                            <m:fPr>
                              <m:type m:val="lin"/>
                              <m:ctrlPr>
                                <a:rPr lang="es-EC" i="1">
                                  <a:latin typeface="Cambria Math" panose="02040503050406030204" pitchFamily="18" charset="0"/>
                                </a:rPr>
                              </m:ctrlPr>
                            </m:fPr>
                            <m:num>
                              <m:r>
                                <a:rPr lang="es-EC" i="1">
                                  <a:latin typeface="Cambria Math" panose="02040503050406030204" pitchFamily="18" charset="0"/>
                                </a:rPr>
                                <m:t>h</m:t>
                              </m:r>
                            </m:num>
                            <m:den>
                              <m:r>
                                <a:rPr lang="es-EC" i="0">
                                  <a:latin typeface="Cambria Math" panose="02040503050406030204" pitchFamily="18" charset="0"/>
                                </a:rPr>
                                <m:t>2</m:t>
                              </m:r>
                            </m:den>
                          </m:f>
                        </m:sup>
                        <m:e>
                          <m:r>
                            <a:rPr lang="es-EC" i="1">
                              <a:latin typeface="Cambria Math" panose="02040503050406030204" pitchFamily="18" charset="0"/>
                            </a:rPr>
                            <m:t>𝑧</m:t>
                          </m:r>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𝑡</m:t>
                              </m:r>
                            </m:sub>
                          </m:sSub>
                          <m:r>
                            <a:rPr lang="es-EC" i="1">
                              <a:latin typeface="Cambria Math" panose="02040503050406030204" pitchFamily="18" charset="0"/>
                            </a:rPr>
                            <m:t>𝑑</m:t>
                          </m:r>
                          <m:r>
                            <a:rPr lang="es-EC">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𝐸</m:t>
                              </m:r>
                              <m:sSup>
                                <m:sSupPr>
                                  <m:ctrlPr>
                                    <a:rPr lang="es-EC" i="1">
                                      <a:latin typeface="Cambria Math" panose="02040503050406030204" pitchFamily="18" charset="0"/>
                                    </a:rPr>
                                  </m:ctrlPr>
                                </m:sSupPr>
                                <m:e>
                                  <m:r>
                                    <a:rPr lang="es-EC" i="1">
                                      <a:latin typeface="Cambria Math" panose="02040503050406030204" pitchFamily="18" charset="0"/>
                                    </a:rPr>
                                    <m:t>h</m:t>
                                  </m:r>
                                </m:e>
                                <m:sup>
                                  <m:r>
                                    <a:rPr lang="es-EC">
                                      <a:latin typeface="Cambria Math" panose="02040503050406030204" pitchFamily="18" charset="0"/>
                                    </a:rPr>
                                    <m:t>3</m:t>
                                  </m:r>
                                </m:sup>
                              </m:sSup>
                            </m:num>
                            <m:den>
                              <m:d>
                                <m:dPr>
                                  <m:begChr m:val=""/>
                                  <m:ctrlPr>
                                    <a:rPr lang="es-EC" i="1">
                                      <a:latin typeface="Cambria Math" panose="02040503050406030204" pitchFamily="18" charset="0"/>
                                    </a:rPr>
                                  </m:ctrlPr>
                                </m:dPr>
                                <m:e>
                                  <m:r>
                                    <a:rPr lang="es-EC">
                                      <a:latin typeface="Cambria Math" panose="02040503050406030204" pitchFamily="18" charset="0"/>
                                    </a:rPr>
                                    <m:t>12(1−</m:t>
                                  </m:r>
                                  <m:sSup>
                                    <m:sSupPr>
                                      <m:ctrlPr>
                                        <a:rPr lang="es-EC" i="1">
                                          <a:latin typeface="Cambria Math" panose="02040503050406030204" pitchFamily="18" charset="0"/>
                                        </a:rPr>
                                      </m:ctrlPr>
                                    </m:sSupPr>
                                    <m:e>
                                      <m:r>
                                        <a:rPr lang="es-EC" i="1">
                                          <a:latin typeface="Cambria Math" panose="02040503050406030204" pitchFamily="18" charset="0"/>
                                        </a:rPr>
                                        <m:t>𝑢</m:t>
                                      </m:r>
                                    </m:e>
                                    <m:sup>
                                      <m:r>
                                        <a:rPr lang="es-EC">
                                          <a:latin typeface="Cambria Math" panose="02040503050406030204" pitchFamily="18" charset="0"/>
                                        </a:rPr>
                                        <m:t>2</m:t>
                                      </m:r>
                                    </m:sup>
                                  </m:sSup>
                                </m:e>
                              </m:d>
                            </m:den>
                          </m:f>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𝑟</m:t>
                                      </m:r>
                                    </m:e>
                                    <m:sub>
                                      <m:r>
                                        <a:rPr lang="es-EC" i="1">
                                          <a:latin typeface="Cambria Math" panose="02040503050406030204" pitchFamily="18" charset="0"/>
                                        </a:rPr>
                                        <m:t>𝑡</m:t>
                                      </m:r>
                                    </m:sub>
                                  </m:sSub>
                                </m:den>
                              </m:f>
                              <m:r>
                                <a:rPr lang="es-EC">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𝑢</m:t>
                                  </m:r>
                                </m:num>
                                <m:den>
                                  <m:sSub>
                                    <m:sSubPr>
                                      <m:ctrlPr>
                                        <a:rPr lang="es-EC" i="1">
                                          <a:latin typeface="Cambria Math" panose="02040503050406030204" pitchFamily="18" charset="0"/>
                                        </a:rPr>
                                      </m:ctrlPr>
                                    </m:sSubPr>
                                    <m:e>
                                      <m:r>
                                        <a:rPr lang="es-EC" i="1">
                                          <a:latin typeface="Cambria Math" panose="02040503050406030204" pitchFamily="18" charset="0"/>
                                        </a:rPr>
                                        <m:t>𝑟</m:t>
                                      </m:r>
                                    </m:e>
                                    <m:sub>
                                      <m:r>
                                        <a:rPr lang="es-EC" i="1">
                                          <a:latin typeface="Cambria Math" panose="02040503050406030204" pitchFamily="18" charset="0"/>
                                        </a:rPr>
                                        <m:t>𝑟</m:t>
                                      </m:r>
                                    </m:sub>
                                  </m:sSub>
                                </m:den>
                              </m:f>
                            </m:e>
                          </m:d>
                        </m:e>
                      </m:nary>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2016791" y="2460760"/>
                <a:ext cx="4354205" cy="759952"/>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1601276" y="3457251"/>
                <a:ext cx="5077352" cy="559897"/>
              </a:xfrm>
              <a:prstGeom prst="rect">
                <a:avLst/>
              </a:prstGeom>
            </p:spPr>
            <p:txBody>
              <a:bodyPr wrap="none">
                <a:spAutoFit/>
              </a:bodyPr>
              <a:lstStyle/>
              <a:p>
                <a14:m>
                  <m:oMath xmlns:m="http://schemas.openxmlformats.org/officeDocument/2006/math">
                    <m:r>
                      <a:rPr lang="es-EC" i="1" smtClean="0">
                        <a:latin typeface="Cambria Math" panose="02040503050406030204" pitchFamily="18" charset="0"/>
                      </a:rPr>
                      <m:t>𝐷</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𝐸</m:t>
                        </m:r>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3</m:t>
                            </m:r>
                          </m:sup>
                        </m:sSup>
                      </m:num>
                      <m:den>
                        <m:d>
                          <m:dPr>
                            <m:begChr m:val=""/>
                            <m:ctrlPr>
                              <a:rPr lang="es-EC" i="1">
                                <a:latin typeface="Cambria Math" panose="02040503050406030204" pitchFamily="18" charset="0"/>
                              </a:rPr>
                            </m:ctrlPr>
                          </m:dPr>
                          <m:e>
                            <m:r>
                              <a:rPr lang="es-EC" i="0">
                                <a:latin typeface="Cambria Math" panose="02040503050406030204" pitchFamily="18" charset="0"/>
                              </a:rPr>
                              <m:t>12(1−</m:t>
                            </m:r>
                            <m:sSup>
                              <m:sSupPr>
                                <m:ctrlPr>
                                  <a:rPr lang="es-EC" i="1">
                                    <a:latin typeface="Cambria Math" panose="02040503050406030204" pitchFamily="18" charset="0"/>
                                  </a:rPr>
                                </m:ctrlPr>
                              </m:sSupPr>
                              <m:e>
                                <m:r>
                                  <a:rPr lang="es-EC" i="1">
                                    <a:latin typeface="Cambria Math" panose="02040503050406030204" pitchFamily="18" charset="0"/>
                                  </a:rPr>
                                  <m:t>𝑢</m:t>
                                </m:r>
                              </m:e>
                              <m:sup>
                                <m:r>
                                  <a:rPr lang="es-EC" i="0">
                                    <a:latin typeface="Cambria Math" panose="02040503050406030204" pitchFamily="18" charset="0"/>
                                  </a:rPr>
                                  <m:t>2</m:t>
                                </m:r>
                              </m:sup>
                            </m:sSup>
                          </m:e>
                        </m:d>
                      </m:den>
                    </m:f>
                    <m:r>
                      <a:rPr lang="es-EC" b="0" i="1" smtClean="0">
                        <a:latin typeface="Cambria Math" panose="02040503050406030204" pitchFamily="18" charset="0"/>
                      </a:rPr>
                      <m:t> </m:t>
                    </m:r>
                    <m:r>
                      <a:rPr lang="es-EC" b="0"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𝑅𝑖𝑔𝑖𝑑𝑒𝑧</m:t>
                    </m:r>
                    <m:r>
                      <a:rPr lang="es-EC" b="0" i="1" smtClean="0">
                        <a:latin typeface="Cambria Math" panose="02040503050406030204" pitchFamily="18" charset="0"/>
                        <a:ea typeface="Cambria Math" panose="02040503050406030204" pitchFamily="18" charset="0"/>
                      </a:rPr>
                      <m:t> </m:t>
                    </m:r>
                    <m:r>
                      <a:rPr lang="es-EC" b="0" i="1" smtClean="0">
                        <a:latin typeface="Cambria Math" panose="02040503050406030204" pitchFamily="18" charset="0"/>
                        <a:ea typeface="Cambria Math" panose="02040503050406030204" pitchFamily="18" charset="0"/>
                      </a:rPr>
                      <m:t>𝑎</m:t>
                    </m:r>
                    <m:r>
                      <a:rPr lang="es-EC" b="0" i="1" smtClean="0">
                        <a:latin typeface="Cambria Math" panose="02040503050406030204" pitchFamily="18" charset="0"/>
                        <a:ea typeface="Cambria Math" panose="02040503050406030204" pitchFamily="18" charset="0"/>
                      </a:rPr>
                      <m:t> </m:t>
                    </m:r>
                    <m:r>
                      <a:rPr lang="es-EC" b="0" i="1" smtClean="0">
                        <a:latin typeface="Cambria Math" panose="02040503050406030204" pitchFamily="18" charset="0"/>
                        <a:ea typeface="Cambria Math" panose="02040503050406030204" pitchFamily="18" charset="0"/>
                      </a:rPr>
                      <m:t>𝑙𝑎</m:t>
                    </m:r>
                    <m:r>
                      <a:rPr lang="es-EC" b="0" i="1" smtClean="0">
                        <a:latin typeface="Cambria Math" panose="02040503050406030204" pitchFamily="18" charset="0"/>
                        <a:ea typeface="Cambria Math" panose="02040503050406030204" pitchFamily="18" charset="0"/>
                      </a:rPr>
                      <m:t> </m:t>
                    </m:r>
                    <m:r>
                      <a:rPr lang="es-EC" b="0" i="1" smtClean="0">
                        <a:latin typeface="Cambria Math" panose="02040503050406030204" pitchFamily="18" charset="0"/>
                        <a:ea typeface="Cambria Math" panose="02040503050406030204" pitchFamily="18" charset="0"/>
                      </a:rPr>
                      <m:t>𝑓𝑙𝑒𝑥𝑖</m:t>
                    </m:r>
                    <m:r>
                      <a:rPr lang="es-EC" b="0" i="1" smtClean="0">
                        <a:latin typeface="Cambria Math" panose="02040503050406030204" pitchFamily="18" charset="0"/>
                        <a:ea typeface="Cambria Math" panose="02040503050406030204" pitchFamily="18" charset="0"/>
                      </a:rPr>
                      <m:t>ó</m:t>
                    </m:r>
                    <m:r>
                      <a:rPr lang="es-EC" b="0" i="1" smtClean="0">
                        <a:latin typeface="Cambria Math" panose="02040503050406030204" pitchFamily="18" charset="0"/>
                        <a:ea typeface="Cambria Math" panose="02040503050406030204" pitchFamily="18" charset="0"/>
                      </a:rPr>
                      <m:t>𝑛</m:t>
                    </m:r>
                    <m:r>
                      <a:rPr lang="es-EC" b="0" i="1" smtClean="0">
                        <a:latin typeface="Cambria Math" panose="02040503050406030204" pitchFamily="18" charset="0"/>
                        <a:ea typeface="Cambria Math" panose="02040503050406030204" pitchFamily="18" charset="0"/>
                      </a:rPr>
                      <m:t> </m:t>
                    </m:r>
                    <m:r>
                      <a:rPr lang="es-EC" b="0" i="1" smtClean="0">
                        <a:latin typeface="Cambria Math" panose="02040503050406030204" pitchFamily="18" charset="0"/>
                        <a:ea typeface="Cambria Math" panose="02040503050406030204" pitchFamily="18" charset="0"/>
                      </a:rPr>
                      <m:t>𝑑𝑒</m:t>
                    </m:r>
                    <m:r>
                      <a:rPr lang="es-EC" b="0" i="1" smtClean="0">
                        <a:latin typeface="Cambria Math" panose="02040503050406030204" pitchFamily="18" charset="0"/>
                        <a:ea typeface="Cambria Math" panose="02040503050406030204" pitchFamily="18" charset="0"/>
                      </a:rPr>
                      <m:t> </m:t>
                    </m:r>
                    <m:r>
                      <a:rPr lang="es-EC" b="0" i="1" smtClean="0">
                        <a:latin typeface="Cambria Math" panose="02040503050406030204" pitchFamily="18" charset="0"/>
                        <a:ea typeface="Cambria Math" panose="02040503050406030204" pitchFamily="18" charset="0"/>
                      </a:rPr>
                      <m:t>𝑙𝑎</m:t>
                    </m:r>
                    <m:r>
                      <a:rPr lang="es-EC" b="0" i="1" smtClean="0">
                        <a:latin typeface="Cambria Math" panose="02040503050406030204" pitchFamily="18" charset="0"/>
                        <a:ea typeface="Cambria Math" panose="02040503050406030204" pitchFamily="18" charset="0"/>
                      </a:rPr>
                      <m:t> </m:t>
                    </m:r>
                    <m:r>
                      <a:rPr lang="es-EC" b="0" i="1" smtClean="0">
                        <a:latin typeface="Cambria Math" panose="02040503050406030204" pitchFamily="18" charset="0"/>
                        <a:ea typeface="Cambria Math" panose="02040503050406030204" pitchFamily="18" charset="0"/>
                      </a:rPr>
                      <m:t>𝑝𝑙𝑎𝑐𝑎</m:t>
                    </m:r>
                  </m:oMath>
                </a14:m>
                <a:r>
                  <a:rPr lang="es-EC" dirty="0"/>
                  <a:t> </a:t>
                </a:r>
              </a:p>
            </p:txBody>
          </p:sp>
        </mc:Choice>
        <mc:Fallback xmlns="">
          <p:sp>
            <p:nvSpPr>
              <p:cNvPr id="13" name="Rectángulo 12"/>
              <p:cNvSpPr>
                <a:spLocks noRot="1" noChangeAspect="1" noMove="1" noResize="1" noEditPoints="1" noAdjustHandles="1" noChangeArrowheads="1" noChangeShapeType="1" noTextEdit="1"/>
              </p:cNvSpPr>
              <p:nvPr/>
            </p:nvSpPr>
            <p:spPr>
              <a:xfrm>
                <a:off x="1601276" y="3457251"/>
                <a:ext cx="5077352" cy="559897"/>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2127834" y="4365104"/>
                <a:ext cx="4150495" cy="7273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419" i="1">
                              <a:latin typeface="Cambria Math" panose="02040503050406030204" pitchFamily="18" charset="0"/>
                            </a:rPr>
                            <m:t>𝑀</m:t>
                          </m:r>
                        </m:e>
                        <m:sub>
                          <m:r>
                            <a:rPr lang="es-419" i="1">
                              <a:latin typeface="Cambria Math" panose="02040503050406030204" pitchFamily="18" charset="0"/>
                            </a:rPr>
                            <m:t>𝑟</m:t>
                          </m:r>
                        </m:sub>
                      </m:sSub>
                      <m:r>
                        <a:rPr lang="es-419" i="1">
                          <a:latin typeface="Cambria Math" panose="02040503050406030204" pitchFamily="18" charset="0"/>
                        </a:rPr>
                        <m:t>=</m:t>
                      </m:r>
                      <m:r>
                        <a:rPr lang="es-419" i="1">
                          <a:latin typeface="Cambria Math" panose="02040503050406030204" pitchFamily="18" charset="0"/>
                        </a:rPr>
                        <m:t>𝐷</m:t>
                      </m:r>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419" i="1">
                                  <a:latin typeface="Cambria Math" panose="02040503050406030204" pitchFamily="18" charset="0"/>
                                </a:rPr>
                                <m:t>𝑑</m:t>
                              </m:r>
                              <m:r>
                                <a:rPr lang="es-419" i="1">
                                  <a:latin typeface="Cambria Math" panose="02040503050406030204" pitchFamily="18" charset="0"/>
                                </a:rPr>
                                <m:t>𝜑</m:t>
                              </m:r>
                            </m:num>
                            <m:den>
                              <m:r>
                                <a:rPr lang="es-419" i="1">
                                  <a:latin typeface="Cambria Math" panose="02040503050406030204" pitchFamily="18" charset="0"/>
                                </a:rPr>
                                <m:t>𝑑𝑟</m:t>
                              </m:r>
                            </m:den>
                          </m:f>
                          <m:r>
                            <a:rPr lang="es-419" i="1">
                              <a:latin typeface="Cambria Math" panose="02040503050406030204" pitchFamily="18" charset="0"/>
                            </a:rPr>
                            <m:t>+</m:t>
                          </m:r>
                          <m:r>
                            <a:rPr lang="es-419" i="1">
                              <a:latin typeface="Cambria Math" panose="02040503050406030204" pitchFamily="18" charset="0"/>
                            </a:rPr>
                            <m:t>𝑢</m:t>
                          </m:r>
                          <m:f>
                            <m:fPr>
                              <m:ctrlPr>
                                <a:rPr lang="es-EC" i="1">
                                  <a:latin typeface="Cambria Math" panose="02040503050406030204" pitchFamily="18" charset="0"/>
                                </a:rPr>
                              </m:ctrlPr>
                            </m:fPr>
                            <m:num>
                              <m:r>
                                <a:rPr lang="es-419" i="1">
                                  <a:latin typeface="Cambria Math" panose="02040503050406030204" pitchFamily="18" charset="0"/>
                                </a:rPr>
                                <m:t>𝜑</m:t>
                              </m:r>
                            </m:num>
                            <m:den>
                              <m:r>
                                <a:rPr lang="es-419" i="1">
                                  <a:latin typeface="Cambria Math" panose="02040503050406030204" pitchFamily="18" charset="0"/>
                                </a:rPr>
                                <m:t>𝑟</m:t>
                              </m:r>
                            </m:den>
                          </m:f>
                        </m:e>
                      </m:d>
                      <m:r>
                        <a:rPr lang="es-419" i="1">
                          <a:latin typeface="Cambria Math" panose="02040503050406030204" pitchFamily="18" charset="0"/>
                        </a:rPr>
                        <m:t>=</m:t>
                      </m:r>
                      <m:r>
                        <a:rPr lang="es-419" i="1">
                          <a:latin typeface="Cambria Math" panose="02040503050406030204" pitchFamily="18" charset="0"/>
                        </a:rPr>
                        <m:t>𝐷</m:t>
                      </m:r>
                      <m:d>
                        <m:dPr>
                          <m:ctrlPr>
                            <a:rPr lang="es-EC" i="1">
                              <a:latin typeface="Cambria Math" panose="02040503050406030204" pitchFamily="18" charset="0"/>
                            </a:rPr>
                          </m:ctrlPr>
                        </m:dPr>
                        <m:e>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419" i="1">
                                      <a:latin typeface="Cambria Math" panose="02040503050406030204" pitchFamily="18" charset="0"/>
                                    </a:rPr>
                                    <m:t>𝑑</m:t>
                                  </m:r>
                                </m:e>
                                <m:sup>
                                  <m:r>
                                    <a:rPr lang="es-419" i="1">
                                      <a:latin typeface="Cambria Math" panose="02040503050406030204" pitchFamily="18" charset="0"/>
                                    </a:rPr>
                                    <m:t>2</m:t>
                                  </m:r>
                                </m:sup>
                              </m:sSup>
                              <m:r>
                                <a:rPr lang="es-419" i="1">
                                  <a:latin typeface="Cambria Math" panose="02040503050406030204" pitchFamily="18" charset="0"/>
                                </a:rPr>
                                <m:t>𝑤</m:t>
                              </m:r>
                            </m:num>
                            <m:den>
                              <m:r>
                                <a:rPr lang="es-419" i="1">
                                  <a:latin typeface="Cambria Math" panose="02040503050406030204" pitchFamily="18" charset="0"/>
                                </a:rPr>
                                <m:t>𝑑</m:t>
                              </m:r>
                              <m:sSup>
                                <m:sSupPr>
                                  <m:ctrlPr>
                                    <a:rPr lang="es-EC" i="1">
                                      <a:latin typeface="Cambria Math" panose="02040503050406030204" pitchFamily="18" charset="0"/>
                                    </a:rPr>
                                  </m:ctrlPr>
                                </m:sSupPr>
                                <m:e>
                                  <m:r>
                                    <a:rPr lang="es-419" i="1">
                                      <a:latin typeface="Cambria Math" panose="02040503050406030204" pitchFamily="18" charset="0"/>
                                    </a:rPr>
                                    <m:t>𝑟</m:t>
                                  </m:r>
                                </m:e>
                                <m:sup>
                                  <m:r>
                                    <a:rPr lang="es-419" i="1">
                                      <a:latin typeface="Cambria Math" panose="02040503050406030204" pitchFamily="18" charset="0"/>
                                    </a:rPr>
                                    <m:t>2</m:t>
                                  </m:r>
                                </m:sup>
                              </m:sSup>
                            </m:den>
                          </m:f>
                          <m:r>
                            <a:rPr lang="es-419" i="1">
                              <a:latin typeface="Cambria Math" panose="02040503050406030204" pitchFamily="18" charset="0"/>
                            </a:rPr>
                            <m:t>+</m:t>
                          </m:r>
                          <m:f>
                            <m:fPr>
                              <m:ctrlPr>
                                <a:rPr lang="es-EC" i="1">
                                  <a:latin typeface="Cambria Math" panose="02040503050406030204" pitchFamily="18" charset="0"/>
                                </a:rPr>
                              </m:ctrlPr>
                            </m:fPr>
                            <m:num>
                              <m:r>
                                <a:rPr lang="es-419" i="1">
                                  <a:latin typeface="Cambria Math" panose="02040503050406030204" pitchFamily="18" charset="0"/>
                                </a:rPr>
                                <m:t>𝑢</m:t>
                              </m:r>
                            </m:num>
                            <m:den>
                              <m:r>
                                <a:rPr lang="es-419" i="1">
                                  <a:latin typeface="Cambria Math" panose="02040503050406030204" pitchFamily="18" charset="0"/>
                                </a:rPr>
                                <m:t>𝑟</m:t>
                              </m:r>
                            </m:den>
                          </m:f>
                          <m:f>
                            <m:fPr>
                              <m:ctrlPr>
                                <a:rPr lang="es-EC" i="1">
                                  <a:latin typeface="Cambria Math" panose="02040503050406030204" pitchFamily="18" charset="0"/>
                                </a:rPr>
                              </m:ctrlPr>
                            </m:fPr>
                            <m:num>
                              <m:r>
                                <a:rPr lang="es-419" i="1">
                                  <a:latin typeface="Cambria Math" panose="02040503050406030204" pitchFamily="18" charset="0"/>
                                </a:rPr>
                                <m:t>𝑑𝑤</m:t>
                              </m:r>
                            </m:num>
                            <m:den>
                              <m:r>
                                <a:rPr lang="es-419" i="1">
                                  <a:latin typeface="Cambria Math" panose="02040503050406030204" pitchFamily="18" charset="0"/>
                                </a:rPr>
                                <m:t>𝑑𝑟</m:t>
                              </m:r>
                            </m:den>
                          </m:f>
                        </m:e>
                      </m:d>
                    </m:oMath>
                  </m:oMathPara>
                </a14:m>
                <a:endParaRPr lang="es-EC" dirty="0"/>
              </a:p>
            </p:txBody>
          </p:sp>
        </mc:Choice>
        <mc:Fallback xmlns="">
          <p:sp>
            <p:nvSpPr>
              <p:cNvPr id="16" name="Rectángulo 15"/>
              <p:cNvSpPr>
                <a:spLocks noRot="1" noChangeAspect="1" noMove="1" noResize="1" noEditPoints="1" noAdjustHandles="1" noChangeArrowheads="1" noChangeShapeType="1" noTextEdit="1"/>
              </p:cNvSpPr>
              <p:nvPr/>
            </p:nvSpPr>
            <p:spPr>
              <a:xfrm>
                <a:off x="2127834" y="4365104"/>
                <a:ext cx="4150495" cy="727379"/>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Rectángulo 17"/>
              <p:cNvSpPr/>
              <p:nvPr/>
            </p:nvSpPr>
            <p:spPr>
              <a:xfrm>
                <a:off x="2127834" y="5108389"/>
                <a:ext cx="4316374" cy="7203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𝑡</m:t>
                          </m:r>
                        </m:sub>
                      </m:sSub>
                      <m:r>
                        <a:rPr lang="es-EC" i="0">
                          <a:latin typeface="Cambria Math" panose="02040503050406030204" pitchFamily="18" charset="0"/>
                        </a:rPr>
                        <m:t>=</m:t>
                      </m:r>
                      <m:r>
                        <a:rPr lang="es-EC" i="1">
                          <a:latin typeface="Cambria Math" panose="02040503050406030204" pitchFamily="18" charset="0"/>
                        </a:rPr>
                        <m:t>𝐷</m:t>
                      </m:r>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𝜑</m:t>
                              </m:r>
                            </m:num>
                            <m:den>
                              <m:r>
                                <a:rPr lang="es-EC" i="1">
                                  <a:latin typeface="Cambria Math" panose="02040503050406030204" pitchFamily="18" charset="0"/>
                                </a:rPr>
                                <m:t>𝑟</m:t>
                              </m:r>
                            </m:den>
                          </m:f>
                          <m:r>
                            <a:rPr lang="es-EC" i="0">
                              <a:latin typeface="Cambria Math" panose="02040503050406030204" pitchFamily="18" charset="0"/>
                            </a:rPr>
                            <m:t>+</m:t>
                          </m:r>
                          <m:r>
                            <a:rPr lang="es-EC" i="1">
                              <a:latin typeface="Cambria Math" panose="02040503050406030204" pitchFamily="18" charset="0"/>
                            </a:rPr>
                            <m:t>𝑢</m:t>
                          </m:r>
                          <m:f>
                            <m:fPr>
                              <m:ctrlPr>
                                <a:rPr lang="es-EC" i="1">
                                  <a:latin typeface="Cambria Math" panose="02040503050406030204" pitchFamily="18" charset="0"/>
                                </a:rPr>
                              </m:ctrlPr>
                            </m:fPr>
                            <m:num>
                              <m:r>
                                <a:rPr lang="es-EC" i="1">
                                  <a:latin typeface="Cambria Math" panose="02040503050406030204" pitchFamily="18" charset="0"/>
                                </a:rPr>
                                <m:t>𝑑</m:t>
                              </m:r>
                              <m:r>
                                <a:rPr lang="es-EC" i="1">
                                  <a:latin typeface="Cambria Math" panose="02040503050406030204" pitchFamily="18" charset="0"/>
                                </a:rPr>
                                <m:t>𝜑</m:t>
                              </m:r>
                            </m:num>
                            <m:den>
                              <m:r>
                                <a:rPr lang="es-EC" i="1">
                                  <a:latin typeface="Cambria Math" panose="02040503050406030204" pitchFamily="18" charset="0"/>
                                </a:rPr>
                                <m:t>𝑑𝑟</m:t>
                              </m:r>
                            </m:den>
                          </m:f>
                        </m:e>
                      </m:d>
                      <m:r>
                        <a:rPr lang="es-EC" i="0">
                          <a:latin typeface="Cambria Math" panose="02040503050406030204" pitchFamily="18" charset="0"/>
                        </a:rPr>
                        <m:t>=</m:t>
                      </m:r>
                      <m:r>
                        <a:rPr lang="es-EC" i="1">
                          <a:latin typeface="Cambria Math" panose="02040503050406030204" pitchFamily="18" charset="0"/>
                        </a:rPr>
                        <m:t>𝐷</m:t>
                      </m:r>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0">
                                  <a:latin typeface="Cambria Math" panose="02040503050406030204" pitchFamily="18" charset="0"/>
                                </a:rPr>
                                <m:t>1</m:t>
                              </m:r>
                            </m:num>
                            <m:den>
                              <m:r>
                                <a:rPr lang="es-EC" i="1">
                                  <a:latin typeface="Cambria Math" panose="02040503050406030204" pitchFamily="18" charset="0"/>
                                </a:rPr>
                                <m:t>𝑟</m:t>
                              </m:r>
                            </m:den>
                          </m:f>
                          <m:f>
                            <m:fPr>
                              <m:ctrlPr>
                                <a:rPr lang="es-EC" i="1">
                                  <a:latin typeface="Cambria Math" panose="02040503050406030204" pitchFamily="18" charset="0"/>
                                </a:rPr>
                              </m:ctrlPr>
                            </m:fPr>
                            <m:num>
                              <m:r>
                                <a:rPr lang="es-EC" i="1">
                                  <a:latin typeface="Cambria Math" panose="02040503050406030204" pitchFamily="18" charset="0"/>
                                </a:rPr>
                                <m:t>𝑑𝑤</m:t>
                              </m:r>
                            </m:num>
                            <m:den>
                              <m:r>
                                <a:rPr lang="es-EC" i="1">
                                  <a:latin typeface="Cambria Math" panose="02040503050406030204" pitchFamily="18" charset="0"/>
                                </a:rPr>
                                <m:t>𝑑𝑟</m:t>
                              </m:r>
                            </m:den>
                          </m:f>
                          <m:r>
                            <a:rPr lang="es-EC" i="0">
                              <a:latin typeface="Cambria Math" panose="02040503050406030204" pitchFamily="18" charset="0"/>
                            </a:rPr>
                            <m:t>+</m:t>
                          </m:r>
                          <m:r>
                            <a:rPr lang="es-EC" i="1">
                              <a:latin typeface="Cambria Math" panose="02040503050406030204" pitchFamily="18" charset="0"/>
                            </a:rPr>
                            <m:t>𝑢</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2</m:t>
                                  </m:r>
                                </m:sup>
                              </m:sSup>
                              <m:r>
                                <a:rPr lang="es-EC" i="1">
                                  <a:latin typeface="Cambria Math" panose="02040503050406030204" pitchFamily="18" charset="0"/>
                                </a:rPr>
                                <m:t>𝑤</m:t>
                              </m:r>
                            </m:num>
                            <m:den>
                              <m:r>
                                <a:rPr lang="es-EC" i="1">
                                  <a:latin typeface="Cambria Math" panose="02040503050406030204" pitchFamily="18" charset="0"/>
                                </a:rPr>
                                <m:t>𝑑</m:t>
                              </m:r>
                              <m:sSup>
                                <m:sSupPr>
                                  <m:ctrlPr>
                                    <a:rPr lang="es-EC" i="1">
                                      <a:latin typeface="Cambria Math" panose="02040503050406030204" pitchFamily="18" charset="0"/>
                                    </a:rPr>
                                  </m:ctrlPr>
                                </m:sSupPr>
                                <m:e>
                                  <m:r>
                                    <a:rPr lang="es-EC" i="1">
                                      <a:latin typeface="Cambria Math" panose="02040503050406030204" pitchFamily="18" charset="0"/>
                                    </a:rPr>
                                    <m:t>𝑟</m:t>
                                  </m:r>
                                </m:e>
                                <m:sup>
                                  <m:r>
                                    <a:rPr lang="es-EC" i="0">
                                      <a:latin typeface="Cambria Math" panose="02040503050406030204" pitchFamily="18" charset="0"/>
                                    </a:rPr>
                                    <m:t>2</m:t>
                                  </m:r>
                                </m:sup>
                              </m:sSup>
                            </m:den>
                          </m:f>
                        </m:e>
                      </m:d>
                    </m:oMath>
                  </m:oMathPara>
                </a14:m>
                <a:endParaRPr lang="es-EC" dirty="0"/>
              </a:p>
            </p:txBody>
          </p:sp>
        </mc:Choice>
        <mc:Fallback xmlns="">
          <p:sp>
            <p:nvSpPr>
              <p:cNvPr id="18" name="Rectángulo 17"/>
              <p:cNvSpPr>
                <a:spLocks noRot="1" noChangeAspect="1" noMove="1" noResize="1" noEditPoints="1" noAdjustHandles="1" noChangeArrowheads="1" noChangeShapeType="1" noTextEdit="1"/>
              </p:cNvSpPr>
              <p:nvPr/>
            </p:nvSpPr>
            <p:spPr>
              <a:xfrm>
                <a:off x="2127834" y="5108389"/>
                <a:ext cx="4316374" cy="720325"/>
              </a:xfrm>
              <a:prstGeom prst="rect">
                <a:avLst/>
              </a:prstGeom>
              <a:blipFill>
                <a:blip r:embed="rId7"/>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15041899"/>
      </p:ext>
    </p:extLst>
  </p:cSld>
  <p:clrMapOvr>
    <a:masterClrMapping/>
  </p:clrMapOvr>
  <p:transition>
    <p:spli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5"/>
          </p:nvPr>
        </p:nvSpPr>
        <p:spPr/>
        <p:txBody>
          <a:bodyPr/>
          <a:lstStyle/>
          <a:p>
            <a:fld id="{605C55AB-1862-4448-87F3-CA796D0F447B}" type="slidenum">
              <a:rPr lang="en-US" sz="1600" smtClean="0"/>
              <a:pPr/>
              <a:t>21</a:t>
            </a:fld>
            <a:endParaRPr lang="en-US" sz="1600" dirty="0"/>
          </a:p>
        </p:txBody>
      </p:sp>
      <p:sp>
        <p:nvSpPr>
          <p:cNvPr id="10" name="4 Título"/>
          <p:cNvSpPr txBox="1">
            <a:spLocks/>
          </p:cNvSpPr>
          <p:nvPr/>
        </p:nvSpPr>
        <p:spPr bwMode="auto">
          <a:xfrm>
            <a:off x="2699792" y="-90264"/>
            <a:ext cx="64085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C" altLang="es-EC" sz="3000" b="1" dirty="0">
                <a:solidFill>
                  <a:schemeClr val="tx1"/>
                </a:solidFill>
              </a:rPr>
              <a:t>Flexión Estática Axisimétrica en Placas Circulares Isotrópicas</a:t>
            </a:r>
            <a:endParaRPr lang="es-ES" altLang="es-EC" sz="3000" b="1" dirty="0">
              <a:solidFill>
                <a:schemeClr val="tx1"/>
              </a:solidFill>
            </a:endParaRPr>
          </a:p>
        </p:txBody>
      </p:sp>
      <p:sp>
        <p:nvSpPr>
          <p:cNvPr id="15" name="Rectángulo 14"/>
          <p:cNvSpPr/>
          <p:nvPr/>
        </p:nvSpPr>
        <p:spPr>
          <a:xfrm>
            <a:off x="2142411" y="1228006"/>
            <a:ext cx="4464496" cy="6463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s-EC" dirty="0"/>
              <a:t>Máximos Esfuerzos en una Placa Circular Cargada Axisimétricamente</a:t>
            </a:r>
          </a:p>
        </p:txBody>
      </p:sp>
      <mc:AlternateContent xmlns:mc="http://schemas.openxmlformats.org/markup-compatibility/2006" xmlns:a14="http://schemas.microsoft.com/office/drawing/2010/main">
        <mc:Choice Requires="a14">
          <p:sp>
            <p:nvSpPr>
              <p:cNvPr id="2" name="Rectángulo 1"/>
              <p:cNvSpPr/>
              <p:nvPr/>
            </p:nvSpPr>
            <p:spPr>
              <a:xfrm>
                <a:off x="4572000" y="2227526"/>
                <a:ext cx="1461874"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𝑟</m:t>
                          </m:r>
                        </m:sub>
                      </m:sSub>
                      <m:r>
                        <a:rPr lang="es-EC" i="0">
                          <a:latin typeface="Cambria Math" panose="02040503050406030204" pitchFamily="18" charset="0"/>
                        </a:rPr>
                        <m:t>=12</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𝑟</m:t>
                              </m:r>
                            </m:sub>
                          </m:sSub>
                          <m:r>
                            <a:rPr lang="es-EC" i="1">
                              <a:latin typeface="Cambria Math" panose="02040503050406030204" pitchFamily="18" charset="0"/>
                            </a:rPr>
                            <m:t>𝑧</m:t>
                          </m:r>
                        </m:num>
                        <m:den>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3</m:t>
                              </m:r>
                            </m:sup>
                          </m:sSup>
                        </m:den>
                      </m:f>
                    </m:oMath>
                  </m:oMathPara>
                </a14:m>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4572000" y="2227526"/>
                <a:ext cx="1461874" cy="610873"/>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4588863" y="2922767"/>
                <a:ext cx="1428148"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𝑡</m:t>
                          </m:r>
                        </m:sub>
                      </m:sSub>
                      <m:r>
                        <a:rPr lang="es-EC" i="0">
                          <a:latin typeface="Cambria Math" panose="02040503050406030204" pitchFamily="18" charset="0"/>
                        </a:rPr>
                        <m:t>=12</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𝑡</m:t>
                              </m:r>
                            </m:sub>
                          </m:sSub>
                          <m:r>
                            <a:rPr lang="es-EC" i="1">
                              <a:latin typeface="Cambria Math" panose="02040503050406030204" pitchFamily="18" charset="0"/>
                            </a:rPr>
                            <m:t>𝑧</m:t>
                          </m:r>
                        </m:num>
                        <m:den>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3</m:t>
                              </m:r>
                            </m:sup>
                          </m:sSup>
                        </m:den>
                      </m:f>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4588863" y="2922767"/>
                <a:ext cx="1428148" cy="610873"/>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4538272" y="3835270"/>
                <a:ext cx="2194832"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𝑟</m:t>
                              </m:r>
                              <m:r>
                                <a:rPr lang="es-EC" i="0">
                                  <a:latin typeface="Cambria Math" panose="02040503050406030204" pitchFamily="18" charset="0"/>
                                </a:rPr>
                                <m:t> </m:t>
                              </m:r>
                            </m:sub>
                          </m:sSub>
                        </m:e>
                        <m:sub>
                          <m:r>
                            <a:rPr lang="es-EC" i="1">
                              <a:latin typeface="Cambria Math" panose="02040503050406030204" pitchFamily="18" charset="0"/>
                            </a:rPr>
                            <m:t>𝑀𝐴𝑋</m:t>
                          </m:r>
                          <m:r>
                            <a:rPr lang="es-EC" i="0">
                              <a:latin typeface="Cambria Math" panose="02040503050406030204" pitchFamily="18" charset="0"/>
                            </a:rPr>
                            <m:t>.</m:t>
                          </m:r>
                          <m:r>
                            <a:rPr lang="es-EC" i="1">
                              <a:latin typeface="Cambria Math" panose="02040503050406030204" pitchFamily="18" charset="0"/>
                            </a:rPr>
                            <m:t>𝑀𝐼𝑁</m:t>
                          </m:r>
                        </m:sub>
                      </m:sSub>
                      <m:r>
                        <a:rPr lang="es-EC" i="0">
                          <a:latin typeface="Cambria Math" panose="02040503050406030204" pitchFamily="18" charset="0"/>
                        </a:rPr>
                        <m:t>=±6</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𝑟</m:t>
                              </m:r>
                            </m:sub>
                          </m:sSub>
                        </m:num>
                        <m:den>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2</m:t>
                              </m:r>
                            </m:sup>
                          </m:sSup>
                        </m:den>
                      </m:f>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4538272" y="3835270"/>
                <a:ext cx="2194832" cy="610873"/>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4572000" y="4646278"/>
                <a:ext cx="2161104"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𝑡</m:t>
                              </m:r>
                              <m:r>
                                <a:rPr lang="es-EC" i="0">
                                  <a:latin typeface="Cambria Math" panose="02040503050406030204" pitchFamily="18" charset="0"/>
                                </a:rPr>
                                <m:t> </m:t>
                              </m:r>
                            </m:sub>
                          </m:sSub>
                        </m:e>
                        <m:sub>
                          <m:r>
                            <a:rPr lang="es-EC" i="1">
                              <a:latin typeface="Cambria Math" panose="02040503050406030204" pitchFamily="18" charset="0"/>
                            </a:rPr>
                            <m:t>𝑀𝐴𝑋</m:t>
                          </m:r>
                          <m:r>
                            <a:rPr lang="es-EC" i="0">
                              <a:latin typeface="Cambria Math" panose="02040503050406030204" pitchFamily="18" charset="0"/>
                            </a:rPr>
                            <m:t>.</m:t>
                          </m:r>
                          <m:r>
                            <a:rPr lang="es-EC" i="1">
                              <a:latin typeface="Cambria Math" panose="02040503050406030204" pitchFamily="18" charset="0"/>
                            </a:rPr>
                            <m:t>𝑀𝐼𝑁</m:t>
                          </m:r>
                        </m:sub>
                      </m:sSub>
                      <m:r>
                        <a:rPr lang="es-EC" i="0">
                          <a:latin typeface="Cambria Math" panose="02040503050406030204" pitchFamily="18" charset="0"/>
                        </a:rPr>
                        <m:t>=±6</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𝑡</m:t>
                              </m:r>
                            </m:sub>
                          </m:sSub>
                        </m:num>
                        <m:den>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2</m:t>
                              </m:r>
                            </m:sup>
                          </m:sSup>
                        </m:den>
                      </m:f>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4572000" y="4646278"/>
                <a:ext cx="2161104" cy="610873"/>
              </a:xfrm>
              <a:prstGeom prst="rect">
                <a:avLst/>
              </a:prstGeom>
              <a:blipFill>
                <a:blip r:embed="rId6"/>
                <a:stretch>
                  <a:fillRect/>
                </a:stretch>
              </a:blipFill>
            </p:spPr>
            <p:txBody>
              <a:bodyPr/>
              <a:lstStyle/>
              <a:p>
                <a:r>
                  <a:rPr lang="es-EC">
                    <a:noFill/>
                  </a:rPr>
                  <a:t> </a:t>
                </a:r>
              </a:p>
            </p:txBody>
          </p:sp>
        </mc:Fallback>
      </mc:AlternateContent>
      <p:sp>
        <p:nvSpPr>
          <p:cNvPr id="17" name="Rectángulo 16"/>
          <p:cNvSpPr/>
          <p:nvPr/>
        </p:nvSpPr>
        <p:spPr>
          <a:xfrm>
            <a:off x="646633" y="2466817"/>
            <a:ext cx="2715277" cy="92333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es-EC" dirty="0"/>
              <a:t>Ley Generalizada de Hooke </a:t>
            </a:r>
          </a:p>
          <a:p>
            <a:pPr algn="ctr"/>
            <a:r>
              <a:rPr lang="es-EC" dirty="0"/>
              <a:t>+ </a:t>
            </a:r>
          </a:p>
          <a:p>
            <a:pPr algn="ctr"/>
            <a:r>
              <a:rPr lang="es-EC" dirty="0"/>
              <a:t>Momentos Flectores</a:t>
            </a:r>
          </a:p>
        </p:txBody>
      </p:sp>
      <p:sp>
        <p:nvSpPr>
          <p:cNvPr id="22" name="Rectángulo 21"/>
          <p:cNvSpPr/>
          <p:nvPr/>
        </p:nvSpPr>
        <p:spPr>
          <a:xfrm>
            <a:off x="774929" y="4400193"/>
            <a:ext cx="2715277"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es-EC" dirty="0"/>
              <a:t>Evaluando en límites de la placa</a:t>
            </a:r>
          </a:p>
        </p:txBody>
      </p:sp>
      <p:sp>
        <p:nvSpPr>
          <p:cNvPr id="23" name="Flecha: a la derecha 22"/>
          <p:cNvSpPr/>
          <p:nvPr/>
        </p:nvSpPr>
        <p:spPr>
          <a:xfrm>
            <a:off x="3576996" y="2741268"/>
            <a:ext cx="576064" cy="37442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24" name="Abrir llave 23"/>
          <p:cNvSpPr/>
          <p:nvPr/>
        </p:nvSpPr>
        <p:spPr>
          <a:xfrm>
            <a:off x="4335146" y="2244325"/>
            <a:ext cx="220960" cy="1267727"/>
          </a:xfrm>
          <a:prstGeom prst="leftBrace">
            <a:avLst/>
          </a:prstGeom>
        </p:spPr>
        <p:style>
          <a:lnRef idx="2">
            <a:schemeClr val="accent4"/>
          </a:lnRef>
          <a:fillRef idx="0">
            <a:schemeClr val="accent4"/>
          </a:fillRef>
          <a:effectRef idx="1">
            <a:schemeClr val="accent4"/>
          </a:effectRef>
          <a:fontRef idx="minor">
            <a:schemeClr val="tx1"/>
          </a:fontRef>
        </p:style>
        <p:txBody>
          <a:bodyPr rtlCol="0" anchor="ctr"/>
          <a:lstStyle/>
          <a:p>
            <a:pPr algn="ctr"/>
            <a:endParaRPr lang="es-EC"/>
          </a:p>
        </p:txBody>
      </p:sp>
      <p:sp>
        <p:nvSpPr>
          <p:cNvPr id="25" name="Flecha: a la derecha 24"/>
          <p:cNvSpPr/>
          <p:nvPr/>
        </p:nvSpPr>
        <p:spPr>
          <a:xfrm>
            <a:off x="3586845" y="4459064"/>
            <a:ext cx="576064" cy="37442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26" name="Abrir llave 25"/>
          <p:cNvSpPr/>
          <p:nvPr/>
        </p:nvSpPr>
        <p:spPr>
          <a:xfrm>
            <a:off x="4344995" y="3962121"/>
            <a:ext cx="220960" cy="1267727"/>
          </a:xfrm>
          <a:prstGeom prst="leftBrace">
            <a:avLst/>
          </a:prstGeom>
        </p:spPr>
        <p:style>
          <a:lnRef idx="2">
            <a:schemeClr val="accent4"/>
          </a:lnRef>
          <a:fillRef idx="0">
            <a:schemeClr val="accent4"/>
          </a:fillRef>
          <a:effectRef idx="1">
            <a:schemeClr val="accent4"/>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2737703601"/>
      </p:ext>
    </p:extLst>
  </p:cSld>
  <p:clrMapOvr>
    <a:masterClrMapping/>
  </p:clrMapOvr>
  <p:transition>
    <p:spli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5"/>
          </p:nvPr>
        </p:nvSpPr>
        <p:spPr/>
        <p:txBody>
          <a:bodyPr/>
          <a:lstStyle/>
          <a:p>
            <a:fld id="{605C55AB-1862-4448-87F3-CA796D0F447B}" type="slidenum">
              <a:rPr lang="en-US" sz="1600" smtClean="0"/>
              <a:pPr/>
              <a:t>22</a:t>
            </a:fld>
            <a:endParaRPr lang="en-US" sz="1600" dirty="0"/>
          </a:p>
        </p:txBody>
      </p:sp>
      <p:sp>
        <p:nvSpPr>
          <p:cNvPr id="10" name="4 Título"/>
          <p:cNvSpPr txBox="1">
            <a:spLocks/>
          </p:cNvSpPr>
          <p:nvPr/>
        </p:nvSpPr>
        <p:spPr bwMode="auto">
          <a:xfrm>
            <a:off x="2699792" y="-90264"/>
            <a:ext cx="64085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C" altLang="es-EC" sz="3000" b="1" dirty="0">
                <a:solidFill>
                  <a:schemeClr val="tx1"/>
                </a:solidFill>
              </a:rPr>
              <a:t>Flexión Estática Axisimétrica en Placas Circulares Isotrópicas</a:t>
            </a:r>
            <a:endParaRPr lang="es-ES" altLang="es-EC" sz="3000" b="1" dirty="0">
              <a:solidFill>
                <a:schemeClr val="tx1"/>
              </a:solidFill>
            </a:endParaRPr>
          </a:p>
        </p:txBody>
      </p:sp>
      <p:sp>
        <p:nvSpPr>
          <p:cNvPr id="15" name="Rectángulo 14"/>
          <p:cNvSpPr/>
          <p:nvPr/>
        </p:nvSpPr>
        <p:spPr>
          <a:xfrm>
            <a:off x="2133600" y="1412930"/>
            <a:ext cx="4825400" cy="36933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s-EC" dirty="0"/>
              <a:t>Equilibrio de un Elemento Diferencial de la Placa</a:t>
            </a:r>
          </a:p>
        </p:txBody>
      </p:sp>
      <mc:AlternateContent xmlns:mc="http://schemas.openxmlformats.org/markup-compatibility/2006" xmlns:a14="http://schemas.microsoft.com/office/drawing/2010/main">
        <mc:Choice Requires="a14">
          <p:sp>
            <p:nvSpPr>
              <p:cNvPr id="6" name="Rectángulo 5"/>
              <p:cNvSpPr/>
              <p:nvPr/>
            </p:nvSpPr>
            <p:spPr>
              <a:xfrm>
                <a:off x="4614992" y="2636912"/>
                <a:ext cx="4529008" cy="106041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s-EC" sz="1400" i="1" smtClean="0">
                              <a:latin typeface="Cambria Math" panose="02040503050406030204" pitchFamily="18" charset="0"/>
                            </a:rPr>
                          </m:ctrlPr>
                        </m:dPr>
                        <m:e>
                          <m:sSub>
                            <m:sSubPr>
                              <m:ctrlPr>
                                <a:rPr lang="es-EC" sz="1400" i="1">
                                  <a:latin typeface="Cambria Math" panose="02040503050406030204" pitchFamily="18" charset="0"/>
                                </a:rPr>
                              </m:ctrlPr>
                            </m:sSubPr>
                            <m:e>
                              <m:r>
                                <a:rPr lang="es-EC" sz="1400" i="1">
                                  <a:latin typeface="Cambria Math" panose="02040503050406030204" pitchFamily="18" charset="0"/>
                                </a:rPr>
                                <m:t>𝑀</m:t>
                              </m:r>
                            </m:e>
                            <m:sub>
                              <m:r>
                                <a:rPr lang="es-EC" sz="1400" i="1">
                                  <a:latin typeface="Cambria Math" panose="02040503050406030204" pitchFamily="18" charset="0"/>
                                </a:rPr>
                                <m:t>𝑟</m:t>
                              </m:r>
                            </m:sub>
                          </m:sSub>
                          <m:r>
                            <a:rPr lang="es-EC" sz="1400" i="0">
                              <a:latin typeface="Cambria Math" panose="02040503050406030204" pitchFamily="18" charset="0"/>
                            </a:rPr>
                            <m:t>+</m:t>
                          </m:r>
                          <m:f>
                            <m:fPr>
                              <m:ctrlPr>
                                <a:rPr lang="es-EC" sz="1400" i="1">
                                  <a:latin typeface="Cambria Math" panose="02040503050406030204" pitchFamily="18" charset="0"/>
                                </a:rPr>
                              </m:ctrlPr>
                            </m:fPr>
                            <m:num>
                              <m:r>
                                <a:rPr lang="es-EC" sz="1400" i="1">
                                  <a:latin typeface="Cambria Math" panose="02040503050406030204" pitchFamily="18" charset="0"/>
                                </a:rPr>
                                <m:t>𝑑</m:t>
                              </m:r>
                              <m:sSub>
                                <m:sSubPr>
                                  <m:ctrlPr>
                                    <a:rPr lang="es-EC" sz="1400" i="1">
                                      <a:latin typeface="Cambria Math" panose="02040503050406030204" pitchFamily="18" charset="0"/>
                                    </a:rPr>
                                  </m:ctrlPr>
                                </m:sSubPr>
                                <m:e>
                                  <m:r>
                                    <a:rPr lang="es-EC" sz="1400" i="1">
                                      <a:latin typeface="Cambria Math" panose="02040503050406030204" pitchFamily="18" charset="0"/>
                                    </a:rPr>
                                    <m:t>𝑀</m:t>
                                  </m:r>
                                </m:e>
                                <m:sub>
                                  <m:r>
                                    <a:rPr lang="es-EC" sz="1400" i="1">
                                      <a:latin typeface="Cambria Math" panose="02040503050406030204" pitchFamily="18" charset="0"/>
                                    </a:rPr>
                                    <m:t>𝑟</m:t>
                                  </m:r>
                                </m:sub>
                              </m:sSub>
                            </m:num>
                            <m:den>
                              <m:r>
                                <a:rPr lang="es-EC" sz="1400" i="1">
                                  <a:latin typeface="Cambria Math" panose="02040503050406030204" pitchFamily="18" charset="0"/>
                                </a:rPr>
                                <m:t>𝑑𝑟</m:t>
                              </m:r>
                            </m:den>
                          </m:f>
                          <m:r>
                            <a:rPr lang="es-EC" sz="1400" i="1">
                              <a:latin typeface="Cambria Math" panose="02040503050406030204" pitchFamily="18" charset="0"/>
                            </a:rPr>
                            <m:t>𝑑𝑟</m:t>
                          </m:r>
                        </m:e>
                      </m:d>
                      <m:d>
                        <m:dPr>
                          <m:ctrlPr>
                            <a:rPr lang="es-EC" sz="1400" i="1">
                              <a:latin typeface="Cambria Math" panose="02040503050406030204" pitchFamily="18" charset="0"/>
                            </a:rPr>
                          </m:ctrlPr>
                        </m:dPr>
                        <m:e>
                          <m:r>
                            <a:rPr lang="es-EC" sz="1400" i="1">
                              <a:latin typeface="Cambria Math" panose="02040503050406030204" pitchFamily="18" charset="0"/>
                            </a:rPr>
                            <m:t>𝑟</m:t>
                          </m:r>
                          <m:r>
                            <a:rPr lang="es-EC" sz="1400" i="0">
                              <a:latin typeface="Cambria Math" panose="02040503050406030204" pitchFamily="18" charset="0"/>
                            </a:rPr>
                            <m:t>+</m:t>
                          </m:r>
                          <m:r>
                            <a:rPr lang="es-EC" sz="1400" i="1">
                              <a:latin typeface="Cambria Math" panose="02040503050406030204" pitchFamily="18" charset="0"/>
                            </a:rPr>
                            <m:t>𝑑𝑟</m:t>
                          </m:r>
                        </m:e>
                      </m:d>
                      <m:r>
                        <a:rPr lang="es-EC" sz="1400" i="1">
                          <a:latin typeface="Cambria Math" panose="02040503050406030204" pitchFamily="18" charset="0"/>
                        </a:rPr>
                        <m:t>𝑑</m:t>
                      </m:r>
                      <m:r>
                        <a:rPr lang="es-EC" sz="1400" i="1">
                          <a:latin typeface="Cambria Math" panose="02040503050406030204" pitchFamily="18" charset="0"/>
                        </a:rPr>
                        <m:t>𝜃</m:t>
                      </m:r>
                      <m:r>
                        <a:rPr lang="es-EC" sz="1400" i="0">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𝑀</m:t>
                          </m:r>
                        </m:e>
                        <m:sub>
                          <m:r>
                            <a:rPr lang="es-EC" sz="1400" i="1">
                              <a:latin typeface="Cambria Math" panose="02040503050406030204" pitchFamily="18" charset="0"/>
                            </a:rPr>
                            <m:t>𝑟</m:t>
                          </m:r>
                        </m:sub>
                      </m:sSub>
                      <m:r>
                        <a:rPr lang="es-EC" sz="1400" i="1">
                          <a:latin typeface="Cambria Math" panose="02040503050406030204" pitchFamily="18" charset="0"/>
                        </a:rPr>
                        <m:t>𝑟𝑑</m:t>
                      </m:r>
                      <m:r>
                        <a:rPr lang="es-EC" sz="1400" i="1">
                          <a:latin typeface="Cambria Math" panose="02040503050406030204" pitchFamily="18" charset="0"/>
                        </a:rPr>
                        <m:t>𝜃</m:t>
                      </m:r>
                      <m:r>
                        <a:rPr lang="es-EC" sz="1400" i="0">
                          <a:latin typeface="Cambria Math" panose="02040503050406030204" pitchFamily="18" charset="0"/>
                        </a:rPr>
                        <m:t>−2</m:t>
                      </m:r>
                      <m:d>
                        <m:dPr>
                          <m:ctrlPr>
                            <a:rPr lang="es-EC" sz="1400" i="1">
                              <a:latin typeface="Cambria Math" panose="02040503050406030204" pitchFamily="18" charset="0"/>
                            </a:rPr>
                          </m:ctrlPr>
                        </m:dPr>
                        <m:e>
                          <m:sSub>
                            <m:sSubPr>
                              <m:ctrlPr>
                                <a:rPr lang="es-EC" sz="1400" i="1">
                                  <a:latin typeface="Cambria Math" panose="02040503050406030204" pitchFamily="18" charset="0"/>
                                </a:rPr>
                              </m:ctrlPr>
                            </m:sSubPr>
                            <m:e>
                              <m:r>
                                <a:rPr lang="es-EC" sz="1400" i="1">
                                  <a:latin typeface="Cambria Math" panose="02040503050406030204" pitchFamily="18" charset="0"/>
                                </a:rPr>
                                <m:t>𝑀</m:t>
                              </m:r>
                            </m:e>
                            <m:sub>
                              <m:r>
                                <a:rPr lang="es-EC" sz="1400" i="1">
                                  <a:latin typeface="Cambria Math" panose="02040503050406030204" pitchFamily="18" charset="0"/>
                                </a:rPr>
                                <m:t>𝑡</m:t>
                              </m:r>
                            </m:sub>
                          </m:sSub>
                          <m:r>
                            <a:rPr lang="es-EC" sz="1400" i="1">
                              <a:latin typeface="Cambria Math" panose="02040503050406030204" pitchFamily="18" charset="0"/>
                            </a:rPr>
                            <m:t>𝑑𝑟</m:t>
                          </m:r>
                        </m:e>
                      </m:d>
                      <m:func>
                        <m:funcPr>
                          <m:ctrlPr>
                            <a:rPr lang="es-EC" sz="1400" i="1">
                              <a:latin typeface="Cambria Math" panose="02040503050406030204" pitchFamily="18" charset="0"/>
                            </a:rPr>
                          </m:ctrlPr>
                        </m:funcPr>
                        <m:fName>
                          <m:r>
                            <m:rPr>
                              <m:sty m:val="p"/>
                            </m:rPr>
                            <a:rPr lang="es-EC" sz="1400" i="0">
                              <a:latin typeface="Cambria Math" panose="02040503050406030204" pitchFamily="18" charset="0"/>
                            </a:rPr>
                            <m:t>sin</m:t>
                          </m:r>
                        </m:fName>
                        <m:e>
                          <m:d>
                            <m:dPr>
                              <m:ctrlPr>
                                <a:rPr lang="es-EC" sz="1400" i="1">
                                  <a:latin typeface="Cambria Math" panose="02040503050406030204" pitchFamily="18" charset="0"/>
                                </a:rPr>
                              </m:ctrlPr>
                            </m:dPr>
                            <m:e>
                              <m:f>
                                <m:fPr>
                                  <m:ctrlPr>
                                    <a:rPr lang="es-EC" sz="1400" i="1">
                                      <a:latin typeface="Cambria Math" panose="02040503050406030204" pitchFamily="18" charset="0"/>
                                    </a:rPr>
                                  </m:ctrlPr>
                                </m:fPr>
                                <m:num>
                                  <m:r>
                                    <a:rPr lang="es-EC" sz="1400" i="1">
                                      <a:latin typeface="Cambria Math" panose="02040503050406030204" pitchFamily="18" charset="0"/>
                                    </a:rPr>
                                    <m:t>𝑑</m:t>
                                  </m:r>
                                  <m:r>
                                    <a:rPr lang="es-EC" sz="1400" i="1">
                                      <a:latin typeface="Cambria Math" panose="02040503050406030204" pitchFamily="18" charset="0"/>
                                    </a:rPr>
                                    <m:t>𝜃</m:t>
                                  </m:r>
                                </m:num>
                                <m:den>
                                  <m:r>
                                    <a:rPr lang="es-EC" sz="1400" i="0">
                                      <a:latin typeface="Cambria Math" panose="02040503050406030204" pitchFamily="18" charset="0"/>
                                    </a:rPr>
                                    <m:t>2</m:t>
                                  </m:r>
                                </m:den>
                              </m:f>
                            </m:e>
                          </m:d>
                        </m:e>
                      </m:func>
                      <m:r>
                        <a:rPr lang="es-EC" sz="1400" i="0">
                          <a:latin typeface="Cambria Math" panose="02040503050406030204" pitchFamily="18" charset="0"/>
                        </a:rPr>
                        <m:t>+</m:t>
                      </m:r>
                      <m:d>
                        <m:dPr>
                          <m:ctrlPr>
                            <a:rPr lang="es-EC" sz="1400" i="1">
                              <a:latin typeface="Cambria Math" panose="02040503050406030204" pitchFamily="18" charset="0"/>
                            </a:rPr>
                          </m:ctrlPr>
                        </m:dPr>
                        <m:e>
                          <m:sSub>
                            <m:sSubPr>
                              <m:ctrlPr>
                                <a:rPr lang="es-EC" sz="1400" i="1">
                                  <a:latin typeface="Cambria Math" panose="02040503050406030204" pitchFamily="18" charset="0"/>
                                </a:rPr>
                              </m:ctrlPr>
                            </m:sSubPr>
                            <m:e>
                              <m:r>
                                <a:rPr lang="es-EC" sz="1400" i="1">
                                  <a:latin typeface="Cambria Math" panose="02040503050406030204" pitchFamily="18" charset="0"/>
                                </a:rPr>
                                <m:t>𝑉</m:t>
                              </m:r>
                            </m:e>
                            <m:sub>
                              <m:r>
                                <a:rPr lang="es-EC" sz="1400" i="1">
                                  <a:latin typeface="Cambria Math" panose="02040503050406030204" pitchFamily="18" charset="0"/>
                                </a:rPr>
                                <m:t>𝑟</m:t>
                              </m:r>
                            </m:sub>
                          </m:sSub>
                          <m:r>
                            <a:rPr lang="es-EC" sz="1400" i="0">
                              <a:latin typeface="Cambria Math" panose="02040503050406030204" pitchFamily="18" charset="0"/>
                            </a:rPr>
                            <m:t>+</m:t>
                          </m:r>
                          <m:f>
                            <m:fPr>
                              <m:ctrlPr>
                                <a:rPr lang="es-EC" sz="1400" i="1">
                                  <a:latin typeface="Cambria Math" panose="02040503050406030204" pitchFamily="18" charset="0"/>
                                </a:rPr>
                              </m:ctrlPr>
                            </m:fPr>
                            <m:num>
                              <m:r>
                                <a:rPr lang="es-EC" sz="1400" i="1">
                                  <a:latin typeface="Cambria Math" panose="02040503050406030204" pitchFamily="18" charset="0"/>
                                </a:rPr>
                                <m:t>𝑑</m:t>
                              </m:r>
                              <m:sSub>
                                <m:sSubPr>
                                  <m:ctrlPr>
                                    <a:rPr lang="es-EC" sz="1400" i="1">
                                      <a:latin typeface="Cambria Math" panose="02040503050406030204" pitchFamily="18" charset="0"/>
                                    </a:rPr>
                                  </m:ctrlPr>
                                </m:sSubPr>
                                <m:e>
                                  <m:r>
                                    <a:rPr lang="es-EC" sz="1400" i="1">
                                      <a:latin typeface="Cambria Math" panose="02040503050406030204" pitchFamily="18" charset="0"/>
                                    </a:rPr>
                                    <m:t>𝑉</m:t>
                                  </m:r>
                                </m:e>
                                <m:sub>
                                  <m:r>
                                    <a:rPr lang="es-EC" sz="1400" i="1">
                                      <a:latin typeface="Cambria Math" panose="02040503050406030204" pitchFamily="18" charset="0"/>
                                    </a:rPr>
                                    <m:t>𝑟</m:t>
                                  </m:r>
                                </m:sub>
                              </m:sSub>
                            </m:num>
                            <m:den>
                              <m:r>
                                <a:rPr lang="es-EC" sz="1400" i="1">
                                  <a:latin typeface="Cambria Math" panose="02040503050406030204" pitchFamily="18" charset="0"/>
                                </a:rPr>
                                <m:t>𝑑𝑟</m:t>
                              </m:r>
                            </m:den>
                          </m:f>
                          <m:r>
                            <a:rPr lang="es-EC" sz="1400" i="1">
                              <a:latin typeface="Cambria Math" panose="02040503050406030204" pitchFamily="18" charset="0"/>
                            </a:rPr>
                            <m:t>𝑑𝑟</m:t>
                          </m:r>
                        </m:e>
                      </m:d>
                      <m:d>
                        <m:dPr>
                          <m:ctrlPr>
                            <a:rPr lang="es-EC" sz="1400" i="1">
                              <a:latin typeface="Cambria Math" panose="02040503050406030204" pitchFamily="18" charset="0"/>
                            </a:rPr>
                          </m:ctrlPr>
                        </m:dPr>
                        <m:e>
                          <m:r>
                            <a:rPr lang="es-EC" sz="1400" i="1">
                              <a:latin typeface="Cambria Math" panose="02040503050406030204" pitchFamily="18" charset="0"/>
                            </a:rPr>
                            <m:t>𝑟</m:t>
                          </m:r>
                          <m:r>
                            <a:rPr lang="es-EC" sz="1400" i="0">
                              <a:latin typeface="Cambria Math" panose="02040503050406030204" pitchFamily="18" charset="0"/>
                            </a:rPr>
                            <m:t>+</m:t>
                          </m:r>
                          <m:r>
                            <a:rPr lang="es-EC" sz="1400" i="1">
                              <a:latin typeface="Cambria Math" panose="02040503050406030204" pitchFamily="18" charset="0"/>
                            </a:rPr>
                            <m:t>𝑑𝑟</m:t>
                          </m:r>
                        </m:e>
                      </m:d>
                      <m:r>
                        <a:rPr lang="es-EC" sz="1400" i="1">
                          <a:latin typeface="Cambria Math" panose="02040503050406030204" pitchFamily="18" charset="0"/>
                        </a:rPr>
                        <m:t>𝑑</m:t>
                      </m:r>
                      <m:r>
                        <a:rPr lang="es-EC" sz="1400" i="1">
                          <a:latin typeface="Cambria Math" panose="02040503050406030204" pitchFamily="18" charset="0"/>
                        </a:rPr>
                        <m:t>𝜃</m:t>
                      </m:r>
                      <m:f>
                        <m:fPr>
                          <m:ctrlPr>
                            <a:rPr lang="es-EC" sz="1400" i="1">
                              <a:latin typeface="Cambria Math" panose="02040503050406030204" pitchFamily="18" charset="0"/>
                            </a:rPr>
                          </m:ctrlPr>
                        </m:fPr>
                        <m:num>
                          <m:r>
                            <a:rPr lang="es-EC" sz="1400" i="1">
                              <a:latin typeface="Cambria Math" panose="02040503050406030204" pitchFamily="18" charset="0"/>
                            </a:rPr>
                            <m:t>𝑑𝑟</m:t>
                          </m:r>
                        </m:num>
                        <m:den>
                          <m:r>
                            <a:rPr lang="es-EC" sz="1400" i="0">
                              <a:latin typeface="Cambria Math" panose="02040503050406030204" pitchFamily="18" charset="0"/>
                            </a:rPr>
                            <m:t>2</m:t>
                          </m:r>
                        </m:den>
                      </m:f>
                      <m:r>
                        <a:rPr lang="es-EC" sz="1400" i="0">
                          <a:latin typeface="Cambria Math" panose="02040503050406030204" pitchFamily="18" charset="0"/>
                        </a:rPr>
                        <m:t>+</m:t>
                      </m:r>
                      <m:d>
                        <m:dPr>
                          <m:ctrlPr>
                            <a:rPr lang="es-EC" sz="1400" i="1">
                              <a:latin typeface="Cambria Math" panose="02040503050406030204" pitchFamily="18" charset="0"/>
                            </a:rPr>
                          </m:ctrlPr>
                        </m:dPr>
                        <m:e>
                          <m:sSub>
                            <m:sSubPr>
                              <m:ctrlPr>
                                <a:rPr lang="es-EC" sz="1400" i="1">
                                  <a:latin typeface="Cambria Math" panose="02040503050406030204" pitchFamily="18" charset="0"/>
                                </a:rPr>
                              </m:ctrlPr>
                            </m:sSubPr>
                            <m:e>
                              <m:r>
                                <a:rPr lang="es-EC" sz="1400" i="1">
                                  <a:latin typeface="Cambria Math" panose="02040503050406030204" pitchFamily="18" charset="0"/>
                                </a:rPr>
                                <m:t>𝑉</m:t>
                              </m:r>
                            </m:e>
                            <m:sub>
                              <m:r>
                                <a:rPr lang="es-EC" sz="1400" i="1">
                                  <a:latin typeface="Cambria Math" panose="02040503050406030204" pitchFamily="18" charset="0"/>
                                </a:rPr>
                                <m:t>𝑟</m:t>
                              </m:r>
                            </m:sub>
                          </m:sSub>
                          <m:r>
                            <a:rPr lang="es-EC" sz="1400" i="1">
                              <a:latin typeface="Cambria Math" panose="02040503050406030204" pitchFamily="18" charset="0"/>
                            </a:rPr>
                            <m:t>𝑟𝑑</m:t>
                          </m:r>
                          <m:r>
                            <a:rPr lang="es-EC" sz="1400" i="1">
                              <a:latin typeface="Cambria Math" panose="02040503050406030204" pitchFamily="18" charset="0"/>
                            </a:rPr>
                            <m:t>𝜃</m:t>
                          </m:r>
                        </m:e>
                      </m:d>
                      <m:f>
                        <m:fPr>
                          <m:ctrlPr>
                            <a:rPr lang="es-EC" sz="1400" i="1">
                              <a:latin typeface="Cambria Math" panose="02040503050406030204" pitchFamily="18" charset="0"/>
                            </a:rPr>
                          </m:ctrlPr>
                        </m:fPr>
                        <m:num>
                          <m:r>
                            <a:rPr lang="es-EC" sz="1400" i="1">
                              <a:latin typeface="Cambria Math" panose="02040503050406030204" pitchFamily="18" charset="0"/>
                            </a:rPr>
                            <m:t>𝑑𝑟</m:t>
                          </m:r>
                        </m:num>
                        <m:den>
                          <m:r>
                            <a:rPr lang="es-EC" sz="1400" i="0">
                              <a:latin typeface="Cambria Math" panose="02040503050406030204" pitchFamily="18" charset="0"/>
                            </a:rPr>
                            <m:t>2</m:t>
                          </m:r>
                        </m:den>
                      </m:f>
                      <m:r>
                        <a:rPr lang="es-EC" sz="1400" i="0">
                          <a:latin typeface="Cambria Math" panose="02040503050406030204" pitchFamily="18" charset="0"/>
                        </a:rPr>
                        <m:t>=0</m:t>
                      </m:r>
                    </m:oMath>
                  </m:oMathPara>
                </a14:m>
                <a:endParaRPr lang="es-EC" sz="1400" dirty="0"/>
              </a:p>
            </p:txBody>
          </p:sp>
        </mc:Choice>
        <mc:Fallback xmlns="">
          <p:sp>
            <p:nvSpPr>
              <p:cNvPr id="6" name="Rectángulo 5"/>
              <p:cNvSpPr>
                <a:spLocks noRot="1" noChangeAspect="1" noMove="1" noResize="1" noEditPoints="1" noAdjustHandles="1" noChangeArrowheads="1" noChangeShapeType="1" noTextEdit="1"/>
              </p:cNvSpPr>
              <p:nvPr/>
            </p:nvSpPr>
            <p:spPr>
              <a:xfrm>
                <a:off x="4614992" y="2636912"/>
                <a:ext cx="4529008" cy="1060418"/>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5652120" y="4077072"/>
                <a:ext cx="2713628" cy="714683"/>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f>
                        <m:fPr>
                          <m:ctrlPr>
                            <a:rPr lang="es-EC" i="1">
                              <a:latin typeface="Cambria Math" panose="02040503050406030204" pitchFamily="18" charset="0"/>
                            </a:rPr>
                          </m:ctrlPr>
                        </m:fPr>
                        <m:num>
                          <m:r>
                            <a:rPr lang="es-EC" i="1">
                              <a:latin typeface="Cambria Math" panose="02040503050406030204" pitchFamily="18" charset="0"/>
                            </a:rPr>
                            <m:t>𝑑</m:t>
                          </m:r>
                        </m:num>
                        <m:den>
                          <m:r>
                            <a:rPr lang="es-EC" i="1">
                              <a:latin typeface="Cambria Math" panose="02040503050406030204" pitchFamily="18" charset="0"/>
                            </a:rPr>
                            <m:t>𝑑𝑟</m:t>
                          </m:r>
                        </m:den>
                      </m:f>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0">
                                  <a:latin typeface="Cambria Math" panose="02040503050406030204" pitchFamily="18" charset="0"/>
                                </a:rPr>
                                <m:t>1</m:t>
                              </m:r>
                            </m:num>
                            <m:den>
                              <m:r>
                                <a:rPr lang="es-EC" i="1">
                                  <a:latin typeface="Cambria Math" panose="02040503050406030204" pitchFamily="18" charset="0"/>
                                </a:rPr>
                                <m:t>𝑟</m:t>
                              </m:r>
                            </m:den>
                          </m:f>
                          <m:f>
                            <m:fPr>
                              <m:ctrlPr>
                                <a:rPr lang="es-EC" i="1">
                                  <a:latin typeface="Cambria Math" panose="02040503050406030204" pitchFamily="18" charset="0"/>
                                </a:rPr>
                              </m:ctrlPr>
                            </m:fPr>
                            <m:num>
                              <m:r>
                                <a:rPr lang="es-EC" i="1">
                                  <a:latin typeface="Cambria Math" panose="02040503050406030204" pitchFamily="18" charset="0"/>
                                </a:rPr>
                                <m:t>𝑑</m:t>
                              </m:r>
                            </m:num>
                            <m:den>
                              <m:r>
                                <a:rPr lang="es-EC" i="1">
                                  <a:latin typeface="Cambria Math" panose="02040503050406030204" pitchFamily="18" charset="0"/>
                                </a:rPr>
                                <m:t>𝑑𝑟</m:t>
                              </m:r>
                            </m:den>
                          </m:f>
                          <m:r>
                            <a:rPr lang="es-EC" i="0">
                              <a:latin typeface="Cambria Math" panose="02040503050406030204" pitchFamily="18" charset="0"/>
                            </a:rPr>
                            <m:t> </m:t>
                          </m:r>
                          <m:d>
                            <m:dPr>
                              <m:ctrlPr>
                                <a:rPr lang="es-EC" i="1">
                                  <a:latin typeface="Cambria Math" panose="02040503050406030204" pitchFamily="18" charset="0"/>
                                </a:rPr>
                              </m:ctrlPr>
                            </m:dPr>
                            <m:e>
                              <m:r>
                                <a:rPr lang="es-EC" i="1">
                                  <a:latin typeface="Cambria Math" panose="02040503050406030204" pitchFamily="18" charset="0"/>
                                </a:rPr>
                                <m:t>𝑟</m:t>
                              </m:r>
                              <m:f>
                                <m:fPr>
                                  <m:ctrlPr>
                                    <a:rPr lang="es-EC" i="1">
                                      <a:latin typeface="Cambria Math" panose="02040503050406030204" pitchFamily="18" charset="0"/>
                                    </a:rPr>
                                  </m:ctrlPr>
                                </m:fPr>
                                <m:num>
                                  <m:r>
                                    <a:rPr lang="es-EC" i="1">
                                      <a:latin typeface="Cambria Math" panose="02040503050406030204" pitchFamily="18" charset="0"/>
                                    </a:rPr>
                                    <m:t>𝑑𝑤</m:t>
                                  </m:r>
                                </m:num>
                                <m:den>
                                  <m:r>
                                    <a:rPr lang="es-EC" i="1">
                                      <a:latin typeface="Cambria Math" panose="02040503050406030204" pitchFamily="18" charset="0"/>
                                    </a:rPr>
                                    <m:t>𝑑𝑟</m:t>
                                  </m:r>
                                </m:den>
                              </m:f>
                              <m:r>
                                <a:rPr lang="es-EC" i="0">
                                  <a:latin typeface="Cambria Math" panose="02040503050406030204" pitchFamily="18" charset="0"/>
                                </a:rPr>
                                <m:t> </m:t>
                              </m:r>
                            </m:e>
                          </m:d>
                          <m:r>
                            <a:rPr lang="es-EC" i="0">
                              <a:latin typeface="Cambria Math" panose="02040503050406030204" pitchFamily="18" charset="0"/>
                            </a:rPr>
                            <m:t> </m:t>
                          </m:r>
                        </m:e>
                      </m:d>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𝑉</m:t>
                          </m:r>
                        </m:num>
                        <m:den>
                          <m:r>
                            <a:rPr lang="es-EC" i="1">
                              <a:latin typeface="Cambria Math" panose="02040503050406030204" pitchFamily="18" charset="0"/>
                            </a:rPr>
                            <m:t>𝐷</m:t>
                          </m:r>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5652120" y="4077072"/>
                <a:ext cx="2713628" cy="714683"/>
              </a:xfrm>
              <a:prstGeom prst="rect">
                <a:avLst/>
              </a:prstGeom>
              <a:blipFill>
                <a:blip r:embed="rId4"/>
                <a:stretch>
                  <a:fillRect/>
                </a:stretch>
              </a:blipFill>
            </p:spPr>
            <p:txBody>
              <a:bodyPr/>
              <a:lstStyle/>
              <a:p>
                <a:r>
                  <a:rPr lang="es-EC">
                    <a:noFill/>
                  </a:rPr>
                  <a:t> </a:t>
                </a:r>
              </a:p>
            </p:txBody>
          </p:sp>
        </mc:Fallback>
      </mc:AlternateContent>
      <p:pic>
        <p:nvPicPr>
          <p:cNvPr id="18" name="Imagen 17"/>
          <p:cNvPicPr/>
          <p:nvPr/>
        </p:nvPicPr>
        <p:blipFill rotWithShape="1">
          <a:blip r:embed="rId5"/>
          <a:srcRect l="3221"/>
          <a:stretch/>
        </p:blipFill>
        <p:spPr bwMode="auto">
          <a:xfrm>
            <a:off x="107504" y="2089742"/>
            <a:ext cx="4419600" cy="3450590"/>
          </a:xfrm>
          <a:prstGeom prst="rect">
            <a:avLst/>
          </a:prstGeom>
          <a:ln>
            <a:noFill/>
          </a:ln>
          <a:extLst>
            <a:ext uri="{53640926-AAD7-44D8-BBD7-CCE9431645EC}">
              <a14:shadowObscured xmlns:a14="http://schemas.microsoft.com/office/drawing/2010/main"/>
            </a:ext>
          </a:extLst>
        </p:spPr>
      </p:pic>
      <p:sp>
        <p:nvSpPr>
          <p:cNvPr id="9" name="Rectángulo 8"/>
          <p:cNvSpPr/>
          <p:nvPr/>
        </p:nvSpPr>
        <p:spPr>
          <a:xfrm>
            <a:off x="5284201" y="4848331"/>
            <a:ext cx="3449466" cy="646331"/>
          </a:xfrm>
          <a:prstGeom prst="rect">
            <a:avLst/>
          </a:prstGeom>
        </p:spPr>
        <p:txBody>
          <a:bodyPr wrap="square">
            <a:spAutoFit/>
          </a:bodyPr>
          <a:lstStyle/>
          <a:p>
            <a:pPr algn="just"/>
            <a:r>
              <a:rPr lang="es-EC" dirty="0">
                <a:solidFill>
                  <a:schemeClr val="accent4"/>
                </a:solidFill>
                <a:latin typeface="+mn-lt"/>
                <a:ea typeface="Arial" panose="020B0604020202020204" pitchFamily="34" charset="0"/>
              </a:rPr>
              <a:t>Ecuación de Gobierno Diferencial de Deflexión en una Placa Circular</a:t>
            </a:r>
            <a:endParaRPr lang="es-EC" dirty="0">
              <a:solidFill>
                <a:schemeClr val="accent4"/>
              </a:solidFill>
              <a:latin typeface="+mn-lt"/>
            </a:endParaRPr>
          </a:p>
        </p:txBody>
      </p:sp>
    </p:spTree>
    <p:extLst>
      <p:ext uri="{BB962C8B-B14F-4D97-AF65-F5344CB8AC3E}">
        <p14:creationId xmlns:p14="http://schemas.microsoft.com/office/powerpoint/2010/main" val="1594407615"/>
      </p:ext>
    </p:extLst>
  </p:cSld>
  <p:clrMapOvr>
    <a:masterClrMapping/>
  </p:clrMapOvr>
  <p:transition>
    <p:spli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4 Título"/>
          <p:cNvSpPr>
            <a:spLocks noGrp="1"/>
          </p:cNvSpPr>
          <p:nvPr>
            <p:ph type="title"/>
          </p:nvPr>
        </p:nvSpPr>
        <p:spPr>
          <a:xfrm>
            <a:off x="878904" y="-162272"/>
            <a:ext cx="8229600" cy="1143000"/>
          </a:xfrm>
        </p:spPr>
        <p:txBody>
          <a:bodyPr>
            <a:normAutofit/>
          </a:bodyPr>
          <a:lstStyle/>
          <a:p>
            <a:pPr algn="r" eaLnBrk="1" hangingPunct="1"/>
            <a:r>
              <a:rPr lang="es-EC" sz="2800" dirty="0"/>
              <a:t>Casos Prácticos y Coeficientes k Y k1</a:t>
            </a:r>
            <a:endParaRPr lang="es-EC" altLang="es-EC" sz="2800" dirty="0"/>
          </a:p>
        </p:txBody>
      </p:sp>
      <p:sp>
        <p:nvSpPr>
          <p:cNvPr id="3" name="Marcador de número de diapositiva 2"/>
          <p:cNvSpPr>
            <a:spLocks noGrp="1"/>
          </p:cNvSpPr>
          <p:nvPr>
            <p:ph type="sldNum" sz="quarter" idx="15"/>
          </p:nvPr>
        </p:nvSpPr>
        <p:spPr/>
        <p:txBody>
          <a:bodyPr/>
          <a:lstStyle/>
          <a:p>
            <a:fld id="{605C55AB-1862-4448-87F3-CA796D0F447B}" type="slidenum">
              <a:rPr lang="en-US" sz="1600" smtClean="0"/>
              <a:pPr/>
              <a:t>23</a:t>
            </a:fld>
            <a:endParaRPr lang="en-US" sz="1600"/>
          </a:p>
        </p:txBody>
      </p:sp>
      <p:graphicFrame>
        <p:nvGraphicFramePr>
          <p:cNvPr id="10" name="Diagrama 9"/>
          <p:cNvGraphicFramePr/>
          <p:nvPr>
            <p:extLst>
              <p:ext uri="{D42A27DB-BD31-4B8C-83A1-F6EECF244321}">
                <p14:modId xmlns:p14="http://schemas.microsoft.com/office/powerpoint/2010/main" val="2772386261"/>
              </p:ext>
            </p:extLst>
          </p:nvPr>
        </p:nvGraphicFramePr>
        <p:xfrm>
          <a:off x="169168" y="1657370"/>
          <a:ext cx="4186808" cy="3931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p:cNvPicPr/>
          <p:nvPr/>
        </p:nvPicPr>
        <p:blipFill>
          <a:blip r:embed="rId8"/>
          <a:stretch>
            <a:fillRect/>
          </a:stretch>
        </p:blipFill>
        <p:spPr>
          <a:xfrm>
            <a:off x="4463480" y="1268760"/>
            <a:ext cx="4680520" cy="4551369"/>
          </a:xfrm>
          <a:prstGeom prst="rect">
            <a:avLst/>
          </a:prstGeom>
        </p:spPr>
      </p:pic>
      <p:sp>
        <p:nvSpPr>
          <p:cNvPr id="13" name="3 Rectángulo"/>
          <p:cNvSpPr/>
          <p:nvPr/>
        </p:nvSpPr>
        <p:spPr>
          <a:xfrm>
            <a:off x="6084168" y="6397074"/>
            <a:ext cx="3153236" cy="276999"/>
          </a:xfrm>
          <a:prstGeom prst="rect">
            <a:avLst/>
          </a:prstGeom>
        </p:spPr>
        <p:txBody>
          <a:bodyPr wrap="none">
            <a:spAutoFit/>
          </a:bodyPr>
          <a:lstStyle/>
          <a:p>
            <a:r>
              <a:rPr lang="es-ES" sz="1200" dirty="0">
                <a:solidFill>
                  <a:srgbClr val="FFFFFF"/>
                </a:solidFill>
                <a:latin typeface="+mn-lt"/>
              </a:rPr>
              <a:t>Fuente: Timoshenko, S. &amp; Woinowsky S., 1959</a:t>
            </a:r>
            <a:endParaRPr lang="es-ES" sz="1200" dirty="0">
              <a:latin typeface="+mn-lt"/>
            </a:endParaRPr>
          </a:p>
        </p:txBody>
      </p:sp>
    </p:spTree>
    <p:extLst>
      <p:ext uri="{BB962C8B-B14F-4D97-AF65-F5344CB8AC3E}">
        <p14:creationId xmlns:p14="http://schemas.microsoft.com/office/powerpoint/2010/main" val="834253903"/>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4 Título"/>
          <p:cNvSpPr>
            <a:spLocks noGrp="1"/>
          </p:cNvSpPr>
          <p:nvPr>
            <p:ph type="title"/>
          </p:nvPr>
        </p:nvSpPr>
        <p:spPr>
          <a:xfrm>
            <a:off x="878904" y="-162272"/>
            <a:ext cx="8229600" cy="1143000"/>
          </a:xfrm>
        </p:spPr>
        <p:txBody>
          <a:bodyPr>
            <a:normAutofit/>
          </a:bodyPr>
          <a:lstStyle/>
          <a:p>
            <a:pPr algn="r" eaLnBrk="1" hangingPunct="1"/>
            <a:r>
              <a:rPr lang="es-EC" sz="2800" dirty="0"/>
              <a:t>Casos Prácticos y Coeficientes k Y k1</a:t>
            </a:r>
            <a:endParaRPr lang="es-EC" altLang="es-EC" sz="2800" dirty="0"/>
          </a:p>
        </p:txBody>
      </p:sp>
      <p:sp>
        <p:nvSpPr>
          <p:cNvPr id="3" name="Marcador de número de diapositiva 2"/>
          <p:cNvSpPr>
            <a:spLocks noGrp="1"/>
          </p:cNvSpPr>
          <p:nvPr>
            <p:ph type="sldNum" sz="quarter" idx="15"/>
          </p:nvPr>
        </p:nvSpPr>
        <p:spPr/>
        <p:txBody>
          <a:bodyPr/>
          <a:lstStyle/>
          <a:p>
            <a:fld id="{605C55AB-1862-4448-87F3-CA796D0F447B}" type="slidenum">
              <a:rPr lang="en-US" sz="1600" smtClean="0"/>
              <a:pPr/>
              <a:t>24</a:t>
            </a:fld>
            <a:endParaRPr lang="en-US" sz="1600"/>
          </a:p>
        </p:txBody>
      </p:sp>
      <p:sp>
        <p:nvSpPr>
          <p:cNvPr id="13" name="3 Rectángulo"/>
          <p:cNvSpPr/>
          <p:nvPr/>
        </p:nvSpPr>
        <p:spPr>
          <a:xfrm>
            <a:off x="6084168" y="6397074"/>
            <a:ext cx="3153236" cy="276999"/>
          </a:xfrm>
          <a:prstGeom prst="rect">
            <a:avLst/>
          </a:prstGeom>
        </p:spPr>
        <p:txBody>
          <a:bodyPr wrap="none">
            <a:spAutoFit/>
          </a:bodyPr>
          <a:lstStyle/>
          <a:p>
            <a:r>
              <a:rPr lang="es-ES" sz="1200" dirty="0">
                <a:solidFill>
                  <a:srgbClr val="FFFFFF"/>
                </a:solidFill>
                <a:latin typeface="+mn-lt"/>
              </a:rPr>
              <a:t>Fuente: Timoshenko, S. &amp; Woinowsky S., 1959</a:t>
            </a:r>
            <a:endParaRPr lang="es-ES" sz="1200" dirty="0">
              <a:latin typeface="+mn-lt"/>
            </a:endParaRPr>
          </a:p>
        </p:txBody>
      </p:sp>
      <mc:AlternateContent xmlns:mc="http://schemas.openxmlformats.org/markup-compatibility/2006" xmlns:a14="http://schemas.microsoft.com/office/drawing/2010/main">
        <mc:Choice Requires="a14">
          <p:sp>
            <p:nvSpPr>
              <p:cNvPr id="2" name="Rectángulo 1"/>
              <p:cNvSpPr/>
              <p:nvPr/>
            </p:nvSpPr>
            <p:spPr>
              <a:xfrm>
                <a:off x="1403648" y="1288878"/>
                <a:ext cx="5670376" cy="6481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𝑀𝑎𝑥</m:t>
                          </m:r>
                        </m:sub>
                      </m:sSub>
                      <m:r>
                        <a:rPr lang="es-EC" i="0">
                          <a:latin typeface="Cambria Math" panose="02040503050406030204" pitchFamily="18" charset="0"/>
                        </a:rPr>
                        <m:t>=</m:t>
                      </m:r>
                      <m:r>
                        <a:rPr lang="es-EC" i="1">
                          <a:latin typeface="Cambria Math" panose="02040503050406030204" pitchFamily="18" charset="0"/>
                        </a:rPr>
                        <m:t>𝑘</m:t>
                      </m:r>
                      <m:f>
                        <m:fPr>
                          <m:ctrlPr>
                            <a:rPr lang="es-EC" i="1">
                              <a:latin typeface="Cambria Math" panose="02040503050406030204" pitchFamily="18" charset="0"/>
                            </a:rPr>
                          </m:ctrlPr>
                        </m:fPr>
                        <m:num>
                          <m:r>
                            <a:rPr lang="es-EC" i="1">
                              <a:latin typeface="Cambria Math" panose="02040503050406030204" pitchFamily="18" charset="0"/>
                            </a:rPr>
                            <m:t>𝑞</m:t>
                          </m:r>
                          <m:sSup>
                            <m:sSupPr>
                              <m:ctrlPr>
                                <a:rPr lang="es-EC" i="1">
                                  <a:latin typeface="Cambria Math" panose="02040503050406030204" pitchFamily="18" charset="0"/>
                                </a:rPr>
                              </m:ctrlPr>
                            </m:sSupPr>
                            <m:e>
                              <m:r>
                                <a:rPr lang="es-EC" i="1">
                                  <a:latin typeface="Cambria Math" panose="02040503050406030204" pitchFamily="18" charset="0"/>
                                </a:rPr>
                                <m:t>𝑎</m:t>
                              </m:r>
                            </m:e>
                            <m:sup>
                              <m:r>
                                <a:rPr lang="es-EC" i="0">
                                  <a:latin typeface="Cambria Math" panose="02040503050406030204" pitchFamily="18" charset="0"/>
                                </a:rPr>
                                <m:t>2</m:t>
                              </m:r>
                            </m:sup>
                          </m:sSup>
                        </m:num>
                        <m:den>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2</m:t>
                              </m:r>
                            </m:sup>
                          </m:sSup>
                        </m:den>
                      </m:f>
                      <m:r>
                        <a:rPr lang="es-EC" i="0">
                          <a:latin typeface="Cambria Math" panose="02040503050406030204" pitchFamily="18" charset="0"/>
                        </a:rPr>
                        <m:t>                </m:t>
                      </m:r>
                      <m:r>
                        <a:rPr lang="es-EC" i="1">
                          <a:latin typeface="Cambria Math" panose="02040503050406030204" pitchFamily="18" charset="0"/>
                        </a:rPr>
                        <m:t>𝑜</m:t>
                      </m:r>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𝑀𝑎𝑥</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𝑘𝑃</m:t>
                          </m:r>
                        </m:num>
                        <m:den>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2</m:t>
                              </m:r>
                            </m:sup>
                          </m:sSup>
                        </m:den>
                      </m:f>
                    </m:oMath>
                  </m:oMathPara>
                </a14:m>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1403648" y="1288878"/>
                <a:ext cx="5670376" cy="648126"/>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1403648" y="2060848"/>
                <a:ext cx="5670376" cy="6481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𝑀𝑎𝑥</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0">
                              <a:latin typeface="Cambria Math" panose="02040503050406030204" pitchFamily="18" charset="0"/>
                            </a:rPr>
                            <m:t>1</m:t>
                          </m:r>
                        </m:sub>
                      </m:sSub>
                      <m:f>
                        <m:fPr>
                          <m:ctrlPr>
                            <a:rPr lang="es-EC" i="1">
                              <a:latin typeface="Cambria Math" panose="02040503050406030204" pitchFamily="18" charset="0"/>
                            </a:rPr>
                          </m:ctrlPr>
                        </m:fPr>
                        <m:num>
                          <m:r>
                            <a:rPr lang="es-EC" i="1">
                              <a:latin typeface="Cambria Math" panose="02040503050406030204" pitchFamily="18" charset="0"/>
                            </a:rPr>
                            <m:t>𝑞</m:t>
                          </m:r>
                          <m:sSup>
                            <m:sSupPr>
                              <m:ctrlPr>
                                <a:rPr lang="es-EC" i="1">
                                  <a:latin typeface="Cambria Math" panose="02040503050406030204" pitchFamily="18" charset="0"/>
                                </a:rPr>
                              </m:ctrlPr>
                            </m:sSupPr>
                            <m:e>
                              <m:r>
                                <a:rPr lang="es-EC" i="1">
                                  <a:latin typeface="Cambria Math" panose="02040503050406030204" pitchFamily="18" charset="0"/>
                                </a:rPr>
                                <m:t>𝑎</m:t>
                              </m:r>
                            </m:e>
                            <m:sup>
                              <m:r>
                                <a:rPr lang="es-EC" i="0">
                                  <a:latin typeface="Cambria Math" panose="02040503050406030204" pitchFamily="18" charset="0"/>
                                </a:rPr>
                                <m:t>4</m:t>
                              </m:r>
                            </m:sup>
                          </m:sSup>
                        </m:num>
                        <m:den>
                          <m:sSup>
                            <m:sSupPr>
                              <m:ctrlPr>
                                <a:rPr lang="es-EC" i="1">
                                  <a:latin typeface="Cambria Math" panose="02040503050406030204" pitchFamily="18" charset="0"/>
                                </a:rPr>
                              </m:ctrlPr>
                            </m:sSupPr>
                            <m:e>
                              <m:r>
                                <a:rPr lang="es-EC" i="1">
                                  <a:latin typeface="Cambria Math" panose="02040503050406030204" pitchFamily="18" charset="0"/>
                                </a:rPr>
                                <m:t>𝐸h</m:t>
                              </m:r>
                            </m:e>
                            <m:sup>
                              <m:r>
                                <a:rPr lang="es-EC" i="0">
                                  <a:latin typeface="Cambria Math" panose="02040503050406030204" pitchFamily="18" charset="0"/>
                                </a:rPr>
                                <m:t>3</m:t>
                              </m:r>
                            </m:sup>
                          </m:sSup>
                        </m:den>
                      </m:f>
                      <m:r>
                        <a:rPr lang="es-EC" i="0">
                          <a:latin typeface="Cambria Math" panose="02040503050406030204" pitchFamily="18" charset="0"/>
                        </a:rPr>
                        <m:t>               </m:t>
                      </m:r>
                      <m:r>
                        <a:rPr lang="es-EC" i="1">
                          <a:latin typeface="Cambria Math" panose="02040503050406030204" pitchFamily="18" charset="0"/>
                        </a:rPr>
                        <m:t>𝑜</m:t>
                      </m:r>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𝑀𝑎𝑥</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0">
                              <a:latin typeface="Cambria Math" panose="02040503050406030204" pitchFamily="18" charset="0"/>
                            </a:rPr>
                            <m:t>1</m:t>
                          </m:r>
                        </m:sub>
                      </m:sSub>
                      <m:f>
                        <m:fPr>
                          <m:ctrlPr>
                            <a:rPr lang="es-EC" i="1">
                              <a:latin typeface="Cambria Math" panose="02040503050406030204" pitchFamily="18" charset="0"/>
                            </a:rPr>
                          </m:ctrlPr>
                        </m:fPr>
                        <m:num>
                          <m:r>
                            <a:rPr lang="es-EC" i="1">
                              <a:latin typeface="Cambria Math" panose="02040503050406030204" pitchFamily="18" charset="0"/>
                            </a:rPr>
                            <m:t>𝑃</m:t>
                          </m:r>
                          <m:sSup>
                            <m:sSupPr>
                              <m:ctrlPr>
                                <a:rPr lang="es-EC" i="1">
                                  <a:latin typeface="Cambria Math" panose="02040503050406030204" pitchFamily="18" charset="0"/>
                                </a:rPr>
                              </m:ctrlPr>
                            </m:sSupPr>
                            <m:e>
                              <m:r>
                                <a:rPr lang="es-EC" i="1">
                                  <a:latin typeface="Cambria Math" panose="02040503050406030204" pitchFamily="18" charset="0"/>
                                </a:rPr>
                                <m:t>𝑎</m:t>
                              </m:r>
                            </m:e>
                            <m:sup>
                              <m:r>
                                <a:rPr lang="es-EC" i="0">
                                  <a:latin typeface="Cambria Math" panose="02040503050406030204" pitchFamily="18" charset="0"/>
                                </a:rPr>
                                <m:t>2</m:t>
                              </m:r>
                            </m:sup>
                          </m:sSup>
                        </m:num>
                        <m:den>
                          <m:sSup>
                            <m:sSupPr>
                              <m:ctrlPr>
                                <a:rPr lang="es-EC" i="1">
                                  <a:latin typeface="Cambria Math" panose="02040503050406030204" pitchFamily="18" charset="0"/>
                                </a:rPr>
                              </m:ctrlPr>
                            </m:sSupPr>
                            <m:e>
                              <m:r>
                                <a:rPr lang="es-EC" i="1">
                                  <a:latin typeface="Cambria Math" panose="02040503050406030204" pitchFamily="18" charset="0"/>
                                </a:rPr>
                                <m:t>𝐸h</m:t>
                              </m:r>
                            </m:e>
                            <m:sup>
                              <m:r>
                                <a:rPr lang="es-EC" i="0">
                                  <a:latin typeface="Cambria Math" panose="02040503050406030204" pitchFamily="18" charset="0"/>
                                </a:rPr>
                                <m:t>3</m:t>
                              </m:r>
                            </m:sup>
                          </m:sSup>
                        </m:den>
                      </m:f>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1403648" y="2060848"/>
                <a:ext cx="5670376" cy="648126"/>
              </a:xfrm>
              <a:prstGeom prst="rect">
                <a:avLst/>
              </a:prstGeom>
              <a:blipFill>
                <a:blip r:embed="rId3"/>
                <a:stretch>
                  <a:fillRect/>
                </a:stretch>
              </a:blipFill>
            </p:spPr>
            <p:txBody>
              <a:bodyPr/>
              <a:lstStyle/>
              <a:p>
                <a:r>
                  <a:rPr lang="es-EC">
                    <a:noFill/>
                  </a:rPr>
                  <a:t> </a:t>
                </a:r>
              </a:p>
            </p:txBody>
          </p:sp>
        </mc:Fallback>
      </mc:AlternateContent>
      <p:pic>
        <p:nvPicPr>
          <p:cNvPr id="9" name="Imagen 8"/>
          <p:cNvPicPr/>
          <p:nvPr/>
        </p:nvPicPr>
        <p:blipFill rotWithShape="1">
          <a:blip r:embed="rId4"/>
          <a:srcRect t="13109" b="2194"/>
          <a:stretch/>
        </p:blipFill>
        <p:spPr bwMode="auto">
          <a:xfrm>
            <a:off x="1259632" y="2952633"/>
            <a:ext cx="6423443" cy="28271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6527493"/>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4 Título"/>
          <p:cNvSpPr>
            <a:spLocks noGrp="1"/>
          </p:cNvSpPr>
          <p:nvPr>
            <p:ph type="title"/>
          </p:nvPr>
        </p:nvSpPr>
        <p:spPr>
          <a:xfrm>
            <a:off x="899592" y="-162272"/>
            <a:ext cx="8229600" cy="1143000"/>
          </a:xfrm>
        </p:spPr>
        <p:txBody>
          <a:bodyPr>
            <a:normAutofit/>
          </a:bodyPr>
          <a:lstStyle/>
          <a:p>
            <a:pPr algn="r" eaLnBrk="1" hangingPunct="1"/>
            <a:r>
              <a:rPr lang="es-EC" sz="2800" dirty="0"/>
              <a:t>Simulaciones Numéricas</a:t>
            </a:r>
            <a:endParaRPr lang="es-EC" altLang="es-EC" sz="2800" dirty="0"/>
          </a:p>
        </p:txBody>
      </p:sp>
      <p:sp>
        <p:nvSpPr>
          <p:cNvPr id="3" name="Marcador de número de diapositiva 2"/>
          <p:cNvSpPr>
            <a:spLocks noGrp="1"/>
          </p:cNvSpPr>
          <p:nvPr>
            <p:ph type="sldNum" sz="quarter" idx="15"/>
          </p:nvPr>
        </p:nvSpPr>
        <p:spPr/>
        <p:txBody>
          <a:bodyPr/>
          <a:lstStyle/>
          <a:p>
            <a:fld id="{605C55AB-1862-4448-87F3-CA796D0F447B}" type="slidenum">
              <a:rPr lang="en-US" sz="1600" smtClean="0"/>
              <a:pPr/>
              <a:t>25</a:t>
            </a:fld>
            <a:endParaRPr lang="en-US" sz="1600"/>
          </a:p>
        </p:txBody>
      </p:sp>
      <p:pic>
        <p:nvPicPr>
          <p:cNvPr id="9" name="Imagen 8"/>
          <p:cNvPicPr/>
          <p:nvPr/>
        </p:nvPicPr>
        <p:blipFill rotWithShape="1">
          <a:blip r:embed="rId2"/>
          <a:srcRect t="9474"/>
          <a:stretch/>
        </p:blipFill>
        <p:spPr bwMode="auto">
          <a:xfrm>
            <a:off x="-14099" y="1677420"/>
            <a:ext cx="4896544" cy="1632585"/>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6680120" y="6259986"/>
            <a:ext cx="2463880" cy="409984"/>
          </a:xfrm>
          <a:prstGeom prst="rect">
            <a:avLst/>
          </a:prstGeom>
        </p:spPr>
        <p:txBody>
          <a:bodyPr wrap="none">
            <a:spAutoFit/>
          </a:bodyPr>
          <a:lstStyle/>
          <a:p>
            <a:pPr marL="0" marR="0" algn="ctr">
              <a:lnSpc>
                <a:spcPct val="200000"/>
              </a:lnSpc>
              <a:spcBef>
                <a:spcPts val="0"/>
              </a:spcBef>
              <a:spcAft>
                <a:spcPts val="0"/>
              </a:spcAft>
            </a:pPr>
            <a:r>
              <a:rPr lang="es-EC" sz="1200" dirty="0">
                <a:solidFill>
                  <a:schemeClr val="bg1"/>
                </a:solidFill>
                <a:latin typeface="+mn-lt"/>
                <a:ea typeface="Arial" panose="020B0604020202020204" pitchFamily="34" charset="0"/>
              </a:rPr>
              <a:t>Fuente: (Celigüeta Lizarza J. T., 2011)</a:t>
            </a:r>
            <a:endParaRPr lang="es-EC" sz="1200" dirty="0">
              <a:solidFill>
                <a:schemeClr val="bg1"/>
              </a:solidFill>
              <a:effectLst/>
              <a:latin typeface="+mn-lt"/>
              <a:ea typeface="Arial" panose="020B0604020202020204" pitchFamily="34" charset="0"/>
            </a:endParaRPr>
          </a:p>
        </p:txBody>
      </p:sp>
      <p:pic>
        <p:nvPicPr>
          <p:cNvPr id="10" name="Imagen 9"/>
          <p:cNvPicPr/>
          <p:nvPr/>
        </p:nvPicPr>
        <p:blipFill>
          <a:blip r:embed="rId3"/>
          <a:stretch>
            <a:fillRect/>
          </a:stretch>
        </p:blipFill>
        <p:spPr>
          <a:xfrm>
            <a:off x="-34587" y="3374146"/>
            <a:ext cx="4936209" cy="1937385"/>
          </a:xfrm>
          <a:prstGeom prst="rect">
            <a:avLst/>
          </a:prstGeom>
        </p:spPr>
      </p:pic>
      <p:sp>
        <p:nvSpPr>
          <p:cNvPr id="5" name="Rectángulo 4"/>
          <p:cNvSpPr/>
          <p:nvPr/>
        </p:nvSpPr>
        <p:spPr>
          <a:xfrm>
            <a:off x="4800181" y="6259986"/>
            <a:ext cx="1794722" cy="409984"/>
          </a:xfrm>
          <a:prstGeom prst="rect">
            <a:avLst/>
          </a:prstGeom>
        </p:spPr>
        <p:txBody>
          <a:bodyPr wrap="none">
            <a:spAutoFit/>
          </a:bodyPr>
          <a:lstStyle/>
          <a:p>
            <a:pPr marL="0" marR="0" indent="180340" algn="ctr">
              <a:lnSpc>
                <a:spcPct val="200000"/>
              </a:lnSpc>
              <a:spcBef>
                <a:spcPts val="0"/>
              </a:spcBef>
              <a:spcAft>
                <a:spcPts val="0"/>
              </a:spcAft>
            </a:pPr>
            <a:r>
              <a:rPr lang="es-EC" sz="1200" dirty="0">
                <a:solidFill>
                  <a:schemeClr val="bg1"/>
                </a:solidFill>
                <a:latin typeface="+mn-lt"/>
                <a:ea typeface="Arial" panose="020B0604020202020204" pitchFamily="34" charset="0"/>
              </a:rPr>
              <a:t>Fuente: (Hutton, 2004)</a:t>
            </a:r>
            <a:endParaRPr lang="es-EC" sz="1200" dirty="0">
              <a:solidFill>
                <a:schemeClr val="bg1"/>
              </a:solidFill>
              <a:effectLst/>
              <a:latin typeface="+mn-lt"/>
              <a:ea typeface="Arial" panose="020B0604020202020204" pitchFamily="34" charset="0"/>
            </a:endParaRPr>
          </a:p>
        </p:txBody>
      </p:sp>
      <p:pic>
        <p:nvPicPr>
          <p:cNvPr id="12" name="Imagen 11"/>
          <p:cNvPicPr/>
          <p:nvPr/>
        </p:nvPicPr>
        <p:blipFill rotWithShape="1">
          <a:blip r:embed="rId4"/>
          <a:srcRect l="3354"/>
          <a:stretch/>
        </p:blipFill>
        <p:spPr>
          <a:xfrm>
            <a:off x="5724128" y="1670819"/>
            <a:ext cx="3419872" cy="3695566"/>
          </a:xfrm>
          <a:prstGeom prst="rect">
            <a:avLst/>
          </a:prstGeom>
        </p:spPr>
      </p:pic>
      <p:sp>
        <p:nvSpPr>
          <p:cNvPr id="6" name="Flecha: a la derecha 5"/>
          <p:cNvSpPr/>
          <p:nvPr/>
        </p:nvSpPr>
        <p:spPr>
          <a:xfrm>
            <a:off x="4962435" y="3115730"/>
            <a:ext cx="761693" cy="50405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4" name="Rectángulo 13"/>
          <p:cNvSpPr/>
          <p:nvPr/>
        </p:nvSpPr>
        <p:spPr>
          <a:xfrm>
            <a:off x="3248689" y="6247110"/>
            <a:ext cx="1627946" cy="409984"/>
          </a:xfrm>
          <a:prstGeom prst="rect">
            <a:avLst/>
          </a:prstGeom>
        </p:spPr>
        <p:txBody>
          <a:bodyPr wrap="none">
            <a:spAutoFit/>
          </a:bodyPr>
          <a:lstStyle/>
          <a:p>
            <a:pPr marL="0" marR="0" indent="180340" algn="ctr">
              <a:lnSpc>
                <a:spcPct val="200000"/>
              </a:lnSpc>
              <a:spcBef>
                <a:spcPts val="0"/>
              </a:spcBef>
              <a:spcAft>
                <a:spcPts val="0"/>
              </a:spcAft>
            </a:pPr>
            <a:r>
              <a:rPr lang="es-EC" sz="1200" dirty="0">
                <a:solidFill>
                  <a:schemeClr val="bg1"/>
                </a:solidFill>
                <a:latin typeface="+mn-lt"/>
                <a:ea typeface="Arial" panose="020B0604020202020204" pitchFamily="34" charset="0"/>
              </a:rPr>
              <a:t>Fuente: (RAO, 2011)</a:t>
            </a:r>
            <a:endParaRPr lang="es-EC" sz="1200" dirty="0">
              <a:solidFill>
                <a:schemeClr val="bg1"/>
              </a:solidFill>
              <a:effectLst/>
              <a:latin typeface="+mn-lt"/>
              <a:ea typeface="Arial" panose="020B0604020202020204" pitchFamily="34" charset="0"/>
            </a:endParaRPr>
          </a:p>
        </p:txBody>
      </p:sp>
    </p:spTree>
    <p:extLst>
      <p:ext uri="{BB962C8B-B14F-4D97-AF65-F5344CB8AC3E}">
        <p14:creationId xmlns:p14="http://schemas.microsoft.com/office/powerpoint/2010/main" val="2257392014"/>
      </p:ext>
    </p:extLst>
  </p:cSld>
  <p:clrMapOvr>
    <a:masterClrMapping/>
  </p:clrMapOvr>
  <p:transition>
    <p:spli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4 Título"/>
          <p:cNvSpPr>
            <a:spLocks noGrp="1"/>
          </p:cNvSpPr>
          <p:nvPr>
            <p:ph type="title"/>
          </p:nvPr>
        </p:nvSpPr>
        <p:spPr>
          <a:xfrm>
            <a:off x="899592" y="-162272"/>
            <a:ext cx="8229600" cy="1143000"/>
          </a:xfrm>
        </p:spPr>
        <p:txBody>
          <a:bodyPr>
            <a:normAutofit/>
          </a:bodyPr>
          <a:lstStyle/>
          <a:p>
            <a:pPr algn="r" eaLnBrk="1" hangingPunct="1"/>
            <a:r>
              <a:rPr lang="es-EC" sz="2800" dirty="0"/>
              <a:t>Simulaciones Numéricas</a:t>
            </a:r>
            <a:endParaRPr lang="es-EC" altLang="es-EC" sz="2800" dirty="0"/>
          </a:p>
        </p:txBody>
      </p:sp>
      <p:sp>
        <p:nvSpPr>
          <p:cNvPr id="3" name="Marcador de número de diapositiva 2"/>
          <p:cNvSpPr>
            <a:spLocks noGrp="1"/>
          </p:cNvSpPr>
          <p:nvPr>
            <p:ph type="sldNum" sz="quarter" idx="15"/>
          </p:nvPr>
        </p:nvSpPr>
        <p:spPr/>
        <p:txBody>
          <a:bodyPr/>
          <a:lstStyle/>
          <a:p>
            <a:fld id="{605C55AB-1862-4448-87F3-CA796D0F447B}" type="slidenum">
              <a:rPr lang="en-US" sz="1600" smtClean="0"/>
              <a:pPr/>
              <a:t>26</a:t>
            </a:fld>
            <a:endParaRPr lang="en-US" sz="1600"/>
          </a:p>
        </p:txBody>
      </p:sp>
      <p:graphicFrame>
        <p:nvGraphicFramePr>
          <p:cNvPr id="6" name="Tabla 5"/>
          <p:cNvGraphicFramePr>
            <a:graphicFrameLocks noGrp="1"/>
          </p:cNvGraphicFramePr>
          <p:nvPr>
            <p:extLst>
              <p:ext uri="{D42A27DB-BD31-4B8C-83A1-F6EECF244321}">
                <p14:modId xmlns:p14="http://schemas.microsoft.com/office/powerpoint/2010/main" val="1090602450"/>
              </p:ext>
            </p:extLst>
          </p:nvPr>
        </p:nvGraphicFramePr>
        <p:xfrm>
          <a:off x="467544" y="1006081"/>
          <a:ext cx="8208912" cy="4862614"/>
        </p:xfrm>
        <a:graphic>
          <a:graphicData uri="http://schemas.openxmlformats.org/drawingml/2006/table">
            <a:tbl>
              <a:tblPr firstRow="1" firstCol="1" bandRow="1">
                <a:tableStyleId>{17292A2E-F333-43FB-9621-5CBBE7FDCDCB}</a:tableStyleId>
              </a:tblPr>
              <a:tblGrid>
                <a:gridCol w="1889291">
                  <a:extLst>
                    <a:ext uri="{9D8B030D-6E8A-4147-A177-3AD203B41FA5}">
                      <a16:colId xmlns:a16="http://schemas.microsoft.com/office/drawing/2014/main" val="3233492755"/>
                    </a:ext>
                  </a:extLst>
                </a:gridCol>
                <a:gridCol w="1775790">
                  <a:extLst>
                    <a:ext uri="{9D8B030D-6E8A-4147-A177-3AD203B41FA5}">
                      <a16:colId xmlns:a16="http://schemas.microsoft.com/office/drawing/2014/main" val="704861181"/>
                    </a:ext>
                  </a:extLst>
                </a:gridCol>
                <a:gridCol w="1425217">
                  <a:extLst>
                    <a:ext uri="{9D8B030D-6E8A-4147-A177-3AD203B41FA5}">
                      <a16:colId xmlns:a16="http://schemas.microsoft.com/office/drawing/2014/main" val="2644292668"/>
                    </a:ext>
                  </a:extLst>
                </a:gridCol>
                <a:gridCol w="1386763">
                  <a:extLst>
                    <a:ext uri="{9D8B030D-6E8A-4147-A177-3AD203B41FA5}">
                      <a16:colId xmlns:a16="http://schemas.microsoft.com/office/drawing/2014/main" val="3442007202"/>
                    </a:ext>
                  </a:extLst>
                </a:gridCol>
                <a:gridCol w="1731851">
                  <a:extLst>
                    <a:ext uri="{9D8B030D-6E8A-4147-A177-3AD203B41FA5}">
                      <a16:colId xmlns:a16="http://schemas.microsoft.com/office/drawing/2014/main" val="279773071"/>
                    </a:ext>
                  </a:extLst>
                </a:gridCol>
              </a:tblGrid>
              <a:tr h="442462">
                <a:tc>
                  <a:txBody>
                    <a:bodyPr/>
                    <a:lstStyle/>
                    <a:p>
                      <a:pPr marL="0" marR="0" algn="ctr">
                        <a:lnSpc>
                          <a:spcPct val="115000"/>
                        </a:lnSpc>
                        <a:spcBef>
                          <a:spcPts val="0"/>
                        </a:spcBef>
                        <a:spcAft>
                          <a:spcPts val="0"/>
                        </a:spcAft>
                      </a:pPr>
                      <a:r>
                        <a:rPr lang="es-EC" sz="1200" dirty="0">
                          <a:effectLst/>
                        </a:rPr>
                        <a:t>AUTOR</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dirty="0">
                          <a:effectLst/>
                        </a:rPr>
                        <a:t>ESTUDIA</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TIPO DE ELEMENTO</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dirty="0">
                          <a:effectLst/>
                        </a:rPr>
                        <a:t>PROGRAMA FEM</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dirty="0">
                          <a:effectLst/>
                        </a:rPr>
                        <a:t>JUSTIFICACIÓN</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extLst>
                  <a:ext uri="{0D108BD9-81ED-4DB2-BD59-A6C34878D82A}">
                    <a16:rowId xmlns:a16="http://schemas.microsoft.com/office/drawing/2014/main" val="352611997"/>
                  </a:ext>
                </a:extLst>
              </a:tr>
              <a:tr h="677618">
                <a:tc>
                  <a:txBody>
                    <a:bodyPr/>
                    <a:lstStyle/>
                    <a:p>
                      <a:pPr marL="0" marR="0" algn="ctr">
                        <a:lnSpc>
                          <a:spcPct val="115000"/>
                        </a:lnSpc>
                        <a:spcBef>
                          <a:spcPts val="0"/>
                        </a:spcBef>
                        <a:spcAft>
                          <a:spcPts val="0"/>
                        </a:spcAft>
                      </a:pPr>
                      <a:r>
                        <a:rPr lang="es-EC" sz="1200">
                          <a:effectLst/>
                        </a:rPr>
                        <a:t>(Chiu, 1986)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PLACA CIRCULAR</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Quadrilateral shell element (STIF 63)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ANSYS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dirty="0">
                          <a:effectLst/>
                        </a:rPr>
                        <a:t>Recomendación ANSYS, pequeñas deformaciones en el plano.</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extLst>
                  <a:ext uri="{0D108BD9-81ED-4DB2-BD59-A6C34878D82A}">
                    <a16:rowId xmlns:a16="http://schemas.microsoft.com/office/drawing/2014/main" val="260881437"/>
                  </a:ext>
                </a:extLst>
              </a:tr>
              <a:tr h="446797">
                <a:tc>
                  <a:txBody>
                    <a:bodyPr/>
                    <a:lstStyle/>
                    <a:p>
                      <a:pPr marL="0" marR="0" algn="ctr">
                        <a:lnSpc>
                          <a:spcPct val="115000"/>
                        </a:lnSpc>
                        <a:spcBef>
                          <a:spcPts val="0"/>
                        </a:spcBef>
                        <a:spcAft>
                          <a:spcPts val="0"/>
                        </a:spcAft>
                      </a:pPr>
                      <a:r>
                        <a:rPr lang="es-EC" sz="1200">
                          <a:effectLst/>
                        </a:rPr>
                        <a:t>(Vanam, Rajyalakshmi, &amp; Inala, 2012)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PLACA RECTANGULAR</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Cuadrilátero de 4 nodos (SHELL 63)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ANSYS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Capacidades de flexión.</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extLst>
                  <a:ext uri="{0D108BD9-81ED-4DB2-BD59-A6C34878D82A}">
                    <a16:rowId xmlns:a16="http://schemas.microsoft.com/office/drawing/2014/main" val="647236541"/>
                  </a:ext>
                </a:extLst>
              </a:tr>
              <a:tr h="446797">
                <a:tc>
                  <a:txBody>
                    <a:bodyPr/>
                    <a:lstStyle/>
                    <a:p>
                      <a:pPr marL="0" marR="0" algn="ctr">
                        <a:lnSpc>
                          <a:spcPct val="115000"/>
                        </a:lnSpc>
                        <a:spcBef>
                          <a:spcPts val="0"/>
                        </a:spcBef>
                        <a:spcAft>
                          <a:spcPts val="0"/>
                        </a:spcAft>
                      </a:pPr>
                      <a:r>
                        <a:rPr lang="es-EC" sz="1200">
                          <a:effectLst/>
                        </a:rPr>
                        <a:t>(Sukla, 2009) </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PLACA CIRCULAR CON RIGIDIZADORES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Tetraedro de 10 nodos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ANSYS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Contacto entre dos cuerpos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extLst>
                  <a:ext uri="{0D108BD9-81ED-4DB2-BD59-A6C34878D82A}">
                    <a16:rowId xmlns:a16="http://schemas.microsoft.com/office/drawing/2014/main" val="1060963758"/>
                  </a:ext>
                </a:extLst>
              </a:tr>
              <a:tr h="600110">
                <a:tc>
                  <a:txBody>
                    <a:bodyPr/>
                    <a:lstStyle/>
                    <a:p>
                      <a:pPr marL="0" marR="0" algn="ctr">
                        <a:lnSpc>
                          <a:spcPct val="115000"/>
                        </a:lnSpc>
                        <a:spcBef>
                          <a:spcPts val="0"/>
                        </a:spcBef>
                        <a:spcAft>
                          <a:spcPts val="0"/>
                        </a:spcAft>
                      </a:pPr>
                      <a:r>
                        <a:rPr lang="es-EC" sz="1200" dirty="0">
                          <a:effectLst/>
                        </a:rPr>
                        <a:t> (</a:t>
                      </a:r>
                      <a:r>
                        <a:rPr lang="es-EC" sz="1200" dirty="0" err="1">
                          <a:effectLst/>
                        </a:rPr>
                        <a:t>Gujar</a:t>
                      </a:r>
                      <a:r>
                        <a:rPr lang="es-EC" sz="1200" dirty="0">
                          <a:effectLst/>
                        </a:rPr>
                        <a:t> &amp; </a:t>
                      </a:r>
                      <a:r>
                        <a:rPr lang="es-EC" sz="1200" dirty="0" err="1">
                          <a:effectLst/>
                        </a:rPr>
                        <a:t>Pendhari</a:t>
                      </a:r>
                      <a:r>
                        <a:rPr lang="es-EC" sz="1200" dirty="0">
                          <a:effectLst/>
                        </a:rPr>
                        <a:t>, 2016)</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PLACA CIRCULAR</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dirty="0">
                          <a:effectLst/>
                        </a:rPr>
                        <a:t>Tipo Cáscara (Shell 63) Quadrilateral element</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ANSYS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Capacidades de doblado y membrana. </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extLst>
                  <a:ext uri="{0D108BD9-81ED-4DB2-BD59-A6C34878D82A}">
                    <a16:rowId xmlns:a16="http://schemas.microsoft.com/office/drawing/2014/main" val="1166654294"/>
                  </a:ext>
                </a:extLst>
              </a:tr>
              <a:tr h="446797">
                <a:tc>
                  <a:txBody>
                    <a:bodyPr/>
                    <a:lstStyle/>
                    <a:p>
                      <a:pPr marL="0" marR="0" algn="ctr">
                        <a:lnSpc>
                          <a:spcPct val="115000"/>
                        </a:lnSpc>
                        <a:spcBef>
                          <a:spcPts val="0"/>
                        </a:spcBef>
                        <a:spcAft>
                          <a:spcPts val="0"/>
                        </a:spcAft>
                      </a:pPr>
                      <a:r>
                        <a:rPr lang="es-EC" sz="1200">
                          <a:effectLst/>
                        </a:rPr>
                        <a:t>(Gujar P. S. &amp; Ladhane K. B., 2015)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PLACA CIRCULAR</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Four Node SHELL181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ANSYS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Elemento 2D con 6 grados de libertad. </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extLst>
                  <a:ext uri="{0D108BD9-81ED-4DB2-BD59-A6C34878D82A}">
                    <a16:rowId xmlns:a16="http://schemas.microsoft.com/office/drawing/2014/main" val="590955353"/>
                  </a:ext>
                </a:extLst>
              </a:tr>
              <a:tr h="677618">
                <a:tc>
                  <a:txBody>
                    <a:bodyPr/>
                    <a:lstStyle/>
                    <a:p>
                      <a:pPr marL="0" marR="0" algn="ctr">
                        <a:lnSpc>
                          <a:spcPct val="115000"/>
                        </a:lnSpc>
                        <a:spcBef>
                          <a:spcPts val="0"/>
                        </a:spcBef>
                        <a:spcAft>
                          <a:spcPts val="0"/>
                        </a:spcAft>
                      </a:pPr>
                      <a:r>
                        <a:rPr lang="en-US" sz="1200">
                          <a:effectLst/>
                        </a:rPr>
                        <a:t>(Banerjee, Chen J., Kathirgamanathan, A., &amp; Raj D., 2011)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PLACA RECTANGULAR</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dirty="0">
                          <a:effectLst/>
                        </a:rPr>
                        <a:t>SHELL181 y SOLSH190</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ANSYS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Uso de elementos de placa y cáscara en delgadas estructuras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extLst>
                  <a:ext uri="{0D108BD9-81ED-4DB2-BD59-A6C34878D82A}">
                    <a16:rowId xmlns:a16="http://schemas.microsoft.com/office/drawing/2014/main" val="3929566936"/>
                  </a:ext>
                </a:extLst>
              </a:tr>
              <a:tr h="677618">
                <a:tc>
                  <a:txBody>
                    <a:bodyPr/>
                    <a:lstStyle/>
                    <a:p>
                      <a:pPr marL="0" marR="0" algn="ctr">
                        <a:lnSpc>
                          <a:spcPct val="115000"/>
                        </a:lnSpc>
                        <a:spcBef>
                          <a:spcPts val="0"/>
                        </a:spcBef>
                        <a:spcAft>
                          <a:spcPts val="0"/>
                        </a:spcAft>
                      </a:pPr>
                      <a:r>
                        <a:rPr lang="es-EC" sz="1200">
                          <a:effectLst/>
                        </a:rPr>
                        <a:t>(Vrabie M. &amp; Baetu S. A., 2013)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PLACA CIRCULAR DE HORMIGON ARMADO</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n-US" sz="1200">
                          <a:effectLst/>
                        </a:rPr>
                        <a:t>SHELL 63, SHELL 181, Y 3D SOLID 65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ANSYS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dirty="0">
                          <a:effectLst/>
                        </a:rPr>
                        <a:t>Recomienda SHELL 181, posee menor grados de libertad.</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extLst>
                  <a:ext uri="{0D108BD9-81ED-4DB2-BD59-A6C34878D82A}">
                    <a16:rowId xmlns:a16="http://schemas.microsoft.com/office/drawing/2014/main" val="2447612273"/>
                  </a:ext>
                </a:extLst>
              </a:tr>
              <a:tr h="446797">
                <a:tc>
                  <a:txBody>
                    <a:bodyPr/>
                    <a:lstStyle/>
                    <a:p>
                      <a:pPr marL="0" marR="0" algn="ctr">
                        <a:lnSpc>
                          <a:spcPct val="115000"/>
                        </a:lnSpc>
                        <a:spcBef>
                          <a:spcPts val="0"/>
                        </a:spcBef>
                        <a:spcAft>
                          <a:spcPts val="0"/>
                        </a:spcAft>
                      </a:pPr>
                      <a:r>
                        <a:rPr lang="es-EC" sz="1200">
                          <a:effectLst/>
                        </a:rPr>
                        <a:t>ABAQUS MANUAL</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a:effectLst/>
                        </a:rPr>
                        <a:t>ELEMENTOS TIPO CÁSCARA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n-US" sz="1200">
                          <a:effectLst/>
                        </a:rPr>
                        <a:t>S8R5, S4R5, STR165, S8R, S9R5, SAXA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n-US" sz="1200" dirty="0">
                          <a:effectLst/>
                        </a:rPr>
                        <a:t>ABAQUS</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tc>
                  <a:txBody>
                    <a:bodyPr/>
                    <a:lstStyle/>
                    <a:p>
                      <a:pPr marL="0" marR="0" algn="ctr">
                        <a:lnSpc>
                          <a:spcPct val="115000"/>
                        </a:lnSpc>
                        <a:spcBef>
                          <a:spcPts val="0"/>
                        </a:spcBef>
                        <a:spcAft>
                          <a:spcPts val="0"/>
                        </a:spcAft>
                      </a:pPr>
                      <a:r>
                        <a:rPr lang="es-EC" sz="1200" dirty="0">
                          <a:effectLst/>
                        </a:rPr>
                        <a:t>Adecuado para placas delgadas y gruesas.</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86" marR="6486" marT="0" marB="0"/>
                </a:tc>
                <a:extLst>
                  <a:ext uri="{0D108BD9-81ED-4DB2-BD59-A6C34878D82A}">
                    <a16:rowId xmlns:a16="http://schemas.microsoft.com/office/drawing/2014/main" val="3593412762"/>
                  </a:ext>
                </a:extLst>
              </a:tr>
            </a:tbl>
          </a:graphicData>
        </a:graphic>
      </p:graphicFrame>
    </p:spTree>
    <p:extLst>
      <p:ext uri="{BB962C8B-B14F-4D97-AF65-F5344CB8AC3E}">
        <p14:creationId xmlns:p14="http://schemas.microsoft.com/office/powerpoint/2010/main" val="1801824139"/>
      </p:ext>
    </p:extLst>
  </p:cSld>
  <p:clrMapOvr>
    <a:masterClrMapping/>
  </p:clrMapOvr>
  <p:transition>
    <p:spli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9632" y="908720"/>
            <a:ext cx="8229600" cy="1143000"/>
          </a:xfrm>
        </p:spPr>
        <p:txBody>
          <a:bodyPr/>
          <a:lstStyle/>
          <a:p>
            <a:pPr algn="ctr"/>
            <a:r>
              <a:rPr lang="es-EC" sz="3200" dirty="0"/>
              <a:t>VALIDACIÓN Y DETERMINACIÓN DE COEFICIENTES NUEVOS</a:t>
            </a:r>
            <a:endParaRPr lang="es-EC" sz="3200" b="1" dirty="0"/>
          </a:p>
        </p:txBody>
      </p:sp>
      <p:sp>
        <p:nvSpPr>
          <p:cNvPr id="3" name="Marcador de número de diapositiva 2"/>
          <p:cNvSpPr>
            <a:spLocks noGrp="1"/>
          </p:cNvSpPr>
          <p:nvPr>
            <p:ph type="sldNum" sz="quarter" idx="10"/>
          </p:nvPr>
        </p:nvSpPr>
        <p:spPr>
          <a:xfrm>
            <a:off x="-36512" y="6597352"/>
            <a:ext cx="2133600" cy="365125"/>
          </a:xfrm>
        </p:spPr>
        <p:txBody>
          <a:bodyPr/>
          <a:lstStyle/>
          <a:p>
            <a:fld id="{610C1A20-3425-4BCC-9150-C9A472DA9562}" type="slidenum">
              <a:rPr lang="en-US" sz="1600" smtClean="0">
                <a:solidFill>
                  <a:schemeClr val="bg1"/>
                </a:solidFill>
              </a:rPr>
              <a:pPr/>
              <a:t>27</a:t>
            </a:fld>
            <a:endParaRPr lang="en-US" sz="1600">
              <a:solidFill>
                <a:schemeClr val="bg1"/>
              </a:solidFill>
            </a:endParaRPr>
          </a:p>
        </p:txBody>
      </p:sp>
      <mc:AlternateContent xmlns:mc="http://schemas.openxmlformats.org/markup-compatibility/2006" xmlns:a14="http://schemas.microsoft.com/office/drawing/2010/main">
        <mc:Choice Requires="a14">
          <p:sp>
            <p:nvSpPr>
              <p:cNvPr id="4" name="Rectángulo 3"/>
              <p:cNvSpPr/>
              <p:nvPr/>
            </p:nvSpPr>
            <p:spPr>
              <a:xfrm>
                <a:off x="107504" y="3232590"/>
                <a:ext cx="2713628"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i="1">
                              <a:latin typeface="Cambria Math" panose="02040503050406030204" pitchFamily="18" charset="0"/>
                            </a:rPr>
                          </m:ctrlPr>
                        </m:fPr>
                        <m:num>
                          <m:r>
                            <a:rPr lang="es-EC" i="1">
                              <a:latin typeface="Cambria Math" panose="02040503050406030204" pitchFamily="18" charset="0"/>
                            </a:rPr>
                            <m:t>𝑑</m:t>
                          </m:r>
                        </m:num>
                        <m:den>
                          <m:r>
                            <a:rPr lang="es-EC" i="1">
                              <a:latin typeface="Cambria Math" panose="02040503050406030204" pitchFamily="18" charset="0"/>
                            </a:rPr>
                            <m:t>𝑑𝑟</m:t>
                          </m:r>
                        </m:den>
                      </m:f>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0">
                                  <a:latin typeface="Cambria Math" panose="02040503050406030204" pitchFamily="18" charset="0"/>
                                </a:rPr>
                                <m:t>1</m:t>
                              </m:r>
                            </m:num>
                            <m:den>
                              <m:r>
                                <a:rPr lang="es-EC" i="1">
                                  <a:latin typeface="Cambria Math" panose="02040503050406030204" pitchFamily="18" charset="0"/>
                                </a:rPr>
                                <m:t>𝑟</m:t>
                              </m:r>
                            </m:den>
                          </m:f>
                          <m:f>
                            <m:fPr>
                              <m:ctrlPr>
                                <a:rPr lang="es-EC" i="1">
                                  <a:latin typeface="Cambria Math" panose="02040503050406030204" pitchFamily="18" charset="0"/>
                                </a:rPr>
                              </m:ctrlPr>
                            </m:fPr>
                            <m:num>
                              <m:r>
                                <a:rPr lang="es-EC" i="1">
                                  <a:latin typeface="Cambria Math" panose="02040503050406030204" pitchFamily="18" charset="0"/>
                                </a:rPr>
                                <m:t>𝑑</m:t>
                              </m:r>
                            </m:num>
                            <m:den>
                              <m:r>
                                <a:rPr lang="es-EC" i="1">
                                  <a:latin typeface="Cambria Math" panose="02040503050406030204" pitchFamily="18" charset="0"/>
                                </a:rPr>
                                <m:t>𝑑𝑟</m:t>
                              </m:r>
                            </m:den>
                          </m:f>
                          <m:r>
                            <a:rPr lang="es-EC" i="0">
                              <a:latin typeface="Cambria Math" panose="02040503050406030204" pitchFamily="18" charset="0"/>
                            </a:rPr>
                            <m:t> </m:t>
                          </m:r>
                          <m:d>
                            <m:dPr>
                              <m:ctrlPr>
                                <a:rPr lang="es-EC" i="1">
                                  <a:latin typeface="Cambria Math" panose="02040503050406030204" pitchFamily="18" charset="0"/>
                                </a:rPr>
                              </m:ctrlPr>
                            </m:dPr>
                            <m:e>
                              <m:r>
                                <a:rPr lang="es-EC" i="1">
                                  <a:latin typeface="Cambria Math" panose="02040503050406030204" pitchFamily="18" charset="0"/>
                                </a:rPr>
                                <m:t>𝑟</m:t>
                              </m:r>
                              <m:f>
                                <m:fPr>
                                  <m:ctrlPr>
                                    <a:rPr lang="es-EC" i="1">
                                      <a:latin typeface="Cambria Math" panose="02040503050406030204" pitchFamily="18" charset="0"/>
                                    </a:rPr>
                                  </m:ctrlPr>
                                </m:fPr>
                                <m:num>
                                  <m:r>
                                    <a:rPr lang="es-EC" i="1">
                                      <a:latin typeface="Cambria Math" panose="02040503050406030204" pitchFamily="18" charset="0"/>
                                    </a:rPr>
                                    <m:t>𝑑𝑤</m:t>
                                  </m:r>
                                </m:num>
                                <m:den>
                                  <m:r>
                                    <a:rPr lang="es-EC" i="1">
                                      <a:latin typeface="Cambria Math" panose="02040503050406030204" pitchFamily="18" charset="0"/>
                                    </a:rPr>
                                    <m:t>𝑑𝑟</m:t>
                                  </m:r>
                                </m:den>
                              </m:f>
                              <m:r>
                                <a:rPr lang="es-EC" i="0">
                                  <a:latin typeface="Cambria Math" panose="02040503050406030204" pitchFamily="18" charset="0"/>
                                </a:rPr>
                                <m:t> </m:t>
                              </m:r>
                            </m:e>
                          </m:d>
                          <m:r>
                            <a:rPr lang="es-EC" i="0">
                              <a:latin typeface="Cambria Math" panose="02040503050406030204" pitchFamily="18" charset="0"/>
                            </a:rPr>
                            <m:t> </m:t>
                          </m:r>
                        </m:e>
                      </m:d>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𝑉</m:t>
                          </m:r>
                        </m:num>
                        <m:den>
                          <m:r>
                            <a:rPr lang="es-EC" i="1">
                              <a:latin typeface="Cambria Math" panose="02040503050406030204" pitchFamily="18" charset="0"/>
                            </a:rPr>
                            <m:t>𝐷</m:t>
                          </m:r>
                        </m:den>
                      </m:f>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107504" y="3232590"/>
                <a:ext cx="2713628" cy="714683"/>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3849658" y="2492896"/>
                <a:ext cx="1876732" cy="697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𝐷</m:t>
                      </m:r>
                      <m:r>
                        <a:rPr lang="es-EC" smtClean="0">
                          <a:latin typeface="Cambria Math" panose="02040503050406030204" pitchFamily="18" charset="0"/>
                          <a:ea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𝐸</m:t>
                          </m:r>
                          <m:r>
                            <a:rPr lang="es-EC" i="0">
                              <a:latin typeface="Cambria Math" panose="02040503050406030204" pitchFamily="18" charset="0"/>
                            </a:rPr>
                            <m:t> </m:t>
                          </m:r>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3</m:t>
                              </m:r>
                            </m:sup>
                          </m:sSup>
                        </m:num>
                        <m:den>
                          <m:d>
                            <m:dPr>
                              <m:begChr m:val=""/>
                              <m:ctrlPr>
                                <a:rPr lang="es-EC" i="1">
                                  <a:latin typeface="Cambria Math" panose="02040503050406030204" pitchFamily="18" charset="0"/>
                                </a:rPr>
                              </m:ctrlPr>
                            </m:dPr>
                            <m:e>
                              <m:r>
                                <a:rPr lang="es-EC" i="0">
                                  <a:latin typeface="Cambria Math" panose="02040503050406030204" pitchFamily="18" charset="0"/>
                                </a:rPr>
                                <m:t>12(1−</m:t>
                              </m:r>
                              <m:sSup>
                                <m:sSupPr>
                                  <m:ctrlPr>
                                    <a:rPr lang="es-EC" i="1">
                                      <a:latin typeface="Cambria Math" panose="02040503050406030204" pitchFamily="18" charset="0"/>
                                    </a:rPr>
                                  </m:ctrlPr>
                                </m:sSupPr>
                                <m:e>
                                  <m:r>
                                    <a:rPr lang="es-EC" i="1">
                                      <a:latin typeface="Cambria Math" panose="02040503050406030204" pitchFamily="18" charset="0"/>
                                    </a:rPr>
                                    <m:t>𝑢</m:t>
                                  </m:r>
                                </m:e>
                                <m:sup>
                                  <m:r>
                                    <a:rPr lang="es-EC" i="0">
                                      <a:latin typeface="Cambria Math" panose="02040503050406030204" pitchFamily="18" charset="0"/>
                                    </a:rPr>
                                    <m:t>2</m:t>
                                  </m:r>
                                </m:sup>
                              </m:sSup>
                            </m:e>
                          </m:d>
                        </m:den>
                      </m:f>
                      <m:r>
                        <a:rPr lang="es-EC" i="0">
                          <a:latin typeface="Cambria Math" panose="02040503050406030204" pitchFamily="18" charset="0"/>
                        </a:rPr>
                        <m:t> </m:t>
                      </m:r>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3849658" y="2492896"/>
                <a:ext cx="1876732" cy="697307"/>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3841652" y="3252536"/>
                <a:ext cx="1848648" cy="763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b="0" i="0" smtClean="0">
                          <a:latin typeface="Cambria Math" panose="02040503050406030204" pitchFamily="18" charset="0"/>
                        </a:rPr>
                        <m:t>V</m:t>
                      </m:r>
                      <m:r>
                        <a:rPr lang="es-EC" b="0" i="0" smtClean="0">
                          <a:latin typeface="Cambria Math" panose="02040503050406030204" pitchFamily="18" charset="0"/>
                        </a:rPr>
                        <m:t> </m:t>
                      </m:r>
                      <m:r>
                        <a:rPr lang="es-EC" b="0" i="1" smtClean="0">
                          <a:latin typeface="Cambria Math" panose="02040503050406030204" pitchFamily="18" charset="0"/>
                          <a:ea typeface="Cambria Math" panose="02040503050406030204" pitchFamily="18" charset="0"/>
                        </a:rPr>
                        <m:t>→</m:t>
                      </m:r>
                      <m:nary>
                        <m:naryPr>
                          <m:chr m:val="∑"/>
                          <m:subHide m:val="on"/>
                          <m:supHide m:val="on"/>
                          <m:ctrlPr>
                            <a:rPr lang="es-EC" i="1" smtClean="0">
                              <a:latin typeface="Cambria Math" panose="02040503050406030204" pitchFamily="18" charset="0"/>
                            </a:rPr>
                          </m:ctrlPr>
                        </m:naryPr>
                        <m:sub/>
                        <m:sup/>
                        <m:e>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0">
                                  <a:latin typeface="Cambria Math" panose="02040503050406030204" pitchFamily="18" charset="0"/>
                                </a:rPr>
                                <m:t>  </m:t>
                              </m:r>
                              <m:r>
                                <a:rPr lang="es-EC" i="1">
                                  <a:latin typeface="Cambria Math" panose="02040503050406030204" pitchFamily="18" charset="0"/>
                                </a:rPr>
                                <m:t>𝑧</m:t>
                              </m:r>
                            </m:sub>
                          </m:sSub>
                          <m:r>
                            <a:rPr lang="es-EC" i="0">
                              <a:latin typeface="Cambria Math" panose="02040503050406030204" pitchFamily="18" charset="0"/>
                            </a:rPr>
                            <m:t>=0</m:t>
                          </m:r>
                          <m:r>
                            <a:rPr lang="es-EC" b="0" i="0" smtClean="0">
                              <a:latin typeface="Cambria Math" panose="02040503050406030204" pitchFamily="18" charset="0"/>
                            </a:rPr>
                            <m:t> </m:t>
                          </m:r>
                        </m:e>
                      </m:nary>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3841652" y="3252536"/>
                <a:ext cx="1848648" cy="763094"/>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7031459" y="2564904"/>
                <a:ext cx="1497911" cy="618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𝜑</m:t>
                      </m:r>
                      <m:d>
                        <m:dPr>
                          <m:begChr m:val="["/>
                          <m:endChr m:val="]"/>
                          <m:ctrlPr>
                            <a:rPr lang="es-EC" i="1">
                              <a:latin typeface="Cambria Math" panose="02040503050406030204" pitchFamily="18" charset="0"/>
                            </a:rPr>
                          </m:ctrlPr>
                        </m:dPr>
                        <m:e>
                          <m:r>
                            <a:rPr lang="es-EC" i="1">
                              <a:latin typeface="Cambria Math" panose="02040503050406030204" pitchFamily="18" charset="0"/>
                            </a:rPr>
                            <m:t>𝑟</m:t>
                          </m:r>
                        </m:e>
                      </m:d>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𝑑𝑤</m:t>
                          </m:r>
                        </m:num>
                        <m:den>
                          <m:r>
                            <a:rPr lang="es-EC" i="1">
                              <a:latin typeface="Cambria Math" panose="02040503050406030204" pitchFamily="18" charset="0"/>
                            </a:rPr>
                            <m:t>𝑑𝑟</m:t>
                          </m:r>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7031459" y="2564904"/>
                <a:ext cx="1497911" cy="618246"/>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7035555" y="3645024"/>
                <a:ext cx="1496885"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𝑤</m:t>
                      </m:r>
                      <m:d>
                        <m:dPr>
                          <m:ctrlPr>
                            <a:rPr lang="es-EC" i="1">
                              <a:latin typeface="Cambria Math" panose="02040503050406030204" pitchFamily="18" charset="0"/>
                            </a:rPr>
                          </m:ctrlPr>
                        </m:dPr>
                        <m:e>
                          <m:r>
                            <a:rPr lang="es-EC" i="1">
                              <a:latin typeface="Cambria Math" panose="02040503050406030204" pitchFamily="18" charset="0"/>
                            </a:rPr>
                            <m:t>𝑟</m:t>
                          </m:r>
                        </m:e>
                      </m:d>
                      <m:r>
                        <a:rPr lang="es-EC" i="0">
                          <a:latin typeface="Cambria Math" panose="02040503050406030204" pitchFamily="18" charset="0"/>
                        </a:rPr>
                        <m:t>= </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2</m:t>
                              </m:r>
                            </m:sup>
                          </m:sSup>
                          <m:r>
                            <a:rPr lang="es-EC" i="1">
                              <a:latin typeface="Cambria Math" panose="02040503050406030204" pitchFamily="18" charset="0"/>
                            </a:rPr>
                            <m:t>𝑤</m:t>
                          </m:r>
                        </m:num>
                        <m:den>
                          <m:r>
                            <a:rPr lang="es-EC" i="1">
                              <a:latin typeface="Cambria Math" panose="02040503050406030204" pitchFamily="18" charset="0"/>
                            </a:rPr>
                            <m:t>𝑑</m:t>
                          </m:r>
                          <m:sSup>
                            <m:sSupPr>
                              <m:ctrlPr>
                                <a:rPr lang="es-EC" i="1">
                                  <a:latin typeface="Cambria Math" panose="02040503050406030204" pitchFamily="18" charset="0"/>
                                </a:rPr>
                              </m:ctrlPr>
                            </m:sSupPr>
                            <m:e>
                              <m:r>
                                <a:rPr lang="es-EC" i="1">
                                  <a:latin typeface="Cambria Math" panose="02040503050406030204" pitchFamily="18" charset="0"/>
                                </a:rPr>
                                <m:t>𝑟</m:t>
                              </m:r>
                            </m:e>
                            <m:sup>
                              <m:r>
                                <a:rPr lang="es-EC" i="0">
                                  <a:latin typeface="Cambria Math" panose="02040503050406030204" pitchFamily="18" charset="0"/>
                                </a:rPr>
                                <m:t>2</m:t>
                              </m:r>
                            </m:sup>
                          </m:sSup>
                        </m:den>
                      </m:f>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7035555" y="3645024"/>
                <a:ext cx="1496885" cy="648126"/>
              </a:xfrm>
              <a:prstGeom prst="rect">
                <a:avLst/>
              </a:prstGeom>
              <a:blipFill>
                <a:blip r:embed="rId6"/>
                <a:stretch>
                  <a:fillRect/>
                </a:stretch>
              </a:blipFill>
            </p:spPr>
            <p:txBody>
              <a:bodyPr/>
              <a:lstStyle/>
              <a:p>
                <a:r>
                  <a:rPr lang="es-EC">
                    <a:noFill/>
                  </a:rPr>
                  <a:t> </a:t>
                </a:r>
              </a:p>
            </p:txBody>
          </p:sp>
        </mc:Fallback>
      </mc:AlternateContent>
      <p:sp>
        <p:nvSpPr>
          <p:cNvPr id="11" name="Flecha: a la derecha 10"/>
          <p:cNvSpPr/>
          <p:nvPr/>
        </p:nvSpPr>
        <p:spPr>
          <a:xfrm>
            <a:off x="5940152" y="3414612"/>
            <a:ext cx="576064" cy="37442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2" name="Abrir llave 11"/>
          <p:cNvSpPr/>
          <p:nvPr/>
        </p:nvSpPr>
        <p:spPr>
          <a:xfrm>
            <a:off x="6727716" y="2953361"/>
            <a:ext cx="220960" cy="1267727"/>
          </a:xfrm>
          <a:prstGeom prst="leftBrace">
            <a:avLst/>
          </a:prstGeom>
        </p:spPr>
        <p:style>
          <a:lnRef idx="2">
            <a:schemeClr val="accent4"/>
          </a:lnRef>
          <a:fillRef idx="0">
            <a:schemeClr val="accent4"/>
          </a:fillRef>
          <a:effectRef idx="1">
            <a:schemeClr val="accent4"/>
          </a:effectRef>
          <a:fontRef idx="minor">
            <a:schemeClr val="tx1"/>
          </a:fontRef>
        </p:style>
        <p:txBody>
          <a:bodyPr rtlCol="0" anchor="ctr"/>
          <a:lstStyle/>
          <a:p>
            <a:pPr algn="ctr"/>
            <a:endParaRPr lang="es-EC" dirty="0"/>
          </a:p>
        </p:txBody>
      </p:sp>
      <p:sp>
        <p:nvSpPr>
          <p:cNvPr id="10" name="Signo más 9"/>
          <p:cNvSpPr/>
          <p:nvPr/>
        </p:nvSpPr>
        <p:spPr>
          <a:xfrm>
            <a:off x="2968789" y="3362571"/>
            <a:ext cx="432048" cy="374428"/>
          </a:xfrm>
          <a:prstGeom prst="mathPl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6" name="Abrir llave 15"/>
          <p:cNvSpPr/>
          <p:nvPr/>
        </p:nvSpPr>
        <p:spPr>
          <a:xfrm>
            <a:off x="3602841" y="2446240"/>
            <a:ext cx="264314" cy="2207090"/>
          </a:xfrm>
          <a:prstGeom prst="leftBrace">
            <a:avLst/>
          </a:prstGeom>
        </p:spPr>
        <p:style>
          <a:lnRef idx="2">
            <a:schemeClr val="accent4"/>
          </a:lnRef>
          <a:fillRef idx="0">
            <a:schemeClr val="accent4"/>
          </a:fillRef>
          <a:effectRef idx="1">
            <a:schemeClr val="accent4"/>
          </a:effectRef>
          <a:fontRef idx="minor">
            <a:schemeClr val="tx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9" name="Rectángulo 18"/>
              <p:cNvSpPr/>
              <p:nvPr/>
            </p:nvSpPr>
            <p:spPr>
              <a:xfrm>
                <a:off x="3849658" y="4077963"/>
                <a:ext cx="65402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𝐵𝐶𝑆</m:t>
                      </m:r>
                    </m:oMath>
                  </m:oMathPara>
                </a14:m>
                <a:endParaRPr lang="es-EC" dirty="0"/>
              </a:p>
            </p:txBody>
          </p:sp>
        </mc:Choice>
        <mc:Fallback xmlns="">
          <p:sp>
            <p:nvSpPr>
              <p:cNvPr id="19" name="Rectángulo 18"/>
              <p:cNvSpPr>
                <a:spLocks noRot="1" noChangeAspect="1" noMove="1" noResize="1" noEditPoints="1" noAdjustHandles="1" noChangeArrowheads="1" noChangeShapeType="1" noTextEdit="1"/>
              </p:cNvSpPr>
              <p:nvPr/>
            </p:nvSpPr>
            <p:spPr>
              <a:xfrm>
                <a:off x="3849658" y="4077963"/>
                <a:ext cx="654025" cy="369332"/>
              </a:xfrm>
              <a:prstGeom prst="rect">
                <a:avLst/>
              </a:prstGeom>
              <a:blipFill>
                <a:blip r:embed="rId7"/>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611313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4572000" y="-90264"/>
            <a:ext cx="45363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2800" b="1" dirty="0">
                <a:solidFill>
                  <a:schemeClr val="tx1"/>
                </a:solidFill>
              </a:rPr>
              <a:t>Soluciones Analíticas</a:t>
            </a:r>
            <a:endParaRPr lang="es-ES" altLang="es-EC" sz="3000" b="1"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28</a:t>
            </a:fld>
            <a:endParaRPr lang="en-US" sz="1600"/>
          </a:p>
        </p:txBody>
      </p:sp>
      <mc:AlternateContent xmlns:mc="http://schemas.openxmlformats.org/markup-compatibility/2006" xmlns:a14="http://schemas.microsoft.com/office/drawing/2010/main">
        <mc:Choice Requires="a14">
          <p:graphicFrame>
            <p:nvGraphicFramePr>
              <p:cNvPr id="6" name="Tabla 5"/>
              <p:cNvGraphicFramePr>
                <a:graphicFrameLocks noGrp="1"/>
              </p:cNvGraphicFramePr>
              <p:nvPr>
                <p:extLst>
                  <p:ext uri="{D42A27DB-BD31-4B8C-83A1-F6EECF244321}">
                    <p14:modId xmlns:p14="http://schemas.microsoft.com/office/powerpoint/2010/main" val="2095311773"/>
                  </p:ext>
                </p:extLst>
              </p:nvPr>
            </p:nvGraphicFramePr>
            <p:xfrm>
              <a:off x="4427984" y="1451230"/>
              <a:ext cx="4509358" cy="4320474"/>
            </p:xfrm>
            <a:graphic>
              <a:graphicData uri="http://schemas.openxmlformats.org/drawingml/2006/table">
                <a:tbl>
                  <a:tblPr firstRow="1" firstCol="1" bandRow="1">
                    <a:tableStyleId>{17292A2E-F333-43FB-9621-5CBBE7FDCDCB}</a:tableStyleId>
                  </a:tblPr>
                  <a:tblGrid>
                    <a:gridCol w="450096">
                      <a:extLst>
                        <a:ext uri="{9D8B030D-6E8A-4147-A177-3AD203B41FA5}">
                          <a16:colId xmlns:a16="http://schemas.microsoft.com/office/drawing/2014/main" val="2250824566"/>
                        </a:ext>
                      </a:extLst>
                    </a:gridCol>
                    <a:gridCol w="1065928">
                      <a:extLst>
                        <a:ext uri="{9D8B030D-6E8A-4147-A177-3AD203B41FA5}">
                          <a16:colId xmlns:a16="http://schemas.microsoft.com/office/drawing/2014/main" val="3161517774"/>
                        </a:ext>
                      </a:extLst>
                    </a:gridCol>
                    <a:gridCol w="1022758">
                      <a:extLst>
                        <a:ext uri="{9D8B030D-6E8A-4147-A177-3AD203B41FA5}">
                          <a16:colId xmlns:a16="http://schemas.microsoft.com/office/drawing/2014/main" val="490877767"/>
                        </a:ext>
                      </a:extLst>
                    </a:gridCol>
                    <a:gridCol w="970649">
                      <a:extLst>
                        <a:ext uri="{9D8B030D-6E8A-4147-A177-3AD203B41FA5}">
                          <a16:colId xmlns:a16="http://schemas.microsoft.com/office/drawing/2014/main" val="2688513489"/>
                        </a:ext>
                      </a:extLst>
                    </a:gridCol>
                    <a:gridCol w="999927">
                      <a:extLst>
                        <a:ext uri="{9D8B030D-6E8A-4147-A177-3AD203B41FA5}">
                          <a16:colId xmlns:a16="http://schemas.microsoft.com/office/drawing/2014/main" val="3920761857"/>
                        </a:ext>
                      </a:extLst>
                    </a:gridCol>
                  </a:tblGrid>
                  <a:tr h="209292">
                    <a:tc>
                      <a:txBody>
                        <a:bodyPr/>
                        <a:lstStyle/>
                        <a:p>
                          <a:pPr marL="0" marR="0" algn="ctr">
                            <a:lnSpc>
                              <a:spcPct val="100000"/>
                            </a:lnSpc>
                            <a:spcBef>
                              <a:spcPts val="0"/>
                            </a:spcBef>
                            <a:spcAft>
                              <a:spcPts val="0"/>
                            </a:spcAft>
                          </a:pPr>
                          <a:r>
                            <a:rPr lang="es-EC" sz="1000">
                              <a:effectLst/>
                            </a:rPr>
                            <a:t>CASO</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r>
                            <a:rPr lang="es-EC" sz="1000">
                              <a:effectLst/>
                            </a:rPr>
                            <a:t>BCS1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r>
                            <a:rPr lang="es-EC" sz="1000">
                              <a:effectLst/>
                            </a:rPr>
                            <a:t>BCS2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r>
                            <a:rPr lang="es-EC" sz="1000">
                              <a:effectLst/>
                            </a:rPr>
                            <a:t>BCS3</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r>
                            <a:rPr lang="es-EC" sz="1000">
                              <a:effectLst/>
                            </a:rPr>
                            <a:t>V</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extLst>
                      <a:ext uri="{0D108BD9-81ED-4DB2-BD59-A6C34878D82A}">
                        <a16:rowId xmlns:a16="http://schemas.microsoft.com/office/drawing/2014/main" val="920086243"/>
                      </a:ext>
                    </a:extLst>
                  </a:tr>
                  <a:tr h="391812">
                    <a:tc>
                      <a:txBody>
                        <a:bodyPr/>
                        <a:lstStyle/>
                        <a:p>
                          <a:pPr marL="0" marR="0" algn="ctr">
                            <a:lnSpc>
                              <a:spcPct val="100000"/>
                            </a:lnSpc>
                            <a:spcBef>
                              <a:spcPts val="0"/>
                            </a:spcBef>
                            <a:spcAft>
                              <a:spcPts val="0"/>
                            </a:spcAft>
                          </a:pPr>
                          <a:r>
                            <a:rPr lang="es-EC" sz="1000" dirty="0">
                              <a:effectLst/>
                            </a:rPr>
                            <a:t>1</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000" i="1">
                                        <a:effectLst/>
                                        <a:latin typeface="Cambria Math" panose="02040503050406030204" pitchFamily="18" charset="0"/>
                                      </a:rPr>
                                    </m:ctrlPr>
                                  </m:sSubPr>
                                  <m:e>
                                    <m:r>
                                      <a:rPr lang="es-EC" sz="1000">
                                        <a:effectLst/>
                                        <a:latin typeface="Cambria Math" panose="02040503050406030204" pitchFamily="18" charset="0"/>
                                      </a:rPr>
                                      <m:t>𝑀</m:t>
                                    </m:r>
                                  </m:e>
                                  <m:sub>
                                    <m:r>
                                      <a:rPr lang="es-EC" sz="1000">
                                        <a:effectLst/>
                                        <a:latin typeface="Cambria Math" panose="02040503050406030204" pitchFamily="18" charset="0"/>
                                      </a:rPr>
                                      <m:t>𝑟</m:t>
                                    </m:r>
                                  </m:sub>
                                </m:sSub>
                                <m:r>
                                  <a:rPr lang="es-EC" sz="1000">
                                    <a:effectLst/>
                                    <a:latin typeface="Cambria Math" panose="02040503050406030204" pitchFamily="18" charset="0"/>
                                  </a:rPr>
                                  <m:t>(</m:t>
                                </m:r>
                                <m:r>
                                  <a:rPr lang="es-EC" sz="1000">
                                    <a:effectLst/>
                                    <a:latin typeface="Cambria Math" panose="02040503050406030204" pitchFamily="18" charset="0"/>
                                  </a:rPr>
                                  <m:t>𝑎</m:t>
                                </m:r>
                                <m:r>
                                  <a:rPr lang="es-EC" sz="1000">
                                    <a:effectLst/>
                                    <a:latin typeface="Cambria Math" panose="02040503050406030204" pitchFamily="18" charset="0"/>
                                  </a:rPr>
                                  <m:t>)=0</m:t>
                                </m:r>
                              </m:oMath>
                            </m:oMathPara>
                          </a14:m>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000" i="1">
                                        <a:effectLst/>
                                        <a:latin typeface="Cambria Math" panose="02040503050406030204" pitchFamily="18" charset="0"/>
                                      </a:rPr>
                                    </m:ctrlPr>
                                  </m:sSubPr>
                                  <m:e>
                                    <m:r>
                                      <a:rPr lang="es-EC" sz="1000">
                                        <a:effectLst/>
                                        <a:latin typeface="Cambria Math" panose="02040503050406030204" pitchFamily="18" charset="0"/>
                                      </a:rPr>
                                      <m:t>𝑀</m:t>
                                    </m:r>
                                  </m:e>
                                  <m:sub>
                                    <m:r>
                                      <a:rPr lang="es-EC" sz="1000">
                                        <a:effectLst/>
                                        <a:latin typeface="Cambria Math" panose="02040503050406030204" pitchFamily="18" charset="0"/>
                                      </a:rPr>
                                      <m:t>𝑟</m:t>
                                    </m:r>
                                  </m:sub>
                                </m:sSub>
                                <m:r>
                                  <a:rPr lang="es-EC" sz="1000">
                                    <a:effectLst/>
                                    <a:latin typeface="Cambria Math" panose="02040503050406030204" pitchFamily="18" charset="0"/>
                                  </a:rPr>
                                  <m:t>(</m:t>
                                </m:r>
                                <m:r>
                                  <a:rPr lang="es-EC" sz="1000">
                                    <a:effectLst/>
                                    <a:latin typeface="Cambria Math" panose="02040503050406030204" pitchFamily="18" charset="0"/>
                                  </a:rPr>
                                  <m:t>𝑏</m:t>
                                </m:r>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𝑤</m:t>
                                </m:r>
                                <m:r>
                                  <a:rPr lang="es-EC" sz="1000">
                                    <a:effectLst/>
                                    <a:latin typeface="Cambria Math" panose="02040503050406030204" pitchFamily="18" charset="0"/>
                                  </a:rPr>
                                  <m:t>(</m:t>
                                </m:r>
                                <m:r>
                                  <a:rPr lang="es-EC" sz="1000">
                                    <a:effectLst/>
                                    <a:latin typeface="Cambria Math" panose="02040503050406030204" pitchFamily="18" charset="0"/>
                                  </a:rPr>
                                  <m:t>𝑎</m:t>
                                </m:r>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𝑉</m:t>
                                </m:r>
                                <m:r>
                                  <a:rPr lang="es-EC" sz="1000">
                                    <a:effectLst/>
                                    <a:latin typeface="Cambria Math" panose="02040503050406030204" pitchFamily="18" charset="0"/>
                                  </a:rPr>
                                  <m:t>=</m:t>
                                </m:r>
                                <m:f>
                                  <m:fPr>
                                    <m:ctrlPr>
                                      <a:rPr lang="es-EC" sz="1000" i="1">
                                        <a:effectLst/>
                                        <a:latin typeface="Cambria Math" panose="02040503050406030204" pitchFamily="18" charset="0"/>
                                      </a:rPr>
                                    </m:ctrlPr>
                                  </m:fPr>
                                  <m:num>
                                    <m:r>
                                      <a:rPr lang="es-EC" sz="1000">
                                        <a:effectLst/>
                                        <a:latin typeface="Cambria Math" panose="02040503050406030204" pitchFamily="18" charset="0"/>
                                      </a:rPr>
                                      <m:t>𝑃</m:t>
                                    </m:r>
                                  </m:num>
                                  <m:den>
                                    <m:r>
                                      <a:rPr lang="es-EC" sz="1000">
                                        <a:effectLst/>
                                        <a:latin typeface="Cambria Math" panose="02040503050406030204" pitchFamily="18" charset="0"/>
                                      </a:rPr>
                                      <m:t>2</m:t>
                                    </m:r>
                                    <m:r>
                                      <a:rPr lang="es-EC" sz="1000">
                                        <a:effectLst/>
                                        <a:latin typeface="Cambria Math" panose="02040503050406030204" pitchFamily="18" charset="0"/>
                                      </a:rPr>
                                      <m:t>𝜋</m:t>
                                    </m:r>
                                    <m:r>
                                      <a:rPr lang="es-EC" sz="1000">
                                        <a:effectLst/>
                                        <a:latin typeface="Cambria Math" panose="02040503050406030204" pitchFamily="18" charset="0"/>
                                      </a:rPr>
                                      <m:t>𝑟</m:t>
                                    </m:r>
                                  </m:den>
                                </m:f>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extLst>
                      <a:ext uri="{0D108BD9-81ED-4DB2-BD59-A6C34878D82A}">
                        <a16:rowId xmlns:a16="http://schemas.microsoft.com/office/drawing/2014/main" val="4133491150"/>
                      </a:ext>
                    </a:extLst>
                  </a:tr>
                  <a:tr h="423989">
                    <a:tc>
                      <a:txBody>
                        <a:bodyPr/>
                        <a:lstStyle/>
                        <a:p>
                          <a:pPr marL="0" marR="0" algn="ctr">
                            <a:lnSpc>
                              <a:spcPct val="100000"/>
                            </a:lnSpc>
                            <a:spcBef>
                              <a:spcPts val="0"/>
                            </a:spcBef>
                            <a:spcAft>
                              <a:spcPts val="0"/>
                            </a:spcAft>
                          </a:pPr>
                          <a:r>
                            <a:rPr lang="es-EC" sz="1000">
                              <a:effectLst/>
                            </a:rPr>
                            <a:t>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000" i="1">
                                        <a:effectLst/>
                                        <a:latin typeface="Cambria Math" panose="02040503050406030204" pitchFamily="18" charset="0"/>
                                      </a:rPr>
                                    </m:ctrlPr>
                                  </m:sSubPr>
                                  <m:e>
                                    <m:r>
                                      <a:rPr lang="es-EC" sz="1000">
                                        <a:effectLst/>
                                        <a:latin typeface="Cambria Math" panose="02040503050406030204" pitchFamily="18" charset="0"/>
                                      </a:rPr>
                                      <m:t>𝑀</m:t>
                                    </m:r>
                                  </m:e>
                                  <m:sub>
                                    <m:r>
                                      <a:rPr lang="es-EC" sz="1000">
                                        <a:effectLst/>
                                        <a:latin typeface="Cambria Math" panose="02040503050406030204" pitchFamily="18" charset="0"/>
                                      </a:rPr>
                                      <m:t>𝑟</m:t>
                                    </m:r>
                                  </m:sub>
                                </m:sSub>
                                <m:r>
                                  <a:rPr lang="es-EC" sz="1000">
                                    <a:effectLst/>
                                    <a:latin typeface="Cambria Math" panose="02040503050406030204" pitchFamily="18" charset="0"/>
                                  </a:rPr>
                                  <m:t>(</m:t>
                                </m:r>
                                <m:r>
                                  <a:rPr lang="es-EC" sz="1000">
                                    <a:effectLst/>
                                    <a:latin typeface="Cambria Math" panose="02040503050406030204" pitchFamily="18" charset="0"/>
                                  </a:rPr>
                                  <m:t>𝑎</m:t>
                                </m:r>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000" i="1">
                                        <a:effectLst/>
                                        <a:latin typeface="Cambria Math" panose="02040503050406030204" pitchFamily="18" charset="0"/>
                                      </a:rPr>
                                    </m:ctrlPr>
                                  </m:sSubPr>
                                  <m:e>
                                    <m:r>
                                      <a:rPr lang="es-EC" sz="1000">
                                        <a:effectLst/>
                                        <a:latin typeface="Cambria Math" panose="02040503050406030204" pitchFamily="18" charset="0"/>
                                      </a:rPr>
                                      <m:t>𝑀</m:t>
                                    </m:r>
                                  </m:e>
                                  <m:sub>
                                    <m:r>
                                      <a:rPr lang="es-EC" sz="1000">
                                        <a:effectLst/>
                                        <a:latin typeface="Cambria Math" panose="02040503050406030204" pitchFamily="18" charset="0"/>
                                      </a:rPr>
                                      <m:t>𝑟</m:t>
                                    </m:r>
                                  </m:sub>
                                </m:sSub>
                                <m:r>
                                  <a:rPr lang="es-EC" sz="1000">
                                    <a:effectLst/>
                                    <a:latin typeface="Cambria Math" panose="02040503050406030204" pitchFamily="18" charset="0"/>
                                  </a:rPr>
                                  <m:t>(</m:t>
                                </m:r>
                                <m:r>
                                  <a:rPr lang="es-EC" sz="1000">
                                    <a:effectLst/>
                                    <a:latin typeface="Cambria Math" panose="02040503050406030204" pitchFamily="18" charset="0"/>
                                  </a:rPr>
                                  <m:t>𝑏</m:t>
                                </m:r>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𝑤</m:t>
                                </m:r>
                                <m:r>
                                  <a:rPr lang="es-EC" sz="1000">
                                    <a:effectLst/>
                                    <a:latin typeface="Cambria Math" panose="02040503050406030204" pitchFamily="18" charset="0"/>
                                  </a:rPr>
                                  <m:t>(</m:t>
                                </m:r>
                                <m:r>
                                  <a:rPr lang="es-EC" sz="1000">
                                    <a:effectLst/>
                                    <a:latin typeface="Cambria Math" panose="02040503050406030204" pitchFamily="18" charset="0"/>
                                  </a:rPr>
                                  <m:t>𝑏</m:t>
                                </m:r>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𝑉</m:t>
                                </m:r>
                                <m:r>
                                  <a:rPr lang="es-EC" sz="1000">
                                    <a:effectLst/>
                                    <a:latin typeface="Cambria Math" panose="02040503050406030204" pitchFamily="18" charset="0"/>
                                  </a:rPr>
                                  <m:t>=</m:t>
                                </m:r>
                                <m:f>
                                  <m:fPr>
                                    <m:ctrlPr>
                                      <a:rPr lang="es-EC" sz="1000" i="1">
                                        <a:effectLst/>
                                        <a:latin typeface="Cambria Math" panose="02040503050406030204" pitchFamily="18" charset="0"/>
                                      </a:rPr>
                                    </m:ctrlPr>
                                  </m:fPr>
                                  <m:num>
                                    <m:r>
                                      <a:rPr lang="es-EC" sz="1000">
                                        <a:effectLst/>
                                        <a:latin typeface="Cambria Math" panose="02040503050406030204" pitchFamily="18" charset="0"/>
                                      </a:rPr>
                                      <m:t>𝑄</m:t>
                                    </m:r>
                                    <m:sSup>
                                      <m:sSupPr>
                                        <m:ctrlPr>
                                          <a:rPr lang="es-EC" sz="1000" i="1">
                                            <a:effectLst/>
                                            <a:latin typeface="Cambria Math" panose="02040503050406030204" pitchFamily="18" charset="0"/>
                                          </a:rPr>
                                        </m:ctrlPr>
                                      </m:sSupPr>
                                      <m:e>
                                        <m:r>
                                          <a:rPr lang="es-EC" sz="1000">
                                            <a:effectLst/>
                                            <a:latin typeface="Cambria Math" panose="02040503050406030204" pitchFamily="18" charset="0"/>
                                          </a:rPr>
                                          <m:t>𝑎</m:t>
                                        </m:r>
                                      </m:e>
                                      <m:sup>
                                        <m:r>
                                          <a:rPr lang="es-EC" sz="1000">
                                            <a:effectLst/>
                                            <a:latin typeface="Cambria Math" panose="02040503050406030204" pitchFamily="18" charset="0"/>
                                          </a:rPr>
                                          <m:t>2</m:t>
                                        </m:r>
                                      </m:sup>
                                    </m:sSup>
                                  </m:num>
                                  <m:den>
                                    <m:r>
                                      <a:rPr lang="es-EC" sz="1000">
                                        <a:effectLst/>
                                        <a:latin typeface="Cambria Math" panose="02040503050406030204" pitchFamily="18" charset="0"/>
                                      </a:rPr>
                                      <m:t>2</m:t>
                                    </m:r>
                                    <m:r>
                                      <a:rPr lang="es-EC" sz="1000">
                                        <a:effectLst/>
                                        <a:latin typeface="Cambria Math" panose="02040503050406030204" pitchFamily="18" charset="0"/>
                                      </a:rPr>
                                      <m:t>𝑟</m:t>
                                    </m:r>
                                  </m:den>
                                </m:f>
                                <m:r>
                                  <a:rPr lang="es-EC" sz="1000">
                                    <a:effectLst/>
                                    <a:latin typeface="Cambria Math" panose="02040503050406030204" pitchFamily="18" charset="0"/>
                                  </a:rPr>
                                  <m:t>−</m:t>
                                </m:r>
                                <m:f>
                                  <m:fPr>
                                    <m:ctrlPr>
                                      <a:rPr lang="es-EC" sz="1000" i="1">
                                        <a:effectLst/>
                                        <a:latin typeface="Cambria Math" panose="02040503050406030204" pitchFamily="18" charset="0"/>
                                      </a:rPr>
                                    </m:ctrlPr>
                                  </m:fPr>
                                  <m:num>
                                    <m:r>
                                      <a:rPr lang="es-EC" sz="1000">
                                        <a:effectLst/>
                                        <a:latin typeface="Cambria Math" panose="02040503050406030204" pitchFamily="18" charset="0"/>
                                      </a:rPr>
                                      <m:t>𝑄𝑟</m:t>
                                    </m:r>
                                  </m:num>
                                  <m:den>
                                    <m:r>
                                      <a:rPr lang="es-EC" sz="1000">
                                        <a:effectLst/>
                                        <a:latin typeface="Cambria Math" panose="02040503050406030204" pitchFamily="18" charset="0"/>
                                      </a:rPr>
                                      <m:t>2</m:t>
                                    </m:r>
                                  </m:den>
                                </m:f>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extLst>
                      <a:ext uri="{0D108BD9-81ED-4DB2-BD59-A6C34878D82A}">
                        <a16:rowId xmlns:a16="http://schemas.microsoft.com/office/drawing/2014/main" val="869177744"/>
                      </a:ext>
                    </a:extLst>
                  </a:tr>
                  <a:tr h="423989">
                    <a:tc>
                      <a:txBody>
                        <a:bodyPr/>
                        <a:lstStyle/>
                        <a:p>
                          <a:pPr marL="0" marR="0" algn="ctr">
                            <a:lnSpc>
                              <a:spcPct val="100000"/>
                            </a:lnSpc>
                            <a:spcBef>
                              <a:spcPts val="0"/>
                            </a:spcBef>
                            <a:spcAft>
                              <a:spcPts val="0"/>
                            </a:spcAft>
                          </a:pPr>
                          <a:r>
                            <a:rPr lang="es-EC" sz="1000">
                              <a:effectLst/>
                            </a:rPr>
                            <a:t>3</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000" i="1">
                                        <a:effectLst/>
                                        <a:latin typeface="Cambria Math" panose="02040503050406030204" pitchFamily="18" charset="0"/>
                                      </a:rPr>
                                    </m:ctrlPr>
                                  </m:sSubPr>
                                  <m:e>
                                    <m:r>
                                      <a:rPr lang="es-EC" sz="1000">
                                        <a:effectLst/>
                                        <a:latin typeface="Cambria Math" panose="02040503050406030204" pitchFamily="18" charset="0"/>
                                      </a:rPr>
                                      <m:t>𝑀</m:t>
                                    </m:r>
                                  </m:e>
                                  <m:sub>
                                    <m:r>
                                      <a:rPr lang="es-EC" sz="1000">
                                        <a:effectLst/>
                                        <a:latin typeface="Cambria Math" panose="02040503050406030204" pitchFamily="18" charset="0"/>
                                      </a:rPr>
                                      <m:t>𝑟</m:t>
                                    </m:r>
                                  </m:sub>
                                </m:sSub>
                                <m:r>
                                  <a:rPr lang="es-EC" sz="1000">
                                    <a:effectLst/>
                                    <a:latin typeface="Cambria Math" panose="02040503050406030204" pitchFamily="18" charset="0"/>
                                  </a:rPr>
                                  <m:t>(</m:t>
                                </m:r>
                                <m:r>
                                  <a:rPr lang="es-EC" sz="1000">
                                    <a:effectLst/>
                                    <a:latin typeface="Cambria Math" panose="02040503050406030204" pitchFamily="18" charset="0"/>
                                  </a:rPr>
                                  <m:t>𝑎</m:t>
                                </m:r>
                                <m:r>
                                  <a:rPr lang="es-EC" sz="1000">
                                    <a:effectLst/>
                                    <a:latin typeface="Cambria Math" panose="02040503050406030204" pitchFamily="18" charset="0"/>
                                  </a:rPr>
                                  <m:t>)=0</m:t>
                                </m:r>
                              </m:oMath>
                            </m:oMathPara>
                          </a14:m>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𝜑</m:t>
                                </m:r>
                                <m:d>
                                  <m:dPr>
                                    <m:ctrlPr>
                                      <a:rPr lang="es-EC" sz="1000" i="1">
                                        <a:effectLst/>
                                        <a:latin typeface="Cambria Math" panose="02040503050406030204" pitchFamily="18" charset="0"/>
                                      </a:rPr>
                                    </m:ctrlPr>
                                  </m:dPr>
                                  <m:e>
                                    <m:r>
                                      <a:rPr lang="es-EC" sz="1000">
                                        <a:effectLst/>
                                        <a:latin typeface="Cambria Math" panose="02040503050406030204" pitchFamily="18" charset="0"/>
                                      </a:rPr>
                                      <m:t>𝑏</m:t>
                                    </m:r>
                                  </m:e>
                                </m:d>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𝑤</m:t>
                                </m:r>
                                <m:r>
                                  <a:rPr lang="es-EC" sz="1000">
                                    <a:effectLst/>
                                    <a:latin typeface="Cambria Math" panose="02040503050406030204" pitchFamily="18" charset="0"/>
                                  </a:rPr>
                                  <m:t>(</m:t>
                                </m:r>
                                <m:r>
                                  <a:rPr lang="es-EC" sz="1000">
                                    <a:effectLst/>
                                    <a:latin typeface="Cambria Math" panose="02040503050406030204" pitchFamily="18" charset="0"/>
                                  </a:rPr>
                                  <m:t>𝑏</m:t>
                                </m:r>
                                <m:r>
                                  <a:rPr lang="es-EC" sz="1000">
                                    <a:effectLst/>
                                    <a:latin typeface="Cambria Math" panose="02040503050406030204" pitchFamily="18" charset="0"/>
                                  </a:rPr>
                                  <m:t>)=0</m:t>
                                </m:r>
                              </m:oMath>
                            </m:oMathPara>
                          </a14:m>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𝑉</m:t>
                                </m:r>
                                <m:r>
                                  <a:rPr lang="es-EC" sz="1000">
                                    <a:effectLst/>
                                    <a:latin typeface="Cambria Math" panose="02040503050406030204" pitchFamily="18" charset="0"/>
                                  </a:rPr>
                                  <m:t>=</m:t>
                                </m:r>
                                <m:f>
                                  <m:fPr>
                                    <m:ctrlPr>
                                      <a:rPr lang="es-EC" sz="1000" i="1">
                                        <a:effectLst/>
                                        <a:latin typeface="Cambria Math" panose="02040503050406030204" pitchFamily="18" charset="0"/>
                                      </a:rPr>
                                    </m:ctrlPr>
                                  </m:fPr>
                                  <m:num>
                                    <m:r>
                                      <a:rPr lang="es-EC" sz="1000">
                                        <a:effectLst/>
                                        <a:latin typeface="Cambria Math" panose="02040503050406030204" pitchFamily="18" charset="0"/>
                                      </a:rPr>
                                      <m:t>𝑄</m:t>
                                    </m:r>
                                    <m:sSup>
                                      <m:sSupPr>
                                        <m:ctrlPr>
                                          <a:rPr lang="es-EC" sz="1000" i="1">
                                            <a:effectLst/>
                                            <a:latin typeface="Cambria Math" panose="02040503050406030204" pitchFamily="18" charset="0"/>
                                          </a:rPr>
                                        </m:ctrlPr>
                                      </m:sSupPr>
                                      <m:e>
                                        <m:r>
                                          <a:rPr lang="es-EC" sz="1000">
                                            <a:effectLst/>
                                            <a:latin typeface="Cambria Math" panose="02040503050406030204" pitchFamily="18" charset="0"/>
                                          </a:rPr>
                                          <m:t>𝑎</m:t>
                                        </m:r>
                                      </m:e>
                                      <m:sup>
                                        <m:r>
                                          <a:rPr lang="es-EC" sz="1000">
                                            <a:effectLst/>
                                            <a:latin typeface="Cambria Math" panose="02040503050406030204" pitchFamily="18" charset="0"/>
                                          </a:rPr>
                                          <m:t>2</m:t>
                                        </m:r>
                                      </m:sup>
                                    </m:sSup>
                                  </m:num>
                                  <m:den>
                                    <m:r>
                                      <a:rPr lang="es-EC" sz="1000">
                                        <a:effectLst/>
                                        <a:latin typeface="Cambria Math" panose="02040503050406030204" pitchFamily="18" charset="0"/>
                                      </a:rPr>
                                      <m:t>2</m:t>
                                    </m:r>
                                    <m:r>
                                      <a:rPr lang="es-EC" sz="1000">
                                        <a:effectLst/>
                                        <a:latin typeface="Cambria Math" panose="02040503050406030204" pitchFamily="18" charset="0"/>
                                      </a:rPr>
                                      <m:t>𝑟</m:t>
                                    </m:r>
                                  </m:den>
                                </m:f>
                                <m:r>
                                  <a:rPr lang="es-EC" sz="1000">
                                    <a:effectLst/>
                                    <a:latin typeface="Cambria Math" panose="02040503050406030204" pitchFamily="18" charset="0"/>
                                  </a:rPr>
                                  <m:t>−</m:t>
                                </m:r>
                                <m:f>
                                  <m:fPr>
                                    <m:ctrlPr>
                                      <a:rPr lang="es-EC" sz="1000" i="1">
                                        <a:effectLst/>
                                        <a:latin typeface="Cambria Math" panose="02040503050406030204" pitchFamily="18" charset="0"/>
                                      </a:rPr>
                                    </m:ctrlPr>
                                  </m:fPr>
                                  <m:num>
                                    <m:r>
                                      <a:rPr lang="es-EC" sz="1000">
                                        <a:effectLst/>
                                        <a:latin typeface="Cambria Math" panose="02040503050406030204" pitchFamily="18" charset="0"/>
                                      </a:rPr>
                                      <m:t>𝑄𝑟</m:t>
                                    </m:r>
                                  </m:num>
                                  <m:den>
                                    <m:r>
                                      <a:rPr lang="es-EC" sz="1000">
                                        <a:effectLst/>
                                        <a:latin typeface="Cambria Math" panose="02040503050406030204" pitchFamily="18" charset="0"/>
                                      </a:rPr>
                                      <m:t>2</m:t>
                                    </m:r>
                                  </m:den>
                                </m:f>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extLst>
                      <a:ext uri="{0D108BD9-81ED-4DB2-BD59-A6C34878D82A}">
                        <a16:rowId xmlns:a16="http://schemas.microsoft.com/office/drawing/2014/main" val="3904991824"/>
                      </a:ext>
                    </a:extLst>
                  </a:tr>
                  <a:tr h="423989">
                    <a:tc>
                      <a:txBody>
                        <a:bodyPr/>
                        <a:lstStyle/>
                        <a:p>
                          <a:pPr marL="0" marR="0" algn="ctr">
                            <a:lnSpc>
                              <a:spcPct val="100000"/>
                            </a:lnSpc>
                            <a:spcBef>
                              <a:spcPts val="0"/>
                            </a:spcBef>
                            <a:spcAft>
                              <a:spcPts val="0"/>
                            </a:spcAft>
                          </a:pPr>
                          <a:r>
                            <a:rPr lang="es-EC" sz="1000">
                              <a:effectLst/>
                            </a:rPr>
                            <a:t>4</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000" i="1">
                                        <a:effectLst/>
                                        <a:latin typeface="Cambria Math" panose="02040503050406030204" pitchFamily="18" charset="0"/>
                                      </a:rPr>
                                    </m:ctrlPr>
                                  </m:sSubPr>
                                  <m:e>
                                    <m:r>
                                      <a:rPr lang="es-EC" sz="1000">
                                        <a:effectLst/>
                                        <a:latin typeface="Cambria Math" panose="02040503050406030204" pitchFamily="18" charset="0"/>
                                      </a:rPr>
                                      <m:t>𝑀</m:t>
                                    </m:r>
                                  </m:e>
                                  <m:sub>
                                    <m:r>
                                      <a:rPr lang="es-EC" sz="1000">
                                        <a:effectLst/>
                                        <a:latin typeface="Cambria Math" panose="02040503050406030204" pitchFamily="18" charset="0"/>
                                      </a:rPr>
                                      <m:t>𝑟</m:t>
                                    </m:r>
                                  </m:sub>
                                </m:sSub>
                                <m:r>
                                  <a:rPr lang="es-EC" sz="1000">
                                    <a:effectLst/>
                                    <a:latin typeface="Cambria Math" panose="02040503050406030204" pitchFamily="18" charset="0"/>
                                  </a:rPr>
                                  <m:t>(</m:t>
                                </m:r>
                                <m:r>
                                  <a:rPr lang="es-EC" sz="1000">
                                    <a:effectLst/>
                                    <a:latin typeface="Cambria Math" panose="02040503050406030204" pitchFamily="18" charset="0"/>
                                  </a:rPr>
                                  <m:t>𝑎</m:t>
                                </m:r>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𝜑</m:t>
                                </m:r>
                                <m:d>
                                  <m:dPr>
                                    <m:ctrlPr>
                                      <a:rPr lang="es-EC" sz="1000" i="1">
                                        <a:effectLst/>
                                        <a:latin typeface="Cambria Math" panose="02040503050406030204" pitchFamily="18" charset="0"/>
                                      </a:rPr>
                                    </m:ctrlPr>
                                  </m:dPr>
                                  <m:e>
                                    <m:r>
                                      <a:rPr lang="es-EC" sz="1000">
                                        <a:effectLst/>
                                        <a:latin typeface="Cambria Math" panose="02040503050406030204" pitchFamily="18" charset="0"/>
                                      </a:rPr>
                                      <m:t>𝑏</m:t>
                                    </m:r>
                                  </m:e>
                                </m:d>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𝑤</m:t>
                                </m:r>
                                <m:r>
                                  <a:rPr lang="es-EC" sz="1000">
                                    <a:effectLst/>
                                    <a:latin typeface="Cambria Math" panose="02040503050406030204" pitchFamily="18" charset="0"/>
                                  </a:rPr>
                                  <m:t>(</m:t>
                                </m:r>
                                <m:r>
                                  <a:rPr lang="es-EC" sz="1000">
                                    <a:effectLst/>
                                    <a:latin typeface="Cambria Math" panose="02040503050406030204" pitchFamily="18" charset="0"/>
                                  </a:rPr>
                                  <m:t>𝑎</m:t>
                                </m:r>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𝑉</m:t>
                                </m:r>
                                <m:r>
                                  <a:rPr lang="es-EC" sz="1000">
                                    <a:effectLst/>
                                    <a:latin typeface="Cambria Math" panose="02040503050406030204" pitchFamily="18" charset="0"/>
                                  </a:rPr>
                                  <m:t>=</m:t>
                                </m:r>
                                <m:f>
                                  <m:fPr>
                                    <m:ctrlPr>
                                      <a:rPr lang="es-EC" sz="1000" i="1">
                                        <a:effectLst/>
                                        <a:latin typeface="Cambria Math" panose="02040503050406030204" pitchFamily="18" charset="0"/>
                                      </a:rPr>
                                    </m:ctrlPr>
                                  </m:fPr>
                                  <m:num>
                                    <m:r>
                                      <a:rPr lang="es-EC" sz="1000">
                                        <a:effectLst/>
                                        <a:latin typeface="Cambria Math" panose="02040503050406030204" pitchFamily="18" charset="0"/>
                                      </a:rPr>
                                      <m:t>𝑄𝑟</m:t>
                                    </m:r>
                                  </m:num>
                                  <m:den>
                                    <m:r>
                                      <a:rPr lang="es-EC" sz="1000">
                                        <a:effectLst/>
                                        <a:latin typeface="Cambria Math" panose="02040503050406030204" pitchFamily="18" charset="0"/>
                                      </a:rPr>
                                      <m:t>2</m:t>
                                    </m:r>
                                  </m:den>
                                </m:f>
                                <m:r>
                                  <a:rPr lang="es-EC" sz="1000">
                                    <a:effectLst/>
                                    <a:latin typeface="Cambria Math" panose="02040503050406030204" pitchFamily="18" charset="0"/>
                                  </a:rPr>
                                  <m:t>−</m:t>
                                </m:r>
                                <m:f>
                                  <m:fPr>
                                    <m:ctrlPr>
                                      <a:rPr lang="es-EC" sz="1000" i="1">
                                        <a:effectLst/>
                                        <a:latin typeface="Cambria Math" panose="02040503050406030204" pitchFamily="18" charset="0"/>
                                      </a:rPr>
                                    </m:ctrlPr>
                                  </m:fPr>
                                  <m:num>
                                    <m:r>
                                      <a:rPr lang="es-EC" sz="1000">
                                        <a:effectLst/>
                                        <a:latin typeface="Cambria Math" panose="02040503050406030204" pitchFamily="18" charset="0"/>
                                      </a:rPr>
                                      <m:t>𝑄</m:t>
                                    </m:r>
                                    <m:sSup>
                                      <m:sSupPr>
                                        <m:ctrlPr>
                                          <a:rPr lang="es-EC" sz="1000" i="1">
                                            <a:effectLst/>
                                            <a:latin typeface="Cambria Math" panose="02040503050406030204" pitchFamily="18" charset="0"/>
                                          </a:rPr>
                                        </m:ctrlPr>
                                      </m:sSupPr>
                                      <m:e>
                                        <m:r>
                                          <a:rPr lang="es-EC" sz="1000">
                                            <a:effectLst/>
                                            <a:latin typeface="Cambria Math" panose="02040503050406030204" pitchFamily="18" charset="0"/>
                                          </a:rPr>
                                          <m:t>𝑏</m:t>
                                        </m:r>
                                      </m:e>
                                      <m:sup>
                                        <m:r>
                                          <a:rPr lang="es-EC" sz="1000">
                                            <a:effectLst/>
                                            <a:latin typeface="Cambria Math" panose="02040503050406030204" pitchFamily="18" charset="0"/>
                                          </a:rPr>
                                          <m:t>2</m:t>
                                        </m:r>
                                      </m:sup>
                                    </m:sSup>
                                  </m:num>
                                  <m:den>
                                    <m:r>
                                      <a:rPr lang="es-EC" sz="1000">
                                        <a:effectLst/>
                                        <a:latin typeface="Cambria Math" panose="02040503050406030204" pitchFamily="18" charset="0"/>
                                      </a:rPr>
                                      <m:t>2</m:t>
                                    </m:r>
                                    <m:r>
                                      <a:rPr lang="es-EC" sz="1000">
                                        <a:effectLst/>
                                        <a:latin typeface="Cambria Math" panose="02040503050406030204" pitchFamily="18" charset="0"/>
                                      </a:rPr>
                                      <m:t>𝑟</m:t>
                                    </m:r>
                                  </m:den>
                                </m:f>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extLst>
                      <a:ext uri="{0D108BD9-81ED-4DB2-BD59-A6C34878D82A}">
                        <a16:rowId xmlns:a16="http://schemas.microsoft.com/office/drawing/2014/main" val="248898429"/>
                      </a:ext>
                    </a:extLst>
                  </a:tr>
                  <a:tr h="423989">
                    <a:tc>
                      <a:txBody>
                        <a:bodyPr/>
                        <a:lstStyle/>
                        <a:p>
                          <a:pPr marL="0" marR="0" algn="ctr">
                            <a:lnSpc>
                              <a:spcPct val="100000"/>
                            </a:lnSpc>
                            <a:spcBef>
                              <a:spcPts val="0"/>
                            </a:spcBef>
                            <a:spcAft>
                              <a:spcPts val="0"/>
                            </a:spcAft>
                          </a:pPr>
                          <a:r>
                            <a:rPr lang="es-EC" sz="1000">
                              <a:effectLst/>
                            </a:rPr>
                            <a:t>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𝜑</m:t>
                                </m:r>
                                <m:d>
                                  <m:dPr>
                                    <m:ctrlPr>
                                      <a:rPr lang="es-EC" sz="1000" i="1">
                                        <a:effectLst/>
                                        <a:latin typeface="Cambria Math" panose="02040503050406030204" pitchFamily="18" charset="0"/>
                                      </a:rPr>
                                    </m:ctrlPr>
                                  </m:dPr>
                                  <m:e>
                                    <m:r>
                                      <a:rPr lang="es-EC" sz="1000">
                                        <a:effectLst/>
                                        <a:latin typeface="Cambria Math" panose="02040503050406030204" pitchFamily="18" charset="0"/>
                                      </a:rPr>
                                      <m:t>𝑎</m:t>
                                    </m:r>
                                  </m:e>
                                </m:d>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𝜑</m:t>
                                </m:r>
                                <m:d>
                                  <m:dPr>
                                    <m:ctrlPr>
                                      <a:rPr lang="es-EC" sz="1000" i="1">
                                        <a:effectLst/>
                                        <a:latin typeface="Cambria Math" panose="02040503050406030204" pitchFamily="18" charset="0"/>
                                      </a:rPr>
                                    </m:ctrlPr>
                                  </m:dPr>
                                  <m:e>
                                    <m:r>
                                      <a:rPr lang="es-EC" sz="1000">
                                        <a:effectLst/>
                                        <a:latin typeface="Cambria Math" panose="02040503050406030204" pitchFamily="18" charset="0"/>
                                      </a:rPr>
                                      <m:t>𝑏</m:t>
                                    </m:r>
                                  </m:e>
                                </m:d>
                                <m:r>
                                  <a:rPr lang="es-EC" sz="1000">
                                    <a:effectLst/>
                                    <a:latin typeface="Cambria Math" panose="02040503050406030204" pitchFamily="18" charset="0"/>
                                  </a:rPr>
                                  <m:t>=0</m:t>
                                </m:r>
                              </m:oMath>
                            </m:oMathPara>
                          </a14:m>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𝑤</m:t>
                                </m:r>
                                <m:r>
                                  <a:rPr lang="es-EC" sz="1000">
                                    <a:effectLst/>
                                    <a:latin typeface="Cambria Math" panose="02040503050406030204" pitchFamily="18" charset="0"/>
                                  </a:rPr>
                                  <m:t>(</m:t>
                                </m:r>
                                <m:r>
                                  <a:rPr lang="es-EC" sz="1000">
                                    <a:effectLst/>
                                    <a:latin typeface="Cambria Math" panose="02040503050406030204" pitchFamily="18" charset="0"/>
                                  </a:rPr>
                                  <m:t>𝑏</m:t>
                                </m:r>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𝑉</m:t>
                                </m:r>
                                <m:r>
                                  <a:rPr lang="es-EC" sz="1000">
                                    <a:effectLst/>
                                    <a:latin typeface="Cambria Math" panose="02040503050406030204" pitchFamily="18" charset="0"/>
                                  </a:rPr>
                                  <m:t>=</m:t>
                                </m:r>
                                <m:f>
                                  <m:fPr>
                                    <m:ctrlPr>
                                      <a:rPr lang="es-EC" sz="1000" i="1">
                                        <a:effectLst/>
                                        <a:latin typeface="Cambria Math" panose="02040503050406030204" pitchFamily="18" charset="0"/>
                                      </a:rPr>
                                    </m:ctrlPr>
                                  </m:fPr>
                                  <m:num>
                                    <m:r>
                                      <a:rPr lang="es-EC" sz="1000">
                                        <a:effectLst/>
                                        <a:latin typeface="Cambria Math" panose="02040503050406030204" pitchFamily="18" charset="0"/>
                                      </a:rPr>
                                      <m:t>𝑄</m:t>
                                    </m:r>
                                    <m:sSup>
                                      <m:sSupPr>
                                        <m:ctrlPr>
                                          <a:rPr lang="es-EC" sz="1000" i="1">
                                            <a:effectLst/>
                                            <a:latin typeface="Cambria Math" panose="02040503050406030204" pitchFamily="18" charset="0"/>
                                          </a:rPr>
                                        </m:ctrlPr>
                                      </m:sSupPr>
                                      <m:e>
                                        <m:r>
                                          <a:rPr lang="es-EC" sz="1000">
                                            <a:effectLst/>
                                            <a:latin typeface="Cambria Math" panose="02040503050406030204" pitchFamily="18" charset="0"/>
                                          </a:rPr>
                                          <m:t>𝑎</m:t>
                                        </m:r>
                                      </m:e>
                                      <m:sup>
                                        <m:r>
                                          <a:rPr lang="es-EC" sz="1000">
                                            <a:effectLst/>
                                            <a:latin typeface="Cambria Math" panose="02040503050406030204" pitchFamily="18" charset="0"/>
                                          </a:rPr>
                                          <m:t>2</m:t>
                                        </m:r>
                                      </m:sup>
                                    </m:sSup>
                                  </m:num>
                                  <m:den>
                                    <m:r>
                                      <a:rPr lang="es-EC" sz="1000">
                                        <a:effectLst/>
                                        <a:latin typeface="Cambria Math" panose="02040503050406030204" pitchFamily="18" charset="0"/>
                                      </a:rPr>
                                      <m:t>2</m:t>
                                    </m:r>
                                    <m:r>
                                      <a:rPr lang="es-EC" sz="1000">
                                        <a:effectLst/>
                                        <a:latin typeface="Cambria Math" panose="02040503050406030204" pitchFamily="18" charset="0"/>
                                      </a:rPr>
                                      <m:t>𝑟</m:t>
                                    </m:r>
                                  </m:den>
                                </m:f>
                                <m:r>
                                  <a:rPr lang="es-EC" sz="1000">
                                    <a:effectLst/>
                                    <a:latin typeface="Cambria Math" panose="02040503050406030204" pitchFamily="18" charset="0"/>
                                  </a:rPr>
                                  <m:t>−</m:t>
                                </m:r>
                                <m:f>
                                  <m:fPr>
                                    <m:ctrlPr>
                                      <a:rPr lang="es-EC" sz="1000" i="1">
                                        <a:effectLst/>
                                        <a:latin typeface="Cambria Math" panose="02040503050406030204" pitchFamily="18" charset="0"/>
                                      </a:rPr>
                                    </m:ctrlPr>
                                  </m:fPr>
                                  <m:num>
                                    <m:r>
                                      <a:rPr lang="es-EC" sz="1000">
                                        <a:effectLst/>
                                        <a:latin typeface="Cambria Math" panose="02040503050406030204" pitchFamily="18" charset="0"/>
                                      </a:rPr>
                                      <m:t>𝑄𝑟</m:t>
                                    </m:r>
                                  </m:num>
                                  <m:den>
                                    <m:r>
                                      <a:rPr lang="es-EC" sz="1000">
                                        <a:effectLst/>
                                        <a:latin typeface="Cambria Math" panose="02040503050406030204" pitchFamily="18" charset="0"/>
                                      </a:rPr>
                                      <m:t>2</m:t>
                                    </m:r>
                                  </m:den>
                                </m:f>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extLst>
                      <a:ext uri="{0D108BD9-81ED-4DB2-BD59-A6C34878D82A}">
                        <a16:rowId xmlns:a16="http://schemas.microsoft.com/office/drawing/2014/main" val="2833779172"/>
                      </a:ext>
                    </a:extLst>
                  </a:tr>
                  <a:tr h="391812">
                    <a:tc>
                      <a:txBody>
                        <a:bodyPr/>
                        <a:lstStyle/>
                        <a:p>
                          <a:pPr marL="0" marR="0" algn="ctr">
                            <a:lnSpc>
                              <a:spcPct val="100000"/>
                            </a:lnSpc>
                            <a:spcBef>
                              <a:spcPts val="0"/>
                            </a:spcBef>
                            <a:spcAft>
                              <a:spcPts val="0"/>
                            </a:spcAft>
                          </a:pPr>
                          <a:r>
                            <a:rPr lang="es-EC" sz="1000">
                              <a:effectLst/>
                            </a:rPr>
                            <a:t>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𝜑</m:t>
                                </m:r>
                                <m:d>
                                  <m:dPr>
                                    <m:ctrlPr>
                                      <a:rPr lang="es-EC" sz="1000" i="1">
                                        <a:effectLst/>
                                        <a:latin typeface="Cambria Math" panose="02040503050406030204" pitchFamily="18" charset="0"/>
                                      </a:rPr>
                                    </m:ctrlPr>
                                  </m:dPr>
                                  <m:e>
                                    <m:r>
                                      <a:rPr lang="es-EC" sz="1000">
                                        <a:effectLst/>
                                        <a:latin typeface="Cambria Math" panose="02040503050406030204" pitchFamily="18" charset="0"/>
                                      </a:rPr>
                                      <m:t>𝑎</m:t>
                                    </m:r>
                                  </m:e>
                                </m:d>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𝜑</m:t>
                                </m:r>
                                <m:d>
                                  <m:dPr>
                                    <m:ctrlPr>
                                      <a:rPr lang="es-EC" sz="1000" i="1">
                                        <a:effectLst/>
                                        <a:latin typeface="Cambria Math" panose="02040503050406030204" pitchFamily="18" charset="0"/>
                                      </a:rPr>
                                    </m:ctrlPr>
                                  </m:dPr>
                                  <m:e>
                                    <m:r>
                                      <a:rPr lang="es-EC" sz="1000">
                                        <a:effectLst/>
                                        <a:latin typeface="Cambria Math" panose="02040503050406030204" pitchFamily="18" charset="0"/>
                                      </a:rPr>
                                      <m:t>𝑏</m:t>
                                    </m:r>
                                  </m:e>
                                </m:d>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𝑤</m:t>
                                </m:r>
                                <m:r>
                                  <a:rPr lang="es-EC" sz="1000">
                                    <a:effectLst/>
                                    <a:latin typeface="Cambria Math" panose="02040503050406030204" pitchFamily="18" charset="0"/>
                                  </a:rPr>
                                  <m:t>(</m:t>
                                </m:r>
                                <m:r>
                                  <a:rPr lang="es-EC" sz="1000">
                                    <a:effectLst/>
                                    <a:latin typeface="Cambria Math" panose="02040503050406030204" pitchFamily="18" charset="0"/>
                                  </a:rPr>
                                  <m:t>𝑏</m:t>
                                </m:r>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𝑉</m:t>
                                </m:r>
                                <m:r>
                                  <a:rPr lang="es-EC" sz="1000">
                                    <a:effectLst/>
                                    <a:latin typeface="Cambria Math" panose="02040503050406030204" pitchFamily="18" charset="0"/>
                                  </a:rPr>
                                  <m:t>=</m:t>
                                </m:r>
                                <m:f>
                                  <m:fPr>
                                    <m:ctrlPr>
                                      <a:rPr lang="es-EC" sz="1000" i="1">
                                        <a:effectLst/>
                                        <a:latin typeface="Cambria Math" panose="02040503050406030204" pitchFamily="18" charset="0"/>
                                      </a:rPr>
                                    </m:ctrlPr>
                                  </m:fPr>
                                  <m:num>
                                    <m:r>
                                      <a:rPr lang="es-EC" sz="1000">
                                        <a:effectLst/>
                                        <a:latin typeface="Cambria Math" panose="02040503050406030204" pitchFamily="18" charset="0"/>
                                      </a:rPr>
                                      <m:t>𝑃</m:t>
                                    </m:r>
                                  </m:num>
                                  <m:den>
                                    <m:r>
                                      <a:rPr lang="es-EC" sz="1000">
                                        <a:effectLst/>
                                        <a:latin typeface="Cambria Math" panose="02040503050406030204" pitchFamily="18" charset="0"/>
                                      </a:rPr>
                                      <m:t>2</m:t>
                                    </m:r>
                                    <m:r>
                                      <a:rPr lang="es-EC" sz="1000">
                                        <a:effectLst/>
                                        <a:latin typeface="Cambria Math" panose="02040503050406030204" pitchFamily="18" charset="0"/>
                                      </a:rPr>
                                      <m:t>𝜋</m:t>
                                    </m:r>
                                    <m:r>
                                      <a:rPr lang="es-EC" sz="1000">
                                        <a:effectLst/>
                                        <a:latin typeface="Cambria Math" panose="02040503050406030204" pitchFamily="18" charset="0"/>
                                      </a:rPr>
                                      <m:t>𝑟</m:t>
                                    </m:r>
                                  </m:den>
                                </m:f>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extLst>
                      <a:ext uri="{0D108BD9-81ED-4DB2-BD59-A6C34878D82A}">
                        <a16:rowId xmlns:a16="http://schemas.microsoft.com/office/drawing/2014/main" val="2549922924"/>
                      </a:ext>
                    </a:extLst>
                  </a:tr>
                  <a:tr h="423989">
                    <a:tc>
                      <a:txBody>
                        <a:bodyPr/>
                        <a:lstStyle/>
                        <a:p>
                          <a:pPr marL="0" marR="0" algn="ctr">
                            <a:lnSpc>
                              <a:spcPct val="100000"/>
                            </a:lnSpc>
                            <a:spcBef>
                              <a:spcPts val="0"/>
                            </a:spcBef>
                            <a:spcAft>
                              <a:spcPts val="0"/>
                            </a:spcAft>
                          </a:pPr>
                          <a:r>
                            <a:rPr lang="es-EC" sz="1000">
                              <a:effectLst/>
                            </a:rPr>
                            <a:t>7</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000" i="1">
                                        <a:effectLst/>
                                        <a:latin typeface="Cambria Math" panose="02040503050406030204" pitchFamily="18" charset="0"/>
                                      </a:rPr>
                                    </m:ctrlPr>
                                  </m:sSubPr>
                                  <m:e>
                                    <m:r>
                                      <a:rPr lang="es-EC" sz="1000">
                                        <a:effectLst/>
                                        <a:latin typeface="Cambria Math" panose="02040503050406030204" pitchFamily="18" charset="0"/>
                                      </a:rPr>
                                      <m:t>𝑀</m:t>
                                    </m:r>
                                  </m:e>
                                  <m:sub>
                                    <m:r>
                                      <a:rPr lang="es-EC" sz="1000">
                                        <a:effectLst/>
                                        <a:latin typeface="Cambria Math" panose="02040503050406030204" pitchFamily="18" charset="0"/>
                                      </a:rPr>
                                      <m:t>𝑟</m:t>
                                    </m:r>
                                  </m:sub>
                                </m:sSub>
                                <m:r>
                                  <a:rPr lang="es-EC" sz="1000">
                                    <a:effectLst/>
                                    <a:latin typeface="Cambria Math" panose="02040503050406030204" pitchFamily="18" charset="0"/>
                                  </a:rPr>
                                  <m:t>(</m:t>
                                </m:r>
                                <m:r>
                                  <a:rPr lang="es-EC" sz="1000">
                                    <a:effectLst/>
                                    <a:latin typeface="Cambria Math" panose="02040503050406030204" pitchFamily="18" charset="0"/>
                                  </a:rPr>
                                  <m:t>𝑎</m:t>
                                </m:r>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000" i="1">
                                        <a:effectLst/>
                                        <a:latin typeface="Cambria Math" panose="02040503050406030204" pitchFamily="18" charset="0"/>
                                      </a:rPr>
                                    </m:ctrlPr>
                                  </m:sSubPr>
                                  <m:e>
                                    <m:r>
                                      <a:rPr lang="es-EC" sz="1000">
                                        <a:effectLst/>
                                        <a:latin typeface="Cambria Math" panose="02040503050406030204" pitchFamily="18" charset="0"/>
                                      </a:rPr>
                                      <m:t>𝑀</m:t>
                                    </m:r>
                                  </m:e>
                                  <m:sub>
                                    <m:r>
                                      <a:rPr lang="es-EC" sz="1000">
                                        <a:effectLst/>
                                        <a:latin typeface="Cambria Math" panose="02040503050406030204" pitchFamily="18" charset="0"/>
                                      </a:rPr>
                                      <m:t>𝑟</m:t>
                                    </m:r>
                                  </m:sub>
                                </m:sSub>
                                <m:r>
                                  <a:rPr lang="es-EC" sz="1000">
                                    <a:effectLst/>
                                    <a:latin typeface="Cambria Math" panose="02040503050406030204" pitchFamily="18" charset="0"/>
                                  </a:rPr>
                                  <m:t>(</m:t>
                                </m:r>
                                <m:r>
                                  <a:rPr lang="es-EC" sz="1000">
                                    <a:effectLst/>
                                    <a:latin typeface="Cambria Math" panose="02040503050406030204" pitchFamily="18" charset="0"/>
                                  </a:rPr>
                                  <m:t>𝑏</m:t>
                                </m:r>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𝑤</m:t>
                                </m:r>
                                <m:r>
                                  <a:rPr lang="es-EC" sz="1000">
                                    <a:effectLst/>
                                    <a:latin typeface="Cambria Math" panose="02040503050406030204" pitchFamily="18" charset="0"/>
                                  </a:rPr>
                                  <m:t>(</m:t>
                                </m:r>
                                <m:r>
                                  <a:rPr lang="es-EC" sz="1000">
                                    <a:effectLst/>
                                    <a:latin typeface="Cambria Math" panose="02040503050406030204" pitchFamily="18" charset="0"/>
                                  </a:rPr>
                                  <m:t>𝑎</m:t>
                                </m:r>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𝑉</m:t>
                                </m:r>
                                <m:r>
                                  <a:rPr lang="es-EC" sz="1000">
                                    <a:effectLst/>
                                    <a:latin typeface="Cambria Math" panose="02040503050406030204" pitchFamily="18" charset="0"/>
                                  </a:rPr>
                                  <m:t>=</m:t>
                                </m:r>
                                <m:f>
                                  <m:fPr>
                                    <m:ctrlPr>
                                      <a:rPr lang="es-EC" sz="1000" i="1">
                                        <a:effectLst/>
                                        <a:latin typeface="Cambria Math" panose="02040503050406030204" pitchFamily="18" charset="0"/>
                                      </a:rPr>
                                    </m:ctrlPr>
                                  </m:fPr>
                                  <m:num>
                                    <m:r>
                                      <a:rPr lang="es-EC" sz="1000">
                                        <a:effectLst/>
                                        <a:latin typeface="Cambria Math" panose="02040503050406030204" pitchFamily="18" charset="0"/>
                                      </a:rPr>
                                      <m:t>𝑄𝑟</m:t>
                                    </m:r>
                                  </m:num>
                                  <m:den>
                                    <m:r>
                                      <a:rPr lang="es-EC" sz="1000">
                                        <a:effectLst/>
                                        <a:latin typeface="Cambria Math" panose="02040503050406030204" pitchFamily="18" charset="0"/>
                                      </a:rPr>
                                      <m:t>2</m:t>
                                    </m:r>
                                  </m:den>
                                </m:f>
                                <m:r>
                                  <a:rPr lang="es-EC" sz="1000">
                                    <a:effectLst/>
                                    <a:latin typeface="Cambria Math" panose="02040503050406030204" pitchFamily="18" charset="0"/>
                                  </a:rPr>
                                  <m:t>−</m:t>
                                </m:r>
                                <m:f>
                                  <m:fPr>
                                    <m:ctrlPr>
                                      <a:rPr lang="es-EC" sz="1000" i="1">
                                        <a:effectLst/>
                                        <a:latin typeface="Cambria Math" panose="02040503050406030204" pitchFamily="18" charset="0"/>
                                      </a:rPr>
                                    </m:ctrlPr>
                                  </m:fPr>
                                  <m:num>
                                    <m:r>
                                      <a:rPr lang="es-EC" sz="1000">
                                        <a:effectLst/>
                                        <a:latin typeface="Cambria Math" panose="02040503050406030204" pitchFamily="18" charset="0"/>
                                      </a:rPr>
                                      <m:t>𝑄</m:t>
                                    </m:r>
                                    <m:sSup>
                                      <m:sSupPr>
                                        <m:ctrlPr>
                                          <a:rPr lang="es-EC" sz="1000" i="1">
                                            <a:effectLst/>
                                            <a:latin typeface="Cambria Math" panose="02040503050406030204" pitchFamily="18" charset="0"/>
                                          </a:rPr>
                                        </m:ctrlPr>
                                      </m:sSupPr>
                                      <m:e>
                                        <m:r>
                                          <a:rPr lang="es-EC" sz="1000">
                                            <a:effectLst/>
                                            <a:latin typeface="Cambria Math" panose="02040503050406030204" pitchFamily="18" charset="0"/>
                                          </a:rPr>
                                          <m:t>𝑏</m:t>
                                        </m:r>
                                      </m:e>
                                      <m:sup>
                                        <m:r>
                                          <a:rPr lang="es-EC" sz="1000">
                                            <a:effectLst/>
                                            <a:latin typeface="Cambria Math" panose="02040503050406030204" pitchFamily="18" charset="0"/>
                                          </a:rPr>
                                          <m:t>2</m:t>
                                        </m:r>
                                      </m:sup>
                                    </m:sSup>
                                  </m:num>
                                  <m:den>
                                    <m:r>
                                      <a:rPr lang="es-EC" sz="1000">
                                        <a:effectLst/>
                                        <a:latin typeface="Cambria Math" panose="02040503050406030204" pitchFamily="18" charset="0"/>
                                      </a:rPr>
                                      <m:t>2</m:t>
                                    </m:r>
                                    <m:r>
                                      <a:rPr lang="es-EC" sz="1000">
                                        <a:effectLst/>
                                        <a:latin typeface="Cambria Math" panose="02040503050406030204" pitchFamily="18" charset="0"/>
                                      </a:rPr>
                                      <m:t>𝑟</m:t>
                                    </m:r>
                                  </m:den>
                                </m:f>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extLst>
                      <a:ext uri="{0D108BD9-81ED-4DB2-BD59-A6C34878D82A}">
                        <a16:rowId xmlns:a16="http://schemas.microsoft.com/office/drawing/2014/main" val="3187456246"/>
                      </a:ext>
                    </a:extLst>
                  </a:tr>
                  <a:tr h="391812">
                    <a:tc>
                      <a:txBody>
                        <a:bodyPr/>
                        <a:lstStyle/>
                        <a:p>
                          <a:pPr marL="0" marR="0" algn="ctr">
                            <a:lnSpc>
                              <a:spcPct val="100000"/>
                            </a:lnSpc>
                            <a:spcBef>
                              <a:spcPts val="0"/>
                            </a:spcBef>
                            <a:spcAft>
                              <a:spcPts val="0"/>
                            </a:spcAft>
                          </a:pPr>
                          <a:r>
                            <a:rPr lang="es-EC" sz="1000">
                              <a:effectLst/>
                            </a:rPr>
                            <a:t>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000" i="1">
                                        <a:effectLst/>
                                        <a:latin typeface="Cambria Math" panose="02040503050406030204" pitchFamily="18" charset="0"/>
                                      </a:rPr>
                                    </m:ctrlPr>
                                  </m:sSubPr>
                                  <m:e>
                                    <m:r>
                                      <a:rPr lang="es-EC" sz="1000">
                                        <a:effectLst/>
                                        <a:latin typeface="Cambria Math" panose="02040503050406030204" pitchFamily="18" charset="0"/>
                                      </a:rPr>
                                      <m:t>𝑀</m:t>
                                    </m:r>
                                  </m:e>
                                  <m:sub>
                                    <m:r>
                                      <a:rPr lang="es-EC" sz="1000">
                                        <a:effectLst/>
                                        <a:latin typeface="Cambria Math" panose="02040503050406030204" pitchFamily="18" charset="0"/>
                                      </a:rPr>
                                      <m:t>𝑟</m:t>
                                    </m:r>
                                  </m:sub>
                                </m:sSub>
                                <m:r>
                                  <a:rPr lang="es-EC" sz="1000">
                                    <a:effectLst/>
                                    <a:latin typeface="Cambria Math" panose="02040503050406030204" pitchFamily="18" charset="0"/>
                                  </a:rPr>
                                  <m:t>(</m:t>
                                </m:r>
                                <m:r>
                                  <a:rPr lang="es-EC" sz="1000">
                                    <a:effectLst/>
                                    <a:latin typeface="Cambria Math" panose="02040503050406030204" pitchFamily="18" charset="0"/>
                                  </a:rPr>
                                  <m:t>𝑎</m:t>
                                </m:r>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𝜑</m:t>
                                </m:r>
                                <m:d>
                                  <m:dPr>
                                    <m:ctrlPr>
                                      <a:rPr lang="es-EC" sz="1000" i="1">
                                        <a:effectLst/>
                                        <a:latin typeface="Cambria Math" panose="02040503050406030204" pitchFamily="18" charset="0"/>
                                      </a:rPr>
                                    </m:ctrlPr>
                                  </m:dPr>
                                  <m:e>
                                    <m:r>
                                      <a:rPr lang="es-EC" sz="1000">
                                        <a:effectLst/>
                                        <a:latin typeface="Cambria Math" panose="02040503050406030204" pitchFamily="18" charset="0"/>
                                      </a:rPr>
                                      <m:t>𝑏</m:t>
                                    </m:r>
                                  </m:e>
                                </m:d>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𝑤</m:t>
                                </m:r>
                                <m:r>
                                  <a:rPr lang="es-EC" sz="1000">
                                    <a:effectLst/>
                                    <a:latin typeface="Cambria Math" panose="02040503050406030204" pitchFamily="18" charset="0"/>
                                  </a:rPr>
                                  <m:t>(</m:t>
                                </m:r>
                                <m:r>
                                  <a:rPr lang="es-EC" sz="1000">
                                    <a:effectLst/>
                                    <a:latin typeface="Cambria Math" panose="02040503050406030204" pitchFamily="18" charset="0"/>
                                  </a:rPr>
                                  <m:t>𝑏</m:t>
                                </m:r>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𝑉</m:t>
                                </m:r>
                                <m:r>
                                  <a:rPr lang="es-EC" sz="1000">
                                    <a:effectLst/>
                                    <a:latin typeface="Cambria Math" panose="02040503050406030204" pitchFamily="18" charset="0"/>
                                  </a:rPr>
                                  <m:t>=</m:t>
                                </m:r>
                                <m:f>
                                  <m:fPr>
                                    <m:ctrlPr>
                                      <a:rPr lang="es-EC" sz="1000" i="1">
                                        <a:effectLst/>
                                        <a:latin typeface="Cambria Math" panose="02040503050406030204" pitchFamily="18" charset="0"/>
                                      </a:rPr>
                                    </m:ctrlPr>
                                  </m:fPr>
                                  <m:num>
                                    <m:r>
                                      <a:rPr lang="es-EC" sz="1000">
                                        <a:effectLst/>
                                        <a:latin typeface="Cambria Math" panose="02040503050406030204" pitchFamily="18" charset="0"/>
                                      </a:rPr>
                                      <m:t>𝑃</m:t>
                                    </m:r>
                                  </m:num>
                                  <m:den>
                                    <m:r>
                                      <a:rPr lang="es-EC" sz="1000">
                                        <a:effectLst/>
                                        <a:latin typeface="Cambria Math" panose="02040503050406030204" pitchFamily="18" charset="0"/>
                                      </a:rPr>
                                      <m:t>2</m:t>
                                    </m:r>
                                    <m:r>
                                      <a:rPr lang="es-EC" sz="1000">
                                        <a:effectLst/>
                                        <a:latin typeface="Cambria Math" panose="02040503050406030204" pitchFamily="18" charset="0"/>
                                      </a:rPr>
                                      <m:t>𝜋</m:t>
                                    </m:r>
                                    <m:r>
                                      <a:rPr lang="es-EC" sz="1000">
                                        <a:effectLst/>
                                        <a:latin typeface="Cambria Math" panose="02040503050406030204" pitchFamily="18" charset="0"/>
                                      </a:rPr>
                                      <m:t>𝑟</m:t>
                                    </m:r>
                                  </m:den>
                                </m:f>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extLst>
                      <a:ext uri="{0D108BD9-81ED-4DB2-BD59-A6C34878D82A}">
                        <a16:rowId xmlns:a16="http://schemas.microsoft.com/office/drawing/2014/main" val="3770294344"/>
                      </a:ext>
                    </a:extLst>
                  </a:tr>
                  <a:tr h="391812">
                    <a:tc>
                      <a:txBody>
                        <a:bodyPr/>
                        <a:lstStyle/>
                        <a:p>
                          <a:pPr marL="0" marR="0" algn="ctr">
                            <a:lnSpc>
                              <a:spcPct val="100000"/>
                            </a:lnSpc>
                            <a:spcBef>
                              <a:spcPts val="0"/>
                            </a:spcBef>
                            <a:spcAft>
                              <a:spcPts val="0"/>
                            </a:spcAft>
                          </a:pPr>
                          <a:r>
                            <a:rPr lang="es-EC" sz="1000">
                              <a:effectLst/>
                            </a:rPr>
                            <a:t>9</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𝜑</m:t>
                                </m:r>
                                <m:d>
                                  <m:dPr>
                                    <m:ctrlPr>
                                      <a:rPr lang="es-EC" sz="1000" i="1">
                                        <a:effectLst/>
                                        <a:latin typeface="Cambria Math" panose="02040503050406030204" pitchFamily="18" charset="0"/>
                                      </a:rPr>
                                    </m:ctrlPr>
                                  </m:dPr>
                                  <m:e>
                                    <m:r>
                                      <a:rPr lang="es-EC" sz="1000">
                                        <a:effectLst/>
                                        <a:latin typeface="Cambria Math" panose="02040503050406030204" pitchFamily="18" charset="0"/>
                                      </a:rPr>
                                      <m:t>𝑎</m:t>
                                    </m:r>
                                  </m:e>
                                </m:d>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000" i="1">
                                        <a:effectLst/>
                                        <a:latin typeface="Cambria Math" panose="02040503050406030204" pitchFamily="18" charset="0"/>
                                      </a:rPr>
                                    </m:ctrlPr>
                                  </m:sSubPr>
                                  <m:e>
                                    <m:r>
                                      <a:rPr lang="es-EC" sz="1000">
                                        <a:effectLst/>
                                        <a:latin typeface="Cambria Math" panose="02040503050406030204" pitchFamily="18" charset="0"/>
                                      </a:rPr>
                                      <m:t>𝑀</m:t>
                                    </m:r>
                                  </m:e>
                                  <m:sub>
                                    <m:r>
                                      <a:rPr lang="es-EC" sz="1000">
                                        <a:effectLst/>
                                        <a:latin typeface="Cambria Math" panose="02040503050406030204" pitchFamily="18" charset="0"/>
                                      </a:rPr>
                                      <m:t>𝑟</m:t>
                                    </m:r>
                                  </m:sub>
                                </m:sSub>
                                <m:r>
                                  <a:rPr lang="es-EC" sz="1000">
                                    <a:effectLst/>
                                    <a:latin typeface="Cambria Math" panose="02040503050406030204" pitchFamily="18" charset="0"/>
                                  </a:rPr>
                                  <m:t>(</m:t>
                                </m:r>
                                <m:r>
                                  <a:rPr lang="es-EC" sz="1000">
                                    <a:effectLst/>
                                    <a:latin typeface="Cambria Math" panose="02040503050406030204" pitchFamily="18" charset="0"/>
                                  </a:rPr>
                                  <m:t>𝑏</m:t>
                                </m:r>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𝑤</m:t>
                                </m:r>
                                <m:r>
                                  <a:rPr lang="es-EC" sz="1000">
                                    <a:effectLst/>
                                    <a:latin typeface="Cambria Math" panose="02040503050406030204" pitchFamily="18" charset="0"/>
                                  </a:rPr>
                                  <m:t>(</m:t>
                                </m:r>
                                <m:r>
                                  <a:rPr lang="es-EC" sz="1000">
                                    <a:effectLst/>
                                    <a:latin typeface="Cambria Math" panose="02040503050406030204" pitchFamily="18" charset="0"/>
                                  </a:rPr>
                                  <m:t>𝑎</m:t>
                                </m:r>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𝑉</m:t>
                                </m:r>
                                <m:r>
                                  <a:rPr lang="es-EC" sz="1000">
                                    <a:effectLst/>
                                    <a:latin typeface="Cambria Math" panose="02040503050406030204" pitchFamily="18" charset="0"/>
                                  </a:rPr>
                                  <m:t>=</m:t>
                                </m:r>
                                <m:f>
                                  <m:fPr>
                                    <m:ctrlPr>
                                      <a:rPr lang="es-EC" sz="1000" i="1">
                                        <a:effectLst/>
                                        <a:latin typeface="Cambria Math" panose="02040503050406030204" pitchFamily="18" charset="0"/>
                                      </a:rPr>
                                    </m:ctrlPr>
                                  </m:fPr>
                                  <m:num>
                                    <m:r>
                                      <a:rPr lang="es-EC" sz="1000">
                                        <a:effectLst/>
                                        <a:latin typeface="Cambria Math" panose="02040503050406030204" pitchFamily="18" charset="0"/>
                                      </a:rPr>
                                      <m:t>𝑃</m:t>
                                    </m:r>
                                  </m:num>
                                  <m:den>
                                    <m:r>
                                      <a:rPr lang="es-EC" sz="1000">
                                        <a:effectLst/>
                                        <a:latin typeface="Cambria Math" panose="02040503050406030204" pitchFamily="18" charset="0"/>
                                      </a:rPr>
                                      <m:t>2</m:t>
                                    </m:r>
                                    <m:r>
                                      <a:rPr lang="es-EC" sz="1000">
                                        <a:effectLst/>
                                        <a:latin typeface="Cambria Math" panose="02040503050406030204" pitchFamily="18" charset="0"/>
                                      </a:rPr>
                                      <m:t>𝜋</m:t>
                                    </m:r>
                                    <m:r>
                                      <a:rPr lang="es-EC" sz="1000">
                                        <a:effectLst/>
                                        <a:latin typeface="Cambria Math" panose="02040503050406030204" pitchFamily="18" charset="0"/>
                                      </a:rPr>
                                      <m:t>𝑟</m:t>
                                    </m:r>
                                  </m:den>
                                </m:f>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extLst>
                      <a:ext uri="{0D108BD9-81ED-4DB2-BD59-A6C34878D82A}">
                        <a16:rowId xmlns:a16="http://schemas.microsoft.com/office/drawing/2014/main" val="2096651823"/>
                      </a:ext>
                    </a:extLst>
                  </a:tr>
                  <a:tr h="423989">
                    <a:tc>
                      <a:txBody>
                        <a:bodyPr/>
                        <a:lstStyle/>
                        <a:p>
                          <a:pPr marL="0" marR="0" algn="ctr">
                            <a:lnSpc>
                              <a:spcPct val="100000"/>
                            </a:lnSpc>
                            <a:spcBef>
                              <a:spcPts val="0"/>
                            </a:spcBef>
                            <a:spcAft>
                              <a:spcPts val="0"/>
                            </a:spcAft>
                          </a:pPr>
                          <a:r>
                            <a:rPr lang="es-EC" sz="1000">
                              <a:effectLst/>
                            </a:rPr>
                            <a:t>10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𝜑</m:t>
                                </m:r>
                                <m:d>
                                  <m:dPr>
                                    <m:ctrlPr>
                                      <a:rPr lang="es-EC" sz="1000" i="1">
                                        <a:effectLst/>
                                        <a:latin typeface="Cambria Math" panose="02040503050406030204" pitchFamily="18" charset="0"/>
                                      </a:rPr>
                                    </m:ctrlPr>
                                  </m:dPr>
                                  <m:e>
                                    <m:r>
                                      <a:rPr lang="es-EC" sz="1000">
                                        <a:effectLst/>
                                        <a:latin typeface="Cambria Math" panose="02040503050406030204" pitchFamily="18" charset="0"/>
                                      </a:rPr>
                                      <m:t>𝑎</m:t>
                                    </m:r>
                                  </m:e>
                                </m:d>
                                <m:r>
                                  <a:rPr lang="es-EC" sz="1000">
                                    <a:effectLst/>
                                    <a:latin typeface="Cambria Math" panose="02040503050406030204" pitchFamily="18" charset="0"/>
                                  </a:rPr>
                                  <m:t>=0</m:t>
                                </m:r>
                              </m:oMath>
                            </m:oMathPara>
                          </a14:m>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000" i="1">
                                        <a:effectLst/>
                                        <a:latin typeface="Cambria Math" panose="02040503050406030204" pitchFamily="18" charset="0"/>
                                      </a:rPr>
                                    </m:ctrlPr>
                                  </m:sSubPr>
                                  <m:e>
                                    <m:r>
                                      <a:rPr lang="es-EC" sz="1000">
                                        <a:effectLst/>
                                        <a:latin typeface="Cambria Math" panose="02040503050406030204" pitchFamily="18" charset="0"/>
                                      </a:rPr>
                                      <m:t>𝑀</m:t>
                                    </m:r>
                                  </m:e>
                                  <m:sub>
                                    <m:r>
                                      <a:rPr lang="es-EC" sz="1000">
                                        <a:effectLst/>
                                        <a:latin typeface="Cambria Math" panose="02040503050406030204" pitchFamily="18" charset="0"/>
                                      </a:rPr>
                                      <m:t>𝑟</m:t>
                                    </m:r>
                                  </m:sub>
                                </m:sSub>
                                <m:r>
                                  <a:rPr lang="es-EC" sz="1000">
                                    <a:effectLst/>
                                    <a:latin typeface="Cambria Math" panose="02040503050406030204" pitchFamily="18" charset="0"/>
                                  </a:rPr>
                                  <m:t>(</m:t>
                                </m:r>
                                <m:r>
                                  <a:rPr lang="es-EC" sz="1000">
                                    <a:effectLst/>
                                    <a:latin typeface="Cambria Math" panose="02040503050406030204" pitchFamily="18" charset="0"/>
                                  </a:rPr>
                                  <m:t>𝑏</m:t>
                                </m:r>
                                <m:r>
                                  <a:rPr lang="es-EC" sz="1000">
                                    <a:effectLst/>
                                    <a:latin typeface="Cambria Math" panose="02040503050406030204" pitchFamily="18" charset="0"/>
                                  </a:rPr>
                                  <m:t>)=0</m:t>
                                </m:r>
                              </m:oMath>
                            </m:oMathPara>
                          </a14:m>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𝑤</m:t>
                                </m:r>
                                <m:r>
                                  <a:rPr lang="es-EC" sz="1000">
                                    <a:effectLst/>
                                    <a:latin typeface="Cambria Math" panose="02040503050406030204" pitchFamily="18" charset="0"/>
                                  </a:rPr>
                                  <m:t>(</m:t>
                                </m:r>
                                <m:r>
                                  <a:rPr lang="es-EC" sz="1000">
                                    <a:effectLst/>
                                    <a:latin typeface="Cambria Math" panose="02040503050406030204" pitchFamily="18" charset="0"/>
                                  </a:rPr>
                                  <m:t>𝑎</m:t>
                                </m:r>
                                <m:r>
                                  <a:rPr lang="es-EC" sz="1000">
                                    <a:effectLst/>
                                    <a:latin typeface="Cambria Math" panose="02040503050406030204" pitchFamily="18" charset="0"/>
                                  </a:rPr>
                                  <m:t>)=0</m:t>
                                </m:r>
                              </m:oMath>
                            </m:oMathPara>
                          </a14:m>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𝑉</m:t>
                                </m:r>
                                <m:r>
                                  <a:rPr lang="es-EC" sz="1000">
                                    <a:effectLst/>
                                    <a:latin typeface="Cambria Math" panose="02040503050406030204" pitchFamily="18" charset="0"/>
                                  </a:rPr>
                                  <m:t>=</m:t>
                                </m:r>
                                <m:f>
                                  <m:fPr>
                                    <m:ctrlPr>
                                      <a:rPr lang="es-EC" sz="1000" i="1">
                                        <a:effectLst/>
                                        <a:latin typeface="Cambria Math" panose="02040503050406030204" pitchFamily="18" charset="0"/>
                                      </a:rPr>
                                    </m:ctrlPr>
                                  </m:fPr>
                                  <m:num>
                                    <m:r>
                                      <a:rPr lang="es-EC" sz="1000">
                                        <a:effectLst/>
                                        <a:latin typeface="Cambria Math" panose="02040503050406030204" pitchFamily="18" charset="0"/>
                                      </a:rPr>
                                      <m:t>𝑄𝑟</m:t>
                                    </m:r>
                                  </m:num>
                                  <m:den>
                                    <m:r>
                                      <a:rPr lang="es-EC" sz="1000">
                                        <a:effectLst/>
                                        <a:latin typeface="Cambria Math" panose="02040503050406030204" pitchFamily="18" charset="0"/>
                                      </a:rPr>
                                      <m:t>2</m:t>
                                    </m:r>
                                  </m:den>
                                </m:f>
                                <m:r>
                                  <a:rPr lang="es-EC" sz="1000">
                                    <a:effectLst/>
                                    <a:latin typeface="Cambria Math" panose="02040503050406030204" pitchFamily="18" charset="0"/>
                                  </a:rPr>
                                  <m:t>−</m:t>
                                </m:r>
                                <m:f>
                                  <m:fPr>
                                    <m:ctrlPr>
                                      <a:rPr lang="es-EC" sz="1000" i="1">
                                        <a:effectLst/>
                                        <a:latin typeface="Cambria Math" panose="02040503050406030204" pitchFamily="18" charset="0"/>
                                      </a:rPr>
                                    </m:ctrlPr>
                                  </m:fPr>
                                  <m:num>
                                    <m:r>
                                      <a:rPr lang="es-EC" sz="1000">
                                        <a:effectLst/>
                                        <a:latin typeface="Cambria Math" panose="02040503050406030204" pitchFamily="18" charset="0"/>
                                      </a:rPr>
                                      <m:t>𝑄</m:t>
                                    </m:r>
                                    <m:sSup>
                                      <m:sSupPr>
                                        <m:ctrlPr>
                                          <a:rPr lang="es-EC" sz="1000" i="1">
                                            <a:effectLst/>
                                            <a:latin typeface="Cambria Math" panose="02040503050406030204" pitchFamily="18" charset="0"/>
                                          </a:rPr>
                                        </m:ctrlPr>
                                      </m:sSupPr>
                                      <m:e>
                                        <m:r>
                                          <a:rPr lang="es-EC" sz="1000">
                                            <a:effectLst/>
                                            <a:latin typeface="Cambria Math" panose="02040503050406030204" pitchFamily="18" charset="0"/>
                                          </a:rPr>
                                          <m:t>𝑏</m:t>
                                        </m:r>
                                      </m:e>
                                      <m:sup>
                                        <m:r>
                                          <a:rPr lang="es-EC" sz="1000">
                                            <a:effectLst/>
                                            <a:latin typeface="Cambria Math" panose="02040503050406030204" pitchFamily="18" charset="0"/>
                                          </a:rPr>
                                          <m:t>2</m:t>
                                        </m:r>
                                      </m:sup>
                                    </m:sSup>
                                  </m:num>
                                  <m:den>
                                    <m:r>
                                      <a:rPr lang="es-EC" sz="1000">
                                        <a:effectLst/>
                                        <a:latin typeface="Cambria Math" panose="02040503050406030204" pitchFamily="18" charset="0"/>
                                      </a:rPr>
                                      <m:t>2</m:t>
                                    </m:r>
                                    <m:r>
                                      <a:rPr lang="es-EC" sz="1000">
                                        <a:effectLst/>
                                        <a:latin typeface="Cambria Math" panose="02040503050406030204" pitchFamily="18" charset="0"/>
                                      </a:rPr>
                                      <m:t>𝑟</m:t>
                                    </m:r>
                                  </m:den>
                                </m:f>
                              </m:oMath>
                            </m:oMathPara>
                          </a14:m>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extLst>
                      <a:ext uri="{0D108BD9-81ED-4DB2-BD59-A6C34878D82A}">
                        <a16:rowId xmlns:a16="http://schemas.microsoft.com/office/drawing/2014/main" val="3829028761"/>
                      </a:ext>
                    </a:extLst>
                  </a:tr>
                </a:tbl>
              </a:graphicData>
            </a:graphic>
          </p:graphicFrame>
        </mc:Choice>
        <mc:Fallback xmlns="">
          <p:graphicFrame>
            <p:nvGraphicFramePr>
              <p:cNvPr id="6" name="Tabla 5"/>
              <p:cNvGraphicFramePr>
                <a:graphicFrameLocks noGrp="1"/>
              </p:cNvGraphicFramePr>
              <p:nvPr>
                <p:extLst>
                  <p:ext uri="{D42A27DB-BD31-4B8C-83A1-F6EECF244321}">
                    <p14:modId xmlns:p14="http://schemas.microsoft.com/office/powerpoint/2010/main" val="2095311773"/>
                  </p:ext>
                </p:extLst>
              </p:nvPr>
            </p:nvGraphicFramePr>
            <p:xfrm>
              <a:off x="4427984" y="1451230"/>
              <a:ext cx="4509358" cy="4320474"/>
            </p:xfrm>
            <a:graphic>
              <a:graphicData uri="http://schemas.openxmlformats.org/drawingml/2006/table">
                <a:tbl>
                  <a:tblPr firstRow="1" firstCol="1" bandRow="1">
                    <a:tableStyleId>{17292A2E-F333-43FB-9621-5CBBE7FDCDCB}</a:tableStyleId>
                  </a:tblPr>
                  <a:tblGrid>
                    <a:gridCol w="450096">
                      <a:extLst>
                        <a:ext uri="{9D8B030D-6E8A-4147-A177-3AD203B41FA5}">
                          <a16:colId xmlns:a16="http://schemas.microsoft.com/office/drawing/2014/main" val="2250824566"/>
                        </a:ext>
                      </a:extLst>
                    </a:gridCol>
                    <a:gridCol w="1065928">
                      <a:extLst>
                        <a:ext uri="{9D8B030D-6E8A-4147-A177-3AD203B41FA5}">
                          <a16:colId xmlns:a16="http://schemas.microsoft.com/office/drawing/2014/main" val="3161517774"/>
                        </a:ext>
                      </a:extLst>
                    </a:gridCol>
                    <a:gridCol w="1022758">
                      <a:extLst>
                        <a:ext uri="{9D8B030D-6E8A-4147-A177-3AD203B41FA5}">
                          <a16:colId xmlns:a16="http://schemas.microsoft.com/office/drawing/2014/main" val="490877767"/>
                        </a:ext>
                      </a:extLst>
                    </a:gridCol>
                    <a:gridCol w="970649">
                      <a:extLst>
                        <a:ext uri="{9D8B030D-6E8A-4147-A177-3AD203B41FA5}">
                          <a16:colId xmlns:a16="http://schemas.microsoft.com/office/drawing/2014/main" val="2688513489"/>
                        </a:ext>
                      </a:extLst>
                    </a:gridCol>
                    <a:gridCol w="999927">
                      <a:extLst>
                        <a:ext uri="{9D8B030D-6E8A-4147-A177-3AD203B41FA5}">
                          <a16:colId xmlns:a16="http://schemas.microsoft.com/office/drawing/2014/main" val="3920761857"/>
                        </a:ext>
                      </a:extLst>
                    </a:gridCol>
                  </a:tblGrid>
                  <a:tr h="209292">
                    <a:tc>
                      <a:txBody>
                        <a:bodyPr/>
                        <a:lstStyle/>
                        <a:p>
                          <a:pPr marL="0" marR="0" algn="ctr">
                            <a:lnSpc>
                              <a:spcPct val="100000"/>
                            </a:lnSpc>
                            <a:spcBef>
                              <a:spcPts val="0"/>
                            </a:spcBef>
                            <a:spcAft>
                              <a:spcPts val="0"/>
                            </a:spcAft>
                          </a:pPr>
                          <a:r>
                            <a:rPr lang="es-EC" sz="1000">
                              <a:effectLst/>
                            </a:rPr>
                            <a:t>CASO</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r>
                            <a:rPr lang="es-EC" sz="1000">
                              <a:effectLst/>
                            </a:rPr>
                            <a:t>BCS1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r>
                            <a:rPr lang="es-EC" sz="1000">
                              <a:effectLst/>
                            </a:rPr>
                            <a:t>BCS2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r>
                            <a:rPr lang="es-EC" sz="1000">
                              <a:effectLst/>
                            </a:rPr>
                            <a:t>BCS3</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pPr marL="0" marR="0" algn="ctr">
                            <a:lnSpc>
                              <a:spcPct val="100000"/>
                            </a:lnSpc>
                            <a:spcBef>
                              <a:spcPts val="0"/>
                            </a:spcBef>
                            <a:spcAft>
                              <a:spcPts val="0"/>
                            </a:spcAft>
                          </a:pPr>
                          <a:r>
                            <a:rPr lang="es-EC" sz="1000">
                              <a:effectLst/>
                            </a:rPr>
                            <a:t>V</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extLst>
                      <a:ext uri="{0D108BD9-81ED-4DB2-BD59-A6C34878D82A}">
                        <a16:rowId xmlns:a16="http://schemas.microsoft.com/office/drawing/2014/main" val="920086243"/>
                      </a:ext>
                    </a:extLst>
                  </a:tr>
                  <a:tr h="391812">
                    <a:tc>
                      <a:txBody>
                        <a:bodyPr/>
                        <a:lstStyle/>
                        <a:p>
                          <a:pPr marL="0" marR="0" algn="ctr">
                            <a:lnSpc>
                              <a:spcPct val="100000"/>
                            </a:lnSpc>
                            <a:spcBef>
                              <a:spcPts val="0"/>
                            </a:spcBef>
                            <a:spcAft>
                              <a:spcPts val="0"/>
                            </a:spcAft>
                          </a:pPr>
                          <a:r>
                            <a:rPr lang="es-EC" sz="1000" dirty="0">
                              <a:effectLst/>
                            </a:rPr>
                            <a:t>1</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endParaRPr lang="es-EC"/>
                        </a:p>
                      </a:txBody>
                      <a:tcPr marL="5984" marR="5984" marT="0" marB="0" anchor="ctr">
                        <a:blipFill>
                          <a:blip r:embed="rId3"/>
                          <a:stretch>
                            <a:fillRect l="-42857" t="-53846" r="-281714" b="-941538"/>
                          </a:stretch>
                        </a:blipFill>
                      </a:tcPr>
                    </a:tc>
                    <a:tc>
                      <a:txBody>
                        <a:bodyPr/>
                        <a:lstStyle/>
                        <a:p>
                          <a:endParaRPr lang="es-EC"/>
                        </a:p>
                      </a:txBody>
                      <a:tcPr marL="5984" marR="5984" marT="0" marB="0" anchor="ctr">
                        <a:blipFill>
                          <a:blip r:embed="rId3"/>
                          <a:stretch>
                            <a:fillRect l="-148810" t="-53846" r="-193452" b="-941538"/>
                          </a:stretch>
                        </a:blipFill>
                      </a:tcPr>
                    </a:tc>
                    <a:tc>
                      <a:txBody>
                        <a:bodyPr/>
                        <a:lstStyle/>
                        <a:p>
                          <a:endParaRPr lang="es-EC"/>
                        </a:p>
                      </a:txBody>
                      <a:tcPr marL="5984" marR="5984" marT="0" marB="0" anchor="ctr">
                        <a:blipFill>
                          <a:blip r:embed="rId3"/>
                          <a:stretch>
                            <a:fillRect l="-261250" t="-53846" r="-103125" b="-941538"/>
                          </a:stretch>
                        </a:blipFill>
                      </a:tcPr>
                    </a:tc>
                    <a:tc>
                      <a:txBody>
                        <a:bodyPr/>
                        <a:lstStyle/>
                        <a:p>
                          <a:endParaRPr lang="es-EC"/>
                        </a:p>
                      </a:txBody>
                      <a:tcPr marL="5984" marR="5984" marT="0" marB="0" anchor="ctr">
                        <a:blipFill>
                          <a:blip r:embed="rId3"/>
                          <a:stretch>
                            <a:fillRect l="-352439" t="-53846" r="-610" b="-941538"/>
                          </a:stretch>
                        </a:blipFill>
                      </a:tcPr>
                    </a:tc>
                    <a:extLst>
                      <a:ext uri="{0D108BD9-81ED-4DB2-BD59-A6C34878D82A}">
                        <a16:rowId xmlns:a16="http://schemas.microsoft.com/office/drawing/2014/main" val="4133491150"/>
                      </a:ext>
                    </a:extLst>
                  </a:tr>
                  <a:tr h="423989">
                    <a:tc>
                      <a:txBody>
                        <a:bodyPr/>
                        <a:lstStyle/>
                        <a:p>
                          <a:pPr marL="0" marR="0" algn="ctr">
                            <a:lnSpc>
                              <a:spcPct val="100000"/>
                            </a:lnSpc>
                            <a:spcBef>
                              <a:spcPts val="0"/>
                            </a:spcBef>
                            <a:spcAft>
                              <a:spcPts val="0"/>
                            </a:spcAft>
                          </a:pPr>
                          <a:r>
                            <a:rPr lang="es-EC" sz="1000">
                              <a:effectLst/>
                            </a:rPr>
                            <a:t>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endParaRPr lang="es-EC"/>
                        </a:p>
                      </a:txBody>
                      <a:tcPr marL="5984" marR="5984" marT="0" marB="0" anchor="ctr">
                        <a:blipFill>
                          <a:blip r:embed="rId3"/>
                          <a:stretch>
                            <a:fillRect l="-42857" t="-144928" r="-281714" b="-786957"/>
                          </a:stretch>
                        </a:blipFill>
                      </a:tcPr>
                    </a:tc>
                    <a:tc>
                      <a:txBody>
                        <a:bodyPr/>
                        <a:lstStyle/>
                        <a:p>
                          <a:endParaRPr lang="es-EC"/>
                        </a:p>
                      </a:txBody>
                      <a:tcPr marL="5984" marR="5984" marT="0" marB="0" anchor="ctr">
                        <a:blipFill>
                          <a:blip r:embed="rId3"/>
                          <a:stretch>
                            <a:fillRect l="-148810" t="-144928" r="-193452" b="-786957"/>
                          </a:stretch>
                        </a:blipFill>
                      </a:tcPr>
                    </a:tc>
                    <a:tc>
                      <a:txBody>
                        <a:bodyPr/>
                        <a:lstStyle/>
                        <a:p>
                          <a:endParaRPr lang="es-EC"/>
                        </a:p>
                      </a:txBody>
                      <a:tcPr marL="5984" marR="5984" marT="0" marB="0" anchor="ctr">
                        <a:blipFill>
                          <a:blip r:embed="rId3"/>
                          <a:stretch>
                            <a:fillRect l="-261250" t="-144928" r="-103125" b="-786957"/>
                          </a:stretch>
                        </a:blipFill>
                      </a:tcPr>
                    </a:tc>
                    <a:tc>
                      <a:txBody>
                        <a:bodyPr/>
                        <a:lstStyle/>
                        <a:p>
                          <a:endParaRPr lang="es-EC"/>
                        </a:p>
                      </a:txBody>
                      <a:tcPr marL="5984" marR="5984" marT="0" marB="0" anchor="ctr">
                        <a:blipFill>
                          <a:blip r:embed="rId3"/>
                          <a:stretch>
                            <a:fillRect l="-352439" t="-144928" r="-610" b="-786957"/>
                          </a:stretch>
                        </a:blipFill>
                      </a:tcPr>
                    </a:tc>
                    <a:extLst>
                      <a:ext uri="{0D108BD9-81ED-4DB2-BD59-A6C34878D82A}">
                        <a16:rowId xmlns:a16="http://schemas.microsoft.com/office/drawing/2014/main" val="869177744"/>
                      </a:ext>
                    </a:extLst>
                  </a:tr>
                  <a:tr h="423989">
                    <a:tc>
                      <a:txBody>
                        <a:bodyPr/>
                        <a:lstStyle/>
                        <a:p>
                          <a:pPr marL="0" marR="0" algn="ctr">
                            <a:lnSpc>
                              <a:spcPct val="100000"/>
                            </a:lnSpc>
                            <a:spcBef>
                              <a:spcPts val="0"/>
                            </a:spcBef>
                            <a:spcAft>
                              <a:spcPts val="0"/>
                            </a:spcAft>
                          </a:pPr>
                          <a:r>
                            <a:rPr lang="es-EC" sz="1000">
                              <a:effectLst/>
                            </a:rPr>
                            <a:t>3</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endParaRPr lang="es-EC"/>
                        </a:p>
                      </a:txBody>
                      <a:tcPr marL="5984" marR="5984" marT="0" marB="0" anchor="ctr">
                        <a:blipFill>
                          <a:blip r:embed="rId3"/>
                          <a:stretch>
                            <a:fillRect l="-42857" t="-241429" r="-281714" b="-675714"/>
                          </a:stretch>
                        </a:blipFill>
                      </a:tcPr>
                    </a:tc>
                    <a:tc>
                      <a:txBody>
                        <a:bodyPr/>
                        <a:lstStyle/>
                        <a:p>
                          <a:endParaRPr lang="es-EC"/>
                        </a:p>
                      </a:txBody>
                      <a:tcPr marL="5984" marR="5984" marT="0" marB="0" anchor="ctr">
                        <a:blipFill>
                          <a:blip r:embed="rId3"/>
                          <a:stretch>
                            <a:fillRect l="-148810" t="-241429" r="-193452" b="-675714"/>
                          </a:stretch>
                        </a:blipFill>
                      </a:tcPr>
                    </a:tc>
                    <a:tc>
                      <a:txBody>
                        <a:bodyPr/>
                        <a:lstStyle/>
                        <a:p>
                          <a:endParaRPr lang="es-EC"/>
                        </a:p>
                      </a:txBody>
                      <a:tcPr marL="5984" marR="5984" marT="0" marB="0" anchor="ctr">
                        <a:blipFill>
                          <a:blip r:embed="rId3"/>
                          <a:stretch>
                            <a:fillRect l="-261250" t="-241429" r="-103125" b="-675714"/>
                          </a:stretch>
                        </a:blipFill>
                      </a:tcPr>
                    </a:tc>
                    <a:tc>
                      <a:txBody>
                        <a:bodyPr/>
                        <a:lstStyle/>
                        <a:p>
                          <a:endParaRPr lang="es-EC"/>
                        </a:p>
                      </a:txBody>
                      <a:tcPr marL="5984" marR="5984" marT="0" marB="0" anchor="ctr">
                        <a:blipFill>
                          <a:blip r:embed="rId3"/>
                          <a:stretch>
                            <a:fillRect l="-352439" t="-241429" r="-610" b="-675714"/>
                          </a:stretch>
                        </a:blipFill>
                      </a:tcPr>
                    </a:tc>
                    <a:extLst>
                      <a:ext uri="{0D108BD9-81ED-4DB2-BD59-A6C34878D82A}">
                        <a16:rowId xmlns:a16="http://schemas.microsoft.com/office/drawing/2014/main" val="3904991824"/>
                      </a:ext>
                    </a:extLst>
                  </a:tr>
                  <a:tr h="423989">
                    <a:tc>
                      <a:txBody>
                        <a:bodyPr/>
                        <a:lstStyle/>
                        <a:p>
                          <a:pPr marL="0" marR="0" algn="ctr">
                            <a:lnSpc>
                              <a:spcPct val="100000"/>
                            </a:lnSpc>
                            <a:spcBef>
                              <a:spcPts val="0"/>
                            </a:spcBef>
                            <a:spcAft>
                              <a:spcPts val="0"/>
                            </a:spcAft>
                          </a:pPr>
                          <a:r>
                            <a:rPr lang="es-EC" sz="1000">
                              <a:effectLst/>
                            </a:rPr>
                            <a:t>4</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endParaRPr lang="es-EC"/>
                        </a:p>
                      </a:txBody>
                      <a:tcPr marL="5984" marR="5984" marT="0" marB="0" anchor="ctr">
                        <a:blipFill>
                          <a:blip r:embed="rId3"/>
                          <a:stretch>
                            <a:fillRect l="-42857" t="-346377" r="-281714" b="-585507"/>
                          </a:stretch>
                        </a:blipFill>
                      </a:tcPr>
                    </a:tc>
                    <a:tc>
                      <a:txBody>
                        <a:bodyPr/>
                        <a:lstStyle/>
                        <a:p>
                          <a:endParaRPr lang="es-EC"/>
                        </a:p>
                      </a:txBody>
                      <a:tcPr marL="5984" marR="5984" marT="0" marB="0" anchor="ctr">
                        <a:blipFill>
                          <a:blip r:embed="rId3"/>
                          <a:stretch>
                            <a:fillRect l="-148810" t="-346377" r="-193452" b="-585507"/>
                          </a:stretch>
                        </a:blipFill>
                      </a:tcPr>
                    </a:tc>
                    <a:tc>
                      <a:txBody>
                        <a:bodyPr/>
                        <a:lstStyle/>
                        <a:p>
                          <a:endParaRPr lang="es-EC"/>
                        </a:p>
                      </a:txBody>
                      <a:tcPr marL="5984" marR="5984" marT="0" marB="0" anchor="ctr">
                        <a:blipFill>
                          <a:blip r:embed="rId3"/>
                          <a:stretch>
                            <a:fillRect l="-261250" t="-346377" r="-103125" b="-585507"/>
                          </a:stretch>
                        </a:blipFill>
                      </a:tcPr>
                    </a:tc>
                    <a:tc>
                      <a:txBody>
                        <a:bodyPr/>
                        <a:lstStyle/>
                        <a:p>
                          <a:endParaRPr lang="es-EC"/>
                        </a:p>
                      </a:txBody>
                      <a:tcPr marL="5984" marR="5984" marT="0" marB="0" anchor="ctr">
                        <a:blipFill>
                          <a:blip r:embed="rId3"/>
                          <a:stretch>
                            <a:fillRect l="-352439" t="-346377" r="-610" b="-585507"/>
                          </a:stretch>
                        </a:blipFill>
                      </a:tcPr>
                    </a:tc>
                    <a:extLst>
                      <a:ext uri="{0D108BD9-81ED-4DB2-BD59-A6C34878D82A}">
                        <a16:rowId xmlns:a16="http://schemas.microsoft.com/office/drawing/2014/main" val="248898429"/>
                      </a:ext>
                    </a:extLst>
                  </a:tr>
                  <a:tr h="423989">
                    <a:tc>
                      <a:txBody>
                        <a:bodyPr/>
                        <a:lstStyle/>
                        <a:p>
                          <a:pPr marL="0" marR="0" algn="ctr">
                            <a:lnSpc>
                              <a:spcPct val="100000"/>
                            </a:lnSpc>
                            <a:spcBef>
                              <a:spcPts val="0"/>
                            </a:spcBef>
                            <a:spcAft>
                              <a:spcPts val="0"/>
                            </a:spcAft>
                          </a:pPr>
                          <a:r>
                            <a:rPr lang="es-EC" sz="1000">
                              <a:effectLst/>
                            </a:rPr>
                            <a:t>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endParaRPr lang="es-EC"/>
                        </a:p>
                      </a:txBody>
                      <a:tcPr marL="5984" marR="5984" marT="0" marB="0" anchor="ctr">
                        <a:blipFill>
                          <a:blip r:embed="rId3"/>
                          <a:stretch>
                            <a:fillRect l="-42857" t="-440000" r="-281714" b="-477143"/>
                          </a:stretch>
                        </a:blipFill>
                      </a:tcPr>
                    </a:tc>
                    <a:tc>
                      <a:txBody>
                        <a:bodyPr/>
                        <a:lstStyle/>
                        <a:p>
                          <a:endParaRPr lang="es-EC"/>
                        </a:p>
                      </a:txBody>
                      <a:tcPr marL="5984" marR="5984" marT="0" marB="0" anchor="ctr">
                        <a:blipFill>
                          <a:blip r:embed="rId3"/>
                          <a:stretch>
                            <a:fillRect l="-148810" t="-440000" r="-193452" b="-477143"/>
                          </a:stretch>
                        </a:blipFill>
                      </a:tcPr>
                    </a:tc>
                    <a:tc>
                      <a:txBody>
                        <a:bodyPr/>
                        <a:lstStyle/>
                        <a:p>
                          <a:endParaRPr lang="es-EC"/>
                        </a:p>
                      </a:txBody>
                      <a:tcPr marL="5984" marR="5984" marT="0" marB="0" anchor="ctr">
                        <a:blipFill>
                          <a:blip r:embed="rId3"/>
                          <a:stretch>
                            <a:fillRect l="-261250" t="-440000" r="-103125" b="-477143"/>
                          </a:stretch>
                        </a:blipFill>
                      </a:tcPr>
                    </a:tc>
                    <a:tc>
                      <a:txBody>
                        <a:bodyPr/>
                        <a:lstStyle/>
                        <a:p>
                          <a:endParaRPr lang="es-EC"/>
                        </a:p>
                      </a:txBody>
                      <a:tcPr marL="5984" marR="5984" marT="0" marB="0" anchor="ctr">
                        <a:blipFill>
                          <a:blip r:embed="rId3"/>
                          <a:stretch>
                            <a:fillRect l="-352439" t="-440000" r="-610" b="-477143"/>
                          </a:stretch>
                        </a:blipFill>
                      </a:tcPr>
                    </a:tc>
                    <a:extLst>
                      <a:ext uri="{0D108BD9-81ED-4DB2-BD59-A6C34878D82A}">
                        <a16:rowId xmlns:a16="http://schemas.microsoft.com/office/drawing/2014/main" val="2833779172"/>
                      </a:ext>
                    </a:extLst>
                  </a:tr>
                  <a:tr h="391812">
                    <a:tc>
                      <a:txBody>
                        <a:bodyPr/>
                        <a:lstStyle/>
                        <a:p>
                          <a:pPr marL="0" marR="0" algn="ctr">
                            <a:lnSpc>
                              <a:spcPct val="100000"/>
                            </a:lnSpc>
                            <a:spcBef>
                              <a:spcPts val="0"/>
                            </a:spcBef>
                            <a:spcAft>
                              <a:spcPts val="0"/>
                            </a:spcAft>
                          </a:pPr>
                          <a:r>
                            <a:rPr lang="es-EC" sz="1000">
                              <a:effectLst/>
                            </a:rPr>
                            <a:t>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endParaRPr lang="es-EC"/>
                        </a:p>
                      </a:txBody>
                      <a:tcPr marL="5984" marR="5984" marT="0" marB="0" anchor="ctr">
                        <a:blipFill>
                          <a:blip r:embed="rId3"/>
                          <a:stretch>
                            <a:fillRect l="-42857" t="-590625" r="-281714" b="-421875"/>
                          </a:stretch>
                        </a:blipFill>
                      </a:tcPr>
                    </a:tc>
                    <a:tc>
                      <a:txBody>
                        <a:bodyPr/>
                        <a:lstStyle/>
                        <a:p>
                          <a:endParaRPr lang="es-EC"/>
                        </a:p>
                      </a:txBody>
                      <a:tcPr marL="5984" marR="5984" marT="0" marB="0" anchor="ctr">
                        <a:blipFill>
                          <a:blip r:embed="rId3"/>
                          <a:stretch>
                            <a:fillRect l="-148810" t="-590625" r="-193452" b="-421875"/>
                          </a:stretch>
                        </a:blipFill>
                      </a:tcPr>
                    </a:tc>
                    <a:tc>
                      <a:txBody>
                        <a:bodyPr/>
                        <a:lstStyle/>
                        <a:p>
                          <a:endParaRPr lang="es-EC"/>
                        </a:p>
                      </a:txBody>
                      <a:tcPr marL="5984" marR="5984" marT="0" marB="0" anchor="ctr">
                        <a:blipFill>
                          <a:blip r:embed="rId3"/>
                          <a:stretch>
                            <a:fillRect l="-261250" t="-590625" r="-103125" b="-421875"/>
                          </a:stretch>
                        </a:blipFill>
                      </a:tcPr>
                    </a:tc>
                    <a:tc>
                      <a:txBody>
                        <a:bodyPr/>
                        <a:lstStyle/>
                        <a:p>
                          <a:endParaRPr lang="es-EC"/>
                        </a:p>
                      </a:txBody>
                      <a:tcPr marL="5984" marR="5984" marT="0" marB="0" anchor="ctr">
                        <a:blipFill>
                          <a:blip r:embed="rId3"/>
                          <a:stretch>
                            <a:fillRect l="-352439" t="-590625" r="-610" b="-421875"/>
                          </a:stretch>
                        </a:blipFill>
                      </a:tcPr>
                    </a:tc>
                    <a:extLst>
                      <a:ext uri="{0D108BD9-81ED-4DB2-BD59-A6C34878D82A}">
                        <a16:rowId xmlns:a16="http://schemas.microsoft.com/office/drawing/2014/main" val="2549922924"/>
                      </a:ext>
                    </a:extLst>
                  </a:tr>
                  <a:tr h="423989">
                    <a:tc>
                      <a:txBody>
                        <a:bodyPr/>
                        <a:lstStyle/>
                        <a:p>
                          <a:pPr marL="0" marR="0" algn="ctr">
                            <a:lnSpc>
                              <a:spcPct val="100000"/>
                            </a:lnSpc>
                            <a:spcBef>
                              <a:spcPts val="0"/>
                            </a:spcBef>
                            <a:spcAft>
                              <a:spcPts val="0"/>
                            </a:spcAft>
                          </a:pPr>
                          <a:r>
                            <a:rPr lang="es-EC" sz="1000">
                              <a:effectLst/>
                            </a:rPr>
                            <a:t>7</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endParaRPr lang="es-EC"/>
                        </a:p>
                      </a:txBody>
                      <a:tcPr marL="5984" marR="5984" marT="0" marB="0" anchor="ctr">
                        <a:blipFill>
                          <a:blip r:embed="rId3"/>
                          <a:stretch>
                            <a:fillRect l="-42857" t="-631429" r="-281714" b="-285714"/>
                          </a:stretch>
                        </a:blipFill>
                      </a:tcPr>
                    </a:tc>
                    <a:tc>
                      <a:txBody>
                        <a:bodyPr/>
                        <a:lstStyle/>
                        <a:p>
                          <a:endParaRPr lang="es-EC"/>
                        </a:p>
                      </a:txBody>
                      <a:tcPr marL="5984" marR="5984" marT="0" marB="0" anchor="ctr">
                        <a:blipFill>
                          <a:blip r:embed="rId3"/>
                          <a:stretch>
                            <a:fillRect l="-148810" t="-631429" r="-193452" b="-285714"/>
                          </a:stretch>
                        </a:blipFill>
                      </a:tcPr>
                    </a:tc>
                    <a:tc>
                      <a:txBody>
                        <a:bodyPr/>
                        <a:lstStyle/>
                        <a:p>
                          <a:endParaRPr lang="es-EC"/>
                        </a:p>
                      </a:txBody>
                      <a:tcPr marL="5984" marR="5984" marT="0" marB="0" anchor="ctr">
                        <a:blipFill>
                          <a:blip r:embed="rId3"/>
                          <a:stretch>
                            <a:fillRect l="-261250" t="-631429" r="-103125" b="-285714"/>
                          </a:stretch>
                        </a:blipFill>
                      </a:tcPr>
                    </a:tc>
                    <a:tc>
                      <a:txBody>
                        <a:bodyPr/>
                        <a:lstStyle/>
                        <a:p>
                          <a:endParaRPr lang="es-EC"/>
                        </a:p>
                      </a:txBody>
                      <a:tcPr marL="5984" marR="5984" marT="0" marB="0" anchor="ctr">
                        <a:blipFill>
                          <a:blip r:embed="rId3"/>
                          <a:stretch>
                            <a:fillRect l="-352439" t="-631429" r="-610" b="-285714"/>
                          </a:stretch>
                        </a:blipFill>
                      </a:tcPr>
                    </a:tc>
                    <a:extLst>
                      <a:ext uri="{0D108BD9-81ED-4DB2-BD59-A6C34878D82A}">
                        <a16:rowId xmlns:a16="http://schemas.microsoft.com/office/drawing/2014/main" val="3187456246"/>
                      </a:ext>
                    </a:extLst>
                  </a:tr>
                  <a:tr h="391812">
                    <a:tc>
                      <a:txBody>
                        <a:bodyPr/>
                        <a:lstStyle/>
                        <a:p>
                          <a:pPr marL="0" marR="0" algn="ctr">
                            <a:lnSpc>
                              <a:spcPct val="100000"/>
                            </a:lnSpc>
                            <a:spcBef>
                              <a:spcPts val="0"/>
                            </a:spcBef>
                            <a:spcAft>
                              <a:spcPts val="0"/>
                            </a:spcAft>
                          </a:pPr>
                          <a:r>
                            <a:rPr lang="es-EC" sz="1000">
                              <a:effectLst/>
                            </a:rPr>
                            <a:t>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endParaRPr lang="es-EC"/>
                        </a:p>
                      </a:txBody>
                      <a:tcPr marL="5984" marR="5984" marT="0" marB="0" anchor="ctr">
                        <a:blipFill>
                          <a:blip r:embed="rId3"/>
                          <a:stretch>
                            <a:fillRect l="-42857" t="-800000" r="-281714" b="-212500"/>
                          </a:stretch>
                        </a:blipFill>
                      </a:tcPr>
                    </a:tc>
                    <a:tc>
                      <a:txBody>
                        <a:bodyPr/>
                        <a:lstStyle/>
                        <a:p>
                          <a:endParaRPr lang="es-EC"/>
                        </a:p>
                      </a:txBody>
                      <a:tcPr marL="5984" marR="5984" marT="0" marB="0" anchor="ctr">
                        <a:blipFill>
                          <a:blip r:embed="rId3"/>
                          <a:stretch>
                            <a:fillRect l="-148810" t="-800000" r="-193452" b="-212500"/>
                          </a:stretch>
                        </a:blipFill>
                      </a:tcPr>
                    </a:tc>
                    <a:tc>
                      <a:txBody>
                        <a:bodyPr/>
                        <a:lstStyle/>
                        <a:p>
                          <a:endParaRPr lang="es-EC"/>
                        </a:p>
                      </a:txBody>
                      <a:tcPr marL="5984" marR="5984" marT="0" marB="0" anchor="ctr">
                        <a:blipFill>
                          <a:blip r:embed="rId3"/>
                          <a:stretch>
                            <a:fillRect l="-261250" t="-800000" r="-103125" b="-212500"/>
                          </a:stretch>
                        </a:blipFill>
                      </a:tcPr>
                    </a:tc>
                    <a:tc>
                      <a:txBody>
                        <a:bodyPr/>
                        <a:lstStyle/>
                        <a:p>
                          <a:endParaRPr lang="es-EC"/>
                        </a:p>
                      </a:txBody>
                      <a:tcPr marL="5984" marR="5984" marT="0" marB="0" anchor="ctr">
                        <a:blipFill>
                          <a:blip r:embed="rId3"/>
                          <a:stretch>
                            <a:fillRect l="-352439" t="-800000" r="-610" b="-212500"/>
                          </a:stretch>
                        </a:blipFill>
                      </a:tcPr>
                    </a:tc>
                    <a:extLst>
                      <a:ext uri="{0D108BD9-81ED-4DB2-BD59-A6C34878D82A}">
                        <a16:rowId xmlns:a16="http://schemas.microsoft.com/office/drawing/2014/main" val="3770294344"/>
                      </a:ext>
                    </a:extLst>
                  </a:tr>
                  <a:tr h="391812">
                    <a:tc>
                      <a:txBody>
                        <a:bodyPr/>
                        <a:lstStyle/>
                        <a:p>
                          <a:pPr marL="0" marR="0" algn="ctr">
                            <a:lnSpc>
                              <a:spcPct val="100000"/>
                            </a:lnSpc>
                            <a:spcBef>
                              <a:spcPts val="0"/>
                            </a:spcBef>
                            <a:spcAft>
                              <a:spcPts val="0"/>
                            </a:spcAft>
                          </a:pPr>
                          <a:r>
                            <a:rPr lang="es-EC" sz="1000">
                              <a:effectLst/>
                            </a:rPr>
                            <a:t>9</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endParaRPr lang="es-EC"/>
                        </a:p>
                      </a:txBody>
                      <a:tcPr marL="5984" marR="5984" marT="0" marB="0" anchor="ctr">
                        <a:blipFill>
                          <a:blip r:embed="rId3"/>
                          <a:stretch>
                            <a:fillRect l="-42857" t="-900000" r="-281714" b="-112500"/>
                          </a:stretch>
                        </a:blipFill>
                      </a:tcPr>
                    </a:tc>
                    <a:tc>
                      <a:txBody>
                        <a:bodyPr/>
                        <a:lstStyle/>
                        <a:p>
                          <a:endParaRPr lang="es-EC"/>
                        </a:p>
                      </a:txBody>
                      <a:tcPr marL="5984" marR="5984" marT="0" marB="0" anchor="ctr">
                        <a:blipFill>
                          <a:blip r:embed="rId3"/>
                          <a:stretch>
                            <a:fillRect l="-148810" t="-900000" r="-193452" b="-112500"/>
                          </a:stretch>
                        </a:blipFill>
                      </a:tcPr>
                    </a:tc>
                    <a:tc>
                      <a:txBody>
                        <a:bodyPr/>
                        <a:lstStyle/>
                        <a:p>
                          <a:endParaRPr lang="es-EC"/>
                        </a:p>
                      </a:txBody>
                      <a:tcPr marL="5984" marR="5984" marT="0" marB="0" anchor="ctr">
                        <a:blipFill>
                          <a:blip r:embed="rId3"/>
                          <a:stretch>
                            <a:fillRect l="-261250" t="-900000" r="-103125" b="-112500"/>
                          </a:stretch>
                        </a:blipFill>
                      </a:tcPr>
                    </a:tc>
                    <a:tc>
                      <a:txBody>
                        <a:bodyPr/>
                        <a:lstStyle/>
                        <a:p>
                          <a:endParaRPr lang="es-EC"/>
                        </a:p>
                      </a:txBody>
                      <a:tcPr marL="5984" marR="5984" marT="0" marB="0" anchor="ctr">
                        <a:blipFill>
                          <a:blip r:embed="rId3"/>
                          <a:stretch>
                            <a:fillRect l="-352439" t="-900000" r="-610" b="-112500"/>
                          </a:stretch>
                        </a:blipFill>
                      </a:tcPr>
                    </a:tc>
                    <a:extLst>
                      <a:ext uri="{0D108BD9-81ED-4DB2-BD59-A6C34878D82A}">
                        <a16:rowId xmlns:a16="http://schemas.microsoft.com/office/drawing/2014/main" val="2096651823"/>
                      </a:ext>
                    </a:extLst>
                  </a:tr>
                  <a:tr h="423989">
                    <a:tc>
                      <a:txBody>
                        <a:bodyPr/>
                        <a:lstStyle/>
                        <a:p>
                          <a:pPr marL="0" marR="0" algn="ctr">
                            <a:lnSpc>
                              <a:spcPct val="100000"/>
                            </a:lnSpc>
                            <a:spcBef>
                              <a:spcPts val="0"/>
                            </a:spcBef>
                            <a:spcAft>
                              <a:spcPts val="0"/>
                            </a:spcAft>
                          </a:pPr>
                          <a:r>
                            <a:rPr lang="es-EC" sz="1000">
                              <a:effectLst/>
                            </a:rPr>
                            <a:t>10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84" marR="5984" marT="0" marB="0" anchor="ctr"/>
                    </a:tc>
                    <a:tc>
                      <a:txBody>
                        <a:bodyPr/>
                        <a:lstStyle/>
                        <a:p>
                          <a:endParaRPr lang="es-EC"/>
                        </a:p>
                      </a:txBody>
                      <a:tcPr marL="5984" marR="5984" marT="0" marB="0" anchor="ctr">
                        <a:blipFill>
                          <a:blip r:embed="rId3"/>
                          <a:stretch>
                            <a:fillRect l="-42857" t="-914286" r="-281714" b="-2857"/>
                          </a:stretch>
                        </a:blipFill>
                      </a:tcPr>
                    </a:tc>
                    <a:tc>
                      <a:txBody>
                        <a:bodyPr/>
                        <a:lstStyle/>
                        <a:p>
                          <a:endParaRPr lang="es-EC"/>
                        </a:p>
                      </a:txBody>
                      <a:tcPr marL="5984" marR="5984" marT="0" marB="0" anchor="ctr">
                        <a:blipFill>
                          <a:blip r:embed="rId3"/>
                          <a:stretch>
                            <a:fillRect l="-148810" t="-914286" r="-193452" b="-2857"/>
                          </a:stretch>
                        </a:blipFill>
                      </a:tcPr>
                    </a:tc>
                    <a:tc>
                      <a:txBody>
                        <a:bodyPr/>
                        <a:lstStyle/>
                        <a:p>
                          <a:endParaRPr lang="es-EC"/>
                        </a:p>
                      </a:txBody>
                      <a:tcPr marL="5984" marR="5984" marT="0" marB="0" anchor="ctr">
                        <a:blipFill>
                          <a:blip r:embed="rId3"/>
                          <a:stretch>
                            <a:fillRect l="-261250" t="-914286" r="-103125" b="-2857"/>
                          </a:stretch>
                        </a:blipFill>
                      </a:tcPr>
                    </a:tc>
                    <a:tc>
                      <a:txBody>
                        <a:bodyPr/>
                        <a:lstStyle/>
                        <a:p>
                          <a:endParaRPr lang="es-EC"/>
                        </a:p>
                      </a:txBody>
                      <a:tcPr marL="5984" marR="5984" marT="0" marB="0" anchor="ctr">
                        <a:blipFill>
                          <a:blip r:embed="rId3"/>
                          <a:stretch>
                            <a:fillRect l="-352439" t="-914286" r="-610" b="-2857"/>
                          </a:stretch>
                        </a:blipFill>
                      </a:tcPr>
                    </a:tc>
                    <a:extLst>
                      <a:ext uri="{0D108BD9-81ED-4DB2-BD59-A6C34878D82A}">
                        <a16:rowId xmlns:a16="http://schemas.microsoft.com/office/drawing/2014/main" val="3829028761"/>
                      </a:ext>
                    </a:extLst>
                  </a:tr>
                </a:tbl>
              </a:graphicData>
            </a:graphic>
          </p:graphicFrame>
        </mc:Fallback>
      </mc:AlternateContent>
      <p:pic>
        <p:nvPicPr>
          <p:cNvPr id="7" name="Imagen 6"/>
          <p:cNvPicPr/>
          <p:nvPr/>
        </p:nvPicPr>
        <p:blipFill>
          <a:blip r:embed="rId4"/>
          <a:stretch>
            <a:fillRect/>
          </a:stretch>
        </p:blipFill>
        <p:spPr>
          <a:xfrm>
            <a:off x="23664" y="1414792"/>
            <a:ext cx="4283968" cy="4316447"/>
          </a:xfrm>
          <a:prstGeom prst="rect">
            <a:avLst/>
          </a:prstGeom>
        </p:spPr>
      </p:pic>
      <p:sp>
        <p:nvSpPr>
          <p:cNvPr id="3" name="Rectángulo 2"/>
          <p:cNvSpPr/>
          <p:nvPr/>
        </p:nvSpPr>
        <p:spPr>
          <a:xfrm>
            <a:off x="107504" y="3140968"/>
            <a:ext cx="2026096" cy="864096"/>
          </a:xfrm>
          <a:prstGeom prst="rect">
            <a:avLst/>
          </a:prstGeom>
          <a:noFill/>
          <a:ln w="38100"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Tree>
    <p:extLst>
      <p:ext uri="{BB962C8B-B14F-4D97-AF65-F5344CB8AC3E}">
        <p14:creationId xmlns:p14="http://schemas.microsoft.com/office/powerpoint/2010/main" val="3851481780"/>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4572000" y="-90264"/>
            <a:ext cx="45363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2800" b="1" dirty="0">
                <a:solidFill>
                  <a:schemeClr val="tx1"/>
                </a:solidFill>
              </a:rPr>
              <a:t>Soluciones Analíticas-Caso 3</a:t>
            </a:r>
            <a:endParaRPr lang="es-ES" altLang="es-EC" sz="3000" b="1"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29</a:t>
            </a:fld>
            <a:endParaRPr lang="en-US" sz="1600"/>
          </a:p>
        </p:txBody>
      </p:sp>
      <p:pic>
        <p:nvPicPr>
          <p:cNvPr id="8" name="Imagen 7"/>
          <p:cNvPicPr/>
          <p:nvPr/>
        </p:nvPicPr>
        <p:blipFill>
          <a:blip r:embed="rId2"/>
          <a:stretch>
            <a:fillRect/>
          </a:stretch>
        </p:blipFill>
        <p:spPr>
          <a:xfrm>
            <a:off x="514816" y="1661728"/>
            <a:ext cx="3131185" cy="4176463"/>
          </a:xfrm>
          <a:prstGeom prst="rect">
            <a:avLst/>
          </a:prstGeom>
        </p:spPr>
      </p:pic>
      <mc:AlternateContent xmlns:mc="http://schemas.openxmlformats.org/markup-compatibility/2006" xmlns:a14="http://schemas.microsoft.com/office/drawing/2010/main">
        <mc:Choice Requires="a14">
          <p:sp>
            <p:nvSpPr>
              <p:cNvPr id="2" name="Rectángulo 1"/>
              <p:cNvSpPr/>
              <p:nvPr/>
            </p:nvSpPr>
            <p:spPr>
              <a:xfrm>
                <a:off x="3894590" y="1060694"/>
                <a:ext cx="1901546" cy="763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s-EC" i="1" smtClean="0">
                              <a:latin typeface="Cambria Math" panose="02040503050406030204" pitchFamily="18" charset="0"/>
                            </a:rPr>
                          </m:ctrlPr>
                        </m:naryPr>
                        <m:sub/>
                        <m:sup/>
                        <m:e>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0">
                                  <a:latin typeface="Cambria Math" panose="02040503050406030204" pitchFamily="18" charset="0"/>
                                </a:rPr>
                                <m:t>  </m:t>
                              </m:r>
                              <m:r>
                                <a:rPr lang="es-EC" i="1">
                                  <a:latin typeface="Cambria Math" panose="02040503050406030204" pitchFamily="18" charset="0"/>
                                </a:rPr>
                                <m:t>𝑧</m:t>
                              </m:r>
                            </m:sub>
                          </m:sSub>
                          <m:r>
                            <a:rPr lang="es-EC" i="0">
                              <a:latin typeface="Cambria Math" panose="02040503050406030204" pitchFamily="18" charset="0"/>
                            </a:rPr>
                            <m:t>=0</m:t>
                          </m:r>
                          <m:r>
                            <a:rPr lang="es-EC" b="0" i="0" smtClean="0">
                              <a:latin typeface="Cambria Math" panose="02040503050406030204" pitchFamily="18" charset="0"/>
                            </a:rPr>
                            <m:t>      </m:t>
                          </m:r>
                          <m:r>
                            <a:rPr lang="es-EC" b="0" i="1" smtClean="0">
                              <a:latin typeface="Cambria Math" panose="02040503050406030204" pitchFamily="18" charset="0"/>
                              <a:ea typeface="Cambria Math" panose="02040503050406030204" pitchFamily="18" charset="0"/>
                            </a:rPr>
                            <m:t>→</m:t>
                          </m:r>
                          <m:r>
                            <a:rPr lang="es-EC" b="0" i="0" smtClean="0">
                              <a:latin typeface="Cambria Math" panose="02040503050406030204" pitchFamily="18" charset="0"/>
                            </a:rPr>
                            <m:t> </m:t>
                          </m:r>
                        </m:e>
                      </m:nary>
                    </m:oMath>
                  </m:oMathPara>
                </a14:m>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3894590" y="1060694"/>
                <a:ext cx="1901546" cy="763094"/>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Rectángulo 2"/>
              <p:cNvSpPr/>
              <p:nvPr/>
            </p:nvSpPr>
            <p:spPr>
              <a:xfrm>
                <a:off x="5897482" y="1687955"/>
                <a:ext cx="1632498" cy="646331"/>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𝑉</m:t>
                      </m:r>
                      <m:r>
                        <a:rPr lang="es-EC" i="0">
                          <a:latin typeface="Cambria Math" panose="02040503050406030204" pitchFamily="18" charset="0"/>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𝑄𝑎</m:t>
                              </m:r>
                            </m:e>
                            <m:sup>
                              <m:r>
                                <a:rPr lang="es-EC" i="0">
                                  <a:latin typeface="Cambria Math" panose="02040503050406030204" pitchFamily="18" charset="0"/>
                                </a:rPr>
                                <m:t>2</m:t>
                              </m:r>
                            </m:sup>
                          </m:sSup>
                        </m:num>
                        <m:den>
                          <m:r>
                            <a:rPr lang="es-EC" i="0">
                              <a:latin typeface="Cambria Math" panose="02040503050406030204" pitchFamily="18" charset="0"/>
                            </a:rPr>
                            <m:t>2</m:t>
                          </m:r>
                          <m:r>
                            <a:rPr lang="es-EC" i="1">
                              <a:latin typeface="Cambria Math" panose="02040503050406030204" pitchFamily="18" charset="0"/>
                            </a:rPr>
                            <m:t>𝑟</m:t>
                          </m:r>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𝑄𝑟</m:t>
                          </m:r>
                        </m:num>
                        <m:den>
                          <m:r>
                            <a:rPr lang="es-EC" i="0">
                              <a:latin typeface="Cambria Math" panose="02040503050406030204" pitchFamily="18" charset="0"/>
                            </a:rPr>
                            <m:t>2</m:t>
                          </m:r>
                        </m:den>
                      </m:f>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5897482" y="1687955"/>
                <a:ext cx="1632498" cy="646331"/>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4621883" y="3068960"/>
                <a:ext cx="2713628"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i="1">
                              <a:latin typeface="Cambria Math" panose="02040503050406030204" pitchFamily="18" charset="0"/>
                            </a:rPr>
                          </m:ctrlPr>
                        </m:fPr>
                        <m:num>
                          <m:r>
                            <a:rPr lang="es-EC" i="1">
                              <a:latin typeface="Cambria Math" panose="02040503050406030204" pitchFamily="18" charset="0"/>
                            </a:rPr>
                            <m:t>𝑑</m:t>
                          </m:r>
                        </m:num>
                        <m:den>
                          <m:r>
                            <a:rPr lang="es-EC" i="1">
                              <a:latin typeface="Cambria Math" panose="02040503050406030204" pitchFamily="18" charset="0"/>
                            </a:rPr>
                            <m:t>𝑑𝑟</m:t>
                          </m:r>
                        </m:den>
                      </m:f>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0">
                                  <a:latin typeface="Cambria Math" panose="02040503050406030204" pitchFamily="18" charset="0"/>
                                </a:rPr>
                                <m:t>1</m:t>
                              </m:r>
                            </m:num>
                            <m:den>
                              <m:r>
                                <a:rPr lang="es-EC" i="1">
                                  <a:latin typeface="Cambria Math" panose="02040503050406030204" pitchFamily="18" charset="0"/>
                                </a:rPr>
                                <m:t>𝑟</m:t>
                              </m:r>
                            </m:den>
                          </m:f>
                          <m:f>
                            <m:fPr>
                              <m:ctrlPr>
                                <a:rPr lang="es-EC" i="1">
                                  <a:latin typeface="Cambria Math" panose="02040503050406030204" pitchFamily="18" charset="0"/>
                                </a:rPr>
                              </m:ctrlPr>
                            </m:fPr>
                            <m:num>
                              <m:r>
                                <a:rPr lang="es-EC" i="1">
                                  <a:latin typeface="Cambria Math" panose="02040503050406030204" pitchFamily="18" charset="0"/>
                                </a:rPr>
                                <m:t>𝑑</m:t>
                              </m:r>
                            </m:num>
                            <m:den>
                              <m:r>
                                <a:rPr lang="es-EC" i="1">
                                  <a:latin typeface="Cambria Math" panose="02040503050406030204" pitchFamily="18" charset="0"/>
                                </a:rPr>
                                <m:t>𝑑𝑟</m:t>
                              </m:r>
                            </m:den>
                          </m:f>
                          <m:r>
                            <a:rPr lang="es-EC" i="0">
                              <a:latin typeface="Cambria Math" panose="02040503050406030204" pitchFamily="18" charset="0"/>
                            </a:rPr>
                            <m:t> </m:t>
                          </m:r>
                          <m:d>
                            <m:dPr>
                              <m:ctrlPr>
                                <a:rPr lang="es-EC" i="1">
                                  <a:latin typeface="Cambria Math" panose="02040503050406030204" pitchFamily="18" charset="0"/>
                                </a:rPr>
                              </m:ctrlPr>
                            </m:dPr>
                            <m:e>
                              <m:r>
                                <a:rPr lang="es-EC" i="1">
                                  <a:latin typeface="Cambria Math" panose="02040503050406030204" pitchFamily="18" charset="0"/>
                                </a:rPr>
                                <m:t>𝑟</m:t>
                              </m:r>
                              <m:f>
                                <m:fPr>
                                  <m:ctrlPr>
                                    <a:rPr lang="es-EC" i="1">
                                      <a:latin typeface="Cambria Math" panose="02040503050406030204" pitchFamily="18" charset="0"/>
                                    </a:rPr>
                                  </m:ctrlPr>
                                </m:fPr>
                                <m:num>
                                  <m:r>
                                    <a:rPr lang="es-EC" i="1">
                                      <a:latin typeface="Cambria Math" panose="02040503050406030204" pitchFamily="18" charset="0"/>
                                    </a:rPr>
                                    <m:t>𝑑𝑤</m:t>
                                  </m:r>
                                </m:num>
                                <m:den>
                                  <m:r>
                                    <a:rPr lang="es-EC" i="1">
                                      <a:latin typeface="Cambria Math" panose="02040503050406030204" pitchFamily="18" charset="0"/>
                                    </a:rPr>
                                    <m:t>𝑑𝑟</m:t>
                                  </m:r>
                                </m:den>
                              </m:f>
                              <m:r>
                                <a:rPr lang="es-EC" i="0">
                                  <a:latin typeface="Cambria Math" panose="02040503050406030204" pitchFamily="18" charset="0"/>
                                </a:rPr>
                                <m:t> </m:t>
                              </m:r>
                            </m:e>
                          </m:d>
                          <m:r>
                            <a:rPr lang="es-EC" i="0">
                              <a:latin typeface="Cambria Math" panose="02040503050406030204" pitchFamily="18" charset="0"/>
                            </a:rPr>
                            <m:t> </m:t>
                          </m:r>
                        </m:e>
                      </m:d>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𝑉</m:t>
                          </m:r>
                        </m:num>
                        <m:den>
                          <m:r>
                            <a:rPr lang="es-EC" i="1">
                              <a:latin typeface="Cambria Math" panose="02040503050406030204" pitchFamily="18" charset="0"/>
                            </a:rPr>
                            <m:t>𝐷</m:t>
                          </m:r>
                        </m:den>
                      </m:f>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4621883" y="3068960"/>
                <a:ext cx="2713628" cy="714683"/>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3588995" y="4131460"/>
                <a:ext cx="5228761" cy="6481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𝜑</m:t>
                      </m:r>
                      <m:d>
                        <m:dPr>
                          <m:ctrlPr>
                            <a:rPr lang="es-EC" i="1">
                              <a:latin typeface="Cambria Math" panose="02040503050406030204" pitchFamily="18" charset="0"/>
                            </a:rPr>
                          </m:ctrlPr>
                        </m:dPr>
                        <m:e>
                          <m:r>
                            <a:rPr lang="es-EC" i="1">
                              <a:latin typeface="Cambria Math" panose="02040503050406030204" pitchFamily="18" charset="0"/>
                            </a:rPr>
                            <m:t>𝑟</m:t>
                          </m:r>
                        </m:e>
                      </m:d>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𝑄</m:t>
                          </m:r>
                          <m:sSup>
                            <m:sSupPr>
                              <m:ctrlPr>
                                <a:rPr lang="es-EC" i="1">
                                  <a:latin typeface="Cambria Math" panose="02040503050406030204" pitchFamily="18" charset="0"/>
                                </a:rPr>
                              </m:ctrlPr>
                            </m:sSupPr>
                            <m:e>
                              <m:r>
                                <a:rPr lang="es-EC" i="0">
                                  <a:latin typeface="Cambria Math" panose="02040503050406030204" pitchFamily="18" charset="0"/>
                                </a:rPr>
                                <m:t> </m:t>
                              </m:r>
                              <m:r>
                                <a:rPr lang="es-EC" i="1">
                                  <a:latin typeface="Cambria Math" panose="02040503050406030204" pitchFamily="18" charset="0"/>
                                </a:rPr>
                                <m:t>𝑎</m:t>
                              </m:r>
                            </m:e>
                            <m:sup>
                              <m:r>
                                <a:rPr lang="es-EC" i="0">
                                  <a:latin typeface="Cambria Math" panose="02040503050406030204" pitchFamily="18" charset="0"/>
                                </a:rPr>
                                <m:t>2</m:t>
                              </m:r>
                            </m:sup>
                          </m:sSup>
                          <m:r>
                            <a:rPr lang="es-EC" i="0">
                              <a:latin typeface="Cambria Math" panose="02040503050406030204" pitchFamily="18" charset="0"/>
                            </a:rPr>
                            <m:t> </m:t>
                          </m:r>
                          <m:r>
                            <a:rPr lang="es-EC" i="1">
                              <a:latin typeface="Cambria Math" panose="02040503050406030204" pitchFamily="18" charset="0"/>
                            </a:rPr>
                            <m:t>𝑟</m:t>
                          </m:r>
                          <m:r>
                            <a:rPr lang="es-EC" i="0">
                              <a:latin typeface="Cambria Math" panose="02040503050406030204" pitchFamily="18" charset="0"/>
                            </a:rPr>
                            <m:t> </m:t>
                          </m:r>
                          <m:d>
                            <m:dPr>
                              <m:begChr m:val="["/>
                              <m:endChr m:val="]"/>
                              <m:ctrlPr>
                                <a:rPr lang="es-EC" i="1">
                                  <a:latin typeface="Cambria Math" panose="02040503050406030204" pitchFamily="18" charset="0"/>
                                </a:rPr>
                              </m:ctrlPr>
                            </m:dPr>
                            <m:e>
                              <m:r>
                                <a:rPr lang="es-EC" i="0">
                                  <a:latin typeface="Cambria Math" panose="02040503050406030204" pitchFamily="18" charset="0"/>
                                </a:rPr>
                                <m:t>2</m:t>
                              </m:r>
                              <m:r>
                                <a:rPr lang="es-EC" i="1">
                                  <a:latin typeface="Cambria Math" panose="02040503050406030204" pitchFamily="18" charset="0"/>
                                </a:rPr>
                                <m:t>𝐿𝑛</m:t>
                              </m:r>
                              <m:d>
                                <m:dPr>
                                  <m:ctrlPr>
                                    <a:rPr lang="es-EC" i="1">
                                      <a:latin typeface="Cambria Math" panose="02040503050406030204" pitchFamily="18" charset="0"/>
                                    </a:rPr>
                                  </m:ctrlPr>
                                </m:dPr>
                                <m:e>
                                  <m:r>
                                    <a:rPr lang="es-EC" i="1">
                                      <a:latin typeface="Cambria Math" panose="02040503050406030204" pitchFamily="18" charset="0"/>
                                    </a:rPr>
                                    <m:t>𝑟</m:t>
                                  </m:r>
                                </m:e>
                              </m:d>
                              <m:r>
                                <a:rPr lang="es-EC" i="0">
                                  <a:latin typeface="Cambria Math" panose="02040503050406030204" pitchFamily="18" charset="0"/>
                                </a:rPr>
                                <m:t>−1</m:t>
                              </m:r>
                            </m:e>
                          </m:d>
                        </m:num>
                        <m:den>
                          <m:r>
                            <a:rPr lang="es-EC" i="0">
                              <a:latin typeface="Cambria Math" panose="02040503050406030204" pitchFamily="18" charset="0"/>
                            </a:rPr>
                            <m:t>8</m:t>
                          </m:r>
                          <m:r>
                            <a:rPr lang="es-EC" i="1">
                              <a:latin typeface="Cambria Math" panose="02040503050406030204" pitchFamily="18" charset="0"/>
                            </a:rPr>
                            <m:t>𝐷</m:t>
                          </m:r>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𝑄</m:t>
                          </m:r>
                          <m:sSup>
                            <m:sSupPr>
                              <m:ctrlPr>
                                <a:rPr lang="es-EC" i="1">
                                  <a:latin typeface="Cambria Math" panose="02040503050406030204" pitchFamily="18" charset="0"/>
                                </a:rPr>
                              </m:ctrlPr>
                            </m:sSupPr>
                            <m:e>
                              <m:r>
                                <a:rPr lang="es-EC" i="1">
                                  <a:latin typeface="Cambria Math" panose="02040503050406030204" pitchFamily="18" charset="0"/>
                                </a:rPr>
                                <m:t>𝑟</m:t>
                              </m:r>
                            </m:e>
                            <m:sup>
                              <m:r>
                                <a:rPr lang="es-EC" i="0">
                                  <a:latin typeface="Cambria Math" panose="02040503050406030204" pitchFamily="18" charset="0"/>
                                </a:rPr>
                                <m:t>3</m:t>
                              </m:r>
                            </m:sup>
                          </m:sSup>
                        </m:num>
                        <m:den>
                          <m:r>
                            <a:rPr lang="es-EC" i="0">
                              <a:latin typeface="Cambria Math" panose="02040503050406030204" pitchFamily="18" charset="0"/>
                            </a:rPr>
                            <m:t>16</m:t>
                          </m:r>
                          <m:r>
                            <a:rPr lang="es-EC" i="1">
                              <a:latin typeface="Cambria Math" panose="02040503050406030204" pitchFamily="18" charset="0"/>
                            </a:rPr>
                            <m:t>𝐷</m:t>
                          </m:r>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𝑟</m:t>
                          </m:r>
                          <m:r>
                            <a:rPr lang="es-EC" i="0">
                              <a:latin typeface="Cambria Math" panose="02040503050406030204" pitchFamily="18" charset="0"/>
                            </a:rPr>
                            <m:t> </m:t>
                          </m:r>
                          <m:r>
                            <a:rPr lang="es-EC" i="1">
                              <a:latin typeface="Cambria Math" panose="02040503050406030204" pitchFamily="18" charset="0"/>
                            </a:rPr>
                            <m:t>𝑐</m:t>
                          </m:r>
                          <m:r>
                            <a:rPr lang="es-EC" i="0">
                              <a:latin typeface="Cambria Math" panose="02040503050406030204" pitchFamily="18" charset="0"/>
                            </a:rPr>
                            <m:t>1</m:t>
                          </m:r>
                        </m:num>
                        <m:den>
                          <m:r>
                            <a:rPr lang="es-EC" i="0">
                              <a:latin typeface="Cambria Math" panose="02040503050406030204" pitchFamily="18" charset="0"/>
                            </a:rPr>
                            <m:t>2</m:t>
                          </m:r>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𝑐</m:t>
                          </m:r>
                          <m:r>
                            <a:rPr lang="es-EC" i="0">
                              <a:latin typeface="Cambria Math" panose="02040503050406030204" pitchFamily="18" charset="0"/>
                            </a:rPr>
                            <m:t>2</m:t>
                          </m:r>
                        </m:num>
                        <m:den>
                          <m:r>
                            <a:rPr lang="es-EC" i="1">
                              <a:latin typeface="Cambria Math" panose="02040503050406030204" pitchFamily="18" charset="0"/>
                            </a:rPr>
                            <m:t>𝑟</m:t>
                          </m:r>
                        </m:den>
                      </m:f>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3588995" y="4131460"/>
                <a:ext cx="5228761" cy="648126"/>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3154233" y="5087215"/>
                <a:ext cx="6098287" cy="6481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𝑤</m:t>
                      </m:r>
                      <m:d>
                        <m:dPr>
                          <m:ctrlPr>
                            <a:rPr lang="es-EC" i="1">
                              <a:latin typeface="Cambria Math" panose="02040503050406030204" pitchFamily="18" charset="0"/>
                            </a:rPr>
                          </m:ctrlPr>
                        </m:dPr>
                        <m:e>
                          <m:r>
                            <a:rPr lang="es-EC" i="1">
                              <a:latin typeface="Cambria Math" panose="02040503050406030204" pitchFamily="18" charset="0"/>
                            </a:rPr>
                            <m:t>𝑟</m:t>
                          </m:r>
                        </m:e>
                      </m:d>
                      <m:r>
                        <a:rPr lang="es-EC" i="0">
                          <a:latin typeface="Cambria Math" panose="02040503050406030204" pitchFamily="18" charset="0"/>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0">
                                  <a:latin typeface="Cambria Math" panose="02040503050406030204" pitchFamily="18" charset="0"/>
                                </a:rPr>
                                <m:t> </m:t>
                              </m:r>
                              <m:r>
                                <a:rPr lang="es-EC" i="1">
                                  <a:latin typeface="Cambria Math" panose="02040503050406030204" pitchFamily="18" charset="0"/>
                                </a:rPr>
                                <m:t>𝑄</m:t>
                              </m:r>
                              <m:r>
                                <a:rPr lang="es-EC" i="0">
                                  <a:latin typeface="Cambria Math" panose="02040503050406030204" pitchFamily="18" charset="0"/>
                                </a:rPr>
                                <m:t> </m:t>
                              </m:r>
                              <m:r>
                                <a:rPr lang="es-EC" i="1">
                                  <a:latin typeface="Cambria Math" panose="02040503050406030204" pitchFamily="18" charset="0"/>
                                </a:rPr>
                                <m:t>𝑎</m:t>
                              </m:r>
                            </m:e>
                            <m:sup>
                              <m:r>
                                <a:rPr lang="es-EC" i="0">
                                  <a:latin typeface="Cambria Math" panose="02040503050406030204" pitchFamily="18" charset="0"/>
                                </a:rPr>
                                <m:t>2</m:t>
                              </m:r>
                            </m:sup>
                          </m:sSup>
                          <m:sSup>
                            <m:sSupPr>
                              <m:ctrlPr>
                                <a:rPr lang="es-EC" i="1">
                                  <a:latin typeface="Cambria Math" panose="02040503050406030204" pitchFamily="18" charset="0"/>
                                </a:rPr>
                              </m:ctrlPr>
                            </m:sSupPr>
                            <m:e>
                              <m:r>
                                <a:rPr lang="es-EC" i="1">
                                  <a:latin typeface="Cambria Math" panose="02040503050406030204" pitchFamily="18" charset="0"/>
                                </a:rPr>
                                <m:t>𝑟</m:t>
                              </m:r>
                            </m:e>
                            <m:sup>
                              <m:r>
                                <a:rPr lang="es-EC" i="0">
                                  <a:latin typeface="Cambria Math" panose="02040503050406030204" pitchFamily="18" charset="0"/>
                                </a:rPr>
                                <m:t>2</m:t>
                              </m:r>
                            </m:sup>
                          </m:sSup>
                          <m:d>
                            <m:dPr>
                              <m:begChr m:val="["/>
                              <m:endChr m:val="]"/>
                              <m:ctrlPr>
                                <a:rPr lang="es-EC" i="1">
                                  <a:latin typeface="Cambria Math" panose="02040503050406030204" pitchFamily="18" charset="0"/>
                                </a:rPr>
                              </m:ctrlPr>
                            </m:dPr>
                            <m:e>
                              <m:r>
                                <a:rPr lang="es-EC" i="0">
                                  <a:latin typeface="Cambria Math" panose="02040503050406030204" pitchFamily="18" charset="0"/>
                                </a:rPr>
                                <m:t> </m:t>
                              </m:r>
                              <m:r>
                                <a:rPr lang="es-EC" i="1">
                                  <a:latin typeface="Cambria Math" panose="02040503050406030204" pitchFamily="18" charset="0"/>
                                </a:rPr>
                                <m:t>𝐿𝑛</m:t>
                              </m:r>
                              <m:d>
                                <m:dPr>
                                  <m:ctrlPr>
                                    <a:rPr lang="es-EC" i="1">
                                      <a:latin typeface="Cambria Math" panose="02040503050406030204" pitchFamily="18" charset="0"/>
                                    </a:rPr>
                                  </m:ctrlPr>
                                </m:dPr>
                                <m:e>
                                  <m:r>
                                    <a:rPr lang="es-EC" i="1">
                                      <a:latin typeface="Cambria Math" panose="02040503050406030204" pitchFamily="18" charset="0"/>
                                    </a:rPr>
                                    <m:t>𝑟</m:t>
                                  </m:r>
                                </m:e>
                              </m:d>
                              <m:r>
                                <a:rPr lang="es-EC" i="0">
                                  <a:latin typeface="Cambria Math" panose="02040503050406030204" pitchFamily="18" charset="0"/>
                                </a:rPr>
                                <m:t>−1 </m:t>
                              </m:r>
                            </m:e>
                          </m:d>
                        </m:num>
                        <m:den>
                          <m:r>
                            <a:rPr lang="es-EC" i="0">
                              <a:latin typeface="Cambria Math" panose="02040503050406030204" pitchFamily="18" charset="0"/>
                            </a:rPr>
                            <m:t>8</m:t>
                          </m:r>
                          <m:r>
                            <a:rPr lang="es-EC" i="1">
                              <a:latin typeface="Cambria Math" panose="02040503050406030204" pitchFamily="18" charset="0"/>
                            </a:rPr>
                            <m:t>𝐷</m:t>
                          </m:r>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𝑄𝑟</m:t>
                          </m:r>
                          <m:r>
                            <a:rPr lang="es-EC" i="0">
                              <a:latin typeface="Cambria Math" panose="02040503050406030204" pitchFamily="18" charset="0"/>
                            </a:rPr>
                            <m:t>4</m:t>
                          </m:r>
                        </m:num>
                        <m:den>
                          <m:r>
                            <a:rPr lang="es-EC" i="0">
                              <a:latin typeface="Cambria Math" panose="02040503050406030204" pitchFamily="18" charset="0"/>
                            </a:rPr>
                            <m:t>64</m:t>
                          </m:r>
                          <m:r>
                            <a:rPr lang="es-EC" i="1">
                              <a:latin typeface="Cambria Math" panose="02040503050406030204" pitchFamily="18" charset="0"/>
                            </a:rPr>
                            <m:t>𝐷</m:t>
                          </m:r>
                        </m:den>
                      </m:f>
                      <m:r>
                        <a:rPr lang="es-EC" i="0">
                          <a:latin typeface="Cambria Math" panose="02040503050406030204" pitchFamily="18" charset="0"/>
                        </a:rPr>
                        <m:t>+</m:t>
                      </m:r>
                      <m:r>
                        <a:rPr lang="es-EC" i="1">
                          <a:latin typeface="Cambria Math" panose="02040503050406030204" pitchFamily="18" charset="0"/>
                        </a:rPr>
                        <m:t>𝑐</m:t>
                      </m:r>
                      <m:r>
                        <a:rPr lang="es-EC" i="0">
                          <a:latin typeface="Cambria Math" panose="02040503050406030204" pitchFamily="18" charset="0"/>
                        </a:rPr>
                        <m:t>1</m:t>
                      </m:r>
                      <m:f>
                        <m:fPr>
                          <m:ctrlPr>
                            <a:rPr lang="es-EC" i="1">
                              <a:latin typeface="Cambria Math" panose="02040503050406030204" pitchFamily="18" charset="0"/>
                            </a:rPr>
                          </m:ctrlPr>
                        </m:fPr>
                        <m:num>
                          <m:r>
                            <a:rPr lang="es-EC" i="1">
                              <a:latin typeface="Cambria Math" panose="02040503050406030204" pitchFamily="18" charset="0"/>
                            </a:rPr>
                            <m:t>𝑟</m:t>
                          </m:r>
                          <m:r>
                            <a:rPr lang="es-EC" i="0">
                              <a:latin typeface="Cambria Math" panose="02040503050406030204" pitchFamily="18" charset="0"/>
                            </a:rPr>
                            <m:t>2</m:t>
                          </m:r>
                        </m:num>
                        <m:den>
                          <m:r>
                            <a:rPr lang="es-EC" i="0">
                              <a:latin typeface="Cambria Math" panose="02040503050406030204" pitchFamily="18" charset="0"/>
                            </a:rPr>
                            <m:t>4</m:t>
                          </m:r>
                        </m:den>
                      </m:f>
                      <m:r>
                        <a:rPr lang="es-EC" i="0">
                          <a:latin typeface="Cambria Math" panose="02040503050406030204" pitchFamily="18" charset="0"/>
                        </a:rPr>
                        <m:t>+</m:t>
                      </m:r>
                      <m:r>
                        <a:rPr lang="es-EC" i="1">
                          <a:latin typeface="Cambria Math" panose="02040503050406030204" pitchFamily="18" charset="0"/>
                        </a:rPr>
                        <m:t>𝑐</m:t>
                      </m:r>
                      <m:r>
                        <a:rPr lang="es-EC" i="0">
                          <a:latin typeface="Cambria Math" panose="02040503050406030204" pitchFamily="18" charset="0"/>
                        </a:rPr>
                        <m:t>2 </m:t>
                      </m:r>
                      <m:r>
                        <a:rPr lang="es-EC" i="1">
                          <a:latin typeface="Cambria Math" panose="02040503050406030204" pitchFamily="18" charset="0"/>
                        </a:rPr>
                        <m:t>𝐿𝑛</m:t>
                      </m:r>
                      <m:d>
                        <m:dPr>
                          <m:begChr m:val="["/>
                          <m:endChr m:val="]"/>
                          <m:ctrlPr>
                            <a:rPr lang="es-EC" i="1">
                              <a:latin typeface="Cambria Math" panose="02040503050406030204" pitchFamily="18" charset="0"/>
                            </a:rPr>
                          </m:ctrlPr>
                        </m:dPr>
                        <m:e>
                          <m:r>
                            <a:rPr lang="es-EC" i="1">
                              <a:latin typeface="Cambria Math" panose="02040503050406030204" pitchFamily="18" charset="0"/>
                            </a:rPr>
                            <m:t>𝑟</m:t>
                          </m:r>
                        </m:e>
                      </m:d>
                      <m:r>
                        <a:rPr lang="es-EC" i="0">
                          <a:latin typeface="Cambria Math" panose="02040503050406030204" pitchFamily="18" charset="0"/>
                        </a:rPr>
                        <m:t>+</m:t>
                      </m:r>
                      <m:r>
                        <a:rPr lang="es-EC" i="1">
                          <a:latin typeface="Cambria Math" panose="02040503050406030204" pitchFamily="18" charset="0"/>
                        </a:rPr>
                        <m:t>𝑐</m:t>
                      </m:r>
                      <m:r>
                        <a:rPr lang="es-EC" i="0">
                          <a:latin typeface="Cambria Math" panose="02040503050406030204" pitchFamily="18" charset="0"/>
                        </a:rPr>
                        <m:t>3</m:t>
                      </m:r>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3154233" y="5087215"/>
                <a:ext cx="6098287" cy="648126"/>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5796136" y="1215887"/>
                <a:ext cx="2570063"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𝑄</m:t>
                      </m:r>
                      <m:r>
                        <a:rPr lang="es-EC" i="0">
                          <a:latin typeface="Cambria Math" panose="02040503050406030204" pitchFamily="18" charset="0"/>
                        </a:rPr>
                        <m:t> </m:t>
                      </m:r>
                      <m:r>
                        <a:rPr lang="es-EC" i="1">
                          <a:latin typeface="Cambria Math" panose="02040503050406030204" pitchFamily="18" charset="0"/>
                        </a:rPr>
                        <m:t>𝜋</m:t>
                      </m:r>
                      <m:r>
                        <a:rPr lang="es-EC" i="0">
                          <a:latin typeface="Cambria Math" panose="02040503050406030204" pitchFamily="18" charset="0"/>
                        </a:rPr>
                        <m:t> </m:t>
                      </m:r>
                      <m:d>
                        <m:dPr>
                          <m:ctrlPr>
                            <a:rPr lang="es-EC" i="1">
                              <a:latin typeface="Cambria Math" panose="02040503050406030204" pitchFamily="18" charset="0"/>
                            </a:rPr>
                          </m:ctrlPr>
                        </m:dPr>
                        <m:e>
                          <m:sSup>
                            <m:sSupPr>
                              <m:ctrlPr>
                                <a:rPr lang="es-EC" i="1">
                                  <a:latin typeface="Cambria Math" panose="02040503050406030204" pitchFamily="18" charset="0"/>
                                </a:rPr>
                              </m:ctrlPr>
                            </m:sSupPr>
                            <m:e>
                              <m:sSup>
                                <m:sSupPr>
                                  <m:ctrlPr>
                                    <a:rPr lang="es-EC" i="1">
                                      <a:latin typeface="Cambria Math" panose="02040503050406030204" pitchFamily="18" charset="0"/>
                                    </a:rPr>
                                  </m:ctrlPr>
                                </m:sSupPr>
                                <m:e>
                                  <m:r>
                                    <a:rPr lang="es-EC" i="1">
                                      <a:latin typeface="Cambria Math" panose="02040503050406030204" pitchFamily="18" charset="0"/>
                                    </a:rPr>
                                    <m:t>𝑎</m:t>
                                  </m:r>
                                </m:e>
                                <m:sup>
                                  <m:r>
                                    <a:rPr lang="es-EC" i="0">
                                      <a:latin typeface="Cambria Math" panose="02040503050406030204" pitchFamily="18" charset="0"/>
                                    </a:rPr>
                                    <m:t>2</m:t>
                                  </m:r>
                                </m:sup>
                              </m:sSup>
                              <m:r>
                                <a:rPr lang="es-EC" i="0">
                                  <a:latin typeface="Cambria Math" panose="02040503050406030204" pitchFamily="18" charset="0"/>
                                </a:rPr>
                                <m:t>−</m:t>
                              </m:r>
                              <m:r>
                                <a:rPr lang="es-EC" i="1">
                                  <a:latin typeface="Cambria Math" panose="02040503050406030204" pitchFamily="18" charset="0"/>
                                </a:rPr>
                                <m:t>𝑟</m:t>
                              </m:r>
                            </m:e>
                            <m:sup>
                              <m:r>
                                <a:rPr lang="es-EC" i="0">
                                  <a:latin typeface="Cambria Math" panose="02040503050406030204" pitchFamily="18" charset="0"/>
                                </a:rPr>
                                <m:t>2</m:t>
                              </m:r>
                            </m:sup>
                          </m:sSup>
                        </m:e>
                      </m:d>
                      <m:r>
                        <a:rPr lang="es-EC" i="0">
                          <a:latin typeface="Cambria Math" panose="02040503050406030204" pitchFamily="18" charset="0"/>
                        </a:rPr>
                        <m:t>=2 </m:t>
                      </m:r>
                      <m:r>
                        <a:rPr lang="es-EC" i="1">
                          <a:latin typeface="Cambria Math" panose="02040503050406030204" pitchFamily="18" charset="0"/>
                        </a:rPr>
                        <m:t>𝜋</m:t>
                      </m:r>
                      <m:r>
                        <a:rPr lang="es-EC" i="0">
                          <a:latin typeface="Cambria Math" panose="02040503050406030204" pitchFamily="18" charset="0"/>
                        </a:rPr>
                        <m:t> </m:t>
                      </m:r>
                      <m:r>
                        <a:rPr lang="es-EC" i="1">
                          <a:latin typeface="Cambria Math" panose="02040503050406030204" pitchFamily="18" charset="0"/>
                        </a:rPr>
                        <m:t>𝑟</m:t>
                      </m:r>
                      <m:r>
                        <a:rPr lang="es-EC" i="0">
                          <a:latin typeface="Cambria Math" panose="02040503050406030204" pitchFamily="18" charset="0"/>
                        </a:rPr>
                        <m:t> </m:t>
                      </m:r>
                      <m:r>
                        <a:rPr lang="es-EC" i="1">
                          <a:latin typeface="Cambria Math" panose="02040503050406030204" pitchFamily="18" charset="0"/>
                        </a:rPr>
                        <m:t>𝑉</m:t>
                      </m:r>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5796136" y="1215887"/>
                <a:ext cx="2570063" cy="369332"/>
              </a:xfrm>
              <a:prstGeom prst="rect">
                <a:avLst/>
              </a:prstGeom>
              <a:blipFill>
                <a:blip r:embed="rId8"/>
                <a:stretch>
                  <a:fillRect b="-9836"/>
                </a:stretch>
              </a:blipFill>
            </p:spPr>
            <p:txBody>
              <a:bodyPr/>
              <a:lstStyle/>
              <a:p>
                <a:r>
                  <a:rPr lang="es-EC">
                    <a:noFill/>
                  </a:rPr>
                  <a:t> </a:t>
                </a:r>
              </a:p>
            </p:txBody>
          </p:sp>
        </mc:Fallback>
      </mc:AlternateContent>
      <p:sp>
        <p:nvSpPr>
          <p:cNvPr id="13" name="Flecha: hacia abajo 12"/>
          <p:cNvSpPr/>
          <p:nvPr/>
        </p:nvSpPr>
        <p:spPr>
          <a:xfrm>
            <a:off x="5817743" y="2443967"/>
            <a:ext cx="312841" cy="288032"/>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515584031"/>
      </p:ext>
    </p:extLst>
  </p:cSld>
  <p:clrMapOvr>
    <a:masterClrMapping/>
  </p:clrMapOvr>
  <p:transition>
    <p:spli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 Marcador de texto"/>
          <p:cNvSpPr txBox="1">
            <a:spLocks/>
          </p:cNvSpPr>
          <p:nvPr/>
        </p:nvSpPr>
        <p:spPr bwMode="auto">
          <a:xfrm>
            <a:off x="880120" y="1557338"/>
            <a:ext cx="8066087"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r" rtl="0" eaLnBrk="0" fontAlgn="base" hangingPunct="0">
              <a:spcBef>
                <a:spcPct val="20000"/>
              </a:spcBef>
              <a:spcAft>
                <a:spcPct val="0"/>
              </a:spcAft>
              <a:buFont typeface="Arial" charset="0"/>
              <a:defRPr sz="3200" kern="1200">
                <a:solidFill>
                  <a:srgbClr val="14425D"/>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l" eaLnBrk="1" fontAlgn="auto" hangingPunct="1">
              <a:spcAft>
                <a:spcPts val="0"/>
              </a:spcAft>
              <a:buFont typeface="Wingdings" panose="05000000000000000000" pitchFamily="2" charset="2"/>
              <a:buChar char="Ø"/>
              <a:defRPr/>
            </a:pPr>
            <a:r>
              <a:rPr lang="x-none" sz="2000" b="1" dirty="0">
                <a:solidFill>
                  <a:srgbClr val="000000"/>
                </a:solidFill>
              </a:rPr>
              <a:t>4 </a:t>
            </a:r>
            <a:r>
              <a:rPr lang="es-ES" sz="2000" b="1" dirty="0">
                <a:solidFill>
                  <a:srgbClr val="000000"/>
                </a:solidFill>
              </a:rPr>
              <a:t>PRUEBAS Y EXPERIMENTOS DE UN CASO EN ESPECIAL</a:t>
            </a:r>
            <a:endParaRPr lang="es-EC" sz="2000" b="1" dirty="0">
              <a:solidFill>
                <a:srgbClr val="000000"/>
              </a:solidFill>
            </a:endParaRPr>
          </a:p>
          <a:p>
            <a:pPr marL="857250" lvl="1" indent="-457200" eaLnBrk="1" fontAlgn="auto" hangingPunct="1">
              <a:spcAft>
                <a:spcPts val="0"/>
              </a:spcAft>
              <a:buFont typeface="Arial" panose="020B0604020202020204" pitchFamily="34" charset="0"/>
              <a:buChar char="•"/>
              <a:defRPr/>
            </a:pPr>
            <a:r>
              <a:rPr lang="es-ES" sz="2000" dirty="0"/>
              <a:t>Metodología para la Preparación de Pruebas</a:t>
            </a:r>
            <a:endParaRPr lang="es-EC" sz="2000" dirty="0"/>
          </a:p>
          <a:p>
            <a:pPr marL="857250" lvl="1" indent="-457200" eaLnBrk="1" fontAlgn="auto" hangingPunct="1">
              <a:spcAft>
                <a:spcPts val="0"/>
              </a:spcAft>
              <a:buFont typeface="Arial" panose="020B0604020202020204" pitchFamily="34" charset="0"/>
              <a:buChar char="•"/>
              <a:defRPr/>
            </a:pPr>
            <a:r>
              <a:rPr lang="es-ES" sz="2000" dirty="0"/>
              <a:t>Procedimiento Experimental</a:t>
            </a:r>
          </a:p>
          <a:p>
            <a:pPr marL="857250" lvl="1" indent="-457200" eaLnBrk="1" fontAlgn="auto" hangingPunct="1">
              <a:spcAft>
                <a:spcPts val="0"/>
              </a:spcAft>
              <a:buFont typeface="Arial" panose="020B0604020202020204" pitchFamily="34" charset="0"/>
              <a:buChar char="•"/>
              <a:defRPr/>
            </a:pPr>
            <a:r>
              <a:rPr lang="es-ES" sz="2000" dirty="0"/>
              <a:t>Resultados</a:t>
            </a:r>
            <a:endParaRPr lang="x-none" sz="2000" dirty="0"/>
          </a:p>
          <a:p>
            <a:pPr marL="857250" lvl="1" indent="-457200" eaLnBrk="1" fontAlgn="auto" hangingPunct="1">
              <a:spcAft>
                <a:spcPts val="0"/>
              </a:spcAft>
              <a:buFont typeface="Arial" panose="020B0604020202020204" pitchFamily="34" charset="0"/>
              <a:buChar char="•"/>
              <a:defRPr/>
            </a:pPr>
            <a:r>
              <a:rPr lang="es-ES" sz="2000" dirty="0"/>
              <a:t>Retos en las Mediciones</a:t>
            </a:r>
            <a:endParaRPr lang="x-none" sz="2000" dirty="0"/>
          </a:p>
          <a:p>
            <a:pPr marL="457200" indent="-457200" algn="l" eaLnBrk="1" fontAlgn="auto" hangingPunct="1">
              <a:spcAft>
                <a:spcPts val="0"/>
              </a:spcAft>
              <a:buFont typeface="Wingdings" panose="05000000000000000000" pitchFamily="2" charset="2"/>
              <a:buChar char="Ø"/>
              <a:defRPr/>
            </a:pPr>
            <a:r>
              <a:rPr lang="x-none" sz="2000" b="1" dirty="0">
                <a:solidFill>
                  <a:srgbClr val="000000"/>
                </a:solidFill>
              </a:rPr>
              <a:t>5 </a:t>
            </a:r>
            <a:r>
              <a:rPr lang="es-ES" sz="2000" b="1" dirty="0">
                <a:solidFill>
                  <a:srgbClr val="000000"/>
                </a:solidFill>
              </a:rPr>
              <a:t>ANÁLISIS DE RESULTADOS</a:t>
            </a:r>
            <a:endParaRPr lang="es-EC" sz="2000" b="1" dirty="0">
              <a:solidFill>
                <a:srgbClr val="000000"/>
              </a:solidFill>
            </a:endParaRPr>
          </a:p>
          <a:p>
            <a:pPr marL="857250" lvl="1" indent="-457200" eaLnBrk="1" fontAlgn="auto" hangingPunct="1">
              <a:spcAft>
                <a:spcPts val="0"/>
              </a:spcAft>
              <a:buFont typeface="Arial" panose="020B0604020202020204" pitchFamily="34" charset="0"/>
              <a:buChar char="•"/>
              <a:defRPr/>
            </a:pPr>
            <a:r>
              <a:rPr lang="es-ES" sz="2000" dirty="0"/>
              <a:t>Validación de Coeficientes por los Modelos Teórico y Computacional</a:t>
            </a:r>
            <a:endParaRPr lang="es-EC" sz="2000" dirty="0"/>
          </a:p>
          <a:p>
            <a:pPr marL="857250" lvl="1" indent="-457200" eaLnBrk="1" fontAlgn="auto" hangingPunct="1">
              <a:spcAft>
                <a:spcPts val="0"/>
              </a:spcAft>
              <a:buFont typeface="Arial" panose="020B0604020202020204" pitchFamily="34" charset="0"/>
              <a:buChar char="•"/>
              <a:defRPr/>
            </a:pPr>
            <a:r>
              <a:rPr lang="es-EC" sz="2000" dirty="0"/>
              <a:t>Comparación de Resultados de los Modelos Teórico, Computacional y Experimental en un Punto de la Placa Circular Anular</a:t>
            </a:r>
          </a:p>
          <a:p>
            <a:pPr marL="457200" indent="-457200" algn="l" eaLnBrk="1" fontAlgn="auto" hangingPunct="1">
              <a:spcAft>
                <a:spcPts val="0"/>
              </a:spcAft>
              <a:buFont typeface="Wingdings" panose="05000000000000000000" pitchFamily="2" charset="2"/>
              <a:buChar char="Ø"/>
              <a:defRPr/>
            </a:pPr>
            <a:r>
              <a:rPr lang="es-ES" sz="2000" b="1" dirty="0">
                <a:solidFill>
                  <a:srgbClr val="000000"/>
                </a:solidFill>
              </a:rPr>
              <a:t>6 CONCLUSIONES Y RECOMENDACIONES</a:t>
            </a:r>
            <a:endParaRPr lang="es-EC" sz="2000" b="1" dirty="0">
              <a:solidFill>
                <a:srgbClr val="000000"/>
              </a:solidFill>
            </a:endParaRPr>
          </a:p>
          <a:p>
            <a:pPr marL="857250" lvl="1" indent="-457200" eaLnBrk="1" fontAlgn="auto" hangingPunct="1">
              <a:spcAft>
                <a:spcPts val="0"/>
              </a:spcAft>
              <a:buFont typeface="Arial" panose="020B0604020202020204" pitchFamily="34" charset="0"/>
              <a:buChar char="•"/>
              <a:defRPr/>
            </a:pPr>
            <a:r>
              <a:rPr lang="x-none" sz="2000" dirty="0"/>
              <a:t>Conclusiones </a:t>
            </a:r>
            <a:endParaRPr lang="es-EC" sz="2000" dirty="0"/>
          </a:p>
          <a:p>
            <a:pPr marL="857250" lvl="1" indent="-457200" eaLnBrk="1" fontAlgn="auto" hangingPunct="1">
              <a:spcAft>
                <a:spcPts val="0"/>
              </a:spcAft>
              <a:buFont typeface="Arial" panose="020B0604020202020204" pitchFamily="34" charset="0"/>
              <a:buChar char="•"/>
              <a:defRPr/>
            </a:pPr>
            <a:r>
              <a:rPr lang="x-none" sz="2000" dirty="0"/>
              <a:t>Recomendaciones</a:t>
            </a:r>
          </a:p>
          <a:p>
            <a:pPr marL="457200" indent="-457200" algn="l" eaLnBrk="1" fontAlgn="auto" hangingPunct="1">
              <a:spcAft>
                <a:spcPts val="0"/>
              </a:spcAft>
              <a:buFont typeface="Arial" pitchFamily="34" charset="0"/>
              <a:buChar char="•"/>
              <a:defRPr/>
            </a:pPr>
            <a:endParaRPr lang="es-EC" sz="2800" dirty="0">
              <a:solidFill>
                <a:schemeClr val="accent3">
                  <a:lumMod val="75000"/>
                </a:schemeClr>
              </a:solidFill>
            </a:endParaRPr>
          </a:p>
          <a:p>
            <a:pPr marL="457200" indent="-457200" algn="l" eaLnBrk="1" fontAlgn="auto" hangingPunct="1">
              <a:spcAft>
                <a:spcPts val="0"/>
              </a:spcAft>
              <a:buFont typeface="Arial" pitchFamily="34" charset="0"/>
              <a:buChar char="•"/>
              <a:defRPr/>
            </a:pPr>
            <a:endParaRPr lang="es-EC" sz="2800" dirty="0">
              <a:solidFill>
                <a:schemeClr val="accent3">
                  <a:lumMod val="75000"/>
                </a:schemeClr>
              </a:solidFill>
            </a:endParaRPr>
          </a:p>
          <a:p>
            <a:pPr marL="457200" indent="-457200" algn="l" eaLnBrk="1" fontAlgn="auto" hangingPunct="1">
              <a:spcAft>
                <a:spcPts val="0"/>
              </a:spcAft>
              <a:buFont typeface="Arial" pitchFamily="34" charset="0"/>
              <a:buChar char="•"/>
              <a:defRPr/>
            </a:pPr>
            <a:endParaRPr lang="es-ES" sz="2800" dirty="0">
              <a:solidFill>
                <a:schemeClr val="accent3">
                  <a:lumMod val="75000"/>
                </a:schemeClr>
              </a:solidFill>
            </a:endParaRPr>
          </a:p>
        </p:txBody>
      </p:sp>
      <p:sp>
        <p:nvSpPr>
          <p:cNvPr id="8197" name="4 Título"/>
          <p:cNvSpPr txBox="1">
            <a:spLocks/>
          </p:cNvSpPr>
          <p:nvPr/>
        </p:nvSpPr>
        <p:spPr bwMode="auto">
          <a:xfrm>
            <a:off x="3491657" y="-171400"/>
            <a:ext cx="23764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eaLnBrk="1" hangingPunct="1">
              <a:spcBef>
                <a:spcPct val="0"/>
              </a:spcBef>
              <a:buFontTx/>
              <a:buNone/>
            </a:pPr>
            <a:r>
              <a:rPr lang="es-EC" altLang="es-EC" b="1" dirty="0">
                <a:solidFill>
                  <a:srgbClr val="0E2C3E"/>
                </a:solidFill>
              </a:rPr>
              <a:t>CONTENIDO</a:t>
            </a:r>
            <a:endParaRPr lang="es-ES" altLang="es-EC" b="1" dirty="0">
              <a:solidFill>
                <a:srgbClr val="0E2C3E"/>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3</a:t>
            </a:fld>
            <a:endParaRPr lang="en-US" sz="1600" dirty="0"/>
          </a:p>
        </p:txBody>
      </p:sp>
    </p:spTree>
    <p:extLst>
      <p:ext uri="{BB962C8B-B14F-4D97-AF65-F5344CB8AC3E}">
        <p14:creationId xmlns:p14="http://schemas.microsoft.com/office/powerpoint/2010/main" val="3574810964"/>
      </p:ext>
    </p:extLst>
  </p:cSld>
  <p:clrMapOvr>
    <a:masterClrMapping/>
  </p:clrMapOvr>
  <p:transition>
    <p:spli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4572000" y="-90264"/>
            <a:ext cx="45363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2800" b="1" dirty="0">
                <a:solidFill>
                  <a:schemeClr val="tx1"/>
                </a:solidFill>
              </a:rPr>
              <a:t>Soluciones Analíticas-Caso 3</a:t>
            </a:r>
            <a:endParaRPr lang="es-ES" altLang="es-EC" sz="3000" b="1"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30</a:t>
            </a:fld>
            <a:endParaRPr lang="en-US" sz="1600"/>
          </a:p>
        </p:txBody>
      </p:sp>
      <mc:AlternateContent xmlns:mc="http://schemas.openxmlformats.org/markup-compatibility/2006" xmlns:a14="http://schemas.microsoft.com/office/drawing/2010/main">
        <mc:Choice Requires="a14">
          <p:sp>
            <p:nvSpPr>
              <p:cNvPr id="4" name="Rectángulo 3"/>
              <p:cNvSpPr/>
              <p:nvPr/>
            </p:nvSpPr>
            <p:spPr>
              <a:xfrm>
                <a:off x="1551070" y="2051816"/>
                <a:ext cx="4608512" cy="84830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𝑟</m:t>
                              </m:r>
                            </m:sub>
                          </m:sSub>
                          <m:d>
                            <m:dPr>
                              <m:ctrlPr>
                                <a:rPr lang="es-EC" i="1">
                                  <a:latin typeface="Cambria Math" panose="02040503050406030204" pitchFamily="18" charset="0"/>
                                </a:rPr>
                              </m:ctrlPr>
                            </m:dPr>
                            <m:e>
                              <m:r>
                                <a:rPr lang="es-EC" i="1">
                                  <a:latin typeface="Cambria Math" panose="02040503050406030204" pitchFamily="18" charset="0"/>
                                </a:rPr>
                                <m:t>𝑎</m:t>
                              </m:r>
                            </m:e>
                          </m:d>
                          <m:r>
                            <a:rPr lang="es-EC" i="0">
                              <a:latin typeface="Cambria Math" panose="02040503050406030204" pitchFamily="18" charset="0"/>
                            </a:rPr>
                            <m:t>=</m:t>
                          </m:r>
                          <m:d>
                            <m:dPr>
                              <m:begChr m:val="["/>
                              <m:endChr m:val="]"/>
                              <m:ctrlPr>
                                <a:rPr lang="es-EC" i="1">
                                  <a:latin typeface="Cambria Math" panose="02040503050406030204" pitchFamily="18" charset="0"/>
                                </a:rPr>
                              </m:ctrlPr>
                            </m:dPr>
                            <m:e>
                              <m:r>
                                <a:rPr lang="es-EC" i="1">
                                  <a:latin typeface="Cambria Math" panose="02040503050406030204" pitchFamily="18" charset="0"/>
                                </a:rPr>
                                <m:t>𝐷</m:t>
                              </m:r>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0">
                                          <a:latin typeface="Cambria Math" panose="02040503050406030204" pitchFamily="18" charset="0"/>
                                        </a:rPr>
                                        <m:t>𝜕</m:t>
                                      </m:r>
                                      <m:r>
                                        <a:rPr lang="es-EC" i="1">
                                          <a:latin typeface="Cambria Math" panose="02040503050406030204" pitchFamily="18" charset="0"/>
                                        </a:rPr>
                                        <m:t>𝑓</m:t>
                                      </m:r>
                                      <m:d>
                                        <m:dPr>
                                          <m:ctrlPr>
                                            <a:rPr lang="es-EC" i="1">
                                              <a:latin typeface="Cambria Math" panose="02040503050406030204" pitchFamily="18" charset="0"/>
                                            </a:rPr>
                                          </m:ctrlPr>
                                        </m:dPr>
                                        <m:e>
                                          <m:r>
                                            <a:rPr lang="es-EC" i="1">
                                              <a:latin typeface="Cambria Math" panose="02040503050406030204" pitchFamily="18" charset="0"/>
                                            </a:rPr>
                                            <m:t>𝑟</m:t>
                                          </m:r>
                                        </m:e>
                                      </m:d>
                                    </m:num>
                                    <m:den>
                                      <m:r>
                                        <a:rPr lang="es-EC" i="0">
                                          <a:latin typeface="Cambria Math" panose="02040503050406030204" pitchFamily="18" charset="0"/>
                                        </a:rPr>
                                        <m:t>𝜕</m:t>
                                      </m:r>
                                      <m:r>
                                        <a:rPr lang="es-EC" i="1">
                                          <a:latin typeface="Cambria Math" panose="02040503050406030204" pitchFamily="18" charset="0"/>
                                        </a:rPr>
                                        <m:t>𝑟</m:t>
                                      </m:r>
                                    </m:den>
                                  </m:f>
                                  <m:r>
                                    <a:rPr lang="es-EC" i="0">
                                      <a:latin typeface="Cambria Math" panose="02040503050406030204" pitchFamily="18" charset="0"/>
                                    </a:rPr>
                                    <m:t> + </m:t>
                                  </m:r>
                                  <m:r>
                                    <a:rPr lang="es-EC" i="1">
                                      <a:latin typeface="Cambria Math" panose="02040503050406030204" pitchFamily="18" charset="0"/>
                                    </a:rPr>
                                    <m:t>𝑢</m:t>
                                  </m:r>
                                  <m:r>
                                    <a:rPr lang="es-EC" i="0">
                                      <a:latin typeface="Cambria Math" panose="02040503050406030204" pitchFamily="18" charset="0"/>
                                    </a:rPr>
                                    <m:t> ∗ </m:t>
                                  </m:r>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𝑓</m:t>
                                          </m:r>
                                          <m:d>
                                            <m:dPr>
                                              <m:ctrlPr>
                                                <a:rPr lang="es-EC" i="1">
                                                  <a:latin typeface="Cambria Math" panose="02040503050406030204" pitchFamily="18" charset="0"/>
                                                </a:rPr>
                                              </m:ctrlPr>
                                            </m:dPr>
                                            <m:e>
                                              <m:r>
                                                <a:rPr lang="es-EC" i="1">
                                                  <a:latin typeface="Cambria Math" panose="02040503050406030204" pitchFamily="18" charset="0"/>
                                                </a:rPr>
                                                <m:t>𝑟</m:t>
                                              </m:r>
                                            </m:e>
                                          </m:d>
                                        </m:num>
                                        <m:den>
                                          <m:r>
                                            <a:rPr lang="es-EC" i="1">
                                              <a:latin typeface="Cambria Math" panose="02040503050406030204" pitchFamily="18" charset="0"/>
                                            </a:rPr>
                                            <m:t>𝑟</m:t>
                                          </m:r>
                                        </m:den>
                                      </m:f>
                                    </m:e>
                                  </m:d>
                                </m:e>
                              </m:d>
                            </m:e>
                          </m:d>
                        </m:e>
                        <m:sub>
                          <m:r>
                            <a:rPr lang="es-EC" i="1">
                              <a:latin typeface="Cambria Math" panose="02040503050406030204" pitchFamily="18" charset="0"/>
                            </a:rPr>
                            <m:t>𝑟</m:t>
                          </m:r>
                          <m:r>
                            <a:rPr lang="es-EC" i="0">
                              <a:latin typeface="Cambria Math" panose="02040503050406030204" pitchFamily="18" charset="0"/>
                            </a:rPr>
                            <m:t>=</m:t>
                          </m:r>
                          <m:r>
                            <a:rPr lang="es-EC" i="1">
                              <a:latin typeface="Cambria Math" panose="02040503050406030204" pitchFamily="18" charset="0"/>
                            </a:rPr>
                            <m:t>𝑎</m:t>
                          </m:r>
                        </m:sub>
                      </m:sSub>
                      <m:r>
                        <a:rPr lang="es-EC" i="0">
                          <a:latin typeface="Cambria Math" panose="02040503050406030204" pitchFamily="18" charset="0"/>
                        </a:rPr>
                        <m:t>=0</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1551070" y="2051816"/>
                <a:ext cx="4608512" cy="848309"/>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2593699" y="3214225"/>
                <a:ext cx="246477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d>
                            <m:dPr>
                              <m:begChr m:val="["/>
                              <m:endChr m:val="]"/>
                              <m:ctrlPr>
                                <a:rPr lang="es-EC" i="1">
                                  <a:latin typeface="Cambria Math" panose="02040503050406030204" pitchFamily="18" charset="0"/>
                                </a:rPr>
                              </m:ctrlPr>
                            </m:dPr>
                            <m:e>
                              <m:r>
                                <a:rPr lang="es-EC" i="1">
                                  <a:latin typeface="Cambria Math" panose="02040503050406030204" pitchFamily="18" charset="0"/>
                                </a:rPr>
                                <m:t>𝜑</m:t>
                              </m:r>
                              <m:d>
                                <m:dPr>
                                  <m:ctrlPr>
                                    <a:rPr lang="es-EC" i="1">
                                      <a:latin typeface="Cambria Math" panose="02040503050406030204" pitchFamily="18" charset="0"/>
                                    </a:rPr>
                                  </m:ctrlPr>
                                </m:dPr>
                                <m:e>
                                  <m:r>
                                    <a:rPr lang="es-EC" i="1">
                                      <a:latin typeface="Cambria Math" panose="02040503050406030204" pitchFamily="18" charset="0"/>
                                    </a:rPr>
                                    <m:t>𝑟</m:t>
                                  </m:r>
                                </m:e>
                              </m:d>
                            </m:e>
                          </m:d>
                          <m:r>
                            <a:rPr lang="es-EC" i="0">
                              <a:latin typeface="Cambria Math" panose="02040503050406030204" pitchFamily="18" charset="0"/>
                            </a:rPr>
                            <m:t> </m:t>
                          </m:r>
                        </m:e>
                        <m:sub>
                          <m:r>
                            <a:rPr lang="es-EC" i="1">
                              <a:latin typeface="Cambria Math" panose="02040503050406030204" pitchFamily="18" charset="0"/>
                            </a:rPr>
                            <m:t>𝑟</m:t>
                          </m:r>
                          <m:r>
                            <a:rPr lang="es-EC" i="0">
                              <a:latin typeface="Cambria Math" panose="02040503050406030204" pitchFamily="18" charset="0"/>
                            </a:rPr>
                            <m:t>=</m:t>
                          </m:r>
                          <m:r>
                            <a:rPr lang="es-EC" i="1">
                              <a:latin typeface="Cambria Math" panose="02040503050406030204" pitchFamily="18" charset="0"/>
                            </a:rPr>
                            <m:t>𝑏</m:t>
                          </m:r>
                        </m:sub>
                      </m:sSub>
                      <m:r>
                        <a:rPr lang="es-EC" i="0">
                          <a:latin typeface="Cambria Math" panose="02040503050406030204" pitchFamily="18" charset="0"/>
                        </a:rPr>
                        <m:t>=</m:t>
                      </m:r>
                      <m:r>
                        <a:rPr lang="es-EC" i="1">
                          <a:latin typeface="Cambria Math" panose="02040503050406030204" pitchFamily="18" charset="0"/>
                        </a:rPr>
                        <m:t>𝜑</m:t>
                      </m:r>
                      <m:d>
                        <m:dPr>
                          <m:ctrlPr>
                            <a:rPr lang="es-EC" i="1">
                              <a:latin typeface="Cambria Math" panose="02040503050406030204" pitchFamily="18" charset="0"/>
                            </a:rPr>
                          </m:ctrlPr>
                        </m:dPr>
                        <m:e>
                          <m:r>
                            <a:rPr lang="es-EC" i="1">
                              <a:latin typeface="Cambria Math" panose="02040503050406030204" pitchFamily="18" charset="0"/>
                            </a:rPr>
                            <m:t>𝑏</m:t>
                          </m:r>
                        </m:e>
                      </m:d>
                      <m:r>
                        <a:rPr lang="es-EC" i="0">
                          <a:latin typeface="Cambria Math" panose="02040503050406030204" pitchFamily="18" charset="0"/>
                        </a:rPr>
                        <m:t>=0</m:t>
                      </m:r>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2593699" y="3214225"/>
                <a:ext cx="2464777" cy="369332"/>
              </a:xfrm>
              <a:prstGeom prst="rect">
                <a:avLst/>
              </a:prstGeom>
              <a:blipFill>
                <a:blip r:embed="rId3"/>
                <a:stretch>
                  <a:fillRect b="-655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2608318" y="4069561"/>
                <a:ext cx="249401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d>
                            <m:dPr>
                              <m:begChr m:val="["/>
                              <m:endChr m:val="]"/>
                              <m:ctrlPr>
                                <a:rPr lang="es-EC" i="1">
                                  <a:latin typeface="Cambria Math" panose="02040503050406030204" pitchFamily="18" charset="0"/>
                                </a:rPr>
                              </m:ctrlPr>
                            </m:dPr>
                            <m:e>
                              <m:r>
                                <a:rPr lang="es-EC" i="1">
                                  <a:latin typeface="Cambria Math" panose="02040503050406030204" pitchFamily="18" charset="0"/>
                                </a:rPr>
                                <m:t>𝑤</m:t>
                              </m:r>
                              <m:d>
                                <m:dPr>
                                  <m:ctrlPr>
                                    <a:rPr lang="es-EC" i="1">
                                      <a:latin typeface="Cambria Math" panose="02040503050406030204" pitchFamily="18" charset="0"/>
                                    </a:rPr>
                                  </m:ctrlPr>
                                </m:dPr>
                                <m:e>
                                  <m:r>
                                    <a:rPr lang="es-EC" i="1">
                                      <a:latin typeface="Cambria Math" panose="02040503050406030204" pitchFamily="18" charset="0"/>
                                    </a:rPr>
                                    <m:t>𝑟</m:t>
                                  </m:r>
                                </m:e>
                              </m:d>
                            </m:e>
                          </m:d>
                          <m:r>
                            <a:rPr lang="es-EC" i="0">
                              <a:latin typeface="Cambria Math" panose="02040503050406030204" pitchFamily="18" charset="0"/>
                            </a:rPr>
                            <m:t> </m:t>
                          </m:r>
                        </m:e>
                        <m:sub>
                          <m:r>
                            <a:rPr lang="es-EC" i="1">
                              <a:latin typeface="Cambria Math" panose="02040503050406030204" pitchFamily="18" charset="0"/>
                            </a:rPr>
                            <m:t>𝑟</m:t>
                          </m:r>
                          <m:r>
                            <a:rPr lang="es-EC" i="0">
                              <a:latin typeface="Cambria Math" panose="02040503050406030204" pitchFamily="18" charset="0"/>
                            </a:rPr>
                            <m:t>=</m:t>
                          </m:r>
                          <m:r>
                            <a:rPr lang="es-EC" i="1">
                              <a:latin typeface="Cambria Math" panose="02040503050406030204" pitchFamily="18" charset="0"/>
                            </a:rPr>
                            <m:t>𝑏</m:t>
                          </m:r>
                        </m:sub>
                      </m:sSub>
                      <m:r>
                        <a:rPr lang="es-EC" i="0">
                          <a:latin typeface="Cambria Math" panose="02040503050406030204" pitchFamily="18" charset="0"/>
                        </a:rPr>
                        <m:t>=</m:t>
                      </m:r>
                      <m:r>
                        <a:rPr lang="es-EC" i="1">
                          <a:latin typeface="Cambria Math" panose="02040503050406030204" pitchFamily="18" charset="0"/>
                        </a:rPr>
                        <m:t>𝑤</m:t>
                      </m:r>
                      <m:d>
                        <m:dPr>
                          <m:ctrlPr>
                            <a:rPr lang="es-EC" i="1">
                              <a:latin typeface="Cambria Math" panose="02040503050406030204" pitchFamily="18" charset="0"/>
                            </a:rPr>
                          </m:ctrlPr>
                        </m:dPr>
                        <m:e>
                          <m:r>
                            <a:rPr lang="es-EC" i="1">
                              <a:latin typeface="Cambria Math" panose="02040503050406030204" pitchFamily="18" charset="0"/>
                            </a:rPr>
                            <m:t>𝑏</m:t>
                          </m:r>
                        </m:e>
                      </m:d>
                      <m:r>
                        <a:rPr lang="es-EC" i="0">
                          <a:latin typeface="Cambria Math" panose="02040503050406030204" pitchFamily="18" charset="0"/>
                        </a:rPr>
                        <m:t>=0</m:t>
                      </m:r>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2608318" y="4069561"/>
                <a:ext cx="2494016" cy="369332"/>
              </a:xfrm>
              <a:prstGeom prst="rect">
                <a:avLst/>
              </a:prstGeom>
              <a:blipFill>
                <a:blip r:embed="rId4"/>
                <a:stretch>
                  <a:fillRect/>
                </a:stretch>
              </a:blipFill>
            </p:spPr>
            <p:txBody>
              <a:bodyPr/>
              <a:lstStyle/>
              <a:p>
                <a:r>
                  <a:rPr lang="es-EC">
                    <a:noFill/>
                  </a:rPr>
                  <a:t> </a:t>
                </a:r>
              </a:p>
            </p:txBody>
          </p:sp>
        </mc:Fallback>
      </mc:AlternateContent>
      <p:sp>
        <p:nvSpPr>
          <p:cNvPr id="13" name="CuadroTexto 12"/>
          <p:cNvSpPr txBox="1"/>
          <p:nvPr/>
        </p:nvSpPr>
        <p:spPr>
          <a:xfrm>
            <a:off x="3549759" y="1340768"/>
            <a:ext cx="904503"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dirty="0"/>
              <a:t>BCS</a:t>
            </a:r>
          </a:p>
        </p:txBody>
      </p:sp>
      <p:sp>
        <p:nvSpPr>
          <p:cNvPr id="15" name="Flecha: a la derecha 14"/>
          <p:cNvSpPr/>
          <p:nvPr/>
        </p:nvSpPr>
        <p:spPr>
          <a:xfrm>
            <a:off x="6663638" y="3187689"/>
            <a:ext cx="576064" cy="37442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8" name="Rectángulo 17"/>
              <p:cNvSpPr/>
              <p:nvPr/>
            </p:nvSpPr>
            <p:spPr>
              <a:xfrm>
                <a:off x="7491643" y="3214225"/>
                <a:ext cx="11128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𝑐</m:t>
                      </m:r>
                      <m:r>
                        <a:rPr lang="es-EC" b="0" i="1" smtClean="0">
                          <a:latin typeface="Cambria Math" panose="02040503050406030204" pitchFamily="18" charset="0"/>
                        </a:rPr>
                        <m:t>1,</m:t>
                      </m:r>
                      <m:r>
                        <a:rPr lang="es-EC" b="0" i="1" smtClean="0">
                          <a:latin typeface="Cambria Math" panose="02040503050406030204" pitchFamily="18" charset="0"/>
                        </a:rPr>
                        <m:t>𝑐</m:t>
                      </m:r>
                      <m:r>
                        <a:rPr lang="es-EC" b="0" i="1" smtClean="0">
                          <a:latin typeface="Cambria Math" panose="02040503050406030204" pitchFamily="18" charset="0"/>
                        </a:rPr>
                        <m:t>2, </m:t>
                      </m:r>
                      <m:r>
                        <a:rPr lang="es-EC" b="0" i="1" smtClean="0">
                          <a:latin typeface="Cambria Math" panose="02040503050406030204" pitchFamily="18" charset="0"/>
                        </a:rPr>
                        <m:t>𝑐</m:t>
                      </m:r>
                      <m:r>
                        <a:rPr lang="es-EC" b="0" i="1" smtClean="0">
                          <a:latin typeface="Cambria Math" panose="02040503050406030204" pitchFamily="18" charset="0"/>
                        </a:rPr>
                        <m:t>3</m:t>
                      </m:r>
                    </m:oMath>
                  </m:oMathPara>
                </a14:m>
                <a:endParaRPr lang="es-EC" dirty="0"/>
              </a:p>
            </p:txBody>
          </p:sp>
        </mc:Choice>
        <mc:Fallback xmlns="">
          <p:sp>
            <p:nvSpPr>
              <p:cNvPr id="18" name="Rectángulo 17"/>
              <p:cNvSpPr>
                <a:spLocks noRot="1" noChangeAspect="1" noMove="1" noResize="1" noEditPoints="1" noAdjustHandles="1" noChangeArrowheads="1" noChangeShapeType="1" noTextEdit="1"/>
              </p:cNvSpPr>
              <p:nvPr/>
            </p:nvSpPr>
            <p:spPr>
              <a:xfrm>
                <a:off x="7491643" y="3214225"/>
                <a:ext cx="1112805" cy="369332"/>
              </a:xfrm>
              <a:prstGeom prst="rect">
                <a:avLst/>
              </a:prstGeom>
              <a:blipFill>
                <a:blip r:embed="rId5"/>
                <a:stretch>
                  <a:fillRect/>
                </a:stretch>
              </a:blipFill>
            </p:spPr>
            <p:txBody>
              <a:bodyPr/>
              <a:lstStyle/>
              <a:p>
                <a:r>
                  <a:rPr lang="es-EC">
                    <a:noFill/>
                  </a:rPr>
                  <a:t> </a:t>
                </a:r>
              </a:p>
            </p:txBody>
          </p:sp>
        </mc:Fallback>
      </mc:AlternateContent>
      <p:sp>
        <p:nvSpPr>
          <p:cNvPr id="14" name="Cerrar llave 13"/>
          <p:cNvSpPr/>
          <p:nvPr/>
        </p:nvSpPr>
        <p:spPr>
          <a:xfrm>
            <a:off x="6159582" y="2002186"/>
            <a:ext cx="360040" cy="2646175"/>
          </a:xfrm>
          <a:prstGeom prst="rightBrace">
            <a:avLst/>
          </a:prstGeom>
        </p:spPr>
        <p:style>
          <a:lnRef idx="2">
            <a:schemeClr val="accent4"/>
          </a:lnRef>
          <a:fillRef idx="0">
            <a:schemeClr val="accent4"/>
          </a:fillRef>
          <a:effectRef idx="1">
            <a:schemeClr val="accent4"/>
          </a:effectRef>
          <a:fontRef idx="minor">
            <a:schemeClr val="tx1"/>
          </a:fontRef>
        </p:style>
        <p:txBody>
          <a:bodyPr rtlCol="0" anchor="ctr"/>
          <a:lstStyle/>
          <a:p>
            <a:pPr algn="ctr"/>
            <a:endParaRPr lang="es-EC"/>
          </a:p>
        </p:txBody>
      </p:sp>
      <p:sp>
        <p:nvSpPr>
          <p:cNvPr id="21" name="CuadroTexto 20"/>
          <p:cNvSpPr txBox="1"/>
          <p:nvPr/>
        </p:nvSpPr>
        <p:spPr>
          <a:xfrm>
            <a:off x="954802" y="2291304"/>
            <a:ext cx="452252"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dirty="0"/>
              <a:t>1. </a:t>
            </a:r>
          </a:p>
        </p:txBody>
      </p:sp>
      <p:sp>
        <p:nvSpPr>
          <p:cNvPr id="22" name="CuadroTexto 21"/>
          <p:cNvSpPr txBox="1"/>
          <p:nvPr/>
        </p:nvSpPr>
        <p:spPr>
          <a:xfrm>
            <a:off x="954802" y="3140607"/>
            <a:ext cx="452252"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dirty="0"/>
              <a:t>2. </a:t>
            </a:r>
          </a:p>
        </p:txBody>
      </p:sp>
      <p:sp>
        <p:nvSpPr>
          <p:cNvPr id="23" name="CuadroTexto 22"/>
          <p:cNvSpPr txBox="1"/>
          <p:nvPr/>
        </p:nvSpPr>
        <p:spPr>
          <a:xfrm>
            <a:off x="954802" y="4069561"/>
            <a:ext cx="452252"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dirty="0"/>
              <a:t>3. </a:t>
            </a:r>
          </a:p>
        </p:txBody>
      </p:sp>
    </p:spTree>
    <p:extLst>
      <p:ext uri="{BB962C8B-B14F-4D97-AF65-F5344CB8AC3E}">
        <p14:creationId xmlns:p14="http://schemas.microsoft.com/office/powerpoint/2010/main" val="2947994283"/>
      </p:ext>
    </p:extLst>
  </p:cSld>
  <p:clrMapOvr>
    <a:masterClrMapping/>
  </p:clrMapOvr>
  <p:transition>
    <p:spli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4572000" y="-90264"/>
            <a:ext cx="45363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2800" b="1" dirty="0">
                <a:solidFill>
                  <a:schemeClr val="tx1"/>
                </a:solidFill>
              </a:rPr>
              <a:t>Soluciones Analíticas-Caso 3</a:t>
            </a:r>
            <a:endParaRPr lang="es-ES" altLang="es-EC" sz="3000" b="1"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31</a:t>
            </a:fld>
            <a:endParaRPr lang="en-US" sz="1600"/>
          </a:p>
        </p:txBody>
      </p:sp>
      <mc:AlternateContent xmlns:mc="http://schemas.openxmlformats.org/markup-compatibility/2006" xmlns:a14="http://schemas.microsoft.com/office/drawing/2010/main">
        <mc:Choice Requires="a14">
          <p:sp>
            <p:nvSpPr>
              <p:cNvPr id="12" name="Rectángulo 11"/>
              <p:cNvSpPr/>
              <p:nvPr/>
            </p:nvSpPr>
            <p:spPr>
              <a:xfrm>
                <a:off x="395536" y="1988840"/>
                <a:ext cx="7992888" cy="101014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200" i="1">
                          <a:latin typeface="Cambria Math" panose="02040503050406030204" pitchFamily="18" charset="0"/>
                        </a:rPr>
                        <m:t>𝜑</m:t>
                      </m:r>
                      <m:d>
                        <m:dPr>
                          <m:ctrlPr>
                            <a:rPr lang="es-EC" sz="1200" i="1">
                              <a:latin typeface="Cambria Math" panose="02040503050406030204" pitchFamily="18" charset="0"/>
                            </a:rPr>
                          </m:ctrlPr>
                        </m:dPr>
                        <m:e>
                          <m:r>
                            <a:rPr lang="es-EC" sz="1200" i="1">
                              <a:latin typeface="Cambria Math" panose="02040503050406030204" pitchFamily="18" charset="0"/>
                            </a:rPr>
                            <m:t>𝑟</m:t>
                          </m:r>
                        </m:e>
                      </m:d>
                      <m:r>
                        <a:rPr lang="es-EC" sz="1200" i="0">
                          <a:latin typeface="Cambria Math" panose="02040503050406030204" pitchFamily="18" charset="0"/>
                        </a:rPr>
                        <m:t>= </m:t>
                      </m:r>
                      <m:r>
                        <a:rPr lang="es-EC" sz="1200" i="1">
                          <a:latin typeface="Cambria Math" panose="02040503050406030204" pitchFamily="18" charset="0"/>
                        </a:rPr>
                        <m:t>𝑄</m:t>
                      </m:r>
                      <m:r>
                        <a:rPr lang="es-EC" sz="1200" i="0">
                          <a:latin typeface="Cambria Math" panose="02040503050406030204" pitchFamily="18" charset="0"/>
                        </a:rPr>
                        <m:t>[−</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4</m:t>
                          </m:r>
                        </m:sup>
                      </m:sSup>
                      <m:r>
                        <a:rPr lang="es-EC" sz="1200" i="0">
                          <a:latin typeface="Cambria Math" panose="02040503050406030204" pitchFamily="18" charset="0"/>
                        </a:rPr>
                        <m:t>  +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4</m:t>
                          </m:r>
                        </m:sup>
                      </m:sSup>
                      <m:r>
                        <a:rPr lang="es-EC" sz="1200" i="0">
                          <a:latin typeface="Cambria Math" panose="02040503050406030204" pitchFamily="18" charset="0"/>
                        </a:rPr>
                        <m:t>  +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4</m:t>
                          </m:r>
                        </m:sup>
                      </m:sSup>
                      <m:r>
                        <a:rPr lang="es-EC" sz="1200" i="0">
                          <a:latin typeface="Cambria Math" panose="02040503050406030204" pitchFamily="18" charset="0"/>
                        </a:rPr>
                        <m:t>  +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4</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4</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4</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−4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𝑎</m:t>
                          </m:r>
                        </m:e>
                      </m:d>
                      <m:r>
                        <a:rPr lang="es-EC" sz="1200" i="0">
                          <a:latin typeface="Cambria Math" panose="02040503050406030204" pitchFamily="18" charset="0"/>
                        </a:rPr>
                        <m:t>+ 4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𝑎</m:t>
                          </m:r>
                        </m:e>
                      </m:d>
                      <m:r>
                        <a:rPr lang="es-EC" sz="1200" i="0">
                          <a:latin typeface="Cambria Math" panose="02040503050406030204" pitchFamily="18" charset="0"/>
                        </a:rPr>
                        <m:t>−4 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𝑎</m:t>
                          </m:r>
                        </m:e>
                      </m:d>
                      <m:r>
                        <a:rPr lang="es-EC" sz="1200" i="0">
                          <a:latin typeface="Cambria Math" panose="02040503050406030204" pitchFamily="18" charset="0"/>
                        </a:rPr>
                        <m:t>+ 4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𝑎</m:t>
                          </m:r>
                        </m:e>
                      </m:d>
                      <m:r>
                        <a:rPr lang="es-EC" sz="1200" i="0">
                          <a:latin typeface="Cambria Math" panose="02040503050406030204" pitchFamily="18" charset="0"/>
                        </a:rPr>
                        <m:t>+ 4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𝑏</m:t>
                          </m:r>
                        </m:e>
                      </m:d>
                      <m:r>
                        <a:rPr lang="es-EC" sz="1200" i="0">
                          <a:latin typeface="Cambria Math" panose="02040503050406030204" pitchFamily="18" charset="0"/>
                        </a:rPr>
                        <m:t>+ 4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𝑏</m:t>
                          </m:r>
                        </m:e>
                      </m:d>
                      <m:r>
                        <a:rPr lang="es-EC" sz="1200" i="0">
                          <a:latin typeface="Cambria Math" panose="02040503050406030204" pitchFamily="18" charset="0"/>
                        </a:rPr>
                        <m:t>+4 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𝑏</m:t>
                          </m:r>
                        </m:e>
                      </m:d>
                      <m:r>
                        <a:rPr lang="es-EC" sz="1200" i="0">
                          <a:latin typeface="Cambria Math" panose="02040503050406030204" pitchFamily="18" charset="0"/>
                        </a:rPr>
                        <m:t>−4 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𝑏</m:t>
                          </m:r>
                        </m:e>
                      </m:d>
                      <m:r>
                        <a:rPr lang="es-EC" sz="1200" i="0">
                          <a:latin typeface="Cambria Math" panose="02040503050406030204" pitchFamily="18" charset="0"/>
                        </a:rPr>
                        <m:t>− 4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𝑟</m:t>
                          </m:r>
                        </m:e>
                      </m:d>
                      <m:r>
                        <a:rPr lang="es-EC" sz="1200" i="0">
                          <a:latin typeface="Cambria Math" panose="02040503050406030204" pitchFamily="18" charset="0"/>
                        </a:rPr>
                        <m:t>− 4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𝑟</m:t>
                          </m:r>
                        </m:e>
                      </m:d>
                      <m:r>
                        <a:rPr lang="es-EC" sz="1200" i="0">
                          <a:latin typeface="Cambria Math" panose="02040503050406030204" pitchFamily="18" charset="0"/>
                        </a:rPr>
                        <m:t>−4 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𝑟</m:t>
                          </m:r>
                        </m:e>
                      </m:d>
                      <m:r>
                        <a:rPr lang="es-EC" sz="1200" i="0">
                          <a:latin typeface="Cambria Math" panose="02040503050406030204" pitchFamily="18" charset="0"/>
                        </a:rPr>
                        <m:t>+ 4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𝑟</m:t>
                          </m:r>
                        </m:e>
                      </m:d>
                      <m:r>
                        <a:rPr lang="es-EC" sz="1200" i="0">
                          <a:latin typeface="Cambria Math" panose="02040503050406030204" pitchFamily="18" charset="0"/>
                        </a:rPr>
                        <m:t>]⁄16 </m:t>
                      </m:r>
                      <m:r>
                        <a:rPr lang="es-EC" sz="1200" i="1">
                          <a:latin typeface="Cambria Math" panose="02040503050406030204" pitchFamily="18" charset="0"/>
                        </a:rPr>
                        <m:t>𝐷</m:t>
                      </m:r>
                      <m:r>
                        <a:rPr lang="es-EC" sz="1200" i="0">
                          <a:latin typeface="Cambria Math" panose="02040503050406030204" pitchFamily="18" charset="0"/>
                        </a:rPr>
                        <m:t> </m:t>
                      </m:r>
                      <m:r>
                        <a:rPr lang="es-EC" sz="1200" i="1">
                          <a:latin typeface="Cambria Math" panose="02040503050406030204" pitchFamily="18" charset="0"/>
                        </a:rPr>
                        <m:t>𝑟</m:t>
                      </m:r>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)[15] </m:t>
                      </m:r>
                    </m:oMath>
                  </m:oMathPara>
                </a14:m>
                <a:endParaRPr lang="es-EC" sz="1200" dirty="0"/>
              </a:p>
            </p:txBody>
          </p:sp>
        </mc:Choice>
        <mc:Fallback xmlns="">
          <p:sp>
            <p:nvSpPr>
              <p:cNvPr id="12" name="Rectángulo 11"/>
              <p:cNvSpPr>
                <a:spLocks noRot="1" noChangeAspect="1" noMove="1" noResize="1" noEditPoints="1" noAdjustHandles="1" noChangeArrowheads="1" noChangeShapeType="1" noTextEdit="1"/>
              </p:cNvSpPr>
              <p:nvPr/>
            </p:nvSpPr>
            <p:spPr>
              <a:xfrm>
                <a:off x="395536" y="1988840"/>
                <a:ext cx="7992888" cy="1010148"/>
              </a:xfrm>
              <a:prstGeom prst="rect">
                <a:avLst/>
              </a:prstGeom>
              <a:blipFill>
                <a:blip r:embed="rId2"/>
                <a:stretch>
                  <a:fillRect b="-180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 name="Rectángulo 1"/>
              <p:cNvSpPr/>
              <p:nvPr/>
            </p:nvSpPr>
            <p:spPr>
              <a:xfrm>
                <a:off x="395536" y="4147339"/>
                <a:ext cx="7804378" cy="15626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200" i="1">
                          <a:latin typeface="Cambria Math" panose="02040503050406030204" pitchFamily="18" charset="0"/>
                        </a:rPr>
                        <m:t>𝑤</m:t>
                      </m:r>
                      <m:d>
                        <m:dPr>
                          <m:ctrlPr>
                            <a:rPr lang="es-EC" sz="1200" i="1">
                              <a:latin typeface="Cambria Math" panose="02040503050406030204" pitchFamily="18" charset="0"/>
                            </a:rPr>
                          </m:ctrlPr>
                        </m:dPr>
                        <m:e>
                          <m:r>
                            <a:rPr lang="es-EC" sz="1200" i="1">
                              <a:latin typeface="Cambria Math" panose="02040503050406030204" pitchFamily="18" charset="0"/>
                            </a:rPr>
                            <m:t>𝑟</m:t>
                          </m:r>
                        </m:e>
                      </m:d>
                      <m:r>
                        <a:rPr lang="es-EC" sz="1200" i="0">
                          <a:latin typeface="Cambria Math" panose="02040503050406030204" pitchFamily="18" charset="0"/>
                        </a:rPr>
                        <m:t>=−</m:t>
                      </m:r>
                      <m:r>
                        <a:rPr lang="es-EC" sz="1200" i="1">
                          <a:latin typeface="Cambria Math" panose="02040503050406030204" pitchFamily="18" charset="0"/>
                        </a:rPr>
                        <m:t>𝑄</m:t>
                      </m:r>
                      <m:r>
                        <a:rPr lang="es-EC" sz="1200" i="0">
                          <a:latin typeface="Cambria Math" panose="02040503050406030204" pitchFamily="18" charset="0"/>
                        </a:rPr>
                        <m:t> [6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+ 5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4</m:t>
                          </m:r>
                        </m:sup>
                      </m:sSup>
                      <m:r>
                        <a:rPr lang="es-EC" sz="1200" i="0">
                          <a:latin typeface="Cambria Math" panose="02040503050406030204" pitchFamily="18" charset="0"/>
                        </a:rPr>
                        <m:t> −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6</m:t>
                          </m:r>
                        </m:sup>
                      </m:sSup>
                      <m:r>
                        <a:rPr lang="es-EC" sz="1200" i="0">
                          <a:latin typeface="Cambria Math" panose="02040503050406030204" pitchFamily="18" charset="0"/>
                        </a:rPr>
                        <m:t> − 6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− 4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+ 2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4</m:t>
                          </m:r>
                        </m:sup>
                      </m:sSup>
                      <m:r>
                        <a:rPr lang="es-EC" sz="1200" i="0">
                          <a:latin typeface="Cambria Math" panose="02040503050406030204" pitchFamily="18" charset="0"/>
                        </a:rPr>
                        <m:t> −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4</m:t>
                          </m:r>
                        </m:sup>
                      </m:sSup>
                      <m:r>
                        <a:rPr lang="es-EC" sz="1200" i="0">
                          <a:latin typeface="Cambria Math" panose="02040503050406030204" pitchFamily="18" charset="0"/>
                        </a:rPr>
                        <m:t> + 2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− 3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4</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6</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− 2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+ 4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− 2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4</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4</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+ 8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𝑎</m:t>
                          </m:r>
                        </m:e>
                      </m:d>
                      <m:r>
                        <a:rPr lang="es-EC" sz="1200" i="0">
                          <a:latin typeface="Cambria Math" panose="02040503050406030204" pitchFamily="18" charset="0"/>
                        </a:rPr>
                        <m:t>−8 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𝑎</m:t>
                          </m:r>
                        </m:e>
                      </m:d>
                      <m:r>
                        <a:rPr lang="es-EC" sz="1200" i="0">
                          <a:latin typeface="Cambria Math" panose="02040503050406030204" pitchFamily="18" charset="0"/>
                        </a:rPr>
                        <m:t>+ 8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𝑎</m:t>
                          </m:r>
                        </m:e>
                      </m:d>
                      <m:r>
                        <a:rPr lang="es-EC" sz="1200" i="0">
                          <a:latin typeface="Cambria Math" panose="02040503050406030204" pitchFamily="18" charset="0"/>
                        </a:rPr>
                        <m:t>− 8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𝑎</m:t>
                          </m:r>
                        </m:e>
                      </m:d>
                      <m:r>
                        <a:rPr lang="es-EC" sz="1200" i="0">
                          <a:latin typeface="Cambria Math" panose="02040503050406030204" pitchFamily="18" charset="0"/>
                        </a:rPr>
                        <m:t>− 12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𝑏</m:t>
                          </m:r>
                        </m:e>
                      </m:d>
                      <m:r>
                        <a:rPr lang="es-EC" sz="1200" i="0">
                          <a:latin typeface="Cambria Math" panose="02040503050406030204" pitchFamily="18" charset="0"/>
                        </a:rPr>
                        <m:t>− 4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4</m:t>
                          </m:r>
                        </m:sup>
                      </m:sSup>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𝑏</m:t>
                          </m:r>
                        </m:e>
                      </m:d>
                      <m:r>
                        <a:rPr lang="es-EC" sz="1200" i="0">
                          <a:latin typeface="Cambria Math" panose="02040503050406030204" pitchFamily="18" charset="0"/>
                        </a:rPr>
                        <m:t>−8 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𝑏</m:t>
                          </m:r>
                        </m:e>
                      </m:d>
                      <m:r>
                        <a:rPr lang="es-EC" sz="1200" i="0">
                          <a:latin typeface="Cambria Math" panose="02040503050406030204" pitchFamily="18" charset="0"/>
                        </a:rPr>
                        <m:t>− 4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𝑏</m:t>
                          </m:r>
                        </m:e>
                      </m:d>
                      <m:r>
                        <a:rPr lang="es-EC" sz="1200" i="0">
                          <a:latin typeface="Cambria Math" panose="02040503050406030204" pitchFamily="18" charset="0"/>
                        </a:rPr>
                        <m:t>− 4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4</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𝑏</m:t>
                          </m:r>
                        </m:e>
                      </m:d>
                      <m:r>
                        <a:rPr lang="es-EC" sz="1200" i="0">
                          <a:latin typeface="Cambria Math" panose="02040503050406030204" pitchFamily="18" charset="0"/>
                        </a:rPr>
                        <m:t>+ 8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𝑏</m:t>
                          </m:r>
                        </m:e>
                      </m:d>
                      <m:r>
                        <a:rPr lang="es-EC" sz="1200" i="0">
                          <a:latin typeface="Cambria Math" panose="02040503050406030204" pitchFamily="18" charset="0"/>
                        </a:rPr>
                        <m:t>−16 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𝑎</m:t>
                          </m:r>
                        </m:e>
                      </m:d>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𝑏</m:t>
                          </m:r>
                        </m:e>
                      </m:d>
                      <m:r>
                        <a:rPr lang="es-EC" sz="1200" i="0">
                          <a:latin typeface="Cambria Math" panose="02040503050406030204" pitchFamily="18" charset="0"/>
                        </a:rPr>
                        <m:t>− 16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𝑎</m:t>
                          </m:r>
                        </m:e>
                      </m:d>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𝑏</m:t>
                          </m:r>
                        </m:e>
                      </m:d>
                      <m:r>
                        <a:rPr lang="es-EC" sz="1200" i="0">
                          <a:latin typeface="Cambria Math" panose="02040503050406030204" pitchFamily="18" charset="0"/>
                        </a:rPr>
                        <m:t>+ 16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𝐿𝑛</m:t>
                      </m:r>
                      <m:sSup>
                        <m:sSupPr>
                          <m:ctrlPr>
                            <a:rPr lang="es-EC" sz="1200" i="1">
                              <a:latin typeface="Cambria Math" panose="02040503050406030204" pitchFamily="18" charset="0"/>
                            </a:rPr>
                          </m:ctrlPr>
                        </m:sSupPr>
                        <m:e>
                          <m:d>
                            <m:dPr>
                              <m:ctrlPr>
                                <a:rPr lang="es-EC" sz="1200" i="1">
                                  <a:latin typeface="Cambria Math" panose="02040503050406030204" pitchFamily="18" charset="0"/>
                                </a:rPr>
                              </m:ctrlPr>
                            </m:dPr>
                            <m:e>
                              <m:r>
                                <a:rPr lang="es-EC" sz="1200" i="1">
                                  <a:latin typeface="Cambria Math" panose="02040503050406030204" pitchFamily="18" charset="0"/>
                                </a:rPr>
                                <m:t>𝑏</m:t>
                              </m:r>
                            </m:e>
                          </m:d>
                        </m:e>
                        <m:sup>
                          <m:r>
                            <a:rPr lang="es-EC" sz="1200" i="0">
                              <a:latin typeface="Cambria Math" panose="02040503050406030204" pitchFamily="18" charset="0"/>
                            </a:rPr>
                            <m:t>2</m:t>
                          </m:r>
                        </m:sup>
                      </m:sSup>
                      <m:r>
                        <a:rPr lang="es-EC" sz="1200" i="0">
                          <a:latin typeface="Cambria Math" panose="02040503050406030204" pitchFamily="18" charset="0"/>
                        </a:rPr>
                        <m:t> +16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m:t>
                      </m:r>
                      <m:r>
                        <a:rPr lang="es-EC" sz="1200" i="1">
                          <a:latin typeface="Cambria Math" panose="02040503050406030204" pitchFamily="18" charset="0"/>
                        </a:rPr>
                        <m:t>𝐿𝑛</m:t>
                      </m:r>
                      <m:sSup>
                        <m:sSupPr>
                          <m:ctrlPr>
                            <a:rPr lang="es-EC" sz="1200" i="1">
                              <a:latin typeface="Cambria Math" panose="02040503050406030204" pitchFamily="18" charset="0"/>
                            </a:rPr>
                          </m:ctrlPr>
                        </m:sSupPr>
                        <m:e>
                          <m:d>
                            <m:dPr>
                              <m:ctrlPr>
                                <a:rPr lang="es-EC" sz="1200" i="1">
                                  <a:latin typeface="Cambria Math" panose="02040503050406030204" pitchFamily="18" charset="0"/>
                                </a:rPr>
                              </m:ctrlPr>
                            </m:dPr>
                            <m:e>
                              <m:r>
                                <a:rPr lang="es-EC" sz="1200" i="1">
                                  <a:latin typeface="Cambria Math" panose="02040503050406030204" pitchFamily="18" charset="0"/>
                                </a:rPr>
                                <m:t>𝑏</m:t>
                              </m:r>
                            </m:e>
                          </m:d>
                        </m:e>
                        <m:sup>
                          <m:r>
                            <a:rPr lang="es-EC" sz="1200" i="0">
                              <a:latin typeface="Cambria Math" panose="02040503050406030204" pitchFamily="18" charset="0"/>
                            </a:rPr>
                            <m:t>2</m:t>
                          </m:r>
                        </m:sup>
                      </m:sSup>
                      <m:r>
                        <a:rPr lang="es-EC" sz="1200" i="0">
                          <a:latin typeface="Cambria Math" panose="02040503050406030204" pitchFamily="18" charset="0"/>
                        </a:rPr>
                        <m:t> + 4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𝑟</m:t>
                          </m:r>
                        </m:e>
                      </m:d>
                      <m:r>
                        <a:rPr lang="es-EC" sz="1200" i="0">
                          <a:latin typeface="Cambria Math" panose="02040503050406030204" pitchFamily="18" charset="0"/>
                        </a:rPr>
                        <m:t>+ 4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4</m:t>
                          </m:r>
                        </m:sup>
                      </m:sSup>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𝑟</m:t>
                          </m:r>
                        </m:e>
                      </m:d>
                      <m:r>
                        <a:rPr lang="es-EC" sz="1200" i="0">
                          <a:latin typeface="Cambria Math" panose="02040503050406030204" pitchFamily="18" charset="0"/>
                        </a:rPr>
                        <m:t>+ 8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𝑟</m:t>
                          </m:r>
                        </m:e>
                      </m:d>
                      <m:r>
                        <a:rPr lang="es-EC" sz="1200" i="0">
                          <a:latin typeface="Cambria Math" panose="02040503050406030204" pitchFamily="18" charset="0"/>
                        </a:rPr>
                        <m:t>+8 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𝑟</m:t>
                          </m:r>
                        </m:e>
                      </m:d>
                      <m:r>
                        <a:rPr lang="es-EC" sz="1200" i="0">
                          <a:latin typeface="Cambria Math" panose="02040503050406030204" pitchFamily="18" charset="0"/>
                        </a:rPr>
                        <m:t>− 4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𝑟</m:t>
                          </m:r>
                        </m:e>
                      </m:d>
                      <m:r>
                        <a:rPr lang="es-EC" sz="1200" i="0">
                          <a:latin typeface="Cambria Math" panose="02040503050406030204" pitchFamily="18" charset="0"/>
                        </a:rPr>
                        <m:t>+ 4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4</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𝑟</m:t>
                          </m:r>
                        </m:e>
                      </m:d>
                      <m:r>
                        <a:rPr lang="es-EC" sz="1200" i="0">
                          <a:latin typeface="Cambria Math" panose="02040503050406030204" pitchFamily="18" charset="0"/>
                        </a:rPr>
                        <m:t>+ 8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𝑟</m:t>
                          </m:r>
                        </m:e>
                      </m:d>
                      <m:r>
                        <a:rPr lang="es-EC" sz="1200" i="0">
                          <a:latin typeface="Cambria Math" panose="02040503050406030204" pitchFamily="18" charset="0"/>
                        </a:rPr>
                        <m:t>−8 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𝑟</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𝑟</m:t>
                          </m:r>
                        </m:e>
                      </m:d>
                      <m:r>
                        <a:rPr lang="es-EC" sz="1200" i="0">
                          <a:latin typeface="Cambria Math" panose="02040503050406030204" pitchFamily="18" charset="0"/>
                        </a:rPr>
                        <m:t>+ 16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𝑎</m:t>
                          </m:r>
                        </m:e>
                      </m:d>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𝑟</m:t>
                          </m:r>
                        </m:e>
                      </m:d>
                      <m:r>
                        <a:rPr lang="es-EC" sz="1200" i="0">
                          <a:latin typeface="Cambria Math" panose="02040503050406030204" pitchFamily="18" charset="0"/>
                        </a:rPr>
                        <m:t>+ 16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𝑎</m:t>
                          </m:r>
                        </m:e>
                      </m:d>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𝑟</m:t>
                          </m:r>
                        </m:e>
                      </m:d>
                      <m:r>
                        <a:rPr lang="es-EC" sz="1200" i="0">
                          <a:latin typeface="Cambria Math" panose="02040503050406030204" pitchFamily="18" charset="0"/>
                        </a:rPr>
                        <m:t>−16 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𝑏</m:t>
                          </m:r>
                        </m:e>
                      </m:d>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𝑟</m:t>
                          </m:r>
                        </m:e>
                      </m:d>
                      <m:r>
                        <a:rPr lang="es-EC" sz="1200" i="0">
                          <a:latin typeface="Cambria Math" panose="02040503050406030204" pitchFamily="18" charset="0"/>
                        </a:rPr>
                        <m:t>− 16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4</m:t>
                          </m:r>
                        </m:sup>
                      </m:sSup>
                      <m:r>
                        <a:rPr lang="es-EC" sz="1200" i="0">
                          <a:latin typeface="Cambria Math" panose="02040503050406030204" pitchFamily="18" charset="0"/>
                        </a:rPr>
                        <m:t>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m:t>
                      </m:r>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𝑏</m:t>
                          </m:r>
                        </m:e>
                      </m:d>
                      <m:r>
                        <a:rPr lang="es-EC" sz="1200" i="1">
                          <a:latin typeface="Cambria Math" panose="02040503050406030204" pitchFamily="18" charset="0"/>
                        </a:rPr>
                        <m:t>𝐿𝑛</m:t>
                      </m:r>
                      <m:d>
                        <m:dPr>
                          <m:ctrlPr>
                            <a:rPr lang="es-EC" sz="1200" i="1">
                              <a:latin typeface="Cambria Math" panose="02040503050406030204" pitchFamily="18" charset="0"/>
                            </a:rPr>
                          </m:ctrlPr>
                        </m:dPr>
                        <m:e>
                          <m:r>
                            <a:rPr lang="es-EC" sz="1200" i="1">
                              <a:latin typeface="Cambria Math" panose="02040503050406030204" pitchFamily="18" charset="0"/>
                            </a:rPr>
                            <m:t>𝑟</m:t>
                          </m:r>
                        </m:e>
                      </m:d>
                      <m:r>
                        <a:rPr lang="es-EC" sz="1200" i="0">
                          <a:latin typeface="Cambria Math" panose="02040503050406030204" pitchFamily="18" charset="0"/>
                        </a:rPr>
                        <m:t> </m:t>
                      </m:r>
                      <m:f>
                        <m:fPr>
                          <m:type m:val="lin"/>
                          <m:ctrlPr>
                            <a:rPr lang="es-EC" sz="1200" i="1">
                              <a:latin typeface="Cambria Math" panose="02040503050406030204" pitchFamily="18" charset="0"/>
                            </a:rPr>
                          </m:ctrlPr>
                        </m:fPr>
                        <m:num>
                          <m:r>
                            <a:rPr lang="es-EC" sz="1200" i="0">
                              <a:latin typeface="Cambria Math" panose="02040503050406030204" pitchFamily="18" charset="0"/>
                            </a:rPr>
                            <m:t>]</m:t>
                          </m:r>
                        </m:num>
                        <m:den>
                          <m:r>
                            <a:rPr lang="es-EC" sz="1200" i="0">
                              <a:latin typeface="Cambria Math" panose="02040503050406030204" pitchFamily="18" charset="0"/>
                            </a:rPr>
                            <m:t>64</m:t>
                          </m:r>
                        </m:den>
                      </m:f>
                      <m:r>
                        <a:rPr lang="es-EC" sz="1200" i="0">
                          <a:latin typeface="Cambria Math" panose="02040503050406030204" pitchFamily="18" charset="0"/>
                        </a:rPr>
                        <m:t> </m:t>
                      </m:r>
                      <m:r>
                        <a:rPr lang="es-EC" sz="1200" i="1">
                          <a:latin typeface="Cambria Math" panose="02040503050406030204" pitchFamily="18" charset="0"/>
                        </a:rPr>
                        <m:t>𝐷</m:t>
                      </m:r>
                      <m:r>
                        <a:rPr lang="es-EC" sz="1200" i="0">
                          <a:latin typeface="Cambria Math" panose="02040503050406030204" pitchFamily="18" charset="0"/>
                        </a:rPr>
                        <m:t> </m:t>
                      </m:r>
                      <m:d>
                        <m:dPr>
                          <m:ctrlPr>
                            <a:rPr lang="es-EC" sz="1200" i="1">
                              <a:latin typeface="Cambria Math" panose="02040503050406030204" pitchFamily="18" charset="0"/>
                            </a:rPr>
                          </m:ctrlPr>
                        </m:dPr>
                        <m:e>
                          <m:r>
                            <a:rPr lang="es-EC" sz="1200" i="0">
                              <a:latin typeface="Cambria Math" panose="02040503050406030204" pitchFamily="18" charset="0"/>
                            </a:rPr>
                            <m:t>−</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 </m:t>
                          </m:r>
                          <m:sSup>
                            <m:sSupPr>
                              <m:ctrlPr>
                                <a:rPr lang="es-EC" sz="1200" i="1">
                                  <a:latin typeface="Cambria Math" panose="02040503050406030204" pitchFamily="18" charset="0"/>
                                </a:rPr>
                              </m:ctrlPr>
                            </m:sSupPr>
                            <m:e>
                              <m:r>
                                <a:rPr lang="es-EC" sz="1200" i="1">
                                  <a:latin typeface="Cambria Math" panose="02040503050406030204" pitchFamily="18" charset="0"/>
                                </a:rPr>
                                <m:t>𝑎</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r>
                            <a:rPr lang="es-EC" sz="1200" i="0">
                              <a:latin typeface="Cambria Math" panose="02040503050406030204" pitchFamily="18" charset="0"/>
                            </a:rPr>
                            <m:t> + </m:t>
                          </m:r>
                          <m:sSup>
                            <m:sSupPr>
                              <m:ctrlPr>
                                <a:rPr lang="es-EC" sz="1200" i="1">
                                  <a:latin typeface="Cambria Math" panose="02040503050406030204" pitchFamily="18" charset="0"/>
                                </a:rPr>
                              </m:ctrlPr>
                            </m:sSupPr>
                            <m:e>
                              <m:r>
                                <a:rPr lang="es-EC" sz="1200" i="1">
                                  <a:latin typeface="Cambria Math" panose="02040503050406030204" pitchFamily="18" charset="0"/>
                                </a:rPr>
                                <m:t>𝑏</m:t>
                              </m:r>
                            </m:e>
                            <m:sup>
                              <m:r>
                                <a:rPr lang="es-EC" sz="1200" i="0">
                                  <a:latin typeface="Cambria Math" panose="02040503050406030204" pitchFamily="18" charset="0"/>
                                </a:rPr>
                                <m:t>2</m:t>
                              </m:r>
                            </m:sup>
                          </m:sSup>
                          <m:r>
                            <a:rPr lang="es-EC" sz="1200" i="0">
                              <a:latin typeface="Cambria Math" panose="02040503050406030204" pitchFamily="18" charset="0"/>
                            </a:rPr>
                            <m:t> </m:t>
                          </m:r>
                          <m:r>
                            <a:rPr lang="es-EC" sz="1200" i="1">
                              <a:latin typeface="Cambria Math" panose="02040503050406030204" pitchFamily="18" charset="0"/>
                            </a:rPr>
                            <m:t>𝑢</m:t>
                          </m:r>
                        </m:e>
                      </m:d>
                    </m:oMath>
                  </m:oMathPara>
                </a14:m>
                <a:endParaRPr lang="es-EC" sz="1200" dirty="0"/>
              </a:p>
            </p:txBody>
          </p:sp>
        </mc:Choice>
        <mc:Fallback xmlns="">
          <p:sp>
            <p:nvSpPr>
              <p:cNvPr id="2" name="Rectángulo 1"/>
              <p:cNvSpPr>
                <a:spLocks noRot="1" noChangeAspect="1" noMove="1" noResize="1" noEditPoints="1" noAdjustHandles="1" noChangeArrowheads="1" noChangeShapeType="1" noTextEdit="1"/>
              </p:cNvSpPr>
              <p:nvPr/>
            </p:nvSpPr>
            <p:spPr>
              <a:xfrm>
                <a:off x="395536" y="4147339"/>
                <a:ext cx="7804378" cy="1562607"/>
              </a:xfrm>
              <a:prstGeom prst="rect">
                <a:avLst/>
              </a:prstGeom>
              <a:blipFill>
                <a:blip r:embed="rId3"/>
                <a:stretch>
                  <a:fillRect b="-24903"/>
                </a:stretch>
              </a:blipFill>
            </p:spPr>
            <p:txBody>
              <a:bodyPr/>
              <a:lstStyle/>
              <a:p>
                <a:r>
                  <a:rPr lang="es-EC">
                    <a:noFill/>
                  </a:rPr>
                  <a:t> </a:t>
                </a:r>
              </a:p>
            </p:txBody>
          </p:sp>
        </mc:Fallback>
      </mc:AlternateContent>
      <p:sp>
        <p:nvSpPr>
          <p:cNvPr id="9" name="CuadroTexto 8"/>
          <p:cNvSpPr txBox="1"/>
          <p:nvPr/>
        </p:nvSpPr>
        <p:spPr>
          <a:xfrm>
            <a:off x="2411760" y="1342509"/>
            <a:ext cx="3888432"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dirty="0"/>
              <a:t>Ecuación de la Pendiente en Cualquier Punto de la Placa</a:t>
            </a:r>
          </a:p>
        </p:txBody>
      </p:sp>
      <p:sp>
        <p:nvSpPr>
          <p:cNvPr id="10" name="CuadroTexto 9"/>
          <p:cNvSpPr txBox="1"/>
          <p:nvPr/>
        </p:nvSpPr>
        <p:spPr>
          <a:xfrm>
            <a:off x="2387978" y="3501008"/>
            <a:ext cx="4248472"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dirty="0"/>
              <a:t>Ecuación de la Deflexión en Cualquier Punto de la Placa</a:t>
            </a:r>
          </a:p>
        </p:txBody>
      </p:sp>
    </p:spTree>
    <p:extLst>
      <p:ext uri="{BB962C8B-B14F-4D97-AF65-F5344CB8AC3E}">
        <p14:creationId xmlns:p14="http://schemas.microsoft.com/office/powerpoint/2010/main" val="1225536015"/>
      </p:ext>
    </p:extLst>
  </p:cSld>
  <p:clrMapOvr>
    <a:masterClrMapping/>
  </p:clrMapOvr>
  <p:transition>
    <p:spli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4572000" y="-90264"/>
            <a:ext cx="45363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2800" b="1" dirty="0">
                <a:solidFill>
                  <a:schemeClr val="tx1"/>
                </a:solidFill>
              </a:rPr>
              <a:t>Soluciones Analíticas-Caso 3</a:t>
            </a: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32</a:t>
            </a:fld>
            <a:endParaRPr lang="en-US" sz="1600"/>
          </a:p>
        </p:txBody>
      </p:sp>
      <p:sp>
        <p:nvSpPr>
          <p:cNvPr id="13" name="CuadroTexto 12"/>
          <p:cNvSpPr txBox="1"/>
          <p:nvPr/>
        </p:nvSpPr>
        <p:spPr>
          <a:xfrm>
            <a:off x="2735630" y="1286165"/>
            <a:ext cx="324036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dirty="0"/>
              <a:t>Extrapolación de Coeficientes</a:t>
            </a:r>
          </a:p>
        </p:txBody>
      </p:sp>
      <p:sp>
        <p:nvSpPr>
          <p:cNvPr id="2" name="Rectángulo 1"/>
          <p:cNvSpPr/>
          <p:nvPr/>
        </p:nvSpPr>
        <p:spPr>
          <a:xfrm>
            <a:off x="899592" y="1920844"/>
            <a:ext cx="2371611" cy="923330"/>
          </a:xfrm>
          <a:prstGeom prst="rect">
            <a:avLst/>
          </a:prstGeom>
        </p:spPr>
        <p:txBody>
          <a:bodyPr wrap="none">
            <a:spAutoFit/>
          </a:bodyPr>
          <a:lstStyle/>
          <a:p>
            <a:r>
              <a:rPr lang="es-ES" dirty="0">
                <a:latin typeface="+mn-lt"/>
                <a:ea typeface="Calibri" panose="020F0502020204030204" pitchFamily="34" charset="0"/>
              </a:rPr>
              <a:t>Material de la placa:</a:t>
            </a:r>
          </a:p>
          <a:p>
            <a:endParaRPr lang="es-ES" dirty="0">
              <a:latin typeface="+mn-lt"/>
              <a:ea typeface="Calibri" panose="020F0502020204030204" pitchFamily="34" charset="0"/>
            </a:endParaRPr>
          </a:p>
          <a:p>
            <a:r>
              <a:rPr lang="es-ES" dirty="0"/>
              <a:t>Las nuevas relaciones: </a:t>
            </a:r>
            <a:r>
              <a:rPr lang="es-ES" dirty="0">
                <a:latin typeface="+mn-lt"/>
                <a:ea typeface="Calibri" panose="020F0502020204030204" pitchFamily="34" charset="0"/>
              </a:rPr>
              <a:t> </a:t>
            </a:r>
            <a:endParaRPr lang="es-EC" dirty="0">
              <a:latin typeface="+mn-lt"/>
            </a:endParaRPr>
          </a:p>
        </p:txBody>
      </p:sp>
      <mc:AlternateContent xmlns:mc="http://schemas.openxmlformats.org/markup-compatibility/2006" xmlns:a14="http://schemas.microsoft.com/office/drawing/2010/main">
        <mc:Choice Requires="a14">
          <p:sp>
            <p:nvSpPr>
              <p:cNvPr id="3" name="Rectángulo 2"/>
              <p:cNvSpPr/>
              <p:nvPr/>
            </p:nvSpPr>
            <p:spPr>
              <a:xfrm>
                <a:off x="3282492" y="1920844"/>
                <a:ext cx="38487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𝐴𝑐𝑒𝑟𝑜</m:t>
                      </m:r>
                      <m:r>
                        <a:rPr lang="es-EC" b="0" i="1" smtClean="0">
                          <a:latin typeface="Cambria Math" panose="02040503050406030204" pitchFamily="18" charset="0"/>
                        </a:rPr>
                        <m:t>: </m:t>
                      </m:r>
                      <m:r>
                        <a:rPr lang="es-EC" i="1">
                          <a:latin typeface="Cambria Math" panose="02040503050406030204" pitchFamily="18" charset="0"/>
                        </a:rPr>
                        <m:t>𝐸</m:t>
                      </m:r>
                      <m:r>
                        <a:rPr lang="es-EC" i="0">
                          <a:latin typeface="Cambria Math" panose="02040503050406030204" pitchFamily="18" charset="0"/>
                        </a:rPr>
                        <m:t>=21</m:t>
                      </m:r>
                      <m:r>
                        <a:rPr lang="es-EC" b="0" i="0" smtClean="0">
                          <a:latin typeface="Cambria Math" panose="02040503050406030204" pitchFamily="18" charset="0"/>
                        </a:rPr>
                        <m:t>0</m:t>
                      </m:r>
                      <m:r>
                        <a:rPr lang="es-EC" i="0">
                          <a:latin typeface="Cambria Math" panose="02040503050406030204" pitchFamily="18" charset="0"/>
                        </a:rPr>
                        <m:t>000 </m:t>
                      </m:r>
                      <m:d>
                        <m:dPr>
                          <m:begChr m:val="["/>
                          <m:endChr m:val="]"/>
                          <m:ctrlPr>
                            <a:rPr lang="es-EC" i="1">
                              <a:latin typeface="Cambria Math" panose="02040503050406030204" pitchFamily="18" charset="0"/>
                            </a:rPr>
                          </m:ctrlPr>
                        </m:dPr>
                        <m:e>
                          <m:r>
                            <a:rPr lang="es-EC" i="1">
                              <a:latin typeface="Cambria Math" panose="02040503050406030204" pitchFamily="18" charset="0"/>
                            </a:rPr>
                            <m:t>𝑀𝑃𝑎</m:t>
                          </m:r>
                        </m:e>
                      </m:d>
                      <m:r>
                        <a:rPr lang="es-EC" i="0">
                          <a:latin typeface="Cambria Math" panose="02040503050406030204" pitchFamily="18" charset="0"/>
                        </a:rPr>
                        <m:t> ;</m:t>
                      </m:r>
                      <m:r>
                        <a:rPr lang="es-EC" b="0" i="1" smtClean="0">
                          <a:latin typeface="Cambria Math" panose="02040503050406030204" pitchFamily="18" charset="0"/>
                        </a:rPr>
                        <m:t> </m:t>
                      </m:r>
                      <m:r>
                        <a:rPr lang="es-EC" i="1">
                          <a:latin typeface="Cambria Math" panose="02040503050406030204" pitchFamily="18" charset="0"/>
                        </a:rPr>
                        <m:t>𝑢</m:t>
                      </m:r>
                      <m:r>
                        <a:rPr lang="es-EC" i="0">
                          <a:latin typeface="Cambria Math" panose="02040503050406030204" pitchFamily="18" charset="0"/>
                        </a:rPr>
                        <m:t>=0.3</m:t>
                      </m:r>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3282492" y="1920844"/>
                <a:ext cx="3848746" cy="369332"/>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3491880" y="2290176"/>
                <a:ext cx="3439596" cy="5666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i="1" smtClean="0">
                              <a:latin typeface="Cambria Math" panose="02040503050406030204" pitchFamily="18" charset="0"/>
                            </a:rPr>
                          </m:ctrlPr>
                        </m:fPr>
                        <m:num>
                          <m:r>
                            <a:rPr lang="es-EC" i="1">
                              <a:latin typeface="Cambria Math" panose="02040503050406030204" pitchFamily="18" charset="0"/>
                            </a:rPr>
                            <m:t>𝑎</m:t>
                          </m:r>
                        </m:num>
                        <m:den>
                          <m:r>
                            <a:rPr lang="es-EC" i="1">
                              <a:latin typeface="Cambria Math" panose="02040503050406030204" pitchFamily="18" charset="0"/>
                            </a:rPr>
                            <m:t>𝑏</m:t>
                          </m:r>
                        </m:den>
                      </m:f>
                      <m:r>
                        <a:rPr lang="es-EC" i="0">
                          <a:latin typeface="Cambria Math" panose="02040503050406030204" pitchFamily="18" charset="0"/>
                        </a:rPr>
                        <m:t>=1.05 ;1.10 ;1.15 ; 1.20</m:t>
                      </m:r>
                      <m:r>
                        <a:rPr lang="es-EC" b="0" i="0" smtClean="0">
                          <a:latin typeface="Cambria Math" panose="02040503050406030204" pitchFamily="18" charset="0"/>
                        </a:rPr>
                        <m:t>;1.25</m:t>
                      </m:r>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3491880" y="2290176"/>
                <a:ext cx="3439596" cy="566694"/>
              </a:xfrm>
              <a:prstGeom prst="rect">
                <a:avLst/>
              </a:prstGeom>
              <a:blipFill>
                <a:blip r:embed="rId3"/>
                <a:stretch>
                  <a:fillRect/>
                </a:stretch>
              </a:blipFill>
            </p:spPr>
            <p:txBody>
              <a:bodyPr/>
              <a:lstStyle/>
              <a:p>
                <a:r>
                  <a:rPr lang="es-EC">
                    <a:noFill/>
                  </a:rPr>
                  <a:t> </a:t>
                </a:r>
              </a:p>
            </p:txBody>
          </p:sp>
        </mc:Fallback>
      </mc:AlternateContent>
      <p:sp>
        <p:nvSpPr>
          <p:cNvPr id="16" name="CuadroTexto 15"/>
          <p:cNvSpPr txBox="1"/>
          <p:nvPr/>
        </p:nvSpPr>
        <p:spPr>
          <a:xfrm>
            <a:off x="2070406" y="3338441"/>
            <a:ext cx="4570808"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dirty="0"/>
              <a:t>Extrapolación de Coeficiente k1 para Deflexión</a:t>
            </a:r>
          </a:p>
        </p:txBody>
      </p:sp>
      <mc:AlternateContent xmlns:mc="http://schemas.openxmlformats.org/markup-compatibility/2006" xmlns:a14="http://schemas.microsoft.com/office/drawing/2010/main">
        <mc:Choice Requires="a14">
          <p:sp>
            <p:nvSpPr>
              <p:cNvPr id="9" name="Rectángulo 8"/>
              <p:cNvSpPr/>
              <p:nvPr/>
            </p:nvSpPr>
            <p:spPr>
              <a:xfrm>
                <a:off x="0" y="4547904"/>
                <a:ext cx="126913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d>
                            <m:dPr>
                              <m:begChr m:val="["/>
                              <m:endChr m:val="]"/>
                              <m:ctrlPr>
                                <a:rPr lang="es-EC" i="1">
                                  <a:latin typeface="Cambria Math" panose="02040503050406030204" pitchFamily="18" charset="0"/>
                                </a:rPr>
                              </m:ctrlPr>
                            </m:dPr>
                            <m:e>
                              <m:r>
                                <a:rPr lang="es-EC" i="1">
                                  <a:latin typeface="Cambria Math" panose="02040503050406030204" pitchFamily="18" charset="0"/>
                                </a:rPr>
                                <m:t>𝑤</m:t>
                              </m:r>
                              <m:d>
                                <m:dPr>
                                  <m:ctrlPr>
                                    <a:rPr lang="es-EC" i="1">
                                      <a:latin typeface="Cambria Math" panose="02040503050406030204" pitchFamily="18" charset="0"/>
                                    </a:rPr>
                                  </m:ctrlPr>
                                </m:dPr>
                                <m:e>
                                  <m:r>
                                    <a:rPr lang="es-EC" i="1">
                                      <a:latin typeface="Cambria Math" panose="02040503050406030204" pitchFamily="18" charset="0"/>
                                    </a:rPr>
                                    <m:t>𝑟</m:t>
                                  </m:r>
                                </m:e>
                              </m:d>
                            </m:e>
                          </m:d>
                          <m:r>
                            <a:rPr lang="es-EC" i="0">
                              <a:latin typeface="Cambria Math" panose="02040503050406030204" pitchFamily="18" charset="0"/>
                            </a:rPr>
                            <m:t> </m:t>
                          </m:r>
                        </m:e>
                        <m:sub>
                          <m:r>
                            <a:rPr lang="es-EC" i="1">
                              <a:latin typeface="Cambria Math" panose="02040503050406030204" pitchFamily="18" charset="0"/>
                            </a:rPr>
                            <m:t>𝑟</m:t>
                          </m:r>
                          <m:r>
                            <a:rPr lang="es-EC" i="0">
                              <a:latin typeface="Cambria Math" panose="02040503050406030204" pitchFamily="18" charset="0"/>
                            </a:rPr>
                            <m:t>=</m:t>
                          </m:r>
                          <m:r>
                            <a:rPr lang="es-EC" i="1">
                              <a:latin typeface="Cambria Math" panose="02040503050406030204" pitchFamily="18" charset="0"/>
                            </a:rPr>
                            <m:t>𝑎</m:t>
                          </m:r>
                        </m:sub>
                      </m:sSub>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0" y="4547904"/>
                <a:ext cx="1269130" cy="369332"/>
              </a:xfrm>
              <a:prstGeom prst="rect">
                <a:avLst/>
              </a:prstGeom>
              <a:blipFill>
                <a:blip r:embed="rId4"/>
                <a:stretch>
                  <a:fillRect/>
                </a:stretch>
              </a:blipFill>
            </p:spPr>
            <p:txBody>
              <a:bodyPr/>
              <a:lstStyle/>
              <a:p>
                <a:r>
                  <a:rPr lang="es-EC">
                    <a:noFill/>
                  </a:rPr>
                  <a:t> </a:t>
                </a:r>
              </a:p>
            </p:txBody>
          </p:sp>
        </mc:Fallback>
      </mc:AlternateContent>
      <p:sp>
        <p:nvSpPr>
          <p:cNvPr id="17" name="Flecha: a la derecha 16"/>
          <p:cNvSpPr/>
          <p:nvPr/>
        </p:nvSpPr>
        <p:spPr>
          <a:xfrm>
            <a:off x="1270096" y="4605267"/>
            <a:ext cx="576064" cy="37442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0" name="Rectángulo 9"/>
              <p:cNvSpPr/>
              <p:nvPr/>
            </p:nvSpPr>
            <p:spPr>
              <a:xfrm>
                <a:off x="2085397" y="4066225"/>
                <a:ext cx="1804597" cy="697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𝐷</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𝐸</m:t>
                          </m:r>
                          <m:r>
                            <a:rPr lang="es-EC" i="0">
                              <a:latin typeface="Cambria Math" panose="02040503050406030204" pitchFamily="18" charset="0"/>
                            </a:rPr>
                            <m:t> </m:t>
                          </m:r>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3</m:t>
                              </m:r>
                            </m:sup>
                          </m:sSup>
                        </m:num>
                        <m:den>
                          <m:d>
                            <m:dPr>
                              <m:begChr m:val=""/>
                              <m:ctrlPr>
                                <a:rPr lang="es-EC" i="1">
                                  <a:latin typeface="Cambria Math" panose="02040503050406030204" pitchFamily="18" charset="0"/>
                                </a:rPr>
                              </m:ctrlPr>
                            </m:dPr>
                            <m:e>
                              <m:r>
                                <a:rPr lang="es-EC" i="0">
                                  <a:latin typeface="Cambria Math" panose="02040503050406030204" pitchFamily="18" charset="0"/>
                                </a:rPr>
                                <m:t>12(1−</m:t>
                              </m:r>
                              <m:sSup>
                                <m:sSupPr>
                                  <m:ctrlPr>
                                    <a:rPr lang="es-EC" i="1">
                                      <a:latin typeface="Cambria Math" panose="02040503050406030204" pitchFamily="18" charset="0"/>
                                    </a:rPr>
                                  </m:ctrlPr>
                                </m:sSupPr>
                                <m:e>
                                  <m:r>
                                    <a:rPr lang="es-EC" i="1">
                                      <a:latin typeface="Cambria Math" panose="02040503050406030204" pitchFamily="18" charset="0"/>
                                    </a:rPr>
                                    <m:t>𝑢</m:t>
                                  </m:r>
                                </m:e>
                                <m:sup>
                                  <m:r>
                                    <a:rPr lang="es-EC" i="0">
                                      <a:latin typeface="Cambria Math" panose="02040503050406030204" pitchFamily="18" charset="0"/>
                                    </a:rPr>
                                    <m:t>2</m:t>
                                  </m:r>
                                </m:sup>
                              </m:sSup>
                            </m:e>
                          </m:d>
                        </m:den>
                      </m:f>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2085397" y="4066225"/>
                <a:ext cx="1804597" cy="697307"/>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2085397" y="5018836"/>
                <a:ext cx="9823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𝑢</m:t>
                      </m:r>
                      <m:r>
                        <a:rPr lang="es-EC" i="0">
                          <a:latin typeface="Cambria Math" panose="02040503050406030204" pitchFamily="18" charset="0"/>
                        </a:rPr>
                        <m:t>=0.3</m:t>
                      </m:r>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2085397" y="5018836"/>
                <a:ext cx="982385" cy="369332"/>
              </a:xfrm>
              <a:prstGeom prst="rect">
                <a:avLst/>
              </a:prstGeom>
              <a:blipFill>
                <a:blip r:embed="rId6"/>
                <a:stretch>
                  <a:fillRect/>
                </a:stretch>
              </a:blipFill>
            </p:spPr>
            <p:txBody>
              <a:bodyPr/>
              <a:lstStyle/>
              <a:p>
                <a:r>
                  <a:rPr lang="es-EC">
                    <a:noFill/>
                  </a:rPr>
                  <a:t> </a:t>
                </a:r>
              </a:p>
            </p:txBody>
          </p:sp>
        </mc:Fallback>
      </mc:AlternateContent>
      <p:sp>
        <p:nvSpPr>
          <p:cNvPr id="19" name="Flecha: a la derecha 18"/>
          <p:cNvSpPr/>
          <p:nvPr/>
        </p:nvSpPr>
        <p:spPr>
          <a:xfrm>
            <a:off x="3995936" y="4672381"/>
            <a:ext cx="576064" cy="37442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dirty="0"/>
          </a:p>
        </p:txBody>
      </p:sp>
      <mc:AlternateContent xmlns:mc="http://schemas.openxmlformats.org/markup-compatibility/2006" xmlns:a14="http://schemas.microsoft.com/office/drawing/2010/main">
        <mc:Choice Requires="a14">
          <p:sp>
            <p:nvSpPr>
              <p:cNvPr id="12" name="Rectángulo 11"/>
              <p:cNvSpPr/>
              <p:nvPr/>
            </p:nvSpPr>
            <p:spPr>
              <a:xfrm>
                <a:off x="4771903" y="3874130"/>
                <a:ext cx="4334905" cy="6737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d>
                            <m:dPr>
                              <m:begChr m:val="["/>
                              <m:endChr m:val="]"/>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𝑀𝐴𝑋</m:t>
                                  </m:r>
                                </m:sub>
                              </m:sSub>
                            </m:e>
                          </m:d>
                        </m:e>
                        <m:sub>
                          <m:r>
                            <a:rPr lang="es-EC" i="1">
                              <a:latin typeface="Cambria Math" panose="02040503050406030204" pitchFamily="18" charset="0"/>
                            </a:rPr>
                            <m:t>𝑏</m:t>
                          </m:r>
                          <m:r>
                            <a:rPr lang="es-EC" i="0">
                              <a:latin typeface="Cambria Math" panose="02040503050406030204" pitchFamily="18" charset="0"/>
                            </a:rPr>
                            <m:t>→ </m:t>
                          </m:r>
                          <m:f>
                            <m:fPr>
                              <m:ctrlPr>
                                <a:rPr lang="es-EC" i="1">
                                  <a:latin typeface="Cambria Math" panose="02040503050406030204" pitchFamily="18" charset="0"/>
                                </a:rPr>
                              </m:ctrlPr>
                            </m:fPr>
                            <m:num>
                              <m:r>
                                <a:rPr lang="es-EC" i="1">
                                  <a:latin typeface="Cambria Math" panose="02040503050406030204" pitchFamily="18" charset="0"/>
                                </a:rPr>
                                <m:t>𝑎</m:t>
                              </m:r>
                            </m:num>
                            <m:den>
                              <m:r>
                                <a:rPr lang="es-EC" i="0">
                                  <a:latin typeface="Cambria Math" panose="02040503050406030204" pitchFamily="18" charset="0"/>
                                </a:rPr>
                                <m:t>1.25</m:t>
                              </m:r>
                            </m:den>
                          </m:f>
                        </m:sub>
                      </m:sSub>
                      <m:r>
                        <a:rPr lang="es-EC" i="0">
                          <a:latin typeface="Cambria Math" panose="02040503050406030204" pitchFamily="18" charset="0"/>
                        </a:rPr>
                        <m:t>= 0.002314 </m:t>
                      </m:r>
                      <m:f>
                        <m:fPr>
                          <m:ctrlPr>
                            <a:rPr lang="es-EC" i="1">
                              <a:latin typeface="Cambria Math" panose="02040503050406030204" pitchFamily="18" charset="0"/>
                            </a:rPr>
                          </m:ctrlPr>
                        </m:fPr>
                        <m:num>
                          <m:r>
                            <a:rPr lang="es-EC" i="1">
                              <a:latin typeface="Cambria Math" panose="02040503050406030204" pitchFamily="18" charset="0"/>
                            </a:rPr>
                            <m:t>𝑄</m:t>
                          </m:r>
                          <m:sSup>
                            <m:sSupPr>
                              <m:ctrlPr>
                                <a:rPr lang="es-EC" i="1">
                                  <a:latin typeface="Cambria Math" panose="02040503050406030204" pitchFamily="18" charset="0"/>
                                </a:rPr>
                              </m:ctrlPr>
                            </m:sSupPr>
                            <m:e>
                              <m:r>
                                <a:rPr lang="es-EC" i="1">
                                  <a:latin typeface="Cambria Math" panose="02040503050406030204" pitchFamily="18" charset="0"/>
                                </a:rPr>
                                <m:t>𝑎</m:t>
                              </m:r>
                            </m:e>
                            <m:sup>
                              <m:r>
                                <a:rPr lang="es-EC" i="0">
                                  <a:latin typeface="Cambria Math" panose="02040503050406030204" pitchFamily="18" charset="0"/>
                                </a:rPr>
                                <m:t>4</m:t>
                              </m:r>
                            </m:sup>
                          </m:sSup>
                        </m:num>
                        <m:den>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3</m:t>
                              </m:r>
                            </m:sup>
                          </m:sSup>
                          <m:r>
                            <a:rPr lang="es-EC" i="1">
                              <a:latin typeface="Cambria Math" panose="02040503050406030204" pitchFamily="18" charset="0"/>
                            </a:rPr>
                            <m:t>𝐸</m:t>
                          </m:r>
                        </m:den>
                      </m:f>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0">
                              <a:latin typeface="Cambria Math" panose="02040503050406030204" pitchFamily="18" charset="0"/>
                            </a:rPr>
                            <m:t>1</m:t>
                          </m:r>
                        </m:sub>
                      </m:sSub>
                      <m:f>
                        <m:fPr>
                          <m:ctrlPr>
                            <a:rPr lang="es-EC" i="1">
                              <a:latin typeface="Cambria Math" panose="02040503050406030204" pitchFamily="18" charset="0"/>
                            </a:rPr>
                          </m:ctrlPr>
                        </m:fPr>
                        <m:num>
                          <m:r>
                            <a:rPr lang="es-EC" i="1">
                              <a:latin typeface="Cambria Math" panose="02040503050406030204" pitchFamily="18" charset="0"/>
                            </a:rPr>
                            <m:t>𝑄</m:t>
                          </m:r>
                          <m:sSup>
                            <m:sSupPr>
                              <m:ctrlPr>
                                <a:rPr lang="es-EC" i="1">
                                  <a:latin typeface="Cambria Math" panose="02040503050406030204" pitchFamily="18" charset="0"/>
                                </a:rPr>
                              </m:ctrlPr>
                            </m:sSupPr>
                            <m:e>
                              <m:r>
                                <a:rPr lang="es-EC" i="1">
                                  <a:latin typeface="Cambria Math" panose="02040503050406030204" pitchFamily="18" charset="0"/>
                                </a:rPr>
                                <m:t>𝑎</m:t>
                              </m:r>
                            </m:e>
                            <m:sup>
                              <m:r>
                                <a:rPr lang="es-EC" i="0">
                                  <a:latin typeface="Cambria Math" panose="02040503050406030204" pitchFamily="18" charset="0"/>
                                </a:rPr>
                                <m:t>4</m:t>
                              </m:r>
                            </m:sup>
                          </m:sSup>
                        </m:num>
                        <m:den>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3</m:t>
                              </m:r>
                            </m:sup>
                          </m:sSup>
                          <m:r>
                            <a:rPr lang="es-EC" i="1">
                              <a:latin typeface="Cambria Math" panose="02040503050406030204" pitchFamily="18" charset="0"/>
                            </a:rPr>
                            <m:t>𝐸</m:t>
                          </m:r>
                        </m:den>
                      </m:f>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4771903" y="3874130"/>
                <a:ext cx="4334905" cy="673774"/>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Rectángulo 19"/>
              <p:cNvSpPr/>
              <p:nvPr/>
            </p:nvSpPr>
            <p:spPr>
              <a:xfrm>
                <a:off x="4773425" y="5088744"/>
                <a:ext cx="4334905" cy="6737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d>
                            <m:dPr>
                              <m:begChr m:val="["/>
                              <m:endChr m:val="]"/>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𝑀𝐴𝑋</m:t>
                                  </m:r>
                                </m:sub>
                              </m:sSub>
                            </m:e>
                          </m:d>
                        </m:e>
                        <m:sub>
                          <m:r>
                            <a:rPr lang="es-EC" i="1">
                              <a:latin typeface="Cambria Math" panose="02040503050406030204" pitchFamily="18" charset="0"/>
                            </a:rPr>
                            <m:t>𝑏</m:t>
                          </m:r>
                          <m:r>
                            <a:rPr lang="es-EC" i="0">
                              <a:latin typeface="Cambria Math" panose="02040503050406030204" pitchFamily="18" charset="0"/>
                            </a:rPr>
                            <m:t>→ </m:t>
                          </m:r>
                          <m:f>
                            <m:fPr>
                              <m:ctrlPr>
                                <a:rPr lang="es-EC" i="1">
                                  <a:latin typeface="Cambria Math" panose="02040503050406030204" pitchFamily="18" charset="0"/>
                                </a:rPr>
                              </m:ctrlPr>
                            </m:fPr>
                            <m:num>
                              <m:r>
                                <a:rPr lang="es-EC" i="1">
                                  <a:latin typeface="Cambria Math" panose="02040503050406030204" pitchFamily="18" charset="0"/>
                                </a:rPr>
                                <m:t>𝑎</m:t>
                              </m:r>
                            </m:num>
                            <m:den>
                              <m:r>
                                <a:rPr lang="es-EC" i="0">
                                  <a:latin typeface="Cambria Math" panose="02040503050406030204" pitchFamily="18" charset="0"/>
                                </a:rPr>
                                <m:t>1.20</m:t>
                              </m:r>
                            </m:den>
                          </m:f>
                        </m:sub>
                      </m:sSub>
                      <m:r>
                        <a:rPr lang="es-EC" i="0">
                          <a:latin typeface="Cambria Math" panose="02040503050406030204" pitchFamily="18" charset="0"/>
                        </a:rPr>
                        <m:t>= 0.001107 </m:t>
                      </m:r>
                      <m:f>
                        <m:fPr>
                          <m:ctrlPr>
                            <a:rPr lang="es-EC" i="1">
                              <a:latin typeface="Cambria Math" panose="02040503050406030204" pitchFamily="18" charset="0"/>
                            </a:rPr>
                          </m:ctrlPr>
                        </m:fPr>
                        <m:num>
                          <m:r>
                            <a:rPr lang="es-EC" i="1">
                              <a:latin typeface="Cambria Math" panose="02040503050406030204" pitchFamily="18" charset="0"/>
                            </a:rPr>
                            <m:t>𝑄</m:t>
                          </m:r>
                          <m:sSup>
                            <m:sSupPr>
                              <m:ctrlPr>
                                <a:rPr lang="es-EC" i="1">
                                  <a:latin typeface="Cambria Math" panose="02040503050406030204" pitchFamily="18" charset="0"/>
                                </a:rPr>
                              </m:ctrlPr>
                            </m:sSupPr>
                            <m:e>
                              <m:r>
                                <a:rPr lang="es-EC" i="1">
                                  <a:latin typeface="Cambria Math" panose="02040503050406030204" pitchFamily="18" charset="0"/>
                                </a:rPr>
                                <m:t>𝑎</m:t>
                              </m:r>
                            </m:e>
                            <m:sup>
                              <m:r>
                                <a:rPr lang="es-EC" i="0">
                                  <a:latin typeface="Cambria Math" panose="02040503050406030204" pitchFamily="18" charset="0"/>
                                </a:rPr>
                                <m:t>4</m:t>
                              </m:r>
                            </m:sup>
                          </m:sSup>
                        </m:num>
                        <m:den>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3</m:t>
                              </m:r>
                            </m:sup>
                          </m:sSup>
                          <m:r>
                            <a:rPr lang="es-EC" i="1">
                              <a:latin typeface="Cambria Math" panose="02040503050406030204" pitchFamily="18" charset="0"/>
                            </a:rPr>
                            <m:t>𝐸</m:t>
                          </m:r>
                        </m:den>
                      </m:f>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0">
                              <a:latin typeface="Cambria Math" panose="02040503050406030204" pitchFamily="18" charset="0"/>
                            </a:rPr>
                            <m:t>1</m:t>
                          </m:r>
                        </m:sub>
                      </m:sSub>
                      <m:f>
                        <m:fPr>
                          <m:ctrlPr>
                            <a:rPr lang="es-EC" i="1">
                              <a:latin typeface="Cambria Math" panose="02040503050406030204" pitchFamily="18" charset="0"/>
                            </a:rPr>
                          </m:ctrlPr>
                        </m:fPr>
                        <m:num>
                          <m:r>
                            <a:rPr lang="es-EC" i="1">
                              <a:latin typeface="Cambria Math" panose="02040503050406030204" pitchFamily="18" charset="0"/>
                            </a:rPr>
                            <m:t>𝑄</m:t>
                          </m:r>
                          <m:sSup>
                            <m:sSupPr>
                              <m:ctrlPr>
                                <a:rPr lang="es-EC" i="1">
                                  <a:latin typeface="Cambria Math" panose="02040503050406030204" pitchFamily="18" charset="0"/>
                                </a:rPr>
                              </m:ctrlPr>
                            </m:sSupPr>
                            <m:e>
                              <m:r>
                                <a:rPr lang="es-EC" i="1">
                                  <a:latin typeface="Cambria Math" panose="02040503050406030204" pitchFamily="18" charset="0"/>
                                </a:rPr>
                                <m:t>𝑎</m:t>
                              </m:r>
                            </m:e>
                            <m:sup>
                              <m:r>
                                <a:rPr lang="es-EC" i="0">
                                  <a:latin typeface="Cambria Math" panose="02040503050406030204" pitchFamily="18" charset="0"/>
                                </a:rPr>
                                <m:t>4</m:t>
                              </m:r>
                            </m:sup>
                          </m:sSup>
                        </m:num>
                        <m:den>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3</m:t>
                              </m:r>
                            </m:sup>
                          </m:sSup>
                          <m:r>
                            <a:rPr lang="es-EC" i="1">
                              <a:latin typeface="Cambria Math" panose="02040503050406030204" pitchFamily="18" charset="0"/>
                            </a:rPr>
                            <m:t>𝐸</m:t>
                          </m:r>
                        </m:den>
                      </m:f>
                    </m:oMath>
                  </m:oMathPara>
                </a14:m>
                <a:endParaRPr lang="es-EC" dirty="0"/>
              </a:p>
            </p:txBody>
          </p:sp>
        </mc:Choice>
        <mc:Fallback xmlns="">
          <p:sp>
            <p:nvSpPr>
              <p:cNvPr id="20" name="Rectángulo 19"/>
              <p:cNvSpPr>
                <a:spLocks noRot="1" noChangeAspect="1" noMove="1" noResize="1" noEditPoints="1" noAdjustHandles="1" noChangeArrowheads="1" noChangeShapeType="1" noTextEdit="1"/>
              </p:cNvSpPr>
              <p:nvPr/>
            </p:nvSpPr>
            <p:spPr>
              <a:xfrm>
                <a:off x="4773425" y="5088744"/>
                <a:ext cx="4334905" cy="673774"/>
              </a:xfrm>
              <a:prstGeom prst="rect">
                <a:avLst/>
              </a:prstGeom>
              <a:blipFill>
                <a:blip r:embed="rId8"/>
                <a:stretch>
                  <a:fillRect/>
                </a:stretch>
              </a:blipFill>
            </p:spPr>
            <p:txBody>
              <a:bodyPr/>
              <a:lstStyle/>
              <a:p>
                <a:r>
                  <a:rPr lang="es-EC">
                    <a:noFill/>
                  </a:rPr>
                  <a:t> </a:t>
                </a:r>
              </a:p>
            </p:txBody>
          </p:sp>
        </mc:Fallback>
      </mc:AlternateContent>
      <p:pic>
        <p:nvPicPr>
          <p:cNvPr id="18" name="Imagen 17"/>
          <p:cNvPicPr/>
          <p:nvPr/>
        </p:nvPicPr>
        <p:blipFill rotWithShape="1">
          <a:blip r:embed="rId9"/>
          <a:srcRect t="13109" r="75338" b="2710"/>
          <a:stretch/>
        </p:blipFill>
        <p:spPr bwMode="auto">
          <a:xfrm>
            <a:off x="7140864" y="897888"/>
            <a:ext cx="1954654" cy="2809885"/>
          </a:xfrm>
          <a:prstGeom prst="rect">
            <a:avLst/>
          </a:prstGeom>
          <a:ln/>
          <a:extLst>
            <a:ext uri="{53640926-AAD7-44D8-BBD7-CCE9431645EC}">
              <a14:shadowObscured xmlns:a14="http://schemas.microsoft.com/office/drawing/2010/main"/>
            </a:ext>
          </a:extLst>
        </p:spPr>
        <p:style>
          <a:lnRef idx="2">
            <a:schemeClr val="dk1"/>
          </a:lnRef>
          <a:fillRef idx="1">
            <a:schemeClr val="lt1"/>
          </a:fillRef>
          <a:effectRef idx="0">
            <a:schemeClr val="dk1"/>
          </a:effectRef>
          <a:fontRef idx="minor">
            <a:schemeClr val="dk1"/>
          </a:fontRef>
        </p:style>
      </p:pic>
      <p:sp>
        <p:nvSpPr>
          <p:cNvPr id="4" name="Rectángulo 3"/>
          <p:cNvSpPr/>
          <p:nvPr/>
        </p:nvSpPr>
        <p:spPr>
          <a:xfrm>
            <a:off x="7425619" y="2092206"/>
            <a:ext cx="1754893" cy="184666"/>
          </a:xfrm>
          <a:prstGeom prst="rect">
            <a:avLst/>
          </a:prstGeom>
          <a:noFill/>
          <a:ln w="38100"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Tree>
    <p:extLst>
      <p:ext uri="{BB962C8B-B14F-4D97-AF65-F5344CB8AC3E}">
        <p14:creationId xmlns:p14="http://schemas.microsoft.com/office/powerpoint/2010/main" val="3398855536"/>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4572000" y="-90264"/>
            <a:ext cx="45363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2800" b="1" dirty="0">
                <a:solidFill>
                  <a:schemeClr val="tx1"/>
                </a:solidFill>
              </a:rPr>
              <a:t>Soluciones Analíticas-Caso 3</a:t>
            </a: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33</a:t>
            </a:fld>
            <a:endParaRPr lang="en-US" sz="1600"/>
          </a:p>
        </p:txBody>
      </p:sp>
      <p:sp>
        <p:nvSpPr>
          <p:cNvPr id="16" name="CuadroTexto 15"/>
          <p:cNvSpPr txBox="1"/>
          <p:nvPr/>
        </p:nvSpPr>
        <p:spPr>
          <a:xfrm>
            <a:off x="2220061" y="1862716"/>
            <a:ext cx="4444346"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dirty="0"/>
              <a:t>Extrapolación de Coeficiente k para Esfuerzo</a:t>
            </a:r>
          </a:p>
        </p:txBody>
      </p:sp>
      <p:sp>
        <p:nvSpPr>
          <p:cNvPr id="17" name="Flecha: a la derecha 16"/>
          <p:cNvSpPr/>
          <p:nvPr/>
        </p:nvSpPr>
        <p:spPr>
          <a:xfrm>
            <a:off x="1669987" y="2847840"/>
            <a:ext cx="576064" cy="37442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0" name="Rectángulo 9"/>
              <p:cNvSpPr/>
              <p:nvPr/>
            </p:nvSpPr>
            <p:spPr>
              <a:xfrm>
                <a:off x="2318059" y="2394828"/>
                <a:ext cx="1804597" cy="697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𝐷</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𝐸</m:t>
                          </m:r>
                          <m:r>
                            <a:rPr lang="es-EC" i="0">
                              <a:latin typeface="Cambria Math" panose="02040503050406030204" pitchFamily="18" charset="0"/>
                            </a:rPr>
                            <m:t> </m:t>
                          </m:r>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3</m:t>
                              </m:r>
                            </m:sup>
                          </m:sSup>
                        </m:num>
                        <m:den>
                          <m:d>
                            <m:dPr>
                              <m:begChr m:val=""/>
                              <m:ctrlPr>
                                <a:rPr lang="es-EC" i="1">
                                  <a:latin typeface="Cambria Math" panose="02040503050406030204" pitchFamily="18" charset="0"/>
                                </a:rPr>
                              </m:ctrlPr>
                            </m:dPr>
                            <m:e>
                              <m:r>
                                <a:rPr lang="es-EC" i="0">
                                  <a:latin typeface="Cambria Math" panose="02040503050406030204" pitchFamily="18" charset="0"/>
                                </a:rPr>
                                <m:t>12(1−</m:t>
                              </m:r>
                              <m:sSup>
                                <m:sSupPr>
                                  <m:ctrlPr>
                                    <a:rPr lang="es-EC" i="1">
                                      <a:latin typeface="Cambria Math" panose="02040503050406030204" pitchFamily="18" charset="0"/>
                                    </a:rPr>
                                  </m:ctrlPr>
                                </m:sSupPr>
                                <m:e>
                                  <m:r>
                                    <a:rPr lang="es-EC" i="1">
                                      <a:latin typeface="Cambria Math" panose="02040503050406030204" pitchFamily="18" charset="0"/>
                                    </a:rPr>
                                    <m:t>𝑢</m:t>
                                  </m:r>
                                </m:e>
                                <m:sup>
                                  <m:r>
                                    <a:rPr lang="es-EC" i="0">
                                      <a:latin typeface="Cambria Math" panose="02040503050406030204" pitchFamily="18" charset="0"/>
                                    </a:rPr>
                                    <m:t>2</m:t>
                                  </m:r>
                                </m:sup>
                              </m:sSup>
                            </m:e>
                          </m:d>
                        </m:den>
                      </m:f>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2318059" y="2394828"/>
                <a:ext cx="1804597" cy="697307"/>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2318059" y="3222268"/>
                <a:ext cx="9823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𝑢</m:t>
                      </m:r>
                      <m:r>
                        <a:rPr lang="es-EC" i="0">
                          <a:latin typeface="Cambria Math" panose="02040503050406030204" pitchFamily="18" charset="0"/>
                        </a:rPr>
                        <m:t>=0.3</m:t>
                      </m:r>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2318059" y="3222268"/>
                <a:ext cx="982385" cy="369332"/>
              </a:xfrm>
              <a:prstGeom prst="rect">
                <a:avLst/>
              </a:prstGeom>
              <a:blipFill>
                <a:blip r:embed="rId3"/>
                <a:stretch>
                  <a:fillRect/>
                </a:stretch>
              </a:blipFill>
            </p:spPr>
            <p:txBody>
              <a:bodyPr/>
              <a:lstStyle/>
              <a:p>
                <a:r>
                  <a:rPr lang="es-EC">
                    <a:noFill/>
                  </a:rPr>
                  <a:t> </a:t>
                </a:r>
              </a:p>
            </p:txBody>
          </p:sp>
        </mc:Fallback>
      </mc:AlternateContent>
      <p:sp>
        <p:nvSpPr>
          <p:cNvPr id="19" name="Flecha: a la derecha 18"/>
          <p:cNvSpPr/>
          <p:nvPr/>
        </p:nvSpPr>
        <p:spPr>
          <a:xfrm>
            <a:off x="4118259" y="2932154"/>
            <a:ext cx="576064" cy="37442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dirty="0"/>
          </a:p>
        </p:txBody>
      </p:sp>
      <mc:AlternateContent xmlns:mc="http://schemas.openxmlformats.org/markup-compatibility/2006" xmlns:a14="http://schemas.microsoft.com/office/drawing/2010/main">
        <mc:Choice Requires="a14">
          <p:sp>
            <p:nvSpPr>
              <p:cNvPr id="14" name="Rectángulo 13"/>
              <p:cNvSpPr/>
              <p:nvPr/>
            </p:nvSpPr>
            <p:spPr>
              <a:xfrm>
                <a:off x="856182" y="2348880"/>
                <a:ext cx="8475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𝑟</m:t>
                          </m:r>
                        </m:sub>
                      </m:sSub>
                      <m:d>
                        <m:dPr>
                          <m:ctrlPr>
                            <a:rPr lang="es-EC" i="1">
                              <a:latin typeface="Cambria Math" panose="02040503050406030204" pitchFamily="18" charset="0"/>
                            </a:rPr>
                          </m:ctrlPr>
                        </m:dPr>
                        <m:e>
                          <m:r>
                            <a:rPr lang="es-EC" i="1">
                              <a:latin typeface="Cambria Math" panose="02040503050406030204" pitchFamily="18" charset="0"/>
                            </a:rPr>
                            <m:t>𝑏</m:t>
                          </m:r>
                        </m:e>
                      </m:d>
                    </m:oMath>
                  </m:oMathPara>
                </a14:m>
                <a:endParaRPr lang="es-EC" dirty="0"/>
              </a:p>
            </p:txBody>
          </p:sp>
        </mc:Choice>
        <mc:Fallback xmlns="">
          <p:sp>
            <p:nvSpPr>
              <p:cNvPr id="14" name="Rectángulo 13"/>
              <p:cNvSpPr>
                <a:spLocks noRot="1" noChangeAspect="1" noMove="1" noResize="1" noEditPoints="1" noAdjustHandles="1" noChangeArrowheads="1" noChangeShapeType="1" noTextEdit="1"/>
              </p:cNvSpPr>
              <p:nvPr/>
            </p:nvSpPr>
            <p:spPr>
              <a:xfrm>
                <a:off x="856182" y="2348880"/>
                <a:ext cx="847540" cy="369332"/>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833604" y="2852936"/>
                <a:ext cx="8344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𝑀</m:t>
                          </m:r>
                        </m:e>
                        <m:sub>
                          <m:r>
                            <a:rPr lang="es-EC" b="0" i="1" smtClean="0">
                              <a:latin typeface="Cambria Math" panose="02040503050406030204" pitchFamily="18" charset="0"/>
                            </a:rPr>
                            <m:t>𝑡</m:t>
                          </m:r>
                        </m:sub>
                      </m:sSub>
                      <m:d>
                        <m:dPr>
                          <m:ctrlPr>
                            <a:rPr lang="es-EC" i="1">
                              <a:latin typeface="Cambria Math" panose="02040503050406030204" pitchFamily="18" charset="0"/>
                            </a:rPr>
                          </m:ctrlPr>
                        </m:dPr>
                        <m:e>
                          <m:r>
                            <a:rPr lang="es-EC" b="0" i="1" smtClean="0">
                              <a:latin typeface="Cambria Math" panose="02040503050406030204" pitchFamily="18" charset="0"/>
                            </a:rPr>
                            <m:t>𝑎</m:t>
                          </m:r>
                        </m:e>
                      </m:d>
                    </m:oMath>
                  </m:oMathPara>
                </a14:m>
                <a:endParaRPr lang="es-EC" dirty="0"/>
              </a:p>
            </p:txBody>
          </p:sp>
        </mc:Choice>
        <mc:Fallback xmlns="">
          <p:sp>
            <p:nvSpPr>
              <p:cNvPr id="15" name="Rectángulo 14"/>
              <p:cNvSpPr>
                <a:spLocks noRot="1" noChangeAspect="1" noMove="1" noResize="1" noEditPoints="1" noAdjustHandles="1" noChangeArrowheads="1" noChangeShapeType="1" noTextEdit="1"/>
              </p:cNvSpPr>
              <p:nvPr/>
            </p:nvSpPr>
            <p:spPr>
              <a:xfrm>
                <a:off x="833604" y="2852936"/>
                <a:ext cx="834459" cy="369332"/>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Rectángulo 17"/>
              <p:cNvSpPr/>
              <p:nvPr/>
            </p:nvSpPr>
            <p:spPr>
              <a:xfrm>
                <a:off x="856182" y="3356992"/>
                <a:ext cx="8306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𝑀</m:t>
                          </m:r>
                        </m:e>
                        <m:sub>
                          <m:r>
                            <a:rPr lang="es-EC" b="0" i="1" smtClean="0">
                              <a:latin typeface="Cambria Math" panose="02040503050406030204" pitchFamily="18" charset="0"/>
                            </a:rPr>
                            <m:t>𝑡</m:t>
                          </m:r>
                        </m:sub>
                      </m:sSub>
                      <m:d>
                        <m:dPr>
                          <m:ctrlPr>
                            <a:rPr lang="es-EC" i="1">
                              <a:latin typeface="Cambria Math" panose="02040503050406030204" pitchFamily="18" charset="0"/>
                            </a:rPr>
                          </m:ctrlPr>
                        </m:dPr>
                        <m:e>
                          <m:r>
                            <a:rPr lang="es-EC" i="1">
                              <a:latin typeface="Cambria Math" panose="02040503050406030204" pitchFamily="18" charset="0"/>
                            </a:rPr>
                            <m:t>𝑏</m:t>
                          </m:r>
                        </m:e>
                      </m:d>
                    </m:oMath>
                  </m:oMathPara>
                </a14:m>
                <a:endParaRPr lang="es-EC" dirty="0"/>
              </a:p>
            </p:txBody>
          </p:sp>
        </mc:Choice>
        <mc:Fallback xmlns="">
          <p:sp>
            <p:nvSpPr>
              <p:cNvPr id="18" name="Rectángulo 17"/>
              <p:cNvSpPr>
                <a:spLocks noRot="1" noChangeAspect="1" noMove="1" noResize="1" noEditPoints="1" noAdjustHandles="1" noChangeArrowheads="1" noChangeShapeType="1" noTextEdit="1"/>
              </p:cNvSpPr>
              <p:nvPr/>
            </p:nvSpPr>
            <p:spPr>
              <a:xfrm>
                <a:off x="856182" y="3356992"/>
                <a:ext cx="830676" cy="369332"/>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22" name="Rectángulo 21"/>
              <p:cNvSpPr/>
              <p:nvPr/>
            </p:nvSpPr>
            <p:spPr>
              <a:xfrm>
                <a:off x="5567398" y="3743495"/>
                <a:ext cx="3460563" cy="7377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d>
                            <m:dPr>
                              <m:begChr m:val="["/>
                              <m:endChr m:val="]"/>
                              <m:ctrlPr>
                                <a:rPr lang="es-EC" i="1">
                                  <a:latin typeface="Cambria Math" panose="02040503050406030204" pitchFamily="18" charset="0"/>
                                </a:rPr>
                              </m:ctrlPr>
                            </m:dPr>
                            <m:e>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r>
                                        <a:rPr lang="es-EC" i="1">
                                          <a:latin typeface="Cambria Math" panose="02040503050406030204" pitchFamily="18" charset="0"/>
                                        </a:rPr>
                                        <m:t>𝜎</m:t>
                                      </m:r>
                                    </m:e>
                                    <m:sub>
                                      <m:d>
                                        <m:dPr>
                                          <m:begChr m:val=""/>
                                          <m:ctrlPr>
                                            <a:rPr lang="es-EC" i="1">
                                              <a:latin typeface="Cambria Math" panose="02040503050406030204" pitchFamily="18" charset="0"/>
                                            </a:rPr>
                                          </m:ctrlPr>
                                        </m:dPr>
                                        <m:e>
                                          <m:r>
                                            <a:rPr lang="es-EC" i="1">
                                              <a:latin typeface="Cambria Math" panose="02040503050406030204" pitchFamily="18" charset="0"/>
                                            </a:rPr>
                                            <m:t>𝑟</m:t>
                                          </m:r>
                                          <m:r>
                                            <a:rPr lang="es-EC" i="0">
                                              <a:latin typeface="Cambria Math" panose="02040503050406030204" pitchFamily="18" charset="0"/>
                                            </a:rPr>
                                            <m:t>(</m:t>
                                          </m:r>
                                          <m:r>
                                            <a:rPr lang="es-EC" i="1">
                                              <a:latin typeface="Cambria Math" panose="02040503050406030204" pitchFamily="18" charset="0"/>
                                            </a:rPr>
                                            <m:t>𝑏</m:t>
                                          </m:r>
                                        </m:e>
                                      </m:d>
                                    </m:sub>
                                  </m:sSub>
                                </m:e>
                                <m:sub>
                                  <m:r>
                                    <a:rPr lang="es-EC" i="1">
                                      <a:latin typeface="Cambria Math" panose="02040503050406030204" pitchFamily="18" charset="0"/>
                                    </a:rPr>
                                    <m:t>𝑀𝐴𝑋</m:t>
                                  </m:r>
                                  <m:r>
                                    <a:rPr lang="es-EC" i="0">
                                      <a:latin typeface="Cambria Math" panose="02040503050406030204" pitchFamily="18" charset="0"/>
                                    </a:rPr>
                                    <m:t>. </m:t>
                                  </m:r>
                                </m:sub>
                              </m:sSub>
                            </m:e>
                          </m:d>
                        </m:e>
                        <m:sub>
                          <m:r>
                            <a:rPr lang="es-EC" i="1">
                              <a:latin typeface="Cambria Math" panose="02040503050406030204" pitchFamily="18" charset="0"/>
                            </a:rPr>
                            <m:t>𝑏</m:t>
                          </m:r>
                          <m:r>
                            <a:rPr lang="es-EC" i="0">
                              <a:latin typeface="Cambria Math" panose="02040503050406030204" pitchFamily="18" charset="0"/>
                            </a:rPr>
                            <m:t>→ </m:t>
                          </m:r>
                          <m:f>
                            <m:fPr>
                              <m:ctrlPr>
                                <a:rPr lang="es-EC" i="1">
                                  <a:latin typeface="Cambria Math" panose="02040503050406030204" pitchFamily="18" charset="0"/>
                                </a:rPr>
                              </m:ctrlPr>
                            </m:fPr>
                            <m:num>
                              <m:r>
                                <a:rPr lang="es-EC" i="1">
                                  <a:latin typeface="Cambria Math" panose="02040503050406030204" pitchFamily="18" charset="0"/>
                                </a:rPr>
                                <m:t>𝑎</m:t>
                              </m:r>
                            </m:num>
                            <m:den>
                              <m:r>
                                <a:rPr lang="es-EC" i="0">
                                  <a:latin typeface="Cambria Math" panose="02040503050406030204" pitchFamily="18" charset="0"/>
                                </a:rPr>
                                <m:t>1.25</m:t>
                              </m:r>
                            </m:den>
                          </m:f>
                        </m:sub>
                      </m:sSub>
                      <m:r>
                        <a:rPr lang="es-EC" i="0">
                          <a:latin typeface="Cambria Math" panose="02040503050406030204" pitchFamily="18" charset="0"/>
                        </a:rPr>
                        <m:t>=0.1351</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𝑎</m:t>
                              </m:r>
                            </m:e>
                            <m:sup>
                              <m:r>
                                <a:rPr lang="es-EC" i="0">
                                  <a:latin typeface="Cambria Math" panose="02040503050406030204" pitchFamily="18" charset="0"/>
                                </a:rPr>
                                <m:t>2</m:t>
                              </m:r>
                            </m:sup>
                          </m:sSup>
                          <m:r>
                            <a:rPr lang="es-EC" i="1">
                              <a:latin typeface="Cambria Math" panose="02040503050406030204" pitchFamily="18" charset="0"/>
                            </a:rPr>
                            <m:t>𝑄</m:t>
                          </m:r>
                        </m:num>
                        <m:den>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2</m:t>
                              </m:r>
                            </m:sup>
                          </m:sSup>
                          <m:r>
                            <a:rPr lang="es-EC" i="0">
                              <a:latin typeface="Cambria Math" panose="02040503050406030204" pitchFamily="18" charset="0"/>
                            </a:rPr>
                            <m:t> </m:t>
                          </m:r>
                        </m:den>
                      </m:f>
                      <m:r>
                        <a:rPr lang="es-EC" i="0">
                          <a:latin typeface="Cambria Math" panose="02040503050406030204" pitchFamily="18" charset="0"/>
                        </a:rPr>
                        <m:t> </m:t>
                      </m:r>
                    </m:oMath>
                  </m:oMathPara>
                </a14:m>
                <a:endParaRPr lang="es-EC" dirty="0"/>
              </a:p>
            </p:txBody>
          </p:sp>
        </mc:Choice>
        <mc:Fallback>
          <p:sp>
            <p:nvSpPr>
              <p:cNvPr id="22" name="Rectángulo 21"/>
              <p:cNvSpPr>
                <a:spLocks noRot="1" noChangeAspect="1" noMove="1" noResize="1" noEditPoints="1" noAdjustHandles="1" noChangeArrowheads="1" noChangeShapeType="1" noTextEdit="1"/>
              </p:cNvSpPr>
              <p:nvPr/>
            </p:nvSpPr>
            <p:spPr>
              <a:xfrm>
                <a:off x="5567398" y="3743495"/>
                <a:ext cx="3460563" cy="737702"/>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25" name="Rectángulo 24"/>
              <p:cNvSpPr/>
              <p:nvPr/>
            </p:nvSpPr>
            <p:spPr>
              <a:xfrm>
                <a:off x="5546686" y="4491498"/>
                <a:ext cx="3409267" cy="7377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d>
                            <m:dPr>
                              <m:begChr m:val="["/>
                              <m:endChr m:val="]"/>
                              <m:ctrlPr>
                                <a:rPr lang="es-EC" i="1">
                                  <a:latin typeface="Cambria Math" panose="02040503050406030204" pitchFamily="18" charset="0"/>
                                </a:rPr>
                              </m:ctrlPr>
                            </m:dPr>
                            <m:e>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r>
                                        <a:rPr lang="es-EC" i="1">
                                          <a:latin typeface="Cambria Math" panose="02040503050406030204" pitchFamily="18" charset="0"/>
                                        </a:rPr>
                                        <m:t>𝜎</m:t>
                                      </m:r>
                                    </m:e>
                                    <m:sub>
                                      <m:d>
                                        <m:dPr>
                                          <m:begChr m:val=""/>
                                          <m:ctrlPr>
                                            <a:rPr lang="es-EC" i="1">
                                              <a:latin typeface="Cambria Math" panose="02040503050406030204" pitchFamily="18" charset="0"/>
                                            </a:rPr>
                                          </m:ctrlPr>
                                        </m:dPr>
                                        <m:e>
                                          <m:r>
                                            <a:rPr lang="es-EC" i="1">
                                              <a:latin typeface="Cambria Math" panose="02040503050406030204" pitchFamily="18" charset="0"/>
                                            </a:rPr>
                                            <m:t>𝑟</m:t>
                                          </m:r>
                                          <m:r>
                                            <a:rPr lang="es-EC" i="0">
                                              <a:latin typeface="Cambria Math" panose="02040503050406030204" pitchFamily="18" charset="0"/>
                                            </a:rPr>
                                            <m:t>(</m:t>
                                          </m:r>
                                          <m:r>
                                            <a:rPr lang="es-EC" i="1">
                                              <a:latin typeface="Cambria Math" panose="02040503050406030204" pitchFamily="18" charset="0"/>
                                            </a:rPr>
                                            <m:t>𝑏</m:t>
                                          </m:r>
                                        </m:e>
                                      </m:d>
                                    </m:sub>
                                  </m:sSub>
                                </m:e>
                                <m:sub>
                                  <m:r>
                                    <a:rPr lang="es-EC" i="1">
                                      <a:latin typeface="Cambria Math" panose="02040503050406030204" pitchFamily="18" charset="0"/>
                                    </a:rPr>
                                    <m:t>𝑀𝐴𝑋</m:t>
                                  </m:r>
                                  <m:r>
                                    <a:rPr lang="es-EC" i="0">
                                      <a:latin typeface="Cambria Math" panose="02040503050406030204" pitchFamily="18" charset="0"/>
                                    </a:rPr>
                                    <m:t>. </m:t>
                                  </m:r>
                                </m:sub>
                              </m:sSub>
                            </m:e>
                          </m:d>
                        </m:e>
                        <m:sub>
                          <m:r>
                            <a:rPr lang="es-EC" i="1">
                              <a:latin typeface="Cambria Math" panose="02040503050406030204" pitchFamily="18" charset="0"/>
                            </a:rPr>
                            <m:t>𝑏</m:t>
                          </m:r>
                          <m:r>
                            <a:rPr lang="es-EC" i="0">
                              <a:latin typeface="Cambria Math" panose="02040503050406030204" pitchFamily="18" charset="0"/>
                            </a:rPr>
                            <m:t>→ </m:t>
                          </m:r>
                          <m:f>
                            <m:fPr>
                              <m:ctrlPr>
                                <a:rPr lang="es-EC" i="1">
                                  <a:latin typeface="Cambria Math" panose="02040503050406030204" pitchFamily="18" charset="0"/>
                                </a:rPr>
                              </m:ctrlPr>
                            </m:fPr>
                            <m:num>
                              <m:r>
                                <a:rPr lang="es-EC" i="1">
                                  <a:latin typeface="Cambria Math" panose="02040503050406030204" pitchFamily="18" charset="0"/>
                                </a:rPr>
                                <m:t>𝑎</m:t>
                              </m:r>
                            </m:num>
                            <m:den>
                              <m:r>
                                <a:rPr lang="es-EC" i="0">
                                  <a:latin typeface="Cambria Math" panose="02040503050406030204" pitchFamily="18" charset="0"/>
                                </a:rPr>
                                <m:t>1.20</m:t>
                              </m:r>
                            </m:den>
                          </m:f>
                        </m:sub>
                      </m:sSub>
                      <m:r>
                        <a:rPr lang="es-EC" i="0">
                          <a:latin typeface="Cambria Math" panose="02040503050406030204" pitchFamily="18" charset="0"/>
                        </a:rPr>
                        <m:t>=0.0919</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𝑎</m:t>
                              </m:r>
                            </m:e>
                            <m:sup>
                              <m:r>
                                <a:rPr lang="es-EC" i="0">
                                  <a:latin typeface="Cambria Math" panose="02040503050406030204" pitchFamily="18" charset="0"/>
                                </a:rPr>
                                <m:t>2</m:t>
                              </m:r>
                            </m:sup>
                          </m:sSup>
                          <m:r>
                            <a:rPr lang="es-EC" i="1">
                              <a:latin typeface="Cambria Math" panose="02040503050406030204" pitchFamily="18" charset="0"/>
                            </a:rPr>
                            <m:t>𝑄</m:t>
                          </m:r>
                        </m:num>
                        <m:den>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2</m:t>
                              </m:r>
                            </m:sup>
                          </m:sSup>
                          <m:r>
                            <a:rPr lang="es-EC" i="0">
                              <a:latin typeface="Cambria Math" panose="02040503050406030204" pitchFamily="18" charset="0"/>
                            </a:rPr>
                            <m:t> </m:t>
                          </m:r>
                        </m:den>
                      </m:f>
                    </m:oMath>
                  </m:oMathPara>
                </a14:m>
                <a:endParaRPr lang="es-EC" dirty="0"/>
              </a:p>
            </p:txBody>
          </p:sp>
        </mc:Choice>
        <mc:Fallback>
          <p:sp>
            <p:nvSpPr>
              <p:cNvPr id="25" name="Rectángulo 24"/>
              <p:cNvSpPr>
                <a:spLocks noRot="1" noChangeAspect="1" noMove="1" noResize="1" noEditPoints="1" noAdjustHandles="1" noChangeArrowheads="1" noChangeShapeType="1" noTextEdit="1"/>
              </p:cNvSpPr>
              <p:nvPr/>
            </p:nvSpPr>
            <p:spPr>
              <a:xfrm>
                <a:off x="5546686" y="4491498"/>
                <a:ext cx="3409267" cy="737702"/>
              </a:xfrm>
              <a:prstGeom prst="rect">
                <a:avLst/>
              </a:prstGeom>
              <a:blipFill>
                <a:blip r:embed="rId8"/>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27" name="Rectángulo 26"/>
              <p:cNvSpPr/>
              <p:nvPr/>
            </p:nvSpPr>
            <p:spPr>
              <a:xfrm>
                <a:off x="4724779" y="3178167"/>
                <a:ext cx="2194832"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𝑟</m:t>
                              </m:r>
                              <m:r>
                                <a:rPr lang="es-EC" i="0">
                                  <a:latin typeface="Cambria Math" panose="02040503050406030204" pitchFamily="18" charset="0"/>
                                </a:rPr>
                                <m:t> </m:t>
                              </m:r>
                            </m:sub>
                          </m:sSub>
                        </m:e>
                        <m:sub>
                          <m:r>
                            <a:rPr lang="es-EC" i="1">
                              <a:latin typeface="Cambria Math" panose="02040503050406030204" pitchFamily="18" charset="0"/>
                            </a:rPr>
                            <m:t>𝑀𝐴𝑋</m:t>
                          </m:r>
                          <m:r>
                            <a:rPr lang="es-EC" i="0">
                              <a:latin typeface="Cambria Math" panose="02040503050406030204" pitchFamily="18" charset="0"/>
                            </a:rPr>
                            <m:t>.</m:t>
                          </m:r>
                          <m:r>
                            <a:rPr lang="es-EC" i="1">
                              <a:latin typeface="Cambria Math" panose="02040503050406030204" pitchFamily="18" charset="0"/>
                            </a:rPr>
                            <m:t>𝑀𝐼𝑁</m:t>
                          </m:r>
                        </m:sub>
                      </m:sSub>
                      <m:r>
                        <a:rPr lang="es-EC" i="0">
                          <a:latin typeface="Cambria Math" panose="02040503050406030204" pitchFamily="18" charset="0"/>
                        </a:rPr>
                        <m:t>=±6</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𝑟</m:t>
                              </m:r>
                            </m:sub>
                          </m:sSub>
                        </m:num>
                        <m:den>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2</m:t>
                              </m:r>
                            </m:sup>
                          </m:sSup>
                        </m:den>
                      </m:f>
                    </m:oMath>
                  </m:oMathPara>
                </a14:m>
                <a:endParaRPr lang="es-EC" dirty="0"/>
              </a:p>
            </p:txBody>
          </p:sp>
        </mc:Choice>
        <mc:Fallback>
          <p:sp>
            <p:nvSpPr>
              <p:cNvPr id="27" name="Rectángulo 26"/>
              <p:cNvSpPr>
                <a:spLocks noRot="1" noChangeAspect="1" noMove="1" noResize="1" noEditPoints="1" noAdjustHandles="1" noChangeArrowheads="1" noChangeShapeType="1" noTextEdit="1"/>
              </p:cNvSpPr>
              <p:nvPr/>
            </p:nvSpPr>
            <p:spPr>
              <a:xfrm>
                <a:off x="4724779" y="3178167"/>
                <a:ext cx="2194832" cy="610873"/>
              </a:xfrm>
              <a:prstGeom prst="rect">
                <a:avLst/>
              </a:prstGeom>
              <a:blipFill>
                <a:blip r:embed="rId9"/>
                <a:stretch>
                  <a:fillRect/>
                </a:stretch>
              </a:blipFill>
            </p:spPr>
            <p:txBody>
              <a:bodyPr/>
              <a:lstStyle/>
              <a:p>
                <a:r>
                  <a:rPr lang="es-EC">
                    <a:noFill/>
                  </a:rPr>
                  <a:t> </a:t>
                </a:r>
              </a:p>
            </p:txBody>
          </p:sp>
        </mc:Fallback>
      </mc:AlternateContent>
      <p:sp>
        <p:nvSpPr>
          <p:cNvPr id="26" name="Flecha: doblada hacia arriba 25"/>
          <p:cNvSpPr/>
          <p:nvPr/>
        </p:nvSpPr>
        <p:spPr>
          <a:xfrm rot="5400000">
            <a:off x="5082179" y="3926357"/>
            <a:ext cx="216024" cy="228270"/>
          </a:xfrm>
          <a:prstGeom prst="ben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29" name="Flecha: doblada hacia arriba 28"/>
          <p:cNvSpPr/>
          <p:nvPr/>
        </p:nvSpPr>
        <p:spPr>
          <a:xfrm rot="5400000">
            <a:off x="5196314" y="4638202"/>
            <a:ext cx="216024" cy="228270"/>
          </a:xfrm>
          <a:prstGeom prst="ben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mc:AlternateContent xmlns:mc="http://schemas.openxmlformats.org/markup-compatibility/2006">
        <mc:Choice xmlns:a14="http://schemas.microsoft.com/office/drawing/2010/main" Requires="a14">
          <p:sp>
            <p:nvSpPr>
              <p:cNvPr id="20" name="Rectángulo 19"/>
              <p:cNvSpPr/>
              <p:nvPr/>
            </p:nvSpPr>
            <p:spPr>
              <a:xfrm>
                <a:off x="4716016" y="2478725"/>
                <a:ext cx="2148601"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sSub>
                            <m:sSubPr>
                              <m:ctrlPr>
                                <a:rPr lang="es-EC" i="1">
                                  <a:latin typeface="Cambria Math" panose="02040503050406030204" pitchFamily="18" charset="0"/>
                                </a:rPr>
                              </m:ctrlPr>
                            </m:sSubPr>
                            <m:e>
                              <m:r>
                                <a:rPr lang="es-EC" i="1">
                                  <a:latin typeface="Cambria Math" panose="02040503050406030204" pitchFamily="18" charset="0"/>
                                </a:rPr>
                                <m:t>𝜎</m:t>
                              </m:r>
                            </m:e>
                            <m:sub>
                              <m:r>
                                <m:rPr>
                                  <m:sty m:val="p"/>
                                </m:rPr>
                                <a:rPr lang="es-EC" b="0" i="0" smtClean="0">
                                  <a:latin typeface="Cambria Math" panose="02040503050406030204" pitchFamily="18" charset="0"/>
                                </a:rPr>
                                <m:t>t</m:t>
                              </m:r>
                              <m:r>
                                <a:rPr lang="es-EC" i="0">
                                  <a:latin typeface="Cambria Math" panose="02040503050406030204" pitchFamily="18" charset="0"/>
                                </a:rPr>
                                <m:t> </m:t>
                              </m:r>
                            </m:sub>
                          </m:sSub>
                        </m:e>
                        <m:sub>
                          <m:r>
                            <a:rPr lang="es-EC" i="1">
                              <a:latin typeface="Cambria Math" panose="02040503050406030204" pitchFamily="18" charset="0"/>
                            </a:rPr>
                            <m:t>𝑀𝐴𝑋</m:t>
                          </m:r>
                          <m:r>
                            <a:rPr lang="es-EC" i="0">
                              <a:latin typeface="Cambria Math" panose="02040503050406030204" pitchFamily="18" charset="0"/>
                            </a:rPr>
                            <m:t>.</m:t>
                          </m:r>
                          <m:r>
                            <a:rPr lang="es-EC" i="1">
                              <a:latin typeface="Cambria Math" panose="02040503050406030204" pitchFamily="18" charset="0"/>
                            </a:rPr>
                            <m:t>𝑀𝐼𝑁</m:t>
                          </m:r>
                        </m:sub>
                      </m:sSub>
                      <m:r>
                        <a:rPr lang="es-EC" i="0">
                          <a:latin typeface="Cambria Math" panose="02040503050406030204" pitchFamily="18" charset="0"/>
                        </a:rPr>
                        <m:t>=±6</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b="0" i="1" smtClean="0">
                                  <a:latin typeface="Cambria Math" panose="02040503050406030204" pitchFamily="18" charset="0"/>
                                </a:rPr>
                                <m:t>𝑡</m:t>
                              </m:r>
                            </m:sub>
                          </m:sSub>
                        </m:num>
                        <m:den>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2</m:t>
                              </m:r>
                            </m:sup>
                          </m:sSup>
                        </m:den>
                      </m:f>
                    </m:oMath>
                  </m:oMathPara>
                </a14:m>
                <a:endParaRPr lang="es-EC" dirty="0"/>
              </a:p>
            </p:txBody>
          </p:sp>
        </mc:Choice>
        <mc:Fallback>
          <p:sp>
            <p:nvSpPr>
              <p:cNvPr id="20" name="Rectángulo 19"/>
              <p:cNvSpPr>
                <a:spLocks noRot="1" noChangeAspect="1" noMove="1" noResize="1" noEditPoints="1" noAdjustHandles="1" noChangeArrowheads="1" noChangeShapeType="1" noTextEdit="1"/>
              </p:cNvSpPr>
              <p:nvPr/>
            </p:nvSpPr>
            <p:spPr>
              <a:xfrm>
                <a:off x="4716016" y="2478725"/>
                <a:ext cx="2148601" cy="610873"/>
              </a:xfrm>
              <a:prstGeom prst="rect">
                <a:avLst/>
              </a:prstGeom>
              <a:blipFill>
                <a:blip r:embed="rId10"/>
                <a:stretch>
                  <a:fillRect/>
                </a:stretch>
              </a:blipFill>
            </p:spPr>
            <p:txBody>
              <a:bodyPr/>
              <a:lstStyle/>
              <a:p>
                <a:r>
                  <a:rPr lang="es-EC">
                    <a:noFill/>
                  </a:rPr>
                  <a:t> </a:t>
                </a:r>
              </a:p>
            </p:txBody>
          </p:sp>
        </mc:Fallback>
      </mc:AlternateContent>
      <p:pic>
        <p:nvPicPr>
          <p:cNvPr id="21" name="Imagen 20"/>
          <p:cNvPicPr/>
          <p:nvPr/>
        </p:nvPicPr>
        <p:blipFill rotWithShape="1">
          <a:blip r:embed="rId11"/>
          <a:srcRect t="13109" r="75338" b="2710"/>
          <a:stretch/>
        </p:blipFill>
        <p:spPr bwMode="auto">
          <a:xfrm>
            <a:off x="7140864" y="897888"/>
            <a:ext cx="1954654" cy="2809885"/>
          </a:xfrm>
          <a:prstGeom prst="rect">
            <a:avLst/>
          </a:prstGeom>
          <a:ln/>
          <a:extLst>
            <a:ext uri="{53640926-AAD7-44D8-BBD7-CCE9431645EC}">
              <a14:shadowObscured xmlns:a14="http://schemas.microsoft.com/office/drawing/2010/main"/>
            </a:ext>
          </a:extLst>
        </p:spPr>
        <p:style>
          <a:lnRef idx="2">
            <a:schemeClr val="dk1"/>
          </a:lnRef>
          <a:fillRef idx="1">
            <a:schemeClr val="lt1"/>
          </a:fillRef>
          <a:effectRef idx="0">
            <a:schemeClr val="dk1"/>
          </a:effectRef>
          <a:fontRef idx="minor">
            <a:schemeClr val="dk1"/>
          </a:fontRef>
        </p:style>
      </p:pic>
      <p:sp>
        <p:nvSpPr>
          <p:cNvPr id="23" name="Rectángulo 22"/>
          <p:cNvSpPr/>
          <p:nvPr/>
        </p:nvSpPr>
        <p:spPr>
          <a:xfrm>
            <a:off x="7425619" y="2092206"/>
            <a:ext cx="1754893" cy="184666"/>
          </a:xfrm>
          <a:prstGeom prst="rect">
            <a:avLst/>
          </a:prstGeom>
          <a:noFill/>
          <a:ln w="38100"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Tree>
    <p:extLst>
      <p:ext uri="{BB962C8B-B14F-4D97-AF65-F5344CB8AC3E}">
        <p14:creationId xmlns:p14="http://schemas.microsoft.com/office/powerpoint/2010/main" val="2801434698"/>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4572000" y="-90264"/>
            <a:ext cx="45363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2800" b="1" dirty="0">
                <a:solidFill>
                  <a:schemeClr val="tx1"/>
                </a:solidFill>
              </a:rPr>
              <a:t>Soluciones Analíticas-Caso 3</a:t>
            </a: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34</a:t>
            </a:fld>
            <a:endParaRPr lang="en-US" sz="1600"/>
          </a:p>
        </p:txBody>
      </p:sp>
      <p:graphicFrame>
        <p:nvGraphicFramePr>
          <p:cNvPr id="2" name="Tabla 1"/>
          <p:cNvGraphicFramePr>
            <a:graphicFrameLocks noGrp="1"/>
          </p:cNvGraphicFramePr>
          <p:nvPr>
            <p:extLst>
              <p:ext uri="{D42A27DB-BD31-4B8C-83A1-F6EECF244321}">
                <p14:modId xmlns:p14="http://schemas.microsoft.com/office/powerpoint/2010/main" val="3142739600"/>
              </p:ext>
            </p:extLst>
          </p:nvPr>
        </p:nvGraphicFramePr>
        <p:xfrm>
          <a:off x="971600" y="1484784"/>
          <a:ext cx="7344815" cy="4392494"/>
        </p:xfrm>
        <a:graphic>
          <a:graphicData uri="http://schemas.openxmlformats.org/drawingml/2006/table">
            <a:tbl>
              <a:tblPr firstRow="1" firstCol="1" bandRow="1">
                <a:tableStyleId>{17292A2E-F333-43FB-9621-5CBBE7FDCDCB}</a:tableStyleId>
              </a:tblPr>
              <a:tblGrid>
                <a:gridCol w="680771">
                  <a:extLst>
                    <a:ext uri="{9D8B030D-6E8A-4147-A177-3AD203B41FA5}">
                      <a16:colId xmlns:a16="http://schemas.microsoft.com/office/drawing/2014/main" val="2212563101"/>
                    </a:ext>
                  </a:extLst>
                </a:gridCol>
                <a:gridCol w="562586">
                  <a:extLst>
                    <a:ext uri="{9D8B030D-6E8A-4147-A177-3AD203B41FA5}">
                      <a16:colId xmlns:a16="http://schemas.microsoft.com/office/drawing/2014/main" val="3176163541"/>
                    </a:ext>
                  </a:extLst>
                </a:gridCol>
                <a:gridCol w="821662">
                  <a:extLst>
                    <a:ext uri="{9D8B030D-6E8A-4147-A177-3AD203B41FA5}">
                      <a16:colId xmlns:a16="http://schemas.microsoft.com/office/drawing/2014/main" val="3656609519"/>
                    </a:ext>
                  </a:extLst>
                </a:gridCol>
                <a:gridCol w="578661">
                  <a:extLst>
                    <a:ext uri="{9D8B030D-6E8A-4147-A177-3AD203B41FA5}">
                      <a16:colId xmlns:a16="http://schemas.microsoft.com/office/drawing/2014/main" val="2529894073"/>
                    </a:ext>
                  </a:extLst>
                </a:gridCol>
                <a:gridCol w="741288">
                  <a:extLst>
                    <a:ext uri="{9D8B030D-6E8A-4147-A177-3AD203B41FA5}">
                      <a16:colId xmlns:a16="http://schemas.microsoft.com/office/drawing/2014/main" val="2167742322"/>
                    </a:ext>
                  </a:extLst>
                </a:gridCol>
                <a:gridCol w="578661">
                  <a:extLst>
                    <a:ext uri="{9D8B030D-6E8A-4147-A177-3AD203B41FA5}">
                      <a16:colId xmlns:a16="http://schemas.microsoft.com/office/drawing/2014/main" val="1549375875"/>
                    </a:ext>
                  </a:extLst>
                </a:gridCol>
                <a:gridCol w="741288">
                  <a:extLst>
                    <a:ext uri="{9D8B030D-6E8A-4147-A177-3AD203B41FA5}">
                      <a16:colId xmlns:a16="http://schemas.microsoft.com/office/drawing/2014/main" val="1464796323"/>
                    </a:ext>
                  </a:extLst>
                </a:gridCol>
                <a:gridCol w="578661">
                  <a:extLst>
                    <a:ext uri="{9D8B030D-6E8A-4147-A177-3AD203B41FA5}">
                      <a16:colId xmlns:a16="http://schemas.microsoft.com/office/drawing/2014/main" val="3329613962"/>
                    </a:ext>
                  </a:extLst>
                </a:gridCol>
                <a:gridCol w="741288">
                  <a:extLst>
                    <a:ext uri="{9D8B030D-6E8A-4147-A177-3AD203B41FA5}">
                      <a16:colId xmlns:a16="http://schemas.microsoft.com/office/drawing/2014/main" val="259833891"/>
                    </a:ext>
                  </a:extLst>
                </a:gridCol>
                <a:gridCol w="578661">
                  <a:extLst>
                    <a:ext uri="{9D8B030D-6E8A-4147-A177-3AD203B41FA5}">
                      <a16:colId xmlns:a16="http://schemas.microsoft.com/office/drawing/2014/main" val="1319684386"/>
                    </a:ext>
                  </a:extLst>
                </a:gridCol>
                <a:gridCol w="741288">
                  <a:extLst>
                    <a:ext uri="{9D8B030D-6E8A-4147-A177-3AD203B41FA5}">
                      <a16:colId xmlns:a16="http://schemas.microsoft.com/office/drawing/2014/main" val="3102754200"/>
                    </a:ext>
                  </a:extLst>
                </a:gridCol>
              </a:tblGrid>
              <a:tr h="365823">
                <a:tc>
                  <a:txBody>
                    <a:bodyPr/>
                    <a:lstStyle/>
                    <a:p>
                      <a:pPr marL="0" marR="0" algn="ctr">
                        <a:lnSpc>
                          <a:spcPct val="115000"/>
                        </a:lnSpc>
                        <a:spcBef>
                          <a:spcPts val="0"/>
                        </a:spcBef>
                        <a:spcAft>
                          <a:spcPts val="0"/>
                        </a:spcAft>
                      </a:pPr>
                      <a:r>
                        <a:rPr lang="es-EC" sz="1400">
                          <a:effectLst/>
                        </a:rPr>
                        <a:t>a/b</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gridSpan="2">
                  <a:txBody>
                    <a:bodyPr/>
                    <a:lstStyle/>
                    <a:p>
                      <a:pPr marL="0" marR="0" algn="ctr">
                        <a:lnSpc>
                          <a:spcPct val="115000"/>
                        </a:lnSpc>
                        <a:spcBef>
                          <a:spcPts val="0"/>
                        </a:spcBef>
                        <a:spcAft>
                          <a:spcPts val="0"/>
                        </a:spcAft>
                      </a:pPr>
                      <a:r>
                        <a:rPr lang="es-EC" sz="1400">
                          <a:effectLst/>
                        </a:rPr>
                        <a:t>1.05</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hMerge="1">
                  <a:txBody>
                    <a:bodyPr/>
                    <a:lstStyle/>
                    <a:p>
                      <a:endParaRPr lang="es-EC"/>
                    </a:p>
                  </a:txBody>
                  <a:tcPr/>
                </a:tc>
                <a:tc gridSpan="2">
                  <a:txBody>
                    <a:bodyPr/>
                    <a:lstStyle/>
                    <a:p>
                      <a:pPr marL="0" marR="0" algn="ctr">
                        <a:lnSpc>
                          <a:spcPct val="115000"/>
                        </a:lnSpc>
                        <a:spcBef>
                          <a:spcPts val="0"/>
                        </a:spcBef>
                        <a:spcAft>
                          <a:spcPts val="0"/>
                        </a:spcAft>
                      </a:pPr>
                      <a:r>
                        <a:rPr lang="es-EC" sz="1400">
                          <a:effectLst/>
                        </a:rPr>
                        <a:t>1.10</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hMerge="1">
                  <a:txBody>
                    <a:bodyPr/>
                    <a:lstStyle/>
                    <a:p>
                      <a:endParaRPr lang="es-EC"/>
                    </a:p>
                  </a:txBody>
                  <a:tcPr/>
                </a:tc>
                <a:tc gridSpan="2">
                  <a:txBody>
                    <a:bodyPr/>
                    <a:lstStyle/>
                    <a:p>
                      <a:pPr marL="0" marR="0" algn="ctr">
                        <a:lnSpc>
                          <a:spcPct val="115000"/>
                        </a:lnSpc>
                        <a:spcBef>
                          <a:spcPts val="0"/>
                        </a:spcBef>
                        <a:spcAft>
                          <a:spcPts val="0"/>
                        </a:spcAft>
                      </a:pPr>
                      <a:r>
                        <a:rPr lang="es-EC" sz="1400">
                          <a:effectLst/>
                        </a:rPr>
                        <a:t>1.15</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hMerge="1">
                  <a:txBody>
                    <a:bodyPr/>
                    <a:lstStyle/>
                    <a:p>
                      <a:endParaRPr lang="es-EC"/>
                    </a:p>
                  </a:txBody>
                  <a:tcPr/>
                </a:tc>
                <a:tc gridSpan="2">
                  <a:txBody>
                    <a:bodyPr/>
                    <a:lstStyle/>
                    <a:p>
                      <a:pPr marL="0" marR="0" algn="ctr">
                        <a:lnSpc>
                          <a:spcPct val="115000"/>
                        </a:lnSpc>
                        <a:spcBef>
                          <a:spcPts val="0"/>
                        </a:spcBef>
                        <a:spcAft>
                          <a:spcPts val="0"/>
                        </a:spcAft>
                      </a:pPr>
                      <a:r>
                        <a:rPr lang="es-EC" sz="1400">
                          <a:effectLst/>
                        </a:rPr>
                        <a:t>1.2</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hMerge="1">
                  <a:txBody>
                    <a:bodyPr/>
                    <a:lstStyle/>
                    <a:p>
                      <a:endParaRPr lang="es-EC"/>
                    </a:p>
                  </a:txBody>
                  <a:tcPr/>
                </a:tc>
                <a:tc gridSpan="2">
                  <a:txBody>
                    <a:bodyPr/>
                    <a:lstStyle/>
                    <a:p>
                      <a:pPr marL="0" marR="0" algn="ctr">
                        <a:lnSpc>
                          <a:spcPct val="115000"/>
                        </a:lnSpc>
                        <a:spcBef>
                          <a:spcPts val="0"/>
                        </a:spcBef>
                        <a:spcAft>
                          <a:spcPts val="0"/>
                        </a:spcAft>
                      </a:pPr>
                      <a:r>
                        <a:rPr lang="es-EC" sz="1400">
                          <a:effectLst/>
                        </a:rPr>
                        <a:t>1.25</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hMerge="1">
                  <a:txBody>
                    <a:bodyPr/>
                    <a:lstStyle/>
                    <a:p>
                      <a:endParaRPr lang="es-EC"/>
                    </a:p>
                  </a:txBody>
                  <a:tcPr/>
                </a:tc>
                <a:extLst>
                  <a:ext uri="{0D108BD9-81ED-4DB2-BD59-A6C34878D82A}">
                    <a16:rowId xmlns:a16="http://schemas.microsoft.com/office/drawing/2014/main" val="985191736"/>
                  </a:ext>
                </a:extLst>
              </a:tr>
              <a:tr h="366061">
                <a:tc>
                  <a:txBody>
                    <a:bodyPr/>
                    <a:lstStyle/>
                    <a:p>
                      <a:pPr marL="0" marR="0" algn="ctr">
                        <a:lnSpc>
                          <a:spcPct val="115000"/>
                        </a:lnSpc>
                        <a:spcBef>
                          <a:spcPts val="0"/>
                        </a:spcBef>
                        <a:spcAft>
                          <a:spcPts val="0"/>
                        </a:spcAft>
                      </a:pPr>
                      <a:r>
                        <a:rPr lang="es-EC" sz="1400">
                          <a:effectLst/>
                        </a:rPr>
                        <a:t>CASO</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k</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k1</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k</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k1</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k</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k1</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k</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k1</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k</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k1</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extLst>
                  <a:ext uri="{0D108BD9-81ED-4DB2-BD59-A6C34878D82A}">
                    <a16:rowId xmlns:a16="http://schemas.microsoft.com/office/drawing/2014/main" val="3994683840"/>
                  </a:ext>
                </a:extLst>
              </a:tr>
              <a:tr h="366061">
                <a:tc>
                  <a:txBody>
                    <a:bodyPr/>
                    <a:lstStyle/>
                    <a:p>
                      <a:pPr marL="0" marR="0" algn="ctr">
                        <a:lnSpc>
                          <a:spcPct val="115000"/>
                        </a:lnSpc>
                        <a:spcBef>
                          <a:spcPts val="0"/>
                        </a:spcBef>
                        <a:spcAft>
                          <a:spcPts val="0"/>
                        </a:spcAft>
                      </a:pPr>
                      <a:r>
                        <a:rPr lang="es-EC" sz="1400">
                          <a:effectLst/>
                        </a:rPr>
                        <a:t>1</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0.986</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0.0888</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1.016</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0.1655</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1.046</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0.2322</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1.075</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0.2904</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1.10</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0.341</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extLst>
                  <a:ext uri="{0D108BD9-81ED-4DB2-BD59-A6C34878D82A}">
                    <a16:rowId xmlns:a16="http://schemas.microsoft.com/office/drawing/2014/main" val="471777838"/>
                  </a:ext>
                </a:extLst>
              </a:tr>
              <a:tr h="366061">
                <a:tc>
                  <a:txBody>
                    <a:bodyPr/>
                    <a:lstStyle/>
                    <a:p>
                      <a:pPr marL="0" marR="0" algn="ctr">
                        <a:lnSpc>
                          <a:spcPct val="115000"/>
                        </a:lnSpc>
                        <a:spcBef>
                          <a:spcPts val="0"/>
                        </a:spcBef>
                        <a:spcAft>
                          <a:spcPts val="0"/>
                        </a:spcAft>
                      </a:pPr>
                      <a:r>
                        <a:rPr lang="es-EC" sz="1400">
                          <a:effectLst/>
                        </a:rPr>
                        <a:t>2</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0.145</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0.0131</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0.283</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0.0461</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0.413</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0.0916</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0.538</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0.1449</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0.66</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0.202</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extLst>
                  <a:ext uri="{0D108BD9-81ED-4DB2-BD59-A6C34878D82A}">
                    <a16:rowId xmlns:a16="http://schemas.microsoft.com/office/drawing/2014/main" val="2881114088"/>
                  </a:ext>
                </a:extLst>
              </a:tr>
              <a:tr h="366061">
                <a:tc>
                  <a:txBody>
                    <a:bodyPr/>
                    <a:lstStyle/>
                    <a:p>
                      <a:pPr marL="0" marR="0" algn="ctr">
                        <a:lnSpc>
                          <a:spcPct val="115000"/>
                        </a:lnSpc>
                        <a:spcBef>
                          <a:spcPts val="0"/>
                        </a:spcBef>
                        <a:spcAft>
                          <a:spcPts val="0"/>
                        </a:spcAft>
                      </a:pPr>
                      <a:r>
                        <a:rPr lang="es-EC" sz="1400">
                          <a:effectLst/>
                        </a:rPr>
                        <a:t>3</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0.007</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0.000007</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0.026</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0.00010</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0.055</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0.00041</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0.092</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0.00111</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0.135</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0.00231</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extLst>
                  <a:ext uri="{0D108BD9-81ED-4DB2-BD59-A6C34878D82A}">
                    <a16:rowId xmlns:a16="http://schemas.microsoft.com/office/drawing/2014/main" val="1737389411"/>
                  </a:ext>
                </a:extLst>
              </a:tr>
              <a:tr h="366061">
                <a:tc>
                  <a:txBody>
                    <a:bodyPr/>
                    <a:lstStyle/>
                    <a:p>
                      <a:pPr marL="0" marR="0" algn="ctr">
                        <a:lnSpc>
                          <a:spcPct val="115000"/>
                        </a:lnSpc>
                        <a:spcBef>
                          <a:spcPts val="0"/>
                        </a:spcBef>
                        <a:spcAft>
                          <a:spcPts val="0"/>
                        </a:spcAft>
                      </a:pPr>
                      <a:r>
                        <a:rPr lang="es-EC" sz="1400">
                          <a:effectLst/>
                        </a:rPr>
                        <a:t>4</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0.007</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0.000012</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0.025</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0.00015</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0.052</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0.00064</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0.085</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0.00169</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0.122</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0.00343</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extLst>
                  <a:ext uri="{0D108BD9-81ED-4DB2-BD59-A6C34878D82A}">
                    <a16:rowId xmlns:a16="http://schemas.microsoft.com/office/drawing/2014/main" val="4111302312"/>
                  </a:ext>
                </a:extLst>
              </a:tr>
              <a:tr h="366061">
                <a:tc>
                  <a:txBody>
                    <a:bodyPr/>
                    <a:lstStyle/>
                    <a:p>
                      <a:pPr marL="0" marR="0" algn="ctr">
                        <a:lnSpc>
                          <a:spcPct val="115000"/>
                        </a:lnSpc>
                        <a:spcBef>
                          <a:spcPts val="0"/>
                        </a:spcBef>
                        <a:spcAft>
                          <a:spcPts val="0"/>
                        </a:spcAft>
                      </a:pPr>
                      <a:r>
                        <a:rPr lang="es-EC" sz="1400">
                          <a:effectLst/>
                        </a:rPr>
                        <a:t>5</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0.005</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0.000002</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0.017</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0.00003</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0.037</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0.00014</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0.061</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0.00037</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0.09</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0.00077</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extLst>
                  <a:ext uri="{0D108BD9-81ED-4DB2-BD59-A6C34878D82A}">
                    <a16:rowId xmlns:a16="http://schemas.microsoft.com/office/drawing/2014/main" val="2803387087"/>
                  </a:ext>
                </a:extLst>
              </a:tr>
              <a:tr h="366061">
                <a:tc>
                  <a:txBody>
                    <a:bodyPr/>
                    <a:lstStyle/>
                    <a:p>
                      <a:pPr marL="0" marR="0" algn="ctr">
                        <a:lnSpc>
                          <a:spcPct val="115000"/>
                        </a:lnSpc>
                        <a:spcBef>
                          <a:spcPts val="0"/>
                        </a:spcBef>
                        <a:spcAft>
                          <a:spcPts val="0"/>
                        </a:spcAft>
                      </a:pPr>
                      <a:r>
                        <a:rPr lang="es-EC" sz="1400">
                          <a:effectLst/>
                        </a:rPr>
                        <a:t>6</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0.024</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0.000016</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0.047</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0.00011</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0.070</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0.00034</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0.092</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0.00073</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0.115</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0.00129</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extLst>
                  <a:ext uri="{0D108BD9-81ED-4DB2-BD59-A6C34878D82A}">
                    <a16:rowId xmlns:a16="http://schemas.microsoft.com/office/drawing/2014/main" val="2344753404"/>
                  </a:ext>
                </a:extLst>
              </a:tr>
              <a:tr h="366061">
                <a:tc>
                  <a:txBody>
                    <a:bodyPr/>
                    <a:lstStyle/>
                    <a:p>
                      <a:pPr marL="0" marR="0" algn="ctr">
                        <a:lnSpc>
                          <a:spcPct val="115000"/>
                        </a:lnSpc>
                        <a:spcBef>
                          <a:spcPts val="0"/>
                        </a:spcBef>
                        <a:spcAft>
                          <a:spcPts val="0"/>
                        </a:spcAft>
                      </a:pPr>
                      <a:r>
                        <a:rPr lang="es-EC" sz="1400">
                          <a:effectLst/>
                        </a:rPr>
                        <a:t>7</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0.142</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0.01282</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0.271</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0.0442</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0.388</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0.0863</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0.494</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0.1339</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0.592</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0.184</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extLst>
                  <a:ext uri="{0D108BD9-81ED-4DB2-BD59-A6C34878D82A}">
                    <a16:rowId xmlns:a16="http://schemas.microsoft.com/office/drawing/2014/main" val="2383506351"/>
                  </a:ext>
                </a:extLst>
              </a:tr>
              <a:tr h="366061">
                <a:tc>
                  <a:txBody>
                    <a:bodyPr/>
                    <a:lstStyle/>
                    <a:p>
                      <a:pPr marL="0" marR="0" algn="ctr">
                        <a:lnSpc>
                          <a:spcPct val="115000"/>
                        </a:lnSpc>
                        <a:spcBef>
                          <a:spcPts val="0"/>
                        </a:spcBef>
                        <a:spcAft>
                          <a:spcPts val="0"/>
                        </a:spcAft>
                      </a:pPr>
                      <a:r>
                        <a:rPr lang="es-EC" sz="1400">
                          <a:effectLst/>
                        </a:rPr>
                        <a:t>8</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0.047</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0.000064</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0.094</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0.00046</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0.139</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0.00137</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0.184</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0.00291</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0.227</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0.0051</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extLst>
                  <a:ext uri="{0D108BD9-81ED-4DB2-BD59-A6C34878D82A}">
                    <a16:rowId xmlns:a16="http://schemas.microsoft.com/office/drawing/2014/main" val="3498591204"/>
                  </a:ext>
                </a:extLst>
              </a:tr>
              <a:tr h="366061">
                <a:tc>
                  <a:txBody>
                    <a:bodyPr/>
                    <a:lstStyle/>
                    <a:p>
                      <a:pPr marL="0" marR="0" algn="ctr">
                        <a:lnSpc>
                          <a:spcPct val="115000"/>
                        </a:lnSpc>
                        <a:spcBef>
                          <a:spcPts val="0"/>
                        </a:spcBef>
                        <a:spcAft>
                          <a:spcPts val="0"/>
                        </a:spcAft>
                      </a:pPr>
                      <a:r>
                        <a:rPr lang="es-EC" sz="1400">
                          <a:effectLst/>
                        </a:rPr>
                        <a:t>9</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0.046</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0.000064</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0.088</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0.00045</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0.126</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0.00136</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0.162</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0.00288</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0.194</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0.00504</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extLst>
                  <a:ext uri="{0D108BD9-81ED-4DB2-BD59-A6C34878D82A}">
                    <a16:rowId xmlns:a16="http://schemas.microsoft.com/office/drawing/2014/main" val="3427194951"/>
                  </a:ext>
                </a:extLst>
              </a:tr>
              <a:tr h="366061">
                <a:tc>
                  <a:txBody>
                    <a:bodyPr/>
                    <a:lstStyle/>
                    <a:p>
                      <a:pPr marL="0" marR="0" algn="ctr">
                        <a:lnSpc>
                          <a:spcPct val="115000"/>
                        </a:lnSpc>
                        <a:spcBef>
                          <a:spcPts val="0"/>
                        </a:spcBef>
                        <a:spcAft>
                          <a:spcPts val="0"/>
                        </a:spcAft>
                      </a:pPr>
                      <a:r>
                        <a:rPr lang="es-EC" sz="1400">
                          <a:effectLst/>
                        </a:rPr>
                        <a:t>10</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0.007</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0.000007</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0.023</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0.00009</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0.047</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0.00037</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0.075</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0.00098</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a:effectLst/>
                        </a:rPr>
                        <a:t>0.105</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tc>
                  <a:txBody>
                    <a:bodyPr/>
                    <a:lstStyle/>
                    <a:p>
                      <a:pPr marL="0" marR="0" algn="ctr">
                        <a:lnSpc>
                          <a:spcPct val="115000"/>
                        </a:lnSpc>
                        <a:spcBef>
                          <a:spcPts val="0"/>
                        </a:spcBef>
                        <a:spcAft>
                          <a:spcPts val="0"/>
                        </a:spcAft>
                      </a:pPr>
                      <a:r>
                        <a:rPr lang="es-EC" sz="1400" dirty="0">
                          <a:effectLst/>
                        </a:rPr>
                        <a:t>0.00199</a:t>
                      </a:r>
                      <a:endParaRPr lang="es-EC"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1" marR="12261" marT="0" marB="0" anchor="ctr"/>
                </a:tc>
                <a:extLst>
                  <a:ext uri="{0D108BD9-81ED-4DB2-BD59-A6C34878D82A}">
                    <a16:rowId xmlns:a16="http://schemas.microsoft.com/office/drawing/2014/main" val="3965455777"/>
                  </a:ext>
                </a:extLst>
              </a:tr>
            </a:tbl>
          </a:graphicData>
        </a:graphic>
      </p:graphicFrame>
    </p:spTree>
    <p:extLst>
      <p:ext uri="{BB962C8B-B14F-4D97-AF65-F5344CB8AC3E}">
        <p14:creationId xmlns:p14="http://schemas.microsoft.com/office/powerpoint/2010/main" val="3045764084"/>
      </p:ext>
    </p:extLst>
  </p:cSld>
  <p:clrMapOvr>
    <a:masterClrMapping/>
  </p:clrMapOvr>
  <p:transition>
    <p:spli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4572000" y="-90264"/>
            <a:ext cx="45363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2800" b="1" dirty="0">
                <a:solidFill>
                  <a:schemeClr val="tx1"/>
                </a:solidFill>
              </a:rPr>
              <a:t>Soluciones Analíticas-Caso 3</a:t>
            </a: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35</a:t>
            </a:fld>
            <a:endParaRPr lang="en-US" sz="1600"/>
          </a:p>
        </p:txBody>
      </p:sp>
      <p:graphicFrame>
        <p:nvGraphicFramePr>
          <p:cNvPr id="20" name="Gráfico 19">
            <a:extLst>
              <a:ext uri="{FF2B5EF4-FFF2-40B4-BE49-F238E27FC236}">
                <a16:creationId xmlns:a16="http://schemas.microsoft.com/office/drawing/2014/main" id="{5C677956-F916-4FDB-918F-A72A824FB2B9}"/>
              </a:ext>
            </a:extLst>
          </p:cNvPr>
          <p:cNvGraphicFramePr/>
          <p:nvPr>
            <p:extLst>
              <p:ext uri="{D42A27DB-BD31-4B8C-83A1-F6EECF244321}">
                <p14:modId xmlns:p14="http://schemas.microsoft.com/office/powerpoint/2010/main" val="2066127564"/>
              </p:ext>
            </p:extLst>
          </p:nvPr>
        </p:nvGraphicFramePr>
        <p:xfrm>
          <a:off x="1259632" y="1412776"/>
          <a:ext cx="6408712" cy="4536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6932227"/>
      </p:ext>
    </p:extLst>
  </p:cSld>
  <p:clrMapOvr>
    <a:masterClrMapping/>
  </p:clrMapOvr>
  <p:transition>
    <p:spli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4572000" y="-90264"/>
            <a:ext cx="45363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2800" b="1" dirty="0">
                <a:solidFill>
                  <a:schemeClr val="tx1"/>
                </a:solidFill>
              </a:rPr>
              <a:t>Soluciones Analíticas-Caso 3</a:t>
            </a: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36</a:t>
            </a:fld>
            <a:endParaRPr lang="en-US" sz="1600"/>
          </a:p>
        </p:txBody>
      </p:sp>
      <p:graphicFrame>
        <p:nvGraphicFramePr>
          <p:cNvPr id="6" name="Gráfico 5">
            <a:extLst>
              <a:ext uri="{FF2B5EF4-FFF2-40B4-BE49-F238E27FC236}">
                <a16:creationId xmlns:a16="http://schemas.microsoft.com/office/drawing/2014/main" id="{4807E695-51A1-4E2A-AE21-81F01C63A535}"/>
              </a:ext>
            </a:extLst>
          </p:cNvPr>
          <p:cNvGraphicFramePr/>
          <p:nvPr>
            <p:extLst>
              <p:ext uri="{D42A27DB-BD31-4B8C-83A1-F6EECF244321}">
                <p14:modId xmlns:p14="http://schemas.microsoft.com/office/powerpoint/2010/main" val="875566289"/>
              </p:ext>
            </p:extLst>
          </p:nvPr>
        </p:nvGraphicFramePr>
        <p:xfrm>
          <a:off x="1043608" y="1412776"/>
          <a:ext cx="6768751" cy="43924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59089419"/>
      </p:ext>
    </p:extLst>
  </p:cSld>
  <p:clrMapOvr>
    <a:masterClrMapping/>
  </p:clrMapOvr>
  <p:transition>
    <p:spli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p:nvPr/>
        </p:nvPicPr>
        <p:blipFill rotWithShape="1">
          <a:blip r:embed="rId2"/>
          <a:srcRect l="50820"/>
          <a:stretch/>
        </p:blipFill>
        <p:spPr>
          <a:xfrm>
            <a:off x="730" y="4078119"/>
            <a:ext cx="2232248" cy="2013585"/>
          </a:xfrm>
          <a:prstGeom prst="rect">
            <a:avLst/>
          </a:prstGeom>
        </p:spPr>
      </p:pic>
      <p:sp>
        <p:nvSpPr>
          <p:cNvPr id="8197" name="4 Título"/>
          <p:cNvSpPr txBox="1">
            <a:spLocks/>
          </p:cNvSpPr>
          <p:nvPr/>
        </p:nvSpPr>
        <p:spPr bwMode="auto">
          <a:xfrm>
            <a:off x="4572000" y="-90264"/>
            <a:ext cx="45363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2800" b="1" dirty="0">
                <a:solidFill>
                  <a:schemeClr val="tx1"/>
                </a:solidFill>
              </a:rPr>
              <a:t>Simulaciones Numéricas</a:t>
            </a:r>
            <a:endParaRPr lang="es-ES" altLang="es-EC" sz="3000" b="1"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37</a:t>
            </a:fld>
            <a:endParaRPr lang="en-US" sz="1600"/>
          </a:p>
        </p:txBody>
      </p:sp>
      <p:pic>
        <p:nvPicPr>
          <p:cNvPr id="8" name="Imagen 7"/>
          <p:cNvPicPr/>
          <p:nvPr/>
        </p:nvPicPr>
        <p:blipFill rotWithShape="1">
          <a:blip r:embed="rId2"/>
          <a:srcRect r="49180"/>
          <a:stretch/>
        </p:blipFill>
        <p:spPr>
          <a:xfrm>
            <a:off x="-36512" y="1969002"/>
            <a:ext cx="2306732" cy="2013585"/>
          </a:xfrm>
          <a:prstGeom prst="rect">
            <a:avLst/>
          </a:prstGeom>
        </p:spPr>
      </p:pic>
      <p:sp>
        <p:nvSpPr>
          <p:cNvPr id="9" name="CuadroTexto 8"/>
          <p:cNvSpPr txBox="1"/>
          <p:nvPr/>
        </p:nvSpPr>
        <p:spPr>
          <a:xfrm>
            <a:off x="2063893" y="1307600"/>
            <a:ext cx="4444346"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dirty="0"/>
              <a:t>Análisis de Mallado y Elemento Finito</a:t>
            </a:r>
          </a:p>
        </p:txBody>
      </p:sp>
      <p:sp>
        <p:nvSpPr>
          <p:cNvPr id="2" name="Signo más 1"/>
          <p:cNvSpPr/>
          <p:nvPr/>
        </p:nvSpPr>
        <p:spPr>
          <a:xfrm>
            <a:off x="2051720" y="3790632"/>
            <a:ext cx="482542" cy="502464"/>
          </a:xfrm>
          <a:prstGeom prst="mathPl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pic>
        <p:nvPicPr>
          <p:cNvPr id="3" name="Imagen 2"/>
          <p:cNvPicPr>
            <a:picLocks noChangeAspect="1"/>
          </p:cNvPicPr>
          <p:nvPr/>
        </p:nvPicPr>
        <p:blipFill>
          <a:blip r:embed="rId3"/>
          <a:stretch>
            <a:fillRect/>
          </a:stretch>
        </p:blipFill>
        <p:spPr>
          <a:xfrm>
            <a:off x="3114051" y="1772816"/>
            <a:ext cx="1609725" cy="981075"/>
          </a:xfrm>
          <a:prstGeom prst="rect">
            <a:avLst/>
          </a:prstGeom>
        </p:spPr>
      </p:pic>
      <p:pic>
        <p:nvPicPr>
          <p:cNvPr id="4" name="Imagen 3"/>
          <p:cNvPicPr>
            <a:picLocks noChangeAspect="1"/>
          </p:cNvPicPr>
          <p:nvPr/>
        </p:nvPicPr>
        <p:blipFill>
          <a:blip r:embed="rId4"/>
          <a:stretch>
            <a:fillRect/>
          </a:stretch>
        </p:blipFill>
        <p:spPr>
          <a:xfrm>
            <a:off x="3143896" y="3062045"/>
            <a:ext cx="1647825" cy="1028700"/>
          </a:xfrm>
          <a:prstGeom prst="rect">
            <a:avLst/>
          </a:prstGeom>
        </p:spPr>
      </p:pic>
      <p:sp>
        <p:nvSpPr>
          <p:cNvPr id="6" name="Flecha: a la derecha 5"/>
          <p:cNvSpPr/>
          <p:nvPr/>
        </p:nvSpPr>
        <p:spPr>
          <a:xfrm>
            <a:off x="5189098" y="3880612"/>
            <a:ext cx="555914" cy="36004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1" name="CuadroTexto 10"/>
          <p:cNvSpPr txBox="1"/>
          <p:nvPr/>
        </p:nvSpPr>
        <p:spPr>
          <a:xfrm>
            <a:off x="2640026" y="2713063"/>
            <a:ext cx="2494347"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s-EC" dirty="0"/>
              <a:t>2D Tipo Cáscara 4 Nodos </a:t>
            </a:r>
          </a:p>
        </p:txBody>
      </p:sp>
      <p:sp>
        <p:nvSpPr>
          <p:cNvPr id="12" name="CuadroTexto 11"/>
          <p:cNvSpPr txBox="1"/>
          <p:nvPr/>
        </p:nvSpPr>
        <p:spPr>
          <a:xfrm>
            <a:off x="2529930" y="4073121"/>
            <a:ext cx="2494347"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s-EC" dirty="0"/>
              <a:t>2D Tipo Cáscara 8 Nodos </a:t>
            </a:r>
          </a:p>
        </p:txBody>
      </p:sp>
      <p:sp>
        <p:nvSpPr>
          <p:cNvPr id="13" name="CuadroTexto 12"/>
          <p:cNvSpPr txBox="1"/>
          <p:nvPr/>
        </p:nvSpPr>
        <p:spPr>
          <a:xfrm>
            <a:off x="2666682" y="5761683"/>
            <a:ext cx="2841422"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s-EC" dirty="0"/>
              <a:t>3D Tipo Hexaedro 20 Nodos </a:t>
            </a:r>
          </a:p>
        </p:txBody>
      </p:sp>
      <mc:AlternateContent xmlns:mc="http://schemas.openxmlformats.org/markup-compatibility/2006" xmlns:a14="http://schemas.microsoft.com/office/drawing/2010/main">
        <mc:Choice Requires="a14">
          <p:sp>
            <p:nvSpPr>
              <p:cNvPr id="7" name="Rectángulo 6"/>
              <p:cNvSpPr/>
              <p:nvPr/>
            </p:nvSpPr>
            <p:spPr>
              <a:xfrm>
                <a:off x="6012918" y="2282666"/>
                <a:ext cx="2643801"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𝑀𝑎𝑥</m:t>
                          </m:r>
                        </m:sub>
                      </m:sSub>
                      <m:r>
                        <a:rPr lang="es-EC" i="0">
                          <a:latin typeface="Cambria Math" panose="02040503050406030204" pitchFamily="18" charset="0"/>
                        </a:rPr>
                        <m:t>=</m:t>
                      </m:r>
                      <m:sSub>
                        <m:sSubPr>
                          <m:ctrlPr>
                            <a:rPr lang="es-EC" i="1">
                              <a:latin typeface="Cambria Math" panose="02040503050406030204" pitchFamily="18" charset="0"/>
                            </a:rPr>
                          </m:ctrlPr>
                        </m:sSubPr>
                        <m:e>
                          <m:r>
                            <m:rPr>
                              <m:sty m:val="p"/>
                            </m:rPr>
                            <a:rPr lang="es-EC" i="0">
                              <a:latin typeface="Cambria Math" panose="02040503050406030204" pitchFamily="18" charset="0"/>
                            </a:rPr>
                            <m:t>σ</m:t>
                          </m:r>
                        </m:e>
                        <m:sub>
                          <m:r>
                            <m:rPr>
                              <m:sty m:val="p"/>
                            </m:rPr>
                            <a:rPr lang="es-EC" i="0">
                              <a:latin typeface="Cambria Math" panose="02040503050406030204" pitchFamily="18" charset="0"/>
                            </a:rPr>
                            <m:t>r</m:t>
                          </m:r>
                        </m:sub>
                      </m:sSub>
                      <m:d>
                        <m:dPr>
                          <m:ctrlPr>
                            <a:rPr lang="es-EC" i="1">
                              <a:latin typeface="Cambria Math" panose="02040503050406030204" pitchFamily="18" charset="0"/>
                            </a:rPr>
                          </m:ctrlPr>
                        </m:dPr>
                        <m:e>
                          <m:r>
                            <m:rPr>
                              <m:sty m:val="p"/>
                            </m:rPr>
                            <a:rPr lang="es-EC" i="0">
                              <a:latin typeface="Cambria Math" panose="02040503050406030204" pitchFamily="18" charset="0"/>
                            </a:rPr>
                            <m:t>b</m:t>
                          </m:r>
                        </m:e>
                      </m:d>
                      <m:r>
                        <a:rPr lang="es-EC" i="0">
                          <a:latin typeface="Cambria Math" panose="02040503050406030204" pitchFamily="18" charset="0"/>
                        </a:rPr>
                        <m:t>=</m:t>
                      </m:r>
                      <m:r>
                        <m:rPr>
                          <m:sty m:val="p"/>
                        </m:rPr>
                        <a:rPr lang="es-EC" i="0">
                          <a:latin typeface="Cambria Math" panose="02040503050406030204" pitchFamily="18" charset="0"/>
                        </a:rPr>
                        <m:t>k</m:t>
                      </m:r>
                      <m:f>
                        <m:fPr>
                          <m:ctrlPr>
                            <a:rPr lang="es-EC" i="1">
                              <a:latin typeface="Cambria Math" panose="02040503050406030204" pitchFamily="18" charset="0"/>
                            </a:rPr>
                          </m:ctrlPr>
                        </m:fPr>
                        <m:num>
                          <m:r>
                            <a:rPr lang="es-EC" i="1">
                              <a:latin typeface="Cambria Math" panose="02040503050406030204" pitchFamily="18" charset="0"/>
                            </a:rPr>
                            <m:t>𝑄</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𝑎</m:t>
                              </m:r>
                            </m:e>
                            <m:sup>
                              <m:r>
                                <a:rPr lang="es-EC" i="0">
                                  <a:latin typeface="Cambria Math" panose="02040503050406030204" pitchFamily="18" charset="0"/>
                                </a:rPr>
                                <m:t>2</m:t>
                              </m:r>
                            </m:sup>
                          </m:sSup>
                        </m:num>
                        <m:den>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2</m:t>
                              </m:r>
                            </m:sup>
                          </m:sSup>
                        </m:den>
                      </m:f>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6012918" y="2282666"/>
                <a:ext cx="2643801" cy="648126"/>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6073286" y="3951824"/>
                <a:ext cx="2523063" cy="6469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𝑀𝑎𝑥</m:t>
                          </m:r>
                        </m:sub>
                      </m:sSub>
                      <m:r>
                        <a:rPr lang="es-EC" i="0">
                          <a:latin typeface="Cambria Math" panose="02040503050406030204" pitchFamily="18" charset="0"/>
                        </a:rPr>
                        <m:t>=</m:t>
                      </m:r>
                      <m:r>
                        <a:rPr lang="es-EC" i="1">
                          <a:latin typeface="Cambria Math" panose="02040503050406030204" pitchFamily="18" charset="0"/>
                        </a:rPr>
                        <m:t>𝑤</m:t>
                      </m:r>
                      <m:r>
                        <a:rPr lang="es-EC" i="0">
                          <a:latin typeface="Cambria Math" panose="02040503050406030204" pitchFamily="18" charset="0"/>
                        </a:rPr>
                        <m:t>(</m:t>
                      </m:r>
                      <m:r>
                        <a:rPr lang="es-EC" i="1">
                          <a:latin typeface="Cambria Math" panose="02040503050406030204" pitchFamily="18" charset="0"/>
                        </a:rPr>
                        <m:t>𝑎</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0">
                              <a:latin typeface="Cambria Math" panose="02040503050406030204" pitchFamily="18" charset="0"/>
                            </a:rPr>
                            <m:t>1</m:t>
                          </m:r>
                        </m:sub>
                      </m:sSub>
                      <m:f>
                        <m:fPr>
                          <m:ctrlPr>
                            <a:rPr lang="es-EC" i="1">
                              <a:latin typeface="Cambria Math" panose="02040503050406030204" pitchFamily="18" charset="0"/>
                            </a:rPr>
                          </m:ctrlPr>
                        </m:fPr>
                        <m:num>
                          <m:r>
                            <a:rPr lang="es-EC" i="1">
                              <a:latin typeface="Cambria Math" panose="02040503050406030204" pitchFamily="18" charset="0"/>
                            </a:rPr>
                            <m:t>𝑞</m:t>
                          </m:r>
                          <m:sSup>
                            <m:sSupPr>
                              <m:ctrlPr>
                                <a:rPr lang="es-EC" i="1">
                                  <a:latin typeface="Cambria Math" panose="02040503050406030204" pitchFamily="18" charset="0"/>
                                </a:rPr>
                              </m:ctrlPr>
                            </m:sSupPr>
                            <m:e>
                              <m:r>
                                <a:rPr lang="es-EC" i="1">
                                  <a:latin typeface="Cambria Math" panose="02040503050406030204" pitchFamily="18" charset="0"/>
                                </a:rPr>
                                <m:t>𝑎</m:t>
                              </m:r>
                            </m:e>
                            <m:sup>
                              <m:r>
                                <a:rPr lang="es-EC" i="0">
                                  <a:latin typeface="Cambria Math" panose="02040503050406030204" pitchFamily="18" charset="0"/>
                                </a:rPr>
                                <m:t>4</m:t>
                              </m:r>
                            </m:sup>
                          </m:sSup>
                        </m:num>
                        <m:den>
                          <m:sSup>
                            <m:sSupPr>
                              <m:ctrlPr>
                                <a:rPr lang="es-EC" i="1">
                                  <a:latin typeface="Cambria Math" panose="02040503050406030204" pitchFamily="18" charset="0"/>
                                </a:rPr>
                              </m:ctrlPr>
                            </m:sSupPr>
                            <m:e>
                              <m:r>
                                <a:rPr lang="es-EC" i="1">
                                  <a:latin typeface="Cambria Math" panose="02040503050406030204" pitchFamily="18" charset="0"/>
                                </a:rPr>
                                <m:t>𝐸h</m:t>
                              </m:r>
                            </m:e>
                            <m:sup>
                              <m:r>
                                <a:rPr lang="es-EC" i="0">
                                  <a:latin typeface="Cambria Math" panose="02040503050406030204" pitchFamily="18" charset="0"/>
                                </a:rPr>
                                <m:t>3</m:t>
                              </m:r>
                            </m:sup>
                          </m:sSup>
                        </m:den>
                      </m:f>
                    </m:oMath>
                  </m:oMathPara>
                </a14:m>
                <a:endParaRPr lang="es-EC" dirty="0"/>
              </a:p>
            </p:txBody>
          </p:sp>
        </mc:Choice>
        <mc:Fallback xmlns="">
          <p:sp>
            <p:nvSpPr>
              <p:cNvPr id="14" name="Rectángulo 13"/>
              <p:cNvSpPr>
                <a:spLocks noRot="1" noChangeAspect="1" noMove="1" noResize="1" noEditPoints="1" noAdjustHandles="1" noChangeArrowheads="1" noChangeShapeType="1" noTextEdit="1"/>
              </p:cNvSpPr>
              <p:nvPr/>
            </p:nvSpPr>
            <p:spPr>
              <a:xfrm>
                <a:off x="6073286" y="3951824"/>
                <a:ext cx="2523063" cy="646972"/>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7334819" y="3022847"/>
                <a:ext cx="1654491" cy="6893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k</m:t>
                      </m:r>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m:rPr>
                                  <m:sty m:val="p"/>
                                </m:rPr>
                                <a:rPr lang="es-EC" i="0">
                                  <a:latin typeface="Cambria Math" panose="02040503050406030204" pitchFamily="18" charset="0"/>
                                </a:rPr>
                                <m:t>σ</m:t>
                              </m:r>
                            </m:e>
                            <m:sub>
                              <m:r>
                                <m:rPr>
                                  <m:sty m:val="p"/>
                                </m:rPr>
                                <a:rPr lang="es-EC" i="0">
                                  <a:latin typeface="Cambria Math" panose="02040503050406030204" pitchFamily="18" charset="0"/>
                                </a:rPr>
                                <m:t>r</m:t>
                              </m:r>
                            </m:sub>
                          </m:sSub>
                          <m:d>
                            <m:dPr>
                              <m:ctrlPr>
                                <a:rPr lang="es-EC" i="1">
                                  <a:latin typeface="Cambria Math" panose="02040503050406030204" pitchFamily="18" charset="0"/>
                                </a:rPr>
                              </m:ctrlPr>
                            </m:dPr>
                            <m:e>
                              <m:r>
                                <m:rPr>
                                  <m:sty m:val="p"/>
                                </m:rPr>
                                <a:rPr lang="es-EC" i="0">
                                  <a:latin typeface="Cambria Math" panose="02040503050406030204" pitchFamily="18" charset="0"/>
                                </a:rPr>
                                <m:t>b</m:t>
                              </m:r>
                            </m:e>
                          </m:d>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2</m:t>
                              </m:r>
                            </m:sup>
                          </m:sSup>
                        </m:num>
                        <m:den>
                          <m:r>
                            <a:rPr lang="es-EC" i="1">
                              <a:latin typeface="Cambria Math" panose="02040503050406030204" pitchFamily="18" charset="0"/>
                            </a:rPr>
                            <m:t>𝑄</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𝑎</m:t>
                              </m:r>
                            </m:e>
                            <m:sup>
                              <m:r>
                                <a:rPr lang="es-EC" i="0">
                                  <a:latin typeface="Cambria Math" panose="02040503050406030204" pitchFamily="18" charset="0"/>
                                </a:rPr>
                                <m:t>2</m:t>
                              </m:r>
                            </m:sup>
                          </m:sSup>
                        </m:den>
                      </m:f>
                    </m:oMath>
                  </m:oMathPara>
                </a14:m>
                <a:endParaRPr lang="es-EC" dirty="0"/>
              </a:p>
            </p:txBody>
          </p:sp>
        </mc:Choice>
        <mc:Fallback xmlns="">
          <p:sp>
            <p:nvSpPr>
              <p:cNvPr id="15" name="Rectángulo 14"/>
              <p:cNvSpPr>
                <a:spLocks noRot="1" noChangeAspect="1" noMove="1" noResize="1" noEditPoints="1" noAdjustHandles="1" noChangeArrowheads="1" noChangeShapeType="1" noTextEdit="1"/>
              </p:cNvSpPr>
              <p:nvPr/>
            </p:nvSpPr>
            <p:spPr>
              <a:xfrm>
                <a:off x="7334819" y="3022847"/>
                <a:ext cx="1654491" cy="689356"/>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7025553" y="4733235"/>
                <a:ext cx="2077620"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k</m:t>
                          </m:r>
                        </m:e>
                        <m:sub>
                          <m:r>
                            <a:rPr lang="es-EC" i="0">
                              <a:latin typeface="Cambria Math" panose="02040503050406030204" pitchFamily="18" charset="0"/>
                            </a:rPr>
                            <m:t>1</m:t>
                          </m:r>
                        </m:sub>
                      </m:sSub>
                      <m:r>
                        <a:rPr lang="es-EC" i="0">
                          <a:latin typeface="Cambria Math" panose="02040503050406030204" pitchFamily="18" charset="0"/>
                        </a:rPr>
                        <m:t>=</m:t>
                      </m:r>
                      <m:f>
                        <m:fPr>
                          <m:ctrlPr>
                            <a:rPr lang="es-EC" i="1">
                              <a:latin typeface="Cambria Math" panose="02040503050406030204" pitchFamily="18" charset="0"/>
                            </a:rPr>
                          </m:ctrlPr>
                        </m:fPr>
                        <m:num>
                          <m:r>
                            <m:rPr>
                              <m:sty m:val="p"/>
                            </m:rPr>
                            <a:rPr lang="es-EC" i="0">
                              <a:latin typeface="Cambria Math" panose="02040503050406030204" pitchFamily="18" charset="0"/>
                            </a:rPr>
                            <m:t>w</m:t>
                          </m:r>
                          <m:d>
                            <m:dPr>
                              <m:ctrlPr>
                                <a:rPr lang="es-EC" i="1">
                                  <a:latin typeface="Cambria Math" panose="02040503050406030204" pitchFamily="18" charset="0"/>
                                </a:rPr>
                              </m:ctrlPr>
                            </m:dPr>
                            <m:e>
                              <m:r>
                                <m:rPr>
                                  <m:sty m:val="p"/>
                                </m:rPr>
                                <a:rPr lang="es-EC" i="0">
                                  <a:latin typeface="Cambria Math" panose="02040503050406030204" pitchFamily="18" charset="0"/>
                                </a:rPr>
                                <m:t>a</m:t>
                              </m:r>
                            </m:e>
                          </m:d>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𝐸</m:t>
                              </m:r>
                              <m:r>
                                <a:rPr lang="es-EC" i="0">
                                  <a:latin typeface="Cambria Math" panose="02040503050406030204" pitchFamily="18" charset="0"/>
                                </a:rPr>
                                <m:t>∗</m:t>
                              </m:r>
                              <m:r>
                                <a:rPr lang="es-EC" i="1">
                                  <a:latin typeface="Cambria Math" panose="02040503050406030204" pitchFamily="18" charset="0"/>
                                </a:rPr>
                                <m:t>h</m:t>
                              </m:r>
                            </m:e>
                            <m:sup>
                              <m:r>
                                <a:rPr lang="es-EC" i="0">
                                  <a:latin typeface="Cambria Math" panose="02040503050406030204" pitchFamily="18" charset="0"/>
                                </a:rPr>
                                <m:t>3</m:t>
                              </m:r>
                            </m:sup>
                          </m:sSup>
                        </m:num>
                        <m:den>
                          <m:r>
                            <a:rPr lang="es-EC" i="1">
                              <a:latin typeface="Cambria Math" panose="02040503050406030204" pitchFamily="18" charset="0"/>
                            </a:rPr>
                            <m:t>𝑃</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𝑎</m:t>
                              </m:r>
                            </m:e>
                            <m:sup>
                              <m:r>
                                <a:rPr lang="es-EC" i="0">
                                  <a:latin typeface="Cambria Math" panose="02040503050406030204" pitchFamily="18" charset="0"/>
                                </a:rPr>
                                <m:t>4</m:t>
                              </m:r>
                            </m:sup>
                          </m:sSup>
                        </m:den>
                      </m:f>
                    </m:oMath>
                  </m:oMathPara>
                </a14:m>
                <a:endParaRPr lang="es-EC" dirty="0"/>
              </a:p>
            </p:txBody>
          </p:sp>
        </mc:Choice>
        <mc:Fallback xmlns="">
          <p:sp>
            <p:nvSpPr>
              <p:cNvPr id="16" name="Rectángulo 15"/>
              <p:cNvSpPr>
                <a:spLocks noRot="1" noChangeAspect="1" noMove="1" noResize="1" noEditPoints="1" noAdjustHandles="1" noChangeArrowheads="1" noChangeShapeType="1" noTextEdit="1"/>
              </p:cNvSpPr>
              <p:nvPr/>
            </p:nvSpPr>
            <p:spPr>
              <a:xfrm>
                <a:off x="7025553" y="4733235"/>
                <a:ext cx="2077620" cy="648126"/>
              </a:xfrm>
              <a:prstGeom prst="rect">
                <a:avLst/>
              </a:prstGeom>
              <a:blipFill>
                <a:blip r:embed="rId8"/>
                <a:stretch>
                  <a:fillRect/>
                </a:stretch>
              </a:blipFill>
            </p:spPr>
            <p:txBody>
              <a:bodyPr/>
              <a:lstStyle/>
              <a:p>
                <a:r>
                  <a:rPr lang="es-EC">
                    <a:noFill/>
                  </a:rPr>
                  <a:t> </a:t>
                </a:r>
              </a:p>
            </p:txBody>
          </p:sp>
        </mc:Fallback>
      </mc:AlternateContent>
      <p:sp>
        <p:nvSpPr>
          <p:cNvPr id="17" name="Flecha: doblada hacia arriba 16"/>
          <p:cNvSpPr/>
          <p:nvPr/>
        </p:nvSpPr>
        <p:spPr>
          <a:xfrm rot="5400000">
            <a:off x="6709517" y="3093729"/>
            <a:ext cx="261296" cy="446774"/>
          </a:xfrm>
          <a:prstGeom prst="ben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9" name="Flecha: doblada hacia arriba 18"/>
          <p:cNvSpPr/>
          <p:nvPr/>
        </p:nvSpPr>
        <p:spPr>
          <a:xfrm rot="5400000">
            <a:off x="6566390" y="4833911"/>
            <a:ext cx="261296" cy="446774"/>
          </a:xfrm>
          <a:prstGeom prst="ben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pic>
        <p:nvPicPr>
          <p:cNvPr id="37890" name="Picture 2" descr="Resultado de imagen para Elemento FINITO 3D Hexagonal 20 nodos"/>
          <p:cNvPicPr>
            <a:picLocks noChangeAspect="1" noChangeArrowheads="1"/>
          </p:cNvPicPr>
          <p:nvPr/>
        </p:nvPicPr>
        <p:blipFill rotWithShape="1">
          <a:blip r:embed="rId9">
            <a:extLst>
              <a:ext uri="{28A0092B-C50C-407E-A947-70E740481C1C}">
                <a14:useLocalDpi xmlns:a14="http://schemas.microsoft.com/office/drawing/2010/main" val="0"/>
              </a:ext>
            </a:extLst>
          </a:blip>
          <a:srcRect l="28957" r="44293" b="16531"/>
          <a:stretch/>
        </p:blipFill>
        <p:spPr bwMode="auto">
          <a:xfrm>
            <a:off x="3103602" y="4496284"/>
            <a:ext cx="1630625" cy="130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252182"/>
      </p:ext>
    </p:extLst>
  </p:cSld>
  <p:clrMapOvr>
    <a:masterClrMapping/>
  </p:clrMapOvr>
  <p:transition>
    <p:spli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4572000" y="-90264"/>
            <a:ext cx="45363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2800" b="1" dirty="0">
                <a:solidFill>
                  <a:schemeClr val="tx1"/>
                </a:solidFill>
              </a:rPr>
              <a:t>Simulaciones Numéricas</a:t>
            </a:r>
            <a:endParaRPr lang="es-ES" altLang="es-EC" sz="3000" b="1"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38</a:t>
            </a:fld>
            <a:endParaRPr lang="en-US" sz="1600"/>
          </a:p>
        </p:txBody>
      </p:sp>
      <p:graphicFrame>
        <p:nvGraphicFramePr>
          <p:cNvPr id="11" name="Diagrama 10"/>
          <p:cNvGraphicFramePr/>
          <p:nvPr>
            <p:extLst>
              <p:ext uri="{D42A27DB-BD31-4B8C-83A1-F6EECF244321}">
                <p14:modId xmlns:p14="http://schemas.microsoft.com/office/powerpoint/2010/main" val="422513629"/>
              </p:ext>
            </p:extLst>
          </p:nvPr>
        </p:nvGraphicFramePr>
        <p:xfrm>
          <a:off x="-828600" y="3496053"/>
          <a:ext cx="8532774" cy="2880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graphicFrame>
            <p:nvGraphicFramePr>
              <p:cNvPr id="12" name="Tabla 11"/>
              <p:cNvGraphicFramePr>
                <a:graphicFrameLocks noGrp="1"/>
              </p:cNvGraphicFramePr>
              <p:nvPr>
                <p:extLst>
                  <p:ext uri="{D42A27DB-BD31-4B8C-83A1-F6EECF244321}">
                    <p14:modId xmlns:p14="http://schemas.microsoft.com/office/powerpoint/2010/main" val="1844467781"/>
                  </p:ext>
                </p:extLst>
              </p:nvPr>
            </p:nvGraphicFramePr>
            <p:xfrm>
              <a:off x="467544" y="1349240"/>
              <a:ext cx="7741699" cy="1998561"/>
            </p:xfrm>
            <a:graphic>
              <a:graphicData uri="http://schemas.openxmlformats.org/drawingml/2006/table">
                <a:tbl>
                  <a:tblPr firstRow="1" firstCol="1" bandRow="1">
                    <a:tableStyleId>{17292A2E-F333-43FB-9621-5CBBE7FDCDCB}</a:tableStyleId>
                  </a:tblPr>
                  <a:tblGrid>
                    <a:gridCol w="1433762">
                      <a:extLst>
                        <a:ext uri="{9D8B030D-6E8A-4147-A177-3AD203B41FA5}">
                          <a16:colId xmlns:a16="http://schemas.microsoft.com/office/drawing/2014/main" val="220961781"/>
                        </a:ext>
                      </a:extLst>
                    </a:gridCol>
                    <a:gridCol w="1593241">
                      <a:extLst>
                        <a:ext uri="{9D8B030D-6E8A-4147-A177-3AD203B41FA5}">
                          <a16:colId xmlns:a16="http://schemas.microsoft.com/office/drawing/2014/main" val="1309002989"/>
                        </a:ext>
                      </a:extLst>
                    </a:gridCol>
                    <a:gridCol w="1274284">
                      <a:extLst>
                        <a:ext uri="{9D8B030D-6E8A-4147-A177-3AD203B41FA5}">
                          <a16:colId xmlns:a16="http://schemas.microsoft.com/office/drawing/2014/main" val="1033903560"/>
                        </a:ext>
                      </a:extLst>
                    </a:gridCol>
                    <a:gridCol w="1525114">
                      <a:extLst>
                        <a:ext uri="{9D8B030D-6E8A-4147-A177-3AD203B41FA5}">
                          <a16:colId xmlns:a16="http://schemas.microsoft.com/office/drawing/2014/main" val="3281026250"/>
                        </a:ext>
                      </a:extLst>
                    </a:gridCol>
                    <a:gridCol w="1915298">
                      <a:extLst>
                        <a:ext uri="{9D8B030D-6E8A-4147-A177-3AD203B41FA5}">
                          <a16:colId xmlns:a16="http://schemas.microsoft.com/office/drawing/2014/main" val="531492233"/>
                        </a:ext>
                      </a:extLst>
                    </a:gridCol>
                  </a:tblGrid>
                  <a:tr h="640689">
                    <a:tc>
                      <a:txBody>
                        <a:bodyPr/>
                        <a:lstStyle/>
                        <a:p>
                          <a:pPr marL="0" marR="0" algn="ctr">
                            <a:lnSpc>
                              <a:spcPct val="115000"/>
                            </a:lnSpc>
                            <a:spcBef>
                              <a:spcPts val="0"/>
                            </a:spcBef>
                            <a:spcAft>
                              <a:spcPts val="0"/>
                            </a:spcAft>
                          </a:pPr>
                          <a:r>
                            <a:rPr lang="es-EC" sz="1400" dirty="0">
                              <a:effectLst/>
                            </a:rPr>
                            <a:t>GEOMETRÍA PLACA:</a:t>
                          </a:r>
                          <a:endParaRPr lang="es-EC"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0553" marR="40553" marT="0" marB="0"/>
                    </a:tc>
                    <a:tc>
                      <a:txBody>
                        <a:bodyPr/>
                        <a:lstStyle/>
                        <a:p>
                          <a:pPr marL="0" marR="0" algn="ctr">
                            <a:lnSpc>
                              <a:spcPct val="115000"/>
                            </a:lnSpc>
                            <a:spcBef>
                              <a:spcPts val="0"/>
                            </a:spcBef>
                            <a:spcAft>
                              <a:spcPts val="0"/>
                            </a:spcAft>
                          </a:pPr>
                          <a:r>
                            <a:rPr lang="es-EC" sz="1400">
                              <a:effectLst/>
                            </a:rPr>
                            <a:t>MATERIAL:  ACERO</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0553" marR="40553" marT="0" marB="0"/>
                    </a:tc>
                    <a:tc>
                      <a:txBody>
                        <a:bodyPr/>
                        <a:lstStyle/>
                        <a:p>
                          <a:pPr marL="0" marR="0" algn="ctr">
                            <a:lnSpc>
                              <a:spcPct val="115000"/>
                            </a:lnSpc>
                            <a:spcBef>
                              <a:spcPts val="0"/>
                            </a:spcBef>
                            <a:spcAft>
                              <a:spcPts val="0"/>
                            </a:spcAft>
                          </a:pPr>
                          <a:r>
                            <a:rPr lang="es-EC" sz="1400">
                              <a:effectLst/>
                            </a:rPr>
                            <a:t>CASO 3 </a:t>
                          </a:r>
                        </a:p>
                        <a:p>
                          <a:pPr marL="0" marR="0" algn="ctr">
                            <a:lnSpc>
                              <a:spcPct val="115000"/>
                            </a:lnSpc>
                            <a:spcBef>
                              <a:spcPts val="0"/>
                            </a:spcBef>
                            <a:spcAft>
                              <a:spcPts val="0"/>
                            </a:spcAft>
                          </a:pPr>
                          <a:r>
                            <a:rPr lang="es-EC" sz="1400">
                              <a:effectLst/>
                            </a:rPr>
                            <a:t>a / b = 1.25</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0553" marR="40553" marT="0" marB="0"/>
                    </a:tc>
                    <a:tc>
                      <a:txBody>
                        <a:bodyPr/>
                        <a:lstStyle/>
                        <a:p>
                          <a:pPr marL="0" marR="0" algn="ctr">
                            <a:lnSpc>
                              <a:spcPct val="115000"/>
                            </a:lnSpc>
                            <a:spcBef>
                              <a:spcPts val="0"/>
                            </a:spcBef>
                            <a:spcAft>
                              <a:spcPts val="0"/>
                            </a:spcAft>
                          </a:pPr>
                          <a:r>
                            <a:rPr lang="es-EC" sz="1400">
                              <a:effectLst/>
                            </a:rPr>
                            <a:t>CARGA </a:t>
                          </a:r>
                        </a:p>
                        <a:p>
                          <a:pPr marL="0" marR="0" algn="ctr">
                            <a:lnSpc>
                              <a:spcPct val="115000"/>
                            </a:lnSpc>
                            <a:spcBef>
                              <a:spcPts val="0"/>
                            </a:spcBef>
                            <a:spcAft>
                              <a:spcPts val="0"/>
                            </a:spcAft>
                          </a:pPr>
                          <a:r>
                            <a:rPr lang="es-EC" sz="1400">
                              <a:effectLst/>
                            </a:rPr>
                            <a:t>APLICADA</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0553" marR="40553" marT="0" marB="0"/>
                    </a:tc>
                    <a:tc>
                      <a:txBody>
                        <a:bodyPr/>
                        <a:lstStyle/>
                        <a:p>
                          <a:pPr marL="0" marR="0" algn="ctr">
                            <a:lnSpc>
                              <a:spcPct val="115000"/>
                            </a:lnSpc>
                            <a:spcBef>
                              <a:spcPts val="0"/>
                            </a:spcBef>
                            <a:spcAft>
                              <a:spcPts val="0"/>
                            </a:spcAft>
                          </a:pPr>
                          <a:r>
                            <a:rPr lang="es-EC" sz="1400" dirty="0">
                              <a:effectLst/>
                            </a:rPr>
                            <a:t>PUNTO DE ANÁLISIS:</a:t>
                          </a:r>
                          <a:endParaRPr lang="es-EC"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0553" marR="40553" marT="0" marB="0"/>
                    </a:tc>
                    <a:extLst>
                      <a:ext uri="{0D108BD9-81ED-4DB2-BD59-A6C34878D82A}">
                        <a16:rowId xmlns:a16="http://schemas.microsoft.com/office/drawing/2014/main" val="3495631905"/>
                      </a:ext>
                    </a:extLst>
                  </a:tr>
                  <a:tr h="452624">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s-EC" sz="1400">
                                    <a:effectLst/>
                                    <a:latin typeface="Cambria Math" panose="02040503050406030204" pitchFamily="18" charset="0"/>
                                  </a:rPr>
                                  <m:t>𝐚</m:t>
                                </m:r>
                                <m:r>
                                  <a:rPr lang="es-EC" sz="1400">
                                    <a:effectLst/>
                                    <a:latin typeface="Cambria Math" panose="02040503050406030204" pitchFamily="18" charset="0"/>
                                  </a:rPr>
                                  <m:t>=</m:t>
                                </m:r>
                                <m:r>
                                  <a:rPr lang="es-EC" sz="1400">
                                    <a:effectLst/>
                                    <a:latin typeface="Cambria Math" panose="02040503050406030204" pitchFamily="18" charset="0"/>
                                  </a:rPr>
                                  <m:t>𝟏𝟐𝟕</m:t>
                                </m:r>
                                <m:r>
                                  <a:rPr lang="es-EC" sz="1400">
                                    <a:effectLst/>
                                    <a:latin typeface="Cambria Math" panose="02040503050406030204" pitchFamily="18" charset="0"/>
                                  </a:rPr>
                                  <m:t>[</m:t>
                                </m:r>
                                <m:r>
                                  <a:rPr lang="es-EC" sz="1400">
                                    <a:effectLst/>
                                    <a:latin typeface="Cambria Math" panose="02040503050406030204" pitchFamily="18" charset="0"/>
                                  </a:rPr>
                                  <m:t>𝐦𝐦</m:t>
                                </m:r>
                                <m:r>
                                  <a:rPr lang="es-EC" sz="1400">
                                    <a:effectLst/>
                                    <a:latin typeface="Cambria Math" panose="02040503050406030204" pitchFamily="18" charset="0"/>
                                  </a:rPr>
                                  <m:t>]</m:t>
                                </m:r>
                              </m:oMath>
                            </m:oMathPara>
                          </a14:m>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0553" marR="40553"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s-EC" sz="1400">
                                    <a:effectLst/>
                                    <a:latin typeface="Cambria Math" panose="02040503050406030204" pitchFamily="18" charset="0"/>
                                  </a:rPr>
                                  <m:t>E</m:t>
                                </m:r>
                                <m:r>
                                  <a:rPr lang="es-EC" sz="1400">
                                    <a:effectLst/>
                                    <a:latin typeface="Cambria Math" panose="02040503050406030204" pitchFamily="18" charset="0"/>
                                  </a:rPr>
                                  <m:t>=210000[</m:t>
                                </m:r>
                                <m:r>
                                  <m:rPr>
                                    <m:sty m:val="p"/>
                                  </m:rPr>
                                  <a:rPr lang="es-EC" sz="1400">
                                    <a:effectLst/>
                                    <a:latin typeface="Cambria Math" panose="02040503050406030204" pitchFamily="18" charset="0"/>
                                  </a:rPr>
                                  <m:t>MPa</m:t>
                                </m:r>
                                <m:r>
                                  <a:rPr lang="es-EC" sz="1400">
                                    <a:effectLst/>
                                    <a:latin typeface="Cambria Math" panose="02040503050406030204" pitchFamily="18" charset="0"/>
                                  </a:rPr>
                                  <m:t>]</m:t>
                                </m:r>
                              </m:oMath>
                            </m:oMathPara>
                          </a14:m>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0553" marR="40553"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s-EC" sz="1400">
                                    <a:effectLst/>
                                    <a:latin typeface="Cambria Math" panose="02040503050406030204" pitchFamily="18" charset="0"/>
                                  </a:rPr>
                                  <m:t>K</m:t>
                                </m:r>
                                <m:r>
                                  <a:rPr lang="es-EC" sz="1400">
                                    <a:effectLst/>
                                    <a:latin typeface="Cambria Math" panose="02040503050406030204" pitchFamily="18" charset="0"/>
                                  </a:rPr>
                                  <m:t>=0.135</m:t>
                                </m:r>
                              </m:oMath>
                            </m:oMathPara>
                          </a14:m>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0553" marR="40553"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s-EC" sz="1400">
                                    <a:effectLst/>
                                    <a:latin typeface="Cambria Math" panose="02040503050406030204" pitchFamily="18" charset="0"/>
                                  </a:rPr>
                                  <m:t>Q</m:t>
                                </m:r>
                                <m:r>
                                  <a:rPr lang="es-EC" sz="1400">
                                    <a:effectLst/>
                                    <a:latin typeface="Cambria Math" panose="02040503050406030204" pitchFamily="18" charset="0"/>
                                  </a:rPr>
                                  <m:t>=11.185[</m:t>
                                </m:r>
                                <m:r>
                                  <m:rPr>
                                    <m:sty m:val="p"/>
                                  </m:rPr>
                                  <a:rPr lang="es-EC" sz="1400">
                                    <a:effectLst/>
                                    <a:latin typeface="Cambria Math" panose="02040503050406030204" pitchFamily="18" charset="0"/>
                                  </a:rPr>
                                  <m:t>MPa</m:t>
                                </m:r>
                                <m:r>
                                  <a:rPr lang="es-EC" sz="1400">
                                    <a:effectLst/>
                                    <a:latin typeface="Cambria Math" panose="02040503050406030204" pitchFamily="18" charset="0"/>
                                  </a:rPr>
                                  <m:t>]</m:t>
                                </m:r>
                              </m:oMath>
                            </m:oMathPara>
                          </a14:m>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0553" marR="40553"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rPr>
                                    </m:ctrlPr>
                                  </m:sSubPr>
                                  <m:e>
                                    <m:r>
                                      <m:rPr>
                                        <m:sty m:val="p"/>
                                      </m:rPr>
                                      <a:rPr lang="es-EC" sz="1400">
                                        <a:effectLst/>
                                        <a:latin typeface="Cambria Math" panose="02040503050406030204" pitchFamily="18" charset="0"/>
                                      </a:rPr>
                                      <m:t>σ</m:t>
                                    </m:r>
                                  </m:e>
                                  <m:sub>
                                    <m:r>
                                      <m:rPr>
                                        <m:sty m:val="p"/>
                                      </m:rPr>
                                      <a:rPr lang="es-EC" sz="1400">
                                        <a:effectLst/>
                                        <a:latin typeface="Cambria Math" panose="02040503050406030204" pitchFamily="18" charset="0"/>
                                      </a:rPr>
                                      <m:t>r</m:t>
                                    </m:r>
                                  </m:sub>
                                </m:sSub>
                                <m:r>
                                  <a:rPr lang="es-EC" sz="1400">
                                    <a:effectLst/>
                                    <a:latin typeface="Cambria Math" panose="02040503050406030204" pitchFamily="18" charset="0"/>
                                  </a:rPr>
                                  <m:t>(</m:t>
                                </m:r>
                                <m:r>
                                  <m:rPr>
                                    <m:sty m:val="p"/>
                                  </m:rPr>
                                  <a:rPr lang="es-EC" sz="1400">
                                    <a:effectLst/>
                                    <a:latin typeface="Cambria Math" panose="02040503050406030204" pitchFamily="18" charset="0"/>
                                  </a:rPr>
                                  <m:t>b</m:t>
                                </m:r>
                                <m:r>
                                  <a:rPr lang="es-EC" sz="1400">
                                    <a:effectLst/>
                                    <a:latin typeface="Cambria Math" panose="02040503050406030204" pitchFamily="18" charset="0"/>
                                  </a:rPr>
                                  <m:t>)=101.6 [</m:t>
                                </m:r>
                                <m:r>
                                  <m:rPr>
                                    <m:sty m:val="p"/>
                                  </m:rPr>
                                  <a:rPr lang="es-EC" sz="1400">
                                    <a:effectLst/>
                                    <a:latin typeface="Cambria Math" panose="02040503050406030204" pitchFamily="18" charset="0"/>
                                  </a:rPr>
                                  <m:t>mm</m:t>
                                </m:r>
                                <m:r>
                                  <a:rPr lang="es-EC" sz="1400">
                                    <a:effectLst/>
                                    <a:latin typeface="Cambria Math" panose="02040503050406030204" pitchFamily="18" charset="0"/>
                                  </a:rPr>
                                  <m:t>]</m:t>
                                </m:r>
                              </m:oMath>
                            </m:oMathPara>
                          </a14:m>
                          <a:endParaRPr lang="es-EC"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0553" marR="40553" marT="0" marB="0"/>
                    </a:tc>
                    <a:extLst>
                      <a:ext uri="{0D108BD9-81ED-4DB2-BD59-A6C34878D82A}">
                        <a16:rowId xmlns:a16="http://schemas.microsoft.com/office/drawing/2014/main" val="419628292"/>
                      </a:ext>
                    </a:extLst>
                  </a:tr>
                  <a:tr h="452624">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s-EC" sz="1400">
                                    <a:effectLst/>
                                    <a:latin typeface="Cambria Math" panose="02040503050406030204" pitchFamily="18" charset="0"/>
                                  </a:rPr>
                                  <m:t>𝐛</m:t>
                                </m:r>
                                <m:r>
                                  <a:rPr lang="es-EC" sz="1400">
                                    <a:effectLst/>
                                    <a:latin typeface="Cambria Math" panose="02040503050406030204" pitchFamily="18" charset="0"/>
                                  </a:rPr>
                                  <m:t>=</m:t>
                                </m:r>
                                <m:r>
                                  <a:rPr lang="es-EC" sz="1400">
                                    <a:effectLst/>
                                    <a:latin typeface="Cambria Math" panose="02040503050406030204" pitchFamily="18" charset="0"/>
                                  </a:rPr>
                                  <m:t>𝟏𝟎𝟏</m:t>
                                </m:r>
                                <m:r>
                                  <a:rPr lang="es-EC" sz="1400">
                                    <a:effectLst/>
                                    <a:latin typeface="Cambria Math" panose="02040503050406030204" pitchFamily="18" charset="0"/>
                                  </a:rPr>
                                  <m:t>.</m:t>
                                </m:r>
                                <m:r>
                                  <a:rPr lang="es-EC" sz="1400">
                                    <a:effectLst/>
                                    <a:latin typeface="Cambria Math" panose="02040503050406030204" pitchFamily="18" charset="0"/>
                                  </a:rPr>
                                  <m:t>𝟔</m:t>
                                </m:r>
                                <m:r>
                                  <a:rPr lang="es-EC" sz="1400">
                                    <a:effectLst/>
                                    <a:latin typeface="Cambria Math" panose="02040503050406030204" pitchFamily="18" charset="0"/>
                                  </a:rPr>
                                  <m:t>[</m:t>
                                </m:r>
                                <m:r>
                                  <a:rPr lang="es-EC" sz="1400">
                                    <a:effectLst/>
                                    <a:latin typeface="Cambria Math" panose="02040503050406030204" pitchFamily="18" charset="0"/>
                                  </a:rPr>
                                  <m:t>𝐦𝐦</m:t>
                                </m:r>
                                <m:r>
                                  <a:rPr lang="es-EC" sz="1400">
                                    <a:effectLst/>
                                    <a:latin typeface="Cambria Math" panose="02040503050406030204" pitchFamily="18" charset="0"/>
                                  </a:rPr>
                                  <m:t>]</m:t>
                                </m:r>
                              </m:oMath>
                            </m:oMathPara>
                          </a14:m>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0553" marR="40553"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s-EC" sz="1400">
                                    <a:effectLst/>
                                    <a:latin typeface="Cambria Math" panose="02040503050406030204" pitchFamily="18" charset="0"/>
                                  </a:rPr>
                                  <m:t>u</m:t>
                                </m:r>
                                <m:r>
                                  <a:rPr lang="es-EC" sz="1400">
                                    <a:effectLst/>
                                    <a:latin typeface="Cambria Math" panose="02040503050406030204" pitchFamily="18" charset="0"/>
                                  </a:rPr>
                                  <m:t>=0.3</m:t>
                                </m:r>
                              </m:oMath>
                            </m:oMathPara>
                          </a14:m>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0553" marR="40553"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rPr>
                                    </m:ctrlPr>
                                  </m:sSubPr>
                                  <m:e>
                                    <m:r>
                                      <m:rPr>
                                        <m:sty m:val="p"/>
                                      </m:rPr>
                                      <a:rPr lang="es-EC" sz="1400">
                                        <a:effectLst/>
                                        <a:latin typeface="Cambria Math" panose="02040503050406030204" pitchFamily="18" charset="0"/>
                                      </a:rPr>
                                      <m:t>K</m:t>
                                    </m:r>
                                  </m:e>
                                  <m:sub>
                                    <m:r>
                                      <a:rPr lang="es-EC" sz="1400">
                                        <a:effectLst/>
                                        <a:latin typeface="Cambria Math" panose="02040503050406030204" pitchFamily="18" charset="0"/>
                                      </a:rPr>
                                      <m:t>1</m:t>
                                    </m:r>
                                  </m:sub>
                                </m:sSub>
                                <m:r>
                                  <a:rPr lang="es-EC" sz="1400">
                                    <a:effectLst/>
                                    <a:latin typeface="Cambria Math" panose="02040503050406030204" pitchFamily="18" charset="0"/>
                                  </a:rPr>
                                  <m:t>=0.00231</m:t>
                                </m:r>
                              </m:oMath>
                            </m:oMathPara>
                          </a14:m>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0553" marR="40553"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s-EC" sz="1400">
                                    <a:effectLst/>
                                    <a:latin typeface="Cambria Math" panose="02040503050406030204" pitchFamily="18" charset="0"/>
                                  </a:rPr>
                                  <m:t>Wmax</m:t>
                                </m:r>
                                <m:r>
                                  <a:rPr lang="es-EC" sz="1400">
                                    <a:effectLst/>
                                    <a:latin typeface="Cambria Math" panose="02040503050406030204" pitchFamily="18" charset="0"/>
                                  </a:rPr>
                                  <m:t>.=1[</m:t>
                                </m:r>
                                <m:r>
                                  <m:rPr>
                                    <m:sty m:val="p"/>
                                  </m:rPr>
                                  <a:rPr lang="es-EC" sz="1400">
                                    <a:effectLst/>
                                    <a:latin typeface="Cambria Math" panose="02040503050406030204" pitchFamily="18" charset="0"/>
                                  </a:rPr>
                                  <m:t>mm</m:t>
                                </m:r>
                                <m:r>
                                  <a:rPr lang="es-EC" sz="1400">
                                    <a:effectLst/>
                                    <a:latin typeface="Cambria Math" panose="02040503050406030204" pitchFamily="18" charset="0"/>
                                  </a:rPr>
                                  <m:t>]</m:t>
                                </m:r>
                              </m:oMath>
                            </m:oMathPara>
                          </a14:m>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0553" marR="40553"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rPr>
                                    </m:ctrlPr>
                                  </m:sSubPr>
                                  <m:e>
                                    <m:r>
                                      <m:rPr>
                                        <m:sty m:val="p"/>
                                      </m:rPr>
                                      <a:rPr lang="es-EC" sz="1400">
                                        <a:effectLst/>
                                        <a:latin typeface="Cambria Math" panose="02040503050406030204" pitchFamily="18" charset="0"/>
                                      </a:rPr>
                                      <m:t>σ</m:t>
                                    </m:r>
                                  </m:e>
                                  <m:sub>
                                    <m:r>
                                      <m:rPr>
                                        <m:sty m:val="p"/>
                                      </m:rPr>
                                      <a:rPr lang="es-EC" sz="1400">
                                        <a:effectLst/>
                                        <a:latin typeface="Cambria Math" panose="02040503050406030204" pitchFamily="18" charset="0"/>
                                      </a:rPr>
                                      <m:t>t</m:t>
                                    </m:r>
                                  </m:sub>
                                </m:sSub>
                                <m:r>
                                  <a:rPr lang="es-EC" sz="1400">
                                    <a:effectLst/>
                                    <a:latin typeface="Cambria Math" panose="02040503050406030204" pitchFamily="18" charset="0"/>
                                  </a:rPr>
                                  <m:t>(</m:t>
                                </m:r>
                                <m:r>
                                  <m:rPr>
                                    <m:sty m:val="p"/>
                                  </m:rPr>
                                  <a:rPr lang="es-EC" sz="1400">
                                    <a:effectLst/>
                                    <a:latin typeface="Cambria Math" panose="02040503050406030204" pitchFamily="18" charset="0"/>
                                  </a:rPr>
                                  <m:t>b</m:t>
                                </m:r>
                                <m:r>
                                  <a:rPr lang="es-EC" sz="1400">
                                    <a:effectLst/>
                                    <a:latin typeface="Cambria Math" panose="02040503050406030204" pitchFamily="18" charset="0"/>
                                  </a:rPr>
                                  <m:t>)=101.6 [</m:t>
                                </m:r>
                                <m:r>
                                  <m:rPr>
                                    <m:sty m:val="p"/>
                                  </m:rPr>
                                  <a:rPr lang="es-EC" sz="1400">
                                    <a:effectLst/>
                                    <a:latin typeface="Cambria Math" panose="02040503050406030204" pitchFamily="18" charset="0"/>
                                  </a:rPr>
                                  <m:t>mm</m:t>
                                </m:r>
                                <m:r>
                                  <a:rPr lang="es-EC" sz="1400">
                                    <a:effectLst/>
                                    <a:latin typeface="Cambria Math" panose="02040503050406030204" pitchFamily="18" charset="0"/>
                                  </a:rPr>
                                  <m:t>]</m:t>
                                </m:r>
                              </m:oMath>
                            </m:oMathPara>
                          </a14:m>
                          <a:endParaRPr lang="es-EC"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0553" marR="40553" marT="0" marB="0"/>
                    </a:tc>
                    <a:extLst>
                      <a:ext uri="{0D108BD9-81ED-4DB2-BD59-A6C34878D82A}">
                        <a16:rowId xmlns:a16="http://schemas.microsoft.com/office/drawing/2014/main" val="2291093627"/>
                      </a:ext>
                    </a:extLst>
                  </a:tr>
                  <a:tr h="452624">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s-EC" sz="1400">
                                    <a:effectLst/>
                                    <a:latin typeface="Cambria Math" panose="02040503050406030204" pitchFamily="18" charset="0"/>
                                  </a:rPr>
                                  <m:t>𝐡</m:t>
                                </m:r>
                                <m:r>
                                  <a:rPr lang="es-EC" sz="1400">
                                    <a:effectLst/>
                                    <a:latin typeface="Cambria Math" panose="02040503050406030204" pitchFamily="18" charset="0"/>
                                  </a:rPr>
                                  <m:t>=</m:t>
                                </m:r>
                                <m:r>
                                  <a:rPr lang="es-EC" sz="1400">
                                    <a:effectLst/>
                                    <a:latin typeface="Cambria Math" panose="02040503050406030204" pitchFamily="18" charset="0"/>
                                  </a:rPr>
                                  <m:t>𝟑</m:t>
                                </m:r>
                                <m:r>
                                  <a:rPr lang="es-EC" sz="1400">
                                    <a:effectLst/>
                                    <a:latin typeface="Cambria Math" panose="02040503050406030204" pitchFamily="18" charset="0"/>
                                  </a:rPr>
                                  <m:t>.</m:t>
                                </m:r>
                                <m:r>
                                  <a:rPr lang="es-EC" sz="1400">
                                    <a:effectLst/>
                                    <a:latin typeface="Cambria Math" panose="02040503050406030204" pitchFamily="18" charset="0"/>
                                  </a:rPr>
                                  <m:t>𝟏𝟕𝟓</m:t>
                                </m:r>
                                <m:r>
                                  <a:rPr lang="es-EC" sz="1400">
                                    <a:effectLst/>
                                    <a:latin typeface="Cambria Math" panose="02040503050406030204" pitchFamily="18" charset="0"/>
                                  </a:rPr>
                                  <m:t>[</m:t>
                                </m:r>
                                <m:r>
                                  <a:rPr lang="es-EC" sz="1400">
                                    <a:effectLst/>
                                    <a:latin typeface="Cambria Math" panose="02040503050406030204" pitchFamily="18" charset="0"/>
                                  </a:rPr>
                                  <m:t>𝐦𝐦</m:t>
                                </m:r>
                                <m:r>
                                  <a:rPr lang="es-EC" sz="1400">
                                    <a:effectLst/>
                                    <a:latin typeface="Cambria Math" panose="02040503050406030204" pitchFamily="18" charset="0"/>
                                  </a:rPr>
                                  <m:t>]</m:t>
                                </m:r>
                              </m:oMath>
                            </m:oMathPara>
                          </a14:m>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0553" marR="40553" marT="0" marB="0"/>
                    </a:tc>
                    <a:tc>
                      <a:txBody>
                        <a:bodyPr/>
                        <a:lstStyle/>
                        <a:p>
                          <a:endParaRPr lang="es-EC" sz="1400" dirty="0">
                            <a:effectLst/>
                            <a:latin typeface="Calibri" panose="020F0502020204030204" pitchFamily="34" charset="0"/>
                            <a:cs typeface="Times New Roman" panose="02020603050405020304" pitchFamily="18" charset="0"/>
                          </a:endParaRPr>
                        </a:p>
                      </a:txBody>
                      <a:tcPr marL="40553" marR="40553" marT="0" marB="0"/>
                    </a:tc>
                    <a:tc>
                      <a:txBody>
                        <a:bodyPr/>
                        <a:lstStyle/>
                        <a:p>
                          <a:endParaRPr lang="es-EC" sz="1400">
                            <a:effectLst/>
                            <a:latin typeface="Calibri" panose="020F0502020204030204" pitchFamily="34" charset="0"/>
                            <a:cs typeface="Times New Roman" panose="02020603050405020304" pitchFamily="18" charset="0"/>
                          </a:endParaRPr>
                        </a:p>
                      </a:txBody>
                      <a:tcPr marL="40553" marR="40553" marT="0" marB="0"/>
                    </a:tc>
                    <a:tc>
                      <a:txBody>
                        <a:bodyPr/>
                        <a:lstStyle/>
                        <a:p>
                          <a:endParaRPr lang="es-EC" sz="1400">
                            <a:effectLst/>
                            <a:latin typeface="Calibri" panose="020F0502020204030204" pitchFamily="34" charset="0"/>
                            <a:cs typeface="Times New Roman" panose="02020603050405020304" pitchFamily="18" charset="0"/>
                          </a:endParaRPr>
                        </a:p>
                      </a:txBody>
                      <a:tcPr marL="40553" marR="40553"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s-EC" sz="1400">
                                    <a:effectLst/>
                                    <a:latin typeface="Cambria Math" panose="02040503050406030204" pitchFamily="18" charset="0"/>
                                  </a:rPr>
                                  <m:t>w</m:t>
                                </m:r>
                                <m:r>
                                  <a:rPr lang="es-EC" sz="1400">
                                    <a:effectLst/>
                                    <a:latin typeface="Cambria Math" panose="02040503050406030204" pitchFamily="18" charset="0"/>
                                  </a:rPr>
                                  <m:t>(</m:t>
                                </m:r>
                                <m:r>
                                  <m:rPr>
                                    <m:sty m:val="p"/>
                                  </m:rPr>
                                  <a:rPr lang="es-EC" sz="1400">
                                    <a:effectLst/>
                                    <a:latin typeface="Cambria Math" panose="02040503050406030204" pitchFamily="18" charset="0"/>
                                  </a:rPr>
                                  <m:t>a</m:t>
                                </m:r>
                                <m:r>
                                  <a:rPr lang="es-EC" sz="1400">
                                    <a:effectLst/>
                                    <a:latin typeface="Cambria Math" panose="02040503050406030204" pitchFamily="18" charset="0"/>
                                  </a:rPr>
                                  <m:t>)=127 [</m:t>
                                </m:r>
                                <m:r>
                                  <m:rPr>
                                    <m:sty m:val="p"/>
                                  </m:rPr>
                                  <a:rPr lang="es-EC" sz="1400">
                                    <a:effectLst/>
                                    <a:latin typeface="Cambria Math" panose="02040503050406030204" pitchFamily="18" charset="0"/>
                                  </a:rPr>
                                  <m:t>mm</m:t>
                                </m:r>
                                <m:r>
                                  <a:rPr lang="es-EC" sz="1400">
                                    <a:effectLst/>
                                    <a:latin typeface="Cambria Math" panose="02040503050406030204" pitchFamily="18" charset="0"/>
                                  </a:rPr>
                                  <m:t>]</m:t>
                                </m:r>
                              </m:oMath>
                            </m:oMathPara>
                          </a14:m>
                          <a:endParaRPr lang="es-EC"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0553" marR="40553" marT="0" marB="0"/>
                    </a:tc>
                    <a:extLst>
                      <a:ext uri="{0D108BD9-81ED-4DB2-BD59-A6C34878D82A}">
                        <a16:rowId xmlns:a16="http://schemas.microsoft.com/office/drawing/2014/main" val="102272017"/>
                      </a:ext>
                    </a:extLst>
                  </a:tr>
                </a:tbl>
              </a:graphicData>
            </a:graphic>
          </p:graphicFrame>
        </mc:Choice>
        <mc:Fallback xmlns="">
          <p:graphicFrame>
            <p:nvGraphicFramePr>
              <p:cNvPr id="12" name="Tabla 11"/>
              <p:cNvGraphicFramePr>
                <a:graphicFrameLocks noGrp="1"/>
              </p:cNvGraphicFramePr>
              <p:nvPr>
                <p:extLst>
                  <p:ext uri="{D42A27DB-BD31-4B8C-83A1-F6EECF244321}">
                    <p14:modId xmlns:p14="http://schemas.microsoft.com/office/powerpoint/2010/main" val="1844467781"/>
                  </p:ext>
                </p:extLst>
              </p:nvPr>
            </p:nvGraphicFramePr>
            <p:xfrm>
              <a:off x="467544" y="1349240"/>
              <a:ext cx="7741699" cy="1998561"/>
            </p:xfrm>
            <a:graphic>
              <a:graphicData uri="http://schemas.openxmlformats.org/drawingml/2006/table">
                <a:tbl>
                  <a:tblPr firstRow="1" firstCol="1" bandRow="1">
                    <a:tableStyleId>{17292A2E-F333-43FB-9621-5CBBE7FDCDCB}</a:tableStyleId>
                  </a:tblPr>
                  <a:tblGrid>
                    <a:gridCol w="1433762">
                      <a:extLst>
                        <a:ext uri="{9D8B030D-6E8A-4147-A177-3AD203B41FA5}">
                          <a16:colId xmlns:a16="http://schemas.microsoft.com/office/drawing/2014/main" val="220961781"/>
                        </a:ext>
                      </a:extLst>
                    </a:gridCol>
                    <a:gridCol w="1593241">
                      <a:extLst>
                        <a:ext uri="{9D8B030D-6E8A-4147-A177-3AD203B41FA5}">
                          <a16:colId xmlns:a16="http://schemas.microsoft.com/office/drawing/2014/main" val="1309002989"/>
                        </a:ext>
                      </a:extLst>
                    </a:gridCol>
                    <a:gridCol w="1274284">
                      <a:extLst>
                        <a:ext uri="{9D8B030D-6E8A-4147-A177-3AD203B41FA5}">
                          <a16:colId xmlns:a16="http://schemas.microsoft.com/office/drawing/2014/main" val="1033903560"/>
                        </a:ext>
                      </a:extLst>
                    </a:gridCol>
                    <a:gridCol w="1525114">
                      <a:extLst>
                        <a:ext uri="{9D8B030D-6E8A-4147-A177-3AD203B41FA5}">
                          <a16:colId xmlns:a16="http://schemas.microsoft.com/office/drawing/2014/main" val="3281026250"/>
                        </a:ext>
                      </a:extLst>
                    </a:gridCol>
                    <a:gridCol w="1915298">
                      <a:extLst>
                        <a:ext uri="{9D8B030D-6E8A-4147-A177-3AD203B41FA5}">
                          <a16:colId xmlns:a16="http://schemas.microsoft.com/office/drawing/2014/main" val="531492233"/>
                        </a:ext>
                      </a:extLst>
                    </a:gridCol>
                  </a:tblGrid>
                  <a:tr h="640689">
                    <a:tc>
                      <a:txBody>
                        <a:bodyPr/>
                        <a:lstStyle/>
                        <a:p>
                          <a:pPr marL="0" marR="0" algn="ctr">
                            <a:lnSpc>
                              <a:spcPct val="115000"/>
                            </a:lnSpc>
                            <a:spcBef>
                              <a:spcPts val="0"/>
                            </a:spcBef>
                            <a:spcAft>
                              <a:spcPts val="0"/>
                            </a:spcAft>
                          </a:pPr>
                          <a:r>
                            <a:rPr lang="es-EC" sz="1400" dirty="0">
                              <a:effectLst/>
                            </a:rPr>
                            <a:t>GEOMETRÍA PLACA:</a:t>
                          </a:r>
                          <a:endParaRPr lang="es-EC"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0553" marR="40553" marT="0" marB="0"/>
                    </a:tc>
                    <a:tc>
                      <a:txBody>
                        <a:bodyPr/>
                        <a:lstStyle/>
                        <a:p>
                          <a:pPr marL="0" marR="0" algn="ctr">
                            <a:lnSpc>
                              <a:spcPct val="115000"/>
                            </a:lnSpc>
                            <a:spcBef>
                              <a:spcPts val="0"/>
                            </a:spcBef>
                            <a:spcAft>
                              <a:spcPts val="0"/>
                            </a:spcAft>
                          </a:pPr>
                          <a:r>
                            <a:rPr lang="es-EC" sz="1400">
                              <a:effectLst/>
                            </a:rPr>
                            <a:t>MATERIAL:  ACERO</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0553" marR="40553" marT="0" marB="0"/>
                    </a:tc>
                    <a:tc>
                      <a:txBody>
                        <a:bodyPr/>
                        <a:lstStyle/>
                        <a:p>
                          <a:pPr marL="0" marR="0" algn="ctr">
                            <a:lnSpc>
                              <a:spcPct val="115000"/>
                            </a:lnSpc>
                            <a:spcBef>
                              <a:spcPts val="0"/>
                            </a:spcBef>
                            <a:spcAft>
                              <a:spcPts val="0"/>
                            </a:spcAft>
                          </a:pPr>
                          <a:r>
                            <a:rPr lang="es-EC" sz="1400">
                              <a:effectLst/>
                            </a:rPr>
                            <a:t>CASO 3 </a:t>
                          </a:r>
                        </a:p>
                        <a:p>
                          <a:pPr marL="0" marR="0" algn="ctr">
                            <a:lnSpc>
                              <a:spcPct val="115000"/>
                            </a:lnSpc>
                            <a:spcBef>
                              <a:spcPts val="0"/>
                            </a:spcBef>
                            <a:spcAft>
                              <a:spcPts val="0"/>
                            </a:spcAft>
                          </a:pPr>
                          <a:r>
                            <a:rPr lang="es-EC" sz="1400">
                              <a:effectLst/>
                            </a:rPr>
                            <a:t>a / b = 1.25</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0553" marR="40553" marT="0" marB="0"/>
                    </a:tc>
                    <a:tc>
                      <a:txBody>
                        <a:bodyPr/>
                        <a:lstStyle/>
                        <a:p>
                          <a:pPr marL="0" marR="0" algn="ctr">
                            <a:lnSpc>
                              <a:spcPct val="115000"/>
                            </a:lnSpc>
                            <a:spcBef>
                              <a:spcPts val="0"/>
                            </a:spcBef>
                            <a:spcAft>
                              <a:spcPts val="0"/>
                            </a:spcAft>
                          </a:pPr>
                          <a:r>
                            <a:rPr lang="es-EC" sz="1400">
                              <a:effectLst/>
                            </a:rPr>
                            <a:t>CARGA </a:t>
                          </a:r>
                        </a:p>
                        <a:p>
                          <a:pPr marL="0" marR="0" algn="ctr">
                            <a:lnSpc>
                              <a:spcPct val="115000"/>
                            </a:lnSpc>
                            <a:spcBef>
                              <a:spcPts val="0"/>
                            </a:spcBef>
                            <a:spcAft>
                              <a:spcPts val="0"/>
                            </a:spcAft>
                          </a:pPr>
                          <a:r>
                            <a:rPr lang="es-EC" sz="1400">
                              <a:effectLst/>
                            </a:rPr>
                            <a:t>APLICADA</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0553" marR="40553" marT="0" marB="0"/>
                    </a:tc>
                    <a:tc>
                      <a:txBody>
                        <a:bodyPr/>
                        <a:lstStyle/>
                        <a:p>
                          <a:pPr marL="0" marR="0" algn="ctr">
                            <a:lnSpc>
                              <a:spcPct val="115000"/>
                            </a:lnSpc>
                            <a:spcBef>
                              <a:spcPts val="0"/>
                            </a:spcBef>
                            <a:spcAft>
                              <a:spcPts val="0"/>
                            </a:spcAft>
                          </a:pPr>
                          <a:r>
                            <a:rPr lang="es-EC" sz="1400" dirty="0">
                              <a:effectLst/>
                            </a:rPr>
                            <a:t>PUNTO DE ANÁLISIS:</a:t>
                          </a:r>
                          <a:endParaRPr lang="es-EC"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0553" marR="40553" marT="0" marB="0"/>
                    </a:tc>
                    <a:extLst>
                      <a:ext uri="{0D108BD9-81ED-4DB2-BD59-A6C34878D82A}">
                        <a16:rowId xmlns:a16="http://schemas.microsoft.com/office/drawing/2014/main" val="3495631905"/>
                      </a:ext>
                    </a:extLst>
                  </a:tr>
                  <a:tr h="452624">
                    <a:tc>
                      <a:txBody>
                        <a:bodyPr/>
                        <a:lstStyle/>
                        <a:p>
                          <a:endParaRPr lang="es-EC"/>
                        </a:p>
                      </a:txBody>
                      <a:tcPr marL="40553" marR="40553" marT="0" marB="0">
                        <a:blipFill>
                          <a:blip r:embed="rId7"/>
                          <a:stretch>
                            <a:fillRect l="-426" t="-148000" r="-441702" b="-200000"/>
                          </a:stretch>
                        </a:blipFill>
                      </a:tcPr>
                    </a:tc>
                    <a:tc>
                      <a:txBody>
                        <a:bodyPr/>
                        <a:lstStyle/>
                        <a:p>
                          <a:endParaRPr lang="es-EC"/>
                        </a:p>
                      </a:txBody>
                      <a:tcPr marL="40553" marR="40553" marT="0" marB="0">
                        <a:blipFill>
                          <a:blip r:embed="rId7"/>
                          <a:stretch>
                            <a:fillRect l="-90076" t="-148000" r="-296183" b="-200000"/>
                          </a:stretch>
                        </a:blipFill>
                      </a:tcPr>
                    </a:tc>
                    <a:tc>
                      <a:txBody>
                        <a:bodyPr/>
                        <a:lstStyle/>
                        <a:p>
                          <a:endParaRPr lang="es-EC"/>
                        </a:p>
                      </a:txBody>
                      <a:tcPr marL="40553" marR="40553" marT="0" marB="0">
                        <a:blipFill>
                          <a:blip r:embed="rId7"/>
                          <a:stretch>
                            <a:fillRect l="-238278" t="-148000" r="-271292" b="-200000"/>
                          </a:stretch>
                        </a:blipFill>
                      </a:tcPr>
                    </a:tc>
                    <a:tc>
                      <a:txBody>
                        <a:bodyPr/>
                        <a:lstStyle/>
                        <a:p>
                          <a:endParaRPr lang="es-EC"/>
                        </a:p>
                      </a:txBody>
                      <a:tcPr marL="40553" marR="40553" marT="0" marB="0">
                        <a:blipFill>
                          <a:blip r:embed="rId7"/>
                          <a:stretch>
                            <a:fillRect l="-281673" t="-148000" r="-125896" b="-200000"/>
                          </a:stretch>
                        </a:blipFill>
                      </a:tcPr>
                    </a:tc>
                    <a:tc>
                      <a:txBody>
                        <a:bodyPr/>
                        <a:lstStyle/>
                        <a:p>
                          <a:endParaRPr lang="es-EC"/>
                        </a:p>
                      </a:txBody>
                      <a:tcPr marL="40553" marR="40553" marT="0" marB="0">
                        <a:blipFill>
                          <a:blip r:embed="rId7"/>
                          <a:stretch>
                            <a:fillRect l="-305096" t="-148000" r="-637" b="-200000"/>
                          </a:stretch>
                        </a:blipFill>
                      </a:tcPr>
                    </a:tc>
                    <a:extLst>
                      <a:ext uri="{0D108BD9-81ED-4DB2-BD59-A6C34878D82A}">
                        <a16:rowId xmlns:a16="http://schemas.microsoft.com/office/drawing/2014/main" val="419628292"/>
                      </a:ext>
                    </a:extLst>
                  </a:tr>
                  <a:tr h="452624">
                    <a:tc>
                      <a:txBody>
                        <a:bodyPr/>
                        <a:lstStyle/>
                        <a:p>
                          <a:endParaRPr lang="es-EC"/>
                        </a:p>
                      </a:txBody>
                      <a:tcPr marL="40553" marR="40553" marT="0" marB="0">
                        <a:blipFill>
                          <a:blip r:embed="rId7"/>
                          <a:stretch>
                            <a:fillRect l="-426" t="-251351" r="-441702" b="-102703"/>
                          </a:stretch>
                        </a:blipFill>
                      </a:tcPr>
                    </a:tc>
                    <a:tc>
                      <a:txBody>
                        <a:bodyPr/>
                        <a:lstStyle/>
                        <a:p>
                          <a:endParaRPr lang="es-EC"/>
                        </a:p>
                      </a:txBody>
                      <a:tcPr marL="40553" marR="40553" marT="0" marB="0">
                        <a:blipFill>
                          <a:blip r:embed="rId7"/>
                          <a:stretch>
                            <a:fillRect l="-90076" t="-251351" r="-296183" b="-102703"/>
                          </a:stretch>
                        </a:blipFill>
                      </a:tcPr>
                    </a:tc>
                    <a:tc>
                      <a:txBody>
                        <a:bodyPr/>
                        <a:lstStyle/>
                        <a:p>
                          <a:endParaRPr lang="es-EC"/>
                        </a:p>
                      </a:txBody>
                      <a:tcPr marL="40553" marR="40553" marT="0" marB="0">
                        <a:blipFill>
                          <a:blip r:embed="rId7"/>
                          <a:stretch>
                            <a:fillRect l="-238278" t="-251351" r="-271292" b="-102703"/>
                          </a:stretch>
                        </a:blipFill>
                      </a:tcPr>
                    </a:tc>
                    <a:tc>
                      <a:txBody>
                        <a:bodyPr/>
                        <a:lstStyle/>
                        <a:p>
                          <a:endParaRPr lang="es-EC"/>
                        </a:p>
                      </a:txBody>
                      <a:tcPr marL="40553" marR="40553" marT="0" marB="0">
                        <a:blipFill>
                          <a:blip r:embed="rId7"/>
                          <a:stretch>
                            <a:fillRect l="-281673" t="-251351" r="-125896" b="-102703"/>
                          </a:stretch>
                        </a:blipFill>
                      </a:tcPr>
                    </a:tc>
                    <a:tc>
                      <a:txBody>
                        <a:bodyPr/>
                        <a:lstStyle/>
                        <a:p>
                          <a:endParaRPr lang="es-EC"/>
                        </a:p>
                      </a:txBody>
                      <a:tcPr marL="40553" marR="40553" marT="0" marB="0">
                        <a:blipFill>
                          <a:blip r:embed="rId7"/>
                          <a:stretch>
                            <a:fillRect l="-305096" t="-251351" r="-637" b="-102703"/>
                          </a:stretch>
                        </a:blipFill>
                      </a:tcPr>
                    </a:tc>
                    <a:extLst>
                      <a:ext uri="{0D108BD9-81ED-4DB2-BD59-A6C34878D82A}">
                        <a16:rowId xmlns:a16="http://schemas.microsoft.com/office/drawing/2014/main" val="2291093627"/>
                      </a:ext>
                    </a:extLst>
                  </a:tr>
                  <a:tr h="452624">
                    <a:tc>
                      <a:txBody>
                        <a:bodyPr/>
                        <a:lstStyle/>
                        <a:p>
                          <a:endParaRPr lang="es-EC"/>
                        </a:p>
                      </a:txBody>
                      <a:tcPr marL="40553" marR="40553" marT="0" marB="0">
                        <a:blipFill>
                          <a:blip r:embed="rId7"/>
                          <a:stretch>
                            <a:fillRect l="-426" t="-346667" r="-441702" b="-1333"/>
                          </a:stretch>
                        </a:blipFill>
                      </a:tcPr>
                    </a:tc>
                    <a:tc>
                      <a:txBody>
                        <a:bodyPr/>
                        <a:lstStyle/>
                        <a:p>
                          <a:endParaRPr lang="es-EC" sz="1400" dirty="0">
                            <a:effectLst/>
                            <a:latin typeface="Calibri" panose="020F0502020204030204" pitchFamily="34" charset="0"/>
                            <a:cs typeface="Times New Roman" panose="02020603050405020304" pitchFamily="18" charset="0"/>
                          </a:endParaRPr>
                        </a:p>
                      </a:txBody>
                      <a:tcPr marL="40553" marR="40553" marT="0" marB="0"/>
                    </a:tc>
                    <a:tc>
                      <a:txBody>
                        <a:bodyPr/>
                        <a:lstStyle/>
                        <a:p>
                          <a:endParaRPr lang="es-EC" sz="1400">
                            <a:effectLst/>
                            <a:latin typeface="Calibri" panose="020F0502020204030204" pitchFamily="34" charset="0"/>
                            <a:cs typeface="Times New Roman" panose="02020603050405020304" pitchFamily="18" charset="0"/>
                          </a:endParaRPr>
                        </a:p>
                      </a:txBody>
                      <a:tcPr marL="40553" marR="40553" marT="0" marB="0"/>
                    </a:tc>
                    <a:tc>
                      <a:txBody>
                        <a:bodyPr/>
                        <a:lstStyle/>
                        <a:p>
                          <a:endParaRPr lang="es-EC" sz="1400">
                            <a:effectLst/>
                            <a:latin typeface="Calibri" panose="020F0502020204030204" pitchFamily="34" charset="0"/>
                            <a:cs typeface="Times New Roman" panose="02020603050405020304" pitchFamily="18" charset="0"/>
                          </a:endParaRPr>
                        </a:p>
                      </a:txBody>
                      <a:tcPr marL="40553" marR="40553" marT="0" marB="0"/>
                    </a:tc>
                    <a:tc>
                      <a:txBody>
                        <a:bodyPr/>
                        <a:lstStyle/>
                        <a:p>
                          <a:endParaRPr lang="es-EC"/>
                        </a:p>
                      </a:txBody>
                      <a:tcPr marL="40553" marR="40553" marT="0" marB="0">
                        <a:blipFill>
                          <a:blip r:embed="rId7"/>
                          <a:stretch>
                            <a:fillRect l="-305096" t="-346667" r="-637" b="-1333"/>
                          </a:stretch>
                        </a:blipFill>
                      </a:tcPr>
                    </a:tc>
                    <a:extLst>
                      <a:ext uri="{0D108BD9-81ED-4DB2-BD59-A6C34878D82A}">
                        <a16:rowId xmlns:a16="http://schemas.microsoft.com/office/drawing/2014/main" val="102272017"/>
                      </a:ext>
                    </a:extLst>
                  </a:tr>
                </a:tbl>
              </a:graphicData>
            </a:graphic>
          </p:graphicFrame>
        </mc:Fallback>
      </mc:AlternateContent>
      <mc:AlternateContent xmlns:mc="http://schemas.openxmlformats.org/markup-compatibility/2006" xmlns:a14="http://schemas.microsoft.com/office/drawing/2010/main">
        <mc:Choice Requires="a14">
          <p:sp>
            <p:nvSpPr>
              <p:cNvPr id="14" name="Rectángulo 13"/>
              <p:cNvSpPr/>
              <p:nvPr/>
            </p:nvSpPr>
            <p:spPr>
              <a:xfrm>
                <a:off x="6808282" y="3861048"/>
                <a:ext cx="1400961" cy="1674689"/>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f>
                        <m:fPr>
                          <m:ctrlPr>
                            <a:rPr lang="es-EC" i="1" smtClean="0">
                              <a:latin typeface="Cambria Math" panose="02040503050406030204" pitchFamily="18" charset="0"/>
                            </a:rPr>
                          </m:ctrlPr>
                        </m:fPr>
                        <m:num>
                          <m:r>
                            <a:rPr lang="es-EC" i="1">
                              <a:latin typeface="Cambria Math" panose="02040503050406030204" pitchFamily="18" charset="0"/>
                            </a:rPr>
                            <m:t>𝑎</m:t>
                          </m:r>
                        </m:num>
                        <m:den>
                          <m:r>
                            <a:rPr lang="es-EC" i="1">
                              <a:latin typeface="Cambria Math" panose="02040503050406030204" pitchFamily="18" charset="0"/>
                            </a:rPr>
                            <m:t>𝑏</m:t>
                          </m:r>
                        </m:den>
                      </m:f>
                      <m:r>
                        <a:rPr lang="es-EC" i="0" smtClean="0">
                          <a:latin typeface="Cambria Math" panose="02040503050406030204" pitchFamily="18" charset="0"/>
                        </a:rPr>
                        <m:t>=</m:t>
                      </m:r>
                      <m:r>
                        <a:rPr lang="es-EC" b="0" i="0" smtClean="0">
                          <a:latin typeface="Cambria Math" panose="02040503050406030204" pitchFamily="18" charset="0"/>
                        </a:rPr>
                        <m:t>    </m:t>
                      </m:r>
                      <m:r>
                        <a:rPr lang="es-EC" i="0">
                          <a:latin typeface="Cambria Math" panose="02040503050406030204" pitchFamily="18" charset="0"/>
                        </a:rPr>
                        <m:t>1.</m:t>
                      </m:r>
                      <m:r>
                        <a:rPr lang="es-EC" b="0" i="0" smtClean="0">
                          <a:latin typeface="Cambria Math" panose="02040503050406030204" pitchFamily="18" charset="0"/>
                        </a:rPr>
                        <m:t>2</m:t>
                      </m:r>
                      <m:r>
                        <a:rPr lang="es-EC" i="0">
                          <a:latin typeface="Cambria Math" panose="02040503050406030204" pitchFamily="18" charset="0"/>
                        </a:rPr>
                        <m:t>5 </m:t>
                      </m:r>
                    </m:oMath>
                  </m:oMathPara>
                </a14:m>
                <a:endParaRPr lang="es-EC" i="0" dirty="0">
                  <a:latin typeface="Cambria Math" panose="02040503050406030204" pitchFamily="18" charset="0"/>
                </a:endParaRPr>
              </a:p>
              <a:p>
                <a:r>
                  <a:rPr lang="es-EC" dirty="0"/>
                  <a:t>             </a:t>
                </a:r>
                <a14:m>
                  <m:oMath xmlns:m="http://schemas.openxmlformats.org/officeDocument/2006/math">
                    <m:r>
                      <a:rPr lang="es-EC" i="0">
                        <a:latin typeface="Cambria Math" panose="02040503050406030204" pitchFamily="18" charset="0"/>
                      </a:rPr>
                      <m:t>1.</m:t>
                    </m:r>
                    <m:r>
                      <a:rPr lang="es-EC" b="0" i="0" smtClean="0">
                        <a:latin typeface="Cambria Math" panose="02040503050406030204" pitchFamily="18" charset="0"/>
                      </a:rPr>
                      <m:t>2</m:t>
                    </m:r>
                    <m:r>
                      <a:rPr lang="es-EC" i="0">
                        <a:latin typeface="Cambria Math" panose="02040503050406030204" pitchFamily="18" charset="0"/>
                      </a:rPr>
                      <m:t>0 </m:t>
                    </m:r>
                  </m:oMath>
                </a14:m>
                <a:endParaRPr lang="es-EC" i="0" dirty="0">
                  <a:latin typeface="Cambria Math" panose="02040503050406030204" pitchFamily="18" charset="0"/>
                </a:endParaRPr>
              </a:p>
              <a:p>
                <a:r>
                  <a:rPr lang="es-EC" dirty="0"/>
                  <a:t>             </a:t>
                </a:r>
                <a14:m>
                  <m:oMath xmlns:m="http://schemas.openxmlformats.org/officeDocument/2006/math">
                    <m:r>
                      <a:rPr lang="es-EC" i="0">
                        <a:latin typeface="Cambria Math" panose="02040503050406030204" pitchFamily="18" charset="0"/>
                      </a:rPr>
                      <m:t>1.15 </m:t>
                    </m:r>
                  </m:oMath>
                </a14:m>
                <a:endParaRPr lang="es-EC" i="0" dirty="0">
                  <a:latin typeface="Cambria Math" panose="02040503050406030204" pitchFamily="18" charset="0"/>
                </a:endParaRPr>
              </a:p>
              <a:p>
                <a:r>
                  <a:rPr lang="es-EC" dirty="0"/>
                  <a:t>             </a:t>
                </a:r>
                <a14:m>
                  <m:oMath xmlns:m="http://schemas.openxmlformats.org/officeDocument/2006/math">
                    <m:r>
                      <a:rPr lang="es-EC" i="0">
                        <a:latin typeface="Cambria Math" panose="02040503050406030204" pitchFamily="18" charset="0"/>
                      </a:rPr>
                      <m:t>1.</m:t>
                    </m:r>
                    <m:r>
                      <a:rPr lang="es-EC" b="0" i="0" smtClean="0">
                        <a:latin typeface="Cambria Math" panose="02040503050406030204" pitchFamily="18" charset="0"/>
                      </a:rPr>
                      <m:t>1</m:t>
                    </m:r>
                    <m:r>
                      <a:rPr lang="es-EC" i="0">
                        <a:latin typeface="Cambria Math" panose="02040503050406030204" pitchFamily="18" charset="0"/>
                      </a:rPr>
                      <m:t>0</m:t>
                    </m:r>
                  </m:oMath>
                </a14:m>
                <a:endParaRPr lang="es-EC" dirty="0"/>
              </a:p>
              <a:p>
                <a:r>
                  <a:rPr lang="es-EC" dirty="0"/>
                  <a:t>             1.05</a:t>
                </a:r>
              </a:p>
            </p:txBody>
          </p:sp>
        </mc:Choice>
        <mc:Fallback xmlns="">
          <p:sp>
            <p:nvSpPr>
              <p:cNvPr id="14" name="Rectángulo 13"/>
              <p:cNvSpPr>
                <a:spLocks noRot="1" noChangeAspect="1" noMove="1" noResize="1" noEditPoints="1" noAdjustHandles="1" noChangeArrowheads="1" noChangeShapeType="1" noTextEdit="1"/>
              </p:cNvSpPr>
              <p:nvPr/>
            </p:nvSpPr>
            <p:spPr>
              <a:xfrm>
                <a:off x="6808282" y="3861048"/>
                <a:ext cx="1400961" cy="1674689"/>
              </a:xfrm>
              <a:prstGeom prst="rect">
                <a:avLst/>
              </a:prstGeom>
              <a:blipFill>
                <a:blip r:embed="rId8"/>
                <a:stretch>
                  <a:fillRect b="-3943"/>
                </a:stretch>
              </a:blipFill>
            </p:spPr>
            <p:txBody>
              <a:bodyPr/>
              <a:lstStyle/>
              <a:p>
                <a:r>
                  <a:rPr lang="es-EC">
                    <a:noFill/>
                  </a:rPr>
                  <a:t> </a:t>
                </a:r>
              </a:p>
            </p:txBody>
          </p:sp>
        </mc:Fallback>
      </mc:AlternateContent>
    </p:spTree>
    <p:extLst>
      <p:ext uri="{BB962C8B-B14F-4D97-AF65-F5344CB8AC3E}">
        <p14:creationId xmlns:p14="http://schemas.microsoft.com/office/powerpoint/2010/main" val="489546304"/>
      </p:ext>
    </p:extLst>
  </p:cSld>
  <p:clrMapOvr>
    <a:masterClrMapping/>
  </p:clrMapOvr>
  <p:transition>
    <p:spli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4572000" y="-90264"/>
            <a:ext cx="45363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2800" b="1" dirty="0">
                <a:solidFill>
                  <a:schemeClr val="tx1"/>
                </a:solidFill>
              </a:rPr>
              <a:t>Simulaciones Numéricas</a:t>
            </a:r>
            <a:endParaRPr lang="es-ES" altLang="es-EC" sz="3000" b="1"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39</a:t>
            </a:fld>
            <a:endParaRPr lang="en-US" sz="1600"/>
          </a:p>
        </p:txBody>
      </p:sp>
      <p:pic>
        <p:nvPicPr>
          <p:cNvPr id="16" name="Imagen 15">
            <a:extLst>
              <a:ext uri="{FF2B5EF4-FFF2-40B4-BE49-F238E27FC236}">
                <a16:creationId xmlns:a16="http://schemas.microsoft.com/office/drawing/2014/main" id="{48181A31-D66E-4CC3-A5EF-48C6014DC298}"/>
              </a:ext>
            </a:extLst>
          </p:cNvPr>
          <p:cNvPicPr/>
          <p:nvPr/>
        </p:nvPicPr>
        <p:blipFill>
          <a:blip r:embed="rId2"/>
          <a:stretch>
            <a:fillRect/>
          </a:stretch>
        </p:blipFill>
        <p:spPr>
          <a:xfrm>
            <a:off x="210784" y="1916833"/>
            <a:ext cx="2251766" cy="1912214"/>
          </a:xfrm>
          <a:prstGeom prst="rect">
            <a:avLst/>
          </a:prstGeom>
        </p:spPr>
      </p:pic>
      <p:graphicFrame>
        <p:nvGraphicFramePr>
          <p:cNvPr id="9" name="Gráfico 8">
            <a:extLst>
              <a:ext uri="{FF2B5EF4-FFF2-40B4-BE49-F238E27FC236}">
                <a16:creationId xmlns:a16="http://schemas.microsoft.com/office/drawing/2014/main" id="{791AB570-2D68-4C39-8886-B9A39F45BDA3}"/>
              </a:ext>
            </a:extLst>
          </p:cNvPr>
          <p:cNvGraphicFramePr/>
          <p:nvPr>
            <p:extLst>
              <p:ext uri="{D42A27DB-BD31-4B8C-83A1-F6EECF244321}">
                <p14:modId xmlns:p14="http://schemas.microsoft.com/office/powerpoint/2010/main" val="3167025338"/>
              </p:ext>
            </p:extLst>
          </p:nvPr>
        </p:nvGraphicFramePr>
        <p:xfrm>
          <a:off x="2625333" y="1628800"/>
          <a:ext cx="6051123" cy="39421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a:extLst>
              <a:ext uri="{FF2B5EF4-FFF2-40B4-BE49-F238E27FC236}">
                <a16:creationId xmlns:a16="http://schemas.microsoft.com/office/drawing/2014/main" id="{B28771A1-3B48-452B-A9A1-87CF7EA001B8}"/>
              </a:ext>
            </a:extLst>
          </p:cNvPr>
          <p:cNvGraphicFramePr/>
          <p:nvPr>
            <p:extLst>
              <p:ext uri="{D42A27DB-BD31-4B8C-83A1-F6EECF244321}">
                <p14:modId xmlns:p14="http://schemas.microsoft.com/office/powerpoint/2010/main" val="1675880578"/>
              </p:ext>
            </p:extLst>
          </p:nvPr>
        </p:nvGraphicFramePr>
        <p:xfrm>
          <a:off x="2625332" y="3484847"/>
          <a:ext cx="6051123" cy="1690245"/>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sp>
            <p:nvSpPr>
              <p:cNvPr id="12" name="Rectángulo 11"/>
              <p:cNvSpPr/>
              <p:nvPr/>
            </p:nvSpPr>
            <p:spPr>
              <a:xfrm>
                <a:off x="114541" y="4006805"/>
                <a:ext cx="2348009" cy="6463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𝑇</m:t>
                      </m:r>
                      <m:r>
                        <a:rPr lang="es-EC" b="0" i="1" smtClean="0">
                          <a:latin typeface="Cambria Math" panose="02040503050406030204" pitchFamily="18" charset="0"/>
                        </a:rPr>
                        <m:t>𝑎𝑚𝑎</m:t>
                      </m:r>
                      <m:r>
                        <a:rPr lang="es-EC" b="0" i="1" smtClean="0">
                          <a:latin typeface="Cambria Math" panose="02040503050406030204" pitchFamily="18" charset="0"/>
                        </a:rPr>
                        <m:t>ñ</m:t>
                      </m:r>
                      <m:r>
                        <a:rPr lang="es-EC" b="0" i="1" smtClean="0">
                          <a:latin typeface="Cambria Math" panose="02040503050406030204" pitchFamily="18" charset="0"/>
                        </a:rPr>
                        <m:t>𝑜</m:t>
                      </m:r>
                      <m:r>
                        <a:rPr lang="es-EC" b="0" i="1" smtClean="0">
                          <a:latin typeface="Cambria Math" panose="02040503050406030204" pitchFamily="18" charset="0"/>
                        </a:rPr>
                        <m:t> </m:t>
                      </m:r>
                      <m:r>
                        <a:rPr lang="es-EC" b="0" i="1" smtClean="0">
                          <a:latin typeface="Cambria Math" panose="02040503050406030204" pitchFamily="18" charset="0"/>
                        </a:rPr>
                        <m:t>𝑑𝑒</m:t>
                      </m:r>
                      <m:r>
                        <a:rPr lang="es-EC" b="0" i="1" smtClean="0">
                          <a:latin typeface="Cambria Math" panose="02040503050406030204" pitchFamily="18" charset="0"/>
                        </a:rPr>
                        <m:t> </m:t>
                      </m:r>
                      <m:r>
                        <a:rPr lang="es-EC" b="0" i="1" smtClean="0">
                          <a:latin typeface="Cambria Math" panose="02040503050406030204" pitchFamily="18" charset="0"/>
                        </a:rPr>
                        <m:t>𝑒𝑙𝑒𝑚𝑒𝑛𝑡𝑜</m:t>
                      </m:r>
                      <m:r>
                        <a:rPr lang="es-EC" b="0" i="1" smtClean="0">
                          <a:latin typeface="Cambria Math" panose="02040503050406030204" pitchFamily="18" charset="0"/>
                        </a:rPr>
                        <m:t> </m:t>
                      </m:r>
                    </m:oMath>
                  </m:oMathPara>
                </a14:m>
                <a:endParaRPr lang="es-EC"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𝑓𝑖𝑛𝑖𝑡𝑜</m:t>
                      </m:r>
                      <m:r>
                        <a:rPr lang="es-EC" b="0" i="1" smtClean="0">
                          <a:latin typeface="Cambria Math" panose="02040503050406030204" pitchFamily="18" charset="0"/>
                        </a:rPr>
                        <m:t> </m:t>
                      </m:r>
                      <m:r>
                        <a:rPr lang="es-EC" b="0" i="1" smtClean="0">
                          <a:latin typeface="Cambria Math" panose="02040503050406030204" pitchFamily="18" charset="0"/>
                        </a:rPr>
                        <m:t>𝑔𝑙𝑜𝑏𝑎𝑙</m:t>
                      </m:r>
                      <m:r>
                        <a:rPr lang="es-EC" b="0" i="1" smtClean="0">
                          <a:latin typeface="Cambria Math" panose="02040503050406030204" pitchFamily="18" charset="0"/>
                        </a:rPr>
                        <m:t>.</m:t>
                      </m:r>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114541" y="4006805"/>
                <a:ext cx="2348009" cy="646331"/>
              </a:xfrm>
              <a:prstGeom prst="rect">
                <a:avLst/>
              </a:prstGeom>
              <a:blipFill>
                <a:blip r:embed="rId5"/>
                <a:stretch>
                  <a:fillRect b="-5455"/>
                </a:stretch>
              </a:blipFill>
            </p:spPr>
            <p:txBody>
              <a:bodyPr/>
              <a:lstStyle/>
              <a:p>
                <a:r>
                  <a:rPr lang="es-EC">
                    <a:noFill/>
                  </a:rPr>
                  <a:t> </a:t>
                </a:r>
              </a:p>
            </p:txBody>
          </p:sp>
        </mc:Fallback>
      </mc:AlternateContent>
      <p:sp>
        <p:nvSpPr>
          <p:cNvPr id="2" name="Rectángulo 1"/>
          <p:cNvSpPr/>
          <p:nvPr/>
        </p:nvSpPr>
        <p:spPr>
          <a:xfrm>
            <a:off x="3419872" y="1052736"/>
            <a:ext cx="5527587" cy="523220"/>
          </a:xfrm>
          <a:prstGeom prst="rect">
            <a:avLst/>
          </a:prstGeom>
          <a:solidFill>
            <a:schemeClr val="bg1"/>
          </a:solidFill>
        </p:spPr>
        <p:txBody>
          <a:bodyPr wrap="square">
            <a:spAutoFit/>
          </a:bodyPr>
          <a:lstStyle/>
          <a:p>
            <a:r>
              <a:rPr lang="es-EC" sz="1400" b="1" dirty="0">
                <a:solidFill>
                  <a:srgbClr val="000000"/>
                </a:solidFill>
                <a:latin typeface="Arial" panose="020B0604020202020204" pitchFamily="34" charset="0"/>
                <a:ea typeface="Arial" panose="020B0604020202020204" pitchFamily="34" charset="0"/>
              </a:rPr>
              <a:t>Convergencia de Coef. k y k1 del caso 3 en a/b=1.25, con diferentes elementos finitos utilizando una Malla Estructurada</a:t>
            </a:r>
            <a:endParaRPr lang="es-EC" sz="1400" dirty="0"/>
          </a:p>
        </p:txBody>
      </p:sp>
    </p:spTree>
    <p:extLst>
      <p:ext uri="{BB962C8B-B14F-4D97-AF65-F5344CB8AC3E}">
        <p14:creationId xmlns:p14="http://schemas.microsoft.com/office/powerpoint/2010/main" val="619228870"/>
      </p:ext>
    </p:extLst>
  </p:cSld>
  <p:clrMapOvr>
    <a:masterClrMapping/>
  </p:clrMapOvr>
  <p:transition>
    <p:spli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0"/>
          </p:nvPr>
        </p:nvSpPr>
        <p:spPr>
          <a:xfrm>
            <a:off x="-36512" y="6592267"/>
            <a:ext cx="2133600" cy="365125"/>
          </a:xfrm>
        </p:spPr>
        <p:txBody>
          <a:bodyPr/>
          <a:lstStyle/>
          <a:p>
            <a:fld id="{610C1A20-3425-4BCC-9150-C9A472DA9562}" type="slidenum">
              <a:rPr lang="en-US" sz="1600" smtClean="0">
                <a:solidFill>
                  <a:schemeClr val="bg1"/>
                </a:solidFill>
              </a:rPr>
              <a:pPr/>
              <a:t>4</a:t>
            </a:fld>
            <a:endParaRPr lang="en-US" sz="1600" dirty="0">
              <a:solidFill>
                <a:schemeClr val="bg1"/>
              </a:solidFill>
            </a:endParaRPr>
          </a:p>
        </p:txBody>
      </p:sp>
      <p:sp>
        <p:nvSpPr>
          <p:cNvPr id="5" name="Título 1"/>
          <p:cNvSpPr txBox="1">
            <a:spLocks/>
          </p:cNvSpPr>
          <p:nvPr/>
        </p:nvSpPr>
        <p:spPr bwMode="auto">
          <a:xfrm>
            <a:off x="323528" y="6206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4400" kern="1200">
                <a:solidFill>
                  <a:srgbClr val="0E2C3E"/>
                </a:solidFill>
                <a:latin typeface="+mj-lt"/>
                <a:ea typeface="+mj-ea"/>
                <a:cs typeface="+mj-cs"/>
              </a:defRPr>
            </a:lvl1pPr>
            <a:lvl2pPr algn="r" rtl="0" eaLnBrk="0" fontAlgn="base" hangingPunct="0">
              <a:spcBef>
                <a:spcPct val="0"/>
              </a:spcBef>
              <a:spcAft>
                <a:spcPct val="0"/>
              </a:spcAft>
              <a:defRPr sz="4400">
                <a:solidFill>
                  <a:srgbClr val="0E2C3E"/>
                </a:solidFill>
                <a:latin typeface="Calibri" pitchFamily="34" charset="0"/>
              </a:defRPr>
            </a:lvl2pPr>
            <a:lvl3pPr algn="r" rtl="0" eaLnBrk="0" fontAlgn="base" hangingPunct="0">
              <a:spcBef>
                <a:spcPct val="0"/>
              </a:spcBef>
              <a:spcAft>
                <a:spcPct val="0"/>
              </a:spcAft>
              <a:defRPr sz="4400">
                <a:solidFill>
                  <a:srgbClr val="0E2C3E"/>
                </a:solidFill>
                <a:latin typeface="Calibri" pitchFamily="34" charset="0"/>
              </a:defRPr>
            </a:lvl3pPr>
            <a:lvl4pPr algn="r" rtl="0" eaLnBrk="0" fontAlgn="base" hangingPunct="0">
              <a:spcBef>
                <a:spcPct val="0"/>
              </a:spcBef>
              <a:spcAft>
                <a:spcPct val="0"/>
              </a:spcAft>
              <a:defRPr sz="4400">
                <a:solidFill>
                  <a:srgbClr val="0E2C3E"/>
                </a:solidFill>
                <a:latin typeface="Calibri" pitchFamily="34" charset="0"/>
              </a:defRPr>
            </a:lvl4pPr>
            <a:lvl5pPr algn="r" rtl="0" eaLnBrk="0" fontAlgn="base" hangingPunct="0">
              <a:spcBef>
                <a:spcPct val="0"/>
              </a:spcBef>
              <a:spcAft>
                <a:spcPct val="0"/>
              </a:spcAft>
              <a:defRPr sz="4400">
                <a:solidFill>
                  <a:srgbClr val="0E2C3E"/>
                </a:solidFill>
                <a:latin typeface="Calibri" pitchFamily="34" charset="0"/>
              </a:defRPr>
            </a:lvl5pPr>
            <a:lvl6pPr marL="457200" algn="r" rtl="0" fontAlgn="base">
              <a:spcBef>
                <a:spcPct val="0"/>
              </a:spcBef>
              <a:spcAft>
                <a:spcPct val="0"/>
              </a:spcAft>
              <a:defRPr sz="4400">
                <a:solidFill>
                  <a:srgbClr val="0E2C3E"/>
                </a:solidFill>
                <a:latin typeface="Calibri" pitchFamily="34" charset="0"/>
              </a:defRPr>
            </a:lvl6pPr>
            <a:lvl7pPr marL="914400" algn="r" rtl="0" fontAlgn="base">
              <a:spcBef>
                <a:spcPct val="0"/>
              </a:spcBef>
              <a:spcAft>
                <a:spcPct val="0"/>
              </a:spcAft>
              <a:defRPr sz="4400">
                <a:solidFill>
                  <a:srgbClr val="0E2C3E"/>
                </a:solidFill>
                <a:latin typeface="Calibri" pitchFamily="34" charset="0"/>
              </a:defRPr>
            </a:lvl7pPr>
            <a:lvl8pPr marL="1371600" algn="r" rtl="0" fontAlgn="base">
              <a:spcBef>
                <a:spcPct val="0"/>
              </a:spcBef>
              <a:spcAft>
                <a:spcPct val="0"/>
              </a:spcAft>
              <a:defRPr sz="4400">
                <a:solidFill>
                  <a:srgbClr val="0E2C3E"/>
                </a:solidFill>
                <a:latin typeface="Calibri" pitchFamily="34" charset="0"/>
              </a:defRPr>
            </a:lvl8pPr>
            <a:lvl9pPr marL="1828800" algn="r" rtl="0" fontAlgn="base">
              <a:spcBef>
                <a:spcPct val="0"/>
              </a:spcBef>
              <a:spcAft>
                <a:spcPct val="0"/>
              </a:spcAft>
              <a:defRPr sz="4400">
                <a:solidFill>
                  <a:srgbClr val="0E2C3E"/>
                </a:solidFill>
                <a:latin typeface="Calibri" pitchFamily="34" charset="0"/>
              </a:defRPr>
            </a:lvl9pPr>
          </a:lstStyle>
          <a:p>
            <a:pPr algn="ctr"/>
            <a:r>
              <a:rPr lang="es-ES" sz="3200" b="1" dirty="0"/>
              <a:t>INTRODUCCIÓN</a:t>
            </a:r>
            <a:endParaRPr lang="es-EC" sz="3200" b="1" dirty="0"/>
          </a:p>
        </p:txBody>
      </p:sp>
      <p:sp>
        <p:nvSpPr>
          <p:cNvPr id="25" name="Rectángulo 24"/>
          <p:cNvSpPr/>
          <p:nvPr/>
        </p:nvSpPr>
        <p:spPr>
          <a:xfrm>
            <a:off x="6091661" y="6403474"/>
            <a:ext cx="2582374" cy="276999"/>
          </a:xfrm>
          <a:prstGeom prst="rect">
            <a:avLst/>
          </a:prstGeom>
        </p:spPr>
        <p:txBody>
          <a:bodyPr wrap="none">
            <a:spAutoFit/>
          </a:bodyPr>
          <a:lstStyle/>
          <a:p>
            <a:r>
              <a:rPr lang="es-EC" sz="1200" dirty="0">
                <a:solidFill>
                  <a:schemeClr val="bg1"/>
                </a:solidFill>
              </a:rPr>
              <a:t>Fuente: http://www2.caminos.upm.es</a:t>
            </a:r>
          </a:p>
        </p:txBody>
      </p:sp>
      <p:pic>
        <p:nvPicPr>
          <p:cNvPr id="3086" name="Picture 14"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9387" y="1616484"/>
            <a:ext cx="2647342" cy="2647342"/>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3485" y="1536792"/>
            <a:ext cx="2664932" cy="28067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nsayo carga con pla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6744" y="1547790"/>
            <a:ext cx="5959972" cy="4469981"/>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FRP Rectangular Tan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296" y="1725458"/>
            <a:ext cx="4494751" cy="313824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Resultado de imagen para circular plates used in water tank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2927" y="1741246"/>
            <a:ext cx="3888432" cy="3159351"/>
          </a:xfrm>
          <a:prstGeom prst="rect">
            <a:avLst/>
          </a:prstGeom>
          <a:noFill/>
          <a:extLst>
            <a:ext uri="{909E8E84-426E-40DD-AFC4-6F175D3DCCD1}">
              <a14:hiddenFill xmlns:a14="http://schemas.microsoft.com/office/drawing/2010/main">
                <a:solidFill>
                  <a:srgbClr val="FFFFFF"/>
                </a:solidFill>
              </a14:hiddenFill>
            </a:ext>
          </a:extLst>
        </p:spPr>
      </p:pic>
      <p:sp>
        <p:nvSpPr>
          <p:cNvPr id="23" name="Rectángulo 22"/>
          <p:cNvSpPr/>
          <p:nvPr/>
        </p:nvSpPr>
        <p:spPr>
          <a:xfrm>
            <a:off x="6091661" y="6403474"/>
            <a:ext cx="2335576" cy="276999"/>
          </a:xfrm>
          <a:prstGeom prst="rect">
            <a:avLst/>
          </a:prstGeom>
        </p:spPr>
        <p:txBody>
          <a:bodyPr wrap="none">
            <a:spAutoFit/>
          </a:bodyPr>
          <a:lstStyle/>
          <a:p>
            <a:r>
              <a:rPr lang="es-EC" sz="1200" dirty="0">
                <a:solidFill>
                  <a:schemeClr val="bg1"/>
                </a:solidFill>
              </a:rPr>
              <a:t>Fuente: http://www.yunkufrp.com</a:t>
            </a:r>
          </a:p>
        </p:txBody>
      </p:sp>
      <p:pic>
        <p:nvPicPr>
          <p:cNvPr id="3096" name="Picture 24" descr="(Color online) Circular plate flexure for z-axis stage. (a) Trimetric, (b) top, and (c) side views, where P denotes the applied pressure; (d) schematic of deformed flexure and loading conditions, where w is the radially distributed load at r o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33" y="1688205"/>
            <a:ext cx="4911502" cy="3835875"/>
          </a:xfrm>
          <a:prstGeom prst="rect">
            <a:avLst/>
          </a:prstGeom>
          <a:noFill/>
          <a:extLst>
            <a:ext uri="{909E8E84-426E-40DD-AFC4-6F175D3DCCD1}">
              <a14:hiddenFill xmlns:a14="http://schemas.microsoft.com/office/drawing/2010/main">
                <a:solidFill>
                  <a:srgbClr val="FFFFFF"/>
                </a:solidFill>
              </a14:hiddenFill>
            </a:ext>
          </a:extLst>
        </p:spPr>
      </p:pic>
      <p:sp>
        <p:nvSpPr>
          <p:cNvPr id="26" name="Rectángulo 25"/>
          <p:cNvSpPr/>
          <p:nvPr/>
        </p:nvSpPr>
        <p:spPr>
          <a:xfrm>
            <a:off x="6095196" y="6406897"/>
            <a:ext cx="2585964" cy="276999"/>
          </a:xfrm>
          <a:prstGeom prst="rect">
            <a:avLst/>
          </a:prstGeom>
        </p:spPr>
        <p:txBody>
          <a:bodyPr wrap="none">
            <a:spAutoFit/>
          </a:bodyPr>
          <a:lstStyle/>
          <a:p>
            <a:r>
              <a:rPr lang="es-EC" sz="1200" dirty="0">
                <a:solidFill>
                  <a:schemeClr val="bg1"/>
                </a:solidFill>
              </a:rPr>
              <a:t>Fuente: https://www.researchgate.net</a:t>
            </a:r>
          </a:p>
        </p:txBody>
      </p:sp>
      <p:pic>
        <p:nvPicPr>
          <p:cNvPr id="3098" name="Picture 26" descr="http://www.talkingelectronics.com/projects/PIC_LAB-1/images/PiezoAnim.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553204" y="1412647"/>
            <a:ext cx="3020071" cy="1954164"/>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Resultado de imagen para metal telephone and loudspeaker diaphragms"/>
          <p:cNvPicPr>
            <a:picLocks noChangeAspect="1" noChangeArrowheads="1"/>
          </p:cNvPicPr>
          <p:nvPr/>
        </p:nvPicPr>
        <p:blipFill rotWithShape="1">
          <a:blip r:embed="rId10">
            <a:extLst>
              <a:ext uri="{28A0092B-C50C-407E-A947-70E740481C1C}">
                <a14:useLocalDpi xmlns:a14="http://schemas.microsoft.com/office/drawing/2010/main" val="0"/>
              </a:ext>
            </a:extLst>
          </a:blip>
          <a:srcRect t="18546"/>
          <a:stretch/>
        </p:blipFill>
        <p:spPr bwMode="auto">
          <a:xfrm>
            <a:off x="5553204" y="3361882"/>
            <a:ext cx="3043531" cy="2382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67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6"/>
                                        </p:tgtEl>
                                        <p:attrNameLst>
                                          <p:attrName>style.visibility</p:attrName>
                                        </p:attrNameLst>
                                      </p:cBhvr>
                                      <p:to>
                                        <p:strVal val="visible"/>
                                      </p:to>
                                    </p:set>
                                    <p:animEffect transition="in" filter="fade">
                                      <p:cBhvr>
                                        <p:cTn id="7" dur="500"/>
                                        <p:tgtEl>
                                          <p:spTgt spid="3086"/>
                                        </p:tgtEl>
                                      </p:cBhvr>
                                    </p:animEffect>
                                  </p:childTnLst>
                                </p:cTn>
                              </p:par>
                              <p:par>
                                <p:cTn id="8" presetID="10" presetClass="entr" presetSubtype="0" fill="hold" nodeType="withEffect">
                                  <p:stCondLst>
                                    <p:cond delay="0"/>
                                  </p:stCondLst>
                                  <p:childTnLst>
                                    <p:set>
                                      <p:cBhvr>
                                        <p:cTn id="9" dur="1" fill="hold">
                                          <p:stCondLst>
                                            <p:cond delay="0"/>
                                          </p:stCondLst>
                                        </p:cTn>
                                        <p:tgtEl>
                                          <p:spTgt spid="3092"/>
                                        </p:tgtEl>
                                        <p:attrNameLst>
                                          <p:attrName>style.visibility</p:attrName>
                                        </p:attrNameLst>
                                      </p:cBhvr>
                                      <p:to>
                                        <p:strVal val="visible"/>
                                      </p:to>
                                    </p:set>
                                    <p:animEffect transition="in" filter="fade">
                                      <p:cBhvr>
                                        <p:cTn id="10" dur="500"/>
                                        <p:tgtEl>
                                          <p:spTgt spid="309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0" presetClass="exit" presetSubtype="0" fill="hold" nodeType="withEffect">
                                  <p:stCondLst>
                                    <p:cond delay="0"/>
                                  </p:stCondLst>
                                  <p:childTnLst>
                                    <p:animEffect transition="out" filter="fade">
                                      <p:cBhvr>
                                        <p:cTn id="18" dur="500"/>
                                        <p:tgtEl>
                                          <p:spTgt spid="3086"/>
                                        </p:tgtEl>
                                      </p:cBhvr>
                                    </p:animEffect>
                                    <p:set>
                                      <p:cBhvr>
                                        <p:cTn id="19" dur="1" fill="hold">
                                          <p:stCondLst>
                                            <p:cond delay="499"/>
                                          </p:stCondLst>
                                        </p:cTn>
                                        <p:tgtEl>
                                          <p:spTgt spid="308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092"/>
                                        </p:tgtEl>
                                      </p:cBhvr>
                                    </p:animEffect>
                                    <p:set>
                                      <p:cBhvr>
                                        <p:cTn id="22" dur="1" fill="hold">
                                          <p:stCondLst>
                                            <p:cond delay="499"/>
                                          </p:stCondLst>
                                        </p:cTn>
                                        <p:tgtEl>
                                          <p:spTgt spid="309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8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9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0" presetClass="exit" presetSubtype="0" fill="hold" nodeType="withEffect">
                                  <p:stCondLst>
                                    <p:cond delay="0"/>
                                  </p:stCondLst>
                                  <p:childTnLst>
                                    <p:animEffect transition="out" filter="fade">
                                      <p:cBhvr>
                                        <p:cTn id="32" dur="500"/>
                                        <p:tgtEl>
                                          <p:spTgt spid="24"/>
                                        </p:tgtEl>
                                      </p:cBhvr>
                                    </p:animEffect>
                                    <p:set>
                                      <p:cBhvr>
                                        <p:cTn id="33" dur="1" fill="hold">
                                          <p:stCondLst>
                                            <p:cond delay="499"/>
                                          </p:stCondLst>
                                        </p:cTn>
                                        <p:tgtEl>
                                          <p:spTgt spid="24"/>
                                        </p:tgtEl>
                                        <p:attrNameLst>
                                          <p:attrName>style.visibility</p:attrName>
                                        </p:attrNameLst>
                                      </p:cBhvr>
                                      <p:to>
                                        <p:strVal val="hidden"/>
                                      </p:to>
                                    </p:set>
                                  </p:childTnLst>
                                </p:cTn>
                              </p:par>
                              <p:par>
                                <p:cTn id="34" presetID="10" presetClass="exit" presetSubtype="0" fill="hold" grpId="1" nodeType="withEffect">
                                  <p:stCondLst>
                                    <p:cond delay="10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96"/>
                                        </p:tgtEl>
                                        <p:attrNameLst>
                                          <p:attrName>style.visibility</p:attrName>
                                        </p:attrNameLst>
                                      </p:cBhvr>
                                      <p:to>
                                        <p:strVal val="visible"/>
                                      </p:to>
                                    </p:set>
                                  </p:childTnLst>
                                </p:cTn>
                              </p:par>
                              <p:par>
                                <p:cTn id="41" presetID="1" presetClass="entr" presetSubtype="0" fill="hold" grpId="0" nodeType="withEffect">
                                  <p:stCondLst>
                                    <p:cond delay="10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100"/>
                                  </p:stCondLst>
                                  <p:childTnLst>
                                    <p:set>
                                      <p:cBhvr>
                                        <p:cTn id="44" dur="1" fill="hold">
                                          <p:stCondLst>
                                            <p:cond delay="0"/>
                                          </p:stCondLst>
                                        </p:cTn>
                                        <p:tgtEl>
                                          <p:spTgt spid="309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02"/>
                                        </p:tgtEl>
                                        <p:attrNameLst>
                                          <p:attrName>style.visibility</p:attrName>
                                        </p:attrNameLst>
                                      </p:cBhvr>
                                      <p:to>
                                        <p:strVal val="visible"/>
                                      </p:to>
                                    </p:set>
                                  </p:childTnLst>
                                </p:cTn>
                              </p:par>
                              <p:par>
                                <p:cTn id="47" presetID="10" presetClass="exit" presetSubtype="0" fill="hold" nodeType="withEffect">
                                  <p:stCondLst>
                                    <p:cond delay="0"/>
                                  </p:stCondLst>
                                  <p:childTnLst>
                                    <p:animEffect transition="out" filter="fade">
                                      <p:cBhvr>
                                        <p:cTn id="48" dur="500"/>
                                        <p:tgtEl>
                                          <p:spTgt spid="3088"/>
                                        </p:tgtEl>
                                      </p:cBhvr>
                                    </p:animEffect>
                                    <p:set>
                                      <p:cBhvr>
                                        <p:cTn id="49" dur="1" fill="hold">
                                          <p:stCondLst>
                                            <p:cond delay="499"/>
                                          </p:stCondLst>
                                        </p:cTn>
                                        <p:tgtEl>
                                          <p:spTgt spid="308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094"/>
                                        </p:tgtEl>
                                      </p:cBhvr>
                                    </p:animEffect>
                                    <p:set>
                                      <p:cBhvr>
                                        <p:cTn id="52" dur="1" fill="hold">
                                          <p:stCondLst>
                                            <p:cond delay="499"/>
                                          </p:stCondLst>
                                        </p:cTn>
                                        <p:tgtEl>
                                          <p:spTgt spid="309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3" grpId="0"/>
      <p:bldP spid="23" grpId="1"/>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4572000" y="-90264"/>
            <a:ext cx="45363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2800" b="1" dirty="0">
                <a:solidFill>
                  <a:schemeClr val="tx1"/>
                </a:solidFill>
              </a:rPr>
              <a:t>Simulaciones Numéricas</a:t>
            </a:r>
            <a:endParaRPr lang="es-ES" altLang="es-EC" sz="3000" b="1"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40</a:t>
            </a:fld>
            <a:endParaRPr lang="en-US" sz="1600"/>
          </a:p>
        </p:txBody>
      </p:sp>
      <p:pic>
        <p:nvPicPr>
          <p:cNvPr id="15" name="Imagen 14"/>
          <p:cNvPicPr/>
          <p:nvPr/>
        </p:nvPicPr>
        <p:blipFill>
          <a:blip r:embed="rId2"/>
          <a:stretch>
            <a:fillRect/>
          </a:stretch>
        </p:blipFill>
        <p:spPr>
          <a:xfrm>
            <a:off x="107504" y="1988840"/>
            <a:ext cx="2376264" cy="2052251"/>
          </a:xfrm>
          <a:prstGeom prst="rect">
            <a:avLst/>
          </a:prstGeom>
        </p:spPr>
      </p:pic>
      <mc:AlternateContent xmlns:mc="http://schemas.openxmlformats.org/markup-compatibility/2006" xmlns:a14="http://schemas.microsoft.com/office/drawing/2010/main">
        <mc:Choice Requires="a14">
          <p:sp>
            <p:nvSpPr>
              <p:cNvPr id="4" name="Rectángulo 3"/>
              <p:cNvSpPr/>
              <p:nvPr/>
            </p:nvSpPr>
            <p:spPr>
              <a:xfrm>
                <a:off x="503143" y="4041091"/>
                <a:ext cx="1584986" cy="618246"/>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f>
                        <m:fPr>
                          <m:ctrlPr>
                            <a:rPr lang="es-EC" i="1" smtClean="0">
                              <a:latin typeface="Cambria Math" panose="02040503050406030204" pitchFamily="18" charset="0"/>
                            </a:rPr>
                          </m:ctrlPr>
                        </m:fPr>
                        <m:num>
                          <m:r>
                            <a:rPr lang="es-EC" i="1">
                              <a:latin typeface="Cambria Math" panose="02040503050406030204" pitchFamily="18" charset="0"/>
                            </a:rPr>
                            <m:t>𝑑</m:t>
                          </m:r>
                        </m:num>
                        <m:den>
                          <m:r>
                            <a:rPr lang="es-EC" i="1">
                              <a:latin typeface="Cambria Math" panose="02040503050406030204" pitchFamily="18" charset="0"/>
                            </a:rPr>
                            <m:t>𝑒</m:t>
                          </m:r>
                        </m:den>
                      </m:f>
                      <m:r>
                        <a:rPr lang="es-EC" i="0">
                          <a:latin typeface="Cambria Math" panose="02040503050406030204" pitchFamily="18" charset="0"/>
                        </a:rPr>
                        <m:t>=</m:t>
                      </m:r>
                      <m:r>
                        <a:rPr lang="es-EC" b="0" i="0" smtClean="0">
                          <a:latin typeface="Cambria Math" panose="02040503050406030204" pitchFamily="18" charset="0"/>
                        </a:rPr>
                        <m:t>2, </m:t>
                      </m:r>
                      <m:r>
                        <a:rPr lang="es-EC" i="0">
                          <a:latin typeface="Cambria Math" panose="02040503050406030204" pitchFamily="18" charset="0"/>
                        </a:rPr>
                        <m:t>3</m:t>
                      </m:r>
                      <m:r>
                        <a:rPr lang="es-EC" b="0" i="0" smtClean="0">
                          <a:latin typeface="Cambria Math" panose="02040503050406030204" pitchFamily="18" charset="0"/>
                        </a:rPr>
                        <m:t>, 4 </m:t>
                      </m:r>
                      <m:r>
                        <m:rPr>
                          <m:sty m:val="p"/>
                        </m:rPr>
                        <a:rPr lang="es-EC" b="0" i="0" smtClean="0">
                          <a:latin typeface="Cambria Math" panose="02040503050406030204" pitchFamily="18" charset="0"/>
                        </a:rPr>
                        <m:t>y</m:t>
                      </m:r>
                      <m:r>
                        <a:rPr lang="es-EC" b="0" i="0" smtClean="0">
                          <a:latin typeface="Cambria Math" panose="02040503050406030204" pitchFamily="18" charset="0"/>
                        </a:rPr>
                        <m:t> 5</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503143" y="4041091"/>
                <a:ext cx="1584986" cy="618246"/>
              </a:xfrm>
              <a:prstGeom prst="rect">
                <a:avLst/>
              </a:prstGeom>
              <a:blipFill>
                <a:blip r:embed="rId3"/>
                <a:stretch>
                  <a:fillRect/>
                </a:stretch>
              </a:blipFill>
            </p:spPr>
            <p:txBody>
              <a:bodyPr/>
              <a:lstStyle/>
              <a:p>
                <a:r>
                  <a:rPr lang="es-EC">
                    <a:noFill/>
                  </a:rPr>
                  <a:t> </a:t>
                </a:r>
              </a:p>
            </p:txBody>
          </p:sp>
        </mc:Fallback>
      </mc:AlternateContent>
      <p:graphicFrame>
        <p:nvGraphicFramePr>
          <p:cNvPr id="9" name="Gráfico 8">
            <a:extLst>
              <a:ext uri="{FF2B5EF4-FFF2-40B4-BE49-F238E27FC236}">
                <a16:creationId xmlns:a16="http://schemas.microsoft.com/office/drawing/2014/main" id="{C141F986-B5B8-498D-8F48-BA64CC74462A}"/>
              </a:ext>
            </a:extLst>
          </p:cNvPr>
          <p:cNvGraphicFramePr/>
          <p:nvPr>
            <p:extLst>
              <p:ext uri="{D42A27DB-BD31-4B8C-83A1-F6EECF244321}">
                <p14:modId xmlns:p14="http://schemas.microsoft.com/office/powerpoint/2010/main" val="2717904852"/>
              </p:ext>
            </p:extLst>
          </p:nvPr>
        </p:nvGraphicFramePr>
        <p:xfrm>
          <a:off x="2699792" y="1628800"/>
          <a:ext cx="6017086" cy="40157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áfico 10">
            <a:extLst>
              <a:ext uri="{FF2B5EF4-FFF2-40B4-BE49-F238E27FC236}">
                <a16:creationId xmlns:a16="http://schemas.microsoft.com/office/drawing/2014/main" id="{BCEC6400-74E2-4541-81EC-E48957FE13B1}"/>
              </a:ext>
            </a:extLst>
          </p:cNvPr>
          <p:cNvGraphicFramePr/>
          <p:nvPr>
            <p:extLst>
              <p:ext uri="{D42A27DB-BD31-4B8C-83A1-F6EECF244321}">
                <p14:modId xmlns:p14="http://schemas.microsoft.com/office/powerpoint/2010/main" val="3099560038"/>
              </p:ext>
            </p:extLst>
          </p:nvPr>
        </p:nvGraphicFramePr>
        <p:xfrm>
          <a:off x="2699792" y="3429000"/>
          <a:ext cx="6120680" cy="1798473"/>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ángulo 1"/>
          <p:cNvSpPr/>
          <p:nvPr/>
        </p:nvSpPr>
        <p:spPr>
          <a:xfrm>
            <a:off x="3419872" y="1031579"/>
            <a:ext cx="5864234" cy="523220"/>
          </a:xfrm>
          <a:prstGeom prst="rect">
            <a:avLst/>
          </a:prstGeom>
          <a:solidFill>
            <a:schemeClr val="bg1"/>
          </a:solidFill>
        </p:spPr>
        <p:txBody>
          <a:bodyPr wrap="square">
            <a:spAutoFit/>
          </a:bodyPr>
          <a:lstStyle/>
          <a:p>
            <a:r>
              <a:rPr lang="es-EC" sz="1400" b="1" dirty="0">
                <a:solidFill>
                  <a:srgbClr val="000000"/>
                </a:solidFill>
                <a:latin typeface="Arial" panose="020B0604020202020204" pitchFamily="34" charset="0"/>
                <a:ea typeface="Arial" panose="020B0604020202020204" pitchFamily="34" charset="0"/>
              </a:rPr>
              <a:t>Convergencia de Coef. k y k1 del caso 3 en a/b=1.25, con </a:t>
            </a:r>
            <a:br>
              <a:rPr lang="es-EC" sz="1400" b="1" dirty="0">
                <a:solidFill>
                  <a:srgbClr val="000000"/>
                </a:solidFill>
                <a:latin typeface="Arial" panose="020B0604020202020204" pitchFamily="34" charset="0"/>
                <a:ea typeface="Arial" panose="020B0604020202020204" pitchFamily="34" charset="0"/>
              </a:rPr>
            </a:br>
            <a:r>
              <a:rPr lang="es-EC" sz="1400" b="1" dirty="0">
                <a:solidFill>
                  <a:srgbClr val="000000"/>
                </a:solidFill>
                <a:latin typeface="Arial" panose="020B0604020202020204" pitchFamily="34" charset="0"/>
                <a:ea typeface="Arial" panose="020B0604020202020204" pitchFamily="34" charset="0"/>
              </a:rPr>
              <a:t>diferentes elementos finitos utilizando una Mallado Libre</a:t>
            </a:r>
            <a:endParaRPr lang="es-EC" sz="1400" dirty="0"/>
          </a:p>
        </p:txBody>
      </p:sp>
    </p:spTree>
    <p:extLst>
      <p:ext uri="{BB962C8B-B14F-4D97-AF65-F5344CB8AC3E}">
        <p14:creationId xmlns:p14="http://schemas.microsoft.com/office/powerpoint/2010/main" val="1898631636"/>
      </p:ext>
    </p:extLst>
  </p:cSld>
  <p:clrMapOvr>
    <a:masterClrMapping/>
  </p:clrMapOvr>
  <p:transition>
    <p:spli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4572000" y="-90264"/>
            <a:ext cx="45363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2800" b="1" dirty="0">
                <a:solidFill>
                  <a:schemeClr val="tx1"/>
                </a:solidFill>
              </a:rPr>
              <a:t>Simulaciones Numéricas</a:t>
            </a:r>
            <a:endParaRPr lang="es-ES" altLang="es-EC" sz="3000" b="1"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41</a:t>
            </a:fld>
            <a:endParaRPr lang="en-US" sz="1600"/>
          </a:p>
        </p:txBody>
      </p:sp>
      <p:graphicFrame>
        <p:nvGraphicFramePr>
          <p:cNvPr id="10" name="Gráfico 9">
            <a:extLst>
              <a:ext uri="{FF2B5EF4-FFF2-40B4-BE49-F238E27FC236}">
                <a16:creationId xmlns:a16="http://schemas.microsoft.com/office/drawing/2014/main" id="{D63CBF3D-6A14-4B37-A81D-E3146371545F}"/>
              </a:ext>
            </a:extLst>
          </p:cNvPr>
          <p:cNvGraphicFramePr/>
          <p:nvPr>
            <p:extLst>
              <p:ext uri="{D42A27DB-BD31-4B8C-83A1-F6EECF244321}">
                <p14:modId xmlns:p14="http://schemas.microsoft.com/office/powerpoint/2010/main" val="1862448594"/>
              </p:ext>
            </p:extLst>
          </p:nvPr>
        </p:nvGraphicFramePr>
        <p:xfrm>
          <a:off x="2267744" y="1376773"/>
          <a:ext cx="6336704" cy="42484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Gráfico 12">
            <a:extLst>
              <a:ext uri="{FF2B5EF4-FFF2-40B4-BE49-F238E27FC236}">
                <a16:creationId xmlns:a16="http://schemas.microsoft.com/office/drawing/2014/main" id="{AB57F9C8-7083-4FC9-B1B5-C086B8B9C2DE}"/>
              </a:ext>
            </a:extLst>
          </p:cNvPr>
          <p:cNvGraphicFramePr/>
          <p:nvPr>
            <p:extLst>
              <p:ext uri="{D42A27DB-BD31-4B8C-83A1-F6EECF244321}">
                <p14:modId xmlns:p14="http://schemas.microsoft.com/office/powerpoint/2010/main" val="3291244487"/>
              </p:ext>
            </p:extLst>
          </p:nvPr>
        </p:nvGraphicFramePr>
        <p:xfrm>
          <a:off x="2159732" y="3367342"/>
          <a:ext cx="6444716" cy="1861857"/>
        </p:xfrm>
        <a:graphic>
          <a:graphicData uri="http://schemas.openxmlformats.org/drawingml/2006/chart">
            <c:chart xmlns:c="http://schemas.openxmlformats.org/drawingml/2006/chart" xmlns:r="http://schemas.openxmlformats.org/officeDocument/2006/relationships" r:id="rId3"/>
          </a:graphicData>
        </a:graphic>
      </p:graphicFrame>
      <p:pic>
        <p:nvPicPr>
          <p:cNvPr id="15" name="Imagen 14"/>
          <p:cNvPicPr/>
          <p:nvPr/>
        </p:nvPicPr>
        <p:blipFill>
          <a:blip r:embed="rId4"/>
          <a:stretch>
            <a:fillRect/>
          </a:stretch>
        </p:blipFill>
        <p:spPr>
          <a:xfrm>
            <a:off x="3826" y="3356992"/>
            <a:ext cx="2129774" cy="1692211"/>
          </a:xfrm>
          <a:prstGeom prst="rect">
            <a:avLst/>
          </a:prstGeom>
        </p:spPr>
      </p:pic>
      <p:pic>
        <p:nvPicPr>
          <p:cNvPr id="16" name="Imagen 15">
            <a:extLst>
              <a:ext uri="{FF2B5EF4-FFF2-40B4-BE49-F238E27FC236}">
                <a16:creationId xmlns:a16="http://schemas.microsoft.com/office/drawing/2014/main" id="{48181A31-D66E-4CC3-A5EF-48C6014DC298}"/>
              </a:ext>
            </a:extLst>
          </p:cNvPr>
          <p:cNvPicPr/>
          <p:nvPr/>
        </p:nvPicPr>
        <p:blipFill>
          <a:blip r:embed="rId5"/>
          <a:stretch>
            <a:fillRect/>
          </a:stretch>
        </p:blipFill>
        <p:spPr>
          <a:xfrm>
            <a:off x="99464" y="1575519"/>
            <a:ext cx="1922816" cy="1732310"/>
          </a:xfrm>
          <a:prstGeom prst="rect">
            <a:avLst/>
          </a:prstGeom>
        </p:spPr>
      </p:pic>
      <mc:AlternateContent xmlns:mc="http://schemas.openxmlformats.org/markup-compatibility/2006" xmlns:a14="http://schemas.microsoft.com/office/drawing/2010/main">
        <mc:Choice Requires="a14">
          <p:sp>
            <p:nvSpPr>
              <p:cNvPr id="4" name="Rectángulo 3"/>
              <p:cNvSpPr/>
              <p:nvPr/>
            </p:nvSpPr>
            <p:spPr>
              <a:xfrm>
                <a:off x="639300" y="5098366"/>
                <a:ext cx="858825" cy="618246"/>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f>
                        <m:fPr>
                          <m:ctrlPr>
                            <a:rPr lang="es-EC" i="1" smtClean="0">
                              <a:latin typeface="Cambria Math" panose="02040503050406030204" pitchFamily="18" charset="0"/>
                            </a:rPr>
                          </m:ctrlPr>
                        </m:fPr>
                        <m:num>
                          <m:r>
                            <a:rPr lang="es-EC" i="1">
                              <a:latin typeface="Cambria Math" panose="02040503050406030204" pitchFamily="18" charset="0"/>
                            </a:rPr>
                            <m:t>𝑑</m:t>
                          </m:r>
                        </m:num>
                        <m:den>
                          <m:r>
                            <a:rPr lang="es-EC" i="1">
                              <a:latin typeface="Cambria Math" panose="02040503050406030204" pitchFamily="18" charset="0"/>
                            </a:rPr>
                            <m:t>𝑒</m:t>
                          </m:r>
                        </m:den>
                      </m:f>
                      <m:r>
                        <a:rPr lang="es-EC" i="0">
                          <a:latin typeface="Cambria Math" panose="02040503050406030204" pitchFamily="18" charset="0"/>
                        </a:rPr>
                        <m:t>=</m:t>
                      </m:r>
                      <m:r>
                        <a:rPr lang="es-EC" b="0" i="0" smtClean="0">
                          <a:latin typeface="Cambria Math" panose="02040503050406030204" pitchFamily="18" charset="0"/>
                        </a:rPr>
                        <m:t>4 </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639300" y="5098366"/>
                <a:ext cx="858825" cy="618246"/>
              </a:xfrm>
              <a:prstGeom prst="rect">
                <a:avLst/>
              </a:prstGeom>
              <a:blipFill>
                <a:blip r:embed="rId6"/>
                <a:stretch>
                  <a:fillRect/>
                </a:stretch>
              </a:blipFill>
            </p:spPr>
            <p:txBody>
              <a:bodyPr/>
              <a:lstStyle/>
              <a:p>
                <a:r>
                  <a:rPr lang="es-EC">
                    <a:noFill/>
                  </a:rPr>
                  <a:t> </a:t>
                </a:r>
              </a:p>
            </p:txBody>
          </p:sp>
        </mc:Fallback>
      </mc:AlternateContent>
      <p:sp>
        <p:nvSpPr>
          <p:cNvPr id="6" name="Rectángulo 5"/>
          <p:cNvSpPr/>
          <p:nvPr/>
        </p:nvSpPr>
        <p:spPr>
          <a:xfrm>
            <a:off x="2574032" y="1032581"/>
            <a:ext cx="6030416" cy="338554"/>
          </a:xfrm>
          <a:prstGeom prst="rect">
            <a:avLst/>
          </a:prstGeom>
          <a:solidFill>
            <a:schemeClr val="bg1"/>
          </a:solidFill>
        </p:spPr>
        <p:txBody>
          <a:bodyPr wrap="square">
            <a:spAutoFit/>
          </a:bodyPr>
          <a:lstStyle/>
          <a:p>
            <a:r>
              <a:rPr lang="es-EC" sz="1600" b="1" dirty="0">
                <a:solidFill>
                  <a:srgbClr val="000000"/>
                </a:solidFill>
                <a:latin typeface="Arial" panose="020B0604020202020204" pitchFamily="34" charset="0"/>
                <a:ea typeface="Arial" panose="020B0604020202020204" pitchFamily="34" charset="0"/>
              </a:rPr>
              <a:t>Comparación del Mejor Mallado y Elemento Finito</a:t>
            </a:r>
            <a:endParaRPr lang="es-EC" sz="1600" dirty="0"/>
          </a:p>
        </p:txBody>
      </p:sp>
    </p:spTree>
    <p:extLst>
      <p:ext uri="{BB962C8B-B14F-4D97-AF65-F5344CB8AC3E}">
        <p14:creationId xmlns:p14="http://schemas.microsoft.com/office/powerpoint/2010/main" val="1819153986"/>
      </p:ext>
    </p:extLst>
  </p:cSld>
  <p:clrMapOvr>
    <a:masterClrMapping/>
  </p:clrMapOvr>
  <p:transition>
    <p:spli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4572000" y="-90264"/>
            <a:ext cx="45363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2800" b="1" dirty="0">
                <a:solidFill>
                  <a:schemeClr val="tx1"/>
                </a:solidFill>
              </a:rPr>
              <a:t>Simulaciones Numéricas</a:t>
            </a:r>
            <a:endParaRPr lang="es-ES" altLang="es-EC" sz="3000" b="1"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42</a:t>
            </a:fld>
            <a:endParaRPr lang="en-US" sz="1600"/>
          </a:p>
        </p:txBody>
      </p:sp>
      <p:pic>
        <p:nvPicPr>
          <p:cNvPr id="3" name="Imagen 2"/>
          <p:cNvPicPr>
            <a:picLocks noChangeAspect="1"/>
          </p:cNvPicPr>
          <p:nvPr/>
        </p:nvPicPr>
        <p:blipFill>
          <a:blip r:embed="rId3"/>
          <a:stretch>
            <a:fillRect/>
          </a:stretch>
        </p:blipFill>
        <p:spPr>
          <a:xfrm>
            <a:off x="-22247" y="1412776"/>
            <a:ext cx="9144000" cy="4346998"/>
          </a:xfrm>
          <a:prstGeom prst="rect">
            <a:avLst/>
          </a:prstGeom>
        </p:spPr>
      </p:pic>
      <p:sp>
        <p:nvSpPr>
          <p:cNvPr id="4" name="Rectángulo 3"/>
          <p:cNvSpPr/>
          <p:nvPr/>
        </p:nvSpPr>
        <p:spPr>
          <a:xfrm>
            <a:off x="5436096" y="5353513"/>
            <a:ext cx="2952328" cy="386558"/>
          </a:xfrm>
          <a:prstGeom prst="rect">
            <a:avLst/>
          </a:prstGeom>
          <a:noFill/>
          <a:ln w="38100"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
        <p:nvSpPr>
          <p:cNvPr id="6" name="Rectángulo 5"/>
          <p:cNvSpPr/>
          <p:nvPr/>
        </p:nvSpPr>
        <p:spPr>
          <a:xfrm>
            <a:off x="1475656" y="853970"/>
            <a:ext cx="6462464" cy="584775"/>
          </a:xfrm>
          <a:prstGeom prst="rect">
            <a:avLst/>
          </a:prstGeom>
          <a:solidFill>
            <a:schemeClr val="bg1"/>
          </a:solidFill>
        </p:spPr>
        <p:txBody>
          <a:bodyPr wrap="square">
            <a:spAutoFit/>
          </a:bodyPr>
          <a:lstStyle/>
          <a:p>
            <a:pPr algn="ctr"/>
            <a:r>
              <a:rPr lang="es-EC" sz="1600" b="1" i="1" dirty="0">
                <a:solidFill>
                  <a:srgbClr val="000000"/>
                </a:solidFill>
                <a:latin typeface="Arial" panose="020B0604020202020204" pitchFamily="34" charset="0"/>
                <a:ea typeface="Arial" panose="020B0604020202020204" pitchFamily="34" charset="0"/>
              </a:rPr>
              <a:t>Análisis de convergencia y error de los coeficientes k y k1 determinados por FEM para a/b=1.2, del caso 3</a:t>
            </a:r>
            <a:endParaRPr lang="es-EC" sz="1600" dirty="0"/>
          </a:p>
        </p:txBody>
      </p:sp>
    </p:spTree>
    <p:extLst>
      <p:ext uri="{BB962C8B-B14F-4D97-AF65-F5344CB8AC3E}">
        <p14:creationId xmlns:p14="http://schemas.microsoft.com/office/powerpoint/2010/main" val="1826325609"/>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4572000" y="-90264"/>
            <a:ext cx="45363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2800" b="1" dirty="0">
                <a:solidFill>
                  <a:schemeClr val="tx1"/>
                </a:solidFill>
              </a:rPr>
              <a:t>Simulaciones Numéricas</a:t>
            </a:r>
            <a:endParaRPr lang="es-ES" altLang="es-EC" sz="3000" b="1"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43</a:t>
            </a:fld>
            <a:endParaRPr lang="en-US" sz="1600"/>
          </a:p>
        </p:txBody>
      </p:sp>
      <p:graphicFrame>
        <p:nvGraphicFramePr>
          <p:cNvPr id="6" name="Gráfico 5">
            <a:extLst>
              <a:ext uri="{FF2B5EF4-FFF2-40B4-BE49-F238E27FC236}">
                <a16:creationId xmlns:a16="http://schemas.microsoft.com/office/drawing/2014/main" id="{F36DEFD5-D0F0-4031-850A-A4E801BCBAFD}"/>
              </a:ext>
            </a:extLst>
          </p:cNvPr>
          <p:cNvGraphicFramePr/>
          <p:nvPr>
            <p:extLst>
              <p:ext uri="{D42A27DB-BD31-4B8C-83A1-F6EECF244321}">
                <p14:modId xmlns:p14="http://schemas.microsoft.com/office/powerpoint/2010/main" val="288640276"/>
              </p:ext>
            </p:extLst>
          </p:nvPr>
        </p:nvGraphicFramePr>
        <p:xfrm>
          <a:off x="1274062" y="1760984"/>
          <a:ext cx="6277054" cy="39722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a:extLst>
              <a:ext uri="{FF2B5EF4-FFF2-40B4-BE49-F238E27FC236}">
                <a16:creationId xmlns:a16="http://schemas.microsoft.com/office/drawing/2014/main" id="{8AE27454-0D07-4AF8-BEA5-D84E7F541E57}"/>
              </a:ext>
            </a:extLst>
          </p:cNvPr>
          <p:cNvGraphicFramePr/>
          <p:nvPr>
            <p:extLst>
              <p:ext uri="{D42A27DB-BD31-4B8C-83A1-F6EECF244321}">
                <p14:modId xmlns:p14="http://schemas.microsoft.com/office/powerpoint/2010/main" val="3719524908"/>
              </p:ext>
            </p:extLst>
          </p:nvPr>
        </p:nvGraphicFramePr>
        <p:xfrm>
          <a:off x="1058038" y="3417168"/>
          <a:ext cx="6493078" cy="2084432"/>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ángulo 1"/>
          <p:cNvSpPr/>
          <p:nvPr/>
        </p:nvSpPr>
        <p:spPr>
          <a:xfrm>
            <a:off x="1691680" y="1230711"/>
            <a:ext cx="6246440" cy="584775"/>
          </a:xfrm>
          <a:prstGeom prst="rect">
            <a:avLst/>
          </a:prstGeom>
        </p:spPr>
        <p:txBody>
          <a:bodyPr wrap="square">
            <a:spAutoFit/>
          </a:bodyPr>
          <a:lstStyle/>
          <a:p>
            <a:pPr algn="ctr"/>
            <a:r>
              <a:rPr lang="es-EC" sz="1600" b="1" dirty="0">
                <a:solidFill>
                  <a:srgbClr val="000000"/>
                </a:solidFill>
                <a:latin typeface="Arial" panose="020B0604020202020204" pitchFamily="34" charset="0"/>
                <a:ea typeface="Arial" panose="020B0604020202020204" pitchFamily="34" charset="0"/>
              </a:rPr>
              <a:t>Convergencia de Coef. k y k1 del caso 3 en a/b=1.2, </a:t>
            </a:r>
            <a:br>
              <a:rPr lang="es-EC" sz="1600" b="1" dirty="0">
                <a:solidFill>
                  <a:srgbClr val="000000"/>
                </a:solidFill>
                <a:latin typeface="Arial" panose="020B0604020202020204" pitchFamily="34" charset="0"/>
                <a:ea typeface="Arial" panose="020B0604020202020204" pitchFamily="34" charset="0"/>
              </a:rPr>
            </a:br>
            <a:r>
              <a:rPr lang="es-EC" sz="1600" b="1" dirty="0">
                <a:solidFill>
                  <a:srgbClr val="000000"/>
                </a:solidFill>
                <a:latin typeface="Arial" panose="020B0604020202020204" pitchFamily="34" charset="0"/>
                <a:ea typeface="Arial" panose="020B0604020202020204" pitchFamily="34" charset="0"/>
              </a:rPr>
              <a:t>utilizando un Mallado Libre con d/e=4.</a:t>
            </a:r>
            <a:endParaRPr lang="es-EC" sz="1600" dirty="0"/>
          </a:p>
        </p:txBody>
      </p:sp>
    </p:spTree>
    <p:extLst>
      <p:ext uri="{BB962C8B-B14F-4D97-AF65-F5344CB8AC3E}">
        <p14:creationId xmlns:p14="http://schemas.microsoft.com/office/powerpoint/2010/main" val="199468171"/>
      </p:ext>
    </p:extLst>
  </p:cSld>
  <p:clrMapOvr>
    <a:masterClrMapping/>
  </p:clrMapOvr>
  <p:transition>
    <p:spli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4572000" y="-90264"/>
            <a:ext cx="45363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2800" b="1" dirty="0">
                <a:solidFill>
                  <a:schemeClr val="tx1"/>
                </a:solidFill>
              </a:rPr>
              <a:t>Simulaciones Numéricas</a:t>
            </a:r>
            <a:endParaRPr lang="es-ES" altLang="es-EC" sz="3000" b="1"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44</a:t>
            </a:fld>
            <a:endParaRPr lang="en-US" sz="1600"/>
          </a:p>
        </p:txBody>
      </p:sp>
      <p:graphicFrame>
        <p:nvGraphicFramePr>
          <p:cNvPr id="2" name="Tabla 1"/>
          <p:cNvGraphicFramePr>
            <a:graphicFrameLocks noGrp="1"/>
          </p:cNvGraphicFramePr>
          <p:nvPr>
            <p:extLst>
              <p:ext uri="{D42A27DB-BD31-4B8C-83A1-F6EECF244321}">
                <p14:modId xmlns:p14="http://schemas.microsoft.com/office/powerpoint/2010/main" val="2403296498"/>
              </p:ext>
            </p:extLst>
          </p:nvPr>
        </p:nvGraphicFramePr>
        <p:xfrm>
          <a:off x="683568" y="1052736"/>
          <a:ext cx="7668852" cy="3449121"/>
        </p:xfrm>
        <a:graphic>
          <a:graphicData uri="http://schemas.openxmlformats.org/drawingml/2006/table">
            <a:tbl>
              <a:tblPr firstRow="1" firstCol="1" bandRow="1">
                <a:tableStyleId>{17292A2E-F333-43FB-9621-5CBBE7FDCDCB}</a:tableStyleId>
              </a:tblPr>
              <a:tblGrid>
                <a:gridCol w="503857">
                  <a:extLst>
                    <a:ext uri="{9D8B030D-6E8A-4147-A177-3AD203B41FA5}">
                      <a16:colId xmlns:a16="http://schemas.microsoft.com/office/drawing/2014/main" val="1935829001"/>
                    </a:ext>
                  </a:extLst>
                </a:gridCol>
                <a:gridCol w="649282">
                  <a:extLst>
                    <a:ext uri="{9D8B030D-6E8A-4147-A177-3AD203B41FA5}">
                      <a16:colId xmlns:a16="http://schemas.microsoft.com/office/drawing/2014/main" val="2162232407"/>
                    </a:ext>
                  </a:extLst>
                </a:gridCol>
                <a:gridCol w="649282">
                  <a:extLst>
                    <a:ext uri="{9D8B030D-6E8A-4147-A177-3AD203B41FA5}">
                      <a16:colId xmlns:a16="http://schemas.microsoft.com/office/drawing/2014/main" val="3718389320"/>
                    </a:ext>
                  </a:extLst>
                </a:gridCol>
                <a:gridCol w="649282">
                  <a:extLst>
                    <a:ext uri="{9D8B030D-6E8A-4147-A177-3AD203B41FA5}">
                      <a16:colId xmlns:a16="http://schemas.microsoft.com/office/drawing/2014/main" val="2117557686"/>
                    </a:ext>
                  </a:extLst>
                </a:gridCol>
                <a:gridCol w="649282">
                  <a:extLst>
                    <a:ext uri="{9D8B030D-6E8A-4147-A177-3AD203B41FA5}">
                      <a16:colId xmlns:a16="http://schemas.microsoft.com/office/drawing/2014/main" val="1123066718"/>
                    </a:ext>
                  </a:extLst>
                </a:gridCol>
                <a:gridCol w="649282">
                  <a:extLst>
                    <a:ext uri="{9D8B030D-6E8A-4147-A177-3AD203B41FA5}">
                      <a16:colId xmlns:a16="http://schemas.microsoft.com/office/drawing/2014/main" val="3931994040"/>
                    </a:ext>
                  </a:extLst>
                </a:gridCol>
                <a:gridCol w="649282">
                  <a:extLst>
                    <a:ext uri="{9D8B030D-6E8A-4147-A177-3AD203B41FA5}">
                      <a16:colId xmlns:a16="http://schemas.microsoft.com/office/drawing/2014/main" val="1151998302"/>
                    </a:ext>
                  </a:extLst>
                </a:gridCol>
                <a:gridCol w="649282">
                  <a:extLst>
                    <a:ext uri="{9D8B030D-6E8A-4147-A177-3AD203B41FA5}">
                      <a16:colId xmlns:a16="http://schemas.microsoft.com/office/drawing/2014/main" val="1957556678"/>
                    </a:ext>
                  </a:extLst>
                </a:gridCol>
                <a:gridCol w="649282">
                  <a:extLst>
                    <a:ext uri="{9D8B030D-6E8A-4147-A177-3AD203B41FA5}">
                      <a16:colId xmlns:a16="http://schemas.microsoft.com/office/drawing/2014/main" val="4151193087"/>
                    </a:ext>
                  </a:extLst>
                </a:gridCol>
                <a:gridCol w="649282">
                  <a:extLst>
                    <a:ext uri="{9D8B030D-6E8A-4147-A177-3AD203B41FA5}">
                      <a16:colId xmlns:a16="http://schemas.microsoft.com/office/drawing/2014/main" val="3149351100"/>
                    </a:ext>
                  </a:extLst>
                </a:gridCol>
                <a:gridCol w="640467">
                  <a:extLst>
                    <a:ext uri="{9D8B030D-6E8A-4147-A177-3AD203B41FA5}">
                      <a16:colId xmlns:a16="http://schemas.microsoft.com/office/drawing/2014/main" val="3494161603"/>
                    </a:ext>
                  </a:extLst>
                </a:gridCol>
                <a:gridCol w="680990">
                  <a:extLst>
                    <a:ext uri="{9D8B030D-6E8A-4147-A177-3AD203B41FA5}">
                      <a16:colId xmlns:a16="http://schemas.microsoft.com/office/drawing/2014/main" val="1643038597"/>
                    </a:ext>
                  </a:extLst>
                </a:gridCol>
              </a:tblGrid>
              <a:tr h="495569">
                <a:tc>
                  <a:txBody>
                    <a:bodyPr/>
                    <a:lstStyle/>
                    <a:p>
                      <a:pPr marL="0" marR="0" algn="ctr">
                        <a:lnSpc>
                          <a:spcPct val="100000"/>
                        </a:lnSpc>
                        <a:spcBef>
                          <a:spcPts val="0"/>
                        </a:spcBef>
                        <a:spcAft>
                          <a:spcPts val="0"/>
                        </a:spcAft>
                      </a:pPr>
                      <a:r>
                        <a:rPr lang="es-EC" sz="1200" dirty="0">
                          <a:effectLst/>
                        </a:rPr>
                        <a:t> </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accent4"/>
                    </a:solidFill>
                  </a:tcPr>
                </a:tc>
                <a:tc>
                  <a:txBody>
                    <a:bodyPr/>
                    <a:lstStyle/>
                    <a:p>
                      <a:pPr marL="0" marR="0" algn="ctr">
                        <a:lnSpc>
                          <a:spcPct val="100000"/>
                        </a:lnSpc>
                        <a:spcBef>
                          <a:spcPts val="0"/>
                        </a:spcBef>
                        <a:spcAft>
                          <a:spcPts val="0"/>
                        </a:spcAft>
                      </a:pPr>
                      <a:r>
                        <a:rPr lang="es-EC" sz="1200">
                          <a:effectLst/>
                        </a:rPr>
                        <a:t> </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accent4"/>
                    </a:solidFill>
                  </a:tcPr>
                </a:tc>
                <a:tc gridSpan="10">
                  <a:txBody>
                    <a:bodyPr/>
                    <a:lstStyle/>
                    <a:p>
                      <a:pPr marL="0" marR="0" algn="ctr">
                        <a:lnSpc>
                          <a:spcPct val="100000"/>
                        </a:lnSpc>
                        <a:spcBef>
                          <a:spcPts val="0"/>
                        </a:spcBef>
                        <a:spcAft>
                          <a:spcPts val="0"/>
                        </a:spcAft>
                      </a:pPr>
                      <a:r>
                        <a:rPr lang="es-EC" sz="1200" dirty="0">
                          <a:effectLst/>
                        </a:rPr>
                        <a:t>CASOS DE ESTUDIO POR</a:t>
                      </a:r>
                      <a:r>
                        <a:rPr lang="es-EC" sz="1200" baseline="0" dirty="0">
                          <a:effectLst/>
                        </a:rPr>
                        <a:t> FEM</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accent4"/>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924665736"/>
                  </a:ext>
                </a:extLst>
              </a:tr>
              <a:tr h="227196">
                <a:tc>
                  <a:txBody>
                    <a:bodyPr/>
                    <a:lstStyle/>
                    <a:p>
                      <a:pPr marL="0" marR="0" algn="ctr">
                        <a:lnSpc>
                          <a:spcPct val="100000"/>
                        </a:lnSpc>
                        <a:spcBef>
                          <a:spcPts val="0"/>
                        </a:spcBef>
                        <a:spcAft>
                          <a:spcPts val="0"/>
                        </a:spcAft>
                      </a:pPr>
                      <a:r>
                        <a:rPr lang="es-EC" sz="1200" dirty="0">
                          <a:solidFill>
                            <a:schemeClr val="bg1"/>
                          </a:solidFill>
                          <a:effectLst/>
                        </a:rPr>
                        <a:t>a /b</a:t>
                      </a:r>
                      <a:endParaRPr lang="es-EC" sz="1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accent4"/>
                    </a:solidFill>
                  </a:tcPr>
                </a:tc>
                <a:tc>
                  <a:txBody>
                    <a:bodyPr/>
                    <a:lstStyle/>
                    <a:p>
                      <a:pPr marL="0" marR="0" algn="ctr">
                        <a:lnSpc>
                          <a:spcPct val="100000"/>
                        </a:lnSpc>
                        <a:spcBef>
                          <a:spcPts val="0"/>
                        </a:spcBef>
                        <a:spcAft>
                          <a:spcPts val="0"/>
                        </a:spcAft>
                      </a:pPr>
                      <a:r>
                        <a:rPr lang="es-EC" sz="1200" dirty="0">
                          <a:solidFill>
                            <a:schemeClr val="bg1"/>
                          </a:solidFill>
                          <a:effectLst/>
                        </a:rPr>
                        <a:t>Coef.</a:t>
                      </a:r>
                      <a:endParaRPr lang="es-EC" sz="1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accent4"/>
                    </a:solidFill>
                  </a:tcPr>
                </a:tc>
                <a:tc>
                  <a:txBody>
                    <a:bodyPr/>
                    <a:lstStyle/>
                    <a:p>
                      <a:pPr marL="0" marR="0" algn="ctr">
                        <a:lnSpc>
                          <a:spcPct val="100000"/>
                        </a:lnSpc>
                        <a:spcBef>
                          <a:spcPts val="0"/>
                        </a:spcBef>
                        <a:spcAft>
                          <a:spcPts val="0"/>
                        </a:spcAft>
                      </a:pPr>
                      <a:r>
                        <a:rPr lang="es-EC" sz="1200" dirty="0">
                          <a:solidFill>
                            <a:schemeClr val="bg1"/>
                          </a:solidFill>
                          <a:effectLst/>
                        </a:rPr>
                        <a:t>1</a:t>
                      </a:r>
                      <a:endParaRPr lang="es-EC" sz="1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accent4"/>
                    </a:solidFill>
                  </a:tcPr>
                </a:tc>
                <a:tc>
                  <a:txBody>
                    <a:bodyPr/>
                    <a:lstStyle/>
                    <a:p>
                      <a:pPr marL="0" marR="0" algn="ctr">
                        <a:lnSpc>
                          <a:spcPct val="100000"/>
                        </a:lnSpc>
                        <a:spcBef>
                          <a:spcPts val="0"/>
                        </a:spcBef>
                        <a:spcAft>
                          <a:spcPts val="0"/>
                        </a:spcAft>
                      </a:pPr>
                      <a:r>
                        <a:rPr lang="es-EC" sz="1200" dirty="0">
                          <a:solidFill>
                            <a:schemeClr val="bg1"/>
                          </a:solidFill>
                          <a:effectLst/>
                        </a:rPr>
                        <a:t>2</a:t>
                      </a:r>
                      <a:endParaRPr lang="es-EC" sz="1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accent4"/>
                    </a:solidFill>
                  </a:tcPr>
                </a:tc>
                <a:tc>
                  <a:txBody>
                    <a:bodyPr/>
                    <a:lstStyle/>
                    <a:p>
                      <a:pPr marL="0" marR="0" algn="ctr">
                        <a:lnSpc>
                          <a:spcPct val="100000"/>
                        </a:lnSpc>
                        <a:spcBef>
                          <a:spcPts val="0"/>
                        </a:spcBef>
                        <a:spcAft>
                          <a:spcPts val="0"/>
                        </a:spcAft>
                      </a:pPr>
                      <a:r>
                        <a:rPr lang="es-EC" sz="1200">
                          <a:solidFill>
                            <a:schemeClr val="bg1"/>
                          </a:solidFill>
                          <a:effectLst/>
                        </a:rPr>
                        <a:t>3</a:t>
                      </a:r>
                      <a:endParaRPr lang="es-EC" sz="12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accent4"/>
                    </a:solidFill>
                  </a:tcPr>
                </a:tc>
                <a:tc>
                  <a:txBody>
                    <a:bodyPr/>
                    <a:lstStyle/>
                    <a:p>
                      <a:pPr marL="0" marR="0" algn="ctr">
                        <a:lnSpc>
                          <a:spcPct val="100000"/>
                        </a:lnSpc>
                        <a:spcBef>
                          <a:spcPts val="0"/>
                        </a:spcBef>
                        <a:spcAft>
                          <a:spcPts val="0"/>
                        </a:spcAft>
                      </a:pPr>
                      <a:r>
                        <a:rPr lang="es-EC" sz="1200" dirty="0">
                          <a:solidFill>
                            <a:schemeClr val="bg1"/>
                          </a:solidFill>
                          <a:effectLst/>
                        </a:rPr>
                        <a:t>4</a:t>
                      </a:r>
                      <a:endParaRPr lang="es-EC" sz="1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accent4"/>
                    </a:solidFill>
                  </a:tcPr>
                </a:tc>
                <a:tc>
                  <a:txBody>
                    <a:bodyPr/>
                    <a:lstStyle/>
                    <a:p>
                      <a:pPr marL="0" marR="0" algn="ctr">
                        <a:lnSpc>
                          <a:spcPct val="100000"/>
                        </a:lnSpc>
                        <a:spcBef>
                          <a:spcPts val="0"/>
                        </a:spcBef>
                        <a:spcAft>
                          <a:spcPts val="0"/>
                        </a:spcAft>
                      </a:pPr>
                      <a:r>
                        <a:rPr lang="es-EC" sz="1200" dirty="0">
                          <a:solidFill>
                            <a:schemeClr val="bg1"/>
                          </a:solidFill>
                          <a:effectLst/>
                        </a:rPr>
                        <a:t>5</a:t>
                      </a:r>
                      <a:endParaRPr lang="es-EC" sz="1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accent4"/>
                    </a:solidFill>
                  </a:tcPr>
                </a:tc>
                <a:tc>
                  <a:txBody>
                    <a:bodyPr/>
                    <a:lstStyle/>
                    <a:p>
                      <a:pPr marL="0" marR="0" algn="ctr">
                        <a:lnSpc>
                          <a:spcPct val="100000"/>
                        </a:lnSpc>
                        <a:spcBef>
                          <a:spcPts val="0"/>
                        </a:spcBef>
                        <a:spcAft>
                          <a:spcPts val="0"/>
                        </a:spcAft>
                      </a:pPr>
                      <a:r>
                        <a:rPr lang="es-EC" sz="1200" dirty="0">
                          <a:solidFill>
                            <a:schemeClr val="bg1"/>
                          </a:solidFill>
                          <a:effectLst/>
                        </a:rPr>
                        <a:t>6</a:t>
                      </a:r>
                      <a:endParaRPr lang="es-EC" sz="1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accent4"/>
                    </a:solidFill>
                  </a:tcPr>
                </a:tc>
                <a:tc>
                  <a:txBody>
                    <a:bodyPr/>
                    <a:lstStyle/>
                    <a:p>
                      <a:pPr marL="0" marR="0" algn="ctr">
                        <a:lnSpc>
                          <a:spcPct val="100000"/>
                        </a:lnSpc>
                        <a:spcBef>
                          <a:spcPts val="0"/>
                        </a:spcBef>
                        <a:spcAft>
                          <a:spcPts val="0"/>
                        </a:spcAft>
                      </a:pPr>
                      <a:r>
                        <a:rPr lang="es-EC" sz="1200" dirty="0">
                          <a:solidFill>
                            <a:schemeClr val="bg1"/>
                          </a:solidFill>
                          <a:effectLst/>
                        </a:rPr>
                        <a:t>7</a:t>
                      </a:r>
                      <a:endParaRPr lang="es-EC" sz="1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accent4"/>
                    </a:solidFill>
                  </a:tcPr>
                </a:tc>
                <a:tc>
                  <a:txBody>
                    <a:bodyPr/>
                    <a:lstStyle/>
                    <a:p>
                      <a:pPr marL="0" marR="0" algn="ctr">
                        <a:lnSpc>
                          <a:spcPct val="100000"/>
                        </a:lnSpc>
                        <a:spcBef>
                          <a:spcPts val="0"/>
                        </a:spcBef>
                        <a:spcAft>
                          <a:spcPts val="0"/>
                        </a:spcAft>
                      </a:pPr>
                      <a:r>
                        <a:rPr lang="es-EC" sz="1200" dirty="0">
                          <a:solidFill>
                            <a:schemeClr val="bg1"/>
                          </a:solidFill>
                          <a:effectLst/>
                        </a:rPr>
                        <a:t>8</a:t>
                      </a:r>
                      <a:endParaRPr lang="es-EC" sz="1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accent4"/>
                    </a:solidFill>
                  </a:tcPr>
                </a:tc>
                <a:tc>
                  <a:txBody>
                    <a:bodyPr/>
                    <a:lstStyle/>
                    <a:p>
                      <a:pPr marL="0" marR="0" algn="ctr">
                        <a:lnSpc>
                          <a:spcPct val="100000"/>
                        </a:lnSpc>
                        <a:spcBef>
                          <a:spcPts val="0"/>
                        </a:spcBef>
                        <a:spcAft>
                          <a:spcPts val="0"/>
                        </a:spcAft>
                      </a:pPr>
                      <a:r>
                        <a:rPr lang="es-EC" sz="1200" dirty="0">
                          <a:solidFill>
                            <a:schemeClr val="bg1"/>
                          </a:solidFill>
                          <a:effectLst/>
                        </a:rPr>
                        <a:t>9</a:t>
                      </a:r>
                      <a:endParaRPr lang="es-EC" sz="1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accent4"/>
                    </a:solidFill>
                  </a:tcPr>
                </a:tc>
                <a:tc>
                  <a:txBody>
                    <a:bodyPr/>
                    <a:lstStyle/>
                    <a:p>
                      <a:pPr marL="0" marR="0" algn="ctr">
                        <a:lnSpc>
                          <a:spcPct val="100000"/>
                        </a:lnSpc>
                        <a:spcBef>
                          <a:spcPts val="0"/>
                        </a:spcBef>
                        <a:spcAft>
                          <a:spcPts val="0"/>
                        </a:spcAft>
                      </a:pPr>
                      <a:r>
                        <a:rPr lang="es-EC" sz="1200" dirty="0">
                          <a:solidFill>
                            <a:schemeClr val="bg1"/>
                          </a:solidFill>
                          <a:effectLst/>
                        </a:rPr>
                        <a:t>10</a:t>
                      </a:r>
                      <a:endParaRPr lang="es-EC" sz="1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accent4"/>
                    </a:solidFill>
                  </a:tcPr>
                </a:tc>
                <a:extLst>
                  <a:ext uri="{0D108BD9-81ED-4DB2-BD59-A6C34878D82A}">
                    <a16:rowId xmlns:a16="http://schemas.microsoft.com/office/drawing/2014/main" val="2829689280"/>
                  </a:ext>
                </a:extLst>
              </a:tr>
              <a:tr h="227196">
                <a:tc rowSpan="2">
                  <a:txBody>
                    <a:bodyPr/>
                    <a:lstStyle/>
                    <a:p>
                      <a:pPr marL="0" marR="0" algn="ctr">
                        <a:lnSpc>
                          <a:spcPct val="100000"/>
                        </a:lnSpc>
                        <a:spcBef>
                          <a:spcPts val="0"/>
                        </a:spcBef>
                        <a:spcAft>
                          <a:spcPts val="0"/>
                        </a:spcAft>
                      </a:pPr>
                      <a:r>
                        <a:rPr lang="es-EC" sz="1200">
                          <a:effectLst/>
                        </a:rPr>
                        <a:t>1.05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k</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0.984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0.146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0.0047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0.0234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0.1424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0.0466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0.0442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0.0066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extLst>
                  <a:ext uri="{0D108BD9-81ED-4DB2-BD59-A6C34878D82A}">
                    <a16:rowId xmlns:a16="http://schemas.microsoft.com/office/drawing/2014/main" val="831814168"/>
                  </a:ext>
                </a:extLst>
              </a:tr>
              <a:tr h="454394">
                <a:tc vMerge="1">
                  <a:txBody>
                    <a:bodyPr/>
                    <a:lstStyle/>
                    <a:p>
                      <a:endParaRPr lang="es-EC"/>
                    </a:p>
                  </a:txBody>
                  <a:tcPr/>
                </a:tc>
                <a:tc>
                  <a:txBody>
                    <a:bodyPr/>
                    <a:lstStyle/>
                    <a:p>
                      <a:pPr marL="0" marR="0" algn="ctr">
                        <a:lnSpc>
                          <a:spcPct val="100000"/>
                        </a:lnSpc>
                        <a:spcBef>
                          <a:spcPts val="0"/>
                        </a:spcBef>
                        <a:spcAft>
                          <a:spcPts val="0"/>
                        </a:spcAft>
                      </a:pPr>
                      <a:r>
                        <a:rPr lang="es-EC" sz="1200">
                          <a:effectLst/>
                        </a:rPr>
                        <a:t>k1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0.0869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0.0131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0.0000072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1.160E-05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2.46E-06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1.63E-05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0.01280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6.44E-05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6.17E-05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6.97E-06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extLst>
                  <a:ext uri="{0D108BD9-81ED-4DB2-BD59-A6C34878D82A}">
                    <a16:rowId xmlns:a16="http://schemas.microsoft.com/office/drawing/2014/main" val="3806990822"/>
                  </a:ext>
                </a:extLst>
              </a:tr>
              <a:tr h="227196">
                <a:tc rowSpan="2">
                  <a:txBody>
                    <a:bodyPr/>
                    <a:lstStyle/>
                    <a:p>
                      <a:pPr marL="0" marR="0" algn="ctr">
                        <a:lnSpc>
                          <a:spcPct val="100000"/>
                        </a:lnSpc>
                        <a:spcBef>
                          <a:spcPts val="0"/>
                        </a:spcBef>
                        <a:spcAft>
                          <a:spcPts val="0"/>
                        </a:spcAft>
                      </a:pPr>
                      <a:r>
                        <a:rPr lang="es-EC" sz="1200">
                          <a:effectLst/>
                        </a:rPr>
                        <a:t>1.10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k</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0.995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0.286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0.0262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0.0255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0.0173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0.0455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0.274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0.0923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0.086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0.0233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extLst>
                  <a:ext uri="{0D108BD9-81ED-4DB2-BD59-A6C34878D82A}">
                    <a16:rowId xmlns:a16="http://schemas.microsoft.com/office/drawing/2014/main" val="4192565179"/>
                  </a:ext>
                </a:extLst>
              </a:tr>
              <a:tr h="227196">
                <a:tc vMerge="1">
                  <a:txBody>
                    <a:bodyPr/>
                    <a:lstStyle/>
                    <a:p>
                      <a:endParaRPr lang="es-EC"/>
                    </a:p>
                  </a:txBody>
                  <a:tcPr/>
                </a:tc>
                <a:tc>
                  <a:txBody>
                    <a:bodyPr/>
                    <a:lstStyle/>
                    <a:p>
                      <a:pPr marL="0" marR="0" algn="ctr">
                        <a:lnSpc>
                          <a:spcPct val="100000"/>
                        </a:lnSpc>
                        <a:spcBef>
                          <a:spcPts val="0"/>
                        </a:spcBef>
                        <a:spcAft>
                          <a:spcPts val="0"/>
                        </a:spcAft>
                      </a:pPr>
                      <a:r>
                        <a:rPr lang="es-EC" sz="1200">
                          <a:effectLst/>
                        </a:rPr>
                        <a:t>k1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0.1621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0.0460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0.000097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0.00015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3.30E-05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0.000117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0.0442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0.000459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0.00044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9.1E-05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extLst>
                  <a:ext uri="{0D108BD9-81ED-4DB2-BD59-A6C34878D82A}">
                    <a16:rowId xmlns:a16="http://schemas.microsoft.com/office/drawing/2014/main" val="1831743551"/>
                  </a:ext>
                </a:extLst>
              </a:tr>
              <a:tr h="227196">
                <a:tc rowSpan="2">
                  <a:txBody>
                    <a:bodyPr/>
                    <a:lstStyle/>
                    <a:p>
                      <a:pPr marL="0" marR="0" algn="ctr">
                        <a:lnSpc>
                          <a:spcPct val="100000"/>
                        </a:lnSpc>
                        <a:spcBef>
                          <a:spcPts val="0"/>
                        </a:spcBef>
                        <a:spcAft>
                          <a:spcPts val="0"/>
                        </a:spcAft>
                      </a:pPr>
                      <a:r>
                        <a:rPr lang="es-EC" sz="1200">
                          <a:effectLst/>
                        </a:rPr>
                        <a:t>1.15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k</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1.032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0.415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0.0552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0.0522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0.0365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0.068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0.389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0.138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0.1254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0.0469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extLst>
                  <a:ext uri="{0D108BD9-81ED-4DB2-BD59-A6C34878D82A}">
                    <a16:rowId xmlns:a16="http://schemas.microsoft.com/office/drawing/2014/main" val="2284492147"/>
                  </a:ext>
                </a:extLst>
              </a:tr>
              <a:tr h="454394">
                <a:tc vMerge="1">
                  <a:txBody>
                    <a:bodyPr/>
                    <a:lstStyle/>
                    <a:p>
                      <a:endParaRPr lang="es-EC"/>
                    </a:p>
                  </a:txBody>
                  <a:tcPr/>
                </a:tc>
                <a:tc>
                  <a:txBody>
                    <a:bodyPr/>
                    <a:lstStyle/>
                    <a:p>
                      <a:pPr marL="0" marR="0" algn="ctr">
                        <a:lnSpc>
                          <a:spcPct val="100000"/>
                        </a:lnSpc>
                        <a:spcBef>
                          <a:spcPts val="0"/>
                        </a:spcBef>
                        <a:spcAft>
                          <a:spcPts val="0"/>
                        </a:spcAft>
                      </a:pPr>
                      <a:r>
                        <a:rPr lang="es-EC" sz="1200">
                          <a:effectLst/>
                        </a:rPr>
                        <a:t>k1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0.2290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0.0916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0.00042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0.000644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0.000141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0.00035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0.0862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0.00138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dirty="0">
                          <a:effectLst/>
                        </a:rPr>
                        <a:t>0.00135</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0.000378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extLst>
                  <a:ext uri="{0D108BD9-81ED-4DB2-BD59-A6C34878D82A}">
                    <a16:rowId xmlns:a16="http://schemas.microsoft.com/office/drawing/2014/main" val="2747350183"/>
                  </a:ext>
                </a:extLst>
              </a:tr>
              <a:tr h="227196">
                <a:tc rowSpan="2">
                  <a:txBody>
                    <a:bodyPr/>
                    <a:lstStyle/>
                    <a:p>
                      <a:pPr marL="0" marR="0" algn="ctr">
                        <a:lnSpc>
                          <a:spcPct val="100000"/>
                        </a:lnSpc>
                        <a:spcBef>
                          <a:spcPts val="0"/>
                        </a:spcBef>
                        <a:spcAft>
                          <a:spcPts val="0"/>
                        </a:spcAft>
                      </a:pPr>
                      <a:r>
                        <a:rPr lang="es-EC" sz="1200">
                          <a:effectLst/>
                        </a:rPr>
                        <a:t>1.20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k</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1.063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0.540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0.092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0.0851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0.0609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0.0909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0.497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0.1825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0.1610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0.07497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extLst>
                  <a:ext uri="{0D108BD9-81ED-4DB2-BD59-A6C34878D82A}">
                    <a16:rowId xmlns:a16="http://schemas.microsoft.com/office/drawing/2014/main" val="1516032508"/>
                  </a:ext>
                </a:extLst>
              </a:tr>
              <a:tr h="227196">
                <a:tc vMerge="1">
                  <a:txBody>
                    <a:bodyPr/>
                    <a:lstStyle/>
                    <a:p>
                      <a:endParaRPr lang="es-EC"/>
                    </a:p>
                  </a:txBody>
                  <a:tcPr/>
                </a:tc>
                <a:tc>
                  <a:txBody>
                    <a:bodyPr/>
                    <a:lstStyle/>
                    <a:p>
                      <a:pPr marL="0" marR="0" algn="ctr">
                        <a:lnSpc>
                          <a:spcPct val="100000"/>
                        </a:lnSpc>
                        <a:spcBef>
                          <a:spcPts val="0"/>
                        </a:spcBef>
                        <a:spcAft>
                          <a:spcPts val="0"/>
                        </a:spcAft>
                      </a:pPr>
                      <a:r>
                        <a:rPr lang="es-EC" sz="1200">
                          <a:effectLst/>
                        </a:rPr>
                        <a:t>k1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0.2873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0.1448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0.00112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0.00170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0.00038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0.00075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0.1338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0.00293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0.00286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0.00099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extLst>
                  <a:ext uri="{0D108BD9-81ED-4DB2-BD59-A6C34878D82A}">
                    <a16:rowId xmlns:a16="http://schemas.microsoft.com/office/drawing/2014/main" val="1563397542"/>
                  </a:ext>
                </a:extLst>
              </a:tr>
              <a:tr h="227196">
                <a:tc rowSpan="2">
                  <a:txBody>
                    <a:bodyPr/>
                    <a:lstStyle/>
                    <a:p>
                      <a:pPr marL="0" marR="0" algn="ctr">
                        <a:lnSpc>
                          <a:spcPct val="100000"/>
                        </a:lnSpc>
                        <a:spcBef>
                          <a:spcPts val="0"/>
                        </a:spcBef>
                        <a:spcAft>
                          <a:spcPts val="0"/>
                        </a:spcAft>
                      </a:pPr>
                      <a:r>
                        <a:rPr lang="es-EC" sz="1200">
                          <a:effectLst/>
                        </a:rPr>
                        <a:t>1.25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k</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1.094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0.656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0.135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0.1221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0.0893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0.113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0.5919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0.225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0.1927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0.1043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extLst>
                  <a:ext uri="{0D108BD9-81ED-4DB2-BD59-A6C34878D82A}">
                    <a16:rowId xmlns:a16="http://schemas.microsoft.com/office/drawing/2014/main" val="2936190234"/>
                  </a:ext>
                </a:extLst>
              </a:tr>
              <a:tr h="227196">
                <a:tc vMerge="1">
                  <a:txBody>
                    <a:bodyPr/>
                    <a:lstStyle/>
                    <a:p>
                      <a:endParaRPr lang="es-EC"/>
                    </a:p>
                  </a:txBody>
                  <a:tcPr/>
                </a:tc>
                <a:tc>
                  <a:txBody>
                    <a:bodyPr/>
                    <a:lstStyle/>
                    <a:p>
                      <a:pPr marL="0" marR="0" algn="ctr">
                        <a:lnSpc>
                          <a:spcPct val="100000"/>
                        </a:lnSpc>
                        <a:spcBef>
                          <a:spcPts val="0"/>
                        </a:spcBef>
                        <a:spcAft>
                          <a:spcPts val="0"/>
                        </a:spcAft>
                      </a:pPr>
                      <a:r>
                        <a:rPr lang="es-EC" sz="1200">
                          <a:effectLst/>
                        </a:rPr>
                        <a:t>k1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0.339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0.202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0.00234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0.0035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dirty="0">
                          <a:effectLst/>
                        </a:rPr>
                        <a:t>0.00080</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0.0013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0.1838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0.00515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a:effectLst/>
                        </a:rPr>
                        <a:t>0.00502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tc>
                  <a:txBody>
                    <a:bodyPr/>
                    <a:lstStyle/>
                    <a:p>
                      <a:pPr marL="0" marR="0" algn="ctr">
                        <a:lnSpc>
                          <a:spcPct val="100000"/>
                        </a:lnSpc>
                        <a:spcBef>
                          <a:spcPts val="0"/>
                        </a:spcBef>
                        <a:spcAft>
                          <a:spcPts val="0"/>
                        </a:spcAft>
                      </a:pPr>
                      <a:r>
                        <a:rPr lang="es-EC" sz="1200" dirty="0">
                          <a:effectLst/>
                        </a:rPr>
                        <a:t>0.00201</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2263" marR="12263" marT="0" marB="0" anchor="ctr">
                    <a:solidFill>
                      <a:schemeClr val="bg1"/>
                    </a:solidFill>
                  </a:tcPr>
                </a:tc>
                <a:extLst>
                  <a:ext uri="{0D108BD9-81ED-4DB2-BD59-A6C34878D82A}">
                    <a16:rowId xmlns:a16="http://schemas.microsoft.com/office/drawing/2014/main" val="226010977"/>
                  </a:ext>
                </a:extLst>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235718386"/>
              </p:ext>
            </p:extLst>
          </p:nvPr>
        </p:nvGraphicFramePr>
        <p:xfrm>
          <a:off x="683568" y="4790961"/>
          <a:ext cx="7668852" cy="848032"/>
        </p:xfrm>
        <a:graphic>
          <a:graphicData uri="http://schemas.openxmlformats.org/drawingml/2006/table">
            <a:tbl>
              <a:tblPr firstRow="1" firstCol="1" bandRow="1">
                <a:tableStyleId>{17292A2E-F333-43FB-9621-5CBBE7FDCDCB}</a:tableStyleId>
              </a:tblPr>
              <a:tblGrid>
                <a:gridCol w="1277719">
                  <a:extLst>
                    <a:ext uri="{9D8B030D-6E8A-4147-A177-3AD203B41FA5}">
                      <a16:colId xmlns:a16="http://schemas.microsoft.com/office/drawing/2014/main" val="2434303677"/>
                    </a:ext>
                  </a:extLst>
                </a:gridCol>
                <a:gridCol w="1277719">
                  <a:extLst>
                    <a:ext uri="{9D8B030D-6E8A-4147-A177-3AD203B41FA5}">
                      <a16:colId xmlns:a16="http://schemas.microsoft.com/office/drawing/2014/main" val="496344882"/>
                    </a:ext>
                  </a:extLst>
                </a:gridCol>
                <a:gridCol w="1277719">
                  <a:extLst>
                    <a:ext uri="{9D8B030D-6E8A-4147-A177-3AD203B41FA5}">
                      <a16:colId xmlns:a16="http://schemas.microsoft.com/office/drawing/2014/main" val="3829750849"/>
                    </a:ext>
                  </a:extLst>
                </a:gridCol>
                <a:gridCol w="1278565">
                  <a:extLst>
                    <a:ext uri="{9D8B030D-6E8A-4147-A177-3AD203B41FA5}">
                      <a16:colId xmlns:a16="http://schemas.microsoft.com/office/drawing/2014/main" val="3918483557"/>
                    </a:ext>
                  </a:extLst>
                </a:gridCol>
                <a:gridCol w="1278565">
                  <a:extLst>
                    <a:ext uri="{9D8B030D-6E8A-4147-A177-3AD203B41FA5}">
                      <a16:colId xmlns:a16="http://schemas.microsoft.com/office/drawing/2014/main" val="2831391048"/>
                    </a:ext>
                  </a:extLst>
                </a:gridCol>
                <a:gridCol w="1278565">
                  <a:extLst>
                    <a:ext uri="{9D8B030D-6E8A-4147-A177-3AD203B41FA5}">
                      <a16:colId xmlns:a16="http://schemas.microsoft.com/office/drawing/2014/main" val="1546995176"/>
                    </a:ext>
                  </a:extLst>
                </a:gridCol>
              </a:tblGrid>
              <a:tr h="424016">
                <a:tc>
                  <a:txBody>
                    <a:bodyPr/>
                    <a:lstStyle/>
                    <a:p>
                      <a:pPr marL="0" marR="0" algn="just">
                        <a:lnSpc>
                          <a:spcPct val="200000"/>
                        </a:lnSpc>
                        <a:spcBef>
                          <a:spcPts val="0"/>
                        </a:spcBef>
                        <a:spcAft>
                          <a:spcPts val="0"/>
                        </a:spcAft>
                      </a:pPr>
                      <a:r>
                        <a:rPr lang="es-ES" sz="1100" dirty="0">
                          <a:effectLst/>
                        </a:rPr>
                        <a:t>a/b</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294" marR="64294" marT="0" marB="0"/>
                </a:tc>
                <a:tc>
                  <a:txBody>
                    <a:bodyPr/>
                    <a:lstStyle/>
                    <a:p>
                      <a:pPr marL="0" marR="0" algn="just">
                        <a:lnSpc>
                          <a:spcPct val="200000"/>
                        </a:lnSpc>
                        <a:spcBef>
                          <a:spcPts val="0"/>
                        </a:spcBef>
                        <a:spcAft>
                          <a:spcPts val="0"/>
                        </a:spcAft>
                      </a:pPr>
                      <a:r>
                        <a:rPr lang="es-ES" sz="1100">
                          <a:effectLst/>
                        </a:rPr>
                        <a:t>1.25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294" marR="64294" marT="0" marB="0"/>
                </a:tc>
                <a:tc>
                  <a:txBody>
                    <a:bodyPr/>
                    <a:lstStyle/>
                    <a:p>
                      <a:pPr marL="0" marR="0" algn="just">
                        <a:lnSpc>
                          <a:spcPct val="200000"/>
                        </a:lnSpc>
                        <a:spcBef>
                          <a:spcPts val="0"/>
                        </a:spcBef>
                        <a:spcAft>
                          <a:spcPts val="0"/>
                        </a:spcAft>
                      </a:pPr>
                      <a:r>
                        <a:rPr lang="es-ES" sz="1100" dirty="0">
                          <a:effectLst/>
                        </a:rPr>
                        <a:t>1.20</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294" marR="64294" marT="0" marB="0"/>
                </a:tc>
                <a:tc>
                  <a:txBody>
                    <a:bodyPr/>
                    <a:lstStyle/>
                    <a:p>
                      <a:pPr marL="0" marR="0" algn="just">
                        <a:lnSpc>
                          <a:spcPct val="200000"/>
                        </a:lnSpc>
                        <a:spcBef>
                          <a:spcPts val="0"/>
                        </a:spcBef>
                        <a:spcAft>
                          <a:spcPts val="0"/>
                        </a:spcAft>
                      </a:pPr>
                      <a:r>
                        <a:rPr lang="es-ES" sz="1100">
                          <a:effectLst/>
                        </a:rPr>
                        <a:t>1.15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294" marR="64294" marT="0" marB="0"/>
                </a:tc>
                <a:tc>
                  <a:txBody>
                    <a:bodyPr/>
                    <a:lstStyle/>
                    <a:p>
                      <a:pPr marL="0" marR="0" algn="just">
                        <a:lnSpc>
                          <a:spcPct val="200000"/>
                        </a:lnSpc>
                        <a:spcBef>
                          <a:spcPts val="0"/>
                        </a:spcBef>
                        <a:spcAft>
                          <a:spcPts val="0"/>
                        </a:spcAft>
                      </a:pPr>
                      <a:r>
                        <a:rPr lang="es-ES" sz="1100">
                          <a:effectLst/>
                        </a:rPr>
                        <a:t>1.10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294" marR="64294" marT="0" marB="0"/>
                </a:tc>
                <a:tc>
                  <a:txBody>
                    <a:bodyPr/>
                    <a:lstStyle/>
                    <a:p>
                      <a:pPr marL="0" marR="0" algn="just">
                        <a:lnSpc>
                          <a:spcPct val="200000"/>
                        </a:lnSpc>
                        <a:spcBef>
                          <a:spcPts val="0"/>
                        </a:spcBef>
                        <a:spcAft>
                          <a:spcPts val="0"/>
                        </a:spcAft>
                      </a:pPr>
                      <a:r>
                        <a:rPr lang="es-ES" sz="1100" dirty="0">
                          <a:effectLst/>
                        </a:rPr>
                        <a:t>1.05</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294" marR="64294" marT="0" marB="0"/>
                </a:tc>
                <a:extLst>
                  <a:ext uri="{0D108BD9-81ED-4DB2-BD59-A6C34878D82A}">
                    <a16:rowId xmlns:a16="http://schemas.microsoft.com/office/drawing/2014/main" val="2561350345"/>
                  </a:ext>
                </a:extLst>
              </a:tr>
              <a:tr h="424016">
                <a:tc>
                  <a:txBody>
                    <a:bodyPr/>
                    <a:lstStyle/>
                    <a:p>
                      <a:pPr marL="0" marR="0" algn="just">
                        <a:lnSpc>
                          <a:spcPct val="200000"/>
                        </a:lnSpc>
                        <a:spcBef>
                          <a:spcPts val="0"/>
                        </a:spcBef>
                        <a:spcAft>
                          <a:spcPts val="0"/>
                        </a:spcAft>
                      </a:pPr>
                      <a:r>
                        <a:rPr lang="es-ES" sz="1100" dirty="0">
                          <a:effectLst/>
                        </a:rPr>
                        <a:t>α = e/b</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294" marR="64294" marT="0" marB="0"/>
                </a:tc>
                <a:tc>
                  <a:txBody>
                    <a:bodyPr/>
                    <a:lstStyle/>
                    <a:p>
                      <a:pPr marL="0" marR="0" algn="just">
                        <a:lnSpc>
                          <a:spcPct val="200000"/>
                        </a:lnSpc>
                        <a:spcBef>
                          <a:spcPts val="0"/>
                        </a:spcBef>
                        <a:spcAft>
                          <a:spcPts val="0"/>
                        </a:spcAft>
                      </a:pPr>
                      <a:r>
                        <a:rPr lang="es-ES" sz="1100" dirty="0">
                          <a:effectLst/>
                        </a:rPr>
                        <a:t>0.0246</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294" marR="64294" marT="0" marB="0"/>
                </a:tc>
                <a:tc>
                  <a:txBody>
                    <a:bodyPr/>
                    <a:lstStyle/>
                    <a:p>
                      <a:pPr marL="0" marR="0" algn="just">
                        <a:lnSpc>
                          <a:spcPct val="200000"/>
                        </a:lnSpc>
                        <a:spcBef>
                          <a:spcPts val="0"/>
                        </a:spcBef>
                        <a:spcAft>
                          <a:spcPts val="0"/>
                        </a:spcAft>
                      </a:pPr>
                      <a:r>
                        <a:rPr lang="es-ES" sz="1100" dirty="0">
                          <a:effectLst/>
                        </a:rPr>
                        <a:t>0.0246</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294" marR="64294" marT="0" marB="0"/>
                </a:tc>
                <a:tc>
                  <a:txBody>
                    <a:bodyPr/>
                    <a:lstStyle/>
                    <a:p>
                      <a:pPr marL="0" marR="0" algn="just">
                        <a:lnSpc>
                          <a:spcPct val="200000"/>
                        </a:lnSpc>
                        <a:spcBef>
                          <a:spcPts val="0"/>
                        </a:spcBef>
                        <a:spcAft>
                          <a:spcPts val="0"/>
                        </a:spcAft>
                      </a:pPr>
                      <a:r>
                        <a:rPr lang="es-ES" sz="1100">
                          <a:effectLst/>
                        </a:rPr>
                        <a:t>0.0172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294" marR="64294" marT="0" marB="0"/>
                </a:tc>
                <a:tc>
                  <a:txBody>
                    <a:bodyPr/>
                    <a:lstStyle/>
                    <a:p>
                      <a:pPr marL="0" marR="0" algn="just">
                        <a:lnSpc>
                          <a:spcPct val="200000"/>
                        </a:lnSpc>
                        <a:spcBef>
                          <a:spcPts val="0"/>
                        </a:spcBef>
                        <a:spcAft>
                          <a:spcPts val="0"/>
                        </a:spcAft>
                      </a:pPr>
                      <a:r>
                        <a:rPr lang="es-ES" sz="1100">
                          <a:effectLst/>
                        </a:rPr>
                        <a:t>0.0123</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294" marR="64294" marT="0" marB="0"/>
                </a:tc>
                <a:tc>
                  <a:txBody>
                    <a:bodyPr/>
                    <a:lstStyle/>
                    <a:p>
                      <a:pPr marL="0" marR="0" algn="just">
                        <a:lnSpc>
                          <a:spcPct val="200000"/>
                        </a:lnSpc>
                        <a:spcBef>
                          <a:spcPts val="0"/>
                        </a:spcBef>
                        <a:spcAft>
                          <a:spcPts val="0"/>
                        </a:spcAft>
                      </a:pPr>
                      <a:r>
                        <a:rPr lang="es-ES" sz="1100" dirty="0">
                          <a:effectLst/>
                        </a:rPr>
                        <a:t>0.0074</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4294" marR="64294" marT="0" marB="0"/>
                </a:tc>
                <a:extLst>
                  <a:ext uri="{0D108BD9-81ED-4DB2-BD59-A6C34878D82A}">
                    <a16:rowId xmlns:a16="http://schemas.microsoft.com/office/drawing/2014/main" val="1609970896"/>
                  </a:ext>
                </a:extLst>
              </a:tr>
            </a:tbl>
          </a:graphicData>
        </a:graphic>
      </p:graphicFrame>
    </p:spTree>
    <p:extLst>
      <p:ext uri="{BB962C8B-B14F-4D97-AF65-F5344CB8AC3E}">
        <p14:creationId xmlns:p14="http://schemas.microsoft.com/office/powerpoint/2010/main" val="3193717755"/>
      </p:ext>
    </p:extLst>
  </p:cSld>
  <p:clrMapOvr>
    <a:masterClrMapping/>
  </p:clrMapOvr>
  <p:transition>
    <p:spli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87624" y="570521"/>
            <a:ext cx="8229600" cy="1143000"/>
          </a:xfrm>
        </p:spPr>
        <p:txBody>
          <a:bodyPr/>
          <a:lstStyle/>
          <a:p>
            <a:pPr algn="ctr"/>
            <a:r>
              <a:rPr lang="es-ES" sz="3200" b="1" dirty="0"/>
              <a:t>PRUEBAS Y EXPERIMENTACIÓN</a:t>
            </a:r>
            <a:endParaRPr lang="es-EC" sz="3200" b="1" dirty="0"/>
          </a:p>
        </p:txBody>
      </p:sp>
      <p:sp>
        <p:nvSpPr>
          <p:cNvPr id="3" name="Marcador de número de diapositiva 2"/>
          <p:cNvSpPr>
            <a:spLocks noGrp="1"/>
          </p:cNvSpPr>
          <p:nvPr>
            <p:ph type="sldNum" sz="quarter" idx="10"/>
          </p:nvPr>
        </p:nvSpPr>
        <p:spPr>
          <a:xfrm>
            <a:off x="-36512" y="6592267"/>
            <a:ext cx="2133600" cy="365125"/>
          </a:xfrm>
        </p:spPr>
        <p:txBody>
          <a:bodyPr/>
          <a:lstStyle/>
          <a:p>
            <a:fld id="{610C1A20-3425-4BCC-9150-C9A472DA9562}" type="slidenum">
              <a:rPr lang="en-US" sz="1600" smtClean="0">
                <a:solidFill>
                  <a:schemeClr val="bg1"/>
                </a:solidFill>
              </a:rPr>
              <a:pPr/>
              <a:t>45</a:t>
            </a:fld>
            <a:endParaRPr lang="en-US" sz="1600">
              <a:solidFill>
                <a:schemeClr val="bg1"/>
              </a:solidFill>
            </a:endParaRPr>
          </a:p>
        </p:txBody>
      </p:sp>
      <mc:AlternateContent xmlns:mc="http://schemas.openxmlformats.org/markup-compatibility/2006" xmlns:a14="http://schemas.microsoft.com/office/drawing/2010/main">
        <mc:Choice Requires="a14">
          <p:sp>
            <p:nvSpPr>
              <p:cNvPr id="4" name="Rectángulo 3"/>
              <p:cNvSpPr/>
              <p:nvPr/>
            </p:nvSpPr>
            <p:spPr>
              <a:xfrm>
                <a:off x="2160004" y="1412776"/>
                <a:ext cx="6984776" cy="462947"/>
              </a:xfrm>
              <a:prstGeom prst="rect">
                <a:avLst/>
              </a:prstGeom>
            </p:spPr>
            <p:txBody>
              <a:bodyPr wrap="square">
                <a:spAutoFit/>
              </a:bodyPr>
              <a:lstStyle/>
              <a:p>
                <a:r>
                  <a:rPr lang="es-EC" dirty="0">
                    <a:solidFill>
                      <a:srgbClr val="000000"/>
                    </a:solidFill>
                    <a:latin typeface="Arial" panose="020B0604020202020204" pitchFamily="34" charset="0"/>
                    <a:ea typeface="Arial" panose="020B0604020202020204" pitchFamily="34" charset="0"/>
                  </a:rPr>
                  <a:t>Los experimentos se aplican para el caso 3, en la relación </a:t>
                </a:r>
                <a14:m>
                  <m:oMath xmlns:m="http://schemas.openxmlformats.org/officeDocument/2006/math">
                    <m:f>
                      <m:fPr>
                        <m:ctrlPr>
                          <a:rPr lang="es-EC" sz="1800" i="1">
                            <a:effectLst/>
                            <a:latin typeface="Cambria Math" panose="02040503050406030204" pitchFamily="18" charset="0"/>
                          </a:rPr>
                        </m:ctrlPr>
                      </m:fPr>
                      <m:num>
                        <m:r>
                          <a:rPr lang="es-EC" i="1">
                            <a:solidFill>
                              <a:srgbClr val="000000"/>
                            </a:solidFill>
                            <a:latin typeface="Cambria Math" panose="02040503050406030204" pitchFamily="18" charset="0"/>
                            <a:ea typeface="Arial" panose="020B0604020202020204" pitchFamily="34" charset="0"/>
                          </a:rPr>
                          <m:t>𝑎</m:t>
                        </m:r>
                      </m:num>
                      <m:den>
                        <m:r>
                          <a:rPr lang="es-EC" i="1">
                            <a:solidFill>
                              <a:srgbClr val="000000"/>
                            </a:solidFill>
                            <a:latin typeface="Cambria Math" panose="02040503050406030204" pitchFamily="18" charset="0"/>
                            <a:ea typeface="Arial" panose="020B0604020202020204" pitchFamily="34" charset="0"/>
                          </a:rPr>
                          <m:t>𝑏</m:t>
                        </m:r>
                      </m:den>
                    </m:f>
                    <m:r>
                      <a:rPr lang="es-EC" i="1">
                        <a:solidFill>
                          <a:srgbClr val="000000"/>
                        </a:solidFill>
                        <a:latin typeface="Cambria Math" panose="02040503050406030204" pitchFamily="18" charset="0"/>
                        <a:ea typeface="Arial" panose="020B0604020202020204" pitchFamily="34" charset="0"/>
                      </a:rPr>
                      <m:t>=1.20</m:t>
                    </m:r>
                  </m:oMath>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2160004" y="1412776"/>
                <a:ext cx="6984776" cy="462947"/>
              </a:xfrm>
              <a:prstGeom prst="rect">
                <a:avLst/>
              </a:prstGeom>
              <a:blipFill>
                <a:blip r:embed="rId3"/>
                <a:stretch>
                  <a:fillRect l="-698" t="-1316" b="-6579"/>
                </a:stretch>
              </a:blipFill>
            </p:spPr>
            <p:txBody>
              <a:bodyPr/>
              <a:lstStyle/>
              <a:p>
                <a:r>
                  <a:rPr lang="es-EC">
                    <a:noFill/>
                  </a:rPr>
                  <a:t> </a:t>
                </a:r>
              </a:p>
            </p:txBody>
          </p:sp>
        </mc:Fallback>
      </mc:AlternateContent>
      <p:pic>
        <p:nvPicPr>
          <p:cNvPr id="6" name="Imagen 5"/>
          <p:cNvPicPr/>
          <p:nvPr/>
        </p:nvPicPr>
        <p:blipFill rotWithShape="1">
          <a:blip r:embed="rId4"/>
          <a:srcRect l="50600"/>
          <a:stretch/>
        </p:blipFill>
        <p:spPr>
          <a:xfrm>
            <a:off x="5076056" y="1875723"/>
            <a:ext cx="3936823" cy="3785525"/>
          </a:xfrm>
          <a:prstGeom prst="rect">
            <a:avLst/>
          </a:prstGeom>
        </p:spPr>
      </p:pic>
      <p:pic>
        <p:nvPicPr>
          <p:cNvPr id="8" name="Imagen 7"/>
          <p:cNvPicPr>
            <a:picLocks noChangeAspect="1"/>
          </p:cNvPicPr>
          <p:nvPr/>
        </p:nvPicPr>
        <p:blipFill>
          <a:blip r:embed="rId5"/>
          <a:stretch>
            <a:fillRect/>
          </a:stretch>
        </p:blipFill>
        <p:spPr>
          <a:xfrm>
            <a:off x="245657" y="2338637"/>
            <a:ext cx="4830399" cy="2859696"/>
          </a:xfrm>
          <a:prstGeom prst="rect">
            <a:avLst/>
          </a:prstGeom>
        </p:spPr>
      </p:pic>
    </p:spTree>
    <p:extLst>
      <p:ext uri="{BB962C8B-B14F-4D97-AF65-F5344CB8AC3E}">
        <p14:creationId xmlns:p14="http://schemas.microsoft.com/office/powerpoint/2010/main" val="18799177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p:nvPr/>
        </p:nvPicPr>
        <p:blipFill rotWithShape="1">
          <a:blip r:embed="rId2"/>
          <a:srcRect r="49179"/>
          <a:stretch/>
        </p:blipFill>
        <p:spPr>
          <a:xfrm>
            <a:off x="157808" y="1484660"/>
            <a:ext cx="4320480" cy="4032448"/>
          </a:xfrm>
          <a:prstGeom prst="rect">
            <a:avLst/>
          </a:prstGeom>
        </p:spPr>
      </p:pic>
      <p:sp>
        <p:nvSpPr>
          <p:cNvPr id="8197" name="4 Título"/>
          <p:cNvSpPr txBox="1">
            <a:spLocks/>
          </p:cNvSpPr>
          <p:nvPr/>
        </p:nvSpPr>
        <p:spPr bwMode="auto">
          <a:xfrm>
            <a:off x="3635896" y="-90264"/>
            <a:ext cx="554461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s-EC" sz="3000" b="1" dirty="0">
                <a:solidFill>
                  <a:schemeClr val="tx1"/>
                </a:solidFill>
              </a:rPr>
              <a:t>Metodología para la Preparación de Pruebas</a:t>
            </a:r>
            <a:endParaRPr lang="es-EC" sz="3000"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46</a:t>
            </a:fld>
            <a:endParaRPr lang="en-US" dirty="0"/>
          </a:p>
        </p:txBody>
      </p:sp>
      <p:graphicFrame>
        <p:nvGraphicFramePr>
          <p:cNvPr id="2" name="Tabla 1"/>
          <p:cNvGraphicFramePr>
            <a:graphicFrameLocks noGrp="1"/>
          </p:cNvGraphicFramePr>
          <p:nvPr>
            <p:extLst>
              <p:ext uri="{D42A27DB-BD31-4B8C-83A1-F6EECF244321}">
                <p14:modId xmlns:p14="http://schemas.microsoft.com/office/powerpoint/2010/main" val="3006082350"/>
              </p:ext>
            </p:extLst>
          </p:nvPr>
        </p:nvGraphicFramePr>
        <p:xfrm>
          <a:off x="4478288" y="1646741"/>
          <a:ext cx="4416270" cy="3708287"/>
        </p:xfrm>
        <a:graphic>
          <a:graphicData uri="http://schemas.openxmlformats.org/drawingml/2006/table">
            <a:tbl>
              <a:tblPr firstRow="1" firstCol="1" bandRow="1">
                <a:tableStyleId>{17292A2E-F333-43FB-9621-5CBBE7FDCDCB}</a:tableStyleId>
              </a:tblPr>
              <a:tblGrid>
                <a:gridCol w="1353560">
                  <a:extLst>
                    <a:ext uri="{9D8B030D-6E8A-4147-A177-3AD203B41FA5}">
                      <a16:colId xmlns:a16="http://schemas.microsoft.com/office/drawing/2014/main" val="4102915204"/>
                    </a:ext>
                  </a:extLst>
                </a:gridCol>
                <a:gridCol w="2190926">
                  <a:extLst>
                    <a:ext uri="{9D8B030D-6E8A-4147-A177-3AD203B41FA5}">
                      <a16:colId xmlns:a16="http://schemas.microsoft.com/office/drawing/2014/main" val="430819260"/>
                    </a:ext>
                  </a:extLst>
                </a:gridCol>
                <a:gridCol w="871784">
                  <a:extLst>
                    <a:ext uri="{9D8B030D-6E8A-4147-A177-3AD203B41FA5}">
                      <a16:colId xmlns:a16="http://schemas.microsoft.com/office/drawing/2014/main" val="1369155289"/>
                    </a:ext>
                  </a:extLst>
                </a:gridCol>
              </a:tblGrid>
              <a:tr h="412032">
                <a:tc>
                  <a:txBody>
                    <a:bodyPr/>
                    <a:lstStyle/>
                    <a:p>
                      <a:pPr marL="0" marR="0" algn="ctr">
                        <a:lnSpc>
                          <a:spcPct val="115000"/>
                        </a:lnSpc>
                        <a:spcBef>
                          <a:spcPts val="0"/>
                        </a:spcBef>
                        <a:spcAft>
                          <a:spcPts val="0"/>
                        </a:spcAft>
                      </a:pPr>
                      <a:r>
                        <a:rPr lang="es-EC" sz="1200">
                          <a:effectLst/>
                        </a:rPr>
                        <a:t>N.º DE ELEMENTO</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tc>
                  <a:txBody>
                    <a:bodyPr/>
                    <a:lstStyle/>
                    <a:p>
                      <a:pPr marL="0" marR="0" algn="ctr">
                        <a:lnSpc>
                          <a:spcPct val="115000"/>
                        </a:lnSpc>
                        <a:spcBef>
                          <a:spcPts val="0"/>
                        </a:spcBef>
                        <a:spcAft>
                          <a:spcPts val="0"/>
                        </a:spcAft>
                      </a:pPr>
                      <a:r>
                        <a:rPr lang="es-EC" sz="1200">
                          <a:effectLst/>
                        </a:rPr>
                        <a:t>DESCRIPCIÓN</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tc>
                  <a:txBody>
                    <a:bodyPr/>
                    <a:lstStyle/>
                    <a:p>
                      <a:pPr marL="0" marR="0" algn="ctr">
                        <a:lnSpc>
                          <a:spcPct val="115000"/>
                        </a:lnSpc>
                        <a:spcBef>
                          <a:spcPts val="0"/>
                        </a:spcBef>
                        <a:spcAft>
                          <a:spcPts val="0"/>
                        </a:spcAft>
                      </a:pPr>
                      <a:r>
                        <a:rPr lang="es-EC" sz="1200">
                          <a:effectLst/>
                        </a:rPr>
                        <a:t>CANTIDAD</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extLst>
                  <a:ext uri="{0D108BD9-81ED-4DB2-BD59-A6C34878D82A}">
                    <a16:rowId xmlns:a16="http://schemas.microsoft.com/office/drawing/2014/main" val="241019102"/>
                  </a:ext>
                </a:extLst>
              </a:tr>
              <a:tr h="412032">
                <a:tc>
                  <a:txBody>
                    <a:bodyPr/>
                    <a:lstStyle/>
                    <a:p>
                      <a:pPr marL="0" marR="0" algn="ctr">
                        <a:lnSpc>
                          <a:spcPct val="115000"/>
                        </a:lnSpc>
                        <a:spcBef>
                          <a:spcPts val="0"/>
                        </a:spcBef>
                        <a:spcAft>
                          <a:spcPts val="0"/>
                        </a:spcAft>
                      </a:pPr>
                      <a:r>
                        <a:rPr lang="es-EC" sz="1200">
                          <a:effectLst/>
                        </a:rPr>
                        <a:t>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tc>
                  <a:txBody>
                    <a:bodyPr/>
                    <a:lstStyle/>
                    <a:p>
                      <a:pPr marL="0" marR="0" algn="ctr">
                        <a:lnSpc>
                          <a:spcPct val="115000"/>
                        </a:lnSpc>
                        <a:spcBef>
                          <a:spcPts val="0"/>
                        </a:spcBef>
                        <a:spcAft>
                          <a:spcPts val="0"/>
                        </a:spcAft>
                      </a:pPr>
                      <a:r>
                        <a:rPr lang="es-EC" sz="1200">
                          <a:effectLst/>
                        </a:rPr>
                        <a:t>SOPORTE INFERIOR</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tc>
                  <a:txBody>
                    <a:bodyPr/>
                    <a:lstStyle/>
                    <a:p>
                      <a:pPr marL="0" marR="0" algn="ctr">
                        <a:lnSpc>
                          <a:spcPct val="115000"/>
                        </a:lnSpc>
                        <a:spcBef>
                          <a:spcPts val="0"/>
                        </a:spcBef>
                        <a:spcAft>
                          <a:spcPts val="0"/>
                        </a:spcAft>
                      </a:pPr>
                      <a:r>
                        <a:rPr lang="es-EC" sz="1200">
                          <a:effectLst/>
                        </a:rPr>
                        <a:t>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extLst>
                  <a:ext uri="{0D108BD9-81ED-4DB2-BD59-A6C34878D82A}">
                    <a16:rowId xmlns:a16="http://schemas.microsoft.com/office/drawing/2014/main" val="2103893781"/>
                  </a:ext>
                </a:extLst>
              </a:tr>
              <a:tr h="412032">
                <a:tc>
                  <a:txBody>
                    <a:bodyPr/>
                    <a:lstStyle/>
                    <a:p>
                      <a:pPr marL="0" marR="0" algn="ctr">
                        <a:lnSpc>
                          <a:spcPct val="115000"/>
                        </a:lnSpc>
                        <a:spcBef>
                          <a:spcPts val="0"/>
                        </a:spcBef>
                        <a:spcAft>
                          <a:spcPts val="0"/>
                        </a:spcAft>
                      </a:pPr>
                      <a:r>
                        <a:rPr lang="es-EC" sz="1200">
                          <a:effectLst/>
                        </a:rPr>
                        <a:t>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tc>
                  <a:txBody>
                    <a:bodyPr/>
                    <a:lstStyle/>
                    <a:p>
                      <a:pPr marL="0" marR="0" algn="ctr">
                        <a:lnSpc>
                          <a:spcPct val="115000"/>
                        </a:lnSpc>
                        <a:spcBef>
                          <a:spcPts val="0"/>
                        </a:spcBef>
                        <a:spcAft>
                          <a:spcPts val="0"/>
                        </a:spcAft>
                      </a:pPr>
                      <a:r>
                        <a:rPr lang="es-EC" sz="1200">
                          <a:effectLst/>
                        </a:rPr>
                        <a:t>PROBETA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tc>
                  <a:txBody>
                    <a:bodyPr/>
                    <a:lstStyle/>
                    <a:p>
                      <a:pPr marL="0" marR="0" algn="ctr">
                        <a:lnSpc>
                          <a:spcPct val="115000"/>
                        </a:lnSpc>
                        <a:spcBef>
                          <a:spcPts val="0"/>
                        </a:spcBef>
                        <a:spcAft>
                          <a:spcPts val="0"/>
                        </a:spcAft>
                      </a:pPr>
                      <a:r>
                        <a:rPr lang="es-EC" sz="1200">
                          <a:effectLst/>
                        </a:rPr>
                        <a:t>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extLst>
                  <a:ext uri="{0D108BD9-81ED-4DB2-BD59-A6C34878D82A}">
                    <a16:rowId xmlns:a16="http://schemas.microsoft.com/office/drawing/2014/main" val="4014903424"/>
                  </a:ext>
                </a:extLst>
              </a:tr>
              <a:tr h="412032">
                <a:tc>
                  <a:txBody>
                    <a:bodyPr/>
                    <a:lstStyle/>
                    <a:p>
                      <a:pPr marL="0" marR="0" algn="ctr">
                        <a:lnSpc>
                          <a:spcPct val="115000"/>
                        </a:lnSpc>
                        <a:spcBef>
                          <a:spcPts val="0"/>
                        </a:spcBef>
                        <a:spcAft>
                          <a:spcPts val="0"/>
                        </a:spcAft>
                      </a:pPr>
                      <a:r>
                        <a:rPr lang="es-EC" sz="1200">
                          <a:effectLst/>
                        </a:rPr>
                        <a:t>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tc>
                  <a:txBody>
                    <a:bodyPr/>
                    <a:lstStyle/>
                    <a:p>
                      <a:pPr marL="0" marR="0" algn="ctr">
                        <a:lnSpc>
                          <a:spcPct val="115000"/>
                        </a:lnSpc>
                        <a:spcBef>
                          <a:spcPts val="0"/>
                        </a:spcBef>
                        <a:spcAft>
                          <a:spcPts val="0"/>
                        </a:spcAft>
                      </a:pPr>
                      <a:r>
                        <a:rPr lang="es-EC" sz="1200">
                          <a:effectLst/>
                        </a:rPr>
                        <a:t>SOPORTE SUPERIOR</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tc>
                  <a:txBody>
                    <a:bodyPr/>
                    <a:lstStyle/>
                    <a:p>
                      <a:pPr marL="0" marR="0" algn="ctr">
                        <a:lnSpc>
                          <a:spcPct val="115000"/>
                        </a:lnSpc>
                        <a:spcBef>
                          <a:spcPts val="0"/>
                        </a:spcBef>
                        <a:spcAft>
                          <a:spcPts val="0"/>
                        </a:spcAft>
                      </a:pPr>
                      <a:r>
                        <a:rPr lang="es-EC" sz="1200">
                          <a:effectLst/>
                        </a:rPr>
                        <a:t>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extLst>
                  <a:ext uri="{0D108BD9-81ED-4DB2-BD59-A6C34878D82A}">
                    <a16:rowId xmlns:a16="http://schemas.microsoft.com/office/drawing/2014/main" val="3881998611"/>
                  </a:ext>
                </a:extLst>
              </a:tr>
              <a:tr h="412032">
                <a:tc>
                  <a:txBody>
                    <a:bodyPr/>
                    <a:lstStyle/>
                    <a:p>
                      <a:pPr marL="0" marR="0" algn="ctr">
                        <a:lnSpc>
                          <a:spcPct val="115000"/>
                        </a:lnSpc>
                        <a:spcBef>
                          <a:spcPts val="0"/>
                        </a:spcBef>
                        <a:spcAft>
                          <a:spcPts val="0"/>
                        </a:spcAft>
                      </a:pPr>
                      <a:r>
                        <a:rPr lang="es-EC" sz="1200">
                          <a:effectLst/>
                        </a:rPr>
                        <a:t>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tc>
                  <a:txBody>
                    <a:bodyPr/>
                    <a:lstStyle/>
                    <a:p>
                      <a:pPr marL="0" marR="0" algn="ctr">
                        <a:lnSpc>
                          <a:spcPct val="115000"/>
                        </a:lnSpc>
                        <a:spcBef>
                          <a:spcPts val="0"/>
                        </a:spcBef>
                        <a:spcAft>
                          <a:spcPts val="0"/>
                        </a:spcAft>
                      </a:pPr>
                      <a:r>
                        <a:rPr lang="es-EC" sz="1200" dirty="0">
                          <a:effectLst/>
                        </a:rPr>
                        <a:t>PLACA INFERIOR DE PRENSA</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tc>
                  <a:txBody>
                    <a:bodyPr/>
                    <a:lstStyle/>
                    <a:p>
                      <a:pPr marL="0" marR="0" algn="ctr">
                        <a:lnSpc>
                          <a:spcPct val="115000"/>
                        </a:lnSpc>
                        <a:spcBef>
                          <a:spcPts val="0"/>
                        </a:spcBef>
                        <a:spcAft>
                          <a:spcPts val="0"/>
                        </a:spcAft>
                      </a:pPr>
                      <a:r>
                        <a:rPr lang="es-EC" sz="1200">
                          <a:effectLst/>
                        </a:rPr>
                        <a:t>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extLst>
                  <a:ext uri="{0D108BD9-81ED-4DB2-BD59-A6C34878D82A}">
                    <a16:rowId xmlns:a16="http://schemas.microsoft.com/office/drawing/2014/main" val="900712702"/>
                  </a:ext>
                </a:extLst>
              </a:tr>
              <a:tr h="412032">
                <a:tc>
                  <a:txBody>
                    <a:bodyPr/>
                    <a:lstStyle/>
                    <a:p>
                      <a:pPr marL="0" marR="0" algn="ctr">
                        <a:lnSpc>
                          <a:spcPct val="115000"/>
                        </a:lnSpc>
                        <a:spcBef>
                          <a:spcPts val="0"/>
                        </a:spcBef>
                        <a:spcAft>
                          <a:spcPts val="0"/>
                        </a:spcAft>
                      </a:pPr>
                      <a:r>
                        <a:rPr lang="es-EC" sz="1200">
                          <a:effectLst/>
                        </a:rPr>
                        <a:t>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tc>
                  <a:txBody>
                    <a:bodyPr/>
                    <a:lstStyle/>
                    <a:p>
                      <a:pPr marL="0" marR="0" algn="ctr">
                        <a:lnSpc>
                          <a:spcPct val="115000"/>
                        </a:lnSpc>
                        <a:spcBef>
                          <a:spcPts val="0"/>
                        </a:spcBef>
                        <a:spcAft>
                          <a:spcPts val="0"/>
                        </a:spcAft>
                      </a:pPr>
                      <a:r>
                        <a:rPr lang="es-EC" sz="1200">
                          <a:effectLst/>
                        </a:rPr>
                        <a:t>PLACA SUPERIOR DE PRENSA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tc>
                  <a:txBody>
                    <a:bodyPr/>
                    <a:lstStyle/>
                    <a:p>
                      <a:pPr marL="0" marR="0" algn="ctr">
                        <a:lnSpc>
                          <a:spcPct val="115000"/>
                        </a:lnSpc>
                        <a:spcBef>
                          <a:spcPts val="0"/>
                        </a:spcBef>
                        <a:spcAft>
                          <a:spcPts val="0"/>
                        </a:spcAft>
                      </a:pPr>
                      <a:r>
                        <a:rPr lang="es-EC" sz="1200">
                          <a:effectLst/>
                        </a:rPr>
                        <a:t>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extLst>
                  <a:ext uri="{0D108BD9-81ED-4DB2-BD59-A6C34878D82A}">
                    <a16:rowId xmlns:a16="http://schemas.microsoft.com/office/drawing/2014/main" val="1417755202"/>
                  </a:ext>
                </a:extLst>
              </a:tr>
              <a:tr h="412032">
                <a:tc>
                  <a:txBody>
                    <a:bodyPr/>
                    <a:lstStyle/>
                    <a:p>
                      <a:pPr marL="0" marR="0" algn="ctr">
                        <a:lnSpc>
                          <a:spcPct val="115000"/>
                        </a:lnSpc>
                        <a:spcBef>
                          <a:spcPts val="0"/>
                        </a:spcBef>
                        <a:spcAft>
                          <a:spcPts val="0"/>
                        </a:spcAft>
                      </a:pPr>
                      <a:r>
                        <a:rPr lang="es-EC" sz="1200">
                          <a:effectLst/>
                        </a:rPr>
                        <a:t>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tc>
                  <a:txBody>
                    <a:bodyPr/>
                    <a:lstStyle/>
                    <a:p>
                      <a:pPr marL="0" marR="0" algn="ctr">
                        <a:lnSpc>
                          <a:spcPct val="115000"/>
                        </a:lnSpc>
                        <a:spcBef>
                          <a:spcPts val="0"/>
                        </a:spcBef>
                        <a:spcAft>
                          <a:spcPts val="0"/>
                        </a:spcAft>
                      </a:pPr>
                      <a:r>
                        <a:rPr lang="es-EC" sz="1200">
                          <a:effectLst/>
                        </a:rPr>
                        <a:t>GALGAS EXTENSOMÉTRICAS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tc>
                  <a:txBody>
                    <a:bodyPr/>
                    <a:lstStyle/>
                    <a:p>
                      <a:pPr marL="0" marR="0" algn="ctr">
                        <a:lnSpc>
                          <a:spcPct val="115000"/>
                        </a:lnSpc>
                        <a:spcBef>
                          <a:spcPts val="0"/>
                        </a:spcBef>
                        <a:spcAft>
                          <a:spcPts val="0"/>
                        </a:spcAft>
                      </a:pPr>
                      <a:r>
                        <a:rPr lang="es-EC" sz="1200">
                          <a:effectLst/>
                        </a:rPr>
                        <a:t>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extLst>
                  <a:ext uri="{0D108BD9-81ED-4DB2-BD59-A6C34878D82A}">
                    <a16:rowId xmlns:a16="http://schemas.microsoft.com/office/drawing/2014/main" val="2615331495"/>
                  </a:ext>
                </a:extLst>
              </a:tr>
              <a:tr h="824063">
                <a:tc>
                  <a:txBody>
                    <a:bodyPr/>
                    <a:lstStyle/>
                    <a:p>
                      <a:pPr marL="0" marR="0" algn="ctr">
                        <a:lnSpc>
                          <a:spcPct val="115000"/>
                        </a:lnSpc>
                        <a:spcBef>
                          <a:spcPts val="0"/>
                        </a:spcBef>
                        <a:spcAft>
                          <a:spcPts val="0"/>
                        </a:spcAft>
                      </a:pPr>
                      <a:r>
                        <a:rPr lang="es-EC" sz="1200" dirty="0">
                          <a:effectLst/>
                        </a:rPr>
                        <a:t>7</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tc>
                  <a:txBody>
                    <a:bodyPr/>
                    <a:lstStyle/>
                    <a:p>
                      <a:pPr marL="0" marR="0" algn="ctr">
                        <a:lnSpc>
                          <a:spcPct val="115000"/>
                        </a:lnSpc>
                        <a:spcBef>
                          <a:spcPts val="0"/>
                        </a:spcBef>
                        <a:spcAft>
                          <a:spcPts val="0"/>
                        </a:spcAft>
                      </a:pPr>
                      <a:r>
                        <a:rPr lang="es-EC" sz="1200" dirty="0">
                          <a:effectLst/>
                        </a:rPr>
                        <a:t>RELOJ COMPARADOR PALPADOR</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tc>
                  <a:txBody>
                    <a:bodyPr/>
                    <a:lstStyle/>
                    <a:p>
                      <a:pPr marL="0" marR="0" algn="ctr">
                        <a:lnSpc>
                          <a:spcPct val="115000"/>
                        </a:lnSpc>
                        <a:spcBef>
                          <a:spcPts val="0"/>
                        </a:spcBef>
                        <a:spcAft>
                          <a:spcPts val="0"/>
                        </a:spcAft>
                      </a:pPr>
                      <a:r>
                        <a:rPr lang="es-EC" sz="1200" dirty="0">
                          <a:effectLst/>
                        </a:rPr>
                        <a:t>2</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24848" marR="24848" marT="0" marB="0"/>
                </a:tc>
                <a:extLst>
                  <a:ext uri="{0D108BD9-81ED-4DB2-BD59-A6C34878D82A}">
                    <a16:rowId xmlns:a16="http://schemas.microsoft.com/office/drawing/2014/main" val="3207261204"/>
                  </a:ext>
                </a:extLst>
              </a:tr>
            </a:tbl>
          </a:graphicData>
        </a:graphic>
      </p:graphicFrame>
    </p:spTree>
    <p:extLst>
      <p:ext uri="{BB962C8B-B14F-4D97-AF65-F5344CB8AC3E}">
        <p14:creationId xmlns:p14="http://schemas.microsoft.com/office/powerpoint/2010/main" val="990861035"/>
      </p:ext>
    </p:extLst>
  </p:cSld>
  <p:clrMapOvr>
    <a:masterClrMapping/>
  </p:clrMapOvr>
  <p:transition>
    <p:spli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3635896" y="-90264"/>
            <a:ext cx="554461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s-EC" sz="3000" b="1" dirty="0">
                <a:solidFill>
                  <a:schemeClr val="tx1"/>
                </a:solidFill>
              </a:rPr>
              <a:t>Metodología para la Preparación de Pruebas</a:t>
            </a:r>
            <a:endParaRPr lang="es-EC" sz="3000"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47</a:t>
            </a:fld>
            <a:endParaRPr lang="en-US" dirty="0"/>
          </a:p>
        </p:txBody>
      </p:sp>
      <p:graphicFrame>
        <p:nvGraphicFramePr>
          <p:cNvPr id="4" name="Diagrama 3"/>
          <p:cNvGraphicFramePr/>
          <p:nvPr>
            <p:extLst>
              <p:ext uri="{D42A27DB-BD31-4B8C-83A1-F6EECF244321}">
                <p14:modId xmlns:p14="http://schemas.microsoft.com/office/powerpoint/2010/main" val="3822655905"/>
              </p:ext>
            </p:extLst>
          </p:nvPr>
        </p:nvGraphicFramePr>
        <p:xfrm>
          <a:off x="683568" y="1043561"/>
          <a:ext cx="8136904" cy="4896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9695549"/>
      </p:ext>
    </p:extLst>
  </p:cSld>
  <p:clrMapOvr>
    <a:masterClrMapping/>
  </p:clrMapOvr>
  <p:transition>
    <p:spli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3635896" y="-90264"/>
            <a:ext cx="554461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s-EC" sz="3000" b="1" dirty="0">
                <a:solidFill>
                  <a:schemeClr val="tx1"/>
                </a:solidFill>
              </a:rPr>
              <a:t>Metodología para la Preparación de Pruebas</a:t>
            </a:r>
            <a:endParaRPr lang="es-EC" sz="3000"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48</a:t>
            </a:fld>
            <a:endParaRPr lang="en-US" dirty="0"/>
          </a:p>
        </p:txBody>
      </p:sp>
      <p:graphicFrame>
        <p:nvGraphicFramePr>
          <p:cNvPr id="3" name="Diagrama 2"/>
          <p:cNvGraphicFramePr/>
          <p:nvPr>
            <p:extLst>
              <p:ext uri="{D42A27DB-BD31-4B8C-83A1-F6EECF244321}">
                <p14:modId xmlns:p14="http://schemas.microsoft.com/office/powerpoint/2010/main" val="1857036729"/>
              </p:ext>
            </p:extLst>
          </p:nvPr>
        </p:nvGraphicFramePr>
        <p:xfrm>
          <a:off x="395536" y="1052737"/>
          <a:ext cx="8136904" cy="2592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p:cNvPicPr>
            <a:picLocks noChangeAspect="1"/>
          </p:cNvPicPr>
          <p:nvPr/>
        </p:nvPicPr>
        <p:blipFill rotWithShape="1">
          <a:blip r:embed="rId8"/>
          <a:srcRect l="-1" r="-463"/>
          <a:stretch/>
        </p:blipFill>
        <p:spPr>
          <a:xfrm>
            <a:off x="107505" y="3717031"/>
            <a:ext cx="4680520" cy="2122653"/>
          </a:xfrm>
          <a:prstGeom prst="rect">
            <a:avLst/>
          </a:prstGeom>
        </p:spPr>
      </p:pic>
      <p:sp>
        <p:nvSpPr>
          <p:cNvPr id="9" name="Rectángulo 8"/>
          <p:cNvSpPr/>
          <p:nvPr/>
        </p:nvSpPr>
        <p:spPr>
          <a:xfrm>
            <a:off x="827584" y="4725144"/>
            <a:ext cx="3888432" cy="36004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pic>
        <p:nvPicPr>
          <p:cNvPr id="10" name="Imagen 9"/>
          <p:cNvPicPr>
            <a:picLocks noChangeAspect="1"/>
          </p:cNvPicPr>
          <p:nvPr/>
        </p:nvPicPr>
        <p:blipFill>
          <a:blip r:embed="rId9"/>
          <a:stretch>
            <a:fillRect/>
          </a:stretch>
        </p:blipFill>
        <p:spPr>
          <a:xfrm>
            <a:off x="1403648" y="3451766"/>
            <a:ext cx="4275710" cy="2546755"/>
          </a:xfrm>
          <a:prstGeom prst="rect">
            <a:avLst/>
          </a:prstGeom>
        </p:spPr>
      </p:pic>
      <mc:AlternateContent xmlns:mc="http://schemas.openxmlformats.org/markup-compatibility/2006" xmlns:a14="http://schemas.microsoft.com/office/drawing/2010/main">
        <mc:Choice Requires="a14">
          <p:sp>
            <p:nvSpPr>
              <p:cNvPr id="12" name="Rectángulo 11"/>
              <p:cNvSpPr/>
              <p:nvPr/>
            </p:nvSpPr>
            <p:spPr>
              <a:xfrm>
                <a:off x="6042159" y="3451766"/>
                <a:ext cx="2234907" cy="23925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𝑃𝑙𝑎𝑐𝑎</m:t>
                      </m:r>
                      <m:r>
                        <a:rPr lang="es-EC" i="0">
                          <a:latin typeface="Cambria Math" panose="02040503050406030204" pitchFamily="18" charset="0"/>
                        </a:rPr>
                        <m:t> </m:t>
                      </m:r>
                      <m:r>
                        <a:rPr lang="es-EC" i="1">
                          <a:latin typeface="Cambria Math" panose="02040503050406030204" pitchFamily="18" charset="0"/>
                        </a:rPr>
                        <m:t>𝑑𝑒𝑙𝑔𝑎𝑑𝑎</m:t>
                      </m:r>
                      <m:r>
                        <a:rPr lang="es-EC" i="0">
                          <a:latin typeface="Cambria Math" panose="02040503050406030204" pitchFamily="18" charset="0"/>
                        </a:rPr>
                        <m:t>:</m:t>
                      </m:r>
                      <m:r>
                        <a:rPr lang="es-EC" i="1">
                          <a:latin typeface="Cambria Math" panose="02040503050406030204" pitchFamily="18" charset="0"/>
                        </a:rPr>
                        <m:t>  </m:t>
                      </m:r>
                    </m:oMath>
                  </m:oMathPara>
                </a14:m>
                <a:endParaRPr lang="es-EC" i="1" dirty="0"/>
              </a:p>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h</m:t>
                      </m:r>
                      <m:r>
                        <a:rPr lang="es-EC" i="1">
                          <a:latin typeface="Cambria Math" panose="02040503050406030204" pitchFamily="18" charset="0"/>
                        </a:rPr>
                        <m:t>&lt;</m:t>
                      </m:r>
                      <m:f>
                        <m:fPr>
                          <m:ctrlPr>
                            <a:rPr lang="es-EC" i="1">
                              <a:latin typeface="Cambria Math" panose="02040503050406030204" pitchFamily="18" charset="0"/>
                            </a:rPr>
                          </m:ctrlPr>
                        </m:fPr>
                        <m:num>
                          <m:r>
                            <a:rPr lang="es-EC" i="1">
                              <a:latin typeface="Cambria Math" panose="02040503050406030204" pitchFamily="18" charset="0"/>
                            </a:rPr>
                            <m:t>1</m:t>
                          </m:r>
                        </m:num>
                        <m:den>
                          <m:r>
                            <a:rPr lang="es-EC" i="1">
                              <a:latin typeface="Cambria Math" panose="02040503050406030204" pitchFamily="18" charset="0"/>
                            </a:rPr>
                            <m:t>5</m:t>
                          </m:r>
                        </m:den>
                      </m:f>
                      <m:r>
                        <a:rPr lang="es-EC" i="1">
                          <a:latin typeface="Cambria Math" panose="02040503050406030204" pitchFamily="18" charset="0"/>
                        </a:rPr>
                        <m:t>(</m:t>
                      </m:r>
                      <m:r>
                        <a:rPr lang="es-EC" i="1">
                          <a:latin typeface="Cambria Math" panose="02040503050406030204" pitchFamily="18" charset="0"/>
                        </a:rPr>
                        <m:t>𝑎</m:t>
                      </m:r>
                      <m:r>
                        <a:rPr lang="es-EC" i="1">
                          <a:latin typeface="Cambria Math" panose="02040503050406030204" pitchFamily="18" charset="0"/>
                        </a:rPr>
                        <m:t>−</m:t>
                      </m:r>
                      <m:r>
                        <a:rPr lang="es-EC" i="1">
                          <a:latin typeface="Cambria Math" panose="02040503050406030204" pitchFamily="18" charset="0"/>
                        </a:rPr>
                        <m:t>𝑏</m:t>
                      </m:r>
                      <m:r>
                        <a:rPr lang="es-EC" i="1">
                          <a:latin typeface="Cambria Math" panose="02040503050406030204" pitchFamily="18" charset="0"/>
                        </a:rPr>
                        <m:t>)</m:t>
                      </m:r>
                    </m:oMath>
                  </m:oMathPara>
                </a14:m>
                <a:endParaRPr lang="es-EC" dirty="0"/>
              </a:p>
              <a:p>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    </m:t>
                      </m:r>
                      <m:r>
                        <a:rPr lang="es-EC" i="1">
                          <a:latin typeface="Cambria Math" panose="02040503050406030204" pitchFamily="18" charset="0"/>
                        </a:rPr>
                        <m:t>2.5&lt;4.41       , </m:t>
                      </m:r>
                      <m:r>
                        <a:rPr lang="es-EC" i="1">
                          <a:latin typeface="Cambria Math" panose="02040503050406030204" pitchFamily="18" charset="0"/>
                        </a:rPr>
                        <m:t>𝑆</m:t>
                      </m:r>
                      <m:r>
                        <a:rPr lang="es-EC" i="1">
                          <a:latin typeface="Cambria Math" panose="02040503050406030204" pitchFamily="18" charset="0"/>
                        </a:rPr>
                        <m:t>í.</m:t>
                      </m:r>
                    </m:oMath>
                  </m:oMathPara>
                </a14:m>
                <a:endParaRPr lang="es-EC" dirty="0"/>
              </a:p>
              <a:p>
                <a:endParaRPr lang="es-EC" dirty="0"/>
              </a:p>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𝑅𝑒𝑙𝑎𝑐𝑖</m:t>
                      </m:r>
                      <m:r>
                        <a:rPr lang="es-EC" i="1">
                          <a:latin typeface="Cambria Math" panose="02040503050406030204" pitchFamily="18" charset="0"/>
                        </a:rPr>
                        <m:t>ó</m:t>
                      </m:r>
                      <m:r>
                        <a:rPr lang="es-EC" i="1">
                          <a:latin typeface="Cambria Math" panose="02040503050406030204" pitchFamily="18" charset="0"/>
                        </a:rPr>
                        <m:t>𝑛</m:t>
                      </m:r>
                      <m:f>
                        <m:fPr>
                          <m:ctrlPr>
                            <a:rPr lang="es-EC" i="1">
                              <a:latin typeface="Cambria Math" panose="02040503050406030204" pitchFamily="18" charset="0"/>
                            </a:rPr>
                          </m:ctrlPr>
                        </m:fPr>
                        <m:num>
                          <m:r>
                            <a:rPr lang="es-EC" i="1">
                              <a:latin typeface="Cambria Math" panose="02040503050406030204" pitchFamily="18" charset="0"/>
                            </a:rPr>
                            <m:t>𝑎</m:t>
                          </m:r>
                        </m:num>
                        <m:den>
                          <m:r>
                            <a:rPr lang="es-EC" i="1">
                              <a:latin typeface="Cambria Math" panose="02040503050406030204" pitchFamily="18" charset="0"/>
                            </a:rPr>
                            <m:t>𝑏</m:t>
                          </m:r>
                        </m:den>
                      </m:f>
                      <m:r>
                        <a:rPr lang="es-EC" i="1">
                          <a:latin typeface="Cambria Math" panose="02040503050406030204" pitchFamily="18" charset="0"/>
                        </a:rPr>
                        <m:t>:</m:t>
                      </m:r>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 </m:t>
                      </m:r>
                      <m:f>
                        <m:fPr>
                          <m:ctrlPr>
                            <a:rPr lang="es-EC" i="1">
                              <a:latin typeface="Cambria Math" panose="02040503050406030204" pitchFamily="18" charset="0"/>
                            </a:rPr>
                          </m:ctrlPr>
                        </m:fPr>
                        <m:num>
                          <m:r>
                            <a:rPr lang="es-EC" i="1">
                              <a:latin typeface="Cambria Math" panose="02040503050406030204" pitchFamily="18" charset="0"/>
                            </a:rPr>
                            <m:t>𝑎</m:t>
                          </m:r>
                        </m:num>
                        <m:den>
                          <m:r>
                            <a:rPr lang="es-EC" i="1">
                              <a:latin typeface="Cambria Math" panose="02040503050406030204" pitchFamily="18" charset="0"/>
                            </a:rPr>
                            <m:t>𝑏</m:t>
                          </m:r>
                        </m:den>
                      </m:f>
                      <m:r>
                        <a:rPr lang="es-EC" i="1">
                          <a:latin typeface="Cambria Math" panose="02040503050406030204" pitchFamily="18" charset="0"/>
                        </a:rPr>
                        <m:t>=1.197~1.2</m:t>
                      </m:r>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6042159" y="3451766"/>
                <a:ext cx="2234907" cy="2392514"/>
              </a:xfrm>
              <a:prstGeom prst="rect">
                <a:avLst/>
              </a:prstGeom>
              <a:blipFill>
                <a:blip r:embed="rId10"/>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372501380"/>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3635896" y="-90264"/>
            <a:ext cx="554461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s-EC" sz="3000" b="1" dirty="0">
                <a:solidFill>
                  <a:schemeClr val="tx1"/>
                </a:solidFill>
              </a:rPr>
              <a:t>Metodología para la Preparación de Pruebas</a:t>
            </a:r>
            <a:endParaRPr lang="es-EC" sz="3000"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49</a:t>
            </a:fld>
            <a:endParaRPr lang="en-US" dirty="0"/>
          </a:p>
        </p:txBody>
      </p:sp>
      <p:graphicFrame>
        <p:nvGraphicFramePr>
          <p:cNvPr id="3" name="Diagrama 2"/>
          <p:cNvGraphicFramePr/>
          <p:nvPr>
            <p:extLst>
              <p:ext uri="{D42A27DB-BD31-4B8C-83A1-F6EECF244321}">
                <p14:modId xmlns:p14="http://schemas.microsoft.com/office/powerpoint/2010/main" val="604026432"/>
              </p:ext>
            </p:extLst>
          </p:nvPr>
        </p:nvGraphicFramePr>
        <p:xfrm>
          <a:off x="395536" y="1052737"/>
          <a:ext cx="8136904" cy="2016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descr="C:\Users\Jorge CHaglla\AppData\Local\Microsoft\Windows\INetCacheContent.Word\085.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3600" y="2780209"/>
            <a:ext cx="5725326" cy="3456384"/>
          </a:xfrm>
          <a:prstGeom prst="rect">
            <a:avLst/>
          </a:prstGeom>
          <a:noFill/>
          <a:ln>
            <a:noFill/>
          </a:ln>
        </p:spPr>
      </p:pic>
    </p:spTree>
    <p:extLst>
      <p:ext uri="{BB962C8B-B14F-4D97-AF65-F5344CB8AC3E}">
        <p14:creationId xmlns:p14="http://schemas.microsoft.com/office/powerpoint/2010/main" val="798899449"/>
      </p:ext>
    </p:extLst>
  </p:cSld>
  <p:clrMapOvr>
    <a:masterClrMapping/>
  </p:clrMapOvr>
  <p:transition>
    <p:spli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fld id="{605C55AB-1862-4448-87F3-CA796D0F447B}" type="slidenum">
              <a:rPr lang="en-US" sz="1600" smtClean="0"/>
              <a:pPr/>
              <a:t>5</a:t>
            </a:fld>
            <a:endParaRPr lang="en-US" sz="1600" dirty="0"/>
          </a:p>
        </p:txBody>
      </p:sp>
      <p:sp>
        <p:nvSpPr>
          <p:cNvPr id="3" name="Rectángulo 2"/>
          <p:cNvSpPr/>
          <p:nvPr/>
        </p:nvSpPr>
        <p:spPr>
          <a:xfrm>
            <a:off x="6368147" y="6228893"/>
            <a:ext cx="2295693" cy="276999"/>
          </a:xfrm>
          <a:prstGeom prst="rect">
            <a:avLst/>
          </a:prstGeom>
        </p:spPr>
        <p:txBody>
          <a:bodyPr wrap="none">
            <a:spAutoFit/>
          </a:bodyPr>
          <a:lstStyle/>
          <a:p>
            <a:r>
              <a:rPr lang="es-ES" sz="1200" dirty="0">
                <a:solidFill>
                  <a:srgbClr val="FFFFFF"/>
                </a:solidFill>
                <a:latin typeface="+mn-lt"/>
              </a:rPr>
              <a:t>Fuente: AWWA Steel Pipe Manual</a:t>
            </a:r>
            <a:endParaRPr lang="es-ES" sz="1200" dirty="0">
              <a:latin typeface="+mn-lt"/>
            </a:endParaRPr>
          </a:p>
        </p:txBody>
      </p:sp>
      <p:sp>
        <p:nvSpPr>
          <p:cNvPr id="4" name="3 Rectángulo"/>
          <p:cNvSpPr/>
          <p:nvPr/>
        </p:nvSpPr>
        <p:spPr>
          <a:xfrm>
            <a:off x="6368147" y="6424748"/>
            <a:ext cx="2164119" cy="276999"/>
          </a:xfrm>
          <a:prstGeom prst="rect">
            <a:avLst/>
          </a:prstGeom>
        </p:spPr>
        <p:txBody>
          <a:bodyPr wrap="none">
            <a:spAutoFit/>
          </a:bodyPr>
          <a:lstStyle/>
          <a:p>
            <a:r>
              <a:rPr lang="es-ES" sz="1200" dirty="0">
                <a:solidFill>
                  <a:srgbClr val="FFFFFF"/>
                </a:solidFill>
                <a:latin typeface="+mn-lt"/>
              </a:rPr>
              <a:t>Fuente: https://www.atbrc.com</a:t>
            </a:r>
            <a:endParaRPr lang="es-ES" sz="1200" dirty="0">
              <a:latin typeface="+mn-lt"/>
            </a:endParaRPr>
          </a:p>
        </p:txBody>
      </p:sp>
      <p:sp>
        <p:nvSpPr>
          <p:cNvPr id="9" name="8 Rectángulo"/>
          <p:cNvSpPr/>
          <p:nvPr/>
        </p:nvSpPr>
        <p:spPr>
          <a:xfrm>
            <a:off x="5229613" y="6405812"/>
            <a:ext cx="2760318" cy="276999"/>
          </a:xfrm>
          <a:prstGeom prst="rect">
            <a:avLst/>
          </a:prstGeom>
        </p:spPr>
        <p:txBody>
          <a:bodyPr wrap="square">
            <a:spAutoFit/>
          </a:bodyPr>
          <a:lstStyle/>
          <a:p>
            <a:r>
              <a:rPr lang="es-ES" sz="1200" dirty="0">
                <a:solidFill>
                  <a:schemeClr val="bg1"/>
                </a:solidFill>
              </a:rPr>
              <a:t>Fuente: https://www.researchgate.net</a:t>
            </a:r>
          </a:p>
        </p:txBody>
      </p:sp>
      <p:sp>
        <p:nvSpPr>
          <p:cNvPr id="14" name="4 Título"/>
          <p:cNvSpPr txBox="1">
            <a:spLocks/>
          </p:cNvSpPr>
          <p:nvPr/>
        </p:nvSpPr>
        <p:spPr bwMode="auto">
          <a:xfrm>
            <a:off x="3635896" y="-90264"/>
            <a:ext cx="547243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2800" b="1" dirty="0">
                <a:solidFill>
                  <a:schemeClr val="tx1"/>
                </a:solidFill>
              </a:rPr>
              <a:t>Usos de Placas Circulares Anulares</a:t>
            </a:r>
            <a:endParaRPr lang="es-ES" altLang="es-EC" sz="3000" b="1" dirty="0">
              <a:solidFill>
                <a:schemeClr val="tx1"/>
              </a:solidFill>
            </a:endParaRPr>
          </a:p>
        </p:txBody>
      </p:sp>
      <p:pic>
        <p:nvPicPr>
          <p:cNvPr id="17" name="Picture 2" descr="Imagen relacionada"/>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1024608" y="1250329"/>
            <a:ext cx="3551323" cy="2663492"/>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p:cNvPicPr>
            <a:picLocks noChangeAspect="1"/>
          </p:cNvPicPr>
          <p:nvPr/>
        </p:nvPicPr>
        <p:blipFill>
          <a:blip r:embed="rId4"/>
          <a:stretch>
            <a:fillRect/>
          </a:stretch>
        </p:blipFill>
        <p:spPr>
          <a:xfrm>
            <a:off x="4762580" y="1250329"/>
            <a:ext cx="3617206" cy="2471635"/>
          </a:xfrm>
          <a:prstGeom prst="rect">
            <a:avLst/>
          </a:prstGeom>
        </p:spPr>
      </p:pic>
      <p:pic>
        <p:nvPicPr>
          <p:cNvPr id="6146" name="Picture 2" descr="CÃ¡lculo mecÃ¡nico de discos de orificio. Esquema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4478" y="3735304"/>
            <a:ext cx="3518868" cy="234591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como-funciona.co/wp-content/uploads/2017/11/placas-de-orifici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5225" y="3747260"/>
            <a:ext cx="3378636" cy="2217527"/>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TuberÃ­as forzadas"/>
          <p:cNvPicPr>
            <a:picLocks noChangeAspect="1" noChangeArrowheads="1"/>
          </p:cNvPicPr>
          <p:nvPr/>
        </p:nvPicPr>
        <p:blipFill rotWithShape="1">
          <a:blip r:embed="rId7">
            <a:extLst>
              <a:ext uri="{28A0092B-C50C-407E-A947-70E740481C1C}">
                <a14:useLocalDpi xmlns:a14="http://schemas.microsoft.com/office/drawing/2010/main" val="0"/>
              </a:ext>
            </a:extLst>
          </a:blip>
          <a:srcRect l="44269"/>
          <a:stretch/>
        </p:blipFill>
        <p:spPr bwMode="auto">
          <a:xfrm>
            <a:off x="5764430" y="1110273"/>
            <a:ext cx="3399365" cy="457465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592" y="1834760"/>
            <a:ext cx="5453838" cy="3513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p:cNvSpPr/>
          <p:nvPr/>
        </p:nvSpPr>
        <p:spPr>
          <a:xfrm>
            <a:off x="5229613" y="6238361"/>
            <a:ext cx="2527230" cy="276999"/>
          </a:xfrm>
          <a:prstGeom prst="rect">
            <a:avLst/>
          </a:prstGeom>
        </p:spPr>
        <p:txBody>
          <a:bodyPr wrap="none">
            <a:spAutoFit/>
          </a:bodyPr>
          <a:lstStyle/>
          <a:p>
            <a:r>
              <a:rPr lang="es-EC" sz="1200" dirty="0">
                <a:solidFill>
                  <a:schemeClr val="bg1"/>
                </a:solidFill>
              </a:rPr>
              <a:t>Fuente: https://lorenzocarbonell.com</a:t>
            </a:r>
          </a:p>
        </p:txBody>
      </p:sp>
      <p:pic>
        <p:nvPicPr>
          <p:cNvPr id="6150" name="Picture 6" descr="Resultado de imagen para bend thrust blocki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4219" y="1122559"/>
            <a:ext cx="2590800" cy="170905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10"/>
          <a:stretch>
            <a:fillRect/>
          </a:stretch>
        </p:blipFill>
        <p:spPr>
          <a:xfrm>
            <a:off x="6034219" y="2836242"/>
            <a:ext cx="2590800" cy="1857375"/>
          </a:xfrm>
          <a:prstGeom prst="rect">
            <a:avLst/>
          </a:prstGeom>
        </p:spPr>
      </p:pic>
      <p:pic>
        <p:nvPicPr>
          <p:cNvPr id="8" name="Imagen 7"/>
          <p:cNvPicPr>
            <a:picLocks noChangeAspect="1"/>
          </p:cNvPicPr>
          <p:nvPr/>
        </p:nvPicPr>
        <p:blipFill>
          <a:blip r:embed="rId11"/>
          <a:stretch>
            <a:fillRect/>
          </a:stretch>
        </p:blipFill>
        <p:spPr>
          <a:xfrm>
            <a:off x="1148870" y="1263759"/>
            <a:ext cx="4609784" cy="4331127"/>
          </a:xfrm>
          <a:prstGeom prst="rect">
            <a:avLst/>
          </a:prstGeom>
        </p:spPr>
      </p:pic>
      <p:pic>
        <p:nvPicPr>
          <p:cNvPr id="13" name="Imagen 12"/>
          <p:cNvPicPr>
            <a:picLocks noChangeAspect="1"/>
          </p:cNvPicPr>
          <p:nvPr/>
        </p:nvPicPr>
        <p:blipFill>
          <a:blip r:embed="rId12"/>
          <a:stretch>
            <a:fillRect/>
          </a:stretch>
        </p:blipFill>
        <p:spPr>
          <a:xfrm>
            <a:off x="5857007" y="4828762"/>
            <a:ext cx="3251323" cy="1003839"/>
          </a:xfrm>
          <a:prstGeom prst="rect">
            <a:avLst/>
          </a:prstGeom>
        </p:spPr>
      </p:pic>
    </p:spTree>
    <p:extLst>
      <p:ext uri="{BB962C8B-B14F-4D97-AF65-F5344CB8AC3E}">
        <p14:creationId xmlns:p14="http://schemas.microsoft.com/office/powerpoint/2010/main" val="1519777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9"/>
                                        </p:tgtEl>
                                        <p:attrNameLst>
                                          <p:attrName>style.visibility</p:attrName>
                                        </p:attrNameLst>
                                      </p:cBhvr>
                                      <p:to>
                                        <p:strVal val="visible"/>
                                      </p:to>
                                    </p:set>
                                  </p:childTnLst>
                                </p:cTn>
                              </p:par>
                              <p:par>
                                <p:cTn id="9" presetID="10" presetClass="exit" presetSubtype="0" fill="hold" nodeType="withEffect">
                                  <p:stCondLst>
                                    <p:cond delay="0"/>
                                  </p:stCondLst>
                                  <p:childTnLst>
                                    <p:animEffect transition="out" filter="fad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par>
                                <p:cTn id="12" presetID="10" presetClass="exit" presetSubtype="0" fill="hold" nodeType="withEffect">
                                  <p:stCondLst>
                                    <p:cond delay="100"/>
                                  </p:stCondLst>
                                  <p:childTnLst>
                                    <p:animEffect transition="out" filter="fade">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par>
                                <p:cTn id="15" presetID="10" presetClass="exit" presetSubtype="0" fill="hold" nodeType="withEffect">
                                  <p:stCondLst>
                                    <p:cond delay="100"/>
                                  </p:stCondLst>
                                  <p:childTnLst>
                                    <p:animEffect transition="out" filter="fade">
                                      <p:cBhvr>
                                        <p:cTn id="16" dur="500"/>
                                        <p:tgtEl>
                                          <p:spTgt spid="6148"/>
                                        </p:tgtEl>
                                      </p:cBhvr>
                                    </p:animEffect>
                                    <p:set>
                                      <p:cBhvr>
                                        <p:cTn id="17" dur="1" fill="hold">
                                          <p:stCondLst>
                                            <p:cond delay="499"/>
                                          </p:stCondLst>
                                        </p:cTn>
                                        <p:tgtEl>
                                          <p:spTgt spid="6148"/>
                                        </p:tgtEl>
                                        <p:attrNameLst>
                                          <p:attrName>style.visibility</p:attrName>
                                        </p:attrNameLst>
                                      </p:cBhvr>
                                      <p:to>
                                        <p:strVal val="hidden"/>
                                      </p:to>
                                    </p:set>
                                  </p:childTnLst>
                                </p:cTn>
                              </p:par>
                              <p:par>
                                <p:cTn id="18" presetID="10" presetClass="exit" presetSubtype="0" fill="hold" nodeType="withEffect">
                                  <p:stCondLst>
                                    <p:cond delay="100"/>
                                  </p:stCondLst>
                                  <p:childTnLst>
                                    <p:animEffect transition="out" filter="fade">
                                      <p:cBhvr>
                                        <p:cTn id="19" dur="500"/>
                                        <p:tgtEl>
                                          <p:spTgt spid="6146"/>
                                        </p:tgtEl>
                                      </p:cBhvr>
                                    </p:animEffect>
                                    <p:set>
                                      <p:cBhvr>
                                        <p:cTn id="20" dur="1" fill="hold">
                                          <p:stCondLst>
                                            <p:cond delay="499"/>
                                          </p:stCondLst>
                                        </p:cTn>
                                        <p:tgtEl>
                                          <p:spTgt spid="6146"/>
                                        </p:tgtEl>
                                        <p:attrNameLst>
                                          <p:attrName>style.visibility</p:attrName>
                                        </p:attrNameLst>
                                      </p:cBhvr>
                                      <p:to>
                                        <p:strVal val="hidden"/>
                                      </p:to>
                                    </p:set>
                                  </p:childTnLst>
                                </p:cTn>
                              </p:par>
                              <p:par>
                                <p:cTn id="21" presetID="10" presetClass="exit" presetSubtype="0" fill="hold" grpId="0" nodeType="withEffect">
                                  <p:stCondLst>
                                    <p:cond delay="10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par>
                                <p:cTn id="24" presetID="10" presetClass="exit" presetSubtype="0" fill="hold" grpId="0" nodeType="withEffect">
                                  <p:stCondLst>
                                    <p:cond delay="10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5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0" presetClass="exit" presetSubtype="0" fill="hold" nodeType="withEffect">
                                  <p:stCondLst>
                                    <p:cond delay="0"/>
                                  </p:stCondLst>
                                  <p:childTnLst>
                                    <p:animEffect transition="out" filter="fade">
                                      <p:cBhvr>
                                        <p:cTn id="42" dur="500"/>
                                        <p:tgtEl>
                                          <p:spTgt spid="3075"/>
                                        </p:tgtEl>
                                      </p:cBhvr>
                                    </p:animEffect>
                                    <p:set>
                                      <p:cBhvr>
                                        <p:cTn id="43" dur="1" fill="hold">
                                          <p:stCondLst>
                                            <p:cond delay="499"/>
                                          </p:stCondLst>
                                        </p:cTn>
                                        <p:tgtEl>
                                          <p:spTgt spid="3075"/>
                                        </p:tgtEl>
                                        <p:attrNameLst>
                                          <p:attrName>style.visibility</p:attrName>
                                        </p:attrNameLst>
                                      </p:cBhvr>
                                      <p:to>
                                        <p:strVal val="hidden"/>
                                      </p:to>
                                    </p:set>
                                  </p:childTnLst>
                                </p:cTn>
                              </p:par>
                              <p:par>
                                <p:cTn id="44" presetID="10" presetClass="exit" presetSubtype="0" fill="hold" nodeType="withEffect">
                                  <p:stCondLst>
                                    <p:cond delay="100"/>
                                  </p:stCondLst>
                                  <p:childTnLst>
                                    <p:animEffect transition="out" filter="fade">
                                      <p:cBhvr>
                                        <p:cTn id="45" dur="500"/>
                                        <p:tgtEl>
                                          <p:spTgt spid="3079"/>
                                        </p:tgtEl>
                                      </p:cBhvr>
                                    </p:animEffect>
                                    <p:set>
                                      <p:cBhvr>
                                        <p:cTn id="46" dur="1" fill="hold">
                                          <p:stCondLst>
                                            <p:cond delay="499"/>
                                          </p:stCondLst>
                                        </p:cTn>
                                        <p:tgtEl>
                                          <p:spTgt spid="30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3635896" y="-90264"/>
            <a:ext cx="554461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s-EC" sz="3000" b="1" dirty="0">
                <a:solidFill>
                  <a:schemeClr val="tx1"/>
                </a:solidFill>
              </a:rPr>
              <a:t>Metodología para la Preparación de Pruebas</a:t>
            </a:r>
            <a:endParaRPr lang="es-EC" sz="3000"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50</a:t>
            </a:fld>
            <a:endParaRPr lang="en-US" dirty="0"/>
          </a:p>
        </p:txBody>
      </p:sp>
      <p:graphicFrame>
        <p:nvGraphicFramePr>
          <p:cNvPr id="3" name="Diagrama 2"/>
          <p:cNvGraphicFramePr/>
          <p:nvPr>
            <p:extLst>
              <p:ext uri="{D42A27DB-BD31-4B8C-83A1-F6EECF244321}">
                <p14:modId xmlns:p14="http://schemas.microsoft.com/office/powerpoint/2010/main" val="214388205"/>
              </p:ext>
            </p:extLst>
          </p:nvPr>
        </p:nvGraphicFramePr>
        <p:xfrm>
          <a:off x="395536" y="1052737"/>
          <a:ext cx="8136904" cy="10801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Tabla 1"/>
          <p:cNvGraphicFramePr>
            <a:graphicFrameLocks noGrp="1"/>
          </p:cNvGraphicFramePr>
          <p:nvPr>
            <p:extLst>
              <p:ext uri="{D42A27DB-BD31-4B8C-83A1-F6EECF244321}">
                <p14:modId xmlns:p14="http://schemas.microsoft.com/office/powerpoint/2010/main" val="1396832477"/>
              </p:ext>
            </p:extLst>
          </p:nvPr>
        </p:nvGraphicFramePr>
        <p:xfrm>
          <a:off x="1164161" y="1844824"/>
          <a:ext cx="7368279" cy="1920240"/>
        </p:xfrm>
        <a:graphic>
          <a:graphicData uri="http://schemas.openxmlformats.org/drawingml/2006/table">
            <a:tbl>
              <a:tblPr firstRow="1" firstCol="1" bandRow="1">
                <a:tableStyleId>{17292A2E-F333-43FB-9621-5CBBE7FDCDCB}</a:tableStyleId>
              </a:tblPr>
              <a:tblGrid>
                <a:gridCol w="1071750">
                  <a:extLst>
                    <a:ext uri="{9D8B030D-6E8A-4147-A177-3AD203B41FA5}">
                      <a16:colId xmlns:a16="http://schemas.microsoft.com/office/drawing/2014/main" val="1971227935"/>
                    </a:ext>
                  </a:extLst>
                </a:gridCol>
                <a:gridCol w="2679374">
                  <a:extLst>
                    <a:ext uri="{9D8B030D-6E8A-4147-A177-3AD203B41FA5}">
                      <a16:colId xmlns:a16="http://schemas.microsoft.com/office/drawing/2014/main" val="2704167355"/>
                    </a:ext>
                  </a:extLst>
                </a:gridCol>
                <a:gridCol w="3617155">
                  <a:extLst>
                    <a:ext uri="{9D8B030D-6E8A-4147-A177-3AD203B41FA5}">
                      <a16:colId xmlns:a16="http://schemas.microsoft.com/office/drawing/2014/main" val="893226460"/>
                    </a:ext>
                  </a:extLst>
                </a:gridCol>
              </a:tblGrid>
              <a:tr h="104273">
                <a:tc>
                  <a:txBody>
                    <a:bodyPr/>
                    <a:lstStyle/>
                    <a:p>
                      <a:pPr marL="0" marR="0">
                        <a:lnSpc>
                          <a:spcPct val="100000"/>
                        </a:lnSpc>
                        <a:spcBef>
                          <a:spcPts val="0"/>
                        </a:spcBef>
                        <a:spcAft>
                          <a:spcPts val="0"/>
                        </a:spcAft>
                      </a:pPr>
                      <a:r>
                        <a:rPr lang="es-EC" sz="1400">
                          <a:effectLst/>
                        </a:rPr>
                        <a:t>Variables</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6650" marR="16650" marT="0" marB="0"/>
                </a:tc>
                <a:tc>
                  <a:txBody>
                    <a:bodyPr/>
                    <a:lstStyle/>
                    <a:p>
                      <a:pPr marL="0" marR="0">
                        <a:lnSpc>
                          <a:spcPct val="100000"/>
                        </a:lnSpc>
                        <a:spcBef>
                          <a:spcPts val="0"/>
                        </a:spcBef>
                        <a:spcAft>
                          <a:spcPts val="0"/>
                        </a:spcAft>
                      </a:pPr>
                      <a:r>
                        <a:rPr lang="es-EC" sz="1400" dirty="0">
                          <a:effectLst/>
                        </a:rPr>
                        <a:t>Instrumentación</a:t>
                      </a:r>
                      <a:endParaRPr lang="es-EC"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6650" marR="16650" marT="0" marB="0"/>
                </a:tc>
                <a:tc>
                  <a:txBody>
                    <a:bodyPr/>
                    <a:lstStyle/>
                    <a:p>
                      <a:pPr marL="0" marR="0">
                        <a:lnSpc>
                          <a:spcPct val="100000"/>
                        </a:lnSpc>
                        <a:spcBef>
                          <a:spcPts val="0"/>
                        </a:spcBef>
                        <a:spcAft>
                          <a:spcPts val="0"/>
                        </a:spcAft>
                      </a:pPr>
                      <a:r>
                        <a:rPr lang="es-EC" sz="1400">
                          <a:effectLst/>
                        </a:rPr>
                        <a:t>Ubicación</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6650" marR="16650" marT="0" marB="0"/>
                </a:tc>
                <a:extLst>
                  <a:ext uri="{0D108BD9-81ED-4DB2-BD59-A6C34878D82A}">
                    <a16:rowId xmlns:a16="http://schemas.microsoft.com/office/drawing/2014/main" val="1615874257"/>
                  </a:ext>
                </a:extLst>
              </a:tr>
              <a:tr h="312818">
                <a:tc>
                  <a:txBody>
                    <a:bodyPr/>
                    <a:lstStyle/>
                    <a:p>
                      <a:pPr marL="0" marR="0">
                        <a:lnSpc>
                          <a:spcPct val="100000"/>
                        </a:lnSpc>
                        <a:spcBef>
                          <a:spcPts val="0"/>
                        </a:spcBef>
                        <a:spcAft>
                          <a:spcPts val="0"/>
                        </a:spcAft>
                      </a:pPr>
                      <a:r>
                        <a:rPr lang="es-EC" sz="1400" dirty="0">
                          <a:effectLst/>
                        </a:rPr>
                        <a:t>Deformación Unitaria</a:t>
                      </a:r>
                      <a:endParaRPr lang="es-EC"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6650" marR="16650" marT="0" marB="0"/>
                </a:tc>
                <a:tc>
                  <a:txBody>
                    <a:bodyPr/>
                    <a:lstStyle/>
                    <a:p>
                      <a:pPr marL="0" marR="0" algn="just">
                        <a:lnSpc>
                          <a:spcPct val="100000"/>
                        </a:lnSpc>
                        <a:spcBef>
                          <a:spcPts val="0"/>
                        </a:spcBef>
                        <a:spcAft>
                          <a:spcPts val="0"/>
                        </a:spcAft>
                      </a:pPr>
                      <a:r>
                        <a:rPr lang="es-EC" sz="1400" dirty="0">
                          <a:effectLst/>
                        </a:rPr>
                        <a:t>• 2 Galgas extensiómetricas </a:t>
                      </a:r>
                    </a:p>
                    <a:p>
                      <a:pPr marL="0" marR="0" algn="just">
                        <a:lnSpc>
                          <a:spcPct val="100000"/>
                        </a:lnSpc>
                        <a:spcBef>
                          <a:spcPts val="0"/>
                        </a:spcBef>
                        <a:spcAft>
                          <a:spcPts val="0"/>
                        </a:spcAft>
                      </a:pPr>
                      <a:r>
                        <a:rPr lang="es-EC" sz="1400" dirty="0">
                          <a:effectLst/>
                        </a:rPr>
                        <a:t>• 1 Lector de deformaciones unitarias de 120 ohmios.</a:t>
                      </a:r>
                      <a:endParaRPr lang="es-EC"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6650" marR="16650" marT="0" marB="0"/>
                </a:tc>
                <a:tc>
                  <a:txBody>
                    <a:bodyPr/>
                    <a:lstStyle/>
                    <a:p>
                      <a:pPr marL="0" marR="0" algn="just">
                        <a:lnSpc>
                          <a:spcPct val="100000"/>
                        </a:lnSpc>
                        <a:spcBef>
                          <a:spcPts val="0"/>
                        </a:spcBef>
                        <a:spcAft>
                          <a:spcPts val="0"/>
                        </a:spcAft>
                      </a:pPr>
                      <a:r>
                        <a:rPr lang="es-EC" sz="1400" dirty="0">
                          <a:effectLst/>
                        </a:rPr>
                        <a:t>Las galgas se ubican en lo más próximo a su borde que genera el mayor esfuerzo.</a:t>
                      </a:r>
                      <a:endParaRPr lang="es-EC"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6650" marR="16650" marT="0" marB="0"/>
                </a:tc>
                <a:extLst>
                  <a:ext uri="{0D108BD9-81ED-4DB2-BD59-A6C34878D82A}">
                    <a16:rowId xmlns:a16="http://schemas.microsoft.com/office/drawing/2014/main" val="421265275"/>
                  </a:ext>
                </a:extLst>
              </a:tr>
              <a:tr h="521363">
                <a:tc>
                  <a:txBody>
                    <a:bodyPr/>
                    <a:lstStyle/>
                    <a:p>
                      <a:pPr marL="0" marR="0">
                        <a:lnSpc>
                          <a:spcPct val="100000"/>
                        </a:lnSpc>
                        <a:spcBef>
                          <a:spcPts val="0"/>
                        </a:spcBef>
                        <a:spcAft>
                          <a:spcPts val="0"/>
                        </a:spcAft>
                      </a:pPr>
                      <a:r>
                        <a:rPr lang="es-EC" sz="1400">
                          <a:effectLst/>
                        </a:rPr>
                        <a:t>Deflexión</a:t>
                      </a:r>
                      <a:endParaRPr lang="es-EC" sz="14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6650" marR="16650" marT="0" marB="0"/>
                </a:tc>
                <a:tc>
                  <a:txBody>
                    <a:bodyPr/>
                    <a:lstStyle/>
                    <a:p>
                      <a:pPr marL="0" marR="0" algn="just">
                        <a:lnSpc>
                          <a:spcPct val="100000"/>
                        </a:lnSpc>
                        <a:spcBef>
                          <a:spcPts val="0"/>
                        </a:spcBef>
                        <a:spcAft>
                          <a:spcPts val="0"/>
                        </a:spcAft>
                      </a:pPr>
                      <a:r>
                        <a:rPr lang="es-EC" sz="1400" dirty="0">
                          <a:effectLst/>
                        </a:rPr>
                        <a:t>• 2 Comparador de Reloj Palpador de resolución 0.01mm, y alcance de 0-0.8 </a:t>
                      </a:r>
                      <a:r>
                        <a:rPr lang="es-EC" sz="1400" dirty="0" err="1">
                          <a:effectLst/>
                        </a:rPr>
                        <a:t>mm.</a:t>
                      </a:r>
                      <a:endParaRPr lang="es-EC" sz="1400" dirty="0">
                        <a:effectLst/>
                      </a:endParaRPr>
                    </a:p>
                    <a:p>
                      <a:pPr marL="0" marR="0" algn="just">
                        <a:lnSpc>
                          <a:spcPct val="100000"/>
                        </a:lnSpc>
                        <a:spcBef>
                          <a:spcPts val="0"/>
                        </a:spcBef>
                        <a:spcAft>
                          <a:spcPts val="0"/>
                        </a:spcAft>
                      </a:pPr>
                      <a:r>
                        <a:rPr lang="es-EC" sz="1400" dirty="0">
                          <a:effectLst/>
                        </a:rPr>
                        <a:t>• 2 Base soporte universal para comparador</a:t>
                      </a:r>
                      <a:endParaRPr lang="es-EC"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6650" marR="16650" marT="0" marB="0"/>
                </a:tc>
                <a:tc>
                  <a:txBody>
                    <a:bodyPr/>
                    <a:lstStyle/>
                    <a:p>
                      <a:pPr marL="0" marR="0" algn="just">
                        <a:lnSpc>
                          <a:spcPct val="100000"/>
                        </a:lnSpc>
                        <a:spcBef>
                          <a:spcPts val="0"/>
                        </a:spcBef>
                        <a:spcAft>
                          <a:spcPts val="0"/>
                        </a:spcAft>
                      </a:pPr>
                      <a:r>
                        <a:rPr lang="es-EC" sz="1400" dirty="0">
                          <a:effectLst/>
                        </a:rPr>
                        <a:t>Los comparadores de reloj, se ubican en dirección radial a la placa.</a:t>
                      </a:r>
                      <a:endParaRPr lang="es-EC"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6650" marR="16650" marT="0" marB="0"/>
                </a:tc>
                <a:extLst>
                  <a:ext uri="{0D108BD9-81ED-4DB2-BD59-A6C34878D82A}">
                    <a16:rowId xmlns:a16="http://schemas.microsoft.com/office/drawing/2014/main" val="4235254267"/>
                  </a:ext>
                </a:extLst>
              </a:tr>
            </a:tbl>
          </a:graphicData>
        </a:graphic>
      </p:graphicFrame>
      <p:pic>
        <p:nvPicPr>
          <p:cNvPr id="7" name="Imagen 6"/>
          <p:cNvPicPr/>
          <p:nvPr/>
        </p:nvPicPr>
        <p:blipFill>
          <a:blip r:embed="rId7"/>
          <a:stretch>
            <a:fillRect/>
          </a:stretch>
        </p:blipFill>
        <p:spPr>
          <a:xfrm>
            <a:off x="1164162" y="3873113"/>
            <a:ext cx="3866944" cy="2352675"/>
          </a:xfrm>
          <a:prstGeom prst="rect">
            <a:avLst/>
          </a:prstGeom>
        </p:spPr>
      </p:pic>
      <p:pic>
        <p:nvPicPr>
          <p:cNvPr id="9" name="Imagen 8"/>
          <p:cNvPicPr/>
          <p:nvPr/>
        </p:nvPicPr>
        <p:blipFill>
          <a:blip r:embed="rId8"/>
          <a:stretch>
            <a:fillRect/>
          </a:stretch>
        </p:blipFill>
        <p:spPr>
          <a:xfrm>
            <a:off x="5096907" y="3861048"/>
            <a:ext cx="3421623" cy="2364740"/>
          </a:xfrm>
          <a:prstGeom prst="rect">
            <a:avLst/>
          </a:prstGeom>
        </p:spPr>
      </p:pic>
    </p:spTree>
    <p:extLst>
      <p:ext uri="{BB962C8B-B14F-4D97-AF65-F5344CB8AC3E}">
        <p14:creationId xmlns:p14="http://schemas.microsoft.com/office/powerpoint/2010/main" val="1940694749"/>
      </p:ext>
    </p:extLst>
  </p:cSld>
  <p:clrMapOvr>
    <a:masterClrMapping/>
  </p:clrMapOvr>
  <p:transition>
    <p:spli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3635896" y="-90264"/>
            <a:ext cx="554461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s-EC" sz="3000" b="1" dirty="0">
                <a:solidFill>
                  <a:schemeClr val="tx1"/>
                </a:solidFill>
              </a:rPr>
              <a:t>Metodología para la Preparación de Pruebas</a:t>
            </a:r>
            <a:endParaRPr lang="es-EC" sz="3000"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51</a:t>
            </a:fld>
            <a:endParaRPr lang="en-US" dirty="0"/>
          </a:p>
        </p:txBody>
      </p:sp>
      <p:graphicFrame>
        <p:nvGraphicFramePr>
          <p:cNvPr id="3" name="Diagrama 2"/>
          <p:cNvGraphicFramePr/>
          <p:nvPr>
            <p:extLst>
              <p:ext uri="{D42A27DB-BD31-4B8C-83A1-F6EECF244321}">
                <p14:modId xmlns:p14="http://schemas.microsoft.com/office/powerpoint/2010/main" val="755768449"/>
              </p:ext>
            </p:extLst>
          </p:nvPr>
        </p:nvGraphicFramePr>
        <p:xfrm>
          <a:off x="395536" y="1052737"/>
          <a:ext cx="8136904" cy="1152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sp>
            <p:nvSpPr>
              <p:cNvPr id="10" name="Rectángulo 9"/>
              <p:cNvSpPr/>
              <p:nvPr/>
            </p:nvSpPr>
            <p:spPr>
              <a:xfrm>
                <a:off x="4349055" y="2057759"/>
                <a:ext cx="2643801"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𝑀𝑎𝑥</m:t>
                          </m:r>
                        </m:sub>
                      </m:sSub>
                      <m:r>
                        <a:rPr lang="es-EC" i="0">
                          <a:latin typeface="Cambria Math" panose="02040503050406030204" pitchFamily="18" charset="0"/>
                        </a:rPr>
                        <m:t>=</m:t>
                      </m:r>
                      <m:sSub>
                        <m:sSubPr>
                          <m:ctrlPr>
                            <a:rPr lang="es-EC" i="1">
                              <a:latin typeface="Cambria Math" panose="02040503050406030204" pitchFamily="18" charset="0"/>
                            </a:rPr>
                          </m:ctrlPr>
                        </m:sSubPr>
                        <m:e>
                          <m:r>
                            <m:rPr>
                              <m:sty m:val="p"/>
                            </m:rPr>
                            <a:rPr lang="es-EC" i="0">
                              <a:latin typeface="Cambria Math" panose="02040503050406030204" pitchFamily="18" charset="0"/>
                            </a:rPr>
                            <m:t>σ</m:t>
                          </m:r>
                        </m:e>
                        <m:sub>
                          <m:r>
                            <m:rPr>
                              <m:sty m:val="p"/>
                            </m:rPr>
                            <a:rPr lang="es-EC" i="0">
                              <a:latin typeface="Cambria Math" panose="02040503050406030204" pitchFamily="18" charset="0"/>
                            </a:rPr>
                            <m:t>r</m:t>
                          </m:r>
                        </m:sub>
                      </m:sSub>
                      <m:d>
                        <m:dPr>
                          <m:ctrlPr>
                            <a:rPr lang="es-EC" i="1">
                              <a:latin typeface="Cambria Math" panose="02040503050406030204" pitchFamily="18" charset="0"/>
                            </a:rPr>
                          </m:ctrlPr>
                        </m:dPr>
                        <m:e>
                          <m:r>
                            <m:rPr>
                              <m:sty m:val="p"/>
                            </m:rPr>
                            <a:rPr lang="es-EC" i="0">
                              <a:latin typeface="Cambria Math" panose="02040503050406030204" pitchFamily="18" charset="0"/>
                            </a:rPr>
                            <m:t>b</m:t>
                          </m:r>
                        </m:e>
                      </m:d>
                      <m:r>
                        <a:rPr lang="es-EC" i="0">
                          <a:latin typeface="Cambria Math" panose="02040503050406030204" pitchFamily="18" charset="0"/>
                        </a:rPr>
                        <m:t>=</m:t>
                      </m:r>
                      <m:r>
                        <m:rPr>
                          <m:sty m:val="p"/>
                        </m:rPr>
                        <a:rPr lang="es-EC" i="0">
                          <a:latin typeface="Cambria Math" panose="02040503050406030204" pitchFamily="18" charset="0"/>
                        </a:rPr>
                        <m:t>k</m:t>
                      </m:r>
                      <m:f>
                        <m:fPr>
                          <m:ctrlPr>
                            <a:rPr lang="es-EC" i="1">
                              <a:latin typeface="Cambria Math" panose="02040503050406030204" pitchFamily="18" charset="0"/>
                            </a:rPr>
                          </m:ctrlPr>
                        </m:fPr>
                        <m:num>
                          <m:r>
                            <a:rPr lang="es-EC" i="1">
                              <a:latin typeface="Cambria Math" panose="02040503050406030204" pitchFamily="18" charset="0"/>
                            </a:rPr>
                            <m:t>𝑄</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𝑎</m:t>
                              </m:r>
                            </m:e>
                            <m:sup>
                              <m:r>
                                <a:rPr lang="es-EC" i="0">
                                  <a:latin typeface="Cambria Math" panose="02040503050406030204" pitchFamily="18" charset="0"/>
                                </a:rPr>
                                <m:t>2</m:t>
                              </m:r>
                            </m:sup>
                          </m:sSup>
                        </m:num>
                        <m:den>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2</m:t>
                              </m:r>
                            </m:sup>
                          </m:sSup>
                        </m:den>
                      </m:f>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4349055" y="2057759"/>
                <a:ext cx="2643801" cy="648126"/>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3444182" y="5028370"/>
                <a:ext cx="2523063" cy="6469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𝑀𝑎𝑥</m:t>
                          </m:r>
                        </m:sub>
                      </m:sSub>
                      <m:r>
                        <a:rPr lang="es-EC" i="0">
                          <a:latin typeface="Cambria Math" panose="02040503050406030204" pitchFamily="18" charset="0"/>
                        </a:rPr>
                        <m:t>=</m:t>
                      </m:r>
                      <m:r>
                        <a:rPr lang="es-EC" i="1">
                          <a:latin typeface="Cambria Math" panose="02040503050406030204" pitchFamily="18" charset="0"/>
                        </a:rPr>
                        <m:t>𝑤</m:t>
                      </m:r>
                      <m:r>
                        <a:rPr lang="es-EC" i="0">
                          <a:latin typeface="Cambria Math" panose="02040503050406030204" pitchFamily="18" charset="0"/>
                        </a:rPr>
                        <m:t>(</m:t>
                      </m:r>
                      <m:r>
                        <a:rPr lang="es-EC" i="1">
                          <a:latin typeface="Cambria Math" panose="02040503050406030204" pitchFamily="18" charset="0"/>
                        </a:rPr>
                        <m:t>𝑎</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0">
                              <a:latin typeface="Cambria Math" panose="02040503050406030204" pitchFamily="18" charset="0"/>
                            </a:rPr>
                            <m:t>1</m:t>
                          </m:r>
                        </m:sub>
                      </m:sSub>
                      <m:f>
                        <m:fPr>
                          <m:ctrlPr>
                            <a:rPr lang="es-EC" i="1">
                              <a:latin typeface="Cambria Math" panose="02040503050406030204" pitchFamily="18" charset="0"/>
                            </a:rPr>
                          </m:ctrlPr>
                        </m:fPr>
                        <m:num>
                          <m:r>
                            <a:rPr lang="es-EC" i="1">
                              <a:latin typeface="Cambria Math" panose="02040503050406030204" pitchFamily="18" charset="0"/>
                            </a:rPr>
                            <m:t>𝑞</m:t>
                          </m:r>
                          <m:sSup>
                            <m:sSupPr>
                              <m:ctrlPr>
                                <a:rPr lang="es-EC" i="1">
                                  <a:latin typeface="Cambria Math" panose="02040503050406030204" pitchFamily="18" charset="0"/>
                                </a:rPr>
                              </m:ctrlPr>
                            </m:sSupPr>
                            <m:e>
                              <m:r>
                                <a:rPr lang="es-EC" i="1">
                                  <a:latin typeface="Cambria Math" panose="02040503050406030204" pitchFamily="18" charset="0"/>
                                </a:rPr>
                                <m:t>𝑎</m:t>
                              </m:r>
                            </m:e>
                            <m:sup>
                              <m:r>
                                <a:rPr lang="es-EC" i="0">
                                  <a:latin typeface="Cambria Math" panose="02040503050406030204" pitchFamily="18" charset="0"/>
                                </a:rPr>
                                <m:t>4</m:t>
                              </m:r>
                            </m:sup>
                          </m:sSup>
                        </m:num>
                        <m:den>
                          <m:sSup>
                            <m:sSupPr>
                              <m:ctrlPr>
                                <a:rPr lang="es-EC" i="1">
                                  <a:latin typeface="Cambria Math" panose="02040503050406030204" pitchFamily="18" charset="0"/>
                                </a:rPr>
                              </m:ctrlPr>
                            </m:sSupPr>
                            <m:e>
                              <m:r>
                                <a:rPr lang="es-EC" i="1">
                                  <a:latin typeface="Cambria Math" panose="02040503050406030204" pitchFamily="18" charset="0"/>
                                </a:rPr>
                                <m:t>𝐸h</m:t>
                              </m:r>
                            </m:e>
                            <m:sup>
                              <m:r>
                                <a:rPr lang="es-EC" i="0">
                                  <a:latin typeface="Cambria Math" panose="02040503050406030204" pitchFamily="18" charset="0"/>
                                </a:rPr>
                                <m:t>3</m:t>
                              </m:r>
                            </m:sup>
                          </m:sSup>
                        </m:den>
                      </m:f>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3444182" y="5028370"/>
                <a:ext cx="2523063" cy="646972"/>
              </a:xfrm>
              <a:prstGeom prst="rect">
                <a:avLst/>
              </a:prstGeom>
              <a:blipFill>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7154739" y="2574959"/>
                <a:ext cx="1654491" cy="6893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k</m:t>
                      </m:r>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m:rPr>
                                  <m:sty m:val="p"/>
                                </m:rPr>
                                <a:rPr lang="es-EC" i="0">
                                  <a:latin typeface="Cambria Math" panose="02040503050406030204" pitchFamily="18" charset="0"/>
                                </a:rPr>
                                <m:t>σ</m:t>
                              </m:r>
                            </m:e>
                            <m:sub>
                              <m:r>
                                <m:rPr>
                                  <m:sty m:val="p"/>
                                </m:rPr>
                                <a:rPr lang="es-EC" i="0">
                                  <a:latin typeface="Cambria Math" panose="02040503050406030204" pitchFamily="18" charset="0"/>
                                </a:rPr>
                                <m:t>r</m:t>
                              </m:r>
                            </m:sub>
                          </m:sSub>
                          <m:d>
                            <m:dPr>
                              <m:ctrlPr>
                                <a:rPr lang="es-EC" i="1">
                                  <a:latin typeface="Cambria Math" panose="02040503050406030204" pitchFamily="18" charset="0"/>
                                </a:rPr>
                              </m:ctrlPr>
                            </m:dPr>
                            <m:e>
                              <m:r>
                                <m:rPr>
                                  <m:sty m:val="p"/>
                                </m:rPr>
                                <a:rPr lang="es-EC" i="0">
                                  <a:latin typeface="Cambria Math" panose="02040503050406030204" pitchFamily="18" charset="0"/>
                                </a:rPr>
                                <m:t>b</m:t>
                              </m:r>
                            </m:e>
                          </m:d>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2</m:t>
                              </m:r>
                            </m:sup>
                          </m:sSup>
                        </m:num>
                        <m:den>
                          <m:r>
                            <a:rPr lang="es-EC" i="1">
                              <a:latin typeface="Cambria Math" panose="02040503050406030204" pitchFamily="18" charset="0"/>
                            </a:rPr>
                            <m:t>𝑄</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𝑎</m:t>
                              </m:r>
                            </m:e>
                            <m:sup>
                              <m:r>
                                <a:rPr lang="es-EC" i="0">
                                  <a:latin typeface="Cambria Math" panose="02040503050406030204" pitchFamily="18" charset="0"/>
                                </a:rPr>
                                <m:t>2</m:t>
                              </m:r>
                            </m:sup>
                          </m:sSup>
                        </m:den>
                      </m:f>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7154739" y="2574959"/>
                <a:ext cx="1654491" cy="689356"/>
              </a:xfrm>
              <a:prstGeom prst="rect">
                <a:avLst/>
              </a:prstGeom>
              <a:blipFill>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6554750" y="5024880"/>
                <a:ext cx="2077620"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k</m:t>
                          </m:r>
                        </m:e>
                        <m:sub>
                          <m:r>
                            <a:rPr lang="es-EC" i="0">
                              <a:latin typeface="Cambria Math" panose="02040503050406030204" pitchFamily="18" charset="0"/>
                            </a:rPr>
                            <m:t>1</m:t>
                          </m:r>
                        </m:sub>
                      </m:sSub>
                      <m:r>
                        <a:rPr lang="es-EC" i="0">
                          <a:latin typeface="Cambria Math" panose="02040503050406030204" pitchFamily="18" charset="0"/>
                        </a:rPr>
                        <m:t>=</m:t>
                      </m:r>
                      <m:f>
                        <m:fPr>
                          <m:ctrlPr>
                            <a:rPr lang="es-EC" i="1">
                              <a:latin typeface="Cambria Math" panose="02040503050406030204" pitchFamily="18" charset="0"/>
                            </a:rPr>
                          </m:ctrlPr>
                        </m:fPr>
                        <m:num>
                          <m:r>
                            <m:rPr>
                              <m:sty m:val="p"/>
                            </m:rPr>
                            <a:rPr lang="es-EC" i="0">
                              <a:latin typeface="Cambria Math" panose="02040503050406030204" pitchFamily="18" charset="0"/>
                            </a:rPr>
                            <m:t>w</m:t>
                          </m:r>
                          <m:d>
                            <m:dPr>
                              <m:ctrlPr>
                                <a:rPr lang="es-EC" i="1">
                                  <a:latin typeface="Cambria Math" panose="02040503050406030204" pitchFamily="18" charset="0"/>
                                </a:rPr>
                              </m:ctrlPr>
                            </m:dPr>
                            <m:e>
                              <m:r>
                                <m:rPr>
                                  <m:sty m:val="p"/>
                                </m:rPr>
                                <a:rPr lang="es-EC" i="0">
                                  <a:latin typeface="Cambria Math" panose="02040503050406030204" pitchFamily="18" charset="0"/>
                                </a:rPr>
                                <m:t>a</m:t>
                              </m:r>
                            </m:e>
                          </m:d>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𝐸</m:t>
                              </m:r>
                              <m:r>
                                <a:rPr lang="es-EC" i="0">
                                  <a:latin typeface="Cambria Math" panose="02040503050406030204" pitchFamily="18" charset="0"/>
                                </a:rPr>
                                <m:t>∗</m:t>
                              </m:r>
                              <m:r>
                                <a:rPr lang="es-EC" i="1">
                                  <a:latin typeface="Cambria Math" panose="02040503050406030204" pitchFamily="18" charset="0"/>
                                </a:rPr>
                                <m:t>h</m:t>
                              </m:r>
                            </m:e>
                            <m:sup>
                              <m:r>
                                <a:rPr lang="es-EC" i="0">
                                  <a:latin typeface="Cambria Math" panose="02040503050406030204" pitchFamily="18" charset="0"/>
                                </a:rPr>
                                <m:t>3</m:t>
                              </m:r>
                            </m:sup>
                          </m:sSup>
                        </m:num>
                        <m:den>
                          <m:r>
                            <a:rPr lang="es-EC" i="1">
                              <a:latin typeface="Cambria Math" panose="02040503050406030204" pitchFamily="18" charset="0"/>
                            </a:rPr>
                            <m:t>𝑃</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𝑎</m:t>
                              </m:r>
                            </m:e>
                            <m:sup>
                              <m:r>
                                <a:rPr lang="es-EC" i="0">
                                  <a:latin typeface="Cambria Math" panose="02040503050406030204" pitchFamily="18" charset="0"/>
                                </a:rPr>
                                <m:t>4</m:t>
                              </m:r>
                            </m:sup>
                          </m:sSup>
                        </m:den>
                      </m:f>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6554750" y="5024880"/>
                <a:ext cx="2077620" cy="648126"/>
              </a:xfrm>
              <a:prstGeom prst="rect">
                <a:avLst/>
              </a:prstGeom>
              <a:blipFill>
                <a:blip r:embed="rId10"/>
                <a:stretch>
                  <a:fillRect/>
                </a:stretch>
              </a:blipFill>
            </p:spPr>
            <p:txBody>
              <a:bodyPr/>
              <a:lstStyle/>
              <a:p>
                <a:r>
                  <a:rPr lang="es-EC">
                    <a:noFill/>
                  </a:rPr>
                  <a:t> </a:t>
                </a:r>
              </a:p>
            </p:txBody>
          </p:sp>
        </mc:Fallback>
      </mc:AlternateContent>
      <p:sp>
        <p:nvSpPr>
          <p:cNvPr id="15" name="Flecha: doblada hacia arriba 14"/>
          <p:cNvSpPr/>
          <p:nvPr/>
        </p:nvSpPr>
        <p:spPr>
          <a:xfrm rot="5400000">
            <a:off x="3019782" y="5136550"/>
            <a:ext cx="261296" cy="446774"/>
          </a:xfrm>
          <a:prstGeom prst="ben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6" name="Rectángulo 5"/>
              <p:cNvSpPr/>
              <p:nvPr/>
            </p:nvSpPr>
            <p:spPr>
              <a:xfrm>
                <a:off x="1190397" y="1796255"/>
                <a:ext cx="2751394"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𝑟</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𝐸</m:t>
                          </m:r>
                        </m:num>
                        <m:den>
                          <m:r>
                            <a:rPr lang="es-EC" i="0">
                              <a:latin typeface="Cambria Math" panose="02040503050406030204" pitchFamily="18" charset="0"/>
                            </a:rPr>
                            <m:t>1−</m:t>
                          </m:r>
                          <m:sSup>
                            <m:sSupPr>
                              <m:ctrlPr>
                                <a:rPr lang="es-EC" i="1">
                                  <a:latin typeface="Cambria Math" panose="02040503050406030204" pitchFamily="18" charset="0"/>
                                </a:rPr>
                              </m:ctrlPr>
                            </m:sSupPr>
                            <m:e>
                              <m:r>
                                <a:rPr lang="es-EC" i="1">
                                  <a:latin typeface="Cambria Math" panose="02040503050406030204" pitchFamily="18" charset="0"/>
                                </a:rPr>
                                <m:t>𝑢</m:t>
                              </m:r>
                            </m:e>
                            <m:sup>
                              <m:r>
                                <a:rPr lang="es-EC" i="0">
                                  <a:latin typeface="Cambria Math" panose="02040503050406030204" pitchFamily="18" charset="0"/>
                                </a:rPr>
                                <m:t>2</m:t>
                              </m:r>
                            </m:sup>
                          </m:sSup>
                        </m:den>
                      </m:f>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𝜀</m:t>
                              </m:r>
                            </m:e>
                            <m:sub>
                              <m:r>
                                <a:rPr lang="es-EC" i="1">
                                  <a:latin typeface="Cambria Math" panose="02040503050406030204" pitchFamily="18" charset="0"/>
                                </a:rPr>
                                <m:t>𝑟</m:t>
                              </m:r>
                            </m:sub>
                          </m:sSub>
                          <m:r>
                            <a:rPr lang="es-EC" i="0">
                              <a:latin typeface="Cambria Math" panose="02040503050406030204" pitchFamily="18" charset="0"/>
                            </a:rPr>
                            <m:t>+</m:t>
                          </m:r>
                          <m:r>
                            <a:rPr lang="es-EC" i="1">
                              <a:latin typeface="Cambria Math" panose="02040503050406030204" pitchFamily="18" charset="0"/>
                            </a:rPr>
                            <m:t>𝑢</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𝜀</m:t>
                              </m:r>
                            </m:e>
                            <m:sub>
                              <m:r>
                                <a:rPr lang="es-EC" i="1">
                                  <a:latin typeface="Cambria Math" panose="02040503050406030204" pitchFamily="18" charset="0"/>
                                </a:rPr>
                                <m:t>𝑡</m:t>
                              </m:r>
                            </m:sub>
                          </m:sSub>
                        </m:e>
                      </m:d>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1190397" y="1796255"/>
                <a:ext cx="2751394" cy="610873"/>
              </a:xfrm>
              <a:prstGeom prst="rect">
                <a:avLst/>
              </a:prstGeom>
              <a:blipFill>
                <a:blip r:embed="rId11"/>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1157073" y="2505668"/>
                <a:ext cx="2734530"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𝑡</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𝐸</m:t>
                          </m:r>
                        </m:num>
                        <m:den>
                          <m:r>
                            <a:rPr lang="es-EC" i="0">
                              <a:latin typeface="Cambria Math" panose="02040503050406030204" pitchFamily="18" charset="0"/>
                            </a:rPr>
                            <m:t>1−</m:t>
                          </m:r>
                          <m:sSup>
                            <m:sSupPr>
                              <m:ctrlPr>
                                <a:rPr lang="es-EC" i="1">
                                  <a:latin typeface="Cambria Math" panose="02040503050406030204" pitchFamily="18" charset="0"/>
                                </a:rPr>
                              </m:ctrlPr>
                            </m:sSupPr>
                            <m:e>
                              <m:r>
                                <a:rPr lang="es-EC" i="1">
                                  <a:latin typeface="Cambria Math" panose="02040503050406030204" pitchFamily="18" charset="0"/>
                                </a:rPr>
                                <m:t>𝑢</m:t>
                              </m:r>
                            </m:e>
                            <m:sup>
                              <m:r>
                                <a:rPr lang="es-EC" i="0">
                                  <a:latin typeface="Cambria Math" panose="02040503050406030204" pitchFamily="18" charset="0"/>
                                </a:rPr>
                                <m:t>2</m:t>
                              </m:r>
                            </m:sup>
                          </m:sSup>
                        </m:den>
                      </m:f>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𝜀</m:t>
                              </m:r>
                            </m:e>
                            <m:sub>
                              <m:r>
                                <a:rPr lang="es-EC" i="1">
                                  <a:latin typeface="Cambria Math" panose="02040503050406030204" pitchFamily="18" charset="0"/>
                                </a:rPr>
                                <m:t>𝑡</m:t>
                              </m:r>
                            </m:sub>
                          </m:sSub>
                          <m:r>
                            <a:rPr lang="es-EC" i="0">
                              <a:latin typeface="Cambria Math" panose="02040503050406030204" pitchFamily="18" charset="0"/>
                            </a:rPr>
                            <m:t>+</m:t>
                          </m:r>
                          <m:r>
                            <a:rPr lang="es-EC" i="1">
                              <a:latin typeface="Cambria Math" panose="02040503050406030204" pitchFamily="18" charset="0"/>
                            </a:rPr>
                            <m:t>𝑢</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𝜀</m:t>
                              </m:r>
                            </m:e>
                            <m:sub>
                              <m:r>
                                <a:rPr lang="es-EC" i="1">
                                  <a:latin typeface="Cambria Math" panose="02040503050406030204" pitchFamily="18" charset="0"/>
                                </a:rPr>
                                <m:t>𝑟</m:t>
                              </m:r>
                            </m:sub>
                          </m:sSub>
                        </m:e>
                      </m:d>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1157073" y="2505668"/>
                <a:ext cx="2734530" cy="610873"/>
              </a:xfrm>
              <a:prstGeom prst="rect">
                <a:avLst/>
              </a:prstGeom>
              <a:blipFill>
                <a:blip r:embed="rId12"/>
                <a:stretch>
                  <a:fillRect/>
                </a:stretch>
              </a:blipFill>
            </p:spPr>
            <p:txBody>
              <a:bodyPr/>
              <a:lstStyle/>
              <a:p>
                <a:r>
                  <a:rPr lang="es-EC">
                    <a:noFill/>
                  </a:rPr>
                  <a:t> </a:t>
                </a:r>
              </a:p>
            </p:txBody>
          </p:sp>
        </mc:Fallback>
      </mc:AlternateContent>
      <p:graphicFrame>
        <p:nvGraphicFramePr>
          <p:cNvPr id="23" name="Diagrama 22"/>
          <p:cNvGraphicFramePr/>
          <p:nvPr>
            <p:extLst>
              <p:ext uri="{D42A27DB-BD31-4B8C-83A1-F6EECF244321}">
                <p14:modId xmlns:p14="http://schemas.microsoft.com/office/powerpoint/2010/main" val="2203044067"/>
              </p:ext>
            </p:extLst>
          </p:nvPr>
        </p:nvGraphicFramePr>
        <p:xfrm>
          <a:off x="395536" y="3634409"/>
          <a:ext cx="8136904" cy="107701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mc:AlternateContent xmlns:mc="http://schemas.openxmlformats.org/markup-compatibility/2006" xmlns:a14="http://schemas.microsoft.com/office/drawing/2010/main">
        <mc:Choice Requires="a14">
          <p:sp>
            <p:nvSpPr>
              <p:cNvPr id="16" name="Rectángulo 15"/>
              <p:cNvSpPr/>
              <p:nvPr/>
            </p:nvSpPr>
            <p:spPr>
              <a:xfrm>
                <a:off x="1190397" y="4598330"/>
                <a:ext cx="4563685"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𝐸𝑥𝑝𝑒𝑟𝑖𝑚𝑒𝑛𝑡𝑜</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𝛿</m:t>
                          </m:r>
                        </m:e>
                        <m:sub>
                          <m:r>
                            <a:rPr lang="es-EC" i="1">
                              <a:latin typeface="Cambria Math" panose="02040503050406030204" pitchFamily="18" charset="0"/>
                            </a:rPr>
                            <m:t>𝐶𝑜𝑚𝑝</m:t>
                          </m:r>
                          <m:r>
                            <a:rPr lang="es-EC" i="0">
                              <a:latin typeface="Cambria Math" panose="02040503050406030204" pitchFamily="18" charset="0"/>
                            </a:rPr>
                            <m:t>.  </m:t>
                          </m:r>
                          <m:r>
                            <a:rPr lang="es-EC" i="1">
                              <a:latin typeface="Cambria Math" panose="02040503050406030204" pitchFamily="18" charset="0"/>
                            </a:rPr>
                            <m:t>𝑅𝑒𝑙𝑜𝑗</m:t>
                          </m:r>
                          <m:r>
                            <a:rPr lang="es-EC" i="0">
                              <a:latin typeface="Cambria Math" panose="02040503050406030204" pitchFamily="18" charset="0"/>
                            </a:rPr>
                            <m:t> 1</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𝛿</m:t>
                          </m:r>
                        </m:e>
                        <m:sub>
                          <m:r>
                            <a:rPr lang="es-EC" i="1">
                              <a:latin typeface="Cambria Math" panose="02040503050406030204" pitchFamily="18" charset="0"/>
                            </a:rPr>
                            <m:t>𝐶𝑜𝑚𝑝</m:t>
                          </m:r>
                          <m:r>
                            <a:rPr lang="es-EC" i="0">
                              <a:latin typeface="Cambria Math" panose="02040503050406030204" pitchFamily="18" charset="0"/>
                            </a:rPr>
                            <m:t>.  </m:t>
                          </m:r>
                          <m:r>
                            <a:rPr lang="es-EC" i="1">
                              <a:latin typeface="Cambria Math" panose="02040503050406030204" pitchFamily="18" charset="0"/>
                            </a:rPr>
                            <m:t>𝑅𝑒𝑙𝑜𝑗</m:t>
                          </m:r>
                          <m:r>
                            <a:rPr lang="es-EC" i="0">
                              <a:latin typeface="Cambria Math" panose="02040503050406030204" pitchFamily="18" charset="0"/>
                            </a:rPr>
                            <m:t> 2</m:t>
                          </m:r>
                        </m:sub>
                      </m:sSub>
                    </m:oMath>
                  </m:oMathPara>
                </a14:m>
                <a:endParaRPr lang="es-EC" dirty="0"/>
              </a:p>
            </p:txBody>
          </p:sp>
        </mc:Choice>
        <mc:Fallback xmlns="">
          <p:sp>
            <p:nvSpPr>
              <p:cNvPr id="16" name="Rectángulo 15"/>
              <p:cNvSpPr>
                <a:spLocks noRot="1" noChangeAspect="1" noMove="1" noResize="1" noEditPoints="1" noAdjustHandles="1" noChangeArrowheads="1" noChangeShapeType="1" noTextEdit="1"/>
              </p:cNvSpPr>
              <p:nvPr/>
            </p:nvSpPr>
            <p:spPr>
              <a:xfrm>
                <a:off x="1190397" y="4598330"/>
                <a:ext cx="4563685" cy="391646"/>
              </a:xfrm>
              <a:prstGeom prst="rect">
                <a:avLst/>
              </a:prstGeom>
              <a:blipFill>
                <a:blip r:embed="rId18"/>
                <a:stretch>
                  <a:fillRect b="-7692"/>
                </a:stretch>
              </a:blipFill>
            </p:spPr>
            <p:txBody>
              <a:bodyPr/>
              <a:lstStyle/>
              <a:p>
                <a:r>
                  <a:rPr lang="es-EC">
                    <a:noFill/>
                  </a:rPr>
                  <a:t> </a:t>
                </a:r>
              </a:p>
            </p:txBody>
          </p:sp>
        </mc:Fallback>
      </mc:AlternateContent>
      <p:sp>
        <p:nvSpPr>
          <p:cNvPr id="24" name="Flecha: a la derecha 23"/>
          <p:cNvSpPr/>
          <p:nvPr/>
        </p:nvSpPr>
        <p:spPr>
          <a:xfrm>
            <a:off x="4012251" y="2369759"/>
            <a:ext cx="269954" cy="2718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26" name="Flecha: doblada hacia arriba 25"/>
          <p:cNvSpPr/>
          <p:nvPr/>
        </p:nvSpPr>
        <p:spPr>
          <a:xfrm rot="5400000">
            <a:off x="6638821" y="2683361"/>
            <a:ext cx="261296" cy="446774"/>
          </a:xfrm>
          <a:prstGeom prst="ben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27" name="Flecha: a la derecha 26"/>
          <p:cNvSpPr/>
          <p:nvPr/>
        </p:nvSpPr>
        <p:spPr>
          <a:xfrm>
            <a:off x="6126020" y="5308434"/>
            <a:ext cx="269954" cy="2718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84036758"/>
      </p:ext>
    </p:extLst>
  </p:cSld>
  <p:clrMapOvr>
    <a:masterClrMapping/>
  </p:clrMapOvr>
  <p:transition>
    <p:spli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4427984" y="-90264"/>
            <a:ext cx="475252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s-EC" sz="3000" b="1" dirty="0">
                <a:solidFill>
                  <a:schemeClr val="tx1"/>
                </a:solidFill>
              </a:rPr>
              <a:t>Fabricación de Probetas y Soportes</a:t>
            </a:r>
            <a:endParaRPr lang="es-EC" sz="3000"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52</a:t>
            </a:fld>
            <a:endParaRPr lang="en-US" dirty="0"/>
          </a:p>
        </p:txBody>
      </p:sp>
      <p:graphicFrame>
        <p:nvGraphicFramePr>
          <p:cNvPr id="2" name="Diagrama 1"/>
          <p:cNvGraphicFramePr/>
          <p:nvPr>
            <p:extLst>
              <p:ext uri="{D42A27DB-BD31-4B8C-83A1-F6EECF244321}">
                <p14:modId xmlns:p14="http://schemas.microsoft.com/office/powerpoint/2010/main" val="2282998336"/>
              </p:ext>
            </p:extLst>
          </p:nvPr>
        </p:nvGraphicFramePr>
        <p:xfrm>
          <a:off x="251520" y="1412776"/>
          <a:ext cx="3168352"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p:cNvPicPr/>
          <p:nvPr/>
        </p:nvPicPr>
        <p:blipFill>
          <a:blip r:embed="rId8"/>
          <a:stretch>
            <a:fillRect/>
          </a:stretch>
        </p:blipFill>
        <p:spPr>
          <a:xfrm>
            <a:off x="3635896" y="1412776"/>
            <a:ext cx="5395333" cy="4320480"/>
          </a:xfrm>
          <a:prstGeom prst="rect">
            <a:avLst/>
          </a:prstGeom>
        </p:spPr>
      </p:pic>
      <p:pic>
        <p:nvPicPr>
          <p:cNvPr id="3" name="Imagen 2"/>
          <p:cNvPicPr>
            <a:picLocks noChangeAspect="1"/>
          </p:cNvPicPr>
          <p:nvPr/>
        </p:nvPicPr>
        <p:blipFill>
          <a:blip r:embed="rId9"/>
          <a:stretch>
            <a:fillRect/>
          </a:stretch>
        </p:blipFill>
        <p:spPr>
          <a:xfrm rot="5400000">
            <a:off x="3322777" y="1401441"/>
            <a:ext cx="5650049" cy="4596320"/>
          </a:xfrm>
          <a:prstGeom prst="rect">
            <a:avLst/>
          </a:prstGeom>
        </p:spPr>
      </p:pic>
      <p:pic>
        <p:nvPicPr>
          <p:cNvPr id="4" name="Imagen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95936" y="1412776"/>
            <a:ext cx="5148064" cy="4375057"/>
          </a:xfrm>
          <a:prstGeom prst="rect">
            <a:avLst/>
          </a:prstGeom>
        </p:spPr>
      </p:pic>
    </p:spTree>
    <p:extLst>
      <p:ext uri="{BB962C8B-B14F-4D97-AF65-F5344CB8AC3E}">
        <p14:creationId xmlns:p14="http://schemas.microsoft.com/office/powerpoint/2010/main" val="1763558980"/>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4427984" y="-90264"/>
            <a:ext cx="475252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s-EC" sz="3000" b="1" dirty="0">
                <a:solidFill>
                  <a:schemeClr val="tx1"/>
                </a:solidFill>
              </a:rPr>
              <a:t>Ubicación y colocación de Strain Gages </a:t>
            </a:r>
            <a:endParaRPr lang="es-EC" sz="3000"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53</a:t>
            </a:fld>
            <a:endParaRPr lang="en-US" dirty="0"/>
          </a:p>
        </p:txBody>
      </p:sp>
      <p:graphicFrame>
        <p:nvGraphicFramePr>
          <p:cNvPr id="2" name="Diagrama 1"/>
          <p:cNvGraphicFramePr/>
          <p:nvPr>
            <p:extLst>
              <p:ext uri="{D42A27DB-BD31-4B8C-83A1-F6EECF244321}">
                <p14:modId xmlns:p14="http://schemas.microsoft.com/office/powerpoint/2010/main" val="3477433372"/>
              </p:ext>
            </p:extLst>
          </p:nvPr>
        </p:nvGraphicFramePr>
        <p:xfrm>
          <a:off x="467544" y="1630042"/>
          <a:ext cx="3888432"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p:nvPr/>
        </p:nvPicPr>
        <p:blipFill>
          <a:blip r:embed="rId7"/>
          <a:stretch>
            <a:fillRect/>
          </a:stretch>
        </p:blipFill>
        <p:spPr>
          <a:xfrm>
            <a:off x="4990734" y="980728"/>
            <a:ext cx="3699036" cy="2642994"/>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1397030661"/>
              </p:ext>
            </p:extLst>
          </p:nvPr>
        </p:nvGraphicFramePr>
        <p:xfrm>
          <a:off x="4716016" y="3717032"/>
          <a:ext cx="4248472" cy="2088234"/>
        </p:xfrm>
        <a:graphic>
          <a:graphicData uri="http://schemas.openxmlformats.org/drawingml/2006/table">
            <a:tbl>
              <a:tblPr firstRow="1" firstCol="1" bandRow="1">
                <a:tableStyleId>{17292A2E-F333-43FB-9621-5CBBE7FDCDCB}</a:tableStyleId>
              </a:tblPr>
              <a:tblGrid>
                <a:gridCol w="852412">
                  <a:extLst>
                    <a:ext uri="{9D8B030D-6E8A-4147-A177-3AD203B41FA5}">
                      <a16:colId xmlns:a16="http://schemas.microsoft.com/office/drawing/2014/main" val="900303435"/>
                    </a:ext>
                  </a:extLst>
                </a:gridCol>
                <a:gridCol w="852412">
                  <a:extLst>
                    <a:ext uri="{9D8B030D-6E8A-4147-A177-3AD203B41FA5}">
                      <a16:colId xmlns:a16="http://schemas.microsoft.com/office/drawing/2014/main" val="3603222974"/>
                    </a:ext>
                  </a:extLst>
                </a:gridCol>
                <a:gridCol w="849694">
                  <a:extLst>
                    <a:ext uri="{9D8B030D-6E8A-4147-A177-3AD203B41FA5}">
                      <a16:colId xmlns:a16="http://schemas.microsoft.com/office/drawing/2014/main" val="2963528155"/>
                    </a:ext>
                  </a:extLst>
                </a:gridCol>
                <a:gridCol w="846977">
                  <a:extLst>
                    <a:ext uri="{9D8B030D-6E8A-4147-A177-3AD203B41FA5}">
                      <a16:colId xmlns:a16="http://schemas.microsoft.com/office/drawing/2014/main" val="945839751"/>
                    </a:ext>
                  </a:extLst>
                </a:gridCol>
                <a:gridCol w="846977">
                  <a:extLst>
                    <a:ext uri="{9D8B030D-6E8A-4147-A177-3AD203B41FA5}">
                      <a16:colId xmlns:a16="http://schemas.microsoft.com/office/drawing/2014/main" val="3561860884"/>
                    </a:ext>
                  </a:extLst>
                </a:gridCol>
              </a:tblGrid>
              <a:tr h="805134">
                <a:tc rowSpan="2">
                  <a:txBody>
                    <a:bodyPr/>
                    <a:lstStyle/>
                    <a:p>
                      <a:pPr marL="0" marR="0" algn="ctr">
                        <a:lnSpc>
                          <a:spcPct val="115000"/>
                        </a:lnSpc>
                        <a:spcBef>
                          <a:spcPts val="0"/>
                        </a:spcBef>
                        <a:spcAft>
                          <a:spcPts val="0"/>
                        </a:spcAft>
                      </a:pPr>
                      <a:r>
                        <a:rPr lang="es-EC" sz="1200">
                          <a:effectLst/>
                        </a:rPr>
                        <a:t>PROBETA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tc gridSpan="2">
                  <a:txBody>
                    <a:bodyPr/>
                    <a:lstStyle/>
                    <a:p>
                      <a:pPr marL="0" marR="0" algn="ctr">
                        <a:lnSpc>
                          <a:spcPct val="115000"/>
                        </a:lnSpc>
                        <a:spcBef>
                          <a:spcPts val="0"/>
                        </a:spcBef>
                        <a:spcAft>
                          <a:spcPts val="0"/>
                        </a:spcAft>
                      </a:pPr>
                      <a:r>
                        <a:rPr lang="es-EC" sz="1200">
                          <a:effectLst/>
                        </a:rPr>
                        <a:t>POSICIÓN RADIAL DE  EXTENSÓMETROS [mm]</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tc hMerge="1">
                  <a:txBody>
                    <a:bodyPr/>
                    <a:lstStyle/>
                    <a:p>
                      <a:endParaRPr lang="es-EC"/>
                    </a:p>
                  </a:txBody>
                  <a:tcPr/>
                </a:tc>
                <a:tc gridSpan="2">
                  <a:txBody>
                    <a:bodyPr/>
                    <a:lstStyle/>
                    <a:p>
                      <a:pPr marL="0" marR="0" algn="ctr">
                        <a:lnSpc>
                          <a:spcPct val="115000"/>
                        </a:lnSpc>
                        <a:spcBef>
                          <a:spcPts val="0"/>
                        </a:spcBef>
                        <a:spcAft>
                          <a:spcPts val="0"/>
                        </a:spcAft>
                      </a:pPr>
                      <a:r>
                        <a:rPr lang="es-EC" sz="1200">
                          <a:effectLst/>
                        </a:rPr>
                        <a:t>POSICIÓN RADIAL DE COMPARADOR DE RELOJ PALPADOR [mm]</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tc hMerge="1">
                  <a:txBody>
                    <a:bodyPr/>
                    <a:lstStyle/>
                    <a:p>
                      <a:endParaRPr lang="es-EC"/>
                    </a:p>
                  </a:txBody>
                  <a:tcPr/>
                </a:tc>
                <a:extLst>
                  <a:ext uri="{0D108BD9-81ED-4DB2-BD59-A6C34878D82A}">
                    <a16:rowId xmlns:a16="http://schemas.microsoft.com/office/drawing/2014/main" val="2155527714"/>
                  </a:ext>
                </a:extLst>
              </a:tr>
              <a:tr h="256620">
                <a:tc vMerge="1">
                  <a:txBody>
                    <a:bodyPr/>
                    <a:lstStyle/>
                    <a:p>
                      <a:endParaRPr lang="es-EC"/>
                    </a:p>
                  </a:txBody>
                  <a:tcPr/>
                </a:tc>
                <a:tc>
                  <a:txBody>
                    <a:bodyPr/>
                    <a:lstStyle/>
                    <a:p>
                      <a:pPr marL="0" marR="0" algn="ctr">
                        <a:lnSpc>
                          <a:spcPct val="115000"/>
                        </a:lnSpc>
                        <a:spcBef>
                          <a:spcPts val="0"/>
                        </a:spcBef>
                        <a:spcAft>
                          <a:spcPts val="0"/>
                        </a:spcAft>
                      </a:pPr>
                      <a:r>
                        <a:rPr lang="es-EC" sz="1200">
                          <a:effectLst/>
                        </a:rPr>
                        <a:t>RAD</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tc>
                  <a:txBody>
                    <a:bodyPr/>
                    <a:lstStyle/>
                    <a:p>
                      <a:pPr marL="0" marR="0" algn="ctr">
                        <a:lnSpc>
                          <a:spcPct val="115000"/>
                        </a:lnSpc>
                        <a:spcBef>
                          <a:spcPts val="0"/>
                        </a:spcBef>
                        <a:spcAft>
                          <a:spcPts val="0"/>
                        </a:spcAft>
                      </a:pPr>
                      <a:r>
                        <a:rPr lang="es-EC" sz="1200">
                          <a:effectLst/>
                        </a:rPr>
                        <a:t>TANG</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tc>
                  <a:txBody>
                    <a:bodyPr/>
                    <a:lstStyle/>
                    <a:p>
                      <a:pPr marL="0" marR="0" algn="ctr">
                        <a:lnSpc>
                          <a:spcPct val="115000"/>
                        </a:lnSpc>
                        <a:spcBef>
                          <a:spcPts val="0"/>
                        </a:spcBef>
                        <a:spcAft>
                          <a:spcPts val="0"/>
                        </a:spcAft>
                      </a:pPr>
                      <a:r>
                        <a:rPr lang="es-EC" sz="1200">
                          <a:effectLst/>
                        </a:rPr>
                        <a:t>COMP 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tc>
                  <a:txBody>
                    <a:bodyPr/>
                    <a:lstStyle/>
                    <a:p>
                      <a:pPr marL="0" marR="0" algn="ctr">
                        <a:lnSpc>
                          <a:spcPct val="115000"/>
                        </a:lnSpc>
                        <a:spcBef>
                          <a:spcPts val="0"/>
                        </a:spcBef>
                        <a:spcAft>
                          <a:spcPts val="0"/>
                        </a:spcAft>
                      </a:pPr>
                      <a:r>
                        <a:rPr lang="es-EC" sz="1200">
                          <a:effectLst/>
                        </a:rPr>
                        <a:t>COMP 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extLst>
                  <a:ext uri="{0D108BD9-81ED-4DB2-BD59-A6C34878D82A}">
                    <a16:rowId xmlns:a16="http://schemas.microsoft.com/office/drawing/2014/main" val="71962315"/>
                  </a:ext>
                </a:extLst>
              </a:tr>
              <a:tr h="256620">
                <a:tc>
                  <a:txBody>
                    <a:bodyPr/>
                    <a:lstStyle/>
                    <a:p>
                      <a:pPr marL="0" marR="0" algn="ctr">
                        <a:lnSpc>
                          <a:spcPct val="115000"/>
                        </a:lnSpc>
                        <a:spcBef>
                          <a:spcPts val="0"/>
                        </a:spcBef>
                        <a:spcAft>
                          <a:spcPts val="0"/>
                        </a:spcAft>
                      </a:pPr>
                      <a:r>
                        <a:rPr lang="es-EC" sz="1200">
                          <a:effectLst/>
                        </a:rPr>
                        <a:t>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tc>
                  <a:txBody>
                    <a:bodyPr/>
                    <a:lstStyle/>
                    <a:p>
                      <a:pPr marL="0" marR="0" algn="ctr">
                        <a:lnSpc>
                          <a:spcPct val="115000"/>
                        </a:lnSpc>
                        <a:spcBef>
                          <a:spcPts val="0"/>
                        </a:spcBef>
                        <a:spcAft>
                          <a:spcPts val="0"/>
                        </a:spcAft>
                      </a:pPr>
                      <a:r>
                        <a:rPr lang="es-EC" sz="1200">
                          <a:effectLst/>
                        </a:rPr>
                        <a:t>118.2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tc>
                  <a:txBody>
                    <a:bodyPr/>
                    <a:lstStyle/>
                    <a:p>
                      <a:pPr marL="0" marR="0" algn="ctr">
                        <a:lnSpc>
                          <a:spcPct val="115000"/>
                        </a:lnSpc>
                        <a:spcBef>
                          <a:spcPts val="0"/>
                        </a:spcBef>
                        <a:spcAft>
                          <a:spcPts val="0"/>
                        </a:spcAft>
                      </a:pPr>
                      <a:r>
                        <a:rPr lang="es-EC" sz="1200">
                          <a:effectLst/>
                        </a:rPr>
                        <a:t>118.3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tc>
                  <a:txBody>
                    <a:bodyPr/>
                    <a:lstStyle/>
                    <a:p>
                      <a:pPr marL="0" marR="0" algn="ctr">
                        <a:lnSpc>
                          <a:spcPct val="115000"/>
                        </a:lnSpc>
                        <a:spcBef>
                          <a:spcPts val="0"/>
                        </a:spcBef>
                        <a:spcAft>
                          <a:spcPts val="0"/>
                        </a:spcAft>
                      </a:pPr>
                      <a:r>
                        <a:rPr lang="es-EC" sz="1200">
                          <a:effectLst/>
                        </a:rPr>
                        <a:t>116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tc>
                  <a:txBody>
                    <a:bodyPr/>
                    <a:lstStyle/>
                    <a:p>
                      <a:pPr marL="0" marR="0" algn="ctr">
                        <a:lnSpc>
                          <a:spcPct val="115000"/>
                        </a:lnSpc>
                        <a:spcBef>
                          <a:spcPts val="0"/>
                        </a:spcBef>
                        <a:spcAft>
                          <a:spcPts val="0"/>
                        </a:spcAft>
                      </a:pPr>
                      <a:r>
                        <a:rPr lang="es-EC" sz="1200">
                          <a:effectLst/>
                        </a:rPr>
                        <a:t>128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extLst>
                  <a:ext uri="{0D108BD9-81ED-4DB2-BD59-A6C34878D82A}">
                    <a16:rowId xmlns:a16="http://schemas.microsoft.com/office/drawing/2014/main" val="4229769714"/>
                  </a:ext>
                </a:extLst>
              </a:tr>
              <a:tr h="256620">
                <a:tc>
                  <a:txBody>
                    <a:bodyPr/>
                    <a:lstStyle/>
                    <a:p>
                      <a:pPr marL="0" marR="0" algn="ctr">
                        <a:lnSpc>
                          <a:spcPct val="115000"/>
                        </a:lnSpc>
                        <a:spcBef>
                          <a:spcPts val="0"/>
                        </a:spcBef>
                        <a:spcAft>
                          <a:spcPts val="0"/>
                        </a:spcAft>
                      </a:pPr>
                      <a:r>
                        <a:rPr lang="es-EC" sz="1200">
                          <a:effectLst/>
                        </a:rPr>
                        <a:t>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tc>
                  <a:txBody>
                    <a:bodyPr/>
                    <a:lstStyle/>
                    <a:p>
                      <a:pPr marL="0" marR="0" algn="ctr">
                        <a:lnSpc>
                          <a:spcPct val="115000"/>
                        </a:lnSpc>
                        <a:spcBef>
                          <a:spcPts val="0"/>
                        </a:spcBef>
                        <a:spcAft>
                          <a:spcPts val="0"/>
                        </a:spcAft>
                      </a:pPr>
                      <a:r>
                        <a:rPr lang="es-EC" sz="1200">
                          <a:effectLst/>
                        </a:rPr>
                        <a:t>118.7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tc>
                  <a:txBody>
                    <a:bodyPr/>
                    <a:lstStyle/>
                    <a:p>
                      <a:pPr marL="0" marR="0" algn="ctr">
                        <a:lnSpc>
                          <a:spcPct val="115000"/>
                        </a:lnSpc>
                        <a:spcBef>
                          <a:spcPts val="0"/>
                        </a:spcBef>
                        <a:spcAft>
                          <a:spcPts val="0"/>
                        </a:spcAft>
                      </a:pPr>
                      <a:r>
                        <a:rPr lang="es-EC" sz="1200">
                          <a:effectLst/>
                        </a:rPr>
                        <a:t>118.4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tc>
                  <a:txBody>
                    <a:bodyPr/>
                    <a:lstStyle/>
                    <a:p>
                      <a:pPr marL="0" marR="0" algn="ctr">
                        <a:lnSpc>
                          <a:spcPct val="115000"/>
                        </a:lnSpc>
                        <a:spcBef>
                          <a:spcPts val="0"/>
                        </a:spcBef>
                        <a:spcAft>
                          <a:spcPts val="0"/>
                        </a:spcAft>
                      </a:pPr>
                      <a:r>
                        <a:rPr lang="es-EC" sz="1200">
                          <a:effectLst/>
                        </a:rPr>
                        <a:t>116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tc>
                  <a:txBody>
                    <a:bodyPr/>
                    <a:lstStyle/>
                    <a:p>
                      <a:pPr marL="0" marR="0" algn="ctr">
                        <a:lnSpc>
                          <a:spcPct val="115000"/>
                        </a:lnSpc>
                        <a:spcBef>
                          <a:spcPts val="0"/>
                        </a:spcBef>
                        <a:spcAft>
                          <a:spcPts val="0"/>
                        </a:spcAft>
                      </a:pPr>
                      <a:r>
                        <a:rPr lang="es-EC" sz="1200">
                          <a:effectLst/>
                        </a:rPr>
                        <a:t>128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extLst>
                  <a:ext uri="{0D108BD9-81ED-4DB2-BD59-A6C34878D82A}">
                    <a16:rowId xmlns:a16="http://schemas.microsoft.com/office/drawing/2014/main" val="2650202116"/>
                  </a:ext>
                </a:extLst>
              </a:tr>
              <a:tr h="256620">
                <a:tc>
                  <a:txBody>
                    <a:bodyPr/>
                    <a:lstStyle/>
                    <a:p>
                      <a:pPr marL="0" marR="0" algn="ctr">
                        <a:lnSpc>
                          <a:spcPct val="115000"/>
                        </a:lnSpc>
                        <a:spcBef>
                          <a:spcPts val="0"/>
                        </a:spcBef>
                        <a:spcAft>
                          <a:spcPts val="0"/>
                        </a:spcAft>
                      </a:pPr>
                      <a:r>
                        <a:rPr lang="es-EC" sz="1200">
                          <a:effectLst/>
                        </a:rPr>
                        <a:t>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tc>
                  <a:txBody>
                    <a:bodyPr/>
                    <a:lstStyle/>
                    <a:p>
                      <a:pPr marL="0" marR="0" algn="ctr">
                        <a:lnSpc>
                          <a:spcPct val="115000"/>
                        </a:lnSpc>
                        <a:spcBef>
                          <a:spcPts val="0"/>
                        </a:spcBef>
                        <a:spcAft>
                          <a:spcPts val="0"/>
                        </a:spcAft>
                      </a:pPr>
                      <a:r>
                        <a:rPr lang="es-EC" sz="1200">
                          <a:effectLst/>
                        </a:rPr>
                        <a:t>118.7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tc>
                  <a:txBody>
                    <a:bodyPr/>
                    <a:lstStyle/>
                    <a:p>
                      <a:pPr marL="0" marR="0" algn="ctr">
                        <a:lnSpc>
                          <a:spcPct val="115000"/>
                        </a:lnSpc>
                        <a:spcBef>
                          <a:spcPts val="0"/>
                        </a:spcBef>
                        <a:spcAft>
                          <a:spcPts val="0"/>
                        </a:spcAft>
                      </a:pPr>
                      <a:r>
                        <a:rPr lang="es-EC" sz="1200">
                          <a:effectLst/>
                        </a:rPr>
                        <a:t>118.2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tc>
                  <a:txBody>
                    <a:bodyPr/>
                    <a:lstStyle/>
                    <a:p>
                      <a:pPr marL="0" marR="0" algn="ctr">
                        <a:lnSpc>
                          <a:spcPct val="115000"/>
                        </a:lnSpc>
                        <a:spcBef>
                          <a:spcPts val="0"/>
                        </a:spcBef>
                        <a:spcAft>
                          <a:spcPts val="0"/>
                        </a:spcAft>
                      </a:pPr>
                      <a:r>
                        <a:rPr lang="es-EC" sz="1200">
                          <a:effectLst/>
                        </a:rPr>
                        <a:t>116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tc>
                  <a:txBody>
                    <a:bodyPr/>
                    <a:lstStyle/>
                    <a:p>
                      <a:pPr marL="0" marR="0" algn="ctr">
                        <a:lnSpc>
                          <a:spcPct val="115000"/>
                        </a:lnSpc>
                        <a:spcBef>
                          <a:spcPts val="0"/>
                        </a:spcBef>
                        <a:spcAft>
                          <a:spcPts val="0"/>
                        </a:spcAft>
                      </a:pPr>
                      <a:r>
                        <a:rPr lang="es-EC" sz="1200">
                          <a:effectLst/>
                        </a:rPr>
                        <a:t>128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extLst>
                  <a:ext uri="{0D108BD9-81ED-4DB2-BD59-A6C34878D82A}">
                    <a16:rowId xmlns:a16="http://schemas.microsoft.com/office/drawing/2014/main" val="2138946117"/>
                  </a:ext>
                </a:extLst>
              </a:tr>
              <a:tr h="256620">
                <a:tc>
                  <a:txBody>
                    <a:bodyPr/>
                    <a:lstStyle/>
                    <a:p>
                      <a:pPr marL="0" marR="0" algn="ctr">
                        <a:lnSpc>
                          <a:spcPct val="115000"/>
                        </a:lnSpc>
                        <a:spcBef>
                          <a:spcPts val="0"/>
                        </a:spcBef>
                        <a:spcAft>
                          <a:spcPts val="0"/>
                        </a:spcAft>
                      </a:pPr>
                      <a:r>
                        <a:rPr lang="es-EC" sz="1200">
                          <a:effectLst/>
                        </a:rPr>
                        <a:t>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tc>
                  <a:txBody>
                    <a:bodyPr/>
                    <a:lstStyle/>
                    <a:p>
                      <a:pPr marL="0" marR="0" algn="ctr">
                        <a:lnSpc>
                          <a:spcPct val="115000"/>
                        </a:lnSpc>
                        <a:spcBef>
                          <a:spcPts val="0"/>
                        </a:spcBef>
                        <a:spcAft>
                          <a:spcPts val="0"/>
                        </a:spcAft>
                      </a:pPr>
                      <a:r>
                        <a:rPr lang="es-EC" sz="1200">
                          <a:effectLst/>
                        </a:rPr>
                        <a:t>118.4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tc>
                  <a:txBody>
                    <a:bodyPr/>
                    <a:lstStyle/>
                    <a:p>
                      <a:pPr marL="0" marR="0" algn="ctr">
                        <a:lnSpc>
                          <a:spcPct val="115000"/>
                        </a:lnSpc>
                        <a:spcBef>
                          <a:spcPts val="0"/>
                        </a:spcBef>
                        <a:spcAft>
                          <a:spcPts val="0"/>
                        </a:spcAft>
                      </a:pPr>
                      <a:r>
                        <a:rPr lang="es-EC" sz="1200">
                          <a:effectLst/>
                        </a:rPr>
                        <a:t>118.2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tc>
                  <a:txBody>
                    <a:bodyPr/>
                    <a:lstStyle/>
                    <a:p>
                      <a:pPr marL="0" marR="0" algn="ctr">
                        <a:lnSpc>
                          <a:spcPct val="115000"/>
                        </a:lnSpc>
                        <a:spcBef>
                          <a:spcPts val="0"/>
                        </a:spcBef>
                        <a:spcAft>
                          <a:spcPts val="0"/>
                        </a:spcAft>
                      </a:pPr>
                      <a:r>
                        <a:rPr lang="es-EC" sz="1200">
                          <a:effectLst/>
                        </a:rPr>
                        <a:t>116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tc>
                  <a:txBody>
                    <a:bodyPr/>
                    <a:lstStyle/>
                    <a:p>
                      <a:pPr marL="0" marR="0" algn="ctr">
                        <a:lnSpc>
                          <a:spcPct val="115000"/>
                        </a:lnSpc>
                        <a:spcBef>
                          <a:spcPts val="0"/>
                        </a:spcBef>
                        <a:spcAft>
                          <a:spcPts val="0"/>
                        </a:spcAft>
                      </a:pPr>
                      <a:r>
                        <a:rPr lang="es-EC" sz="1200" dirty="0">
                          <a:effectLst/>
                        </a:rPr>
                        <a:t>128</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1663" marR="31663" marT="0" marB="0"/>
                </a:tc>
                <a:extLst>
                  <a:ext uri="{0D108BD9-81ED-4DB2-BD59-A6C34878D82A}">
                    <a16:rowId xmlns:a16="http://schemas.microsoft.com/office/drawing/2014/main" val="3550534710"/>
                  </a:ext>
                </a:extLst>
              </a:tr>
            </a:tbl>
          </a:graphicData>
        </a:graphic>
      </p:graphicFrame>
    </p:spTree>
    <p:extLst>
      <p:ext uri="{BB962C8B-B14F-4D97-AF65-F5344CB8AC3E}">
        <p14:creationId xmlns:p14="http://schemas.microsoft.com/office/powerpoint/2010/main" val="2676188064"/>
      </p:ext>
    </p:extLst>
  </p:cSld>
  <p:clrMapOvr>
    <a:masterClrMapping/>
  </p:clrMapOvr>
  <p:transition>
    <p:spli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4283968" y="-90264"/>
            <a:ext cx="489654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s-EC" sz="3000" b="1" dirty="0">
                <a:solidFill>
                  <a:schemeClr val="tx1"/>
                </a:solidFill>
              </a:rPr>
              <a:t>Procedimiento Experimental</a:t>
            </a:r>
            <a:endParaRPr lang="es-EC" sz="3000"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54</a:t>
            </a:fld>
            <a:endParaRPr lang="en-US" dirty="0"/>
          </a:p>
        </p:txBody>
      </p:sp>
      <p:graphicFrame>
        <p:nvGraphicFramePr>
          <p:cNvPr id="2" name="Diagrama 1"/>
          <p:cNvGraphicFramePr/>
          <p:nvPr>
            <p:extLst>
              <p:ext uri="{D42A27DB-BD31-4B8C-83A1-F6EECF244321}">
                <p14:modId xmlns:p14="http://schemas.microsoft.com/office/powerpoint/2010/main" val="2404092685"/>
              </p:ext>
            </p:extLst>
          </p:nvPr>
        </p:nvGraphicFramePr>
        <p:xfrm>
          <a:off x="1331640" y="1700808"/>
          <a:ext cx="684076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5875415"/>
      </p:ext>
    </p:extLst>
  </p:cSld>
  <p:clrMapOvr>
    <a:masterClrMapping/>
  </p:clrMapOvr>
  <p:transition>
    <p:spli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4283968" y="-90264"/>
            <a:ext cx="489654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s-EC" sz="3000" b="1" dirty="0">
                <a:solidFill>
                  <a:schemeClr val="tx1"/>
                </a:solidFill>
              </a:rPr>
              <a:t>Procedimiento Experimental</a:t>
            </a:r>
            <a:endParaRPr lang="es-EC" sz="3000"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55</a:t>
            </a:fld>
            <a:endParaRPr lang="en-US" dirty="0"/>
          </a:p>
        </p:txBody>
      </p:sp>
      <p:pic>
        <p:nvPicPr>
          <p:cNvPr id="6" name="Imagen 5" descr="C:\Users\Jorge CHaglla\AppData\Local\Microsoft\Windows\INetCacheContent.Word\22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97" y="1772816"/>
            <a:ext cx="4266543" cy="3626226"/>
          </a:xfrm>
          <a:prstGeom prst="rect">
            <a:avLst/>
          </a:prstGeom>
          <a:noFill/>
          <a:ln>
            <a:noFill/>
          </a:ln>
        </p:spPr>
      </p:pic>
      <p:pic>
        <p:nvPicPr>
          <p:cNvPr id="7" name="Imagen 6" descr="C:\Users\Jorge CHaglla\AppData\Local\Microsoft\Windows\INetCacheContent.Word\Screenshot (597).png"/>
          <p:cNvPicPr/>
          <p:nvPr/>
        </p:nvPicPr>
        <p:blipFill rotWithShape="1">
          <a:blip r:embed="rId3" cstate="print">
            <a:extLst>
              <a:ext uri="{28A0092B-C50C-407E-A947-70E740481C1C}">
                <a14:useLocalDpi xmlns:a14="http://schemas.microsoft.com/office/drawing/2010/main" val="0"/>
              </a:ext>
            </a:extLst>
          </a:blip>
          <a:srcRect l="34377" t="4983" r="34045" b="38302"/>
          <a:stretch/>
        </p:blipFill>
        <p:spPr bwMode="auto">
          <a:xfrm>
            <a:off x="4307441" y="1772816"/>
            <a:ext cx="4831080" cy="36262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84077699"/>
      </p:ext>
    </p:extLst>
  </p:cSld>
  <p:clrMapOvr>
    <a:masterClrMapping/>
  </p:clrMapOvr>
  <p:transition>
    <p:spli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4283968" y="-90264"/>
            <a:ext cx="489654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s-EC" sz="3000" b="1" dirty="0">
                <a:solidFill>
                  <a:schemeClr val="tx1"/>
                </a:solidFill>
              </a:rPr>
              <a:t>Procedimiento Experimental</a:t>
            </a:r>
            <a:endParaRPr lang="es-EC" sz="3000"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56</a:t>
            </a:fld>
            <a:endParaRPr lang="en-US" dirty="0"/>
          </a:p>
        </p:txBody>
      </p:sp>
      <mc:AlternateContent xmlns:mc="http://schemas.openxmlformats.org/markup-compatibility/2006" xmlns:a14="http://schemas.microsoft.com/office/drawing/2010/main">
        <mc:Choice Requires="a14">
          <p:graphicFrame>
            <p:nvGraphicFramePr>
              <p:cNvPr id="3" name="Tabla 2"/>
              <p:cNvGraphicFramePr>
                <a:graphicFrameLocks noGrp="1"/>
              </p:cNvGraphicFramePr>
              <p:nvPr>
                <p:extLst>
                  <p:ext uri="{D42A27DB-BD31-4B8C-83A1-F6EECF244321}">
                    <p14:modId xmlns:p14="http://schemas.microsoft.com/office/powerpoint/2010/main" val="634720812"/>
                  </p:ext>
                </p:extLst>
              </p:nvPr>
            </p:nvGraphicFramePr>
            <p:xfrm>
              <a:off x="179512" y="1412776"/>
              <a:ext cx="4877872" cy="1965471"/>
            </p:xfrm>
            <a:graphic>
              <a:graphicData uri="http://schemas.openxmlformats.org/drawingml/2006/table">
                <a:tbl>
                  <a:tblPr firstRow="1" firstCol="1" bandRow="1">
                    <a:tableStyleId>{17292A2E-F333-43FB-9621-5CBBE7FDCDCB}</a:tableStyleId>
                  </a:tblPr>
                  <a:tblGrid>
                    <a:gridCol w="609600">
                      <a:extLst>
                        <a:ext uri="{9D8B030D-6E8A-4147-A177-3AD203B41FA5}">
                          <a16:colId xmlns:a16="http://schemas.microsoft.com/office/drawing/2014/main" val="1963506558"/>
                        </a:ext>
                      </a:extLst>
                    </a:gridCol>
                    <a:gridCol w="997868">
                      <a:extLst>
                        <a:ext uri="{9D8B030D-6E8A-4147-A177-3AD203B41FA5}">
                          <a16:colId xmlns:a16="http://schemas.microsoft.com/office/drawing/2014/main" val="3522939251"/>
                        </a:ext>
                      </a:extLst>
                    </a:gridCol>
                    <a:gridCol w="621986">
                      <a:extLst>
                        <a:ext uri="{9D8B030D-6E8A-4147-A177-3AD203B41FA5}">
                          <a16:colId xmlns:a16="http://schemas.microsoft.com/office/drawing/2014/main" val="1464268356"/>
                        </a:ext>
                      </a:extLst>
                    </a:gridCol>
                    <a:gridCol w="920861">
                      <a:extLst>
                        <a:ext uri="{9D8B030D-6E8A-4147-A177-3AD203B41FA5}">
                          <a16:colId xmlns:a16="http://schemas.microsoft.com/office/drawing/2014/main" val="1231256155"/>
                        </a:ext>
                      </a:extLst>
                    </a:gridCol>
                    <a:gridCol w="786233">
                      <a:extLst>
                        <a:ext uri="{9D8B030D-6E8A-4147-A177-3AD203B41FA5}">
                          <a16:colId xmlns:a16="http://schemas.microsoft.com/office/drawing/2014/main" val="2479402386"/>
                        </a:ext>
                      </a:extLst>
                    </a:gridCol>
                    <a:gridCol w="941324">
                      <a:extLst>
                        <a:ext uri="{9D8B030D-6E8A-4147-A177-3AD203B41FA5}">
                          <a16:colId xmlns:a16="http://schemas.microsoft.com/office/drawing/2014/main" val="3100757487"/>
                        </a:ext>
                      </a:extLst>
                    </a:gridCol>
                  </a:tblGrid>
                  <a:tr h="379040">
                    <a:tc gridSpan="3">
                      <a:txBody>
                        <a:bodyPr/>
                        <a:lstStyle/>
                        <a:p>
                          <a:pPr marL="0" marR="0" algn="ctr">
                            <a:lnSpc>
                              <a:spcPct val="115000"/>
                            </a:lnSpc>
                            <a:spcBef>
                              <a:spcPts val="0"/>
                            </a:spcBef>
                            <a:spcAft>
                              <a:spcPts val="0"/>
                            </a:spcAft>
                          </a:pPr>
                          <a:r>
                            <a:rPr lang="es-EC" sz="1200" dirty="0">
                              <a:effectLst/>
                            </a:rPr>
                            <a:t>GEOMETRÍA DE LA PLACA</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hMerge="1">
                      <a:txBody>
                        <a:bodyPr/>
                        <a:lstStyle/>
                        <a:p>
                          <a:endParaRPr lang="es-EC"/>
                        </a:p>
                      </a:txBody>
                      <a:tcPr/>
                    </a:tc>
                    <a:tc hMerge="1">
                      <a:txBody>
                        <a:bodyPr/>
                        <a:lstStyle/>
                        <a:p>
                          <a:endParaRPr lang="es-EC"/>
                        </a:p>
                      </a:txBody>
                      <a:tcPr/>
                    </a:tc>
                    <a:tc gridSpan="3">
                      <a:txBody>
                        <a:bodyPr/>
                        <a:lstStyle/>
                        <a:p>
                          <a:pPr marL="0" marR="0" algn="ctr">
                            <a:lnSpc>
                              <a:spcPct val="115000"/>
                            </a:lnSpc>
                            <a:spcBef>
                              <a:spcPts val="0"/>
                            </a:spcBef>
                            <a:spcAft>
                              <a:spcPts val="0"/>
                            </a:spcAft>
                          </a:pPr>
                          <a:r>
                            <a:rPr lang="es-EC" sz="1200">
                              <a:effectLst/>
                            </a:rPr>
                            <a:t>CARGA APLICADA EN ÁREA EFECTIVA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636453886"/>
                      </a:ext>
                    </a:extLst>
                  </a:tr>
                  <a:tr h="413260">
                    <a:tc>
                      <a:txBody>
                        <a:bodyPr/>
                        <a:lstStyle/>
                        <a:p>
                          <a:pPr marL="0" marR="0" algn="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s-EC" sz="1200">
                                    <a:effectLst/>
                                    <a:latin typeface="Cambria Math" panose="02040503050406030204" pitchFamily="18" charset="0"/>
                                  </a:rPr>
                                  <m:t>𝒂</m:t>
                                </m:r>
                              </m:oMath>
                            </m:oMathPara>
                          </a14:m>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gn="ctr">
                            <a:lnSpc>
                              <a:spcPct val="115000"/>
                            </a:lnSpc>
                            <a:spcBef>
                              <a:spcPts val="0"/>
                            </a:spcBef>
                            <a:spcAft>
                              <a:spcPts val="0"/>
                            </a:spcAft>
                          </a:pPr>
                          <a:r>
                            <a:rPr lang="es-EC" sz="1200">
                              <a:effectLst/>
                            </a:rPr>
                            <a:t>134.25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nSpc>
                              <a:spcPct val="115000"/>
                            </a:lnSpc>
                            <a:spcBef>
                              <a:spcPts val="0"/>
                            </a:spcBef>
                            <a:spcAft>
                              <a:spcPts val="0"/>
                            </a:spcAft>
                          </a:pPr>
                          <a:r>
                            <a:rPr lang="es-EC" sz="1200" dirty="0">
                              <a:effectLst/>
                            </a:rPr>
                            <a:t>[mm]</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gn="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panose="02040503050406030204" pitchFamily="18" charset="0"/>
                                      </a:rPr>
                                    </m:ctrlPr>
                                  </m:sSubPr>
                                  <m:e>
                                    <m:r>
                                      <a:rPr lang="es-EC" sz="1200">
                                        <a:effectLst/>
                                        <a:latin typeface="Cambria Math" panose="02040503050406030204" pitchFamily="18" charset="0"/>
                                      </a:rPr>
                                      <m:t>𝑷</m:t>
                                    </m:r>
                                  </m:e>
                                  <m:sub>
                                    <m:r>
                                      <a:rPr lang="es-EC" sz="1200">
                                        <a:effectLst/>
                                        <a:latin typeface="Cambria Math" panose="02040503050406030204" pitchFamily="18" charset="0"/>
                                      </a:rPr>
                                      <m:t>𝑴𝒂𝒒</m:t>
                                    </m:r>
                                  </m:sub>
                                </m:sSub>
                              </m:oMath>
                            </m:oMathPara>
                          </a14:m>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gn="ctr">
                            <a:lnSpc>
                              <a:spcPct val="115000"/>
                            </a:lnSpc>
                            <a:spcBef>
                              <a:spcPts val="0"/>
                            </a:spcBef>
                            <a:spcAft>
                              <a:spcPts val="0"/>
                            </a:spcAft>
                          </a:pPr>
                          <a:r>
                            <a:rPr lang="es-EC" sz="1200">
                              <a:effectLst/>
                            </a:rPr>
                            <a:t>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nSpc>
                              <a:spcPct val="115000"/>
                            </a:lnSpc>
                            <a:spcBef>
                              <a:spcPts val="0"/>
                            </a:spcBef>
                            <a:spcAft>
                              <a:spcPts val="0"/>
                            </a:spcAft>
                          </a:pPr>
                          <a:r>
                            <a:rPr lang="es-EC" sz="1200" dirty="0">
                              <a:effectLst/>
                            </a:rPr>
                            <a:t>[Ton]</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extLst>
                      <a:ext uri="{0D108BD9-81ED-4DB2-BD59-A6C34878D82A}">
                        <a16:rowId xmlns:a16="http://schemas.microsoft.com/office/drawing/2014/main" val="2516745322"/>
                      </a:ext>
                    </a:extLst>
                  </a:tr>
                  <a:tr h="379040">
                    <a:tc>
                      <a:txBody>
                        <a:bodyPr/>
                        <a:lstStyle/>
                        <a:p>
                          <a:pPr marL="0" marR="0" algn="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s-EC" sz="1200">
                                    <a:effectLst/>
                                    <a:latin typeface="Cambria Math" panose="02040503050406030204" pitchFamily="18" charset="0"/>
                                  </a:rPr>
                                  <m:t>𝒃</m:t>
                                </m:r>
                              </m:oMath>
                            </m:oMathPara>
                          </a14:m>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gn="ctr">
                            <a:lnSpc>
                              <a:spcPct val="115000"/>
                            </a:lnSpc>
                            <a:spcBef>
                              <a:spcPts val="0"/>
                            </a:spcBef>
                            <a:spcAft>
                              <a:spcPts val="0"/>
                            </a:spcAft>
                          </a:pPr>
                          <a:r>
                            <a:rPr lang="es-EC" sz="1200">
                              <a:effectLst/>
                            </a:rPr>
                            <a:t>112.2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nSpc>
                              <a:spcPct val="115000"/>
                            </a:lnSpc>
                            <a:spcBef>
                              <a:spcPts val="0"/>
                            </a:spcBef>
                            <a:spcAft>
                              <a:spcPts val="0"/>
                            </a:spcAft>
                          </a:pPr>
                          <a:r>
                            <a:rPr lang="es-EC" sz="1200">
                              <a:effectLst/>
                            </a:rPr>
                            <a:t>[mm]</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gn="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panose="02040503050406030204" pitchFamily="18" charset="0"/>
                                      </a:rPr>
                                    </m:ctrlPr>
                                  </m:sSubPr>
                                  <m:e>
                                    <m:r>
                                      <a:rPr lang="es-EC" sz="1200">
                                        <a:effectLst/>
                                        <a:latin typeface="Cambria Math" panose="02040503050406030204" pitchFamily="18" charset="0"/>
                                      </a:rPr>
                                      <m:t>𝑷</m:t>
                                    </m:r>
                                  </m:e>
                                  <m:sub>
                                    <m:r>
                                      <a:rPr lang="es-EC" sz="1200">
                                        <a:effectLst/>
                                        <a:latin typeface="Cambria Math" panose="02040503050406030204" pitchFamily="18" charset="0"/>
                                      </a:rPr>
                                      <m:t>𝑷𝒍𝒂𝒄𝒂</m:t>
                                    </m:r>
                                  </m:sub>
                                </m:sSub>
                              </m:oMath>
                            </m:oMathPara>
                          </a14:m>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gn="ctr">
                            <a:lnSpc>
                              <a:spcPct val="115000"/>
                            </a:lnSpc>
                            <a:spcBef>
                              <a:spcPts val="0"/>
                            </a:spcBef>
                            <a:spcAft>
                              <a:spcPts val="0"/>
                            </a:spcAft>
                          </a:pPr>
                          <a:r>
                            <a:rPr lang="es-EC" sz="1200">
                              <a:effectLst/>
                            </a:rPr>
                            <a:t>2.95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nSpc>
                              <a:spcPct val="115000"/>
                            </a:lnSpc>
                            <a:spcBef>
                              <a:spcPts val="0"/>
                            </a:spcBef>
                            <a:spcAft>
                              <a:spcPts val="0"/>
                            </a:spcAft>
                          </a:pPr>
                          <a:r>
                            <a:rPr lang="es-EC" sz="1200">
                              <a:effectLst/>
                            </a:rPr>
                            <a:t>[Ton]</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extLst>
                      <a:ext uri="{0D108BD9-81ED-4DB2-BD59-A6C34878D82A}">
                        <a16:rowId xmlns:a16="http://schemas.microsoft.com/office/drawing/2014/main" val="2855679307"/>
                      </a:ext>
                    </a:extLst>
                  </a:tr>
                  <a:tr h="379040">
                    <a:tc>
                      <a:txBody>
                        <a:bodyPr/>
                        <a:lstStyle/>
                        <a:p>
                          <a:pPr marL="0" marR="0" algn="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s-EC" sz="1200">
                                    <a:effectLst/>
                                    <a:latin typeface="Cambria Math" panose="02040503050406030204" pitchFamily="18" charset="0"/>
                                  </a:rPr>
                                  <m:t>𝒉</m:t>
                                </m:r>
                              </m:oMath>
                            </m:oMathPara>
                          </a14:m>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gn="ctr">
                            <a:lnSpc>
                              <a:spcPct val="115000"/>
                            </a:lnSpc>
                            <a:spcBef>
                              <a:spcPts val="0"/>
                            </a:spcBef>
                            <a:spcAft>
                              <a:spcPts val="0"/>
                            </a:spcAft>
                          </a:pPr>
                          <a:r>
                            <a:rPr lang="es-EC" sz="1200">
                              <a:effectLst/>
                            </a:rPr>
                            <a:t>2.5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nSpc>
                              <a:spcPct val="115000"/>
                            </a:lnSpc>
                            <a:spcBef>
                              <a:spcPts val="0"/>
                            </a:spcBef>
                            <a:spcAft>
                              <a:spcPts val="0"/>
                            </a:spcAft>
                          </a:pPr>
                          <a:r>
                            <a:rPr lang="es-EC" sz="1200">
                              <a:effectLst/>
                            </a:rPr>
                            <a:t>[mm]</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gn="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s-EC" sz="1200">
                                    <a:effectLst/>
                                    <a:latin typeface="Cambria Math" panose="02040503050406030204" pitchFamily="18" charset="0"/>
                                  </a:rPr>
                                  <m:t>𝒂</m:t>
                                </m:r>
                                <m:r>
                                  <a:rPr lang="es-EC" sz="1200">
                                    <a:effectLst/>
                                    <a:latin typeface="Cambria Math" panose="02040503050406030204" pitchFamily="18" charset="0"/>
                                  </a:rPr>
                                  <m:t>−</m:t>
                                </m:r>
                                <m:r>
                                  <a:rPr lang="es-EC" sz="1200">
                                    <a:effectLst/>
                                    <a:latin typeface="Cambria Math" panose="02040503050406030204" pitchFamily="18" charset="0"/>
                                  </a:rPr>
                                  <m:t>𝒃</m:t>
                                </m:r>
                              </m:oMath>
                            </m:oMathPara>
                          </a14:m>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gn="ctr">
                            <a:lnSpc>
                              <a:spcPct val="115000"/>
                            </a:lnSpc>
                            <a:spcBef>
                              <a:spcPts val="0"/>
                            </a:spcBef>
                            <a:spcAft>
                              <a:spcPts val="0"/>
                            </a:spcAft>
                          </a:pPr>
                          <a:r>
                            <a:rPr lang="es-EC" sz="1200">
                              <a:effectLst/>
                            </a:rPr>
                            <a:t>22.05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nSpc>
                              <a:spcPct val="115000"/>
                            </a:lnSpc>
                            <a:spcBef>
                              <a:spcPts val="0"/>
                            </a:spcBef>
                            <a:spcAft>
                              <a:spcPts val="0"/>
                            </a:spcAft>
                          </a:pPr>
                          <a:r>
                            <a:rPr lang="es-EC" sz="1200">
                              <a:effectLst/>
                            </a:rPr>
                            <a:t>[mm]</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extLst>
                      <a:ext uri="{0D108BD9-81ED-4DB2-BD59-A6C34878D82A}">
                        <a16:rowId xmlns:a16="http://schemas.microsoft.com/office/drawing/2014/main" val="1536726645"/>
                      </a:ext>
                    </a:extLst>
                  </a:tr>
                  <a:tr h="415091">
                    <a:tc>
                      <a:txBody>
                        <a:bodyPr/>
                        <a:lstStyle/>
                        <a:p>
                          <a:pPr marL="0" marR="0" algn="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panose="02040503050406030204" pitchFamily="18" charset="0"/>
                                      </a:rPr>
                                    </m:ctrlPr>
                                  </m:sSubPr>
                                  <m:e>
                                    <m:r>
                                      <a:rPr lang="es-EC" sz="1200">
                                        <a:effectLst/>
                                        <a:latin typeface="Cambria Math" panose="02040503050406030204" pitchFamily="18" charset="0"/>
                                      </a:rPr>
                                      <m:t>𝑨</m:t>
                                    </m:r>
                                  </m:e>
                                  <m:sub>
                                    <m:r>
                                      <a:rPr lang="es-EC" sz="1200">
                                        <a:effectLst/>
                                        <a:latin typeface="Cambria Math" panose="02040503050406030204" pitchFamily="18" charset="0"/>
                                      </a:rPr>
                                      <m:t>𝑬𝒇𝒆𝒄𝒕</m:t>
                                    </m:r>
                                  </m:sub>
                                </m:sSub>
                                <m:r>
                                  <a:rPr lang="es-EC" sz="1200">
                                    <a:effectLst/>
                                    <a:latin typeface="Cambria Math" panose="02040503050406030204" pitchFamily="18" charset="0"/>
                                  </a:rPr>
                                  <m:t>.</m:t>
                                </m:r>
                              </m:oMath>
                            </m:oMathPara>
                          </a14:m>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gn="ctr">
                            <a:lnSpc>
                              <a:spcPct val="115000"/>
                            </a:lnSpc>
                            <a:spcBef>
                              <a:spcPts val="0"/>
                            </a:spcBef>
                            <a:spcAft>
                              <a:spcPts val="0"/>
                            </a:spcAft>
                          </a:pPr>
                          <a:r>
                            <a:rPr lang="es-EC" sz="1200">
                              <a:effectLst/>
                            </a:rPr>
                            <a:t>17072.1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nSpc>
                              <a:spcPct val="115000"/>
                            </a:lnSpc>
                            <a:spcBef>
                              <a:spcPts val="0"/>
                            </a:spcBef>
                            <a:spcAft>
                              <a:spcPts val="0"/>
                            </a:spcAft>
                          </a:pPr>
                          <a:r>
                            <a:rPr lang="es-EC" sz="1200">
                              <a:effectLst/>
                            </a:rPr>
                            <a:t>[mm2]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gn="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s-EC" sz="1200">
                                    <a:effectLst/>
                                    <a:latin typeface="Cambria Math" panose="02040503050406030204" pitchFamily="18" charset="0"/>
                                  </a:rPr>
                                  <m:t>𝑸</m:t>
                                </m:r>
                              </m:oMath>
                            </m:oMathPara>
                          </a14:m>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gn="ctr">
                            <a:lnSpc>
                              <a:spcPct val="115000"/>
                            </a:lnSpc>
                            <a:spcBef>
                              <a:spcPts val="0"/>
                            </a:spcBef>
                            <a:spcAft>
                              <a:spcPts val="0"/>
                            </a:spcAft>
                          </a:pPr>
                          <a:r>
                            <a:rPr lang="es-EC" sz="1200" dirty="0">
                              <a:effectLst/>
                            </a:rPr>
                            <a:t>1.693</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nSpc>
                              <a:spcPct val="115000"/>
                            </a:lnSpc>
                            <a:spcBef>
                              <a:spcPts val="0"/>
                            </a:spcBef>
                            <a:spcAft>
                              <a:spcPts val="0"/>
                            </a:spcAft>
                          </a:pPr>
                          <a:r>
                            <a:rPr lang="es-EC" sz="1200" dirty="0">
                              <a:effectLst/>
                            </a:rPr>
                            <a:t>[MPa]</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extLst>
                      <a:ext uri="{0D108BD9-81ED-4DB2-BD59-A6C34878D82A}">
                        <a16:rowId xmlns:a16="http://schemas.microsoft.com/office/drawing/2014/main" val="1282678084"/>
                      </a:ext>
                    </a:extLst>
                  </a:tr>
                </a:tbl>
              </a:graphicData>
            </a:graphic>
          </p:graphicFrame>
        </mc:Choice>
        <mc:Fallback xmlns="">
          <p:graphicFrame>
            <p:nvGraphicFramePr>
              <p:cNvPr id="3" name="Tabla 2"/>
              <p:cNvGraphicFramePr>
                <a:graphicFrameLocks noGrp="1"/>
              </p:cNvGraphicFramePr>
              <p:nvPr>
                <p:extLst>
                  <p:ext uri="{D42A27DB-BD31-4B8C-83A1-F6EECF244321}">
                    <p14:modId xmlns:p14="http://schemas.microsoft.com/office/powerpoint/2010/main" val="634720812"/>
                  </p:ext>
                </p:extLst>
              </p:nvPr>
            </p:nvGraphicFramePr>
            <p:xfrm>
              <a:off x="179512" y="1412776"/>
              <a:ext cx="4877872" cy="1965471"/>
            </p:xfrm>
            <a:graphic>
              <a:graphicData uri="http://schemas.openxmlformats.org/drawingml/2006/table">
                <a:tbl>
                  <a:tblPr firstRow="1" firstCol="1" bandRow="1">
                    <a:tableStyleId>{17292A2E-F333-43FB-9621-5CBBE7FDCDCB}</a:tableStyleId>
                  </a:tblPr>
                  <a:tblGrid>
                    <a:gridCol w="609600">
                      <a:extLst>
                        <a:ext uri="{9D8B030D-6E8A-4147-A177-3AD203B41FA5}">
                          <a16:colId xmlns:a16="http://schemas.microsoft.com/office/drawing/2014/main" val="1963506558"/>
                        </a:ext>
                      </a:extLst>
                    </a:gridCol>
                    <a:gridCol w="997868">
                      <a:extLst>
                        <a:ext uri="{9D8B030D-6E8A-4147-A177-3AD203B41FA5}">
                          <a16:colId xmlns:a16="http://schemas.microsoft.com/office/drawing/2014/main" val="3522939251"/>
                        </a:ext>
                      </a:extLst>
                    </a:gridCol>
                    <a:gridCol w="621986">
                      <a:extLst>
                        <a:ext uri="{9D8B030D-6E8A-4147-A177-3AD203B41FA5}">
                          <a16:colId xmlns:a16="http://schemas.microsoft.com/office/drawing/2014/main" val="1464268356"/>
                        </a:ext>
                      </a:extLst>
                    </a:gridCol>
                    <a:gridCol w="920861">
                      <a:extLst>
                        <a:ext uri="{9D8B030D-6E8A-4147-A177-3AD203B41FA5}">
                          <a16:colId xmlns:a16="http://schemas.microsoft.com/office/drawing/2014/main" val="1231256155"/>
                        </a:ext>
                      </a:extLst>
                    </a:gridCol>
                    <a:gridCol w="786233">
                      <a:extLst>
                        <a:ext uri="{9D8B030D-6E8A-4147-A177-3AD203B41FA5}">
                          <a16:colId xmlns:a16="http://schemas.microsoft.com/office/drawing/2014/main" val="2479402386"/>
                        </a:ext>
                      </a:extLst>
                    </a:gridCol>
                    <a:gridCol w="941324">
                      <a:extLst>
                        <a:ext uri="{9D8B030D-6E8A-4147-A177-3AD203B41FA5}">
                          <a16:colId xmlns:a16="http://schemas.microsoft.com/office/drawing/2014/main" val="3100757487"/>
                        </a:ext>
                      </a:extLst>
                    </a:gridCol>
                  </a:tblGrid>
                  <a:tr h="379040">
                    <a:tc gridSpan="3">
                      <a:txBody>
                        <a:bodyPr/>
                        <a:lstStyle/>
                        <a:p>
                          <a:pPr marL="0" marR="0" algn="ctr">
                            <a:lnSpc>
                              <a:spcPct val="115000"/>
                            </a:lnSpc>
                            <a:spcBef>
                              <a:spcPts val="0"/>
                            </a:spcBef>
                            <a:spcAft>
                              <a:spcPts val="0"/>
                            </a:spcAft>
                          </a:pPr>
                          <a:r>
                            <a:rPr lang="es-EC" sz="1200" dirty="0">
                              <a:effectLst/>
                            </a:rPr>
                            <a:t>GEOMETRÍA DE LA PLACA</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hMerge="1">
                      <a:txBody>
                        <a:bodyPr/>
                        <a:lstStyle/>
                        <a:p>
                          <a:endParaRPr lang="es-EC"/>
                        </a:p>
                      </a:txBody>
                      <a:tcPr/>
                    </a:tc>
                    <a:tc hMerge="1">
                      <a:txBody>
                        <a:bodyPr/>
                        <a:lstStyle/>
                        <a:p>
                          <a:endParaRPr lang="es-EC"/>
                        </a:p>
                      </a:txBody>
                      <a:tcPr/>
                    </a:tc>
                    <a:tc gridSpan="3">
                      <a:txBody>
                        <a:bodyPr/>
                        <a:lstStyle/>
                        <a:p>
                          <a:pPr marL="0" marR="0" algn="ctr">
                            <a:lnSpc>
                              <a:spcPct val="115000"/>
                            </a:lnSpc>
                            <a:spcBef>
                              <a:spcPts val="0"/>
                            </a:spcBef>
                            <a:spcAft>
                              <a:spcPts val="0"/>
                            </a:spcAft>
                          </a:pPr>
                          <a:r>
                            <a:rPr lang="es-EC" sz="1200">
                              <a:effectLst/>
                            </a:rPr>
                            <a:t>CARGA APLICADA EN ÁREA EFECTIVA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636453886"/>
                      </a:ext>
                    </a:extLst>
                  </a:tr>
                  <a:tr h="413260">
                    <a:tc>
                      <a:txBody>
                        <a:bodyPr/>
                        <a:lstStyle/>
                        <a:p>
                          <a:endParaRPr lang="es-EC"/>
                        </a:p>
                      </a:txBody>
                      <a:tcPr marL="30023" marR="30023" marT="0" marB="0">
                        <a:blipFill>
                          <a:blip r:embed="rId2"/>
                          <a:stretch>
                            <a:fillRect l="-1000" t="-95652" r="-703000" b="-281159"/>
                          </a:stretch>
                        </a:blipFill>
                      </a:tcPr>
                    </a:tc>
                    <a:tc>
                      <a:txBody>
                        <a:bodyPr/>
                        <a:lstStyle/>
                        <a:p>
                          <a:pPr marL="0" marR="0" algn="ctr">
                            <a:lnSpc>
                              <a:spcPct val="115000"/>
                            </a:lnSpc>
                            <a:spcBef>
                              <a:spcPts val="0"/>
                            </a:spcBef>
                            <a:spcAft>
                              <a:spcPts val="0"/>
                            </a:spcAft>
                          </a:pPr>
                          <a:r>
                            <a:rPr lang="es-EC" sz="1200">
                              <a:effectLst/>
                            </a:rPr>
                            <a:t>134.25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nSpc>
                              <a:spcPct val="115000"/>
                            </a:lnSpc>
                            <a:spcBef>
                              <a:spcPts val="0"/>
                            </a:spcBef>
                            <a:spcAft>
                              <a:spcPts val="0"/>
                            </a:spcAft>
                          </a:pPr>
                          <a:r>
                            <a:rPr lang="es-EC" sz="1200" dirty="0">
                              <a:effectLst/>
                            </a:rPr>
                            <a:t>[mm]</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endParaRPr lang="es-EC"/>
                        </a:p>
                      </a:txBody>
                      <a:tcPr marL="30023" marR="30023" marT="0" marB="0">
                        <a:blipFill>
                          <a:blip r:embed="rId2"/>
                          <a:stretch>
                            <a:fillRect l="-243046" t="-95652" r="-189404" b="-281159"/>
                          </a:stretch>
                        </a:blipFill>
                      </a:tcPr>
                    </a:tc>
                    <a:tc>
                      <a:txBody>
                        <a:bodyPr/>
                        <a:lstStyle/>
                        <a:p>
                          <a:pPr marL="0" marR="0" algn="ctr">
                            <a:lnSpc>
                              <a:spcPct val="115000"/>
                            </a:lnSpc>
                            <a:spcBef>
                              <a:spcPts val="0"/>
                            </a:spcBef>
                            <a:spcAft>
                              <a:spcPts val="0"/>
                            </a:spcAft>
                          </a:pPr>
                          <a:r>
                            <a:rPr lang="es-EC" sz="1200">
                              <a:effectLst/>
                            </a:rPr>
                            <a:t>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nSpc>
                              <a:spcPct val="115000"/>
                            </a:lnSpc>
                            <a:spcBef>
                              <a:spcPts val="0"/>
                            </a:spcBef>
                            <a:spcAft>
                              <a:spcPts val="0"/>
                            </a:spcAft>
                          </a:pPr>
                          <a:r>
                            <a:rPr lang="es-EC" sz="1200" dirty="0">
                              <a:effectLst/>
                            </a:rPr>
                            <a:t>[Ton]</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extLst>
                      <a:ext uri="{0D108BD9-81ED-4DB2-BD59-A6C34878D82A}">
                        <a16:rowId xmlns:a16="http://schemas.microsoft.com/office/drawing/2014/main" val="2516745322"/>
                      </a:ext>
                    </a:extLst>
                  </a:tr>
                  <a:tr h="379040">
                    <a:tc>
                      <a:txBody>
                        <a:bodyPr/>
                        <a:lstStyle/>
                        <a:p>
                          <a:endParaRPr lang="es-EC"/>
                        </a:p>
                      </a:txBody>
                      <a:tcPr marL="30023" marR="30023" marT="0" marB="0">
                        <a:blipFill>
                          <a:blip r:embed="rId2"/>
                          <a:stretch>
                            <a:fillRect l="-1000" t="-217742" r="-703000" b="-212903"/>
                          </a:stretch>
                        </a:blipFill>
                      </a:tcPr>
                    </a:tc>
                    <a:tc>
                      <a:txBody>
                        <a:bodyPr/>
                        <a:lstStyle/>
                        <a:p>
                          <a:pPr marL="0" marR="0" algn="ctr">
                            <a:lnSpc>
                              <a:spcPct val="115000"/>
                            </a:lnSpc>
                            <a:spcBef>
                              <a:spcPts val="0"/>
                            </a:spcBef>
                            <a:spcAft>
                              <a:spcPts val="0"/>
                            </a:spcAft>
                          </a:pPr>
                          <a:r>
                            <a:rPr lang="es-EC" sz="1200">
                              <a:effectLst/>
                            </a:rPr>
                            <a:t>112.2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nSpc>
                              <a:spcPct val="115000"/>
                            </a:lnSpc>
                            <a:spcBef>
                              <a:spcPts val="0"/>
                            </a:spcBef>
                            <a:spcAft>
                              <a:spcPts val="0"/>
                            </a:spcAft>
                          </a:pPr>
                          <a:r>
                            <a:rPr lang="es-EC" sz="1200">
                              <a:effectLst/>
                            </a:rPr>
                            <a:t>[mm]</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endParaRPr lang="es-EC"/>
                        </a:p>
                      </a:txBody>
                      <a:tcPr marL="30023" marR="30023" marT="0" marB="0">
                        <a:blipFill>
                          <a:blip r:embed="rId2"/>
                          <a:stretch>
                            <a:fillRect l="-243046" t="-217742" r="-189404" b="-212903"/>
                          </a:stretch>
                        </a:blipFill>
                      </a:tcPr>
                    </a:tc>
                    <a:tc>
                      <a:txBody>
                        <a:bodyPr/>
                        <a:lstStyle/>
                        <a:p>
                          <a:pPr marL="0" marR="0" algn="ctr">
                            <a:lnSpc>
                              <a:spcPct val="115000"/>
                            </a:lnSpc>
                            <a:spcBef>
                              <a:spcPts val="0"/>
                            </a:spcBef>
                            <a:spcAft>
                              <a:spcPts val="0"/>
                            </a:spcAft>
                          </a:pPr>
                          <a:r>
                            <a:rPr lang="es-EC" sz="1200">
                              <a:effectLst/>
                            </a:rPr>
                            <a:t>2.95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nSpc>
                              <a:spcPct val="115000"/>
                            </a:lnSpc>
                            <a:spcBef>
                              <a:spcPts val="0"/>
                            </a:spcBef>
                            <a:spcAft>
                              <a:spcPts val="0"/>
                            </a:spcAft>
                          </a:pPr>
                          <a:r>
                            <a:rPr lang="es-EC" sz="1200">
                              <a:effectLst/>
                            </a:rPr>
                            <a:t>[Ton]</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extLst>
                      <a:ext uri="{0D108BD9-81ED-4DB2-BD59-A6C34878D82A}">
                        <a16:rowId xmlns:a16="http://schemas.microsoft.com/office/drawing/2014/main" val="2855679307"/>
                      </a:ext>
                    </a:extLst>
                  </a:tr>
                  <a:tr h="379040">
                    <a:tc>
                      <a:txBody>
                        <a:bodyPr/>
                        <a:lstStyle/>
                        <a:p>
                          <a:endParaRPr lang="es-EC"/>
                        </a:p>
                      </a:txBody>
                      <a:tcPr marL="30023" marR="30023" marT="0" marB="0">
                        <a:blipFill>
                          <a:blip r:embed="rId2"/>
                          <a:stretch>
                            <a:fillRect l="-1000" t="-312698" r="-703000" b="-109524"/>
                          </a:stretch>
                        </a:blipFill>
                      </a:tcPr>
                    </a:tc>
                    <a:tc>
                      <a:txBody>
                        <a:bodyPr/>
                        <a:lstStyle/>
                        <a:p>
                          <a:pPr marL="0" marR="0" algn="ctr">
                            <a:lnSpc>
                              <a:spcPct val="115000"/>
                            </a:lnSpc>
                            <a:spcBef>
                              <a:spcPts val="0"/>
                            </a:spcBef>
                            <a:spcAft>
                              <a:spcPts val="0"/>
                            </a:spcAft>
                          </a:pPr>
                          <a:r>
                            <a:rPr lang="es-EC" sz="1200">
                              <a:effectLst/>
                            </a:rPr>
                            <a:t>2.5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nSpc>
                              <a:spcPct val="115000"/>
                            </a:lnSpc>
                            <a:spcBef>
                              <a:spcPts val="0"/>
                            </a:spcBef>
                            <a:spcAft>
                              <a:spcPts val="0"/>
                            </a:spcAft>
                          </a:pPr>
                          <a:r>
                            <a:rPr lang="es-EC" sz="1200">
                              <a:effectLst/>
                            </a:rPr>
                            <a:t>[mm]</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endParaRPr lang="es-EC"/>
                        </a:p>
                      </a:txBody>
                      <a:tcPr marL="30023" marR="30023" marT="0" marB="0">
                        <a:blipFill>
                          <a:blip r:embed="rId2"/>
                          <a:stretch>
                            <a:fillRect l="-243046" t="-312698" r="-189404" b="-109524"/>
                          </a:stretch>
                        </a:blipFill>
                      </a:tcPr>
                    </a:tc>
                    <a:tc>
                      <a:txBody>
                        <a:bodyPr/>
                        <a:lstStyle/>
                        <a:p>
                          <a:pPr marL="0" marR="0" algn="ctr">
                            <a:lnSpc>
                              <a:spcPct val="115000"/>
                            </a:lnSpc>
                            <a:spcBef>
                              <a:spcPts val="0"/>
                            </a:spcBef>
                            <a:spcAft>
                              <a:spcPts val="0"/>
                            </a:spcAft>
                          </a:pPr>
                          <a:r>
                            <a:rPr lang="es-EC" sz="1200">
                              <a:effectLst/>
                            </a:rPr>
                            <a:t>22.05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nSpc>
                              <a:spcPct val="115000"/>
                            </a:lnSpc>
                            <a:spcBef>
                              <a:spcPts val="0"/>
                            </a:spcBef>
                            <a:spcAft>
                              <a:spcPts val="0"/>
                            </a:spcAft>
                          </a:pPr>
                          <a:r>
                            <a:rPr lang="es-EC" sz="1200">
                              <a:effectLst/>
                            </a:rPr>
                            <a:t>[mm]</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extLst>
                      <a:ext uri="{0D108BD9-81ED-4DB2-BD59-A6C34878D82A}">
                        <a16:rowId xmlns:a16="http://schemas.microsoft.com/office/drawing/2014/main" val="1536726645"/>
                      </a:ext>
                    </a:extLst>
                  </a:tr>
                  <a:tr h="415091">
                    <a:tc>
                      <a:txBody>
                        <a:bodyPr/>
                        <a:lstStyle/>
                        <a:p>
                          <a:endParaRPr lang="es-EC"/>
                        </a:p>
                      </a:txBody>
                      <a:tcPr marL="30023" marR="30023" marT="0" marB="0">
                        <a:blipFill>
                          <a:blip r:embed="rId2"/>
                          <a:stretch>
                            <a:fillRect l="-1000" t="-382353" r="-703000" b="-1471"/>
                          </a:stretch>
                        </a:blipFill>
                      </a:tcPr>
                    </a:tc>
                    <a:tc>
                      <a:txBody>
                        <a:bodyPr/>
                        <a:lstStyle/>
                        <a:p>
                          <a:pPr marL="0" marR="0" algn="ctr">
                            <a:lnSpc>
                              <a:spcPct val="115000"/>
                            </a:lnSpc>
                            <a:spcBef>
                              <a:spcPts val="0"/>
                            </a:spcBef>
                            <a:spcAft>
                              <a:spcPts val="0"/>
                            </a:spcAft>
                          </a:pPr>
                          <a:r>
                            <a:rPr lang="es-EC" sz="1200">
                              <a:effectLst/>
                            </a:rPr>
                            <a:t>17072.1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nSpc>
                              <a:spcPct val="115000"/>
                            </a:lnSpc>
                            <a:spcBef>
                              <a:spcPts val="0"/>
                            </a:spcBef>
                            <a:spcAft>
                              <a:spcPts val="0"/>
                            </a:spcAft>
                          </a:pPr>
                          <a:r>
                            <a:rPr lang="es-EC" sz="1200">
                              <a:effectLst/>
                            </a:rPr>
                            <a:t>[mm2]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endParaRPr lang="es-EC"/>
                        </a:p>
                      </a:txBody>
                      <a:tcPr marL="30023" marR="30023" marT="0" marB="0">
                        <a:blipFill>
                          <a:blip r:embed="rId2"/>
                          <a:stretch>
                            <a:fillRect l="-243046" t="-382353" r="-189404" b="-1471"/>
                          </a:stretch>
                        </a:blipFill>
                      </a:tcPr>
                    </a:tc>
                    <a:tc>
                      <a:txBody>
                        <a:bodyPr/>
                        <a:lstStyle/>
                        <a:p>
                          <a:pPr marL="0" marR="0" algn="ctr">
                            <a:lnSpc>
                              <a:spcPct val="115000"/>
                            </a:lnSpc>
                            <a:spcBef>
                              <a:spcPts val="0"/>
                            </a:spcBef>
                            <a:spcAft>
                              <a:spcPts val="0"/>
                            </a:spcAft>
                          </a:pPr>
                          <a:r>
                            <a:rPr lang="es-EC" sz="1200" dirty="0">
                              <a:effectLst/>
                            </a:rPr>
                            <a:t>1.693</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tc>
                      <a:txBody>
                        <a:bodyPr/>
                        <a:lstStyle/>
                        <a:p>
                          <a:pPr marL="0" marR="0">
                            <a:lnSpc>
                              <a:spcPct val="115000"/>
                            </a:lnSpc>
                            <a:spcBef>
                              <a:spcPts val="0"/>
                            </a:spcBef>
                            <a:spcAft>
                              <a:spcPts val="0"/>
                            </a:spcAft>
                          </a:pPr>
                          <a:r>
                            <a:rPr lang="es-EC" sz="1200" dirty="0">
                              <a:effectLst/>
                            </a:rPr>
                            <a:t>[MPa]</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0023" marR="30023" marT="0" marB="0"/>
                    </a:tc>
                    <a:extLst>
                      <a:ext uri="{0D108BD9-81ED-4DB2-BD59-A6C34878D82A}">
                        <a16:rowId xmlns:a16="http://schemas.microsoft.com/office/drawing/2014/main" val="1282678084"/>
                      </a:ext>
                    </a:extLst>
                  </a:tr>
                </a:tbl>
              </a:graphicData>
            </a:graphic>
          </p:graphicFrame>
        </mc:Fallback>
      </mc:AlternateContent>
      <p:pic>
        <p:nvPicPr>
          <p:cNvPr id="6" name="Imagen 5"/>
          <p:cNvPicPr/>
          <p:nvPr/>
        </p:nvPicPr>
        <p:blipFill>
          <a:blip r:embed="rId3"/>
          <a:stretch>
            <a:fillRect/>
          </a:stretch>
        </p:blipFill>
        <p:spPr>
          <a:xfrm>
            <a:off x="1835696" y="3435218"/>
            <a:ext cx="5740613" cy="3070860"/>
          </a:xfrm>
          <a:prstGeom prst="rect">
            <a:avLst/>
          </a:prstGeom>
        </p:spPr>
      </p:pic>
      <mc:AlternateContent xmlns:mc="http://schemas.openxmlformats.org/markup-compatibility/2006" xmlns:a14="http://schemas.microsoft.com/office/drawing/2010/main">
        <mc:Choice Requires="a14">
          <p:sp>
            <p:nvSpPr>
              <p:cNvPr id="4" name="Rectángulo 3"/>
              <p:cNvSpPr/>
              <p:nvPr/>
            </p:nvSpPr>
            <p:spPr>
              <a:xfrm>
                <a:off x="5112340" y="1525456"/>
                <a:ext cx="4089068" cy="90306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𝑄</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2.95 </m:t>
                          </m:r>
                          <m:d>
                            <m:dPr>
                              <m:begChr m:val="["/>
                              <m:endChr m:val="]"/>
                              <m:ctrlPr>
                                <a:rPr lang="es-EC" i="1">
                                  <a:latin typeface="Cambria Math" panose="02040503050406030204" pitchFamily="18" charset="0"/>
                                </a:rPr>
                              </m:ctrlPr>
                            </m:dPr>
                            <m:e>
                              <m:r>
                                <a:rPr lang="es-EC" i="1">
                                  <a:latin typeface="Cambria Math" panose="02040503050406030204" pitchFamily="18" charset="0"/>
                                </a:rPr>
                                <m:t>𝑇𝑜𝑛</m:t>
                              </m:r>
                            </m:e>
                          </m:d>
                          <m:r>
                            <a:rPr lang="es-EC" i="0">
                              <a:latin typeface="Cambria Math" panose="02040503050406030204" pitchFamily="18" charset="0"/>
                            </a:rPr>
                            <m:t>∗1000</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𝑘𝑔</m:t>
                                  </m:r>
                                </m:num>
                                <m:den>
                                  <m:r>
                                    <a:rPr lang="es-EC" i="1">
                                      <a:latin typeface="Cambria Math" panose="02040503050406030204" pitchFamily="18" charset="0"/>
                                    </a:rPr>
                                    <m:t>𝑇𝑜𝑛</m:t>
                                  </m:r>
                                </m:den>
                              </m:f>
                            </m:e>
                          </m:d>
                          <m:r>
                            <a:rPr lang="es-EC" i="0">
                              <a:latin typeface="Cambria Math" panose="02040503050406030204" pitchFamily="18" charset="0"/>
                            </a:rPr>
                            <m:t>∗9.8</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𝑁</m:t>
                                  </m:r>
                                </m:num>
                                <m:den>
                                  <m:r>
                                    <a:rPr lang="es-EC" i="1">
                                      <a:latin typeface="Cambria Math" panose="02040503050406030204" pitchFamily="18" charset="0"/>
                                    </a:rPr>
                                    <m:t>𝑘𝑔</m:t>
                                  </m:r>
                                </m:den>
                              </m:f>
                            </m:e>
                          </m:d>
                        </m:num>
                        <m:den>
                          <m:d>
                            <m:dPr>
                              <m:begChr m:val=""/>
                              <m:endChr m:val="]"/>
                              <m:ctrlPr>
                                <a:rPr lang="es-EC" i="1">
                                  <a:latin typeface="Cambria Math" panose="02040503050406030204" pitchFamily="18" charset="0"/>
                                </a:rPr>
                              </m:ctrlPr>
                            </m:dPr>
                            <m:e>
                              <m:r>
                                <a:rPr lang="es-EC" i="0">
                                  <a:latin typeface="Cambria Math" panose="02040503050406030204" pitchFamily="18" charset="0"/>
                                </a:rPr>
                                <m:t>17072.1 [</m:t>
                              </m:r>
                              <m:r>
                                <a:rPr lang="es-EC" i="1">
                                  <a:latin typeface="Cambria Math" panose="02040503050406030204" pitchFamily="18" charset="0"/>
                                </a:rPr>
                                <m:t>𝑚</m:t>
                              </m:r>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e>
                          </m:d>
                        </m:den>
                      </m:f>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5112340" y="1525456"/>
                <a:ext cx="4089068" cy="903068"/>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5112340" y="2716578"/>
                <a:ext cx="189686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r>
                            <a:rPr lang="es-EC" i="1">
                              <a:latin typeface="Cambria Math" panose="02040503050406030204" pitchFamily="18" charset="0"/>
                            </a:rPr>
                            <m:t>𝑄</m:t>
                          </m:r>
                          <m:r>
                            <a:rPr lang="es-EC" i="0">
                              <a:latin typeface="Cambria Math" panose="02040503050406030204" pitchFamily="18" charset="0"/>
                            </a:rPr>
                            <m:t>=1.693[</m:t>
                          </m:r>
                          <m:r>
                            <a:rPr lang="es-EC" i="1">
                              <a:latin typeface="Cambria Math" panose="02040503050406030204" pitchFamily="18" charset="0"/>
                            </a:rPr>
                            <m:t>𝑀𝑃𝑎</m:t>
                          </m:r>
                        </m:e>
                      </m:d>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5112340" y="2716578"/>
                <a:ext cx="1896865" cy="369332"/>
              </a:xfrm>
              <a:prstGeom prst="rect">
                <a:avLst/>
              </a:prstGeom>
              <a:blipFill>
                <a:blip r:embed="rId5"/>
                <a:stretch>
                  <a:fillRect t="-128333" r="-22830" b="-193333"/>
                </a:stretch>
              </a:blipFill>
            </p:spPr>
            <p:txBody>
              <a:bodyPr/>
              <a:lstStyle/>
              <a:p>
                <a:r>
                  <a:rPr lang="es-EC">
                    <a:noFill/>
                  </a:rPr>
                  <a:t> </a:t>
                </a:r>
              </a:p>
            </p:txBody>
          </p:sp>
        </mc:Fallback>
      </mc:AlternateContent>
    </p:spTree>
    <p:extLst>
      <p:ext uri="{BB962C8B-B14F-4D97-AF65-F5344CB8AC3E}">
        <p14:creationId xmlns:p14="http://schemas.microsoft.com/office/powerpoint/2010/main" val="4046273775"/>
      </p:ext>
    </p:extLst>
  </p:cSld>
  <p:clrMapOvr>
    <a:masterClrMapping/>
  </p:clrMapOvr>
  <p:transition>
    <p:spli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5076056" y="-90264"/>
            <a:ext cx="41044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s-EC" sz="3000" b="1" dirty="0">
                <a:solidFill>
                  <a:schemeClr val="tx1"/>
                </a:solidFill>
              </a:rPr>
              <a:t>Resultados</a:t>
            </a:r>
            <a:endParaRPr lang="es-EC" sz="3000"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57</a:t>
            </a:fld>
            <a:endParaRPr lang="en-US" dirty="0"/>
          </a:p>
        </p:txBody>
      </p:sp>
      <p:graphicFrame>
        <p:nvGraphicFramePr>
          <p:cNvPr id="2" name="Tabla 1"/>
          <p:cNvGraphicFramePr>
            <a:graphicFrameLocks noGrp="1"/>
          </p:cNvGraphicFramePr>
          <p:nvPr>
            <p:extLst>
              <p:ext uri="{D42A27DB-BD31-4B8C-83A1-F6EECF244321}">
                <p14:modId xmlns:p14="http://schemas.microsoft.com/office/powerpoint/2010/main" val="331613631"/>
              </p:ext>
            </p:extLst>
          </p:nvPr>
        </p:nvGraphicFramePr>
        <p:xfrm>
          <a:off x="539552" y="1052736"/>
          <a:ext cx="8352927" cy="4876800"/>
        </p:xfrm>
        <a:graphic>
          <a:graphicData uri="http://schemas.openxmlformats.org/drawingml/2006/table">
            <a:tbl>
              <a:tblPr firstRow="1" firstCol="1" bandRow="1">
                <a:tableStyleId>{17292A2E-F333-43FB-9621-5CBBE7FDCDCB}</a:tableStyleId>
              </a:tblPr>
              <a:tblGrid>
                <a:gridCol w="1457919">
                  <a:extLst>
                    <a:ext uri="{9D8B030D-6E8A-4147-A177-3AD203B41FA5}">
                      <a16:colId xmlns:a16="http://schemas.microsoft.com/office/drawing/2014/main" val="276586834"/>
                    </a:ext>
                  </a:extLst>
                </a:gridCol>
                <a:gridCol w="1049966">
                  <a:extLst>
                    <a:ext uri="{9D8B030D-6E8A-4147-A177-3AD203B41FA5}">
                      <a16:colId xmlns:a16="http://schemas.microsoft.com/office/drawing/2014/main" val="1157995562"/>
                    </a:ext>
                  </a:extLst>
                </a:gridCol>
                <a:gridCol w="854350">
                  <a:extLst>
                    <a:ext uri="{9D8B030D-6E8A-4147-A177-3AD203B41FA5}">
                      <a16:colId xmlns:a16="http://schemas.microsoft.com/office/drawing/2014/main" val="271862800"/>
                    </a:ext>
                  </a:extLst>
                </a:gridCol>
                <a:gridCol w="770758">
                  <a:extLst>
                    <a:ext uri="{9D8B030D-6E8A-4147-A177-3AD203B41FA5}">
                      <a16:colId xmlns:a16="http://schemas.microsoft.com/office/drawing/2014/main" val="2381166535"/>
                    </a:ext>
                  </a:extLst>
                </a:gridCol>
                <a:gridCol w="780792">
                  <a:extLst>
                    <a:ext uri="{9D8B030D-6E8A-4147-A177-3AD203B41FA5}">
                      <a16:colId xmlns:a16="http://schemas.microsoft.com/office/drawing/2014/main" val="1023676436"/>
                    </a:ext>
                  </a:extLst>
                </a:gridCol>
                <a:gridCol w="1466276">
                  <a:extLst>
                    <a:ext uri="{9D8B030D-6E8A-4147-A177-3AD203B41FA5}">
                      <a16:colId xmlns:a16="http://schemas.microsoft.com/office/drawing/2014/main" val="763060994"/>
                    </a:ext>
                  </a:extLst>
                </a:gridCol>
                <a:gridCol w="1049966">
                  <a:extLst>
                    <a:ext uri="{9D8B030D-6E8A-4147-A177-3AD203B41FA5}">
                      <a16:colId xmlns:a16="http://schemas.microsoft.com/office/drawing/2014/main" val="855356792"/>
                    </a:ext>
                  </a:extLst>
                </a:gridCol>
                <a:gridCol w="922900">
                  <a:extLst>
                    <a:ext uri="{9D8B030D-6E8A-4147-A177-3AD203B41FA5}">
                      <a16:colId xmlns:a16="http://schemas.microsoft.com/office/drawing/2014/main" val="4206226585"/>
                    </a:ext>
                  </a:extLst>
                </a:gridCol>
              </a:tblGrid>
              <a:tr h="146073">
                <a:tc gridSpan="8">
                  <a:txBody>
                    <a:bodyPr/>
                    <a:lstStyle/>
                    <a:p>
                      <a:pPr marL="0" marR="0" algn="ctr">
                        <a:lnSpc>
                          <a:spcPct val="100000"/>
                        </a:lnSpc>
                        <a:spcBef>
                          <a:spcPts val="0"/>
                        </a:spcBef>
                        <a:spcAft>
                          <a:spcPts val="0"/>
                        </a:spcAft>
                      </a:pPr>
                      <a:r>
                        <a:rPr lang="es-EC" sz="1000" dirty="0">
                          <a:effectLst/>
                        </a:rPr>
                        <a:t>PROBETA #1</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037594848"/>
                  </a:ext>
                </a:extLst>
              </a:tr>
              <a:tr h="292147">
                <a:tc>
                  <a:txBody>
                    <a:bodyPr/>
                    <a:lstStyle/>
                    <a:p>
                      <a:pPr marL="0" marR="0" algn="ctr">
                        <a:lnSpc>
                          <a:spcPct val="100000"/>
                        </a:lnSpc>
                        <a:spcBef>
                          <a:spcPts val="0"/>
                        </a:spcBef>
                        <a:spcAft>
                          <a:spcPts val="0"/>
                        </a:spcAft>
                      </a:pPr>
                      <a:r>
                        <a:rPr lang="es-EC" sz="1000" dirty="0">
                          <a:effectLst/>
                        </a:rPr>
                        <a:t>POSICIÓN</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DEF UNIT RADIAL (x10-6)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DEF UNIT TANG (x10-6)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δ1 [mm]</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δ2 [mm]</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DEFLEXION [mm]</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ESF RADIAL [MPa]</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ESF TANG [MPa]</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extLst>
                  <a:ext uri="{0D108BD9-81ED-4DB2-BD59-A6C34878D82A}">
                    <a16:rowId xmlns:a16="http://schemas.microsoft.com/office/drawing/2014/main" val="1756596679"/>
                  </a:ext>
                </a:extLst>
              </a:tr>
              <a:tr h="146073">
                <a:tc>
                  <a:txBody>
                    <a:bodyPr/>
                    <a:lstStyle/>
                    <a:p>
                      <a:pPr marL="0" marR="0" algn="ctr">
                        <a:lnSpc>
                          <a:spcPct val="100000"/>
                        </a:lnSpc>
                        <a:spcBef>
                          <a:spcPts val="0"/>
                        </a:spcBef>
                        <a:spcAft>
                          <a:spcPts val="0"/>
                        </a:spcAft>
                      </a:pPr>
                      <a:r>
                        <a:rPr lang="es-EC" sz="1000">
                          <a:effectLst/>
                        </a:rPr>
                        <a:t>1 (0°)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160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10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0.16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0.14</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0.02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rowSpan="5">
                  <a:txBody>
                    <a:bodyPr/>
                    <a:lstStyle/>
                    <a:p>
                      <a:pPr marL="0" marR="0" algn="ctr">
                        <a:lnSpc>
                          <a:spcPct val="100000"/>
                        </a:lnSpc>
                        <a:spcBef>
                          <a:spcPts val="0"/>
                        </a:spcBef>
                        <a:spcAft>
                          <a:spcPts val="0"/>
                        </a:spcAft>
                      </a:pPr>
                      <a:r>
                        <a:rPr lang="es-EC" sz="1000">
                          <a:effectLst/>
                        </a:rPr>
                        <a:t>35.17</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rowSpan="5">
                  <a:txBody>
                    <a:bodyPr/>
                    <a:lstStyle/>
                    <a:p>
                      <a:pPr marL="0" marR="0" algn="ctr">
                        <a:lnSpc>
                          <a:spcPct val="100000"/>
                        </a:lnSpc>
                        <a:spcBef>
                          <a:spcPts val="0"/>
                        </a:spcBef>
                        <a:spcAft>
                          <a:spcPts val="0"/>
                        </a:spcAft>
                      </a:pPr>
                      <a:r>
                        <a:rPr lang="es-EC" sz="1000">
                          <a:effectLst/>
                        </a:rPr>
                        <a:t>12.23</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extLst>
                  <a:ext uri="{0D108BD9-81ED-4DB2-BD59-A6C34878D82A}">
                    <a16:rowId xmlns:a16="http://schemas.microsoft.com/office/drawing/2014/main" val="1223244289"/>
                  </a:ext>
                </a:extLst>
              </a:tr>
              <a:tr h="146073">
                <a:tc>
                  <a:txBody>
                    <a:bodyPr/>
                    <a:lstStyle/>
                    <a:p>
                      <a:pPr marL="0" marR="0" algn="ctr">
                        <a:lnSpc>
                          <a:spcPct val="100000"/>
                        </a:lnSpc>
                        <a:spcBef>
                          <a:spcPts val="0"/>
                        </a:spcBef>
                        <a:spcAft>
                          <a:spcPts val="0"/>
                        </a:spcAft>
                      </a:pPr>
                      <a:r>
                        <a:rPr lang="es-EC" sz="1000">
                          <a:effectLst/>
                        </a:rPr>
                        <a:t>2 (90°)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131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4</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0.18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0.17</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0.01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106954910"/>
                  </a:ext>
                </a:extLst>
              </a:tr>
              <a:tr h="146073">
                <a:tc>
                  <a:txBody>
                    <a:bodyPr/>
                    <a:lstStyle/>
                    <a:p>
                      <a:pPr marL="0" marR="0" algn="ctr">
                        <a:lnSpc>
                          <a:spcPct val="100000"/>
                        </a:lnSpc>
                        <a:spcBef>
                          <a:spcPts val="0"/>
                        </a:spcBef>
                        <a:spcAft>
                          <a:spcPts val="0"/>
                        </a:spcAft>
                      </a:pPr>
                      <a:r>
                        <a:rPr lang="es-EC" sz="1000">
                          <a:effectLst/>
                        </a:rPr>
                        <a:t>3 (180°)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138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9</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0.12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0.11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0.01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955118793"/>
                  </a:ext>
                </a:extLst>
              </a:tr>
              <a:tr h="146073">
                <a:tc>
                  <a:txBody>
                    <a:bodyPr/>
                    <a:lstStyle/>
                    <a:p>
                      <a:pPr marL="0" marR="0" algn="ctr">
                        <a:lnSpc>
                          <a:spcPct val="100000"/>
                        </a:lnSpc>
                        <a:spcBef>
                          <a:spcPts val="0"/>
                        </a:spcBef>
                        <a:spcAft>
                          <a:spcPts val="0"/>
                        </a:spcAft>
                      </a:pPr>
                      <a:r>
                        <a:rPr lang="es-EC" sz="1000">
                          <a:effectLst/>
                        </a:rPr>
                        <a:t>4 (270°)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173</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9</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0.15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0.14</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0.01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3907044776"/>
                  </a:ext>
                </a:extLst>
              </a:tr>
              <a:tr h="146073">
                <a:tc>
                  <a:txBody>
                    <a:bodyPr/>
                    <a:lstStyle/>
                    <a:p>
                      <a:pPr marL="0" marR="0" algn="ctr">
                        <a:lnSpc>
                          <a:spcPct val="100000"/>
                        </a:lnSpc>
                        <a:spcBef>
                          <a:spcPts val="0"/>
                        </a:spcBef>
                        <a:spcAft>
                          <a:spcPts val="0"/>
                        </a:spcAft>
                      </a:pPr>
                      <a:r>
                        <a:rPr lang="es-EC" sz="1000">
                          <a:effectLst/>
                        </a:rPr>
                        <a:t>PROMEDIO</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150.5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gridSpan="2">
                  <a:txBody>
                    <a:bodyPr/>
                    <a:lstStyle/>
                    <a:p>
                      <a:pPr>
                        <a:lnSpc>
                          <a:spcPct val="100000"/>
                        </a:lnSpc>
                      </a:pPr>
                      <a:endParaRPr lang="es-EC" sz="1000">
                        <a:effectLst/>
                        <a:latin typeface="Calibri" panose="020F0502020204030204" pitchFamily="34" charset="0"/>
                        <a:cs typeface="Times New Roman" panose="02020603050405020304" pitchFamily="18" charset="0"/>
                      </a:endParaRPr>
                    </a:p>
                  </a:txBody>
                  <a:tcPr marL="8227" marR="8227" marT="0" marB="0"/>
                </a:tc>
                <a:tc hMerge="1">
                  <a:txBody>
                    <a:bodyPr/>
                    <a:lstStyle/>
                    <a:p>
                      <a:endParaRPr lang="es-EC"/>
                    </a:p>
                  </a:txBody>
                  <a:tcPr/>
                </a:tc>
                <a:tc>
                  <a:txBody>
                    <a:bodyPr/>
                    <a:lstStyle/>
                    <a:p>
                      <a:pPr marL="0" marR="0" algn="ctr">
                        <a:lnSpc>
                          <a:spcPct val="100000"/>
                        </a:lnSpc>
                        <a:spcBef>
                          <a:spcPts val="0"/>
                        </a:spcBef>
                        <a:spcAft>
                          <a:spcPts val="0"/>
                        </a:spcAft>
                      </a:pPr>
                      <a:r>
                        <a:rPr lang="es-EC" sz="1000">
                          <a:effectLst/>
                        </a:rPr>
                        <a:t>0.013</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936391910"/>
                  </a:ext>
                </a:extLst>
              </a:tr>
              <a:tr h="146073">
                <a:tc gridSpan="8">
                  <a:txBody>
                    <a:bodyPr/>
                    <a:lstStyle/>
                    <a:p>
                      <a:pPr marL="0" marR="0" algn="ctr">
                        <a:lnSpc>
                          <a:spcPct val="100000"/>
                        </a:lnSpc>
                        <a:spcBef>
                          <a:spcPts val="0"/>
                        </a:spcBef>
                        <a:spcAft>
                          <a:spcPts val="0"/>
                        </a:spcAft>
                      </a:pPr>
                      <a:r>
                        <a:rPr lang="es-EC" sz="1000" dirty="0">
                          <a:solidFill>
                            <a:schemeClr val="bg1"/>
                          </a:solidFill>
                          <a:effectLst/>
                        </a:rPr>
                        <a:t>PROBETA #2</a:t>
                      </a:r>
                      <a:endParaRPr lang="es-EC" sz="1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solidFill>
                      <a:schemeClr val="accent4"/>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654905888"/>
                  </a:ext>
                </a:extLst>
              </a:tr>
              <a:tr h="292147">
                <a:tc>
                  <a:txBody>
                    <a:bodyPr/>
                    <a:lstStyle/>
                    <a:p>
                      <a:pPr marL="0" marR="0" algn="ctr">
                        <a:lnSpc>
                          <a:spcPct val="100000"/>
                        </a:lnSpc>
                        <a:spcBef>
                          <a:spcPts val="0"/>
                        </a:spcBef>
                        <a:spcAft>
                          <a:spcPts val="0"/>
                        </a:spcAft>
                      </a:pPr>
                      <a:r>
                        <a:rPr lang="es-EC" sz="1000">
                          <a:effectLst/>
                        </a:rPr>
                        <a:t>POSICIÓN</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DEF UNIT RADIAL (x10-6)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DEF UNIT TANG (x10-6)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δ1 [mm]</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dirty="0">
                          <a:effectLst/>
                        </a:rPr>
                        <a:t>δ2 [mm]</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DEFLEXION [mm]</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ESF RADIAL [MPa]</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ESF TANG [MPa]</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extLst>
                  <a:ext uri="{0D108BD9-81ED-4DB2-BD59-A6C34878D82A}">
                    <a16:rowId xmlns:a16="http://schemas.microsoft.com/office/drawing/2014/main" val="2055236580"/>
                  </a:ext>
                </a:extLst>
              </a:tr>
              <a:tr h="146073">
                <a:tc>
                  <a:txBody>
                    <a:bodyPr/>
                    <a:lstStyle/>
                    <a:p>
                      <a:pPr marL="0" marR="0" algn="ctr">
                        <a:lnSpc>
                          <a:spcPct val="100000"/>
                        </a:lnSpc>
                        <a:spcBef>
                          <a:spcPts val="0"/>
                        </a:spcBef>
                        <a:spcAft>
                          <a:spcPts val="0"/>
                        </a:spcAft>
                      </a:pPr>
                      <a:r>
                        <a:rPr lang="es-EC" sz="1000">
                          <a:effectLst/>
                        </a:rPr>
                        <a:t>1 (0°)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296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0.27</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0.19</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0.08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rowSpan="5">
                  <a:txBody>
                    <a:bodyPr/>
                    <a:lstStyle/>
                    <a:p>
                      <a:pPr marL="0" marR="0" algn="ctr">
                        <a:lnSpc>
                          <a:spcPct val="100000"/>
                        </a:lnSpc>
                        <a:spcBef>
                          <a:spcPts val="0"/>
                        </a:spcBef>
                        <a:spcAft>
                          <a:spcPts val="0"/>
                        </a:spcAft>
                      </a:pPr>
                      <a:r>
                        <a:rPr lang="es-EC" sz="1000">
                          <a:effectLst/>
                        </a:rPr>
                        <a:t>67.038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rowSpan="5">
                  <a:txBody>
                    <a:bodyPr/>
                    <a:lstStyle/>
                    <a:p>
                      <a:pPr marL="0" marR="0" algn="ctr">
                        <a:lnSpc>
                          <a:spcPct val="100000"/>
                        </a:lnSpc>
                        <a:spcBef>
                          <a:spcPts val="0"/>
                        </a:spcBef>
                        <a:spcAft>
                          <a:spcPts val="0"/>
                        </a:spcAft>
                      </a:pPr>
                      <a:r>
                        <a:rPr lang="es-EC" sz="1000">
                          <a:effectLst/>
                        </a:rPr>
                        <a:t>23.26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extLst>
                  <a:ext uri="{0D108BD9-81ED-4DB2-BD59-A6C34878D82A}">
                    <a16:rowId xmlns:a16="http://schemas.microsoft.com/office/drawing/2014/main" val="3443807881"/>
                  </a:ext>
                </a:extLst>
              </a:tr>
              <a:tr h="146073">
                <a:tc>
                  <a:txBody>
                    <a:bodyPr/>
                    <a:lstStyle/>
                    <a:p>
                      <a:pPr marL="0" marR="0" algn="ctr">
                        <a:lnSpc>
                          <a:spcPct val="100000"/>
                        </a:lnSpc>
                        <a:spcBef>
                          <a:spcPts val="0"/>
                        </a:spcBef>
                        <a:spcAft>
                          <a:spcPts val="0"/>
                        </a:spcAft>
                      </a:pPr>
                      <a:r>
                        <a:rPr lang="es-EC" sz="1000">
                          <a:effectLst/>
                        </a:rPr>
                        <a:t>2 (90°)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312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11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0.28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0.19</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0.09</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3852380096"/>
                  </a:ext>
                </a:extLst>
              </a:tr>
              <a:tr h="146073">
                <a:tc>
                  <a:txBody>
                    <a:bodyPr/>
                    <a:lstStyle/>
                    <a:p>
                      <a:pPr marL="0" marR="0" algn="ctr">
                        <a:lnSpc>
                          <a:spcPct val="100000"/>
                        </a:lnSpc>
                        <a:spcBef>
                          <a:spcPts val="0"/>
                        </a:spcBef>
                        <a:spcAft>
                          <a:spcPts val="0"/>
                        </a:spcAft>
                      </a:pPr>
                      <a:r>
                        <a:rPr lang="es-EC" sz="1000">
                          <a:effectLst/>
                        </a:rPr>
                        <a:t>3 (180°)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255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29</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0.26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0.18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dirty="0">
                          <a:effectLst/>
                        </a:rPr>
                        <a:t>0.08</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345712575"/>
                  </a:ext>
                </a:extLst>
              </a:tr>
              <a:tr h="146073">
                <a:tc>
                  <a:txBody>
                    <a:bodyPr/>
                    <a:lstStyle/>
                    <a:p>
                      <a:pPr marL="0" marR="0" algn="ctr">
                        <a:lnSpc>
                          <a:spcPct val="100000"/>
                        </a:lnSpc>
                        <a:spcBef>
                          <a:spcPts val="0"/>
                        </a:spcBef>
                        <a:spcAft>
                          <a:spcPts val="0"/>
                        </a:spcAft>
                      </a:pPr>
                      <a:r>
                        <a:rPr lang="es-EC" sz="1000">
                          <a:effectLst/>
                        </a:rPr>
                        <a:t>4 (270°)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282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12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0.25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0.18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0.07</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679929884"/>
                  </a:ext>
                </a:extLst>
              </a:tr>
              <a:tr h="146073">
                <a:tc>
                  <a:txBody>
                    <a:bodyPr/>
                    <a:lstStyle/>
                    <a:p>
                      <a:pPr marL="0" marR="0" algn="ctr">
                        <a:lnSpc>
                          <a:spcPct val="100000"/>
                        </a:lnSpc>
                        <a:spcBef>
                          <a:spcPts val="0"/>
                        </a:spcBef>
                        <a:spcAft>
                          <a:spcPts val="0"/>
                        </a:spcAft>
                      </a:pPr>
                      <a:r>
                        <a:rPr lang="es-EC" sz="1000">
                          <a:effectLst/>
                        </a:rPr>
                        <a:t>PROMEDIO</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286.25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15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gridSpan="2">
                  <a:txBody>
                    <a:bodyPr/>
                    <a:lstStyle/>
                    <a:p>
                      <a:pPr>
                        <a:lnSpc>
                          <a:spcPct val="100000"/>
                        </a:lnSpc>
                      </a:pPr>
                      <a:endParaRPr lang="es-EC" sz="1000">
                        <a:effectLst/>
                        <a:latin typeface="Calibri" panose="020F0502020204030204" pitchFamily="34" charset="0"/>
                        <a:cs typeface="Times New Roman" panose="02020603050405020304" pitchFamily="18" charset="0"/>
                      </a:endParaRPr>
                    </a:p>
                  </a:txBody>
                  <a:tcPr marL="8227" marR="8227" marT="0" marB="0"/>
                </a:tc>
                <a:tc hMerge="1">
                  <a:txBody>
                    <a:bodyPr/>
                    <a:lstStyle/>
                    <a:p>
                      <a:endParaRPr lang="es-EC"/>
                    </a:p>
                  </a:txBody>
                  <a:tcPr/>
                </a:tc>
                <a:tc>
                  <a:txBody>
                    <a:bodyPr/>
                    <a:lstStyle/>
                    <a:p>
                      <a:pPr marL="0" marR="0" algn="ctr">
                        <a:lnSpc>
                          <a:spcPct val="100000"/>
                        </a:lnSpc>
                        <a:spcBef>
                          <a:spcPts val="0"/>
                        </a:spcBef>
                        <a:spcAft>
                          <a:spcPts val="0"/>
                        </a:spcAft>
                      </a:pPr>
                      <a:r>
                        <a:rPr lang="es-EC" sz="1000">
                          <a:effectLst/>
                        </a:rPr>
                        <a:t>0.080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738395714"/>
                  </a:ext>
                </a:extLst>
              </a:tr>
              <a:tr h="146073">
                <a:tc gridSpan="8">
                  <a:txBody>
                    <a:bodyPr/>
                    <a:lstStyle/>
                    <a:p>
                      <a:pPr marL="0" marR="0" algn="ctr">
                        <a:lnSpc>
                          <a:spcPct val="100000"/>
                        </a:lnSpc>
                        <a:spcBef>
                          <a:spcPts val="0"/>
                        </a:spcBef>
                        <a:spcAft>
                          <a:spcPts val="0"/>
                        </a:spcAft>
                      </a:pPr>
                      <a:r>
                        <a:rPr lang="es-EC" sz="1000" dirty="0">
                          <a:solidFill>
                            <a:schemeClr val="bg1"/>
                          </a:solidFill>
                          <a:effectLst/>
                        </a:rPr>
                        <a:t>PROBETA #3</a:t>
                      </a:r>
                      <a:endParaRPr lang="es-EC" sz="1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solidFill>
                      <a:schemeClr val="accent4"/>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914065433"/>
                  </a:ext>
                </a:extLst>
              </a:tr>
              <a:tr h="292147">
                <a:tc>
                  <a:txBody>
                    <a:bodyPr/>
                    <a:lstStyle/>
                    <a:p>
                      <a:pPr marL="0" marR="0" algn="ctr">
                        <a:lnSpc>
                          <a:spcPct val="100000"/>
                        </a:lnSpc>
                        <a:spcBef>
                          <a:spcPts val="0"/>
                        </a:spcBef>
                        <a:spcAft>
                          <a:spcPts val="0"/>
                        </a:spcAft>
                      </a:pPr>
                      <a:r>
                        <a:rPr lang="es-EC" sz="1000">
                          <a:effectLst/>
                        </a:rPr>
                        <a:t>POSICIÓN</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DEF UNIT RADIAL (x10-6)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DEF UNIT TANG (x10-6)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δ1 [mm]</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δ2 [mm]</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DEFLEXION [mm]</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ESF RADIAL [MPa]</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ESF TANG [MPa]</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extLst>
                  <a:ext uri="{0D108BD9-81ED-4DB2-BD59-A6C34878D82A}">
                    <a16:rowId xmlns:a16="http://schemas.microsoft.com/office/drawing/2014/main" val="672392553"/>
                  </a:ext>
                </a:extLst>
              </a:tr>
              <a:tr h="146073">
                <a:tc>
                  <a:txBody>
                    <a:bodyPr/>
                    <a:lstStyle/>
                    <a:p>
                      <a:pPr marL="0" marR="0" algn="ctr">
                        <a:lnSpc>
                          <a:spcPct val="100000"/>
                        </a:lnSpc>
                        <a:spcBef>
                          <a:spcPts val="0"/>
                        </a:spcBef>
                        <a:spcAft>
                          <a:spcPts val="0"/>
                        </a:spcAft>
                      </a:pPr>
                      <a:r>
                        <a:rPr lang="es-EC" sz="1000">
                          <a:effectLst/>
                        </a:rPr>
                        <a:t>1 (0°)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12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16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0.2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0.17</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0.03</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rowSpan="5">
                  <a:txBody>
                    <a:bodyPr/>
                    <a:lstStyle/>
                    <a:p>
                      <a:pPr marL="0" marR="0" algn="ctr">
                        <a:lnSpc>
                          <a:spcPct val="100000"/>
                        </a:lnSpc>
                        <a:spcBef>
                          <a:spcPts val="0"/>
                        </a:spcBef>
                        <a:spcAft>
                          <a:spcPts val="0"/>
                        </a:spcAft>
                      </a:pPr>
                      <a:r>
                        <a:rPr lang="es-EC" sz="1000" dirty="0">
                          <a:effectLst/>
                        </a:rPr>
                        <a:t>4.45</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rowSpan="5">
                  <a:txBody>
                    <a:bodyPr/>
                    <a:lstStyle/>
                    <a:p>
                      <a:pPr marL="0" marR="0" algn="ctr">
                        <a:lnSpc>
                          <a:spcPct val="100000"/>
                        </a:lnSpc>
                        <a:spcBef>
                          <a:spcPts val="0"/>
                        </a:spcBef>
                        <a:spcAft>
                          <a:spcPts val="0"/>
                        </a:spcAft>
                      </a:pPr>
                      <a:r>
                        <a:rPr lang="es-EC" sz="1000">
                          <a:effectLst/>
                        </a:rPr>
                        <a:t>5.32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extLst>
                  <a:ext uri="{0D108BD9-81ED-4DB2-BD59-A6C34878D82A}">
                    <a16:rowId xmlns:a16="http://schemas.microsoft.com/office/drawing/2014/main" val="2441243845"/>
                  </a:ext>
                </a:extLst>
              </a:tr>
              <a:tr h="146073">
                <a:tc>
                  <a:txBody>
                    <a:bodyPr/>
                    <a:lstStyle/>
                    <a:p>
                      <a:pPr marL="0" marR="0" algn="ctr">
                        <a:lnSpc>
                          <a:spcPct val="100000"/>
                        </a:lnSpc>
                        <a:spcBef>
                          <a:spcPts val="0"/>
                        </a:spcBef>
                        <a:spcAft>
                          <a:spcPts val="0"/>
                        </a:spcAft>
                      </a:pPr>
                      <a:r>
                        <a:rPr lang="es-EC" sz="1000">
                          <a:effectLst/>
                        </a:rPr>
                        <a:t>2 (90°)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10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17</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0.21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0.17</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0.04</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3490494083"/>
                  </a:ext>
                </a:extLst>
              </a:tr>
              <a:tr h="146073">
                <a:tc>
                  <a:txBody>
                    <a:bodyPr/>
                    <a:lstStyle/>
                    <a:p>
                      <a:pPr marL="0" marR="0" algn="ctr">
                        <a:lnSpc>
                          <a:spcPct val="100000"/>
                        </a:lnSpc>
                        <a:spcBef>
                          <a:spcPts val="0"/>
                        </a:spcBef>
                        <a:spcAft>
                          <a:spcPts val="0"/>
                        </a:spcAft>
                      </a:pPr>
                      <a:r>
                        <a:rPr lang="es-EC" sz="1000">
                          <a:effectLst/>
                        </a:rPr>
                        <a:t>3 (180°)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14</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18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0.18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0.16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0.02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649680248"/>
                  </a:ext>
                </a:extLst>
              </a:tr>
              <a:tr h="146073">
                <a:tc>
                  <a:txBody>
                    <a:bodyPr/>
                    <a:lstStyle/>
                    <a:p>
                      <a:pPr marL="0" marR="0" algn="ctr">
                        <a:lnSpc>
                          <a:spcPct val="100000"/>
                        </a:lnSpc>
                        <a:spcBef>
                          <a:spcPts val="0"/>
                        </a:spcBef>
                        <a:spcAft>
                          <a:spcPts val="0"/>
                        </a:spcAft>
                      </a:pPr>
                      <a:r>
                        <a:rPr lang="es-EC" sz="1000">
                          <a:effectLst/>
                        </a:rPr>
                        <a:t>4 (270°)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18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25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0.19</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0.16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0.03</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712567677"/>
                  </a:ext>
                </a:extLst>
              </a:tr>
              <a:tr h="146073">
                <a:tc>
                  <a:txBody>
                    <a:bodyPr/>
                    <a:lstStyle/>
                    <a:p>
                      <a:pPr marL="0" marR="0" algn="ctr">
                        <a:lnSpc>
                          <a:spcPct val="100000"/>
                        </a:lnSpc>
                        <a:spcBef>
                          <a:spcPts val="0"/>
                        </a:spcBef>
                        <a:spcAft>
                          <a:spcPts val="0"/>
                        </a:spcAft>
                      </a:pPr>
                      <a:r>
                        <a:rPr lang="es-EC" sz="1000">
                          <a:effectLst/>
                        </a:rPr>
                        <a:t>PROMEDIO</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13.5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19</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gridSpan="2">
                  <a:txBody>
                    <a:bodyPr/>
                    <a:lstStyle/>
                    <a:p>
                      <a:pPr>
                        <a:lnSpc>
                          <a:spcPct val="100000"/>
                        </a:lnSpc>
                      </a:pPr>
                      <a:endParaRPr lang="es-EC" sz="1000">
                        <a:effectLst/>
                        <a:latin typeface="Calibri" panose="020F0502020204030204" pitchFamily="34" charset="0"/>
                        <a:cs typeface="Times New Roman" panose="02020603050405020304" pitchFamily="18" charset="0"/>
                      </a:endParaRPr>
                    </a:p>
                  </a:txBody>
                  <a:tcPr marL="8227" marR="8227" marT="0" marB="0"/>
                </a:tc>
                <a:tc hMerge="1">
                  <a:txBody>
                    <a:bodyPr/>
                    <a:lstStyle/>
                    <a:p>
                      <a:endParaRPr lang="es-EC"/>
                    </a:p>
                  </a:txBody>
                  <a:tcPr/>
                </a:tc>
                <a:tc>
                  <a:txBody>
                    <a:bodyPr/>
                    <a:lstStyle/>
                    <a:p>
                      <a:pPr marL="0" marR="0" algn="ctr">
                        <a:lnSpc>
                          <a:spcPct val="100000"/>
                        </a:lnSpc>
                        <a:spcBef>
                          <a:spcPts val="0"/>
                        </a:spcBef>
                        <a:spcAft>
                          <a:spcPts val="0"/>
                        </a:spcAft>
                      </a:pPr>
                      <a:r>
                        <a:rPr lang="es-EC" sz="1000">
                          <a:effectLst/>
                        </a:rPr>
                        <a:t>0.030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93324557"/>
                  </a:ext>
                </a:extLst>
              </a:tr>
              <a:tr h="146073">
                <a:tc gridSpan="8">
                  <a:txBody>
                    <a:bodyPr/>
                    <a:lstStyle/>
                    <a:p>
                      <a:pPr marL="0" marR="0" algn="ctr" defTabSz="914400" rtl="0" eaLnBrk="1" latinLnBrk="0" hangingPunct="1">
                        <a:lnSpc>
                          <a:spcPct val="100000"/>
                        </a:lnSpc>
                        <a:spcBef>
                          <a:spcPts val="0"/>
                        </a:spcBef>
                        <a:spcAft>
                          <a:spcPts val="0"/>
                        </a:spcAft>
                      </a:pPr>
                      <a:r>
                        <a:rPr lang="es-EC" sz="1000" b="1" kern="1200" dirty="0">
                          <a:solidFill>
                            <a:schemeClr val="bg1"/>
                          </a:solidFill>
                          <a:effectLst/>
                          <a:latin typeface="+mn-lt"/>
                          <a:ea typeface="+mn-ea"/>
                          <a:cs typeface="+mn-cs"/>
                        </a:rPr>
                        <a:t>PROBETA #4</a:t>
                      </a:r>
                    </a:p>
                  </a:txBody>
                  <a:tcPr marL="8227" marR="8227" marT="0" marB="0">
                    <a:solidFill>
                      <a:schemeClr val="accent4"/>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510392674"/>
                  </a:ext>
                </a:extLst>
              </a:tr>
              <a:tr h="292147">
                <a:tc>
                  <a:txBody>
                    <a:bodyPr/>
                    <a:lstStyle/>
                    <a:p>
                      <a:pPr marL="0" marR="0" algn="ctr">
                        <a:lnSpc>
                          <a:spcPct val="100000"/>
                        </a:lnSpc>
                        <a:spcBef>
                          <a:spcPts val="0"/>
                        </a:spcBef>
                        <a:spcAft>
                          <a:spcPts val="0"/>
                        </a:spcAft>
                      </a:pPr>
                      <a:r>
                        <a:rPr lang="es-EC" sz="1000">
                          <a:effectLst/>
                        </a:rPr>
                        <a:t>POSICIÓN</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DEF UNIT RADIAL (x10-6)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DEF UNIT TANG (x10-6)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δ1 [mm]</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dirty="0">
                          <a:effectLst/>
                        </a:rPr>
                        <a:t>δ2 [mm]</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DEFLEXION [mm]</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ESF RADIAL [MPa]</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ESF TANG [MPa]</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extLst>
                  <a:ext uri="{0D108BD9-81ED-4DB2-BD59-A6C34878D82A}">
                    <a16:rowId xmlns:a16="http://schemas.microsoft.com/office/drawing/2014/main" val="1421705998"/>
                  </a:ext>
                </a:extLst>
              </a:tr>
              <a:tr h="146073">
                <a:tc>
                  <a:txBody>
                    <a:bodyPr/>
                    <a:lstStyle/>
                    <a:p>
                      <a:pPr marL="0" marR="0" algn="ctr">
                        <a:lnSpc>
                          <a:spcPct val="100000"/>
                        </a:lnSpc>
                        <a:spcBef>
                          <a:spcPts val="0"/>
                        </a:spcBef>
                        <a:spcAft>
                          <a:spcPts val="0"/>
                        </a:spcAft>
                      </a:pPr>
                      <a:r>
                        <a:rPr lang="es-EC" sz="1000">
                          <a:effectLst/>
                        </a:rPr>
                        <a:t>1 (0°)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249</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63</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0.22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0.18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0.04</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rowSpan="5">
                  <a:txBody>
                    <a:bodyPr/>
                    <a:lstStyle/>
                    <a:p>
                      <a:pPr marL="0" marR="0" algn="ctr">
                        <a:lnSpc>
                          <a:spcPct val="100000"/>
                        </a:lnSpc>
                        <a:spcBef>
                          <a:spcPts val="0"/>
                        </a:spcBef>
                        <a:spcAft>
                          <a:spcPts val="0"/>
                        </a:spcAft>
                      </a:pPr>
                      <a:r>
                        <a:rPr lang="es-EC" sz="1000">
                          <a:effectLst/>
                        </a:rPr>
                        <a:t>48.96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rowSpan="5">
                  <a:txBody>
                    <a:bodyPr/>
                    <a:lstStyle/>
                    <a:p>
                      <a:pPr marL="0" marR="0" algn="ctr">
                        <a:lnSpc>
                          <a:spcPct val="100000"/>
                        </a:lnSpc>
                        <a:spcBef>
                          <a:spcPts val="0"/>
                        </a:spcBef>
                        <a:spcAft>
                          <a:spcPts val="0"/>
                        </a:spcAft>
                      </a:pPr>
                      <a:r>
                        <a:rPr lang="es-EC" sz="1000">
                          <a:effectLst/>
                        </a:rPr>
                        <a:t>23.93</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extLst>
                  <a:ext uri="{0D108BD9-81ED-4DB2-BD59-A6C34878D82A}">
                    <a16:rowId xmlns:a16="http://schemas.microsoft.com/office/drawing/2014/main" val="1575846160"/>
                  </a:ext>
                </a:extLst>
              </a:tr>
              <a:tr h="146073">
                <a:tc>
                  <a:txBody>
                    <a:bodyPr/>
                    <a:lstStyle/>
                    <a:p>
                      <a:pPr marL="0" marR="0" algn="ctr">
                        <a:lnSpc>
                          <a:spcPct val="100000"/>
                        </a:lnSpc>
                        <a:spcBef>
                          <a:spcPts val="0"/>
                        </a:spcBef>
                        <a:spcAft>
                          <a:spcPts val="0"/>
                        </a:spcAft>
                      </a:pPr>
                      <a:r>
                        <a:rPr lang="es-EC" sz="1000">
                          <a:effectLst/>
                        </a:rPr>
                        <a:t>2 (90°)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168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27</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0.2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0.16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0.04</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749063497"/>
                  </a:ext>
                </a:extLst>
              </a:tr>
              <a:tr h="146073">
                <a:tc>
                  <a:txBody>
                    <a:bodyPr/>
                    <a:lstStyle/>
                    <a:p>
                      <a:pPr marL="0" marR="0" algn="ctr">
                        <a:lnSpc>
                          <a:spcPct val="100000"/>
                        </a:lnSpc>
                        <a:spcBef>
                          <a:spcPts val="0"/>
                        </a:spcBef>
                        <a:spcAft>
                          <a:spcPts val="0"/>
                        </a:spcAft>
                      </a:pPr>
                      <a:r>
                        <a:rPr lang="es-EC" sz="1000">
                          <a:effectLst/>
                        </a:rPr>
                        <a:t>3 (180°)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155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37</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0.2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0.17</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0.03</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551011153"/>
                  </a:ext>
                </a:extLst>
              </a:tr>
              <a:tr h="146073">
                <a:tc>
                  <a:txBody>
                    <a:bodyPr/>
                    <a:lstStyle/>
                    <a:p>
                      <a:pPr marL="0" marR="0" algn="ctr">
                        <a:lnSpc>
                          <a:spcPct val="100000"/>
                        </a:lnSpc>
                        <a:spcBef>
                          <a:spcPts val="0"/>
                        </a:spcBef>
                        <a:spcAft>
                          <a:spcPts val="0"/>
                        </a:spcAft>
                      </a:pPr>
                      <a:r>
                        <a:rPr lang="es-EC" sz="1000">
                          <a:effectLst/>
                        </a:rPr>
                        <a:t>4 (270°)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225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49</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0.19</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0.15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a:txBody>
                    <a:bodyPr/>
                    <a:lstStyle/>
                    <a:p>
                      <a:pPr marL="0" marR="0" algn="ctr">
                        <a:lnSpc>
                          <a:spcPct val="100000"/>
                        </a:lnSpc>
                        <a:spcBef>
                          <a:spcPts val="0"/>
                        </a:spcBef>
                        <a:spcAft>
                          <a:spcPts val="0"/>
                        </a:spcAft>
                      </a:pPr>
                      <a:r>
                        <a:rPr lang="es-EC" sz="1000">
                          <a:effectLst/>
                        </a:rPr>
                        <a:t>0.04</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nchor="ct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865928753"/>
                  </a:ext>
                </a:extLst>
              </a:tr>
              <a:tr h="146073">
                <a:tc>
                  <a:txBody>
                    <a:bodyPr/>
                    <a:lstStyle/>
                    <a:p>
                      <a:pPr marL="0" marR="0" algn="ctr">
                        <a:lnSpc>
                          <a:spcPct val="100000"/>
                        </a:lnSpc>
                        <a:spcBef>
                          <a:spcPts val="0"/>
                        </a:spcBef>
                        <a:spcAft>
                          <a:spcPts val="0"/>
                        </a:spcAft>
                      </a:pPr>
                      <a:r>
                        <a:rPr lang="es-EC" sz="1000">
                          <a:effectLst/>
                        </a:rPr>
                        <a:t>PROMEDIO</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199.25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a:txBody>
                    <a:bodyPr/>
                    <a:lstStyle/>
                    <a:p>
                      <a:pPr marL="0" marR="0" algn="ctr">
                        <a:lnSpc>
                          <a:spcPct val="100000"/>
                        </a:lnSpc>
                        <a:spcBef>
                          <a:spcPts val="0"/>
                        </a:spcBef>
                        <a:spcAft>
                          <a:spcPts val="0"/>
                        </a:spcAft>
                      </a:pPr>
                      <a:r>
                        <a:rPr lang="es-EC" sz="1000">
                          <a:effectLst/>
                        </a:rPr>
                        <a:t>44</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gridSpan="2">
                  <a:txBody>
                    <a:bodyPr/>
                    <a:lstStyle/>
                    <a:p>
                      <a:pPr>
                        <a:lnSpc>
                          <a:spcPct val="100000"/>
                        </a:lnSpc>
                      </a:pPr>
                      <a:endParaRPr lang="es-EC" sz="1000" dirty="0">
                        <a:effectLst/>
                        <a:latin typeface="Calibri" panose="020F0502020204030204" pitchFamily="34" charset="0"/>
                        <a:cs typeface="Times New Roman" panose="02020603050405020304" pitchFamily="18" charset="0"/>
                      </a:endParaRPr>
                    </a:p>
                  </a:txBody>
                  <a:tcPr marL="8227" marR="8227" marT="0" marB="0"/>
                </a:tc>
                <a:tc hMerge="1">
                  <a:txBody>
                    <a:bodyPr/>
                    <a:lstStyle/>
                    <a:p>
                      <a:endParaRPr lang="es-EC"/>
                    </a:p>
                  </a:txBody>
                  <a:tcPr/>
                </a:tc>
                <a:tc>
                  <a:txBody>
                    <a:bodyPr/>
                    <a:lstStyle/>
                    <a:p>
                      <a:pPr marL="0" marR="0" algn="ctr">
                        <a:lnSpc>
                          <a:spcPct val="100000"/>
                        </a:lnSpc>
                        <a:spcBef>
                          <a:spcPts val="0"/>
                        </a:spcBef>
                        <a:spcAft>
                          <a:spcPts val="0"/>
                        </a:spcAft>
                      </a:pPr>
                      <a:r>
                        <a:rPr lang="es-EC" sz="1000" dirty="0">
                          <a:effectLst/>
                        </a:rPr>
                        <a:t>0.038</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227" marR="8227"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635094332"/>
                  </a:ext>
                </a:extLst>
              </a:tr>
            </a:tbl>
          </a:graphicData>
        </a:graphic>
      </p:graphicFrame>
    </p:spTree>
    <p:extLst>
      <p:ext uri="{BB962C8B-B14F-4D97-AF65-F5344CB8AC3E}">
        <p14:creationId xmlns:p14="http://schemas.microsoft.com/office/powerpoint/2010/main" val="3007633127"/>
      </p:ext>
    </p:extLst>
  </p:cSld>
  <p:clrMapOvr>
    <a:masterClrMapping/>
  </p:clrMapOvr>
  <p:transition>
    <p:spli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5076056" y="-90264"/>
            <a:ext cx="41044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s-EC" sz="3000" b="1" dirty="0">
                <a:solidFill>
                  <a:schemeClr val="tx1"/>
                </a:solidFill>
              </a:rPr>
              <a:t>Resultados</a:t>
            </a:r>
            <a:endParaRPr lang="es-EC" sz="3000"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58</a:t>
            </a:fld>
            <a:endParaRPr lang="en-US" dirty="0"/>
          </a:p>
        </p:txBody>
      </p:sp>
      <p:graphicFrame>
        <p:nvGraphicFramePr>
          <p:cNvPr id="3" name="Tabla 2"/>
          <p:cNvGraphicFramePr>
            <a:graphicFrameLocks noGrp="1"/>
          </p:cNvGraphicFramePr>
          <p:nvPr>
            <p:extLst>
              <p:ext uri="{D42A27DB-BD31-4B8C-83A1-F6EECF244321}">
                <p14:modId xmlns:p14="http://schemas.microsoft.com/office/powerpoint/2010/main" val="1823982152"/>
              </p:ext>
            </p:extLst>
          </p:nvPr>
        </p:nvGraphicFramePr>
        <p:xfrm>
          <a:off x="539552" y="1052736"/>
          <a:ext cx="7416824" cy="1926307"/>
        </p:xfrm>
        <a:graphic>
          <a:graphicData uri="http://schemas.openxmlformats.org/drawingml/2006/table">
            <a:tbl>
              <a:tblPr firstRow="1" firstCol="1" bandRow="1">
                <a:tableStyleId>{17292A2E-F333-43FB-9621-5CBBE7FDCDCB}</a:tableStyleId>
              </a:tblPr>
              <a:tblGrid>
                <a:gridCol w="927103">
                  <a:extLst>
                    <a:ext uri="{9D8B030D-6E8A-4147-A177-3AD203B41FA5}">
                      <a16:colId xmlns:a16="http://schemas.microsoft.com/office/drawing/2014/main" val="3265370235"/>
                    </a:ext>
                  </a:extLst>
                </a:gridCol>
                <a:gridCol w="927103">
                  <a:extLst>
                    <a:ext uri="{9D8B030D-6E8A-4147-A177-3AD203B41FA5}">
                      <a16:colId xmlns:a16="http://schemas.microsoft.com/office/drawing/2014/main" val="1964222576"/>
                    </a:ext>
                  </a:extLst>
                </a:gridCol>
                <a:gridCol w="927103">
                  <a:extLst>
                    <a:ext uri="{9D8B030D-6E8A-4147-A177-3AD203B41FA5}">
                      <a16:colId xmlns:a16="http://schemas.microsoft.com/office/drawing/2014/main" val="4192676843"/>
                    </a:ext>
                  </a:extLst>
                </a:gridCol>
                <a:gridCol w="927103">
                  <a:extLst>
                    <a:ext uri="{9D8B030D-6E8A-4147-A177-3AD203B41FA5}">
                      <a16:colId xmlns:a16="http://schemas.microsoft.com/office/drawing/2014/main" val="2899075228"/>
                    </a:ext>
                  </a:extLst>
                </a:gridCol>
                <a:gridCol w="927103">
                  <a:extLst>
                    <a:ext uri="{9D8B030D-6E8A-4147-A177-3AD203B41FA5}">
                      <a16:colId xmlns:a16="http://schemas.microsoft.com/office/drawing/2014/main" val="105854794"/>
                    </a:ext>
                  </a:extLst>
                </a:gridCol>
                <a:gridCol w="927103">
                  <a:extLst>
                    <a:ext uri="{9D8B030D-6E8A-4147-A177-3AD203B41FA5}">
                      <a16:colId xmlns:a16="http://schemas.microsoft.com/office/drawing/2014/main" val="914289730"/>
                    </a:ext>
                  </a:extLst>
                </a:gridCol>
                <a:gridCol w="927103">
                  <a:extLst>
                    <a:ext uri="{9D8B030D-6E8A-4147-A177-3AD203B41FA5}">
                      <a16:colId xmlns:a16="http://schemas.microsoft.com/office/drawing/2014/main" val="3541685786"/>
                    </a:ext>
                  </a:extLst>
                </a:gridCol>
                <a:gridCol w="927103">
                  <a:extLst>
                    <a:ext uri="{9D8B030D-6E8A-4147-A177-3AD203B41FA5}">
                      <a16:colId xmlns:a16="http://schemas.microsoft.com/office/drawing/2014/main" val="1868351447"/>
                    </a:ext>
                  </a:extLst>
                </a:gridCol>
              </a:tblGrid>
              <a:tr h="444244">
                <a:tc rowSpan="2">
                  <a:txBody>
                    <a:bodyPr/>
                    <a:lstStyle/>
                    <a:p>
                      <a:pPr marL="0" marR="0" algn="ctr">
                        <a:lnSpc>
                          <a:spcPct val="115000"/>
                        </a:lnSpc>
                        <a:spcBef>
                          <a:spcPts val="0"/>
                        </a:spcBef>
                        <a:spcAft>
                          <a:spcPts val="0"/>
                        </a:spcAft>
                      </a:pPr>
                      <a:r>
                        <a:rPr lang="es-EC" sz="1200" dirty="0">
                          <a:effectLst/>
                        </a:rPr>
                        <a:t>PROBETA</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gridSpan="4">
                  <a:txBody>
                    <a:bodyPr/>
                    <a:lstStyle/>
                    <a:p>
                      <a:pPr marL="0" marR="0" algn="ctr">
                        <a:lnSpc>
                          <a:spcPct val="115000"/>
                        </a:lnSpc>
                        <a:spcBef>
                          <a:spcPts val="0"/>
                        </a:spcBef>
                        <a:spcAft>
                          <a:spcPts val="0"/>
                        </a:spcAft>
                      </a:pPr>
                      <a:r>
                        <a:rPr lang="es-EC" sz="1200">
                          <a:effectLst/>
                        </a:rPr>
                        <a:t>POSICIÓN RADIAL DE LA INSTRUMENTACIÓN [mm]</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gridSpan="3">
                  <a:txBody>
                    <a:bodyPr/>
                    <a:lstStyle/>
                    <a:p>
                      <a:pPr marL="0" marR="0" algn="ctr">
                        <a:lnSpc>
                          <a:spcPct val="115000"/>
                        </a:lnSpc>
                        <a:spcBef>
                          <a:spcPts val="0"/>
                        </a:spcBef>
                        <a:spcAft>
                          <a:spcPts val="0"/>
                        </a:spcAft>
                      </a:pPr>
                      <a:r>
                        <a:rPr lang="es-EC" sz="1200">
                          <a:effectLst/>
                        </a:rPr>
                        <a:t>RESULTADOS EXPERIMENTALES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998560561"/>
                  </a:ext>
                </a:extLst>
              </a:tr>
              <a:tr h="688719">
                <a:tc vMerge="1">
                  <a:txBody>
                    <a:bodyPr/>
                    <a:lstStyle/>
                    <a:p>
                      <a:endParaRPr lang="es-EC"/>
                    </a:p>
                  </a:txBody>
                  <a:tcPr/>
                </a:tc>
                <a:tc>
                  <a:txBody>
                    <a:bodyPr/>
                    <a:lstStyle/>
                    <a:p>
                      <a:pPr marL="0" marR="0" algn="ctr">
                        <a:lnSpc>
                          <a:spcPct val="115000"/>
                        </a:lnSpc>
                        <a:spcBef>
                          <a:spcPts val="0"/>
                        </a:spcBef>
                        <a:spcAft>
                          <a:spcPts val="0"/>
                        </a:spcAft>
                      </a:pPr>
                      <a:r>
                        <a:rPr lang="es-EC" sz="1200">
                          <a:effectLst/>
                        </a:rPr>
                        <a:t>EXT. RAD</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EXT. TANG</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COMP 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COMP 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dirty="0">
                          <a:effectLst/>
                        </a:rPr>
                        <a:t>ESF RADIAL [MPa]</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dirty="0">
                          <a:effectLst/>
                        </a:rPr>
                        <a:t>ESF TANGENCIAL [MPa]</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dirty="0">
                          <a:effectLst/>
                        </a:rPr>
                        <a:t>DEFLEXIÓN [mm]</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extLst>
                  <a:ext uri="{0D108BD9-81ED-4DB2-BD59-A6C34878D82A}">
                    <a16:rowId xmlns:a16="http://schemas.microsoft.com/office/drawing/2014/main" val="3582971631"/>
                  </a:ext>
                </a:extLst>
              </a:tr>
              <a:tr h="291516">
                <a:tc>
                  <a:txBody>
                    <a:bodyPr/>
                    <a:lstStyle/>
                    <a:p>
                      <a:pPr marL="0" marR="0" algn="ctr">
                        <a:lnSpc>
                          <a:spcPct val="115000"/>
                        </a:lnSpc>
                        <a:spcBef>
                          <a:spcPts val="0"/>
                        </a:spcBef>
                        <a:spcAft>
                          <a:spcPts val="0"/>
                        </a:spcAft>
                      </a:pPr>
                      <a:r>
                        <a:rPr lang="es-EC" sz="1200">
                          <a:effectLst/>
                        </a:rPr>
                        <a:t>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118.2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118.3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116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128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dirty="0">
                          <a:effectLst/>
                        </a:rPr>
                        <a:t>35.17</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12.23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0.0375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extLst>
                  <a:ext uri="{0D108BD9-81ED-4DB2-BD59-A6C34878D82A}">
                    <a16:rowId xmlns:a16="http://schemas.microsoft.com/office/drawing/2014/main" val="3446062121"/>
                  </a:ext>
                </a:extLst>
              </a:tr>
              <a:tr h="192216">
                <a:tc>
                  <a:txBody>
                    <a:bodyPr/>
                    <a:lstStyle/>
                    <a:p>
                      <a:pPr marL="0" marR="0" algn="ctr">
                        <a:lnSpc>
                          <a:spcPct val="115000"/>
                        </a:lnSpc>
                        <a:spcBef>
                          <a:spcPts val="0"/>
                        </a:spcBef>
                        <a:spcAft>
                          <a:spcPts val="0"/>
                        </a:spcAft>
                      </a:pPr>
                      <a:r>
                        <a:rPr lang="es-EC" sz="1200">
                          <a:effectLst/>
                        </a:rPr>
                        <a:t>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118.7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118.4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116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128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67.038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23.26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0.08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extLst>
                  <a:ext uri="{0D108BD9-81ED-4DB2-BD59-A6C34878D82A}">
                    <a16:rowId xmlns:a16="http://schemas.microsoft.com/office/drawing/2014/main" val="1895458544"/>
                  </a:ext>
                </a:extLst>
              </a:tr>
              <a:tr h="291516">
                <a:tc>
                  <a:txBody>
                    <a:bodyPr/>
                    <a:lstStyle/>
                    <a:p>
                      <a:pPr marL="0" marR="0" algn="ctr">
                        <a:lnSpc>
                          <a:spcPct val="115000"/>
                        </a:lnSpc>
                        <a:spcBef>
                          <a:spcPts val="0"/>
                        </a:spcBef>
                        <a:spcAft>
                          <a:spcPts val="0"/>
                        </a:spcAft>
                      </a:pPr>
                      <a:r>
                        <a:rPr lang="es-EC" sz="1200">
                          <a:effectLst/>
                        </a:rPr>
                        <a:t>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118.4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118.2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116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dirty="0">
                          <a:effectLst/>
                        </a:rPr>
                        <a:t>128</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dirty="0">
                          <a:effectLst/>
                        </a:rPr>
                        <a:t>48.96</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23.93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dirty="0">
                          <a:effectLst/>
                        </a:rPr>
                        <a:t>0.0125</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extLst>
                  <a:ext uri="{0D108BD9-81ED-4DB2-BD59-A6C34878D82A}">
                    <a16:rowId xmlns:a16="http://schemas.microsoft.com/office/drawing/2014/main" val="143456158"/>
                  </a:ext>
                </a:extLst>
              </a:tr>
            </a:tbl>
          </a:graphicData>
        </a:graphic>
      </p:graphicFrame>
      <p:pic>
        <p:nvPicPr>
          <p:cNvPr id="6" name="Imagen 5"/>
          <p:cNvPicPr/>
          <p:nvPr/>
        </p:nvPicPr>
        <p:blipFill>
          <a:blip r:embed="rId2"/>
          <a:stretch>
            <a:fillRect/>
          </a:stretch>
        </p:blipFill>
        <p:spPr>
          <a:xfrm>
            <a:off x="2138499" y="3212976"/>
            <a:ext cx="4814664" cy="2448272"/>
          </a:xfrm>
          <a:prstGeom prst="rect">
            <a:avLst/>
          </a:prstGeom>
        </p:spPr>
      </p:pic>
    </p:spTree>
    <p:extLst>
      <p:ext uri="{BB962C8B-B14F-4D97-AF65-F5344CB8AC3E}">
        <p14:creationId xmlns:p14="http://schemas.microsoft.com/office/powerpoint/2010/main" val="2416102073"/>
      </p:ext>
    </p:extLst>
  </p:cSld>
  <p:clrMapOvr>
    <a:masterClrMapping/>
  </p:clrMapOvr>
  <p:transition>
    <p:spli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5076056" y="-90264"/>
            <a:ext cx="41044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s-EC" sz="3000" b="1" dirty="0">
                <a:solidFill>
                  <a:schemeClr val="tx1"/>
                </a:solidFill>
              </a:rPr>
              <a:t>Retos en las Mediciones</a:t>
            </a:r>
            <a:endParaRPr lang="es-EC" sz="3000"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59</a:t>
            </a:fld>
            <a:endParaRPr lang="en-US" dirty="0"/>
          </a:p>
        </p:txBody>
      </p:sp>
      <p:graphicFrame>
        <p:nvGraphicFramePr>
          <p:cNvPr id="2" name="Diagrama 1"/>
          <p:cNvGraphicFramePr/>
          <p:nvPr>
            <p:extLst>
              <p:ext uri="{D42A27DB-BD31-4B8C-83A1-F6EECF244321}">
                <p14:modId xmlns:p14="http://schemas.microsoft.com/office/powerpoint/2010/main" val="2007034304"/>
              </p:ext>
            </p:extLst>
          </p:nvPr>
        </p:nvGraphicFramePr>
        <p:xfrm>
          <a:off x="539552" y="1340768"/>
          <a:ext cx="4176464"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p:nvPr/>
        </p:nvPicPr>
        <p:blipFill rotWithShape="1">
          <a:blip r:embed="rId7"/>
          <a:srcRect r="51331"/>
          <a:stretch/>
        </p:blipFill>
        <p:spPr>
          <a:xfrm>
            <a:off x="5076056" y="1268760"/>
            <a:ext cx="3528392" cy="2232248"/>
          </a:xfrm>
          <a:prstGeom prst="rect">
            <a:avLst/>
          </a:prstGeom>
        </p:spPr>
      </p:pic>
      <p:pic>
        <p:nvPicPr>
          <p:cNvPr id="7" name="Imagen 6"/>
          <p:cNvPicPr/>
          <p:nvPr/>
        </p:nvPicPr>
        <p:blipFill rotWithShape="1">
          <a:blip r:embed="rId7"/>
          <a:srcRect l="49917"/>
          <a:stretch/>
        </p:blipFill>
        <p:spPr>
          <a:xfrm>
            <a:off x="5076056" y="3717032"/>
            <a:ext cx="3528392" cy="2232392"/>
          </a:xfrm>
          <a:prstGeom prst="rect">
            <a:avLst/>
          </a:prstGeom>
        </p:spPr>
      </p:pic>
    </p:spTree>
    <p:extLst>
      <p:ext uri="{BB962C8B-B14F-4D97-AF65-F5344CB8AC3E}">
        <p14:creationId xmlns:p14="http://schemas.microsoft.com/office/powerpoint/2010/main" val="274140900"/>
      </p:ext>
    </p:extLst>
  </p:cSld>
  <p:clrMapOvr>
    <a:masterClrMapping/>
  </p:clrMapOvr>
  <p:transition>
    <p:spli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fld id="{605C55AB-1862-4448-87F3-CA796D0F447B}" type="slidenum">
              <a:rPr lang="en-US" sz="1600" smtClean="0"/>
              <a:pPr/>
              <a:t>6</a:t>
            </a:fld>
            <a:endParaRPr lang="en-US" sz="1600" dirty="0"/>
          </a:p>
        </p:txBody>
      </p:sp>
      <p:sp>
        <p:nvSpPr>
          <p:cNvPr id="4" name="3 Rectángulo"/>
          <p:cNvSpPr/>
          <p:nvPr/>
        </p:nvSpPr>
        <p:spPr>
          <a:xfrm>
            <a:off x="6084168" y="6397074"/>
            <a:ext cx="3153236" cy="276999"/>
          </a:xfrm>
          <a:prstGeom prst="rect">
            <a:avLst/>
          </a:prstGeom>
        </p:spPr>
        <p:txBody>
          <a:bodyPr wrap="none">
            <a:spAutoFit/>
          </a:bodyPr>
          <a:lstStyle/>
          <a:p>
            <a:r>
              <a:rPr lang="es-ES" sz="1200" dirty="0">
                <a:solidFill>
                  <a:srgbClr val="FFFFFF"/>
                </a:solidFill>
                <a:latin typeface="+mn-lt"/>
              </a:rPr>
              <a:t>Fuente: Timoshenko, S. &amp; Woinowsky S., 1959</a:t>
            </a:r>
            <a:endParaRPr lang="es-ES" sz="1200" dirty="0">
              <a:latin typeface="+mn-lt"/>
            </a:endParaRPr>
          </a:p>
        </p:txBody>
      </p:sp>
      <p:sp>
        <p:nvSpPr>
          <p:cNvPr id="14" name="4 Título"/>
          <p:cNvSpPr txBox="1">
            <a:spLocks/>
          </p:cNvSpPr>
          <p:nvPr/>
        </p:nvSpPr>
        <p:spPr bwMode="auto">
          <a:xfrm>
            <a:off x="3347864" y="-90264"/>
            <a:ext cx="576046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C" sz="2800" b="1" dirty="0">
                <a:solidFill>
                  <a:schemeClr val="tx1"/>
                </a:solidFill>
              </a:rPr>
              <a:t>Diseño de Placas Circulares Anulares</a:t>
            </a:r>
            <a:endParaRPr lang="es-ES" altLang="es-EC" sz="3000" b="1" dirty="0">
              <a:solidFill>
                <a:schemeClr val="tx1"/>
              </a:solidFill>
            </a:endParaRPr>
          </a:p>
        </p:txBody>
      </p:sp>
      <p:pic>
        <p:nvPicPr>
          <p:cNvPr id="19" name="Imagen 18"/>
          <p:cNvPicPr/>
          <p:nvPr/>
        </p:nvPicPr>
        <p:blipFill>
          <a:blip r:embed="rId3"/>
          <a:stretch>
            <a:fillRect/>
          </a:stretch>
        </p:blipFill>
        <p:spPr>
          <a:xfrm>
            <a:off x="0" y="1196752"/>
            <a:ext cx="4752528" cy="4205275"/>
          </a:xfrm>
          <a:prstGeom prst="rect">
            <a:avLst/>
          </a:prstGeom>
        </p:spPr>
      </p:pic>
      <p:pic>
        <p:nvPicPr>
          <p:cNvPr id="20" name="Imagen 19"/>
          <p:cNvPicPr/>
          <p:nvPr/>
        </p:nvPicPr>
        <p:blipFill rotWithShape="1">
          <a:blip r:embed="rId4"/>
          <a:srcRect t="11711" r="2334"/>
          <a:stretch/>
        </p:blipFill>
        <p:spPr bwMode="auto">
          <a:xfrm>
            <a:off x="4716682" y="2688079"/>
            <a:ext cx="4376203" cy="2739213"/>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1" name="Rectángulo 20"/>
              <p:cNvSpPr/>
              <p:nvPr/>
            </p:nvSpPr>
            <p:spPr>
              <a:xfrm>
                <a:off x="4951614" y="1196752"/>
                <a:ext cx="3942184" cy="586443"/>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latin typeface="Cambria Math" panose="02040503050406030204" pitchFamily="18" charset="0"/>
                            </a:rPr>
                          </m:ctrlPr>
                        </m:sSubPr>
                        <m:e>
                          <m:r>
                            <a:rPr lang="es-EC" sz="1600" i="1">
                              <a:latin typeface="Cambria Math" panose="02040503050406030204" pitchFamily="18" charset="0"/>
                            </a:rPr>
                            <m:t>𝜎</m:t>
                          </m:r>
                        </m:e>
                        <m:sub>
                          <m:r>
                            <a:rPr lang="es-EC" sz="1600" i="1">
                              <a:latin typeface="Cambria Math" panose="02040503050406030204" pitchFamily="18" charset="0"/>
                            </a:rPr>
                            <m:t>𝑀𝑎𝑥</m:t>
                          </m:r>
                        </m:sub>
                      </m:sSub>
                      <m:r>
                        <a:rPr lang="es-EC" sz="1600" i="0">
                          <a:latin typeface="Cambria Math" panose="02040503050406030204" pitchFamily="18" charset="0"/>
                        </a:rPr>
                        <m:t>=</m:t>
                      </m:r>
                      <m:r>
                        <a:rPr lang="es-EC" sz="1600" i="1">
                          <a:latin typeface="Cambria Math" panose="02040503050406030204" pitchFamily="18" charset="0"/>
                        </a:rPr>
                        <m:t>𝑘</m:t>
                      </m:r>
                      <m:f>
                        <m:fPr>
                          <m:ctrlPr>
                            <a:rPr lang="es-EC" sz="1600" i="1">
                              <a:latin typeface="Cambria Math" panose="02040503050406030204" pitchFamily="18" charset="0"/>
                            </a:rPr>
                          </m:ctrlPr>
                        </m:fPr>
                        <m:num>
                          <m:r>
                            <a:rPr lang="es-EC" sz="1600" i="1">
                              <a:latin typeface="Cambria Math" panose="02040503050406030204" pitchFamily="18" charset="0"/>
                            </a:rPr>
                            <m:t>𝑞</m:t>
                          </m:r>
                          <m:sSup>
                            <m:sSupPr>
                              <m:ctrlPr>
                                <a:rPr lang="es-EC" sz="1600" i="1">
                                  <a:latin typeface="Cambria Math" panose="02040503050406030204" pitchFamily="18" charset="0"/>
                                </a:rPr>
                              </m:ctrlPr>
                            </m:sSupPr>
                            <m:e>
                              <m:r>
                                <a:rPr lang="es-EC" sz="1600" i="1">
                                  <a:latin typeface="Cambria Math" panose="02040503050406030204" pitchFamily="18" charset="0"/>
                                </a:rPr>
                                <m:t>𝑎</m:t>
                              </m:r>
                            </m:e>
                            <m:sup>
                              <m:r>
                                <a:rPr lang="es-EC" sz="1600" i="0">
                                  <a:latin typeface="Cambria Math" panose="02040503050406030204" pitchFamily="18" charset="0"/>
                                </a:rPr>
                                <m:t>2</m:t>
                              </m:r>
                            </m:sup>
                          </m:sSup>
                        </m:num>
                        <m:den>
                          <m:sSup>
                            <m:sSupPr>
                              <m:ctrlPr>
                                <a:rPr lang="es-EC" sz="1600" i="1">
                                  <a:latin typeface="Cambria Math" panose="02040503050406030204" pitchFamily="18" charset="0"/>
                                </a:rPr>
                              </m:ctrlPr>
                            </m:sSupPr>
                            <m:e>
                              <m:r>
                                <a:rPr lang="es-EC" sz="1600" i="1">
                                  <a:latin typeface="Cambria Math" panose="02040503050406030204" pitchFamily="18" charset="0"/>
                                </a:rPr>
                                <m:t>h</m:t>
                              </m:r>
                            </m:e>
                            <m:sup>
                              <m:r>
                                <a:rPr lang="es-EC" sz="1600" i="0">
                                  <a:latin typeface="Cambria Math" panose="02040503050406030204" pitchFamily="18" charset="0"/>
                                </a:rPr>
                                <m:t>2</m:t>
                              </m:r>
                            </m:sup>
                          </m:sSup>
                        </m:den>
                      </m:f>
                      <m:r>
                        <a:rPr lang="es-EC" sz="1600" i="0">
                          <a:latin typeface="Cambria Math" panose="02040503050406030204" pitchFamily="18" charset="0"/>
                        </a:rPr>
                        <m:t>   </m:t>
                      </m:r>
                      <m:r>
                        <a:rPr lang="es-EC" sz="1600" b="0" i="0" smtClean="0">
                          <a:latin typeface="Cambria Math" panose="02040503050406030204" pitchFamily="18" charset="0"/>
                        </a:rPr>
                        <m:t> </m:t>
                      </m:r>
                      <m:r>
                        <a:rPr lang="es-EC" sz="1600" i="0">
                          <a:latin typeface="Cambria Math" panose="02040503050406030204" pitchFamily="18" charset="0"/>
                        </a:rPr>
                        <m:t>   </m:t>
                      </m:r>
                      <m:r>
                        <a:rPr lang="es-EC" sz="1600" i="1">
                          <a:latin typeface="Cambria Math" panose="02040503050406030204" pitchFamily="18" charset="0"/>
                        </a:rPr>
                        <m:t>𝑜</m:t>
                      </m:r>
                      <m:r>
                        <a:rPr lang="es-EC" sz="1600" i="0">
                          <a:latin typeface="Cambria Math" panose="02040503050406030204" pitchFamily="18" charset="0"/>
                        </a:rPr>
                        <m:t>        </m:t>
                      </m:r>
                      <m:sSub>
                        <m:sSubPr>
                          <m:ctrlPr>
                            <a:rPr lang="es-EC" sz="1600" i="1">
                              <a:latin typeface="Cambria Math" panose="02040503050406030204" pitchFamily="18" charset="0"/>
                            </a:rPr>
                          </m:ctrlPr>
                        </m:sSubPr>
                        <m:e>
                          <m:r>
                            <a:rPr lang="es-EC" sz="1600" i="1">
                              <a:latin typeface="Cambria Math" panose="02040503050406030204" pitchFamily="18" charset="0"/>
                            </a:rPr>
                            <m:t>𝜎</m:t>
                          </m:r>
                        </m:e>
                        <m:sub>
                          <m:r>
                            <a:rPr lang="es-EC" sz="1600" i="1">
                              <a:latin typeface="Cambria Math" panose="02040503050406030204" pitchFamily="18" charset="0"/>
                            </a:rPr>
                            <m:t>𝑀𝑎𝑥</m:t>
                          </m:r>
                        </m:sub>
                      </m:sSub>
                      <m:r>
                        <a:rPr lang="es-EC" sz="1600" i="0">
                          <a:latin typeface="Cambria Math" panose="02040503050406030204" pitchFamily="18" charset="0"/>
                        </a:rPr>
                        <m:t>=</m:t>
                      </m:r>
                      <m:f>
                        <m:fPr>
                          <m:ctrlPr>
                            <a:rPr lang="es-EC" sz="1600" i="1">
                              <a:latin typeface="Cambria Math" panose="02040503050406030204" pitchFamily="18" charset="0"/>
                            </a:rPr>
                          </m:ctrlPr>
                        </m:fPr>
                        <m:num>
                          <m:r>
                            <a:rPr lang="es-EC" sz="1600" i="1">
                              <a:latin typeface="Cambria Math" panose="02040503050406030204" pitchFamily="18" charset="0"/>
                            </a:rPr>
                            <m:t>𝑘𝑃</m:t>
                          </m:r>
                        </m:num>
                        <m:den>
                          <m:sSup>
                            <m:sSupPr>
                              <m:ctrlPr>
                                <a:rPr lang="es-EC" sz="1600" i="1">
                                  <a:latin typeface="Cambria Math" panose="02040503050406030204" pitchFamily="18" charset="0"/>
                                </a:rPr>
                              </m:ctrlPr>
                            </m:sSupPr>
                            <m:e>
                              <m:r>
                                <a:rPr lang="es-EC" sz="1600" i="1">
                                  <a:latin typeface="Cambria Math" panose="02040503050406030204" pitchFamily="18" charset="0"/>
                                </a:rPr>
                                <m:t>h</m:t>
                              </m:r>
                            </m:e>
                            <m:sup>
                              <m:r>
                                <a:rPr lang="es-EC" sz="1600" i="0">
                                  <a:latin typeface="Cambria Math" panose="02040503050406030204" pitchFamily="18" charset="0"/>
                                </a:rPr>
                                <m:t>2</m:t>
                              </m:r>
                            </m:sup>
                          </m:sSup>
                        </m:den>
                      </m:f>
                    </m:oMath>
                  </m:oMathPara>
                </a14:m>
                <a:endParaRPr lang="es-EC" sz="1600" dirty="0"/>
              </a:p>
            </p:txBody>
          </p:sp>
        </mc:Choice>
        <mc:Fallback xmlns="">
          <p:sp>
            <p:nvSpPr>
              <p:cNvPr id="21" name="Rectángulo 20"/>
              <p:cNvSpPr>
                <a:spLocks noRot="1" noChangeAspect="1" noMove="1" noResize="1" noEditPoints="1" noAdjustHandles="1" noChangeArrowheads="1" noChangeShapeType="1" noTextEdit="1"/>
              </p:cNvSpPr>
              <p:nvPr/>
            </p:nvSpPr>
            <p:spPr>
              <a:xfrm>
                <a:off x="4951614" y="1196752"/>
                <a:ext cx="3942184" cy="586443"/>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2" name="Rectángulo 21"/>
              <p:cNvSpPr/>
              <p:nvPr/>
            </p:nvSpPr>
            <p:spPr>
              <a:xfrm>
                <a:off x="4841870" y="1927211"/>
                <a:ext cx="4161671" cy="586443"/>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𝑤</m:t>
                          </m:r>
                        </m:e>
                        <m:sub>
                          <m:r>
                            <a:rPr lang="es-EC" sz="1600" i="1">
                              <a:latin typeface="Cambria Math" panose="02040503050406030204" pitchFamily="18" charset="0"/>
                            </a:rPr>
                            <m:t>𝑀𝑎𝑥</m:t>
                          </m:r>
                        </m:sub>
                      </m:sSub>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𝑘</m:t>
                          </m:r>
                        </m:e>
                        <m:sub>
                          <m:r>
                            <a:rPr lang="es-EC" sz="1600" i="0">
                              <a:latin typeface="Cambria Math" panose="02040503050406030204" pitchFamily="18" charset="0"/>
                            </a:rPr>
                            <m:t>1</m:t>
                          </m:r>
                        </m:sub>
                      </m:sSub>
                      <m:f>
                        <m:fPr>
                          <m:ctrlPr>
                            <a:rPr lang="es-EC" sz="1600" i="1">
                              <a:latin typeface="Cambria Math" panose="02040503050406030204" pitchFamily="18" charset="0"/>
                            </a:rPr>
                          </m:ctrlPr>
                        </m:fPr>
                        <m:num>
                          <m:r>
                            <a:rPr lang="es-EC" sz="1600" i="1">
                              <a:latin typeface="Cambria Math" panose="02040503050406030204" pitchFamily="18" charset="0"/>
                            </a:rPr>
                            <m:t>𝑞</m:t>
                          </m:r>
                          <m:sSup>
                            <m:sSupPr>
                              <m:ctrlPr>
                                <a:rPr lang="es-EC" sz="1600" i="1">
                                  <a:latin typeface="Cambria Math" panose="02040503050406030204" pitchFamily="18" charset="0"/>
                                </a:rPr>
                              </m:ctrlPr>
                            </m:sSupPr>
                            <m:e>
                              <m:r>
                                <a:rPr lang="es-EC" sz="1600" i="1">
                                  <a:latin typeface="Cambria Math" panose="02040503050406030204" pitchFamily="18" charset="0"/>
                                </a:rPr>
                                <m:t>𝑎</m:t>
                              </m:r>
                            </m:e>
                            <m:sup>
                              <m:r>
                                <a:rPr lang="es-EC" sz="1600" i="0">
                                  <a:latin typeface="Cambria Math" panose="02040503050406030204" pitchFamily="18" charset="0"/>
                                </a:rPr>
                                <m:t>4</m:t>
                              </m:r>
                            </m:sup>
                          </m:sSup>
                        </m:num>
                        <m:den>
                          <m:sSup>
                            <m:sSupPr>
                              <m:ctrlPr>
                                <a:rPr lang="es-EC" sz="1600" i="1">
                                  <a:latin typeface="Cambria Math" panose="02040503050406030204" pitchFamily="18" charset="0"/>
                                </a:rPr>
                              </m:ctrlPr>
                            </m:sSupPr>
                            <m:e>
                              <m:r>
                                <a:rPr lang="es-EC" sz="1600" i="1">
                                  <a:latin typeface="Cambria Math" panose="02040503050406030204" pitchFamily="18" charset="0"/>
                                </a:rPr>
                                <m:t>𝐸h</m:t>
                              </m:r>
                            </m:e>
                            <m:sup>
                              <m:r>
                                <a:rPr lang="es-EC" sz="1600" i="0">
                                  <a:latin typeface="Cambria Math" panose="02040503050406030204" pitchFamily="18" charset="0"/>
                                </a:rPr>
                                <m:t>3</m:t>
                              </m:r>
                            </m:sup>
                          </m:sSup>
                        </m:den>
                      </m:f>
                      <m:r>
                        <a:rPr lang="es-EC" sz="1600" i="0">
                          <a:latin typeface="Cambria Math" panose="02040503050406030204" pitchFamily="18" charset="0"/>
                        </a:rPr>
                        <m:t>        </m:t>
                      </m:r>
                      <m:r>
                        <a:rPr lang="es-EC" sz="1600" i="1">
                          <a:latin typeface="Cambria Math" panose="02040503050406030204" pitchFamily="18" charset="0"/>
                        </a:rPr>
                        <m:t>𝑜</m:t>
                      </m:r>
                      <m:r>
                        <a:rPr lang="es-EC" sz="1600" i="0">
                          <a:latin typeface="Cambria Math" panose="02040503050406030204" pitchFamily="18" charset="0"/>
                        </a:rPr>
                        <m:t>      </m:t>
                      </m:r>
                      <m:sSub>
                        <m:sSubPr>
                          <m:ctrlPr>
                            <a:rPr lang="es-EC" sz="1600" i="1">
                              <a:latin typeface="Cambria Math" panose="02040503050406030204" pitchFamily="18" charset="0"/>
                            </a:rPr>
                          </m:ctrlPr>
                        </m:sSubPr>
                        <m:e>
                          <m:r>
                            <a:rPr lang="es-EC" sz="1600" i="1">
                              <a:latin typeface="Cambria Math" panose="02040503050406030204" pitchFamily="18" charset="0"/>
                            </a:rPr>
                            <m:t>𝑤</m:t>
                          </m:r>
                        </m:e>
                        <m:sub>
                          <m:r>
                            <a:rPr lang="es-EC" sz="1600" i="1">
                              <a:latin typeface="Cambria Math" panose="02040503050406030204" pitchFamily="18" charset="0"/>
                            </a:rPr>
                            <m:t>𝑀𝑎𝑥</m:t>
                          </m:r>
                        </m:sub>
                      </m:sSub>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𝑘</m:t>
                          </m:r>
                        </m:e>
                        <m:sub>
                          <m:r>
                            <a:rPr lang="es-EC" sz="1600" i="0">
                              <a:latin typeface="Cambria Math" panose="02040503050406030204" pitchFamily="18" charset="0"/>
                            </a:rPr>
                            <m:t>1</m:t>
                          </m:r>
                        </m:sub>
                      </m:sSub>
                      <m:f>
                        <m:fPr>
                          <m:ctrlPr>
                            <a:rPr lang="es-EC" sz="1600" i="1">
                              <a:latin typeface="Cambria Math" panose="02040503050406030204" pitchFamily="18" charset="0"/>
                            </a:rPr>
                          </m:ctrlPr>
                        </m:fPr>
                        <m:num>
                          <m:r>
                            <a:rPr lang="es-EC" sz="1600" i="1">
                              <a:latin typeface="Cambria Math" panose="02040503050406030204" pitchFamily="18" charset="0"/>
                            </a:rPr>
                            <m:t>𝑃</m:t>
                          </m:r>
                          <m:sSup>
                            <m:sSupPr>
                              <m:ctrlPr>
                                <a:rPr lang="es-EC" sz="1600" i="1">
                                  <a:latin typeface="Cambria Math" panose="02040503050406030204" pitchFamily="18" charset="0"/>
                                </a:rPr>
                              </m:ctrlPr>
                            </m:sSupPr>
                            <m:e>
                              <m:r>
                                <a:rPr lang="es-EC" sz="1600" i="1">
                                  <a:latin typeface="Cambria Math" panose="02040503050406030204" pitchFamily="18" charset="0"/>
                                </a:rPr>
                                <m:t>𝑎</m:t>
                              </m:r>
                            </m:e>
                            <m:sup>
                              <m:r>
                                <a:rPr lang="es-EC" sz="1600" i="0">
                                  <a:latin typeface="Cambria Math" panose="02040503050406030204" pitchFamily="18" charset="0"/>
                                </a:rPr>
                                <m:t>2</m:t>
                              </m:r>
                            </m:sup>
                          </m:sSup>
                        </m:num>
                        <m:den>
                          <m:sSup>
                            <m:sSupPr>
                              <m:ctrlPr>
                                <a:rPr lang="es-EC" sz="1600" i="1">
                                  <a:latin typeface="Cambria Math" panose="02040503050406030204" pitchFamily="18" charset="0"/>
                                </a:rPr>
                              </m:ctrlPr>
                            </m:sSupPr>
                            <m:e>
                              <m:r>
                                <a:rPr lang="es-EC" sz="1600" i="1">
                                  <a:latin typeface="Cambria Math" panose="02040503050406030204" pitchFamily="18" charset="0"/>
                                </a:rPr>
                                <m:t>𝐸h</m:t>
                              </m:r>
                            </m:e>
                            <m:sup>
                              <m:r>
                                <a:rPr lang="es-EC" sz="1600" i="0">
                                  <a:latin typeface="Cambria Math" panose="02040503050406030204" pitchFamily="18" charset="0"/>
                                </a:rPr>
                                <m:t>3</m:t>
                              </m:r>
                            </m:sup>
                          </m:sSup>
                        </m:den>
                      </m:f>
                    </m:oMath>
                  </m:oMathPara>
                </a14:m>
                <a:endParaRPr lang="es-EC" sz="1600" dirty="0"/>
              </a:p>
            </p:txBody>
          </p:sp>
        </mc:Choice>
        <mc:Fallback xmlns="">
          <p:sp>
            <p:nvSpPr>
              <p:cNvPr id="22" name="Rectángulo 21"/>
              <p:cNvSpPr>
                <a:spLocks noRot="1" noChangeAspect="1" noMove="1" noResize="1" noEditPoints="1" noAdjustHandles="1" noChangeArrowheads="1" noChangeShapeType="1" noTextEdit="1"/>
              </p:cNvSpPr>
              <p:nvPr/>
            </p:nvSpPr>
            <p:spPr>
              <a:xfrm>
                <a:off x="4841870" y="1927211"/>
                <a:ext cx="4161671" cy="586443"/>
              </a:xfrm>
              <a:prstGeom prst="rect">
                <a:avLst/>
              </a:prstGeom>
              <a:blipFill>
                <a:blip r:embed="rId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005889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5896" y="692696"/>
            <a:ext cx="8229600" cy="1143000"/>
          </a:xfrm>
        </p:spPr>
        <p:txBody>
          <a:bodyPr/>
          <a:lstStyle/>
          <a:p>
            <a:pPr algn="ctr"/>
            <a:r>
              <a:rPr lang="es-EC" sz="3200" dirty="0"/>
              <a:t>ANÁLISIS DE RESULTADOS</a:t>
            </a:r>
          </a:p>
        </p:txBody>
      </p:sp>
      <p:sp>
        <p:nvSpPr>
          <p:cNvPr id="3" name="Marcador de número de diapositiva 2"/>
          <p:cNvSpPr>
            <a:spLocks noGrp="1"/>
          </p:cNvSpPr>
          <p:nvPr>
            <p:ph type="sldNum" sz="quarter" idx="10"/>
          </p:nvPr>
        </p:nvSpPr>
        <p:spPr>
          <a:xfrm>
            <a:off x="0" y="6525344"/>
            <a:ext cx="2133600" cy="365125"/>
          </a:xfrm>
        </p:spPr>
        <p:txBody>
          <a:bodyPr/>
          <a:lstStyle/>
          <a:p>
            <a:fld id="{610C1A20-3425-4BCC-9150-C9A472DA9562}" type="slidenum">
              <a:rPr lang="en-US" sz="1600" smtClean="0">
                <a:solidFill>
                  <a:schemeClr val="bg1"/>
                </a:solidFill>
              </a:rPr>
              <a:pPr/>
              <a:t>60</a:t>
            </a:fld>
            <a:endParaRPr lang="en-US" sz="1600">
              <a:solidFill>
                <a:schemeClr val="bg1"/>
              </a:solidFill>
            </a:endParaRPr>
          </a:p>
        </p:txBody>
      </p:sp>
      <mc:AlternateContent xmlns:mc="http://schemas.openxmlformats.org/markup-compatibility/2006" xmlns:a14="http://schemas.microsoft.com/office/drawing/2010/main">
        <mc:Choice Requires="a14">
          <p:sp>
            <p:nvSpPr>
              <p:cNvPr id="11" name="Rectángulo 10"/>
              <p:cNvSpPr/>
              <p:nvPr/>
            </p:nvSpPr>
            <p:spPr>
              <a:xfrm>
                <a:off x="467544" y="2924944"/>
                <a:ext cx="3618722" cy="2185214"/>
              </a:xfrm>
              <a:prstGeom prst="rect">
                <a:avLst/>
              </a:prstGeom>
            </p:spPr>
            <p:txBody>
              <a:bodyPr wrap="square">
                <a:spAutoFit/>
              </a:bodyPr>
              <a:lstStyle/>
              <a:p>
                <a:pPr algn="just"/>
                <a:endParaRPr lang="es-EC" sz="1000" dirty="0">
                  <a:solidFill>
                    <a:srgbClr val="000000"/>
                  </a:solidFill>
                </a:endParaRPr>
              </a:p>
              <a:p>
                <a:pPr marL="285750" indent="-285750" algn="just">
                  <a:buFont typeface="Arial" panose="020B0604020202020204" pitchFamily="34" charset="0"/>
                  <a:buChar char="•"/>
                </a:pPr>
                <a:r>
                  <a:rPr lang="es-EC" dirty="0"/>
                  <a:t>Los resultados obtenidos por los modelos fueron muy aceptables, se encuentran debajo del 5%.</a:t>
                </a:r>
              </a:p>
              <a:p>
                <a:pPr marL="285750" indent="-285750" algn="just">
                  <a:buFont typeface="Arial" panose="020B0604020202020204" pitchFamily="34" charset="0"/>
                  <a:buChar char="•"/>
                </a:pPr>
                <a:r>
                  <a:rPr lang="es-EC" dirty="0"/>
                  <a:t>Bajo éste análisis se afirma que los coeficientes teóricos </a:t>
                </a:r>
                <a14:m>
                  <m:oMath xmlns:m="http://schemas.openxmlformats.org/officeDocument/2006/math">
                    <m:r>
                      <a:rPr lang="es-EC" i="1">
                        <a:latin typeface="Cambria Math" panose="02040503050406030204" pitchFamily="18" charset="0"/>
                      </a:rPr>
                      <m:t>𝑘</m:t>
                    </m:r>
                  </m:oMath>
                </a14:m>
                <a:r>
                  <a:rPr lang="es-EC" dirty="0"/>
                  <a:t> y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1</m:t>
                        </m:r>
                      </m:sub>
                    </m:sSub>
                  </m:oMath>
                </a14:m>
                <a:r>
                  <a:rPr lang="es-EC" dirty="0"/>
                  <a:t>, han sido validados por el método FEM.</a:t>
                </a:r>
                <a:endParaRPr lang="es-ES" dirty="0">
                  <a:solidFill>
                    <a:srgbClr val="000000"/>
                  </a:solidFill>
                </a:endParaRPr>
              </a:p>
            </p:txBody>
          </p:sp>
        </mc:Choice>
        <mc:Fallback xmlns="">
          <p:sp>
            <p:nvSpPr>
              <p:cNvPr id="11" name="Rectángulo 10"/>
              <p:cNvSpPr>
                <a:spLocks noRot="1" noChangeAspect="1" noMove="1" noResize="1" noEditPoints="1" noAdjustHandles="1" noChangeArrowheads="1" noChangeShapeType="1" noTextEdit="1"/>
              </p:cNvSpPr>
              <p:nvPr/>
            </p:nvSpPr>
            <p:spPr>
              <a:xfrm>
                <a:off x="467544" y="2924944"/>
                <a:ext cx="3618722" cy="2185214"/>
              </a:xfrm>
              <a:prstGeom prst="rect">
                <a:avLst/>
              </a:prstGeom>
              <a:blipFill>
                <a:blip r:embed="rId2"/>
                <a:stretch>
                  <a:fillRect l="-1180" r="-1518" b="-3631"/>
                </a:stretch>
              </a:blipFill>
            </p:spPr>
            <p:txBody>
              <a:bodyPr/>
              <a:lstStyle/>
              <a:p>
                <a:r>
                  <a:rPr lang="es-EC">
                    <a:noFill/>
                  </a:rPr>
                  <a:t> </a:t>
                </a:r>
              </a:p>
            </p:txBody>
          </p:sp>
        </mc:Fallback>
      </mc:AlternateContent>
      <p:sp>
        <p:nvSpPr>
          <p:cNvPr id="12" name="CuadroTexto 11"/>
          <p:cNvSpPr txBox="1"/>
          <p:nvPr/>
        </p:nvSpPr>
        <p:spPr>
          <a:xfrm>
            <a:off x="467544" y="2278613"/>
            <a:ext cx="3528392"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dirty="0"/>
              <a:t>Validación de coeficientes por los modelos teórico y computacional</a:t>
            </a:r>
          </a:p>
        </p:txBody>
      </p:sp>
      <p:graphicFrame>
        <p:nvGraphicFramePr>
          <p:cNvPr id="13" name="Gráfico 12">
            <a:extLst>
              <a:ext uri="{FF2B5EF4-FFF2-40B4-BE49-F238E27FC236}">
                <a16:creationId xmlns:a16="http://schemas.microsoft.com/office/drawing/2014/main" id="{8B6D7437-7B53-415B-BED6-5F6B7FF309AC}"/>
              </a:ext>
            </a:extLst>
          </p:cNvPr>
          <p:cNvGraphicFramePr/>
          <p:nvPr>
            <p:extLst>
              <p:ext uri="{D42A27DB-BD31-4B8C-83A1-F6EECF244321}">
                <p14:modId xmlns:p14="http://schemas.microsoft.com/office/powerpoint/2010/main" val="1685571848"/>
              </p:ext>
            </p:extLst>
          </p:nvPr>
        </p:nvGraphicFramePr>
        <p:xfrm>
          <a:off x="4354016" y="1715448"/>
          <a:ext cx="5130800" cy="38737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áfico 13">
            <a:extLst>
              <a:ext uri="{FF2B5EF4-FFF2-40B4-BE49-F238E27FC236}">
                <a16:creationId xmlns:a16="http://schemas.microsoft.com/office/drawing/2014/main" id="{103A1D17-35BC-4311-B9AC-69A0D151EC8E}"/>
              </a:ext>
            </a:extLst>
          </p:cNvPr>
          <p:cNvGraphicFramePr/>
          <p:nvPr>
            <p:extLst>
              <p:ext uri="{D42A27DB-BD31-4B8C-83A1-F6EECF244321}">
                <p14:modId xmlns:p14="http://schemas.microsoft.com/office/powerpoint/2010/main" val="1882591703"/>
              </p:ext>
            </p:extLst>
          </p:nvPr>
        </p:nvGraphicFramePr>
        <p:xfrm>
          <a:off x="4354016" y="3356992"/>
          <a:ext cx="5130800" cy="19040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925650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3491880" y="-171400"/>
            <a:ext cx="561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r>
              <a:rPr lang="es-EC" sz="3000" dirty="0">
                <a:solidFill>
                  <a:schemeClr val="tx1"/>
                </a:solidFill>
              </a:rPr>
              <a:t>Validación de coeficientes por los modelos teórico y computacional</a:t>
            </a: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61</a:t>
            </a:fld>
            <a:endParaRPr lang="en-US" dirty="0"/>
          </a:p>
        </p:txBody>
      </p:sp>
      <p:graphicFrame>
        <p:nvGraphicFramePr>
          <p:cNvPr id="8" name="Tabla 7"/>
          <p:cNvGraphicFramePr>
            <a:graphicFrameLocks noGrp="1"/>
          </p:cNvGraphicFramePr>
          <p:nvPr>
            <p:extLst>
              <p:ext uri="{D42A27DB-BD31-4B8C-83A1-F6EECF244321}">
                <p14:modId xmlns:p14="http://schemas.microsoft.com/office/powerpoint/2010/main" val="4262708482"/>
              </p:ext>
            </p:extLst>
          </p:nvPr>
        </p:nvGraphicFramePr>
        <p:xfrm>
          <a:off x="395536" y="1412776"/>
          <a:ext cx="8496947" cy="4248470"/>
        </p:xfrm>
        <a:graphic>
          <a:graphicData uri="http://schemas.openxmlformats.org/drawingml/2006/table">
            <a:tbl>
              <a:tblPr>
                <a:tableStyleId>{1E171933-4619-4E11-9A3F-F7608DF75F80}</a:tableStyleId>
              </a:tblPr>
              <a:tblGrid>
                <a:gridCol w="867890">
                  <a:extLst>
                    <a:ext uri="{9D8B030D-6E8A-4147-A177-3AD203B41FA5}">
                      <a16:colId xmlns:a16="http://schemas.microsoft.com/office/drawing/2014/main" val="3278736188"/>
                    </a:ext>
                  </a:extLst>
                </a:gridCol>
                <a:gridCol w="657917">
                  <a:extLst>
                    <a:ext uri="{9D8B030D-6E8A-4147-A177-3AD203B41FA5}">
                      <a16:colId xmlns:a16="http://schemas.microsoft.com/office/drawing/2014/main" val="807819231"/>
                    </a:ext>
                  </a:extLst>
                </a:gridCol>
                <a:gridCol w="697114">
                  <a:extLst>
                    <a:ext uri="{9D8B030D-6E8A-4147-A177-3AD203B41FA5}">
                      <a16:colId xmlns:a16="http://schemas.microsoft.com/office/drawing/2014/main" val="2340987588"/>
                    </a:ext>
                  </a:extLst>
                </a:gridCol>
                <a:gridCol w="697114">
                  <a:extLst>
                    <a:ext uri="{9D8B030D-6E8A-4147-A177-3AD203B41FA5}">
                      <a16:colId xmlns:a16="http://schemas.microsoft.com/office/drawing/2014/main" val="713482486"/>
                    </a:ext>
                  </a:extLst>
                </a:gridCol>
                <a:gridCol w="697114">
                  <a:extLst>
                    <a:ext uri="{9D8B030D-6E8A-4147-A177-3AD203B41FA5}">
                      <a16:colId xmlns:a16="http://schemas.microsoft.com/office/drawing/2014/main" val="2182349656"/>
                    </a:ext>
                  </a:extLst>
                </a:gridCol>
                <a:gridCol w="697114">
                  <a:extLst>
                    <a:ext uri="{9D8B030D-6E8A-4147-A177-3AD203B41FA5}">
                      <a16:colId xmlns:a16="http://schemas.microsoft.com/office/drawing/2014/main" val="645867098"/>
                    </a:ext>
                  </a:extLst>
                </a:gridCol>
                <a:gridCol w="697114">
                  <a:extLst>
                    <a:ext uri="{9D8B030D-6E8A-4147-A177-3AD203B41FA5}">
                      <a16:colId xmlns:a16="http://schemas.microsoft.com/office/drawing/2014/main" val="2594098493"/>
                    </a:ext>
                  </a:extLst>
                </a:gridCol>
                <a:gridCol w="697114">
                  <a:extLst>
                    <a:ext uri="{9D8B030D-6E8A-4147-A177-3AD203B41FA5}">
                      <a16:colId xmlns:a16="http://schemas.microsoft.com/office/drawing/2014/main" val="3390311290"/>
                    </a:ext>
                  </a:extLst>
                </a:gridCol>
                <a:gridCol w="697114">
                  <a:extLst>
                    <a:ext uri="{9D8B030D-6E8A-4147-A177-3AD203B41FA5}">
                      <a16:colId xmlns:a16="http://schemas.microsoft.com/office/drawing/2014/main" val="1395479586"/>
                    </a:ext>
                  </a:extLst>
                </a:gridCol>
                <a:gridCol w="697114">
                  <a:extLst>
                    <a:ext uri="{9D8B030D-6E8A-4147-A177-3AD203B41FA5}">
                      <a16:colId xmlns:a16="http://schemas.microsoft.com/office/drawing/2014/main" val="3028478247"/>
                    </a:ext>
                  </a:extLst>
                </a:gridCol>
                <a:gridCol w="697114">
                  <a:extLst>
                    <a:ext uri="{9D8B030D-6E8A-4147-A177-3AD203B41FA5}">
                      <a16:colId xmlns:a16="http://schemas.microsoft.com/office/drawing/2014/main" val="1607702601"/>
                    </a:ext>
                  </a:extLst>
                </a:gridCol>
                <a:gridCol w="697114">
                  <a:extLst>
                    <a:ext uri="{9D8B030D-6E8A-4147-A177-3AD203B41FA5}">
                      <a16:colId xmlns:a16="http://schemas.microsoft.com/office/drawing/2014/main" val="2626173148"/>
                    </a:ext>
                  </a:extLst>
                </a:gridCol>
              </a:tblGrid>
              <a:tr h="325654">
                <a:tc>
                  <a:txBody>
                    <a:bodyPr/>
                    <a:lstStyle/>
                    <a:p>
                      <a:pPr algn="l" fontAlgn="b"/>
                      <a:endParaRPr lang="es-EC" sz="1400" b="1" i="0" u="none" strike="noStrike">
                        <a:solidFill>
                          <a:schemeClr val="bg1"/>
                        </a:solidFill>
                        <a:effectLst/>
                        <a:latin typeface="Calibri" panose="020F0502020204030204" pitchFamily="34" charset="0"/>
                      </a:endParaRPr>
                    </a:p>
                  </a:txBody>
                  <a:tcPr marL="1139" marR="1139" marT="1139" marB="0" anchor="b">
                    <a:solidFill>
                      <a:schemeClr val="accent4"/>
                    </a:solidFill>
                  </a:tcPr>
                </a:tc>
                <a:tc>
                  <a:txBody>
                    <a:bodyPr/>
                    <a:lstStyle/>
                    <a:p>
                      <a:pPr algn="l" fontAlgn="b"/>
                      <a:endParaRPr lang="es-EC" sz="1400" b="1" i="0" u="none" strike="noStrike">
                        <a:solidFill>
                          <a:schemeClr val="bg1"/>
                        </a:solidFill>
                        <a:effectLst/>
                        <a:latin typeface="Calibri" panose="020F0502020204030204" pitchFamily="34" charset="0"/>
                      </a:endParaRPr>
                    </a:p>
                  </a:txBody>
                  <a:tcPr marL="1139" marR="1139" marT="1139" marB="0" anchor="b">
                    <a:solidFill>
                      <a:schemeClr val="accent4"/>
                    </a:solidFill>
                  </a:tcPr>
                </a:tc>
                <a:tc gridSpan="10">
                  <a:txBody>
                    <a:bodyPr/>
                    <a:lstStyle/>
                    <a:p>
                      <a:pPr algn="ctr" fontAlgn="ctr"/>
                      <a:r>
                        <a:rPr lang="es-EC" sz="1400" b="1" u="none" strike="noStrike">
                          <a:solidFill>
                            <a:schemeClr val="bg1"/>
                          </a:solidFill>
                          <a:effectLst/>
                        </a:rPr>
                        <a:t>CASOS DE ESTUDIO</a:t>
                      </a:r>
                      <a:endParaRPr lang="es-EC" sz="1400" b="1" i="0" u="none" strike="noStrike">
                        <a:solidFill>
                          <a:schemeClr val="bg1"/>
                        </a:solidFill>
                        <a:effectLst/>
                        <a:latin typeface="Calibri" panose="020F0502020204030204" pitchFamily="34" charset="0"/>
                      </a:endParaRPr>
                    </a:p>
                  </a:txBody>
                  <a:tcPr marL="1139" marR="1139" marT="1139" marB="0" anchor="ctr">
                    <a:solidFill>
                      <a:schemeClr val="accent4"/>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444988779"/>
                  </a:ext>
                </a:extLst>
              </a:tr>
              <a:tr h="325654">
                <a:tc>
                  <a:txBody>
                    <a:bodyPr/>
                    <a:lstStyle/>
                    <a:p>
                      <a:pPr algn="l" fontAlgn="b"/>
                      <a:endParaRPr lang="es-EC" sz="1400" b="1" i="0" u="none" strike="noStrike">
                        <a:solidFill>
                          <a:schemeClr val="bg1"/>
                        </a:solidFill>
                        <a:effectLst/>
                        <a:latin typeface="Calibri" panose="020F0502020204030204" pitchFamily="34" charset="0"/>
                      </a:endParaRPr>
                    </a:p>
                  </a:txBody>
                  <a:tcPr marL="1139" marR="1139" marT="1139" marB="0" anchor="b">
                    <a:solidFill>
                      <a:schemeClr val="accent4"/>
                    </a:solidFill>
                  </a:tcPr>
                </a:tc>
                <a:tc>
                  <a:txBody>
                    <a:bodyPr/>
                    <a:lstStyle/>
                    <a:p>
                      <a:pPr algn="l" fontAlgn="b"/>
                      <a:endParaRPr lang="es-EC" sz="1400" b="1" i="0" u="none" strike="noStrike">
                        <a:solidFill>
                          <a:schemeClr val="bg1"/>
                        </a:solidFill>
                        <a:effectLst/>
                        <a:latin typeface="Calibri" panose="020F0502020204030204" pitchFamily="34" charset="0"/>
                      </a:endParaRPr>
                    </a:p>
                  </a:txBody>
                  <a:tcPr marL="1139" marR="1139" marT="1139" marB="0" anchor="b">
                    <a:solidFill>
                      <a:schemeClr val="accent4"/>
                    </a:solidFill>
                  </a:tcPr>
                </a:tc>
                <a:tc>
                  <a:txBody>
                    <a:bodyPr/>
                    <a:lstStyle/>
                    <a:p>
                      <a:pPr algn="ctr" fontAlgn="ctr"/>
                      <a:r>
                        <a:rPr lang="es-EC" sz="1400" b="1" u="none" strike="noStrike">
                          <a:solidFill>
                            <a:schemeClr val="bg1"/>
                          </a:solidFill>
                          <a:effectLst/>
                        </a:rPr>
                        <a:t>1</a:t>
                      </a:r>
                      <a:endParaRPr lang="es-EC" sz="1400" b="1" i="0" u="none" strike="noStrike">
                        <a:solidFill>
                          <a:schemeClr val="bg1"/>
                        </a:solidFill>
                        <a:effectLst/>
                        <a:latin typeface="Calibri" panose="020F0502020204030204" pitchFamily="34" charset="0"/>
                      </a:endParaRPr>
                    </a:p>
                  </a:txBody>
                  <a:tcPr marL="1139" marR="1139" marT="1139" marB="0" anchor="ctr">
                    <a:solidFill>
                      <a:schemeClr val="accent4"/>
                    </a:solidFill>
                  </a:tcPr>
                </a:tc>
                <a:tc>
                  <a:txBody>
                    <a:bodyPr/>
                    <a:lstStyle/>
                    <a:p>
                      <a:pPr algn="ctr" fontAlgn="ctr"/>
                      <a:r>
                        <a:rPr lang="es-EC" sz="1400" b="1" u="none" strike="noStrike">
                          <a:solidFill>
                            <a:schemeClr val="bg1"/>
                          </a:solidFill>
                          <a:effectLst/>
                        </a:rPr>
                        <a:t>2</a:t>
                      </a:r>
                      <a:endParaRPr lang="es-EC" sz="1400" b="1" i="0" u="none" strike="noStrike">
                        <a:solidFill>
                          <a:schemeClr val="bg1"/>
                        </a:solidFill>
                        <a:effectLst/>
                        <a:latin typeface="Calibri" panose="020F0502020204030204" pitchFamily="34" charset="0"/>
                      </a:endParaRPr>
                    </a:p>
                  </a:txBody>
                  <a:tcPr marL="1139" marR="1139" marT="1139" marB="0" anchor="ctr">
                    <a:solidFill>
                      <a:schemeClr val="accent4"/>
                    </a:solidFill>
                  </a:tcPr>
                </a:tc>
                <a:tc>
                  <a:txBody>
                    <a:bodyPr/>
                    <a:lstStyle/>
                    <a:p>
                      <a:pPr algn="ctr" fontAlgn="ctr"/>
                      <a:r>
                        <a:rPr lang="es-EC" sz="1400" b="1" u="none" strike="noStrike">
                          <a:solidFill>
                            <a:schemeClr val="bg1"/>
                          </a:solidFill>
                          <a:effectLst/>
                        </a:rPr>
                        <a:t>3</a:t>
                      </a:r>
                      <a:endParaRPr lang="es-EC" sz="1400" b="1" i="0" u="none" strike="noStrike">
                        <a:solidFill>
                          <a:schemeClr val="bg1"/>
                        </a:solidFill>
                        <a:effectLst/>
                        <a:latin typeface="Calibri" panose="020F0502020204030204" pitchFamily="34" charset="0"/>
                      </a:endParaRPr>
                    </a:p>
                  </a:txBody>
                  <a:tcPr marL="1139" marR="1139" marT="1139" marB="0" anchor="ctr">
                    <a:solidFill>
                      <a:schemeClr val="accent4"/>
                    </a:solidFill>
                  </a:tcPr>
                </a:tc>
                <a:tc>
                  <a:txBody>
                    <a:bodyPr/>
                    <a:lstStyle/>
                    <a:p>
                      <a:pPr algn="ctr" fontAlgn="ctr"/>
                      <a:r>
                        <a:rPr lang="es-EC" sz="1400" b="1" u="none" strike="noStrike">
                          <a:solidFill>
                            <a:schemeClr val="bg1"/>
                          </a:solidFill>
                          <a:effectLst/>
                        </a:rPr>
                        <a:t>4</a:t>
                      </a:r>
                      <a:endParaRPr lang="es-EC" sz="1400" b="1" i="0" u="none" strike="noStrike">
                        <a:solidFill>
                          <a:schemeClr val="bg1"/>
                        </a:solidFill>
                        <a:effectLst/>
                        <a:latin typeface="Calibri" panose="020F0502020204030204" pitchFamily="34" charset="0"/>
                      </a:endParaRPr>
                    </a:p>
                  </a:txBody>
                  <a:tcPr marL="1139" marR="1139" marT="1139" marB="0" anchor="ctr">
                    <a:solidFill>
                      <a:schemeClr val="accent4"/>
                    </a:solidFill>
                  </a:tcPr>
                </a:tc>
                <a:tc>
                  <a:txBody>
                    <a:bodyPr/>
                    <a:lstStyle/>
                    <a:p>
                      <a:pPr algn="ctr" fontAlgn="ctr"/>
                      <a:r>
                        <a:rPr lang="es-EC" sz="1400" b="1" u="none" strike="noStrike">
                          <a:solidFill>
                            <a:schemeClr val="bg1"/>
                          </a:solidFill>
                          <a:effectLst/>
                        </a:rPr>
                        <a:t>5</a:t>
                      </a:r>
                      <a:endParaRPr lang="es-EC" sz="1400" b="1" i="0" u="none" strike="noStrike">
                        <a:solidFill>
                          <a:schemeClr val="bg1"/>
                        </a:solidFill>
                        <a:effectLst/>
                        <a:latin typeface="Calibri" panose="020F0502020204030204" pitchFamily="34" charset="0"/>
                      </a:endParaRPr>
                    </a:p>
                  </a:txBody>
                  <a:tcPr marL="1139" marR="1139" marT="1139" marB="0" anchor="ctr">
                    <a:solidFill>
                      <a:schemeClr val="accent4"/>
                    </a:solidFill>
                  </a:tcPr>
                </a:tc>
                <a:tc>
                  <a:txBody>
                    <a:bodyPr/>
                    <a:lstStyle/>
                    <a:p>
                      <a:pPr algn="ctr" fontAlgn="ctr"/>
                      <a:r>
                        <a:rPr lang="es-EC" sz="1400" b="1" u="none" strike="noStrike">
                          <a:solidFill>
                            <a:schemeClr val="bg1"/>
                          </a:solidFill>
                          <a:effectLst/>
                        </a:rPr>
                        <a:t>6</a:t>
                      </a:r>
                      <a:endParaRPr lang="es-EC" sz="1400" b="1" i="0" u="none" strike="noStrike">
                        <a:solidFill>
                          <a:schemeClr val="bg1"/>
                        </a:solidFill>
                        <a:effectLst/>
                        <a:latin typeface="Calibri" panose="020F0502020204030204" pitchFamily="34" charset="0"/>
                      </a:endParaRPr>
                    </a:p>
                  </a:txBody>
                  <a:tcPr marL="1139" marR="1139" marT="1139" marB="0" anchor="ctr">
                    <a:solidFill>
                      <a:schemeClr val="accent4"/>
                    </a:solidFill>
                  </a:tcPr>
                </a:tc>
                <a:tc>
                  <a:txBody>
                    <a:bodyPr/>
                    <a:lstStyle/>
                    <a:p>
                      <a:pPr algn="ctr" fontAlgn="ctr"/>
                      <a:r>
                        <a:rPr lang="es-EC" sz="1400" b="1" u="none" strike="noStrike">
                          <a:solidFill>
                            <a:schemeClr val="bg1"/>
                          </a:solidFill>
                          <a:effectLst/>
                        </a:rPr>
                        <a:t>7</a:t>
                      </a:r>
                      <a:endParaRPr lang="es-EC" sz="1400" b="1" i="0" u="none" strike="noStrike">
                        <a:solidFill>
                          <a:schemeClr val="bg1"/>
                        </a:solidFill>
                        <a:effectLst/>
                        <a:latin typeface="Calibri" panose="020F0502020204030204" pitchFamily="34" charset="0"/>
                      </a:endParaRPr>
                    </a:p>
                  </a:txBody>
                  <a:tcPr marL="1139" marR="1139" marT="1139" marB="0" anchor="ctr">
                    <a:solidFill>
                      <a:schemeClr val="accent4"/>
                    </a:solidFill>
                  </a:tcPr>
                </a:tc>
                <a:tc>
                  <a:txBody>
                    <a:bodyPr/>
                    <a:lstStyle/>
                    <a:p>
                      <a:pPr algn="ctr" fontAlgn="ctr"/>
                      <a:r>
                        <a:rPr lang="es-EC" sz="1400" b="1" u="none" strike="noStrike">
                          <a:solidFill>
                            <a:schemeClr val="bg1"/>
                          </a:solidFill>
                          <a:effectLst/>
                        </a:rPr>
                        <a:t>8</a:t>
                      </a:r>
                      <a:endParaRPr lang="es-EC" sz="1400" b="1" i="0" u="none" strike="noStrike">
                        <a:solidFill>
                          <a:schemeClr val="bg1"/>
                        </a:solidFill>
                        <a:effectLst/>
                        <a:latin typeface="Calibri" panose="020F0502020204030204" pitchFamily="34" charset="0"/>
                      </a:endParaRPr>
                    </a:p>
                  </a:txBody>
                  <a:tcPr marL="1139" marR="1139" marT="1139" marB="0" anchor="ctr">
                    <a:solidFill>
                      <a:schemeClr val="accent4"/>
                    </a:solidFill>
                  </a:tcPr>
                </a:tc>
                <a:tc>
                  <a:txBody>
                    <a:bodyPr/>
                    <a:lstStyle/>
                    <a:p>
                      <a:pPr algn="ctr" fontAlgn="ctr"/>
                      <a:r>
                        <a:rPr lang="es-EC" sz="1400" b="1" u="none" strike="noStrike">
                          <a:solidFill>
                            <a:schemeClr val="bg1"/>
                          </a:solidFill>
                          <a:effectLst/>
                        </a:rPr>
                        <a:t>9</a:t>
                      </a:r>
                      <a:endParaRPr lang="es-EC" sz="1400" b="1" i="0" u="none" strike="noStrike">
                        <a:solidFill>
                          <a:schemeClr val="bg1"/>
                        </a:solidFill>
                        <a:effectLst/>
                        <a:latin typeface="Calibri" panose="020F0502020204030204" pitchFamily="34" charset="0"/>
                      </a:endParaRPr>
                    </a:p>
                  </a:txBody>
                  <a:tcPr marL="1139" marR="1139" marT="1139" marB="0" anchor="ctr">
                    <a:solidFill>
                      <a:schemeClr val="accent4"/>
                    </a:solidFill>
                  </a:tcPr>
                </a:tc>
                <a:tc>
                  <a:txBody>
                    <a:bodyPr/>
                    <a:lstStyle/>
                    <a:p>
                      <a:pPr algn="ctr" fontAlgn="ctr"/>
                      <a:r>
                        <a:rPr lang="es-EC" sz="1400" b="1" u="none" strike="noStrike">
                          <a:solidFill>
                            <a:schemeClr val="bg1"/>
                          </a:solidFill>
                          <a:effectLst/>
                        </a:rPr>
                        <a:t>10</a:t>
                      </a:r>
                      <a:endParaRPr lang="es-EC" sz="1400" b="1" i="0" u="none" strike="noStrike">
                        <a:solidFill>
                          <a:schemeClr val="bg1"/>
                        </a:solidFill>
                        <a:effectLst/>
                        <a:latin typeface="Calibri" panose="020F0502020204030204" pitchFamily="34" charset="0"/>
                      </a:endParaRPr>
                    </a:p>
                  </a:txBody>
                  <a:tcPr marL="1139" marR="1139" marT="1139" marB="0" anchor="ctr">
                    <a:solidFill>
                      <a:schemeClr val="accent4"/>
                    </a:solidFill>
                  </a:tcPr>
                </a:tc>
                <a:extLst>
                  <a:ext uri="{0D108BD9-81ED-4DB2-BD59-A6C34878D82A}">
                    <a16:rowId xmlns:a16="http://schemas.microsoft.com/office/drawing/2014/main" val="1629024599"/>
                  </a:ext>
                </a:extLst>
              </a:tr>
              <a:tr h="340622">
                <a:tc>
                  <a:txBody>
                    <a:bodyPr/>
                    <a:lstStyle/>
                    <a:p>
                      <a:pPr algn="ctr" fontAlgn="ctr"/>
                      <a:r>
                        <a:rPr lang="es-EC" sz="1400" b="1" u="none" strike="noStrike">
                          <a:solidFill>
                            <a:schemeClr val="bg1"/>
                          </a:solidFill>
                          <a:effectLst/>
                        </a:rPr>
                        <a:t>a/b</a:t>
                      </a:r>
                      <a:endParaRPr lang="es-EC" sz="1400" b="1" i="0" u="none" strike="noStrike">
                        <a:solidFill>
                          <a:schemeClr val="bg1"/>
                        </a:solidFill>
                        <a:effectLst/>
                        <a:latin typeface="Calibri" panose="020F0502020204030204" pitchFamily="34" charset="0"/>
                      </a:endParaRPr>
                    </a:p>
                  </a:txBody>
                  <a:tcPr marL="1139" marR="1139" marT="1139" marB="0" anchor="ctr">
                    <a:solidFill>
                      <a:schemeClr val="accent4"/>
                    </a:solidFill>
                  </a:tcPr>
                </a:tc>
                <a:tc>
                  <a:txBody>
                    <a:bodyPr/>
                    <a:lstStyle/>
                    <a:p>
                      <a:pPr algn="ctr" fontAlgn="ctr"/>
                      <a:r>
                        <a:rPr lang="es-EC" sz="1400" b="1" u="none" strike="noStrike">
                          <a:solidFill>
                            <a:schemeClr val="bg1"/>
                          </a:solidFill>
                          <a:effectLst/>
                        </a:rPr>
                        <a:t>Coef.</a:t>
                      </a:r>
                      <a:endParaRPr lang="es-EC" sz="1400" b="1" i="0" u="none" strike="noStrike">
                        <a:solidFill>
                          <a:schemeClr val="bg1"/>
                        </a:solidFill>
                        <a:effectLst/>
                        <a:latin typeface="Calibri" panose="020F0502020204030204" pitchFamily="34" charset="0"/>
                      </a:endParaRPr>
                    </a:p>
                  </a:txBody>
                  <a:tcPr marL="1139" marR="1139" marT="1139" marB="0" anchor="ctr">
                    <a:solidFill>
                      <a:schemeClr val="accent4"/>
                    </a:solidFill>
                  </a:tcPr>
                </a:tc>
                <a:tc>
                  <a:txBody>
                    <a:bodyPr/>
                    <a:lstStyle/>
                    <a:p>
                      <a:pPr algn="ctr" fontAlgn="ctr"/>
                      <a:r>
                        <a:rPr lang="es-EC" sz="1400" b="1" u="none" strike="noStrike">
                          <a:solidFill>
                            <a:schemeClr val="bg1"/>
                          </a:solidFill>
                          <a:effectLst/>
                        </a:rPr>
                        <a:t>Error %</a:t>
                      </a:r>
                      <a:endParaRPr lang="es-EC" sz="1400" b="1" i="0" u="none" strike="noStrike">
                        <a:solidFill>
                          <a:schemeClr val="bg1"/>
                        </a:solidFill>
                        <a:effectLst/>
                        <a:latin typeface="Calibri" panose="020F0502020204030204" pitchFamily="34" charset="0"/>
                      </a:endParaRPr>
                    </a:p>
                  </a:txBody>
                  <a:tcPr marL="1139" marR="1139" marT="1139" marB="0" anchor="ctr">
                    <a:solidFill>
                      <a:schemeClr val="accent4"/>
                    </a:solidFill>
                  </a:tcPr>
                </a:tc>
                <a:tc>
                  <a:txBody>
                    <a:bodyPr/>
                    <a:lstStyle/>
                    <a:p>
                      <a:pPr algn="ctr" fontAlgn="ctr"/>
                      <a:r>
                        <a:rPr lang="es-EC" sz="1400" b="1" u="none" strike="noStrike">
                          <a:solidFill>
                            <a:schemeClr val="bg1"/>
                          </a:solidFill>
                          <a:effectLst/>
                        </a:rPr>
                        <a:t>Error %</a:t>
                      </a:r>
                      <a:endParaRPr lang="es-EC" sz="1400" b="1" i="0" u="none" strike="noStrike">
                        <a:solidFill>
                          <a:schemeClr val="bg1"/>
                        </a:solidFill>
                        <a:effectLst/>
                        <a:latin typeface="Calibri" panose="020F0502020204030204" pitchFamily="34" charset="0"/>
                      </a:endParaRPr>
                    </a:p>
                  </a:txBody>
                  <a:tcPr marL="1139" marR="1139" marT="1139" marB="0" anchor="ctr">
                    <a:solidFill>
                      <a:schemeClr val="accent4"/>
                    </a:solidFill>
                  </a:tcPr>
                </a:tc>
                <a:tc>
                  <a:txBody>
                    <a:bodyPr/>
                    <a:lstStyle/>
                    <a:p>
                      <a:pPr algn="ctr" fontAlgn="ctr"/>
                      <a:r>
                        <a:rPr lang="es-EC" sz="1400" b="1" u="none" strike="noStrike">
                          <a:solidFill>
                            <a:schemeClr val="bg1"/>
                          </a:solidFill>
                          <a:effectLst/>
                        </a:rPr>
                        <a:t>Error %</a:t>
                      </a:r>
                      <a:endParaRPr lang="es-EC" sz="1400" b="1" i="0" u="none" strike="noStrike">
                        <a:solidFill>
                          <a:schemeClr val="bg1"/>
                        </a:solidFill>
                        <a:effectLst/>
                        <a:latin typeface="Calibri" panose="020F0502020204030204" pitchFamily="34" charset="0"/>
                      </a:endParaRPr>
                    </a:p>
                  </a:txBody>
                  <a:tcPr marL="1139" marR="1139" marT="1139" marB="0" anchor="ctr">
                    <a:solidFill>
                      <a:schemeClr val="accent4"/>
                    </a:solidFill>
                  </a:tcPr>
                </a:tc>
                <a:tc>
                  <a:txBody>
                    <a:bodyPr/>
                    <a:lstStyle/>
                    <a:p>
                      <a:pPr algn="ctr" fontAlgn="ctr"/>
                      <a:r>
                        <a:rPr lang="es-EC" sz="1400" b="1" u="none" strike="noStrike">
                          <a:solidFill>
                            <a:schemeClr val="bg1"/>
                          </a:solidFill>
                          <a:effectLst/>
                        </a:rPr>
                        <a:t>Error %</a:t>
                      </a:r>
                      <a:endParaRPr lang="es-EC" sz="1400" b="1" i="0" u="none" strike="noStrike">
                        <a:solidFill>
                          <a:schemeClr val="bg1"/>
                        </a:solidFill>
                        <a:effectLst/>
                        <a:latin typeface="Calibri" panose="020F0502020204030204" pitchFamily="34" charset="0"/>
                      </a:endParaRPr>
                    </a:p>
                  </a:txBody>
                  <a:tcPr marL="1139" marR="1139" marT="1139" marB="0" anchor="ctr">
                    <a:solidFill>
                      <a:schemeClr val="accent4"/>
                    </a:solidFill>
                  </a:tcPr>
                </a:tc>
                <a:tc>
                  <a:txBody>
                    <a:bodyPr/>
                    <a:lstStyle/>
                    <a:p>
                      <a:pPr algn="ctr" fontAlgn="ctr"/>
                      <a:r>
                        <a:rPr lang="es-EC" sz="1400" b="1" u="none" strike="noStrike">
                          <a:solidFill>
                            <a:schemeClr val="bg1"/>
                          </a:solidFill>
                          <a:effectLst/>
                        </a:rPr>
                        <a:t>Error %</a:t>
                      </a:r>
                      <a:endParaRPr lang="es-EC" sz="1400" b="1" i="0" u="none" strike="noStrike">
                        <a:solidFill>
                          <a:schemeClr val="bg1"/>
                        </a:solidFill>
                        <a:effectLst/>
                        <a:latin typeface="Calibri" panose="020F0502020204030204" pitchFamily="34" charset="0"/>
                      </a:endParaRPr>
                    </a:p>
                  </a:txBody>
                  <a:tcPr marL="1139" marR="1139" marT="1139" marB="0" anchor="ctr">
                    <a:solidFill>
                      <a:schemeClr val="accent4"/>
                    </a:solidFill>
                  </a:tcPr>
                </a:tc>
                <a:tc>
                  <a:txBody>
                    <a:bodyPr/>
                    <a:lstStyle/>
                    <a:p>
                      <a:pPr algn="ctr" fontAlgn="ctr"/>
                      <a:r>
                        <a:rPr lang="es-EC" sz="1400" b="1" u="none" strike="noStrike">
                          <a:solidFill>
                            <a:schemeClr val="bg1"/>
                          </a:solidFill>
                          <a:effectLst/>
                        </a:rPr>
                        <a:t>Error %</a:t>
                      </a:r>
                      <a:endParaRPr lang="es-EC" sz="1400" b="1" i="0" u="none" strike="noStrike">
                        <a:solidFill>
                          <a:schemeClr val="bg1"/>
                        </a:solidFill>
                        <a:effectLst/>
                        <a:latin typeface="Calibri" panose="020F0502020204030204" pitchFamily="34" charset="0"/>
                      </a:endParaRPr>
                    </a:p>
                  </a:txBody>
                  <a:tcPr marL="1139" marR="1139" marT="1139" marB="0" anchor="ctr">
                    <a:solidFill>
                      <a:schemeClr val="accent4"/>
                    </a:solidFill>
                  </a:tcPr>
                </a:tc>
                <a:tc>
                  <a:txBody>
                    <a:bodyPr/>
                    <a:lstStyle/>
                    <a:p>
                      <a:pPr algn="ctr" fontAlgn="ctr"/>
                      <a:r>
                        <a:rPr lang="es-EC" sz="1400" b="1" u="none" strike="noStrike">
                          <a:solidFill>
                            <a:schemeClr val="bg1"/>
                          </a:solidFill>
                          <a:effectLst/>
                        </a:rPr>
                        <a:t>Error %</a:t>
                      </a:r>
                      <a:endParaRPr lang="es-EC" sz="1400" b="1" i="0" u="none" strike="noStrike">
                        <a:solidFill>
                          <a:schemeClr val="bg1"/>
                        </a:solidFill>
                        <a:effectLst/>
                        <a:latin typeface="Calibri" panose="020F0502020204030204" pitchFamily="34" charset="0"/>
                      </a:endParaRPr>
                    </a:p>
                  </a:txBody>
                  <a:tcPr marL="1139" marR="1139" marT="1139" marB="0" anchor="ctr">
                    <a:solidFill>
                      <a:schemeClr val="accent4"/>
                    </a:solidFill>
                  </a:tcPr>
                </a:tc>
                <a:tc>
                  <a:txBody>
                    <a:bodyPr/>
                    <a:lstStyle/>
                    <a:p>
                      <a:pPr algn="ctr" fontAlgn="ctr"/>
                      <a:r>
                        <a:rPr lang="es-EC" sz="1400" b="1" u="none" strike="noStrike">
                          <a:solidFill>
                            <a:schemeClr val="bg1"/>
                          </a:solidFill>
                          <a:effectLst/>
                        </a:rPr>
                        <a:t>Error %</a:t>
                      </a:r>
                      <a:endParaRPr lang="es-EC" sz="1400" b="1" i="0" u="none" strike="noStrike">
                        <a:solidFill>
                          <a:schemeClr val="bg1"/>
                        </a:solidFill>
                        <a:effectLst/>
                        <a:latin typeface="Calibri" panose="020F0502020204030204" pitchFamily="34" charset="0"/>
                      </a:endParaRPr>
                    </a:p>
                  </a:txBody>
                  <a:tcPr marL="1139" marR="1139" marT="1139" marB="0" anchor="ctr">
                    <a:solidFill>
                      <a:schemeClr val="accent4"/>
                    </a:solidFill>
                  </a:tcPr>
                </a:tc>
                <a:tc>
                  <a:txBody>
                    <a:bodyPr/>
                    <a:lstStyle/>
                    <a:p>
                      <a:pPr algn="ctr" fontAlgn="ctr"/>
                      <a:r>
                        <a:rPr lang="es-EC" sz="1400" b="1" u="none" strike="noStrike">
                          <a:solidFill>
                            <a:schemeClr val="bg1"/>
                          </a:solidFill>
                          <a:effectLst/>
                        </a:rPr>
                        <a:t>Error %</a:t>
                      </a:r>
                      <a:endParaRPr lang="es-EC" sz="1400" b="1" i="0" u="none" strike="noStrike">
                        <a:solidFill>
                          <a:schemeClr val="bg1"/>
                        </a:solidFill>
                        <a:effectLst/>
                        <a:latin typeface="Calibri" panose="020F0502020204030204" pitchFamily="34" charset="0"/>
                      </a:endParaRPr>
                    </a:p>
                  </a:txBody>
                  <a:tcPr marL="1139" marR="1139" marT="1139" marB="0" anchor="ctr">
                    <a:solidFill>
                      <a:schemeClr val="accent4"/>
                    </a:solidFill>
                  </a:tcPr>
                </a:tc>
                <a:tc>
                  <a:txBody>
                    <a:bodyPr/>
                    <a:lstStyle/>
                    <a:p>
                      <a:pPr algn="ctr" fontAlgn="ctr"/>
                      <a:r>
                        <a:rPr lang="es-EC" sz="1400" b="1" u="none" strike="noStrike" dirty="0">
                          <a:solidFill>
                            <a:schemeClr val="bg1"/>
                          </a:solidFill>
                          <a:effectLst/>
                        </a:rPr>
                        <a:t>Error %</a:t>
                      </a:r>
                      <a:endParaRPr lang="es-EC" sz="1400" b="1" i="0" u="none" strike="noStrike" dirty="0">
                        <a:solidFill>
                          <a:schemeClr val="bg1"/>
                        </a:solidFill>
                        <a:effectLst/>
                        <a:latin typeface="Calibri" panose="020F0502020204030204" pitchFamily="34" charset="0"/>
                      </a:endParaRPr>
                    </a:p>
                  </a:txBody>
                  <a:tcPr marL="1139" marR="1139" marT="1139" marB="0" anchor="ctr">
                    <a:solidFill>
                      <a:schemeClr val="accent4"/>
                    </a:solidFill>
                  </a:tcPr>
                </a:tc>
                <a:extLst>
                  <a:ext uri="{0D108BD9-81ED-4DB2-BD59-A6C34878D82A}">
                    <a16:rowId xmlns:a16="http://schemas.microsoft.com/office/drawing/2014/main" val="2866582022"/>
                  </a:ext>
                </a:extLst>
              </a:tr>
              <a:tr h="325654">
                <a:tc rowSpan="2">
                  <a:txBody>
                    <a:bodyPr/>
                    <a:lstStyle/>
                    <a:p>
                      <a:pPr algn="ctr" fontAlgn="ctr"/>
                      <a:r>
                        <a:rPr lang="es-EC" sz="1400" u="none" strike="noStrike">
                          <a:effectLst/>
                        </a:rPr>
                        <a:t>1.05</a:t>
                      </a:r>
                      <a:endParaRPr lang="es-EC" sz="1400" b="1"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k</a:t>
                      </a:r>
                      <a:endParaRPr lang="es-EC" sz="1400" b="1"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0.17</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0.40</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0.32</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2.46</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0.20</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1.16</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0.02</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1.64</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3.53</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0.04</a:t>
                      </a:r>
                      <a:endParaRPr lang="es-EC" sz="1400" b="0" i="0" u="none" strike="noStrike">
                        <a:solidFill>
                          <a:srgbClr val="000000"/>
                        </a:solidFill>
                        <a:effectLst/>
                        <a:latin typeface="Calibri" panose="020F0502020204030204" pitchFamily="34" charset="0"/>
                      </a:endParaRPr>
                    </a:p>
                  </a:txBody>
                  <a:tcPr marL="1139" marR="1139" marT="1139" marB="0" anchor="ctr"/>
                </a:tc>
                <a:extLst>
                  <a:ext uri="{0D108BD9-81ED-4DB2-BD59-A6C34878D82A}">
                    <a16:rowId xmlns:a16="http://schemas.microsoft.com/office/drawing/2014/main" val="116631312"/>
                  </a:ext>
                </a:extLst>
              </a:tr>
              <a:tr h="325654">
                <a:tc vMerge="1">
                  <a:txBody>
                    <a:bodyPr/>
                    <a:lstStyle/>
                    <a:p>
                      <a:endParaRPr lang="es-EC"/>
                    </a:p>
                  </a:txBody>
                  <a:tcPr/>
                </a:tc>
                <a:tc>
                  <a:txBody>
                    <a:bodyPr/>
                    <a:lstStyle/>
                    <a:p>
                      <a:pPr algn="ctr" fontAlgn="ctr"/>
                      <a:r>
                        <a:rPr lang="es-EC" sz="1400" u="none" strike="noStrike">
                          <a:effectLst/>
                        </a:rPr>
                        <a:t>k1</a:t>
                      </a:r>
                      <a:endParaRPr lang="es-EC" sz="1400" b="1"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2.04</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0.20</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1.01</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0.02</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3.60</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1.68</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0.18</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0.48</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3.60</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1.00</a:t>
                      </a:r>
                      <a:endParaRPr lang="es-EC" sz="1400" b="0" i="0" u="none" strike="noStrike">
                        <a:solidFill>
                          <a:srgbClr val="000000"/>
                        </a:solidFill>
                        <a:effectLst/>
                        <a:latin typeface="Calibri" panose="020F0502020204030204" pitchFamily="34" charset="0"/>
                      </a:endParaRPr>
                    </a:p>
                  </a:txBody>
                  <a:tcPr marL="1139" marR="1139" marT="1139" marB="0" anchor="ctr"/>
                </a:tc>
                <a:extLst>
                  <a:ext uri="{0D108BD9-81ED-4DB2-BD59-A6C34878D82A}">
                    <a16:rowId xmlns:a16="http://schemas.microsoft.com/office/drawing/2014/main" val="168340697"/>
                  </a:ext>
                </a:extLst>
              </a:tr>
              <a:tr h="325654">
                <a:tc rowSpan="2">
                  <a:txBody>
                    <a:bodyPr/>
                    <a:lstStyle/>
                    <a:p>
                      <a:pPr algn="ctr" fontAlgn="ctr"/>
                      <a:r>
                        <a:rPr lang="es-EC" sz="1400" u="none" strike="noStrike">
                          <a:effectLst/>
                        </a:rPr>
                        <a:t>1.10</a:t>
                      </a:r>
                      <a:endParaRPr lang="es-EC" sz="1400" b="1"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k</a:t>
                      </a:r>
                      <a:endParaRPr lang="es-EC" sz="1400" b="1"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2.02</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1.06</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0.32</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1.79</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0.06</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3.04</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1.12</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1.62</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1.55</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0.47</a:t>
                      </a:r>
                      <a:endParaRPr lang="es-EC" sz="1400" b="0" i="0" u="none" strike="noStrike">
                        <a:solidFill>
                          <a:srgbClr val="000000"/>
                        </a:solidFill>
                        <a:effectLst/>
                        <a:latin typeface="Calibri" panose="020F0502020204030204" pitchFamily="34" charset="0"/>
                      </a:endParaRPr>
                    </a:p>
                  </a:txBody>
                  <a:tcPr marL="1139" marR="1139" marT="1139" marB="0" anchor="ctr"/>
                </a:tc>
                <a:extLst>
                  <a:ext uri="{0D108BD9-81ED-4DB2-BD59-A6C34878D82A}">
                    <a16:rowId xmlns:a16="http://schemas.microsoft.com/office/drawing/2014/main" val="1141562493"/>
                  </a:ext>
                </a:extLst>
              </a:tr>
              <a:tr h="325654">
                <a:tc vMerge="1">
                  <a:txBody>
                    <a:bodyPr/>
                    <a:lstStyle/>
                    <a:p>
                      <a:endParaRPr lang="es-EC"/>
                    </a:p>
                  </a:txBody>
                  <a:tcPr/>
                </a:tc>
                <a:tc>
                  <a:txBody>
                    <a:bodyPr/>
                    <a:lstStyle/>
                    <a:p>
                      <a:pPr algn="ctr" fontAlgn="ctr"/>
                      <a:r>
                        <a:rPr lang="es-EC" sz="1400" u="none" strike="noStrike">
                          <a:effectLst/>
                        </a:rPr>
                        <a:t>k1</a:t>
                      </a:r>
                      <a:endParaRPr lang="es-EC" sz="1400" b="1"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2.08</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0.08</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1.10</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0.70</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3.68</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3.03</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0.06</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0.70</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2.21</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1.10</a:t>
                      </a:r>
                      <a:endParaRPr lang="es-EC" sz="1400" b="0" i="0" u="none" strike="noStrike">
                        <a:solidFill>
                          <a:srgbClr val="000000"/>
                        </a:solidFill>
                        <a:effectLst/>
                        <a:latin typeface="Calibri" panose="020F0502020204030204" pitchFamily="34" charset="0"/>
                      </a:endParaRPr>
                    </a:p>
                  </a:txBody>
                  <a:tcPr marL="1139" marR="1139" marT="1139" marB="0" anchor="ctr"/>
                </a:tc>
                <a:extLst>
                  <a:ext uri="{0D108BD9-81ED-4DB2-BD59-A6C34878D82A}">
                    <a16:rowId xmlns:a16="http://schemas.microsoft.com/office/drawing/2014/main" val="454821878"/>
                  </a:ext>
                </a:extLst>
              </a:tr>
              <a:tr h="325654">
                <a:tc rowSpan="2">
                  <a:txBody>
                    <a:bodyPr/>
                    <a:lstStyle/>
                    <a:p>
                      <a:pPr algn="ctr" fontAlgn="ctr"/>
                      <a:r>
                        <a:rPr lang="es-EC" sz="1400" u="none" strike="noStrike">
                          <a:effectLst/>
                        </a:rPr>
                        <a:t>1.15</a:t>
                      </a:r>
                      <a:endParaRPr lang="es-EC" sz="1400" b="1"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k</a:t>
                      </a:r>
                      <a:endParaRPr lang="es-EC" sz="1400" b="1"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1.35</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0.43</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0.12</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1.02</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0.04</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2.13</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0.34</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1.02</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0.80</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0.26</a:t>
                      </a:r>
                      <a:endParaRPr lang="es-EC" sz="1400" b="0" i="0" u="none" strike="noStrike">
                        <a:solidFill>
                          <a:srgbClr val="000000"/>
                        </a:solidFill>
                        <a:effectLst/>
                        <a:latin typeface="Calibri" panose="020F0502020204030204" pitchFamily="34" charset="0"/>
                      </a:endParaRPr>
                    </a:p>
                  </a:txBody>
                  <a:tcPr marL="1139" marR="1139" marT="1139" marB="0" anchor="ctr"/>
                </a:tc>
                <a:extLst>
                  <a:ext uri="{0D108BD9-81ED-4DB2-BD59-A6C34878D82A}">
                    <a16:rowId xmlns:a16="http://schemas.microsoft.com/office/drawing/2014/main" val="3182740618"/>
                  </a:ext>
                </a:extLst>
              </a:tr>
              <a:tr h="325654">
                <a:tc vMerge="1">
                  <a:txBody>
                    <a:bodyPr/>
                    <a:lstStyle/>
                    <a:p>
                      <a:endParaRPr lang="es-EC"/>
                    </a:p>
                  </a:txBody>
                  <a:tcPr/>
                </a:tc>
                <a:tc>
                  <a:txBody>
                    <a:bodyPr/>
                    <a:lstStyle/>
                    <a:p>
                      <a:pPr algn="ctr" fontAlgn="ctr"/>
                      <a:r>
                        <a:rPr lang="es-EC" sz="1400" u="none" strike="noStrike">
                          <a:effectLst/>
                        </a:rPr>
                        <a:t>k1</a:t>
                      </a:r>
                      <a:endParaRPr lang="es-EC" sz="1400" b="1"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1.38</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0.04</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1.200</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0.66</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3.60</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3.15</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0.07</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0.70</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1.20</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1.03</a:t>
                      </a:r>
                      <a:endParaRPr lang="es-EC" sz="1400" b="0" i="0" u="none" strike="noStrike">
                        <a:solidFill>
                          <a:srgbClr val="000000"/>
                        </a:solidFill>
                        <a:effectLst/>
                        <a:latin typeface="Calibri" panose="020F0502020204030204" pitchFamily="34" charset="0"/>
                      </a:endParaRPr>
                    </a:p>
                  </a:txBody>
                  <a:tcPr marL="1139" marR="1139" marT="1139" marB="0" anchor="ctr"/>
                </a:tc>
                <a:extLst>
                  <a:ext uri="{0D108BD9-81ED-4DB2-BD59-A6C34878D82A}">
                    <a16:rowId xmlns:a16="http://schemas.microsoft.com/office/drawing/2014/main" val="2733851194"/>
                  </a:ext>
                </a:extLst>
              </a:tr>
              <a:tr h="325654">
                <a:tc rowSpan="2">
                  <a:txBody>
                    <a:bodyPr/>
                    <a:lstStyle/>
                    <a:p>
                      <a:pPr algn="ctr" fontAlgn="ctr"/>
                      <a:r>
                        <a:rPr lang="es-EC" sz="1400" u="none" strike="noStrike">
                          <a:effectLst/>
                        </a:rPr>
                        <a:t>1.2</a:t>
                      </a:r>
                      <a:endParaRPr lang="es-EC" sz="1400" b="1"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k</a:t>
                      </a:r>
                      <a:endParaRPr lang="es-EC" sz="1400" b="1"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1.11</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0.45</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0.05</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0.61</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0.04</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1.60</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0.47</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0.74</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0.50</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0.23</a:t>
                      </a:r>
                      <a:endParaRPr lang="es-EC" sz="1400" b="0" i="0" u="none" strike="noStrike">
                        <a:solidFill>
                          <a:srgbClr val="000000"/>
                        </a:solidFill>
                        <a:effectLst/>
                        <a:latin typeface="Calibri" panose="020F0502020204030204" pitchFamily="34" charset="0"/>
                      </a:endParaRPr>
                    </a:p>
                  </a:txBody>
                  <a:tcPr marL="1139" marR="1139" marT="1139" marB="0" anchor="ctr"/>
                </a:tc>
                <a:extLst>
                  <a:ext uri="{0D108BD9-81ED-4DB2-BD59-A6C34878D82A}">
                    <a16:rowId xmlns:a16="http://schemas.microsoft.com/office/drawing/2014/main" val="70228931"/>
                  </a:ext>
                </a:extLst>
              </a:tr>
              <a:tr h="325654">
                <a:tc vMerge="1">
                  <a:txBody>
                    <a:bodyPr/>
                    <a:lstStyle/>
                    <a:p>
                      <a:endParaRPr lang="es-EC"/>
                    </a:p>
                  </a:txBody>
                  <a:tcPr/>
                </a:tc>
                <a:tc>
                  <a:txBody>
                    <a:bodyPr/>
                    <a:lstStyle/>
                    <a:p>
                      <a:pPr algn="ctr" fontAlgn="ctr"/>
                      <a:r>
                        <a:rPr lang="es-EC" sz="1400" u="none" strike="noStrike">
                          <a:effectLst/>
                        </a:rPr>
                        <a:t>k1</a:t>
                      </a:r>
                      <a:endParaRPr lang="es-EC" sz="1400" b="1"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1.06</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0.05</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1.14</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0.70</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3.45</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3.25</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0.06</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0.80</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0.70</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1.08</a:t>
                      </a:r>
                      <a:endParaRPr lang="es-EC" sz="1400" b="0" i="0" u="none" strike="noStrike">
                        <a:solidFill>
                          <a:srgbClr val="000000"/>
                        </a:solidFill>
                        <a:effectLst/>
                        <a:latin typeface="Calibri" panose="020F0502020204030204" pitchFamily="34" charset="0"/>
                      </a:endParaRPr>
                    </a:p>
                  </a:txBody>
                  <a:tcPr marL="1139" marR="1139" marT="1139" marB="0" anchor="ctr"/>
                </a:tc>
                <a:extLst>
                  <a:ext uri="{0D108BD9-81ED-4DB2-BD59-A6C34878D82A}">
                    <a16:rowId xmlns:a16="http://schemas.microsoft.com/office/drawing/2014/main" val="2121028946"/>
                  </a:ext>
                </a:extLst>
              </a:tr>
              <a:tr h="325654">
                <a:tc rowSpan="2">
                  <a:txBody>
                    <a:bodyPr/>
                    <a:lstStyle/>
                    <a:p>
                      <a:pPr algn="ctr" fontAlgn="ctr"/>
                      <a:r>
                        <a:rPr lang="es-EC" sz="1400" u="none" strike="noStrike">
                          <a:effectLst/>
                        </a:rPr>
                        <a:t>1.25</a:t>
                      </a:r>
                      <a:endParaRPr lang="es-EC" sz="1400" b="1"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k</a:t>
                      </a:r>
                      <a:endParaRPr lang="es-EC" sz="1400" b="1"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0.50</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0.58</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0.01</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0.06</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0.75</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2.02</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0.02</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0.67</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0.66</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0.63</a:t>
                      </a:r>
                      <a:endParaRPr lang="es-EC" sz="1400" b="0" i="0" u="none" strike="noStrike">
                        <a:solidFill>
                          <a:srgbClr val="000000"/>
                        </a:solidFill>
                        <a:effectLst/>
                        <a:latin typeface="Calibri" panose="020F0502020204030204" pitchFamily="34" charset="0"/>
                      </a:endParaRPr>
                    </a:p>
                  </a:txBody>
                  <a:tcPr marL="1139" marR="1139" marT="1139" marB="0" anchor="ctr"/>
                </a:tc>
                <a:extLst>
                  <a:ext uri="{0D108BD9-81ED-4DB2-BD59-A6C34878D82A}">
                    <a16:rowId xmlns:a16="http://schemas.microsoft.com/office/drawing/2014/main" val="493990359"/>
                  </a:ext>
                </a:extLst>
              </a:tr>
              <a:tr h="325654">
                <a:tc vMerge="1">
                  <a:txBody>
                    <a:bodyPr/>
                    <a:lstStyle/>
                    <a:p>
                      <a:endParaRPr lang="es-EC"/>
                    </a:p>
                  </a:txBody>
                  <a:tcPr/>
                </a:tc>
                <a:tc>
                  <a:txBody>
                    <a:bodyPr/>
                    <a:lstStyle/>
                    <a:p>
                      <a:pPr algn="ctr" fontAlgn="ctr"/>
                      <a:r>
                        <a:rPr lang="es-EC" sz="1400" u="none" strike="noStrike">
                          <a:effectLst/>
                        </a:rPr>
                        <a:t>k1</a:t>
                      </a:r>
                      <a:endParaRPr lang="es-EC" sz="1400" b="1"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0.72</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0.13</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1.33</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1.48</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3.36</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2.84</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0.14</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0.91</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a:effectLst/>
                        </a:rPr>
                        <a:t>0.42</a:t>
                      </a:r>
                      <a:endParaRPr lang="es-EC" sz="1400" b="0" i="0" u="none" strike="noStrike">
                        <a:solidFill>
                          <a:srgbClr val="000000"/>
                        </a:solidFill>
                        <a:effectLst/>
                        <a:latin typeface="Calibri" panose="020F0502020204030204" pitchFamily="34" charset="0"/>
                      </a:endParaRPr>
                    </a:p>
                  </a:txBody>
                  <a:tcPr marL="1139" marR="1139" marT="1139" marB="0" anchor="ctr"/>
                </a:tc>
                <a:tc>
                  <a:txBody>
                    <a:bodyPr/>
                    <a:lstStyle/>
                    <a:p>
                      <a:pPr algn="ctr" fontAlgn="ctr"/>
                      <a:r>
                        <a:rPr lang="es-EC" sz="1400" u="none" strike="noStrike" dirty="0">
                          <a:effectLst/>
                        </a:rPr>
                        <a:t>1.22</a:t>
                      </a:r>
                      <a:endParaRPr lang="es-EC" sz="1400" b="0" i="0" u="none" strike="noStrike" dirty="0">
                        <a:solidFill>
                          <a:srgbClr val="000000"/>
                        </a:solidFill>
                        <a:effectLst/>
                        <a:latin typeface="Calibri" panose="020F0502020204030204" pitchFamily="34" charset="0"/>
                      </a:endParaRPr>
                    </a:p>
                  </a:txBody>
                  <a:tcPr marL="1139" marR="1139" marT="1139" marB="0" anchor="ctr"/>
                </a:tc>
                <a:extLst>
                  <a:ext uri="{0D108BD9-81ED-4DB2-BD59-A6C34878D82A}">
                    <a16:rowId xmlns:a16="http://schemas.microsoft.com/office/drawing/2014/main" val="691939665"/>
                  </a:ext>
                </a:extLst>
              </a:tr>
            </a:tbl>
          </a:graphicData>
        </a:graphic>
      </p:graphicFrame>
    </p:spTree>
    <p:extLst>
      <p:ext uri="{BB962C8B-B14F-4D97-AF65-F5344CB8AC3E}">
        <p14:creationId xmlns:p14="http://schemas.microsoft.com/office/powerpoint/2010/main" val="3432021777"/>
      </p:ext>
    </p:extLst>
  </p:cSld>
  <p:clrMapOvr>
    <a:masterClrMapping/>
  </p:clrMapOvr>
  <p:transition>
    <p:spli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2807470" y="260648"/>
            <a:ext cx="6336530" cy="1143000"/>
          </a:xfrm>
          <a:prstGeom prst="rect">
            <a:avLst/>
          </a:prstGeom>
          <a:solidFill>
            <a:schemeClr val="bg1"/>
          </a:solidFill>
          <a:ln>
            <a:noFill/>
          </a:ln>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C" sz="3000" b="1" dirty="0">
                <a:solidFill>
                  <a:schemeClr val="tx1"/>
                </a:solidFill>
              </a:rPr>
              <a:t>Resultados de los modelos teórico, computacional y experimental en un punto de la placa circular anular</a:t>
            </a:r>
            <a:endParaRPr lang="es-ES" altLang="es-EC" sz="3000" b="1"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62</a:t>
            </a:fld>
            <a:endParaRPr lang="en-US" sz="1600"/>
          </a:p>
        </p:txBody>
      </p:sp>
      <p:graphicFrame>
        <p:nvGraphicFramePr>
          <p:cNvPr id="11" name="Tabla 10"/>
          <p:cNvGraphicFramePr>
            <a:graphicFrameLocks noGrp="1"/>
          </p:cNvGraphicFramePr>
          <p:nvPr>
            <p:extLst>
              <p:ext uri="{D42A27DB-BD31-4B8C-83A1-F6EECF244321}">
                <p14:modId xmlns:p14="http://schemas.microsoft.com/office/powerpoint/2010/main" val="2795711703"/>
              </p:ext>
            </p:extLst>
          </p:nvPr>
        </p:nvGraphicFramePr>
        <p:xfrm>
          <a:off x="260069" y="2140664"/>
          <a:ext cx="7416824" cy="1517154"/>
        </p:xfrm>
        <a:graphic>
          <a:graphicData uri="http://schemas.openxmlformats.org/drawingml/2006/table">
            <a:tbl>
              <a:tblPr firstRow="1" firstCol="1" bandRow="1">
                <a:tableStyleId>{17292A2E-F333-43FB-9621-5CBBE7FDCDCB}</a:tableStyleId>
              </a:tblPr>
              <a:tblGrid>
                <a:gridCol w="927103">
                  <a:extLst>
                    <a:ext uri="{9D8B030D-6E8A-4147-A177-3AD203B41FA5}">
                      <a16:colId xmlns:a16="http://schemas.microsoft.com/office/drawing/2014/main" val="3265370235"/>
                    </a:ext>
                  </a:extLst>
                </a:gridCol>
                <a:gridCol w="927103">
                  <a:extLst>
                    <a:ext uri="{9D8B030D-6E8A-4147-A177-3AD203B41FA5}">
                      <a16:colId xmlns:a16="http://schemas.microsoft.com/office/drawing/2014/main" val="1964222576"/>
                    </a:ext>
                  </a:extLst>
                </a:gridCol>
                <a:gridCol w="927103">
                  <a:extLst>
                    <a:ext uri="{9D8B030D-6E8A-4147-A177-3AD203B41FA5}">
                      <a16:colId xmlns:a16="http://schemas.microsoft.com/office/drawing/2014/main" val="4192676843"/>
                    </a:ext>
                  </a:extLst>
                </a:gridCol>
                <a:gridCol w="927103">
                  <a:extLst>
                    <a:ext uri="{9D8B030D-6E8A-4147-A177-3AD203B41FA5}">
                      <a16:colId xmlns:a16="http://schemas.microsoft.com/office/drawing/2014/main" val="2899075228"/>
                    </a:ext>
                  </a:extLst>
                </a:gridCol>
                <a:gridCol w="927103">
                  <a:extLst>
                    <a:ext uri="{9D8B030D-6E8A-4147-A177-3AD203B41FA5}">
                      <a16:colId xmlns:a16="http://schemas.microsoft.com/office/drawing/2014/main" val="105854794"/>
                    </a:ext>
                  </a:extLst>
                </a:gridCol>
                <a:gridCol w="927103">
                  <a:extLst>
                    <a:ext uri="{9D8B030D-6E8A-4147-A177-3AD203B41FA5}">
                      <a16:colId xmlns:a16="http://schemas.microsoft.com/office/drawing/2014/main" val="914289730"/>
                    </a:ext>
                  </a:extLst>
                </a:gridCol>
                <a:gridCol w="927103">
                  <a:extLst>
                    <a:ext uri="{9D8B030D-6E8A-4147-A177-3AD203B41FA5}">
                      <a16:colId xmlns:a16="http://schemas.microsoft.com/office/drawing/2014/main" val="3541685786"/>
                    </a:ext>
                  </a:extLst>
                </a:gridCol>
                <a:gridCol w="927103">
                  <a:extLst>
                    <a:ext uri="{9D8B030D-6E8A-4147-A177-3AD203B41FA5}">
                      <a16:colId xmlns:a16="http://schemas.microsoft.com/office/drawing/2014/main" val="1868351447"/>
                    </a:ext>
                  </a:extLst>
                </a:gridCol>
              </a:tblGrid>
              <a:tr h="239753">
                <a:tc rowSpan="2">
                  <a:txBody>
                    <a:bodyPr/>
                    <a:lstStyle/>
                    <a:p>
                      <a:pPr marL="0" marR="0" algn="ctr">
                        <a:lnSpc>
                          <a:spcPct val="115000"/>
                        </a:lnSpc>
                        <a:spcBef>
                          <a:spcPts val="0"/>
                        </a:spcBef>
                        <a:spcAft>
                          <a:spcPts val="0"/>
                        </a:spcAft>
                      </a:pPr>
                      <a:r>
                        <a:rPr lang="es-EC" sz="1200" dirty="0">
                          <a:effectLst/>
                        </a:rPr>
                        <a:t>PROBETA</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gridSpan="4">
                  <a:txBody>
                    <a:bodyPr/>
                    <a:lstStyle/>
                    <a:p>
                      <a:pPr marL="0" marR="0" algn="ctr">
                        <a:lnSpc>
                          <a:spcPct val="115000"/>
                        </a:lnSpc>
                        <a:spcBef>
                          <a:spcPts val="0"/>
                        </a:spcBef>
                        <a:spcAft>
                          <a:spcPts val="0"/>
                        </a:spcAft>
                      </a:pPr>
                      <a:r>
                        <a:rPr lang="es-EC" sz="1200" dirty="0">
                          <a:effectLst/>
                        </a:rPr>
                        <a:t>POSICIÓN RADIAL DE LA INSTRUMENTACIÓN [mm]</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gridSpan="3">
                  <a:txBody>
                    <a:bodyPr/>
                    <a:lstStyle/>
                    <a:p>
                      <a:pPr marL="0" marR="0" algn="ctr">
                        <a:lnSpc>
                          <a:spcPct val="115000"/>
                        </a:lnSpc>
                        <a:spcBef>
                          <a:spcPts val="0"/>
                        </a:spcBef>
                        <a:spcAft>
                          <a:spcPts val="0"/>
                        </a:spcAft>
                      </a:pPr>
                      <a:r>
                        <a:rPr lang="es-EC" sz="1200">
                          <a:effectLst/>
                        </a:rPr>
                        <a:t>RESULTADOS EXPERIMENTALES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998560561"/>
                  </a:ext>
                </a:extLst>
              </a:tr>
              <a:tr h="646465">
                <a:tc vMerge="1">
                  <a:txBody>
                    <a:bodyPr/>
                    <a:lstStyle/>
                    <a:p>
                      <a:endParaRPr lang="es-EC"/>
                    </a:p>
                  </a:txBody>
                  <a:tcPr/>
                </a:tc>
                <a:tc>
                  <a:txBody>
                    <a:bodyPr/>
                    <a:lstStyle/>
                    <a:p>
                      <a:pPr marL="0" marR="0" algn="ctr">
                        <a:lnSpc>
                          <a:spcPct val="115000"/>
                        </a:lnSpc>
                        <a:spcBef>
                          <a:spcPts val="0"/>
                        </a:spcBef>
                        <a:spcAft>
                          <a:spcPts val="0"/>
                        </a:spcAft>
                      </a:pPr>
                      <a:r>
                        <a:rPr lang="es-EC" sz="1200">
                          <a:effectLst/>
                        </a:rPr>
                        <a:t>EXT. RAD</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EXT. TANG</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COMP 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COMP 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dirty="0">
                          <a:effectLst/>
                        </a:rPr>
                        <a:t>ESF RADIAL [MPa]</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dirty="0">
                          <a:effectLst/>
                        </a:rPr>
                        <a:t>ESF TANGENCIAL [MPa]</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dirty="0">
                          <a:effectLst/>
                        </a:rPr>
                        <a:t>DEFLEXIÓN [mm]</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extLst>
                  <a:ext uri="{0D108BD9-81ED-4DB2-BD59-A6C34878D82A}">
                    <a16:rowId xmlns:a16="http://schemas.microsoft.com/office/drawing/2014/main" val="3582971631"/>
                  </a:ext>
                </a:extLst>
              </a:tr>
              <a:tr h="206047">
                <a:tc>
                  <a:txBody>
                    <a:bodyPr/>
                    <a:lstStyle/>
                    <a:p>
                      <a:pPr marL="0" marR="0" algn="ctr">
                        <a:lnSpc>
                          <a:spcPct val="115000"/>
                        </a:lnSpc>
                        <a:spcBef>
                          <a:spcPts val="0"/>
                        </a:spcBef>
                        <a:spcAft>
                          <a:spcPts val="0"/>
                        </a:spcAft>
                      </a:pPr>
                      <a:r>
                        <a:rPr lang="es-EC" sz="1200">
                          <a:effectLst/>
                        </a:rPr>
                        <a:t>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118.2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118.3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116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128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dirty="0">
                          <a:effectLst/>
                        </a:rPr>
                        <a:t>35.17</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12.23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0.0375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extLst>
                  <a:ext uri="{0D108BD9-81ED-4DB2-BD59-A6C34878D82A}">
                    <a16:rowId xmlns:a16="http://schemas.microsoft.com/office/drawing/2014/main" val="3446062121"/>
                  </a:ext>
                </a:extLst>
              </a:tr>
              <a:tr h="206047">
                <a:tc>
                  <a:txBody>
                    <a:bodyPr/>
                    <a:lstStyle/>
                    <a:p>
                      <a:pPr marL="0" marR="0" algn="ctr">
                        <a:lnSpc>
                          <a:spcPct val="115000"/>
                        </a:lnSpc>
                        <a:spcBef>
                          <a:spcPts val="0"/>
                        </a:spcBef>
                        <a:spcAft>
                          <a:spcPts val="0"/>
                        </a:spcAft>
                      </a:pPr>
                      <a:r>
                        <a:rPr lang="es-EC" sz="1200">
                          <a:effectLst/>
                        </a:rPr>
                        <a:t>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118.7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118.4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116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128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67.038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23.26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0.08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extLst>
                  <a:ext uri="{0D108BD9-81ED-4DB2-BD59-A6C34878D82A}">
                    <a16:rowId xmlns:a16="http://schemas.microsoft.com/office/drawing/2014/main" val="1895458544"/>
                  </a:ext>
                </a:extLst>
              </a:tr>
              <a:tr h="206047">
                <a:tc>
                  <a:txBody>
                    <a:bodyPr/>
                    <a:lstStyle/>
                    <a:p>
                      <a:pPr marL="0" marR="0" algn="ctr">
                        <a:lnSpc>
                          <a:spcPct val="115000"/>
                        </a:lnSpc>
                        <a:spcBef>
                          <a:spcPts val="0"/>
                        </a:spcBef>
                        <a:spcAft>
                          <a:spcPts val="0"/>
                        </a:spcAft>
                      </a:pPr>
                      <a:r>
                        <a:rPr lang="es-EC" sz="1200">
                          <a:effectLst/>
                        </a:rPr>
                        <a:t>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118.4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dirty="0">
                          <a:effectLst/>
                        </a:rPr>
                        <a:t>118.2</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116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dirty="0">
                          <a:effectLst/>
                        </a:rPr>
                        <a:t>128</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dirty="0">
                          <a:effectLst/>
                        </a:rPr>
                        <a:t>48.96</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a:effectLst/>
                        </a:rPr>
                        <a:t>23.93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tc>
                  <a:txBody>
                    <a:bodyPr/>
                    <a:lstStyle/>
                    <a:p>
                      <a:pPr marL="0" marR="0" algn="ctr">
                        <a:lnSpc>
                          <a:spcPct val="115000"/>
                        </a:lnSpc>
                        <a:spcBef>
                          <a:spcPts val="0"/>
                        </a:spcBef>
                        <a:spcAft>
                          <a:spcPts val="0"/>
                        </a:spcAft>
                      </a:pPr>
                      <a:r>
                        <a:rPr lang="es-EC" sz="1200" dirty="0">
                          <a:effectLst/>
                        </a:rPr>
                        <a:t>0.0125</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132" marR="8132" marT="0" marB="0" anchor="ctr"/>
                </a:tc>
                <a:extLst>
                  <a:ext uri="{0D108BD9-81ED-4DB2-BD59-A6C34878D82A}">
                    <a16:rowId xmlns:a16="http://schemas.microsoft.com/office/drawing/2014/main" val="143456158"/>
                  </a:ext>
                </a:extLst>
              </a:tr>
            </a:tbl>
          </a:graphicData>
        </a:graphic>
      </p:graphicFrame>
      <p:sp>
        <p:nvSpPr>
          <p:cNvPr id="12" name="CuadroTexto 11"/>
          <p:cNvSpPr txBox="1"/>
          <p:nvPr/>
        </p:nvSpPr>
        <p:spPr>
          <a:xfrm>
            <a:off x="251520" y="1655594"/>
            <a:ext cx="6768752"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dirty="0"/>
              <a:t>Resultados Experimentales en la Posición Radial de la Instrumentación</a:t>
            </a:r>
          </a:p>
        </p:txBody>
      </p:sp>
      <p:sp>
        <p:nvSpPr>
          <p:cNvPr id="13" name="CuadroTexto 12"/>
          <p:cNvSpPr txBox="1"/>
          <p:nvPr/>
        </p:nvSpPr>
        <p:spPr>
          <a:xfrm>
            <a:off x="260069" y="4092480"/>
            <a:ext cx="6768752"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dirty="0"/>
              <a:t>Resultados Analíticos en la Posición Radial de la Instrumentación</a:t>
            </a:r>
          </a:p>
        </p:txBody>
      </p:sp>
      <p:graphicFrame>
        <p:nvGraphicFramePr>
          <p:cNvPr id="14" name="Tabla 13"/>
          <p:cNvGraphicFramePr>
            <a:graphicFrameLocks noGrp="1"/>
          </p:cNvGraphicFramePr>
          <p:nvPr>
            <p:extLst>
              <p:ext uri="{D42A27DB-BD31-4B8C-83A1-F6EECF244321}">
                <p14:modId xmlns:p14="http://schemas.microsoft.com/office/powerpoint/2010/main" val="347971124"/>
              </p:ext>
            </p:extLst>
          </p:nvPr>
        </p:nvGraphicFramePr>
        <p:xfrm>
          <a:off x="251520" y="4539935"/>
          <a:ext cx="7425373" cy="1352567"/>
        </p:xfrm>
        <a:graphic>
          <a:graphicData uri="http://schemas.openxmlformats.org/drawingml/2006/table">
            <a:tbl>
              <a:tblPr firstRow="1" firstCol="1" bandRow="1">
                <a:tableStyleId>{17292A2E-F333-43FB-9621-5CBBE7FDCDCB}</a:tableStyleId>
              </a:tblPr>
              <a:tblGrid>
                <a:gridCol w="1589839">
                  <a:extLst>
                    <a:ext uri="{9D8B030D-6E8A-4147-A177-3AD203B41FA5}">
                      <a16:colId xmlns:a16="http://schemas.microsoft.com/office/drawing/2014/main" val="2095541964"/>
                    </a:ext>
                  </a:extLst>
                </a:gridCol>
                <a:gridCol w="2324553">
                  <a:extLst>
                    <a:ext uri="{9D8B030D-6E8A-4147-A177-3AD203B41FA5}">
                      <a16:colId xmlns:a16="http://schemas.microsoft.com/office/drawing/2014/main" val="2979799619"/>
                    </a:ext>
                  </a:extLst>
                </a:gridCol>
                <a:gridCol w="2324553">
                  <a:extLst>
                    <a:ext uri="{9D8B030D-6E8A-4147-A177-3AD203B41FA5}">
                      <a16:colId xmlns:a16="http://schemas.microsoft.com/office/drawing/2014/main" val="3751674637"/>
                    </a:ext>
                  </a:extLst>
                </a:gridCol>
                <a:gridCol w="1186428">
                  <a:extLst>
                    <a:ext uri="{9D8B030D-6E8A-4147-A177-3AD203B41FA5}">
                      <a16:colId xmlns:a16="http://schemas.microsoft.com/office/drawing/2014/main" val="3556384477"/>
                    </a:ext>
                  </a:extLst>
                </a:gridCol>
              </a:tblGrid>
              <a:tr h="255308">
                <a:tc rowSpan="2">
                  <a:txBody>
                    <a:bodyPr/>
                    <a:lstStyle/>
                    <a:p>
                      <a:pPr marL="0" marR="0" algn="ctr">
                        <a:lnSpc>
                          <a:spcPct val="115000"/>
                        </a:lnSpc>
                        <a:spcBef>
                          <a:spcPts val="0"/>
                        </a:spcBef>
                        <a:spcAft>
                          <a:spcPts val="0"/>
                        </a:spcAft>
                      </a:pPr>
                      <a:r>
                        <a:rPr lang="es-EC" sz="1200">
                          <a:effectLst/>
                        </a:rPr>
                        <a:t>PROBETA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6393" marR="36393" marT="0" marB="0"/>
                </a:tc>
                <a:tc gridSpan="3">
                  <a:txBody>
                    <a:bodyPr/>
                    <a:lstStyle/>
                    <a:p>
                      <a:pPr marL="0" marR="0" algn="ctr">
                        <a:lnSpc>
                          <a:spcPct val="115000"/>
                        </a:lnSpc>
                        <a:spcBef>
                          <a:spcPts val="0"/>
                        </a:spcBef>
                        <a:spcAft>
                          <a:spcPts val="0"/>
                        </a:spcAft>
                      </a:pPr>
                      <a:r>
                        <a:rPr lang="es-EC" sz="1200">
                          <a:effectLst/>
                        </a:rPr>
                        <a:t>TEORÍA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6393" marR="36393"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924217935"/>
                  </a:ext>
                </a:extLst>
              </a:tr>
              <a:tr h="331335">
                <a:tc vMerge="1">
                  <a:txBody>
                    <a:bodyPr/>
                    <a:lstStyle/>
                    <a:p>
                      <a:endParaRPr lang="es-EC"/>
                    </a:p>
                  </a:txBody>
                  <a:tcPr/>
                </a:tc>
                <a:tc>
                  <a:txBody>
                    <a:bodyPr/>
                    <a:lstStyle/>
                    <a:p>
                      <a:pPr marL="0" marR="0" algn="ctr">
                        <a:lnSpc>
                          <a:spcPct val="115000"/>
                        </a:lnSpc>
                        <a:spcBef>
                          <a:spcPts val="0"/>
                        </a:spcBef>
                        <a:spcAft>
                          <a:spcPts val="0"/>
                        </a:spcAft>
                      </a:pPr>
                      <a:r>
                        <a:rPr lang="es-EC" sz="1200" dirty="0">
                          <a:effectLst/>
                        </a:rPr>
                        <a:t>ESF RADIAL [MPa]</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6393" marR="36393" marT="0" marB="0"/>
                </a:tc>
                <a:tc>
                  <a:txBody>
                    <a:bodyPr/>
                    <a:lstStyle/>
                    <a:p>
                      <a:pPr marL="0" marR="0" algn="ctr">
                        <a:lnSpc>
                          <a:spcPct val="115000"/>
                        </a:lnSpc>
                        <a:spcBef>
                          <a:spcPts val="0"/>
                        </a:spcBef>
                        <a:spcAft>
                          <a:spcPts val="0"/>
                        </a:spcAft>
                      </a:pPr>
                      <a:r>
                        <a:rPr lang="es-EC" sz="1200">
                          <a:effectLst/>
                        </a:rPr>
                        <a:t>ESF TANGENCIAL [MPa]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6393" marR="36393" marT="0" marB="0"/>
                </a:tc>
                <a:tc>
                  <a:txBody>
                    <a:bodyPr/>
                    <a:lstStyle/>
                    <a:p>
                      <a:pPr marL="0" marR="0" algn="ctr">
                        <a:lnSpc>
                          <a:spcPct val="115000"/>
                        </a:lnSpc>
                        <a:spcBef>
                          <a:spcPts val="0"/>
                        </a:spcBef>
                        <a:spcAft>
                          <a:spcPts val="0"/>
                        </a:spcAft>
                      </a:pPr>
                      <a:r>
                        <a:rPr lang="es-EC" sz="1200">
                          <a:effectLst/>
                        </a:rPr>
                        <a:t>DEFLEXION [mm]</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6393" marR="36393" marT="0" marB="0"/>
                </a:tc>
                <a:extLst>
                  <a:ext uri="{0D108BD9-81ED-4DB2-BD59-A6C34878D82A}">
                    <a16:rowId xmlns:a16="http://schemas.microsoft.com/office/drawing/2014/main" val="4023801748"/>
                  </a:ext>
                </a:extLst>
              </a:tr>
              <a:tr h="255308">
                <a:tc>
                  <a:txBody>
                    <a:bodyPr/>
                    <a:lstStyle/>
                    <a:p>
                      <a:pPr marL="0" marR="0" algn="ctr">
                        <a:lnSpc>
                          <a:spcPct val="115000"/>
                        </a:lnSpc>
                        <a:spcBef>
                          <a:spcPts val="0"/>
                        </a:spcBef>
                        <a:spcAft>
                          <a:spcPts val="0"/>
                        </a:spcAft>
                      </a:pPr>
                      <a:r>
                        <a:rPr lang="es-EC" sz="1200">
                          <a:effectLst/>
                        </a:rPr>
                        <a:t>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6393" marR="36393" marT="0" marB="0"/>
                </a:tc>
                <a:tc>
                  <a:txBody>
                    <a:bodyPr/>
                    <a:lstStyle/>
                    <a:p>
                      <a:pPr marL="0" marR="0" algn="ctr">
                        <a:lnSpc>
                          <a:spcPct val="115000"/>
                        </a:lnSpc>
                        <a:spcBef>
                          <a:spcPts val="0"/>
                        </a:spcBef>
                        <a:spcAft>
                          <a:spcPts val="0"/>
                        </a:spcAft>
                      </a:pPr>
                      <a:r>
                        <a:rPr lang="es-EC" sz="1200">
                          <a:effectLst/>
                        </a:rPr>
                        <a:t>169.48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6393" marR="36393" marT="0" marB="0"/>
                </a:tc>
                <a:tc>
                  <a:txBody>
                    <a:bodyPr/>
                    <a:lstStyle/>
                    <a:p>
                      <a:pPr marL="0" marR="0" algn="ctr">
                        <a:lnSpc>
                          <a:spcPct val="115000"/>
                        </a:lnSpc>
                        <a:spcBef>
                          <a:spcPts val="0"/>
                        </a:spcBef>
                        <a:spcAft>
                          <a:spcPts val="0"/>
                        </a:spcAft>
                      </a:pPr>
                      <a:r>
                        <a:rPr lang="es-EC" sz="1200">
                          <a:effectLst/>
                        </a:rPr>
                        <a:t>67.79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6393" marR="36393" marT="0" marB="0"/>
                </a:tc>
                <a:tc>
                  <a:txBody>
                    <a:bodyPr/>
                    <a:lstStyle/>
                    <a:p>
                      <a:pPr marL="0" marR="0" algn="ctr">
                        <a:lnSpc>
                          <a:spcPct val="115000"/>
                        </a:lnSpc>
                        <a:spcBef>
                          <a:spcPts val="0"/>
                        </a:spcBef>
                        <a:spcAft>
                          <a:spcPts val="0"/>
                        </a:spcAft>
                      </a:pPr>
                      <a:r>
                        <a:rPr lang="es-EC" sz="1200">
                          <a:effectLst/>
                        </a:rPr>
                        <a:t>0.110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6393" marR="36393" marT="0" marB="0"/>
                </a:tc>
                <a:extLst>
                  <a:ext uri="{0D108BD9-81ED-4DB2-BD59-A6C34878D82A}">
                    <a16:rowId xmlns:a16="http://schemas.microsoft.com/office/drawing/2014/main" val="2141110934"/>
                  </a:ext>
                </a:extLst>
              </a:tr>
              <a:tr h="255308">
                <a:tc>
                  <a:txBody>
                    <a:bodyPr/>
                    <a:lstStyle/>
                    <a:p>
                      <a:pPr marL="0" marR="0" algn="ctr">
                        <a:lnSpc>
                          <a:spcPct val="115000"/>
                        </a:lnSpc>
                        <a:spcBef>
                          <a:spcPts val="0"/>
                        </a:spcBef>
                        <a:spcAft>
                          <a:spcPts val="0"/>
                        </a:spcAft>
                      </a:pPr>
                      <a:r>
                        <a:rPr lang="es-EC" sz="1200">
                          <a:effectLst/>
                        </a:rPr>
                        <a:t>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6393" marR="36393" marT="0" marB="0"/>
                </a:tc>
                <a:tc>
                  <a:txBody>
                    <a:bodyPr/>
                    <a:lstStyle/>
                    <a:p>
                      <a:pPr marL="0" marR="0" algn="ctr">
                        <a:lnSpc>
                          <a:spcPct val="115000"/>
                        </a:lnSpc>
                        <a:spcBef>
                          <a:spcPts val="0"/>
                        </a:spcBef>
                        <a:spcAft>
                          <a:spcPts val="0"/>
                        </a:spcAft>
                      </a:pPr>
                      <a:r>
                        <a:rPr lang="es-EC" sz="1200">
                          <a:effectLst/>
                        </a:rPr>
                        <a:t>157.19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6393" marR="36393" marT="0" marB="0"/>
                </a:tc>
                <a:tc>
                  <a:txBody>
                    <a:bodyPr/>
                    <a:lstStyle/>
                    <a:p>
                      <a:pPr marL="0" marR="0" algn="ctr">
                        <a:lnSpc>
                          <a:spcPct val="115000"/>
                        </a:lnSpc>
                        <a:spcBef>
                          <a:spcPts val="0"/>
                        </a:spcBef>
                        <a:spcAft>
                          <a:spcPts val="0"/>
                        </a:spcAft>
                      </a:pPr>
                      <a:r>
                        <a:rPr lang="es-EC" sz="1200">
                          <a:effectLst/>
                        </a:rPr>
                        <a:t>67.16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6393" marR="36393" marT="0" marB="0"/>
                </a:tc>
                <a:tc>
                  <a:txBody>
                    <a:bodyPr/>
                    <a:lstStyle/>
                    <a:p>
                      <a:pPr marL="0" marR="0" algn="ctr">
                        <a:lnSpc>
                          <a:spcPct val="115000"/>
                        </a:lnSpc>
                        <a:spcBef>
                          <a:spcPts val="0"/>
                        </a:spcBef>
                        <a:spcAft>
                          <a:spcPts val="0"/>
                        </a:spcAft>
                      </a:pPr>
                      <a:r>
                        <a:rPr lang="es-EC" sz="1200">
                          <a:effectLst/>
                        </a:rPr>
                        <a:t>0.110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6393" marR="36393" marT="0" marB="0"/>
                </a:tc>
                <a:extLst>
                  <a:ext uri="{0D108BD9-81ED-4DB2-BD59-A6C34878D82A}">
                    <a16:rowId xmlns:a16="http://schemas.microsoft.com/office/drawing/2014/main" val="988505117"/>
                  </a:ext>
                </a:extLst>
              </a:tr>
              <a:tr h="255308">
                <a:tc>
                  <a:txBody>
                    <a:bodyPr/>
                    <a:lstStyle/>
                    <a:p>
                      <a:pPr marL="0" marR="0" algn="ctr">
                        <a:lnSpc>
                          <a:spcPct val="115000"/>
                        </a:lnSpc>
                        <a:spcBef>
                          <a:spcPts val="0"/>
                        </a:spcBef>
                        <a:spcAft>
                          <a:spcPts val="0"/>
                        </a:spcAft>
                      </a:pPr>
                      <a:r>
                        <a:rPr lang="es-EC" sz="1200">
                          <a:effectLst/>
                        </a:rPr>
                        <a:t>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6393" marR="36393" marT="0" marB="0"/>
                </a:tc>
                <a:tc>
                  <a:txBody>
                    <a:bodyPr/>
                    <a:lstStyle/>
                    <a:p>
                      <a:pPr marL="0" marR="0" algn="ctr">
                        <a:lnSpc>
                          <a:spcPct val="115000"/>
                        </a:lnSpc>
                        <a:spcBef>
                          <a:spcPts val="0"/>
                        </a:spcBef>
                        <a:spcAft>
                          <a:spcPts val="0"/>
                        </a:spcAft>
                      </a:pPr>
                      <a:r>
                        <a:rPr lang="es-EC" sz="1200">
                          <a:effectLst/>
                        </a:rPr>
                        <a:t>164.50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6393" marR="36393" marT="0" marB="0"/>
                </a:tc>
                <a:tc>
                  <a:txBody>
                    <a:bodyPr/>
                    <a:lstStyle/>
                    <a:p>
                      <a:pPr marL="0" marR="0" algn="ctr">
                        <a:lnSpc>
                          <a:spcPct val="115000"/>
                        </a:lnSpc>
                        <a:spcBef>
                          <a:spcPts val="0"/>
                        </a:spcBef>
                        <a:spcAft>
                          <a:spcPts val="0"/>
                        </a:spcAft>
                      </a:pPr>
                      <a:r>
                        <a:rPr lang="es-EC" sz="1200">
                          <a:effectLst/>
                        </a:rPr>
                        <a:t>68.43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6393" marR="36393" marT="0" marB="0"/>
                </a:tc>
                <a:tc>
                  <a:txBody>
                    <a:bodyPr/>
                    <a:lstStyle/>
                    <a:p>
                      <a:pPr marL="0" marR="0" algn="ctr">
                        <a:lnSpc>
                          <a:spcPct val="115000"/>
                        </a:lnSpc>
                        <a:spcBef>
                          <a:spcPts val="0"/>
                        </a:spcBef>
                        <a:spcAft>
                          <a:spcPts val="0"/>
                        </a:spcAft>
                      </a:pPr>
                      <a:r>
                        <a:rPr lang="es-EC" sz="1200" dirty="0">
                          <a:effectLst/>
                        </a:rPr>
                        <a:t>0.110</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6393" marR="36393" marT="0" marB="0"/>
                </a:tc>
                <a:extLst>
                  <a:ext uri="{0D108BD9-81ED-4DB2-BD59-A6C34878D82A}">
                    <a16:rowId xmlns:a16="http://schemas.microsoft.com/office/drawing/2014/main" val="2737430548"/>
                  </a:ext>
                </a:extLst>
              </a:tr>
            </a:tbl>
          </a:graphicData>
        </a:graphic>
      </p:graphicFrame>
    </p:spTree>
    <p:extLst>
      <p:ext uri="{BB962C8B-B14F-4D97-AF65-F5344CB8AC3E}">
        <p14:creationId xmlns:p14="http://schemas.microsoft.com/office/powerpoint/2010/main" val="2262554565"/>
      </p:ext>
    </p:extLst>
  </p:cSld>
  <p:clrMapOvr>
    <a:masterClrMapping/>
  </p:clrMapOvr>
  <p:transition>
    <p:spli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2807470" y="260648"/>
            <a:ext cx="6336530" cy="1143000"/>
          </a:xfrm>
          <a:prstGeom prst="rect">
            <a:avLst/>
          </a:prstGeom>
          <a:solidFill>
            <a:schemeClr val="bg1"/>
          </a:solidFill>
          <a:ln>
            <a:noFill/>
          </a:ln>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C" sz="3000" b="1" dirty="0">
                <a:solidFill>
                  <a:schemeClr val="tx1"/>
                </a:solidFill>
              </a:rPr>
              <a:t>Resultados de los modelos teórico, computacional y experimental en un punto de la placa circular anular</a:t>
            </a:r>
            <a:endParaRPr lang="es-ES" altLang="es-EC" sz="3000" b="1"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63</a:t>
            </a:fld>
            <a:endParaRPr lang="en-US" sz="1600"/>
          </a:p>
        </p:txBody>
      </p:sp>
      <p:sp>
        <p:nvSpPr>
          <p:cNvPr id="12" name="CuadroTexto 11"/>
          <p:cNvSpPr txBox="1"/>
          <p:nvPr/>
        </p:nvSpPr>
        <p:spPr>
          <a:xfrm>
            <a:off x="251520" y="1655594"/>
            <a:ext cx="6768752"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dirty="0"/>
              <a:t>Resultados por FEM en la Posición Radial de la Instrumentación</a:t>
            </a:r>
          </a:p>
        </p:txBody>
      </p:sp>
      <p:graphicFrame>
        <p:nvGraphicFramePr>
          <p:cNvPr id="2" name="Tabla 1"/>
          <p:cNvGraphicFramePr>
            <a:graphicFrameLocks noGrp="1"/>
          </p:cNvGraphicFramePr>
          <p:nvPr>
            <p:extLst>
              <p:ext uri="{D42A27DB-BD31-4B8C-83A1-F6EECF244321}">
                <p14:modId xmlns:p14="http://schemas.microsoft.com/office/powerpoint/2010/main" val="458825450"/>
              </p:ext>
            </p:extLst>
          </p:nvPr>
        </p:nvGraphicFramePr>
        <p:xfrm>
          <a:off x="270154" y="2219850"/>
          <a:ext cx="6552730" cy="1218036"/>
        </p:xfrm>
        <a:graphic>
          <a:graphicData uri="http://schemas.openxmlformats.org/drawingml/2006/table">
            <a:tbl>
              <a:tblPr firstRow="1" firstCol="1" bandRow="1">
                <a:tableStyleId>{17292A2E-F333-43FB-9621-5CBBE7FDCDCB}</a:tableStyleId>
              </a:tblPr>
              <a:tblGrid>
                <a:gridCol w="1679871">
                  <a:extLst>
                    <a:ext uri="{9D8B030D-6E8A-4147-A177-3AD203B41FA5}">
                      <a16:colId xmlns:a16="http://schemas.microsoft.com/office/drawing/2014/main" val="4163245095"/>
                    </a:ext>
                  </a:extLst>
                </a:gridCol>
                <a:gridCol w="1679871">
                  <a:extLst>
                    <a:ext uri="{9D8B030D-6E8A-4147-A177-3AD203B41FA5}">
                      <a16:colId xmlns:a16="http://schemas.microsoft.com/office/drawing/2014/main" val="1602747906"/>
                    </a:ext>
                  </a:extLst>
                </a:gridCol>
                <a:gridCol w="1638011">
                  <a:extLst>
                    <a:ext uri="{9D8B030D-6E8A-4147-A177-3AD203B41FA5}">
                      <a16:colId xmlns:a16="http://schemas.microsoft.com/office/drawing/2014/main" val="3796070961"/>
                    </a:ext>
                  </a:extLst>
                </a:gridCol>
                <a:gridCol w="1554977">
                  <a:extLst>
                    <a:ext uri="{9D8B030D-6E8A-4147-A177-3AD203B41FA5}">
                      <a16:colId xmlns:a16="http://schemas.microsoft.com/office/drawing/2014/main" val="1985127633"/>
                    </a:ext>
                  </a:extLst>
                </a:gridCol>
              </a:tblGrid>
              <a:tr h="125596">
                <a:tc rowSpan="2">
                  <a:txBody>
                    <a:bodyPr/>
                    <a:lstStyle/>
                    <a:p>
                      <a:pPr marL="0" marR="0" algn="ctr">
                        <a:lnSpc>
                          <a:spcPct val="115000"/>
                        </a:lnSpc>
                        <a:spcBef>
                          <a:spcPts val="0"/>
                        </a:spcBef>
                        <a:spcAft>
                          <a:spcPts val="0"/>
                        </a:spcAft>
                      </a:pPr>
                      <a:r>
                        <a:rPr lang="es-EC" sz="1200">
                          <a:effectLst/>
                        </a:rPr>
                        <a:t>PROBETA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7347" marR="37347" marT="0" marB="0"/>
                </a:tc>
                <a:tc gridSpan="3">
                  <a:txBody>
                    <a:bodyPr/>
                    <a:lstStyle/>
                    <a:p>
                      <a:pPr marL="0" marR="0" algn="ctr">
                        <a:lnSpc>
                          <a:spcPct val="115000"/>
                        </a:lnSpc>
                        <a:spcBef>
                          <a:spcPts val="0"/>
                        </a:spcBef>
                        <a:spcAft>
                          <a:spcPts val="0"/>
                        </a:spcAft>
                      </a:pPr>
                      <a:r>
                        <a:rPr lang="es-EC" sz="1200">
                          <a:effectLst/>
                        </a:rPr>
                        <a:t>FEM</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7347" marR="37347"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516802865"/>
                  </a:ext>
                </a:extLst>
              </a:tr>
              <a:tr h="376788">
                <a:tc vMerge="1">
                  <a:txBody>
                    <a:bodyPr/>
                    <a:lstStyle/>
                    <a:p>
                      <a:endParaRPr lang="es-EC"/>
                    </a:p>
                  </a:txBody>
                  <a:tcPr/>
                </a:tc>
                <a:tc>
                  <a:txBody>
                    <a:bodyPr/>
                    <a:lstStyle/>
                    <a:p>
                      <a:pPr marL="0" marR="0" algn="ctr">
                        <a:lnSpc>
                          <a:spcPct val="115000"/>
                        </a:lnSpc>
                        <a:spcBef>
                          <a:spcPts val="0"/>
                        </a:spcBef>
                        <a:spcAft>
                          <a:spcPts val="0"/>
                        </a:spcAft>
                      </a:pPr>
                      <a:r>
                        <a:rPr lang="es-EC" sz="1200">
                          <a:effectLst/>
                        </a:rPr>
                        <a:t>ESF RADIAL [MPa]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7347" marR="37347" marT="0" marB="0"/>
                </a:tc>
                <a:tc>
                  <a:txBody>
                    <a:bodyPr/>
                    <a:lstStyle/>
                    <a:p>
                      <a:pPr marL="0" marR="0" algn="ctr">
                        <a:lnSpc>
                          <a:spcPct val="115000"/>
                        </a:lnSpc>
                        <a:spcBef>
                          <a:spcPts val="0"/>
                        </a:spcBef>
                        <a:spcAft>
                          <a:spcPts val="0"/>
                        </a:spcAft>
                      </a:pPr>
                      <a:r>
                        <a:rPr lang="es-EC" sz="1200">
                          <a:effectLst/>
                        </a:rPr>
                        <a:t>ESF TANGENCIAL [MPa]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7347" marR="37347" marT="0" marB="0"/>
                </a:tc>
                <a:tc>
                  <a:txBody>
                    <a:bodyPr/>
                    <a:lstStyle/>
                    <a:p>
                      <a:pPr marL="0" marR="0" algn="ctr">
                        <a:lnSpc>
                          <a:spcPct val="115000"/>
                        </a:lnSpc>
                        <a:spcBef>
                          <a:spcPts val="0"/>
                        </a:spcBef>
                        <a:spcAft>
                          <a:spcPts val="0"/>
                        </a:spcAft>
                      </a:pPr>
                      <a:r>
                        <a:rPr lang="es-EC" sz="1200" dirty="0">
                          <a:effectLst/>
                        </a:rPr>
                        <a:t>DEFLEXION [mm]</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7347" marR="37347" marT="0" marB="0"/>
                </a:tc>
                <a:extLst>
                  <a:ext uri="{0D108BD9-81ED-4DB2-BD59-A6C34878D82A}">
                    <a16:rowId xmlns:a16="http://schemas.microsoft.com/office/drawing/2014/main" val="3509068960"/>
                  </a:ext>
                </a:extLst>
              </a:tr>
              <a:tr h="125596">
                <a:tc>
                  <a:txBody>
                    <a:bodyPr/>
                    <a:lstStyle/>
                    <a:p>
                      <a:pPr marL="0" marR="0" algn="ctr">
                        <a:lnSpc>
                          <a:spcPct val="115000"/>
                        </a:lnSpc>
                        <a:spcBef>
                          <a:spcPts val="0"/>
                        </a:spcBef>
                        <a:spcAft>
                          <a:spcPts val="0"/>
                        </a:spcAft>
                      </a:pPr>
                      <a:r>
                        <a:rPr lang="es-EC" sz="1200">
                          <a:effectLst/>
                        </a:rPr>
                        <a:t>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7347" marR="37347" marT="0" marB="0"/>
                </a:tc>
                <a:tc>
                  <a:txBody>
                    <a:bodyPr/>
                    <a:lstStyle/>
                    <a:p>
                      <a:pPr marL="0" marR="0" algn="ctr">
                        <a:lnSpc>
                          <a:spcPct val="115000"/>
                        </a:lnSpc>
                        <a:spcBef>
                          <a:spcPts val="0"/>
                        </a:spcBef>
                        <a:spcAft>
                          <a:spcPts val="0"/>
                        </a:spcAft>
                      </a:pPr>
                      <a:r>
                        <a:rPr lang="es-EC" sz="1200">
                          <a:effectLst/>
                        </a:rPr>
                        <a:t>168.11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7347" marR="37347" marT="0" marB="0"/>
                </a:tc>
                <a:tc>
                  <a:txBody>
                    <a:bodyPr/>
                    <a:lstStyle/>
                    <a:p>
                      <a:pPr marL="0" marR="0" algn="ctr">
                        <a:lnSpc>
                          <a:spcPct val="115000"/>
                        </a:lnSpc>
                        <a:spcBef>
                          <a:spcPts val="0"/>
                        </a:spcBef>
                        <a:spcAft>
                          <a:spcPts val="0"/>
                        </a:spcAft>
                      </a:pPr>
                      <a:r>
                        <a:rPr lang="es-EC" sz="1200">
                          <a:effectLst/>
                        </a:rPr>
                        <a:t>67.29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7347" marR="37347" marT="0" marB="0"/>
                </a:tc>
                <a:tc>
                  <a:txBody>
                    <a:bodyPr/>
                    <a:lstStyle/>
                    <a:p>
                      <a:pPr marL="0" marR="0" algn="ctr">
                        <a:lnSpc>
                          <a:spcPct val="115000"/>
                        </a:lnSpc>
                        <a:spcBef>
                          <a:spcPts val="0"/>
                        </a:spcBef>
                        <a:spcAft>
                          <a:spcPts val="0"/>
                        </a:spcAft>
                      </a:pPr>
                      <a:r>
                        <a:rPr lang="es-EC" sz="1200">
                          <a:effectLst/>
                        </a:rPr>
                        <a:t>0.093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7347" marR="37347" marT="0" marB="0"/>
                </a:tc>
                <a:extLst>
                  <a:ext uri="{0D108BD9-81ED-4DB2-BD59-A6C34878D82A}">
                    <a16:rowId xmlns:a16="http://schemas.microsoft.com/office/drawing/2014/main" val="3889594628"/>
                  </a:ext>
                </a:extLst>
              </a:tr>
              <a:tr h="125596">
                <a:tc>
                  <a:txBody>
                    <a:bodyPr/>
                    <a:lstStyle/>
                    <a:p>
                      <a:pPr marL="0" marR="0" algn="ctr">
                        <a:lnSpc>
                          <a:spcPct val="115000"/>
                        </a:lnSpc>
                        <a:spcBef>
                          <a:spcPts val="0"/>
                        </a:spcBef>
                        <a:spcAft>
                          <a:spcPts val="0"/>
                        </a:spcAft>
                      </a:pPr>
                      <a:r>
                        <a:rPr lang="es-EC" sz="1200">
                          <a:effectLst/>
                        </a:rPr>
                        <a:t>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7347" marR="37347" marT="0" marB="0"/>
                </a:tc>
                <a:tc>
                  <a:txBody>
                    <a:bodyPr/>
                    <a:lstStyle/>
                    <a:p>
                      <a:pPr marL="0" marR="0" algn="ctr">
                        <a:lnSpc>
                          <a:spcPct val="115000"/>
                        </a:lnSpc>
                        <a:spcBef>
                          <a:spcPts val="0"/>
                        </a:spcBef>
                        <a:spcAft>
                          <a:spcPts val="0"/>
                        </a:spcAft>
                      </a:pPr>
                      <a:r>
                        <a:rPr lang="es-EC" sz="1200">
                          <a:effectLst/>
                        </a:rPr>
                        <a:t>154.33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7347" marR="37347" marT="0" marB="0"/>
                </a:tc>
                <a:tc>
                  <a:txBody>
                    <a:bodyPr/>
                    <a:lstStyle/>
                    <a:p>
                      <a:pPr marL="0" marR="0" algn="ctr">
                        <a:lnSpc>
                          <a:spcPct val="115000"/>
                        </a:lnSpc>
                        <a:spcBef>
                          <a:spcPts val="0"/>
                        </a:spcBef>
                        <a:spcAft>
                          <a:spcPts val="0"/>
                        </a:spcAft>
                      </a:pPr>
                      <a:r>
                        <a:rPr lang="es-EC" sz="1200">
                          <a:effectLst/>
                        </a:rPr>
                        <a:t>65.64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7347" marR="37347" marT="0" marB="0"/>
                </a:tc>
                <a:tc>
                  <a:txBody>
                    <a:bodyPr/>
                    <a:lstStyle/>
                    <a:p>
                      <a:pPr marL="0" marR="0" algn="ctr">
                        <a:lnSpc>
                          <a:spcPct val="115000"/>
                        </a:lnSpc>
                        <a:spcBef>
                          <a:spcPts val="0"/>
                        </a:spcBef>
                        <a:spcAft>
                          <a:spcPts val="0"/>
                        </a:spcAft>
                      </a:pPr>
                      <a:r>
                        <a:rPr lang="es-EC" sz="1200">
                          <a:effectLst/>
                        </a:rPr>
                        <a:t>0.093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7347" marR="37347" marT="0" marB="0"/>
                </a:tc>
                <a:extLst>
                  <a:ext uri="{0D108BD9-81ED-4DB2-BD59-A6C34878D82A}">
                    <a16:rowId xmlns:a16="http://schemas.microsoft.com/office/drawing/2014/main" val="3876905619"/>
                  </a:ext>
                </a:extLst>
              </a:tr>
              <a:tr h="125596">
                <a:tc>
                  <a:txBody>
                    <a:bodyPr/>
                    <a:lstStyle/>
                    <a:p>
                      <a:pPr marL="0" marR="0" algn="ctr">
                        <a:lnSpc>
                          <a:spcPct val="115000"/>
                        </a:lnSpc>
                        <a:spcBef>
                          <a:spcPts val="0"/>
                        </a:spcBef>
                        <a:spcAft>
                          <a:spcPts val="0"/>
                        </a:spcAft>
                      </a:pPr>
                      <a:r>
                        <a:rPr lang="es-EC" sz="1200">
                          <a:effectLst/>
                        </a:rPr>
                        <a:t>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7347" marR="37347" marT="0" marB="0"/>
                </a:tc>
                <a:tc>
                  <a:txBody>
                    <a:bodyPr/>
                    <a:lstStyle/>
                    <a:p>
                      <a:pPr marL="0" marR="0" algn="ctr">
                        <a:lnSpc>
                          <a:spcPct val="115000"/>
                        </a:lnSpc>
                        <a:spcBef>
                          <a:spcPts val="0"/>
                        </a:spcBef>
                        <a:spcAft>
                          <a:spcPts val="0"/>
                        </a:spcAft>
                      </a:pPr>
                      <a:r>
                        <a:rPr lang="es-EC" sz="1200">
                          <a:effectLst/>
                        </a:rPr>
                        <a:t>162.60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7347" marR="37347" marT="0" marB="0"/>
                </a:tc>
                <a:tc>
                  <a:txBody>
                    <a:bodyPr/>
                    <a:lstStyle/>
                    <a:p>
                      <a:pPr marL="0" marR="0" algn="ctr">
                        <a:lnSpc>
                          <a:spcPct val="115000"/>
                        </a:lnSpc>
                        <a:spcBef>
                          <a:spcPts val="0"/>
                        </a:spcBef>
                        <a:spcAft>
                          <a:spcPts val="0"/>
                        </a:spcAft>
                      </a:pPr>
                      <a:r>
                        <a:rPr lang="es-EC" sz="1200">
                          <a:effectLst/>
                        </a:rPr>
                        <a:t>66.59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7347" marR="37347" marT="0" marB="0"/>
                </a:tc>
                <a:tc>
                  <a:txBody>
                    <a:bodyPr/>
                    <a:lstStyle/>
                    <a:p>
                      <a:pPr marL="0" marR="0" algn="ctr">
                        <a:lnSpc>
                          <a:spcPct val="115000"/>
                        </a:lnSpc>
                        <a:spcBef>
                          <a:spcPts val="0"/>
                        </a:spcBef>
                        <a:spcAft>
                          <a:spcPts val="0"/>
                        </a:spcAft>
                      </a:pPr>
                      <a:r>
                        <a:rPr lang="es-EC" sz="1200" dirty="0">
                          <a:effectLst/>
                        </a:rPr>
                        <a:t>0.093</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37347" marR="37347" marT="0" marB="0"/>
                </a:tc>
                <a:extLst>
                  <a:ext uri="{0D108BD9-81ED-4DB2-BD59-A6C34878D82A}">
                    <a16:rowId xmlns:a16="http://schemas.microsoft.com/office/drawing/2014/main" val="2635533069"/>
                  </a:ext>
                </a:extLst>
              </a:tr>
            </a:tbl>
          </a:graphicData>
        </a:graphic>
      </p:graphicFrame>
      <p:pic>
        <p:nvPicPr>
          <p:cNvPr id="9" name="Imagen 8"/>
          <p:cNvPicPr/>
          <p:nvPr/>
        </p:nvPicPr>
        <p:blipFill>
          <a:blip r:embed="rId2"/>
          <a:stretch>
            <a:fillRect/>
          </a:stretch>
        </p:blipFill>
        <p:spPr>
          <a:xfrm>
            <a:off x="925830" y="3817278"/>
            <a:ext cx="2415540" cy="2011680"/>
          </a:xfrm>
          <a:prstGeom prst="rect">
            <a:avLst/>
          </a:prstGeom>
        </p:spPr>
      </p:pic>
      <p:pic>
        <p:nvPicPr>
          <p:cNvPr id="10" name="Imagen 9"/>
          <p:cNvPicPr/>
          <p:nvPr/>
        </p:nvPicPr>
        <p:blipFill>
          <a:blip r:embed="rId3" cstate="print">
            <a:extLst>
              <a:ext uri="{28A0092B-C50C-407E-A947-70E740481C1C}">
                <a14:useLocalDpi xmlns:a14="http://schemas.microsoft.com/office/drawing/2010/main" val="0"/>
              </a:ext>
            </a:extLst>
          </a:blip>
          <a:stretch>
            <a:fillRect/>
          </a:stretch>
        </p:blipFill>
        <p:spPr>
          <a:xfrm>
            <a:off x="3927284" y="3717032"/>
            <a:ext cx="2895600" cy="2014855"/>
          </a:xfrm>
          <a:prstGeom prst="rect">
            <a:avLst/>
          </a:prstGeom>
        </p:spPr>
      </p:pic>
    </p:spTree>
    <p:extLst>
      <p:ext uri="{BB962C8B-B14F-4D97-AF65-F5344CB8AC3E}">
        <p14:creationId xmlns:p14="http://schemas.microsoft.com/office/powerpoint/2010/main" val="2317117375"/>
      </p:ext>
    </p:extLst>
  </p:cSld>
  <p:clrMapOvr>
    <a:masterClrMapping/>
  </p:clrMapOvr>
  <p:transition>
    <p:spli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2807470" y="260648"/>
            <a:ext cx="6336530" cy="1143000"/>
          </a:xfrm>
          <a:prstGeom prst="rect">
            <a:avLst/>
          </a:prstGeom>
          <a:solidFill>
            <a:schemeClr val="bg1"/>
          </a:solidFill>
          <a:ln>
            <a:noFill/>
          </a:ln>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C" sz="3000" b="1" dirty="0">
                <a:solidFill>
                  <a:schemeClr val="tx1"/>
                </a:solidFill>
              </a:rPr>
              <a:t>Resultados de los modelos teórico, computacional y experimental en un punto de la placa circular anular</a:t>
            </a:r>
            <a:endParaRPr lang="es-ES" altLang="es-EC" sz="3000" b="1"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64</a:t>
            </a:fld>
            <a:endParaRPr lang="en-US" sz="1600"/>
          </a:p>
        </p:txBody>
      </p:sp>
      <p:sp>
        <p:nvSpPr>
          <p:cNvPr id="12" name="CuadroTexto 11"/>
          <p:cNvSpPr txBox="1"/>
          <p:nvPr/>
        </p:nvSpPr>
        <p:spPr>
          <a:xfrm>
            <a:off x="395536" y="1758418"/>
            <a:ext cx="6768752"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dirty="0"/>
              <a:t>Comparaciones de los modelos teórico, experimental y computacional en la posición de la instrumentación de las probetas</a:t>
            </a:r>
          </a:p>
        </p:txBody>
      </p:sp>
      <p:graphicFrame>
        <p:nvGraphicFramePr>
          <p:cNvPr id="3" name="Tabla 2"/>
          <p:cNvGraphicFramePr>
            <a:graphicFrameLocks noGrp="1"/>
          </p:cNvGraphicFramePr>
          <p:nvPr>
            <p:extLst>
              <p:ext uri="{D42A27DB-BD31-4B8C-83A1-F6EECF244321}">
                <p14:modId xmlns:p14="http://schemas.microsoft.com/office/powerpoint/2010/main" val="895284724"/>
              </p:ext>
            </p:extLst>
          </p:nvPr>
        </p:nvGraphicFramePr>
        <p:xfrm>
          <a:off x="395536" y="2636912"/>
          <a:ext cx="8568950" cy="2678612"/>
        </p:xfrm>
        <a:graphic>
          <a:graphicData uri="http://schemas.openxmlformats.org/drawingml/2006/table">
            <a:tbl>
              <a:tblPr firstRow="1" firstCol="1" bandRow="1">
                <a:tableStyleId>{17292A2E-F333-43FB-9621-5CBBE7FDCDCB}</a:tableStyleId>
              </a:tblPr>
              <a:tblGrid>
                <a:gridCol w="761139">
                  <a:extLst>
                    <a:ext uri="{9D8B030D-6E8A-4147-A177-3AD203B41FA5}">
                      <a16:colId xmlns:a16="http://schemas.microsoft.com/office/drawing/2014/main" val="2717504579"/>
                    </a:ext>
                  </a:extLst>
                </a:gridCol>
                <a:gridCol w="823037">
                  <a:extLst>
                    <a:ext uri="{9D8B030D-6E8A-4147-A177-3AD203B41FA5}">
                      <a16:colId xmlns:a16="http://schemas.microsoft.com/office/drawing/2014/main" val="3492237836"/>
                    </a:ext>
                  </a:extLst>
                </a:gridCol>
                <a:gridCol w="1119171">
                  <a:extLst>
                    <a:ext uri="{9D8B030D-6E8A-4147-A177-3AD203B41FA5}">
                      <a16:colId xmlns:a16="http://schemas.microsoft.com/office/drawing/2014/main" val="1558802627"/>
                    </a:ext>
                  </a:extLst>
                </a:gridCol>
                <a:gridCol w="537013">
                  <a:extLst>
                    <a:ext uri="{9D8B030D-6E8A-4147-A177-3AD203B41FA5}">
                      <a16:colId xmlns:a16="http://schemas.microsoft.com/office/drawing/2014/main" val="2577141327"/>
                    </a:ext>
                  </a:extLst>
                </a:gridCol>
                <a:gridCol w="1008112">
                  <a:extLst>
                    <a:ext uri="{9D8B030D-6E8A-4147-A177-3AD203B41FA5}">
                      <a16:colId xmlns:a16="http://schemas.microsoft.com/office/drawing/2014/main" val="4262546185"/>
                    </a:ext>
                  </a:extLst>
                </a:gridCol>
                <a:gridCol w="1080120">
                  <a:extLst>
                    <a:ext uri="{9D8B030D-6E8A-4147-A177-3AD203B41FA5}">
                      <a16:colId xmlns:a16="http://schemas.microsoft.com/office/drawing/2014/main" val="3270422082"/>
                    </a:ext>
                  </a:extLst>
                </a:gridCol>
                <a:gridCol w="720080">
                  <a:extLst>
                    <a:ext uri="{9D8B030D-6E8A-4147-A177-3AD203B41FA5}">
                      <a16:colId xmlns:a16="http://schemas.microsoft.com/office/drawing/2014/main" val="3562096602"/>
                    </a:ext>
                  </a:extLst>
                </a:gridCol>
                <a:gridCol w="864096">
                  <a:extLst>
                    <a:ext uri="{9D8B030D-6E8A-4147-A177-3AD203B41FA5}">
                      <a16:colId xmlns:a16="http://schemas.microsoft.com/office/drawing/2014/main" val="3526235585"/>
                    </a:ext>
                  </a:extLst>
                </a:gridCol>
                <a:gridCol w="1008112">
                  <a:extLst>
                    <a:ext uri="{9D8B030D-6E8A-4147-A177-3AD203B41FA5}">
                      <a16:colId xmlns:a16="http://schemas.microsoft.com/office/drawing/2014/main" val="4137892454"/>
                    </a:ext>
                  </a:extLst>
                </a:gridCol>
                <a:gridCol w="648070">
                  <a:extLst>
                    <a:ext uri="{9D8B030D-6E8A-4147-A177-3AD203B41FA5}">
                      <a16:colId xmlns:a16="http://schemas.microsoft.com/office/drawing/2014/main" val="4017473401"/>
                    </a:ext>
                  </a:extLst>
                </a:gridCol>
              </a:tblGrid>
              <a:tr h="576064">
                <a:tc rowSpan="2">
                  <a:txBody>
                    <a:bodyPr/>
                    <a:lstStyle/>
                    <a:p>
                      <a:pPr marL="0" marR="0" algn="ctr">
                        <a:lnSpc>
                          <a:spcPct val="115000"/>
                        </a:lnSpc>
                        <a:spcBef>
                          <a:spcPts val="0"/>
                        </a:spcBef>
                        <a:spcAft>
                          <a:spcPts val="0"/>
                        </a:spcAft>
                      </a:pPr>
                      <a:r>
                        <a:rPr lang="es-EC" sz="1200">
                          <a:effectLst/>
                        </a:rPr>
                        <a:t>PROBETA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gridSpan="3">
                  <a:txBody>
                    <a:bodyPr/>
                    <a:lstStyle/>
                    <a:p>
                      <a:pPr marL="0" marR="0" algn="ctr">
                        <a:lnSpc>
                          <a:spcPct val="115000"/>
                        </a:lnSpc>
                        <a:spcBef>
                          <a:spcPts val="0"/>
                        </a:spcBef>
                        <a:spcAft>
                          <a:spcPts val="0"/>
                        </a:spcAft>
                      </a:pPr>
                      <a:r>
                        <a:rPr lang="es-EC" sz="1200">
                          <a:effectLst/>
                        </a:rPr>
                        <a:t>COMPARACIÓN MODELO TEÓRICO VS EXPERIMENTAL</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hMerge="1">
                  <a:txBody>
                    <a:bodyPr/>
                    <a:lstStyle/>
                    <a:p>
                      <a:endParaRPr lang="es-EC"/>
                    </a:p>
                  </a:txBody>
                  <a:tcPr/>
                </a:tc>
                <a:tc hMerge="1">
                  <a:txBody>
                    <a:bodyPr/>
                    <a:lstStyle/>
                    <a:p>
                      <a:endParaRPr lang="es-EC"/>
                    </a:p>
                  </a:txBody>
                  <a:tcPr/>
                </a:tc>
                <a:tc gridSpan="3">
                  <a:txBody>
                    <a:bodyPr/>
                    <a:lstStyle/>
                    <a:p>
                      <a:pPr marL="0" marR="0" algn="ctr">
                        <a:lnSpc>
                          <a:spcPct val="115000"/>
                        </a:lnSpc>
                        <a:spcBef>
                          <a:spcPts val="0"/>
                        </a:spcBef>
                        <a:spcAft>
                          <a:spcPts val="0"/>
                        </a:spcAft>
                      </a:pPr>
                      <a:r>
                        <a:rPr lang="es-EC" sz="1200">
                          <a:effectLst/>
                        </a:rPr>
                        <a:t>COMPARACIÓN MODELO EXPERIMENTAL VS FEM</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hMerge="1">
                  <a:txBody>
                    <a:bodyPr/>
                    <a:lstStyle/>
                    <a:p>
                      <a:endParaRPr lang="es-EC"/>
                    </a:p>
                  </a:txBody>
                  <a:tcPr/>
                </a:tc>
                <a:tc hMerge="1">
                  <a:txBody>
                    <a:bodyPr/>
                    <a:lstStyle/>
                    <a:p>
                      <a:endParaRPr lang="es-EC"/>
                    </a:p>
                  </a:txBody>
                  <a:tcPr/>
                </a:tc>
                <a:tc gridSpan="3">
                  <a:txBody>
                    <a:bodyPr/>
                    <a:lstStyle/>
                    <a:p>
                      <a:pPr marL="0" marR="0" algn="ctr">
                        <a:lnSpc>
                          <a:spcPct val="115000"/>
                        </a:lnSpc>
                        <a:spcBef>
                          <a:spcPts val="0"/>
                        </a:spcBef>
                        <a:spcAft>
                          <a:spcPts val="0"/>
                        </a:spcAft>
                      </a:pPr>
                      <a:r>
                        <a:rPr lang="es-EC" sz="1200">
                          <a:effectLst/>
                        </a:rPr>
                        <a:t>COMPARACIÓN MODELO FEM VS TEÓRICO</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052436906"/>
                  </a:ext>
                </a:extLst>
              </a:tr>
              <a:tr h="849346">
                <a:tc vMerge="1">
                  <a:txBody>
                    <a:bodyPr/>
                    <a:lstStyle/>
                    <a:p>
                      <a:endParaRPr lang="es-EC"/>
                    </a:p>
                  </a:txBody>
                  <a:tcPr/>
                </a:tc>
                <a:tc>
                  <a:txBody>
                    <a:bodyPr/>
                    <a:lstStyle/>
                    <a:p>
                      <a:pPr marL="0" marR="0" algn="ctr">
                        <a:lnSpc>
                          <a:spcPct val="115000"/>
                        </a:lnSpc>
                        <a:spcBef>
                          <a:spcPts val="0"/>
                        </a:spcBef>
                        <a:spcAft>
                          <a:spcPts val="0"/>
                        </a:spcAft>
                      </a:pPr>
                      <a:r>
                        <a:rPr lang="es-EC" sz="1200">
                          <a:effectLst/>
                        </a:rPr>
                        <a:t>ESF RADIAL [%]</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ESF TANGENCIAL [%]</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DEFLEXION [%]</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ESF RADIAL [%]</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ESF TANGENCIAL [%]</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DEFLEXION [%]</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ESF RADIAL [%]</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ESF TANGENCIAL [%]</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DEFLEXION [%]</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extLst>
                  <a:ext uri="{0D108BD9-81ED-4DB2-BD59-A6C34878D82A}">
                    <a16:rowId xmlns:a16="http://schemas.microsoft.com/office/drawing/2014/main" val="2136689935"/>
                  </a:ext>
                </a:extLst>
              </a:tr>
              <a:tr h="417734">
                <a:tc>
                  <a:txBody>
                    <a:bodyPr/>
                    <a:lstStyle/>
                    <a:p>
                      <a:pPr marL="0" marR="0" algn="ctr">
                        <a:lnSpc>
                          <a:spcPct val="115000"/>
                        </a:lnSpc>
                        <a:spcBef>
                          <a:spcPts val="0"/>
                        </a:spcBef>
                        <a:spcAft>
                          <a:spcPts val="0"/>
                        </a:spcAft>
                      </a:pPr>
                      <a:r>
                        <a:rPr lang="es-EC" sz="1200">
                          <a:effectLst/>
                        </a:rPr>
                        <a:t>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79.25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81.96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65.83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79.08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81.82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59.68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0.81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0.74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15.26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extLst>
                  <a:ext uri="{0D108BD9-81ED-4DB2-BD59-A6C34878D82A}">
                    <a16:rowId xmlns:a16="http://schemas.microsoft.com/office/drawing/2014/main" val="2535349928"/>
                  </a:ext>
                </a:extLst>
              </a:tr>
              <a:tr h="417734">
                <a:tc>
                  <a:txBody>
                    <a:bodyPr/>
                    <a:lstStyle/>
                    <a:p>
                      <a:pPr marL="0" marR="0" algn="ctr">
                        <a:lnSpc>
                          <a:spcPct val="115000"/>
                        </a:lnSpc>
                        <a:spcBef>
                          <a:spcPts val="0"/>
                        </a:spcBef>
                        <a:spcAft>
                          <a:spcPts val="0"/>
                        </a:spcAft>
                      </a:pPr>
                      <a:r>
                        <a:rPr lang="es-EC" sz="1200">
                          <a:effectLst/>
                        </a:rPr>
                        <a:t>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57.35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65.37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27.11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56.56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64.56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13.98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1.82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2.26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15.26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extLst>
                  <a:ext uri="{0D108BD9-81ED-4DB2-BD59-A6C34878D82A}">
                    <a16:rowId xmlns:a16="http://schemas.microsoft.com/office/drawing/2014/main" val="611457130"/>
                  </a:ext>
                </a:extLst>
              </a:tr>
              <a:tr h="417734">
                <a:tc>
                  <a:txBody>
                    <a:bodyPr/>
                    <a:lstStyle/>
                    <a:p>
                      <a:pPr marL="0" marR="0" algn="ctr">
                        <a:lnSpc>
                          <a:spcPct val="115000"/>
                        </a:lnSpc>
                        <a:spcBef>
                          <a:spcPts val="0"/>
                        </a:spcBef>
                        <a:spcAft>
                          <a:spcPts val="0"/>
                        </a:spcAft>
                      </a:pPr>
                      <a:r>
                        <a:rPr lang="es-EC" sz="1200">
                          <a:effectLst/>
                        </a:rPr>
                        <a:t>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70.24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65.03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88.61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dirty="0">
                          <a:effectLst/>
                        </a:rPr>
                        <a:t>69.89</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64.06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86.56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1.16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a:effectLst/>
                        </a:rPr>
                        <a:t>2.69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tc>
                  <a:txBody>
                    <a:bodyPr/>
                    <a:lstStyle/>
                    <a:p>
                      <a:pPr marL="0" marR="0" algn="ctr">
                        <a:lnSpc>
                          <a:spcPct val="115000"/>
                        </a:lnSpc>
                        <a:spcBef>
                          <a:spcPts val="0"/>
                        </a:spcBef>
                        <a:spcAft>
                          <a:spcPts val="0"/>
                        </a:spcAft>
                      </a:pPr>
                      <a:r>
                        <a:rPr lang="es-EC" sz="1200" dirty="0">
                          <a:effectLst/>
                        </a:rPr>
                        <a:t>15.26</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8342" marR="8342" marT="0" marB="0" anchor="ctr"/>
                </a:tc>
                <a:extLst>
                  <a:ext uri="{0D108BD9-81ED-4DB2-BD59-A6C34878D82A}">
                    <a16:rowId xmlns:a16="http://schemas.microsoft.com/office/drawing/2014/main" val="1109581329"/>
                  </a:ext>
                </a:extLst>
              </a:tr>
            </a:tbl>
          </a:graphicData>
        </a:graphic>
      </p:graphicFrame>
      <p:sp>
        <p:nvSpPr>
          <p:cNvPr id="4" name="Rectángulo 3"/>
          <p:cNvSpPr/>
          <p:nvPr/>
        </p:nvSpPr>
        <p:spPr>
          <a:xfrm>
            <a:off x="6516216" y="2564904"/>
            <a:ext cx="2448270" cy="2880320"/>
          </a:xfrm>
          <a:prstGeom prst="rect">
            <a:avLst/>
          </a:prstGeom>
          <a:noFill/>
          <a:ln w="38100"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
        <p:nvSpPr>
          <p:cNvPr id="11" name="Rectángulo 10"/>
          <p:cNvSpPr/>
          <p:nvPr/>
        </p:nvSpPr>
        <p:spPr>
          <a:xfrm>
            <a:off x="3605153" y="2564904"/>
            <a:ext cx="2911063" cy="2880320"/>
          </a:xfrm>
          <a:prstGeom prst="rect">
            <a:avLst/>
          </a:prstGeom>
          <a:noFill/>
          <a:ln w="38100"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
        <p:nvSpPr>
          <p:cNvPr id="13" name="Rectángulo 12"/>
          <p:cNvSpPr/>
          <p:nvPr/>
        </p:nvSpPr>
        <p:spPr>
          <a:xfrm>
            <a:off x="1156883" y="2579328"/>
            <a:ext cx="2432248" cy="2880320"/>
          </a:xfrm>
          <a:prstGeom prst="rect">
            <a:avLst/>
          </a:prstGeom>
          <a:noFill/>
          <a:ln w="38100"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Tree>
    <p:extLst>
      <p:ext uri="{BB962C8B-B14F-4D97-AF65-F5344CB8AC3E}">
        <p14:creationId xmlns:p14="http://schemas.microsoft.com/office/powerpoint/2010/main" val="1040560234"/>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0" presetClass="exit" presetSubtype="0" fill="hold" grpId="1"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0" presetClass="exit" presetSubtype="0" fill="hold" grpId="1" nodeType="with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animBg="1"/>
      <p:bldP spid="11" grpId="1"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2807470" y="260648"/>
            <a:ext cx="6336530" cy="1143000"/>
          </a:xfrm>
          <a:prstGeom prst="rect">
            <a:avLst/>
          </a:prstGeom>
          <a:solidFill>
            <a:schemeClr val="bg1"/>
          </a:solidFill>
          <a:ln>
            <a:noFill/>
          </a:ln>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C" sz="3000" b="1" dirty="0">
                <a:solidFill>
                  <a:schemeClr val="tx1"/>
                </a:solidFill>
              </a:rPr>
              <a:t>Resultados de los modelos teórico, computacional y experimental en un punto de la placa circular anular</a:t>
            </a:r>
            <a:endParaRPr lang="es-ES" altLang="es-EC" sz="3000" b="1"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65</a:t>
            </a:fld>
            <a:endParaRPr lang="en-US" sz="1600"/>
          </a:p>
        </p:txBody>
      </p:sp>
      <p:sp>
        <p:nvSpPr>
          <p:cNvPr id="12" name="CuadroTexto 11"/>
          <p:cNvSpPr txBox="1"/>
          <p:nvPr/>
        </p:nvSpPr>
        <p:spPr>
          <a:xfrm>
            <a:off x="395536" y="1758418"/>
            <a:ext cx="6768752"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dirty="0"/>
              <a:t>Comparaciones de los modelos teórico, experimental y computacional en la posición de la instrumentación de las probetas</a:t>
            </a:r>
          </a:p>
        </p:txBody>
      </p:sp>
      <p:graphicFrame>
        <p:nvGraphicFramePr>
          <p:cNvPr id="6" name="Gráfico 5">
            <a:extLst>
              <a:ext uri="{FF2B5EF4-FFF2-40B4-BE49-F238E27FC236}">
                <a16:creationId xmlns:a16="http://schemas.microsoft.com/office/drawing/2014/main" id="{167FB418-C204-4CD2-B9A6-ECD3A60C48C3}"/>
              </a:ext>
            </a:extLst>
          </p:cNvPr>
          <p:cNvGraphicFramePr/>
          <p:nvPr>
            <p:extLst>
              <p:ext uri="{D42A27DB-BD31-4B8C-83A1-F6EECF244321}">
                <p14:modId xmlns:p14="http://schemas.microsoft.com/office/powerpoint/2010/main" val="3079219841"/>
              </p:ext>
            </p:extLst>
          </p:nvPr>
        </p:nvGraphicFramePr>
        <p:xfrm>
          <a:off x="424" y="2669565"/>
          <a:ext cx="2987399" cy="28539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a:extLst>
              <a:ext uri="{FF2B5EF4-FFF2-40B4-BE49-F238E27FC236}">
                <a16:creationId xmlns:a16="http://schemas.microsoft.com/office/drawing/2014/main" id="{DA4D9C33-F1B6-44D4-AC59-2FD951BDE1B4}"/>
              </a:ext>
            </a:extLst>
          </p:cNvPr>
          <p:cNvGraphicFramePr/>
          <p:nvPr>
            <p:extLst>
              <p:ext uri="{D42A27DB-BD31-4B8C-83A1-F6EECF244321}">
                <p14:modId xmlns:p14="http://schemas.microsoft.com/office/powerpoint/2010/main" val="2520170126"/>
              </p:ext>
            </p:extLst>
          </p:nvPr>
        </p:nvGraphicFramePr>
        <p:xfrm>
          <a:off x="3041096" y="2669565"/>
          <a:ext cx="2899055" cy="28539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7">
            <a:extLst>
              <a:ext uri="{FF2B5EF4-FFF2-40B4-BE49-F238E27FC236}">
                <a16:creationId xmlns:a16="http://schemas.microsoft.com/office/drawing/2014/main" id="{8F907E61-0EA7-4ED1-AFC3-EA75100BE8A0}"/>
              </a:ext>
            </a:extLst>
          </p:cNvPr>
          <p:cNvGraphicFramePr/>
          <p:nvPr>
            <p:extLst>
              <p:ext uri="{D42A27DB-BD31-4B8C-83A1-F6EECF244321}">
                <p14:modId xmlns:p14="http://schemas.microsoft.com/office/powerpoint/2010/main" val="1382188619"/>
              </p:ext>
            </p:extLst>
          </p:nvPr>
        </p:nvGraphicFramePr>
        <p:xfrm>
          <a:off x="5724128" y="2669564"/>
          <a:ext cx="3240360" cy="28539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36738787"/>
      </p:ext>
    </p:extLst>
  </p:cSld>
  <p:clrMapOvr>
    <a:masterClrMapping/>
  </p:clrMapOvr>
  <p:transition>
    <p:spli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2807470" y="260648"/>
            <a:ext cx="6336530" cy="1143000"/>
          </a:xfrm>
          <a:prstGeom prst="rect">
            <a:avLst/>
          </a:prstGeom>
          <a:solidFill>
            <a:schemeClr val="bg1"/>
          </a:solidFill>
          <a:ln>
            <a:noFill/>
          </a:ln>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C" sz="3000" b="1" dirty="0">
                <a:solidFill>
                  <a:schemeClr val="tx1"/>
                </a:solidFill>
              </a:rPr>
              <a:t>Resultados de los modelos teórico, computacional y experimental en un punto de la placa circular anular</a:t>
            </a:r>
            <a:endParaRPr lang="es-ES" altLang="es-EC" sz="3000" b="1"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66</a:t>
            </a:fld>
            <a:endParaRPr lang="en-US" sz="1600"/>
          </a:p>
        </p:txBody>
      </p:sp>
      <p:sp>
        <p:nvSpPr>
          <p:cNvPr id="12" name="CuadroTexto 11"/>
          <p:cNvSpPr txBox="1"/>
          <p:nvPr/>
        </p:nvSpPr>
        <p:spPr>
          <a:xfrm>
            <a:off x="395536" y="1758418"/>
            <a:ext cx="6768752"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dirty="0"/>
              <a:t>Comparaciones de los modelos teórico, experimental y computacional en la posición de la instrumentación de las probetas</a:t>
            </a:r>
          </a:p>
        </p:txBody>
      </p:sp>
      <p:graphicFrame>
        <p:nvGraphicFramePr>
          <p:cNvPr id="2" name="Tabla 1"/>
          <p:cNvGraphicFramePr>
            <a:graphicFrameLocks noGrp="1"/>
          </p:cNvGraphicFramePr>
          <p:nvPr>
            <p:extLst>
              <p:ext uri="{D42A27DB-BD31-4B8C-83A1-F6EECF244321}">
                <p14:modId xmlns:p14="http://schemas.microsoft.com/office/powerpoint/2010/main" val="3022468166"/>
              </p:ext>
            </p:extLst>
          </p:nvPr>
        </p:nvGraphicFramePr>
        <p:xfrm>
          <a:off x="395536" y="2852936"/>
          <a:ext cx="4186548" cy="1738564"/>
        </p:xfrm>
        <a:graphic>
          <a:graphicData uri="http://schemas.openxmlformats.org/drawingml/2006/table">
            <a:tbl>
              <a:tblPr firstRow="1" firstCol="1" bandRow="1">
                <a:tableStyleId>{17292A2E-F333-43FB-9621-5CBBE7FDCDCB}</a:tableStyleId>
              </a:tblPr>
              <a:tblGrid>
                <a:gridCol w="1395363">
                  <a:extLst>
                    <a:ext uri="{9D8B030D-6E8A-4147-A177-3AD203B41FA5}">
                      <a16:colId xmlns:a16="http://schemas.microsoft.com/office/drawing/2014/main" val="2477984651"/>
                    </a:ext>
                  </a:extLst>
                </a:gridCol>
                <a:gridCol w="1395363">
                  <a:extLst>
                    <a:ext uri="{9D8B030D-6E8A-4147-A177-3AD203B41FA5}">
                      <a16:colId xmlns:a16="http://schemas.microsoft.com/office/drawing/2014/main" val="846427458"/>
                    </a:ext>
                  </a:extLst>
                </a:gridCol>
                <a:gridCol w="1395822">
                  <a:extLst>
                    <a:ext uri="{9D8B030D-6E8A-4147-A177-3AD203B41FA5}">
                      <a16:colId xmlns:a16="http://schemas.microsoft.com/office/drawing/2014/main" val="640765923"/>
                    </a:ext>
                  </a:extLst>
                </a:gridCol>
              </a:tblGrid>
              <a:tr h="592648">
                <a:tc>
                  <a:txBody>
                    <a:bodyPr/>
                    <a:lstStyle/>
                    <a:p>
                      <a:pPr marL="0" marR="0" algn="ctr">
                        <a:lnSpc>
                          <a:spcPct val="115000"/>
                        </a:lnSpc>
                        <a:spcBef>
                          <a:spcPts val="0"/>
                        </a:spcBef>
                        <a:spcAft>
                          <a:spcPts val="0"/>
                        </a:spcAft>
                      </a:pPr>
                      <a:r>
                        <a:rPr lang="es-EC" sz="1200">
                          <a:effectLst/>
                        </a:rPr>
                        <a:t>r [mm]</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8792" marR="48792" marT="0" marB="0" anchor="ctr"/>
                </a:tc>
                <a:tc>
                  <a:txBody>
                    <a:bodyPr/>
                    <a:lstStyle/>
                    <a:p>
                      <a:pPr marL="0" marR="0" algn="ctr">
                        <a:lnSpc>
                          <a:spcPct val="115000"/>
                        </a:lnSpc>
                        <a:spcBef>
                          <a:spcPts val="0"/>
                        </a:spcBef>
                        <a:spcAft>
                          <a:spcPts val="0"/>
                        </a:spcAft>
                      </a:pPr>
                      <a:r>
                        <a:rPr lang="es-EC" sz="1200">
                          <a:effectLst/>
                        </a:rPr>
                        <a:t>ESF RADIAL [MPa]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8792" marR="48792" marT="0" marB="0" anchor="ctr"/>
                </a:tc>
                <a:tc>
                  <a:txBody>
                    <a:bodyPr/>
                    <a:lstStyle/>
                    <a:p>
                      <a:pPr marL="0" marR="0" algn="ctr">
                        <a:lnSpc>
                          <a:spcPct val="115000"/>
                        </a:lnSpc>
                        <a:spcBef>
                          <a:spcPts val="0"/>
                        </a:spcBef>
                        <a:spcAft>
                          <a:spcPts val="0"/>
                        </a:spcAft>
                      </a:pPr>
                      <a:r>
                        <a:rPr lang="es-EC" sz="1200">
                          <a:effectLst/>
                        </a:rPr>
                        <a:t>ESF TANGENCIAL [MPa]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8792" marR="48792" marT="0" marB="0" anchor="ctr"/>
                </a:tc>
                <a:extLst>
                  <a:ext uri="{0D108BD9-81ED-4DB2-BD59-A6C34878D82A}">
                    <a16:rowId xmlns:a16="http://schemas.microsoft.com/office/drawing/2014/main" val="350438613"/>
                  </a:ext>
                </a:extLst>
              </a:tr>
              <a:tr h="286479">
                <a:tc>
                  <a:txBody>
                    <a:bodyPr/>
                    <a:lstStyle/>
                    <a:p>
                      <a:pPr marL="0" marR="0" algn="ctr">
                        <a:lnSpc>
                          <a:spcPct val="115000"/>
                        </a:lnSpc>
                        <a:spcBef>
                          <a:spcPts val="0"/>
                        </a:spcBef>
                        <a:spcAft>
                          <a:spcPts val="0"/>
                        </a:spcAft>
                      </a:pPr>
                      <a:r>
                        <a:rPr lang="es-EC" sz="1200">
                          <a:effectLst/>
                        </a:rPr>
                        <a:t>117.0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8792" marR="48792" marT="0" marB="0" anchor="ctr"/>
                </a:tc>
                <a:tc>
                  <a:txBody>
                    <a:bodyPr/>
                    <a:lstStyle/>
                    <a:p>
                      <a:pPr marL="0" marR="0" algn="ctr">
                        <a:lnSpc>
                          <a:spcPct val="115000"/>
                        </a:lnSpc>
                        <a:spcBef>
                          <a:spcPts val="0"/>
                        </a:spcBef>
                        <a:spcAft>
                          <a:spcPts val="0"/>
                        </a:spcAft>
                      </a:pPr>
                      <a:r>
                        <a:rPr lang="es-EC" sz="1200">
                          <a:effectLst/>
                        </a:rPr>
                        <a:t>201.2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8792" marR="48792" marT="0" marB="0" anchor="ctr"/>
                </a:tc>
                <a:tc>
                  <a:txBody>
                    <a:bodyPr/>
                    <a:lstStyle/>
                    <a:p>
                      <a:pPr marL="0" marR="0" algn="ctr">
                        <a:lnSpc>
                          <a:spcPct val="115000"/>
                        </a:lnSpc>
                        <a:spcBef>
                          <a:spcPts val="0"/>
                        </a:spcBef>
                        <a:spcAft>
                          <a:spcPts val="0"/>
                        </a:spcAft>
                      </a:pPr>
                      <a:r>
                        <a:rPr lang="es-EC" sz="1200">
                          <a:effectLst/>
                        </a:rPr>
                        <a:t>71.4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8792" marR="48792" marT="0" marB="0" anchor="ctr"/>
                </a:tc>
                <a:extLst>
                  <a:ext uri="{0D108BD9-81ED-4DB2-BD59-A6C34878D82A}">
                    <a16:rowId xmlns:a16="http://schemas.microsoft.com/office/drawing/2014/main" val="2310169122"/>
                  </a:ext>
                </a:extLst>
              </a:tr>
              <a:tr h="286479">
                <a:tc>
                  <a:txBody>
                    <a:bodyPr/>
                    <a:lstStyle/>
                    <a:p>
                      <a:pPr marL="0" marR="0" algn="ctr">
                        <a:lnSpc>
                          <a:spcPct val="115000"/>
                        </a:lnSpc>
                        <a:spcBef>
                          <a:spcPts val="0"/>
                        </a:spcBef>
                        <a:spcAft>
                          <a:spcPts val="0"/>
                        </a:spcAft>
                      </a:pPr>
                      <a:r>
                        <a:rPr lang="es-EC" sz="1200">
                          <a:effectLst/>
                        </a:rPr>
                        <a:t>118.0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8792" marR="48792" marT="0" marB="0" anchor="ctr"/>
                </a:tc>
                <a:tc>
                  <a:txBody>
                    <a:bodyPr/>
                    <a:lstStyle/>
                    <a:p>
                      <a:pPr marL="0" marR="0" algn="ctr">
                        <a:lnSpc>
                          <a:spcPct val="115000"/>
                        </a:lnSpc>
                        <a:spcBef>
                          <a:spcPts val="0"/>
                        </a:spcBef>
                        <a:spcAft>
                          <a:spcPts val="0"/>
                        </a:spcAft>
                      </a:pPr>
                      <a:r>
                        <a:rPr lang="es-EC" sz="1200">
                          <a:effectLst/>
                        </a:rPr>
                        <a:t>173.6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8792" marR="48792" marT="0" marB="0" anchor="ctr"/>
                </a:tc>
                <a:tc>
                  <a:txBody>
                    <a:bodyPr/>
                    <a:lstStyle/>
                    <a:p>
                      <a:pPr marL="0" marR="0" algn="ctr">
                        <a:lnSpc>
                          <a:spcPct val="115000"/>
                        </a:lnSpc>
                        <a:spcBef>
                          <a:spcPts val="0"/>
                        </a:spcBef>
                        <a:spcAft>
                          <a:spcPts val="0"/>
                        </a:spcAft>
                      </a:pPr>
                      <a:r>
                        <a:rPr lang="es-EC" sz="1200">
                          <a:effectLst/>
                        </a:rPr>
                        <a:t>68.0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8792" marR="48792" marT="0" marB="0" anchor="ctr"/>
                </a:tc>
                <a:extLst>
                  <a:ext uri="{0D108BD9-81ED-4DB2-BD59-A6C34878D82A}">
                    <a16:rowId xmlns:a16="http://schemas.microsoft.com/office/drawing/2014/main" val="2488589830"/>
                  </a:ext>
                </a:extLst>
              </a:tr>
              <a:tr h="286479">
                <a:tc>
                  <a:txBody>
                    <a:bodyPr/>
                    <a:lstStyle/>
                    <a:p>
                      <a:pPr marL="0" marR="0" algn="ctr">
                        <a:lnSpc>
                          <a:spcPct val="115000"/>
                        </a:lnSpc>
                        <a:spcBef>
                          <a:spcPts val="0"/>
                        </a:spcBef>
                        <a:spcAft>
                          <a:spcPts val="0"/>
                        </a:spcAft>
                      </a:pPr>
                      <a:r>
                        <a:rPr lang="es-EC" sz="1200">
                          <a:effectLst/>
                        </a:rPr>
                        <a:t>119.0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8792" marR="48792" marT="0" marB="0" anchor="ctr"/>
                </a:tc>
                <a:tc>
                  <a:txBody>
                    <a:bodyPr/>
                    <a:lstStyle/>
                    <a:p>
                      <a:pPr marL="0" marR="0" algn="ctr">
                        <a:lnSpc>
                          <a:spcPct val="115000"/>
                        </a:lnSpc>
                        <a:spcBef>
                          <a:spcPts val="0"/>
                        </a:spcBef>
                        <a:spcAft>
                          <a:spcPts val="0"/>
                        </a:spcAft>
                      </a:pPr>
                      <a:r>
                        <a:rPr lang="es-EC" sz="1200">
                          <a:effectLst/>
                        </a:rPr>
                        <a:t>146.1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8792" marR="48792" marT="0" marB="0" anchor="ctr"/>
                </a:tc>
                <a:tc>
                  <a:txBody>
                    <a:bodyPr/>
                    <a:lstStyle/>
                    <a:p>
                      <a:pPr marL="0" marR="0" algn="ctr">
                        <a:lnSpc>
                          <a:spcPct val="115000"/>
                        </a:lnSpc>
                        <a:spcBef>
                          <a:spcPts val="0"/>
                        </a:spcBef>
                        <a:spcAft>
                          <a:spcPts val="0"/>
                        </a:spcAft>
                      </a:pPr>
                      <a:r>
                        <a:rPr lang="es-EC" sz="1200">
                          <a:effectLst/>
                        </a:rPr>
                        <a:t>64.7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8792" marR="48792" marT="0" marB="0" anchor="ctr"/>
                </a:tc>
                <a:extLst>
                  <a:ext uri="{0D108BD9-81ED-4DB2-BD59-A6C34878D82A}">
                    <a16:rowId xmlns:a16="http://schemas.microsoft.com/office/drawing/2014/main" val="3588338864"/>
                  </a:ext>
                </a:extLst>
              </a:tr>
              <a:tr h="286479">
                <a:tc>
                  <a:txBody>
                    <a:bodyPr/>
                    <a:lstStyle/>
                    <a:p>
                      <a:pPr marL="0" marR="0" algn="ctr">
                        <a:lnSpc>
                          <a:spcPct val="115000"/>
                        </a:lnSpc>
                        <a:spcBef>
                          <a:spcPts val="0"/>
                        </a:spcBef>
                        <a:spcAft>
                          <a:spcPts val="0"/>
                        </a:spcAft>
                      </a:pPr>
                      <a:r>
                        <a:rPr lang="es-EC" sz="1200">
                          <a:effectLst/>
                        </a:rPr>
                        <a:t>120.0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8792" marR="48792" marT="0" marB="0" anchor="ctr"/>
                </a:tc>
                <a:tc>
                  <a:txBody>
                    <a:bodyPr/>
                    <a:lstStyle/>
                    <a:p>
                      <a:pPr marL="0" marR="0" algn="ctr">
                        <a:lnSpc>
                          <a:spcPct val="115000"/>
                        </a:lnSpc>
                        <a:spcBef>
                          <a:spcPts val="0"/>
                        </a:spcBef>
                        <a:spcAft>
                          <a:spcPts val="0"/>
                        </a:spcAft>
                      </a:pPr>
                      <a:r>
                        <a:rPr lang="es-EC" sz="1200">
                          <a:effectLst/>
                        </a:rPr>
                        <a:t>118.5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8792" marR="48792" marT="0" marB="0" anchor="ctr"/>
                </a:tc>
                <a:tc>
                  <a:txBody>
                    <a:bodyPr/>
                    <a:lstStyle/>
                    <a:p>
                      <a:pPr marL="0" marR="0" algn="ctr">
                        <a:lnSpc>
                          <a:spcPct val="115000"/>
                        </a:lnSpc>
                        <a:spcBef>
                          <a:spcPts val="0"/>
                        </a:spcBef>
                        <a:spcAft>
                          <a:spcPts val="0"/>
                        </a:spcAft>
                      </a:pPr>
                      <a:r>
                        <a:rPr lang="es-EC" sz="1200" dirty="0">
                          <a:effectLst/>
                        </a:rPr>
                        <a:t>61.4</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8792" marR="48792" marT="0" marB="0" anchor="ctr"/>
                </a:tc>
                <a:extLst>
                  <a:ext uri="{0D108BD9-81ED-4DB2-BD59-A6C34878D82A}">
                    <a16:rowId xmlns:a16="http://schemas.microsoft.com/office/drawing/2014/main" val="1779433821"/>
                  </a:ext>
                </a:extLst>
              </a:tr>
            </a:tbl>
          </a:graphicData>
        </a:graphic>
      </p:graphicFrame>
      <p:pic>
        <p:nvPicPr>
          <p:cNvPr id="9" name="Imagen 8"/>
          <p:cNvPicPr/>
          <p:nvPr/>
        </p:nvPicPr>
        <p:blipFill>
          <a:blip r:embed="rId2" cstate="print">
            <a:extLst>
              <a:ext uri="{28A0092B-C50C-407E-A947-70E740481C1C}">
                <a14:useLocalDpi xmlns:a14="http://schemas.microsoft.com/office/drawing/2010/main" val="0"/>
              </a:ext>
            </a:extLst>
          </a:blip>
          <a:stretch>
            <a:fillRect/>
          </a:stretch>
        </p:blipFill>
        <p:spPr>
          <a:xfrm>
            <a:off x="5004048" y="2698549"/>
            <a:ext cx="3672408" cy="2880320"/>
          </a:xfrm>
          <a:prstGeom prst="rect">
            <a:avLst/>
          </a:prstGeom>
        </p:spPr>
      </p:pic>
    </p:spTree>
    <p:extLst>
      <p:ext uri="{BB962C8B-B14F-4D97-AF65-F5344CB8AC3E}">
        <p14:creationId xmlns:p14="http://schemas.microsoft.com/office/powerpoint/2010/main" val="3895762137"/>
      </p:ext>
    </p:extLst>
  </p:cSld>
  <p:clrMapOvr>
    <a:masterClrMapping/>
  </p:clrMapOvr>
  <p:transition>
    <p:spli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4 Título"/>
          <p:cNvSpPr txBox="1">
            <a:spLocks/>
          </p:cNvSpPr>
          <p:nvPr/>
        </p:nvSpPr>
        <p:spPr bwMode="auto">
          <a:xfrm>
            <a:off x="2807470" y="260648"/>
            <a:ext cx="6336530" cy="1143000"/>
          </a:xfrm>
          <a:prstGeom prst="rect">
            <a:avLst/>
          </a:prstGeom>
          <a:solidFill>
            <a:schemeClr val="bg1"/>
          </a:solidFill>
          <a:ln>
            <a:noFill/>
          </a:ln>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C" sz="3000" b="1" dirty="0">
                <a:solidFill>
                  <a:schemeClr val="tx1"/>
                </a:solidFill>
              </a:rPr>
              <a:t>Resultados de los modelos teórico, computacional y experimental en un punto de la placa circular anular</a:t>
            </a:r>
            <a:endParaRPr lang="es-ES" altLang="es-EC" sz="3000" b="1" dirty="0">
              <a:solidFill>
                <a:schemeClr val="tx1"/>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67</a:t>
            </a:fld>
            <a:endParaRPr lang="en-US" sz="1600"/>
          </a:p>
        </p:txBody>
      </p:sp>
      <p:pic>
        <p:nvPicPr>
          <p:cNvPr id="3" name="Imagen 2"/>
          <p:cNvPicPr>
            <a:picLocks noChangeAspect="1"/>
          </p:cNvPicPr>
          <p:nvPr/>
        </p:nvPicPr>
        <p:blipFill>
          <a:blip r:embed="rId2"/>
          <a:stretch>
            <a:fillRect/>
          </a:stretch>
        </p:blipFill>
        <p:spPr>
          <a:xfrm>
            <a:off x="1043608" y="1495746"/>
            <a:ext cx="3096344" cy="2359048"/>
          </a:xfrm>
          <a:prstGeom prst="rect">
            <a:avLst/>
          </a:prstGeom>
        </p:spPr>
      </p:pic>
      <p:pic>
        <p:nvPicPr>
          <p:cNvPr id="4" name="Imagen 3"/>
          <p:cNvPicPr>
            <a:picLocks noChangeAspect="1"/>
          </p:cNvPicPr>
          <p:nvPr/>
        </p:nvPicPr>
        <p:blipFill>
          <a:blip r:embed="rId3"/>
          <a:stretch>
            <a:fillRect/>
          </a:stretch>
        </p:blipFill>
        <p:spPr>
          <a:xfrm>
            <a:off x="4139952" y="1495746"/>
            <a:ext cx="4824536" cy="4551056"/>
          </a:xfrm>
          <a:prstGeom prst="rect">
            <a:avLst/>
          </a:prstGeom>
        </p:spPr>
      </p:pic>
      <p:pic>
        <p:nvPicPr>
          <p:cNvPr id="6" name="Imagen 5"/>
          <p:cNvPicPr>
            <a:picLocks noChangeAspect="1"/>
          </p:cNvPicPr>
          <p:nvPr/>
        </p:nvPicPr>
        <p:blipFill>
          <a:blip r:embed="rId4"/>
          <a:stretch>
            <a:fillRect/>
          </a:stretch>
        </p:blipFill>
        <p:spPr>
          <a:xfrm>
            <a:off x="1043608" y="3827011"/>
            <a:ext cx="3096344" cy="2596652"/>
          </a:xfrm>
          <a:prstGeom prst="rect">
            <a:avLst/>
          </a:prstGeom>
        </p:spPr>
      </p:pic>
      <p:sp>
        <p:nvSpPr>
          <p:cNvPr id="7" name="Rectángulo 6"/>
          <p:cNvSpPr/>
          <p:nvPr/>
        </p:nvSpPr>
        <p:spPr>
          <a:xfrm>
            <a:off x="5817278" y="6386125"/>
            <a:ext cx="3315138" cy="276999"/>
          </a:xfrm>
          <a:prstGeom prst="rect">
            <a:avLst/>
          </a:prstGeom>
        </p:spPr>
        <p:txBody>
          <a:bodyPr wrap="none">
            <a:spAutoFit/>
          </a:bodyPr>
          <a:lstStyle/>
          <a:p>
            <a:r>
              <a:rPr lang="es-EC" sz="1200" dirty="0">
                <a:solidFill>
                  <a:schemeClr val="bg1"/>
                </a:solidFill>
                <a:latin typeface="Arial" panose="020B0604020202020204" pitchFamily="34" charset="0"/>
                <a:ea typeface="Arial" panose="020B0604020202020204" pitchFamily="34" charset="0"/>
              </a:rPr>
              <a:t>Fuente: (McPherson, </a:t>
            </a:r>
            <a:r>
              <a:rPr lang="es-EC" sz="1200" dirty="0" err="1">
                <a:solidFill>
                  <a:schemeClr val="bg1"/>
                </a:solidFill>
                <a:latin typeface="Arial" panose="020B0604020202020204" pitchFamily="34" charset="0"/>
                <a:ea typeface="Arial" panose="020B0604020202020204" pitchFamily="34" charset="0"/>
              </a:rPr>
              <a:t>Ramberg</a:t>
            </a:r>
            <a:r>
              <a:rPr lang="es-EC" sz="1200" dirty="0">
                <a:solidFill>
                  <a:schemeClr val="bg1"/>
                </a:solidFill>
                <a:latin typeface="Arial" panose="020B0604020202020204" pitchFamily="34" charset="0"/>
                <a:ea typeface="Arial" panose="020B0604020202020204" pitchFamily="34" charset="0"/>
              </a:rPr>
              <a:t>, &amp; Levy, 1942)</a:t>
            </a:r>
            <a:endParaRPr lang="es-EC" sz="1200" dirty="0">
              <a:solidFill>
                <a:schemeClr val="bg1"/>
              </a:solidFill>
            </a:endParaRPr>
          </a:p>
        </p:txBody>
      </p:sp>
    </p:spTree>
    <p:extLst>
      <p:ext uri="{BB962C8B-B14F-4D97-AF65-F5344CB8AC3E}">
        <p14:creationId xmlns:p14="http://schemas.microsoft.com/office/powerpoint/2010/main" val="3908338126"/>
      </p:ext>
    </p:extLst>
  </p:cSld>
  <p:clrMapOvr>
    <a:masterClrMapping/>
  </p:clrMapOvr>
  <p:transition>
    <p:spli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Título"/>
          <p:cNvSpPr>
            <a:spLocks noGrp="1"/>
          </p:cNvSpPr>
          <p:nvPr>
            <p:ph type="title"/>
          </p:nvPr>
        </p:nvSpPr>
        <p:spPr>
          <a:xfrm>
            <a:off x="468313" y="773832"/>
            <a:ext cx="8229600" cy="1143000"/>
          </a:xfrm>
        </p:spPr>
        <p:txBody>
          <a:bodyPr/>
          <a:lstStyle/>
          <a:p>
            <a:pPr algn="ctr"/>
            <a:r>
              <a:rPr lang="es-EC" altLang="es-EC" sz="3000" b="1" dirty="0"/>
              <a:t>CONCLUSIONES</a:t>
            </a:r>
          </a:p>
        </p:txBody>
      </p:sp>
      <p:sp>
        <p:nvSpPr>
          <p:cNvPr id="5" name="Marcador de número de diapositiva 4"/>
          <p:cNvSpPr>
            <a:spLocks noGrp="1"/>
          </p:cNvSpPr>
          <p:nvPr>
            <p:ph type="sldNum" sz="quarter" idx="10"/>
          </p:nvPr>
        </p:nvSpPr>
        <p:spPr>
          <a:xfrm>
            <a:off x="-36512" y="6592267"/>
            <a:ext cx="2133600" cy="365125"/>
          </a:xfrm>
        </p:spPr>
        <p:txBody>
          <a:bodyPr/>
          <a:lstStyle/>
          <a:p>
            <a:fld id="{610C1A20-3425-4BCC-9150-C9A472DA9562}" type="slidenum">
              <a:rPr lang="en-US" sz="1600" smtClean="0">
                <a:solidFill>
                  <a:schemeClr val="bg1"/>
                </a:solidFill>
              </a:rPr>
              <a:pPr/>
              <a:t>68</a:t>
            </a:fld>
            <a:endParaRPr lang="en-US" dirty="0">
              <a:solidFill>
                <a:schemeClr val="bg1"/>
              </a:solidFill>
            </a:endParaRPr>
          </a:p>
        </p:txBody>
      </p:sp>
      <p:sp>
        <p:nvSpPr>
          <p:cNvPr id="4" name="6 CuadroTexto"/>
          <p:cNvSpPr txBox="1">
            <a:spLocks noChangeArrowheads="1"/>
          </p:cNvSpPr>
          <p:nvPr/>
        </p:nvSpPr>
        <p:spPr bwMode="auto">
          <a:xfrm>
            <a:off x="200025" y="1916832"/>
            <a:ext cx="849788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lgn="just">
              <a:buFont typeface="Arial" panose="020B0604020202020204" pitchFamily="34" charset="0"/>
              <a:buChar char="•"/>
            </a:pPr>
            <a:r>
              <a:rPr lang="es-EC" altLang="es-EC" sz="1800" dirty="0">
                <a:solidFill>
                  <a:schemeClr val="tx1"/>
                </a:solidFill>
              </a:rPr>
              <a:t>Se determinó y validó nuevos coeficientes para el análisis de esfuerzos en placas circulares isotrópicas con cargas simétricas cuando la relación a/b=1.05,1.10,1.15,y 1.20. Dichos coeficientes fueron desarrollados por las ecuaciones de gobierno para cada caso en especial, analizando las variables que influyen, como es el tipo de carga y las BCS.  Además, fueron validados dichos coeficientes, por los resultados obtenidos en las simulaciones numéricas realizadas en cada caso, en la que en cada uno se llegó a la convergencia utilizando el menor costo computacional. </a:t>
            </a:r>
            <a:r>
              <a:rPr lang="es-MX" altLang="es-EC" sz="1800" dirty="0">
                <a:solidFill>
                  <a:schemeClr val="tx1"/>
                </a:solidFill>
              </a:rPr>
              <a:t>	</a:t>
            </a:r>
            <a:endParaRPr lang="es-ES" altLang="es-EC" sz="1800" dirty="0">
              <a:solidFill>
                <a:schemeClr val="tx1"/>
              </a:solidFill>
            </a:endParaRPr>
          </a:p>
        </p:txBody>
      </p:sp>
    </p:spTree>
    <p:custDataLst>
      <p:tags r:id="rId1"/>
    </p:custDataLst>
    <p:extLst>
      <p:ext uri="{BB962C8B-B14F-4D97-AF65-F5344CB8AC3E}">
        <p14:creationId xmlns:p14="http://schemas.microsoft.com/office/powerpoint/2010/main" val="40603746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Título"/>
          <p:cNvSpPr>
            <a:spLocks noGrp="1"/>
          </p:cNvSpPr>
          <p:nvPr>
            <p:ph type="title"/>
          </p:nvPr>
        </p:nvSpPr>
        <p:spPr>
          <a:xfrm>
            <a:off x="468313" y="773832"/>
            <a:ext cx="8229600" cy="1143000"/>
          </a:xfrm>
        </p:spPr>
        <p:txBody>
          <a:bodyPr/>
          <a:lstStyle/>
          <a:p>
            <a:pPr algn="ctr"/>
            <a:r>
              <a:rPr lang="es-EC" altLang="es-EC" sz="3000" b="1" dirty="0"/>
              <a:t>CONCLUSIONES</a:t>
            </a:r>
          </a:p>
        </p:txBody>
      </p:sp>
      <p:sp>
        <p:nvSpPr>
          <p:cNvPr id="5" name="Marcador de número de diapositiva 4"/>
          <p:cNvSpPr>
            <a:spLocks noGrp="1"/>
          </p:cNvSpPr>
          <p:nvPr>
            <p:ph type="sldNum" sz="quarter" idx="10"/>
          </p:nvPr>
        </p:nvSpPr>
        <p:spPr>
          <a:xfrm>
            <a:off x="-36512" y="6592267"/>
            <a:ext cx="2133600" cy="365125"/>
          </a:xfrm>
        </p:spPr>
        <p:txBody>
          <a:bodyPr/>
          <a:lstStyle/>
          <a:p>
            <a:fld id="{610C1A20-3425-4BCC-9150-C9A472DA9562}" type="slidenum">
              <a:rPr lang="en-US" sz="1600" smtClean="0">
                <a:solidFill>
                  <a:schemeClr val="bg1"/>
                </a:solidFill>
              </a:rPr>
              <a:pPr/>
              <a:t>69</a:t>
            </a:fld>
            <a:endParaRPr lang="en-US" dirty="0">
              <a:solidFill>
                <a:schemeClr val="bg1"/>
              </a:solidFill>
            </a:endParaRPr>
          </a:p>
        </p:txBody>
      </p:sp>
      <p:sp>
        <p:nvSpPr>
          <p:cNvPr id="4" name="6 CuadroTexto"/>
          <p:cNvSpPr txBox="1">
            <a:spLocks noChangeArrowheads="1"/>
          </p:cNvSpPr>
          <p:nvPr/>
        </p:nvSpPr>
        <p:spPr bwMode="auto">
          <a:xfrm>
            <a:off x="200025" y="1916832"/>
            <a:ext cx="8497888" cy="2862322"/>
          </a:xfrm>
          <a:prstGeom prst="rect">
            <a:avLst/>
          </a:prstGeom>
          <a:solidFill>
            <a:schemeClr val="bg1"/>
          </a:solidFill>
          <a:ln>
            <a:noFill/>
          </a:ln>
          <a:extLst/>
        </p:spPr>
        <p:txBody>
          <a:bodyPr>
            <a:spAutoFit/>
          </a:bodyP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lgn="just">
              <a:buFont typeface="Arial" panose="020B0604020202020204" pitchFamily="34" charset="0"/>
              <a:buChar char="•"/>
            </a:pPr>
            <a:r>
              <a:rPr lang="es-EC" altLang="es-EC" sz="1800" dirty="0">
                <a:solidFill>
                  <a:schemeClr val="tx1"/>
                </a:solidFill>
              </a:rPr>
              <a:t>Con el objetivo de optimizar el costo computacional y obtener soluciones confiables por FEM, se realiza una comparación de resultados obteniendo un coeficiente ya existente a/b=1.25, utilizando dos tipos de mallas: estructurada y libre, con un tamaño de elemento global y variante, respectivamente. Así como también el uso de 3 tipos de elementos finitos recomendados en éstas mallas. Se concluye que los parámetros computacionales más óptimos se dan en un mallado estructurado y libre (con d/e=4), al estar acompañado de un elemento finito bidimensional tipo cáscara (Shell) cuadrático. Adicionalmente, en éste análisis se determinó un número adimensional α=e/b, que indica la convergencia de las soluciones para un mallado libre.</a:t>
            </a:r>
            <a:endParaRPr lang="es-ES" altLang="es-EC" sz="1800" dirty="0">
              <a:solidFill>
                <a:schemeClr val="tx1"/>
              </a:solidFill>
            </a:endParaRPr>
          </a:p>
        </p:txBody>
      </p:sp>
    </p:spTree>
    <p:custDataLst>
      <p:tags r:id="rId1"/>
    </p:custDataLst>
    <p:extLst>
      <p:ext uri="{BB962C8B-B14F-4D97-AF65-F5344CB8AC3E}">
        <p14:creationId xmlns:p14="http://schemas.microsoft.com/office/powerpoint/2010/main" val="288450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4 Título"/>
          <p:cNvSpPr>
            <a:spLocks noGrp="1"/>
          </p:cNvSpPr>
          <p:nvPr>
            <p:ph type="title"/>
          </p:nvPr>
        </p:nvSpPr>
        <p:spPr>
          <a:xfrm>
            <a:off x="408366" y="1129620"/>
            <a:ext cx="8229600" cy="1143000"/>
          </a:xfrm>
        </p:spPr>
        <p:txBody>
          <a:bodyPr>
            <a:normAutofit/>
          </a:bodyPr>
          <a:lstStyle/>
          <a:p>
            <a:pPr eaLnBrk="1" hangingPunct="1"/>
            <a:r>
              <a:rPr lang="es-EC" altLang="es-EC" sz="3200" dirty="0"/>
              <a:t>OBJETIVO GENERAL</a:t>
            </a:r>
            <a:endParaRPr lang="es-ES" altLang="es-EC" sz="3200" dirty="0"/>
          </a:p>
        </p:txBody>
      </p:sp>
      <mc:AlternateContent xmlns:mc="http://schemas.openxmlformats.org/markup-compatibility/2006" xmlns:a14="http://schemas.microsoft.com/office/drawing/2010/main">
        <mc:Choice Requires="a14">
          <p:sp>
            <p:nvSpPr>
              <p:cNvPr id="11" name="10 Rectángulo"/>
              <p:cNvSpPr/>
              <p:nvPr/>
            </p:nvSpPr>
            <p:spPr>
              <a:xfrm>
                <a:off x="538932" y="1988840"/>
                <a:ext cx="8111244" cy="280831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121920" tIns="121920" rIns="121920" bIns="121920" spcCol="1270" anchor="ctr"/>
              <a:lstStyle/>
              <a:p>
                <a:pPr algn="just"/>
                <a:r>
                  <a:rPr lang="es-ES" sz="2800" dirty="0"/>
                  <a:t>Validar y determinar los coeficientes para el análisis de esfuerzos en placas circulares isotrópicas con cargas simétricas cuando la relación </a:t>
                </a:r>
                <a14:m>
                  <m:oMath xmlns:m="http://schemas.openxmlformats.org/officeDocument/2006/math">
                    <m:f>
                      <m:fPr>
                        <m:ctrlPr>
                          <a:rPr lang="es-ES" sz="2800" i="1" dirty="0" smtClean="0">
                            <a:latin typeface="Cambria Math" panose="02040503050406030204" pitchFamily="18" charset="0"/>
                          </a:rPr>
                        </m:ctrlPr>
                      </m:fPr>
                      <m:num>
                        <m:r>
                          <a:rPr lang="es-ES" sz="2800" i="1" dirty="0" smtClean="0">
                            <a:latin typeface="Cambria Math"/>
                          </a:rPr>
                          <m:t>𝑎</m:t>
                        </m:r>
                      </m:num>
                      <m:den>
                        <m:r>
                          <a:rPr lang="es-ES" sz="2800" i="1" dirty="0" smtClean="0">
                            <a:latin typeface="Cambria Math"/>
                          </a:rPr>
                          <m:t>𝑏</m:t>
                        </m:r>
                      </m:den>
                    </m:f>
                    <m:r>
                      <a:rPr lang="es-ES" sz="2800" i="1" dirty="0" smtClean="0">
                        <a:latin typeface="Cambria Math"/>
                      </a:rPr>
                      <m:t>&lt;1.25</m:t>
                    </m:r>
                  </m:oMath>
                </a14:m>
                <a:r>
                  <a:rPr lang="es-ES" sz="2800" dirty="0"/>
                  <a:t> comparando las soluciones analíticas con simulaciones numéricas.</a:t>
                </a:r>
                <a:endParaRPr lang="es-EC" sz="2800" dirty="0"/>
              </a:p>
            </p:txBody>
          </p:sp>
        </mc:Choice>
        <mc:Fallback xmlns="">
          <p:sp>
            <p:nvSpPr>
              <p:cNvPr id="11" name="10 Rectángulo"/>
              <p:cNvSpPr>
                <a:spLocks noRot="1" noChangeAspect="1" noMove="1" noResize="1" noEditPoints="1" noAdjustHandles="1" noChangeArrowheads="1" noChangeShapeType="1" noTextEdit="1"/>
              </p:cNvSpPr>
              <p:nvPr/>
            </p:nvSpPr>
            <p:spPr>
              <a:xfrm>
                <a:off x="538932" y="1988840"/>
                <a:ext cx="8111244" cy="2808314"/>
              </a:xfrm>
              <a:prstGeom prst="rect">
                <a:avLst/>
              </a:prstGeom>
              <a:blipFill>
                <a:blip r:embed="rId3"/>
                <a:stretch>
                  <a:fillRect l="-974" r="-974"/>
                </a:stretch>
              </a:blipFill>
            </p:spPr>
            <p:txBody>
              <a:bodyPr/>
              <a:lstStyle/>
              <a:p>
                <a:r>
                  <a:rPr lang="es-EC">
                    <a:noFill/>
                  </a:rPr>
                  <a:t> </a:t>
                </a:r>
              </a:p>
            </p:txBody>
          </p:sp>
        </mc:Fallback>
      </mc:AlternateContent>
      <p:sp>
        <p:nvSpPr>
          <p:cNvPr id="5" name="Marcador de número de diapositiva 4"/>
          <p:cNvSpPr>
            <a:spLocks noGrp="1"/>
          </p:cNvSpPr>
          <p:nvPr>
            <p:ph type="sldNum" sz="quarter" idx="15"/>
          </p:nvPr>
        </p:nvSpPr>
        <p:spPr/>
        <p:txBody>
          <a:bodyPr/>
          <a:lstStyle/>
          <a:p>
            <a:fld id="{605C55AB-1862-4448-87F3-CA796D0F447B}" type="slidenum">
              <a:rPr lang="en-US" sz="1600" smtClean="0"/>
              <a:pPr/>
              <a:t>7</a:t>
            </a:fld>
            <a:endParaRPr lang="en-US" sz="1600"/>
          </a:p>
        </p:txBody>
      </p:sp>
    </p:spTree>
  </p:cSld>
  <p:clrMapOvr>
    <a:masterClrMapping/>
  </p:clrMapOvr>
  <p:transition>
    <p:spli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Título"/>
          <p:cNvSpPr>
            <a:spLocks noGrp="1"/>
          </p:cNvSpPr>
          <p:nvPr>
            <p:ph type="title"/>
          </p:nvPr>
        </p:nvSpPr>
        <p:spPr>
          <a:xfrm>
            <a:off x="468313" y="773832"/>
            <a:ext cx="8229600" cy="1143000"/>
          </a:xfrm>
        </p:spPr>
        <p:txBody>
          <a:bodyPr/>
          <a:lstStyle/>
          <a:p>
            <a:pPr algn="ctr"/>
            <a:r>
              <a:rPr lang="es-EC" altLang="es-EC" sz="3000" b="1" dirty="0"/>
              <a:t>CONCLUSIONES</a:t>
            </a:r>
          </a:p>
        </p:txBody>
      </p:sp>
      <p:sp>
        <p:nvSpPr>
          <p:cNvPr id="5" name="Marcador de número de diapositiva 4"/>
          <p:cNvSpPr>
            <a:spLocks noGrp="1"/>
          </p:cNvSpPr>
          <p:nvPr>
            <p:ph type="sldNum" sz="quarter" idx="10"/>
          </p:nvPr>
        </p:nvSpPr>
        <p:spPr>
          <a:xfrm>
            <a:off x="-36512" y="6592267"/>
            <a:ext cx="2133600" cy="365125"/>
          </a:xfrm>
        </p:spPr>
        <p:txBody>
          <a:bodyPr/>
          <a:lstStyle/>
          <a:p>
            <a:fld id="{610C1A20-3425-4BCC-9150-C9A472DA9562}" type="slidenum">
              <a:rPr lang="en-US" sz="1600" smtClean="0">
                <a:solidFill>
                  <a:schemeClr val="bg1"/>
                </a:solidFill>
              </a:rPr>
              <a:pPr/>
              <a:t>70</a:t>
            </a:fld>
            <a:endParaRPr lang="en-US" dirty="0">
              <a:solidFill>
                <a:schemeClr val="bg1"/>
              </a:solidFill>
            </a:endParaRPr>
          </a:p>
        </p:txBody>
      </p:sp>
      <p:sp>
        <p:nvSpPr>
          <p:cNvPr id="4" name="6 CuadroTexto"/>
          <p:cNvSpPr txBox="1">
            <a:spLocks noChangeArrowheads="1"/>
          </p:cNvSpPr>
          <p:nvPr/>
        </p:nvSpPr>
        <p:spPr bwMode="auto">
          <a:xfrm>
            <a:off x="200025" y="1916832"/>
            <a:ext cx="8497888" cy="2585323"/>
          </a:xfrm>
          <a:prstGeom prst="rect">
            <a:avLst/>
          </a:prstGeom>
          <a:solidFill>
            <a:schemeClr val="bg1"/>
          </a:solidFill>
          <a:ln>
            <a:noFill/>
          </a:ln>
          <a:extLst/>
        </p:spPr>
        <p:txBody>
          <a:bodyPr>
            <a:spAutoFit/>
          </a:bodyP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lgn="just">
              <a:buFont typeface="Arial" panose="020B0604020202020204" pitchFamily="34" charset="0"/>
              <a:buChar char="•"/>
            </a:pPr>
            <a:r>
              <a:rPr lang="es-EC" altLang="es-EC" sz="1800" dirty="0">
                <a:solidFill>
                  <a:schemeClr val="tx1"/>
                </a:solidFill>
              </a:rPr>
              <a:t>Las simulaciones de los casos que poseen condiciones de borde de empotramiento presentaron un error mayor y una convergencia a la solución con más número de elementos, que los casos en donde la placa se encuentra simplemente apoyada en su borde. Este comportamiento se debe a que se presenta con mayor intensidad el estiramiento del plano medio de la placa, al producirse la flexión se reduce la circunferencia exterior o interior (dependiendo el caso). La teoría desprecia totalmente este comportamiento si la deflexión es inferior al 10% de su espesor, sin embargo, mencionado comportamiento existe, por lo que al hacer la comparación con FEM se ve claramente una diferencia en sus resultados. </a:t>
            </a:r>
            <a:endParaRPr lang="es-ES" altLang="es-EC" sz="1800" dirty="0">
              <a:solidFill>
                <a:schemeClr val="tx1"/>
              </a:solidFill>
            </a:endParaRPr>
          </a:p>
        </p:txBody>
      </p:sp>
    </p:spTree>
    <p:custDataLst>
      <p:tags r:id="rId1"/>
    </p:custDataLst>
    <p:extLst>
      <p:ext uri="{BB962C8B-B14F-4D97-AF65-F5344CB8AC3E}">
        <p14:creationId xmlns:p14="http://schemas.microsoft.com/office/powerpoint/2010/main" val="517304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Título"/>
          <p:cNvSpPr>
            <a:spLocks noGrp="1"/>
          </p:cNvSpPr>
          <p:nvPr>
            <p:ph type="title"/>
          </p:nvPr>
        </p:nvSpPr>
        <p:spPr>
          <a:xfrm>
            <a:off x="468313" y="773832"/>
            <a:ext cx="8229600" cy="1143000"/>
          </a:xfrm>
        </p:spPr>
        <p:txBody>
          <a:bodyPr/>
          <a:lstStyle/>
          <a:p>
            <a:pPr algn="ctr"/>
            <a:r>
              <a:rPr lang="es-EC" altLang="es-EC" sz="3000" b="1" dirty="0"/>
              <a:t>CONCLUSIONES</a:t>
            </a:r>
          </a:p>
        </p:txBody>
      </p:sp>
      <p:sp>
        <p:nvSpPr>
          <p:cNvPr id="5" name="Marcador de número de diapositiva 4"/>
          <p:cNvSpPr>
            <a:spLocks noGrp="1"/>
          </p:cNvSpPr>
          <p:nvPr>
            <p:ph type="sldNum" sz="quarter" idx="10"/>
          </p:nvPr>
        </p:nvSpPr>
        <p:spPr>
          <a:xfrm>
            <a:off x="-36512" y="6592267"/>
            <a:ext cx="2133600" cy="365125"/>
          </a:xfrm>
        </p:spPr>
        <p:txBody>
          <a:bodyPr/>
          <a:lstStyle/>
          <a:p>
            <a:fld id="{610C1A20-3425-4BCC-9150-C9A472DA9562}" type="slidenum">
              <a:rPr lang="en-US" sz="1600" smtClean="0">
                <a:solidFill>
                  <a:schemeClr val="bg1"/>
                </a:solidFill>
              </a:rPr>
              <a:pPr/>
              <a:t>71</a:t>
            </a:fld>
            <a:endParaRPr lang="en-US" dirty="0">
              <a:solidFill>
                <a:schemeClr val="bg1"/>
              </a:solidFill>
            </a:endParaRPr>
          </a:p>
        </p:txBody>
      </p:sp>
      <p:sp>
        <p:nvSpPr>
          <p:cNvPr id="4" name="6 CuadroTexto"/>
          <p:cNvSpPr txBox="1">
            <a:spLocks noChangeArrowheads="1"/>
          </p:cNvSpPr>
          <p:nvPr/>
        </p:nvSpPr>
        <p:spPr bwMode="auto">
          <a:xfrm>
            <a:off x="334169" y="1988840"/>
            <a:ext cx="8497888" cy="3139321"/>
          </a:xfrm>
          <a:prstGeom prst="rect">
            <a:avLst/>
          </a:prstGeom>
          <a:solidFill>
            <a:schemeClr val="bg1"/>
          </a:solidFill>
          <a:ln>
            <a:noFill/>
          </a:ln>
          <a:extLst/>
        </p:spPr>
        <p:txBody>
          <a:bodyPr>
            <a:spAutoFit/>
          </a:bodyP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lgn="just">
              <a:buFont typeface="Arial" panose="020B0604020202020204" pitchFamily="34" charset="0"/>
              <a:buChar char="•"/>
            </a:pPr>
            <a:r>
              <a:rPr lang="es-EC" altLang="es-EC" sz="1800" dirty="0">
                <a:solidFill>
                  <a:schemeClr val="tx1"/>
                </a:solidFill>
              </a:rPr>
              <a:t>Se realizó un ensayo de manera experimental, para el caso de estudio 3, con a/b=1.2. Los resultados experimentales se vieron afectados principalmente por la variación en la posición de la instrumentación que generaron grandes cambios en los esfuerzos. Este comportamiento se produjo principalmente en las holguras y juegos existentes entre los componentes, en un área pequeña de análisis establecida por la relación a/b mencionada. Por lo tanto, realizar una comparación de los coeficientes k y k_1 no era muy conveniente. Sin embargo, éstos resultados se compararon con los modelos teórico y computacional. Se concluye que el modelo FEM y teórico responden muy bien al comportamiento de la placa, al tener errores considerables. Mientras que, el modelo experimental bajo el plan de experimento, no se asemejó a las consideraciones ideales que exige la teoría, por tanto, sus errores no son admisibles.</a:t>
            </a:r>
            <a:endParaRPr lang="es-ES" altLang="es-EC" sz="1800" dirty="0">
              <a:solidFill>
                <a:schemeClr val="tx1"/>
              </a:solidFill>
            </a:endParaRPr>
          </a:p>
        </p:txBody>
      </p:sp>
    </p:spTree>
    <p:custDataLst>
      <p:tags r:id="rId1"/>
    </p:custDataLst>
    <p:extLst>
      <p:ext uri="{BB962C8B-B14F-4D97-AF65-F5344CB8AC3E}">
        <p14:creationId xmlns:p14="http://schemas.microsoft.com/office/powerpoint/2010/main" val="1147244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Título"/>
          <p:cNvSpPr>
            <a:spLocks noGrp="1"/>
          </p:cNvSpPr>
          <p:nvPr>
            <p:ph type="title"/>
          </p:nvPr>
        </p:nvSpPr>
        <p:spPr>
          <a:xfrm>
            <a:off x="468313" y="773832"/>
            <a:ext cx="8229600" cy="1143000"/>
          </a:xfrm>
        </p:spPr>
        <p:txBody>
          <a:bodyPr/>
          <a:lstStyle/>
          <a:p>
            <a:pPr algn="ctr"/>
            <a:r>
              <a:rPr lang="es-EC" altLang="es-EC" sz="3000" b="1" dirty="0"/>
              <a:t>CONCLUSIONES</a:t>
            </a:r>
          </a:p>
        </p:txBody>
      </p:sp>
      <p:sp>
        <p:nvSpPr>
          <p:cNvPr id="5" name="Marcador de número de diapositiva 4"/>
          <p:cNvSpPr>
            <a:spLocks noGrp="1"/>
          </p:cNvSpPr>
          <p:nvPr>
            <p:ph type="sldNum" sz="quarter" idx="10"/>
          </p:nvPr>
        </p:nvSpPr>
        <p:spPr>
          <a:xfrm>
            <a:off x="-36512" y="6592267"/>
            <a:ext cx="2133600" cy="365125"/>
          </a:xfrm>
        </p:spPr>
        <p:txBody>
          <a:bodyPr/>
          <a:lstStyle/>
          <a:p>
            <a:fld id="{610C1A20-3425-4BCC-9150-C9A472DA9562}" type="slidenum">
              <a:rPr lang="en-US" sz="1600" smtClean="0">
                <a:solidFill>
                  <a:schemeClr val="bg1"/>
                </a:solidFill>
              </a:rPr>
              <a:pPr/>
              <a:t>72</a:t>
            </a:fld>
            <a:endParaRPr lang="en-US" dirty="0">
              <a:solidFill>
                <a:schemeClr val="bg1"/>
              </a:solidFill>
            </a:endParaRPr>
          </a:p>
        </p:txBody>
      </p:sp>
      <p:sp>
        <p:nvSpPr>
          <p:cNvPr id="4" name="6 CuadroTexto"/>
          <p:cNvSpPr txBox="1">
            <a:spLocks noChangeArrowheads="1"/>
          </p:cNvSpPr>
          <p:nvPr/>
        </p:nvSpPr>
        <p:spPr bwMode="auto">
          <a:xfrm>
            <a:off x="334169" y="1988840"/>
            <a:ext cx="8497888" cy="2862322"/>
          </a:xfrm>
          <a:prstGeom prst="rect">
            <a:avLst/>
          </a:prstGeom>
          <a:solidFill>
            <a:schemeClr val="bg1"/>
          </a:solidFill>
          <a:ln>
            <a:noFill/>
          </a:ln>
          <a:extLst/>
        </p:spPr>
        <p:txBody>
          <a:bodyPr>
            <a:spAutoFit/>
          </a:bodyP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lgn="just">
              <a:buFont typeface="Arial" panose="020B0604020202020204" pitchFamily="34" charset="0"/>
              <a:buChar char="•"/>
            </a:pPr>
            <a:r>
              <a:rPr lang="es-EC" altLang="es-EC" sz="1800" dirty="0">
                <a:solidFill>
                  <a:schemeClr val="tx1"/>
                </a:solidFill>
              </a:rPr>
              <a:t>Los nuevos coeficientes obtenidos, colaboran al diseño óptimo de placas circulares anulares bajo cargas axisimétricas. Las placas circulares se usan ampliamente en muchas aplicaciones de ingeniería como sujeción de tubería para el transporte de fluidos, recipientes a presión, sujeción de piezas de trabajo, placas anulares de anclaje embebidas en hormigón, estructuras metálicas, entre otros y al utilizar los nuevos coeficientes se puede determinar un diseño más aproximado a la realidad, optimizando costos y recursos al reducir el tamaño de la placa circular. Esto permite que los diseños industriales sean más eficientes e indirectamente se colabora con la disminución del impacto ambiental, debido a la reducción en insumos y materiales de acero.</a:t>
            </a:r>
            <a:endParaRPr lang="es-ES" altLang="es-EC" sz="1800" dirty="0">
              <a:solidFill>
                <a:schemeClr val="tx1"/>
              </a:solidFill>
            </a:endParaRPr>
          </a:p>
        </p:txBody>
      </p:sp>
    </p:spTree>
    <p:custDataLst>
      <p:tags r:id="rId1"/>
    </p:custDataLst>
    <p:extLst>
      <p:ext uri="{BB962C8B-B14F-4D97-AF65-F5344CB8AC3E}">
        <p14:creationId xmlns:p14="http://schemas.microsoft.com/office/powerpoint/2010/main" val="3341050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Título"/>
          <p:cNvSpPr>
            <a:spLocks noGrp="1"/>
          </p:cNvSpPr>
          <p:nvPr>
            <p:ph type="title"/>
          </p:nvPr>
        </p:nvSpPr>
        <p:spPr>
          <a:xfrm>
            <a:off x="468312" y="1052571"/>
            <a:ext cx="8229600" cy="1143000"/>
          </a:xfrm>
        </p:spPr>
        <p:txBody>
          <a:bodyPr/>
          <a:lstStyle/>
          <a:p>
            <a:pPr algn="ctr"/>
            <a:r>
              <a:rPr lang="es-EC" altLang="es-EC" sz="3000" b="1" dirty="0"/>
              <a:t>RECOMENDACIONES</a:t>
            </a:r>
          </a:p>
        </p:txBody>
      </p:sp>
      <p:sp>
        <p:nvSpPr>
          <p:cNvPr id="5" name="Marcador de número de diapositiva 4"/>
          <p:cNvSpPr>
            <a:spLocks noGrp="1"/>
          </p:cNvSpPr>
          <p:nvPr>
            <p:ph type="sldNum" sz="quarter" idx="10"/>
          </p:nvPr>
        </p:nvSpPr>
        <p:spPr>
          <a:xfrm>
            <a:off x="-36512" y="6592267"/>
            <a:ext cx="2133600" cy="365125"/>
          </a:xfrm>
        </p:spPr>
        <p:txBody>
          <a:bodyPr/>
          <a:lstStyle/>
          <a:p>
            <a:fld id="{610C1A20-3425-4BCC-9150-C9A472DA9562}" type="slidenum">
              <a:rPr lang="en-US" sz="1600" smtClean="0">
                <a:solidFill>
                  <a:schemeClr val="bg1"/>
                </a:solidFill>
              </a:rPr>
              <a:pPr/>
              <a:t>73</a:t>
            </a:fld>
            <a:endParaRPr lang="en-US" dirty="0">
              <a:solidFill>
                <a:schemeClr val="bg1"/>
              </a:solidFill>
            </a:endParaRPr>
          </a:p>
        </p:txBody>
      </p:sp>
      <p:sp>
        <p:nvSpPr>
          <p:cNvPr id="4" name="6 CuadroTexto"/>
          <p:cNvSpPr txBox="1">
            <a:spLocks noChangeArrowheads="1"/>
          </p:cNvSpPr>
          <p:nvPr/>
        </p:nvSpPr>
        <p:spPr bwMode="auto">
          <a:xfrm>
            <a:off x="226281" y="2204864"/>
            <a:ext cx="8713663" cy="3914918"/>
          </a:xfrm>
          <a:prstGeom prst="rect">
            <a:avLst/>
          </a:prstGeom>
          <a:solidFill>
            <a:schemeClr val="bg1"/>
          </a:solidFill>
          <a:ln>
            <a:noFill/>
          </a:ln>
          <a:extLst/>
        </p:spPr>
        <p:txBody>
          <a:bodyPr wrap="square">
            <a:spAutoFit/>
          </a:bodyP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lvl="0" indent="-342900" algn="just">
              <a:buFont typeface="Arial" panose="020B0604020202020204" pitchFamily="34" charset="0"/>
              <a:buChar char="•"/>
            </a:pPr>
            <a:r>
              <a:rPr lang="es-EC" sz="1800" dirty="0">
                <a:solidFill>
                  <a:schemeClr val="tx1"/>
                </a:solidFill>
              </a:rPr>
              <a:t>El uso de un software matemático que resuelve ecuaciones diferenciales es de gran ayuda para el investigador en la comprobación y generación de sus resultados.</a:t>
            </a:r>
          </a:p>
          <a:p>
            <a:pPr marL="342900" lvl="0" indent="-342900" algn="just">
              <a:buFont typeface="Arial" panose="020B0604020202020204" pitchFamily="34" charset="0"/>
              <a:buChar char="•"/>
            </a:pPr>
            <a:r>
              <a:rPr lang="es-EC" sz="1800" dirty="0">
                <a:solidFill>
                  <a:schemeClr val="tx1"/>
                </a:solidFill>
              </a:rPr>
              <a:t>Se observó que la calibración de equipos e instrumentos de medida es esencial, ya que una pequeña variación en las medidas genera grandes diferencias en las tensiones en la probeta.</a:t>
            </a:r>
          </a:p>
          <a:p>
            <a:pPr marL="342900" lvl="0" indent="-342900" algn="just">
              <a:buFont typeface="Arial" panose="020B0604020202020204" pitchFamily="34" charset="0"/>
              <a:buChar char="•"/>
            </a:pPr>
            <a:r>
              <a:rPr lang="es-EC" sz="1800" dirty="0">
                <a:solidFill>
                  <a:schemeClr val="tx1"/>
                </a:solidFill>
              </a:rPr>
              <a:t>Se requiere el uso de procesos de manufactura más precisos en la fabricación de las probetas, reduciendo así, las variables a controlar por defectos de geometría en todos los componentes usados.</a:t>
            </a:r>
          </a:p>
          <a:p>
            <a:pPr marL="342900" lvl="0" indent="-342900" algn="just">
              <a:buFont typeface="Arial" panose="020B0604020202020204" pitchFamily="34" charset="0"/>
              <a:buChar char="•"/>
            </a:pPr>
            <a:r>
              <a:rPr lang="es-EC" sz="1800" dirty="0">
                <a:solidFill>
                  <a:schemeClr val="tx1"/>
                </a:solidFill>
              </a:rPr>
              <a:t>Se recomienda el uso de una instrumentación más adecuada, en lo posible, la más pequeña para reducir la distancia de separación radial entre ésta, y el borde que incide mayores esfuerzos.</a:t>
            </a:r>
          </a:p>
          <a:p>
            <a:pPr marL="342900" lvl="0" indent="-342900" algn="just">
              <a:buFont typeface="Arial" panose="020B0604020202020204" pitchFamily="34" charset="0"/>
              <a:buChar char="•"/>
            </a:pPr>
            <a:endParaRPr lang="es-EC" sz="1800" dirty="0">
              <a:solidFill>
                <a:schemeClr val="tx1"/>
              </a:solidFill>
            </a:endParaRPr>
          </a:p>
          <a:p>
            <a:pPr lvl="0" algn="just" eaLnBrk="1" hangingPunct="1">
              <a:spcBef>
                <a:spcPct val="0"/>
              </a:spcBef>
            </a:pPr>
            <a:r>
              <a:rPr lang="es-MX" altLang="es-EC" sz="1800" dirty="0">
                <a:solidFill>
                  <a:schemeClr val="tx1"/>
                </a:solidFill>
              </a:rPr>
              <a:t>	</a:t>
            </a:r>
            <a:endParaRPr lang="es-ES" altLang="es-EC" sz="1800" dirty="0">
              <a:solidFill>
                <a:schemeClr val="tx1"/>
              </a:solidFill>
            </a:endParaRPr>
          </a:p>
        </p:txBody>
      </p:sp>
    </p:spTree>
    <p:custDataLst>
      <p:tags r:id="rId1"/>
    </p:custDataLst>
    <p:extLst>
      <p:ext uri="{BB962C8B-B14F-4D97-AF65-F5344CB8AC3E}">
        <p14:creationId xmlns:p14="http://schemas.microsoft.com/office/powerpoint/2010/main" val="1251745083"/>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Título"/>
          <p:cNvSpPr>
            <a:spLocks noGrp="1"/>
          </p:cNvSpPr>
          <p:nvPr>
            <p:ph type="title"/>
          </p:nvPr>
        </p:nvSpPr>
        <p:spPr>
          <a:xfrm>
            <a:off x="518864" y="2430016"/>
            <a:ext cx="8229600" cy="1143000"/>
          </a:xfrm>
        </p:spPr>
        <p:txBody>
          <a:bodyPr/>
          <a:lstStyle/>
          <a:p>
            <a:pPr algn="ctr"/>
            <a:r>
              <a:rPr lang="es-EC" altLang="es-EC" b="1" dirty="0"/>
              <a:t>GRACIAS POR SU ATENCIÓN</a:t>
            </a:r>
          </a:p>
        </p:txBody>
      </p:sp>
      <p:sp>
        <p:nvSpPr>
          <p:cNvPr id="5" name="Marcador de número de diapositiva 4"/>
          <p:cNvSpPr>
            <a:spLocks noGrp="1"/>
          </p:cNvSpPr>
          <p:nvPr>
            <p:ph type="sldNum" sz="quarter" idx="10"/>
          </p:nvPr>
        </p:nvSpPr>
        <p:spPr>
          <a:xfrm>
            <a:off x="-36512" y="6592267"/>
            <a:ext cx="2133600" cy="365125"/>
          </a:xfrm>
        </p:spPr>
        <p:txBody>
          <a:bodyPr/>
          <a:lstStyle/>
          <a:p>
            <a:fld id="{610C1A20-3425-4BCC-9150-C9A472DA9562}" type="slidenum">
              <a:rPr lang="en-US" sz="1600" smtClean="0">
                <a:solidFill>
                  <a:schemeClr val="bg1"/>
                </a:solidFill>
              </a:rPr>
              <a:pPr/>
              <a:t>74</a:t>
            </a:fld>
            <a:endParaRPr lang="en-US" dirty="0">
              <a:solidFill>
                <a:schemeClr val="bg1"/>
              </a:solidFill>
            </a:endParaRPr>
          </a:p>
        </p:txBody>
      </p:sp>
    </p:spTree>
    <p:custDataLst>
      <p:tags r:id="rId1"/>
    </p:custDataLst>
  </p:cSld>
  <p:clrMapOvr>
    <a:masterClrMapping/>
  </p:clrMapOvr>
  <p:transition spd="slow" advTm="5387">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4 Título"/>
          <p:cNvSpPr txBox="1">
            <a:spLocks/>
          </p:cNvSpPr>
          <p:nvPr/>
        </p:nvSpPr>
        <p:spPr bwMode="auto">
          <a:xfrm>
            <a:off x="385192" y="90872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C" altLang="es-EC" b="1" dirty="0">
                <a:solidFill>
                  <a:srgbClr val="0E2C3E"/>
                </a:solidFill>
              </a:rPr>
              <a:t>OBJETIVOS ESPECÍFICOS</a:t>
            </a:r>
            <a:endParaRPr lang="es-ES" altLang="es-EC" b="1" dirty="0">
              <a:solidFill>
                <a:srgbClr val="0E2C3E"/>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8</a:t>
            </a:fld>
            <a:endParaRPr lang="en-US" sz="1600" dirty="0"/>
          </a:p>
        </p:txBody>
      </p:sp>
      <p:sp>
        <p:nvSpPr>
          <p:cNvPr id="6" name="Rectángulo 5"/>
          <p:cNvSpPr/>
          <p:nvPr/>
        </p:nvSpPr>
        <p:spPr>
          <a:xfrm>
            <a:off x="251520" y="1844824"/>
            <a:ext cx="8496944" cy="4524315"/>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S" sz="2400" dirty="0">
                <a:latin typeface="+mn-lt"/>
                <a:ea typeface="Times New Roman" panose="02020603050405020304" pitchFamily="18" charset="0"/>
                <a:cs typeface="Times New Roman" panose="02020603050405020304" pitchFamily="18" charset="0"/>
              </a:rPr>
              <a:t>Realizar una simulación numérica para cada caso con sus respectivas condiciones de frontera.</a:t>
            </a:r>
          </a:p>
          <a:p>
            <a:pPr marL="342900" lvl="0" indent="-342900" algn="just">
              <a:lnSpc>
                <a:spcPct val="150000"/>
              </a:lnSpc>
              <a:spcAft>
                <a:spcPts val="0"/>
              </a:spcAft>
              <a:buFont typeface="Symbol" panose="05050102010706020507" pitchFamily="18" charset="2"/>
              <a:buChar char=""/>
            </a:pPr>
            <a:r>
              <a:rPr lang="es-ES" sz="2400" dirty="0">
                <a:latin typeface="+mn-lt"/>
                <a:ea typeface="Times New Roman" panose="02020603050405020304" pitchFamily="18" charset="0"/>
                <a:cs typeface="Times New Roman" panose="02020603050405020304" pitchFamily="18" charset="0"/>
              </a:rPr>
              <a:t>Analizar la convergencia y estudio del mallado con la finalidad de optimizar el costo computacional y obtener soluciones confiables.</a:t>
            </a:r>
          </a:p>
          <a:p>
            <a:pPr marL="342900" lvl="0" indent="-342900" algn="just">
              <a:lnSpc>
                <a:spcPct val="150000"/>
              </a:lnSpc>
              <a:spcAft>
                <a:spcPts val="0"/>
              </a:spcAft>
              <a:buFont typeface="Symbol" panose="05050102010706020507" pitchFamily="18" charset="2"/>
              <a:buChar char=""/>
            </a:pPr>
            <a:r>
              <a:rPr lang="es-ES" sz="2400" dirty="0">
                <a:latin typeface="+mn-lt"/>
                <a:ea typeface="Times New Roman" panose="02020603050405020304" pitchFamily="18" charset="0"/>
                <a:cs typeface="Times New Roman" panose="02020603050405020304" pitchFamily="18" charset="0"/>
              </a:rPr>
              <a:t>Analizar las variables que influyen en los coeficientes para cada caso.</a:t>
            </a:r>
          </a:p>
          <a:p>
            <a:pPr lvl="0" algn="just">
              <a:lnSpc>
                <a:spcPct val="150000"/>
              </a:lnSpc>
              <a:spcAft>
                <a:spcPts val="0"/>
              </a:spcAft>
            </a:pPr>
            <a:endParaRPr lang="es-EC" sz="2400" dirty="0">
              <a:latin typeface="+mn-lt"/>
              <a:ea typeface="Times New Roman" panose="02020603050405020304" pitchFamily="18" charset="0"/>
              <a:cs typeface="Times New Roman" panose="02020603050405020304" pitchFamily="18" charset="0"/>
            </a:endParaRPr>
          </a:p>
        </p:txBody>
      </p:sp>
    </p:spTree>
  </p:cSld>
  <p:clrMapOvr>
    <a:masterClrMapping/>
  </p:clrMapOvr>
  <p:transition>
    <p:spli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4 Título"/>
          <p:cNvSpPr txBox="1">
            <a:spLocks/>
          </p:cNvSpPr>
          <p:nvPr/>
        </p:nvSpPr>
        <p:spPr bwMode="auto">
          <a:xfrm>
            <a:off x="385192" y="90872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eaLnBrk="0" hangingPunct="0">
              <a:spcBef>
                <a:spcPct val="20000"/>
              </a:spcBef>
              <a:buFont typeface="Arial" panose="020B0604020202020204" pitchFamily="34" charset="0"/>
              <a:defRPr sz="3200">
                <a:solidFill>
                  <a:srgbClr val="14425D"/>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C" altLang="es-EC" b="1" dirty="0">
                <a:solidFill>
                  <a:srgbClr val="0E2C3E"/>
                </a:solidFill>
              </a:rPr>
              <a:t>OBJETIVOS ESPECÍFICOS</a:t>
            </a:r>
            <a:endParaRPr lang="es-ES" altLang="es-EC" b="1" dirty="0">
              <a:solidFill>
                <a:srgbClr val="0E2C3E"/>
              </a:solidFill>
            </a:endParaRPr>
          </a:p>
        </p:txBody>
      </p:sp>
      <p:sp>
        <p:nvSpPr>
          <p:cNvPr id="5" name="Marcador de número de diapositiva 4"/>
          <p:cNvSpPr>
            <a:spLocks noGrp="1"/>
          </p:cNvSpPr>
          <p:nvPr>
            <p:ph type="sldNum" sz="quarter" idx="15"/>
          </p:nvPr>
        </p:nvSpPr>
        <p:spPr/>
        <p:txBody>
          <a:bodyPr/>
          <a:lstStyle/>
          <a:p>
            <a:fld id="{605C55AB-1862-4448-87F3-CA796D0F447B}" type="slidenum">
              <a:rPr lang="en-US" sz="1600" smtClean="0"/>
              <a:pPr/>
              <a:t>9</a:t>
            </a:fld>
            <a:endParaRPr lang="en-US" sz="1600" dirty="0"/>
          </a:p>
        </p:txBody>
      </p:sp>
      <p:sp>
        <p:nvSpPr>
          <p:cNvPr id="6" name="Rectángulo 5"/>
          <p:cNvSpPr/>
          <p:nvPr/>
        </p:nvSpPr>
        <p:spPr>
          <a:xfrm>
            <a:off x="251520" y="1844824"/>
            <a:ext cx="8363272" cy="4524315"/>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S" sz="2400" dirty="0">
                <a:latin typeface="+mn-lt"/>
                <a:ea typeface="Times New Roman" panose="02020603050405020304" pitchFamily="18" charset="0"/>
                <a:cs typeface="Times New Roman" panose="02020603050405020304" pitchFamily="18" charset="0"/>
              </a:rPr>
              <a:t>Ensayar un caso particular de manera experimental para comprobar los resultados obtenidos.</a:t>
            </a:r>
          </a:p>
          <a:p>
            <a:pPr marL="342900" lvl="0" indent="-342900" algn="just">
              <a:lnSpc>
                <a:spcPct val="150000"/>
              </a:lnSpc>
              <a:spcAft>
                <a:spcPts val="0"/>
              </a:spcAft>
              <a:buFont typeface="Symbol" panose="05050102010706020507" pitchFamily="18" charset="2"/>
              <a:buChar char=""/>
            </a:pPr>
            <a:r>
              <a:rPr lang="es-ES" sz="2400" dirty="0">
                <a:latin typeface="+mn-lt"/>
                <a:ea typeface="Times New Roman" panose="02020603050405020304" pitchFamily="18" charset="0"/>
                <a:cs typeface="Times New Roman" panose="02020603050405020304" pitchFamily="18" charset="0"/>
              </a:rPr>
              <a:t>Determinar los posibles errores que se pueden generar en los diferentes métodos de análisis.</a:t>
            </a:r>
          </a:p>
          <a:p>
            <a:pPr marL="342900" lvl="0" indent="-342900" algn="just">
              <a:lnSpc>
                <a:spcPct val="150000"/>
              </a:lnSpc>
              <a:spcAft>
                <a:spcPts val="0"/>
              </a:spcAft>
              <a:buFont typeface="Symbol" panose="05050102010706020507" pitchFamily="18" charset="2"/>
              <a:buChar char=""/>
            </a:pPr>
            <a:r>
              <a:rPr lang="es-ES" sz="2400" dirty="0">
                <a:latin typeface="+mn-lt"/>
                <a:ea typeface="Times New Roman" panose="02020603050405020304" pitchFamily="18" charset="0"/>
                <a:cs typeface="Times New Roman" panose="02020603050405020304" pitchFamily="18" charset="0"/>
              </a:rPr>
              <a:t>Identificar aplicaciones tecnológicas para el uso de la optimización de recursos al seleccionar un coeficiente más aproximado a la realidad.</a:t>
            </a:r>
          </a:p>
          <a:p>
            <a:pPr marL="342900" lvl="0" indent="-342900" algn="just">
              <a:lnSpc>
                <a:spcPct val="150000"/>
              </a:lnSpc>
              <a:spcAft>
                <a:spcPts val="0"/>
              </a:spcAft>
              <a:buFont typeface="Symbol" panose="05050102010706020507" pitchFamily="18" charset="2"/>
              <a:buChar char=""/>
            </a:pPr>
            <a:endParaRPr lang="es-EC" sz="2400" dirty="0">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1396859"/>
      </p:ext>
    </p:extLst>
  </p:cSld>
  <p:clrMapOvr>
    <a:masterClrMapping/>
  </p:clrMapOvr>
  <p:transition>
    <p:split/>
  </p:transition>
</p:sld>
</file>

<file path=ppt/tags/tag1.xml><?xml version="1.0" encoding="utf-8"?>
<p:tagLst xmlns:a="http://schemas.openxmlformats.org/drawingml/2006/main" xmlns:r="http://schemas.openxmlformats.org/officeDocument/2006/relationships" xmlns:p="http://schemas.openxmlformats.org/presentationml/2006/main">
  <p:tag name="TIMING" val="|3.3"/>
</p:tagLst>
</file>

<file path=ppt/tags/tag2.xml><?xml version="1.0" encoding="utf-8"?>
<p:tagLst xmlns:a="http://schemas.openxmlformats.org/drawingml/2006/main" xmlns:r="http://schemas.openxmlformats.org/officeDocument/2006/relationships" xmlns:p="http://schemas.openxmlformats.org/presentationml/2006/main">
  <p:tag name="TIMING" val="|3.3"/>
</p:tagLst>
</file>

<file path=ppt/tags/tag3.xml><?xml version="1.0" encoding="utf-8"?>
<p:tagLst xmlns:a="http://schemas.openxmlformats.org/drawingml/2006/main" xmlns:r="http://schemas.openxmlformats.org/officeDocument/2006/relationships" xmlns:p="http://schemas.openxmlformats.org/presentationml/2006/main">
  <p:tag name="TIMING" val="|3.3"/>
</p:tagLst>
</file>

<file path=ppt/tags/tag4.xml><?xml version="1.0" encoding="utf-8"?>
<p:tagLst xmlns:a="http://schemas.openxmlformats.org/drawingml/2006/main" xmlns:r="http://schemas.openxmlformats.org/officeDocument/2006/relationships" xmlns:p="http://schemas.openxmlformats.org/presentationml/2006/main">
  <p:tag name="TIMING" val="|3.3"/>
</p:tagLst>
</file>

<file path=ppt/tags/tag5.xml><?xml version="1.0" encoding="utf-8"?>
<p:tagLst xmlns:a="http://schemas.openxmlformats.org/drawingml/2006/main" xmlns:r="http://schemas.openxmlformats.org/officeDocument/2006/relationships" xmlns:p="http://schemas.openxmlformats.org/presentationml/2006/main">
  <p:tag name="TIMING" val="|3.3"/>
</p:tagLst>
</file>

<file path=ppt/tags/tag6.xml><?xml version="1.0" encoding="utf-8"?>
<p:tagLst xmlns:a="http://schemas.openxmlformats.org/drawingml/2006/main" xmlns:r="http://schemas.openxmlformats.org/officeDocument/2006/relationships" xmlns:p="http://schemas.openxmlformats.org/presentationml/2006/main">
  <p:tag name="TIMING" val="|3.3"/>
</p:tagLst>
</file>

<file path=ppt/tags/tag7.xml><?xml version="1.0" encoding="utf-8"?>
<p:tagLst xmlns:a="http://schemas.openxmlformats.org/drawingml/2006/main" xmlns:r="http://schemas.openxmlformats.org/officeDocument/2006/relationships" xmlns:p="http://schemas.openxmlformats.org/presentationml/2006/main">
  <p:tag name="TIMING" val="|3.3"/>
</p:tagLst>
</file>

<file path=ppt/tags/tag8.xml><?xml version="1.0" encoding="utf-8"?>
<p:tagLst xmlns:a="http://schemas.openxmlformats.org/drawingml/2006/main" xmlns:r="http://schemas.openxmlformats.org/officeDocument/2006/relationships" xmlns:p="http://schemas.openxmlformats.org/presentationml/2006/main">
  <p:tag name="TIMING" val="|3.3"/>
</p:tagLst>
</file>

<file path=ppt/theme/theme1.xml><?xml version="1.0" encoding="utf-8"?>
<a:theme xmlns:a="http://schemas.openxmlformats.org/drawingml/2006/main" name="TS010385269">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S010385269">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D267936-D6B8-445C-B3C1-6EBD39F58C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TS010385269</Template>
  <TotalTime>14669</TotalTime>
  <Words>7726</Words>
  <Application>Microsoft Office PowerPoint</Application>
  <PresentationFormat>Presentación en pantalla (4:3)</PresentationFormat>
  <Paragraphs>1424</Paragraphs>
  <Slides>74</Slides>
  <Notes>27</Notes>
  <HiddenSlides>0</HiddenSlides>
  <MMClips>0</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74</vt:i4>
      </vt:variant>
    </vt:vector>
  </HeadingPairs>
  <TitlesOfParts>
    <vt:vector size="83" baseType="lpstr">
      <vt:lpstr>Arial</vt:lpstr>
      <vt:lpstr>Calibri</vt:lpstr>
      <vt:lpstr>Cambria Math</vt:lpstr>
      <vt:lpstr>Symbol</vt:lpstr>
      <vt:lpstr>Times New Roman</vt:lpstr>
      <vt:lpstr>Wingdings</vt:lpstr>
      <vt:lpstr>TS010385269</vt:lpstr>
      <vt:lpstr>1_TS010385269</vt:lpstr>
      <vt:lpstr>Diseño personalizado</vt:lpstr>
      <vt:lpstr>DEPARTAMENTO DE CIENCIAS DE LA ENERGÍA Y MECÁNICA </vt:lpstr>
      <vt:lpstr>CONTENIDO</vt:lpstr>
      <vt:lpstr>Presentación de PowerPoint</vt:lpstr>
      <vt:lpstr>Presentación de PowerPoint</vt:lpstr>
      <vt:lpstr>Presentación de PowerPoint</vt:lpstr>
      <vt:lpstr>Presentación de PowerPoint</vt:lpstr>
      <vt:lpstr>OBJETIVO GENERAL</vt:lpstr>
      <vt:lpstr>Presentación de PowerPoint</vt:lpstr>
      <vt:lpstr>Presentación de PowerPoint</vt:lpstr>
      <vt:lpstr>FUNDAMENTO TEÓRICO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Casos Prácticos y Coeficientes k Y k1</vt:lpstr>
      <vt:lpstr>Casos Prácticos y Coeficientes k Y k1</vt:lpstr>
      <vt:lpstr>Simulaciones Numéricas</vt:lpstr>
      <vt:lpstr>Simulaciones Numéricas</vt:lpstr>
      <vt:lpstr>VALIDACIÓN Y DETERMINACIÓN DE COEFICIENTES NUEVOS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PRUEBAS Y EXPERIMENTACIÓN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DE RESULTADOS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CONCLUSIONES</vt:lpstr>
      <vt:lpstr>CONCLUSIONES</vt:lpstr>
      <vt:lpstr>CONCLUSIONES</vt:lpstr>
      <vt:lpstr>CONCLUSIONES</vt:lpstr>
      <vt:lpstr>RECOMENDACIONES</vt:lpstr>
      <vt:lpstr>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[Comunicación empresarial]</dc:title>
  <dc:creator>Omar Barrionuevo</dc:creator>
  <cp:lastModifiedBy>Jorge Chaglla</cp:lastModifiedBy>
  <cp:revision>766</cp:revision>
  <dcterms:created xsi:type="dcterms:W3CDTF">2014-02-12T01:31:30Z</dcterms:created>
  <dcterms:modified xsi:type="dcterms:W3CDTF">2018-12-20T04:40:31Z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TC103852699990</vt:lpwstr>
  </property>
</Properties>
</file>