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0"/>
  </p:notesMasterIdLst>
  <p:handoutMasterIdLst>
    <p:handoutMasterId r:id="rId31"/>
  </p:handoutMasterIdLst>
  <p:sldIdLst>
    <p:sldId id="256" r:id="rId2"/>
    <p:sldId id="352" r:id="rId3"/>
    <p:sldId id="305" r:id="rId4"/>
    <p:sldId id="323" r:id="rId5"/>
    <p:sldId id="363" r:id="rId6"/>
    <p:sldId id="381" r:id="rId7"/>
    <p:sldId id="364" r:id="rId8"/>
    <p:sldId id="382" r:id="rId9"/>
    <p:sldId id="383" r:id="rId10"/>
    <p:sldId id="384" r:id="rId11"/>
    <p:sldId id="385" r:id="rId12"/>
    <p:sldId id="386" r:id="rId13"/>
    <p:sldId id="388" r:id="rId14"/>
    <p:sldId id="389" r:id="rId15"/>
    <p:sldId id="390" r:id="rId16"/>
    <p:sldId id="391" r:id="rId17"/>
    <p:sldId id="392" r:id="rId18"/>
    <p:sldId id="393" r:id="rId19"/>
    <p:sldId id="394" r:id="rId20"/>
    <p:sldId id="395" r:id="rId21"/>
    <p:sldId id="402" r:id="rId22"/>
    <p:sldId id="396" r:id="rId23"/>
    <p:sldId id="397" r:id="rId24"/>
    <p:sldId id="398" r:id="rId25"/>
    <p:sldId id="399" r:id="rId26"/>
    <p:sldId id="400" r:id="rId27"/>
    <p:sldId id="401" r:id="rId28"/>
    <p:sldId id="379" r:id="rId29"/>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D15"/>
    <a:srgbClr val="CC3300"/>
    <a:srgbClr val="990033"/>
    <a:srgbClr val="CC0000"/>
    <a:srgbClr val="990000"/>
    <a:srgbClr val="996633"/>
    <a:srgbClr val="CC9900"/>
    <a:srgbClr val="CC6600"/>
    <a:srgbClr val="663300"/>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97" autoAdjust="0"/>
    <p:restoredTop sz="97707" autoAdjust="0"/>
  </p:normalViewPr>
  <p:slideViewPr>
    <p:cSldViewPr>
      <p:cViewPr varScale="1">
        <p:scale>
          <a:sx n="111" d="100"/>
          <a:sy n="111" d="100"/>
        </p:scale>
        <p:origin x="-15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EFA1B3-8F70-4A6B-9D1B-A0A95CF5A2A2}" type="doc">
      <dgm:prSet loTypeId="urn:microsoft.com/office/officeart/2005/8/layout/default" loCatId="list" qsTypeId="urn:microsoft.com/office/officeart/2005/8/quickstyle/simple1" qsCatId="simple" csTypeId="urn:microsoft.com/office/officeart/2005/8/colors/accent5_1" csCatId="accent5" phldr="1"/>
      <dgm:spPr/>
      <dgm:t>
        <a:bodyPr/>
        <a:lstStyle/>
        <a:p>
          <a:endParaRPr lang="es-EC"/>
        </a:p>
      </dgm:t>
    </dgm:pt>
    <dgm:pt modelId="{8969E65D-9DD2-4E53-B1FD-65E717CB5AAD}">
      <dgm:prSet phldrT="[Texto]"/>
      <dgm:spPr/>
      <dgm:t>
        <a:bodyPr/>
        <a:lstStyle/>
        <a:p>
          <a:r>
            <a:rPr lang="es-EC" dirty="0" smtClean="0"/>
            <a:t>El Levantamiento de Pesas ha brindado victoriosamente al Ecuador, centenares de medallas deportivas logradas meritoriamente en </a:t>
          </a:r>
          <a:r>
            <a:rPr lang="es-EC" b="1" dirty="0" smtClean="0"/>
            <a:t>competencias internacionales</a:t>
          </a:r>
          <a:r>
            <a:rPr lang="es-EC" dirty="0" smtClean="0"/>
            <a:t>.</a:t>
          </a:r>
          <a:endParaRPr lang="es-EC" dirty="0"/>
        </a:p>
      </dgm:t>
    </dgm:pt>
    <dgm:pt modelId="{A47B39A5-0F96-4D7F-ADF3-8FE17971A6AD}" type="parTrans" cxnId="{3F1321F4-0FC9-4F73-8A63-53BCB4B0B3D3}">
      <dgm:prSet/>
      <dgm:spPr/>
      <dgm:t>
        <a:bodyPr/>
        <a:lstStyle/>
        <a:p>
          <a:endParaRPr lang="es-EC"/>
        </a:p>
      </dgm:t>
    </dgm:pt>
    <dgm:pt modelId="{220677CB-6E16-4B5A-A6C6-8BCD8E87E51F}" type="sibTrans" cxnId="{3F1321F4-0FC9-4F73-8A63-53BCB4B0B3D3}">
      <dgm:prSet/>
      <dgm:spPr/>
      <dgm:t>
        <a:bodyPr/>
        <a:lstStyle/>
        <a:p>
          <a:endParaRPr lang="es-EC"/>
        </a:p>
      </dgm:t>
    </dgm:pt>
    <dgm:pt modelId="{FBDB054C-851E-4D10-8CC2-686590607B4E}">
      <dgm:prSet phldrT="[Texto]"/>
      <dgm:spPr/>
      <dgm:t>
        <a:bodyPr/>
        <a:lstStyle/>
        <a:p>
          <a:r>
            <a:rPr lang="es-EC" dirty="0" smtClean="0"/>
            <a:t>Sin embargo, varios de estos campeones, se involucraron con el Levantamiento de Pesas de </a:t>
          </a:r>
          <a:r>
            <a:rPr lang="es-EC" b="1" dirty="0" smtClean="0"/>
            <a:t>forma circunstancial</a:t>
          </a:r>
          <a:r>
            <a:rPr lang="es-EC" dirty="0" smtClean="0"/>
            <a:t>.</a:t>
          </a:r>
          <a:endParaRPr lang="es-EC" dirty="0"/>
        </a:p>
      </dgm:t>
    </dgm:pt>
    <dgm:pt modelId="{D1E3C5FA-83EE-41D1-BBF4-6F7F212E08BD}" type="parTrans" cxnId="{1A014F0C-7815-4E1D-9E15-6680FF2F6F2D}">
      <dgm:prSet/>
      <dgm:spPr/>
      <dgm:t>
        <a:bodyPr/>
        <a:lstStyle/>
        <a:p>
          <a:endParaRPr lang="es-EC"/>
        </a:p>
      </dgm:t>
    </dgm:pt>
    <dgm:pt modelId="{C4EBE92D-D998-4F75-B813-4DB55D741E15}" type="sibTrans" cxnId="{1A014F0C-7815-4E1D-9E15-6680FF2F6F2D}">
      <dgm:prSet/>
      <dgm:spPr/>
      <dgm:t>
        <a:bodyPr/>
        <a:lstStyle/>
        <a:p>
          <a:endParaRPr lang="es-EC"/>
        </a:p>
      </dgm:t>
    </dgm:pt>
    <dgm:pt modelId="{DC847F22-1B3E-402C-BF81-417925DAF4EB}">
      <dgm:prSet phldrT="[Texto]"/>
      <dgm:spPr/>
      <dgm:t>
        <a:bodyPr/>
        <a:lstStyle/>
        <a:p>
          <a:r>
            <a:rPr lang="es-EC" dirty="0" smtClean="0"/>
            <a:t>Luis Cáceres</a:t>
          </a:r>
        </a:p>
        <a:p>
          <a:r>
            <a:rPr lang="es-EC" dirty="0" smtClean="0"/>
            <a:t>Andrés Fernández Salvador</a:t>
          </a:r>
        </a:p>
        <a:p>
          <a:r>
            <a:rPr lang="es-EC" dirty="0" smtClean="0"/>
            <a:t>Boris </a:t>
          </a:r>
          <a:r>
            <a:rPr lang="es-EC" dirty="0" err="1" smtClean="0"/>
            <a:t>Burov</a:t>
          </a:r>
          <a:endParaRPr lang="es-EC" dirty="0" smtClean="0"/>
        </a:p>
        <a:p>
          <a:r>
            <a:rPr lang="es-EC" dirty="0" smtClean="0"/>
            <a:t>Alexandra Escobar</a:t>
          </a:r>
        </a:p>
        <a:p>
          <a:r>
            <a:rPr lang="es-EC" dirty="0" err="1" smtClean="0"/>
            <a:t>Seledina</a:t>
          </a:r>
          <a:r>
            <a:rPr lang="es-EC" dirty="0" smtClean="0"/>
            <a:t> Nieves </a:t>
          </a:r>
        </a:p>
        <a:p>
          <a:r>
            <a:rPr lang="es-EC" i="1" dirty="0" smtClean="0"/>
            <a:t>(Ministerio del Deporte, 2011) </a:t>
          </a:r>
          <a:endParaRPr lang="es-EC" i="1" dirty="0"/>
        </a:p>
      </dgm:t>
    </dgm:pt>
    <dgm:pt modelId="{F941DC3A-04C0-453E-B127-129CBBC18362}" type="parTrans" cxnId="{87D0C435-50A4-4C4C-90FD-7E0B89E24D40}">
      <dgm:prSet/>
      <dgm:spPr/>
      <dgm:t>
        <a:bodyPr/>
        <a:lstStyle/>
        <a:p>
          <a:endParaRPr lang="es-EC"/>
        </a:p>
      </dgm:t>
    </dgm:pt>
    <dgm:pt modelId="{6D0AC9C0-F8A6-4D98-94D5-8087F1F77AB4}" type="sibTrans" cxnId="{87D0C435-50A4-4C4C-90FD-7E0B89E24D40}">
      <dgm:prSet/>
      <dgm:spPr/>
      <dgm:t>
        <a:bodyPr/>
        <a:lstStyle/>
        <a:p>
          <a:endParaRPr lang="es-EC"/>
        </a:p>
      </dgm:t>
    </dgm:pt>
    <dgm:pt modelId="{B16560AB-8F38-4953-BD16-FC398AC51073}">
      <dgm:prSet phldrT="[Texto]"/>
      <dgm:spPr/>
      <dgm:t>
        <a:bodyPr/>
        <a:lstStyle/>
        <a:p>
          <a:r>
            <a:rPr lang="es-EC" dirty="0" smtClean="0"/>
            <a:t>Alcanzaron el éxito sin haber sido parte de un </a:t>
          </a:r>
          <a:r>
            <a:rPr lang="es-EC" b="1" dirty="0" smtClean="0"/>
            <a:t>proceso de detección temprana de talentos</a:t>
          </a:r>
          <a:r>
            <a:rPr lang="es-EC" dirty="0" smtClean="0"/>
            <a:t>.</a:t>
          </a:r>
          <a:endParaRPr lang="es-EC" dirty="0"/>
        </a:p>
      </dgm:t>
    </dgm:pt>
    <dgm:pt modelId="{CD946B5F-781F-429D-A181-E111324FBE9B}" type="parTrans" cxnId="{E607DEC3-ABAC-472D-BC47-30A3429A67D8}">
      <dgm:prSet/>
      <dgm:spPr/>
      <dgm:t>
        <a:bodyPr/>
        <a:lstStyle/>
        <a:p>
          <a:endParaRPr lang="es-EC"/>
        </a:p>
      </dgm:t>
    </dgm:pt>
    <dgm:pt modelId="{4AD57C38-A6EF-4199-B9E8-46120D4A7D06}" type="sibTrans" cxnId="{E607DEC3-ABAC-472D-BC47-30A3429A67D8}">
      <dgm:prSet/>
      <dgm:spPr/>
      <dgm:t>
        <a:bodyPr/>
        <a:lstStyle/>
        <a:p>
          <a:endParaRPr lang="es-EC"/>
        </a:p>
      </dgm:t>
    </dgm:pt>
    <dgm:pt modelId="{1F25F709-4052-4D64-879B-7C11A1621ADD}">
      <dgm:prSet phldrT="[Texto]"/>
      <dgm:spPr/>
      <dgm:t>
        <a:bodyPr/>
        <a:lstStyle/>
        <a:p>
          <a:r>
            <a:rPr lang="es-EC" b="1" dirty="0" smtClean="0"/>
            <a:t>Ausencia de parámetros </a:t>
          </a:r>
          <a:r>
            <a:rPr lang="es-EC" dirty="0" smtClean="0"/>
            <a:t>que permitan reconocer tempranamente a futuros talentos deportivos</a:t>
          </a:r>
          <a:endParaRPr lang="es-EC" dirty="0"/>
        </a:p>
      </dgm:t>
    </dgm:pt>
    <dgm:pt modelId="{3A8C1876-0794-4B82-B261-82BF8E100DB4}" type="parTrans" cxnId="{3C584511-1D74-4510-8DBD-7BAD63135AA7}">
      <dgm:prSet/>
      <dgm:spPr/>
      <dgm:t>
        <a:bodyPr/>
        <a:lstStyle/>
        <a:p>
          <a:endParaRPr lang="es-EC"/>
        </a:p>
      </dgm:t>
    </dgm:pt>
    <dgm:pt modelId="{8A8A4AE1-FF1D-4A22-A578-9AE3FD460F7A}" type="sibTrans" cxnId="{3C584511-1D74-4510-8DBD-7BAD63135AA7}">
      <dgm:prSet/>
      <dgm:spPr/>
      <dgm:t>
        <a:bodyPr/>
        <a:lstStyle/>
        <a:p>
          <a:endParaRPr lang="es-EC"/>
        </a:p>
      </dgm:t>
    </dgm:pt>
    <dgm:pt modelId="{8A72A1C0-D8AA-4941-9AF4-5E40ED8780A6}">
      <dgm:prSet phldrT="[Texto]"/>
      <dgm:spPr/>
      <dgm:t>
        <a:bodyPr/>
        <a:lstStyle/>
        <a:p>
          <a:r>
            <a:rPr lang="es-EC" dirty="0" smtClean="0"/>
            <a:t>Limitante en la </a:t>
          </a:r>
          <a:r>
            <a:rPr lang="es-EC" b="1" dirty="0" smtClean="0"/>
            <a:t>identificación de posibles talentos deportivos</a:t>
          </a:r>
          <a:r>
            <a:rPr lang="es-EC" dirty="0" smtClean="0"/>
            <a:t>, dando pie a una selección basada en la </a:t>
          </a:r>
          <a:r>
            <a:rPr lang="es-EC" b="1" dirty="0" smtClean="0"/>
            <a:t>observación empírica</a:t>
          </a:r>
          <a:r>
            <a:rPr lang="es-EC" dirty="0" smtClean="0"/>
            <a:t>.</a:t>
          </a:r>
          <a:endParaRPr lang="es-EC" dirty="0"/>
        </a:p>
      </dgm:t>
    </dgm:pt>
    <dgm:pt modelId="{7E8BBF65-2902-44EA-8FD2-0862DCA3A02E}" type="parTrans" cxnId="{9DEE8B6A-48CE-4644-A67D-2BDE7DB3E7FB}">
      <dgm:prSet/>
      <dgm:spPr/>
      <dgm:t>
        <a:bodyPr/>
        <a:lstStyle/>
        <a:p>
          <a:endParaRPr lang="es-EC"/>
        </a:p>
      </dgm:t>
    </dgm:pt>
    <dgm:pt modelId="{92EAC8A2-10D1-4638-9A13-1F6D98E23D52}" type="sibTrans" cxnId="{9DEE8B6A-48CE-4644-A67D-2BDE7DB3E7FB}">
      <dgm:prSet/>
      <dgm:spPr/>
      <dgm:t>
        <a:bodyPr/>
        <a:lstStyle/>
        <a:p>
          <a:endParaRPr lang="es-EC"/>
        </a:p>
      </dgm:t>
    </dgm:pt>
    <dgm:pt modelId="{3279E0D8-A65E-4EDF-B950-C25C0B26D9F0}" type="pres">
      <dgm:prSet presAssocID="{15EFA1B3-8F70-4A6B-9D1B-A0A95CF5A2A2}" presName="diagram" presStyleCnt="0">
        <dgm:presLayoutVars>
          <dgm:dir/>
          <dgm:resizeHandles val="exact"/>
        </dgm:presLayoutVars>
      </dgm:prSet>
      <dgm:spPr/>
      <dgm:t>
        <a:bodyPr/>
        <a:lstStyle/>
        <a:p>
          <a:endParaRPr lang="es-EC"/>
        </a:p>
      </dgm:t>
    </dgm:pt>
    <dgm:pt modelId="{BD868CF5-5A13-4BCC-84E3-E5AC131A89A4}" type="pres">
      <dgm:prSet presAssocID="{8969E65D-9DD2-4E53-B1FD-65E717CB5AAD}" presName="node" presStyleLbl="node1" presStyleIdx="0" presStyleCnt="6">
        <dgm:presLayoutVars>
          <dgm:bulletEnabled val="1"/>
        </dgm:presLayoutVars>
      </dgm:prSet>
      <dgm:spPr/>
      <dgm:t>
        <a:bodyPr/>
        <a:lstStyle/>
        <a:p>
          <a:endParaRPr lang="es-EC"/>
        </a:p>
      </dgm:t>
    </dgm:pt>
    <dgm:pt modelId="{785B42EF-4418-41CD-9C4D-0AFAD904F57B}" type="pres">
      <dgm:prSet presAssocID="{220677CB-6E16-4B5A-A6C6-8BCD8E87E51F}" presName="sibTrans" presStyleCnt="0"/>
      <dgm:spPr/>
    </dgm:pt>
    <dgm:pt modelId="{DD1D481C-4D92-402A-9679-7B45D752DB5A}" type="pres">
      <dgm:prSet presAssocID="{FBDB054C-851E-4D10-8CC2-686590607B4E}" presName="node" presStyleLbl="node1" presStyleIdx="1" presStyleCnt="6">
        <dgm:presLayoutVars>
          <dgm:bulletEnabled val="1"/>
        </dgm:presLayoutVars>
      </dgm:prSet>
      <dgm:spPr/>
      <dgm:t>
        <a:bodyPr/>
        <a:lstStyle/>
        <a:p>
          <a:endParaRPr lang="es-EC"/>
        </a:p>
      </dgm:t>
    </dgm:pt>
    <dgm:pt modelId="{4A97388A-CC69-4C4F-9F6D-187F632EC9AA}" type="pres">
      <dgm:prSet presAssocID="{C4EBE92D-D998-4F75-B813-4DB55D741E15}" presName="sibTrans" presStyleCnt="0"/>
      <dgm:spPr/>
    </dgm:pt>
    <dgm:pt modelId="{9DFA6C4E-A52F-4349-9A65-58CE2286450D}" type="pres">
      <dgm:prSet presAssocID="{DC847F22-1B3E-402C-BF81-417925DAF4EB}" presName="node" presStyleLbl="node1" presStyleIdx="2" presStyleCnt="6">
        <dgm:presLayoutVars>
          <dgm:bulletEnabled val="1"/>
        </dgm:presLayoutVars>
      </dgm:prSet>
      <dgm:spPr/>
      <dgm:t>
        <a:bodyPr/>
        <a:lstStyle/>
        <a:p>
          <a:endParaRPr lang="es-EC"/>
        </a:p>
      </dgm:t>
    </dgm:pt>
    <dgm:pt modelId="{B6C76512-D74A-430D-A929-3C779922581C}" type="pres">
      <dgm:prSet presAssocID="{6D0AC9C0-F8A6-4D98-94D5-8087F1F77AB4}" presName="sibTrans" presStyleCnt="0"/>
      <dgm:spPr/>
    </dgm:pt>
    <dgm:pt modelId="{F880BFCC-7CBF-4A5D-861E-A97D7DD31A1B}" type="pres">
      <dgm:prSet presAssocID="{B16560AB-8F38-4953-BD16-FC398AC51073}" presName="node" presStyleLbl="node1" presStyleIdx="3" presStyleCnt="6">
        <dgm:presLayoutVars>
          <dgm:bulletEnabled val="1"/>
        </dgm:presLayoutVars>
      </dgm:prSet>
      <dgm:spPr/>
      <dgm:t>
        <a:bodyPr/>
        <a:lstStyle/>
        <a:p>
          <a:endParaRPr lang="es-EC"/>
        </a:p>
      </dgm:t>
    </dgm:pt>
    <dgm:pt modelId="{6AC278E7-5145-4963-900F-5642FB0D2ADD}" type="pres">
      <dgm:prSet presAssocID="{4AD57C38-A6EF-4199-B9E8-46120D4A7D06}" presName="sibTrans" presStyleCnt="0"/>
      <dgm:spPr/>
    </dgm:pt>
    <dgm:pt modelId="{C188756E-5B25-44AD-9ADF-859D2B913028}" type="pres">
      <dgm:prSet presAssocID="{1F25F709-4052-4D64-879B-7C11A1621ADD}" presName="node" presStyleLbl="node1" presStyleIdx="4" presStyleCnt="6">
        <dgm:presLayoutVars>
          <dgm:bulletEnabled val="1"/>
        </dgm:presLayoutVars>
      </dgm:prSet>
      <dgm:spPr/>
      <dgm:t>
        <a:bodyPr/>
        <a:lstStyle/>
        <a:p>
          <a:endParaRPr lang="es-EC"/>
        </a:p>
      </dgm:t>
    </dgm:pt>
    <dgm:pt modelId="{28D15E75-DCBE-40DE-86A8-80E383AD961A}" type="pres">
      <dgm:prSet presAssocID="{8A8A4AE1-FF1D-4A22-A578-9AE3FD460F7A}" presName="sibTrans" presStyleCnt="0"/>
      <dgm:spPr/>
    </dgm:pt>
    <dgm:pt modelId="{980E7E52-694A-4600-B683-43C7D492A61C}" type="pres">
      <dgm:prSet presAssocID="{8A72A1C0-D8AA-4941-9AF4-5E40ED8780A6}" presName="node" presStyleLbl="node1" presStyleIdx="5" presStyleCnt="6">
        <dgm:presLayoutVars>
          <dgm:bulletEnabled val="1"/>
        </dgm:presLayoutVars>
      </dgm:prSet>
      <dgm:spPr/>
      <dgm:t>
        <a:bodyPr/>
        <a:lstStyle/>
        <a:p>
          <a:endParaRPr lang="es-EC"/>
        </a:p>
      </dgm:t>
    </dgm:pt>
  </dgm:ptLst>
  <dgm:cxnLst>
    <dgm:cxn modelId="{C381C799-0EF1-40E7-8221-3C0326DF56FF}" type="presOf" srcId="{DC847F22-1B3E-402C-BF81-417925DAF4EB}" destId="{9DFA6C4E-A52F-4349-9A65-58CE2286450D}" srcOrd="0" destOrd="0" presId="urn:microsoft.com/office/officeart/2005/8/layout/default"/>
    <dgm:cxn modelId="{E607DEC3-ABAC-472D-BC47-30A3429A67D8}" srcId="{15EFA1B3-8F70-4A6B-9D1B-A0A95CF5A2A2}" destId="{B16560AB-8F38-4953-BD16-FC398AC51073}" srcOrd="3" destOrd="0" parTransId="{CD946B5F-781F-429D-A181-E111324FBE9B}" sibTransId="{4AD57C38-A6EF-4199-B9E8-46120D4A7D06}"/>
    <dgm:cxn modelId="{E6F84D60-2A8A-4DA0-A600-6A20E001801C}" type="presOf" srcId="{B16560AB-8F38-4953-BD16-FC398AC51073}" destId="{F880BFCC-7CBF-4A5D-861E-A97D7DD31A1B}" srcOrd="0" destOrd="0" presId="urn:microsoft.com/office/officeart/2005/8/layout/default"/>
    <dgm:cxn modelId="{AA5A07DB-7AC5-4E12-A4B6-3A37BBF0DB85}" type="presOf" srcId="{8A72A1C0-D8AA-4941-9AF4-5E40ED8780A6}" destId="{980E7E52-694A-4600-B683-43C7D492A61C}" srcOrd="0" destOrd="0" presId="urn:microsoft.com/office/officeart/2005/8/layout/default"/>
    <dgm:cxn modelId="{BC3EC1DE-2719-4E0E-8FD6-AAE3DB46E0ED}" type="presOf" srcId="{15EFA1B3-8F70-4A6B-9D1B-A0A95CF5A2A2}" destId="{3279E0D8-A65E-4EDF-B950-C25C0B26D9F0}" srcOrd="0" destOrd="0" presId="urn:microsoft.com/office/officeart/2005/8/layout/default"/>
    <dgm:cxn modelId="{03D4F7EF-EA36-4738-81CA-31A22AA0D13A}" type="presOf" srcId="{8969E65D-9DD2-4E53-B1FD-65E717CB5AAD}" destId="{BD868CF5-5A13-4BCC-84E3-E5AC131A89A4}" srcOrd="0" destOrd="0" presId="urn:microsoft.com/office/officeart/2005/8/layout/default"/>
    <dgm:cxn modelId="{3F1321F4-0FC9-4F73-8A63-53BCB4B0B3D3}" srcId="{15EFA1B3-8F70-4A6B-9D1B-A0A95CF5A2A2}" destId="{8969E65D-9DD2-4E53-B1FD-65E717CB5AAD}" srcOrd="0" destOrd="0" parTransId="{A47B39A5-0F96-4D7F-ADF3-8FE17971A6AD}" sibTransId="{220677CB-6E16-4B5A-A6C6-8BCD8E87E51F}"/>
    <dgm:cxn modelId="{9DEE8B6A-48CE-4644-A67D-2BDE7DB3E7FB}" srcId="{15EFA1B3-8F70-4A6B-9D1B-A0A95CF5A2A2}" destId="{8A72A1C0-D8AA-4941-9AF4-5E40ED8780A6}" srcOrd="5" destOrd="0" parTransId="{7E8BBF65-2902-44EA-8FD2-0862DCA3A02E}" sibTransId="{92EAC8A2-10D1-4638-9A13-1F6D98E23D52}"/>
    <dgm:cxn modelId="{87D0C435-50A4-4C4C-90FD-7E0B89E24D40}" srcId="{15EFA1B3-8F70-4A6B-9D1B-A0A95CF5A2A2}" destId="{DC847F22-1B3E-402C-BF81-417925DAF4EB}" srcOrd="2" destOrd="0" parTransId="{F941DC3A-04C0-453E-B127-129CBBC18362}" sibTransId="{6D0AC9C0-F8A6-4D98-94D5-8087F1F77AB4}"/>
    <dgm:cxn modelId="{1A014F0C-7815-4E1D-9E15-6680FF2F6F2D}" srcId="{15EFA1B3-8F70-4A6B-9D1B-A0A95CF5A2A2}" destId="{FBDB054C-851E-4D10-8CC2-686590607B4E}" srcOrd="1" destOrd="0" parTransId="{D1E3C5FA-83EE-41D1-BBF4-6F7F212E08BD}" sibTransId="{C4EBE92D-D998-4F75-B813-4DB55D741E15}"/>
    <dgm:cxn modelId="{13F6CBF6-F859-4B2B-8B4F-66AD6679225F}" type="presOf" srcId="{FBDB054C-851E-4D10-8CC2-686590607B4E}" destId="{DD1D481C-4D92-402A-9679-7B45D752DB5A}" srcOrd="0" destOrd="0" presId="urn:microsoft.com/office/officeart/2005/8/layout/default"/>
    <dgm:cxn modelId="{3C584511-1D74-4510-8DBD-7BAD63135AA7}" srcId="{15EFA1B3-8F70-4A6B-9D1B-A0A95CF5A2A2}" destId="{1F25F709-4052-4D64-879B-7C11A1621ADD}" srcOrd="4" destOrd="0" parTransId="{3A8C1876-0794-4B82-B261-82BF8E100DB4}" sibTransId="{8A8A4AE1-FF1D-4A22-A578-9AE3FD460F7A}"/>
    <dgm:cxn modelId="{FD1DBA3F-7331-445F-AE6F-C4330248CFAC}" type="presOf" srcId="{1F25F709-4052-4D64-879B-7C11A1621ADD}" destId="{C188756E-5B25-44AD-9ADF-859D2B913028}" srcOrd="0" destOrd="0" presId="urn:microsoft.com/office/officeart/2005/8/layout/default"/>
    <dgm:cxn modelId="{CA44E810-E5C5-4580-A381-58296BB84511}" type="presParOf" srcId="{3279E0D8-A65E-4EDF-B950-C25C0B26D9F0}" destId="{BD868CF5-5A13-4BCC-84E3-E5AC131A89A4}" srcOrd="0" destOrd="0" presId="urn:microsoft.com/office/officeart/2005/8/layout/default"/>
    <dgm:cxn modelId="{AA0EAA9F-A59E-4470-A2F4-608AC6AE501B}" type="presParOf" srcId="{3279E0D8-A65E-4EDF-B950-C25C0B26D9F0}" destId="{785B42EF-4418-41CD-9C4D-0AFAD904F57B}" srcOrd="1" destOrd="0" presId="urn:microsoft.com/office/officeart/2005/8/layout/default"/>
    <dgm:cxn modelId="{1DE1DB65-921E-42AA-A116-EB4153BB8DCD}" type="presParOf" srcId="{3279E0D8-A65E-4EDF-B950-C25C0B26D9F0}" destId="{DD1D481C-4D92-402A-9679-7B45D752DB5A}" srcOrd="2" destOrd="0" presId="urn:microsoft.com/office/officeart/2005/8/layout/default"/>
    <dgm:cxn modelId="{E57E3AF7-6ADC-4A26-AADF-00462CE44DAC}" type="presParOf" srcId="{3279E0D8-A65E-4EDF-B950-C25C0B26D9F0}" destId="{4A97388A-CC69-4C4F-9F6D-187F632EC9AA}" srcOrd="3" destOrd="0" presId="urn:microsoft.com/office/officeart/2005/8/layout/default"/>
    <dgm:cxn modelId="{6C04DDBE-98CA-4539-857F-D4DF16D3ADF7}" type="presParOf" srcId="{3279E0D8-A65E-4EDF-B950-C25C0B26D9F0}" destId="{9DFA6C4E-A52F-4349-9A65-58CE2286450D}" srcOrd="4" destOrd="0" presId="urn:microsoft.com/office/officeart/2005/8/layout/default"/>
    <dgm:cxn modelId="{A744EBFF-98D2-4A7D-8B00-3EE50FCBD34A}" type="presParOf" srcId="{3279E0D8-A65E-4EDF-B950-C25C0B26D9F0}" destId="{B6C76512-D74A-430D-A929-3C779922581C}" srcOrd="5" destOrd="0" presId="urn:microsoft.com/office/officeart/2005/8/layout/default"/>
    <dgm:cxn modelId="{EAF05B20-3821-4DCA-BBA1-222EEAA2E2DF}" type="presParOf" srcId="{3279E0D8-A65E-4EDF-B950-C25C0B26D9F0}" destId="{F880BFCC-7CBF-4A5D-861E-A97D7DD31A1B}" srcOrd="6" destOrd="0" presId="urn:microsoft.com/office/officeart/2005/8/layout/default"/>
    <dgm:cxn modelId="{4A9B3453-F6D0-48A6-83CC-0F9EBB5273A0}" type="presParOf" srcId="{3279E0D8-A65E-4EDF-B950-C25C0B26D9F0}" destId="{6AC278E7-5145-4963-900F-5642FB0D2ADD}" srcOrd="7" destOrd="0" presId="urn:microsoft.com/office/officeart/2005/8/layout/default"/>
    <dgm:cxn modelId="{7C7DA98C-6E5B-410C-BFD3-882BDD3AD14E}" type="presParOf" srcId="{3279E0D8-A65E-4EDF-B950-C25C0B26D9F0}" destId="{C188756E-5B25-44AD-9ADF-859D2B913028}" srcOrd="8" destOrd="0" presId="urn:microsoft.com/office/officeart/2005/8/layout/default"/>
    <dgm:cxn modelId="{92802EC3-C291-41E4-8F58-72B5E0110D16}" type="presParOf" srcId="{3279E0D8-A65E-4EDF-B950-C25C0B26D9F0}" destId="{28D15E75-DCBE-40DE-86A8-80E383AD961A}" srcOrd="9" destOrd="0" presId="urn:microsoft.com/office/officeart/2005/8/layout/default"/>
    <dgm:cxn modelId="{DA323EFA-6E29-4593-850F-CD65F704EE50}" type="presParOf" srcId="{3279E0D8-A65E-4EDF-B950-C25C0B26D9F0}" destId="{980E7E52-694A-4600-B683-43C7D492A61C}"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0.xml><?xml version="1.0" encoding="utf-8"?>
<dgm:dataModel xmlns:dgm="http://schemas.openxmlformats.org/drawingml/2006/diagram" xmlns:a="http://schemas.openxmlformats.org/drawingml/2006/main">
  <dgm:ptLst>
    <dgm:pt modelId="{E18E542E-AD62-4167-BE6E-081956DB02A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008C8C4A-FBFA-41BB-BB95-1C502E7DF5D7}">
      <dgm:prSet phldrT="[Texto]"/>
      <dgm:spPr/>
      <dgm:t>
        <a:bodyPr/>
        <a:lstStyle/>
        <a:p>
          <a:r>
            <a:rPr lang="es-EC" dirty="0" smtClean="0"/>
            <a:t>-</a:t>
          </a:r>
          <a:endParaRPr lang="es-EC" dirty="0"/>
        </a:p>
      </dgm:t>
    </dgm:pt>
    <dgm:pt modelId="{0B3A7A49-9EFF-427E-AEEB-BBFEDB811F4C}" type="parTrans" cxnId="{E21CFBCE-AD95-4456-A3CC-76109D048054}">
      <dgm:prSet/>
      <dgm:spPr/>
      <dgm:t>
        <a:bodyPr/>
        <a:lstStyle/>
        <a:p>
          <a:endParaRPr lang="es-EC"/>
        </a:p>
      </dgm:t>
    </dgm:pt>
    <dgm:pt modelId="{B73ED0F0-D447-41C9-903C-B1A3A5F01DB6}" type="sibTrans" cxnId="{E21CFBCE-AD95-4456-A3CC-76109D048054}">
      <dgm:prSet/>
      <dgm:spPr/>
      <dgm:t>
        <a:bodyPr/>
        <a:lstStyle/>
        <a:p>
          <a:endParaRPr lang="es-EC"/>
        </a:p>
      </dgm:t>
    </dgm:pt>
    <dgm:pt modelId="{A5FB36B5-0B75-4BED-9D68-84E8E9306E59}">
      <dgm:prSet phldrT="[Texto]" custT="1"/>
      <dgm:spPr/>
      <dgm:t>
        <a:bodyPr/>
        <a:lstStyle/>
        <a:p>
          <a:r>
            <a:rPr lang="es-EC" sz="1200" dirty="0" smtClean="0"/>
            <a:t>A través del análisis </a:t>
          </a:r>
          <a:r>
            <a:rPr lang="es-EC" sz="1200" b="1" dirty="0" smtClean="0"/>
            <a:t>de literatura científica </a:t>
          </a:r>
          <a:r>
            <a:rPr lang="es-EC" sz="1200" dirty="0" smtClean="0"/>
            <a:t>acorde a los temas del estudio expuesto, comprobó la </a:t>
          </a:r>
          <a:r>
            <a:rPr lang="es-EC" sz="1200" b="1" dirty="0" smtClean="0"/>
            <a:t>importancia</a:t>
          </a:r>
          <a:r>
            <a:rPr lang="es-EC" sz="1200" dirty="0" smtClean="0"/>
            <a:t> de la elaboración de una propuesta de normas de detección y selección deportiva para la iniciación en el Levantamiento de Pesas, como un referente guía para una oportuna identificación y promoción de talentos.</a:t>
          </a:r>
          <a:endParaRPr lang="es-EC" sz="1200" dirty="0"/>
        </a:p>
      </dgm:t>
    </dgm:pt>
    <dgm:pt modelId="{4010D35C-C522-4025-958B-C9F52009BEE7}" type="parTrans" cxnId="{23E36044-1E36-4A38-B179-07860545CE15}">
      <dgm:prSet/>
      <dgm:spPr/>
      <dgm:t>
        <a:bodyPr/>
        <a:lstStyle/>
        <a:p>
          <a:endParaRPr lang="es-EC"/>
        </a:p>
      </dgm:t>
    </dgm:pt>
    <dgm:pt modelId="{CB98BB62-661E-435A-A435-FBD828F63ECD}" type="sibTrans" cxnId="{23E36044-1E36-4A38-B179-07860545CE15}">
      <dgm:prSet/>
      <dgm:spPr/>
      <dgm:t>
        <a:bodyPr/>
        <a:lstStyle/>
        <a:p>
          <a:endParaRPr lang="es-EC"/>
        </a:p>
      </dgm:t>
    </dgm:pt>
    <dgm:pt modelId="{5DC39943-20C6-4713-B00C-B5450F10F389}">
      <dgm:prSet phldrT="[Texto]"/>
      <dgm:spPr/>
      <dgm:t>
        <a:bodyPr/>
        <a:lstStyle/>
        <a:p>
          <a:r>
            <a:rPr lang="es-EC" dirty="0" smtClean="0"/>
            <a:t>-</a:t>
          </a:r>
          <a:endParaRPr lang="es-EC" dirty="0"/>
        </a:p>
      </dgm:t>
    </dgm:pt>
    <dgm:pt modelId="{2E08B27F-D16C-4F77-B89B-A1A29252AA06}" type="parTrans" cxnId="{7D453C37-D388-42D4-8BB0-52A4E0444B71}">
      <dgm:prSet/>
      <dgm:spPr/>
      <dgm:t>
        <a:bodyPr/>
        <a:lstStyle/>
        <a:p>
          <a:endParaRPr lang="es-EC"/>
        </a:p>
      </dgm:t>
    </dgm:pt>
    <dgm:pt modelId="{2F35A972-3E8A-4890-86E6-655E44479CC4}" type="sibTrans" cxnId="{7D453C37-D388-42D4-8BB0-52A4E0444B71}">
      <dgm:prSet/>
      <dgm:spPr/>
      <dgm:t>
        <a:bodyPr/>
        <a:lstStyle/>
        <a:p>
          <a:endParaRPr lang="es-EC"/>
        </a:p>
      </dgm:t>
    </dgm:pt>
    <dgm:pt modelId="{4A286BC4-5510-4B0F-BF8F-A9E1BD675C70}">
      <dgm:prSet phldrT="[Texto]" custT="1"/>
      <dgm:spPr/>
      <dgm:t>
        <a:bodyPr/>
        <a:lstStyle/>
        <a:p>
          <a:r>
            <a:rPr lang="es-EC" sz="1200" dirty="0" smtClean="0"/>
            <a:t>Acorde al planteamiento del propósito de este estudio, a través de un análisis estadístico se logró </a:t>
          </a:r>
          <a:r>
            <a:rPr lang="es-EC" sz="1200" b="1" dirty="0" smtClean="0"/>
            <a:t>determinar y exponer los indicadores </a:t>
          </a:r>
          <a:r>
            <a:rPr lang="es-EC" sz="1200" dirty="0" smtClean="0"/>
            <a:t>a ser valorados tanto en capacidades físicas como en factores antropométricos ideales para la detección y selección deportiva en la iniciación del Levantamiento de Pesas en edades entre 09-10 años.</a:t>
          </a:r>
          <a:endParaRPr lang="es-EC" sz="1200" dirty="0"/>
        </a:p>
      </dgm:t>
    </dgm:pt>
    <dgm:pt modelId="{66C77B5B-5E60-4445-85AE-513DBE72DAA0}" type="parTrans" cxnId="{801680CF-F7E4-4292-A1CF-0D29F421FEBA}">
      <dgm:prSet/>
      <dgm:spPr/>
      <dgm:t>
        <a:bodyPr/>
        <a:lstStyle/>
        <a:p>
          <a:endParaRPr lang="es-EC"/>
        </a:p>
      </dgm:t>
    </dgm:pt>
    <dgm:pt modelId="{55E6AD31-8926-4A32-96FE-2D09F264419A}" type="sibTrans" cxnId="{801680CF-F7E4-4292-A1CF-0D29F421FEBA}">
      <dgm:prSet/>
      <dgm:spPr/>
      <dgm:t>
        <a:bodyPr/>
        <a:lstStyle/>
        <a:p>
          <a:endParaRPr lang="es-EC"/>
        </a:p>
      </dgm:t>
    </dgm:pt>
    <dgm:pt modelId="{52864300-3F31-4D15-B01F-453837722961}">
      <dgm:prSet phldrT="[Texto]"/>
      <dgm:spPr/>
      <dgm:t>
        <a:bodyPr/>
        <a:lstStyle/>
        <a:p>
          <a:r>
            <a:rPr lang="es-EC" dirty="0" smtClean="0"/>
            <a:t>-</a:t>
          </a:r>
          <a:endParaRPr lang="es-EC" dirty="0"/>
        </a:p>
      </dgm:t>
    </dgm:pt>
    <dgm:pt modelId="{8E59C4B6-BCA2-4017-8055-A8A1E4683A1B}" type="parTrans" cxnId="{527D82B2-796B-4991-A710-05C88186894F}">
      <dgm:prSet/>
      <dgm:spPr/>
      <dgm:t>
        <a:bodyPr/>
        <a:lstStyle/>
        <a:p>
          <a:endParaRPr lang="es-EC"/>
        </a:p>
      </dgm:t>
    </dgm:pt>
    <dgm:pt modelId="{DDDC6E29-7357-425B-8B3F-DD3B780E3104}" type="sibTrans" cxnId="{527D82B2-796B-4991-A710-05C88186894F}">
      <dgm:prSet/>
      <dgm:spPr/>
      <dgm:t>
        <a:bodyPr/>
        <a:lstStyle/>
        <a:p>
          <a:endParaRPr lang="es-EC"/>
        </a:p>
      </dgm:t>
    </dgm:pt>
    <dgm:pt modelId="{05564372-E336-4D2E-9155-A1C40C8CB634}">
      <dgm:prSet phldrT="[Texto]" custT="1"/>
      <dgm:spPr/>
      <dgm:t>
        <a:bodyPr/>
        <a:lstStyle/>
        <a:p>
          <a:r>
            <a:rPr lang="es-EC" sz="1200" dirty="0" smtClean="0"/>
            <a:t>En tanto a los resultados obtenidos, las mediciones antropométricas evidenciaron una predominancia </a:t>
          </a:r>
          <a:r>
            <a:rPr lang="es-EC" sz="1200" b="1" dirty="0" smtClean="0"/>
            <a:t>braquicórmica</a:t>
          </a:r>
          <a:r>
            <a:rPr lang="es-EC" sz="1200" dirty="0" smtClean="0"/>
            <a:t> en las valoraciones del grupo femenino, y una predominancia </a:t>
          </a:r>
          <a:r>
            <a:rPr lang="es-EC" sz="1200" b="1" dirty="0" err="1" smtClean="0"/>
            <a:t>macrocórmica</a:t>
          </a:r>
          <a:r>
            <a:rPr lang="es-EC" sz="1200" dirty="0" smtClean="0"/>
            <a:t> en las valoraciones del grupo masculino, que puede ser atendido como un indicativo del diferente desarrollo evolutivo de cada grupo respecto a su edad, permitiendo prestar más atención a la longitud de la brazada, donde ambos resultados comprobaron la predominancia de extremidades superiores más cortas como ideales para el Levantamiento de Pesas.</a:t>
          </a:r>
          <a:endParaRPr lang="es-EC" sz="1200" dirty="0"/>
        </a:p>
      </dgm:t>
    </dgm:pt>
    <dgm:pt modelId="{D5E03565-148C-4D06-9756-456DACFB0375}" type="parTrans" cxnId="{491F1D31-A2E0-4782-B121-7B57AA0EDA3D}">
      <dgm:prSet/>
      <dgm:spPr/>
      <dgm:t>
        <a:bodyPr/>
        <a:lstStyle/>
        <a:p>
          <a:endParaRPr lang="es-EC"/>
        </a:p>
      </dgm:t>
    </dgm:pt>
    <dgm:pt modelId="{AC0507ED-02FD-4B10-B662-87033AC59F71}" type="sibTrans" cxnId="{491F1D31-A2E0-4782-B121-7B57AA0EDA3D}">
      <dgm:prSet/>
      <dgm:spPr/>
      <dgm:t>
        <a:bodyPr/>
        <a:lstStyle/>
        <a:p>
          <a:endParaRPr lang="es-EC"/>
        </a:p>
      </dgm:t>
    </dgm:pt>
    <dgm:pt modelId="{A75AB69C-21C5-44A3-BD23-AEC6C2FC1DB8}">
      <dgm:prSet phldrT="[Texto]"/>
      <dgm:spPr/>
      <dgm:t>
        <a:bodyPr/>
        <a:lstStyle/>
        <a:p>
          <a:r>
            <a:rPr lang="es-EC" dirty="0" smtClean="0"/>
            <a:t>-</a:t>
          </a:r>
          <a:endParaRPr lang="es-EC" dirty="0"/>
        </a:p>
      </dgm:t>
    </dgm:pt>
    <dgm:pt modelId="{588B2D1E-8686-41E0-AEFD-B07B3FED4CA8}" type="parTrans" cxnId="{1527E98C-6F26-4C8C-AEE8-0FF073707157}">
      <dgm:prSet/>
      <dgm:spPr/>
      <dgm:t>
        <a:bodyPr/>
        <a:lstStyle/>
        <a:p>
          <a:endParaRPr lang="es-EC"/>
        </a:p>
      </dgm:t>
    </dgm:pt>
    <dgm:pt modelId="{4CF0E74A-452E-4939-84D7-ED7F86821539}" type="sibTrans" cxnId="{1527E98C-6F26-4C8C-AEE8-0FF073707157}">
      <dgm:prSet/>
      <dgm:spPr/>
      <dgm:t>
        <a:bodyPr/>
        <a:lstStyle/>
        <a:p>
          <a:endParaRPr lang="es-EC"/>
        </a:p>
      </dgm:t>
    </dgm:pt>
    <dgm:pt modelId="{DBC33193-E352-401A-9F86-453820FB41C3}">
      <dgm:prSet phldrT="[Texto]" custT="1"/>
      <dgm:spPr/>
      <dgm:t>
        <a:bodyPr/>
        <a:lstStyle/>
        <a:p>
          <a:r>
            <a:rPr lang="es-EC" sz="1200" dirty="0" smtClean="0"/>
            <a:t>Los parámetros establecidos tras la valoración de capacidades físicas, demostraron un </a:t>
          </a:r>
          <a:r>
            <a:rPr lang="es-EC" sz="1200" b="1" dirty="0" smtClean="0"/>
            <a:t>mayor potencial </a:t>
          </a:r>
          <a:r>
            <a:rPr lang="es-EC" sz="1200" dirty="0" smtClean="0"/>
            <a:t>para cada indicador evaluado en el género masculino, a excepción de la variable resistencia a la fuerza abdominal, dónde los mejores resultados se obtuvieron de la evaluación al grupo femenino, sin embargo, dichas diferencias comprobaron no estar tan distantes para cada prueba, por lo que la práctica deportiva del Levantamiento de Pesas, se presenta viable y altamente desarrollable para ambos géneros con un debido proceso de entrenamiento.</a:t>
          </a:r>
          <a:endParaRPr lang="es-EC" sz="1200" dirty="0"/>
        </a:p>
      </dgm:t>
    </dgm:pt>
    <dgm:pt modelId="{D1EC0457-47A2-4EF8-8D5A-304F0AEE79A1}" type="parTrans" cxnId="{EAC77274-5515-4B57-A2B6-DC42550488FF}">
      <dgm:prSet/>
      <dgm:spPr/>
      <dgm:t>
        <a:bodyPr/>
        <a:lstStyle/>
        <a:p>
          <a:endParaRPr lang="es-EC"/>
        </a:p>
      </dgm:t>
    </dgm:pt>
    <dgm:pt modelId="{48211F9E-A2F9-4A65-ADE0-E502E72BC724}" type="sibTrans" cxnId="{EAC77274-5515-4B57-A2B6-DC42550488FF}">
      <dgm:prSet/>
      <dgm:spPr/>
      <dgm:t>
        <a:bodyPr/>
        <a:lstStyle/>
        <a:p>
          <a:endParaRPr lang="es-EC"/>
        </a:p>
      </dgm:t>
    </dgm:pt>
    <dgm:pt modelId="{D8C50CB1-55FE-4052-8FC3-1C46432943E8}" type="pres">
      <dgm:prSet presAssocID="{E18E542E-AD62-4167-BE6E-081956DB02A7}" presName="Name0" presStyleCnt="0">
        <dgm:presLayoutVars>
          <dgm:dir/>
          <dgm:animLvl val="lvl"/>
          <dgm:resizeHandles val="exact"/>
        </dgm:presLayoutVars>
      </dgm:prSet>
      <dgm:spPr/>
      <dgm:t>
        <a:bodyPr/>
        <a:lstStyle/>
        <a:p>
          <a:endParaRPr lang="es-EC"/>
        </a:p>
      </dgm:t>
    </dgm:pt>
    <dgm:pt modelId="{31A4938F-B004-4B51-ADD2-31D3445B61DC}" type="pres">
      <dgm:prSet presAssocID="{008C8C4A-FBFA-41BB-BB95-1C502E7DF5D7}" presName="linNode" presStyleCnt="0"/>
      <dgm:spPr/>
    </dgm:pt>
    <dgm:pt modelId="{D2C92EC6-62C9-4CB8-AB86-BA48153431AD}" type="pres">
      <dgm:prSet presAssocID="{008C8C4A-FBFA-41BB-BB95-1C502E7DF5D7}" presName="parentText" presStyleLbl="node1" presStyleIdx="0" presStyleCnt="4" custScaleX="11342">
        <dgm:presLayoutVars>
          <dgm:chMax val="1"/>
          <dgm:bulletEnabled val="1"/>
        </dgm:presLayoutVars>
      </dgm:prSet>
      <dgm:spPr/>
      <dgm:t>
        <a:bodyPr/>
        <a:lstStyle/>
        <a:p>
          <a:endParaRPr lang="es-EC"/>
        </a:p>
      </dgm:t>
    </dgm:pt>
    <dgm:pt modelId="{3D5DED25-241A-4D1B-B812-DDA75244BF03}" type="pres">
      <dgm:prSet presAssocID="{008C8C4A-FBFA-41BB-BB95-1C502E7DF5D7}" presName="descendantText" presStyleLbl="alignAccFollowNode1" presStyleIdx="0" presStyleCnt="4" custScaleX="144662">
        <dgm:presLayoutVars>
          <dgm:bulletEnabled val="1"/>
        </dgm:presLayoutVars>
      </dgm:prSet>
      <dgm:spPr/>
      <dgm:t>
        <a:bodyPr/>
        <a:lstStyle/>
        <a:p>
          <a:endParaRPr lang="es-EC"/>
        </a:p>
      </dgm:t>
    </dgm:pt>
    <dgm:pt modelId="{1D472464-2F0C-456A-B85E-A1A90691EEF4}" type="pres">
      <dgm:prSet presAssocID="{B73ED0F0-D447-41C9-903C-B1A3A5F01DB6}" presName="sp" presStyleCnt="0"/>
      <dgm:spPr/>
    </dgm:pt>
    <dgm:pt modelId="{7463BFCD-6060-4FF0-9CA7-7294C8876F2E}" type="pres">
      <dgm:prSet presAssocID="{5DC39943-20C6-4713-B00C-B5450F10F389}" presName="linNode" presStyleCnt="0"/>
      <dgm:spPr/>
    </dgm:pt>
    <dgm:pt modelId="{DFA3948F-CFD0-4150-B700-3B02E8FA6E68}" type="pres">
      <dgm:prSet presAssocID="{5DC39943-20C6-4713-B00C-B5450F10F389}" presName="parentText" presStyleLbl="node1" presStyleIdx="1" presStyleCnt="4" custScaleX="11342">
        <dgm:presLayoutVars>
          <dgm:chMax val="1"/>
          <dgm:bulletEnabled val="1"/>
        </dgm:presLayoutVars>
      </dgm:prSet>
      <dgm:spPr/>
      <dgm:t>
        <a:bodyPr/>
        <a:lstStyle/>
        <a:p>
          <a:endParaRPr lang="es-EC"/>
        </a:p>
      </dgm:t>
    </dgm:pt>
    <dgm:pt modelId="{BFDD5EC1-490B-4106-AE1C-5EC1E2BB0D66}" type="pres">
      <dgm:prSet presAssocID="{5DC39943-20C6-4713-B00C-B5450F10F389}" presName="descendantText" presStyleLbl="alignAccFollowNode1" presStyleIdx="1" presStyleCnt="4" custScaleX="144662">
        <dgm:presLayoutVars>
          <dgm:bulletEnabled val="1"/>
        </dgm:presLayoutVars>
      </dgm:prSet>
      <dgm:spPr/>
      <dgm:t>
        <a:bodyPr/>
        <a:lstStyle/>
        <a:p>
          <a:endParaRPr lang="es-EC"/>
        </a:p>
      </dgm:t>
    </dgm:pt>
    <dgm:pt modelId="{A3F7817C-B1FF-4DBA-8235-7E07CAC89625}" type="pres">
      <dgm:prSet presAssocID="{2F35A972-3E8A-4890-86E6-655E44479CC4}" presName="sp" presStyleCnt="0"/>
      <dgm:spPr/>
    </dgm:pt>
    <dgm:pt modelId="{84D8A679-031D-4708-92CC-FE94AF605B2E}" type="pres">
      <dgm:prSet presAssocID="{52864300-3F31-4D15-B01F-453837722961}" presName="linNode" presStyleCnt="0"/>
      <dgm:spPr/>
    </dgm:pt>
    <dgm:pt modelId="{D912CFBB-575F-4AC0-B65E-32BBCEBFAE02}" type="pres">
      <dgm:prSet presAssocID="{52864300-3F31-4D15-B01F-453837722961}" presName="parentText" presStyleLbl="node1" presStyleIdx="2" presStyleCnt="4" custScaleX="11342">
        <dgm:presLayoutVars>
          <dgm:chMax val="1"/>
          <dgm:bulletEnabled val="1"/>
        </dgm:presLayoutVars>
      </dgm:prSet>
      <dgm:spPr/>
      <dgm:t>
        <a:bodyPr/>
        <a:lstStyle/>
        <a:p>
          <a:endParaRPr lang="es-EC"/>
        </a:p>
      </dgm:t>
    </dgm:pt>
    <dgm:pt modelId="{B9CE4338-A041-4C54-B825-A57A581CF6C2}" type="pres">
      <dgm:prSet presAssocID="{52864300-3F31-4D15-B01F-453837722961}" presName="descendantText" presStyleLbl="alignAccFollowNode1" presStyleIdx="2" presStyleCnt="4" custScaleX="144662">
        <dgm:presLayoutVars>
          <dgm:bulletEnabled val="1"/>
        </dgm:presLayoutVars>
      </dgm:prSet>
      <dgm:spPr/>
      <dgm:t>
        <a:bodyPr/>
        <a:lstStyle/>
        <a:p>
          <a:endParaRPr lang="es-EC"/>
        </a:p>
      </dgm:t>
    </dgm:pt>
    <dgm:pt modelId="{B57508D0-63D3-43F1-A01E-22AD4EB05A0B}" type="pres">
      <dgm:prSet presAssocID="{DDDC6E29-7357-425B-8B3F-DD3B780E3104}" presName="sp" presStyleCnt="0"/>
      <dgm:spPr/>
    </dgm:pt>
    <dgm:pt modelId="{B0393875-FFB3-498A-9247-36FBA789AB2C}" type="pres">
      <dgm:prSet presAssocID="{A75AB69C-21C5-44A3-BD23-AEC6C2FC1DB8}" presName="linNode" presStyleCnt="0"/>
      <dgm:spPr/>
    </dgm:pt>
    <dgm:pt modelId="{81A100FB-D136-44AB-9C55-F47E51B3A77F}" type="pres">
      <dgm:prSet presAssocID="{A75AB69C-21C5-44A3-BD23-AEC6C2FC1DB8}" presName="parentText" presStyleLbl="node1" presStyleIdx="3" presStyleCnt="4" custScaleX="11342">
        <dgm:presLayoutVars>
          <dgm:chMax val="1"/>
          <dgm:bulletEnabled val="1"/>
        </dgm:presLayoutVars>
      </dgm:prSet>
      <dgm:spPr/>
      <dgm:t>
        <a:bodyPr/>
        <a:lstStyle/>
        <a:p>
          <a:endParaRPr lang="es-EC"/>
        </a:p>
      </dgm:t>
    </dgm:pt>
    <dgm:pt modelId="{6223A340-E15E-45EB-992B-646488D5DF2A}" type="pres">
      <dgm:prSet presAssocID="{A75AB69C-21C5-44A3-BD23-AEC6C2FC1DB8}" presName="descendantText" presStyleLbl="alignAccFollowNode1" presStyleIdx="3" presStyleCnt="4" custScaleX="144662">
        <dgm:presLayoutVars>
          <dgm:bulletEnabled val="1"/>
        </dgm:presLayoutVars>
      </dgm:prSet>
      <dgm:spPr/>
      <dgm:t>
        <a:bodyPr/>
        <a:lstStyle/>
        <a:p>
          <a:endParaRPr lang="es-EC"/>
        </a:p>
      </dgm:t>
    </dgm:pt>
  </dgm:ptLst>
  <dgm:cxnLst>
    <dgm:cxn modelId="{801680CF-F7E4-4292-A1CF-0D29F421FEBA}" srcId="{5DC39943-20C6-4713-B00C-B5450F10F389}" destId="{4A286BC4-5510-4B0F-BF8F-A9E1BD675C70}" srcOrd="0" destOrd="0" parTransId="{66C77B5B-5E60-4445-85AE-513DBE72DAA0}" sibTransId="{55E6AD31-8926-4A32-96FE-2D09F264419A}"/>
    <dgm:cxn modelId="{491F1D31-A2E0-4782-B121-7B57AA0EDA3D}" srcId="{52864300-3F31-4D15-B01F-453837722961}" destId="{05564372-E336-4D2E-9155-A1C40C8CB634}" srcOrd="0" destOrd="0" parTransId="{D5E03565-148C-4D06-9756-456DACFB0375}" sibTransId="{AC0507ED-02FD-4B10-B662-87033AC59F71}"/>
    <dgm:cxn modelId="{1527E98C-6F26-4C8C-AEE8-0FF073707157}" srcId="{E18E542E-AD62-4167-BE6E-081956DB02A7}" destId="{A75AB69C-21C5-44A3-BD23-AEC6C2FC1DB8}" srcOrd="3" destOrd="0" parTransId="{588B2D1E-8686-41E0-AEFD-B07B3FED4CA8}" sibTransId="{4CF0E74A-452E-4939-84D7-ED7F86821539}"/>
    <dgm:cxn modelId="{1C215F7B-E821-4935-8058-5857F7C07150}" type="presOf" srcId="{A75AB69C-21C5-44A3-BD23-AEC6C2FC1DB8}" destId="{81A100FB-D136-44AB-9C55-F47E51B3A77F}" srcOrd="0" destOrd="0" presId="urn:microsoft.com/office/officeart/2005/8/layout/vList5"/>
    <dgm:cxn modelId="{82225B43-4C16-42C5-9FA9-86263ACAD7D3}" type="presOf" srcId="{E18E542E-AD62-4167-BE6E-081956DB02A7}" destId="{D8C50CB1-55FE-4052-8FC3-1C46432943E8}" srcOrd="0" destOrd="0" presId="urn:microsoft.com/office/officeart/2005/8/layout/vList5"/>
    <dgm:cxn modelId="{CEDF3B72-ADB2-46F4-A86F-4D75C832213D}" type="presOf" srcId="{05564372-E336-4D2E-9155-A1C40C8CB634}" destId="{B9CE4338-A041-4C54-B825-A57A581CF6C2}" srcOrd="0" destOrd="0" presId="urn:microsoft.com/office/officeart/2005/8/layout/vList5"/>
    <dgm:cxn modelId="{EAC77274-5515-4B57-A2B6-DC42550488FF}" srcId="{A75AB69C-21C5-44A3-BD23-AEC6C2FC1DB8}" destId="{DBC33193-E352-401A-9F86-453820FB41C3}" srcOrd="0" destOrd="0" parTransId="{D1EC0457-47A2-4EF8-8D5A-304F0AEE79A1}" sibTransId="{48211F9E-A2F9-4A65-ADE0-E502E72BC724}"/>
    <dgm:cxn modelId="{AA1F4CA0-6154-4CC1-8A31-78794B8A36C5}" type="presOf" srcId="{A5FB36B5-0B75-4BED-9D68-84E8E9306E59}" destId="{3D5DED25-241A-4D1B-B812-DDA75244BF03}" srcOrd="0" destOrd="0" presId="urn:microsoft.com/office/officeart/2005/8/layout/vList5"/>
    <dgm:cxn modelId="{527D82B2-796B-4991-A710-05C88186894F}" srcId="{E18E542E-AD62-4167-BE6E-081956DB02A7}" destId="{52864300-3F31-4D15-B01F-453837722961}" srcOrd="2" destOrd="0" parTransId="{8E59C4B6-BCA2-4017-8055-A8A1E4683A1B}" sibTransId="{DDDC6E29-7357-425B-8B3F-DD3B780E3104}"/>
    <dgm:cxn modelId="{60592982-718E-4321-8E77-E8A5A7413140}" type="presOf" srcId="{52864300-3F31-4D15-B01F-453837722961}" destId="{D912CFBB-575F-4AC0-B65E-32BBCEBFAE02}" srcOrd="0" destOrd="0" presId="urn:microsoft.com/office/officeart/2005/8/layout/vList5"/>
    <dgm:cxn modelId="{7D453C37-D388-42D4-8BB0-52A4E0444B71}" srcId="{E18E542E-AD62-4167-BE6E-081956DB02A7}" destId="{5DC39943-20C6-4713-B00C-B5450F10F389}" srcOrd="1" destOrd="0" parTransId="{2E08B27F-D16C-4F77-B89B-A1A29252AA06}" sibTransId="{2F35A972-3E8A-4890-86E6-655E44479CC4}"/>
    <dgm:cxn modelId="{E21CFBCE-AD95-4456-A3CC-76109D048054}" srcId="{E18E542E-AD62-4167-BE6E-081956DB02A7}" destId="{008C8C4A-FBFA-41BB-BB95-1C502E7DF5D7}" srcOrd="0" destOrd="0" parTransId="{0B3A7A49-9EFF-427E-AEEB-BBFEDB811F4C}" sibTransId="{B73ED0F0-D447-41C9-903C-B1A3A5F01DB6}"/>
    <dgm:cxn modelId="{23E36044-1E36-4A38-B179-07860545CE15}" srcId="{008C8C4A-FBFA-41BB-BB95-1C502E7DF5D7}" destId="{A5FB36B5-0B75-4BED-9D68-84E8E9306E59}" srcOrd="0" destOrd="0" parTransId="{4010D35C-C522-4025-958B-C9F52009BEE7}" sibTransId="{CB98BB62-661E-435A-A435-FBD828F63ECD}"/>
    <dgm:cxn modelId="{9652EDD8-C85C-499C-81EC-512271B8294D}" type="presOf" srcId="{5DC39943-20C6-4713-B00C-B5450F10F389}" destId="{DFA3948F-CFD0-4150-B700-3B02E8FA6E68}" srcOrd="0" destOrd="0" presId="urn:microsoft.com/office/officeart/2005/8/layout/vList5"/>
    <dgm:cxn modelId="{DE8CC331-1D4E-435A-A2B7-9172F018384D}" type="presOf" srcId="{4A286BC4-5510-4B0F-BF8F-A9E1BD675C70}" destId="{BFDD5EC1-490B-4106-AE1C-5EC1E2BB0D66}" srcOrd="0" destOrd="0" presId="urn:microsoft.com/office/officeart/2005/8/layout/vList5"/>
    <dgm:cxn modelId="{6ED68748-B193-4037-B7FC-B6DF01E5F666}" type="presOf" srcId="{DBC33193-E352-401A-9F86-453820FB41C3}" destId="{6223A340-E15E-45EB-992B-646488D5DF2A}" srcOrd="0" destOrd="0" presId="urn:microsoft.com/office/officeart/2005/8/layout/vList5"/>
    <dgm:cxn modelId="{056A2AAA-E2A9-44AD-B95F-61AE1AA95781}" type="presOf" srcId="{008C8C4A-FBFA-41BB-BB95-1C502E7DF5D7}" destId="{D2C92EC6-62C9-4CB8-AB86-BA48153431AD}" srcOrd="0" destOrd="0" presId="urn:microsoft.com/office/officeart/2005/8/layout/vList5"/>
    <dgm:cxn modelId="{975A92F3-8A65-44DC-A3F8-A818181DDF29}" type="presParOf" srcId="{D8C50CB1-55FE-4052-8FC3-1C46432943E8}" destId="{31A4938F-B004-4B51-ADD2-31D3445B61DC}" srcOrd="0" destOrd="0" presId="urn:microsoft.com/office/officeart/2005/8/layout/vList5"/>
    <dgm:cxn modelId="{DC4FCB44-A2A8-48A1-A925-DDB92A6F5379}" type="presParOf" srcId="{31A4938F-B004-4B51-ADD2-31D3445B61DC}" destId="{D2C92EC6-62C9-4CB8-AB86-BA48153431AD}" srcOrd="0" destOrd="0" presId="urn:microsoft.com/office/officeart/2005/8/layout/vList5"/>
    <dgm:cxn modelId="{68C9718A-15B9-412A-825D-AF296000B2CD}" type="presParOf" srcId="{31A4938F-B004-4B51-ADD2-31D3445B61DC}" destId="{3D5DED25-241A-4D1B-B812-DDA75244BF03}" srcOrd="1" destOrd="0" presId="urn:microsoft.com/office/officeart/2005/8/layout/vList5"/>
    <dgm:cxn modelId="{769A030C-B5B1-43CA-8CB9-D0F218783BF4}" type="presParOf" srcId="{D8C50CB1-55FE-4052-8FC3-1C46432943E8}" destId="{1D472464-2F0C-456A-B85E-A1A90691EEF4}" srcOrd="1" destOrd="0" presId="urn:microsoft.com/office/officeart/2005/8/layout/vList5"/>
    <dgm:cxn modelId="{08DD06AC-0ED9-429A-B5B2-CA58A8A61E23}" type="presParOf" srcId="{D8C50CB1-55FE-4052-8FC3-1C46432943E8}" destId="{7463BFCD-6060-4FF0-9CA7-7294C8876F2E}" srcOrd="2" destOrd="0" presId="urn:microsoft.com/office/officeart/2005/8/layout/vList5"/>
    <dgm:cxn modelId="{1CF14BA6-02C0-4CF4-9939-13FFB122C3D3}" type="presParOf" srcId="{7463BFCD-6060-4FF0-9CA7-7294C8876F2E}" destId="{DFA3948F-CFD0-4150-B700-3B02E8FA6E68}" srcOrd="0" destOrd="0" presId="urn:microsoft.com/office/officeart/2005/8/layout/vList5"/>
    <dgm:cxn modelId="{D3082F4F-3BEC-4565-AE7E-2260C5090DCA}" type="presParOf" srcId="{7463BFCD-6060-4FF0-9CA7-7294C8876F2E}" destId="{BFDD5EC1-490B-4106-AE1C-5EC1E2BB0D66}" srcOrd="1" destOrd="0" presId="urn:microsoft.com/office/officeart/2005/8/layout/vList5"/>
    <dgm:cxn modelId="{B185589F-EC15-4ACD-B413-5D56D2181B1E}" type="presParOf" srcId="{D8C50CB1-55FE-4052-8FC3-1C46432943E8}" destId="{A3F7817C-B1FF-4DBA-8235-7E07CAC89625}" srcOrd="3" destOrd="0" presId="urn:microsoft.com/office/officeart/2005/8/layout/vList5"/>
    <dgm:cxn modelId="{E8F00955-9880-4054-AF96-6323F4AAC6C9}" type="presParOf" srcId="{D8C50CB1-55FE-4052-8FC3-1C46432943E8}" destId="{84D8A679-031D-4708-92CC-FE94AF605B2E}" srcOrd="4" destOrd="0" presId="urn:microsoft.com/office/officeart/2005/8/layout/vList5"/>
    <dgm:cxn modelId="{9BC6E282-3CC7-4A04-8DB0-8BB164B2B30F}" type="presParOf" srcId="{84D8A679-031D-4708-92CC-FE94AF605B2E}" destId="{D912CFBB-575F-4AC0-B65E-32BBCEBFAE02}" srcOrd="0" destOrd="0" presId="urn:microsoft.com/office/officeart/2005/8/layout/vList5"/>
    <dgm:cxn modelId="{8CD179C9-EA3D-4CA6-9462-6D4E778A674D}" type="presParOf" srcId="{84D8A679-031D-4708-92CC-FE94AF605B2E}" destId="{B9CE4338-A041-4C54-B825-A57A581CF6C2}" srcOrd="1" destOrd="0" presId="urn:microsoft.com/office/officeart/2005/8/layout/vList5"/>
    <dgm:cxn modelId="{1CA965CF-2E49-4725-A06C-DC7E8C61B23F}" type="presParOf" srcId="{D8C50CB1-55FE-4052-8FC3-1C46432943E8}" destId="{B57508D0-63D3-43F1-A01E-22AD4EB05A0B}" srcOrd="5" destOrd="0" presId="urn:microsoft.com/office/officeart/2005/8/layout/vList5"/>
    <dgm:cxn modelId="{8E891E0D-B92D-4308-845C-B149286F4FB1}" type="presParOf" srcId="{D8C50CB1-55FE-4052-8FC3-1C46432943E8}" destId="{B0393875-FFB3-498A-9247-36FBA789AB2C}" srcOrd="6" destOrd="0" presId="urn:microsoft.com/office/officeart/2005/8/layout/vList5"/>
    <dgm:cxn modelId="{5892C6B7-FC12-4D78-91A4-685B708A26C2}" type="presParOf" srcId="{B0393875-FFB3-498A-9247-36FBA789AB2C}" destId="{81A100FB-D136-44AB-9C55-F47E51B3A77F}" srcOrd="0" destOrd="0" presId="urn:microsoft.com/office/officeart/2005/8/layout/vList5"/>
    <dgm:cxn modelId="{DB2AAEC6-F76B-46E3-A756-9DF9FED625BF}" type="presParOf" srcId="{B0393875-FFB3-498A-9247-36FBA789AB2C}" destId="{6223A340-E15E-45EB-992B-646488D5DF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18E542E-AD62-4167-BE6E-081956DB02A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008C8C4A-FBFA-41BB-BB95-1C502E7DF5D7}">
      <dgm:prSet phldrT="[Texto]"/>
      <dgm:spPr/>
      <dgm:t>
        <a:bodyPr/>
        <a:lstStyle/>
        <a:p>
          <a:r>
            <a:rPr lang="es-EC" dirty="0" smtClean="0"/>
            <a:t>-</a:t>
          </a:r>
          <a:endParaRPr lang="es-EC" dirty="0"/>
        </a:p>
      </dgm:t>
    </dgm:pt>
    <dgm:pt modelId="{0B3A7A49-9EFF-427E-AEEB-BBFEDB811F4C}" type="parTrans" cxnId="{E21CFBCE-AD95-4456-A3CC-76109D048054}">
      <dgm:prSet/>
      <dgm:spPr/>
      <dgm:t>
        <a:bodyPr/>
        <a:lstStyle/>
        <a:p>
          <a:endParaRPr lang="es-EC"/>
        </a:p>
      </dgm:t>
    </dgm:pt>
    <dgm:pt modelId="{B73ED0F0-D447-41C9-903C-B1A3A5F01DB6}" type="sibTrans" cxnId="{E21CFBCE-AD95-4456-A3CC-76109D048054}">
      <dgm:prSet/>
      <dgm:spPr/>
      <dgm:t>
        <a:bodyPr/>
        <a:lstStyle/>
        <a:p>
          <a:endParaRPr lang="es-EC"/>
        </a:p>
      </dgm:t>
    </dgm:pt>
    <dgm:pt modelId="{A5FB36B5-0B75-4BED-9D68-84E8E9306E59}">
      <dgm:prSet phldrT="[Texto]"/>
      <dgm:spPr/>
      <dgm:t>
        <a:bodyPr/>
        <a:lstStyle/>
        <a:p>
          <a:r>
            <a:rPr lang="es-EC" dirty="0" smtClean="0"/>
            <a:t>Se recomienda a entrenadores, docentes en el área de la Educación Física, preparadores físicos y demás interesados en la práctica y enseñanza de la Halterofilia, motivar a la </a:t>
          </a:r>
          <a:r>
            <a:rPr lang="es-EC" b="1" dirty="0" smtClean="0"/>
            <a:t>promoción de una adecuada valoración de talentos deportivos </a:t>
          </a:r>
          <a:r>
            <a:rPr lang="es-EC" dirty="0" smtClean="0"/>
            <a:t>mediante procesos normados y referenciales bajo evidencia establecida bajo parámetros de deportistas acorde a la realidad ecuatoriana, minimizando las categorizaciones basadas únicamente en experiencias particulares o </a:t>
          </a:r>
          <a:r>
            <a:rPr lang="es-EC" b="1" dirty="0" smtClean="0"/>
            <a:t>sin fundamento científico</a:t>
          </a:r>
          <a:r>
            <a:rPr lang="es-EC" dirty="0" smtClean="0"/>
            <a:t>.</a:t>
          </a:r>
          <a:endParaRPr lang="es-EC" dirty="0"/>
        </a:p>
      </dgm:t>
    </dgm:pt>
    <dgm:pt modelId="{4010D35C-C522-4025-958B-C9F52009BEE7}" type="parTrans" cxnId="{23E36044-1E36-4A38-B179-07860545CE15}">
      <dgm:prSet/>
      <dgm:spPr/>
      <dgm:t>
        <a:bodyPr/>
        <a:lstStyle/>
        <a:p>
          <a:endParaRPr lang="es-EC"/>
        </a:p>
      </dgm:t>
    </dgm:pt>
    <dgm:pt modelId="{CB98BB62-661E-435A-A435-FBD828F63ECD}" type="sibTrans" cxnId="{23E36044-1E36-4A38-B179-07860545CE15}">
      <dgm:prSet/>
      <dgm:spPr/>
      <dgm:t>
        <a:bodyPr/>
        <a:lstStyle/>
        <a:p>
          <a:endParaRPr lang="es-EC"/>
        </a:p>
      </dgm:t>
    </dgm:pt>
    <dgm:pt modelId="{5DC39943-20C6-4713-B00C-B5450F10F389}">
      <dgm:prSet phldrT="[Texto]"/>
      <dgm:spPr/>
      <dgm:t>
        <a:bodyPr/>
        <a:lstStyle/>
        <a:p>
          <a:r>
            <a:rPr lang="es-EC" dirty="0" smtClean="0"/>
            <a:t>-</a:t>
          </a:r>
          <a:endParaRPr lang="es-EC" dirty="0"/>
        </a:p>
      </dgm:t>
    </dgm:pt>
    <dgm:pt modelId="{2E08B27F-D16C-4F77-B89B-A1A29252AA06}" type="parTrans" cxnId="{7D453C37-D388-42D4-8BB0-52A4E0444B71}">
      <dgm:prSet/>
      <dgm:spPr/>
      <dgm:t>
        <a:bodyPr/>
        <a:lstStyle/>
        <a:p>
          <a:endParaRPr lang="es-EC"/>
        </a:p>
      </dgm:t>
    </dgm:pt>
    <dgm:pt modelId="{2F35A972-3E8A-4890-86E6-655E44479CC4}" type="sibTrans" cxnId="{7D453C37-D388-42D4-8BB0-52A4E0444B71}">
      <dgm:prSet/>
      <dgm:spPr/>
      <dgm:t>
        <a:bodyPr/>
        <a:lstStyle/>
        <a:p>
          <a:endParaRPr lang="es-EC"/>
        </a:p>
      </dgm:t>
    </dgm:pt>
    <dgm:pt modelId="{4A286BC4-5510-4B0F-BF8F-A9E1BD675C70}">
      <dgm:prSet phldrT="[Texto]"/>
      <dgm:spPr/>
      <dgm:t>
        <a:bodyPr/>
        <a:lstStyle/>
        <a:p>
          <a:r>
            <a:rPr lang="es-EC" dirty="0" smtClean="0"/>
            <a:t>Se recomienda </a:t>
          </a:r>
          <a:r>
            <a:rPr lang="es-EC" b="1" dirty="0" smtClean="0"/>
            <a:t>respetar los procesos evolutivos </a:t>
          </a:r>
          <a:r>
            <a:rPr lang="es-EC" dirty="0" smtClean="0"/>
            <a:t>diferenciados por fases sensibles, así como su capacidad de entrenabilidad acorde a sus posibilidades físicas de acuerdo a las cualidades descritas y permitidas para cada una de sus fases, promoviendo un adecuado desarrollo para su vida y proyección deportiva, aprovechando su potencial y reduciendo la probabilidad de lesiones.</a:t>
          </a:r>
          <a:endParaRPr lang="es-EC" dirty="0"/>
        </a:p>
      </dgm:t>
    </dgm:pt>
    <dgm:pt modelId="{66C77B5B-5E60-4445-85AE-513DBE72DAA0}" type="parTrans" cxnId="{801680CF-F7E4-4292-A1CF-0D29F421FEBA}">
      <dgm:prSet/>
      <dgm:spPr/>
      <dgm:t>
        <a:bodyPr/>
        <a:lstStyle/>
        <a:p>
          <a:endParaRPr lang="es-EC"/>
        </a:p>
      </dgm:t>
    </dgm:pt>
    <dgm:pt modelId="{55E6AD31-8926-4A32-96FE-2D09F264419A}" type="sibTrans" cxnId="{801680CF-F7E4-4292-A1CF-0D29F421FEBA}">
      <dgm:prSet/>
      <dgm:spPr/>
      <dgm:t>
        <a:bodyPr/>
        <a:lstStyle/>
        <a:p>
          <a:endParaRPr lang="es-EC"/>
        </a:p>
      </dgm:t>
    </dgm:pt>
    <dgm:pt modelId="{52864300-3F31-4D15-B01F-453837722961}">
      <dgm:prSet phldrT="[Texto]"/>
      <dgm:spPr/>
      <dgm:t>
        <a:bodyPr/>
        <a:lstStyle/>
        <a:p>
          <a:r>
            <a:rPr lang="es-EC" dirty="0" smtClean="0"/>
            <a:t>-</a:t>
          </a:r>
          <a:endParaRPr lang="es-EC" dirty="0"/>
        </a:p>
      </dgm:t>
    </dgm:pt>
    <dgm:pt modelId="{8E59C4B6-BCA2-4017-8055-A8A1E4683A1B}" type="parTrans" cxnId="{527D82B2-796B-4991-A710-05C88186894F}">
      <dgm:prSet/>
      <dgm:spPr/>
      <dgm:t>
        <a:bodyPr/>
        <a:lstStyle/>
        <a:p>
          <a:endParaRPr lang="es-EC"/>
        </a:p>
      </dgm:t>
    </dgm:pt>
    <dgm:pt modelId="{DDDC6E29-7357-425B-8B3F-DD3B780E3104}" type="sibTrans" cxnId="{527D82B2-796B-4991-A710-05C88186894F}">
      <dgm:prSet/>
      <dgm:spPr/>
      <dgm:t>
        <a:bodyPr/>
        <a:lstStyle/>
        <a:p>
          <a:endParaRPr lang="es-EC"/>
        </a:p>
      </dgm:t>
    </dgm:pt>
    <dgm:pt modelId="{05564372-E336-4D2E-9155-A1C40C8CB634}">
      <dgm:prSet phldrT="[Texto]"/>
      <dgm:spPr/>
      <dgm:t>
        <a:bodyPr/>
        <a:lstStyle/>
        <a:p>
          <a:r>
            <a:rPr lang="es-EC" dirty="0" smtClean="0"/>
            <a:t>Se recomienda continuar con estudios de este tipo, dónde no solo se evalúe al iniciante en la práctica deportiva del Levantamiento de Pesas o Halterofilia, sino dar seguimiento a </a:t>
          </a:r>
          <a:r>
            <a:rPr lang="es-EC" b="1" dirty="0" smtClean="0"/>
            <a:t>cada etapa</a:t>
          </a:r>
          <a:r>
            <a:rPr lang="es-EC" dirty="0" smtClean="0"/>
            <a:t> diferenciada por fase sensibles o franja etaria, con la finalidad de otorgar mayores referencias en la determinación y comprobación de un talento deportivo.</a:t>
          </a:r>
          <a:endParaRPr lang="es-EC" dirty="0"/>
        </a:p>
      </dgm:t>
    </dgm:pt>
    <dgm:pt modelId="{D5E03565-148C-4D06-9756-456DACFB0375}" type="parTrans" cxnId="{491F1D31-A2E0-4782-B121-7B57AA0EDA3D}">
      <dgm:prSet/>
      <dgm:spPr/>
      <dgm:t>
        <a:bodyPr/>
        <a:lstStyle/>
        <a:p>
          <a:endParaRPr lang="es-EC"/>
        </a:p>
      </dgm:t>
    </dgm:pt>
    <dgm:pt modelId="{AC0507ED-02FD-4B10-B662-87033AC59F71}" type="sibTrans" cxnId="{491F1D31-A2E0-4782-B121-7B57AA0EDA3D}">
      <dgm:prSet/>
      <dgm:spPr/>
      <dgm:t>
        <a:bodyPr/>
        <a:lstStyle/>
        <a:p>
          <a:endParaRPr lang="es-EC"/>
        </a:p>
      </dgm:t>
    </dgm:pt>
    <dgm:pt modelId="{D8C50CB1-55FE-4052-8FC3-1C46432943E8}" type="pres">
      <dgm:prSet presAssocID="{E18E542E-AD62-4167-BE6E-081956DB02A7}" presName="Name0" presStyleCnt="0">
        <dgm:presLayoutVars>
          <dgm:dir/>
          <dgm:animLvl val="lvl"/>
          <dgm:resizeHandles val="exact"/>
        </dgm:presLayoutVars>
      </dgm:prSet>
      <dgm:spPr/>
      <dgm:t>
        <a:bodyPr/>
        <a:lstStyle/>
        <a:p>
          <a:endParaRPr lang="es-EC"/>
        </a:p>
      </dgm:t>
    </dgm:pt>
    <dgm:pt modelId="{31A4938F-B004-4B51-ADD2-31D3445B61DC}" type="pres">
      <dgm:prSet presAssocID="{008C8C4A-FBFA-41BB-BB95-1C502E7DF5D7}" presName="linNode" presStyleCnt="0"/>
      <dgm:spPr/>
    </dgm:pt>
    <dgm:pt modelId="{D2C92EC6-62C9-4CB8-AB86-BA48153431AD}" type="pres">
      <dgm:prSet presAssocID="{008C8C4A-FBFA-41BB-BB95-1C502E7DF5D7}" presName="parentText" presStyleLbl="node1" presStyleIdx="0" presStyleCnt="3" custScaleX="11342">
        <dgm:presLayoutVars>
          <dgm:chMax val="1"/>
          <dgm:bulletEnabled val="1"/>
        </dgm:presLayoutVars>
      </dgm:prSet>
      <dgm:spPr/>
      <dgm:t>
        <a:bodyPr/>
        <a:lstStyle/>
        <a:p>
          <a:endParaRPr lang="es-EC"/>
        </a:p>
      </dgm:t>
    </dgm:pt>
    <dgm:pt modelId="{3D5DED25-241A-4D1B-B812-DDA75244BF03}" type="pres">
      <dgm:prSet presAssocID="{008C8C4A-FBFA-41BB-BB95-1C502E7DF5D7}" presName="descendantText" presStyleLbl="alignAccFollowNode1" presStyleIdx="0" presStyleCnt="3" custScaleX="129037">
        <dgm:presLayoutVars>
          <dgm:bulletEnabled val="1"/>
        </dgm:presLayoutVars>
      </dgm:prSet>
      <dgm:spPr/>
      <dgm:t>
        <a:bodyPr/>
        <a:lstStyle/>
        <a:p>
          <a:endParaRPr lang="es-EC"/>
        </a:p>
      </dgm:t>
    </dgm:pt>
    <dgm:pt modelId="{1D472464-2F0C-456A-B85E-A1A90691EEF4}" type="pres">
      <dgm:prSet presAssocID="{B73ED0F0-D447-41C9-903C-B1A3A5F01DB6}" presName="sp" presStyleCnt="0"/>
      <dgm:spPr/>
    </dgm:pt>
    <dgm:pt modelId="{7463BFCD-6060-4FF0-9CA7-7294C8876F2E}" type="pres">
      <dgm:prSet presAssocID="{5DC39943-20C6-4713-B00C-B5450F10F389}" presName="linNode" presStyleCnt="0"/>
      <dgm:spPr/>
    </dgm:pt>
    <dgm:pt modelId="{DFA3948F-CFD0-4150-B700-3B02E8FA6E68}" type="pres">
      <dgm:prSet presAssocID="{5DC39943-20C6-4713-B00C-B5450F10F389}" presName="parentText" presStyleLbl="node1" presStyleIdx="1" presStyleCnt="3" custScaleX="11342">
        <dgm:presLayoutVars>
          <dgm:chMax val="1"/>
          <dgm:bulletEnabled val="1"/>
        </dgm:presLayoutVars>
      </dgm:prSet>
      <dgm:spPr/>
      <dgm:t>
        <a:bodyPr/>
        <a:lstStyle/>
        <a:p>
          <a:endParaRPr lang="es-EC"/>
        </a:p>
      </dgm:t>
    </dgm:pt>
    <dgm:pt modelId="{BFDD5EC1-490B-4106-AE1C-5EC1E2BB0D66}" type="pres">
      <dgm:prSet presAssocID="{5DC39943-20C6-4713-B00C-B5450F10F389}" presName="descendantText" presStyleLbl="alignAccFollowNode1" presStyleIdx="1" presStyleCnt="3" custScaleX="129037">
        <dgm:presLayoutVars>
          <dgm:bulletEnabled val="1"/>
        </dgm:presLayoutVars>
      </dgm:prSet>
      <dgm:spPr/>
      <dgm:t>
        <a:bodyPr/>
        <a:lstStyle/>
        <a:p>
          <a:endParaRPr lang="es-EC"/>
        </a:p>
      </dgm:t>
    </dgm:pt>
    <dgm:pt modelId="{A3F7817C-B1FF-4DBA-8235-7E07CAC89625}" type="pres">
      <dgm:prSet presAssocID="{2F35A972-3E8A-4890-86E6-655E44479CC4}" presName="sp" presStyleCnt="0"/>
      <dgm:spPr/>
    </dgm:pt>
    <dgm:pt modelId="{84D8A679-031D-4708-92CC-FE94AF605B2E}" type="pres">
      <dgm:prSet presAssocID="{52864300-3F31-4D15-B01F-453837722961}" presName="linNode" presStyleCnt="0"/>
      <dgm:spPr/>
    </dgm:pt>
    <dgm:pt modelId="{D912CFBB-575F-4AC0-B65E-32BBCEBFAE02}" type="pres">
      <dgm:prSet presAssocID="{52864300-3F31-4D15-B01F-453837722961}" presName="parentText" presStyleLbl="node1" presStyleIdx="2" presStyleCnt="3" custScaleX="11342">
        <dgm:presLayoutVars>
          <dgm:chMax val="1"/>
          <dgm:bulletEnabled val="1"/>
        </dgm:presLayoutVars>
      </dgm:prSet>
      <dgm:spPr/>
      <dgm:t>
        <a:bodyPr/>
        <a:lstStyle/>
        <a:p>
          <a:endParaRPr lang="es-EC"/>
        </a:p>
      </dgm:t>
    </dgm:pt>
    <dgm:pt modelId="{B9CE4338-A041-4C54-B825-A57A581CF6C2}" type="pres">
      <dgm:prSet presAssocID="{52864300-3F31-4D15-B01F-453837722961}" presName="descendantText" presStyleLbl="alignAccFollowNode1" presStyleIdx="2" presStyleCnt="3" custScaleX="129037">
        <dgm:presLayoutVars>
          <dgm:bulletEnabled val="1"/>
        </dgm:presLayoutVars>
      </dgm:prSet>
      <dgm:spPr/>
      <dgm:t>
        <a:bodyPr/>
        <a:lstStyle/>
        <a:p>
          <a:endParaRPr lang="es-EC"/>
        </a:p>
      </dgm:t>
    </dgm:pt>
  </dgm:ptLst>
  <dgm:cxnLst>
    <dgm:cxn modelId="{801680CF-F7E4-4292-A1CF-0D29F421FEBA}" srcId="{5DC39943-20C6-4713-B00C-B5450F10F389}" destId="{4A286BC4-5510-4B0F-BF8F-A9E1BD675C70}" srcOrd="0" destOrd="0" parTransId="{66C77B5B-5E60-4445-85AE-513DBE72DAA0}" sibTransId="{55E6AD31-8926-4A32-96FE-2D09F264419A}"/>
    <dgm:cxn modelId="{491F1D31-A2E0-4782-B121-7B57AA0EDA3D}" srcId="{52864300-3F31-4D15-B01F-453837722961}" destId="{05564372-E336-4D2E-9155-A1C40C8CB634}" srcOrd="0" destOrd="0" parTransId="{D5E03565-148C-4D06-9756-456DACFB0375}" sibTransId="{AC0507ED-02FD-4B10-B662-87033AC59F71}"/>
    <dgm:cxn modelId="{3EFA1B75-2889-479B-8F7F-192B5736A21B}" type="presOf" srcId="{05564372-E336-4D2E-9155-A1C40C8CB634}" destId="{B9CE4338-A041-4C54-B825-A57A581CF6C2}" srcOrd="0" destOrd="0" presId="urn:microsoft.com/office/officeart/2005/8/layout/vList5"/>
    <dgm:cxn modelId="{D95635DA-B849-48B9-8C76-C97253880F93}" type="presOf" srcId="{008C8C4A-FBFA-41BB-BB95-1C502E7DF5D7}" destId="{D2C92EC6-62C9-4CB8-AB86-BA48153431AD}" srcOrd="0" destOrd="0" presId="urn:microsoft.com/office/officeart/2005/8/layout/vList5"/>
    <dgm:cxn modelId="{EEECDF59-A98E-444C-8E12-6A5DAAAA1375}" type="presOf" srcId="{52864300-3F31-4D15-B01F-453837722961}" destId="{D912CFBB-575F-4AC0-B65E-32BBCEBFAE02}" srcOrd="0" destOrd="0" presId="urn:microsoft.com/office/officeart/2005/8/layout/vList5"/>
    <dgm:cxn modelId="{527D82B2-796B-4991-A710-05C88186894F}" srcId="{E18E542E-AD62-4167-BE6E-081956DB02A7}" destId="{52864300-3F31-4D15-B01F-453837722961}" srcOrd="2" destOrd="0" parTransId="{8E59C4B6-BCA2-4017-8055-A8A1E4683A1B}" sibTransId="{DDDC6E29-7357-425B-8B3F-DD3B780E3104}"/>
    <dgm:cxn modelId="{D2A70A41-A766-4133-BDC8-2DF4CEFEC13B}" type="presOf" srcId="{5DC39943-20C6-4713-B00C-B5450F10F389}" destId="{DFA3948F-CFD0-4150-B700-3B02E8FA6E68}" srcOrd="0" destOrd="0" presId="urn:microsoft.com/office/officeart/2005/8/layout/vList5"/>
    <dgm:cxn modelId="{7D453C37-D388-42D4-8BB0-52A4E0444B71}" srcId="{E18E542E-AD62-4167-BE6E-081956DB02A7}" destId="{5DC39943-20C6-4713-B00C-B5450F10F389}" srcOrd="1" destOrd="0" parTransId="{2E08B27F-D16C-4F77-B89B-A1A29252AA06}" sibTransId="{2F35A972-3E8A-4890-86E6-655E44479CC4}"/>
    <dgm:cxn modelId="{E21CFBCE-AD95-4456-A3CC-76109D048054}" srcId="{E18E542E-AD62-4167-BE6E-081956DB02A7}" destId="{008C8C4A-FBFA-41BB-BB95-1C502E7DF5D7}" srcOrd="0" destOrd="0" parTransId="{0B3A7A49-9EFF-427E-AEEB-BBFEDB811F4C}" sibTransId="{B73ED0F0-D447-41C9-903C-B1A3A5F01DB6}"/>
    <dgm:cxn modelId="{23E36044-1E36-4A38-B179-07860545CE15}" srcId="{008C8C4A-FBFA-41BB-BB95-1C502E7DF5D7}" destId="{A5FB36B5-0B75-4BED-9D68-84E8E9306E59}" srcOrd="0" destOrd="0" parTransId="{4010D35C-C522-4025-958B-C9F52009BEE7}" sibTransId="{CB98BB62-661E-435A-A435-FBD828F63ECD}"/>
    <dgm:cxn modelId="{664E4F33-9137-4FA1-ABAE-D358F4164306}" type="presOf" srcId="{4A286BC4-5510-4B0F-BF8F-A9E1BD675C70}" destId="{BFDD5EC1-490B-4106-AE1C-5EC1E2BB0D66}" srcOrd="0" destOrd="0" presId="urn:microsoft.com/office/officeart/2005/8/layout/vList5"/>
    <dgm:cxn modelId="{EA6F6473-F07D-4F75-9D70-07423E685B18}" type="presOf" srcId="{A5FB36B5-0B75-4BED-9D68-84E8E9306E59}" destId="{3D5DED25-241A-4D1B-B812-DDA75244BF03}" srcOrd="0" destOrd="0" presId="urn:microsoft.com/office/officeart/2005/8/layout/vList5"/>
    <dgm:cxn modelId="{015F5F46-9E7C-43F2-9DD7-037F1B44F979}" type="presOf" srcId="{E18E542E-AD62-4167-BE6E-081956DB02A7}" destId="{D8C50CB1-55FE-4052-8FC3-1C46432943E8}" srcOrd="0" destOrd="0" presId="urn:microsoft.com/office/officeart/2005/8/layout/vList5"/>
    <dgm:cxn modelId="{A7863AAE-242E-4D20-85CC-D3D5C1D57542}" type="presParOf" srcId="{D8C50CB1-55FE-4052-8FC3-1C46432943E8}" destId="{31A4938F-B004-4B51-ADD2-31D3445B61DC}" srcOrd="0" destOrd="0" presId="urn:microsoft.com/office/officeart/2005/8/layout/vList5"/>
    <dgm:cxn modelId="{DC4DB602-B7C2-46E0-9097-AE2DECA1BEA0}" type="presParOf" srcId="{31A4938F-B004-4B51-ADD2-31D3445B61DC}" destId="{D2C92EC6-62C9-4CB8-AB86-BA48153431AD}" srcOrd="0" destOrd="0" presId="urn:microsoft.com/office/officeart/2005/8/layout/vList5"/>
    <dgm:cxn modelId="{8EB1D40C-D478-4D59-8B88-D209F01B4BDF}" type="presParOf" srcId="{31A4938F-B004-4B51-ADD2-31D3445B61DC}" destId="{3D5DED25-241A-4D1B-B812-DDA75244BF03}" srcOrd="1" destOrd="0" presId="urn:microsoft.com/office/officeart/2005/8/layout/vList5"/>
    <dgm:cxn modelId="{78592527-156B-46A8-BAD1-D415F73CB2A0}" type="presParOf" srcId="{D8C50CB1-55FE-4052-8FC3-1C46432943E8}" destId="{1D472464-2F0C-456A-B85E-A1A90691EEF4}" srcOrd="1" destOrd="0" presId="urn:microsoft.com/office/officeart/2005/8/layout/vList5"/>
    <dgm:cxn modelId="{D6672ACD-FA31-475D-9F07-51A589726C35}" type="presParOf" srcId="{D8C50CB1-55FE-4052-8FC3-1C46432943E8}" destId="{7463BFCD-6060-4FF0-9CA7-7294C8876F2E}" srcOrd="2" destOrd="0" presId="urn:microsoft.com/office/officeart/2005/8/layout/vList5"/>
    <dgm:cxn modelId="{4CCD3E82-1798-42CB-AEDB-C8E48BE100A4}" type="presParOf" srcId="{7463BFCD-6060-4FF0-9CA7-7294C8876F2E}" destId="{DFA3948F-CFD0-4150-B700-3B02E8FA6E68}" srcOrd="0" destOrd="0" presId="urn:microsoft.com/office/officeart/2005/8/layout/vList5"/>
    <dgm:cxn modelId="{040FC398-56CC-4FA6-A9DE-93F8ACCAF2E7}" type="presParOf" srcId="{7463BFCD-6060-4FF0-9CA7-7294C8876F2E}" destId="{BFDD5EC1-490B-4106-AE1C-5EC1E2BB0D66}" srcOrd="1" destOrd="0" presId="urn:microsoft.com/office/officeart/2005/8/layout/vList5"/>
    <dgm:cxn modelId="{A3B6F870-74A8-4F0E-B515-460EB4A55479}" type="presParOf" srcId="{D8C50CB1-55FE-4052-8FC3-1C46432943E8}" destId="{A3F7817C-B1FF-4DBA-8235-7E07CAC89625}" srcOrd="3" destOrd="0" presId="urn:microsoft.com/office/officeart/2005/8/layout/vList5"/>
    <dgm:cxn modelId="{4E1073ED-2E67-4DA1-A3DE-51E42A6C0BC6}" type="presParOf" srcId="{D8C50CB1-55FE-4052-8FC3-1C46432943E8}" destId="{84D8A679-031D-4708-92CC-FE94AF605B2E}" srcOrd="4" destOrd="0" presId="urn:microsoft.com/office/officeart/2005/8/layout/vList5"/>
    <dgm:cxn modelId="{8A6FB7B9-421E-4C15-980E-2475B4B2028E}" type="presParOf" srcId="{84D8A679-031D-4708-92CC-FE94AF605B2E}" destId="{D912CFBB-575F-4AC0-B65E-32BBCEBFAE02}" srcOrd="0" destOrd="0" presId="urn:microsoft.com/office/officeart/2005/8/layout/vList5"/>
    <dgm:cxn modelId="{922E380E-1B34-45BB-991E-EE7A2980466D}" type="presParOf" srcId="{84D8A679-031D-4708-92CC-FE94AF605B2E}" destId="{B9CE4338-A041-4C54-B825-A57A581CF6C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F2760-C775-4E39-A302-155ED6CE744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s-EC"/>
        </a:p>
      </dgm:t>
    </dgm:pt>
    <dgm:pt modelId="{7D11C9A3-1560-4D35-811C-045625D76DEF}">
      <dgm:prSet phldrT="[Texto]"/>
      <dgm:spPr>
        <a:solidFill>
          <a:schemeClr val="accent5">
            <a:lumMod val="50000"/>
          </a:schemeClr>
        </a:solidFill>
      </dgm:spPr>
      <dgm:t>
        <a:bodyPr/>
        <a:lstStyle/>
        <a:p>
          <a:r>
            <a:rPr lang="es-EC" b="1" dirty="0" smtClean="0"/>
            <a:t>DIMENSIONES</a:t>
          </a:r>
          <a:endParaRPr lang="es-EC" dirty="0"/>
        </a:p>
      </dgm:t>
    </dgm:pt>
    <dgm:pt modelId="{38885F57-B248-439D-A5ED-6D47C126A395}" type="parTrans" cxnId="{CA1FD979-21D5-4C85-BA74-1B90E2B0CFF6}">
      <dgm:prSet/>
      <dgm:spPr/>
      <dgm:t>
        <a:bodyPr/>
        <a:lstStyle/>
        <a:p>
          <a:endParaRPr lang="es-EC"/>
        </a:p>
      </dgm:t>
    </dgm:pt>
    <dgm:pt modelId="{A96CE416-860B-4063-AA72-4B50045912F0}" type="sibTrans" cxnId="{CA1FD979-21D5-4C85-BA74-1B90E2B0CFF6}">
      <dgm:prSet/>
      <dgm:spPr/>
      <dgm:t>
        <a:bodyPr/>
        <a:lstStyle/>
        <a:p>
          <a:endParaRPr lang="es-EC"/>
        </a:p>
      </dgm:t>
    </dgm:pt>
    <dgm:pt modelId="{3BAA07A9-2615-4E01-B8E7-BA364C84914F}">
      <dgm:prSet phldrT="[Texto]"/>
      <dgm:spPr/>
      <dgm:t>
        <a:bodyPr/>
        <a:lstStyle/>
        <a:p>
          <a:r>
            <a:rPr lang="es-EC" dirty="0" smtClean="0"/>
            <a:t>Factores antropométricos.</a:t>
          </a:r>
          <a:endParaRPr lang="es-EC" dirty="0"/>
        </a:p>
      </dgm:t>
    </dgm:pt>
    <dgm:pt modelId="{1CF512F7-2154-4DFD-BF8E-8259191E2E30}" type="parTrans" cxnId="{DC71FFD0-6FCE-4A92-A3EF-C2727ED7432A}">
      <dgm:prSet/>
      <dgm:spPr/>
      <dgm:t>
        <a:bodyPr/>
        <a:lstStyle/>
        <a:p>
          <a:endParaRPr lang="es-EC"/>
        </a:p>
      </dgm:t>
    </dgm:pt>
    <dgm:pt modelId="{7A3025B7-8690-441A-81B4-AF0B55D8C464}" type="sibTrans" cxnId="{DC71FFD0-6FCE-4A92-A3EF-C2727ED7432A}">
      <dgm:prSet/>
      <dgm:spPr/>
      <dgm:t>
        <a:bodyPr/>
        <a:lstStyle/>
        <a:p>
          <a:endParaRPr lang="es-EC"/>
        </a:p>
      </dgm:t>
    </dgm:pt>
    <dgm:pt modelId="{AC30878A-A2CB-481F-908F-3784FFC1C367}">
      <dgm:prSet phldrT="[Texto]"/>
      <dgm:spPr>
        <a:solidFill>
          <a:schemeClr val="accent5">
            <a:lumMod val="50000"/>
          </a:schemeClr>
        </a:solidFill>
      </dgm:spPr>
      <dgm:t>
        <a:bodyPr/>
        <a:lstStyle/>
        <a:p>
          <a:r>
            <a:rPr lang="es-EC" b="1" dirty="0" smtClean="0"/>
            <a:t>INDICADORES</a:t>
          </a:r>
          <a:endParaRPr lang="es-EC" dirty="0"/>
        </a:p>
      </dgm:t>
    </dgm:pt>
    <dgm:pt modelId="{5A66E1CA-3102-480E-98AD-9B42C929E03F}" type="parTrans" cxnId="{F0AA9D2C-A3E0-47F9-9E36-F3314E90131F}">
      <dgm:prSet/>
      <dgm:spPr/>
      <dgm:t>
        <a:bodyPr/>
        <a:lstStyle/>
        <a:p>
          <a:endParaRPr lang="es-EC"/>
        </a:p>
      </dgm:t>
    </dgm:pt>
    <dgm:pt modelId="{921477F0-84FA-40B3-A4D3-6C633A5ED1F9}" type="sibTrans" cxnId="{F0AA9D2C-A3E0-47F9-9E36-F3314E90131F}">
      <dgm:prSet/>
      <dgm:spPr/>
      <dgm:t>
        <a:bodyPr/>
        <a:lstStyle/>
        <a:p>
          <a:endParaRPr lang="es-EC"/>
        </a:p>
      </dgm:t>
    </dgm:pt>
    <dgm:pt modelId="{252B0867-E5CE-474D-9222-DE36F75862A8}">
      <dgm:prSet phldrT="[Texto]"/>
      <dgm:spPr/>
      <dgm:t>
        <a:bodyPr/>
        <a:lstStyle/>
        <a:p>
          <a:r>
            <a:rPr lang="es-EC" dirty="0" smtClean="0"/>
            <a:t>Peso, talla, talla sentado, índice córmico, brazada.</a:t>
          </a:r>
          <a:endParaRPr lang="es-EC" dirty="0"/>
        </a:p>
      </dgm:t>
    </dgm:pt>
    <dgm:pt modelId="{666FB876-DFA0-4BB2-95CF-068E64903C05}" type="parTrans" cxnId="{C12DFC67-EC7A-4EAA-9DCA-BF9DBE65281A}">
      <dgm:prSet/>
      <dgm:spPr/>
      <dgm:t>
        <a:bodyPr/>
        <a:lstStyle/>
        <a:p>
          <a:endParaRPr lang="es-EC"/>
        </a:p>
      </dgm:t>
    </dgm:pt>
    <dgm:pt modelId="{34F21446-A1A5-4C36-B9E3-14EBEC81B160}" type="sibTrans" cxnId="{C12DFC67-EC7A-4EAA-9DCA-BF9DBE65281A}">
      <dgm:prSet/>
      <dgm:spPr/>
      <dgm:t>
        <a:bodyPr/>
        <a:lstStyle/>
        <a:p>
          <a:endParaRPr lang="es-EC"/>
        </a:p>
      </dgm:t>
    </dgm:pt>
    <dgm:pt modelId="{D2891D5D-5821-488D-98FE-40BB3DA5C073}">
      <dgm:prSet phldrT="[Texto]"/>
      <dgm:spPr>
        <a:solidFill>
          <a:schemeClr val="accent5">
            <a:lumMod val="50000"/>
          </a:schemeClr>
        </a:solidFill>
      </dgm:spPr>
      <dgm:t>
        <a:bodyPr/>
        <a:lstStyle/>
        <a:p>
          <a:r>
            <a:rPr lang="es-EC" b="1" dirty="0" smtClean="0"/>
            <a:t>INSTRUMENTO</a:t>
          </a:r>
          <a:endParaRPr lang="es-EC" dirty="0"/>
        </a:p>
      </dgm:t>
    </dgm:pt>
    <dgm:pt modelId="{29ED2F89-0BD6-4EF6-94F8-6206870F54CE}" type="parTrans" cxnId="{07CFAA00-EBB3-4299-A625-2E45D0D78199}">
      <dgm:prSet/>
      <dgm:spPr/>
      <dgm:t>
        <a:bodyPr/>
        <a:lstStyle/>
        <a:p>
          <a:endParaRPr lang="es-EC"/>
        </a:p>
      </dgm:t>
    </dgm:pt>
    <dgm:pt modelId="{A676AE8D-3A0A-4337-AE39-4FF0BEA392C3}" type="sibTrans" cxnId="{07CFAA00-EBB3-4299-A625-2E45D0D78199}">
      <dgm:prSet/>
      <dgm:spPr/>
      <dgm:t>
        <a:bodyPr/>
        <a:lstStyle/>
        <a:p>
          <a:endParaRPr lang="es-EC"/>
        </a:p>
      </dgm:t>
    </dgm:pt>
    <dgm:pt modelId="{CC776676-B440-452C-BB38-3C427DE96F74}">
      <dgm:prSet/>
      <dgm:spPr/>
      <dgm:t>
        <a:bodyPr/>
        <a:lstStyle/>
        <a:p>
          <a:r>
            <a:rPr lang="es-EC" dirty="0" smtClean="0"/>
            <a:t>Capacidades físicas</a:t>
          </a:r>
          <a:endParaRPr lang="es-EC" dirty="0"/>
        </a:p>
      </dgm:t>
    </dgm:pt>
    <dgm:pt modelId="{5F39BD62-D44C-4B5A-8F0B-496FA725CE01}" type="parTrans" cxnId="{A85ACFB1-A4D8-413A-B9D9-45203E4BEBAF}">
      <dgm:prSet/>
      <dgm:spPr/>
      <dgm:t>
        <a:bodyPr/>
        <a:lstStyle/>
        <a:p>
          <a:endParaRPr lang="es-EC"/>
        </a:p>
      </dgm:t>
    </dgm:pt>
    <dgm:pt modelId="{F380FC97-3C45-43BD-9343-2716F285BD0C}" type="sibTrans" cxnId="{A85ACFB1-A4D8-413A-B9D9-45203E4BEBAF}">
      <dgm:prSet/>
      <dgm:spPr/>
      <dgm:t>
        <a:bodyPr/>
        <a:lstStyle/>
        <a:p>
          <a:endParaRPr lang="es-EC"/>
        </a:p>
      </dgm:t>
    </dgm:pt>
    <dgm:pt modelId="{4EDF96A7-53D5-4A35-A037-6194E77D2975}">
      <dgm:prSet/>
      <dgm:spPr/>
      <dgm:t>
        <a:bodyPr/>
        <a:lstStyle/>
        <a:p>
          <a:r>
            <a:rPr lang="es-EC" dirty="0" smtClean="0"/>
            <a:t>Velocidad en 30m, resistencia a la fuerza en extremidades superiores, resistencia a la fuerza abdominal, fuerza explosiva en tren inferior, resistencia 600m.</a:t>
          </a:r>
          <a:endParaRPr lang="es-EC" dirty="0"/>
        </a:p>
      </dgm:t>
    </dgm:pt>
    <dgm:pt modelId="{B72E1A8F-D14A-40F0-8443-41391ACAF53E}" type="parTrans" cxnId="{DBC6D905-34E1-440F-A50E-1D8707981FB1}">
      <dgm:prSet/>
      <dgm:spPr/>
      <dgm:t>
        <a:bodyPr/>
        <a:lstStyle/>
        <a:p>
          <a:endParaRPr lang="es-EC"/>
        </a:p>
      </dgm:t>
    </dgm:pt>
    <dgm:pt modelId="{91B6E882-362D-47F4-BA87-42FD0B1ADB27}" type="sibTrans" cxnId="{DBC6D905-34E1-440F-A50E-1D8707981FB1}">
      <dgm:prSet/>
      <dgm:spPr/>
      <dgm:t>
        <a:bodyPr/>
        <a:lstStyle/>
        <a:p>
          <a:endParaRPr lang="es-EC"/>
        </a:p>
      </dgm:t>
    </dgm:pt>
    <dgm:pt modelId="{E6611858-332A-47BF-8B79-2830108061FC}">
      <dgm:prSet phldrT="[Texto]"/>
      <dgm:spPr/>
      <dgm:t>
        <a:bodyPr/>
        <a:lstStyle/>
        <a:p>
          <a:r>
            <a:rPr lang="es-EC" smtClean="0"/>
            <a:t>Ficha de observación</a:t>
          </a:r>
          <a:endParaRPr lang="es-EC"/>
        </a:p>
      </dgm:t>
    </dgm:pt>
    <dgm:pt modelId="{31D51E6B-0B42-433C-B106-6F1F75993E51}" type="sibTrans" cxnId="{E7BB5D0C-DD04-45E7-B747-64E996426CC7}">
      <dgm:prSet/>
      <dgm:spPr/>
      <dgm:t>
        <a:bodyPr/>
        <a:lstStyle/>
        <a:p>
          <a:endParaRPr lang="es-EC"/>
        </a:p>
      </dgm:t>
    </dgm:pt>
    <dgm:pt modelId="{5E4B0B45-1AC4-41E3-B486-BF94130E0C59}" type="parTrans" cxnId="{E7BB5D0C-DD04-45E7-B747-64E996426CC7}">
      <dgm:prSet/>
      <dgm:spPr/>
      <dgm:t>
        <a:bodyPr/>
        <a:lstStyle/>
        <a:p>
          <a:endParaRPr lang="es-EC"/>
        </a:p>
      </dgm:t>
    </dgm:pt>
    <dgm:pt modelId="{866A550B-EE1F-43D9-AFE5-546E226F3AB7}">
      <dgm:prSet/>
      <dgm:spPr/>
      <dgm:t>
        <a:bodyPr/>
        <a:lstStyle/>
        <a:p>
          <a:r>
            <a:rPr lang="es-EC" smtClean="0"/>
            <a:t>Cronómetro</a:t>
          </a:r>
          <a:endParaRPr lang="es-EC"/>
        </a:p>
      </dgm:t>
    </dgm:pt>
    <dgm:pt modelId="{EE1DC558-98BE-4B29-956E-95249A88D19F}" type="parTrans" cxnId="{71D87793-41BD-413F-9D82-68EDF5C4552E}">
      <dgm:prSet/>
      <dgm:spPr/>
      <dgm:t>
        <a:bodyPr/>
        <a:lstStyle/>
        <a:p>
          <a:endParaRPr lang="es-EC"/>
        </a:p>
      </dgm:t>
    </dgm:pt>
    <dgm:pt modelId="{A5740F77-3355-4940-8882-CFF35E0BB220}" type="sibTrans" cxnId="{71D87793-41BD-413F-9D82-68EDF5C4552E}">
      <dgm:prSet/>
      <dgm:spPr/>
      <dgm:t>
        <a:bodyPr/>
        <a:lstStyle/>
        <a:p>
          <a:endParaRPr lang="es-EC"/>
        </a:p>
      </dgm:t>
    </dgm:pt>
    <dgm:pt modelId="{860FCB56-0FFF-4A65-AE5A-2BBE2E0A03FD}">
      <dgm:prSet/>
      <dgm:spPr/>
      <dgm:t>
        <a:bodyPr/>
        <a:lstStyle/>
        <a:p>
          <a:r>
            <a:rPr lang="es-EC" smtClean="0"/>
            <a:t>Tallímetro</a:t>
          </a:r>
          <a:endParaRPr lang="es-EC"/>
        </a:p>
      </dgm:t>
    </dgm:pt>
    <dgm:pt modelId="{3F186913-35AE-436B-BDA9-9EBFEE3220A1}" type="parTrans" cxnId="{BA150F2A-0E94-4F52-AEA7-3CF972027432}">
      <dgm:prSet/>
      <dgm:spPr/>
      <dgm:t>
        <a:bodyPr/>
        <a:lstStyle/>
        <a:p>
          <a:endParaRPr lang="es-EC"/>
        </a:p>
      </dgm:t>
    </dgm:pt>
    <dgm:pt modelId="{AA0608F2-26E0-4B29-96A9-7E4065B1E2A2}" type="sibTrans" cxnId="{BA150F2A-0E94-4F52-AEA7-3CF972027432}">
      <dgm:prSet/>
      <dgm:spPr/>
      <dgm:t>
        <a:bodyPr/>
        <a:lstStyle/>
        <a:p>
          <a:endParaRPr lang="es-EC"/>
        </a:p>
      </dgm:t>
    </dgm:pt>
    <dgm:pt modelId="{EFD43BCF-A483-449F-8AAC-A32A5285E8CC}">
      <dgm:prSet/>
      <dgm:spPr/>
      <dgm:t>
        <a:bodyPr/>
        <a:lstStyle/>
        <a:p>
          <a:r>
            <a:rPr lang="es-EC" dirty="0" smtClean="0"/>
            <a:t>Balanza digital</a:t>
          </a:r>
          <a:endParaRPr lang="es-EC" dirty="0"/>
        </a:p>
      </dgm:t>
    </dgm:pt>
    <dgm:pt modelId="{6ACE9239-D21E-48C3-8F25-B23C8AE1230D}" type="parTrans" cxnId="{9BD4711D-7408-4B12-8070-2BF076AB81E9}">
      <dgm:prSet/>
      <dgm:spPr/>
      <dgm:t>
        <a:bodyPr/>
        <a:lstStyle/>
        <a:p>
          <a:endParaRPr lang="es-EC"/>
        </a:p>
      </dgm:t>
    </dgm:pt>
    <dgm:pt modelId="{5CFEA542-9C00-486B-ACF4-B59174F9A0DE}" type="sibTrans" cxnId="{9BD4711D-7408-4B12-8070-2BF076AB81E9}">
      <dgm:prSet/>
      <dgm:spPr/>
      <dgm:t>
        <a:bodyPr/>
        <a:lstStyle/>
        <a:p>
          <a:endParaRPr lang="es-EC"/>
        </a:p>
      </dgm:t>
    </dgm:pt>
    <dgm:pt modelId="{5700E591-AD65-4DBD-9A3D-E78AD5EF8966}">
      <dgm:prSet/>
      <dgm:spPr/>
      <dgm:t>
        <a:bodyPr/>
        <a:lstStyle/>
        <a:p>
          <a:r>
            <a:rPr lang="es-EC" dirty="0" smtClean="0"/>
            <a:t>Cinta métrica</a:t>
          </a:r>
          <a:endParaRPr lang="es-EC" dirty="0"/>
        </a:p>
      </dgm:t>
    </dgm:pt>
    <dgm:pt modelId="{AC3FE614-D8BE-49FB-8C91-7F5A7F342E25}" type="parTrans" cxnId="{3F02056A-73C5-4566-8CBC-3A3A710355CB}">
      <dgm:prSet/>
      <dgm:spPr/>
      <dgm:t>
        <a:bodyPr/>
        <a:lstStyle/>
        <a:p>
          <a:endParaRPr lang="es-EC"/>
        </a:p>
      </dgm:t>
    </dgm:pt>
    <dgm:pt modelId="{8914CC40-DECB-4DA2-AD51-76E98A83D2D5}" type="sibTrans" cxnId="{3F02056A-73C5-4566-8CBC-3A3A710355CB}">
      <dgm:prSet/>
      <dgm:spPr/>
      <dgm:t>
        <a:bodyPr/>
        <a:lstStyle/>
        <a:p>
          <a:endParaRPr lang="es-EC"/>
        </a:p>
      </dgm:t>
    </dgm:pt>
    <dgm:pt modelId="{D474A2A0-18FE-488D-843B-5928BD8FB024}" type="pres">
      <dgm:prSet presAssocID="{C6CF2760-C775-4E39-A302-155ED6CE7440}" presName="Name0" presStyleCnt="0">
        <dgm:presLayoutVars>
          <dgm:dir/>
          <dgm:animLvl val="lvl"/>
          <dgm:resizeHandles val="exact"/>
        </dgm:presLayoutVars>
      </dgm:prSet>
      <dgm:spPr/>
      <dgm:t>
        <a:bodyPr/>
        <a:lstStyle/>
        <a:p>
          <a:endParaRPr lang="es-EC"/>
        </a:p>
      </dgm:t>
    </dgm:pt>
    <dgm:pt modelId="{960A2D14-7FBA-4FD3-B1C7-CF542E3272C0}" type="pres">
      <dgm:prSet presAssocID="{7D11C9A3-1560-4D35-811C-045625D76DEF}" presName="linNode" presStyleCnt="0"/>
      <dgm:spPr/>
    </dgm:pt>
    <dgm:pt modelId="{3E4AE350-4D29-4F3F-8A99-9AAF07509D0C}" type="pres">
      <dgm:prSet presAssocID="{7D11C9A3-1560-4D35-811C-045625D76DEF}" presName="parentText" presStyleLbl="node1" presStyleIdx="0" presStyleCnt="3">
        <dgm:presLayoutVars>
          <dgm:chMax val="1"/>
          <dgm:bulletEnabled val="1"/>
        </dgm:presLayoutVars>
      </dgm:prSet>
      <dgm:spPr/>
      <dgm:t>
        <a:bodyPr/>
        <a:lstStyle/>
        <a:p>
          <a:endParaRPr lang="es-EC"/>
        </a:p>
      </dgm:t>
    </dgm:pt>
    <dgm:pt modelId="{DD2E8257-A59E-4F5B-A105-BC313C698667}" type="pres">
      <dgm:prSet presAssocID="{7D11C9A3-1560-4D35-811C-045625D76DEF}" presName="descendantText" presStyleLbl="alignAccFollowNode1" presStyleIdx="0" presStyleCnt="3">
        <dgm:presLayoutVars>
          <dgm:bulletEnabled val="1"/>
        </dgm:presLayoutVars>
      </dgm:prSet>
      <dgm:spPr/>
      <dgm:t>
        <a:bodyPr/>
        <a:lstStyle/>
        <a:p>
          <a:endParaRPr lang="es-EC"/>
        </a:p>
      </dgm:t>
    </dgm:pt>
    <dgm:pt modelId="{4119C0D6-1F74-4A11-A895-BCB895942967}" type="pres">
      <dgm:prSet presAssocID="{A96CE416-860B-4063-AA72-4B50045912F0}" presName="sp" presStyleCnt="0"/>
      <dgm:spPr/>
    </dgm:pt>
    <dgm:pt modelId="{1C809427-5A69-478F-96E1-D156CD4CF618}" type="pres">
      <dgm:prSet presAssocID="{AC30878A-A2CB-481F-908F-3784FFC1C367}" presName="linNode" presStyleCnt="0"/>
      <dgm:spPr/>
    </dgm:pt>
    <dgm:pt modelId="{1023D925-9466-482A-8ECF-7E6319B5B867}" type="pres">
      <dgm:prSet presAssocID="{AC30878A-A2CB-481F-908F-3784FFC1C367}" presName="parentText" presStyleLbl="node1" presStyleIdx="1" presStyleCnt="3">
        <dgm:presLayoutVars>
          <dgm:chMax val="1"/>
          <dgm:bulletEnabled val="1"/>
        </dgm:presLayoutVars>
      </dgm:prSet>
      <dgm:spPr/>
      <dgm:t>
        <a:bodyPr/>
        <a:lstStyle/>
        <a:p>
          <a:endParaRPr lang="es-EC"/>
        </a:p>
      </dgm:t>
    </dgm:pt>
    <dgm:pt modelId="{7D9B6573-FFE8-4156-9E5E-E935888913F6}" type="pres">
      <dgm:prSet presAssocID="{AC30878A-A2CB-481F-908F-3784FFC1C367}" presName="descendantText" presStyleLbl="alignAccFollowNode1" presStyleIdx="1" presStyleCnt="3">
        <dgm:presLayoutVars>
          <dgm:bulletEnabled val="1"/>
        </dgm:presLayoutVars>
      </dgm:prSet>
      <dgm:spPr/>
      <dgm:t>
        <a:bodyPr/>
        <a:lstStyle/>
        <a:p>
          <a:endParaRPr lang="es-EC"/>
        </a:p>
      </dgm:t>
    </dgm:pt>
    <dgm:pt modelId="{F1820A86-2061-4009-BA78-E6FF6A5A12D1}" type="pres">
      <dgm:prSet presAssocID="{921477F0-84FA-40B3-A4D3-6C633A5ED1F9}" presName="sp" presStyleCnt="0"/>
      <dgm:spPr/>
    </dgm:pt>
    <dgm:pt modelId="{AD285045-F19B-46BE-AE01-8FBC0A941519}" type="pres">
      <dgm:prSet presAssocID="{D2891D5D-5821-488D-98FE-40BB3DA5C073}" presName="linNode" presStyleCnt="0"/>
      <dgm:spPr/>
    </dgm:pt>
    <dgm:pt modelId="{13884DAC-A7CB-4374-9932-4ABAEC08A5AE}" type="pres">
      <dgm:prSet presAssocID="{D2891D5D-5821-488D-98FE-40BB3DA5C073}" presName="parentText" presStyleLbl="node1" presStyleIdx="2" presStyleCnt="3">
        <dgm:presLayoutVars>
          <dgm:chMax val="1"/>
          <dgm:bulletEnabled val="1"/>
        </dgm:presLayoutVars>
      </dgm:prSet>
      <dgm:spPr/>
      <dgm:t>
        <a:bodyPr/>
        <a:lstStyle/>
        <a:p>
          <a:endParaRPr lang="es-EC"/>
        </a:p>
      </dgm:t>
    </dgm:pt>
    <dgm:pt modelId="{EC8E38A3-1F88-405F-8790-A9173B2E6684}" type="pres">
      <dgm:prSet presAssocID="{D2891D5D-5821-488D-98FE-40BB3DA5C073}" presName="descendantText" presStyleLbl="alignAccFollowNode1" presStyleIdx="2" presStyleCnt="3" custScaleY="137923" custLinFactNeighborX="2614" custLinFactNeighborY="7291">
        <dgm:presLayoutVars>
          <dgm:bulletEnabled val="1"/>
        </dgm:presLayoutVars>
      </dgm:prSet>
      <dgm:spPr/>
      <dgm:t>
        <a:bodyPr/>
        <a:lstStyle/>
        <a:p>
          <a:endParaRPr lang="es-EC"/>
        </a:p>
      </dgm:t>
    </dgm:pt>
  </dgm:ptLst>
  <dgm:cxnLst>
    <dgm:cxn modelId="{CA1FD979-21D5-4C85-BA74-1B90E2B0CFF6}" srcId="{C6CF2760-C775-4E39-A302-155ED6CE7440}" destId="{7D11C9A3-1560-4D35-811C-045625D76DEF}" srcOrd="0" destOrd="0" parTransId="{38885F57-B248-439D-A5ED-6D47C126A395}" sibTransId="{A96CE416-860B-4063-AA72-4B50045912F0}"/>
    <dgm:cxn modelId="{07CFAA00-EBB3-4299-A625-2E45D0D78199}" srcId="{C6CF2760-C775-4E39-A302-155ED6CE7440}" destId="{D2891D5D-5821-488D-98FE-40BB3DA5C073}" srcOrd="2" destOrd="0" parTransId="{29ED2F89-0BD6-4EF6-94F8-6206870F54CE}" sibTransId="{A676AE8D-3A0A-4337-AE39-4FF0BEA392C3}"/>
    <dgm:cxn modelId="{C783A315-9C4D-438A-9C19-1000273BC221}" type="presOf" srcId="{252B0867-E5CE-474D-9222-DE36F75862A8}" destId="{7D9B6573-FFE8-4156-9E5E-E935888913F6}" srcOrd="0" destOrd="0" presId="urn:microsoft.com/office/officeart/2005/8/layout/vList5"/>
    <dgm:cxn modelId="{9B40F46A-6769-404C-B045-B211E5502E4C}" type="presOf" srcId="{3BAA07A9-2615-4E01-B8E7-BA364C84914F}" destId="{DD2E8257-A59E-4F5B-A105-BC313C698667}" srcOrd="0" destOrd="0" presId="urn:microsoft.com/office/officeart/2005/8/layout/vList5"/>
    <dgm:cxn modelId="{7734EA3D-3475-47DE-A0F0-2CEFFB26D8D6}" type="presOf" srcId="{EFD43BCF-A483-449F-8AAC-A32A5285E8CC}" destId="{EC8E38A3-1F88-405F-8790-A9173B2E6684}" srcOrd="0" destOrd="3" presId="urn:microsoft.com/office/officeart/2005/8/layout/vList5"/>
    <dgm:cxn modelId="{9BD4711D-7408-4B12-8070-2BF076AB81E9}" srcId="{D2891D5D-5821-488D-98FE-40BB3DA5C073}" destId="{EFD43BCF-A483-449F-8AAC-A32A5285E8CC}" srcOrd="3" destOrd="0" parTransId="{6ACE9239-D21E-48C3-8F25-B23C8AE1230D}" sibTransId="{5CFEA542-9C00-486B-ACF4-B59174F9A0DE}"/>
    <dgm:cxn modelId="{2A46F3A8-E774-4C2B-B82D-7E932F33E75A}" type="presOf" srcId="{4EDF96A7-53D5-4A35-A037-6194E77D2975}" destId="{7D9B6573-FFE8-4156-9E5E-E935888913F6}" srcOrd="0" destOrd="1" presId="urn:microsoft.com/office/officeart/2005/8/layout/vList5"/>
    <dgm:cxn modelId="{A597E69E-C4F3-4EF7-A2AF-FC4727D68FA5}" type="presOf" srcId="{E6611858-332A-47BF-8B79-2830108061FC}" destId="{EC8E38A3-1F88-405F-8790-A9173B2E6684}" srcOrd="0" destOrd="0" presId="urn:microsoft.com/office/officeart/2005/8/layout/vList5"/>
    <dgm:cxn modelId="{60DD5FB0-16D8-4EE0-804E-FE636D887BB8}" type="presOf" srcId="{5700E591-AD65-4DBD-9A3D-E78AD5EF8966}" destId="{EC8E38A3-1F88-405F-8790-A9173B2E6684}" srcOrd="0" destOrd="4" presId="urn:microsoft.com/office/officeart/2005/8/layout/vList5"/>
    <dgm:cxn modelId="{E7BB5D0C-DD04-45E7-B747-64E996426CC7}" srcId="{D2891D5D-5821-488D-98FE-40BB3DA5C073}" destId="{E6611858-332A-47BF-8B79-2830108061FC}" srcOrd="0" destOrd="0" parTransId="{5E4B0B45-1AC4-41E3-B486-BF94130E0C59}" sibTransId="{31D51E6B-0B42-433C-B106-6F1F75993E51}"/>
    <dgm:cxn modelId="{DC108077-7D9A-4E5D-B76A-30526EBFCBF6}" type="presOf" srcId="{AC30878A-A2CB-481F-908F-3784FFC1C367}" destId="{1023D925-9466-482A-8ECF-7E6319B5B867}" srcOrd="0" destOrd="0" presId="urn:microsoft.com/office/officeart/2005/8/layout/vList5"/>
    <dgm:cxn modelId="{01590646-3FA0-4167-AD6F-2DA81E62941E}" type="presOf" srcId="{866A550B-EE1F-43D9-AFE5-546E226F3AB7}" destId="{EC8E38A3-1F88-405F-8790-A9173B2E6684}" srcOrd="0" destOrd="1" presId="urn:microsoft.com/office/officeart/2005/8/layout/vList5"/>
    <dgm:cxn modelId="{1743C7A5-50B3-42FA-9F7D-9352A534FF6C}" type="presOf" srcId="{860FCB56-0FFF-4A65-AE5A-2BBE2E0A03FD}" destId="{EC8E38A3-1F88-405F-8790-A9173B2E6684}" srcOrd="0" destOrd="2" presId="urn:microsoft.com/office/officeart/2005/8/layout/vList5"/>
    <dgm:cxn modelId="{4E3859D6-AACD-4D06-B195-5FCD86C094E4}" type="presOf" srcId="{D2891D5D-5821-488D-98FE-40BB3DA5C073}" destId="{13884DAC-A7CB-4374-9932-4ABAEC08A5AE}" srcOrd="0" destOrd="0" presId="urn:microsoft.com/office/officeart/2005/8/layout/vList5"/>
    <dgm:cxn modelId="{DC71FFD0-6FCE-4A92-A3EF-C2727ED7432A}" srcId="{7D11C9A3-1560-4D35-811C-045625D76DEF}" destId="{3BAA07A9-2615-4E01-B8E7-BA364C84914F}" srcOrd="0" destOrd="0" parTransId="{1CF512F7-2154-4DFD-BF8E-8259191E2E30}" sibTransId="{7A3025B7-8690-441A-81B4-AF0B55D8C464}"/>
    <dgm:cxn modelId="{A85ACFB1-A4D8-413A-B9D9-45203E4BEBAF}" srcId="{7D11C9A3-1560-4D35-811C-045625D76DEF}" destId="{CC776676-B440-452C-BB38-3C427DE96F74}" srcOrd="1" destOrd="0" parTransId="{5F39BD62-D44C-4B5A-8F0B-496FA725CE01}" sibTransId="{F380FC97-3C45-43BD-9343-2716F285BD0C}"/>
    <dgm:cxn modelId="{BA150F2A-0E94-4F52-AEA7-3CF972027432}" srcId="{D2891D5D-5821-488D-98FE-40BB3DA5C073}" destId="{860FCB56-0FFF-4A65-AE5A-2BBE2E0A03FD}" srcOrd="2" destOrd="0" parTransId="{3F186913-35AE-436B-BDA9-9EBFEE3220A1}" sibTransId="{AA0608F2-26E0-4B29-96A9-7E4065B1E2A2}"/>
    <dgm:cxn modelId="{416B13A0-4303-4E3E-A2F5-C7AC1AABF7BD}" type="presOf" srcId="{7D11C9A3-1560-4D35-811C-045625D76DEF}" destId="{3E4AE350-4D29-4F3F-8A99-9AAF07509D0C}" srcOrd="0" destOrd="0" presId="urn:microsoft.com/office/officeart/2005/8/layout/vList5"/>
    <dgm:cxn modelId="{DBC6D905-34E1-440F-A50E-1D8707981FB1}" srcId="{AC30878A-A2CB-481F-908F-3784FFC1C367}" destId="{4EDF96A7-53D5-4A35-A037-6194E77D2975}" srcOrd="1" destOrd="0" parTransId="{B72E1A8F-D14A-40F0-8443-41391ACAF53E}" sibTransId="{91B6E882-362D-47F4-BA87-42FD0B1ADB27}"/>
    <dgm:cxn modelId="{3F02056A-73C5-4566-8CBC-3A3A710355CB}" srcId="{D2891D5D-5821-488D-98FE-40BB3DA5C073}" destId="{5700E591-AD65-4DBD-9A3D-E78AD5EF8966}" srcOrd="4" destOrd="0" parTransId="{AC3FE614-D8BE-49FB-8C91-7F5A7F342E25}" sibTransId="{8914CC40-DECB-4DA2-AD51-76E98A83D2D5}"/>
    <dgm:cxn modelId="{F719B6D2-1951-4C76-9CC7-874EBF20256D}" type="presOf" srcId="{CC776676-B440-452C-BB38-3C427DE96F74}" destId="{DD2E8257-A59E-4F5B-A105-BC313C698667}" srcOrd="0" destOrd="1" presId="urn:microsoft.com/office/officeart/2005/8/layout/vList5"/>
    <dgm:cxn modelId="{F0AA9D2C-A3E0-47F9-9E36-F3314E90131F}" srcId="{C6CF2760-C775-4E39-A302-155ED6CE7440}" destId="{AC30878A-A2CB-481F-908F-3784FFC1C367}" srcOrd="1" destOrd="0" parTransId="{5A66E1CA-3102-480E-98AD-9B42C929E03F}" sibTransId="{921477F0-84FA-40B3-A4D3-6C633A5ED1F9}"/>
    <dgm:cxn modelId="{C12DFC67-EC7A-4EAA-9DCA-BF9DBE65281A}" srcId="{AC30878A-A2CB-481F-908F-3784FFC1C367}" destId="{252B0867-E5CE-474D-9222-DE36F75862A8}" srcOrd="0" destOrd="0" parTransId="{666FB876-DFA0-4BB2-95CF-068E64903C05}" sibTransId="{34F21446-A1A5-4C36-B9E3-14EBEC81B160}"/>
    <dgm:cxn modelId="{F5681C88-5A5B-4070-958D-535798C59FBD}" type="presOf" srcId="{C6CF2760-C775-4E39-A302-155ED6CE7440}" destId="{D474A2A0-18FE-488D-843B-5928BD8FB024}" srcOrd="0" destOrd="0" presId="urn:microsoft.com/office/officeart/2005/8/layout/vList5"/>
    <dgm:cxn modelId="{71D87793-41BD-413F-9D82-68EDF5C4552E}" srcId="{D2891D5D-5821-488D-98FE-40BB3DA5C073}" destId="{866A550B-EE1F-43D9-AFE5-546E226F3AB7}" srcOrd="1" destOrd="0" parTransId="{EE1DC558-98BE-4B29-956E-95249A88D19F}" sibTransId="{A5740F77-3355-4940-8882-CFF35E0BB220}"/>
    <dgm:cxn modelId="{ED463B45-7408-410B-9889-E80C51581BC5}" type="presParOf" srcId="{D474A2A0-18FE-488D-843B-5928BD8FB024}" destId="{960A2D14-7FBA-4FD3-B1C7-CF542E3272C0}" srcOrd="0" destOrd="0" presId="urn:microsoft.com/office/officeart/2005/8/layout/vList5"/>
    <dgm:cxn modelId="{460A5444-5483-436A-AF04-E2346444C71F}" type="presParOf" srcId="{960A2D14-7FBA-4FD3-B1C7-CF542E3272C0}" destId="{3E4AE350-4D29-4F3F-8A99-9AAF07509D0C}" srcOrd="0" destOrd="0" presId="urn:microsoft.com/office/officeart/2005/8/layout/vList5"/>
    <dgm:cxn modelId="{9F569F23-ABC7-45CE-B9B1-05EC7ABB594A}" type="presParOf" srcId="{960A2D14-7FBA-4FD3-B1C7-CF542E3272C0}" destId="{DD2E8257-A59E-4F5B-A105-BC313C698667}" srcOrd="1" destOrd="0" presId="urn:microsoft.com/office/officeart/2005/8/layout/vList5"/>
    <dgm:cxn modelId="{36B626CC-6EDB-43EE-BDE1-D196D8A5CC2E}" type="presParOf" srcId="{D474A2A0-18FE-488D-843B-5928BD8FB024}" destId="{4119C0D6-1F74-4A11-A895-BCB895942967}" srcOrd="1" destOrd="0" presId="urn:microsoft.com/office/officeart/2005/8/layout/vList5"/>
    <dgm:cxn modelId="{EDA72CCE-D47F-4994-8874-0E72DAA6D825}" type="presParOf" srcId="{D474A2A0-18FE-488D-843B-5928BD8FB024}" destId="{1C809427-5A69-478F-96E1-D156CD4CF618}" srcOrd="2" destOrd="0" presId="urn:microsoft.com/office/officeart/2005/8/layout/vList5"/>
    <dgm:cxn modelId="{0A744B9C-BBAD-4753-BB67-CC5D31A7514B}" type="presParOf" srcId="{1C809427-5A69-478F-96E1-D156CD4CF618}" destId="{1023D925-9466-482A-8ECF-7E6319B5B867}" srcOrd="0" destOrd="0" presId="urn:microsoft.com/office/officeart/2005/8/layout/vList5"/>
    <dgm:cxn modelId="{B3E23083-6FC8-451E-9863-2EF49C8836E5}" type="presParOf" srcId="{1C809427-5A69-478F-96E1-D156CD4CF618}" destId="{7D9B6573-FFE8-4156-9E5E-E935888913F6}" srcOrd="1" destOrd="0" presId="urn:microsoft.com/office/officeart/2005/8/layout/vList5"/>
    <dgm:cxn modelId="{171F5CF9-C678-4BF9-9345-9FF1A14C9CC2}" type="presParOf" srcId="{D474A2A0-18FE-488D-843B-5928BD8FB024}" destId="{F1820A86-2061-4009-BA78-E6FF6A5A12D1}" srcOrd="3" destOrd="0" presId="urn:microsoft.com/office/officeart/2005/8/layout/vList5"/>
    <dgm:cxn modelId="{C03A3F42-9D8C-46BB-8775-30E102DDD148}" type="presParOf" srcId="{D474A2A0-18FE-488D-843B-5928BD8FB024}" destId="{AD285045-F19B-46BE-AE01-8FBC0A941519}" srcOrd="4" destOrd="0" presId="urn:microsoft.com/office/officeart/2005/8/layout/vList5"/>
    <dgm:cxn modelId="{04D63AF9-D691-45D7-B716-E7E2545070EB}" type="presParOf" srcId="{AD285045-F19B-46BE-AE01-8FBC0A941519}" destId="{13884DAC-A7CB-4374-9932-4ABAEC08A5AE}" srcOrd="0" destOrd="0" presId="urn:microsoft.com/office/officeart/2005/8/layout/vList5"/>
    <dgm:cxn modelId="{9A10826C-1D35-4395-AC19-343F4E829930}" type="presParOf" srcId="{AD285045-F19B-46BE-AE01-8FBC0A941519}" destId="{EC8E38A3-1F88-405F-8790-A9173B2E668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C6CF2760-C775-4E39-A302-155ED6CE7440}"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s-EC"/>
        </a:p>
      </dgm:t>
    </dgm:pt>
    <dgm:pt modelId="{7D11C9A3-1560-4D35-811C-045625D76DEF}">
      <dgm:prSet phldrT="[Texto]"/>
      <dgm:spPr>
        <a:solidFill>
          <a:schemeClr val="accent5">
            <a:lumMod val="50000"/>
          </a:schemeClr>
        </a:solidFill>
      </dgm:spPr>
      <dgm:t>
        <a:bodyPr/>
        <a:lstStyle/>
        <a:p>
          <a:r>
            <a:rPr lang="es-EC" b="1" dirty="0" smtClean="0"/>
            <a:t>DIMENSIONES</a:t>
          </a:r>
          <a:endParaRPr lang="es-EC" dirty="0"/>
        </a:p>
      </dgm:t>
    </dgm:pt>
    <dgm:pt modelId="{38885F57-B248-439D-A5ED-6D47C126A395}" type="parTrans" cxnId="{CA1FD979-21D5-4C85-BA74-1B90E2B0CFF6}">
      <dgm:prSet/>
      <dgm:spPr/>
      <dgm:t>
        <a:bodyPr/>
        <a:lstStyle/>
        <a:p>
          <a:endParaRPr lang="es-EC"/>
        </a:p>
      </dgm:t>
    </dgm:pt>
    <dgm:pt modelId="{A96CE416-860B-4063-AA72-4B50045912F0}" type="sibTrans" cxnId="{CA1FD979-21D5-4C85-BA74-1B90E2B0CFF6}">
      <dgm:prSet/>
      <dgm:spPr/>
      <dgm:t>
        <a:bodyPr/>
        <a:lstStyle/>
        <a:p>
          <a:endParaRPr lang="es-EC"/>
        </a:p>
      </dgm:t>
    </dgm:pt>
    <dgm:pt modelId="{3BAA07A9-2615-4E01-B8E7-BA364C84914F}">
      <dgm:prSet phldrT="[Texto]"/>
      <dgm:spPr/>
      <dgm:t>
        <a:bodyPr/>
        <a:lstStyle/>
        <a:p>
          <a:r>
            <a:rPr lang="es-EC" dirty="0" smtClean="0"/>
            <a:t>Grupos etarios catalogados por edad, para la iniciación deportiva</a:t>
          </a:r>
          <a:endParaRPr lang="es-EC" dirty="0"/>
        </a:p>
      </dgm:t>
    </dgm:pt>
    <dgm:pt modelId="{1CF512F7-2154-4DFD-BF8E-8259191E2E30}" type="parTrans" cxnId="{DC71FFD0-6FCE-4A92-A3EF-C2727ED7432A}">
      <dgm:prSet/>
      <dgm:spPr/>
      <dgm:t>
        <a:bodyPr/>
        <a:lstStyle/>
        <a:p>
          <a:endParaRPr lang="es-EC"/>
        </a:p>
      </dgm:t>
    </dgm:pt>
    <dgm:pt modelId="{7A3025B7-8690-441A-81B4-AF0B55D8C464}" type="sibTrans" cxnId="{DC71FFD0-6FCE-4A92-A3EF-C2727ED7432A}">
      <dgm:prSet/>
      <dgm:spPr/>
      <dgm:t>
        <a:bodyPr/>
        <a:lstStyle/>
        <a:p>
          <a:endParaRPr lang="es-EC"/>
        </a:p>
      </dgm:t>
    </dgm:pt>
    <dgm:pt modelId="{AC30878A-A2CB-481F-908F-3784FFC1C367}">
      <dgm:prSet phldrT="[Texto]"/>
      <dgm:spPr>
        <a:solidFill>
          <a:schemeClr val="accent5">
            <a:lumMod val="50000"/>
          </a:schemeClr>
        </a:solidFill>
      </dgm:spPr>
      <dgm:t>
        <a:bodyPr/>
        <a:lstStyle/>
        <a:p>
          <a:r>
            <a:rPr lang="es-EC" b="1" dirty="0" smtClean="0"/>
            <a:t>INDICADORES</a:t>
          </a:r>
          <a:endParaRPr lang="es-EC" dirty="0"/>
        </a:p>
      </dgm:t>
    </dgm:pt>
    <dgm:pt modelId="{5A66E1CA-3102-480E-98AD-9B42C929E03F}" type="parTrans" cxnId="{F0AA9D2C-A3E0-47F9-9E36-F3314E90131F}">
      <dgm:prSet/>
      <dgm:spPr/>
      <dgm:t>
        <a:bodyPr/>
        <a:lstStyle/>
        <a:p>
          <a:endParaRPr lang="es-EC"/>
        </a:p>
      </dgm:t>
    </dgm:pt>
    <dgm:pt modelId="{921477F0-84FA-40B3-A4D3-6C633A5ED1F9}" type="sibTrans" cxnId="{F0AA9D2C-A3E0-47F9-9E36-F3314E90131F}">
      <dgm:prSet/>
      <dgm:spPr/>
      <dgm:t>
        <a:bodyPr/>
        <a:lstStyle/>
        <a:p>
          <a:endParaRPr lang="es-EC"/>
        </a:p>
      </dgm:t>
    </dgm:pt>
    <dgm:pt modelId="{252B0867-E5CE-474D-9222-DE36F75862A8}">
      <dgm:prSet phldrT="[Texto]"/>
      <dgm:spPr/>
      <dgm:t>
        <a:bodyPr/>
        <a:lstStyle/>
        <a:p>
          <a:r>
            <a:rPr lang="es-EC" dirty="0" smtClean="0"/>
            <a:t>Edades de iniciación deportiva temprana en el Levantamiento de Pesas</a:t>
          </a:r>
          <a:endParaRPr lang="es-EC" dirty="0"/>
        </a:p>
      </dgm:t>
    </dgm:pt>
    <dgm:pt modelId="{666FB876-DFA0-4BB2-95CF-068E64903C05}" type="parTrans" cxnId="{C12DFC67-EC7A-4EAA-9DCA-BF9DBE65281A}">
      <dgm:prSet/>
      <dgm:spPr/>
      <dgm:t>
        <a:bodyPr/>
        <a:lstStyle/>
        <a:p>
          <a:endParaRPr lang="es-EC"/>
        </a:p>
      </dgm:t>
    </dgm:pt>
    <dgm:pt modelId="{34F21446-A1A5-4C36-B9E3-14EBEC81B160}" type="sibTrans" cxnId="{C12DFC67-EC7A-4EAA-9DCA-BF9DBE65281A}">
      <dgm:prSet/>
      <dgm:spPr/>
      <dgm:t>
        <a:bodyPr/>
        <a:lstStyle/>
        <a:p>
          <a:endParaRPr lang="es-EC"/>
        </a:p>
      </dgm:t>
    </dgm:pt>
    <dgm:pt modelId="{D2891D5D-5821-488D-98FE-40BB3DA5C073}">
      <dgm:prSet phldrT="[Texto]"/>
      <dgm:spPr>
        <a:solidFill>
          <a:schemeClr val="accent5">
            <a:lumMod val="50000"/>
          </a:schemeClr>
        </a:solidFill>
      </dgm:spPr>
      <dgm:t>
        <a:bodyPr/>
        <a:lstStyle/>
        <a:p>
          <a:r>
            <a:rPr lang="es-EC" b="1" dirty="0" smtClean="0"/>
            <a:t>INSTRUMENTO</a:t>
          </a:r>
          <a:endParaRPr lang="es-EC" dirty="0"/>
        </a:p>
      </dgm:t>
    </dgm:pt>
    <dgm:pt modelId="{29ED2F89-0BD6-4EF6-94F8-6206870F54CE}" type="parTrans" cxnId="{07CFAA00-EBB3-4299-A625-2E45D0D78199}">
      <dgm:prSet/>
      <dgm:spPr/>
      <dgm:t>
        <a:bodyPr/>
        <a:lstStyle/>
        <a:p>
          <a:endParaRPr lang="es-EC"/>
        </a:p>
      </dgm:t>
    </dgm:pt>
    <dgm:pt modelId="{A676AE8D-3A0A-4337-AE39-4FF0BEA392C3}" type="sibTrans" cxnId="{07CFAA00-EBB3-4299-A625-2E45D0D78199}">
      <dgm:prSet/>
      <dgm:spPr/>
      <dgm:t>
        <a:bodyPr/>
        <a:lstStyle/>
        <a:p>
          <a:endParaRPr lang="es-EC"/>
        </a:p>
      </dgm:t>
    </dgm:pt>
    <dgm:pt modelId="{E6611858-332A-47BF-8B79-2830108061FC}">
      <dgm:prSet phldrT="[Texto]"/>
      <dgm:spPr/>
      <dgm:t>
        <a:bodyPr/>
        <a:lstStyle/>
        <a:p>
          <a:r>
            <a:rPr lang="es-EC" dirty="0" smtClean="0"/>
            <a:t>Validación de edad mediante comprobación y registro.</a:t>
          </a:r>
          <a:endParaRPr lang="es-EC" dirty="0"/>
        </a:p>
      </dgm:t>
    </dgm:pt>
    <dgm:pt modelId="{31D51E6B-0B42-433C-B106-6F1F75993E51}" type="sibTrans" cxnId="{E7BB5D0C-DD04-45E7-B747-64E996426CC7}">
      <dgm:prSet/>
      <dgm:spPr/>
      <dgm:t>
        <a:bodyPr/>
        <a:lstStyle/>
        <a:p>
          <a:endParaRPr lang="es-EC"/>
        </a:p>
      </dgm:t>
    </dgm:pt>
    <dgm:pt modelId="{5E4B0B45-1AC4-41E3-B486-BF94130E0C59}" type="parTrans" cxnId="{E7BB5D0C-DD04-45E7-B747-64E996426CC7}">
      <dgm:prSet/>
      <dgm:spPr/>
      <dgm:t>
        <a:bodyPr/>
        <a:lstStyle/>
        <a:p>
          <a:endParaRPr lang="es-EC"/>
        </a:p>
      </dgm:t>
    </dgm:pt>
    <dgm:pt modelId="{D474A2A0-18FE-488D-843B-5928BD8FB024}" type="pres">
      <dgm:prSet presAssocID="{C6CF2760-C775-4E39-A302-155ED6CE7440}" presName="Name0" presStyleCnt="0">
        <dgm:presLayoutVars>
          <dgm:dir/>
          <dgm:animLvl val="lvl"/>
          <dgm:resizeHandles val="exact"/>
        </dgm:presLayoutVars>
      </dgm:prSet>
      <dgm:spPr/>
      <dgm:t>
        <a:bodyPr/>
        <a:lstStyle/>
        <a:p>
          <a:endParaRPr lang="es-EC"/>
        </a:p>
      </dgm:t>
    </dgm:pt>
    <dgm:pt modelId="{960A2D14-7FBA-4FD3-B1C7-CF542E3272C0}" type="pres">
      <dgm:prSet presAssocID="{7D11C9A3-1560-4D35-811C-045625D76DEF}" presName="linNode" presStyleCnt="0"/>
      <dgm:spPr/>
    </dgm:pt>
    <dgm:pt modelId="{3E4AE350-4D29-4F3F-8A99-9AAF07509D0C}" type="pres">
      <dgm:prSet presAssocID="{7D11C9A3-1560-4D35-811C-045625D76DEF}" presName="parentText" presStyleLbl="node1" presStyleIdx="0" presStyleCnt="3">
        <dgm:presLayoutVars>
          <dgm:chMax val="1"/>
          <dgm:bulletEnabled val="1"/>
        </dgm:presLayoutVars>
      </dgm:prSet>
      <dgm:spPr/>
      <dgm:t>
        <a:bodyPr/>
        <a:lstStyle/>
        <a:p>
          <a:endParaRPr lang="es-EC"/>
        </a:p>
      </dgm:t>
    </dgm:pt>
    <dgm:pt modelId="{DD2E8257-A59E-4F5B-A105-BC313C698667}" type="pres">
      <dgm:prSet presAssocID="{7D11C9A3-1560-4D35-811C-045625D76DEF}" presName="descendantText" presStyleLbl="alignAccFollowNode1" presStyleIdx="0" presStyleCnt="3">
        <dgm:presLayoutVars>
          <dgm:bulletEnabled val="1"/>
        </dgm:presLayoutVars>
      </dgm:prSet>
      <dgm:spPr/>
      <dgm:t>
        <a:bodyPr/>
        <a:lstStyle/>
        <a:p>
          <a:endParaRPr lang="es-EC"/>
        </a:p>
      </dgm:t>
    </dgm:pt>
    <dgm:pt modelId="{4119C0D6-1F74-4A11-A895-BCB895942967}" type="pres">
      <dgm:prSet presAssocID="{A96CE416-860B-4063-AA72-4B50045912F0}" presName="sp" presStyleCnt="0"/>
      <dgm:spPr/>
    </dgm:pt>
    <dgm:pt modelId="{1C809427-5A69-478F-96E1-D156CD4CF618}" type="pres">
      <dgm:prSet presAssocID="{AC30878A-A2CB-481F-908F-3784FFC1C367}" presName="linNode" presStyleCnt="0"/>
      <dgm:spPr/>
    </dgm:pt>
    <dgm:pt modelId="{1023D925-9466-482A-8ECF-7E6319B5B867}" type="pres">
      <dgm:prSet presAssocID="{AC30878A-A2CB-481F-908F-3784FFC1C367}" presName="parentText" presStyleLbl="node1" presStyleIdx="1" presStyleCnt="3">
        <dgm:presLayoutVars>
          <dgm:chMax val="1"/>
          <dgm:bulletEnabled val="1"/>
        </dgm:presLayoutVars>
      </dgm:prSet>
      <dgm:spPr/>
      <dgm:t>
        <a:bodyPr/>
        <a:lstStyle/>
        <a:p>
          <a:endParaRPr lang="es-EC"/>
        </a:p>
      </dgm:t>
    </dgm:pt>
    <dgm:pt modelId="{7D9B6573-FFE8-4156-9E5E-E935888913F6}" type="pres">
      <dgm:prSet presAssocID="{AC30878A-A2CB-481F-908F-3784FFC1C367}" presName="descendantText" presStyleLbl="alignAccFollowNode1" presStyleIdx="1" presStyleCnt="3">
        <dgm:presLayoutVars>
          <dgm:bulletEnabled val="1"/>
        </dgm:presLayoutVars>
      </dgm:prSet>
      <dgm:spPr/>
      <dgm:t>
        <a:bodyPr/>
        <a:lstStyle/>
        <a:p>
          <a:endParaRPr lang="es-EC"/>
        </a:p>
      </dgm:t>
    </dgm:pt>
    <dgm:pt modelId="{F1820A86-2061-4009-BA78-E6FF6A5A12D1}" type="pres">
      <dgm:prSet presAssocID="{921477F0-84FA-40B3-A4D3-6C633A5ED1F9}" presName="sp" presStyleCnt="0"/>
      <dgm:spPr/>
    </dgm:pt>
    <dgm:pt modelId="{AD285045-F19B-46BE-AE01-8FBC0A941519}" type="pres">
      <dgm:prSet presAssocID="{D2891D5D-5821-488D-98FE-40BB3DA5C073}" presName="linNode" presStyleCnt="0"/>
      <dgm:spPr/>
    </dgm:pt>
    <dgm:pt modelId="{13884DAC-A7CB-4374-9932-4ABAEC08A5AE}" type="pres">
      <dgm:prSet presAssocID="{D2891D5D-5821-488D-98FE-40BB3DA5C073}" presName="parentText" presStyleLbl="node1" presStyleIdx="2" presStyleCnt="3">
        <dgm:presLayoutVars>
          <dgm:chMax val="1"/>
          <dgm:bulletEnabled val="1"/>
        </dgm:presLayoutVars>
      </dgm:prSet>
      <dgm:spPr/>
      <dgm:t>
        <a:bodyPr/>
        <a:lstStyle/>
        <a:p>
          <a:endParaRPr lang="es-EC"/>
        </a:p>
      </dgm:t>
    </dgm:pt>
    <dgm:pt modelId="{EC8E38A3-1F88-405F-8790-A9173B2E6684}" type="pres">
      <dgm:prSet presAssocID="{D2891D5D-5821-488D-98FE-40BB3DA5C073}" presName="descendantText" presStyleLbl="alignAccFollowNode1" presStyleIdx="2" presStyleCnt="3">
        <dgm:presLayoutVars>
          <dgm:bulletEnabled val="1"/>
        </dgm:presLayoutVars>
      </dgm:prSet>
      <dgm:spPr/>
      <dgm:t>
        <a:bodyPr/>
        <a:lstStyle/>
        <a:p>
          <a:endParaRPr lang="es-EC"/>
        </a:p>
      </dgm:t>
    </dgm:pt>
  </dgm:ptLst>
  <dgm:cxnLst>
    <dgm:cxn modelId="{CA1FD979-21D5-4C85-BA74-1B90E2B0CFF6}" srcId="{C6CF2760-C775-4E39-A302-155ED6CE7440}" destId="{7D11C9A3-1560-4D35-811C-045625D76DEF}" srcOrd="0" destOrd="0" parTransId="{38885F57-B248-439D-A5ED-6D47C126A395}" sibTransId="{A96CE416-860B-4063-AA72-4B50045912F0}"/>
    <dgm:cxn modelId="{07CFAA00-EBB3-4299-A625-2E45D0D78199}" srcId="{C6CF2760-C775-4E39-A302-155ED6CE7440}" destId="{D2891D5D-5821-488D-98FE-40BB3DA5C073}" srcOrd="2" destOrd="0" parTransId="{29ED2F89-0BD6-4EF6-94F8-6206870F54CE}" sibTransId="{A676AE8D-3A0A-4337-AE39-4FF0BEA392C3}"/>
    <dgm:cxn modelId="{37923464-B240-4FB4-88B8-0918FDBF7376}" type="presOf" srcId="{C6CF2760-C775-4E39-A302-155ED6CE7440}" destId="{D474A2A0-18FE-488D-843B-5928BD8FB024}" srcOrd="0" destOrd="0" presId="urn:microsoft.com/office/officeart/2005/8/layout/vList5"/>
    <dgm:cxn modelId="{FABF8811-07A0-42E2-92D4-9684B3FBD8B5}" type="presOf" srcId="{E6611858-332A-47BF-8B79-2830108061FC}" destId="{EC8E38A3-1F88-405F-8790-A9173B2E6684}" srcOrd="0" destOrd="0" presId="urn:microsoft.com/office/officeart/2005/8/layout/vList5"/>
    <dgm:cxn modelId="{5044C90C-A2F2-4E66-AC99-BAE70F9345A4}" type="presOf" srcId="{3BAA07A9-2615-4E01-B8E7-BA364C84914F}" destId="{DD2E8257-A59E-4F5B-A105-BC313C698667}" srcOrd="0" destOrd="0" presId="urn:microsoft.com/office/officeart/2005/8/layout/vList5"/>
    <dgm:cxn modelId="{E7BB5D0C-DD04-45E7-B747-64E996426CC7}" srcId="{D2891D5D-5821-488D-98FE-40BB3DA5C073}" destId="{E6611858-332A-47BF-8B79-2830108061FC}" srcOrd="0" destOrd="0" parTransId="{5E4B0B45-1AC4-41E3-B486-BF94130E0C59}" sibTransId="{31D51E6B-0B42-433C-B106-6F1F75993E51}"/>
    <dgm:cxn modelId="{DC71FFD0-6FCE-4A92-A3EF-C2727ED7432A}" srcId="{7D11C9A3-1560-4D35-811C-045625D76DEF}" destId="{3BAA07A9-2615-4E01-B8E7-BA364C84914F}" srcOrd="0" destOrd="0" parTransId="{1CF512F7-2154-4DFD-BF8E-8259191E2E30}" sibTransId="{7A3025B7-8690-441A-81B4-AF0B55D8C464}"/>
    <dgm:cxn modelId="{84EBD12B-E449-4874-BF34-942A506F95CA}" type="presOf" srcId="{D2891D5D-5821-488D-98FE-40BB3DA5C073}" destId="{13884DAC-A7CB-4374-9932-4ABAEC08A5AE}" srcOrd="0" destOrd="0" presId="urn:microsoft.com/office/officeart/2005/8/layout/vList5"/>
    <dgm:cxn modelId="{683B6256-7B31-49CF-9E2C-154B9FE5C2B0}" type="presOf" srcId="{AC30878A-A2CB-481F-908F-3784FFC1C367}" destId="{1023D925-9466-482A-8ECF-7E6319B5B867}" srcOrd="0" destOrd="0" presId="urn:microsoft.com/office/officeart/2005/8/layout/vList5"/>
    <dgm:cxn modelId="{568BE89E-F079-43A2-9C98-AEC5870A464F}" type="presOf" srcId="{252B0867-E5CE-474D-9222-DE36F75862A8}" destId="{7D9B6573-FFE8-4156-9E5E-E935888913F6}" srcOrd="0" destOrd="0" presId="urn:microsoft.com/office/officeart/2005/8/layout/vList5"/>
    <dgm:cxn modelId="{FAF09DE4-03E8-4CE5-9D26-5BAF43FE3C8E}" type="presOf" srcId="{7D11C9A3-1560-4D35-811C-045625D76DEF}" destId="{3E4AE350-4D29-4F3F-8A99-9AAF07509D0C}" srcOrd="0" destOrd="0" presId="urn:microsoft.com/office/officeart/2005/8/layout/vList5"/>
    <dgm:cxn modelId="{F0AA9D2C-A3E0-47F9-9E36-F3314E90131F}" srcId="{C6CF2760-C775-4E39-A302-155ED6CE7440}" destId="{AC30878A-A2CB-481F-908F-3784FFC1C367}" srcOrd="1" destOrd="0" parTransId="{5A66E1CA-3102-480E-98AD-9B42C929E03F}" sibTransId="{921477F0-84FA-40B3-A4D3-6C633A5ED1F9}"/>
    <dgm:cxn modelId="{C12DFC67-EC7A-4EAA-9DCA-BF9DBE65281A}" srcId="{AC30878A-A2CB-481F-908F-3784FFC1C367}" destId="{252B0867-E5CE-474D-9222-DE36F75862A8}" srcOrd="0" destOrd="0" parTransId="{666FB876-DFA0-4BB2-95CF-068E64903C05}" sibTransId="{34F21446-A1A5-4C36-B9E3-14EBEC81B160}"/>
    <dgm:cxn modelId="{BA27237F-EBD9-4D94-964F-03DA9AB29BED}" type="presParOf" srcId="{D474A2A0-18FE-488D-843B-5928BD8FB024}" destId="{960A2D14-7FBA-4FD3-B1C7-CF542E3272C0}" srcOrd="0" destOrd="0" presId="urn:microsoft.com/office/officeart/2005/8/layout/vList5"/>
    <dgm:cxn modelId="{BB863DA1-23BA-4BA4-B362-20637B16DAA3}" type="presParOf" srcId="{960A2D14-7FBA-4FD3-B1C7-CF542E3272C0}" destId="{3E4AE350-4D29-4F3F-8A99-9AAF07509D0C}" srcOrd="0" destOrd="0" presId="urn:microsoft.com/office/officeart/2005/8/layout/vList5"/>
    <dgm:cxn modelId="{86D6D245-1712-449D-B99C-24C071DF4CC2}" type="presParOf" srcId="{960A2D14-7FBA-4FD3-B1C7-CF542E3272C0}" destId="{DD2E8257-A59E-4F5B-A105-BC313C698667}" srcOrd="1" destOrd="0" presId="urn:microsoft.com/office/officeart/2005/8/layout/vList5"/>
    <dgm:cxn modelId="{6A6B7F47-35AF-45D6-A600-815210F7C203}" type="presParOf" srcId="{D474A2A0-18FE-488D-843B-5928BD8FB024}" destId="{4119C0D6-1F74-4A11-A895-BCB895942967}" srcOrd="1" destOrd="0" presId="urn:microsoft.com/office/officeart/2005/8/layout/vList5"/>
    <dgm:cxn modelId="{59DEF978-D5B0-4B5E-B0EF-E4E97E339EA3}" type="presParOf" srcId="{D474A2A0-18FE-488D-843B-5928BD8FB024}" destId="{1C809427-5A69-478F-96E1-D156CD4CF618}" srcOrd="2" destOrd="0" presId="urn:microsoft.com/office/officeart/2005/8/layout/vList5"/>
    <dgm:cxn modelId="{FA333C3F-AB69-4896-8E4D-39A47485B57C}" type="presParOf" srcId="{1C809427-5A69-478F-96E1-D156CD4CF618}" destId="{1023D925-9466-482A-8ECF-7E6319B5B867}" srcOrd="0" destOrd="0" presId="urn:microsoft.com/office/officeart/2005/8/layout/vList5"/>
    <dgm:cxn modelId="{C94890AE-D487-4214-85B6-99255E0C9A1C}" type="presParOf" srcId="{1C809427-5A69-478F-96E1-D156CD4CF618}" destId="{7D9B6573-FFE8-4156-9E5E-E935888913F6}" srcOrd="1" destOrd="0" presId="urn:microsoft.com/office/officeart/2005/8/layout/vList5"/>
    <dgm:cxn modelId="{2EB6845A-6599-47C2-BBCB-FEC66DD7B70D}" type="presParOf" srcId="{D474A2A0-18FE-488D-843B-5928BD8FB024}" destId="{F1820A86-2061-4009-BA78-E6FF6A5A12D1}" srcOrd="3" destOrd="0" presId="urn:microsoft.com/office/officeart/2005/8/layout/vList5"/>
    <dgm:cxn modelId="{AFA8F97A-DCE3-4AD4-B4BE-E458729C857D}" type="presParOf" srcId="{D474A2A0-18FE-488D-843B-5928BD8FB024}" destId="{AD285045-F19B-46BE-AE01-8FBC0A941519}" srcOrd="4" destOrd="0" presId="urn:microsoft.com/office/officeart/2005/8/layout/vList5"/>
    <dgm:cxn modelId="{6CC1313C-3D82-4608-AA68-19C82ACFA4A5}" type="presParOf" srcId="{AD285045-F19B-46BE-AE01-8FBC0A941519}" destId="{13884DAC-A7CB-4374-9932-4ABAEC08A5AE}" srcOrd="0" destOrd="0" presId="urn:microsoft.com/office/officeart/2005/8/layout/vList5"/>
    <dgm:cxn modelId="{891E82DF-62B4-4645-B66F-D3C461D4C345}" type="presParOf" srcId="{AD285045-F19B-46BE-AE01-8FBC0A941519}" destId="{EC8E38A3-1F88-405F-8790-A9173B2E668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5CD68AC2-CC3E-4372-A723-F0238B10B97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C"/>
        </a:p>
      </dgm:t>
    </dgm:pt>
    <dgm:pt modelId="{57CB1C2C-1C53-4B64-AAC8-A7D3D9732C46}">
      <dgm:prSet phldrT="[Texto]"/>
      <dgm:spPr>
        <a:solidFill>
          <a:schemeClr val="accent1">
            <a:lumMod val="25000"/>
          </a:schemeClr>
        </a:solidFill>
      </dgm:spPr>
      <dgm:t>
        <a:bodyPr/>
        <a:lstStyle/>
        <a:p>
          <a:r>
            <a:rPr lang="es-EC" b="1" dirty="0" smtClean="0"/>
            <a:t>Levantamiento de Pesas</a:t>
          </a:r>
          <a:endParaRPr lang="es-EC" dirty="0"/>
        </a:p>
      </dgm:t>
    </dgm:pt>
    <dgm:pt modelId="{1E7B00B0-6BC1-4E24-986F-AE3F9D4DC9B2}" type="parTrans" cxnId="{34E52A5E-5AC1-498F-9BF9-EB98E92B218B}">
      <dgm:prSet/>
      <dgm:spPr/>
      <dgm:t>
        <a:bodyPr/>
        <a:lstStyle/>
        <a:p>
          <a:endParaRPr lang="es-EC"/>
        </a:p>
      </dgm:t>
    </dgm:pt>
    <dgm:pt modelId="{1AB61F51-C2DD-4BE3-ACD8-05C930D85ECC}" type="sibTrans" cxnId="{34E52A5E-5AC1-498F-9BF9-EB98E92B218B}">
      <dgm:prSet/>
      <dgm:spPr/>
      <dgm:t>
        <a:bodyPr/>
        <a:lstStyle/>
        <a:p>
          <a:endParaRPr lang="es-EC"/>
        </a:p>
      </dgm:t>
    </dgm:pt>
    <dgm:pt modelId="{B9BC93C3-2D2C-431B-BAA0-AD13C79CAE76}">
      <dgm:prSet phldrT="[Texto]" custT="1"/>
      <dgm:spPr>
        <a:solidFill>
          <a:schemeClr val="accent1">
            <a:lumMod val="50000"/>
          </a:schemeClr>
        </a:solidFill>
      </dgm:spPr>
      <dgm:t>
        <a:bodyPr/>
        <a:lstStyle/>
        <a:p>
          <a:r>
            <a:rPr lang="es-EC" sz="1900" dirty="0" smtClean="0"/>
            <a:t>Deporte de participación individual, clasificado por su tipo de esfuerzo, como un </a:t>
          </a:r>
          <a:r>
            <a:rPr lang="es-EC" sz="1900" b="1" dirty="0" smtClean="0"/>
            <a:t>deporte acíclico</a:t>
          </a:r>
          <a:r>
            <a:rPr lang="es-EC" sz="1900" dirty="0" smtClean="0"/>
            <a:t>, en el cual prevalece la </a:t>
          </a:r>
          <a:r>
            <a:rPr lang="es-EC" sz="1900" b="1" dirty="0" smtClean="0"/>
            <a:t>fuerza velocidad </a:t>
          </a:r>
          <a:r>
            <a:rPr lang="es-EC" sz="1900" dirty="0" smtClean="0"/>
            <a:t>y movimientos a máxima intensidad </a:t>
          </a:r>
        </a:p>
        <a:p>
          <a:r>
            <a:rPr lang="es-EC" sz="1400" i="1" dirty="0" smtClean="0"/>
            <a:t>(Circujano, 2010)</a:t>
          </a:r>
        </a:p>
      </dgm:t>
    </dgm:pt>
    <dgm:pt modelId="{C9DFEEAC-5179-4779-BF9B-EA8C93BFA7F1}" type="parTrans" cxnId="{BF5BE955-FEA2-4791-A503-A5F46FA99742}">
      <dgm:prSet/>
      <dgm:spPr/>
      <dgm:t>
        <a:bodyPr/>
        <a:lstStyle/>
        <a:p>
          <a:endParaRPr lang="es-EC"/>
        </a:p>
      </dgm:t>
    </dgm:pt>
    <dgm:pt modelId="{D6B2DA0A-6DE5-4AB6-9199-FEA912FF9228}" type="sibTrans" cxnId="{BF5BE955-FEA2-4791-A503-A5F46FA99742}">
      <dgm:prSet/>
      <dgm:spPr/>
      <dgm:t>
        <a:bodyPr/>
        <a:lstStyle/>
        <a:p>
          <a:endParaRPr lang="es-EC"/>
        </a:p>
      </dgm:t>
    </dgm:pt>
    <dgm:pt modelId="{77B08762-3F3E-431D-95D3-1A5C5FF092A5}">
      <dgm:prSet phldrT="[Texto]" custT="1"/>
      <dgm:spPr>
        <a:solidFill>
          <a:schemeClr val="accent1">
            <a:lumMod val="50000"/>
          </a:schemeClr>
        </a:solidFill>
      </dgm:spPr>
      <dgm:t>
        <a:bodyPr/>
        <a:lstStyle/>
        <a:p>
          <a:r>
            <a:rPr lang="es-EC" sz="1900" dirty="0" smtClean="0"/>
            <a:t>Movilización de la mayor cantidad de peso sobre la cabeza, ejecutado de acuerdo a la técnica deportiva y específica del mismo, </a:t>
          </a:r>
          <a:r>
            <a:rPr lang="es-EC" sz="1900" b="1" dirty="0" smtClean="0"/>
            <a:t>minimizando el riesgo </a:t>
          </a:r>
          <a:r>
            <a:rPr lang="es-EC" sz="1900" dirty="0" smtClean="0"/>
            <a:t>de posibles lesiones.</a:t>
          </a:r>
          <a:endParaRPr lang="es-EC" sz="1900" dirty="0"/>
        </a:p>
      </dgm:t>
    </dgm:pt>
    <dgm:pt modelId="{9C442285-61A8-4D6A-AD0F-2C1199B430F3}" type="parTrans" cxnId="{134AC462-44E2-401D-A77C-ACF41661EBDB}">
      <dgm:prSet/>
      <dgm:spPr/>
      <dgm:t>
        <a:bodyPr/>
        <a:lstStyle/>
        <a:p>
          <a:endParaRPr lang="es-EC"/>
        </a:p>
      </dgm:t>
    </dgm:pt>
    <dgm:pt modelId="{F3F9929C-6D00-4A22-9AA7-88179F2F9736}" type="sibTrans" cxnId="{134AC462-44E2-401D-A77C-ACF41661EBDB}">
      <dgm:prSet/>
      <dgm:spPr/>
      <dgm:t>
        <a:bodyPr/>
        <a:lstStyle/>
        <a:p>
          <a:endParaRPr lang="es-EC"/>
        </a:p>
      </dgm:t>
    </dgm:pt>
    <dgm:pt modelId="{A605F6BB-F1B9-45A2-AC82-18D584B5124C}">
      <dgm:prSet phldrT="[Texto]" custT="1"/>
      <dgm:spPr>
        <a:solidFill>
          <a:schemeClr val="accent1">
            <a:lumMod val="50000"/>
          </a:schemeClr>
        </a:solidFill>
      </dgm:spPr>
      <dgm:t>
        <a:bodyPr/>
        <a:lstStyle/>
        <a:p>
          <a:r>
            <a:rPr lang="es-EC" sz="1900" dirty="0" smtClean="0"/>
            <a:t>Desde la formación de la </a:t>
          </a:r>
          <a:r>
            <a:rPr lang="es-EC" sz="1900" b="1" dirty="0" smtClean="0"/>
            <a:t>Federación Deportiva Nacional del Ecuador en 1925</a:t>
          </a:r>
          <a:r>
            <a:rPr lang="es-EC" sz="1900" dirty="0" smtClean="0"/>
            <a:t>, sirvió como medio para desarrollar la fuerza durante entrenamientos dirigidos a otras disciplinas, hasta poder desenvolverse por sí mismo como </a:t>
          </a:r>
          <a:r>
            <a:rPr lang="es-EC" sz="1900" b="1" dirty="0" smtClean="0"/>
            <a:t>deporte de competencia en 1935</a:t>
          </a:r>
          <a:r>
            <a:rPr lang="es-EC" sz="1900" dirty="0" smtClean="0"/>
            <a:t>. </a:t>
          </a:r>
        </a:p>
        <a:p>
          <a:r>
            <a:rPr lang="es-EC" sz="1400" i="1" dirty="0" smtClean="0"/>
            <a:t>(Ministerio del Deporte, 2011) </a:t>
          </a:r>
          <a:endParaRPr lang="es-EC" sz="1400" i="1" dirty="0"/>
        </a:p>
      </dgm:t>
    </dgm:pt>
    <dgm:pt modelId="{EA6813BA-8DD0-45D7-8686-11D08E7AD4A8}" type="parTrans" cxnId="{F1A4EF2D-E7C3-42FE-976C-7F0D6A41B789}">
      <dgm:prSet/>
      <dgm:spPr/>
      <dgm:t>
        <a:bodyPr/>
        <a:lstStyle/>
        <a:p>
          <a:endParaRPr lang="es-EC"/>
        </a:p>
      </dgm:t>
    </dgm:pt>
    <dgm:pt modelId="{B8CCFFAA-5498-47A7-B474-9540F0E87D77}" type="sibTrans" cxnId="{F1A4EF2D-E7C3-42FE-976C-7F0D6A41B789}">
      <dgm:prSet/>
      <dgm:spPr/>
      <dgm:t>
        <a:bodyPr/>
        <a:lstStyle/>
        <a:p>
          <a:endParaRPr lang="es-EC"/>
        </a:p>
      </dgm:t>
    </dgm:pt>
    <dgm:pt modelId="{7A50B6C0-D381-443A-9962-0FC89C527310}" type="pres">
      <dgm:prSet presAssocID="{5CD68AC2-CC3E-4372-A723-F0238B10B972}" presName="composite" presStyleCnt="0">
        <dgm:presLayoutVars>
          <dgm:chMax val="1"/>
          <dgm:dir/>
          <dgm:resizeHandles val="exact"/>
        </dgm:presLayoutVars>
      </dgm:prSet>
      <dgm:spPr/>
      <dgm:t>
        <a:bodyPr/>
        <a:lstStyle/>
        <a:p>
          <a:endParaRPr lang="es-EC"/>
        </a:p>
      </dgm:t>
    </dgm:pt>
    <dgm:pt modelId="{AB251F54-1948-4B9E-B78E-01ED312A8D25}" type="pres">
      <dgm:prSet presAssocID="{57CB1C2C-1C53-4B64-AAC8-A7D3D9732C46}" presName="roof" presStyleLbl="dkBgShp" presStyleIdx="0" presStyleCnt="2" custScaleY="64251" custLinFactNeighborX="-20081"/>
      <dgm:spPr/>
      <dgm:t>
        <a:bodyPr/>
        <a:lstStyle/>
        <a:p>
          <a:endParaRPr lang="es-EC"/>
        </a:p>
      </dgm:t>
    </dgm:pt>
    <dgm:pt modelId="{FBFD66C7-EB49-4EFA-B4A2-E83121EA8E4E}" type="pres">
      <dgm:prSet presAssocID="{57CB1C2C-1C53-4B64-AAC8-A7D3D9732C46}" presName="pillars" presStyleCnt="0"/>
      <dgm:spPr/>
    </dgm:pt>
    <dgm:pt modelId="{7A35A322-B177-4130-B25A-9AFA3AC854F9}" type="pres">
      <dgm:prSet presAssocID="{57CB1C2C-1C53-4B64-AAC8-A7D3D9732C46}" presName="pillar1" presStyleLbl="node1" presStyleIdx="0" presStyleCnt="3" custScaleY="113112">
        <dgm:presLayoutVars>
          <dgm:bulletEnabled val="1"/>
        </dgm:presLayoutVars>
      </dgm:prSet>
      <dgm:spPr/>
      <dgm:t>
        <a:bodyPr/>
        <a:lstStyle/>
        <a:p>
          <a:endParaRPr lang="es-EC"/>
        </a:p>
      </dgm:t>
    </dgm:pt>
    <dgm:pt modelId="{8AC62A40-685E-45CD-873F-75EAEF1307D9}" type="pres">
      <dgm:prSet presAssocID="{77B08762-3F3E-431D-95D3-1A5C5FF092A5}" presName="pillarX" presStyleLbl="node1" presStyleIdx="1" presStyleCnt="3" custScaleY="113112">
        <dgm:presLayoutVars>
          <dgm:bulletEnabled val="1"/>
        </dgm:presLayoutVars>
      </dgm:prSet>
      <dgm:spPr/>
      <dgm:t>
        <a:bodyPr/>
        <a:lstStyle/>
        <a:p>
          <a:endParaRPr lang="es-EC"/>
        </a:p>
      </dgm:t>
    </dgm:pt>
    <dgm:pt modelId="{EE364544-1DA2-469D-8B60-16D4BAA883FF}" type="pres">
      <dgm:prSet presAssocID="{A605F6BB-F1B9-45A2-AC82-18D584B5124C}" presName="pillarX" presStyleLbl="node1" presStyleIdx="2" presStyleCnt="3" custScaleY="113112">
        <dgm:presLayoutVars>
          <dgm:bulletEnabled val="1"/>
        </dgm:presLayoutVars>
      </dgm:prSet>
      <dgm:spPr/>
      <dgm:t>
        <a:bodyPr/>
        <a:lstStyle/>
        <a:p>
          <a:endParaRPr lang="es-EC"/>
        </a:p>
      </dgm:t>
    </dgm:pt>
    <dgm:pt modelId="{79C88DD4-442D-43D0-A321-4635D6D86E25}" type="pres">
      <dgm:prSet presAssocID="{57CB1C2C-1C53-4B64-AAC8-A7D3D9732C46}" presName="base" presStyleLbl="dkBgShp" presStyleIdx="1" presStyleCnt="2" custFlipVert="1" custScaleY="14388" custLinFactNeighborY="54295"/>
      <dgm:spPr/>
    </dgm:pt>
  </dgm:ptLst>
  <dgm:cxnLst>
    <dgm:cxn modelId="{BF5BE955-FEA2-4791-A503-A5F46FA99742}" srcId="{57CB1C2C-1C53-4B64-AAC8-A7D3D9732C46}" destId="{B9BC93C3-2D2C-431B-BAA0-AD13C79CAE76}" srcOrd="0" destOrd="0" parTransId="{C9DFEEAC-5179-4779-BF9B-EA8C93BFA7F1}" sibTransId="{D6B2DA0A-6DE5-4AB6-9199-FEA912FF9228}"/>
    <dgm:cxn modelId="{FA970EE7-C30E-4A67-A6FD-423F320D9C5E}" type="presOf" srcId="{57CB1C2C-1C53-4B64-AAC8-A7D3D9732C46}" destId="{AB251F54-1948-4B9E-B78E-01ED312A8D25}" srcOrd="0" destOrd="0" presId="urn:microsoft.com/office/officeart/2005/8/layout/hList3"/>
    <dgm:cxn modelId="{F1A4EF2D-E7C3-42FE-976C-7F0D6A41B789}" srcId="{57CB1C2C-1C53-4B64-AAC8-A7D3D9732C46}" destId="{A605F6BB-F1B9-45A2-AC82-18D584B5124C}" srcOrd="2" destOrd="0" parTransId="{EA6813BA-8DD0-45D7-8686-11D08E7AD4A8}" sibTransId="{B8CCFFAA-5498-47A7-B474-9540F0E87D77}"/>
    <dgm:cxn modelId="{027D771B-26E2-4F5E-B6CF-E54CFFD890DC}" type="presOf" srcId="{B9BC93C3-2D2C-431B-BAA0-AD13C79CAE76}" destId="{7A35A322-B177-4130-B25A-9AFA3AC854F9}" srcOrd="0" destOrd="0" presId="urn:microsoft.com/office/officeart/2005/8/layout/hList3"/>
    <dgm:cxn modelId="{A90E55EC-12E6-47EF-9EAA-15695CA1BCF7}" type="presOf" srcId="{A605F6BB-F1B9-45A2-AC82-18D584B5124C}" destId="{EE364544-1DA2-469D-8B60-16D4BAA883FF}" srcOrd="0" destOrd="0" presId="urn:microsoft.com/office/officeart/2005/8/layout/hList3"/>
    <dgm:cxn modelId="{134AC462-44E2-401D-A77C-ACF41661EBDB}" srcId="{57CB1C2C-1C53-4B64-AAC8-A7D3D9732C46}" destId="{77B08762-3F3E-431D-95D3-1A5C5FF092A5}" srcOrd="1" destOrd="0" parTransId="{9C442285-61A8-4D6A-AD0F-2C1199B430F3}" sibTransId="{F3F9929C-6D00-4A22-9AA7-88179F2F9736}"/>
    <dgm:cxn modelId="{34E52A5E-5AC1-498F-9BF9-EB98E92B218B}" srcId="{5CD68AC2-CC3E-4372-A723-F0238B10B972}" destId="{57CB1C2C-1C53-4B64-AAC8-A7D3D9732C46}" srcOrd="0" destOrd="0" parTransId="{1E7B00B0-6BC1-4E24-986F-AE3F9D4DC9B2}" sibTransId="{1AB61F51-C2DD-4BE3-ACD8-05C930D85ECC}"/>
    <dgm:cxn modelId="{A7A01C94-6F24-440A-8597-7EF57AA1E899}" type="presOf" srcId="{77B08762-3F3E-431D-95D3-1A5C5FF092A5}" destId="{8AC62A40-685E-45CD-873F-75EAEF1307D9}" srcOrd="0" destOrd="0" presId="urn:microsoft.com/office/officeart/2005/8/layout/hList3"/>
    <dgm:cxn modelId="{AD729AF5-C04B-477D-90F9-73BC00FC67FE}" type="presOf" srcId="{5CD68AC2-CC3E-4372-A723-F0238B10B972}" destId="{7A50B6C0-D381-443A-9962-0FC89C527310}" srcOrd="0" destOrd="0" presId="urn:microsoft.com/office/officeart/2005/8/layout/hList3"/>
    <dgm:cxn modelId="{CEE39C39-0AB0-4150-B3D0-2820942591B7}" type="presParOf" srcId="{7A50B6C0-D381-443A-9962-0FC89C527310}" destId="{AB251F54-1948-4B9E-B78E-01ED312A8D25}" srcOrd="0" destOrd="0" presId="urn:microsoft.com/office/officeart/2005/8/layout/hList3"/>
    <dgm:cxn modelId="{E70582D3-59EA-4766-B24A-CCBC68DB445C}" type="presParOf" srcId="{7A50B6C0-D381-443A-9962-0FC89C527310}" destId="{FBFD66C7-EB49-4EFA-B4A2-E83121EA8E4E}" srcOrd="1" destOrd="0" presId="urn:microsoft.com/office/officeart/2005/8/layout/hList3"/>
    <dgm:cxn modelId="{00C7CDE4-6779-4340-ABBF-9D217F83B1EE}" type="presParOf" srcId="{FBFD66C7-EB49-4EFA-B4A2-E83121EA8E4E}" destId="{7A35A322-B177-4130-B25A-9AFA3AC854F9}" srcOrd="0" destOrd="0" presId="urn:microsoft.com/office/officeart/2005/8/layout/hList3"/>
    <dgm:cxn modelId="{D27F5FEC-B70B-42F2-A40A-353875FCDC1D}" type="presParOf" srcId="{FBFD66C7-EB49-4EFA-B4A2-E83121EA8E4E}" destId="{8AC62A40-685E-45CD-873F-75EAEF1307D9}" srcOrd="1" destOrd="0" presId="urn:microsoft.com/office/officeart/2005/8/layout/hList3"/>
    <dgm:cxn modelId="{8C0BDE83-CA53-4AE5-8EC4-4A1C9B7F0F8D}" type="presParOf" srcId="{FBFD66C7-EB49-4EFA-B4A2-E83121EA8E4E}" destId="{EE364544-1DA2-469D-8B60-16D4BAA883FF}" srcOrd="2" destOrd="0" presId="urn:microsoft.com/office/officeart/2005/8/layout/hList3"/>
    <dgm:cxn modelId="{DB2A3922-5A50-4E17-B0FE-1C6A1D2F5473}" type="presParOf" srcId="{7A50B6C0-D381-443A-9962-0FC89C527310}" destId="{79C88DD4-442D-43D0-A321-4635D6D86E2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D68AC2-CC3E-4372-A723-F0238B10B97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C"/>
        </a:p>
      </dgm:t>
    </dgm:pt>
    <dgm:pt modelId="{57CB1C2C-1C53-4B64-AAC8-A7D3D9732C46}">
      <dgm:prSet phldrT="[Texto]"/>
      <dgm:spPr>
        <a:solidFill>
          <a:srgbClr val="663300"/>
        </a:solidFill>
      </dgm:spPr>
      <dgm:t>
        <a:bodyPr/>
        <a:lstStyle/>
        <a:p>
          <a:r>
            <a:rPr lang="es-EC" b="1" dirty="0" smtClean="0"/>
            <a:t>Iniciación Deportiva</a:t>
          </a:r>
          <a:endParaRPr lang="es-EC" dirty="0"/>
        </a:p>
      </dgm:t>
    </dgm:pt>
    <dgm:pt modelId="{1E7B00B0-6BC1-4E24-986F-AE3F9D4DC9B2}" type="parTrans" cxnId="{34E52A5E-5AC1-498F-9BF9-EB98E92B218B}">
      <dgm:prSet/>
      <dgm:spPr/>
      <dgm:t>
        <a:bodyPr/>
        <a:lstStyle/>
        <a:p>
          <a:endParaRPr lang="es-EC"/>
        </a:p>
      </dgm:t>
    </dgm:pt>
    <dgm:pt modelId="{1AB61F51-C2DD-4BE3-ACD8-05C930D85ECC}" type="sibTrans" cxnId="{34E52A5E-5AC1-498F-9BF9-EB98E92B218B}">
      <dgm:prSet/>
      <dgm:spPr/>
      <dgm:t>
        <a:bodyPr/>
        <a:lstStyle/>
        <a:p>
          <a:endParaRPr lang="es-EC"/>
        </a:p>
      </dgm:t>
    </dgm:pt>
    <dgm:pt modelId="{B9BC93C3-2D2C-431B-BAA0-AD13C79CAE76}">
      <dgm:prSet phldrT="[Texto]" custT="1"/>
      <dgm:spPr>
        <a:solidFill>
          <a:srgbClr val="996633"/>
        </a:solidFill>
      </dgm:spPr>
      <dgm:t>
        <a:bodyPr/>
        <a:lstStyle/>
        <a:p>
          <a:r>
            <a:rPr lang="es-EC" sz="1800" dirty="0" smtClean="0"/>
            <a:t>Una etapa dentro de la formación deportiva que sucede en la niñez, durante la cual el niño </a:t>
          </a:r>
          <a:r>
            <a:rPr lang="es-EC" sz="1800" b="1" dirty="0" smtClean="0"/>
            <a:t>comienza a involucrarse </a:t>
          </a:r>
          <a:r>
            <a:rPr lang="es-EC" sz="1800" dirty="0" smtClean="0"/>
            <a:t>de forma específica y voluntaria a </a:t>
          </a:r>
          <a:r>
            <a:rPr lang="es-EC" sz="1800" b="1" dirty="0" smtClean="0"/>
            <a:t>uno o varios deportes</a:t>
          </a:r>
          <a:r>
            <a:rPr lang="es-EC" sz="1800" dirty="0" smtClean="0"/>
            <a:t>.</a:t>
          </a:r>
        </a:p>
        <a:p>
          <a:r>
            <a:rPr lang="es-EC" sz="1400" i="1" dirty="0" smtClean="0"/>
            <a:t>(Blazquez &amp; Obrador, 2012)</a:t>
          </a:r>
        </a:p>
      </dgm:t>
    </dgm:pt>
    <dgm:pt modelId="{C9DFEEAC-5179-4779-BF9B-EA8C93BFA7F1}" type="parTrans" cxnId="{BF5BE955-FEA2-4791-A503-A5F46FA99742}">
      <dgm:prSet/>
      <dgm:spPr/>
      <dgm:t>
        <a:bodyPr/>
        <a:lstStyle/>
        <a:p>
          <a:endParaRPr lang="es-EC"/>
        </a:p>
      </dgm:t>
    </dgm:pt>
    <dgm:pt modelId="{D6B2DA0A-6DE5-4AB6-9199-FEA912FF9228}" type="sibTrans" cxnId="{BF5BE955-FEA2-4791-A503-A5F46FA99742}">
      <dgm:prSet/>
      <dgm:spPr/>
      <dgm:t>
        <a:bodyPr/>
        <a:lstStyle/>
        <a:p>
          <a:endParaRPr lang="es-EC"/>
        </a:p>
      </dgm:t>
    </dgm:pt>
    <dgm:pt modelId="{77B08762-3F3E-431D-95D3-1A5C5FF092A5}">
      <dgm:prSet phldrT="[Texto]" custT="1"/>
      <dgm:spPr>
        <a:solidFill>
          <a:srgbClr val="996633"/>
        </a:solidFill>
      </dgm:spPr>
      <dgm:t>
        <a:bodyPr/>
        <a:lstStyle/>
        <a:p>
          <a:r>
            <a:rPr lang="es-EC" sz="1700" dirty="0" smtClean="0"/>
            <a:t>Desde un punto de vista educativo, es entendido como el proceso de enseñanza-aprendizaje que lleva al niño a </a:t>
          </a:r>
          <a:r>
            <a:rPr lang="es-EC" sz="1700" b="1" dirty="0" smtClean="0"/>
            <a:t>adquirir nuevos conocimientos</a:t>
          </a:r>
          <a:r>
            <a:rPr lang="es-EC" sz="1700" dirty="0" smtClean="0"/>
            <a:t>, tanto de forma teórica como práctica sobre las características de un deporte en particular </a:t>
          </a:r>
        </a:p>
        <a:p>
          <a:r>
            <a:rPr lang="es-EC" sz="1400" i="1" dirty="0" smtClean="0"/>
            <a:t>(Hernández, Gómez, Martínez , &amp; Gámez, 2014)</a:t>
          </a:r>
          <a:endParaRPr lang="es-EC" sz="1400" i="1" dirty="0"/>
        </a:p>
      </dgm:t>
    </dgm:pt>
    <dgm:pt modelId="{9C442285-61A8-4D6A-AD0F-2C1199B430F3}" type="parTrans" cxnId="{134AC462-44E2-401D-A77C-ACF41661EBDB}">
      <dgm:prSet/>
      <dgm:spPr/>
      <dgm:t>
        <a:bodyPr/>
        <a:lstStyle/>
        <a:p>
          <a:endParaRPr lang="es-EC"/>
        </a:p>
      </dgm:t>
    </dgm:pt>
    <dgm:pt modelId="{F3F9929C-6D00-4A22-9AA7-88179F2F9736}" type="sibTrans" cxnId="{134AC462-44E2-401D-A77C-ACF41661EBDB}">
      <dgm:prSet/>
      <dgm:spPr/>
      <dgm:t>
        <a:bodyPr/>
        <a:lstStyle/>
        <a:p>
          <a:endParaRPr lang="es-EC"/>
        </a:p>
      </dgm:t>
    </dgm:pt>
    <dgm:pt modelId="{A605F6BB-F1B9-45A2-AC82-18D584B5124C}">
      <dgm:prSet phldrT="[Texto]" custT="1"/>
      <dgm:spPr>
        <a:solidFill>
          <a:srgbClr val="996633"/>
        </a:solidFill>
      </dgm:spPr>
      <dgm:t>
        <a:bodyPr/>
        <a:lstStyle/>
        <a:p>
          <a:r>
            <a:rPr lang="es-EC" sz="1800" dirty="0" smtClean="0"/>
            <a:t>Intervienen factores como:</a:t>
          </a:r>
        </a:p>
        <a:p>
          <a:r>
            <a:rPr lang="es-EC" sz="1800" dirty="0" smtClean="0"/>
            <a:t>- </a:t>
          </a:r>
          <a:r>
            <a:rPr lang="es-EC" sz="1800" b="1" dirty="0" smtClean="0"/>
            <a:t>Sujeto</a:t>
          </a:r>
          <a:r>
            <a:rPr lang="es-EC" sz="1800" dirty="0" smtClean="0"/>
            <a:t>, considerado el actor que recibe el conocimiento</a:t>
          </a:r>
        </a:p>
        <a:p>
          <a:r>
            <a:rPr lang="es-EC" sz="1800" dirty="0" smtClean="0"/>
            <a:t>- El </a:t>
          </a:r>
          <a:r>
            <a:rPr lang="es-EC" sz="1800" b="1" dirty="0" smtClean="0"/>
            <a:t>deporte</a:t>
          </a:r>
          <a:r>
            <a:rPr lang="es-EC" sz="1800" dirty="0" smtClean="0"/>
            <a:t>, entendido desde su estructura, dinámica y clasificación</a:t>
          </a:r>
        </a:p>
        <a:p>
          <a:r>
            <a:rPr lang="es-EC" sz="1800" dirty="0" smtClean="0"/>
            <a:t>- </a:t>
          </a:r>
          <a:r>
            <a:rPr lang="es-EC" sz="1800" b="1" dirty="0" smtClean="0"/>
            <a:t>Contexto</a:t>
          </a:r>
          <a:r>
            <a:rPr lang="es-EC" sz="1800" dirty="0" smtClean="0"/>
            <a:t>, que refleja la intención de la finalidad de la misma, sean con fines competitivos o educativos, </a:t>
          </a:r>
        </a:p>
        <a:p>
          <a:r>
            <a:rPr lang="es-EC" sz="1400" i="1" dirty="0" smtClean="0"/>
            <a:t>(Oliva, Giménez, Jiménez , &amp; López, 2013)</a:t>
          </a:r>
          <a:endParaRPr lang="es-EC" sz="1400" i="1" dirty="0"/>
        </a:p>
      </dgm:t>
    </dgm:pt>
    <dgm:pt modelId="{EA6813BA-8DD0-45D7-8686-11D08E7AD4A8}" type="parTrans" cxnId="{F1A4EF2D-E7C3-42FE-976C-7F0D6A41B789}">
      <dgm:prSet/>
      <dgm:spPr/>
      <dgm:t>
        <a:bodyPr/>
        <a:lstStyle/>
        <a:p>
          <a:endParaRPr lang="es-EC"/>
        </a:p>
      </dgm:t>
    </dgm:pt>
    <dgm:pt modelId="{B8CCFFAA-5498-47A7-B474-9540F0E87D77}" type="sibTrans" cxnId="{F1A4EF2D-E7C3-42FE-976C-7F0D6A41B789}">
      <dgm:prSet/>
      <dgm:spPr/>
      <dgm:t>
        <a:bodyPr/>
        <a:lstStyle/>
        <a:p>
          <a:endParaRPr lang="es-EC"/>
        </a:p>
      </dgm:t>
    </dgm:pt>
    <dgm:pt modelId="{7A50B6C0-D381-443A-9962-0FC89C527310}" type="pres">
      <dgm:prSet presAssocID="{5CD68AC2-CC3E-4372-A723-F0238B10B972}" presName="composite" presStyleCnt="0">
        <dgm:presLayoutVars>
          <dgm:chMax val="1"/>
          <dgm:dir/>
          <dgm:resizeHandles val="exact"/>
        </dgm:presLayoutVars>
      </dgm:prSet>
      <dgm:spPr/>
      <dgm:t>
        <a:bodyPr/>
        <a:lstStyle/>
        <a:p>
          <a:endParaRPr lang="es-EC"/>
        </a:p>
      </dgm:t>
    </dgm:pt>
    <dgm:pt modelId="{AB251F54-1948-4B9E-B78E-01ED312A8D25}" type="pres">
      <dgm:prSet presAssocID="{57CB1C2C-1C53-4B64-AAC8-A7D3D9732C46}" presName="roof" presStyleLbl="dkBgShp" presStyleIdx="0" presStyleCnt="2" custScaleY="64251" custLinFactNeighborX="-20081"/>
      <dgm:spPr/>
      <dgm:t>
        <a:bodyPr/>
        <a:lstStyle/>
        <a:p>
          <a:endParaRPr lang="es-EC"/>
        </a:p>
      </dgm:t>
    </dgm:pt>
    <dgm:pt modelId="{FBFD66C7-EB49-4EFA-B4A2-E83121EA8E4E}" type="pres">
      <dgm:prSet presAssocID="{57CB1C2C-1C53-4B64-AAC8-A7D3D9732C46}" presName="pillars" presStyleCnt="0"/>
      <dgm:spPr/>
    </dgm:pt>
    <dgm:pt modelId="{7A35A322-B177-4130-B25A-9AFA3AC854F9}" type="pres">
      <dgm:prSet presAssocID="{57CB1C2C-1C53-4B64-AAC8-A7D3D9732C46}" presName="pillar1" presStyleLbl="node1" presStyleIdx="0" presStyleCnt="3" custScaleY="113112">
        <dgm:presLayoutVars>
          <dgm:bulletEnabled val="1"/>
        </dgm:presLayoutVars>
      </dgm:prSet>
      <dgm:spPr/>
      <dgm:t>
        <a:bodyPr/>
        <a:lstStyle/>
        <a:p>
          <a:endParaRPr lang="es-EC"/>
        </a:p>
      </dgm:t>
    </dgm:pt>
    <dgm:pt modelId="{8AC62A40-685E-45CD-873F-75EAEF1307D9}" type="pres">
      <dgm:prSet presAssocID="{77B08762-3F3E-431D-95D3-1A5C5FF092A5}" presName="pillarX" presStyleLbl="node1" presStyleIdx="1" presStyleCnt="3" custScaleY="113112">
        <dgm:presLayoutVars>
          <dgm:bulletEnabled val="1"/>
        </dgm:presLayoutVars>
      </dgm:prSet>
      <dgm:spPr/>
      <dgm:t>
        <a:bodyPr/>
        <a:lstStyle/>
        <a:p>
          <a:endParaRPr lang="es-EC"/>
        </a:p>
      </dgm:t>
    </dgm:pt>
    <dgm:pt modelId="{EE364544-1DA2-469D-8B60-16D4BAA883FF}" type="pres">
      <dgm:prSet presAssocID="{A605F6BB-F1B9-45A2-AC82-18D584B5124C}" presName="pillarX" presStyleLbl="node1" presStyleIdx="2" presStyleCnt="3" custScaleY="113112">
        <dgm:presLayoutVars>
          <dgm:bulletEnabled val="1"/>
        </dgm:presLayoutVars>
      </dgm:prSet>
      <dgm:spPr/>
      <dgm:t>
        <a:bodyPr/>
        <a:lstStyle/>
        <a:p>
          <a:endParaRPr lang="es-EC"/>
        </a:p>
      </dgm:t>
    </dgm:pt>
    <dgm:pt modelId="{79C88DD4-442D-43D0-A321-4635D6D86E25}" type="pres">
      <dgm:prSet presAssocID="{57CB1C2C-1C53-4B64-AAC8-A7D3D9732C46}" presName="base" presStyleLbl="dkBgShp" presStyleIdx="1" presStyleCnt="2" custFlipVert="1" custScaleY="14388" custLinFactNeighborY="54295"/>
      <dgm:spPr/>
    </dgm:pt>
  </dgm:ptLst>
  <dgm:cxnLst>
    <dgm:cxn modelId="{73350AE3-47C0-43FB-ACED-A73EC08BD454}" type="presOf" srcId="{5CD68AC2-CC3E-4372-A723-F0238B10B972}" destId="{7A50B6C0-D381-443A-9962-0FC89C527310}" srcOrd="0" destOrd="0" presId="urn:microsoft.com/office/officeart/2005/8/layout/hList3"/>
    <dgm:cxn modelId="{34E52A5E-5AC1-498F-9BF9-EB98E92B218B}" srcId="{5CD68AC2-CC3E-4372-A723-F0238B10B972}" destId="{57CB1C2C-1C53-4B64-AAC8-A7D3D9732C46}" srcOrd="0" destOrd="0" parTransId="{1E7B00B0-6BC1-4E24-986F-AE3F9D4DC9B2}" sibTransId="{1AB61F51-C2DD-4BE3-ACD8-05C930D85ECC}"/>
    <dgm:cxn modelId="{19246C33-71D5-442E-85CC-3E12BBFEBC3D}" type="presOf" srcId="{57CB1C2C-1C53-4B64-AAC8-A7D3D9732C46}" destId="{AB251F54-1948-4B9E-B78E-01ED312A8D25}" srcOrd="0" destOrd="0" presId="urn:microsoft.com/office/officeart/2005/8/layout/hList3"/>
    <dgm:cxn modelId="{134AC462-44E2-401D-A77C-ACF41661EBDB}" srcId="{57CB1C2C-1C53-4B64-AAC8-A7D3D9732C46}" destId="{77B08762-3F3E-431D-95D3-1A5C5FF092A5}" srcOrd="1" destOrd="0" parTransId="{9C442285-61A8-4D6A-AD0F-2C1199B430F3}" sibTransId="{F3F9929C-6D00-4A22-9AA7-88179F2F9736}"/>
    <dgm:cxn modelId="{E837F14E-2D0B-453B-99CD-ED25CA065105}" type="presOf" srcId="{77B08762-3F3E-431D-95D3-1A5C5FF092A5}" destId="{8AC62A40-685E-45CD-873F-75EAEF1307D9}" srcOrd="0" destOrd="0" presId="urn:microsoft.com/office/officeart/2005/8/layout/hList3"/>
    <dgm:cxn modelId="{0ABD4B8A-1FA6-4665-9CEB-6EDF56615778}" type="presOf" srcId="{B9BC93C3-2D2C-431B-BAA0-AD13C79CAE76}" destId="{7A35A322-B177-4130-B25A-9AFA3AC854F9}" srcOrd="0" destOrd="0" presId="urn:microsoft.com/office/officeart/2005/8/layout/hList3"/>
    <dgm:cxn modelId="{291ADE43-68D0-4F6F-87E1-95405F89BF24}" type="presOf" srcId="{A605F6BB-F1B9-45A2-AC82-18D584B5124C}" destId="{EE364544-1DA2-469D-8B60-16D4BAA883FF}" srcOrd="0" destOrd="0" presId="urn:microsoft.com/office/officeart/2005/8/layout/hList3"/>
    <dgm:cxn modelId="{F1A4EF2D-E7C3-42FE-976C-7F0D6A41B789}" srcId="{57CB1C2C-1C53-4B64-AAC8-A7D3D9732C46}" destId="{A605F6BB-F1B9-45A2-AC82-18D584B5124C}" srcOrd="2" destOrd="0" parTransId="{EA6813BA-8DD0-45D7-8686-11D08E7AD4A8}" sibTransId="{B8CCFFAA-5498-47A7-B474-9540F0E87D77}"/>
    <dgm:cxn modelId="{BF5BE955-FEA2-4791-A503-A5F46FA99742}" srcId="{57CB1C2C-1C53-4B64-AAC8-A7D3D9732C46}" destId="{B9BC93C3-2D2C-431B-BAA0-AD13C79CAE76}" srcOrd="0" destOrd="0" parTransId="{C9DFEEAC-5179-4779-BF9B-EA8C93BFA7F1}" sibTransId="{D6B2DA0A-6DE5-4AB6-9199-FEA912FF9228}"/>
    <dgm:cxn modelId="{2C0E2BE1-EB8F-4CE8-87FB-AAB2782D6D34}" type="presParOf" srcId="{7A50B6C0-D381-443A-9962-0FC89C527310}" destId="{AB251F54-1948-4B9E-B78E-01ED312A8D25}" srcOrd="0" destOrd="0" presId="urn:microsoft.com/office/officeart/2005/8/layout/hList3"/>
    <dgm:cxn modelId="{A64E0562-8EC7-4976-855C-B4928D8829D3}" type="presParOf" srcId="{7A50B6C0-D381-443A-9962-0FC89C527310}" destId="{FBFD66C7-EB49-4EFA-B4A2-E83121EA8E4E}" srcOrd="1" destOrd="0" presId="urn:microsoft.com/office/officeart/2005/8/layout/hList3"/>
    <dgm:cxn modelId="{A270F4BD-0297-4D02-91CC-200B6F142D01}" type="presParOf" srcId="{FBFD66C7-EB49-4EFA-B4A2-E83121EA8E4E}" destId="{7A35A322-B177-4130-B25A-9AFA3AC854F9}" srcOrd="0" destOrd="0" presId="urn:microsoft.com/office/officeart/2005/8/layout/hList3"/>
    <dgm:cxn modelId="{3BC35B66-9E6D-492F-817E-A20B9E795895}" type="presParOf" srcId="{FBFD66C7-EB49-4EFA-B4A2-E83121EA8E4E}" destId="{8AC62A40-685E-45CD-873F-75EAEF1307D9}" srcOrd="1" destOrd="0" presId="urn:microsoft.com/office/officeart/2005/8/layout/hList3"/>
    <dgm:cxn modelId="{8B5E8967-C0CF-4CA1-836A-68165AD7B34E}" type="presParOf" srcId="{FBFD66C7-EB49-4EFA-B4A2-E83121EA8E4E}" destId="{EE364544-1DA2-469D-8B60-16D4BAA883FF}" srcOrd="2" destOrd="0" presId="urn:microsoft.com/office/officeart/2005/8/layout/hList3"/>
    <dgm:cxn modelId="{6F97E7E9-20FB-4AEA-B718-FEB0A817CAB6}" type="presParOf" srcId="{7A50B6C0-D381-443A-9962-0FC89C527310}" destId="{79C88DD4-442D-43D0-A321-4635D6D86E2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D68AC2-CC3E-4372-A723-F0238B10B97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C"/>
        </a:p>
      </dgm:t>
    </dgm:pt>
    <dgm:pt modelId="{57CB1C2C-1C53-4B64-AAC8-A7D3D9732C46}">
      <dgm:prSet phldrT="[Texto]"/>
      <dgm:spPr>
        <a:solidFill>
          <a:srgbClr val="990000"/>
        </a:solidFill>
      </dgm:spPr>
      <dgm:t>
        <a:bodyPr/>
        <a:lstStyle/>
        <a:p>
          <a:r>
            <a:rPr lang="es-EC" b="1" dirty="0" smtClean="0"/>
            <a:t>Fases Sensibles</a:t>
          </a:r>
          <a:endParaRPr lang="es-EC" dirty="0"/>
        </a:p>
      </dgm:t>
    </dgm:pt>
    <dgm:pt modelId="{1E7B00B0-6BC1-4E24-986F-AE3F9D4DC9B2}" type="parTrans" cxnId="{34E52A5E-5AC1-498F-9BF9-EB98E92B218B}">
      <dgm:prSet/>
      <dgm:spPr/>
      <dgm:t>
        <a:bodyPr/>
        <a:lstStyle/>
        <a:p>
          <a:endParaRPr lang="es-EC"/>
        </a:p>
      </dgm:t>
    </dgm:pt>
    <dgm:pt modelId="{1AB61F51-C2DD-4BE3-ACD8-05C930D85ECC}" type="sibTrans" cxnId="{34E52A5E-5AC1-498F-9BF9-EB98E92B218B}">
      <dgm:prSet/>
      <dgm:spPr/>
      <dgm:t>
        <a:bodyPr/>
        <a:lstStyle/>
        <a:p>
          <a:endParaRPr lang="es-EC"/>
        </a:p>
      </dgm:t>
    </dgm:pt>
    <dgm:pt modelId="{B9BC93C3-2D2C-431B-BAA0-AD13C79CAE76}">
      <dgm:prSet phldrT="[Texto]" custT="1"/>
      <dgm:spPr>
        <a:solidFill>
          <a:srgbClr val="CC3300"/>
        </a:solidFill>
      </dgm:spPr>
      <dgm:t>
        <a:bodyPr/>
        <a:lstStyle/>
        <a:p>
          <a:r>
            <a:rPr lang="es-EC" sz="1900" dirty="0" smtClean="0"/>
            <a:t>Fases cronológicas, durante las cuales se identifica una particular </a:t>
          </a:r>
          <a:r>
            <a:rPr lang="es-EC" sz="1900" b="1" dirty="0" smtClean="0"/>
            <a:t>predisposición motora </a:t>
          </a:r>
          <a:r>
            <a:rPr lang="es-EC" sz="1900" dirty="0" smtClean="0"/>
            <a:t>para el desarrollo efectivo de una o varias capacidades físicas, manifestando mejores adaptaciones en contraste a otras etapas evolutivas </a:t>
          </a:r>
        </a:p>
        <a:p>
          <a:r>
            <a:rPr lang="es-EC" sz="1400" i="1" dirty="0" smtClean="0"/>
            <a:t>(</a:t>
          </a:r>
          <a:r>
            <a:rPr lang="es-EC" sz="1400" i="1" dirty="0" err="1" smtClean="0"/>
            <a:t>Ticó</a:t>
          </a:r>
          <a:r>
            <a:rPr lang="es-EC" sz="1400" i="1" dirty="0" smtClean="0"/>
            <a:t>, 2005)</a:t>
          </a:r>
        </a:p>
      </dgm:t>
    </dgm:pt>
    <dgm:pt modelId="{C9DFEEAC-5179-4779-BF9B-EA8C93BFA7F1}" type="parTrans" cxnId="{BF5BE955-FEA2-4791-A503-A5F46FA99742}">
      <dgm:prSet/>
      <dgm:spPr/>
      <dgm:t>
        <a:bodyPr/>
        <a:lstStyle/>
        <a:p>
          <a:endParaRPr lang="es-EC"/>
        </a:p>
      </dgm:t>
    </dgm:pt>
    <dgm:pt modelId="{D6B2DA0A-6DE5-4AB6-9199-FEA912FF9228}" type="sibTrans" cxnId="{BF5BE955-FEA2-4791-A503-A5F46FA99742}">
      <dgm:prSet/>
      <dgm:spPr/>
      <dgm:t>
        <a:bodyPr/>
        <a:lstStyle/>
        <a:p>
          <a:endParaRPr lang="es-EC"/>
        </a:p>
      </dgm:t>
    </dgm:pt>
    <dgm:pt modelId="{77B08762-3F3E-431D-95D3-1A5C5FF092A5}">
      <dgm:prSet phldrT="[Texto]" custT="1"/>
      <dgm:spPr>
        <a:solidFill>
          <a:srgbClr val="CC3300"/>
        </a:solidFill>
      </dgm:spPr>
      <dgm:t>
        <a:bodyPr/>
        <a:lstStyle/>
        <a:p>
          <a:r>
            <a:rPr lang="es-EC" sz="1900" dirty="0" smtClean="0"/>
            <a:t>Su </a:t>
          </a:r>
          <a:r>
            <a:rPr lang="es-EC" sz="1900" b="1" dirty="0" smtClean="0"/>
            <a:t>desaprovechamiento</a:t>
          </a:r>
          <a:r>
            <a:rPr lang="es-EC" sz="1900" dirty="0" smtClean="0"/>
            <a:t> puede desencadenar en un mal desarrollo, afectando las posibilidades motrices del individuo y su posible proyección deportiva. </a:t>
          </a:r>
        </a:p>
        <a:p>
          <a:r>
            <a:rPr lang="es-EC" sz="1400" i="1" dirty="0" smtClean="0"/>
            <a:t>(Vázquez &amp; Mingote , 2013).</a:t>
          </a:r>
          <a:endParaRPr lang="es-EC" sz="1400" i="1" dirty="0"/>
        </a:p>
      </dgm:t>
    </dgm:pt>
    <dgm:pt modelId="{9C442285-61A8-4D6A-AD0F-2C1199B430F3}" type="parTrans" cxnId="{134AC462-44E2-401D-A77C-ACF41661EBDB}">
      <dgm:prSet/>
      <dgm:spPr/>
      <dgm:t>
        <a:bodyPr/>
        <a:lstStyle/>
        <a:p>
          <a:endParaRPr lang="es-EC"/>
        </a:p>
      </dgm:t>
    </dgm:pt>
    <dgm:pt modelId="{F3F9929C-6D00-4A22-9AA7-88179F2F9736}" type="sibTrans" cxnId="{134AC462-44E2-401D-A77C-ACF41661EBDB}">
      <dgm:prSet/>
      <dgm:spPr/>
      <dgm:t>
        <a:bodyPr/>
        <a:lstStyle/>
        <a:p>
          <a:endParaRPr lang="es-EC"/>
        </a:p>
      </dgm:t>
    </dgm:pt>
    <dgm:pt modelId="{A605F6BB-F1B9-45A2-AC82-18D584B5124C}">
      <dgm:prSet phldrT="[Texto]" custT="1"/>
      <dgm:spPr>
        <a:solidFill>
          <a:srgbClr val="CC3300"/>
        </a:solidFill>
      </dgm:spPr>
      <dgm:t>
        <a:bodyPr/>
        <a:lstStyle/>
        <a:p>
          <a:r>
            <a:rPr lang="es-EC" sz="1500" dirty="0" smtClean="0"/>
            <a:t>- </a:t>
          </a:r>
          <a:r>
            <a:rPr lang="es-EC" sz="1500" u="sng" dirty="0" smtClean="0"/>
            <a:t>Fuerza Máxima</a:t>
          </a:r>
          <a:r>
            <a:rPr lang="es-EC" sz="1500" dirty="0" smtClean="0"/>
            <a:t>: 12-14 años (Mujeres) y 14 años en (Varones)</a:t>
          </a:r>
        </a:p>
        <a:p>
          <a:r>
            <a:rPr lang="es-EC" sz="1500" dirty="0" smtClean="0"/>
            <a:t>- </a:t>
          </a:r>
          <a:r>
            <a:rPr lang="es-EC" sz="1500" u="sng" dirty="0" smtClean="0"/>
            <a:t>Fuerza rápida</a:t>
          </a:r>
          <a:r>
            <a:rPr lang="es-EC" sz="1500" dirty="0" smtClean="0"/>
            <a:t>: 8-10 años (Ambos)</a:t>
          </a:r>
        </a:p>
        <a:p>
          <a:r>
            <a:rPr lang="es-EC" sz="1500" dirty="0" smtClean="0"/>
            <a:t>- </a:t>
          </a:r>
          <a:r>
            <a:rPr lang="es-EC" sz="1500" u="sng" dirty="0" smtClean="0"/>
            <a:t>Fuerza resistencia</a:t>
          </a:r>
          <a:r>
            <a:rPr lang="es-EC" sz="1500" dirty="0" smtClean="0"/>
            <a:t>: 10-12 años (Ambos)</a:t>
          </a:r>
        </a:p>
        <a:p>
          <a:r>
            <a:rPr lang="es-EC" sz="1500" dirty="0" smtClean="0"/>
            <a:t>- </a:t>
          </a:r>
          <a:r>
            <a:rPr lang="es-EC" sz="1500" u="sng" dirty="0" smtClean="0"/>
            <a:t>Flexibilidad</a:t>
          </a:r>
          <a:r>
            <a:rPr lang="es-EC" sz="1500" dirty="0" smtClean="0"/>
            <a:t>: Entrenamiento intenso 8-12 años (Ambos)</a:t>
          </a:r>
        </a:p>
        <a:p>
          <a:r>
            <a:rPr lang="es-EC" sz="1500" dirty="0" smtClean="0"/>
            <a:t>- </a:t>
          </a:r>
          <a:r>
            <a:rPr lang="es-EC" sz="1500" u="sng" dirty="0" smtClean="0"/>
            <a:t>Velocidad de Reacción</a:t>
          </a:r>
          <a:r>
            <a:rPr lang="es-EC" sz="1500" dirty="0" smtClean="0"/>
            <a:t>: 8-10 años (Ambos)</a:t>
          </a:r>
        </a:p>
        <a:p>
          <a:r>
            <a:rPr lang="es-EC" sz="1500" dirty="0" smtClean="0"/>
            <a:t>- </a:t>
          </a:r>
          <a:r>
            <a:rPr lang="es-EC" sz="1500" u="sng" dirty="0" smtClean="0"/>
            <a:t>Resistencia Aerobia</a:t>
          </a:r>
          <a:r>
            <a:rPr lang="es-EC" sz="1500" dirty="0" smtClean="0"/>
            <a:t>: A partir de los 5 años (Ambos)</a:t>
          </a:r>
        </a:p>
        <a:p>
          <a:r>
            <a:rPr lang="es-EC" sz="1400" i="1" dirty="0" smtClean="0"/>
            <a:t>(Vasconcelos, 2005).  </a:t>
          </a:r>
          <a:endParaRPr lang="es-EC" sz="1400" i="1" dirty="0"/>
        </a:p>
      </dgm:t>
    </dgm:pt>
    <dgm:pt modelId="{EA6813BA-8DD0-45D7-8686-11D08E7AD4A8}" type="parTrans" cxnId="{F1A4EF2D-E7C3-42FE-976C-7F0D6A41B789}">
      <dgm:prSet/>
      <dgm:spPr/>
      <dgm:t>
        <a:bodyPr/>
        <a:lstStyle/>
        <a:p>
          <a:endParaRPr lang="es-EC"/>
        </a:p>
      </dgm:t>
    </dgm:pt>
    <dgm:pt modelId="{B8CCFFAA-5498-47A7-B474-9540F0E87D77}" type="sibTrans" cxnId="{F1A4EF2D-E7C3-42FE-976C-7F0D6A41B789}">
      <dgm:prSet/>
      <dgm:spPr/>
      <dgm:t>
        <a:bodyPr/>
        <a:lstStyle/>
        <a:p>
          <a:endParaRPr lang="es-EC"/>
        </a:p>
      </dgm:t>
    </dgm:pt>
    <dgm:pt modelId="{7A50B6C0-D381-443A-9962-0FC89C527310}" type="pres">
      <dgm:prSet presAssocID="{5CD68AC2-CC3E-4372-A723-F0238B10B972}" presName="composite" presStyleCnt="0">
        <dgm:presLayoutVars>
          <dgm:chMax val="1"/>
          <dgm:dir/>
          <dgm:resizeHandles val="exact"/>
        </dgm:presLayoutVars>
      </dgm:prSet>
      <dgm:spPr/>
      <dgm:t>
        <a:bodyPr/>
        <a:lstStyle/>
        <a:p>
          <a:endParaRPr lang="es-EC"/>
        </a:p>
      </dgm:t>
    </dgm:pt>
    <dgm:pt modelId="{AB251F54-1948-4B9E-B78E-01ED312A8D25}" type="pres">
      <dgm:prSet presAssocID="{57CB1C2C-1C53-4B64-AAC8-A7D3D9732C46}" presName="roof" presStyleLbl="dkBgShp" presStyleIdx="0" presStyleCnt="2" custScaleY="64251" custLinFactNeighborX="-20081"/>
      <dgm:spPr/>
      <dgm:t>
        <a:bodyPr/>
        <a:lstStyle/>
        <a:p>
          <a:endParaRPr lang="es-EC"/>
        </a:p>
      </dgm:t>
    </dgm:pt>
    <dgm:pt modelId="{FBFD66C7-EB49-4EFA-B4A2-E83121EA8E4E}" type="pres">
      <dgm:prSet presAssocID="{57CB1C2C-1C53-4B64-AAC8-A7D3D9732C46}" presName="pillars" presStyleCnt="0"/>
      <dgm:spPr/>
    </dgm:pt>
    <dgm:pt modelId="{7A35A322-B177-4130-B25A-9AFA3AC854F9}" type="pres">
      <dgm:prSet presAssocID="{57CB1C2C-1C53-4B64-AAC8-A7D3D9732C46}" presName="pillar1" presStyleLbl="node1" presStyleIdx="0" presStyleCnt="3" custScaleY="113112">
        <dgm:presLayoutVars>
          <dgm:bulletEnabled val="1"/>
        </dgm:presLayoutVars>
      </dgm:prSet>
      <dgm:spPr/>
      <dgm:t>
        <a:bodyPr/>
        <a:lstStyle/>
        <a:p>
          <a:endParaRPr lang="es-EC"/>
        </a:p>
      </dgm:t>
    </dgm:pt>
    <dgm:pt modelId="{8AC62A40-685E-45CD-873F-75EAEF1307D9}" type="pres">
      <dgm:prSet presAssocID="{77B08762-3F3E-431D-95D3-1A5C5FF092A5}" presName="pillarX" presStyleLbl="node1" presStyleIdx="1" presStyleCnt="3" custScaleY="113112">
        <dgm:presLayoutVars>
          <dgm:bulletEnabled val="1"/>
        </dgm:presLayoutVars>
      </dgm:prSet>
      <dgm:spPr/>
      <dgm:t>
        <a:bodyPr/>
        <a:lstStyle/>
        <a:p>
          <a:endParaRPr lang="es-EC"/>
        </a:p>
      </dgm:t>
    </dgm:pt>
    <dgm:pt modelId="{EE364544-1DA2-469D-8B60-16D4BAA883FF}" type="pres">
      <dgm:prSet presAssocID="{A605F6BB-F1B9-45A2-AC82-18D584B5124C}" presName="pillarX" presStyleLbl="node1" presStyleIdx="2" presStyleCnt="3" custScaleY="113112">
        <dgm:presLayoutVars>
          <dgm:bulletEnabled val="1"/>
        </dgm:presLayoutVars>
      </dgm:prSet>
      <dgm:spPr/>
      <dgm:t>
        <a:bodyPr/>
        <a:lstStyle/>
        <a:p>
          <a:endParaRPr lang="es-EC"/>
        </a:p>
      </dgm:t>
    </dgm:pt>
    <dgm:pt modelId="{79C88DD4-442D-43D0-A321-4635D6D86E25}" type="pres">
      <dgm:prSet presAssocID="{57CB1C2C-1C53-4B64-AAC8-A7D3D9732C46}" presName="base" presStyleLbl="dkBgShp" presStyleIdx="1" presStyleCnt="2" custFlipVert="1" custScaleY="14388" custLinFactNeighborY="54295"/>
      <dgm:spPr/>
    </dgm:pt>
  </dgm:ptLst>
  <dgm:cxnLst>
    <dgm:cxn modelId="{6F118206-88B2-4BAF-B03D-571CC2BF4A50}" type="presOf" srcId="{57CB1C2C-1C53-4B64-AAC8-A7D3D9732C46}" destId="{AB251F54-1948-4B9E-B78E-01ED312A8D25}" srcOrd="0" destOrd="0" presId="urn:microsoft.com/office/officeart/2005/8/layout/hList3"/>
    <dgm:cxn modelId="{BE63DCE0-E02B-4512-A753-4B34F29C8955}" type="presOf" srcId="{77B08762-3F3E-431D-95D3-1A5C5FF092A5}" destId="{8AC62A40-685E-45CD-873F-75EAEF1307D9}" srcOrd="0" destOrd="0" presId="urn:microsoft.com/office/officeart/2005/8/layout/hList3"/>
    <dgm:cxn modelId="{34E52A5E-5AC1-498F-9BF9-EB98E92B218B}" srcId="{5CD68AC2-CC3E-4372-A723-F0238B10B972}" destId="{57CB1C2C-1C53-4B64-AAC8-A7D3D9732C46}" srcOrd="0" destOrd="0" parTransId="{1E7B00B0-6BC1-4E24-986F-AE3F9D4DC9B2}" sibTransId="{1AB61F51-C2DD-4BE3-ACD8-05C930D85ECC}"/>
    <dgm:cxn modelId="{BF998364-5E44-418D-AFFB-16EB707FCEA4}" type="presOf" srcId="{5CD68AC2-CC3E-4372-A723-F0238B10B972}" destId="{7A50B6C0-D381-443A-9962-0FC89C527310}" srcOrd="0" destOrd="0" presId="urn:microsoft.com/office/officeart/2005/8/layout/hList3"/>
    <dgm:cxn modelId="{134AC462-44E2-401D-A77C-ACF41661EBDB}" srcId="{57CB1C2C-1C53-4B64-AAC8-A7D3D9732C46}" destId="{77B08762-3F3E-431D-95D3-1A5C5FF092A5}" srcOrd="1" destOrd="0" parTransId="{9C442285-61A8-4D6A-AD0F-2C1199B430F3}" sibTransId="{F3F9929C-6D00-4A22-9AA7-88179F2F9736}"/>
    <dgm:cxn modelId="{9FA08D81-0887-4B1A-A673-EF6AABC8302C}" type="presOf" srcId="{B9BC93C3-2D2C-431B-BAA0-AD13C79CAE76}" destId="{7A35A322-B177-4130-B25A-9AFA3AC854F9}" srcOrd="0" destOrd="0" presId="urn:microsoft.com/office/officeart/2005/8/layout/hList3"/>
    <dgm:cxn modelId="{70597747-ADB3-46A2-9290-E11745899AD1}" type="presOf" srcId="{A605F6BB-F1B9-45A2-AC82-18D584B5124C}" destId="{EE364544-1DA2-469D-8B60-16D4BAA883FF}" srcOrd="0" destOrd="0" presId="urn:microsoft.com/office/officeart/2005/8/layout/hList3"/>
    <dgm:cxn modelId="{F1A4EF2D-E7C3-42FE-976C-7F0D6A41B789}" srcId="{57CB1C2C-1C53-4B64-AAC8-A7D3D9732C46}" destId="{A605F6BB-F1B9-45A2-AC82-18D584B5124C}" srcOrd="2" destOrd="0" parTransId="{EA6813BA-8DD0-45D7-8686-11D08E7AD4A8}" sibTransId="{B8CCFFAA-5498-47A7-B474-9540F0E87D77}"/>
    <dgm:cxn modelId="{BF5BE955-FEA2-4791-A503-A5F46FA99742}" srcId="{57CB1C2C-1C53-4B64-AAC8-A7D3D9732C46}" destId="{B9BC93C3-2D2C-431B-BAA0-AD13C79CAE76}" srcOrd="0" destOrd="0" parTransId="{C9DFEEAC-5179-4779-BF9B-EA8C93BFA7F1}" sibTransId="{D6B2DA0A-6DE5-4AB6-9199-FEA912FF9228}"/>
    <dgm:cxn modelId="{5B0AFC9D-AF13-4C24-881B-8B24DA1C7DCB}" type="presParOf" srcId="{7A50B6C0-D381-443A-9962-0FC89C527310}" destId="{AB251F54-1948-4B9E-B78E-01ED312A8D25}" srcOrd="0" destOrd="0" presId="urn:microsoft.com/office/officeart/2005/8/layout/hList3"/>
    <dgm:cxn modelId="{BB66BBEC-4EEA-48C5-BFA8-4AC42B1CA03D}" type="presParOf" srcId="{7A50B6C0-D381-443A-9962-0FC89C527310}" destId="{FBFD66C7-EB49-4EFA-B4A2-E83121EA8E4E}" srcOrd="1" destOrd="0" presId="urn:microsoft.com/office/officeart/2005/8/layout/hList3"/>
    <dgm:cxn modelId="{47CF61EA-307B-4244-9811-790A71EF1771}" type="presParOf" srcId="{FBFD66C7-EB49-4EFA-B4A2-E83121EA8E4E}" destId="{7A35A322-B177-4130-B25A-9AFA3AC854F9}" srcOrd="0" destOrd="0" presId="urn:microsoft.com/office/officeart/2005/8/layout/hList3"/>
    <dgm:cxn modelId="{F28FDD32-D39F-4A5E-B2C9-E4895A5B7854}" type="presParOf" srcId="{FBFD66C7-EB49-4EFA-B4A2-E83121EA8E4E}" destId="{8AC62A40-685E-45CD-873F-75EAEF1307D9}" srcOrd="1" destOrd="0" presId="urn:microsoft.com/office/officeart/2005/8/layout/hList3"/>
    <dgm:cxn modelId="{C668D56A-71FD-4BE9-BBB3-1FB748031367}" type="presParOf" srcId="{FBFD66C7-EB49-4EFA-B4A2-E83121EA8E4E}" destId="{EE364544-1DA2-469D-8B60-16D4BAA883FF}" srcOrd="2" destOrd="0" presId="urn:microsoft.com/office/officeart/2005/8/layout/hList3"/>
    <dgm:cxn modelId="{81FD50C2-8B8A-4D21-B8D0-AB0EB6797171}" type="presParOf" srcId="{7A50B6C0-D381-443A-9962-0FC89C527310}" destId="{79C88DD4-442D-43D0-A321-4635D6D86E2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D68AC2-CC3E-4372-A723-F0238B10B97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C"/>
        </a:p>
      </dgm:t>
    </dgm:pt>
    <dgm:pt modelId="{57CB1C2C-1C53-4B64-AAC8-A7D3D9732C46}">
      <dgm:prSet phldrT="[Texto]"/>
      <dgm:spPr>
        <a:solidFill>
          <a:schemeClr val="accent4">
            <a:lumMod val="75000"/>
            <a:lumOff val="25000"/>
          </a:schemeClr>
        </a:solidFill>
      </dgm:spPr>
      <dgm:t>
        <a:bodyPr/>
        <a:lstStyle/>
        <a:p>
          <a:r>
            <a:rPr lang="es-EC" b="1" dirty="0" smtClean="0"/>
            <a:t>Detección y Selección Deportiva</a:t>
          </a:r>
          <a:endParaRPr lang="es-EC" dirty="0"/>
        </a:p>
      </dgm:t>
    </dgm:pt>
    <dgm:pt modelId="{1E7B00B0-6BC1-4E24-986F-AE3F9D4DC9B2}" type="parTrans" cxnId="{34E52A5E-5AC1-498F-9BF9-EB98E92B218B}">
      <dgm:prSet/>
      <dgm:spPr/>
      <dgm:t>
        <a:bodyPr/>
        <a:lstStyle/>
        <a:p>
          <a:endParaRPr lang="es-EC"/>
        </a:p>
      </dgm:t>
    </dgm:pt>
    <dgm:pt modelId="{1AB61F51-C2DD-4BE3-ACD8-05C930D85ECC}" type="sibTrans" cxnId="{34E52A5E-5AC1-498F-9BF9-EB98E92B218B}">
      <dgm:prSet/>
      <dgm:spPr/>
      <dgm:t>
        <a:bodyPr/>
        <a:lstStyle/>
        <a:p>
          <a:endParaRPr lang="es-EC"/>
        </a:p>
      </dgm:t>
    </dgm:pt>
    <dgm:pt modelId="{B9BC93C3-2D2C-431B-BAA0-AD13C79CAE76}">
      <dgm:prSet phldrT="[Texto]" custT="1"/>
      <dgm:spPr>
        <a:solidFill>
          <a:schemeClr val="accent4">
            <a:lumMod val="65000"/>
            <a:lumOff val="35000"/>
          </a:schemeClr>
        </a:solidFill>
      </dgm:spPr>
      <dgm:t>
        <a:bodyPr/>
        <a:lstStyle/>
        <a:p>
          <a:r>
            <a:rPr lang="es-EC" sz="1200" b="1" dirty="0" smtClean="0"/>
            <a:t>Talento deportivo</a:t>
          </a:r>
        </a:p>
        <a:p>
          <a:r>
            <a:rPr lang="es-EC" sz="1200" dirty="0" smtClean="0"/>
            <a:t>Persona que demuestre facultades </a:t>
          </a:r>
          <a:r>
            <a:rPr lang="es-EC" sz="1200" b="1" dirty="0" smtClean="0"/>
            <a:t>sobre la media</a:t>
          </a:r>
          <a:r>
            <a:rPr lang="es-EC" sz="1200" dirty="0" smtClean="0"/>
            <a:t> para la ejecución de un </a:t>
          </a:r>
          <a:r>
            <a:rPr lang="es-EC" sz="1200" b="1" dirty="0" smtClean="0"/>
            <a:t>determinado gesto</a:t>
          </a:r>
          <a:r>
            <a:rPr lang="es-EC" sz="1200" dirty="0" smtClean="0"/>
            <a:t>, adquirido de forma </a:t>
          </a:r>
          <a:r>
            <a:rPr lang="es-EC" sz="1200" b="1" dirty="0" smtClean="0"/>
            <a:t>genética o bajo influencias externas</a:t>
          </a:r>
          <a:r>
            <a:rPr lang="es-EC" sz="1200" dirty="0" smtClean="0"/>
            <a:t>.</a:t>
          </a:r>
        </a:p>
        <a:p>
          <a:endParaRPr lang="es-EC" sz="1600" i="1" dirty="0" smtClean="0"/>
        </a:p>
        <a:p>
          <a:r>
            <a:rPr lang="es-EC" sz="1200" dirty="0" smtClean="0"/>
            <a:t>- Factores antropométricos: Relacionados con la estructura física.</a:t>
          </a:r>
        </a:p>
        <a:p>
          <a:r>
            <a:rPr lang="es-EC" sz="1200" dirty="0" smtClean="0"/>
            <a:t>- Cualidades físicas: Fuerza, velocidad, resistencia y flexibilidad;</a:t>
          </a:r>
        </a:p>
        <a:p>
          <a:r>
            <a:rPr lang="es-EC" sz="1200" dirty="0" smtClean="0"/>
            <a:t>- Condiciones </a:t>
          </a:r>
          <a:r>
            <a:rPr lang="es-EC" sz="1200" dirty="0" err="1" smtClean="0"/>
            <a:t>tecnomotricez</a:t>
          </a:r>
          <a:r>
            <a:rPr lang="es-EC" sz="1200" dirty="0" smtClean="0"/>
            <a:t>: Movimiento técnico-deportivo;</a:t>
          </a:r>
        </a:p>
        <a:p>
          <a:r>
            <a:rPr lang="es-EC" sz="1200" dirty="0" smtClean="0"/>
            <a:t>- Capacidad de aprendizaje: Atributos psíquicos.</a:t>
          </a:r>
        </a:p>
        <a:p>
          <a:r>
            <a:rPr lang="es-EC" sz="1200" dirty="0" smtClean="0"/>
            <a:t>- Predisposición para el aprendizaje: Esfuerzo y la perseverancia</a:t>
          </a:r>
        </a:p>
        <a:p>
          <a:r>
            <a:rPr lang="es-EC" sz="1100" dirty="0" smtClean="0"/>
            <a:t> </a:t>
          </a:r>
          <a:r>
            <a:rPr lang="es-EC" sz="1100" i="1" dirty="0" smtClean="0"/>
            <a:t>(Hahn, 1988).</a:t>
          </a:r>
        </a:p>
      </dgm:t>
    </dgm:pt>
    <dgm:pt modelId="{C9DFEEAC-5179-4779-BF9B-EA8C93BFA7F1}" type="parTrans" cxnId="{BF5BE955-FEA2-4791-A503-A5F46FA99742}">
      <dgm:prSet/>
      <dgm:spPr/>
      <dgm:t>
        <a:bodyPr/>
        <a:lstStyle/>
        <a:p>
          <a:endParaRPr lang="es-EC"/>
        </a:p>
      </dgm:t>
    </dgm:pt>
    <dgm:pt modelId="{D6B2DA0A-6DE5-4AB6-9199-FEA912FF9228}" type="sibTrans" cxnId="{BF5BE955-FEA2-4791-A503-A5F46FA99742}">
      <dgm:prSet/>
      <dgm:spPr/>
      <dgm:t>
        <a:bodyPr/>
        <a:lstStyle/>
        <a:p>
          <a:endParaRPr lang="es-EC"/>
        </a:p>
      </dgm:t>
    </dgm:pt>
    <dgm:pt modelId="{77B08762-3F3E-431D-95D3-1A5C5FF092A5}">
      <dgm:prSet phldrT="[Texto]" custT="1"/>
      <dgm:spPr>
        <a:solidFill>
          <a:schemeClr val="accent4">
            <a:lumMod val="65000"/>
            <a:lumOff val="35000"/>
          </a:schemeClr>
        </a:solidFill>
      </dgm:spPr>
      <dgm:t>
        <a:bodyPr/>
        <a:lstStyle/>
        <a:p>
          <a:r>
            <a:rPr lang="es-EC" sz="1200" b="1" dirty="0" smtClean="0"/>
            <a:t>Detección Deportiva</a:t>
          </a:r>
        </a:p>
        <a:p>
          <a:r>
            <a:rPr lang="es-EC" sz="1200" dirty="0" smtClean="0"/>
            <a:t>Un proceso por medio del cual se vaticina un </a:t>
          </a:r>
          <a:r>
            <a:rPr lang="es-EC" sz="1200" b="1" dirty="0" smtClean="0"/>
            <a:t>pronóstico favorable </a:t>
          </a:r>
          <a:r>
            <a:rPr lang="es-EC" sz="1200" dirty="0" smtClean="0"/>
            <a:t>en el medio deportivo de un posible talento, justificando dicha predicción en base al </a:t>
          </a:r>
          <a:r>
            <a:rPr lang="es-EC" sz="1200" b="1" dirty="0" smtClean="0"/>
            <a:t>cumplimiento </a:t>
          </a:r>
          <a:r>
            <a:rPr lang="es-EC" sz="1200" dirty="0" smtClean="0"/>
            <a:t>previo de varios parámetros preestablecidos que deberán ser </a:t>
          </a:r>
          <a:r>
            <a:rPr lang="es-EC" sz="1200" b="1" dirty="0" smtClean="0"/>
            <a:t>observables y medibles</a:t>
          </a:r>
          <a:r>
            <a:rPr lang="es-EC" sz="1200" dirty="0" smtClean="0"/>
            <a:t>, valorados en una </a:t>
          </a:r>
          <a:r>
            <a:rPr lang="es-EC" sz="1200" b="1" dirty="0" smtClean="0"/>
            <a:t>fase antecedente </a:t>
          </a:r>
          <a:r>
            <a:rPr lang="es-EC" sz="1200" dirty="0" smtClean="0"/>
            <a:t>a iniciar un proceso de desarrollo de su capacidad deportiva </a:t>
          </a:r>
        </a:p>
        <a:p>
          <a:r>
            <a:rPr lang="es-EC" sz="1100" i="1" dirty="0" smtClean="0"/>
            <a:t>(Romero &amp; </a:t>
          </a:r>
          <a:r>
            <a:rPr lang="es-EC" sz="1100" i="1" dirty="0" err="1" smtClean="0"/>
            <a:t>Tous</a:t>
          </a:r>
          <a:r>
            <a:rPr lang="es-EC" sz="1100" i="1" dirty="0" smtClean="0"/>
            <a:t>, 2010).</a:t>
          </a:r>
          <a:endParaRPr lang="es-EC" sz="1100" i="1" dirty="0"/>
        </a:p>
      </dgm:t>
    </dgm:pt>
    <dgm:pt modelId="{9C442285-61A8-4D6A-AD0F-2C1199B430F3}" type="parTrans" cxnId="{134AC462-44E2-401D-A77C-ACF41661EBDB}">
      <dgm:prSet/>
      <dgm:spPr/>
      <dgm:t>
        <a:bodyPr/>
        <a:lstStyle/>
        <a:p>
          <a:endParaRPr lang="es-EC"/>
        </a:p>
      </dgm:t>
    </dgm:pt>
    <dgm:pt modelId="{F3F9929C-6D00-4A22-9AA7-88179F2F9736}" type="sibTrans" cxnId="{134AC462-44E2-401D-A77C-ACF41661EBDB}">
      <dgm:prSet/>
      <dgm:spPr/>
      <dgm:t>
        <a:bodyPr/>
        <a:lstStyle/>
        <a:p>
          <a:endParaRPr lang="es-EC"/>
        </a:p>
      </dgm:t>
    </dgm:pt>
    <dgm:pt modelId="{A605F6BB-F1B9-45A2-AC82-18D584B5124C}">
      <dgm:prSet phldrT="[Texto]" custT="1"/>
      <dgm:spPr>
        <a:solidFill>
          <a:schemeClr val="accent4">
            <a:lumMod val="65000"/>
            <a:lumOff val="35000"/>
          </a:schemeClr>
        </a:solidFill>
      </dgm:spPr>
      <dgm:t>
        <a:bodyPr/>
        <a:lstStyle/>
        <a:p>
          <a:r>
            <a:rPr lang="es-EC" sz="1200" b="1" dirty="0" smtClean="0"/>
            <a:t>Selección Deportiva</a:t>
          </a:r>
        </a:p>
        <a:p>
          <a:r>
            <a:rPr lang="es-EC" sz="1200" dirty="0" smtClean="0"/>
            <a:t>Un proceso de distinción de talentos deportivos con características que las permitan ser reconocidas, mismos que podrán ser capaces de alcanzar logros sobresalientes en un deporte en específico, </a:t>
          </a:r>
          <a:r>
            <a:rPr lang="es-EC" sz="1200" b="1" dirty="0" smtClean="0"/>
            <a:t>tras su posterior detección</a:t>
          </a:r>
          <a:r>
            <a:rPr lang="es-EC" sz="1200" dirty="0" smtClean="0"/>
            <a:t>. </a:t>
          </a:r>
        </a:p>
        <a:p>
          <a:r>
            <a:rPr lang="es-EC" sz="1200" i="1" dirty="0" smtClean="0"/>
            <a:t>(Garcés, 2012),  </a:t>
          </a:r>
        </a:p>
        <a:p>
          <a:r>
            <a:rPr lang="es-EC" sz="1200" dirty="0" smtClean="0"/>
            <a:t>Serán partícipes de procesos estructurados de entrenamiento, con la finalidad de optimizar su desarrollo motriz con vistas a alcanzar el </a:t>
          </a:r>
          <a:r>
            <a:rPr lang="es-EC" sz="1200" b="1" dirty="0" smtClean="0"/>
            <a:t>máximo rendimiento deportivo</a:t>
          </a:r>
        </a:p>
        <a:p>
          <a:r>
            <a:rPr lang="es-EC" sz="1200" i="1" dirty="0" smtClean="0"/>
            <a:t>(Delgado, Gutiérrez, &amp; Castillo, 2010).</a:t>
          </a:r>
        </a:p>
      </dgm:t>
    </dgm:pt>
    <dgm:pt modelId="{EA6813BA-8DD0-45D7-8686-11D08E7AD4A8}" type="parTrans" cxnId="{F1A4EF2D-E7C3-42FE-976C-7F0D6A41B789}">
      <dgm:prSet/>
      <dgm:spPr/>
      <dgm:t>
        <a:bodyPr/>
        <a:lstStyle/>
        <a:p>
          <a:endParaRPr lang="es-EC"/>
        </a:p>
      </dgm:t>
    </dgm:pt>
    <dgm:pt modelId="{B8CCFFAA-5498-47A7-B474-9540F0E87D77}" type="sibTrans" cxnId="{F1A4EF2D-E7C3-42FE-976C-7F0D6A41B789}">
      <dgm:prSet/>
      <dgm:spPr/>
      <dgm:t>
        <a:bodyPr/>
        <a:lstStyle/>
        <a:p>
          <a:endParaRPr lang="es-EC"/>
        </a:p>
      </dgm:t>
    </dgm:pt>
    <dgm:pt modelId="{7A50B6C0-D381-443A-9962-0FC89C527310}" type="pres">
      <dgm:prSet presAssocID="{5CD68AC2-CC3E-4372-A723-F0238B10B972}" presName="composite" presStyleCnt="0">
        <dgm:presLayoutVars>
          <dgm:chMax val="1"/>
          <dgm:dir/>
          <dgm:resizeHandles val="exact"/>
        </dgm:presLayoutVars>
      </dgm:prSet>
      <dgm:spPr/>
      <dgm:t>
        <a:bodyPr/>
        <a:lstStyle/>
        <a:p>
          <a:endParaRPr lang="es-EC"/>
        </a:p>
      </dgm:t>
    </dgm:pt>
    <dgm:pt modelId="{AB251F54-1948-4B9E-B78E-01ED312A8D25}" type="pres">
      <dgm:prSet presAssocID="{57CB1C2C-1C53-4B64-AAC8-A7D3D9732C46}" presName="roof" presStyleLbl="dkBgShp" presStyleIdx="0" presStyleCnt="2" custScaleY="64251" custLinFactNeighborX="-20081"/>
      <dgm:spPr/>
      <dgm:t>
        <a:bodyPr/>
        <a:lstStyle/>
        <a:p>
          <a:endParaRPr lang="es-EC"/>
        </a:p>
      </dgm:t>
    </dgm:pt>
    <dgm:pt modelId="{FBFD66C7-EB49-4EFA-B4A2-E83121EA8E4E}" type="pres">
      <dgm:prSet presAssocID="{57CB1C2C-1C53-4B64-AAC8-A7D3D9732C46}" presName="pillars" presStyleCnt="0"/>
      <dgm:spPr/>
    </dgm:pt>
    <dgm:pt modelId="{7A35A322-B177-4130-B25A-9AFA3AC854F9}" type="pres">
      <dgm:prSet presAssocID="{57CB1C2C-1C53-4B64-AAC8-A7D3D9732C46}" presName="pillar1" presStyleLbl="node1" presStyleIdx="0" presStyleCnt="3" custScaleY="113112">
        <dgm:presLayoutVars>
          <dgm:bulletEnabled val="1"/>
        </dgm:presLayoutVars>
      </dgm:prSet>
      <dgm:spPr/>
      <dgm:t>
        <a:bodyPr/>
        <a:lstStyle/>
        <a:p>
          <a:endParaRPr lang="es-EC"/>
        </a:p>
      </dgm:t>
    </dgm:pt>
    <dgm:pt modelId="{8AC62A40-685E-45CD-873F-75EAEF1307D9}" type="pres">
      <dgm:prSet presAssocID="{77B08762-3F3E-431D-95D3-1A5C5FF092A5}" presName="pillarX" presStyleLbl="node1" presStyleIdx="1" presStyleCnt="3" custScaleY="113112">
        <dgm:presLayoutVars>
          <dgm:bulletEnabled val="1"/>
        </dgm:presLayoutVars>
      </dgm:prSet>
      <dgm:spPr/>
      <dgm:t>
        <a:bodyPr/>
        <a:lstStyle/>
        <a:p>
          <a:endParaRPr lang="es-EC"/>
        </a:p>
      </dgm:t>
    </dgm:pt>
    <dgm:pt modelId="{EE364544-1DA2-469D-8B60-16D4BAA883FF}" type="pres">
      <dgm:prSet presAssocID="{A605F6BB-F1B9-45A2-AC82-18D584B5124C}" presName="pillarX" presStyleLbl="node1" presStyleIdx="2" presStyleCnt="3" custScaleY="113112">
        <dgm:presLayoutVars>
          <dgm:bulletEnabled val="1"/>
        </dgm:presLayoutVars>
      </dgm:prSet>
      <dgm:spPr/>
      <dgm:t>
        <a:bodyPr/>
        <a:lstStyle/>
        <a:p>
          <a:endParaRPr lang="es-EC"/>
        </a:p>
      </dgm:t>
    </dgm:pt>
    <dgm:pt modelId="{79C88DD4-442D-43D0-A321-4635D6D86E25}" type="pres">
      <dgm:prSet presAssocID="{57CB1C2C-1C53-4B64-AAC8-A7D3D9732C46}" presName="base" presStyleLbl="dkBgShp" presStyleIdx="1" presStyleCnt="2" custFlipVert="1" custScaleY="14388" custLinFactNeighborY="54295"/>
      <dgm:spPr/>
    </dgm:pt>
  </dgm:ptLst>
  <dgm:cxnLst>
    <dgm:cxn modelId="{34E52A5E-5AC1-498F-9BF9-EB98E92B218B}" srcId="{5CD68AC2-CC3E-4372-A723-F0238B10B972}" destId="{57CB1C2C-1C53-4B64-AAC8-A7D3D9732C46}" srcOrd="0" destOrd="0" parTransId="{1E7B00B0-6BC1-4E24-986F-AE3F9D4DC9B2}" sibTransId="{1AB61F51-C2DD-4BE3-ACD8-05C930D85ECC}"/>
    <dgm:cxn modelId="{6BAFBBC7-2855-44F0-8544-6CA8A16848BB}" type="presOf" srcId="{57CB1C2C-1C53-4B64-AAC8-A7D3D9732C46}" destId="{AB251F54-1948-4B9E-B78E-01ED312A8D25}" srcOrd="0" destOrd="0" presId="urn:microsoft.com/office/officeart/2005/8/layout/hList3"/>
    <dgm:cxn modelId="{04B145E4-7A18-4891-8C2C-042848CADD4A}" type="presOf" srcId="{A605F6BB-F1B9-45A2-AC82-18D584B5124C}" destId="{EE364544-1DA2-469D-8B60-16D4BAA883FF}" srcOrd="0" destOrd="0" presId="urn:microsoft.com/office/officeart/2005/8/layout/hList3"/>
    <dgm:cxn modelId="{D0692517-AE07-4670-A4FF-0553CF5BE8A2}" type="presOf" srcId="{77B08762-3F3E-431D-95D3-1A5C5FF092A5}" destId="{8AC62A40-685E-45CD-873F-75EAEF1307D9}" srcOrd="0" destOrd="0" presId="urn:microsoft.com/office/officeart/2005/8/layout/hList3"/>
    <dgm:cxn modelId="{134AC462-44E2-401D-A77C-ACF41661EBDB}" srcId="{57CB1C2C-1C53-4B64-AAC8-A7D3D9732C46}" destId="{77B08762-3F3E-431D-95D3-1A5C5FF092A5}" srcOrd="1" destOrd="0" parTransId="{9C442285-61A8-4D6A-AD0F-2C1199B430F3}" sibTransId="{F3F9929C-6D00-4A22-9AA7-88179F2F9736}"/>
    <dgm:cxn modelId="{1A8C77DA-D9FD-4451-83C6-D821C565CCAD}" type="presOf" srcId="{B9BC93C3-2D2C-431B-BAA0-AD13C79CAE76}" destId="{7A35A322-B177-4130-B25A-9AFA3AC854F9}" srcOrd="0" destOrd="0" presId="urn:microsoft.com/office/officeart/2005/8/layout/hList3"/>
    <dgm:cxn modelId="{C512323E-F4FC-4839-9EC7-DF4BAD2F70CD}" type="presOf" srcId="{5CD68AC2-CC3E-4372-A723-F0238B10B972}" destId="{7A50B6C0-D381-443A-9962-0FC89C527310}" srcOrd="0" destOrd="0" presId="urn:microsoft.com/office/officeart/2005/8/layout/hList3"/>
    <dgm:cxn modelId="{F1A4EF2D-E7C3-42FE-976C-7F0D6A41B789}" srcId="{57CB1C2C-1C53-4B64-AAC8-A7D3D9732C46}" destId="{A605F6BB-F1B9-45A2-AC82-18D584B5124C}" srcOrd="2" destOrd="0" parTransId="{EA6813BA-8DD0-45D7-8686-11D08E7AD4A8}" sibTransId="{B8CCFFAA-5498-47A7-B474-9540F0E87D77}"/>
    <dgm:cxn modelId="{BF5BE955-FEA2-4791-A503-A5F46FA99742}" srcId="{57CB1C2C-1C53-4B64-AAC8-A7D3D9732C46}" destId="{B9BC93C3-2D2C-431B-BAA0-AD13C79CAE76}" srcOrd="0" destOrd="0" parTransId="{C9DFEEAC-5179-4779-BF9B-EA8C93BFA7F1}" sibTransId="{D6B2DA0A-6DE5-4AB6-9199-FEA912FF9228}"/>
    <dgm:cxn modelId="{E68EEC40-462A-4594-8A12-DBDDBF68455F}" type="presParOf" srcId="{7A50B6C0-D381-443A-9962-0FC89C527310}" destId="{AB251F54-1948-4B9E-B78E-01ED312A8D25}" srcOrd="0" destOrd="0" presId="urn:microsoft.com/office/officeart/2005/8/layout/hList3"/>
    <dgm:cxn modelId="{196E4FEA-E719-4537-838C-2FA182B12499}" type="presParOf" srcId="{7A50B6C0-D381-443A-9962-0FC89C527310}" destId="{FBFD66C7-EB49-4EFA-B4A2-E83121EA8E4E}" srcOrd="1" destOrd="0" presId="urn:microsoft.com/office/officeart/2005/8/layout/hList3"/>
    <dgm:cxn modelId="{12AF936B-D31A-463E-A172-24B4D4092BF1}" type="presParOf" srcId="{FBFD66C7-EB49-4EFA-B4A2-E83121EA8E4E}" destId="{7A35A322-B177-4130-B25A-9AFA3AC854F9}" srcOrd="0" destOrd="0" presId="urn:microsoft.com/office/officeart/2005/8/layout/hList3"/>
    <dgm:cxn modelId="{C4CBA763-6B41-4F1E-9093-AC2BD34E03F8}" type="presParOf" srcId="{FBFD66C7-EB49-4EFA-B4A2-E83121EA8E4E}" destId="{8AC62A40-685E-45CD-873F-75EAEF1307D9}" srcOrd="1" destOrd="0" presId="urn:microsoft.com/office/officeart/2005/8/layout/hList3"/>
    <dgm:cxn modelId="{26C99EAB-3845-4549-BCAE-19C4876B01C7}" type="presParOf" srcId="{FBFD66C7-EB49-4EFA-B4A2-E83121EA8E4E}" destId="{EE364544-1DA2-469D-8B60-16D4BAA883FF}" srcOrd="2" destOrd="0" presId="urn:microsoft.com/office/officeart/2005/8/layout/hList3"/>
    <dgm:cxn modelId="{B4D99CDE-6D14-41EB-9BBE-8A1692383ABD}" type="presParOf" srcId="{7A50B6C0-D381-443A-9962-0FC89C527310}" destId="{79C88DD4-442D-43D0-A321-4635D6D86E2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428788-6BC7-440F-8042-D887C36CC0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56DCEF57-6549-4268-A197-2C1DD51B11DD}">
      <dgm:prSet phldrT="[Texto]"/>
      <dgm:spPr>
        <a:solidFill>
          <a:schemeClr val="accent1">
            <a:lumMod val="50000"/>
          </a:schemeClr>
        </a:solidFill>
      </dgm:spPr>
      <dgm:t>
        <a:bodyPr/>
        <a:lstStyle/>
        <a:p>
          <a:r>
            <a:rPr lang="es-EC" dirty="0" smtClean="0"/>
            <a:t>Trabajo</a:t>
          </a:r>
          <a:endParaRPr lang="es-EC" dirty="0"/>
        </a:p>
      </dgm:t>
    </dgm:pt>
    <dgm:pt modelId="{88BC3777-0729-4D25-ADF2-CEAA27F87C31}" type="parTrans" cxnId="{DC979D1B-0772-4BDD-8595-E19331172ED9}">
      <dgm:prSet/>
      <dgm:spPr/>
      <dgm:t>
        <a:bodyPr/>
        <a:lstStyle/>
        <a:p>
          <a:endParaRPr lang="es-EC"/>
        </a:p>
      </dgm:t>
    </dgm:pt>
    <dgm:pt modelId="{124B30C1-5612-4448-AD51-71DEB794CF2A}" type="sibTrans" cxnId="{DC979D1B-0772-4BDD-8595-E19331172ED9}">
      <dgm:prSet/>
      <dgm:spPr/>
      <dgm:t>
        <a:bodyPr/>
        <a:lstStyle/>
        <a:p>
          <a:endParaRPr lang="es-EC"/>
        </a:p>
      </dgm:t>
    </dgm:pt>
    <dgm:pt modelId="{8C8E4FDF-B950-4B01-A9D5-4FA91D35B98C}">
      <dgm:prSet phldrT="[Texto]"/>
      <dgm:spPr/>
      <dgm:t>
        <a:bodyPr/>
        <a:lstStyle/>
        <a:p>
          <a:r>
            <a:rPr lang="es-EC" dirty="0" smtClean="0"/>
            <a:t>La edad influye de manera dominante sobre las normas que se trace en la selección deportiva</a:t>
          </a:r>
          <a:endParaRPr lang="es-EC" dirty="0"/>
        </a:p>
      </dgm:t>
    </dgm:pt>
    <dgm:pt modelId="{50F7D446-BED8-49A8-8E56-1B3808669E3F}" type="parTrans" cxnId="{F6EB7A2C-A65F-47C5-A586-60D52968CAF2}">
      <dgm:prSet/>
      <dgm:spPr/>
      <dgm:t>
        <a:bodyPr/>
        <a:lstStyle/>
        <a:p>
          <a:endParaRPr lang="es-EC"/>
        </a:p>
      </dgm:t>
    </dgm:pt>
    <dgm:pt modelId="{C0E5DEF0-0C55-474D-867C-8A65E92BE886}" type="sibTrans" cxnId="{F6EB7A2C-A65F-47C5-A586-60D52968CAF2}">
      <dgm:prSet/>
      <dgm:spPr/>
      <dgm:t>
        <a:bodyPr/>
        <a:lstStyle/>
        <a:p>
          <a:endParaRPr lang="es-EC"/>
        </a:p>
      </dgm:t>
    </dgm:pt>
    <dgm:pt modelId="{EE710373-8F78-4439-893F-EA022C786139}">
      <dgm:prSet phldrT="[Texto]"/>
      <dgm:spPr>
        <a:solidFill>
          <a:schemeClr val="accent1">
            <a:lumMod val="75000"/>
          </a:schemeClr>
        </a:solidFill>
      </dgm:spPr>
      <dgm:t>
        <a:bodyPr/>
        <a:lstStyle/>
        <a:p>
          <a:r>
            <a:rPr lang="es-EC" dirty="0" smtClean="0"/>
            <a:t>Nula</a:t>
          </a:r>
          <a:endParaRPr lang="es-EC" dirty="0"/>
        </a:p>
      </dgm:t>
    </dgm:pt>
    <dgm:pt modelId="{8DEF8790-213B-44A7-8FA4-1021BD96CE53}" type="parTrans" cxnId="{7DF088D3-2FCE-4C32-A297-22478AEC525B}">
      <dgm:prSet/>
      <dgm:spPr/>
      <dgm:t>
        <a:bodyPr/>
        <a:lstStyle/>
        <a:p>
          <a:endParaRPr lang="es-EC"/>
        </a:p>
      </dgm:t>
    </dgm:pt>
    <dgm:pt modelId="{F425ECBE-DAB9-455B-A52C-2E0B1DEAFF4C}" type="sibTrans" cxnId="{7DF088D3-2FCE-4C32-A297-22478AEC525B}">
      <dgm:prSet/>
      <dgm:spPr/>
      <dgm:t>
        <a:bodyPr/>
        <a:lstStyle/>
        <a:p>
          <a:endParaRPr lang="es-EC"/>
        </a:p>
      </dgm:t>
    </dgm:pt>
    <dgm:pt modelId="{AAD55153-5C42-4E94-BA3D-9E2E0047A72C}">
      <dgm:prSet phldrT="[Texto]"/>
      <dgm:spPr/>
      <dgm:t>
        <a:bodyPr/>
        <a:lstStyle/>
        <a:p>
          <a:r>
            <a:rPr lang="es-EC" dirty="0" smtClean="0"/>
            <a:t>La edad NO influye de manera dominante sobre las normas que se trace en la selección deportiva</a:t>
          </a:r>
          <a:endParaRPr lang="es-EC" dirty="0"/>
        </a:p>
      </dgm:t>
    </dgm:pt>
    <dgm:pt modelId="{37318F21-8D62-48FB-91E1-BC6A158F356A}" type="parTrans" cxnId="{ADD063D1-B28B-48F0-A081-F52EF1292F22}">
      <dgm:prSet/>
      <dgm:spPr/>
      <dgm:t>
        <a:bodyPr/>
        <a:lstStyle/>
        <a:p>
          <a:endParaRPr lang="es-EC"/>
        </a:p>
      </dgm:t>
    </dgm:pt>
    <dgm:pt modelId="{8C4E9EB6-C7D0-4AC0-B727-728A48C239D1}" type="sibTrans" cxnId="{ADD063D1-B28B-48F0-A081-F52EF1292F22}">
      <dgm:prSet/>
      <dgm:spPr/>
      <dgm:t>
        <a:bodyPr/>
        <a:lstStyle/>
        <a:p>
          <a:endParaRPr lang="es-EC"/>
        </a:p>
      </dgm:t>
    </dgm:pt>
    <dgm:pt modelId="{06028662-923C-479C-B77F-D7D33E39188D}" type="pres">
      <dgm:prSet presAssocID="{14428788-6BC7-440F-8042-D887C36CC0E1}" presName="Name0" presStyleCnt="0">
        <dgm:presLayoutVars>
          <dgm:dir/>
          <dgm:animLvl val="lvl"/>
          <dgm:resizeHandles/>
        </dgm:presLayoutVars>
      </dgm:prSet>
      <dgm:spPr/>
      <dgm:t>
        <a:bodyPr/>
        <a:lstStyle/>
        <a:p>
          <a:endParaRPr lang="es-EC"/>
        </a:p>
      </dgm:t>
    </dgm:pt>
    <dgm:pt modelId="{B9397AA7-C9DD-4EC8-B8F8-3D6E7F5ABE47}" type="pres">
      <dgm:prSet presAssocID="{56DCEF57-6549-4268-A197-2C1DD51B11DD}" presName="linNode" presStyleCnt="0"/>
      <dgm:spPr/>
    </dgm:pt>
    <dgm:pt modelId="{6CB76405-23C5-4504-AECC-1BB47AD4D01C}" type="pres">
      <dgm:prSet presAssocID="{56DCEF57-6549-4268-A197-2C1DD51B11DD}" presName="parentShp" presStyleLbl="node1" presStyleIdx="0" presStyleCnt="2">
        <dgm:presLayoutVars>
          <dgm:bulletEnabled val="1"/>
        </dgm:presLayoutVars>
      </dgm:prSet>
      <dgm:spPr/>
      <dgm:t>
        <a:bodyPr/>
        <a:lstStyle/>
        <a:p>
          <a:endParaRPr lang="es-EC"/>
        </a:p>
      </dgm:t>
    </dgm:pt>
    <dgm:pt modelId="{23A94B0A-02CB-4D92-AA1C-5AD5C07E3124}" type="pres">
      <dgm:prSet presAssocID="{56DCEF57-6549-4268-A197-2C1DD51B11DD}" presName="childShp" presStyleLbl="bgAccFollowNode1" presStyleIdx="0" presStyleCnt="2">
        <dgm:presLayoutVars>
          <dgm:bulletEnabled val="1"/>
        </dgm:presLayoutVars>
      </dgm:prSet>
      <dgm:spPr/>
      <dgm:t>
        <a:bodyPr/>
        <a:lstStyle/>
        <a:p>
          <a:endParaRPr lang="es-EC"/>
        </a:p>
      </dgm:t>
    </dgm:pt>
    <dgm:pt modelId="{74119A1E-99AE-41BC-83BF-A243AD76363C}" type="pres">
      <dgm:prSet presAssocID="{124B30C1-5612-4448-AD51-71DEB794CF2A}" presName="spacing" presStyleCnt="0"/>
      <dgm:spPr/>
    </dgm:pt>
    <dgm:pt modelId="{031DDCC0-4F92-48CF-9930-3CFDBC4889B5}" type="pres">
      <dgm:prSet presAssocID="{EE710373-8F78-4439-893F-EA022C786139}" presName="linNode" presStyleCnt="0"/>
      <dgm:spPr/>
    </dgm:pt>
    <dgm:pt modelId="{7D4154D3-DFAB-4EB4-9612-12102463DB70}" type="pres">
      <dgm:prSet presAssocID="{EE710373-8F78-4439-893F-EA022C786139}" presName="parentShp" presStyleLbl="node1" presStyleIdx="1" presStyleCnt="2">
        <dgm:presLayoutVars>
          <dgm:bulletEnabled val="1"/>
        </dgm:presLayoutVars>
      </dgm:prSet>
      <dgm:spPr/>
      <dgm:t>
        <a:bodyPr/>
        <a:lstStyle/>
        <a:p>
          <a:endParaRPr lang="es-EC"/>
        </a:p>
      </dgm:t>
    </dgm:pt>
    <dgm:pt modelId="{0E811CB2-8747-4FAA-92AC-EC6929FDBD59}" type="pres">
      <dgm:prSet presAssocID="{EE710373-8F78-4439-893F-EA022C786139}" presName="childShp" presStyleLbl="bgAccFollowNode1" presStyleIdx="1" presStyleCnt="2">
        <dgm:presLayoutVars>
          <dgm:bulletEnabled val="1"/>
        </dgm:presLayoutVars>
      </dgm:prSet>
      <dgm:spPr/>
      <dgm:t>
        <a:bodyPr/>
        <a:lstStyle/>
        <a:p>
          <a:endParaRPr lang="es-EC"/>
        </a:p>
      </dgm:t>
    </dgm:pt>
  </dgm:ptLst>
  <dgm:cxnLst>
    <dgm:cxn modelId="{732842C1-125E-4AA4-9ACD-6E10535D216E}" type="presOf" srcId="{14428788-6BC7-440F-8042-D887C36CC0E1}" destId="{06028662-923C-479C-B77F-D7D33E39188D}" srcOrd="0" destOrd="0" presId="urn:microsoft.com/office/officeart/2005/8/layout/vList6"/>
    <dgm:cxn modelId="{4267DCA7-3A8A-408A-AE55-DE32494E5E0B}" type="presOf" srcId="{56DCEF57-6549-4268-A197-2C1DD51B11DD}" destId="{6CB76405-23C5-4504-AECC-1BB47AD4D01C}" srcOrd="0" destOrd="0" presId="urn:microsoft.com/office/officeart/2005/8/layout/vList6"/>
    <dgm:cxn modelId="{8C2F5B99-7741-4F48-9988-1D808AF65651}" type="presOf" srcId="{8C8E4FDF-B950-4B01-A9D5-4FA91D35B98C}" destId="{23A94B0A-02CB-4D92-AA1C-5AD5C07E3124}" srcOrd="0" destOrd="0" presId="urn:microsoft.com/office/officeart/2005/8/layout/vList6"/>
    <dgm:cxn modelId="{8602E6B5-F822-4DD9-A8A3-118D25E33F2E}" type="presOf" srcId="{EE710373-8F78-4439-893F-EA022C786139}" destId="{7D4154D3-DFAB-4EB4-9612-12102463DB70}" srcOrd="0" destOrd="0" presId="urn:microsoft.com/office/officeart/2005/8/layout/vList6"/>
    <dgm:cxn modelId="{F6EB7A2C-A65F-47C5-A586-60D52968CAF2}" srcId="{56DCEF57-6549-4268-A197-2C1DD51B11DD}" destId="{8C8E4FDF-B950-4B01-A9D5-4FA91D35B98C}" srcOrd="0" destOrd="0" parTransId="{50F7D446-BED8-49A8-8E56-1B3808669E3F}" sibTransId="{C0E5DEF0-0C55-474D-867C-8A65E92BE886}"/>
    <dgm:cxn modelId="{DC979D1B-0772-4BDD-8595-E19331172ED9}" srcId="{14428788-6BC7-440F-8042-D887C36CC0E1}" destId="{56DCEF57-6549-4268-A197-2C1DD51B11DD}" srcOrd="0" destOrd="0" parTransId="{88BC3777-0729-4D25-ADF2-CEAA27F87C31}" sibTransId="{124B30C1-5612-4448-AD51-71DEB794CF2A}"/>
    <dgm:cxn modelId="{ADD063D1-B28B-48F0-A081-F52EF1292F22}" srcId="{EE710373-8F78-4439-893F-EA022C786139}" destId="{AAD55153-5C42-4E94-BA3D-9E2E0047A72C}" srcOrd="0" destOrd="0" parTransId="{37318F21-8D62-48FB-91E1-BC6A158F356A}" sibTransId="{8C4E9EB6-C7D0-4AC0-B727-728A48C239D1}"/>
    <dgm:cxn modelId="{9CC60F7A-85E7-46B8-94E8-A040E1145CBE}" type="presOf" srcId="{AAD55153-5C42-4E94-BA3D-9E2E0047A72C}" destId="{0E811CB2-8747-4FAA-92AC-EC6929FDBD59}" srcOrd="0" destOrd="0" presId="urn:microsoft.com/office/officeart/2005/8/layout/vList6"/>
    <dgm:cxn modelId="{7DF088D3-2FCE-4C32-A297-22478AEC525B}" srcId="{14428788-6BC7-440F-8042-D887C36CC0E1}" destId="{EE710373-8F78-4439-893F-EA022C786139}" srcOrd="1" destOrd="0" parTransId="{8DEF8790-213B-44A7-8FA4-1021BD96CE53}" sibTransId="{F425ECBE-DAB9-455B-A52C-2E0B1DEAFF4C}"/>
    <dgm:cxn modelId="{A1C32283-376E-4518-85E9-AFB16EF0E701}" type="presParOf" srcId="{06028662-923C-479C-B77F-D7D33E39188D}" destId="{B9397AA7-C9DD-4EC8-B8F8-3D6E7F5ABE47}" srcOrd="0" destOrd="0" presId="urn:microsoft.com/office/officeart/2005/8/layout/vList6"/>
    <dgm:cxn modelId="{5421F0DE-58D1-467C-A8DC-463C5544245F}" type="presParOf" srcId="{B9397AA7-C9DD-4EC8-B8F8-3D6E7F5ABE47}" destId="{6CB76405-23C5-4504-AECC-1BB47AD4D01C}" srcOrd="0" destOrd="0" presId="urn:microsoft.com/office/officeart/2005/8/layout/vList6"/>
    <dgm:cxn modelId="{1FD21DEE-F94A-4102-9BA5-4AFA5517EF43}" type="presParOf" srcId="{B9397AA7-C9DD-4EC8-B8F8-3D6E7F5ABE47}" destId="{23A94B0A-02CB-4D92-AA1C-5AD5C07E3124}" srcOrd="1" destOrd="0" presId="urn:microsoft.com/office/officeart/2005/8/layout/vList6"/>
    <dgm:cxn modelId="{87CF0275-4802-4F52-9B46-4C4646167D69}" type="presParOf" srcId="{06028662-923C-479C-B77F-D7D33E39188D}" destId="{74119A1E-99AE-41BC-83BF-A243AD76363C}" srcOrd="1" destOrd="0" presId="urn:microsoft.com/office/officeart/2005/8/layout/vList6"/>
    <dgm:cxn modelId="{12DD452A-20F1-4C37-B017-4C99FBDCB364}" type="presParOf" srcId="{06028662-923C-479C-B77F-D7D33E39188D}" destId="{031DDCC0-4F92-48CF-9930-3CFDBC4889B5}" srcOrd="2" destOrd="0" presId="urn:microsoft.com/office/officeart/2005/8/layout/vList6"/>
    <dgm:cxn modelId="{0314010E-B4B8-4230-BB9D-7240E8ADD57A}" type="presParOf" srcId="{031DDCC0-4F92-48CF-9930-3CFDBC4889B5}" destId="{7D4154D3-DFAB-4EB4-9612-12102463DB70}" srcOrd="0" destOrd="0" presId="urn:microsoft.com/office/officeart/2005/8/layout/vList6"/>
    <dgm:cxn modelId="{998798E3-899E-4E1A-BEDD-06E00F97F2E4}" type="presParOf" srcId="{031DDCC0-4F92-48CF-9930-3CFDBC4889B5}" destId="{0E811CB2-8747-4FAA-92AC-EC6929FDBD5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65D11D4-B9EB-4D46-8DA1-C5CA487BB939}"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s-EC"/>
        </a:p>
      </dgm:t>
    </dgm:pt>
    <dgm:pt modelId="{DC6A4941-3A13-4D90-90A3-C3DAF58AA9A9}">
      <dgm:prSet phldrT="[Texto]" custT="1"/>
      <dgm:spPr/>
      <dgm:t>
        <a:bodyPr/>
        <a:lstStyle/>
        <a:p>
          <a:r>
            <a:rPr lang="es-EC" sz="2000" dirty="0" smtClean="0"/>
            <a:t>Población y muestra</a:t>
          </a:r>
          <a:endParaRPr lang="es-EC" sz="2000" dirty="0"/>
        </a:p>
      </dgm:t>
    </dgm:pt>
    <dgm:pt modelId="{7715426E-2099-4616-9A20-9BED2A6ECBFA}" type="parTrans" cxnId="{991C412C-F227-4D4D-B276-07F78C1A786A}">
      <dgm:prSet/>
      <dgm:spPr/>
      <dgm:t>
        <a:bodyPr/>
        <a:lstStyle/>
        <a:p>
          <a:endParaRPr lang="es-EC"/>
        </a:p>
      </dgm:t>
    </dgm:pt>
    <dgm:pt modelId="{AB372A79-8050-4622-8CAD-93E947729E77}" type="sibTrans" cxnId="{991C412C-F227-4D4D-B276-07F78C1A786A}">
      <dgm:prSet/>
      <dgm:spPr/>
      <dgm:t>
        <a:bodyPr/>
        <a:lstStyle/>
        <a:p>
          <a:endParaRPr lang="es-EC"/>
        </a:p>
      </dgm:t>
    </dgm:pt>
    <dgm:pt modelId="{D8309E20-5C2B-46F8-964A-C1C010FF73C6}">
      <dgm:prSet phldrT="[Texto]" custT="1"/>
      <dgm:spPr>
        <a:solidFill>
          <a:schemeClr val="accent5">
            <a:lumMod val="50000"/>
          </a:schemeClr>
        </a:solidFill>
      </dgm:spPr>
      <dgm:t>
        <a:bodyPr/>
        <a:lstStyle/>
        <a:p>
          <a:r>
            <a:rPr lang="es-EC" sz="1200" dirty="0" smtClean="0"/>
            <a:t>Un total de 46 deportistas iniciantes en la disciplina del Levantamiento de Pesas </a:t>
          </a:r>
        </a:p>
        <a:p>
          <a:r>
            <a:rPr lang="es-EC" sz="1200" dirty="0" smtClean="0"/>
            <a:t>28 varones y 18 mujeres pertenecientes a las Federaciones Deportivas Provinciales de: Santo Domingo de los </a:t>
          </a:r>
          <a:r>
            <a:rPr lang="es-EC" sz="1200" dirty="0" err="1" smtClean="0"/>
            <a:t>Tsáchilas</a:t>
          </a:r>
          <a:r>
            <a:rPr lang="es-EC" sz="1200" dirty="0" smtClean="0"/>
            <a:t>, Imbabura, Orellana, Zamora Chinchipe, Guayas, Napo y Morona Santiago.</a:t>
          </a:r>
          <a:endParaRPr lang="es-EC" sz="1200" dirty="0"/>
        </a:p>
      </dgm:t>
    </dgm:pt>
    <dgm:pt modelId="{EB3DEF9D-06AF-474A-B138-C1AFB0043225}" type="parTrans" cxnId="{143E11B5-4328-4DD6-8D31-7AB36D7EC12F}">
      <dgm:prSet/>
      <dgm:spPr/>
      <dgm:t>
        <a:bodyPr/>
        <a:lstStyle/>
        <a:p>
          <a:endParaRPr lang="es-EC"/>
        </a:p>
      </dgm:t>
    </dgm:pt>
    <dgm:pt modelId="{1C3680A6-A544-421B-92E6-BE87FD69D9FB}" type="sibTrans" cxnId="{143E11B5-4328-4DD6-8D31-7AB36D7EC12F}">
      <dgm:prSet/>
      <dgm:spPr/>
      <dgm:t>
        <a:bodyPr/>
        <a:lstStyle/>
        <a:p>
          <a:endParaRPr lang="es-EC"/>
        </a:p>
      </dgm:t>
    </dgm:pt>
    <dgm:pt modelId="{A2CE6A3E-124F-4A0D-B13D-F59BDA490FC4}">
      <dgm:prSet phldrT="[Texto]" custT="1"/>
      <dgm:spPr/>
      <dgm:t>
        <a:bodyPr/>
        <a:lstStyle/>
        <a:p>
          <a:r>
            <a:rPr lang="es-EC" sz="2000" dirty="0" smtClean="0"/>
            <a:t>Instrumentos de medición</a:t>
          </a:r>
          <a:endParaRPr lang="es-EC" sz="2000" dirty="0"/>
        </a:p>
      </dgm:t>
    </dgm:pt>
    <dgm:pt modelId="{4D1D6B75-339B-4AEF-81A8-C390514111DF}" type="parTrans" cxnId="{1966A68B-60E4-4C2B-B783-9F92E4221E39}">
      <dgm:prSet/>
      <dgm:spPr/>
      <dgm:t>
        <a:bodyPr/>
        <a:lstStyle/>
        <a:p>
          <a:endParaRPr lang="es-EC"/>
        </a:p>
      </dgm:t>
    </dgm:pt>
    <dgm:pt modelId="{3E7B35F3-1E20-40C8-8934-CF98638E10A5}" type="sibTrans" cxnId="{1966A68B-60E4-4C2B-B783-9F92E4221E39}">
      <dgm:prSet/>
      <dgm:spPr/>
      <dgm:t>
        <a:bodyPr/>
        <a:lstStyle/>
        <a:p>
          <a:endParaRPr lang="es-EC"/>
        </a:p>
      </dgm:t>
    </dgm:pt>
    <dgm:pt modelId="{A9CB705C-75E7-4436-B50C-B6B09560D5D0}">
      <dgm:prSet phldrT="[Texto]" custT="1"/>
      <dgm:spPr>
        <a:solidFill>
          <a:schemeClr val="accent4">
            <a:lumMod val="65000"/>
            <a:lumOff val="35000"/>
          </a:schemeClr>
        </a:solidFill>
      </dgm:spPr>
      <dgm:t>
        <a:bodyPr/>
        <a:lstStyle/>
        <a:p>
          <a:r>
            <a:rPr lang="es-EC" sz="1100" b="1" dirty="0" smtClean="0"/>
            <a:t>FACTORES ANTROPOMÉTRICOS</a:t>
          </a:r>
        </a:p>
        <a:p>
          <a:r>
            <a:rPr lang="es-EC" sz="1100" dirty="0" smtClean="0"/>
            <a:t>- Peso (Balanza)</a:t>
          </a:r>
          <a:br>
            <a:rPr lang="es-EC" sz="1100" dirty="0" smtClean="0"/>
          </a:br>
          <a:r>
            <a:rPr lang="es-EC" sz="1100" dirty="0" smtClean="0"/>
            <a:t>- Talla (Tallímetro)</a:t>
          </a:r>
          <a:br>
            <a:rPr lang="es-EC" sz="1100" dirty="0" smtClean="0"/>
          </a:br>
          <a:r>
            <a:rPr lang="es-EC" sz="1100" dirty="0" smtClean="0"/>
            <a:t>- Talla sentado/a (Cinta métrica)</a:t>
          </a:r>
          <a:br>
            <a:rPr lang="es-EC" sz="1100" dirty="0" smtClean="0"/>
          </a:br>
          <a:r>
            <a:rPr lang="es-EC" sz="1100" dirty="0" smtClean="0"/>
            <a:t>- Brazada (Cinta métrica)</a:t>
          </a:r>
          <a:br>
            <a:rPr lang="es-EC" sz="1100" dirty="0" smtClean="0"/>
          </a:br>
          <a:r>
            <a:rPr lang="es-EC" sz="1100" dirty="0" smtClean="0"/>
            <a:t>- Índice córmico (Talla sentado x 100/talla) </a:t>
          </a:r>
          <a:r>
            <a:rPr lang="es-EC" sz="900" dirty="0" smtClean="0"/>
            <a:t>	</a:t>
          </a:r>
          <a:endParaRPr lang="es-EC" sz="900" dirty="0"/>
        </a:p>
      </dgm:t>
    </dgm:pt>
    <dgm:pt modelId="{A23089D7-4720-48C1-822A-3118231DEB68}" type="parTrans" cxnId="{F65AEC4A-2C34-48B9-9B61-FA7E3D73A5D7}">
      <dgm:prSet/>
      <dgm:spPr/>
      <dgm:t>
        <a:bodyPr/>
        <a:lstStyle/>
        <a:p>
          <a:endParaRPr lang="es-EC"/>
        </a:p>
      </dgm:t>
    </dgm:pt>
    <dgm:pt modelId="{10823400-FB98-4F71-8C2E-9A81B5921D39}" type="sibTrans" cxnId="{F65AEC4A-2C34-48B9-9B61-FA7E3D73A5D7}">
      <dgm:prSet/>
      <dgm:spPr/>
      <dgm:t>
        <a:bodyPr/>
        <a:lstStyle/>
        <a:p>
          <a:endParaRPr lang="es-EC"/>
        </a:p>
      </dgm:t>
    </dgm:pt>
    <dgm:pt modelId="{E4C71E55-746A-42EE-B4A8-46CB4D7C7F6E}">
      <dgm:prSet phldrT="[Texto]" custT="1"/>
      <dgm:spPr>
        <a:solidFill>
          <a:schemeClr val="accent4">
            <a:lumMod val="65000"/>
            <a:lumOff val="35000"/>
          </a:schemeClr>
        </a:solidFill>
      </dgm:spPr>
      <dgm:t>
        <a:bodyPr/>
        <a:lstStyle/>
        <a:p>
          <a:r>
            <a:rPr lang="es-EC" sz="1050" b="1" dirty="0" smtClean="0"/>
            <a:t>CAPACIDADES FÍSICAS</a:t>
          </a:r>
        </a:p>
        <a:p>
          <a:r>
            <a:rPr lang="es-EC" sz="1050" dirty="0" smtClean="0"/>
            <a:t>- Velocidad (30 mts lanzados)</a:t>
          </a:r>
          <a:br>
            <a:rPr lang="es-EC" sz="1050" dirty="0" smtClean="0"/>
          </a:br>
          <a:r>
            <a:rPr lang="es-EC" sz="1050" dirty="0" smtClean="0"/>
            <a:t>- Fuerza explosiva en tren inferior (Salto de longitud)</a:t>
          </a:r>
          <a:br>
            <a:rPr lang="es-EC" sz="1050" dirty="0" smtClean="0"/>
          </a:br>
          <a:r>
            <a:rPr lang="es-EC" sz="1050" dirty="0" smtClean="0"/>
            <a:t>- Resistencia a la fuerza abdominal (Contracción en V) </a:t>
          </a:r>
          <a:br>
            <a:rPr lang="es-EC" sz="1050" dirty="0" smtClean="0"/>
          </a:br>
          <a:r>
            <a:rPr lang="es-EC" sz="1050" dirty="0" smtClean="0"/>
            <a:t>- Resistencia a la fuerza en miembros superiores: (Flexión de codo)</a:t>
          </a:r>
          <a:br>
            <a:rPr lang="es-EC" sz="1050" dirty="0" smtClean="0"/>
          </a:br>
          <a:r>
            <a:rPr lang="es-EC" sz="1050" dirty="0" smtClean="0"/>
            <a:t>- Resistencia general (600 mts)</a:t>
          </a:r>
          <a:endParaRPr lang="es-EC" sz="1050" dirty="0"/>
        </a:p>
      </dgm:t>
    </dgm:pt>
    <dgm:pt modelId="{EBC4677C-6E93-423C-9834-72A4B2BE4F89}" type="parTrans" cxnId="{662F2A5E-1936-4D44-B71E-57F7AACB9E9D}">
      <dgm:prSet/>
      <dgm:spPr/>
      <dgm:t>
        <a:bodyPr/>
        <a:lstStyle/>
        <a:p>
          <a:endParaRPr lang="es-EC"/>
        </a:p>
      </dgm:t>
    </dgm:pt>
    <dgm:pt modelId="{C5665A24-B4E7-4E72-8600-A3C282D344AC}" type="sibTrans" cxnId="{662F2A5E-1936-4D44-B71E-57F7AACB9E9D}">
      <dgm:prSet/>
      <dgm:spPr/>
      <dgm:t>
        <a:bodyPr/>
        <a:lstStyle/>
        <a:p>
          <a:endParaRPr lang="es-EC"/>
        </a:p>
      </dgm:t>
    </dgm:pt>
    <dgm:pt modelId="{DD14AE64-E249-4B83-869F-A16DCB4CAB49}">
      <dgm:prSet phldrT="[Texto]"/>
      <dgm:spPr>
        <a:solidFill>
          <a:schemeClr val="accent5">
            <a:lumMod val="25000"/>
          </a:schemeClr>
        </a:solidFill>
      </dgm:spPr>
      <dgm:t>
        <a:bodyPr/>
        <a:lstStyle/>
        <a:p>
          <a:r>
            <a:rPr lang="es-EC" dirty="0" smtClean="0"/>
            <a:t>Método histórico-lógico</a:t>
          </a:r>
          <a:endParaRPr lang="es-EC" dirty="0"/>
        </a:p>
      </dgm:t>
    </dgm:pt>
    <dgm:pt modelId="{061169BD-CD7C-4588-8332-B5DB3E0021D8}" type="sibTrans" cxnId="{8B83CE70-F7AB-4FF0-B317-B77E4ADA37E6}">
      <dgm:prSet/>
      <dgm:spPr/>
      <dgm:t>
        <a:bodyPr/>
        <a:lstStyle/>
        <a:p>
          <a:endParaRPr lang="es-EC"/>
        </a:p>
      </dgm:t>
    </dgm:pt>
    <dgm:pt modelId="{9F9597E5-8125-4EB2-872C-A2142A851DB8}" type="parTrans" cxnId="{8B83CE70-F7AB-4FF0-B317-B77E4ADA37E6}">
      <dgm:prSet/>
      <dgm:spPr/>
      <dgm:t>
        <a:bodyPr/>
        <a:lstStyle/>
        <a:p>
          <a:endParaRPr lang="es-EC"/>
        </a:p>
      </dgm:t>
    </dgm:pt>
    <dgm:pt modelId="{9EA938A2-7ED1-4C28-B584-D997941F9DF2}">
      <dgm:prSet phldrT="[Texto]"/>
      <dgm:spPr>
        <a:solidFill>
          <a:schemeClr val="accent5">
            <a:lumMod val="25000"/>
          </a:schemeClr>
        </a:solidFill>
      </dgm:spPr>
      <dgm:t>
        <a:bodyPr/>
        <a:lstStyle/>
        <a:p>
          <a:r>
            <a:rPr lang="es-EC" dirty="0" smtClean="0"/>
            <a:t>Método análisis-síntesis</a:t>
          </a:r>
          <a:endParaRPr lang="es-EC" dirty="0"/>
        </a:p>
      </dgm:t>
    </dgm:pt>
    <dgm:pt modelId="{68164FB0-BB76-4410-A763-3430F3EFA5CA}" type="sibTrans" cxnId="{4ED3E3B9-2E9D-4FE0-88F6-360CC16056D1}">
      <dgm:prSet/>
      <dgm:spPr/>
      <dgm:t>
        <a:bodyPr/>
        <a:lstStyle/>
        <a:p>
          <a:endParaRPr lang="es-EC"/>
        </a:p>
      </dgm:t>
    </dgm:pt>
    <dgm:pt modelId="{39988C37-9C5B-4571-87BC-693BA7174478}" type="parTrans" cxnId="{4ED3E3B9-2E9D-4FE0-88F6-360CC16056D1}">
      <dgm:prSet/>
      <dgm:spPr/>
      <dgm:t>
        <a:bodyPr/>
        <a:lstStyle/>
        <a:p>
          <a:endParaRPr lang="es-EC"/>
        </a:p>
      </dgm:t>
    </dgm:pt>
    <dgm:pt modelId="{6D087FB5-51EF-482E-AF27-A6EA86ED6782}">
      <dgm:prSet phldrT="[Texto]" custT="1"/>
      <dgm:spPr/>
      <dgm:t>
        <a:bodyPr/>
        <a:lstStyle/>
        <a:p>
          <a:r>
            <a:rPr lang="es-EC" sz="2000" dirty="0" smtClean="0"/>
            <a:t>Métodos</a:t>
          </a:r>
          <a:endParaRPr lang="es-EC" sz="2000" dirty="0"/>
        </a:p>
      </dgm:t>
    </dgm:pt>
    <dgm:pt modelId="{37D8D68C-83D4-42DC-AEEA-E1D94751C3E6}" type="sibTrans" cxnId="{61E59088-52FC-4AD8-B6A9-5C79F346A804}">
      <dgm:prSet/>
      <dgm:spPr/>
      <dgm:t>
        <a:bodyPr/>
        <a:lstStyle/>
        <a:p>
          <a:endParaRPr lang="es-EC"/>
        </a:p>
      </dgm:t>
    </dgm:pt>
    <dgm:pt modelId="{FA28430B-50BF-41DB-895E-C03DCA84A59A}" type="parTrans" cxnId="{61E59088-52FC-4AD8-B6A9-5C79F346A804}">
      <dgm:prSet/>
      <dgm:spPr/>
      <dgm:t>
        <a:bodyPr/>
        <a:lstStyle/>
        <a:p>
          <a:endParaRPr lang="es-EC"/>
        </a:p>
      </dgm:t>
    </dgm:pt>
    <dgm:pt modelId="{E4DF5EB2-48C2-48D6-B7AF-BC05F235F95A}">
      <dgm:prSet phldrT="[Texto]"/>
      <dgm:spPr>
        <a:solidFill>
          <a:schemeClr val="accent5">
            <a:lumMod val="25000"/>
          </a:schemeClr>
        </a:solidFill>
      </dgm:spPr>
      <dgm:t>
        <a:bodyPr/>
        <a:lstStyle/>
        <a:p>
          <a:r>
            <a:rPr lang="es-EC" dirty="0" smtClean="0"/>
            <a:t>Revisión documental</a:t>
          </a:r>
          <a:endParaRPr lang="es-EC" dirty="0"/>
        </a:p>
      </dgm:t>
    </dgm:pt>
    <dgm:pt modelId="{32A2C48B-2655-488F-BE2C-FC9B63DF5B00}" type="parTrans" cxnId="{BE17BB33-898B-429E-B851-8E0833BA8032}">
      <dgm:prSet/>
      <dgm:spPr/>
      <dgm:t>
        <a:bodyPr/>
        <a:lstStyle/>
        <a:p>
          <a:endParaRPr lang="es-EC"/>
        </a:p>
      </dgm:t>
    </dgm:pt>
    <dgm:pt modelId="{F85C90D1-1306-4F0B-A4CD-E0667DDE97D7}" type="sibTrans" cxnId="{BE17BB33-898B-429E-B851-8E0833BA8032}">
      <dgm:prSet/>
      <dgm:spPr/>
      <dgm:t>
        <a:bodyPr/>
        <a:lstStyle/>
        <a:p>
          <a:endParaRPr lang="es-EC"/>
        </a:p>
      </dgm:t>
    </dgm:pt>
    <dgm:pt modelId="{69D9B89B-4A46-4715-B7C5-E5542D9EE007}">
      <dgm:prSet phldrT="[Texto]"/>
      <dgm:spPr>
        <a:solidFill>
          <a:schemeClr val="accent5">
            <a:lumMod val="25000"/>
          </a:schemeClr>
        </a:solidFill>
      </dgm:spPr>
      <dgm:t>
        <a:bodyPr/>
        <a:lstStyle/>
        <a:p>
          <a:r>
            <a:rPr lang="es-EC" dirty="0" smtClean="0"/>
            <a:t>Medición</a:t>
          </a:r>
          <a:endParaRPr lang="es-EC" dirty="0"/>
        </a:p>
      </dgm:t>
    </dgm:pt>
    <dgm:pt modelId="{FAB7CF8B-C471-4753-ADA0-103A02D84E6C}" type="parTrans" cxnId="{AFD1C8F4-3850-42BF-9A0E-81900CC7F43C}">
      <dgm:prSet/>
      <dgm:spPr/>
      <dgm:t>
        <a:bodyPr/>
        <a:lstStyle/>
        <a:p>
          <a:endParaRPr lang="es-EC"/>
        </a:p>
      </dgm:t>
    </dgm:pt>
    <dgm:pt modelId="{04AB5B10-3313-40AD-A753-5F4CC746F8D7}" type="sibTrans" cxnId="{AFD1C8F4-3850-42BF-9A0E-81900CC7F43C}">
      <dgm:prSet/>
      <dgm:spPr/>
      <dgm:t>
        <a:bodyPr/>
        <a:lstStyle/>
        <a:p>
          <a:endParaRPr lang="es-EC"/>
        </a:p>
      </dgm:t>
    </dgm:pt>
    <dgm:pt modelId="{A15BCB5B-9706-426C-947B-4171F382A645}">
      <dgm:prSet phldrT="[Texto]"/>
      <dgm:spPr>
        <a:solidFill>
          <a:schemeClr val="accent5">
            <a:lumMod val="25000"/>
          </a:schemeClr>
        </a:solidFill>
      </dgm:spPr>
      <dgm:t>
        <a:bodyPr/>
        <a:lstStyle/>
        <a:p>
          <a:r>
            <a:rPr lang="es-EC" dirty="0" smtClean="0"/>
            <a:t>Observación</a:t>
          </a:r>
          <a:endParaRPr lang="es-EC" dirty="0"/>
        </a:p>
      </dgm:t>
    </dgm:pt>
    <dgm:pt modelId="{7E22FCDD-BDD4-4414-A4BD-F5411548AC94}" type="parTrans" cxnId="{B0122794-957C-4F8B-B624-B7478B54B293}">
      <dgm:prSet/>
      <dgm:spPr/>
      <dgm:t>
        <a:bodyPr/>
        <a:lstStyle/>
        <a:p>
          <a:endParaRPr lang="es-EC"/>
        </a:p>
      </dgm:t>
    </dgm:pt>
    <dgm:pt modelId="{D4A4A2FF-B0B1-4D6D-843C-A7769E1614ED}" type="sibTrans" cxnId="{B0122794-957C-4F8B-B624-B7478B54B293}">
      <dgm:prSet/>
      <dgm:spPr/>
      <dgm:t>
        <a:bodyPr/>
        <a:lstStyle/>
        <a:p>
          <a:endParaRPr lang="es-EC"/>
        </a:p>
      </dgm:t>
    </dgm:pt>
    <dgm:pt modelId="{9B949F19-DCB3-4B20-BA43-32A814D83178}" type="pres">
      <dgm:prSet presAssocID="{D65D11D4-B9EB-4D46-8DA1-C5CA487BB939}" presName="theList" presStyleCnt="0">
        <dgm:presLayoutVars>
          <dgm:dir/>
          <dgm:animLvl val="lvl"/>
          <dgm:resizeHandles val="exact"/>
        </dgm:presLayoutVars>
      </dgm:prSet>
      <dgm:spPr/>
      <dgm:t>
        <a:bodyPr/>
        <a:lstStyle/>
        <a:p>
          <a:endParaRPr lang="es-EC"/>
        </a:p>
      </dgm:t>
    </dgm:pt>
    <dgm:pt modelId="{39918B95-CD09-4B6C-B009-23B9E21E0063}" type="pres">
      <dgm:prSet presAssocID="{6D087FB5-51EF-482E-AF27-A6EA86ED6782}" presName="compNode" presStyleCnt="0"/>
      <dgm:spPr/>
    </dgm:pt>
    <dgm:pt modelId="{55FB2E52-8859-4202-88B5-832DBBE6FB52}" type="pres">
      <dgm:prSet presAssocID="{6D087FB5-51EF-482E-AF27-A6EA86ED6782}" presName="aNode" presStyleLbl="bgShp" presStyleIdx="0" presStyleCnt="3" custScaleX="63954" custLinFactNeighborX="1984"/>
      <dgm:spPr/>
      <dgm:t>
        <a:bodyPr/>
        <a:lstStyle/>
        <a:p>
          <a:endParaRPr lang="es-EC"/>
        </a:p>
      </dgm:t>
    </dgm:pt>
    <dgm:pt modelId="{F0A5011C-4D8B-4F9A-88E5-B99134655E71}" type="pres">
      <dgm:prSet presAssocID="{6D087FB5-51EF-482E-AF27-A6EA86ED6782}" presName="textNode" presStyleLbl="bgShp" presStyleIdx="0" presStyleCnt="3"/>
      <dgm:spPr/>
      <dgm:t>
        <a:bodyPr/>
        <a:lstStyle/>
        <a:p>
          <a:endParaRPr lang="es-EC"/>
        </a:p>
      </dgm:t>
    </dgm:pt>
    <dgm:pt modelId="{013CCEBB-E76F-4174-A68D-8351F4E61D42}" type="pres">
      <dgm:prSet presAssocID="{6D087FB5-51EF-482E-AF27-A6EA86ED6782}" presName="compChildNode" presStyleCnt="0"/>
      <dgm:spPr/>
    </dgm:pt>
    <dgm:pt modelId="{1961FAD8-B481-4AB7-A5DA-35E6F4FD0BC6}" type="pres">
      <dgm:prSet presAssocID="{6D087FB5-51EF-482E-AF27-A6EA86ED6782}" presName="theInnerList" presStyleCnt="0"/>
      <dgm:spPr/>
    </dgm:pt>
    <dgm:pt modelId="{0F13F7B4-AE58-4433-92ED-92B747FB407A}" type="pres">
      <dgm:prSet presAssocID="{9EA938A2-7ED1-4C28-B584-D997941F9DF2}" presName="childNode" presStyleLbl="node1" presStyleIdx="0" presStyleCnt="8" custScaleX="59584" custScaleY="2000000" custLinFactY="-361697" custLinFactNeighborX="4023" custLinFactNeighborY="-400000">
        <dgm:presLayoutVars>
          <dgm:bulletEnabled val="1"/>
        </dgm:presLayoutVars>
      </dgm:prSet>
      <dgm:spPr/>
      <dgm:t>
        <a:bodyPr/>
        <a:lstStyle/>
        <a:p>
          <a:endParaRPr lang="es-EC"/>
        </a:p>
      </dgm:t>
    </dgm:pt>
    <dgm:pt modelId="{24AA8B92-7724-445F-912E-FDF12B55E50E}" type="pres">
      <dgm:prSet presAssocID="{9EA938A2-7ED1-4C28-B584-D997941F9DF2}" presName="aSpace2" presStyleCnt="0"/>
      <dgm:spPr/>
    </dgm:pt>
    <dgm:pt modelId="{CD1EBDFC-E98A-4D40-8C85-50FB2DBE4D96}" type="pres">
      <dgm:prSet presAssocID="{DD14AE64-E249-4B83-869F-A16DCB4CAB49}" presName="childNode" presStyleLbl="node1" presStyleIdx="1" presStyleCnt="8" custScaleX="59584" custScaleY="2000000" custLinFactY="-258857" custLinFactNeighborX="4023" custLinFactNeighborY="-300000">
        <dgm:presLayoutVars>
          <dgm:bulletEnabled val="1"/>
        </dgm:presLayoutVars>
      </dgm:prSet>
      <dgm:spPr/>
      <dgm:t>
        <a:bodyPr/>
        <a:lstStyle/>
        <a:p>
          <a:endParaRPr lang="es-EC"/>
        </a:p>
      </dgm:t>
    </dgm:pt>
    <dgm:pt modelId="{509CDD01-097A-4611-9D1F-394A2B92509D}" type="pres">
      <dgm:prSet presAssocID="{DD14AE64-E249-4B83-869F-A16DCB4CAB49}" presName="aSpace2" presStyleCnt="0"/>
      <dgm:spPr/>
    </dgm:pt>
    <dgm:pt modelId="{0CE19B86-0232-40E9-9CD4-B3802871E932}" type="pres">
      <dgm:prSet presAssocID="{E4DF5EB2-48C2-48D6-B7AF-BC05F235F95A}" presName="childNode" presStyleLbl="node1" presStyleIdx="2" presStyleCnt="8" custScaleX="59584" custScaleY="2000000" custLinFactY="-156016" custLinFactNeighborX="4023" custLinFactNeighborY="-200000">
        <dgm:presLayoutVars>
          <dgm:bulletEnabled val="1"/>
        </dgm:presLayoutVars>
      </dgm:prSet>
      <dgm:spPr/>
      <dgm:t>
        <a:bodyPr/>
        <a:lstStyle/>
        <a:p>
          <a:endParaRPr lang="es-EC"/>
        </a:p>
      </dgm:t>
    </dgm:pt>
    <dgm:pt modelId="{59ECCE89-208F-4615-926D-D2553FDF9303}" type="pres">
      <dgm:prSet presAssocID="{E4DF5EB2-48C2-48D6-B7AF-BC05F235F95A}" presName="aSpace2" presStyleCnt="0"/>
      <dgm:spPr/>
    </dgm:pt>
    <dgm:pt modelId="{8978A369-EE85-4883-B09D-CF2D8C952426}" type="pres">
      <dgm:prSet presAssocID="{69D9B89B-4A46-4715-B7C5-E5542D9EE007}" presName="childNode" presStyleLbl="node1" presStyleIdx="3" presStyleCnt="8" custScaleX="59584" custScaleY="2000000" custLinFactY="-53177" custLinFactNeighborX="4023" custLinFactNeighborY="-100000">
        <dgm:presLayoutVars>
          <dgm:bulletEnabled val="1"/>
        </dgm:presLayoutVars>
      </dgm:prSet>
      <dgm:spPr/>
      <dgm:t>
        <a:bodyPr/>
        <a:lstStyle/>
        <a:p>
          <a:endParaRPr lang="es-EC"/>
        </a:p>
      </dgm:t>
    </dgm:pt>
    <dgm:pt modelId="{86106E3F-8F9D-4DA2-AC13-AF476DF08121}" type="pres">
      <dgm:prSet presAssocID="{69D9B89B-4A46-4715-B7C5-E5542D9EE007}" presName="aSpace2" presStyleCnt="0"/>
      <dgm:spPr/>
    </dgm:pt>
    <dgm:pt modelId="{D29E26BA-CE6B-4A66-A2EF-ECBE276C3FC1}" type="pres">
      <dgm:prSet presAssocID="{A15BCB5B-9706-426C-947B-4171F382A645}" presName="childNode" presStyleLbl="node1" presStyleIdx="4" presStyleCnt="8" custScaleX="59584" custScaleY="2000000" custLinFactNeighborX="4023" custLinFactNeighborY="49665">
        <dgm:presLayoutVars>
          <dgm:bulletEnabled val="1"/>
        </dgm:presLayoutVars>
      </dgm:prSet>
      <dgm:spPr/>
      <dgm:t>
        <a:bodyPr/>
        <a:lstStyle/>
        <a:p>
          <a:endParaRPr lang="es-EC"/>
        </a:p>
      </dgm:t>
    </dgm:pt>
    <dgm:pt modelId="{1D3E9911-99BB-41D3-906C-DB3917AA65C4}" type="pres">
      <dgm:prSet presAssocID="{6D087FB5-51EF-482E-AF27-A6EA86ED6782}" presName="aSpace" presStyleCnt="0"/>
      <dgm:spPr/>
    </dgm:pt>
    <dgm:pt modelId="{C7AADB5E-A316-44CE-9918-0B9111559A3F}" type="pres">
      <dgm:prSet presAssocID="{DC6A4941-3A13-4D90-90A3-C3DAF58AA9A9}" presName="compNode" presStyleCnt="0"/>
      <dgm:spPr/>
    </dgm:pt>
    <dgm:pt modelId="{5EF13655-5D9B-4FEA-8411-832A2D24C5A2}" type="pres">
      <dgm:prSet presAssocID="{DC6A4941-3A13-4D90-90A3-C3DAF58AA9A9}" presName="aNode" presStyleLbl="bgShp" presStyleIdx="1" presStyleCnt="3" custScaleX="74322" custLinFactNeighborX="-2941" custLinFactNeighborY="4348"/>
      <dgm:spPr/>
      <dgm:t>
        <a:bodyPr/>
        <a:lstStyle/>
        <a:p>
          <a:endParaRPr lang="es-EC"/>
        </a:p>
      </dgm:t>
    </dgm:pt>
    <dgm:pt modelId="{2CFCF025-2E1B-4649-8D60-F67832AD04B5}" type="pres">
      <dgm:prSet presAssocID="{DC6A4941-3A13-4D90-90A3-C3DAF58AA9A9}" presName="textNode" presStyleLbl="bgShp" presStyleIdx="1" presStyleCnt="3"/>
      <dgm:spPr/>
      <dgm:t>
        <a:bodyPr/>
        <a:lstStyle/>
        <a:p>
          <a:endParaRPr lang="es-EC"/>
        </a:p>
      </dgm:t>
    </dgm:pt>
    <dgm:pt modelId="{B9364205-9D88-4A17-A909-356C98E83EFB}" type="pres">
      <dgm:prSet presAssocID="{DC6A4941-3A13-4D90-90A3-C3DAF58AA9A9}" presName="compChildNode" presStyleCnt="0"/>
      <dgm:spPr/>
    </dgm:pt>
    <dgm:pt modelId="{ECE08535-4636-44F3-B69E-3D2607724286}" type="pres">
      <dgm:prSet presAssocID="{DC6A4941-3A13-4D90-90A3-C3DAF58AA9A9}" presName="theInnerList" presStyleCnt="0"/>
      <dgm:spPr/>
    </dgm:pt>
    <dgm:pt modelId="{A3F7E13E-658D-45FA-9AE0-9FA4957C9A21}" type="pres">
      <dgm:prSet presAssocID="{D8309E20-5C2B-46F8-964A-C1C010FF73C6}" presName="childNode" presStyleLbl="node1" presStyleIdx="5" presStyleCnt="8" custScaleX="81379" custScaleY="116458" custLinFactNeighborX="718" custLinFactNeighborY="-14825">
        <dgm:presLayoutVars>
          <dgm:bulletEnabled val="1"/>
        </dgm:presLayoutVars>
      </dgm:prSet>
      <dgm:spPr/>
      <dgm:t>
        <a:bodyPr/>
        <a:lstStyle/>
        <a:p>
          <a:endParaRPr lang="es-EC"/>
        </a:p>
      </dgm:t>
    </dgm:pt>
    <dgm:pt modelId="{2D62373D-73E1-4326-B9E7-C0F7507DA638}" type="pres">
      <dgm:prSet presAssocID="{DC6A4941-3A13-4D90-90A3-C3DAF58AA9A9}" presName="aSpace" presStyleCnt="0"/>
      <dgm:spPr/>
    </dgm:pt>
    <dgm:pt modelId="{D014D3B7-A6B5-45C3-BF10-86D1AE5415DA}" type="pres">
      <dgm:prSet presAssocID="{A2CE6A3E-124F-4A0D-B13D-F59BDA490FC4}" presName="compNode" presStyleCnt="0"/>
      <dgm:spPr/>
    </dgm:pt>
    <dgm:pt modelId="{05776596-B851-4417-BFFC-F8DBCBB6E050}" type="pres">
      <dgm:prSet presAssocID="{A2CE6A3E-124F-4A0D-B13D-F59BDA490FC4}" presName="aNode" presStyleLbl="bgShp" presStyleIdx="2" presStyleCnt="3" custScaleX="113670" custLinFactNeighborX="-7840"/>
      <dgm:spPr/>
      <dgm:t>
        <a:bodyPr/>
        <a:lstStyle/>
        <a:p>
          <a:endParaRPr lang="es-EC"/>
        </a:p>
      </dgm:t>
    </dgm:pt>
    <dgm:pt modelId="{F35CE07D-B5F3-43A0-887A-862F6018B10F}" type="pres">
      <dgm:prSet presAssocID="{A2CE6A3E-124F-4A0D-B13D-F59BDA490FC4}" presName="textNode" presStyleLbl="bgShp" presStyleIdx="2" presStyleCnt="3"/>
      <dgm:spPr/>
      <dgm:t>
        <a:bodyPr/>
        <a:lstStyle/>
        <a:p>
          <a:endParaRPr lang="es-EC"/>
        </a:p>
      </dgm:t>
    </dgm:pt>
    <dgm:pt modelId="{8B8F49C8-0B97-49CB-84BF-198EA3C98171}" type="pres">
      <dgm:prSet presAssocID="{A2CE6A3E-124F-4A0D-B13D-F59BDA490FC4}" presName="compChildNode" presStyleCnt="0"/>
      <dgm:spPr/>
    </dgm:pt>
    <dgm:pt modelId="{901A6DD8-5EAF-4BDD-A17D-E8C8B51B3DAD}" type="pres">
      <dgm:prSet presAssocID="{A2CE6A3E-124F-4A0D-B13D-F59BDA490FC4}" presName="theInnerList" presStyleCnt="0"/>
      <dgm:spPr/>
    </dgm:pt>
    <dgm:pt modelId="{C5C24E9D-7020-4969-B5E1-EC18E668BCC3}" type="pres">
      <dgm:prSet presAssocID="{A9CB705C-75E7-4436-B50C-B6B09560D5D0}" presName="childNode" presStyleLbl="node1" presStyleIdx="6" presStyleCnt="8" custScaleX="135652" custScaleY="2000000" custLinFactY="-210504" custLinFactNeighborX="-8693" custLinFactNeighborY="-300000">
        <dgm:presLayoutVars>
          <dgm:bulletEnabled val="1"/>
        </dgm:presLayoutVars>
      </dgm:prSet>
      <dgm:spPr/>
      <dgm:t>
        <a:bodyPr/>
        <a:lstStyle/>
        <a:p>
          <a:endParaRPr lang="es-EC"/>
        </a:p>
      </dgm:t>
    </dgm:pt>
    <dgm:pt modelId="{765CEF19-50EA-4961-81E6-274FCA4312AF}" type="pres">
      <dgm:prSet presAssocID="{A9CB705C-75E7-4436-B50C-B6B09560D5D0}" presName="aSpace2" presStyleCnt="0"/>
      <dgm:spPr/>
    </dgm:pt>
    <dgm:pt modelId="{FC1F704F-470A-4DE2-ADBA-1396887A2121}" type="pres">
      <dgm:prSet presAssocID="{E4C71E55-746A-42EE-B4A8-46CB4D7C7F6E}" presName="childNode" presStyleLbl="node1" presStyleIdx="7" presStyleCnt="8" custScaleX="135652" custScaleY="2000000" custLinFactY="-100000" custLinFactNeighborX="-8693" custLinFactNeighborY="-142724">
        <dgm:presLayoutVars>
          <dgm:bulletEnabled val="1"/>
        </dgm:presLayoutVars>
      </dgm:prSet>
      <dgm:spPr/>
      <dgm:t>
        <a:bodyPr/>
        <a:lstStyle/>
        <a:p>
          <a:endParaRPr lang="es-EC"/>
        </a:p>
      </dgm:t>
    </dgm:pt>
  </dgm:ptLst>
  <dgm:cxnLst>
    <dgm:cxn modelId="{CF589B17-1656-4667-A168-5CFD9DFD0157}" type="presOf" srcId="{D8309E20-5C2B-46F8-964A-C1C010FF73C6}" destId="{A3F7E13E-658D-45FA-9AE0-9FA4957C9A21}" srcOrd="0" destOrd="0" presId="urn:microsoft.com/office/officeart/2005/8/layout/lProcess2"/>
    <dgm:cxn modelId="{1D6CA0CC-CB87-478A-8CFD-5248DB201E0F}" type="presOf" srcId="{A2CE6A3E-124F-4A0D-B13D-F59BDA490FC4}" destId="{05776596-B851-4417-BFFC-F8DBCBB6E050}" srcOrd="0" destOrd="0" presId="urn:microsoft.com/office/officeart/2005/8/layout/lProcess2"/>
    <dgm:cxn modelId="{61E59088-52FC-4AD8-B6A9-5C79F346A804}" srcId="{D65D11D4-B9EB-4D46-8DA1-C5CA487BB939}" destId="{6D087FB5-51EF-482E-AF27-A6EA86ED6782}" srcOrd="0" destOrd="0" parTransId="{FA28430B-50BF-41DB-895E-C03DCA84A59A}" sibTransId="{37D8D68C-83D4-42DC-AEEA-E1D94751C3E6}"/>
    <dgm:cxn modelId="{662F2A5E-1936-4D44-B71E-57F7AACB9E9D}" srcId="{A2CE6A3E-124F-4A0D-B13D-F59BDA490FC4}" destId="{E4C71E55-746A-42EE-B4A8-46CB4D7C7F6E}" srcOrd="1" destOrd="0" parTransId="{EBC4677C-6E93-423C-9834-72A4B2BE4F89}" sibTransId="{C5665A24-B4E7-4E72-8600-A3C282D344AC}"/>
    <dgm:cxn modelId="{6D929D7E-972F-4C7F-A3F4-63AC441205ED}" type="presOf" srcId="{A15BCB5B-9706-426C-947B-4171F382A645}" destId="{D29E26BA-CE6B-4A66-A2EF-ECBE276C3FC1}" srcOrd="0" destOrd="0" presId="urn:microsoft.com/office/officeart/2005/8/layout/lProcess2"/>
    <dgm:cxn modelId="{9FB44FC4-280E-456D-A242-631065578331}" type="presOf" srcId="{6D087FB5-51EF-482E-AF27-A6EA86ED6782}" destId="{55FB2E52-8859-4202-88B5-832DBBE6FB52}" srcOrd="0" destOrd="0" presId="urn:microsoft.com/office/officeart/2005/8/layout/lProcess2"/>
    <dgm:cxn modelId="{991C412C-F227-4D4D-B276-07F78C1A786A}" srcId="{D65D11D4-B9EB-4D46-8DA1-C5CA487BB939}" destId="{DC6A4941-3A13-4D90-90A3-C3DAF58AA9A9}" srcOrd="1" destOrd="0" parTransId="{7715426E-2099-4616-9A20-9BED2A6ECBFA}" sibTransId="{AB372A79-8050-4622-8CAD-93E947729E77}"/>
    <dgm:cxn modelId="{BE17BB33-898B-429E-B851-8E0833BA8032}" srcId="{6D087FB5-51EF-482E-AF27-A6EA86ED6782}" destId="{E4DF5EB2-48C2-48D6-B7AF-BC05F235F95A}" srcOrd="2" destOrd="0" parTransId="{32A2C48B-2655-488F-BE2C-FC9B63DF5B00}" sibTransId="{F85C90D1-1306-4F0B-A4CD-E0667DDE97D7}"/>
    <dgm:cxn modelId="{1966A68B-60E4-4C2B-B783-9F92E4221E39}" srcId="{D65D11D4-B9EB-4D46-8DA1-C5CA487BB939}" destId="{A2CE6A3E-124F-4A0D-B13D-F59BDA490FC4}" srcOrd="2" destOrd="0" parTransId="{4D1D6B75-339B-4AEF-81A8-C390514111DF}" sibTransId="{3E7B35F3-1E20-40C8-8934-CF98638E10A5}"/>
    <dgm:cxn modelId="{B0122794-957C-4F8B-B624-B7478B54B293}" srcId="{6D087FB5-51EF-482E-AF27-A6EA86ED6782}" destId="{A15BCB5B-9706-426C-947B-4171F382A645}" srcOrd="4" destOrd="0" parTransId="{7E22FCDD-BDD4-4414-A4BD-F5411548AC94}" sibTransId="{D4A4A2FF-B0B1-4D6D-843C-A7769E1614ED}"/>
    <dgm:cxn modelId="{E2B53FCE-315E-47B7-9EAC-C5FF7C19575C}" type="presOf" srcId="{A9CB705C-75E7-4436-B50C-B6B09560D5D0}" destId="{C5C24E9D-7020-4969-B5E1-EC18E668BCC3}" srcOrd="0" destOrd="0" presId="urn:microsoft.com/office/officeart/2005/8/layout/lProcess2"/>
    <dgm:cxn modelId="{78793E2F-B229-4E4C-A104-7B018E42EA6F}" type="presOf" srcId="{69D9B89B-4A46-4715-B7C5-E5542D9EE007}" destId="{8978A369-EE85-4883-B09D-CF2D8C952426}" srcOrd="0" destOrd="0" presId="urn:microsoft.com/office/officeart/2005/8/layout/lProcess2"/>
    <dgm:cxn modelId="{CA3A310F-E0A6-4DE5-BD59-56820119A914}" type="presOf" srcId="{A2CE6A3E-124F-4A0D-B13D-F59BDA490FC4}" destId="{F35CE07D-B5F3-43A0-887A-862F6018B10F}" srcOrd="1" destOrd="0" presId="urn:microsoft.com/office/officeart/2005/8/layout/lProcess2"/>
    <dgm:cxn modelId="{AFD1C8F4-3850-42BF-9A0E-81900CC7F43C}" srcId="{6D087FB5-51EF-482E-AF27-A6EA86ED6782}" destId="{69D9B89B-4A46-4715-B7C5-E5542D9EE007}" srcOrd="3" destOrd="0" parTransId="{FAB7CF8B-C471-4753-ADA0-103A02D84E6C}" sibTransId="{04AB5B10-3313-40AD-A753-5F4CC746F8D7}"/>
    <dgm:cxn modelId="{EA76E90B-E4E9-4C13-B56C-55BF984F22FA}" type="presOf" srcId="{9EA938A2-7ED1-4C28-B584-D997941F9DF2}" destId="{0F13F7B4-AE58-4433-92ED-92B747FB407A}" srcOrd="0" destOrd="0" presId="urn:microsoft.com/office/officeart/2005/8/layout/lProcess2"/>
    <dgm:cxn modelId="{8B83CE70-F7AB-4FF0-B317-B77E4ADA37E6}" srcId="{6D087FB5-51EF-482E-AF27-A6EA86ED6782}" destId="{DD14AE64-E249-4B83-869F-A16DCB4CAB49}" srcOrd="1" destOrd="0" parTransId="{9F9597E5-8125-4EB2-872C-A2142A851DB8}" sibTransId="{061169BD-CD7C-4588-8332-B5DB3E0021D8}"/>
    <dgm:cxn modelId="{538B0BE5-0D08-4D4B-A07A-4C59046E0DF4}" type="presOf" srcId="{D65D11D4-B9EB-4D46-8DA1-C5CA487BB939}" destId="{9B949F19-DCB3-4B20-BA43-32A814D83178}" srcOrd="0" destOrd="0" presId="urn:microsoft.com/office/officeart/2005/8/layout/lProcess2"/>
    <dgm:cxn modelId="{A7A175F8-3A52-46E0-8982-935574664FD6}" type="presOf" srcId="{DC6A4941-3A13-4D90-90A3-C3DAF58AA9A9}" destId="{2CFCF025-2E1B-4649-8D60-F67832AD04B5}" srcOrd="1" destOrd="0" presId="urn:microsoft.com/office/officeart/2005/8/layout/lProcess2"/>
    <dgm:cxn modelId="{3E6E10BE-EFC6-408B-978F-916803A6A9EE}" type="presOf" srcId="{DD14AE64-E249-4B83-869F-A16DCB4CAB49}" destId="{CD1EBDFC-E98A-4D40-8C85-50FB2DBE4D96}" srcOrd="0" destOrd="0" presId="urn:microsoft.com/office/officeart/2005/8/layout/lProcess2"/>
    <dgm:cxn modelId="{75653D40-B648-43FC-A890-9C428933A210}" type="presOf" srcId="{E4C71E55-746A-42EE-B4A8-46CB4D7C7F6E}" destId="{FC1F704F-470A-4DE2-ADBA-1396887A2121}" srcOrd="0" destOrd="0" presId="urn:microsoft.com/office/officeart/2005/8/layout/lProcess2"/>
    <dgm:cxn modelId="{4ED3E3B9-2E9D-4FE0-88F6-360CC16056D1}" srcId="{6D087FB5-51EF-482E-AF27-A6EA86ED6782}" destId="{9EA938A2-7ED1-4C28-B584-D997941F9DF2}" srcOrd="0" destOrd="0" parTransId="{39988C37-9C5B-4571-87BC-693BA7174478}" sibTransId="{68164FB0-BB76-4410-A763-3430F3EFA5CA}"/>
    <dgm:cxn modelId="{F65AEC4A-2C34-48B9-9B61-FA7E3D73A5D7}" srcId="{A2CE6A3E-124F-4A0D-B13D-F59BDA490FC4}" destId="{A9CB705C-75E7-4436-B50C-B6B09560D5D0}" srcOrd="0" destOrd="0" parTransId="{A23089D7-4720-48C1-822A-3118231DEB68}" sibTransId="{10823400-FB98-4F71-8C2E-9A81B5921D39}"/>
    <dgm:cxn modelId="{0B12A04D-C347-4029-A26B-2924AB9AE196}" type="presOf" srcId="{6D087FB5-51EF-482E-AF27-A6EA86ED6782}" destId="{F0A5011C-4D8B-4F9A-88E5-B99134655E71}" srcOrd="1" destOrd="0" presId="urn:microsoft.com/office/officeart/2005/8/layout/lProcess2"/>
    <dgm:cxn modelId="{143E11B5-4328-4DD6-8D31-7AB36D7EC12F}" srcId="{DC6A4941-3A13-4D90-90A3-C3DAF58AA9A9}" destId="{D8309E20-5C2B-46F8-964A-C1C010FF73C6}" srcOrd="0" destOrd="0" parTransId="{EB3DEF9D-06AF-474A-B138-C1AFB0043225}" sibTransId="{1C3680A6-A544-421B-92E6-BE87FD69D9FB}"/>
    <dgm:cxn modelId="{E0C3F74D-1CC8-4871-B2CE-8371B3903806}" type="presOf" srcId="{E4DF5EB2-48C2-48D6-B7AF-BC05F235F95A}" destId="{0CE19B86-0232-40E9-9CD4-B3802871E932}" srcOrd="0" destOrd="0" presId="urn:microsoft.com/office/officeart/2005/8/layout/lProcess2"/>
    <dgm:cxn modelId="{64FDDB43-8840-4905-B3A2-567DA12AB12A}" type="presOf" srcId="{DC6A4941-3A13-4D90-90A3-C3DAF58AA9A9}" destId="{5EF13655-5D9B-4FEA-8411-832A2D24C5A2}" srcOrd="0" destOrd="0" presId="urn:microsoft.com/office/officeart/2005/8/layout/lProcess2"/>
    <dgm:cxn modelId="{58D9AA19-CA48-48C8-B282-07AE8526836F}" type="presParOf" srcId="{9B949F19-DCB3-4B20-BA43-32A814D83178}" destId="{39918B95-CD09-4B6C-B009-23B9E21E0063}" srcOrd="0" destOrd="0" presId="urn:microsoft.com/office/officeart/2005/8/layout/lProcess2"/>
    <dgm:cxn modelId="{43E04379-4E16-4540-9226-6B23933E094A}" type="presParOf" srcId="{39918B95-CD09-4B6C-B009-23B9E21E0063}" destId="{55FB2E52-8859-4202-88B5-832DBBE6FB52}" srcOrd="0" destOrd="0" presId="urn:microsoft.com/office/officeart/2005/8/layout/lProcess2"/>
    <dgm:cxn modelId="{3CA6D3F3-B420-460C-9A06-797E1A573A0A}" type="presParOf" srcId="{39918B95-CD09-4B6C-B009-23B9E21E0063}" destId="{F0A5011C-4D8B-4F9A-88E5-B99134655E71}" srcOrd="1" destOrd="0" presId="urn:microsoft.com/office/officeart/2005/8/layout/lProcess2"/>
    <dgm:cxn modelId="{55FF946F-1EB1-4B21-95CC-A03D3BA5779A}" type="presParOf" srcId="{39918B95-CD09-4B6C-B009-23B9E21E0063}" destId="{013CCEBB-E76F-4174-A68D-8351F4E61D42}" srcOrd="2" destOrd="0" presId="urn:microsoft.com/office/officeart/2005/8/layout/lProcess2"/>
    <dgm:cxn modelId="{C2EF61DF-DE7D-4B01-9E51-AD00BADAE7AE}" type="presParOf" srcId="{013CCEBB-E76F-4174-A68D-8351F4E61D42}" destId="{1961FAD8-B481-4AB7-A5DA-35E6F4FD0BC6}" srcOrd="0" destOrd="0" presId="urn:microsoft.com/office/officeart/2005/8/layout/lProcess2"/>
    <dgm:cxn modelId="{75C2BCCF-0DCD-47BA-BFB7-9AD022A34CEF}" type="presParOf" srcId="{1961FAD8-B481-4AB7-A5DA-35E6F4FD0BC6}" destId="{0F13F7B4-AE58-4433-92ED-92B747FB407A}" srcOrd="0" destOrd="0" presId="urn:microsoft.com/office/officeart/2005/8/layout/lProcess2"/>
    <dgm:cxn modelId="{3B9262B2-D723-4E55-ADAF-03FE6C3E0F63}" type="presParOf" srcId="{1961FAD8-B481-4AB7-A5DA-35E6F4FD0BC6}" destId="{24AA8B92-7724-445F-912E-FDF12B55E50E}" srcOrd="1" destOrd="0" presId="urn:microsoft.com/office/officeart/2005/8/layout/lProcess2"/>
    <dgm:cxn modelId="{237E7907-B8C7-4B31-BE42-08673AC18731}" type="presParOf" srcId="{1961FAD8-B481-4AB7-A5DA-35E6F4FD0BC6}" destId="{CD1EBDFC-E98A-4D40-8C85-50FB2DBE4D96}" srcOrd="2" destOrd="0" presId="urn:microsoft.com/office/officeart/2005/8/layout/lProcess2"/>
    <dgm:cxn modelId="{1B313498-A259-4E99-9A04-6AC1FA6A0292}" type="presParOf" srcId="{1961FAD8-B481-4AB7-A5DA-35E6F4FD0BC6}" destId="{509CDD01-097A-4611-9D1F-394A2B92509D}" srcOrd="3" destOrd="0" presId="urn:microsoft.com/office/officeart/2005/8/layout/lProcess2"/>
    <dgm:cxn modelId="{81C26B8E-52A9-4767-8B11-9FD148BCF3EB}" type="presParOf" srcId="{1961FAD8-B481-4AB7-A5DA-35E6F4FD0BC6}" destId="{0CE19B86-0232-40E9-9CD4-B3802871E932}" srcOrd="4" destOrd="0" presId="urn:microsoft.com/office/officeart/2005/8/layout/lProcess2"/>
    <dgm:cxn modelId="{C0964C6F-CB31-4034-AC2E-46C8B5062FD6}" type="presParOf" srcId="{1961FAD8-B481-4AB7-A5DA-35E6F4FD0BC6}" destId="{59ECCE89-208F-4615-926D-D2553FDF9303}" srcOrd="5" destOrd="0" presId="urn:microsoft.com/office/officeart/2005/8/layout/lProcess2"/>
    <dgm:cxn modelId="{B6D888A4-50AC-416E-9598-C78D71DB44A4}" type="presParOf" srcId="{1961FAD8-B481-4AB7-A5DA-35E6F4FD0BC6}" destId="{8978A369-EE85-4883-B09D-CF2D8C952426}" srcOrd="6" destOrd="0" presId="urn:microsoft.com/office/officeart/2005/8/layout/lProcess2"/>
    <dgm:cxn modelId="{7B5D7D7A-093E-40F1-8385-A1A43867438F}" type="presParOf" srcId="{1961FAD8-B481-4AB7-A5DA-35E6F4FD0BC6}" destId="{86106E3F-8F9D-4DA2-AC13-AF476DF08121}" srcOrd="7" destOrd="0" presId="urn:microsoft.com/office/officeart/2005/8/layout/lProcess2"/>
    <dgm:cxn modelId="{63E259DD-DC90-4BEF-BDEB-26D0A4609638}" type="presParOf" srcId="{1961FAD8-B481-4AB7-A5DA-35E6F4FD0BC6}" destId="{D29E26BA-CE6B-4A66-A2EF-ECBE276C3FC1}" srcOrd="8" destOrd="0" presId="urn:microsoft.com/office/officeart/2005/8/layout/lProcess2"/>
    <dgm:cxn modelId="{8E9F7412-6297-475D-A626-6F383BAC6F83}" type="presParOf" srcId="{9B949F19-DCB3-4B20-BA43-32A814D83178}" destId="{1D3E9911-99BB-41D3-906C-DB3917AA65C4}" srcOrd="1" destOrd="0" presId="urn:microsoft.com/office/officeart/2005/8/layout/lProcess2"/>
    <dgm:cxn modelId="{49CF2E83-B893-4F30-A5D2-775AE4327845}" type="presParOf" srcId="{9B949F19-DCB3-4B20-BA43-32A814D83178}" destId="{C7AADB5E-A316-44CE-9918-0B9111559A3F}" srcOrd="2" destOrd="0" presId="urn:microsoft.com/office/officeart/2005/8/layout/lProcess2"/>
    <dgm:cxn modelId="{928BBF60-4A0A-437A-B3B3-E002C41C2870}" type="presParOf" srcId="{C7AADB5E-A316-44CE-9918-0B9111559A3F}" destId="{5EF13655-5D9B-4FEA-8411-832A2D24C5A2}" srcOrd="0" destOrd="0" presId="urn:microsoft.com/office/officeart/2005/8/layout/lProcess2"/>
    <dgm:cxn modelId="{AC610CB6-0432-4A09-B8E3-12CD8E62E7D1}" type="presParOf" srcId="{C7AADB5E-A316-44CE-9918-0B9111559A3F}" destId="{2CFCF025-2E1B-4649-8D60-F67832AD04B5}" srcOrd="1" destOrd="0" presId="urn:microsoft.com/office/officeart/2005/8/layout/lProcess2"/>
    <dgm:cxn modelId="{13DD7FF0-4B23-4A36-AB2E-D3939C50481C}" type="presParOf" srcId="{C7AADB5E-A316-44CE-9918-0B9111559A3F}" destId="{B9364205-9D88-4A17-A909-356C98E83EFB}" srcOrd="2" destOrd="0" presId="urn:microsoft.com/office/officeart/2005/8/layout/lProcess2"/>
    <dgm:cxn modelId="{A6EC5C39-0B0A-4F28-B418-DF762579B993}" type="presParOf" srcId="{B9364205-9D88-4A17-A909-356C98E83EFB}" destId="{ECE08535-4636-44F3-B69E-3D2607724286}" srcOrd="0" destOrd="0" presId="urn:microsoft.com/office/officeart/2005/8/layout/lProcess2"/>
    <dgm:cxn modelId="{373BFE94-1EDD-4F79-979E-B2A5E3B9BB0C}" type="presParOf" srcId="{ECE08535-4636-44F3-B69E-3D2607724286}" destId="{A3F7E13E-658D-45FA-9AE0-9FA4957C9A21}" srcOrd="0" destOrd="0" presId="urn:microsoft.com/office/officeart/2005/8/layout/lProcess2"/>
    <dgm:cxn modelId="{89E436C3-2D11-4201-AB41-60E0C4289FC3}" type="presParOf" srcId="{9B949F19-DCB3-4B20-BA43-32A814D83178}" destId="{2D62373D-73E1-4326-B9E7-C0F7507DA638}" srcOrd="3" destOrd="0" presId="urn:microsoft.com/office/officeart/2005/8/layout/lProcess2"/>
    <dgm:cxn modelId="{418629FC-7B69-454B-9472-A43875065EB7}" type="presParOf" srcId="{9B949F19-DCB3-4B20-BA43-32A814D83178}" destId="{D014D3B7-A6B5-45C3-BF10-86D1AE5415DA}" srcOrd="4" destOrd="0" presId="urn:microsoft.com/office/officeart/2005/8/layout/lProcess2"/>
    <dgm:cxn modelId="{469C66DE-A64A-4211-9587-4E6DB2915769}" type="presParOf" srcId="{D014D3B7-A6B5-45C3-BF10-86D1AE5415DA}" destId="{05776596-B851-4417-BFFC-F8DBCBB6E050}" srcOrd="0" destOrd="0" presId="urn:microsoft.com/office/officeart/2005/8/layout/lProcess2"/>
    <dgm:cxn modelId="{F026E490-A999-4E27-A280-511DEB3724B2}" type="presParOf" srcId="{D014D3B7-A6B5-45C3-BF10-86D1AE5415DA}" destId="{F35CE07D-B5F3-43A0-887A-862F6018B10F}" srcOrd="1" destOrd="0" presId="urn:microsoft.com/office/officeart/2005/8/layout/lProcess2"/>
    <dgm:cxn modelId="{1B8B1022-8F85-4D7C-8AB3-4B3DD2F9D481}" type="presParOf" srcId="{D014D3B7-A6B5-45C3-BF10-86D1AE5415DA}" destId="{8B8F49C8-0B97-49CB-84BF-198EA3C98171}" srcOrd="2" destOrd="0" presId="urn:microsoft.com/office/officeart/2005/8/layout/lProcess2"/>
    <dgm:cxn modelId="{C1925687-032C-4B96-9E2A-294BC7CF462B}" type="presParOf" srcId="{8B8F49C8-0B97-49CB-84BF-198EA3C98171}" destId="{901A6DD8-5EAF-4BDD-A17D-E8C8B51B3DAD}" srcOrd="0" destOrd="0" presId="urn:microsoft.com/office/officeart/2005/8/layout/lProcess2"/>
    <dgm:cxn modelId="{97FA44A9-403F-4010-8AF6-5C94542D931A}" type="presParOf" srcId="{901A6DD8-5EAF-4BDD-A17D-E8C8B51B3DAD}" destId="{C5C24E9D-7020-4969-B5E1-EC18E668BCC3}" srcOrd="0" destOrd="0" presId="urn:microsoft.com/office/officeart/2005/8/layout/lProcess2"/>
    <dgm:cxn modelId="{1F5724FF-7C61-4D1D-ACDE-098FD597E22E}" type="presParOf" srcId="{901A6DD8-5EAF-4BDD-A17D-E8C8B51B3DAD}" destId="{765CEF19-50EA-4961-81E6-274FCA4312AF}" srcOrd="1" destOrd="0" presId="urn:microsoft.com/office/officeart/2005/8/layout/lProcess2"/>
    <dgm:cxn modelId="{CB8C80EB-3263-4DC1-9920-CD37E442FF5E}" type="presParOf" srcId="{901A6DD8-5EAF-4BDD-A17D-E8C8B51B3DAD}" destId="{FC1F704F-470A-4DE2-ADBA-1396887A2121}"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68CF5-5A13-4BCC-84E3-E5AC131A89A4}">
      <dsp:nvSpPr>
        <dsp:cNvPr id="0" name=""/>
        <dsp:cNvSpPr/>
      </dsp:nvSpPr>
      <dsp:spPr>
        <a:xfrm>
          <a:off x="0" y="371303"/>
          <a:ext cx="2542782" cy="152566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El Levantamiento de Pesas ha brindado victoriosamente al Ecuador, centenares de medallas deportivas logradas meritoriamente en </a:t>
          </a:r>
          <a:r>
            <a:rPr lang="es-EC" sz="1300" b="1" kern="1200" dirty="0" smtClean="0"/>
            <a:t>competencias internacionales</a:t>
          </a:r>
          <a:r>
            <a:rPr lang="es-EC" sz="1300" kern="1200" dirty="0" smtClean="0"/>
            <a:t>.</a:t>
          </a:r>
          <a:endParaRPr lang="es-EC" sz="1300" kern="1200" dirty="0"/>
        </a:p>
      </dsp:txBody>
      <dsp:txXfrm>
        <a:off x="0" y="371303"/>
        <a:ext cx="2542782" cy="1525669"/>
      </dsp:txXfrm>
    </dsp:sp>
    <dsp:sp modelId="{DD1D481C-4D92-402A-9679-7B45D752DB5A}">
      <dsp:nvSpPr>
        <dsp:cNvPr id="0" name=""/>
        <dsp:cNvSpPr/>
      </dsp:nvSpPr>
      <dsp:spPr>
        <a:xfrm>
          <a:off x="2797060" y="371303"/>
          <a:ext cx="2542782" cy="152566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Sin embargo, varios de estos campeones, se involucraron con el Levantamiento de Pesas de </a:t>
          </a:r>
          <a:r>
            <a:rPr lang="es-EC" sz="1300" b="1" kern="1200" dirty="0" smtClean="0"/>
            <a:t>forma circunstancial</a:t>
          </a:r>
          <a:r>
            <a:rPr lang="es-EC" sz="1300" kern="1200" dirty="0" smtClean="0"/>
            <a:t>.</a:t>
          </a:r>
          <a:endParaRPr lang="es-EC" sz="1300" kern="1200" dirty="0"/>
        </a:p>
      </dsp:txBody>
      <dsp:txXfrm>
        <a:off x="2797060" y="371303"/>
        <a:ext cx="2542782" cy="1525669"/>
      </dsp:txXfrm>
    </dsp:sp>
    <dsp:sp modelId="{9DFA6C4E-A52F-4349-9A65-58CE2286450D}">
      <dsp:nvSpPr>
        <dsp:cNvPr id="0" name=""/>
        <dsp:cNvSpPr/>
      </dsp:nvSpPr>
      <dsp:spPr>
        <a:xfrm>
          <a:off x="5594121" y="371303"/>
          <a:ext cx="2542782" cy="152566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Luis Cáceres</a:t>
          </a:r>
        </a:p>
        <a:p>
          <a:pPr lvl="0" algn="ctr" defTabSz="577850">
            <a:lnSpc>
              <a:spcPct val="90000"/>
            </a:lnSpc>
            <a:spcBef>
              <a:spcPct val="0"/>
            </a:spcBef>
            <a:spcAft>
              <a:spcPct val="35000"/>
            </a:spcAft>
          </a:pPr>
          <a:r>
            <a:rPr lang="es-EC" sz="1300" kern="1200" dirty="0" smtClean="0"/>
            <a:t>Andrés Fernández Salvador</a:t>
          </a:r>
        </a:p>
        <a:p>
          <a:pPr lvl="0" algn="ctr" defTabSz="577850">
            <a:lnSpc>
              <a:spcPct val="90000"/>
            </a:lnSpc>
            <a:spcBef>
              <a:spcPct val="0"/>
            </a:spcBef>
            <a:spcAft>
              <a:spcPct val="35000"/>
            </a:spcAft>
          </a:pPr>
          <a:r>
            <a:rPr lang="es-EC" sz="1300" kern="1200" dirty="0" smtClean="0"/>
            <a:t>Boris </a:t>
          </a:r>
          <a:r>
            <a:rPr lang="es-EC" sz="1300" kern="1200" dirty="0" err="1" smtClean="0"/>
            <a:t>Burov</a:t>
          </a:r>
          <a:endParaRPr lang="es-EC" sz="1300" kern="1200" dirty="0" smtClean="0"/>
        </a:p>
        <a:p>
          <a:pPr lvl="0" algn="ctr" defTabSz="577850">
            <a:lnSpc>
              <a:spcPct val="90000"/>
            </a:lnSpc>
            <a:spcBef>
              <a:spcPct val="0"/>
            </a:spcBef>
            <a:spcAft>
              <a:spcPct val="35000"/>
            </a:spcAft>
          </a:pPr>
          <a:r>
            <a:rPr lang="es-EC" sz="1300" kern="1200" dirty="0" smtClean="0"/>
            <a:t>Alexandra Escobar</a:t>
          </a:r>
        </a:p>
        <a:p>
          <a:pPr lvl="0" algn="ctr" defTabSz="577850">
            <a:lnSpc>
              <a:spcPct val="90000"/>
            </a:lnSpc>
            <a:spcBef>
              <a:spcPct val="0"/>
            </a:spcBef>
            <a:spcAft>
              <a:spcPct val="35000"/>
            </a:spcAft>
          </a:pPr>
          <a:r>
            <a:rPr lang="es-EC" sz="1300" kern="1200" dirty="0" err="1" smtClean="0"/>
            <a:t>Seledina</a:t>
          </a:r>
          <a:r>
            <a:rPr lang="es-EC" sz="1300" kern="1200" dirty="0" smtClean="0"/>
            <a:t> Nieves </a:t>
          </a:r>
        </a:p>
        <a:p>
          <a:pPr lvl="0" algn="ctr" defTabSz="577850">
            <a:lnSpc>
              <a:spcPct val="90000"/>
            </a:lnSpc>
            <a:spcBef>
              <a:spcPct val="0"/>
            </a:spcBef>
            <a:spcAft>
              <a:spcPct val="35000"/>
            </a:spcAft>
          </a:pPr>
          <a:r>
            <a:rPr lang="es-EC" sz="1300" i="1" kern="1200" dirty="0" smtClean="0"/>
            <a:t>(Ministerio del Deporte, 2011) </a:t>
          </a:r>
          <a:endParaRPr lang="es-EC" sz="1300" i="1" kern="1200" dirty="0"/>
        </a:p>
      </dsp:txBody>
      <dsp:txXfrm>
        <a:off x="5594121" y="371303"/>
        <a:ext cx="2542782" cy="1525669"/>
      </dsp:txXfrm>
    </dsp:sp>
    <dsp:sp modelId="{F880BFCC-7CBF-4A5D-861E-A97D7DD31A1B}">
      <dsp:nvSpPr>
        <dsp:cNvPr id="0" name=""/>
        <dsp:cNvSpPr/>
      </dsp:nvSpPr>
      <dsp:spPr>
        <a:xfrm>
          <a:off x="0" y="2151251"/>
          <a:ext cx="2542782" cy="152566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Alcanzaron el éxito sin haber sido parte de un </a:t>
          </a:r>
          <a:r>
            <a:rPr lang="es-EC" sz="1300" b="1" kern="1200" dirty="0" smtClean="0"/>
            <a:t>proceso de detección temprana de talentos</a:t>
          </a:r>
          <a:r>
            <a:rPr lang="es-EC" sz="1300" kern="1200" dirty="0" smtClean="0"/>
            <a:t>.</a:t>
          </a:r>
          <a:endParaRPr lang="es-EC" sz="1300" kern="1200" dirty="0"/>
        </a:p>
      </dsp:txBody>
      <dsp:txXfrm>
        <a:off x="0" y="2151251"/>
        <a:ext cx="2542782" cy="1525669"/>
      </dsp:txXfrm>
    </dsp:sp>
    <dsp:sp modelId="{C188756E-5B25-44AD-9ADF-859D2B913028}">
      <dsp:nvSpPr>
        <dsp:cNvPr id="0" name=""/>
        <dsp:cNvSpPr/>
      </dsp:nvSpPr>
      <dsp:spPr>
        <a:xfrm>
          <a:off x="2797060" y="2151251"/>
          <a:ext cx="2542782" cy="152566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b="1" kern="1200" dirty="0" smtClean="0"/>
            <a:t>Ausencia de parámetros </a:t>
          </a:r>
          <a:r>
            <a:rPr lang="es-EC" sz="1300" kern="1200" dirty="0" smtClean="0"/>
            <a:t>que permitan reconocer tempranamente a futuros talentos deportivos</a:t>
          </a:r>
          <a:endParaRPr lang="es-EC" sz="1300" kern="1200" dirty="0"/>
        </a:p>
      </dsp:txBody>
      <dsp:txXfrm>
        <a:off x="2797060" y="2151251"/>
        <a:ext cx="2542782" cy="1525669"/>
      </dsp:txXfrm>
    </dsp:sp>
    <dsp:sp modelId="{980E7E52-694A-4600-B683-43C7D492A61C}">
      <dsp:nvSpPr>
        <dsp:cNvPr id="0" name=""/>
        <dsp:cNvSpPr/>
      </dsp:nvSpPr>
      <dsp:spPr>
        <a:xfrm>
          <a:off x="5594121" y="2151251"/>
          <a:ext cx="2542782" cy="1525669"/>
        </a:xfrm>
        <a:prstGeom prst="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C" sz="1300" kern="1200" dirty="0" smtClean="0"/>
            <a:t>Limitante en la </a:t>
          </a:r>
          <a:r>
            <a:rPr lang="es-EC" sz="1300" b="1" kern="1200" dirty="0" smtClean="0"/>
            <a:t>identificación de posibles talentos deportivos</a:t>
          </a:r>
          <a:r>
            <a:rPr lang="es-EC" sz="1300" kern="1200" dirty="0" smtClean="0"/>
            <a:t>, dando pie a una selección basada en la </a:t>
          </a:r>
          <a:r>
            <a:rPr lang="es-EC" sz="1300" b="1" kern="1200" dirty="0" smtClean="0"/>
            <a:t>observación empírica</a:t>
          </a:r>
          <a:r>
            <a:rPr lang="es-EC" sz="1300" kern="1200" dirty="0" smtClean="0"/>
            <a:t>.</a:t>
          </a:r>
          <a:endParaRPr lang="es-EC" sz="1300" kern="1200" dirty="0"/>
        </a:p>
      </dsp:txBody>
      <dsp:txXfrm>
        <a:off x="5594121" y="2151251"/>
        <a:ext cx="2542782" cy="15256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DED25-241A-4D1B-B812-DDA75244BF03}">
      <dsp:nvSpPr>
        <dsp:cNvPr id="0" name=""/>
        <dsp:cNvSpPr/>
      </dsp:nvSpPr>
      <dsp:spPr>
        <a:xfrm rot="5400000">
          <a:off x="4011539" y="-3390848"/>
          <a:ext cx="970701" cy="80001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A través del análisis </a:t>
          </a:r>
          <a:r>
            <a:rPr lang="es-EC" sz="1200" b="1" kern="1200" dirty="0" smtClean="0"/>
            <a:t>de literatura científica </a:t>
          </a:r>
          <a:r>
            <a:rPr lang="es-EC" sz="1200" kern="1200" dirty="0" smtClean="0"/>
            <a:t>acorde a los temas del estudio expuesto, comprobó la </a:t>
          </a:r>
          <a:r>
            <a:rPr lang="es-EC" sz="1200" b="1" kern="1200" dirty="0" smtClean="0"/>
            <a:t>importancia</a:t>
          </a:r>
          <a:r>
            <a:rPr lang="es-EC" sz="1200" kern="1200" dirty="0" smtClean="0"/>
            <a:t> de la elaboración de una propuesta de normas de detección y selección deportiva para la iniciación en el Levantamiento de Pesas, como un referente guía para una oportuna identificación y promoción de talentos.</a:t>
          </a:r>
          <a:endParaRPr lang="es-EC" sz="1200" kern="1200" dirty="0"/>
        </a:p>
      </dsp:txBody>
      <dsp:txXfrm rot="-5400000">
        <a:off x="496831" y="171246"/>
        <a:ext cx="7952732" cy="875929"/>
      </dsp:txXfrm>
    </dsp:sp>
    <dsp:sp modelId="{D2C92EC6-62C9-4CB8-AB86-BA48153431AD}">
      <dsp:nvSpPr>
        <dsp:cNvPr id="0" name=""/>
        <dsp:cNvSpPr/>
      </dsp:nvSpPr>
      <dsp:spPr>
        <a:xfrm>
          <a:off x="144010" y="2522"/>
          <a:ext cx="352820" cy="12133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161233" y="19745"/>
        <a:ext cx="318374" cy="1178930"/>
      </dsp:txXfrm>
    </dsp:sp>
    <dsp:sp modelId="{BFDD5EC1-490B-4106-AE1C-5EC1E2BB0D66}">
      <dsp:nvSpPr>
        <dsp:cNvPr id="0" name=""/>
        <dsp:cNvSpPr/>
      </dsp:nvSpPr>
      <dsp:spPr>
        <a:xfrm rot="5400000">
          <a:off x="4011539" y="-2116802"/>
          <a:ext cx="970701" cy="80001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Acorde al planteamiento del propósito de este estudio, a través de un análisis estadístico se logró </a:t>
          </a:r>
          <a:r>
            <a:rPr lang="es-EC" sz="1200" b="1" kern="1200" dirty="0" smtClean="0"/>
            <a:t>determinar y exponer los indicadores </a:t>
          </a:r>
          <a:r>
            <a:rPr lang="es-EC" sz="1200" kern="1200" dirty="0" smtClean="0"/>
            <a:t>a ser valorados tanto en capacidades físicas como en factores antropométricos ideales para la detección y selección deportiva en la iniciación del Levantamiento de Pesas en edades entre 09-10 años.</a:t>
          </a:r>
          <a:endParaRPr lang="es-EC" sz="1200" kern="1200" dirty="0"/>
        </a:p>
      </dsp:txBody>
      <dsp:txXfrm rot="-5400000">
        <a:off x="496831" y="1445292"/>
        <a:ext cx="7952732" cy="875929"/>
      </dsp:txXfrm>
    </dsp:sp>
    <dsp:sp modelId="{DFA3948F-CFD0-4150-B700-3B02E8FA6E68}">
      <dsp:nvSpPr>
        <dsp:cNvPr id="0" name=""/>
        <dsp:cNvSpPr/>
      </dsp:nvSpPr>
      <dsp:spPr>
        <a:xfrm>
          <a:off x="144010" y="1276568"/>
          <a:ext cx="352820" cy="12133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161233" y="1293791"/>
        <a:ext cx="318374" cy="1178930"/>
      </dsp:txXfrm>
    </dsp:sp>
    <dsp:sp modelId="{B9CE4338-A041-4C54-B825-A57A581CF6C2}">
      <dsp:nvSpPr>
        <dsp:cNvPr id="0" name=""/>
        <dsp:cNvSpPr/>
      </dsp:nvSpPr>
      <dsp:spPr>
        <a:xfrm rot="5400000">
          <a:off x="4011539" y="-842756"/>
          <a:ext cx="970701" cy="80001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En tanto a los resultados obtenidos, las mediciones antropométricas evidenciaron una predominancia </a:t>
          </a:r>
          <a:r>
            <a:rPr lang="es-EC" sz="1200" b="1" kern="1200" dirty="0" smtClean="0"/>
            <a:t>braquicórmica</a:t>
          </a:r>
          <a:r>
            <a:rPr lang="es-EC" sz="1200" kern="1200" dirty="0" smtClean="0"/>
            <a:t> en las valoraciones del grupo femenino, y una predominancia </a:t>
          </a:r>
          <a:r>
            <a:rPr lang="es-EC" sz="1200" b="1" kern="1200" dirty="0" err="1" smtClean="0"/>
            <a:t>macrocórmica</a:t>
          </a:r>
          <a:r>
            <a:rPr lang="es-EC" sz="1200" kern="1200" dirty="0" smtClean="0"/>
            <a:t> en las valoraciones del grupo masculino, que puede ser atendido como un indicativo del diferente desarrollo evolutivo de cada grupo respecto a su edad, permitiendo prestar más atención a la longitud de la brazada, donde ambos resultados comprobaron la predominancia de extremidades superiores más cortas como ideales para el Levantamiento de Pesas.</a:t>
          </a:r>
          <a:endParaRPr lang="es-EC" sz="1200" kern="1200" dirty="0"/>
        </a:p>
      </dsp:txBody>
      <dsp:txXfrm rot="-5400000">
        <a:off x="496831" y="2719338"/>
        <a:ext cx="7952732" cy="875929"/>
      </dsp:txXfrm>
    </dsp:sp>
    <dsp:sp modelId="{D912CFBB-575F-4AC0-B65E-32BBCEBFAE02}">
      <dsp:nvSpPr>
        <dsp:cNvPr id="0" name=""/>
        <dsp:cNvSpPr/>
      </dsp:nvSpPr>
      <dsp:spPr>
        <a:xfrm>
          <a:off x="144010" y="2550614"/>
          <a:ext cx="352820" cy="12133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161233" y="2567837"/>
        <a:ext cx="318374" cy="1178930"/>
      </dsp:txXfrm>
    </dsp:sp>
    <dsp:sp modelId="{6223A340-E15E-45EB-992B-646488D5DF2A}">
      <dsp:nvSpPr>
        <dsp:cNvPr id="0" name=""/>
        <dsp:cNvSpPr/>
      </dsp:nvSpPr>
      <dsp:spPr>
        <a:xfrm rot="5400000">
          <a:off x="4011539" y="431289"/>
          <a:ext cx="970701" cy="80001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s-EC" sz="1200" kern="1200" dirty="0" smtClean="0"/>
            <a:t>Los parámetros establecidos tras la valoración de capacidades físicas, demostraron un </a:t>
          </a:r>
          <a:r>
            <a:rPr lang="es-EC" sz="1200" b="1" kern="1200" dirty="0" smtClean="0"/>
            <a:t>mayor potencial </a:t>
          </a:r>
          <a:r>
            <a:rPr lang="es-EC" sz="1200" kern="1200" dirty="0" smtClean="0"/>
            <a:t>para cada indicador evaluado en el género masculino, a excepción de la variable resistencia a la fuerza abdominal, dónde los mejores resultados se obtuvieron de la evaluación al grupo femenino, sin embargo, dichas diferencias comprobaron no estar tan distantes para cada prueba, por lo que la práctica deportiva del Levantamiento de Pesas, se presenta viable y altamente desarrollable para ambos géneros con un debido proceso de entrenamiento.</a:t>
          </a:r>
          <a:endParaRPr lang="es-EC" sz="1200" kern="1200" dirty="0"/>
        </a:p>
      </dsp:txBody>
      <dsp:txXfrm rot="-5400000">
        <a:off x="496831" y="3993383"/>
        <a:ext cx="7952732" cy="875929"/>
      </dsp:txXfrm>
    </dsp:sp>
    <dsp:sp modelId="{81A100FB-D136-44AB-9C55-F47E51B3A77F}">
      <dsp:nvSpPr>
        <dsp:cNvPr id="0" name=""/>
        <dsp:cNvSpPr/>
      </dsp:nvSpPr>
      <dsp:spPr>
        <a:xfrm>
          <a:off x="144010" y="3824660"/>
          <a:ext cx="352820" cy="121337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161233" y="3841883"/>
        <a:ext cx="318374" cy="11789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DED25-241A-4D1B-B812-DDA75244BF03}">
      <dsp:nvSpPr>
        <dsp:cNvPr id="0" name=""/>
        <dsp:cNvSpPr/>
      </dsp:nvSpPr>
      <dsp:spPr>
        <a:xfrm rot="5400000">
          <a:off x="3874977" y="-2788264"/>
          <a:ext cx="1243825" cy="71360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C" sz="1300" kern="1200" dirty="0" smtClean="0"/>
            <a:t>Se recomienda a entrenadores, docentes en el área de la Educación Física, preparadores físicos y demás interesados en la práctica y enseñanza de la Halterofilia, motivar a la </a:t>
          </a:r>
          <a:r>
            <a:rPr lang="es-EC" sz="1300" b="1" kern="1200" dirty="0" smtClean="0"/>
            <a:t>promoción de una adecuada valoración de talentos deportivos </a:t>
          </a:r>
          <a:r>
            <a:rPr lang="es-EC" sz="1300" kern="1200" dirty="0" smtClean="0"/>
            <a:t>mediante procesos normados y referenciales bajo evidencia establecida bajo parámetros de deportistas acorde a la realidad ecuatoriana, minimizando las categorizaciones basadas únicamente en experiencias particulares o </a:t>
          </a:r>
          <a:r>
            <a:rPr lang="es-EC" sz="1300" b="1" kern="1200" dirty="0" smtClean="0"/>
            <a:t>sin fundamento científico</a:t>
          </a:r>
          <a:r>
            <a:rPr lang="es-EC" sz="1300" kern="1200" dirty="0" smtClean="0"/>
            <a:t>.</a:t>
          </a:r>
          <a:endParaRPr lang="es-EC" sz="1300" kern="1200" dirty="0"/>
        </a:p>
      </dsp:txBody>
      <dsp:txXfrm rot="-5400000">
        <a:off x="928879" y="218553"/>
        <a:ext cx="7075303" cy="1122387"/>
      </dsp:txXfrm>
    </dsp:sp>
    <dsp:sp modelId="{D2C92EC6-62C9-4CB8-AB86-BA48153431AD}">
      <dsp:nvSpPr>
        <dsp:cNvPr id="0" name=""/>
        <dsp:cNvSpPr/>
      </dsp:nvSpPr>
      <dsp:spPr>
        <a:xfrm>
          <a:off x="576058" y="2355"/>
          <a:ext cx="352820" cy="1554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593281" y="19578"/>
        <a:ext cx="318374" cy="1520336"/>
      </dsp:txXfrm>
    </dsp:sp>
    <dsp:sp modelId="{BFDD5EC1-490B-4106-AE1C-5EC1E2BB0D66}">
      <dsp:nvSpPr>
        <dsp:cNvPr id="0" name=""/>
        <dsp:cNvSpPr/>
      </dsp:nvSpPr>
      <dsp:spPr>
        <a:xfrm rot="5400000">
          <a:off x="3874977" y="-1155743"/>
          <a:ext cx="1243825" cy="71360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C" sz="1300" kern="1200" dirty="0" smtClean="0"/>
            <a:t>Se recomienda </a:t>
          </a:r>
          <a:r>
            <a:rPr lang="es-EC" sz="1300" b="1" kern="1200" dirty="0" smtClean="0"/>
            <a:t>respetar los procesos evolutivos </a:t>
          </a:r>
          <a:r>
            <a:rPr lang="es-EC" sz="1300" kern="1200" dirty="0" smtClean="0"/>
            <a:t>diferenciados por fases sensibles, así como su capacidad de entrenabilidad acorde a sus posibilidades físicas de acuerdo a las cualidades descritas y permitidas para cada una de sus fases, promoviendo un adecuado desarrollo para su vida y proyección deportiva, aprovechando su potencial y reduciendo la probabilidad de lesiones.</a:t>
          </a:r>
          <a:endParaRPr lang="es-EC" sz="1300" kern="1200" dirty="0"/>
        </a:p>
      </dsp:txBody>
      <dsp:txXfrm rot="-5400000">
        <a:off x="928879" y="1851074"/>
        <a:ext cx="7075303" cy="1122387"/>
      </dsp:txXfrm>
    </dsp:sp>
    <dsp:sp modelId="{DFA3948F-CFD0-4150-B700-3B02E8FA6E68}">
      <dsp:nvSpPr>
        <dsp:cNvPr id="0" name=""/>
        <dsp:cNvSpPr/>
      </dsp:nvSpPr>
      <dsp:spPr>
        <a:xfrm>
          <a:off x="576058" y="1634876"/>
          <a:ext cx="352820" cy="1554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593281" y="1652099"/>
        <a:ext cx="318374" cy="1520336"/>
      </dsp:txXfrm>
    </dsp:sp>
    <dsp:sp modelId="{B9CE4338-A041-4C54-B825-A57A581CF6C2}">
      <dsp:nvSpPr>
        <dsp:cNvPr id="0" name=""/>
        <dsp:cNvSpPr/>
      </dsp:nvSpPr>
      <dsp:spPr>
        <a:xfrm rot="5400000">
          <a:off x="3874977" y="476777"/>
          <a:ext cx="1243825" cy="713602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s-EC" sz="1300" kern="1200" dirty="0" smtClean="0"/>
            <a:t>Se recomienda continuar con estudios de este tipo, dónde no solo se evalúe al iniciante en la práctica deportiva del Levantamiento de Pesas o Halterofilia, sino dar seguimiento a </a:t>
          </a:r>
          <a:r>
            <a:rPr lang="es-EC" sz="1300" b="1" kern="1200" dirty="0" smtClean="0"/>
            <a:t>cada etapa</a:t>
          </a:r>
          <a:r>
            <a:rPr lang="es-EC" sz="1300" kern="1200" dirty="0" smtClean="0"/>
            <a:t> diferenciada por fase sensibles o franja etaria, con la finalidad de otorgar mayores referencias en la determinación y comprobación de un talento deportivo.</a:t>
          </a:r>
          <a:endParaRPr lang="es-EC" sz="1300" kern="1200" dirty="0"/>
        </a:p>
      </dsp:txBody>
      <dsp:txXfrm rot="-5400000">
        <a:off x="928879" y="3483595"/>
        <a:ext cx="7075303" cy="1122387"/>
      </dsp:txXfrm>
    </dsp:sp>
    <dsp:sp modelId="{D912CFBB-575F-4AC0-B65E-32BBCEBFAE02}">
      <dsp:nvSpPr>
        <dsp:cNvPr id="0" name=""/>
        <dsp:cNvSpPr/>
      </dsp:nvSpPr>
      <dsp:spPr>
        <a:xfrm>
          <a:off x="576058" y="3267398"/>
          <a:ext cx="352820" cy="155478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s-EC" sz="2600" kern="1200" dirty="0" smtClean="0"/>
            <a:t>-</a:t>
          </a:r>
          <a:endParaRPr lang="es-EC" sz="2600" kern="1200" dirty="0"/>
        </a:p>
      </dsp:txBody>
      <dsp:txXfrm>
        <a:off x="593281" y="3284621"/>
        <a:ext cx="318374" cy="15203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E8257-A59E-4F5B-A105-BC313C698667}">
      <dsp:nvSpPr>
        <dsp:cNvPr id="0" name=""/>
        <dsp:cNvSpPr/>
      </dsp:nvSpPr>
      <dsp:spPr>
        <a:xfrm rot="5400000">
          <a:off x="5297676" y="-2117740"/>
          <a:ext cx="960490" cy="54380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C" sz="1400" kern="1200" dirty="0" smtClean="0"/>
            <a:t>Factores antropométricos.</a:t>
          </a:r>
          <a:endParaRPr lang="es-EC" sz="1400" kern="1200" dirty="0"/>
        </a:p>
        <a:p>
          <a:pPr marL="114300" lvl="1" indent="-114300" algn="l" defTabSz="622300">
            <a:lnSpc>
              <a:spcPct val="90000"/>
            </a:lnSpc>
            <a:spcBef>
              <a:spcPct val="0"/>
            </a:spcBef>
            <a:spcAft>
              <a:spcPct val="15000"/>
            </a:spcAft>
            <a:buChar char="••"/>
          </a:pPr>
          <a:r>
            <a:rPr lang="es-EC" sz="1400" kern="1200" dirty="0" smtClean="0"/>
            <a:t>Capacidades físicas</a:t>
          </a:r>
          <a:endParaRPr lang="es-EC" sz="1400" kern="1200" dirty="0"/>
        </a:p>
      </dsp:txBody>
      <dsp:txXfrm rot="-5400000">
        <a:off x="3058900" y="167923"/>
        <a:ext cx="5391157" cy="866716"/>
      </dsp:txXfrm>
    </dsp:sp>
    <dsp:sp modelId="{3E4AE350-4D29-4F3F-8A99-9AAF07509D0C}">
      <dsp:nvSpPr>
        <dsp:cNvPr id="0" name=""/>
        <dsp:cNvSpPr/>
      </dsp:nvSpPr>
      <dsp:spPr>
        <a:xfrm>
          <a:off x="0" y="974"/>
          <a:ext cx="3058899" cy="1200613"/>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b="1" kern="1200" dirty="0" smtClean="0"/>
            <a:t>DIMENSIONES</a:t>
          </a:r>
          <a:endParaRPr lang="es-EC" sz="2700" kern="1200" dirty="0"/>
        </a:p>
      </dsp:txBody>
      <dsp:txXfrm>
        <a:off x="58609" y="59583"/>
        <a:ext cx="2941681" cy="1083395"/>
      </dsp:txXfrm>
    </dsp:sp>
    <dsp:sp modelId="{7D9B6573-FFE8-4156-9E5E-E935888913F6}">
      <dsp:nvSpPr>
        <dsp:cNvPr id="0" name=""/>
        <dsp:cNvSpPr/>
      </dsp:nvSpPr>
      <dsp:spPr>
        <a:xfrm rot="5400000">
          <a:off x="5297676" y="-857096"/>
          <a:ext cx="960490" cy="5438044"/>
        </a:xfrm>
        <a:prstGeom prst="round2SameRect">
          <a:avLst/>
        </a:prstGeom>
        <a:solidFill>
          <a:schemeClr val="accent2">
            <a:tint val="40000"/>
            <a:alpha val="90000"/>
            <a:hueOff val="-7200000"/>
            <a:satOff val="-9747"/>
            <a:lumOff val="8138"/>
            <a:alphaOff val="0"/>
          </a:schemeClr>
        </a:solidFill>
        <a:ln w="25400" cap="flat" cmpd="sng" algn="ctr">
          <a:solidFill>
            <a:schemeClr val="accent2">
              <a:tint val="40000"/>
              <a:alpha val="90000"/>
              <a:hueOff val="-7200000"/>
              <a:satOff val="-9747"/>
              <a:lumOff val="81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C" sz="1400" kern="1200" dirty="0" smtClean="0"/>
            <a:t>Peso, talla, talla sentado, índice córmico, brazada.</a:t>
          </a:r>
          <a:endParaRPr lang="es-EC" sz="1400" kern="1200" dirty="0"/>
        </a:p>
        <a:p>
          <a:pPr marL="114300" lvl="1" indent="-114300" algn="l" defTabSz="622300">
            <a:lnSpc>
              <a:spcPct val="90000"/>
            </a:lnSpc>
            <a:spcBef>
              <a:spcPct val="0"/>
            </a:spcBef>
            <a:spcAft>
              <a:spcPct val="15000"/>
            </a:spcAft>
            <a:buChar char="••"/>
          </a:pPr>
          <a:r>
            <a:rPr lang="es-EC" sz="1400" kern="1200" dirty="0" smtClean="0"/>
            <a:t>Velocidad en 30m, resistencia a la fuerza en extremidades superiores, resistencia a la fuerza abdominal, fuerza explosiva en tren inferior, resistencia 600m.</a:t>
          </a:r>
          <a:endParaRPr lang="es-EC" sz="1400" kern="1200" dirty="0"/>
        </a:p>
      </dsp:txBody>
      <dsp:txXfrm rot="-5400000">
        <a:off x="3058900" y="1428567"/>
        <a:ext cx="5391157" cy="866716"/>
      </dsp:txXfrm>
    </dsp:sp>
    <dsp:sp modelId="{1023D925-9466-482A-8ECF-7E6319B5B867}">
      <dsp:nvSpPr>
        <dsp:cNvPr id="0" name=""/>
        <dsp:cNvSpPr/>
      </dsp:nvSpPr>
      <dsp:spPr>
        <a:xfrm>
          <a:off x="0" y="1261619"/>
          <a:ext cx="3058899" cy="1200613"/>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b="1" kern="1200" dirty="0" smtClean="0"/>
            <a:t>INDICADORES</a:t>
          </a:r>
          <a:endParaRPr lang="es-EC" sz="2700" kern="1200" dirty="0"/>
        </a:p>
      </dsp:txBody>
      <dsp:txXfrm>
        <a:off x="58609" y="1320228"/>
        <a:ext cx="2941681" cy="1083395"/>
      </dsp:txXfrm>
    </dsp:sp>
    <dsp:sp modelId="{EC8E38A3-1F88-405F-8790-A9173B2E6684}">
      <dsp:nvSpPr>
        <dsp:cNvPr id="0" name=""/>
        <dsp:cNvSpPr/>
      </dsp:nvSpPr>
      <dsp:spPr>
        <a:xfrm rot="5400000">
          <a:off x="5118208" y="469240"/>
          <a:ext cx="1324737" cy="5432733"/>
        </a:xfrm>
        <a:prstGeom prst="round2SameRect">
          <a:avLst/>
        </a:prstGeom>
        <a:solidFill>
          <a:schemeClr val="accent2">
            <a:tint val="40000"/>
            <a:alpha val="90000"/>
            <a:hueOff val="-14400000"/>
            <a:satOff val="-19494"/>
            <a:lumOff val="16275"/>
            <a:alphaOff val="0"/>
          </a:schemeClr>
        </a:solidFill>
        <a:ln w="25400" cap="flat" cmpd="sng" algn="ctr">
          <a:solidFill>
            <a:schemeClr val="accent2">
              <a:tint val="40000"/>
              <a:alpha val="90000"/>
              <a:hueOff val="-14400000"/>
              <a:satOff val="-19494"/>
              <a:lumOff val="162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s-EC" sz="1400" kern="1200" smtClean="0"/>
            <a:t>Ficha de observación</a:t>
          </a:r>
          <a:endParaRPr lang="es-EC" sz="1400" kern="1200"/>
        </a:p>
        <a:p>
          <a:pPr marL="114300" lvl="1" indent="-114300" algn="l" defTabSz="622300">
            <a:lnSpc>
              <a:spcPct val="90000"/>
            </a:lnSpc>
            <a:spcBef>
              <a:spcPct val="0"/>
            </a:spcBef>
            <a:spcAft>
              <a:spcPct val="15000"/>
            </a:spcAft>
            <a:buChar char="••"/>
          </a:pPr>
          <a:r>
            <a:rPr lang="es-EC" sz="1400" kern="1200" smtClean="0"/>
            <a:t>Cronómetro</a:t>
          </a:r>
          <a:endParaRPr lang="es-EC" sz="1400" kern="1200"/>
        </a:p>
        <a:p>
          <a:pPr marL="114300" lvl="1" indent="-114300" algn="l" defTabSz="622300">
            <a:lnSpc>
              <a:spcPct val="90000"/>
            </a:lnSpc>
            <a:spcBef>
              <a:spcPct val="0"/>
            </a:spcBef>
            <a:spcAft>
              <a:spcPct val="15000"/>
            </a:spcAft>
            <a:buChar char="••"/>
          </a:pPr>
          <a:r>
            <a:rPr lang="es-EC" sz="1400" kern="1200" smtClean="0"/>
            <a:t>Tallímetro</a:t>
          </a:r>
          <a:endParaRPr lang="es-EC" sz="1400" kern="1200"/>
        </a:p>
        <a:p>
          <a:pPr marL="114300" lvl="1" indent="-114300" algn="l" defTabSz="622300">
            <a:lnSpc>
              <a:spcPct val="90000"/>
            </a:lnSpc>
            <a:spcBef>
              <a:spcPct val="0"/>
            </a:spcBef>
            <a:spcAft>
              <a:spcPct val="15000"/>
            </a:spcAft>
            <a:buChar char="••"/>
          </a:pPr>
          <a:r>
            <a:rPr lang="es-EC" sz="1400" kern="1200" dirty="0" smtClean="0"/>
            <a:t>Balanza digital</a:t>
          </a:r>
          <a:endParaRPr lang="es-EC" sz="1400" kern="1200" dirty="0"/>
        </a:p>
        <a:p>
          <a:pPr marL="114300" lvl="1" indent="-114300" algn="l" defTabSz="622300">
            <a:lnSpc>
              <a:spcPct val="90000"/>
            </a:lnSpc>
            <a:spcBef>
              <a:spcPct val="0"/>
            </a:spcBef>
            <a:spcAft>
              <a:spcPct val="15000"/>
            </a:spcAft>
            <a:buChar char="••"/>
          </a:pPr>
          <a:r>
            <a:rPr lang="es-EC" sz="1400" kern="1200" dirty="0" smtClean="0"/>
            <a:t>Cinta métrica</a:t>
          </a:r>
          <a:endParaRPr lang="es-EC" sz="1400" kern="1200" dirty="0"/>
        </a:p>
      </dsp:txBody>
      <dsp:txXfrm rot="-5400000">
        <a:off x="3064210" y="2587906"/>
        <a:ext cx="5368065" cy="1195401"/>
      </dsp:txXfrm>
    </dsp:sp>
    <dsp:sp modelId="{13884DAC-A7CB-4374-9932-4ABAEC08A5AE}">
      <dsp:nvSpPr>
        <dsp:cNvPr id="0" name=""/>
        <dsp:cNvSpPr/>
      </dsp:nvSpPr>
      <dsp:spPr>
        <a:xfrm>
          <a:off x="0" y="2584325"/>
          <a:ext cx="3055912" cy="1200613"/>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b="1" kern="1200" dirty="0" smtClean="0"/>
            <a:t>INSTRUMENTO</a:t>
          </a:r>
          <a:endParaRPr lang="es-EC" sz="2700" kern="1200" dirty="0"/>
        </a:p>
      </dsp:txBody>
      <dsp:txXfrm>
        <a:off x="58609" y="2642934"/>
        <a:ext cx="2938694" cy="1083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E8257-A59E-4F5B-A105-BC313C698667}">
      <dsp:nvSpPr>
        <dsp:cNvPr id="0" name=""/>
        <dsp:cNvSpPr/>
      </dsp:nvSpPr>
      <dsp:spPr>
        <a:xfrm rot="5400000">
          <a:off x="5281893" y="-2097107"/>
          <a:ext cx="992056" cy="54380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EC" sz="2100" kern="1200" dirty="0" smtClean="0"/>
            <a:t>Grupos etarios catalogados por edad, para la iniciación deportiva</a:t>
          </a:r>
          <a:endParaRPr lang="es-EC" sz="2100" kern="1200" dirty="0"/>
        </a:p>
      </dsp:txBody>
      <dsp:txXfrm rot="-5400000">
        <a:off x="3058899" y="174315"/>
        <a:ext cx="5389616" cy="895200"/>
      </dsp:txXfrm>
    </dsp:sp>
    <dsp:sp modelId="{3E4AE350-4D29-4F3F-8A99-9AAF07509D0C}">
      <dsp:nvSpPr>
        <dsp:cNvPr id="0" name=""/>
        <dsp:cNvSpPr/>
      </dsp:nvSpPr>
      <dsp:spPr>
        <a:xfrm>
          <a:off x="0" y="1878"/>
          <a:ext cx="3058899" cy="124007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b="1" kern="1200" dirty="0" smtClean="0"/>
            <a:t>DIMENSIONES</a:t>
          </a:r>
          <a:endParaRPr lang="es-EC" sz="2700" kern="1200" dirty="0"/>
        </a:p>
      </dsp:txBody>
      <dsp:txXfrm>
        <a:off x="60535" y="62413"/>
        <a:ext cx="2937829" cy="1119000"/>
      </dsp:txXfrm>
    </dsp:sp>
    <dsp:sp modelId="{7D9B6573-FFE8-4156-9E5E-E935888913F6}">
      <dsp:nvSpPr>
        <dsp:cNvPr id="0" name=""/>
        <dsp:cNvSpPr/>
      </dsp:nvSpPr>
      <dsp:spPr>
        <a:xfrm rot="5400000">
          <a:off x="5281893" y="-795034"/>
          <a:ext cx="992056" cy="5438044"/>
        </a:xfrm>
        <a:prstGeom prst="round2SameRect">
          <a:avLst/>
        </a:prstGeom>
        <a:solidFill>
          <a:schemeClr val="accent2">
            <a:tint val="40000"/>
            <a:alpha val="90000"/>
            <a:hueOff val="-7200000"/>
            <a:satOff val="-9747"/>
            <a:lumOff val="8138"/>
            <a:alphaOff val="0"/>
          </a:schemeClr>
        </a:solidFill>
        <a:ln w="25400" cap="flat" cmpd="sng" algn="ctr">
          <a:solidFill>
            <a:schemeClr val="accent2">
              <a:tint val="40000"/>
              <a:alpha val="90000"/>
              <a:hueOff val="-7200000"/>
              <a:satOff val="-9747"/>
              <a:lumOff val="81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EC" sz="2100" kern="1200" dirty="0" smtClean="0"/>
            <a:t>Edades de iniciación deportiva temprana en el Levantamiento de Pesas</a:t>
          </a:r>
          <a:endParaRPr lang="es-EC" sz="2100" kern="1200" dirty="0"/>
        </a:p>
      </dsp:txBody>
      <dsp:txXfrm rot="-5400000">
        <a:off x="3058899" y="1476388"/>
        <a:ext cx="5389616" cy="895200"/>
      </dsp:txXfrm>
    </dsp:sp>
    <dsp:sp modelId="{1023D925-9466-482A-8ECF-7E6319B5B867}">
      <dsp:nvSpPr>
        <dsp:cNvPr id="0" name=""/>
        <dsp:cNvSpPr/>
      </dsp:nvSpPr>
      <dsp:spPr>
        <a:xfrm>
          <a:off x="0" y="1303952"/>
          <a:ext cx="3058899" cy="124007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b="1" kern="1200" dirty="0" smtClean="0"/>
            <a:t>INDICADORES</a:t>
          </a:r>
          <a:endParaRPr lang="es-EC" sz="2700" kern="1200" dirty="0"/>
        </a:p>
      </dsp:txBody>
      <dsp:txXfrm>
        <a:off x="60535" y="1364487"/>
        <a:ext cx="2937829" cy="1119000"/>
      </dsp:txXfrm>
    </dsp:sp>
    <dsp:sp modelId="{EC8E38A3-1F88-405F-8790-A9173B2E6684}">
      <dsp:nvSpPr>
        <dsp:cNvPr id="0" name=""/>
        <dsp:cNvSpPr/>
      </dsp:nvSpPr>
      <dsp:spPr>
        <a:xfrm rot="5400000">
          <a:off x="5281893" y="507039"/>
          <a:ext cx="992056" cy="5438044"/>
        </a:xfrm>
        <a:prstGeom prst="round2SameRect">
          <a:avLst/>
        </a:prstGeom>
        <a:solidFill>
          <a:schemeClr val="accent2">
            <a:tint val="40000"/>
            <a:alpha val="90000"/>
            <a:hueOff val="-14400000"/>
            <a:satOff val="-19494"/>
            <a:lumOff val="16275"/>
            <a:alphaOff val="0"/>
          </a:schemeClr>
        </a:solidFill>
        <a:ln w="25400" cap="flat" cmpd="sng" algn="ctr">
          <a:solidFill>
            <a:schemeClr val="accent2">
              <a:tint val="40000"/>
              <a:alpha val="90000"/>
              <a:hueOff val="-14400000"/>
              <a:satOff val="-19494"/>
              <a:lumOff val="162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EC" sz="2100" kern="1200" dirty="0" smtClean="0"/>
            <a:t>Validación de edad mediante comprobación y registro.</a:t>
          </a:r>
          <a:endParaRPr lang="es-EC" sz="2100" kern="1200" dirty="0"/>
        </a:p>
      </dsp:txBody>
      <dsp:txXfrm rot="-5400000">
        <a:off x="3058899" y="2778461"/>
        <a:ext cx="5389616" cy="895200"/>
      </dsp:txXfrm>
    </dsp:sp>
    <dsp:sp modelId="{13884DAC-A7CB-4374-9932-4ABAEC08A5AE}">
      <dsp:nvSpPr>
        <dsp:cNvPr id="0" name=""/>
        <dsp:cNvSpPr/>
      </dsp:nvSpPr>
      <dsp:spPr>
        <a:xfrm>
          <a:off x="0" y="2606026"/>
          <a:ext cx="3058899" cy="1240070"/>
        </a:xfrm>
        <a:prstGeom prst="roundRect">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s-EC" sz="2700" b="1" kern="1200" dirty="0" smtClean="0"/>
            <a:t>INSTRUMENTO</a:t>
          </a:r>
          <a:endParaRPr lang="es-EC" sz="2700" kern="1200" dirty="0"/>
        </a:p>
      </dsp:txBody>
      <dsp:txXfrm>
        <a:off x="60535" y="2666561"/>
        <a:ext cx="2937829" cy="111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51F54-1948-4B9E-B78E-01ED312A8D25}">
      <dsp:nvSpPr>
        <dsp:cNvPr id="0" name=""/>
        <dsp:cNvSpPr/>
      </dsp:nvSpPr>
      <dsp:spPr>
        <a:xfrm>
          <a:off x="0" y="204507"/>
          <a:ext cx="8784976" cy="957703"/>
        </a:xfrm>
        <a:prstGeom prst="rect">
          <a:avLst/>
        </a:prstGeom>
        <a:solidFill>
          <a:schemeClr val="accent1">
            <a:lumMod val="2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s-EC" sz="4600" b="1" kern="1200" dirty="0" smtClean="0"/>
            <a:t>Levantamiento de Pesas</a:t>
          </a:r>
          <a:endParaRPr lang="es-EC" sz="4600" kern="1200" dirty="0"/>
        </a:p>
      </dsp:txBody>
      <dsp:txXfrm>
        <a:off x="0" y="204507"/>
        <a:ext cx="8784976" cy="957703"/>
      </dsp:txXfrm>
    </dsp:sp>
    <dsp:sp modelId="{7A35A322-B177-4130-B25A-9AFA3AC854F9}">
      <dsp:nvSpPr>
        <dsp:cNvPr id="0" name=""/>
        <dsp:cNvSpPr/>
      </dsp:nvSpPr>
      <dsp:spPr>
        <a:xfrm>
          <a:off x="4289" y="1223426"/>
          <a:ext cx="2925465" cy="3540617"/>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Deporte de participación individual, clasificado por su tipo de esfuerzo, como un </a:t>
          </a:r>
          <a:r>
            <a:rPr lang="es-EC" sz="1900" b="1" kern="1200" dirty="0" smtClean="0"/>
            <a:t>deporte acíclico</a:t>
          </a:r>
          <a:r>
            <a:rPr lang="es-EC" sz="1900" kern="1200" dirty="0" smtClean="0"/>
            <a:t>, en el cual prevalece la </a:t>
          </a:r>
          <a:r>
            <a:rPr lang="es-EC" sz="1900" b="1" kern="1200" dirty="0" smtClean="0"/>
            <a:t>fuerza velocidad </a:t>
          </a:r>
          <a:r>
            <a:rPr lang="es-EC" sz="1900" kern="1200" dirty="0" smtClean="0"/>
            <a:t>y movimientos a máxima intensidad </a:t>
          </a:r>
        </a:p>
        <a:p>
          <a:pPr lvl="0" algn="ctr" defTabSz="844550">
            <a:lnSpc>
              <a:spcPct val="90000"/>
            </a:lnSpc>
            <a:spcBef>
              <a:spcPct val="0"/>
            </a:spcBef>
            <a:spcAft>
              <a:spcPct val="35000"/>
            </a:spcAft>
          </a:pPr>
          <a:r>
            <a:rPr lang="es-EC" sz="1400" i="1" kern="1200" dirty="0" smtClean="0"/>
            <a:t>(Circujano, 2010)</a:t>
          </a:r>
        </a:p>
      </dsp:txBody>
      <dsp:txXfrm>
        <a:off x="4289" y="1223426"/>
        <a:ext cx="2925465" cy="3540617"/>
      </dsp:txXfrm>
    </dsp:sp>
    <dsp:sp modelId="{8AC62A40-685E-45CD-873F-75EAEF1307D9}">
      <dsp:nvSpPr>
        <dsp:cNvPr id="0" name=""/>
        <dsp:cNvSpPr/>
      </dsp:nvSpPr>
      <dsp:spPr>
        <a:xfrm>
          <a:off x="2929755" y="1223426"/>
          <a:ext cx="2925465" cy="3540617"/>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Movilización de la mayor cantidad de peso sobre la cabeza, ejecutado de acuerdo a la técnica deportiva y específica del mismo, </a:t>
          </a:r>
          <a:r>
            <a:rPr lang="es-EC" sz="1900" b="1" kern="1200" dirty="0" smtClean="0"/>
            <a:t>minimizando el riesgo </a:t>
          </a:r>
          <a:r>
            <a:rPr lang="es-EC" sz="1900" kern="1200" dirty="0" smtClean="0"/>
            <a:t>de posibles lesiones.</a:t>
          </a:r>
          <a:endParaRPr lang="es-EC" sz="1900" kern="1200" dirty="0"/>
        </a:p>
      </dsp:txBody>
      <dsp:txXfrm>
        <a:off x="2929755" y="1223426"/>
        <a:ext cx="2925465" cy="3540617"/>
      </dsp:txXfrm>
    </dsp:sp>
    <dsp:sp modelId="{EE364544-1DA2-469D-8B60-16D4BAA883FF}">
      <dsp:nvSpPr>
        <dsp:cNvPr id="0" name=""/>
        <dsp:cNvSpPr/>
      </dsp:nvSpPr>
      <dsp:spPr>
        <a:xfrm>
          <a:off x="5855220" y="1223426"/>
          <a:ext cx="2925465" cy="3540617"/>
        </a:xfrm>
        <a:prstGeom prst="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Desde la formación de la </a:t>
          </a:r>
          <a:r>
            <a:rPr lang="es-EC" sz="1900" b="1" kern="1200" dirty="0" smtClean="0"/>
            <a:t>Federación Deportiva Nacional del Ecuador en 1925</a:t>
          </a:r>
          <a:r>
            <a:rPr lang="es-EC" sz="1900" kern="1200" dirty="0" smtClean="0"/>
            <a:t>, sirvió como medio para desarrollar la fuerza durante entrenamientos dirigidos a otras disciplinas, hasta poder desenvolverse por sí mismo como </a:t>
          </a:r>
          <a:r>
            <a:rPr lang="es-EC" sz="1900" b="1" kern="1200" dirty="0" smtClean="0"/>
            <a:t>deporte de competencia en 1935</a:t>
          </a:r>
          <a:r>
            <a:rPr lang="es-EC" sz="1900" kern="1200" dirty="0" smtClean="0"/>
            <a:t>. </a:t>
          </a:r>
        </a:p>
        <a:p>
          <a:pPr lvl="0" algn="ctr" defTabSz="844550">
            <a:lnSpc>
              <a:spcPct val="90000"/>
            </a:lnSpc>
            <a:spcBef>
              <a:spcPct val="0"/>
            </a:spcBef>
            <a:spcAft>
              <a:spcPct val="35000"/>
            </a:spcAft>
          </a:pPr>
          <a:r>
            <a:rPr lang="es-EC" sz="1400" i="1" kern="1200" dirty="0" smtClean="0"/>
            <a:t>(Ministerio del Deporte, 2011) </a:t>
          </a:r>
          <a:endParaRPr lang="es-EC" sz="1400" i="1" kern="1200" dirty="0"/>
        </a:p>
      </dsp:txBody>
      <dsp:txXfrm>
        <a:off x="5855220" y="1223426"/>
        <a:ext cx="2925465" cy="3540617"/>
      </dsp:txXfrm>
    </dsp:sp>
    <dsp:sp modelId="{79C88DD4-442D-43D0-A321-4635D6D86E25}">
      <dsp:nvSpPr>
        <dsp:cNvPr id="0" name=""/>
        <dsp:cNvSpPr/>
      </dsp:nvSpPr>
      <dsp:spPr>
        <a:xfrm flipV="1">
          <a:off x="0" y="4896545"/>
          <a:ext cx="8784976" cy="5004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51F54-1948-4B9E-B78E-01ED312A8D25}">
      <dsp:nvSpPr>
        <dsp:cNvPr id="0" name=""/>
        <dsp:cNvSpPr/>
      </dsp:nvSpPr>
      <dsp:spPr>
        <a:xfrm>
          <a:off x="0" y="204507"/>
          <a:ext cx="8784976" cy="957703"/>
        </a:xfrm>
        <a:prstGeom prst="rect">
          <a:avLst/>
        </a:prstGeom>
        <a:solidFill>
          <a:srgbClr val="663300"/>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s-EC" sz="4600" b="1" kern="1200" dirty="0" smtClean="0"/>
            <a:t>Iniciación Deportiva</a:t>
          </a:r>
          <a:endParaRPr lang="es-EC" sz="4600" kern="1200" dirty="0"/>
        </a:p>
      </dsp:txBody>
      <dsp:txXfrm>
        <a:off x="0" y="204507"/>
        <a:ext cx="8784976" cy="957703"/>
      </dsp:txXfrm>
    </dsp:sp>
    <dsp:sp modelId="{7A35A322-B177-4130-B25A-9AFA3AC854F9}">
      <dsp:nvSpPr>
        <dsp:cNvPr id="0" name=""/>
        <dsp:cNvSpPr/>
      </dsp:nvSpPr>
      <dsp:spPr>
        <a:xfrm>
          <a:off x="4289" y="1223426"/>
          <a:ext cx="2925465" cy="3540617"/>
        </a:xfrm>
        <a:prstGeom prst="rect">
          <a:avLst/>
        </a:prstGeom>
        <a:solidFill>
          <a:srgbClr val="996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Una etapa dentro de la formación deportiva que sucede en la niñez, durante la cual el niño </a:t>
          </a:r>
          <a:r>
            <a:rPr lang="es-EC" sz="1800" b="1" kern="1200" dirty="0" smtClean="0"/>
            <a:t>comienza a involucrarse </a:t>
          </a:r>
          <a:r>
            <a:rPr lang="es-EC" sz="1800" kern="1200" dirty="0" smtClean="0"/>
            <a:t>de forma específica y voluntaria a </a:t>
          </a:r>
          <a:r>
            <a:rPr lang="es-EC" sz="1800" b="1" kern="1200" dirty="0" smtClean="0"/>
            <a:t>uno o varios deportes</a:t>
          </a:r>
          <a:r>
            <a:rPr lang="es-EC" sz="1800" kern="1200" dirty="0" smtClean="0"/>
            <a:t>.</a:t>
          </a:r>
        </a:p>
        <a:p>
          <a:pPr lvl="0" algn="ctr" defTabSz="800100">
            <a:lnSpc>
              <a:spcPct val="90000"/>
            </a:lnSpc>
            <a:spcBef>
              <a:spcPct val="0"/>
            </a:spcBef>
            <a:spcAft>
              <a:spcPct val="35000"/>
            </a:spcAft>
          </a:pPr>
          <a:r>
            <a:rPr lang="es-EC" sz="1400" i="1" kern="1200" dirty="0" smtClean="0"/>
            <a:t>(Blazquez &amp; Obrador, 2012)</a:t>
          </a:r>
        </a:p>
      </dsp:txBody>
      <dsp:txXfrm>
        <a:off x="4289" y="1223426"/>
        <a:ext cx="2925465" cy="3540617"/>
      </dsp:txXfrm>
    </dsp:sp>
    <dsp:sp modelId="{8AC62A40-685E-45CD-873F-75EAEF1307D9}">
      <dsp:nvSpPr>
        <dsp:cNvPr id="0" name=""/>
        <dsp:cNvSpPr/>
      </dsp:nvSpPr>
      <dsp:spPr>
        <a:xfrm>
          <a:off x="2929755" y="1223426"/>
          <a:ext cx="2925465" cy="3540617"/>
        </a:xfrm>
        <a:prstGeom prst="rect">
          <a:avLst/>
        </a:prstGeom>
        <a:solidFill>
          <a:srgbClr val="996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t>Desde un punto de vista educativo, es entendido como el proceso de enseñanza-aprendizaje que lleva al niño a </a:t>
          </a:r>
          <a:r>
            <a:rPr lang="es-EC" sz="1700" b="1" kern="1200" dirty="0" smtClean="0"/>
            <a:t>adquirir nuevos conocimientos</a:t>
          </a:r>
          <a:r>
            <a:rPr lang="es-EC" sz="1700" kern="1200" dirty="0" smtClean="0"/>
            <a:t>, tanto de forma teórica como práctica sobre las características de un deporte en particular </a:t>
          </a:r>
        </a:p>
        <a:p>
          <a:pPr lvl="0" algn="ctr" defTabSz="755650">
            <a:lnSpc>
              <a:spcPct val="90000"/>
            </a:lnSpc>
            <a:spcBef>
              <a:spcPct val="0"/>
            </a:spcBef>
            <a:spcAft>
              <a:spcPct val="35000"/>
            </a:spcAft>
          </a:pPr>
          <a:r>
            <a:rPr lang="es-EC" sz="1400" i="1" kern="1200" dirty="0" smtClean="0"/>
            <a:t>(Hernández, Gómez, Martínez , &amp; Gámez, 2014)</a:t>
          </a:r>
          <a:endParaRPr lang="es-EC" sz="1400" i="1" kern="1200" dirty="0"/>
        </a:p>
      </dsp:txBody>
      <dsp:txXfrm>
        <a:off x="2929755" y="1223426"/>
        <a:ext cx="2925465" cy="3540617"/>
      </dsp:txXfrm>
    </dsp:sp>
    <dsp:sp modelId="{EE364544-1DA2-469D-8B60-16D4BAA883FF}">
      <dsp:nvSpPr>
        <dsp:cNvPr id="0" name=""/>
        <dsp:cNvSpPr/>
      </dsp:nvSpPr>
      <dsp:spPr>
        <a:xfrm>
          <a:off x="5855220" y="1223426"/>
          <a:ext cx="2925465" cy="3540617"/>
        </a:xfrm>
        <a:prstGeom prst="rect">
          <a:avLst/>
        </a:prstGeom>
        <a:solidFill>
          <a:srgbClr val="996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t>Intervienen factores como:</a:t>
          </a:r>
        </a:p>
        <a:p>
          <a:pPr lvl="0" algn="ctr" defTabSz="800100">
            <a:lnSpc>
              <a:spcPct val="90000"/>
            </a:lnSpc>
            <a:spcBef>
              <a:spcPct val="0"/>
            </a:spcBef>
            <a:spcAft>
              <a:spcPct val="35000"/>
            </a:spcAft>
          </a:pPr>
          <a:r>
            <a:rPr lang="es-EC" sz="1800" kern="1200" dirty="0" smtClean="0"/>
            <a:t>- </a:t>
          </a:r>
          <a:r>
            <a:rPr lang="es-EC" sz="1800" b="1" kern="1200" dirty="0" smtClean="0"/>
            <a:t>Sujeto</a:t>
          </a:r>
          <a:r>
            <a:rPr lang="es-EC" sz="1800" kern="1200" dirty="0" smtClean="0"/>
            <a:t>, considerado el actor que recibe el conocimiento</a:t>
          </a:r>
        </a:p>
        <a:p>
          <a:pPr lvl="0" algn="ctr" defTabSz="800100">
            <a:lnSpc>
              <a:spcPct val="90000"/>
            </a:lnSpc>
            <a:spcBef>
              <a:spcPct val="0"/>
            </a:spcBef>
            <a:spcAft>
              <a:spcPct val="35000"/>
            </a:spcAft>
          </a:pPr>
          <a:r>
            <a:rPr lang="es-EC" sz="1800" kern="1200" dirty="0" smtClean="0"/>
            <a:t>- El </a:t>
          </a:r>
          <a:r>
            <a:rPr lang="es-EC" sz="1800" b="1" kern="1200" dirty="0" smtClean="0"/>
            <a:t>deporte</a:t>
          </a:r>
          <a:r>
            <a:rPr lang="es-EC" sz="1800" kern="1200" dirty="0" smtClean="0"/>
            <a:t>, entendido desde su estructura, dinámica y clasificación</a:t>
          </a:r>
        </a:p>
        <a:p>
          <a:pPr lvl="0" algn="ctr" defTabSz="800100">
            <a:lnSpc>
              <a:spcPct val="90000"/>
            </a:lnSpc>
            <a:spcBef>
              <a:spcPct val="0"/>
            </a:spcBef>
            <a:spcAft>
              <a:spcPct val="35000"/>
            </a:spcAft>
          </a:pPr>
          <a:r>
            <a:rPr lang="es-EC" sz="1800" kern="1200" dirty="0" smtClean="0"/>
            <a:t>- </a:t>
          </a:r>
          <a:r>
            <a:rPr lang="es-EC" sz="1800" b="1" kern="1200" dirty="0" smtClean="0"/>
            <a:t>Contexto</a:t>
          </a:r>
          <a:r>
            <a:rPr lang="es-EC" sz="1800" kern="1200" dirty="0" smtClean="0"/>
            <a:t>, que refleja la intención de la finalidad de la misma, sean con fines competitivos o educativos, </a:t>
          </a:r>
        </a:p>
        <a:p>
          <a:pPr lvl="0" algn="ctr" defTabSz="800100">
            <a:lnSpc>
              <a:spcPct val="90000"/>
            </a:lnSpc>
            <a:spcBef>
              <a:spcPct val="0"/>
            </a:spcBef>
            <a:spcAft>
              <a:spcPct val="35000"/>
            </a:spcAft>
          </a:pPr>
          <a:r>
            <a:rPr lang="es-EC" sz="1400" i="1" kern="1200" dirty="0" smtClean="0"/>
            <a:t>(Oliva, Giménez, Jiménez , &amp; López, 2013)</a:t>
          </a:r>
          <a:endParaRPr lang="es-EC" sz="1400" i="1" kern="1200" dirty="0"/>
        </a:p>
      </dsp:txBody>
      <dsp:txXfrm>
        <a:off x="5855220" y="1223426"/>
        <a:ext cx="2925465" cy="3540617"/>
      </dsp:txXfrm>
    </dsp:sp>
    <dsp:sp modelId="{79C88DD4-442D-43D0-A321-4635D6D86E25}">
      <dsp:nvSpPr>
        <dsp:cNvPr id="0" name=""/>
        <dsp:cNvSpPr/>
      </dsp:nvSpPr>
      <dsp:spPr>
        <a:xfrm flipV="1">
          <a:off x="0" y="4896545"/>
          <a:ext cx="8784976" cy="5004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51F54-1948-4B9E-B78E-01ED312A8D25}">
      <dsp:nvSpPr>
        <dsp:cNvPr id="0" name=""/>
        <dsp:cNvSpPr/>
      </dsp:nvSpPr>
      <dsp:spPr>
        <a:xfrm>
          <a:off x="0" y="204507"/>
          <a:ext cx="8784976" cy="957703"/>
        </a:xfrm>
        <a:prstGeom prst="rect">
          <a:avLst/>
        </a:prstGeom>
        <a:solidFill>
          <a:srgbClr val="990000"/>
        </a:solidFill>
        <a:ln>
          <a:noFill/>
        </a:ln>
        <a:effectLst/>
      </dsp:spPr>
      <dsp:style>
        <a:lnRef idx="0">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s-EC" sz="4600" b="1" kern="1200" dirty="0" smtClean="0"/>
            <a:t>Fases Sensibles</a:t>
          </a:r>
          <a:endParaRPr lang="es-EC" sz="4600" kern="1200" dirty="0"/>
        </a:p>
      </dsp:txBody>
      <dsp:txXfrm>
        <a:off x="0" y="204507"/>
        <a:ext cx="8784976" cy="957703"/>
      </dsp:txXfrm>
    </dsp:sp>
    <dsp:sp modelId="{7A35A322-B177-4130-B25A-9AFA3AC854F9}">
      <dsp:nvSpPr>
        <dsp:cNvPr id="0" name=""/>
        <dsp:cNvSpPr/>
      </dsp:nvSpPr>
      <dsp:spPr>
        <a:xfrm>
          <a:off x="4289" y="1223426"/>
          <a:ext cx="2925465" cy="3540617"/>
        </a:xfrm>
        <a:prstGeom prst="rect">
          <a:avLst/>
        </a:prstGeom>
        <a:solidFill>
          <a:srgbClr val="CC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Fases cronológicas, durante las cuales se identifica una particular </a:t>
          </a:r>
          <a:r>
            <a:rPr lang="es-EC" sz="1900" b="1" kern="1200" dirty="0" smtClean="0"/>
            <a:t>predisposición motora </a:t>
          </a:r>
          <a:r>
            <a:rPr lang="es-EC" sz="1900" kern="1200" dirty="0" smtClean="0"/>
            <a:t>para el desarrollo efectivo de una o varias capacidades físicas, manifestando mejores adaptaciones en contraste a otras etapas evolutivas </a:t>
          </a:r>
        </a:p>
        <a:p>
          <a:pPr lvl="0" algn="ctr" defTabSz="844550">
            <a:lnSpc>
              <a:spcPct val="90000"/>
            </a:lnSpc>
            <a:spcBef>
              <a:spcPct val="0"/>
            </a:spcBef>
            <a:spcAft>
              <a:spcPct val="35000"/>
            </a:spcAft>
          </a:pPr>
          <a:r>
            <a:rPr lang="es-EC" sz="1400" i="1" kern="1200" dirty="0" smtClean="0"/>
            <a:t>(</a:t>
          </a:r>
          <a:r>
            <a:rPr lang="es-EC" sz="1400" i="1" kern="1200" dirty="0" err="1" smtClean="0"/>
            <a:t>Ticó</a:t>
          </a:r>
          <a:r>
            <a:rPr lang="es-EC" sz="1400" i="1" kern="1200" dirty="0" smtClean="0"/>
            <a:t>, 2005)</a:t>
          </a:r>
        </a:p>
      </dsp:txBody>
      <dsp:txXfrm>
        <a:off x="4289" y="1223426"/>
        <a:ext cx="2925465" cy="3540617"/>
      </dsp:txXfrm>
    </dsp:sp>
    <dsp:sp modelId="{8AC62A40-685E-45CD-873F-75EAEF1307D9}">
      <dsp:nvSpPr>
        <dsp:cNvPr id="0" name=""/>
        <dsp:cNvSpPr/>
      </dsp:nvSpPr>
      <dsp:spPr>
        <a:xfrm>
          <a:off x="2929755" y="1223426"/>
          <a:ext cx="2925465" cy="3540617"/>
        </a:xfrm>
        <a:prstGeom prst="rect">
          <a:avLst/>
        </a:prstGeom>
        <a:solidFill>
          <a:srgbClr val="CC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kern="1200" dirty="0" smtClean="0"/>
            <a:t>Su </a:t>
          </a:r>
          <a:r>
            <a:rPr lang="es-EC" sz="1900" b="1" kern="1200" dirty="0" smtClean="0"/>
            <a:t>desaprovechamiento</a:t>
          </a:r>
          <a:r>
            <a:rPr lang="es-EC" sz="1900" kern="1200" dirty="0" smtClean="0"/>
            <a:t> puede desencadenar en un mal desarrollo, afectando las posibilidades motrices del individuo y su posible proyección deportiva. </a:t>
          </a:r>
        </a:p>
        <a:p>
          <a:pPr lvl="0" algn="ctr" defTabSz="844550">
            <a:lnSpc>
              <a:spcPct val="90000"/>
            </a:lnSpc>
            <a:spcBef>
              <a:spcPct val="0"/>
            </a:spcBef>
            <a:spcAft>
              <a:spcPct val="35000"/>
            </a:spcAft>
          </a:pPr>
          <a:r>
            <a:rPr lang="es-EC" sz="1400" i="1" kern="1200" dirty="0" smtClean="0"/>
            <a:t>(Vázquez &amp; Mingote , 2013).</a:t>
          </a:r>
          <a:endParaRPr lang="es-EC" sz="1400" i="1" kern="1200" dirty="0"/>
        </a:p>
      </dsp:txBody>
      <dsp:txXfrm>
        <a:off x="2929755" y="1223426"/>
        <a:ext cx="2925465" cy="3540617"/>
      </dsp:txXfrm>
    </dsp:sp>
    <dsp:sp modelId="{EE364544-1DA2-469D-8B60-16D4BAA883FF}">
      <dsp:nvSpPr>
        <dsp:cNvPr id="0" name=""/>
        <dsp:cNvSpPr/>
      </dsp:nvSpPr>
      <dsp:spPr>
        <a:xfrm>
          <a:off x="5855220" y="1223426"/>
          <a:ext cx="2925465" cy="3540617"/>
        </a:xfrm>
        <a:prstGeom prst="rect">
          <a:avLst/>
        </a:prstGeom>
        <a:solidFill>
          <a:srgbClr val="CC33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C" sz="1500" kern="1200" dirty="0" smtClean="0"/>
            <a:t>- </a:t>
          </a:r>
          <a:r>
            <a:rPr lang="es-EC" sz="1500" u="sng" kern="1200" dirty="0" smtClean="0"/>
            <a:t>Fuerza Máxima</a:t>
          </a:r>
          <a:r>
            <a:rPr lang="es-EC" sz="1500" kern="1200" dirty="0" smtClean="0"/>
            <a:t>: 12-14 años (Mujeres) y 14 años en (Varones)</a:t>
          </a:r>
        </a:p>
        <a:p>
          <a:pPr lvl="0" algn="ctr" defTabSz="666750">
            <a:lnSpc>
              <a:spcPct val="90000"/>
            </a:lnSpc>
            <a:spcBef>
              <a:spcPct val="0"/>
            </a:spcBef>
            <a:spcAft>
              <a:spcPct val="35000"/>
            </a:spcAft>
          </a:pPr>
          <a:r>
            <a:rPr lang="es-EC" sz="1500" kern="1200" dirty="0" smtClean="0"/>
            <a:t>- </a:t>
          </a:r>
          <a:r>
            <a:rPr lang="es-EC" sz="1500" u="sng" kern="1200" dirty="0" smtClean="0"/>
            <a:t>Fuerza rápida</a:t>
          </a:r>
          <a:r>
            <a:rPr lang="es-EC" sz="1500" kern="1200" dirty="0" smtClean="0"/>
            <a:t>: 8-10 años (Ambos)</a:t>
          </a:r>
        </a:p>
        <a:p>
          <a:pPr lvl="0" algn="ctr" defTabSz="666750">
            <a:lnSpc>
              <a:spcPct val="90000"/>
            </a:lnSpc>
            <a:spcBef>
              <a:spcPct val="0"/>
            </a:spcBef>
            <a:spcAft>
              <a:spcPct val="35000"/>
            </a:spcAft>
          </a:pPr>
          <a:r>
            <a:rPr lang="es-EC" sz="1500" kern="1200" dirty="0" smtClean="0"/>
            <a:t>- </a:t>
          </a:r>
          <a:r>
            <a:rPr lang="es-EC" sz="1500" u="sng" kern="1200" dirty="0" smtClean="0"/>
            <a:t>Fuerza resistencia</a:t>
          </a:r>
          <a:r>
            <a:rPr lang="es-EC" sz="1500" kern="1200" dirty="0" smtClean="0"/>
            <a:t>: 10-12 años (Ambos)</a:t>
          </a:r>
        </a:p>
        <a:p>
          <a:pPr lvl="0" algn="ctr" defTabSz="666750">
            <a:lnSpc>
              <a:spcPct val="90000"/>
            </a:lnSpc>
            <a:spcBef>
              <a:spcPct val="0"/>
            </a:spcBef>
            <a:spcAft>
              <a:spcPct val="35000"/>
            </a:spcAft>
          </a:pPr>
          <a:r>
            <a:rPr lang="es-EC" sz="1500" kern="1200" dirty="0" smtClean="0"/>
            <a:t>- </a:t>
          </a:r>
          <a:r>
            <a:rPr lang="es-EC" sz="1500" u="sng" kern="1200" dirty="0" smtClean="0"/>
            <a:t>Flexibilidad</a:t>
          </a:r>
          <a:r>
            <a:rPr lang="es-EC" sz="1500" kern="1200" dirty="0" smtClean="0"/>
            <a:t>: Entrenamiento intenso 8-12 años (Ambos)</a:t>
          </a:r>
        </a:p>
        <a:p>
          <a:pPr lvl="0" algn="ctr" defTabSz="666750">
            <a:lnSpc>
              <a:spcPct val="90000"/>
            </a:lnSpc>
            <a:spcBef>
              <a:spcPct val="0"/>
            </a:spcBef>
            <a:spcAft>
              <a:spcPct val="35000"/>
            </a:spcAft>
          </a:pPr>
          <a:r>
            <a:rPr lang="es-EC" sz="1500" kern="1200" dirty="0" smtClean="0"/>
            <a:t>- </a:t>
          </a:r>
          <a:r>
            <a:rPr lang="es-EC" sz="1500" u="sng" kern="1200" dirty="0" smtClean="0"/>
            <a:t>Velocidad de Reacción</a:t>
          </a:r>
          <a:r>
            <a:rPr lang="es-EC" sz="1500" kern="1200" dirty="0" smtClean="0"/>
            <a:t>: 8-10 años (Ambos)</a:t>
          </a:r>
        </a:p>
        <a:p>
          <a:pPr lvl="0" algn="ctr" defTabSz="666750">
            <a:lnSpc>
              <a:spcPct val="90000"/>
            </a:lnSpc>
            <a:spcBef>
              <a:spcPct val="0"/>
            </a:spcBef>
            <a:spcAft>
              <a:spcPct val="35000"/>
            </a:spcAft>
          </a:pPr>
          <a:r>
            <a:rPr lang="es-EC" sz="1500" kern="1200" dirty="0" smtClean="0"/>
            <a:t>- </a:t>
          </a:r>
          <a:r>
            <a:rPr lang="es-EC" sz="1500" u="sng" kern="1200" dirty="0" smtClean="0"/>
            <a:t>Resistencia Aerobia</a:t>
          </a:r>
          <a:r>
            <a:rPr lang="es-EC" sz="1500" kern="1200" dirty="0" smtClean="0"/>
            <a:t>: A partir de los 5 años (Ambos)</a:t>
          </a:r>
        </a:p>
        <a:p>
          <a:pPr lvl="0" algn="ctr" defTabSz="666750">
            <a:lnSpc>
              <a:spcPct val="90000"/>
            </a:lnSpc>
            <a:spcBef>
              <a:spcPct val="0"/>
            </a:spcBef>
            <a:spcAft>
              <a:spcPct val="35000"/>
            </a:spcAft>
          </a:pPr>
          <a:r>
            <a:rPr lang="es-EC" sz="1400" i="1" kern="1200" dirty="0" smtClean="0"/>
            <a:t>(Vasconcelos, 2005).  </a:t>
          </a:r>
          <a:endParaRPr lang="es-EC" sz="1400" i="1" kern="1200" dirty="0"/>
        </a:p>
      </dsp:txBody>
      <dsp:txXfrm>
        <a:off x="5855220" y="1223426"/>
        <a:ext cx="2925465" cy="3540617"/>
      </dsp:txXfrm>
    </dsp:sp>
    <dsp:sp modelId="{79C88DD4-442D-43D0-A321-4635D6D86E25}">
      <dsp:nvSpPr>
        <dsp:cNvPr id="0" name=""/>
        <dsp:cNvSpPr/>
      </dsp:nvSpPr>
      <dsp:spPr>
        <a:xfrm flipV="1">
          <a:off x="0" y="4896545"/>
          <a:ext cx="8784976" cy="5004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51F54-1948-4B9E-B78E-01ED312A8D25}">
      <dsp:nvSpPr>
        <dsp:cNvPr id="0" name=""/>
        <dsp:cNvSpPr/>
      </dsp:nvSpPr>
      <dsp:spPr>
        <a:xfrm>
          <a:off x="0" y="210435"/>
          <a:ext cx="8784976" cy="985462"/>
        </a:xfrm>
        <a:prstGeom prst="rect">
          <a:avLst/>
        </a:prstGeom>
        <a:solidFill>
          <a:schemeClr val="accent4">
            <a:lumMod val="75000"/>
            <a:lumOff val="2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3830" tIns="163830" rIns="163830" bIns="163830" numCol="1" spcCol="1270" anchor="ctr" anchorCtr="0">
          <a:noAutofit/>
        </a:bodyPr>
        <a:lstStyle/>
        <a:p>
          <a:pPr lvl="0" algn="ctr" defTabSz="1911350">
            <a:lnSpc>
              <a:spcPct val="90000"/>
            </a:lnSpc>
            <a:spcBef>
              <a:spcPct val="0"/>
            </a:spcBef>
            <a:spcAft>
              <a:spcPct val="35000"/>
            </a:spcAft>
          </a:pPr>
          <a:r>
            <a:rPr lang="es-EC" sz="4300" b="1" kern="1200" dirty="0" smtClean="0"/>
            <a:t>Detección y Selección Deportiva</a:t>
          </a:r>
          <a:endParaRPr lang="es-EC" sz="4300" kern="1200" dirty="0"/>
        </a:p>
      </dsp:txBody>
      <dsp:txXfrm>
        <a:off x="0" y="210435"/>
        <a:ext cx="8784976" cy="985462"/>
      </dsp:txXfrm>
    </dsp:sp>
    <dsp:sp modelId="{7A35A322-B177-4130-B25A-9AFA3AC854F9}">
      <dsp:nvSpPr>
        <dsp:cNvPr id="0" name=""/>
        <dsp:cNvSpPr/>
      </dsp:nvSpPr>
      <dsp:spPr>
        <a:xfrm>
          <a:off x="4289" y="1258888"/>
          <a:ext cx="2925465" cy="3643244"/>
        </a:xfrm>
        <a:prstGeom prst="rect">
          <a:avLst/>
        </a:prstGeom>
        <a:solidFill>
          <a:schemeClr val="accent4">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t>Talento deportivo</a:t>
          </a:r>
        </a:p>
        <a:p>
          <a:pPr lvl="0" algn="ctr" defTabSz="533400">
            <a:lnSpc>
              <a:spcPct val="90000"/>
            </a:lnSpc>
            <a:spcBef>
              <a:spcPct val="0"/>
            </a:spcBef>
            <a:spcAft>
              <a:spcPct val="35000"/>
            </a:spcAft>
          </a:pPr>
          <a:r>
            <a:rPr lang="es-EC" sz="1200" kern="1200" dirty="0" smtClean="0"/>
            <a:t>Persona que demuestre facultades </a:t>
          </a:r>
          <a:r>
            <a:rPr lang="es-EC" sz="1200" b="1" kern="1200" dirty="0" smtClean="0"/>
            <a:t>sobre la media</a:t>
          </a:r>
          <a:r>
            <a:rPr lang="es-EC" sz="1200" kern="1200" dirty="0" smtClean="0"/>
            <a:t> para la ejecución de un </a:t>
          </a:r>
          <a:r>
            <a:rPr lang="es-EC" sz="1200" b="1" kern="1200" dirty="0" smtClean="0"/>
            <a:t>determinado gesto</a:t>
          </a:r>
          <a:r>
            <a:rPr lang="es-EC" sz="1200" kern="1200" dirty="0" smtClean="0"/>
            <a:t>, adquirido de forma </a:t>
          </a:r>
          <a:r>
            <a:rPr lang="es-EC" sz="1200" b="1" kern="1200" dirty="0" smtClean="0"/>
            <a:t>genética o bajo influencias externas</a:t>
          </a:r>
          <a:r>
            <a:rPr lang="es-EC" sz="1200" kern="1200" dirty="0" smtClean="0"/>
            <a:t>.</a:t>
          </a:r>
        </a:p>
        <a:p>
          <a:pPr lvl="0" algn="ctr" defTabSz="533400">
            <a:lnSpc>
              <a:spcPct val="90000"/>
            </a:lnSpc>
            <a:spcBef>
              <a:spcPct val="0"/>
            </a:spcBef>
            <a:spcAft>
              <a:spcPct val="35000"/>
            </a:spcAft>
          </a:pPr>
          <a:endParaRPr lang="es-EC" sz="1600" i="1" kern="1200" dirty="0" smtClean="0"/>
        </a:p>
        <a:p>
          <a:pPr lvl="0" algn="ctr" defTabSz="533400">
            <a:lnSpc>
              <a:spcPct val="90000"/>
            </a:lnSpc>
            <a:spcBef>
              <a:spcPct val="0"/>
            </a:spcBef>
            <a:spcAft>
              <a:spcPct val="35000"/>
            </a:spcAft>
          </a:pPr>
          <a:r>
            <a:rPr lang="es-EC" sz="1200" kern="1200" dirty="0" smtClean="0"/>
            <a:t>- Factores antropométricos: Relacionados con la estructura física.</a:t>
          </a:r>
        </a:p>
        <a:p>
          <a:pPr lvl="0" algn="ctr" defTabSz="533400">
            <a:lnSpc>
              <a:spcPct val="90000"/>
            </a:lnSpc>
            <a:spcBef>
              <a:spcPct val="0"/>
            </a:spcBef>
            <a:spcAft>
              <a:spcPct val="35000"/>
            </a:spcAft>
          </a:pPr>
          <a:r>
            <a:rPr lang="es-EC" sz="1200" kern="1200" dirty="0" smtClean="0"/>
            <a:t>- Cualidades físicas: Fuerza, velocidad, resistencia y flexibilidad;</a:t>
          </a:r>
        </a:p>
        <a:p>
          <a:pPr lvl="0" algn="ctr" defTabSz="533400">
            <a:lnSpc>
              <a:spcPct val="90000"/>
            </a:lnSpc>
            <a:spcBef>
              <a:spcPct val="0"/>
            </a:spcBef>
            <a:spcAft>
              <a:spcPct val="35000"/>
            </a:spcAft>
          </a:pPr>
          <a:r>
            <a:rPr lang="es-EC" sz="1200" kern="1200" dirty="0" smtClean="0"/>
            <a:t>- Condiciones </a:t>
          </a:r>
          <a:r>
            <a:rPr lang="es-EC" sz="1200" kern="1200" dirty="0" err="1" smtClean="0"/>
            <a:t>tecnomotricez</a:t>
          </a:r>
          <a:r>
            <a:rPr lang="es-EC" sz="1200" kern="1200" dirty="0" smtClean="0"/>
            <a:t>: Movimiento técnico-deportivo;</a:t>
          </a:r>
        </a:p>
        <a:p>
          <a:pPr lvl="0" algn="ctr" defTabSz="533400">
            <a:lnSpc>
              <a:spcPct val="90000"/>
            </a:lnSpc>
            <a:spcBef>
              <a:spcPct val="0"/>
            </a:spcBef>
            <a:spcAft>
              <a:spcPct val="35000"/>
            </a:spcAft>
          </a:pPr>
          <a:r>
            <a:rPr lang="es-EC" sz="1200" kern="1200" dirty="0" smtClean="0"/>
            <a:t>- Capacidad de aprendizaje: Atributos psíquicos.</a:t>
          </a:r>
        </a:p>
        <a:p>
          <a:pPr lvl="0" algn="ctr" defTabSz="533400">
            <a:lnSpc>
              <a:spcPct val="90000"/>
            </a:lnSpc>
            <a:spcBef>
              <a:spcPct val="0"/>
            </a:spcBef>
            <a:spcAft>
              <a:spcPct val="35000"/>
            </a:spcAft>
          </a:pPr>
          <a:r>
            <a:rPr lang="es-EC" sz="1200" kern="1200" dirty="0" smtClean="0"/>
            <a:t>- Predisposición para el aprendizaje: Esfuerzo y la perseverancia</a:t>
          </a:r>
        </a:p>
        <a:p>
          <a:pPr lvl="0" algn="ctr" defTabSz="533400">
            <a:lnSpc>
              <a:spcPct val="90000"/>
            </a:lnSpc>
            <a:spcBef>
              <a:spcPct val="0"/>
            </a:spcBef>
            <a:spcAft>
              <a:spcPct val="35000"/>
            </a:spcAft>
          </a:pPr>
          <a:r>
            <a:rPr lang="es-EC" sz="1100" kern="1200" dirty="0" smtClean="0"/>
            <a:t> </a:t>
          </a:r>
          <a:r>
            <a:rPr lang="es-EC" sz="1100" i="1" kern="1200" dirty="0" smtClean="0"/>
            <a:t>(Hahn, 1988).</a:t>
          </a:r>
        </a:p>
      </dsp:txBody>
      <dsp:txXfrm>
        <a:off x="4289" y="1258888"/>
        <a:ext cx="2925465" cy="3643244"/>
      </dsp:txXfrm>
    </dsp:sp>
    <dsp:sp modelId="{8AC62A40-685E-45CD-873F-75EAEF1307D9}">
      <dsp:nvSpPr>
        <dsp:cNvPr id="0" name=""/>
        <dsp:cNvSpPr/>
      </dsp:nvSpPr>
      <dsp:spPr>
        <a:xfrm>
          <a:off x="2929755" y="1258888"/>
          <a:ext cx="2925465" cy="3643244"/>
        </a:xfrm>
        <a:prstGeom prst="rect">
          <a:avLst/>
        </a:prstGeom>
        <a:solidFill>
          <a:schemeClr val="accent4">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t>Detección Deportiva</a:t>
          </a:r>
        </a:p>
        <a:p>
          <a:pPr lvl="0" algn="ctr" defTabSz="533400">
            <a:lnSpc>
              <a:spcPct val="90000"/>
            </a:lnSpc>
            <a:spcBef>
              <a:spcPct val="0"/>
            </a:spcBef>
            <a:spcAft>
              <a:spcPct val="35000"/>
            </a:spcAft>
          </a:pPr>
          <a:r>
            <a:rPr lang="es-EC" sz="1200" kern="1200" dirty="0" smtClean="0"/>
            <a:t>Un proceso por medio del cual se vaticina un </a:t>
          </a:r>
          <a:r>
            <a:rPr lang="es-EC" sz="1200" b="1" kern="1200" dirty="0" smtClean="0"/>
            <a:t>pronóstico favorable </a:t>
          </a:r>
          <a:r>
            <a:rPr lang="es-EC" sz="1200" kern="1200" dirty="0" smtClean="0"/>
            <a:t>en el medio deportivo de un posible talento, justificando dicha predicción en base al </a:t>
          </a:r>
          <a:r>
            <a:rPr lang="es-EC" sz="1200" b="1" kern="1200" dirty="0" smtClean="0"/>
            <a:t>cumplimiento </a:t>
          </a:r>
          <a:r>
            <a:rPr lang="es-EC" sz="1200" kern="1200" dirty="0" smtClean="0"/>
            <a:t>previo de varios parámetros preestablecidos que deberán ser </a:t>
          </a:r>
          <a:r>
            <a:rPr lang="es-EC" sz="1200" b="1" kern="1200" dirty="0" smtClean="0"/>
            <a:t>observables y medibles</a:t>
          </a:r>
          <a:r>
            <a:rPr lang="es-EC" sz="1200" kern="1200" dirty="0" smtClean="0"/>
            <a:t>, valorados en una </a:t>
          </a:r>
          <a:r>
            <a:rPr lang="es-EC" sz="1200" b="1" kern="1200" dirty="0" smtClean="0"/>
            <a:t>fase antecedente </a:t>
          </a:r>
          <a:r>
            <a:rPr lang="es-EC" sz="1200" kern="1200" dirty="0" smtClean="0"/>
            <a:t>a iniciar un proceso de desarrollo de su capacidad deportiva </a:t>
          </a:r>
        </a:p>
        <a:p>
          <a:pPr lvl="0" algn="ctr" defTabSz="533400">
            <a:lnSpc>
              <a:spcPct val="90000"/>
            </a:lnSpc>
            <a:spcBef>
              <a:spcPct val="0"/>
            </a:spcBef>
            <a:spcAft>
              <a:spcPct val="35000"/>
            </a:spcAft>
          </a:pPr>
          <a:r>
            <a:rPr lang="es-EC" sz="1100" i="1" kern="1200" dirty="0" smtClean="0"/>
            <a:t>(Romero &amp; </a:t>
          </a:r>
          <a:r>
            <a:rPr lang="es-EC" sz="1100" i="1" kern="1200" dirty="0" err="1" smtClean="0"/>
            <a:t>Tous</a:t>
          </a:r>
          <a:r>
            <a:rPr lang="es-EC" sz="1100" i="1" kern="1200" dirty="0" smtClean="0"/>
            <a:t>, 2010).</a:t>
          </a:r>
          <a:endParaRPr lang="es-EC" sz="1100" i="1" kern="1200" dirty="0"/>
        </a:p>
      </dsp:txBody>
      <dsp:txXfrm>
        <a:off x="2929755" y="1258888"/>
        <a:ext cx="2925465" cy="3643244"/>
      </dsp:txXfrm>
    </dsp:sp>
    <dsp:sp modelId="{EE364544-1DA2-469D-8B60-16D4BAA883FF}">
      <dsp:nvSpPr>
        <dsp:cNvPr id="0" name=""/>
        <dsp:cNvSpPr/>
      </dsp:nvSpPr>
      <dsp:spPr>
        <a:xfrm>
          <a:off x="5855220" y="1258888"/>
          <a:ext cx="2925465" cy="3643244"/>
        </a:xfrm>
        <a:prstGeom prst="rect">
          <a:avLst/>
        </a:prstGeom>
        <a:solidFill>
          <a:schemeClr val="accent4">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smtClean="0"/>
            <a:t>Selección Deportiva</a:t>
          </a:r>
        </a:p>
        <a:p>
          <a:pPr lvl="0" algn="ctr" defTabSz="533400">
            <a:lnSpc>
              <a:spcPct val="90000"/>
            </a:lnSpc>
            <a:spcBef>
              <a:spcPct val="0"/>
            </a:spcBef>
            <a:spcAft>
              <a:spcPct val="35000"/>
            </a:spcAft>
          </a:pPr>
          <a:r>
            <a:rPr lang="es-EC" sz="1200" kern="1200" dirty="0" smtClean="0"/>
            <a:t>Un proceso de distinción de talentos deportivos con características que las permitan ser reconocidas, mismos que podrán ser capaces de alcanzar logros sobresalientes en un deporte en específico, </a:t>
          </a:r>
          <a:r>
            <a:rPr lang="es-EC" sz="1200" b="1" kern="1200" dirty="0" smtClean="0"/>
            <a:t>tras su posterior detección</a:t>
          </a:r>
          <a:r>
            <a:rPr lang="es-EC" sz="1200" kern="1200" dirty="0" smtClean="0"/>
            <a:t>. </a:t>
          </a:r>
        </a:p>
        <a:p>
          <a:pPr lvl="0" algn="ctr" defTabSz="533400">
            <a:lnSpc>
              <a:spcPct val="90000"/>
            </a:lnSpc>
            <a:spcBef>
              <a:spcPct val="0"/>
            </a:spcBef>
            <a:spcAft>
              <a:spcPct val="35000"/>
            </a:spcAft>
          </a:pPr>
          <a:r>
            <a:rPr lang="es-EC" sz="1200" i="1" kern="1200" dirty="0" smtClean="0"/>
            <a:t>(Garcés, 2012),  </a:t>
          </a:r>
        </a:p>
        <a:p>
          <a:pPr lvl="0" algn="ctr" defTabSz="533400">
            <a:lnSpc>
              <a:spcPct val="90000"/>
            </a:lnSpc>
            <a:spcBef>
              <a:spcPct val="0"/>
            </a:spcBef>
            <a:spcAft>
              <a:spcPct val="35000"/>
            </a:spcAft>
          </a:pPr>
          <a:r>
            <a:rPr lang="es-EC" sz="1200" kern="1200" dirty="0" smtClean="0"/>
            <a:t>Serán partícipes de procesos estructurados de entrenamiento, con la finalidad de optimizar su desarrollo motriz con vistas a alcanzar el </a:t>
          </a:r>
          <a:r>
            <a:rPr lang="es-EC" sz="1200" b="1" kern="1200" dirty="0" smtClean="0"/>
            <a:t>máximo rendimiento deportivo</a:t>
          </a:r>
        </a:p>
        <a:p>
          <a:pPr lvl="0" algn="ctr" defTabSz="533400">
            <a:lnSpc>
              <a:spcPct val="90000"/>
            </a:lnSpc>
            <a:spcBef>
              <a:spcPct val="0"/>
            </a:spcBef>
            <a:spcAft>
              <a:spcPct val="35000"/>
            </a:spcAft>
          </a:pPr>
          <a:r>
            <a:rPr lang="es-EC" sz="1200" i="1" kern="1200" dirty="0" smtClean="0"/>
            <a:t>(Delgado, Gutiérrez, &amp; Castillo, 2010).</a:t>
          </a:r>
        </a:p>
      </dsp:txBody>
      <dsp:txXfrm>
        <a:off x="5855220" y="1258888"/>
        <a:ext cx="2925465" cy="3643244"/>
      </dsp:txXfrm>
    </dsp:sp>
    <dsp:sp modelId="{79C88DD4-442D-43D0-A321-4635D6D86E25}">
      <dsp:nvSpPr>
        <dsp:cNvPr id="0" name=""/>
        <dsp:cNvSpPr/>
      </dsp:nvSpPr>
      <dsp:spPr>
        <a:xfrm flipV="1">
          <a:off x="0" y="5038474"/>
          <a:ext cx="8784976" cy="5149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94B0A-02CB-4D92-AA1C-5AD5C07E3124}">
      <dsp:nvSpPr>
        <dsp:cNvPr id="0" name=""/>
        <dsp:cNvSpPr/>
      </dsp:nvSpPr>
      <dsp:spPr>
        <a:xfrm>
          <a:off x="2438400"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s-EC" sz="2100" kern="1200" dirty="0" smtClean="0"/>
            <a:t>La edad influye de manera dominante sobre las normas que se trace en la selección deportiva</a:t>
          </a:r>
          <a:endParaRPr lang="es-EC" sz="2100" kern="1200" dirty="0"/>
        </a:p>
      </dsp:txBody>
      <dsp:txXfrm>
        <a:off x="2438400" y="242342"/>
        <a:ext cx="2932063" cy="1451073"/>
      </dsp:txXfrm>
    </dsp:sp>
    <dsp:sp modelId="{6CB76405-23C5-4504-AECC-1BB47AD4D01C}">
      <dsp:nvSpPr>
        <dsp:cNvPr id="0" name=""/>
        <dsp:cNvSpPr/>
      </dsp:nvSpPr>
      <dsp:spPr>
        <a:xfrm>
          <a:off x="0" y="496"/>
          <a:ext cx="2438400" cy="1934765"/>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s-EC" sz="4300" kern="1200" dirty="0" smtClean="0"/>
            <a:t>Trabajo</a:t>
          </a:r>
          <a:endParaRPr lang="es-EC" sz="4300" kern="1200" dirty="0"/>
        </a:p>
      </dsp:txBody>
      <dsp:txXfrm>
        <a:off x="94447" y="94943"/>
        <a:ext cx="2249506" cy="1745871"/>
      </dsp:txXfrm>
    </dsp:sp>
    <dsp:sp modelId="{0E811CB2-8747-4FAA-92AC-EC6929FDBD59}">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s-EC" sz="2100" kern="1200" dirty="0" smtClean="0"/>
            <a:t>La edad NO influye de manera dominante sobre las normas que se trace en la selección deportiva</a:t>
          </a:r>
          <a:endParaRPr lang="es-EC" sz="2100" kern="1200" dirty="0"/>
        </a:p>
      </dsp:txBody>
      <dsp:txXfrm>
        <a:off x="2438400" y="2370584"/>
        <a:ext cx="2932063" cy="1451073"/>
      </dsp:txXfrm>
    </dsp:sp>
    <dsp:sp modelId="{7D4154D3-DFAB-4EB4-9612-12102463DB70}">
      <dsp:nvSpPr>
        <dsp:cNvPr id="0" name=""/>
        <dsp:cNvSpPr/>
      </dsp:nvSpPr>
      <dsp:spPr>
        <a:xfrm>
          <a:off x="0" y="2128738"/>
          <a:ext cx="2438400" cy="1934765"/>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lvl="0" algn="ctr" defTabSz="1911350">
            <a:lnSpc>
              <a:spcPct val="90000"/>
            </a:lnSpc>
            <a:spcBef>
              <a:spcPct val="0"/>
            </a:spcBef>
            <a:spcAft>
              <a:spcPct val="35000"/>
            </a:spcAft>
          </a:pPr>
          <a:r>
            <a:rPr lang="es-EC" sz="4300" kern="1200" dirty="0" smtClean="0"/>
            <a:t>Nula</a:t>
          </a:r>
          <a:endParaRPr lang="es-EC" sz="4300" kern="1200" dirty="0"/>
        </a:p>
      </dsp:txBody>
      <dsp:txXfrm>
        <a:off x="94447" y="2223185"/>
        <a:ext cx="2249506" cy="174587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B2E52-8859-4202-88B5-832DBBE6FB52}">
      <dsp:nvSpPr>
        <dsp:cNvPr id="0" name=""/>
        <dsp:cNvSpPr/>
      </dsp:nvSpPr>
      <dsp:spPr>
        <a:xfrm>
          <a:off x="66353" y="0"/>
          <a:ext cx="2102690" cy="3312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t>Métodos</a:t>
          </a:r>
          <a:endParaRPr lang="es-EC" sz="2000" kern="1200" dirty="0"/>
        </a:p>
      </dsp:txBody>
      <dsp:txXfrm>
        <a:off x="66353" y="0"/>
        <a:ext cx="2102690" cy="993710"/>
      </dsp:txXfrm>
    </dsp:sp>
    <dsp:sp modelId="{0F13F7B4-AE58-4433-92ED-92B747FB407A}">
      <dsp:nvSpPr>
        <dsp:cNvPr id="0" name=""/>
        <dsp:cNvSpPr/>
      </dsp:nvSpPr>
      <dsp:spPr>
        <a:xfrm>
          <a:off x="374678" y="903773"/>
          <a:ext cx="1567210" cy="427743"/>
        </a:xfrm>
        <a:prstGeom prst="roundRect">
          <a:avLst>
            <a:gd name="adj" fmla="val 10000"/>
          </a:avLst>
        </a:prstGeom>
        <a:solidFill>
          <a:schemeClr val="accent5">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s-EC" sz="1300" kern="1200" dirty="0" smtClean="0"/>
            <a:t>Método análisis-síntesis</a:t>
          </a:r>
          <a:endParaRPr lang="es-EC" sz="1300" kern="1200" dirty="0"/>
        </a:p>
      </dsp:txBody>
      <dsp:txXfrm>
        <a:off x="387206" y="916301"/>
        <a:ext cx="1542154" cy="402687"/>
      </dsp:txXfrm>
    </dsp:sp>
    <dsp:sp modelId="{CD1EBDFC-E98A-4D40-8C85-50FB2DBE4D96}">
      <dsp:nvSpPr>
        <dsp:cNvPr id="0" name=""/>
        <dsp:cNvSpPr/>
      </dsp:nvSpPr>
      <dsp:spPr>
        <a:xfrm>
          <a:off x="374678" y="1360091"/>
          <a:ext cx="1567210" cy="427743"/>
        </a:xfrm>
        <a:prstGeom prst="roundRect">
          <a:avLst>
            <a:gd name="adj" fmla="val 10000"/>
          </a:avLst>
        </a:prstGeom>
        <a:solidFill>
          <a:schemeClr val="accent5">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s-EC" sz="1300" kern="1200" dirty="0" smtClean="0"/>
            <a:t>Método histórico-lógico</a:t>
          </a:r>
          <a:endParaRPr lang="es-EC" sz="1300" kern="1200" dirty="0"/>
        </a:p>
      </dsp:txBody>
      <dsp:txXfrm>
        <a:off x="387206" y="1372619"/>
        <a:ext cx="1542154" cy="402687"/>
      </dsp:txXfrm>
    </dsp:sp>
    <dsp:sp modelId="{0CE19B86-0232-40E9-9CD4-B3802871E932}">
      <dsp:nvSpPr>
        <dsp:cNvPr id="0" name=""/>
        <dsp:cNvSpPr/>
      </dsp:nvSpPr>
      <dsp:spPr>
        <a:xfrm>
          <a:off x="374678" y="1816410"/>
          <a:ext cx="1567210" cy="427743"/>
        </a:xfrm>
        <a:prstGeom prst="roundRect">
          <a:avLst>
            <a:gd name="adj" fmla="val 10000"/>
          </a:avLst>
        </a:prstGeom>
        <a:solidFill>
          <a:schemeClr val="accent5">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s-EC" sz="1300" kern="1200" dirty="0" smtClean="0"/>
            <a:t>Revisión documental</a:t>
          </a:r>
          <a:endParaRPr lang="es-EC" sz="1300" kern="1200" dirty="0"/>
        </a:p>
      </dsp:txBody>
      <dsp:txXfrm>
        <a:off x="387206" y="1828938"/>
        <a:ext cx="1542154" cy="402687"/>
      </dsp:txXfrm>
    </dsp:sp>
    <dsp:sp modelId="{8978A369-EE85-4883-B09D-CF2D8C952426}">
      <dsp:nvSpPr>
        <dsp:cNvPr id="0" name=""/>
        <dsp:cNvSpPr/>
      </dsp:nvSpPr>
      <dsp:spPr>
        <a:xfrm>
          <a:off x="374678" y="2272728"/>
          <a:ext cx="1567210" cy="427743"/>
        </a:xfrm>
        <a:prstGeom prst="roundRect">
          <a:avLst>
            <a:gd name="adj" fmla="val 10000"/>
          </a:avLst>
        </a:prstGeom>
        <a:solidFill>
          <a:schemeClr val="accent5">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s-EC" sz="1300" kern="1200" dirty="0" smtClean="0"/>
            <a:t>Medición</a:t>
          </a:r>
          <a:endParaRPr lang="es-EC" sz="1300" kern="1200" dirty="0"/>
        </a:p>
      </dsp:txBody>
      <dsp:txXfrm>
        <a:off x="387206" y="2285256"/>
        <a:ext cx="1542154" cy="402687"/>
      </dsp:txXfrm>
    </dsp:sp>
    <dsp:sp modelId="{D29E26BA-CE6B-4A66-A2EF-ECBE276C3FC1}">
      <dsp:nvSpPr>
        <dsp:cNvPr id="0" name=""/>
        <dsp:cNvSpPr/>
      </dsp:nvSpPr>
      <dsp:spPr>
        <a:xfrm>
          <a:off x="374678" y="2720059"/>
          <a:ext cx="1567210" cy="427743"/>
        </a:xfrm>
        <a:prstGeom prst="roundRect">
          <a:avLst>
            <a:gd name="adj" fmla="val 10000"/>
          </a:avLst>
        </a:prstGeom>
        <a:solidFill>
          <a:schemeClr val="accent5">
            <a:lumMod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ctr" defTabSz="577850">
            <a:lnSpc>
              <a:spcPct val="90000"/>
            </a:lnSpc>
            <a:spcBef>
              <a:spcPct val="0"/>
            </a:spcBef>
            <a:spcAft>
              <a:spcPct val="35000"/>
            </a:spcAft>
          </a:pPr>
          <a:r>
            <a:rPr lang="es-EC" sz="1300" kern="1200" dirty="0" smtClean="0"/>
            <a:t>Observación</a:t>
          </a:r>
          <a:endParaRPr lang="es-EC" sz="1300" kern="1200" dirty="0"/>
        </a:p>
      </dsp:txBody>
      <dsp:txXfrm>
        <a:off x="387206" y="2732587"/>
        <a:ext cx="1542154" cy="402687"/>
      </dsp:txXfrm>
    </dsp:sp>
    <dsp:sp modelId="{5EF13655-5D9B-4FEA-8411-832A2D24C5A2}">
      <dsp:nvSpPr>
        <dsp:cNvPr id="0" name=""/>
        <dsp:cNvSpPr/>
      </dsp:nvSpPr>
      <dsp:spPr>
        <a:xfrm>
          <a:off x="2253705" y="0"/>
          <a:ext cx="2443571" cy="3312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t>Población y muestra</a:t>
          </a:r>
          <a:endParaRPr lang="es-EC" sz="2000" kern="1200" dirty="0"/>
        </a:p>
      </dsp:txBody>
      <dsp:txXfrm>
        <a:off x="2253705" y="0"/>
        <a:ext cx="2443571" cy="993710"/>
      </dsp:txXfrm>
    </dsp:sp>
    <dsp:sp modelId="{A3F7E13E-658D-45FA-9AE0-9FA4957C9A21}">
      <dsp:nvSpPr>
        <dsp:cNvPr id="0" name=""/>
        <dsp:cNvSpPr/>
      </dsp:nvSpPr>
      <dsp:spPr>
        <a:xfrm>
          <a:off x="2520834" y="720071"/>
          <a:ext cx="2140474" cy="2152336"/>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s-EC" sz="1200" kern="1200" dirty="0" smtClean="0"/>
            <a:t>Un total de 46 deportistas iniciantes en la disciplina del Levantamiento de Pesas </a:t>
          </a:r>
        </a:p>
        <a:p>
          <a:pPr lvl="0" algn="ctr" defTabSz="533400">
            <a:lnSpc>
              <a:spcPct val="90000"/>
            </a:lnSpc>
            <a:spcBef>
              <a:spcPct val="0"/>
            </a:spcBef>
            <a:spcAft>
              <a:spcPct val="35000"/>
            </a:spcAft>
          </a:pPr>
          <a:r>
            <a:rPr lang="es-EC" sz="1200" kern="1200" dirty="0" smtClean="0"/>
            <a:t>28 varones y 18 mujeres pertenecientes a las Federaciones Deportivas Provinciales de: Santo Domingo de los </a:t>
          </a:r>
          <a:r>
            <a:rPr lang="es-EC" sz="1200" kern="1200" dirty="0" err="1" smtClean="0"/>
            <a:t>Tsáchilas</a:t>
          </a:r>
          <a:r>
            <a:rPr lang="es-EC" sz="1200" kern="1200" dirty="0" smtClean="0"/>
            <a:t>, Imbabura, Orellana, Zamora Chinchipe, Guayas, Napo y Morona Santiago.</a:t>
          </a:r>
          <a:endParaRPr lang="es-EC" sz="1200" kern="1200" dirty="0"/>
        </a:p>
      </dsp:txBody>
      <dsp:txXfrm>
        <a:off x="2583526" y="782763"/>
        <a:ext cx="2015090" cy="2026952"/>
      </dsp:txXfrm>
    </dsp:sp>
    <dsp:sp modelId="{05776596-B851-4417-BFFC-F8DBCBB6E050}">
      <dsp:nvSpPr>
        <dsp:cNvPr id="0" name=""/>
        <dsp:cNvSpPr/>
      </dsp:nvSpPr>
      <dsp:spPr>
        <a:xfrm>
          <a:off x="4782793" y="0"/>
          <a:ext cx="3737262" cy="331236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t>Instrumentos de medición</a:t>
          </a:r>
          <a:endParaRPr lang="es-EC" sz="2000" kern="1200" dirty="0"/>
        </a:p>
      </dsp:txBody>
      <dsp:txXfrm>
        <a:off x="4782793" y="0"/>
        <a:ext cx="3737262" cy="993710"/>
      </dsp:txXfrm>
    </dsp:sp>
    <dsp:sp modelId="{C5C24E9D-7020-4969-B5E1-EC18E668BCC3}">
      <dsp:nvSpPr>
        <dsp:cNvPr id="0" name=""/>
        <dsp:cNvSpPr/>
      </dsp:nvSpPr>
      <dsp:spPr>
        <a:xfrm>
          <a:off x="4896545" y="856182"/>
          <a:ext cx="3567992" cy="1072314"/>
        </a:xfrm>
        <a:prstGeom prst="roundRect">
          <a:avLst>
            <a:gd name="adj" fmla="val 10000"/>
          </a:avLst>
        </a:prstGeom>
        <a:solidFill>
          <a:schemeClr val="accent4">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88950">
            <a:lnSpc>
              <a:spcPct val="90000"/>
            </a:lnSpc>
            <a:spcBef>
              <a:spcPct val="0"/>
            </a:spcBef>
            <a:spcAft>
              <a:spcPct val="35000"/>
            </a:spcAft>
          </a:pPr>
          <a:r>
            <a:rPr lang="es-EC" sz="1100" b="1" kern="1200" dirty="0" smtClean="0"/>
            <a:t>FACTORES ANTROPOMÉTRICOS</a:t>
          </a:r>
        </a:p>
        <a:p>
          <a:pPr lvl="0" algn="ctr" defTabSz="488950">
            <a:lnSpc>
              <a:spcPct val="90000"/>
            </a:lnSpc>
            <a:spcBef>
              <a:spcPct val="0"/>
            </a:spcBef>
            <a:spcAft>
              <a:spcPct val="35000"/>
            </a:spcAft>
          </a:pPr>
          <a:r>
            <a:rPr lang="es-EC" sz="1100" kern="1200" dirty="0" smtClean="0"/>
            <a:t>- Peso (Balanza)</a:t>
          </a:r>
          <a:br>
            <a:rPr lang="es-EC" sz="1100" kern="1200" dirty="0" smtClean="0"/>
          </a:br>
          <a:r>
            <a:rPr lang="es-EC" sz="1100" kern="1200" dirty="0" smtClean="0"/>
            <a:t>- Talla (Tallímetro)</a:t>
          </a:r>
          <a:br>
            <a:rPr lang="es-EC" sz="1100" kern="1200" dirty="0" smtClean="0"/>
          </a:br>
          <a:r>
            <a:rPr lang="es-EC" sz="1100" kern="1200" dirty="0" smtClean="0"/>
            <a:t>- Talla sentado/a (Cinta métrica)</a:t>
          </a:r>
          <a:br>
            <a:rPr lang="es-EC" sz="1100" kern="1200" dirty="0" smtClean="0"/>
          </a:br>
          <a:r>
            <a:rPr lang="es-EC" sz="1100" kern="1200" dirty="0" smtClean="0"/>
            <a:t>- Brazada (Cinta métrica)</a:t>
          </a:r>
          <a:br>
            <a:rPr lang="es-EC" sz="1100" kern="1200" dirty="0" smtClean="0"/>
          </a:br>
          <a:r>
            <a:rPr lang="es-EC" sz="1100" kern="1200" dirty="0" smtClean="0"/>
            <a:t>- Índice córmico (Talla sentado x 100/talla) </a:t>
          </a:r>
          <a:r>
            <a:rPr lang="es-EC" sz="900" kern="1200" dirty="0" smtClean="0"/>
            <a:t>	</a:t>
          </a:r>
          <a:endParaRPr lang="es-EC" sz="900" kern="1200" dirty="0"/>
        </a:p>
      </dsp:txBody>
      <dsp:txXfrm>
        <a:off x="4927952" y="887589"/>
        <a:ext cx="3505178" cy="1009500"/>
      </dsp:txXfrm>
    </dsp:sp>
    <dsp:sp modelId="{FC1F704F-470A-4DE2-ADBA-1396887A2121}">
      <dsp:nvSpPr>
        <dsp:cNvPr id="0" name=""/>
        <dsp:cNvSpPr/>
      </dsp:nvSpPr>
      <dsp:spPr>
        <a:xfrm>
          <a:off x="4896545" y="2008965"/>
          <a:ext cx="3567992" cy="1072314"/>
        </a:xfrm>
        <a:prstGeom prst="roundRect">
          <a:avLst>
            <a:gd name="adj" fmla="val 10000"/>
          </a:avLst>
        </a:prstGeom>
        <a:solidFill>
          <a:schemeClr val="accent4">
            <a:lumMod val="65000"/>
            <a:lumOff val="3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lvl="0" algn="ctr" defTabSz="466725">
            <a:lnSpc>
              <a:spcPct val="90000"/>
            </a:lnSpc>
            <a:spcBef>
              <a:spcPct val="0"/>
            </a:spcBef>
            <a:spcAft>
              <a:spcPct val="35000"/>
            </a:spcAft>
          </a:pPr>
          <a:r>
            <a:rPr lang="es-EC" sz="1050" b="1" kern="1200" dirty="0" smtClean="0"/>
            <a:t>CAPACIDADES FÍSICAS</a:t>
          </a:r>
        </a:p>
        <a:p>
          <a:pPr lvl="0" algn="ctr" defTabSz="466725">
            <a:lnSpc>
              <a:spcPct val="90000"/>
            </a:lnSpc>
            <a:spcBef>
              <a:spcPct val="0"/>
            </a:spcBef>
            <a:spcAft>
              <a:spcPct val="35000"/>
            </a:spcAft>
          </a:pPr>
          <a:r>
            <a:rPr lang="es-EC" sz="1050" kern="1200" dirty="0" smtClean="0"/>
            <a:t>- Velocidad (30 mts lanzados)</a:t>
          </a:r>
          <a:br>
            <a:rPr lang="es-EC" sz="1050" kern="1200" dirty="0" smtClean="0"/>
          </a:br>
          <a:r>
            <a:rPr lang="es-EC" sz="1050" kern="1200" dirty="0" smtClean="0"/>
            <a:t>- Fuerza explosiva en tren inferior (Salto de longitud)</a:t>
          </a:r>
          <a:br>
            <a:rPr lang="es-EC" sz="1050" kern="1200" dirty="0" smtClean="0"/>
          </a:br>
          <a:r>
            <a:rPr lang="es-EC" sz="1050" kern="1200" dirty="0" smtClean="0"/>
            <a:t>- Resistencia a la fuerza abdominal (Contracción en V) </a:t>
          </a:r>
          <a:br>
            <a:rPr lang="es-EC" sz="1050" kern="1200" dirty="0" smtClean="0"/>
          </a:br>
          <a:r>
            <a:rPr lang="es-EC" sz="1050" kern="1200" dirty="0" smtClean="0"/>
            <a:t>- Resistencia a la fuerza en miembros superiores: (Flexión de codo)</a:t>
          </a:r>
          <a:br>
            <a:rPr lang="es-EC" sz="1050" kern="1200" dirty="0" smtClean="0"/>
          </a:br>
          <a:r>
            <a:rPr lang="es-EC" sz="1050" kern="1200" dirty="0" smtClean="0"/>
            <a:t>- Resistencia general (600 mts)</a:t>
          </a:r>
          <a:endParaRPr lang="es-EC" sz="1050" kern="1200" dirty="0"/>
        </a:p>
      </dsp:txBody>
      <dsp:txXfrm>
        <a:off x="4927952" y="2040372"/>
        <a:ext cx="3505178" cy="10095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688F513-517E-4CF4-875C-566F382BDF2E}" type="datetimeFigureOut">
              <a:rPr lang="es-ES" smtClean="0"/>
              <a:pPr/>
              <a:t>01/02/2019</a:t>
            </a:fld>
            <a:endParaRPr lang="es-ES"/>
          </a:p>
        </p:txBody>
      </p:sp>
      <p:sp>
        <p:nvSpPr>
          <p:cNvPr id="4" name="3 Marcador de pie de página"/>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r>
              <a:rPr lang="es-ES"/>
              <a:t>CÓDIGO: SGC.DI.269       VERSIÓN: 1.0        DICIEMBRE 13 2011</a:t>
            </a:r>
          </a:p>
        </p:txBody>
      </p:sp>
      <p:sp>
        <p:nvSpPr>
          <p:cNvPr id="5" name="4 Marcador de número de diapositiva"/>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82D75A72-D475-4644-863B-4274F2D12A47}" type="slidenum">
              <a:rPr lang="es-ES" smtClean="0"/>
              <a:pPr/>
              <a:t>‹Nº›</a:t>
            </a:fld>
            <a:endParaRPr lang="es-ES"/>
          </a:p>
        </p:txBody>
      </p:sp>
    </p:spTree>
    <p:extLst>
      <p:ext uri="{BB962C8B-B14F-4D97-AF65-F5344CB8AC3E}">
        <p14:creationId xmlns:p14="http://schemas.microsoft.com/office/powerpoint/2010/main" val="19128841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875" tIns="49937" rIns="99875" bIns="49937" rtlCol="0"/>
          <a:lstStyle>
            <a:lvl1pPr algn="l">
              <a:defRPr sz="1400"/>
            </a:lvl1pPr>
          </a:lstStyle>
          <a:p>
            <a:endParaRPr lang="es-ES"/>
          </a:p>
        </p:txBody>
      </p:sp>
      <p:sp>
        <p:nvSpPr>
          <p:cNvPr id="3" name="2 Marcador de fecha"/>
          <p:cNvSpPr>
            <a:spLocks noGrp="1"/>
          </p:cNvSpPr>
          <p:nvPr>
            <p:ph type="dt" idx="1"/>
          </p:nvPr>
        </p:nvSpPr>
        <p:spPr>
          <a:xfrm>
            <a:off x="4021293" y="0"/>
            <a:ext cx="3076363" cy="511731"/>
          </a:xfrm>
          <a:prstGeom prst="rect">
            <a:avLst/>
          </a:prstGeom>
        </p:spPr>
        <p:txBody>
          <a:bodyPr vert="horz" lIns="99875" tIns="49937" rIns="99875" bIns="49937" rtlCol="0"/>
          <a:lstStyle>
            <a:lvl1pPr algn="r">
              <a:defRPr sz="1400"/>
            </a:lvl1pPr>
          </a:lstStyle>
          <a:p>
            <a:fld id="{467A6AF2-C3A6-4EA1-BB42-D573A88196E2}" type="datetimeFigureOut">
              <a:rPr lang="es-ES" smtClean="0"/>
              <a:pPr/>
              <a:t>01/02/2019</a:t>
            </a:fld>
            <a:endParaRPr lang="es-ES"/>
          </a:p>
        </p:txBody>
      </p:sp>
      <p:sp>
        <p:nvSpPr>
          <p:cNvPr id="4" name="3 Marcador de imagen de diapositiva"/>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9875" tIns="49937" rIns="99875" bIns="49937" rtlCol="0" anchor="ctr"/>
          <a:lstStyle/>
          <a:p>
            <a:endParaRPr lang="es-ES"/>
          </a:p>
        </p:txBody>
      </p:sp>
      <p:sp>
        <p:nvSpPr>
          <p:cNvPr id="5" name="4 Marcador de notas"/>
          <p:cNvSpPr>
            <a:spLocks noGrp="1"/>
          </p:cNvSpPr>
          <p:nvPr>
            <p:ph type="body" sz="quarter" idx="3"/>
          </p:nvPr>
        </p:nvSpPr>
        <p:spPr>
          <a:xfrm>
            <a:off x="709930" y="4861443"/>
            <a:ext cx="5679440" cy="4605576"/>
          </a:xfrm>
          <a:prstGeom prst="rect">
            <a:avLst/>
          </a:prstGeom>
        </p:spPr>
        <p:txBody>
          <a:bodyPr vert="horz" lIns="99875" tIns="49937" rIns="99875" bIns="49937"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875" tIns="49937" rIns="99875" bIns="49937" rtlCol="0" anchor="b"/>
          <a:lstStyle>
            <a:lvl1pPr algn="l">
              <a:defRPr sz="1400"/>
            </a:lvl1pPr>
          </a:lstStyle>
          <a:p>
            <a:r>
              <a:rPr lang="es-ES"/>
              <a:t>CÓDIGO: SGC.DI.269       VERSIÓN: 1.0        DICIEMBRE 13 2011</a:t>
            </a:r>
          </a:p>
        </p:txBody>
      </p:sp>
      <p:sp>
        <p:nvSpPr>
          <p:cNvPr id="7" name="6 Marcador de número de diapositiva"/>
          <p:cNvSpPr>
            <a:spLocks noGrp="1"/>
          </p:cNvSpPr>
          <p:nvPr>
            <p:ph type="sldNum" sz="quarter" idx="5"/>
          </p:nvPr>
        </p:nvSpPr>
        <p:spPr>
          <a:xfrm>
            <a:off x="4021293" y="9721106"/>
            <a:ext cx="3076363" cy="511731"/>
          </a:xfrm>
          <a:prstGeom prst="rect">
            <a:avLst/>
          </a:prstGeom>
        </p:spPr>
        <p:txBody>
          <a:bodyPr vert="horz" lIns="99875" tIns="49937" rIns="99875" bIns="49937" rtlCol="0" anchor="b"/>
          <a:lstStyle>
            <a:lvl1pPr algn="r">
              <a:defRPr sz="1400"/>
            </a:lvl1pPr>
          </a:lstStyle>
          <a:p>
            <a:fld id="{6A7441D7-C633-4324-86FF-E00342CAD518}" type="slidenum">
              <a:rPr lang="es-ES" smtClean="0"/>
              <a:pPr/>
              <a:t>‹Nº›</a:t>
            </a:fld>
            <a:endParaRPr lang="es-ES"/>
          </a:p>
        </p:txBody>
      </p:sp>
    </p:spTree>
    <p:extLst>
      <p:ext uri="{BB962C8B-B14F-4D97-AF65-F5344CB8AC3E}">
        <p14:creationId xmlns:p14="http://schemas.microsoft.com/office/powerpoint/2010/main" val="11246240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a:p>
        </p:txBody>
      </p:sp>
      <p:sp>
        <p:nvSpPr>
          <p:cNvPr id="5" name="4 Marcador de pie de página"/>
          <p:cNvSpPr>
            <a:spLocks noGrp="1"/>
          </p:cNvSpPr>
          <p:nvPr>
            <p:ph type="ftr" sz="quarter" idx="11"/>
          </p:nvPr>
        </p:nvSpPr>
        <p:spPr/>
        <p:txBody>
          <a:bodyPr/>
          <a:lstStyle/>
          <a:p>
            <a:r>
              <a:rPr lang="es-ES"/>
              <a:t>CÓDIGO: SGC.DI.269       VERSIÓN: 1.0        DICIEMBRE 13 2011</a:t>
            </a:r>
          </a:p>
        </p:txBody>
      </p:sp>
    </p:spTree>
    <p:extLst>
      <p:ext uri="{BB962C8B-B14F-4D97-AF65-F5344CB8AC3E}">
        <p14:creationId xmlns:p14="http://schemas.microsoft.com/office/powerpoint/2010/main" val="277510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200" b="1" kern="1200" dirty="0" smtClean="0">
                <a:solidFill>
                  <a:schemeClr val="tx1"/>
                </a:solidFill>
                <a:effectLst/>
                <a:latin typeface="+mn-lt"/>
                <a:ea typeface="+mn-ea"/>
                <a:cs typeface="+mn-cs"/>
              </a:rPr>
              <a:t>GRACIAS</a:t>
            </a:r>
            <a:endParaRPr lang="es-EC" sz="1200" kern="1200" dirty="0" smtClean="0">
              <a:solidFill>
                <a:schemeClr val="tx1"/>
              </a:solidFill>
              <a:effectLst/>
              <a:latin typeface="+mn-lt"/>
              <a:ea typeface="+mn-ea"/>
              <a:cs typeface="+mn-cs"/>
            </a:endParaRPr>
          </a:p>
          <a:p>
            <a:endParaRPr lang="es-EC" dirty="0"/>
          </a:p>
        </p:txBody>
      </p:sp>
      <p:sp>
        <p:nvSpPr>
          <p:cNvPr id="4" name="Marcador de pie de página 3"/>
          <p:cNvSpPr>
            <a:spLocks noGrp="1"/>
          </p:cNvSpPr>
          <p:nvPr>
            <p:ph type="ftr" sz="quarter" idx="10"/>
          </p:nvPr>
        </p:nvSpPr>
        <p:spPr/>
        <p:txBody>
          <a:bodyPr/>
          <a:lstStyle/>
          <a:p>
            <a:r>
              <a:rPr lang="es-ES" smtClean="0"/>
              <a:t>CÓDIGO: SGC.DI.269       VERSIÓN: 1.0        DICIEMBRE 13 2011</a:t>
            </a:r>
            <a:endParaRPr lang="es-ES"/>
          </a:p>
        </p:txBody>
      </p:sp>
      <p:sp>
        <p:nvSpPr>
          <p:cNvPr id="5" name="Marcador de número de diapositiva 4"/>
          <p:cNvSpPr>
            <a:spLocks noGrp="1"/>
          </p:cNvSpPr>
          <p:nvPr>
            <p:ph type="sldNum" sz="quarter" idx="11"/>
          </p:nvPr>
        </p:nvSpPr>
        <p:spPr/>
        <p:txBody>
          <a:bodyPr/>
          <a:lstStyle/>
          <a:p>
            <a:fld id="{6A7441D7-C633-4324-86FF-E00342CAD518}" type="slidenum">
              <a:rPr lang="es-ES" smtClean="0"/>
              <a:pPr/>
              <a:t>28</a:t>
            </a:fld>
            <a:endParaRPr lang="es-ES"/>
          </a:p>
        </p:txBody>
      </p:sp>
    </p:spTree>
    <p:extLst>
      <p:ext uri="{BB962C8B-B14F-4D97-AF65-F5344CB8AC3E}">
        <p14:creationId xmlns:p14="http://schemas.microsoft.com/office/powerpoint/2010/main" val="29698662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1258" name="CorelDRAW" r:id="rId3" imgW="9168480" imgH="5375520" progId="">
                  <p:embed/>
                </p:oleObj>
              </mc:Choice>
              <mc:Fallback>
                <p:oleObj name="CorelDRAW" r:id="rId3" imgW="9168480" imgH="537552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3071813" y="2286000"/>
            <a:ext cx="28956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5"/>
            <a:ext cx="9144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385192" y="5661248"/>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4388160" y="5662451"/>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7812360" y="5662451"/>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3102" y="222164"/>
            <a:ext cx="2232000" cy="5764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t>FECHA ÚLTIMA REVISIÓN: 13/12/11</a:t>
            </a:r>
            <a:endParaRPr lang="es-EC" dirty="0"/>
          </a:p>
        </p:txBody>
      </p:sp>
      <p:sp>
        <p:nvSpPr>
          <p:cNvPr id="3" name="2 Marcador de número de diapositiva"/>
          <p:cNvSpPr>
            <a:spLocks noGrp="1"/>
          </p:cNvSpPr>
          <p:nvPr>
            <p:ph type="sldNum" sz="quarter" idx="11"/>
          </p:nvPr>
        </p:nvSpPr>
        <p:spPr/>
        <p:txBody>
          <a:bodyPr/>
          <a:lstStyle/>
          <a:p>
            <a:r>
              <a:rPr lang="es-EC" b="1"/>
              <a:t>VERSIÓN: </a:t>
            </a:r>
            <a:r>
              <a:rPr lang="es-EC"/>
              <a:t>1.0</a:t>
            </a:r>
            <a:endParaRPr lang="es-EC" dirty="0"/>
          </a:p>
        </p:txBody>
      </p:sp>
      <p:sp>
        <p:nvSpPr>
          <p:cNvPr id="4" name="3 Marcador de pie de página"/>
          <p:cNvSpPr>
            <a:spLocks noGrp="1"/>
          </p:cNvSpPr>
          <p:nvPr>
            <p:ph type="ftr" sz="quarter" idx="12"/>
          </p:nvPr>
        </p:nvSpPr>
        <p:spPr/>
        <p:txBody>
          <a:bodyPr/>
          <a:lstStyle/>
          <a:p>
            <a:r>
              <a:rPr lang="es-EC" b="1"/>
              <a:t>CÓDIGO: </a:t>
            </a:r>
            <a:r>
              <a:rPr lang="es-EC"/>
              <a:t>SGC.DI.260</a:t>
            </a:r>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p>
        </p:txBody>
      </p:sp>
      <p:sp>
        <p:nvSpPr>
          <p:cNvPr id="1045"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sz="800">
              <a:solidFill>
                <a:schemeClr val="tx1"/>
              </a:solidFill>
            </a:endParaRPr>
          </a:p>
        </p:txBody>
      </p:sp>
      <p:sp>
        <p:nvSpPr>
          <p:cNvPr id="1047" name="Line 23"/>
          <p:cNvSpPr>
            <a:spLocks noChangeShapeType="1"/>
          </p:cNvSpPr>
          <p:nvPr userDrawn="1"/>
        </p:nvSpPr>
        <p:spPr bwMode="auto">
          <a:xfrm rot="10800000" flipH="1">
            <a:off x="25400" y="6235700"/>
            <a:ext cx="6659563" cy="0"/>
          </a:xfrm>
          <a:prstGeom prst="line">
            <a:avLst/>
          </a:prstGeom>
          <a:noFill/>
          <a:ln w="38100">
            <a:solidFill>
              <a:srgbClr val="FF0000"/>
            </a:solidFill>
            <a:round/>
            <a:headEnd/>
            <a:tailEnd/>
          </a:ln>
          <a:effectLst/>
        </p:spPr>
        <p:txBody>
          <a:bodyPr/>
          <a:lstStyle/>
          <a:p>
            <a:pPr>
              <a:defRPr/>
            </a:pPr>
            <a:endParaRPr lang="es-ES" sz="800">
              <a:solidFill>
                <a:schemeClr val="tx1"/>
              </a:solidFill>
            </a:endParaRPr>
          </a:p>
        </p:txBody>
      </p:sp>
      <p:sp>
        <p:nvSpPr>
          <p:cNvPr id="1048" name="Line 24"/>
          <p:cNvSpPr>
            <a:spLocks noChangeShapeType="1"/>
          </p:cNvSpPr>
          <p:nvPr userDrawn="1"/>
        </p:nvSpPr>
        <p:spPr bwMode="auto">
          <a:xfrm rot="10800000" flipH="1">
            <a:off x="25400" y="6283325"/>
            <a:ext cx="6659563" cy="0"/>
          </a:xfrm>
          <a:prstGeom prst="line">
            <a:avLst/>
          </a:prstGeom>
          <a:noFill/>
          <a:ln w="38100">
            <a:solidFill>
              <a:srgbClr val="006600"/>
            </a:solidFill>
            <a:round/>
            <a:headEnd/>
            <a:tailEnd/>
          </a:ln>
          <a:effectLst/>
        </p:spPr>
        <p:txBody>
          <a:bodyPr/>
          <a:lstStyle/>
          <a:p>
            <a:pPr>
              <a:defRPr/>
            </a:pPr>
            <a:endParaRPr lang="es-ES" sz="800">
              <a:solidFill>
                <a:schemeClr val="tx1"/>
              </a:solidFill>
            </a:endParaRPr>
          </a:p>
        </p:txBody>
      </p:sp>
      <p:sp>
        <p:nvSpPr>
          <p:cNvPr id="8" name="7 Marcador de fecha"/>
          <p:cNvSpPr>
            <a:spLocks noGrp="1"/>
          </p:cNvSpPr>
          <p:nvPr>
            <p:ph type="dt" sz="half" idx="2"/>
          </p:nvPr>
        </p:nvSpPr>
        <p:spPr>
          <a:xfrm>
            <a:off x="385192" y="6656871"/>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9" name="8 Marcador de pie de página"/>
          <p:cNvSpPr>
            <a:spLocks noGrp="1"/>
          </p:cNvSpPr>
          <p:nvPr>
            <p:ph type="ftr" sz="quarter" idx="3"/>
          </p:nvPr>
        </p:nvSpPr>
        <p:spPr>
          <a:xfrm>
            <a:off x="4388160" y="6658074"/>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0" name="9 Marcador de número de diapositiva"/>
          <p:cNvSpPr>
            <a:spLocks noGrp="1"/>
          </p:cNvSpPr>
          <p:nvPr>
            <p:ph type="sldNum" sz="quarter" idx="4"/>
          </p:nvPr>
        </p:nvSpPr>
        <p:spPr>
          <a:xfrm>
            <a:off x="7812360" y="6658074"/>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11" name="10 Image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700214" y="5981170"/>
            <a:ext cx="2232000" cy="576448"/>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4.jp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4.jp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4.jp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7.jpeg"/><Relationship Id="rId4" Type="http://schemas.openxmlformats.org/officeDocument/2006/relationships/diagramLayout" Target="../diagrams/layout1.xml"/><Relationship Id="rId9"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4.jp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4.jp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4.jp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CuadroTexto"/>
          <p:cNvSpPr txBox="1"/>
          <p:nvPr/>
        </p:nvSpPr>
        <p:spPr>
          <a:xfrm>
            <a:off x="1043608" y="1206619"/>
            <a:ext cx="7848872" cy="4078039"/>
          </a:xfrm>
          <a:prstGeom prst="rect">
            <a:avLst/>
          </a:prstGeom>
          <a:noFill/>
        </p:spPr>
        <p:txBody>
          <a:bodyPr wrap="square" rtlCol="0">
            <a:spAutoFit/>
          </a:bodyPr>
          <a:lstStyle/>
          <a:p>
            <a:pPr algn="ctr"/>
            <a:r>
              <a:rPr lang="es-ES" sz="2000" b="1" dirty="0" smtClean="0">
                <a:cs typeface="Times New Roman" panose="02020603050405020304" pitchFamily="18" charset="0"/>
              </a:rPr>
              <a:t>UNIVERSIDAD DE LAS FUERZAS ARMADAS </a:t>
            </a:r>
          </a:p>
          <a:p>
            <a:pPr algn="ctr"/>
            <a:r>
              <a:rPr lang="es-ES" sz="2000" b="1" dirty="0" smtClean="0">
                <a:cs typeface="Times New Roman" panose="02020603050405020304" pitchFamily="18" charset="0"/>
              </a:rPr>
              <a:t>“ESPE”</a:t>
            </a:r>
          </a:p>
          <a:p>
            <a:endParaRPr lang="es-ES" sz="1600" dirty="0" smtClean="0">
              <a:cs typeface="Times New Roman" panose="02020603050405020304" pitchFamily="18" charset="0"/>
            </a:endParaRPr>
          </a:p>
          <a:p>
            <a:pPr algn="ctr"/>
            <a:r>
              <a:rPr lang="es-ES" sz="1600" b="1" dirty="0" smtClean="0">
                <a:cs typeface="Times New Roman" panose="02020603050405020304" pitchFamily="18" charset="0"/>
              </a:rPr>
              <a:t>DEPARTAMENTO DE CIENCIAS HUMANAS Y SOCIALES</a:t>
            </a:r>
          </a:p>
          <a:p>
            <a:pPr algn="ctr"/>
            <a:endParaRPr lang="es-ES" sz="1600" b="1" dirty="0" smtClean="0">
              <a:cs typeface="Times New Roman" panose="02020603050405020304" pitchFamily="18" charset="0"/>
            </a:endParaRPr>
          </a:p>
          <a:p>
            <a:pPr algn="ctr"/>
            <a:r>
              <a:rPr lang="es-ES" sz="1600" b="1" dirty="0" smtClean="0">
                <a:cs typeface="Times New Roman" panose="02020603050405020304" pitchFamily="18" charset="0"/>
              </a:rPr>
              <a:t>CARRERA EN CIENCIAS DE LA ACTIVIDAD FÍSICA, DEPORTES Y RECREACIÓN</a:t>
            </a:r>
          </a:p>
          <a:p>
            <a:pPr algn="ctr"/>
            <a:endParaRPr lang="es-ES" sz="1600" dirty="0" smtClean="0">
              <a:cs typeface="Times New Roman" panose="02020603050405020304" pitchFamily="18" charset="0"/>
            </a:endParaRPr>
          </a:p>
          <a:p>
            <a:pPr algn="ctr"/>
            <a:r>
              <a:rPr lang="es-ES" sz="1600" b="1" dirty="0" smtClean="0">
                <a:cs typeface="Times New Roman" panose="02020603050405020304" pitchFamily="18" charset="0"/>
              </a:rPr>
              <a:t>TEMA: “</a:t>
            </a:r>
            <a:r>
              <a:rPr lang="es-EC" sz="1600" b="1" dirty="0"/>
              <a:t>NORMAS ECUATORIANAS DE DETECCIÓN Y SELECCIÓN DEPORTIVA PARA LA INICIACIÓN EN EL LEVANTAMIENTO DE PESAS EN EDADES ENTRE 09-10 AÑOS</a:t>
            </a:r>
            <a:r>
              <a:rPr lang="es-EC" sz="1600" b="1" dirty="0" smtClean="0">
                <a:cs typeface="Times New Roman" panose="02020603050405020304" pitchFamily="18" charset="0"/>
              </a:rPr>
              <a:t>”</a:t>
            </a:r>
            <a:endParaRPr lang="es-ES" sz="1600" b="1" dirty="0" smtClean="0">
              <a:cs typeface="Times New Roman" panose="02020603050405020304" pitchFamily="18" charset="0"/>
            </a:endParaRPr>
          </a:p>
          <a:p>
            <a:endParaRPr lang="es-ES" sz="1600" dirty="0" smtClean="0">
              <a:cs typeface="Times New Roman" panose="02020603050405020304" pitchFamily="18" charset="0"/>
            </a:endParaRPr>
          </a:p>
          <a:p>
            <a:pPr algn="ctr"/>
            <a:r>
              <a:rPr lang="es-ES" sz="1600" b="1" dirty="0" smtClean="0">
                <a:cs typeface="Times New Roman" panose="02020603050405020304" pitchFamily="18" charset="0"/>
              </a:rPr>
              <a:t>AUTOR: COSME ARIAS FERNANDO DAVID</a:t>
            </a:r>
          </a:p>
          <a:p>
            <a:pPr algn="ctr"/>
            <a:endParaRPr lang="es-ES" sz="1600" b="1" dirty="0" smtClean="0">
              <a:cs typeface="Times New Roman" panose="02020603050405020304" pitchFamily="18" charset="0"/>
            </a:endParaRPr>
          </a:p>
          <a:p>
            <a:pPr algn="ctr"/>
            <a:r>
              <a:rPr lang="es-ES" sz="1600" b="1" dirty="0" smtClean="0">
                <a:cs typeface="Times New Roman" panose="02020603050405020304" pitchFamily="18" charset="0"/>
              </a:rPr>
              <a:t>DIRECTOR: MSC. EXCEHOMO GABRIEL CORAL APOLO</a:t>
            </a:r>
            <a:endParaRPr lang="es-EC" sz="1600" b="1" dirty="0" smtClean="0">
              <a:cs typeface="Times New Roman" panose="02020603050405020304" pitchFamily="18" charset="0"/>
            </a:endParaRPr>
          </a:p>
          <a:p>
            <a:pPr algn="ctr"/>
            <a:endParaRPr lang="es-ES" sz="1100" dirty="0">
              <a:latin typeface="+mj-lt"/>
            </a:endParaRPr>
          </a:p>
        </p:txBody>
      </p:sp>
      <p:pic>
        <p:nvPicPr>
          <p:cNvPr id="3"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001053" y="120761"/>
            <a:ext cx="907498" cy="864096"/>
          </a:xfrm>
          <a:prstGeom prst="ellipse">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MARCO TEÓRICO</a:t>
            </a:r>
            <a:endParaRPr lang="es-ES" dirty="0">
              <a:solidFill>
                <a:schemeClr val="tx1"/>
              </a:solidFill>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2990656955"/>
              </p:ext>
            </p:extLst>
          </p:nvPr>
        </p:nvGraphicFramePr>
        <p:xfrm>
          <a:off x="179512" y="836712"/>
          <a:ext cx="878497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394100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HIPÓTESIS</a:t>
            </a:r>
            <a:endParaRPr lang="es-ES" dirty="0">
              <a:solidFill>
                <a:schemeClr val="tx1"/>
              </a:solidFill>
              <a:cs typeface="Times New Roman" panose="02020603050405020304" pitchFamily="18" charset="0"/>
            </a:endParaRPr>
          </a:p>
        </p:txBody>
      </p:sp>
      <p:graphicFrame>
        <p:nvGraphicFramePr>
          <p:cNvPr id="5" name="4 Diagrama"/>
          <p:cNvGraphicFramePr/>
          <p:nvPr>
            <p:extLst>
              <p:ext uri="{D42A27DB-BD31-4B8C-83A1-F6EECF244321}">
                <p14:modId xmlns:p14="http://schemas.microsoft.com/office/powerpoint/2010/main" val="3601628882"/>
              </p:ext>
            </p:extLst>
          </p:nvPr>
        </p:nvGraphicFramePr>
        <p:xfrm>
          <a:off x="1547664"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3266686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METODOLOGÍA DE LA INVESTIGACIÓN</a:t>
            </a:r>
            <a:endParaRPr lang="es-ES" dirty="0">
              <a:solidFill>
                <a:schemeClr val="tx1"/>
              </a:solidFill>
              <a:cs typeface="Times New Roman" panose="02020603050405020304" pitchFamily="18" charset="0"/>
            </a:endParaRPr>
          </a:p>
        </p:txBody>
      </p:sp>
      <p:graphicFrame>
        <p:nvGraphicFramePr>
          <p:cNvPr id="2" name="1 Diagrama"/>
          <p:cNvGraphicFramePr/>
          <p:nvPr>
            <p:extLst>
              <p:ext uri="{D42A27DB-BD31-4B8C-83A1-F6EECF244321}">
                <p14:modId xmlns:p14="http://schemas.microsoft.com/office/powerpoint/2010/main" val="1995590010"/>
              </p:ext>
            </p:extLst>
          </p:nvPr>
        </p:nvGraphicFramePr>
        <p:xfrm>
          <a:off x="179512" y="764704"/>
          <a:ext cx="8778944"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323528" y="4149080"/>
            <a:ext cx="4104456" cy="2092881"/>
          </a:xfrm>
          <a:prstGeom prst="rect">
            <a:avLst/>
          </a:prstGeom>
        </p:spPr>
        <p:txBody>
          <a:bodyPr wrap="square">
            <a:spAutoFit/>
          </a:bodyPr>
          <a:lstStyle/>
          <a:p>
            <a:r>
              <a:rPr lang="es-EC" sz="1000" dirty="0"/>
              <a:t>Para la determinación de la influencia de la edad, se utilizó la técnica de los </a:t>
            </a:r>
            <a:r>
              <a:rPr lang="es-EC" sz="1000" dirty="0" smtClean="0"/>
              <a:t>percentiles</a:t>
            </a:r>
          </a:p>
          <a:p>
            <a:endParaRPr lang="es-EC" sz="1000" dirty="0"/>
          </a:p>
          <a:p>
            <a:pPr lvl="0"/>
            <a:r>
              <a:rPr lang="es-EC" sz="1000" dirty="0"/>
              <a:t>0-10 Percentil (1 punto)</a:t>
            </a:r>
          </a:p>
          <a:p>
            <a:pPr lvl="0"/>
            <a:r>
              <a:rPr lang="es-EC" sz="1000" dirty="0"/>
              <a:t>11-20 Percentil (2 puntos)</a:t>
            </a:r>
          </a:p>
          <a:p>
            <a:pPr lvl="0"/>
            <a:r>
              <a:rPr lang="es-EC" sz="1000" dirty="0"/>
              <a:t>21-30 Percentil (3 puntos)</a:t>
            </a:r>
          </a:p>
          <a:p>
            <a:pPr lvl="0"/>
            <a:r>
              <a:rPr lang="es-EC" sz="1000" dirty="0"/>
              <a:t>31-40 Percentil (4 puntos)</a:t>
            </a:r>
          </a:p>
          <a:p>
            <a:pPr lvl="0"/>
            <a:r>
              <a:rPr lang="es-EC" sz="1000" dirty="0"/>
              <a:t>41-50 Percentil (5 puntos)</a:t>
            </a:r>
          </a:p>
          <a:p>
            <a:pPr lvl="0"/>
            <a:r>
              <a:rPr lang="es-EC" sz="1000" dirty="0"/>
              <a:t>51-60 Percentil (6 puntos)</a:t>
            </a:r>
          </a:p>
          <a:p>
            <a:pPr lvl="0"/>
            <a:r>
              <a:rPr lang="es-EC" sz="1000" dirty="0"/>
              <a:t>61-70 Percentil (7 puntos)</a:t>
            </a:r>
          </a:p>
          <a:p>
            <a:pPr lvl="0"/>
            <a:r>
              <a:rPr lang="es-EC" sz="1000" dirty="0"/>
              <a:t>71-80 Percentil (8 puntos)</a:t>
            </a:r>
          </a:p>
          <a:p>
            <a:pPr lvl="0"/>
            <a:r>
              <a:rPr lang="es-EC" sz="1000" dirty="0"/>
              <a:t>81-90 Percentil (9 Puntos)</a:t>
            </a:r>
          </a:p>
          <a:p>
            <a:pPr lvl="0"/>
            <a:r>
              <a:rPr lang="es-EC" sz="1000" dirty="0"/>
              <a:t>91-95 Percentil (10 Puntos)</a:t>
            </a:r>
          </a:p>
        </p:txBody>
      </p:sp>
      <p:sp>
        <p:nvSpPr>
          <p:cNvPr id="6" name="5 Rectángulo"/>
          <p:cNvSpPr/>
          <p:nvPr/>
        </p:nvSpPr>
        <p:spPr>
          <a:xfrm>
            <a:off x="4386456" y="4164677"/>
            <a:ext cx="4572000" cy="1477328"/>
          </a:xfrm>
          <a:prstGeom prst="rect">
            <a:avLst/>
          </a:prstGeom>
        </p:spPr>
        <p:txBody>
          <a:bodyPr>
            <a:spAutoFit/>
          </a:bodyPr>
          <a:lstStyle/>
          <a:p>
            <a:r>
              <a:rPr lang="es-EC" sz="1000" dirty="0"/>
              <a:t>Generando un sistema de valoración por puntos tanto para las pruebas antropométricas como físicas sobre la máxima de 50 puntos cada una, resultando así:</a:t>
            </a:r>
          </a:p>
          <a:p>
            <a:pPr lvl="0"/>
            <a:endParaRPr lang="es-EC" sz="1000" dirty="0" smtClean="0"/>
          </a:p>
          <a:p>
            <a:pPr lvl="0"/>
            <a:r>
              <a:rPr lang="es-EC" sz="1000" dirty="0" smtClean="0"/>
              <a:t>- Sobresaliente</a:t>
            </a:r>
            <a:r>
              <a:rPr lang="es-EC" sz="1000" dirty="0"/>
              <a:t>: Más de 45 puntos obtenidos.</a:t>
            </a:r>
          </a:p>
          <a:p>
            <a:pPr lvl="0"/>
            <a:r>
              <a:rPr lang="es-EC" sz="1000" dirty="0" smtClean="0"/>
              <a:t>- Distinguido</a:t>
            </a:r>
            <a:r>
              <a:rPr lang="es-EC" sz="1000" dirty="0"/>
              <a:t>: 41 a 45 puntos obtenidos.</a:t>
            </a:r>
          </a:p>
          <a:p>
            <a:pPr lvl="0"/>
            <a:r>
              <a:rPr lang="es-EC" sz="1000" dirty="0" smtClean="0"/>
              <a:t>- Bueno</a:t>
            </a:r>
            <a:r>
              <a:rPr lang="es-EC" sz="1000" dirty="0"/>
              <a:t>: 36 a 40 puntos obtenidos.</a:t>
            </a:r>
          </a:p>
          <a:p>
            <a:pPr lvl="0"/>
            <a:r>
              <a:rPr lang="es-EC" sz="1000" dirty="0" smtClean="0"/>
              <a:t>- Suficiente</a:t>
            </a:r>
            <a:r>
              <a:rPr lang="es-EC" sz="1000" dirty="0"/>
              <a:t>: 25 a 35 puntos obtenidos</a:t>
            </a:r>
          </a:p>
          <a:p>
            <a:r>
              <a:rPr lang="es-EC" sz="1000" dirty="0" smtClean="0"/>
              <a:t>- Deficiente</a:t>
            </a:r>
            <a:r>
              <a:rPr lang="es-EC" sz="1000" dirty="0"/>
              <a:t>: Menos de 25 puntos obtenidos</a:t>
            </a:r>
          </a:p>
        </p:txBody>
      </p:sp>
      <p:pic>
        <p:nvPicPr>
          <p:cNvPr id="7"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794962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1535413" y="5301208"/>
            <a:ext cx="5501891" cy="892552"/>
          </a:xfrm>
          <a:prstGeom prst="rect">
            <a:avLst/>
          </a:prstGeom>
          <a:noFill/>
        </p:spPr>
        <p:txBody>
          <a:bodyPr wrap="none" lIns="91440" tIns="45720" rIns="91440" bIns="45720">
            <a:spAutoFit/>
          </a:bodyPr>
          <a:lstStyle/>
          <a:p>
            <a:pPr algn="ctr"/>
            <a:r>
              <a:rPr lang="es-EC" sz="2600" b="1" dirty="0" smtClean="0">
                <a:ln w="1905"/>
                <a:solidFill>
                  <a:schemeClr val="tx1">
                    <a:lumMod val="65000"/>
                    <a:lumOff val="35000"/>
                  </a:schemeClr>
                </a:solidFill>
                <a:effectLst>
                  <a:innerShdw blurRad="69850" dist="43180" dir="5400000">
                    <a:srgbClr val="000000">
                      <a:alpha val="65000"/>
                    </a:srgbClr>
                  </a:innerShdw>
                </a:effectLst>
              </a:rPr>
              <a:t>FACTORES ANTROPOMÉTRICOS</a:t>
            </a:r>
          </a:p>
          <a:p>
            <a:pPr algn="ctr"/>
            <a:r>
              <a:rPr lang="es-EC" sz="2600" b="1" i="1" dirty="0" smtClean="0">
                <a:ln w="1905"/>
                <a:solidFill>
                  <a:schemeClr val="tx1">
                    <a:lumMod val="65000"/>
                    <a:lumOff val="35000"/>
                  </a:schemeClr>
                </a:solidFill>
                <a:effectLst>
                  <a:innerShdw blurRad="69850" dist="43180" dir="5400000">
                    <a:srgbClr val="000000">
                      <a:alpha val="65000"/>
                    </a:srgbClr>
                  </a:innerShdw>
                </a:effectLst>
              </a:rPr>
              <a:t>Índice Córmico</a:t>
            </a:r>
            <a:endParaRPr lang="es-ES" sz="2600"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4" name="3 Tabla"/>
          <p:cNvGraphicFramePr>
            <a:graphicFrameLocks noGrp="1"/>
          </p:cNvGraphicFramePr>
          <p:nvPr>
            <p:extLst>
              <p:ext uri="{D42A27DB-BD31-4B8C-83A1-F6EECF244321}">
                <p14:modId xmlns:p14="http://schemas.microsoft.com/office/powerpoint/2010/main" val="1055116716"/>
              </p:ext>
            </p:extLst>
          </p:nvPr>
        </p:nvGraphicFramePr>
        <p:xfrm>
          <a:off x="160684" y="963178"/>
          <a:ext cx="5472608" cy="2084824"/>
        </p:xfrm>
        <a:graphic>
          <a:graphicData uri="http://schemas.openxmlformats.org/drawingml/2006/table">
            <a:tbl>
              <a:tblPr firstRow="1" firstCol="1" bandRow="1">
                <a:tableStyleId>{21E4AEA4-8DFA-4A89-87EB-49C32662AFE0}</a:tableStyleId>
              </a:tblPr>
              <a:tblGrid>
                <a:gridCol w="1440160"/>
                <a:gridCol w="1296144"/>
                <a:gridCol w="1440160"/>
                <a:gridCol w="1296144"/>
              </a:tblGrid>
              <a:tr h="576064">
                <a:tc>
                  <a:txBody>
                    <a:bodyPr/>
                    <a:lstStyle/>
                    <a:p>
                      <a:pPr marL="182563" indent="-3175" algn="l">
                        <a:lnSpc>
                          <a:spcPct val="100000"/>
                        </a:lnSpc>
                        <a:spcAft>
                          <a:spcPts val="0"/>
                        </a:spcAft>
                      </a:pPr>
                      <a:r>
                        <a:rPr lang="es-EC" sz="1100" dirty="0" smtClean="0">
                          <a:effectLst/>
                        </a:rPr>
                        <a:t>Categoría (Masculino)</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c>
                  <a:txBody>
                    <a:bodyPr/>
                    <a:lstStyle/>
                    <a:p>
                      <a:pPr indent="180340" algn="ctr">
                        <a:lnSpc>
                          <a:spcPct val="100000"/>
                        </a:lnSpc>
                        <a:spcAft>
                          <a:spcPts val="0"/>
                        </a:spcAft>
                      </a:pPr>
                      <a:r>
                        <a:rPr lang="es-EC" sz="1100" dirty="0">
                          <a:effectLst/>
                        </a:rPr>
                        <a:t>Indicador</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c>
                  <a:txBody>
                    <a:bodyPr/>
                    <a:lstStyle/>
                    <a:p>
                      <a:pPr indent="180340" algn="ctr">
                        <a:lnSpc>
                          <a:spcPct val="100000"/>
                        </a:lnSpc>
                        <a:spcAft>
                          <a:spcPts val="0"/>
                        </a:spcAft>
                      </a:pPr>
                      <a:r>
                        <a:rPr lang="es-EC" sz="1100" dirty="0">
                          <a:effectLst/>
                        </a:rPr>
                        <a:t>Porcentaje (%)</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c>
                  <a:txBody>
                    <a:bodyPr/>
                    <a:lstStyle/>
                    <a:p>
                      <a:pPr indent="180340" algn="l">
                        <a:lnSpc>
                          <a:spcPct val="100000"/>
                        </a:lnSpc>
                        <a:spcAft>
                          <a:spcPts val="0"/>
                        </a:spcAft>
                      </a:pPr>
                      <a:r>
                        <a:rPr lang="es-EC" sz="1100" dirty="0" smtClean="0">
                          <a:effectLst/>
                        </a:rPr>
                        <a:t>Frecuencia</a:t>
                      </a:r>
                    </a:p>
                    <a:p>
                      <a:pPr indent="180340" algn="l">
                        <a:lnSpc>
                          <a:spcPct val="100000"/>
                        </a:lnSpc>
                        <a:spcAft>
                          <a:spcPts val="0"/>
                        </a:spcAft>
                      </a:pPr>
                      <a:r>
                        <a:rPr lang="es-EC" sz="1100" dirty="0" smtClean="0">
                          <a:effectLst/>
                        </a:rPr>
                        <a:t>09-10 </a:t>
                      </a:r>
                      <a:r>
                        <a:rPr lang="es-EC" sz="1100" dirty="0">
                          <a:effectLst/>
                        </a:rPr>
                        <a:t>años</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r>
              <a:tr h="492616">
                <a:tc>
                  <a:txBody>
                    <a:bodyPr/>
                    <a:lstStyle/>
                    <a:p>
                      <a:pPr indent="180340" algn="l">
                        <a:lnSpc>
                          <a:spcPct val="200000"/>
                        </a:lnSpc>
                        <a:spcAft>
                          <a:spcPts val="0"/>
                        </a:spcAft>
                      </a:pPr>
                      <a:r>
                        <a:rPr lang="es-EC" sz="1100" dirty="0">
                          <a:effectLst/>
                        </a:rPr>
                        <a:t>Braquicórmico</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c>
                  <a:txBody>
                    <a:bodyPr/>
                    <a:lstStyle/>
                    <a:p>
                      <a:pPr indent="180340" algn="l">
                        <a:lnSpc>
                          <a:spcPct val="200000"/>
                        </a:lnSpc>
                        <a:spcAft>
                          <a:spcPts val="0"/>
                        </a:spcAft>
                      </a:pPr>
                      <a:r>
                        <a:rPr lang="es-EC" sz="1100" dirty="0">
                          <a:effectLst/>
                        </a:rPr>
                        <a:t>Tronco corto</a:t>
                      </a:r>
                      <a:endParaRPr lang="es-EC" sz="900" dirty="0">
                        <a:solidFill>
                          <a:srgbClr val="000000"/>
                        </a:solidFill>
                        <a:effectLst/>
                        <a:latin typeface="Calibri"/>
                        <a:ea typeface="Calibri"/>
                        <a:cs typeface="Arial"/>
                      </a:endParaRPr>
                    </a:p>
                  </a:txBody>
                  <a:tcPr marL="68580" marR="68580" marT="0" marB="0" anchor="ctr"/>
                </a:tc>
                <a:tc>
                  <a:txBody>
                    <a:bodyPr/>
                    <a:lstStyle/>
                    <a:p>
                      <a:pPr indent="180340" algn="l">
                        <a:lnSpc>
                          <a:spcPct val="200000"/>
                        </a:lnSpc>
                        <a:spcAft>
                          <a:spcPts val="0"/>
                        </a:spcAft>
                      </a:pPr>
                      <a:r>
                        <a:rPr lang="es-EC" sz="1100" dirty="0">
                          <a:effectLst/>
                        </a:rPr>
                        <a:t>Hasta 51,0</a:t>
                      </a:r>
                      <a:endParaRPr lang="es-EC" sz="900" dirty="0">
                        <a:solidFill>
                          <a:srgbClr val="000000"/>
                        </a:solidFill>
                        <a:effectLst/>
                        <a:latin typeface="Calibri"/>
                        <a:ea typeface="Calibri"/>
                        <a:cs typeface="Arial"/>
                      </a:endParaRPr>
                    </a:p>
                  </a:txBody>
                  <a:tcPr marL="68580" marR="68580" marT="0" marB="0" anchor="ctr"/>
                </a:tc>
                <a:tc>
                  <a:txBody>
                    <a:bodyPr/>
                    <a:lstStyle/>
                    <a:p>
                      <a:pPr marL="0" indent="0" algn="ctr">
                        <a:lnSpc>
                          <a:spcPct val="150000"/>
                        </a:lnSpc>
                        <a:spcAft>
                          <a:spcPts val="0"/>
                        </a:spcAft>
                        <a:tabLst>
                          <a:tab pos="578485" algn="ctr"/>
                        </a:tabLst>
                      </a:pPr>
                      <a:r>
                        <a:rPr lang="es-EC" sz="1100" dirty="0">
                          <a:effectLst/>
                        </a:rPr>
                        <a:t>1 (9 años)</a:t>
                      </a:r>
                      <a:endParaRPr lang="es-EC" sz="900" dirty="0">
                        <a:effectLst/>
                      </a:endParaRPr>
                    </a:p>
                    <a:p>
                      <a:pPr marL="0" indent="0" algn="ctr">
                        <a:lnSpc>
                          <a:spcPct val="150000"/>
                        </a:lnSpc>
                        <a:spcAft>
                          <a:spcPts val="0"/>
                        </a:spcAft>
                      </a:pPr>
                      <a:r>
                        <a:rPr lang="es-EC" sz="1100" dirty="0">
                          <a:effectLst/>
                        </a:rPr>
                        <a:t>  7 (10 años)</a:t>
                      </a:r>
                      <a:endParaRPr lang="es-EC" sz="900" dirty="0">
                        <a:solidFill>
                          <a:srgbClr val="000000"/>
                        </a:solidFill>
                        <a:effectLst/>
                        <a:latin typeface="Calibri"/>
                        <a:ea typeface="Calibri"/>
                        <a:cs typeface="Arial"/>
                      </a:endParaRPr>
                    </a:p>
                  </a:txBody>
                  <a:tcPr marL="68580" marR="68580" marT="0" marB="0" anchor="ctr"/>
                </a:tc>
              </a:tr>
              <a:tr h="405551">
                <a:tc>
                  <a:txBody>
                    <a:bodyPr/>
                    <a:lstStyle/>
                    <a:p>
                      <a:pPr indent="180340" algn="l">
                        <a:lnSpc>
                          <a:spcPct val="200000"/>
                        </a:lnSpc>
                        <a:spcAft>
                          <a:spcPts val="0"/>
                        </a:spcAft>
                      </a:pPr>
                      <a:r>
                        <a:rPr lang="es-EC" sz="1100" dirty="0">
                          <a:effectLst/>
                        </a:rPr>
                        <a:t>Metricórmico</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c>
                  <a:txBody>
                    <a:bodyPr/>
                    <a:lstStyle/>
                    <a:p>
                      <a:pPr indent="180340" algn="l">
                        <a:lnSpc>
                          <a:spcPct val="200000"/>
                        </a:lnSpc>
                        <a:spcAft>
                          <a:spcPts val="0"/>
                        </a:spcAft>
                      </a:pPr>
                      <a:r>
                        <a:rPr lang="es-EC" sz="1100" dirty="0">
                          <a:effectLst/>
                        </a:rPr>
                        <a:t>Tronco medio</a:t>
                      </a:r>
                      <a:endParaRPr lang="es-EC" sz="900" dirty="0">
                        <a:solidFill>
                          <a:srgbClr val="000000"/>
                        </a:solidFill>
                        <a:effectLst/>
                        <a:latin typeface="Calibri"/>
                        <a:ea typeface="Calibri"/>
                        <a:cs typeface="Arial"/>
                      </a:endParaRPr>
                    </a:p>
                  </a:txBody>
                  <a:tcPr marL="68580" marR="68580" marT="0" marB="0" anchor="ctr"/>
                </a:tc>
                <a:tc>
                  <a:txBody>
                    <a:bodyPr/>
                    <a:lstStyle/>
                    <a:p>
                      <a:pPr indent="180340" algn="l">
                        <a:lnSpc>
                          <a:spcPct val="200000"/>
                        </a:lnSpc>
                        <a:spcAft>
                          <a:spcPts val="0"/>
                        </a:spcAft>
                      </a:pPr>
                      <a:r>
                        <a:rPr lang="es-EC" sz="1100" dirty="0">
                          <a:effectLst/>
                        </a:rPr>
                        <a:t>De 51,1 a 53,0</a:t>
                      </a:r>
                      <a:endParaRPr lang="es-EC" sz="900" dirty="0">
                        <a:solidFill>
                          <a:srgbClr val="000000"/>
                        </a:solidFill>
                        <a:effectLst/>
                        <a:latin typeface="Calibri"/>
                        <a:ea typeface="Calibri"/>
                        <a:cs typeface="Arial"/>
                      </a:endParaRPr>
                    </a:p>
                  </a:txBody>
                  <a:tcPr marL="68580" marR="68580" marT="0" marB="0" anchor="ctr"/>
                </a:tc>
                <a:tc>
                  <a:txBody>
                    <a:bodyPr/>
                    <a:lstStyle/>
                    <a:p>
                      <a:pPr marL="0" indent="0" algn="ctr">
                        <a:lnSpc>
                          <a:spcPct val="150000"/>
                        </a:lnSpc>
                        <a:spcAft>
                          <a:spcPts val="0"/>
                        </a:spcAft>
                      </a:pPr>
                      <a:r>
                        <a:rPr lang="es-EC" sz="1100" dirty="0">
                          <a:effectLst/>
                        </a:rPr>
                        <a:t>7 (9 años)</a:t>
                      </a:r>
                      <a:endParaRPr lang="es-EC" sz="900" dirty="0">
                        <a:effectLst/>
                      </a:endParaRPr>
                    </a:p>
                    <a:p>
                      <a:pPr marL="0" indent="0" algn="ctr">
                        <a:lnSpc>
                          <a:spcPct val="150000"/>
                        </a:lnSpc>
                        <a:spcAft>
                          <a:spcPts val="0"/>
                        </a:spcAft>
                        <a:tabLst>
                          <a:tab pos="578485" algn="ctr"/>
                        </a:tabLst>
                      </a:pPr>
                      <a:r>
                        <a:rPr lang="es-EC" sz="1100" dirty="0">
                          <a:effectLst/>
                        </a:rPr>
                        <a:t>  6 (10 años)</a:t>
                      </a:r>
                      <a:endParaRPr lang="es-EC" sz="900" dirty="0">
                        <a:solidFill>
                          <a:srgbClr val="000000"/>
                        </a:solidFill>
                        <a:effectLst/>
                        <a:latin typeface="Calibri"/>
                        <a:ea typeface="Calibri"/>
                        <a:cs typeface="Arial"/>
                      </a:endParaRPr>
                    </a:p>
                  </a:txBody>
                  <a:tcPr marL="68580" marR="68580" marT="0" marB="0" anchor="ctr"/>
                </a:tc>
              </a:tr>
              <a:tr h="393065">
                <a:tc>
                  <a:txBody>
                    <a:bodyPr/>
                    <a:lstStyle/>
                    <a:p>
                      <a:pPr indent="180340" algn="l">
                        <a:lnSpc>
                          <a:spcPct val="200000"/>
                        </a:lnSpc>
                        <a:spcAft>
                          <a:spcPts val="0"/>
                        </a:spcAft>
                      </a:pPr>
                      <a:r>
                        <a:rPr lang="es-EC" sz="1100" dirty="0">
                          <a:effectLst/>
                        </a:rPr>
                        <a:t>Macrocórmico</a:t>
                      </a:r>
                      <a:endParaRPr lang="es-EC" sz="900" dirty="0">
                        <a:solidFill>
                          <a:srgbClr val="000000"/>
                        </a:solidFill>
                        <a:effectLst/>
                        <a:latin typeface="Calibri"/>
                        <a:ea typeface="Calibri"/>
                        <a:cs typeface="Arial"/>
                      </a:endParaRPr>
                    </a:p>
                  </a:txBody>
                  <a:tcPr marL="68580" marR="68580" marT="0" marB="0" anchor="ctr">
                    <a:solidFill>
                      <a:schemeClr val="accent1">
                        <a:lumMod val="25000"/>
                      </a:schemeClr>
                    </a:solidFill>
                  </a:tcPr>
                </a:tc>
                <a:tc>
                  <a:txBody>
                    <a:bodyPr/>
                    <a:lstStyle/>
                    <a:p>
                      <a:pPr indent="180340" algn="l">
                        <a:lnSpc>
                          <a:spcPct val="200000"/>
                        </a:lnSpc>
                        <a:spcAft>
                          <a:spcPts val="0"/>
                        </a:spcAft>
                      </a:pPr>
                      <a:r>
                        <a:rPr lang="es-EC" sz="1100" dirty="0">
                          <a:effectLst/>
                        </a:rPr>
                        <a:t>Tronco largo</a:t>
                      </a:r>
                      <a:endParaRPr lang="es-EC" sz="900" dirty="0">
                        <a:solidFill>
                          <a:srgbClr val="000000"/>
                        </a:solidFill>
                        <a:effectLst/>
                        <a:latin typeface="Calibri"/>
                        <a:ea typeface="Calibri"/>
                        <a:cs typeface="Arial"/>
                      </a:endParaRPr>
                    </a:p>
                  </a:txBody>
                  <a:tcPr marL="68580" marR="68580" marT="0" marB="0" anchor="ctr"/>
                </a:tc>
                <a:tc>
                  <a:txBody>
                    <a:bodyPr/>
                    <a:lstStyle/>
                    <a:p>
                      <a:pPr indent="180340" algn="l">
                        <a:lnSpc>
                          <a:spcPct val="200000"/>
                        </a:lnSpc>
                        <a:spcAft>
                          <a:spcPts val="0"/>
                        </a:spcAft>
                      </a:pPr>
                      <a:r>
                        <a:rPr lang="es-EC" sz="1100">
                          <a:effectLst/>
                        </a:rPr>
                        <a:t>Más de 53,1</a:t>
                      </a:r>
                      <a:endParaRPr lang="es-EC" sz="900">
                        <a:solidFill>
                          <a:srgbClr val="000000"/>
                        </a:solidFill>
                        <a:effectLst/>
                        <a:latin typeface="Calibri"/>
                        <a:ea typeface="Calibri"/>
                        <a:cs typeface="Arial"/>
                      </a:endParaRPr>
                    </a:p>
                  </a:txBody>
                  <a:tcPr marL="68580" marR="68580" marT="0" marB="0" anchor="ctr"/>
                </a:tc>
                <a:tc>
                  <a:txBody>
                    <a:bodyPr/>
                    <a:lstStyle/>
                    <a:p>
                      <a:pPr marL="0" indent="0" algn="ctr">
                        <a:lnSpc>
                          <a:spcPct val="150000"/>
                        </a:lnSpc>
                        <a:spcAft>
                          <a:spcPts val="0"/>
                        </a:spcAft>
                      </a:pPr>
                      <a:r>
                        <a:rPr lang="es-EC" sz="1100" dirty="0">
                          <a:effectLst/>
                        </a:rPr>
                        <a:t>1 (9 años)</a:t>
                      </a:r>
                      <a:endParaRPr lang="es-EC" sz="900" dirty="0">
                        <a:effectLst/>
                      </a:endParaRPr>
                    </a:p>
                    <a:p>
                      <a:pPr marL="0" indent="0" algn="ctr">
                        <a:lnSpc>
                          <a:spcPct val="150000"/>
                        </a:lnSpc>
                        <a:spcAft>
                          <a:spcPts val="0"/>
                        </a:spcAft>
                        <a:tabLst>
                          <a:tab pos="578485" algn="ctr"/>
                        </a:tabLst>
                      </a:pPr>
                      <a:r>
                        <a:rPr lang="es-EC" sz="1100" dirty="0">
                          <a:effectLst/>
                        </a:rPr>
                        <a:t>  6 (10 años)</a:t>
                      </a:r>
                      <a:endParaRPr lang="es-EC" sz="900" dirty="0">
                        <a:solidFill>
                          <a:srgbClr val="000000"/>
                        </a:solidFill>
                        <a:effectLst/>
                        <a:latin typeface="Calibri"/>
                        <a:ea typeface="Calibri"/>
                        <a:cs typeface="Arial"/>
                      </a:endParaRPr>
                    </a:p>
                  </a:txBody>
                  <a:tcPr marL="68580" marR="68580" marT="0" marB="0" anchor="ct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3512389692"/>
              </p:ext>
            </p:extLst>
          </p:nvPr>
        </p:nvGraphicFramePr>
        <p:xfrm>
          <a:off x="160684" y="3068960"/>
          <a:ext cx="5544616" cy="2114520"/>
        </p:xfrm>
        <a:graphic>
          <a:graphicData uri="http://schemas.openxmlformats.org/drawingml/2006/table">
            <a:tbl>
              <a:tblPr firstRow="1" firstCol="1" bandRow="1">
                <a:tableStyleId>{00A15C55-8517-42AA-B614-E9B94910E393}</a:tableStyleId>
              </a:tblPr>
              <a:tblGrid>
                <a:gridCol w="1512168"/>
                <a:gridCol w="1296144"/>
                <a:gridCol w="1440160"/>
                <a:gridCol w="1296144"/>
              </a:tblGrid>
              <a:tr h="576064">
                <a:tc>
                  <a:txBody>
                    <a:bodyPr/>
                    <a:lstStyle/>
                    <a:p>
                      <a:pPr indent="180340" algn="l">
                        <a:lnSpc>
                          <a:spcPct val="100000"/>
                        </a:lnSpc>
                        <a:spcAft>
                          <a:spcPts val="0"/>
                        </a:spcAft>
                      </a:pPr>
                      <a:r>
                        <a:rPr lang="es-EC" sz="1100" b="1" kern="1200" dirty="0" smtClean="0">
                          <a:solidFill>
                            <a:schemeClr val="lt1"/>
                          </a:solidFill>
                          <a:effectLst/>
                          <a:latin typeface="+mn-lt"/>
                          <a:ea typeface="+mn-ea"/>
                          <a:cs typeface="+mn-cs"/>
                        </a:rPr>
                        <a:t>Categoría</a:t>
                      </a:r>
                    </a:p>
                    <a:p>
                      <a:pPr indent="180340" algn="l">
                        <a:lnSpc>
                          <a:spcPct val="100000"/>
                        </a:lnSpc>
                        <a:spcAft>
                          <a:spcPts val="0"/>
                        </a:spcAft>
                      </a:pPr>
                      <a:r>
                        <a:rPr lang="es-EC" sz="1100" b="1" kern="1200" dirty="0" smtClean="0">
                          <a:solidFill>
                            <a:schemeClr val="lt1"/>
                          </a:solidFill>
                          <a:effectLst/>
                          <a:latin typeface="+mn-lt"/>
                          <a:ea typeface="+mn-ea"/>
                          <a:cs typeface="+mn-cs"/>
                        </a:rPr>
                        <a:t>(Femenino)</a:t>
                      </a:r>
                    </a:p>
                  </a:txBody>
                  <a:tcPr marL="68580" marR="68580" marT="0" marB="0" anchor="ctr">
                    <a:solidFill>
                      <a:schemeClr val="accent1">
                        <a:lumMod val="50000"/>
                      </a:schemeClr>
                    </a:solidFill>
                  </a:tcPr>
                </a:tc>
                <a:tc>
                  <a:txBody>
                    <a:bodyPr/>
                    <a:lstStyle/>
                    <a:p>
                      <a:pPr indent="180340" algn="ctr">
                        <a:lnSpc>
                          <a:spcPct val="100000"/>
                        </a:lnSpc>
                        <a:spcAft>
                          <a:spcPts val="0"/>
                        </a:spcAft>
                      </a:pPr>
                      <a:r>
                        <a:rPr lang="es-EC" sz="1100" dirty="0">
                          <a:effectLst/>
                        </a:rPr>
                        <a:t>Indicador</a:t>
                      </a:r>
                      <a:endParaRPr lang="es-EC" sz="900" dirty="0">
                        <a:solidFill>
                          <a:srgbClr val="000000"/>
                        </a:solidFill>
                        <a:effectLst/>
                        <a:latin typeface="Calibri"/>
                        <a:ea typeface="Calibri"/>
                        <a:cs typeface="Arial"/>
                      </a:endParaRPr>
                    </a:p>
                  </a:txBody>
                  <a:tcPr marL="68580" marR="68580" marT="0" marB="0" anchor="ctr">
                    <a:solidFill>
                      <a:schemeClr val="accent1">
                        <a:lumMod val="50000"/>
                      </a:schemeClr>
                    </a:solidFill>
                  </a:tcPr>
                </a:tc>
                <a:tc>
                  <a:txBody>
                    <a:bodyPr/>
                    <a:lstStyle/>
                    <a:p>
                      <a:pPr indent="180340" algn="ctr">
                        <a:lnSpc>
                          <a:spcPct val="100000"/>
                        </a:lnSpc>
                        <a:spcAft>
                          <a:spcPts val="0"/>
                        </a:spcAft>
                      </a:pPr>
                      <a:r>
                        <a:rPr lang="es-EC" sz="1100" dirty="0">
                          <a:effectLst/>
                        </a:rPr>
                        <a:t>Porcentaje (%)</a:t>
                      </a:r>
                      <a:endParaRPr lang="es-EC" sz="900" dirty="0">
                        <a:solidFill>
                          <a:srgbClr val="000000"/>
                        </a:solidFill>
                        <a:effectLst/>
                        <a:latin typeface="Calibri"/>
                        <a:ea typeface="Calibri"/>
                        <a:cs typeface="Arial"/>
                      </a:endParaRPr>
                    </a:p>
                  </a:txBody>
                  <a:tcPr marL="68580" marR="68580" marT="0" marB="0" anchor="ctr">
                    <a:solidFill>
                      <a:schemeClr val="accent1">
                        <a:lumMod val="50000"/>
                      </a:schemeClr>
                    </a:solidFill>
                  </a:tcPr>
                </a:tc>
                <a:tc>
                  <a:txBody>
                    <a:bodyPr/>
                    <a:lstStyle/>
                    <a:p>
                      <a:pPr marL="0" indent="180340" algn="l" defTabSz="914400" rtl="0" eaLnBrk="1" latinLnBrk="0" hangingPunct="1">
                        <a:lnSpc>
                          <a:spcPct val="100000"/>
                        </a:lnSpc>
                        <a:spcAft>
                          <a:spcPts val="0"/>
                        </a:spcAft>
                      </a:pPr>
                      <a:r>
                        <a:rPr lang="es-EC" sz="1100" b="1" kern="1200" dirty="0" smtClean="0">
                          <a:solidFill>
                            <a:schemeClr val="lt1"/>
                          </a:solidFill>
                          <a:effectLst/>
                          <a:latin typeface="+mn-lt"/>
                          <a:ea typeface="+mn-ea"/>
                          <a:cs typeface="+mn-cs"/>
                        </a:rPr>
                        <a:t>Frecuencia</a:t>
                      </a:r>
                    </a:p>
                    <a:p>
                      <a:pPr marL="0" indent="180340" algn="l" defTabSz="914400" rtl="0" eaLnBrk="1" latinLnBrk="0" hangingPunct="1">
                        <a:lnSpc>
                          <a:spcPct val="100000"/>
                        </a:lnSpc>
                        <a:spcAft>
                          <a:spcPts val="0"/>
                        </a:spcAft>
                      </a:pPr>
                      <a:r>
                        <a:rPr lang="es-EC" sz="1100" b="1" kern="1200" dirty="0" smtClean="0">
                          <a:solidFill>
                            <a:schemeClr val="lt1"/>
                          </a:solidFill>
                          <a:effectLst/>
                          <a:latin typeface="+mn-lt"/>
                          <a:ea typeface="+mn-ea"/>
                          <a:cs typeface="+mn-cs"/>
                        </a:rPr>
                        <a:t>09 - 10 años</a:t>
                      </a:r>
                      <a:endParaRPr lang="es-EC" sz="1100" b="1" kern="1200" dirty="0">
                        <a:solidFill>
                          <a:schemeClr val="lt1"/>
                        </a:solidFill>
                        <a:effectLst/>
                        <a:latin typeface="+mn-lt"/>
                        <a:ea typeface="+mn-ea"/>
                        <a:cs typeface="+mn-cs"/>
                      </a:endParaRPr>
                    </a:p>
                  </a:txBody>
                  <a:tcPr marL="68580" marR="68580" marT="0" marB="0" anchor="ctr">
                    <a:solidFill>
                      <a:schemeClr val="accent1">
                        <a:lumMod val="50000"/>
                      </a:schemeClr>
                    </a:solidFill>
                  </a:tcPr>
                </a:tc>
              </a:tr>
              <a:tr h="0">
                <a:tc>
                  <a:txBody>
                    <a:bodyPr/>
                    <a:lstStyle/>
                    <a:p>
                      <a:pPr indent="180340" algn="l">
                        <a:lnSpc>
                          <a:spcPct val="200000"/>
                        </a:lnSpc>
                        <a:spcAft>
                          <a:spcPts val="0"/>
                        </a:spcAft>
                      </a:pPr>
                      <a:r>
                        <a:rPr lang="es-EC" sz="1100" dirty="0">
                          <a:effectLst/>
                        </a:rPr>
                        <a:t>Braquicórmico</a:t>
                      </a:r>
                      <a:endParaRPr lang="es-EC" sz="900" dirty="0">
                        <a:solidFill>
                          <a:srgbClr val="000000"/>
                        </a:solidFill>
                        <a:effectLst/>
                        <a:latin typeface="Calibri"/>
                        <a:ea typeface="Calibri"/>
                        <a:cs typeface="Arial"/>
                      </a:endParaRPr>
                    </a:p>
                  </a:txBody>
                  <a:tcPr marL="68580" marR="68580" marT="0" marB="0" anchor="ctr">
                    <a:solidFill>
                      <a:schemeClr val="accent1">
                        <a:lumMod val="50000"/>
                      </a:schemeClr>
                    </a:solidFill>
                  </a:tcPr>
                </a:tc>
                <a:tc>
                  <a:txBody>
                    <a:bodyPr/>
                    <a:lstStyle/>
                    <a:p>
                      <a:pPr indent="180340" algn="l">
                        <a:lnSpc>
                          <a:spcPct val="200000"/>
                        </a:lnSpc>
                        <a:spcAft>
                          <a:spcPts val="0"/>
                        </a:spcAft>
                      </a:pPr>
                      <a:r>
                        <a:rPr lang="es-EC" sz="1100" dirty="0">
                          <a:effectLst/>
                        </a:rPr>
                        <a:t>Tronco corto</a:t>
                      </a:r>
                      <a:endParaRPr lang="es-EC" sz="900" dirty="0">
                        <a:solidFill>
                          <a:srgbClr val="000000"/>
                        </a:solidFill>
                        <a:effectLst/>
                        <a:latin typeface="Calibri"/>
                        <a:ea typeface="Calibri"/>
                        <a:cs typeface="Arial"/>
                      </a:endParaRPr>
                    </a:p>
                  </a:txBody>
                  <a:tcPr marL="68580" marR="68580" marT="0" marB="0" anchor="ctr"/>
                </a:tc>
                <a:tc>
                  <a:txBody>
                    <a:bodyPr/>
                    <a:lstStyle/>
                    <a:p>
                      <a:pPr indent="180340" algn="l">
                        <a:lnSpc>
                          <a:spcPct val="200000"/>
                        </a:lnSpc>
                        <a:spcAft>
                          <a:spcPts val="0"/>
                        </a:spcAft>
                      </a:pPr>
                      <a:r>
                        <a:rPr lang="es-EC" sz="1100" dirty="0">
                          <a:effectLst/>
                        </a:rPr>
                        <a:t>Hasta 52,0</a:t>
                      </a:r>
                      <a:endParaRPr lang="es-EC" sz="900" dirty="0">
                        <a:solidFill>
                          <a:srgbClr val="000000"/>
                        </a:solidFill>
                        <a:effectLst/>
                        <a:latin typeface="Calibri"/>
                        <a:ea typeface="Calibri"/>
                        <a:cs typeface="Arial"/>
                      </a:endParaRPr>
                    </a:p>
                  </a:txBody>
                  <a:tcPr marL="68580" marR="68580" marT="0" marB="0" anchor="ctr"/>
                </a:tc>
                <a:tc>
                  <a:txBody>
                    <a:bodyPr/>
                    <a:lstStyle/>
                    <a:p>
                      <a:pPr marL="0" indent="0" algn="ctr">
                        <a:lnSpc>
                          <a:spcPct val="150000"/>
                        </a:lnSpc>
                        <a:spcAft>
                          <a:spcPts val="0"/>
                        </a:spcAft>
                      </a:pPr>
                      <a:r>
                        <a:rPr lang="es-EC" sz="1100" dirty="0" smtClean="0">
                          <a:effectLst/>
                        </a:rPr>
                        <a:t>8 </a:t>
                      </a:r>
                      <a:r>
                        <a:rPr lang="es-EC" sz="1100" dirty="0">
                          <a:effectLst/>
                        </a:rPr>
                        <a:t>(9 años)</a:t>
                      </a:r>
                      <a:br>
                        <a:rPr lang="es-EC" sz="1100" dirty="0">
                          <a:effectLst/>
                        </a:rPr>
                      </a:br>
                      <a:r>
                        <a:rPr lang="es-EC" sz="1100" dirty="0">
                          <a:effectLst/>
                        </a:rPr>
                        <a:t>   </a:t>
                      </a:r>
                      <a:r>
                        <a:rPr lang="es-EC" sz="1100" dirty="0" smtClean="0">
                          <a:effectLst/>
                        </a:rPr>
                        <a:t>7 (</a:t>
                      </a:r>
                      <a:r>
                        <a:rPr lang="es-EC" sz="1100" dirty="0">
                          <a:effectLst/>
                        </a:rPr>
                        <a:t>10 años)</a:t>
                      </a:r>
                      <a:endParaRPr lang="es-EC" sz="900" dirty="0">
                        <a:solidFill>
                          <a:srgbClr val="000000"/>
                        </a:solidFill>
                        <a:effectLst/>
                        <a:latin typeface="Calibri"/>
                        <a:ea typeface="Calibri"/>
                        <a:cs typeface="Arial"/>
                      </a:endParaRPr>
                    </a:p>
                  </a:txBody>
                  <a:tcPr marL="68580" marR="68580" marT="0" marB="0" anchor="ctr"/>
                </a:tc>
              </a:tr>
              <a:tr h="531480">
                <a:tc>
                  <a:txBody>
                    <a:bodyPr/>
                    <a:lstStyle/>
                    <a:p>
                      <a:pPr indent="180340" algn="l">
                        <a:lnSpc>
                          <a:spcPct val="200000"/>
                        </a:lnSpc>
                        <a:spcAft>
                          <a:spcPts val="0"/>
                        </a:spcAft>
                      </a:pPr>
                      <a:r>
                        <a:rPr lang="es-EC" sz="1100" dirty="0">
                          <a:effectLst/>
                        </a:rPr>
                        <a:t>Metricórmico</a:t>
                      </a:r>
                      <a:endParaRPr lang="es-EC" sz="900" dirty="0">
                        <a:solidFill>
                          <a:srgbClr val="000000"/>
                        </a:solidFill>
                        <a:effectLst/>
                        <a:latin typeface="Calibri"/>
                        <a:ea typeface="Calibri"/>
                        <a:cs typeface="Arial"/>
                      </a:endParaRPr>
                    </a:p>
                  </a:txBody>
                  <a:tcPr marL="68580" marR="68580" marT="0" marB="0" anchor="ctr">
                    <a:solidFill>
                      <a:schemeClr val="accent1">
                        <a:lumMod val="50000"/>
                      </a:schemeClr>
                    </a:solidFill>
                  </a:tcPr>
                </a:tc>
                <a:tc>
                  <a:txBody>
                    <a:bodyPr/>
                    <a:lstStyle/>
                    <a:p>
                      <a:pPr indent="180340" algn="l">
                        <a:lnSpc>
                          <a:spcPct val="200000"/>
                        </a:lnSpc>
                        <a:spcAft>
                          <a:spcPts val="0"/>
                        </a:spcAft>
                      </a:pPr>
                      <a:r>
                        <a:rPr lang="es-EC" sz="1100" dirty="0">
                          <a:effectLst/>
                        </a:rPr>
                        <a:t>Tronco medio</a:t>
                      </a:r>
                      <a:endParaRPr lang="es-EC" sz="900" dirty="0">
                        <a:solidFill>
                          <a:srgbClr val="000000"/>
                        </a:solidFill>
                        <a:effectLst/>
                        <a:latin typeface="Calibri"/>
                        <a:ea typeface="Calibri"/>
                        <a:cs typeface="Arial"/>
                      </a:endParaRPr>
                    </a:p>
                  </a:txBody>
                  <a:tcPr marL="68580" marR="68580" marT="0" marB="0" anchor="ctr"/>
                </a:tc>
                <a:tc>
                  <a:txBody>
                    <a:bodyPr/>
                    <a:lstStyle/>
                    <a:p>
                      <a:pPr indent="180340" algn="l">
                        <a:lnSpc>
                          <a:spcPct val="200000"/>
                        </a:lnSpc>
                        <a:spcAft>
                          <a:spcPts val="0"/>
                        </a:spcAft>
                      </a:pPr>
                      <a:r>
                        <a:rPr lang="es-EC" sz="1100">
                          <a:effectLst/>
                        </a:rPr>
                        <a:t>De 52,1 a 54,0</a:t>
                      </a:r>
                      <a:endParaRPr lang="es-EC" sz="900">
                        <a:solidFill>
                          <a:srgbClr val="000000"/>
                        </a:solidFill>
                        <a:effectLst/>
                        <a:latin typeface="Calibri"/>
                        <a:ea typeface="Calibri"/>
                        <a:cs typeface="Arial"/>
                      </a:endParaRPr>
                    </a:p>
                  </a:txBody>
                  <a:tcPr marL="68580" marR="68580" marT="0" marB="0" anchor="ctr"/>
                </a:tc>
                <a:tc>
                  <a:txBody>
                    <a:bodyPr/>
                    <a:lstStyle/>
                    <a:p>
                      <a:pPr marL="0" indent="0" algn="ctr">
                        <a:lnSpc>
                          <a:spcPct val="150000"/>
                        </a:lnSpc>
                        <a:spcAft>
                          <a:spcPts val="0"/>
                        </a:spcAft>
                      </a:pPr>
                      <a:r>
                        <a:rPr lang="es-EC" sz="1100" dirty="0">
                          <a:effectLst/>
                        </a:rPr>
                        <a:t>1 (9 años)</a:t>
                      </a:r>
                      <a:br>
                        <a:rPr lang="es-EC" sz="1100" dirty="0">
                          <a:effectLst/>
                        </a:rPr>
                      </a:br>
                      <a:r>
                        <a:rPr lang="es-EC" sz="1100" dirty="0">
                          <a:effectLst/>
                        </a:rPr>
                        <a:t>  1 (10 años)</a:t>
                      </a:r>
                      <a:endParaRPr lang="es-EC" sz="900" dirty="0">
                        <a:solidFill>
                          <a:srgbClr val="000000"/>
                        </a:solidFill>
                        <a:effectLst/>
                        <a:latin typeface="Calibri"/>
                        <a:ea typeface="Calibri"/>
                        <a:cs typeface="Arial"/>
                      </a:endParaRPr>
                    </a:p>
                  </a:txBody>
                  <a:tcPr marL="68580" marR="68580" marT="0" marB="0" anchor="ctr"/>
                </a:tc>
              </a:tr>
              <a:tr h="504056">
                <a:tc>
                  <a:txBody>
                    <a:bodyPr/>
                    <a:lstStyle/>
                    <a:p>
                      <a:pPr indent="180340" algn="l">
                        <a:lnSpc>
                          <a:spcPct val="200000"/>
                        </a:lnSpc>
                        <a:spcAft>
                          <a:spcPts val="0"/>
                        </a:spcAft>
                      </a:pPr>
                      <a:r>
                        <a:rPr lang="es-EC" sz="1100" dirty="0">
                          <a:effectLst/>
                        </a:rPr>
                        <a:t>Macrocórmico</a:t>
                      </a:r>
                      <a:endParaRPr lang="es-EC" sz="900" dirty="0">
                        <a:solidFill>
                          <a:srgbClr val="000000"/>
                        </a:solidFill>
                        <a:effectLst/>
                        <a:latin typeface="Calibri"/>
                        <a:ea typeface="Calibri"/>
                        <a:cs typeface="Arial"/>
                      </a:endParaRPr>
                    </a:p>
                  </a:txBody>
                  <a:tcPr marL="68580" marR="68580" marT="0" marB="0" anchor="ctr">
                    <a:solidFill>
                      <a:schemeClr val="accent1">
                        <a:lumMod val="50000"/>
                      </a:schemeClr>
                    </a:solidFill>
                  </a:tcPr>
                </a:tc>
                <a:tc>
                  <a:txBody>
                    <a:bodyPr/>
                    <a:lstStyle/>
                    <a:p>
                      <a:pPr indent="180340" algn="l">
                        <a:lnSpc>
                          <a:spcPct val="200000"/>
                        </a:lnSpc>
                        <a:spcAft>
                          <a:spcPts val="0"/>
                        </a:spcAft>
                      </a:pPr>
                      <a:r>
                        <a:rPr lang="es-EC" sz="1100" dirty="0">
                          <a:effectLst/>
                        </a:rPr>
                        <a:t>Tronco largo</a:t>
                      </a:r>
                      <a:endParaRPr lang="es-EC" sz="900" dirty="0">
                        <a:solidFill>
                          <a:srgbClr val="000000"/>
                        </a:solidFill>
                        <a:effectLst/>
                        <a:latin typeface="Calibri"/>
                        <a:ea typeface="Calibri"/>
                        <a:cs typeface="Arial"/>
                      </a:endParaRPr>
                    </a:p>
                  </a:txBody>
                  <a:tcPr marL="68580" marR="68580" marT="0" marB="0" anchor="ctr"/>
                </a:tc>
                <a:tc>
                  <a:txBody>
                    <a:bodyPr/>
                    <a:lstStyle/>
                    <a:p>
                      <a:pPr indent="180340" algn="l">
                        <a:lnSpc>
                          <a:spcPct val="200000"/>
                        </a:lnSpc>
                        <a:spcAft>
                          <a:spcPts val="0"/>
                        </a:spcAft>
                      </a:pPr>
                      <a:r>
                        <a:rPr lang="es-EC" sz="1100" dirty="0">
                          <a:effectLst/>
                        </a:rPr>
                        <a:t>Más de 54</a:t>
                      </a:r>
                      <a:endParaRPr lang="es-EC" sz="900" dirty="0">
                        <a:solidFill>
                          <a:srgbClr val="000000"/>
                        </a:solidFill>
                        <a:effectLst/>
                        <a:latin typeface="Calibri"/>
                        <a:ea typeface="Calibri"/>
                        <a:cs typeface="Arial"/>
                      </a:endParaRPr>
                    </a:p>
                  </a:txBody>
                  <a:tcPr marL="68580" marR="68580" marT="0" marB="0" anchor="ctr"/>
                </a:tc>
                <a:tc>
                  <a:txBody>
                    <a:bodyPr/>
                    <a:lstStyle/>
                    <a:p>
                      <a:pPr marL="0" indent="0" algn="ctr">
                        <a:lnSpc>
                          <a:spcPct val="150000"/>
                        </a:lnSpc>
                        <a:spcAft>
                          <a:spcPts val="0"/>
                        </a:spcAft>
                      </a:pPr>
                      <a:r>
                        <a:rPr lang="es-EC" sz="1100" dirty="0">
                          <a:effectLst/>
                        </a:rPr>
                        <a:t>0 (9 años)</a:t>
                      </a:r>
                      <a:br>
                        <a:rPr lang="es-EC" sz="1100" dirty="0">
                          <a:effectLst/>
                        </a:rPr>
                      </a:br>
                      <a:r>
                        <a:rPr lang="es-EC" sz="1100" dirty="0">
                          <a:effectLst/>
                        </a:rPr>
                        <a:t>  1 (10 años)</a:t>
                      </a:r>
                      <a:endParaRPr lang="es-EC" sz="900" dirty="0">
                        <a:solidFill>
                          <a:srgbClr val="000000"/>
                        </a:solidFill>
                        <a:effectLst/>
                        <a:latin typeface="Calibri"/>
                        <a:ea typeface="Calibri"/>
                        <a:cs typeface="Arial"/>
                      </a:endParaRPr>
                    </a:p>
                  </a:txBody>
                  <a:tcPr marL="68580" marR="68580" marT="0" marB="0" anchor="ctr"/>
                </a:tc>
              </a:tr>
            </a:tbl>
          </a:graphicData>
        </a:graphic>
      </p:graphicFrame>
      <p:sp>
        <p:nvSpPr>
          <p:cNvPr id="9" name="8 Rectángulo"/>
          <p:cNvSpPr/>
          <p:nvPr/>
        </p:nvSpPr>
        <p:spPr>
          <a:xfrm>
            <a:off x="5724128" y="1844824"/>
            <a:ext cx="3166149" cy="830997"/>
          </a:xfrm>
          <a:prstGeom prst="rect">
            <a:avLst/>
          </a:prstGeom>
        </p:spPr>
        <p:txBody>
          <a:bodyPr wrap="square">
            <a:spAutoFit/>
          </a:bodyPr>
          <a:lstStyle/>
          <a:p>
            <a:r>
              <a:rPr lang="es-EC" sz="1200" dirty="0" smtClean="0"/>
              <a:t>Resalta la predominancia </a:t>
            </a:r>
            <a:r>
              <a:rPr lang="es-EC" sz="1200" b="1" i="1" dirty="0"/>
              <a:t>metricórmica</a:t>
            </a:r>
            <a:r>
              <a:rPr lang="es-EC" sz="1200" dirty="0"/>
              <a:t> para los resultados en 9 años, y una tendencia </a:t>
            </a:r>
            <a:r>
              <a:rPr lang="es-EC" sz="1200" b="1" i="1" dirty="0"/>
              <a:t>braquicórmica</a:t>
            </a:r>
            <a:r>
              <a:rPr lang="es-EC" sz="1200" dirty="0"/>
              <a:t> para los resultados en 10 años.</a:t>
            </a:r>
          </a:p>
        </p:txBody>
      </p:sp>
      <p:sp>
        <p:nvSpPr>
          <p:cNvPr id="10" name="9 Rectángulo"/>
          <p:cNvSpPr/>
          <p:nvPr/>
        </p:nvSpPr>
        <p:spPr>
          <a:xfrm>
            <a:off x="5741213" y="4038203"/>
            <a:ext cx="3094141" cy="646331"/>
          </a:xfrm>
          <a:prstGeom prst="rect">
            <a:avLst/>
          </a:prstGeom>
        </p:spPr>
        <p:txBody>
          <a:bodyPr wrap="square">
            <a:spAutoFit/>
          </a:bodyPr>
          <a:lstStyle/>
          <a:p>
            <a:r>
              <a:rPr lang="es-EC" sz="1200" dirty="0" smtClean="0"/>
              <a:t>Resalta la </a:t>
            </a:r>
            <a:r>
              <a:rPr lang="es-EC" sz="1200" dirty="0"/>
              <a:t>predominancia </a:t>
            </a:r>
            <a:r>
              <a:rPr lang="es-EC" sz="1200" b="1" i="1" dirty="0"/>
              <a:t>braquicórmica</a:t>
            </a:r>
            <a:r>
              <a:rPr lang="es-EC" sz="1200" dirty="0"/>
              <a:t> para los resultados en 9 años y 10 años respectivamente.</a:t>
            </a:r>
          </a:p>
        </p:txBody>
      </p:sp>
      <p:pic>
        <p:nvPicPr>
          <p:cNvPr id="11"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167486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107504" y="4581128"/>
            <a:ext cx="5091137"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FACTORES ANTROPOMÉTRICOS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Antropométricas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para la Detección y 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masculino 09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2960147272"/>
              </p:ext>
            </p:extLst>
          </p:nvPr>
        </p:nvGraphicFramePr>
        <p:xfrm>
          <a:off x="179512" y="908724"/>
          <a:ext cx="8424937" cy="3456380"/>
        </p:xfrm>
        <a:graphic>
          <a:graphicData uri="http://schemas.openxmlformats.org/drawingml/2006/table">
            <a:tbl>
              <a:tblPr firstRow="1" firstCol="1" bandRow="1">
                <a:tableStyleId>{5C22544A-7EE6-4342-B048-85BDC9FD1C3A}</a:tableStyleId>
              </a:tblPr>
              <a:tblGrid>
                <a:gridCol w="833774"/>
                <a:gridCol w="993368"/>
                <a:gridCol w="1319559"/>
                <a:gridCol w="1319559"/>
                <a:gridCol w="1319559"/>
                <a:gridCol w="1319559"/>
                <a:gridCol w="1319559"/>
              </a:tblGrid>
              <a:tr h="667640">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Peso</a:t>
                      </a:r>
                      <a:endParaRPr lang="es-EC" sz="900" dirty="0">
                        <a:effectLst/>
                      </a:endParaRPr>
                    </a:p>
                    <a:p>
                      <a:pPr marL="457200" indent="-365125" algn="l">
                        <a:lnSpc>
                          <a:spcPct val="100000"/>
                        </a:lnSpc>
                        <a:spcAft>
                          <a:spcPts val="0"/>
                        </a:spcAft>
                      </a:pPr>
                      <a:r>
                        <a:rPr lang="es-EC" sz="900" dirty="0">
                          <a:effectLst/>
                        </a:rPr>
                        <a:t>(kilogramos)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Talla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a:effectLst/>
                        </a:rPr>
                        <a:t>Talla sentado/a</a:t>
                      </a:r>
                    </a:p>
                    <a:p>
                      <a:pPr marL="457200" indent="-365125" algn="l">
                        <a:lnSpc>
                          <a:spcPct val="100000"/>
                        </a:lnSpc>
                        <a:spcAft>
                          <a:spcPts val="0"/>
                        </a:spcAft>
                      </a:pP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Índice córmico</a:t>
                      </a:r>
                    </a:p>
                    <a:p>
                      <a:pPr marL="457200" indent="-365125" algn="l">
                        <a:lnSpc>
                          <a:spcPct val="100000"/>
                        </a:lnSpc>
                        <a:spcAft>
                          <a:spcPts val="0"/>
                        </a:spcAft>
                      </a:pPr>
                      <a:r>
                        <a:rPr lang="es-EC" sz="900" dirty="0">
                          <a:effectLst/>
                        </a:rPr>
                        <a:t>(%)</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Brazada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a:effectLst/>
                        </a:rPr>
                        <a:t>10P</a:t>
                      </a:r>
                      <a:endParaRPr lang="es-EC" sz="8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dirty="0">
                          <a:effectLst/>
                        </a:rPr>
                        <a:t>27,00 - 27,99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126 - 127,9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65 - 65,9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50,00 - 51,05</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119 - 120,9</a:t>
                      </a:r>
                      <a:endParaRPr lang="es-EC" sz="80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a:effectLst/>
                        </a:rPr>
                        <a:t>20P</a:t>
                      </a:r>
                      <a:endParaRPr lang="es-EC" sz="8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dirty="0">
                          <a:effectLst/>
                        </a:rPr>
                        <a:t>28,00 - 28,49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128 - 129,9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66 - 66,9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51,06 - 51,90</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121 - 122,9</a:t>
                      </a:r>
                      <a:endParaRPr lang="es-EC" sz="80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30P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dirty="0">
                          <a:effectLst/>
                        </a:rPr>
                        <a:t>28,50 - 30,99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130 - 130,9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67 - 67,9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51,91 - 52,16</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123 - 126,9</a:t>
                      </a:r>
                      <a:endParaRPr lang="es-EC" sz="80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40P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dirty="0">
                          <a:effectLst/>
                        </a:rPr>
                        <a:t>31,00 - 31,99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131 - 131,9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68 - 68,9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52,17 - 52,26</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127 - 128,9</a:t>
                      </a:r>
                      <a:endParaRPr lang="es-EC" sz="80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dirty="0">
                          <a:effectLst/>
                        </a:rPr>
                        <a:t>50P</a:t>
                      </a:r>
                      <a:endParaRPr lang="es-EC" sz="8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dirty="0">
                          <a:effectLst/>
                        </a:rPr>
                        <a:t>32,00 - 34,49</a:t>
                      </a:r>
                      <a:endParaRPr lang="es-EC" sz="800" dirty="0">
                        <a:solidFill>
                          <a:srgbClr val="000000"/>
                        </a:solidFill>
                        <a:effectLst/>
                        <a:latin typeface="Calibri"/>
                        <a:ea typeface="Calibri"/>
                        <a:cs typeface="Arial"/>
                      </a:endParaRPr>
                    </a:p>
                  </a:txBody>
                  <a:tcPr marL="44605" marR="44605" marT="0" marB="0" anchor="b">
                    <a:solidFill>
                      <a:schemeClr val="accent6">
                        <a:lumMod val="40000"/>
                        <a:lumOff val="60000"/>
                      </a:schemeClr>
                    </a:solidFill>
                  </a:tcPr>
                </a:tc>
                <a:tc>
                  <a:txBody>
                    <a:bodyPr/>
                    <a:lstStyle/>
                    <a:p>
                      <a:pPr indent="180340" algn="ctr">
                        <a:lnSpc>
                          <a:spcPct val="150000"/>
                        </a:lnSpc>
                        <a:spcAft>
                          <a:spcPts val="0"/>
                        </a:spcAft>
                      </a:pPr>
                      <a:r>
                        <a:rPr lang="es-EC" sz="800" dirty="0">
                          <a:effectLst/>
                        </a:rPr>
                        <a:t>132 - 132,9</a:t>
                      </a:r>
                      <a:endParaRPr lang="es-EC" sz="800" dirty="0">
                        <a:solidFill>
                          <a:srgbClr val="000000"/>
                        </a:solidFill>
                        <a:effectLst/>
                        <a:latin typeface="Calibri"/>
                        <a:ea typeface="Calibri"/>
                        <a:cs typeface="Arial"/>
                      </a:endParaRPr>
                    </a:p>
                  </a:txBody>
                  <a:tcPr marL="44605" marR="44605" marT="0" marB="0" anchor="b">
                    <a:solidFill>
                      <a:schemeClr val="accent6">
                        <a:lumMod val="40000"/>
                        <a:lumOff val="60000"/>
                      </a:schemeClr>
                    </a:solidFill>
                  </a:tcPr>
                </a:tc>
                <a:tc>
                  <a:txBody>
                    <a:bodyPr/>
                    <a:lstStyle/>
                    <a:p>
                      <a:pPr indent="180340" algn="ctr">
                        <a:lnSpc>
                          <a:spcPct val="150000"/>
                        </a:lnSpc>
                        <a:spcAft>
                          <a:spcPts val="0"/>
                        </a:spcAft>
                      </a:pPr>
                      <a:r>
                        <a:rPr lang="es-EC" sz="800" dirty="0">
                          <a:effectLst/>
                        </a:rPr>
                        <a:t>69 - 69,9</a:t>
                      </a:r>
                      <a:endParaRPr lang="es-EC" sz="800" dirty="0">
                        <a:solidFill>
                          <a:srgbClr val="000000"/>
                        </a:solidFill>
                        <a:effectLst/>
                        <a:latin typeface="Calibri"/>
                        <a:ea typeface="Calibri"/>
                        <a:cs typeface="Arial"/>
                      </a:endParaRPr>
                    </a:p>
                  </a:txBody>
                  <a:tcPr marL="44605" marR="44605" marT="0" marB="0" anchor="b">
                    <a:solidFill>
                      <a:schemeClr val="accent6">
                        <a:lumMod val="40000"/>
                        <a:lumOff val="60000"/>
                      </a:schemeClr>
                    </a:solidFill>
                  </a:tcPr>
                </a:tc>
                <a:tc>
                  <a:txBody>
                    <a:bodyPr/>
                    <a:lstStyle/>
                    <a:p>
                      <a:pPr indent="180340" algn="ctr">
                        <a:lnSpc>
                          <a:spcPct val="150000"/>
                        </a:lnSpc>
                        <a:spcAft>
                          <a:spcPts val="0"/>
                        </a:spcAft>
                      </a:pPr>
                      <a:r>
                        <a:rPr lang="es-EC" sz="800" dirty="0">
                          <a:effectLst/>
                        </a:rPr>
                        <a:t>52,27 - 52,30</a:t>
                      </a:r>
                      <a:endParaRPr lang="es-EC" sz="800" dirty="0">
                        <a:solidFill>
                          <a:srgbClr val="000000"/>
                        </a:solidFill>
                        <a:effectLst/>
                        <a:latin typeface="Calibri"/>
                        <a:ea typeface="Calibri"/>
                        <a:cs typeface="Arial"/>
                      </a:endParaRPr>
                    </a:p>
                  </a:txBody>
                  <a:tcPr marL="44605" marR="44605" marT="0" marB="0" anchor="b">
                    <a:solidFill>
                      <a:schemeClr val="accent6">
                        <a:lumMod val="40000"/>
                        <a:lumOff val="60000"/>
                      </a:schemeClr>
                    </a:solidFill>
                  </a:tcPr>
                </a:tc>
                <a:tc>
                  <a:txBody>
                    <a:bodyPr/>
                    <a:lstStyle/>
                    <a:p>
                      <a:pPr indent="180340" algn="ctr">
                        <a:lnSpc>
                          <a:spcPct val="150000"/>
                        </a:lnSpc>
                        <a:spcAft>
                          <a:spcPts val="0"/>
                        </a:spcAft>
                      </a:pPr>
                      <a:r>
                        <a:rPr lang="es-EC" sz="800" dirty="0">
                          <a:effectLst/>
                        </a:rPr>
                        <a:t>129 - 129,9</a:t>
                      </a:r>
                      <a:endParaRPr lang="es-EC" sz="800" dirty="0">
                        <a:solidFill>
                          <a:srgbClr val="000000"/>
                        </a:solidFill>
                        <a:effectLst/>
                        <a:latin typeface="Calibri"/>
                        <a:ea typeface="Calibri"/>
                        <a:cs typeface="Arial"/>
                      </a:endParaRPr>
                    </a:p>
                  </a:txBody>
                  <a:tcPr marL="44605" marR="44605" marT="0" marB="0" anchor="b">
                    <a:solidFill>
                      <a:schemeClr val="accent6">
                        <a:lumMod val="40000"/>
                        <a:lumOff val="60000"/>
                      </a:schemeClr>
                    </a:solidFill>
                  </a:tcPr>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60P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a:effectLst/>
                        </a:rPr>
                        <a:t>35,50 - 38,49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133 - 137,9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70 - 70,9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52,31 - 52,33</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130 - 132,9</a:t>
                      </a:r>
                      <a:endParaRPr lang="es-EC" sz="800" dirty="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70P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a:effectLst/>
                        </a:rPr>
                        <a:t>38,00 - 41,69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138 - 139,9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71 - 71,9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52,34 - 52,37</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133 - 133,9</a:t>
                      </a:r>
                      <a:endParaRPr lang="es-EC" sz="80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80P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a:effectLst/>
                        </a:rPr>
                        <a:t>41,70 - 50,99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140 - 140,9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72 - 72,9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53,38 - 68,99</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134 - 136,9</a:t>
                      </a:r>
                      <a:endParaRPr lang="es-EC" sz="80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90P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a:effectLst/>
                        </a:rPr>
                        <a:t>51,00 - 51,39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141 - 141,9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a:effectLst/>
                        </a:rPr>
                        <a:t>73 - 73,9</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69,00 - 69,40</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137 - 138,9</a:t>
                      </a:r>
                      <a:endParaRPr lang="es-EC" sz="800" dirty="0">
                        <a:solidFill>
                          <a:srgbClr val="000000"/>
                        </a:solidFill>
                        <a:effectLst/>
                        <a:latin typeface="Calibri"/>
                        <a:ea typeface="Calibri"/>
                        <a:cs typeface="Arial"/>
                      </a:endParaRPr>
                    </a:p>
                  </a:txBody>
                  <a:tcPr marL="44605" marR="44605" marT="0" marB="0" anchor="b"/>
                </a:tc>
              </a:tr>
              <a:tr h="278874">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95P</a:t>
                      </a:r>
                      <a:endParaRPr lang="es-EC" sz="8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a:effectLst/>
                        </a:rPr>
                        <a:t>51,40 - 52,00</a:t>
                      </a:r>
                      <a:endParaRPr lang="es-EC" sz="80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142 - 143</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74 - 75</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69,41 - 69,80</a:t>
                      </a:r>
                      <a:endParaRPr lang="es-EC" sz="800" dirty="0">
                        <a:solidFill>
                          <a:srgbClr val="000000"/>
                        </a:solidFill>
                        <a:effectLst/>
                        <a:latin typeface="Calibri"/>
                        <a:ea typeface="Calibri"/>
                        <a:cs typeface="Arial"/>
                      </a:endParaRPr>
                    </a:p>
                  </a:txBody>
                  <a:tcPr marL="44605" marR="44605" marT="0" marB="0" anchor="b"/>
                </a:tc>
                <a:tc>
                  <a:txBody>
                    <a:bodyPr/>
                    <a:lstStyle/>
                    <a:p>
                      <a:pPr indent="180340" algn="ctr">
                        <a:lnSpc>
                          <a:spcPct val="150000"/>
                        </a:lnSpc>
                        <a:spcAft>
                          <a:spcPts val="0"/>
                        </a:spcAft>
                      </a:pPr>
                      <a:r>
                        <a:rPr lang="es-EC" sz="800" dirty="0">
                          <a:effectLst/>
                        </a:rPr>
                        <a:t>139 - 141</a:t>
                      </a:r>
                      <a:endParaRPr lang="es-EC" sz="800" dirty="0">
                        <a:solidFill>
                          <a:srgbClr val="000000"/>
                        </a:solidFill>
                        <a:effectLst/>
                        <a:latin typeface="Calibri"/>
                        <a:ea typeface="Calibri"/>
                        <a:cs typeface="Arial"/>
                      </a:endParaRPr>
                    </a:p>
                  </a:txBody>
                  <a:tcPr marL="44605" marR="44605"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a:t>
            </a:r>
            <a:r>
              <a:rPr lang="es-EC" sz="1100" dirty="0" smtClean="0"/>
              <a:t>clasificación </a:t>
            </a:r>
            <a:r>
              <a:rPr lang="es-EC" sz="1100" dirty="0"/>
              <a:t>suficiente, buena, distinguida y sobresaliente, respectivamente.</a:t>
            </a:r>
          </a:p>
        </p:txBody>
      </p:sp>
      <p:pic>
        <p:nvPicPr>
          <p:cNvPr id="12"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4" name="3 Rectángulo"/>
          <p:cNvSpPr/>
          <p:nvPr/>
        </p:nvSpPr>
        <p:spPr>
          <a:xfrm>
            <a:off x="8751871" y="3491716"/>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7 Rectángulo"/>
          <p:cNvSpPr/>
          <p:nvPr/>
        </p:nvSpPr>
        <p:spPr>
          <a:xfrm>
            <a:off x="8759745" y="3921336"/>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8751872" y="3200837"/>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9745" y="2791649"/>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Cerrar corchete"/>
          <p:cNvSpPr/>
          <p:nvPr/>
        </p:nvSpPr>
        <p:spPr>
          <a:xfrm>
            <a:off x="8656732" y="2708920"/>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59557" y="3272179"/>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64288" y="3566613"/>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6" name="15 Cerrar corchete"/>
          <p:cNvSpPr/>
          <p:nvPr/>
        </p:nvSpPr>
        <p:spPr>
          <a:xfrm>
            <a:off x="8671429" y="3846902"/>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2711257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107504" y="4581128"/>
            <a:ext cx="5091137"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FACTORES ANTROPOMÉTRICOS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Antropométricas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para la Detección y 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masculino 10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170933496"/>
              </p:ext>
            </p:extLst>
          </p:nvPr>
        </p:nvGraphicFramePr>
        <p:xfrm>
          <a:off x="179512" y="908719"/>
          <a:ext cx="8424937" cy="3456386"/>
        </p:xfrm>
        <a:graphic>
          <a:graphicData uri="http://schemas.openxmlformats.org/drawingml/2006/table">
            <a:tbl>
              <a:tblPr firstRow="1" firstCol="1" bandRow="1">
                <a:tableStyleId>{5C22544A-7EE6-4342-B048-85BDC9FD1C3A}</a:tableStyleId>
              </a:tblPr>
              <a:tblGrid>
                <a:gridCol w="833774"/>
                <a:gridCol w="993368"/>
                <a:gridCol w="1319559"/>
                <a:gridCol w="1319559"/>
                <a:gridCol w="1319559"/>
                <a:gridCol w="1319559"/>
                <a:gridCol w="1319559"/>
              </a:tblGrid>
              <a:tr h="698662">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Peso</a:t>
                      </a:r>
                      <a:endParaRPr lang="es-EC" sz="900" dirty="0">
                        <a:effectLst/>
                      </a:endParaRPr>
                    </a:p>
                    <a:p>
                      <a:pPr marL="457200" indent="-365125" algn="l">
                        <a:lnSpc>
                          <a:spcPct val="100000"/>
                        </a:lnSpc>
                        <a:spcAft>
                          <a:spcPts val="0"/>
                        </a:spcAft>
                      </a:pPr>
                      <a:r>
                        <a:rPr lang="es-EC" sz="900" dirty="0">
                          <a:effectLst/>
                        </a:rPr>
                        <a:t>(kilogramos)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Talla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a:effectLst/>
                        </a:rPr>
                        <a:t>Talla sentado/a</a:t>
                      </a:r>
                    </a:p>
                    <a:p>
                      <a:pPr marL="457200" indent="-365125" algn="l">
                        <a:lnSpc>
                          <a:spcPct val="100000"/>
                        </a:lnSpc>
                        <a:spcAft>
                          <a:spcPts val="0"/>
                        </a:spcAft>
                      </a:pP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Índice córmico</a:t>
                      </a:r>
                    </a:p>
                    <a:p>
                      <a:pPr marL="457200" indent="-365125" algn="l">
                        <a:lnSpc>
                          <a:spcPct val="100000"/>
                        </a:lnSpc>
                        <a:spcAft>
                          <a:spcPts val="0"/>
                        </a:spcAft>
                      </a:pPr>
                      <a:r>
                        <a:rPr lang="es-EC" sz="900" dirty="0">
                          <a:effectLst/>
                        </a:rPr>
                        <a:t>(%)</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Brazada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79466">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25,50 - 29,69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125 - 129,9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65 - 68,9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49,60 - 49,99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121 - 125,9</a:t>
                      </a:r>
                      <a:endParaRPr lang="es-EC" sz="800" b="0">
                        <a:solidFill>
                          <a:srgbClr val="000000"/>
                        </a:solidFill>
                        <a:effectLst/>
                        <a:latin typeface="Calibri"/>
                        <a:ea typeface="Calibri"/>
                        <a:cs typeface="Arial"/>
                      </a:endParaRPr>
                    </a:p>
                  </a:txBody>
                  <a:tcPr marL="68580" marR="68580" marT="0" marB="0" anchor="b"/>
                </a:tc>
              </a:tr>
              <a:tr h="279466">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29,70 - 30,99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130 - 136,9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69 - 70,9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50,00 - 50,35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126 - 134,9</a:t>
                      </a:r>
                      <a:endParaRPr lang="es-EC" sz="800" b="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31,00 - 31,99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137 - 137,9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71 - 72,9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50,36 - 51,05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135 - 135,9</a:t>
                      </a:r>
                      <a:endParaRPr lang="es-EC" sz="800" b="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32,00 - 35,69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138 - 140,9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73 - 73,9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51,06 - 51,74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136 - 138,9</a:t>
                      </a:r>
                      <a:endParaRPr lang="es-EC" sz="800" b="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dirty="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35,70 - 37,09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141 - 145,9</a:t>
                      </a:r>
                      <a:endParaRPr lang="es-EC" sz="800" b="0" dirty="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74 - 75,9</a:t>
                      </a:r>
                      <a:endParaRPr lang="es-EC" sz="800" b="0" dirty="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51,75 - 52,23</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139 - 140,9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37,10 - 44,49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146 - 146,9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76 - 76,9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52,24 - 53,01</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141 - 143,9</a:t>
                      </a:r>
                      <a:endParaRPr lang="es-EC" sz="800" b="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44,50 - 45,89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147 - 147,9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77 - 77,9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53,02 - 53,37</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144 - 144,9</a:t>
                      </a:r>
                      <a:endParaRPr lang="es-EC" sz="800" b="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45,90 - 49,69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148 - 151,9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78 - 78,9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53,38 - 55,46</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145 - 147,9</a:t>
                      </a:r>
                      <a:endParaRPr lang="es-EC" sz="800" b="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49,70 - 53,79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152 - 156,9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79 - 79,3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55,47 - 72,99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148 - 152,9</a:t>
                      </a:r>
                      <a:endParaRPr lang="es-EC" sz="800" b="0" dirty="0">
                        <a:solidFill>
                          <a:srgbClr val="000000"/>
                        </a:solidFill>
                        <a:effectLst/>
                        <a:latin typeface="Calibri"/>
                        <a:ea typeface="Calibri"/>
                        <a:cs typeface="Arial"/>
                      </a:endParaRPr>
                    </a:p>
                  </a:txBody>
                  <a:tcPr marL="68580" marR="68580" marT="0" marB="0" anchor="b"/>
                </a:tc>
              </a:tr>
              <a:tr h="274849">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53,80 - 55,00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157-160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79,4 - 80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73,00 - 74,00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153 - 154</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a:t>
            </a:r>
            <a:r>
              <a:rPr lang="es-EC" sz="1100" dirty="0" smtClean="0"/>
              <a:t>clasificación </a:t>
            </a:r>
            <a:r>
              <a:rPr lang="es-EC" sz="1100" dirty="0"/>
              <a:t>suficiente, buena, distinguida y sobresaliente, respectivamente.</a:t>
            </a:r>
          </a:p>
        </p:txBody>
      </p:sp>
      <p:pic>
        <p:nvPicPr>
          <p:cNvPr id="8"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9" name="8 Rectángulo"/>
          <p:cNvSpPr/>
          <p:nvPr/>
        </p:nvSpPr>
        <p:spPr>
          <a:xfrm>
            <a:off x="8751871" y="3491716"/>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9745" y="3921336"/>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1872" y="3200837"/>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Rectángulo"/>
          <p:cNvSpPr/>
          <p:nvPr/>
        </p:nvSpPr>
        <p:spPr>
          <a:xfrm>
            <a:off x="8759745" y="2791649"/>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12 Cerrar corchete"/>
          <p:cNvSpPr/>
          <p:nvPr/>
        </p:nvSpPr>
        <p:spPr>
          <a:xfrm>
            <a:off x="8656732" y="2708920"/>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59557" y="3272179"/>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64288" y="3566613"/>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6" name="15 Cerrar corchete"/>
          <p:cNvSpPr/>
          <p:nvPr/>
        </p:nvSpPr>
        <p:spPr>
          <a:xfrm>
            <a:off x="8671429" y="3846902"/>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4257701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107504" y="4581128"/>
            <a:ext cx="5091137"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FACTORES ANTROPOMÉTRICOS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Antropométricas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para la Detección y 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femenino 09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1049568803"/>
              </p:ext>
            </p:extLst>
          </p:nvPr>
        </p:nvGraphicFramePr>
        <p:xfrm>
          <a:off x="179512" y="908719"/>
          <a:ext cx="8424937" cy="3456373"/>
        </p:xfrm>
        <a:graphic>
          <a:graphicData uri="http://schemas.openxmlformats.org/drawingml/2006/table">
            <a:tbl>
              <a:tblPr firstRow="1" firstCol="1" bandRow="1">
                <a:tableStyleId>{5C22544A-7EE6-4342-B048-85BDC9FD1C3A}</a:tableStyleId>
              </a:tblPr>
              <a:tblGrid>
                <a:gridCol w="833774"/>
                <a:gridCol w="993368"/>
                <a:gridCol w="1319559"/>
                <a:gridCol w="1319559"/>
                <a:gridCol w="1319559"/>
                <a:gridCol w="1319559"/>
                <a:gridCol w="1319559"/>
              </a:tblGrid>
              <a:tr h="626543">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Peso</a:t>
                      </a:r>
                      <a:endParaRPr lang="es-EC" sz="900" dirty="0">
                        <a:effectLst/>
                      </a:endParaRPr>
                    </a:p>
                    <a:p>
                      <a:pPr marL="457200" indent="-365125" algn="l">
                        <a:lnSpc>
                          <a:spcPct val="100000"/>
                        </a:lnSpc>
                        <a:spcAft>
                          <a:spcPts val="0"/>
                        </a:spcAft>
                      </a:pPr>
                      <a:r>
                        <a:rPr lang="es-EC" sz="900" dirty="0">
                          <a:effectLst/>
                        </a:rPr>
                        <a:t>(kilogramos)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Talla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a:effectLst/>
                        </a:rPr>
                        <a:t>Talla sentado/a</a:t>
                      </a:r>
                    </a:p>
                    <a:p>
                      <a:pPr marL="457200" indent="-365125" algn="l">
                        <a:lnSpc>
                          <a:spcPct val="100000"/>
                        </a:lnSpc>
                        <a:spcAft>
                          <a:spcPts val="0"/>
                        </a:spcAft>
                      </a:pP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Índice córmico</a:t>
                      </a:r>
                    </a:p>
                    <a:p>
                      <a:pPr marL="457200" indent="-365125" algn="l">
                        <a:lnSpc>
                          <a:spcPct val="100000"/>
                        </a:lnSpc>
                        <a:spcAft>
                          <a:spcPts val="0"/>
                        </a:spcAft>
                      </a:pPr>
                      <a:r>
                        <a:rPr lang="es-EC" sz="900" dirty="0">
                          <a:effectLst/>
                        </a:rPr>
                        <a:t>(%)</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Brazada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24,00 - 34,69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124 - 136,9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59 - 63,9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40,14 - 47,44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121 - 126,9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34,70 - 35,99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137 - 137,9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64 - 64,9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47,45 - 48,91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127 - 132,9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36,00 - 36,59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138 - 138,9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65 - 67,9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48,92 - 49,28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133 - 134,9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36,60 - 37,49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139 - 139,9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68 - 68,9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49,29 - 49,30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135 - 136,9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smtClean="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37,50 - 37,99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140 - 140,9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69 - 69,9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49,31 - 50,70</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137 - 137,9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38,00 - 38,99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141 - 141,9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70 - 70,9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50,71 - 51,03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138 - 138,9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39,00 - 40,99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142 - 142,9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71 - 71,9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51,04 - 51,05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139 - 139,9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41,00 - 45,49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143 - 146,9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72 - 72,9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51,06 - 52,41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140 - 142,9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45,50 - 46,19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147 - 147,9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73 - 73,9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52,42 - 52,50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143 - 143,9</a:t>
                      </a:r>
                      <a:endParaRPr lang="es-EC" sz="800" b="0">
                        <a:solidFill>
                          <a:srgbClr val="000000"/>
                        </a:solidFill>
                        <a:effectLst/>
                        <a:latin typeface="Calibri"/>
                        <a:ea typeface="Calibri"/>
                        <a:cs typeface="Arial"/>
                      </a:endParaRPr>
                    </a:p>
                  </a:txBody>
                  <a:tcPr marL="68580" marR="68580" marT="0" marB="0" anchor="b"/>
                </a:tc>
              </a:tr>
              <a:tr h="282983">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46,20 - 47,40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148 - 148,5</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74 - 74,5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52,51 - 52,90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144 - 144,5</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clasificación </a:t>
            </a:r>
            <a:r>
              <a:rPr lang="es-EC" sz="1100" dirty="0" smtClean="0"/>
              <a:t>suficiente</a:t>
            </a:r>
            <a:r>
              <a:rPr lang="es-EC" sz="1100" dirty="0"/>
              <a:t>, buena, distinguida y sobresaliente, respectivamente.</a:t>
            </a:r>
          </a:p>
        </p:txBody>
      </p:sp>
      <p:pic>
        <p:nvPicPr>
          <p:cNvPr id="8"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9" name="8 Rectángulo"/>
          <p:cNvSpPr/>
          <p:nvPr/>
        </p:nvSpPr>
        <p:spPr>
          <a:xfrm>
            <a:off x="8751871" y="3491716"/>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9745" y="3921336"/>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1872" y="3200837"/>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Rectángulo"/>
          <p:cNvSpPr/>
          <p:nvPr/>
        </p:nvSpPr>
        <p:spPr>
          <a:xfrm>
            <a:off x="8759745" y="2791649"/>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12 Cerrar corchete"/>
          <p:cNvSpPr/>
          <p:nvPr/>
        </p:nvSpPr>
        <p:spPr>
          <a:xfrm>
            <a:off x="8656732" y="2708920"/>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59557" y="3272179"/>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64288" y="3566613"/>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6" name="15 Cerrar corchete"/>
          <p:cNvSpPr/>
          <p:nvPr/>
        </p:nvSpPr>
        <p:spPr>
          <a:xfrm>
            <a:off x="8671429" y="3846902"/>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1324344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107504" y="4581128"/>
            <a:ext cx="5091137"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FACTORES ANTROPOMÉTRICOS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Antropométricas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para la Detección y 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femenino 10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3023773551"/>
              </p:ext>
            </p:extLst>
          </p:nvPr>
        </p:nvGraphicFramePr>
        <p:xfrm>
          <a:off x="179512" y="908723"/>
          <a:ext cx="8424937" cy="3384373"/>
        </p:xfrm>
        <a:graphic>
          <a:graphicData uri="http://schemas.openxmlformats.org/drawingml/2006/table">
            <a:tbl>
              <a:tblPr firstRow="1" firstCol="1" bandRow="1">
                <a:tableStyleId>{5C22544A-7EE6-4342-B048-85BDC9FD1C3A}</a:tableStyleId>
              </a:tblPr>
              <a:tblGrid>
                <a:gridCol w="833774"/>
                <a:gridCol w="993368"/>
                <a:gridCol w="1319559"/>
                <a:gridCol w="1319559"/>
                <a:gridCol w="1319559"/>
                <a:gridCol w="1319559"/>
                <a:gridCol w="1319559"/>
              </a:tblGrid>
              <a:tr h="560653">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Peso</a:t>
                      </a:r>
                      <a:endParaRPr lang="es-EC" sz="900" dirty="0">
                        <a:effectLst/>
                      </a:endParaRPr>
                    </a:p>
                    <a:p>
                      <a:pPr marL="457200" indent="-365125" algn="l">
                        <a:lnSpc>
                          <a:spcPct val="100000"/>
                        </a:lnSpc>
                        <a:spcAft>
                          <a:spcPts val="0"/>
                        </a:spcAft>
                      </a:pPr>
                      <a:r>
                        <a:rPr lang="es-EC" sz="900" dirty="0">
                          <a:effectLst/>
                        </a:rPr>
                        <a:t>(kilogramos)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Talla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a:effectLst/>
                        </a:rPr>
                        <a:t>Talla sentado/a</a:t>
                      </a:r>
                    </a:p>
                    <a:p>
                      <a:pPr marL="457200" indent="-365125" algn="l">
                        <a:lnSpc>
                          <a:spcPct val="100000"/>
                        </a:lnSpc>
                        <a:spcAft>
                          <a:spcPts val="0"/>
                        </a:spcAft>
                      </a:pP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Índice córmico</a:t>
                      </a:r>
                    </a:p>
                    <a:p>
                      <a:pPr marL="457200" indent="-365125" algn="l">
                        <a:lnSpc>
                          <a:spcPct val="100000"/>
                        </a:lnSpc>
                        <a:spcAft>
                          <a:spcPts val="0"/>
                        </a:spcAft>
                      </a:pPr>
                      <a:r>
                        <a:rPr lang="es-EC" sz="900" dirty="0">
                          <a:effectLst/>
                        </a:rPr>
                        <a:t>(%)</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Brazada</a:t>
                      </a:r>
                    </a:p>
                    <a:p>
                      <a:pPr marL="457200" indent="-365125" algn="l">
                        <a:lnSpc>
                          <a:spcPct val="100000"/>
                        </a:lnSpc>
                        <a:spcAft>
                          <a:spcPts val="0"/>
                        </a:spcAft>
                      </a:pPr>
                      <a:r>
                        <a:rPr lang="es-EC" sz="900" dirty="0" smtClean="0">
                          <a:effectLst/>
                        </a:rPr>
                        <a:t>(</a:t>
                      </a:r>
                      <a:r>
                        <a:rPr lang="es-EC" sz="900" dirty="0">
                          <a:effectLst/>
                        </a:rPr>
                        <a:t>centímetros)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30,70 - 33,69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130 - 132,9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56 - 58,9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40,14 - 43,07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122 - 129,99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33,70 - 37,49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133 - 133,9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59 - 62,9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43,08 - 43,74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130 - 131,99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37,50 - 39,69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134 - 138,9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63 - 68,9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43,75 - 50,31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132 - 133,9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39,70 - 39,99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139 - 141,9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69 - 69,9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50,32 - 50,35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134 - 139,9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smtClean="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40,00 - 48,39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142 - 143,9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70 - 71,9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50,36 - 51,00</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140 - 141,9</a:t>
                      </a:r>
                      <a:endParaRPr lang="es-EC" sz="800" b="0" dirty="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48,40 - 48,79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144 - 144,9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72 - 72,9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51,01 - 51,38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142 - 142,9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48,80 - 52,29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145 - 146,9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73 - 73,9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51,39 - 52,23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143 - 143,9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52,30 - 52,39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147 - 148,9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74 - 75,9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52,24 - 54,13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144 - 145,9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52,40 - 52,47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149 - 149,9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76 - 76,9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54,14 - 55,19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146 - 146,9</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52,48 - 53,10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150 - 151</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77 - 77,5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55,20 - 55,80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147 - 147,5</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clasificación </a:t>
            </a:r>
            <a:r>
              <a:rPr lang="es-EC" sz="1100" dirty="0" smtClean="0"/>
              <a:t>suficiente</a:t>
            </a:r>
            <a:r>
              <a:rPr lang="es-EC" sz="1100" dirty="0"/>
              <a:t>, buena, distinguida y sobresaliente, respectivamente.</a:t>
            </a:r>
          </a:p>
        </p:txBody>
      </p:sp>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8" name="7 Rectángulo"/>
          <p:cNvSpPr/>
          <p:nvPr/>
        </p:nvSpPr>
        <p:spPr>
          <a:xfrm>
            <a:off x="8756955" y="3391202"/>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8772428" y="3760534"/>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1872" y="3140969"/>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9745" y="2668271"/>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Cerrar corchete"/>
          <p:cNvSpPr/>
          <p:nvPr/>
        </p:nvSpPr>
        <p:spPr>
          <a:xfrm>
            <a:off x="8656732" y="2564905"/>
            <a:ext cx="53275" cy="576064"/>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3" name="12 Cerrar corchete"/>
          <p:cNvSpPr/>
          <p:nvPr/>
        </p:nvSpPr>
        <p:spPr>
          <a:xfrm>
            <a:off x="8659557" y="3200837"/>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64288" y="3466100"/>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71429" y="3731172"/>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4100550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792820" y="4612372"/>
            <a:ext cx="3720506"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CAPACIDADES FISICAS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para la Detección y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masculino 09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1675190530"/>
              </p:ext>
            </p:extLst>
          </p:nvPr>
        </p:nvGraphicFramePr>
        <p:xfrm>
          <a:off x="179512" y="908723"/>
          <a:ext cx="8424937" cy="3384373"/>
        </p:xfrm>
        <a:graphic>
          <a:graphicData uri="http://schemas.openxmlformats.org/drawingml/2006/table">
            <a:tbl>
              <a:tblPr firstRow="1" firstCol="1" bandRow="1">
                <a:tableStyleId>{5C22544A-7EE6-4342-B048-85BDC9FD1C3A}</a:tableStyleId>
              </a:tblPr>
              <a:tblGrid>
                <a:gridCol w="833774"/>
                <a:gridCol w="993368"/>
                <a:gridCol w="1319559"/>
                <a:gridCol w="1319559"/>
                <a:gridCol w="1319559"/>
                <a:gridCol w="1319559"/>
                <a:gridCol w="1319559"/>
              </a:tblGrid>
              <a:tr h="560653">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Velocidad</a:t>
                      </a:r>
                      <a:endParaRPr lang="es-EC" sz="900" dirty="0">
                        <a:effectLst/>
                      </a:endParaRPr>
                    </a:p>
                    <a:p>
                      <a:pPr marL="457200" indent="-365125" algn="l">
                        <a:lnSpc>
                          <a:spcPct val="100000"/>
                        </a:lnSpc>
                        <a:spcAft>
                          <a:spcPts val="0"/>
                        </a:spcAft>
                      </a:pPr>
                      <a:r>
                        <a:rPr lang="es-EC" sz="900" dirty="0" smtClean="0">
                          <a:effectLst/>
                        </a:rPr>
                        <a:t>(Segundos) </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Fuerza</a:t>
                      </a:r>
                      <a:r>
                        <a:rPr lang="es-EC" sz="900" baseline="0" dirty="0" smtClean="0">
                          <a:effectLst/>
                        </a:rPr>
                        <a:t> Explosiva en tren inferior</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Abdominal</a:t>
                      </a:r>
                      <a:endParaRPr lang="es-EC" sz="900" dirty="0">
                        <a:effectLst/>
                      </a:endParaRPr>
                    </a:p>
                    <a:p>
                      <a:pPr marL="457200" indent="-365125"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en tren superior</a:t>
                      </a:r>
                    </a:p>
                    <a:p>
                      <a:pPr marL="92075" indent="0"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Resistencia</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6,76 - 6,57</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90 - 109,9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09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342,00 - 270,01</a:t>
                      </a:r>
                      <a:endParaRPr lang="es-EC" sz="800" b="0" dirty="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6,56 - 6,40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110 - 113,9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15 - 16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270,00 - 268,01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6,39 - 6,37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114 - 115,9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268,00 - 257,01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6,36 - 6,30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116 - 119,9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257,00 - 248,01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smtClean="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6,29 - 6,23</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120 - 147,9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13</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248,00 - 241,01</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6,22 - 6,11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148 - 148,9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241,00 - 235,01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6,10 - 6,09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149 - 149,9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235,00 - 189,01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6,08 - 5,85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150 - 152,9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22 - 24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16 - 17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189,00 - 171,01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5,84 - 5,82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153 - 153,9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171,00 - 168,01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5,81 - 5,75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154 - 154,5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168,00 - 161,00</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clasificación </a:t>
            </a:r>
            <a:r>
              <a:rPr lang="es-EC" sz="1100" dirty="0" smtClean="0"/>
              <a:t>suficiente</a:t>
            </a:r>
            <a:r>
              <a:rPr lang="es-EC" sz="1100" dirty="0"/>
              <a:t>, buena, distinguida y sobresaliente, respectivamente.</a:t>
            </a:r>
          </a:p>
        </p:txBody>
      </p:sp>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8" name="7 Rectángulo"/>
          <p:cNvSpPr/>
          <p:nvPr/>
        </p:nvSpPr>
        <p:spPr>
          <a:xfrm>
            <a:off x="8751871" y="3389530"/>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8759745" y="3819150"/>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1872" y="3098651"/>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9745" y="2689463"/>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Cerrar corchete"/>
          <p:cNvSpPr/>
          <p:nvPr/>
        </p:nvSpPr>
        <p:spPr>
          <a:xfrm>
            <a:off x="8656732" y="2606734"/>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3" name="12 Cerrar corchete"/>
          <p:cNvSpPr/>
          <p:nvPr/>
        </p:nvSpPr>
        <p:spPr>
          <a:xfrm>
            <a:off x="8659557" y="3169993"/>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64288" y="3464427"/>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71429" y="3744716"/>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3990155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792820" y="4612372"/>
            <a:ext cx="3720506"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CAPACIDADES FISICAS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para la Detección y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masculino 10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1393205859"/>
              </p:ext>
            </p:extLst>
          </p:nvPr>
        </p:nvGraphicFramePr>
        <p:xfrm>
          <a:off x="179512" y="908723"/>
          <a:ext cx="8424937" cy="3384373"/>
        </p:xfrm>
        <a:graphic>
          <a:graphicData uri="http://schemas.openxmlformats.org/drawingml/2006/table">
            <a:tbl>
              <a:tblPr firstRow="1" firstCol="1" bandRow="1">
                <a:tableStyleId>{5C22544A-7EE6-4342-B048-85BDC9FD1C3A}</a:tableStyleId>
              </a:tblPr>
              <a:tblGrid>
                <a:gridCol w="833774"/>
                <a:gridCol w="993368"/>
                <a:gridCol w="1319559"/>
                <a:gridCol w="1319559"/>
                <a:gridCol w="1319559"/>
                <a:gridCol w="1319559"/>
                <a:gridCol w="1319559"/>
              </a:tblGrid>
              <a:tr h="560653">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Velocidad</a:t>
                      </a:r>
                      <a:endParaRPr lang="es-EC" sz="900" dirty="0">
                        <a:effectLst/>
                      </a:endParaRPr>
                    </a:p>
                    <a:p>
                      <a:pPr marL="457200" indent="-365125" algn="l">
                        <a:lnSpc>
                          <a:spcPct val="100000"/>
                        </a:lnSpc>
                        <a:spcAft>
                          <a:spcPts val="0"/>
                        </a:spcAft>
                      </a:pPr>
                      <a:r>
                        <a:rPr lang="es-EC" sz="900" dirty="0" smtClean="0">
                          <a:effectLst/>
                        </a:rPr>
                        <a:t>(Segundos) </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Fuerza</a:t>
                      </a:r>
                      <a:r>
                        <a:rPr lang="es-EC" sz="900" baseline="0" dirty="0" smtClean="0">
                          <a:effectLst/>
                        </a:rPr>
                        <a:t> Explosiva en tren inferior</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Abdominal</a:t>
                      </a:r>
                      <a:endParaRPr lang="es-EC" sz="900" dirty="0">
                        <a:effectLst/>
                      </a:endParaRPr>
                    </a:p>
                    <a:p>
                      <a:pPr marL="457200" indent="-365125"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en tren superior</a:t>
                      </a:r>
                    </a:p>
                    <a:p>
                      <a:pPr marL="92075" indent="0"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Resistencia</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7,66 - 6,78</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131,5 - 142,9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241,50 - 240,01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6,77 - 6,57</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143 - 146,9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240,00 - 236,01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6,56 - 6,22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147 - 149,9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236,50 - 234,01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6,21 - 5,72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150 - 158,9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234,00 - 222,01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smtClean="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5,71 - 5,40</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159 - 163,9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17 - 19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16</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222,00 - 208,01</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5,39 - 5,17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164 - 167,9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17 - 22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208,00 - 204,01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5,16 - 4,84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168 - 182,9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204,00 - 188,01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4,83 - 4,33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183 - 192,9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22 - 29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24 - 31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188,00 - 171,51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4,32 - 4,07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193 - 193,9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171,50 - 168,01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4,08 - 3,89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194 - 195,5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168,00 - 166,00</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clasificación </a:t>
            </a:r>
            <a:r>
              <a:rPr lang="es-EC" sz="1100" dirty="0" smtClean="0"/>
              <a:t>suficiente</a:t>
            </a:r>
            <a:r>
              <a:rPr lang="es-EC" sz="1100" dirty="0"/>
              <a:t>, buena, distinguida y sobresaliente, respectivamente.</a:t>
            </a:r>
          </a:p>
        </p:txBody>
      </p:sp>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8" name="7 Rectángulo"/>
          <p:cNvSpPr/>
          <p:nvPr/>
        </p:nvSpPr>
        <p:spPr>
          <a:xfrm>
            <a:off x="8751871" y="3347700"/>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8759745" y="3777320"/>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1872" y="3056821"/>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9745" y="2647633"/>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Cerrar corchete"/>
          <p:cNvSpPr/>
          <p:nvPr/>
        </p:nvSpPr>
        <p:spPr>
          <a:xfrm>
            <a:off x="8656732" y="2564904"/>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3" name="12 Cerrar corchete"/>
          <p:cNvSpPr/>
          <p:nvPr/>
        </p:nvSpPr>
        <p:spPr>
          <a:xfrm>
            <a:off x="8659557" y="3128163"/>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64288" y="3422597"/>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71429" y="3702886"/>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3605869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69486"/>
            <a:ext cx="8496944" cy="1143000"/>
          </a:xfrm>
        </p:spPr>
        <p:txBody>
          <a:bodyPr/>
          <a:lstStyle/>
          <a:p>
            <a:r>
              <a:rPr lang="es-EC" sz="2400" dirty="0" smtClean="0">
                <a:solidFill>
                  <a:schemeClr val="tx1"/>
                </a:solidFill>
              </a:rPr>
              <a:t>PLANTEAMIENTO DEL PROBLEMA</a:t>
            </a:r>
            <a:endParaRPr lang="es-ES" sz="2400" dirty="0"/>
          </a:p>
        </p:txBody>
      </p:sp>
      <p:pic>
        <p:nvPicPr>
          <p:cNvPr id="8"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graphicFrame>
        <p:nvGraphicFramePr>
          <p:cNvPr id="5" name="4 Diagrama"/>
          <p:cNvGraphicFramePr/>
          <p:nvPr>
            <p:extLst>
              <p:ext uri="{D42A27DB-BD31-4B8C-83A1-F6EECF244321}">
                <p14:modId xmlns:p14="http://schemas.microsoft.com/office/powerpoint/2010/main" val="2908639596"/>
              </p:ext>
            </p:extLst>
          </p:nvPr>
        </p:nvGraphicFramePr>
        <p:xfrm>
          <a:off x="467544" y="1397000"/>
          <a:ext cx="8136904" cy="4048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0" name="Picture 2" descr="Resultado de imagen para seledina nieves"/>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1750" b="10722"/>
          <a:stretch/>
        </p:blipFill>
        <p:spPr bwMode="auto">
          <a:xfrm>
            <a:off x="6156176" y="692696"/>
            <a:ext cx="2405599" cy="101020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Resultado de imagen para alexandra escoba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3605" b="18041"/>
          <a:stretch/>
        </p:blipFill>
        <p:spPr bwMode="auto">
          <a:xfrm>
            <a:off x="539552" y="5157192"/>
            <a:ext cx="2405599" cy="1008112"/>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Resultado de imagen para boris burov"/>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7" name="AutoShape 8" descr="Resultado de imagen para boris burov"/>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059" name="Picture 11" descr="Imagen relacionada"/>
          <p:cNvPicPr>
            <a:picLocks noChangeAspect="1" noChangeArrowheads="1"/>
          </p:cNvPicPr>
          <p:nvPr/>
        </p:nvPicPr>
        <p:blipFill rotWithShape="1">
          <a:blip r:embed="rId10">
            <a:extLst>
              <a:ext uri="{28A0092B-C50C-407E-A947-70E740481C1C}">
                <a14:useLocalDpi xmlns:a14="http://schemas.microsoft.com/office/drawing/2010/main" val="0"/>
              </a:ext>
            </a:extLst>
          </a:blip>
          <a:srcRect l="11652" t="9285" r="5903" b="45357"/>
          <a:stretch/>
        </p:blipFill>
        <p:spPr bwMode="auto">
          <a:xfrm>
            <a:off x="3341697" y="705015"/>
            <a:ext cx="2405599" cy="997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616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792820" y="4612372"/>
            <a:ext cx="3720506"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CAPACIDADES FISICAS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para la Detección y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femenino 09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1142560882"/>
              </p:ext>
            </p:extLst>
          </p:nvPr>
        </p:nvGraphicFramePr>
        <p:xfrm>
          <a:off x="160685" y="908723"/>
          <a:ext cx="8443764" cy="3384373"/>
        </p:xfrm>
        <a:graphic>
          <a:graphicData uri="http://schemas.openxmlformats.org/drawingml/2006/table">
            <a:tbl>
              <a:tblPr firstRow="1" firstCol="1" bandRow="1">
                <a:tableStyleId>{5C22544A-7EE6-4342-B048-85BDC9FD1C3A}</a:tableStyleId>
              </a:tblPr>
              <a:tblGrid>
                <a:gridCol w="835637"/>
                <a:gridCol w="995587"/>
                <a:gridCol w="1322508"/>
                <a:gridCol w="1322508"/>
                <a:gridCol w="1322508"/>
                <a:gridCol w="1322508"/>
                <a:gridCol w="1322508"/>
              </a:tblGrid>
              <a:tr h="560653">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Velocidad</a:t>
                      </a:r>
                      <a:endParaRPr lang="es-EC" sz="900" dirty="0">
                        <a:effectLst/>
                      </a:endParaRPr>
                    </a:p>
                    <a:p>
                      <a:pPr marL="457200" indent="-365125" algn="l">
                        <a:lnSpc>
                          <a:spcPct val="100000"/>
                        </a:lnSpc>
                        <a:spcAft>
                          <a:spcPts val="0"/>
                        </a:spcAft>
                      </a:pPr>
                      <a:r>
                        <a:rPr lang="es-EC" sz="900" dirty="0" smtClean="0">
                          <a:effectLst/>
                        </a:rPr>
                        <a:t>(Segundos) </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Fuerza</a:t>
                      </a:r>
                      <a:r>
                        <a:rPr lang="es-EC" sz="900" baseline="0" dirty="0" smtClean="0">
                          <a:effectLst/>
                        </a:rPr>
                        <a:t> Explosiva en tren inferior</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Abdominal</a:t>
                      </a:r>
                      <a:endParaRPr lang="es-EC" sz="900" dirty="0">
                        <a:effectLst/>
                      </a:endParaRPr>
                    </a:p>
                    <a:p>
                      <a:pPr marL="457200" indent="-365125"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en tren superior</a:t>
                      </a:r>
                    </a:p>
                    <a:p>
                      <a:pPr marL="92075" indent="0"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Resistencia</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7,28 - 6,57</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117 - 121,9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481,00 - 358,01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6,56 - 6,42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122 - 123,9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358,00 - 349,01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6,41 - 6,38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124 - 128,9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349,00 - 328,01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6,37 - 6,34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129 - 129,9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328,00 - 273,01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smtClean="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6,33 - 6,30</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130 - 130,9</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15</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15</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a:solidFill>
                            <a:srgbClr val="000000"/>
                          </a:solidFill>
                          <a:effectLst/>
                          <a:latin typeface="Arial"/>
                          <a:ea typeface="Calibri"/>
                          <a:cs typeface="Arial"/>
                        </a:rPr>
                        <a:t>273,00 - 271,01</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6,29 - 6,24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131 - 132,9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271,00 - 267,01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6,23 - 5,99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133 - 133,9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267,00 - 262,01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5,98 - 5,79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134 - 135,9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262,00 - 253,01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a:solidFill>
                            <a:srgbClr val="000000"/>
                          </a:solidFill>
                          <a:effectLst/>
                          <a:latin typeface="Arial"/>
                          <a:ea typeface="Calibri"/>
                          <a:cs typeface="Arial"/>
                        </a:rPr>
                        <a:t>5,78 - 5,64</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136 - 137,9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253,00 - 243,01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5,63 - 5,52</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138 - 139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a:solidFill>
                            <a:srgbClr val="000000"/>
                          </a:solidFill>
                          <a:effectLst/>
                          <a:latin typeface="Arial"/>
                          <a:ea typeface="Calibri"/>
                          <a:cs typeface="Arial"/>
                        </a:rPr>
                        <a:t>21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a:solidFill>
                            <a:srgbClr val="000000"/>
                          </a:solidFill>
                          <a:effectLst/>
                          <a:latin typeface="Arial"/>
                          <a:ea typeface="Calibri"/>
                          <a:cs typeface="Arial"/>
                        </a:rPr>
                        <a:t>243,00 - 238,00</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a:t>Estableciendo además, un sistema de puntuación complementaria, evaluada sobre la máxima de 50 puntos, </a:t>
            </a:r>
            <a:r>
              <a:rPr lang="es-EC" sz="1100" dirty="0" smtClean="0"/>
              <a:t>categorizados </a:t>
            </a:r>
            <a:r>
              <a:rPr lang="es-EC" sz="1100" dirty="0"/>
              <a:t>a partir de 25 puntos hasta los 50 puntos, con </a:t>
            </a:r>
            <a:r>
              <a:rPr lang="es-EC" sz="1100" dirty="0" smtClean="0"/>
              <a:t>clasificación </a:t>
            </a:r>
            <a:r>
              <a:rPr lang="es-EC" sz="1100" dirty="0"/>
              <a:t>suficiente, buena, distinguida y sobresaliente, respectivamente.</a:t>
            </a:r>
          </a:p>
        </p:txBody>
      </p:sp>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8" name="7 Rectángulo"/>
          <p:cNvSpPr/>
          <p:nvPr/>
        </p:nvSpPr>
        <p:spPr>
          <a:xfrm>
            <a:off x="8751871" y="3419708"/>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8759745" y="3849328"/>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1872" y="3128829"/>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9745" y="2719641"/>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Cerrar corchete"/>
          <p:cNvSpPr/>
          <p:nvPr/>
        </p:nvSpPr>
        <p:spPr>
          <a:xfrm>
            <a:off x="8656732" y="2636912"/>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3" name="12 Cerrar corchete"/>
          <p:cNvSpPr/>
          <p:nvPr/>
        </p:nvSpPr>
        <p:spPr>
          <a:xfrm>
            <a:off x="8659557" y="3200171"/>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64288" y="3494605"/>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71429" y="3774894"/>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12259737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ANÁLISIS DE RESULTADOS</a:t>
            </a:r>
            <a:endParaRPr lang="es-ES" dirty="0">
              <a:solidFill>
                <a:schemeClr val="tx1"/>
              </a:solidFill>
              <a:cs typeface="Times New Roman" panose="02020603050405020304" pitchFamily="18" charset="0"/>
            </a:endParaRPr>
          </a:p>
        </p:txBody>
      </p:sp>
      <p:sp>
        <p:nvSpPr>
          <p:cNvPr id="7" name="6 Rectángulo"/>
          <p:cNvSpPr/>
          <p:nvPr/>
        </p:nvSpPr>
        <p:spPr>
          <a:xfrm>
            <a:off x="792820" y="4612372"/>
            <a:ext cx="3720506" cy="1292662"/>
          </a:xfrm>
          <a:prstGeom prst="rect">
            <a:avLst/>
          </a:prstGeom>
          <a:noFill/>
        </p:spPr>
        <p:txBody>
          <a:bodyPr wrap="none" lIns="91440" tIns="45720" rIns="91440" bIns="45720">
            <a:spAutoFit/>
          </a:bodyPr>
          <a:lstStyle/>
          <a:p>
            <a:pPr algn="ctr"/>
            <a:r>
              <a:rPr lang="es-EC" sz="2400" b="1" dirty="0" smtClean="0">
                <a:ln w="1905"/>
                <a:solidFill>
                  <a:schemeClr val="tx1">
                    <a:lumMod val="65000"/>
                    <a:lumOff val="35000"/>
                  </a:schemeClr>
                </a:solidFill>
                <a:effectLst>
                  <a:innerShdw blurRad="69850" dist="43180" dir="5400000">
                    <a:srgbClr val="000000">
                      <a:alpha val="65000"/>
                    </a:srgbClr>
                  </a:innerShdw>
                </a:effectLst>
              </a:rPr>
              <a:t>CAPACIDADES FISICAS</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Normas para la Detección y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Selección Deportiva, </a:t>
            </a:r>
          </a:p>
          <a:p>
            <a:pPr algn="ctr"/>
            <a:r>
              <a:rPr lang="es-EC" b="1" i="1" dirty="0" smtClean="0">
                <a:ln w="1905"/>
                <a:solidFill>
                  <a:schemeClr val="tx1">
                    <a:lumMod val="65000"/>
                    <a:lumOff val="35000"/>
                  </a:schemeClr>
                </a:solidFill>
                <a:effectLst>
                  <a:innerShdw blurRad="69850" dist="43180" dir="5400000">
                    <a:srgbClr val="000000">
                      <a:alpha val="65000"/>
                    </a:srgbClr>
                  </a:innerShdw>
                </a:effectLst>
              </a:rPr>
              <a:t>femenino 10 años</a:t>
            </a:r>
            <a:endParaRPr lang="es-ES" b="1" i="1" dirty="0">
              <a:ln w="1905"/>
              <a:solidFill>
                <a:schemeClr val="tx1">
                  <a:lumMod val="65000"/>
                  <a:lumOff val="35000"/>
                </a:schemeClr>
              </a:solidFill>
              <a:effectLst>
                <a:innerShdw blurRad="69850" dist="43180" dir="5400000">
                  <a:srgbClr val="000000">
                    <a:alpha val="65000"/>
                  </a:srgbClr>
                </a:innerShdw>
              </a:effectLst>
            </a:endParaRPr>
          </a:p>
        </p:txBody>
      </p:sp>
      <p:graphicFrame>
        <p:nvGraphicFramePr>
          <p:cNvPr id="2" name="1 Tabla"/>
          <p:cNvGraphicFramePr>
            <a:graphicFrameLocks noGrp="1"/>
          </p:cNvGraphicFramePr>
          <p:nvPr>
            <p:extLst>
              <p:ext uri="{D42A27DB-BD31-4B8C-83A1-F6EECF244321}">
                <p14:modId xmlns:p14="http://schemas.microsoft.com/office/powerpoint/2010/main" val="3827416538"/>
              </p:ext>
            </p:extLst>
          </p:nvPr>
        </p:nvGraphicFramePr>
        <p:xfrm>
          <a:off x="160685" y="908723"/>
          <a:ext cx="8443764" cy="3384373"/>
        </p:xfrm>
        <a:graphic>
          <a:graphicData uri="http://schemas.openxmlformats.org/drawingml/2006/table">
            <a:tbl>
              <a:tblPr firstRow="1" firstCol="1" bandRow="1">
                <a:tableStyleId>{5C22544A-7EE6-4342-B048-85BDC9FD1C3A}</a:tableStyleId>
              </a:tblPr>
              <a:tblGrid>
                <a:gridCol w="835637"/>
                <a:gridCol w="995587"/>
                <a:gridCol w="1322508"/>
                <a:gridCol w="1322508"/>
                <a:gridCol w="1322508"/>
                <a:gridCol w="1322508"/>
                <a:gridCol w="1322508"/>
              </a:tblGrid>
              <a:tr h="560653">
                <a:tc>
                  <a:txBody>
                    <a:bodyPr/>
                    <a:lstStyle/>
                    <a:p>
                      <a:pPr marL="457200" indent="-365125" algn="l">
                        <a:lnSpc>
                          <a:spcPct val="100000"/>
                        </a:lnSpc>
                        <a:spcAft>
                          <a:spcPts val="0"/>
                        </a:spcAft>
                      </a:pPr>
                      <a:r>
                        <a:rPr lang="es-EC" sz="900" dirty="0">
                          <a:effectLst/>
                        </a:rPr>
                        <a:t>Puntos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a:effectLst/>
                        </a:rPr>
                        <a:t>Percentil</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Velocidad</a:t>
                      </a:r>
                      <a:endParaRPr lang="es-EC" sz="900" dirty="0">
                        <a:effectLst/>
                      </a:endParaRPr>
                    </a:p>
                    <a:p>
                      <a:pPr marL="457200" indent="-365125" algn="l">
                        <a:lnSpc>
                          <a:spcPct val="100000"/>
                        </a:lnSpc>
                        <a:spcAft>
                          <a:spcPts val="0"/>
                        </a:spcAft>
                      </a:pPr>
                      <a:r>
                        <a:rPr lang="es-EC" sz="900" dirty="0" smtClean="0">
                          <a:effectLst/>
                        </a:rPr>
                        <a:t>(Segundos) </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Fuerza</a:t>
                      </a:r>
                      <a:r>
                        <a:rPr lang="es-EC" sz="900" baseline="0" dirty="0" smtClean="0">
                          <a:effectLst/>
                        </a:rPr>
                        <a:t> Explosiva en tren inferior</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Abdominal</a:t>
                      </a:r>
                      <a:endParaRPr lang="es-EC" sz="900" dirty="0">
                        <a:effectLst/>
                      </a:endParaRPr>
                    </a:p>
                    <a:p>
                      <a:pPr marL="457200" indent="-365125"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92075" indent="0" algn="l">
                        <a:lnSpc>
                          <a:spcPct val="100000"/>
                        </a:lnSpc>
                        <a:spcAft>
                          <a:spcPts val="0"/>
                        </a:spcAft>
                      </a:pPr>
                      <a:r>
                        <a:rPr lang="es-EC" sz="900" dirty="0" smtClean="0">
                          <a:effectLst/>
                        </a:rPr>
                        <a:t>Resistencia a la Fuerza</a:t>
                      </a:r>
                      <a:r>
                        <a:rPr lang="es-EC" sz="900" baseline="0" dirty="0" smtClean="0">
                          <a:effectLst/>
                        </a:rPr>
                        <a:t> en tren superior</a:t>
                      </a:r>
                    </a:p>
                    <a:p>
                      <a:pPr marL="92075" indent="0" algn="l">
                        <a:lnSpc>
                          <a:spcPct val="100000"/>
                        </a:lnSpc>
                        <a:spcAft>
                          <a:spcPts val="0"/>
                        </a:spcAft>
                      </a:pPr>
                      <a:r>
                        <a:rPr lang="es-EC" sz="900" dirty="0" smtClean="0">
                          <a:effectLst/>
                        </a:rPr>
                        <a:t>(Repeticiones)</a:t>
                      </a:r>
                      <a:endParaRPr lang="es-EC" sz="900" dirty="0">
                        <a:solidFill>
                          <a:srgbClr val="000000"/>
                        </a:solidFill>
                        <a:effectLst/>
                        <a:latin typeface="Calibri"/>
                        <a:ea typeface="Calibri"/>
                        <a:cs typeface="Arial"/>
                      </a:endParaRPr>
                    </a:p>
                  </a:txBody>
                  <a:tcPr marL="44605" marR="44605" marT="0" marB="0" anchor="ctr">
                    <a:solidFill>
                      <a:srgbClr val="0070C0"/>
                    </a:solidFill>
                  </a:tcPr>
                </a:tc>
                <a:tc>
                  <a:txBody>
                    <a:bodyPr/>
                    <a:lstStyle/>
                    <a:p>
                      <a:pPr marL="457200" indent="-365125" algn="l">
                        <a:lnSpc>
                          <a:spcPct val="100000"/>
                        </a:lnSpc>
                        <a:spcAft>
                          <a:spcPts val="0"/>
                        </a:spcAft>
                      </a:pPr>
                      <a:r>
                        <a:rPr lang="es-EC" sz="900" dirty="0" smtClean="0">
                          <a:effectLst/>
                        </a:rPr>
                        <a:t>Resistencia</a:t>
                      </a:r>
                      <a:endParaRPr lang="es-EC" sz="900" dirty="0">
                        <a:effectLst/>
                      </a:endParaRPr>
                    </a:p>
                    <a:p>
                      <a:pPr marL="457200" indent="-365125" algn="l">
                        <a:lnSpc>
                          <a:spcPct val="100000"/>
                        </a:lnSpc>
                        <a:spcAft>
                          <a:spcPts val="0"/>
                        </a:spcAft>
                      </a:pPr>
                      <a:r>
                        <a:rPr lang="es-EC" sz="900" dirty="0" smtClean="0">
                          <a:effectLst/>
                        </a:rPr>
                        <a:t>(Segundos)</a:t>
                      </a:r>
                      <a:endParaRPr lang="es-EC" sz="900" dirty="0">
                        <a:solidFill>
                          <a:srgbClr val="000000"/>
                        </a:solidFill>
                        <a:effectLst/>
                        <a:latin typeface="Calibri"/>
                        <a:ea typeface="Calibri"/>
                        <a:cs typeface="Arial"/>
                      </a:endParaRPr>
                    </a:p>
                  </a:txBody>
                  <a:tcPr marL="44605" marR="44605" marT="0" marB="0" anchor="ctr">
                    <a:solidFill>
                      <a:srgbClr val="0070C0"/>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10P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7,85 - 7,24</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107,8 - 120,1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292,80 - 276,01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2</a:t>
                      </a:r>
                    </a:p>
                  </a:txBody>
                  <a:tcPr marL="44605" marR="44605" marT="0" marB="0" anchor="ctr">
                    <a:solidFill>
                      <a:srgbClr val="0070C0"/>
                    </a:solidFill>
                  </a:tcPr>
                </a:tc>
                <a:tc>
                  <a:txBody>
                    <a:bodyPr/>
                    <a:lstStyle/>
                    <a:p>
                      <a:pPr indent="180340" algn="ctr">
                        <a:lnSpc>
                          <a:spcPct val="200000"/>
                        </a:lnSpc>
                        <a:spcAft>
                          <a:spcPts val="0"/>
                        </a:spcAft>
                      </a:pPr>
                      <a:r>
                        <a:rPr lang="es-EC" sz="800" dirty="0" smtClean="0">
                          <a:effectLst/>
                        </a:rPr>
                        <a:t>20P</a:t>
                      </a:r>
                      <a:endParaRPr lang="es-EC" sz="700" dirty="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7,23 - 6,83</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120,2 - 123,7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276,00 - 255,61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3</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30P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6,82 - 6,27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123,8 - 128,9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255,60 - 246,81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4</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40P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6,26 - 6,01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129 - 139,9</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246,80 - 235,01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5</a:t>
                      </a:r>
                    </a:p>
                  </a:txBody>
                  <a:tcPr marL="44605" marR="44605" marT="0" marB="0" anchor="ctr">
                    <a:solidFill>
                      <a:schemeClr val="accent6">
                        <a:lumMod val="40000"/>
                        <a:lumOff val="60000"/>
                      </a:schemeClr>
                    </a:solidFill>
                  </a:tcPr>
                </a:tc>
                <a:tc>
                  <a:txBody>
                    <a:bodyPr/>
                    <a:lstStyle/>
                    <a:p>
                      <a:pPr indent="180340" algn="ctr">
                        <a:lnSpc>
                          <a:spcPct val="200000"/>
                        </a:lnSpc>
                        <a:spcAft>
                          <a:spcPts val="0"/>
                        </a:spcAft>
                      </a:pPr>
                      <a:r>
                        <a:rPr lang="es-EC" sz="800" smtClean="0">
                          <a:effectLst/>
                        </a:rPr>
                        <a:t>50P</a:t>
                      </a:r>
                      <a:endParaRPr lang="es-EC" sz="700" dirty="0">
                        <a:solidFill>
                          <a:srgbClr val="000000"/>
                        </a:solidFill>
                        <a:effectLst/>
                        <a:latin typeface="Calibri"/>
                        <a:ea typeface="Calibri"/>
                        <a:cs typeface="Arial"/>
                      </a:endParaRPr>
                    </a:p>
                  </a:txBody>
                  <a:tcPr marL="44605" marR="44605" marT="0" marB="0">
                    <a:solidFill>
                      <a:schemeClr val="accent6">
                        <a:lumMod val="40000"/>
                        <a:lumOff val="60000"/>
                      </a:schemeClr>
                    </a:solidFill>
                  </a:tcPr>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6,00 - 5,88</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140 - 146,1</a:t>
                      </a:r>
                      <a:endParaRPr lang="es-EC" sz="800" b="0" dirty="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21</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20</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235,00 - 232,41</a:t>
                      </a:r>
                      <a:endParaRPr lang="es-EC" sz="800" b="0">
                        <a:solidFill>
                          <a:srgbClr val="000000"/>
                        </a:solidFill>
                        <a:effectLst/>
                        <a:latin typeface="Calibri"/>
                        <a:ea typeface="Calibri"/>
                        <a:cs typeface="Arial"/>
                      </a:endParaRPr>
                    </a:p>
                  </a:txBody>
                  <a:tcPr marL="68580" marR="68580" marT="0" marB="0" anchor="b">
                    <a:solidFill>
                      <a:schemeClr val="accent6">
                        <a:lumMod val="40000"/>
                        <a:lumOff val="60000"/>
                      </a:schemeClr>
                    </a:solidFill>
                  </a:tcPr>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6</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60P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5,87 - 5,75</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146,2 - 148,1</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22</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21 - 22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232,40 - 224,41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7</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70P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5,74 - 5,50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148,2 - 154,1</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23</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23 - 31</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224,40 - 205,21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8</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80P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5,49 - 4,88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154,2 - 168,9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24 - 27</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32 - 38</a:t>
                      </a:r>
                      <a:endParaRPr lang="es-EC" sz="800" b="0" dirty="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205,20 - 162,01</a:t>
                      </a:r>
                      <a:endParaRPr lang="es-EC" sz="800" b="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9</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90P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4,87 - 4,76</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169 - 171,9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28</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39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162,00 - 154,01</a:t>
                      </a:r>
                      <a:endParaRPr lang="es-EC" sz="800" b="0" dirty="0">
                        <a:solidFill>
                          <a:srgbClr val="000000"/>
                        </a:solidFill>
                        <a:effectLst/>
                        <a:latin typeface="Calibri"/>
                        <a:ea typeface="Calibri"/>
                        <a:cs typeface="Arial"/>
                      </a:endParaRPr>
                    </a:p>
                  </a:txBody>
                  <a:tcPr marL="68580" marR="68580" marT="0" marB="0" anchor="b"/>
                </a:tc>
              </a:tr>
              <a:tr h="282372">
                <a:tc>
                  <a:txBody>
                    <a:bodyPr/>
                    <a:lstStyle/>
                    <a:p>
                      <a:pPr marL="0" indent="0" algn="ctr">
                        <a:lnSpc>
                          <a:spcPct val="200000"/>
                        </a:lnSpc>
                        <a:spcAft>
                          <a:spcPts val="0"/>
                        </a:spcAft>
                      </a:pPr>
                      <a:r>
                        <a:rPr lang="es-EC" sz="900" b="1" kern="1200" dirty="0">
                          <a:solidFill>
                            <a:schemeClr val="lt1"/>
                          </a:solidFill>
                          <a:effectLst/>
                          <a:latin typeface="+mn-lt"/>
                          <a:ea typeface="+mn-ea"/>
                          <a:cs typeface="+mn-cs"/>
                        </a:rPr>
                        <a:t>10</a:t>
                      </a:r>
                    </a:p>
                  </a:txBody>
                  <a:tcPr marL="44605" marR="44605" marT="0" marB="0" anchor="ctr">
                    <a:solidFill>
                      <a:srgbClr val="0070C0"/>
                    </a:solidFill>
                  </a:tcPr>
                </a:tc>
                <a:tc>
                  <a:txBody>
                    <a:bodyPr/>
                    <a:lstStyle/>
                    <a:p>
                      <a:pPr indent="180340" algn="ctr">
                        <a:lnSpc>
                          <a:spcPct val="200000"/>
                        </a:lnSpc>
                        <a:spcAft>
                          <a:spcPts val="0"/>
                        </a:spcAft>
                      </a:pPr>
                      <a:r>
                        <a:rPr lang="es-EC" sz="800" smtClean="0">
                          <a:effectLst/>
                        </a:rPr>
                        <a:t>95P</a:t>
                      </a:r>
                      <a:endParaRPr lang="es-EC" sz="700">
                        <a:solidFill>
                          <a:srgbClr val="000000"/>
                        </a:solidFill>
                        <a:effectLst/>
                        <a:latin typeface="Calibri"/>
                        <a:ea typeface="Calibri"/>
                        <a:cs typeface="Arial"/>
                      </a:endParaRPr>
                    </a:p>
                  </a:txBody>
                  <a:tcPr marL="44605" marR="44605" marT="0" marB="0"/>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4,75 - 4,92</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172 - 173</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29</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smtClean="0">
                          <a:solidFill>
                            <a:srgbClr val="000000"/>
                          </a:solidFill>
                          <a:effectLst/>
                          <a:latin typeface="Arial"/>
                          <a:ea typeface="Calibri"/>
                          <a:cs typeface="Arial"/>
                        </a:rPr>
                        <a:t>40</a:t>
                      </a:r>
                      <a:endParaRPr lang="es-EC" sz="800" b="0">
                        <a:solidFill>
                          <a:srgbClr val="000000"/>
                        </a:solidFill>
                        <a:effectLst/>
                        <a:latin typeface="Calibri"/>
                        <a:ea typeface="Calibri"/>
                        <a:cs typeface="Arial"/>
                      </a:endParaRPr>
                    </a:p>
                  </a:txBody>
                  <a:tcPr marL="68580" marR="68580" marT="0" marB="0" anchor="b"/>
                </a:tc>
                <a:tc>
                  <a:txBody>
                    <a:bodyPr/>
                    <a:lstStyle/>
                    <a:p>
                      <a:pPr indent="180340" algn="ctr">
                        <a:lnSpc>
                          <a:spcPct val="150000"/>
                        </a:lnSpc>
                        <a:spcAft>
                          <a:spcPts val="0"/>
                        </a:spcAft>
                      </a:pPr>
                      <a:r>
                        <a:rPr lang="es-EC" sz="800" b="0" dirty="0" smtClean="0">
                          <a:solidFill>
                            <a:srgbClr val="000000"/>
                          </a:solidFill>
                          <a:effectLst/>
                          <a:latin typeface="Arial"/>
                          <a:ea typeface="Calibri"/>
                          <a:cs typeface="Arial"/>
                        </a:rPr>
                        <a:t>154,00 - 150</a:t>
                      </a:r>
                      <a:endParaRPr lang="es-EC" sz="800" b="0" dirty="0">
                        <a:solidFill>
                          <a:srgbClr val="000000"/>
                        </a:solidFill>
                        <a:effectLst/>
                        <a:latin typeface="Calibri"/>
                        <a:ea typeface="Calibri"/>
                        <a:cs typeface="Arial"/>
                      </a:endParaRPr>
                    </a:p>
                  </a:txBody>
                  <a:tcPr marL="68580" marR="68580" marT="0" marB="0" anchor="b"/>
                </a:tc>
              </a:tr>
            </a:tbl>
          </a:graphicData>
        </a:graphic>
      </p:graphicFrame>
      <p:sp>
        <p:nvSpPr>
          <p:cNvPr id="5" name="4 Rectángulo"/>
          <p:cNvSpPr/>
          <p:nvPr/>
        </p:nvSpPr>
        <p:spPr>
          <a:xfrm>
            <a:off x="5179561" y="4535428"/>
            <a:ext cx="3856935" cy="1446550"/>
          </a:xfrm>
          <a:prstGeom prst="rect">
            <a:avLst/>
          </a:prstGeom>
        </p:spPr>
        <p:txBody>
          <a:bodyPr wrap="square">
            <a:spAutoFit/>
          </a:bodyPr>
          <a:lstStyle/>
          <a:p>
            <a:r>
              <a:rPr lang="es-EC" sz="1100" dirty="0" smtClean="0"/>
              <a:t>Se considerarán </a:t>
            </a:r>
            <a:r>
              <a:rPr lang="es-EC" sz="1100" dirty="0"/>
              <a:t>talentos deportivos a aquellos </a:t>
            </a:r>
            <a:r>
              <a:rPr lang="es-EC" sz="1100" dirty="0" smtClean="0"/>
              <a:t>que </a:t>
            </a:r>
            <a:r>
              <a:rPr lang="es-EC" sz="1100" dirty="0"/>
              <a:t>se establecen a partir del 50 percentil en adelante, </a:t>
            </a:r>
            <a:r>
              <a:rPr lang="es-EC" sz="1100" dirty="0" smtClean="0"/>
              <a:t>ubicados </a:t>
            </a:r>
            <a:r>
              <a:rPr lang="es-EC" sz="1100" dirty="0"/>
              <a:t>sobre la media expresada.</a:t>
            </a:r>
          </a:p>
          <a:p>
            <a:r>
              <a:rPr lang="es-EC" sz="1100" dirty="0" smtClean="0"/>
              <a:t>Estableciendo además, un sistema de puntuación complementaria, evaluada sobre la máxima de 50 puntos, categorizados a partir de 25 puntos hasta los 50 puntos, con clasificación suficiente, buena, distinguida y sobresaliente, respectivamente.</a:t>
            </a:r>
            <a:endParaRPr lang="es-EC" sz="1100" dirty="0"/>
          </a:p>
        </p:txBody>
      </p:sp>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
        <p:nvSpPr>
          <p:cNvPr id="8" name="7 Rectángulo"/>
          <p:cNvSpPr/>
          <p:nvPr/>
        </p:nvSpPr>
        <p:spPr>
          <a:xfrm>
            <a:off x="8751871" y="3406437"/>
            <a:ext cx="250795" cy="369332"/>
          </a:xfrm>
          <a:prstGeom prst="rect">
            <a:avLst/>
          </a:prstGeom>
          <a:noFill/>
        </p:spPr>
        <p:txBody>
          <a:bodyPr wrap="square" lIns="91440" tIns="45720" rIns="91440" bIns="45720">
            <a:spAutoFit/>
          </a:bodyPr>
          <a:lstStyle/>
          <a:p>
            <a:pPr algn="ctr"/>
            <a:r>
              <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8 Rectángulo"/>
          <p:cNvSpPr/>
          <p:nvPr/>
        </p:nvSpPr>
        <p:spPr>
          <a:xfrm>
            <a:off x="8759745" y="3836057"/>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9 Rectángulo"/>
          <p:cNvSpPr/>
          <p:nvPr/>
        </p:nvSpPr>
        <p:spPr>
          <a:xfrm>
            <a:off x="8751872" y="3115558"/>
            <a:ext cx="250795" cy="369332"/>
          </a:xfrm>
          <a:prstGeom prst="rect">
            <a:avLst/>
          </a:prstGeom>
          <a:noFill/>
        </p:spPr>
        <p:txBody>
          <a:bodyPr wrap="square" lIns="91440" tIns="45720" rIns="91440" bIns="45720">
            <a:spAutoFit/>
          </a:bodyPr>
          <a:lstStyle/>
          <a:p>
            <a:pPr algn="ct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10 Rectángulo"/>
          <p:cNvSpPr/>
          <p:nvPr/>
        </p:nvSpPr>
        <p:spPr>
          <a:xfrm>
            <a:off x="8759745" y="2706370"/>
            <a:ext cx="250795" cy="369332"/>
          </a:xfrm>
          <a:prstGeom prst="rect">
            <a:avLst/>
          </a:prstGeom>
          <a:noFill/>
        </p:spPr>
        <p:txBody>
          <a:bodyPr wrap="square" lIns="91440" tIns="45720" rIns="91440" bIns="45720">
            <a:spAutoFit/>
          </a:bodyPr>
          <a:lstStyle/>
          <a:p>
            <a:pPr algn="ctr"/>
            <a:r>
              <a:rPr lang="es-ES"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s-ES"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2" name="11 Cerrar corchete"/>
          <p:cNvSpPr/>
          <p:nvPr/>
        </p:nvSpPr>
        <p:spPr>
          <a:xfrm>
            <a:off x="8656732" y="2623641"/>
            <a:ext cx="45719" cy="504056"/>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3" name="12 Cerrar corchete"/>
          <p:cNvSpPr/>
          <p:nvPr/>
        </p:nvSpPr>
        <p:spPr>
          <a:xfrm>
            <a:off x="8659557" y="3186900"/>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4" name="13 Cerrar corchete"/>
          <p:cNvSpPr/>
          <p:nvPr/>
        </p:nvSpPr>
        <p:spPr>
          <a:xfrm>
            <a:off x="8664288" y="3481334"/>
            <a:ext cx="45719" cy="219537"/>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
        <p:nvSpPr>
          <p:cNvPr id="15" name="14 Cerrar corchete"/>
          <p:cNvSpPr/>
          <p:nvPr/>
        </p:nvSpPr>
        <p:spPr>
          <a:xfrm>
            <a:off x="8671429" y="3761623"/>
            <a:ext cx="45719" cy="518201"/>
          </a:xfrm>
          <a:prstGeom prst="rightBracket">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2643602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CONCLUSIONES</a:t>
            </a:r>
            <a:endParaRPr lang="es-ES" dirty="0">
              <a:solidFill>
                <a:schemeClr val="tx1"/>
              </a:solidFill>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2045846509"/>
              </p:ext>
            </p:extLst>
          </p:nvPr>
        </p:nvGraphicFramePr>
        <p:xfrm>
          <a:off x="179512" y="908720"/>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168309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RECOMENDACIONES</a:t>
            </a:r>
            <a:endParaRPr lang="es-ES" dirty="0">
              <a:solidFill>
                <a:schemeClr val="tx1"/>
              </a:solidFill>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138768598"/>
              </p:ext>
            </p:extLst>
          </p:nvPr>
        </p:nvGraphicFramePr>
        <p:xfrm>
          <a:off x="179512" y="908720"/>
          <a:ext cx="864096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15610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BIBLIOGRAFÍA</a:t>
            </a:r>
            <a:endParaRPr lang="es-ES" dirty="0">
              <a:solidFill>
                <a:schemeClr val="tx1"/>
              </a:solidFill>
              <a:cs typeface="Times New Roman" panose="02020603050405020304" pitchFamily="18" charset="0"/>
            </a:endParaRPr>
          </a:p>
        </p:txBody>
      </p:sp>
      <p:sp>
        <p:nvSpPr>
          <p:cNvPr id="2" name="Rectangle 1"/>
          <p:cNvSpPr>
            <a:spLocks noChangeArrowheads="1"/>
          </p:cNvSpPr>
          <p:nvPr/>
        </p:nvSpPr>
        <p:spPr bwMode="auto">
          <a:xfrm>
            <a:off x="107504" y="620688"/>
            <a:ext cx="8856983"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Arias, G., León, G., &amp;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Pedrol</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R. (2017). Enfoque histórico-cultural: Otros problemas de las prácticas profesionales. Sao Paulo, Brasil: Terracota Editora.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Baechle</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T., &amp;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Earle</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R. (2008). Manual NSCA. Fundamentos del entrenamiento (Primera ed.). (F. Pardo, Trad.) Madrid: Paidotribo.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Baena, G. (30 de Julio de 2014). Metodología de la Investigación. Serie integral por competencias. San Juan: Grupo Editorial Patria. Obtenido de INFOMED RED DE SALUD DE CUBA: http://www.sld.cu/galerias/pdf/sitios/cielam/manual_de_metodologia_deinvestigaciones._1.pdf</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Balmaseda, M. (2009). Escuela Cubana de Boxeo Sistema de Selección Deportiva (Primera ed.). WANCEULEN EDITORIAL DEPORTIVA, S.L.</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Balsameda, M. (2009). Isa/Integral. Sistema para la valoración de aptitud física. Sevilla, España: Wanceulen Editorial Deportiva.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Blazquez, D., &amp; Obrador, E. (2012). ¿Cómo formar un buen deportista? Barcelona, España: INDE.</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Bompa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T. (1987). La Selección de Atletas con Talento. Revista de Entrenamiento Deportivo, 46-54.</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Bompa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T., &amp; Carrera, M. (2015). Conditioning Young Athletes. United States: Human Kinetics.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Bunge, M. (2013). Epistemology &amp; Methodology I: : Exploring the World: Volume 5. Manhattan, Estados Unidos: Springer.</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Cañarte, M. (2010).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Cineantropometría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para la Selección de Talentos Femeninos de Halterofilia de 11 a 13 años. En el Segundo Semestre del año 2009 (Tesis Pregrado). Universidad Técnica del Norte, Ibarra.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Cañizares, J., &amp; Carbonero, C. (2016). Capacidades Físicas Básica: Su desarrollo en la edad escolar (Primera ed.). Barcelona, España: Wanceulen Editorial Deportiva, S.L.</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Cegarra, J. (2012). Los Métodos de Investigación. Madrid, España: Díaz de Santos.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Circujano, M. (2010). Capacidades Físicas Básicas en la Educación Secundaria Obligatoria (Primera ed.). Madrid, España: Visión Libros.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Comité Olímpico Ecuatoriano. (9 de Marzo de 2018). COE. Recuperado el 2 de Agosto de 2018, de http://coe.org.ec/index.php/federaciones/84-federaciones-nacionales#levantamiento-de-pesas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Constante, S. (10 de Agosto de 2016).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Neisi</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Dajomes</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la "niña" ecuatoriana que quiere poner el mundo sobre sus hombros. Obtenido de elpaís.com: https://elpais.com/deportes/2016/08/10/actualidad/1470841896_566959.html</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Contreras, O., &amp; Gutiérrez, D. (2017). El aprendizaje basado en Proyectos en Eduación Física (Primera ed.). Barcelona, España: INDE.</a:t>
            </a:r>
          </a:p>
        </p:txBody>
      </p:sp>
    </p:spTree>
    <p:extLst>
      <p:ext uri="{BB962C8B-B14F-4D97-AF65-F5344CB8AC3E}">
        <p14:creationId xmlns:p14="http://schemas.microsoft.com/office/powerpoint/2010/main" val="1908284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BIBLIOGRAFÍA</a:t>
            </a:r>
            <a:endParaRPr lang="es-ES" dirty="0">
              <a:solidFill>
                <a:schemeClr val="tx1"/>
              </a:solidFill>
              <a:cs typeface="Times New Roman" panose="02020603050405020304" pitchFamily="18" charset="0"/>
            </a:endParaRPr>
          </a:p>
        </p:txBody>
      </p:sp>
      <p:sp>
        <p:nvSpPr>
          <p:cNvPr id="2" name="Rectangle 1"/>
          <p:cNvSpPr>
            <a:spLocks noChangeArrowheads="1"/>
          </p:cNvSpPr>
          <p:nvPr/>
        </p:nvSpPr>
        <p:spPr bwMode="auto">
          <a:xfrm>
            <a:off x="107504" y="620688"/>
            <a:ext cx="878497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600" b="0" i="0"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Del Río, D. (2013). Diccionario-Glosario de Metodología de la Investigación Social (Primera ed.). Madrid, España: Universidad Nacional de Educación a Distancia.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Delgado, M., Gutiérrez, A., &amp; Castillo, M. J. (2010). Entrenamiento Físico-Deportivo y Alimentación (Cuarta ed.). Barcelona, España: PAIDOTRIBO.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Dietrich, M., Nicolaus, J., Ostrowski, C., &amp; Rost, K. (2004). Metodología General del Entrenamiento Infantil y Juvenil. Barcelona, España: PAIDOTRIBO.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Dulcey</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E. (2015). Envejecimiento y Vejez. Categorías y conceptos (Primera ed.). Bogotá, Colombia: Siglo del Hombre Editores S.A.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Federación Española de Halterofilia. (18 de Marzo de 2017). Reglas y Reglamentos Técnicos de Competición 2017. Obtenido de www.fedehalter.org: http://www.fedehalter.org/pdfs/documentos/1/Reglamento%20T%C3%A9cnico%20IWF%202017-2020%20Pdf%20(18-03-2017).pdf</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Federación Española de Halterofilia. (2017). Reglas y Reglamentos Técnicos de Competición 2017. España.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Garcés, E. (2012). Diseño y desarrollo de programas de actividad física y deportiva (Primera ed.). Madrid, España: Díaz de Santos.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Gento, S.,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Ferrádiz</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I., &amp; Orden, J. (2011). Educación Física para el tratamiento de la diversidad (Primera ed.). Madrid, España: Universidad Nacional de Educación a Distancia.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Gerardo, M., &amp; Gerardo, J. (2012). Modelo de Captación de Talentos en Lucha Olímpica Femenina: Captación de Talentos. Barcelona: Academia Española.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Giménez, A. (2009). Modelos Actuales de Iniciación Deportiva. Sevilla, España: Wanceulen Editorial Deportiva, S.L.</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Gómez, G., González, O.,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Gonzálvez</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S., &amp; Hidalgo, A. (2012). Patrimonio Histórico Español del Juego y del Deporte: Federación Española de Halterofilia. Obtenido de http://museodeljuego.org/: http://museodeljuego.org/wp-content/uploads/contenidos_0000001469_docu1.pdf</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Hahn, E. (1988). Entrenamiento con Niños. Barcelona: MARTINEZ ROCA.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Hernández, J., Gómez, A., Martínez , I., &amp; Gámez, S. (31 de Enero de 2014). Necesidades psicológicas básicas en Educación Física según el género y el curos del estudiante. Obtenido de Revista de Investigación Educativa: https://revistas.um.es/rie/article/view/172311/159291</a:t>
            </a:r>
            <a:endParaRPr kumimoji="0" lang="es-EC" sz="6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3640880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BIBLIOGRAFÍA</a:t>
            </a:r>
            <a:endParaRPr lang="es-ES" dirty="0">
              <a:solidFill>
                <a:schemeClr val="tx1"/>
              </a:solidFill>
              <a:cs typeface="Times New Roman" panose="02020603050405020304" pitchFamily="18" charset="0"/>
            </a:endParaRPr>
          </a:p>
        </p:txBody>
      </p:sp>
      <p:sp>
        <p:nvSpPr>
          <p:cNvPr id="2" name="Rectangle 1"/>
          <p:cNvSpPr>
            <a:spLocks noChangeArrowheads="1"/>
          </p:cNvSpPr>
          <p:nvPr/>
        </p:nvSpPr>
        <p:spPr bwMode="auto">
          <a:xfrm>
            <a:off x="107504" y="620688"/>
            <a:ext cx="8820472"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International Weightlifting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Federation</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(15 de Octubre de 2017). IWF. Recuperado el 2 de Agosto de 2018, de https://www.iwf.net/focus-on-iwf/federations/?federation=panamerica&amp;federationid=42#page</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Lerma, H. D. (2016). Metodología de la Investigación. Propuesta, anteproyecto y proyecto (Sexta ed.). Bogotá, Colombia: ECOE EDICIONES.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Liquinchana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F. (2010). Eficacia de un Programa de Enseñanza para Halterofilia de los Gestos Técnicos en niños de 11 años de edad de la Concentración Deportiva de Pichincha (Tesis de pregrado). Universidad de las Fuerzas Armadas ESPE, Sangolquí.</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Martínez Peraza, A. E. (2003). Características de los Parámetros Físicos por Divisiones para la Selección en el Levantamiento de Pesas (Tesis de Maestría). Institución Superior de Cultura Física Manuel Fajardo, Pinar del Río.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Ministerio del Deporte. (2011). Levantamiento de Pesas. Memorias del Deporte, 38-39.</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Ministerio del Deporte. (2011). Memorias del deporte: Levantamiento de pesas. Quito: OCHOYMEDIO.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Muñoz, C. (2015). Cómo elaborar y asesorar una investigación de tesis (Tercera ed.). Guadalajara, México: Pearson Educación.</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Oliva, J., Giménez, J., Jiménez , F., &amp; López, V. (2013). Investigaciones en formación deportiva. Sevilla, España: Wanceulen Editorial Deportiva.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Pastor, X., &amp; Caicedo, C. (2016). ¿Cómo elaborar un trabajo final de máster? (Primera ed.). Barcelona, España: Editorial UOC.</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Popov</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V. (1989). Sistema único de selección de deportistas perspectivas (Vol. I).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Mosú</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Raduga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Remiro, A., Da Silva, M., &amp; García, J. (2013). La Halterofilia aplicada al Deporte: Su enseñanza, uso y aplicación (Primera ed.). WANCEULEN EDITORIAL DEPORTIVA, S.L.</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Reverter, J., Ribera, D., &amp; Picó, D. (18 de Marzo de 2015). Fundamentos de Francisco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Seirul·lo</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Vargas para la Educación Motriz. Obtenido de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entrenamientodeportivo</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http://www.entrenamientodeportivo.org/articulos/01_Libro_Fundamentos_Seirul_lo_para_Educacion_Motriz_18marzo2015.pdf</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Romero, D., &amp;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Tous</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J. (2010). Prevención de lesiones en el Deporte. Claves para un rendimiento deportivo óptimo. (S. Wolfgang, Trad.) Madrid, España: Editorial Médica Panamericana.</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Romero, E.,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Bacallao</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J., Tapia, E., Chávez, E., &amp; Vaca, R. (10 de Febrero de 2015). http://www.efdeportes.com/. Obtenido de http://www.efdeportes.com/efd201/deteccion-masiva-de-posibles-talentos-deportivos.htm</a:t>
            </a:r>
            <a:endParaRPr kumimoji="0" lang="es-EC" sz="6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075499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BIBLIOGRAFÍA</a:t>
            </a:r>
            <a:endParaRPr lang="es-ES" dirty="0">
              <a:solidFill>
                <a:schemeClr val="tx1"/>
              </a:solidFill>
              <a:cs typeface="Times New Roman" panose="02020603050405020304" pitchFamily="18" charset="0"/>
            </a:endParaRPr>
          </a:p>
        </p:txBody>
      </p:sp>
      <p:sp>
        <p:nvSpPr>
          <p:cNvPr id="2" name="Rectangle 1"/>
          <p:cNvSpPr>
            <a:spLocks noChangeArrowheads="1"/>
          </p:cNvSpPr>
          <p:nvPr/>
        </p:nvSpPr>
        <p:spPr bwMode="auto">
          <a:xfrm>
            <a:off x="107504" y="620688"/>
            <a:ext cx="8856984"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Sirvent</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J., &amp;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Alvero</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J. (2017). La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Cineantropometría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y sus aplicaciones. Alicante, España: Unión de Editoriales Universitarias Españolas.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Sirvent</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J., &amp; Garrido, R. (2009). Valoración antropométrica de la composición corporal: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Cineantropometría</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(Primera ed.). Alicante, España: Publicaciones Universidad de Alicante.</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Téllez, C. (2009). Las Capacidades Físicas básicas o condicionales (Primera ed.). Madrid, España: </a:t>
            </a: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Budok</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Ticó</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J. (2005). 1013 ejercicios y juegos polideportivos (Segunda ed.). Barcelona: Paidotribo.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Vasconcelos, A. (2005). La Fuerza Entrenamiento para jóvenes (Primera ed.). Barcelona, España: PAIDOTRIBO.</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Vázquez, S., &amp; Mingote , B. (2013). La Actividad Física en los Adolescentes. Madrid, España: Ediciones Díaz de Santos.</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Volkov</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V., &amp; Filin, V. (1989). Selección Deportiva (Vol. II). Moscú: Pueblo y Educación.</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Wanceulen, A., Wanceulen, A., &amp; Wanceulen, J. (2008). Bases para el proceso de Selección y Formación de Jóvenes Futbolistas para el Alto Rendimiento (Primera ed.). Sevilla, España: WANCEULEN EDITORIAL DEPORTIVA, S.L.</a:t>
            </a:r>
            <a:endParaRPr kumimoji="0" lang="es-EC" sz="600" b="0" i="1" u="none" strike="noStrike" cap="none" normalizeH="0" baseline="0" dirty="0" smtClean="0">
              <a:ln>
                <a:noFill/>
              </a:ln>
              <a:solidFill>
                <a:schemeClr val="tx1"/>
              </a:solidFill>
              <a:effectLst/>
              <a:latin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200" b="0" i="1" u="none" strike="noStrike" cap="none" normalizeH="0" baseline="0" dirty="0" err="1" smtClean="0">
                <a:ln>
                  <a:noFill/>
                </a:ln>
                <a:solidFill>
                  <a:schemeClr val="tx1"/>
                </a:solidFill>
                <a:effectLst/>
                <a:latin typeface="Arial" pitchFamily="34" charset="0"/>
                <a:ea typeface="Calibri" pitchFamily="34" charset="0"/>
                <a:cs typeface="Arial" pitchFamily="34" charset="0"/>
              </a:rPr>
              <a:t>Zatsiorski</a:t>
            </a:r>
            <a:r>
              <a:rPr kumimoji="0" lang="es-EC"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 V. (1989). Metrología Deportiva. Moscú: Planeta.</a:t>
            </a:r>
            <a:endParaRPr kumimoji="0" lang="es-EC" sz="6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0754992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 de texto 1"/>
          <p:cNvSpPr txBox="1"/>
          <p:nvPr/>
        </p:nvSpPr>
        <p:spPr>
          <a:xfrm>
            <a:off x="2051720" y="1988840"/>
            <a:ext cx="4888902" cy="1665841"/>
          </a:xfrm>
          <a:prstGeom prst="rect">
            <a:avLst/>
          </a:prstGeom>
          <a:noFill/>
          <a:ln>
            <a:noFill/>
          </a:ln>
        </p:spPr>
        <p:txBody>
          <a:bodyPr rot="0" spcFirstLastPara="0" vert="horz" wrap="none" lIns="91440" tIns="45720" rIns="91440" bIns="45720" numCol="1" spcCol="0" rtlCol="0" fromWordArt="0" anchor="t" anchorCtr="0" forceAA="0" compatLnSpc="1">
            <a:spAutoFit/>
          </a:bodyPr>
          <a:lstStyle/>
          <a:p>
            <a:pPr algn="ctr">
              <a:lnSpc>
                <a:spcPct val="107000"/>
              </a:lnSpc>
              <a:spcAft>
                <a:spcPts val="800"/>
              </a:spcAft>
            </a:pPr>
            <a:r>
              <a:rPr lang="es-EC" sz="10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libri" panose="020F0502020204030204" pitchFamily="34" charset="0"/>
                <a:ea typeface="Calibri" panose="020F0502020204030204" pitchFamily="34" charset="0"/>
                <a:cs typeface="Times New Roman" panose="02020603050405020304" pitchFamily="18" charset="0"/>
              </a:rPr>
              <a:t>GRACIAS</a:t>
            </a:r>
            <a:endParaRPr lang="es-EC" sz="11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3576491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39552" y="0"/>
            <a:ext cx="8229600" cy="1143000"/>
          </a:xfrm>
        </p:spPr>
        <p:txBody>
          <a:bodyPr/>
          <a:lstStyle/>
          <a:p>
            <a:r>
              <a:rPr lang="es-EC" dirty="0" smtClean="0">
                <a:solidFill>
                  <a:schemeClr val="tx1"/>
                </a:solidFill>
                <a:cs typeface="Times New Roman" panose="02020603050405020304" pitchFamily="18" charset="0"/>
              </a:rPr>
              <a:t>FORMULACIÓN DEL PROBLEMA</a:t>
            </a:r>
            <a:endParaRPr lang="es-EC" dirty="0">
              <a:solidFill>
                <a:schemeClr val="tx1"/>
              </a:solidFill>
              <a:cs typeface="Times New Roman" panose="02020603050405020304" pitchFamily="18" charset="0"/>
            </a:endParaRPr>
          </a:p>
        </p:txBody>
      </p:sp>
      <p:sp>
        <p:nvSpPr>
          <p:cNvPr id="4" name="3 Rectángulo"/>
          <p:cNvSpPr/>
          <p:nvPr/>
        </p:nvSpPr>
        <p:spPr>
          <a:xfrm>
            <a:off x="755576" y="2012147"/>
            <a:ext cx="4572000" cy="1938992"/>
          </a:xfrm>
          <a:prstGeom prst="rect">
            <a:avLst/>
          </a:prstGeom>
        </p:spPr>
        <p:txBody>
          <a:bodyPr>
            <a:spAutoFit/>
          </a:bodyPr>
          <a:lstStyle/>
          <a:p>
            <a:r>
              <a:rPr lang="es-EC" sz="2400" dirty="0"/>
              <a:t>¿Cómo influye la edad en la variabilidad de los baremos para la selección deportiva en el Levantamiento de Pesas infantil?</a:t>
            </a:r>
          </a:p>
        </p:txBody>
      </p:sp>
      <p:pic>
        <p:nvPicPr>
          <p:cNvPr id="3074"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844824"/>
            <a:ext cx="3329295" cy="249697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866429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OBJETIVOS</a:t>
            </a:r>
            <a:endParaRPr lang="es-ES" dirty="0">
              <a:solidFill>
                <a:schemeClr val="tx1"/>
              </a:solidFill>
              <a:cs typeface="Times New Roman" panose="02020603050405020304" pitchFamily="18" charset="0"/>
            </a:endParaRPr>
          </a:p>
        </p:txBody>
      </p:sp>
      <p:sp>
        <p:nvSpPr>
          <p:cNvPr id="5" name="CuadroTexto 4"/>
          <p:cNvSpPr txBox="1"/>
          <p:nvPr/>
        </p:nvSpPr>
        <p:spPr>
          <a:xfrm>
            <a:off x="457200" y="1052736"/>
            <a:ext cx="8075240" cy="1354217"/>
          </a:xfrm>
          <a:prstGeom prst="rect">
            <a:avLst/>
          </a:prstGeom>
          <a:noFill/>
        </p:spPr>
        <p:txBody>
          <a:bodyPr wrap="square" rtlCol="0">
            <a:spAutoFit/>
          </a:bodyPr>
          <a:lstStyle/>
          <a:p>
            <a:r>
              <a:rPr lang="es-EC" b="1" i="1" dirty="0"/>
              <a:t>Objetivo G</a:t>
            </a:r>
            <a:r>
              <a:rPr lang="es-EC" b="1" i="1" dirty="0" smtClean="0"/>
              <a:t>eneral</a:t>
            </a:r>
            <a:endParaRPr lang="es-EC" b="1" i="1" dirty="0"/>
          </a:p>
          <a:p>
            <a:endParaRPr lang="es-EC" sz="1600" dirty="0"/>
          </a:p>
          <a:p>
            <a:pPr algn="just"/>
            <a:r>
              <a:rPr lang="es-EC" sz="1600" dirty="0" smtClean="0"/>
              <a:t>ELABORAR NORMAS ECUATORIANAS DE DETECCIÓN Y SELECCIÓN DEPORTIVA PARA LA INICIACIÓN EN EL LEVANTAMIENTO DE PESAS EN EDADES ENTRE 09-10 AÑOS.</a:t>
            </a:r>
            <a:endParaRPr lang="es-EC" sz="1600" dirty="0"/>
          </a:p>
        </p:txBody>
      </p:sp>
      <p:sp>
        <p:nvSpPr>
          <p:cNvPr id="6" name="Rectángulo 5"/>
          <p:cNvSpPr/>
          <p:nvPr/>
        </p:nvSpPr>
        <p:spPr>
          <a:xfrm>
            <a:off x="461571" y="2564904"/>
            <a:ext cx="8075240" cy="3354765"/>
          </a:xfrm>
          <a:prstGeom prst="rect">
            <a:avLst/>
          </a:prstGeom>
        </p:spPr>
        <p:txBody>
          <a:bodyPr wrap="square">
            <a:spAutoFit/>
          </a:bodyPr>
          <a:lstStyle/>
          <a:p>
            <a:pPr algn="just">
              <a:lnSpc>
                <a:spcPct val="200000"/>
              </a:lnSpc>
              <a:spcBef>
                <a:spcPts val="1000"/>
              </a:spcBef>
              <a:spcAft>
                <a:spcPts val="0"/>
              </a:spcAft>
            </a:pPr>
            <a:r>
              <a:rPr lang="es-EC" b="1" i="1" dirty="0">
                <a:solidFill>
                  <a:srgbClr val="000000"/>
                </a:solidFill>
                <a:latin typeface="+mj-lt"/>
                <a:ea typeface="Times New Roman" panose="02020603050405020304" pitchFamily="18" charset="0"/>
                <a:cs typeface="Times New Roman" panose="02020603050405020304" pitchFamily="18" charset="0"/>
              </a:rPr>
              <a:t>Objetivos </a:t>
            </a:r>
            <a:r>
              <a:rPr lang="es-EC" b="1" i="1" dirty="0" smtClean="0">
                <a:solidFill>
                  <a:srgbClr val="000000"/>
                </a:solidFill>
                <a:latin typeface="+mj-lt"/>
                <a:ea typeface="Times New Roman" panose="02020603050405020304" pitchFamily="18" charset="0"/>
                <a:cs typeface="Times New Roman" panose="02020603050405020304" pitchFamily="18" charset="0"/>
              </a:rPr>
              <a:t>Específicos</a:t>
            </a:r>
          </a:p>
          <a:p>
            <a:pPr marL="285750" lvl="0" indent="-285750">
              <a:buFont typeface="Arial" pitchFamily="34" charset="0"/>
              <a:buChar char="•"/>
            </a:pPr>
            <a:endParaRPr lang="es-EC" sz="1600" dirty="0" smtClean="0"/>
          </a:p>
          <a:p>
            <a:pPr marL="285750" lvl="0" indent="-285750">
              <a:buFont typeface="Arial" pitchFamily="34" charset="0"/>
              <a:buChar char="•"/>
            </a:pPr>
            <a:r>
              <a:rPr lang="es-EC" sz="1600" dirty="0" smtClean="0"/>
              <a:t>Definir </a:t>
            </a:r>
            <a:r>
              <a:rPr lang="es-EC" sz="1600" b="1" dirty="0"/>
              <a:t>metodológica y teóricamente </a:t>
            </a:r>
            <a:r>
              <a:rPr lang="es-EC" sz="1600" dirty="0"/>
              <a:t>las normas de detección y selección deportiva para la iniciación en el Levantamiento de Pesas en el </a:t>
            </a:r>
            <a:r>
              <a:rPr lang="es-EC" sz="1600" dirty="0" smtClean="0"/>
              <a:t>Ecuador.</a:t>
            </a:r>
          </a:p>
          <a:p>
            <a:pPr marL="285750" lvl="0" indent="-285750">
              <a:buFont typeface="Arial" pitchFamily="34" charset="0"/>
              <a:buChar char="•"/>
            </a:pPr>
            <a:endParaRPr lang="es-EC" sz="1600" dirty="0" smtClean="0"/>
          </a:p>
          <a:p>
            <a:pPr marL="285750" lvl="0" indent="-285750">
              <a:buFont typeface="Arial" pitchFamily="34" charset="0"/>
              <a:buChar char="•"/>
            </a:pPr>
            <a:r>
              <a:rPr lang="es-EC" sz="1600" b="1" dirty="0" smtClean="0"/>
              <a:t>Diseñar </a:t>
            </a:r>
            <a:r>
              <a:rPr lang="es-EC" sz="1600" b="1" dirty="0"/>
              <a:t>tablas</a:t>
            </a:r>
            <a:r>
              <a:rPr lang="es-EC" sz="1600" dirty="0"/>
              <a:t> de parámetros antropométricos y capacidades físicas adecuadas para la detección y selección deportiva para la iniciación en el Levantamiento de Pesas en el </a:t>
            </a:r>
            <a:r>
              <a:rPr lang="es-EC" sz="1600" dirty="0" smtClean="0"/>
              <a:t>Ecuador.</a:t>
            </a:r>
          </a:p>
          <a:p>
            <a:pPr marL="285750" lvl="0" indent="-285750">
              <a:buFont typeface="Arial" pitchFamily="34" charset="0"/>
              <a:buChar char="•"/>
            </a:pPr>
            <a:endParaRPr lang="es-EC" sz="1600" dirty="0"/>
          </a:p>
          <a:p>
            <a:pPr marL="285750" lvl="0" indent="-285750">
              <a:buFont typeface="Arial" pitchFamily="34" charset="0"/>
              <a:buChar char="•"/>
            </a:pPr>
            <a:r>
              <a:rPr lang="es-EC" sz="1600" b="1" dirty="0" smtClean="0"/>
              <a:t>Difundir la información </a:t>
            </a:r>
            <a:r>
              <a:rPr lang="es-EC" sz="1600" dirty="0" smtClean="0"/>
              <a:t>sobre las normas ecuatorianas de detección y selección deportiva para la iniciación en el Levantamiento de Pesas en edades entre 09-10 años.</a:t>
            </a:r>
            <a:endParaRPr lang="es-EC" sz="1600" dirty="0" smtClean="0"/>
          </a:p>
        </p:txBody>
      </p:sp>
      <p:pic>
        <p:nvPicPr>
          <p:cNvPr id="7"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147245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OPERACIONALIZACIÓN DE VARIABLES</a:t>
            </a:r>
            <a:endParaRPr lang="es-ES" dirty="0">
              <a:solidFill>
                <a:schemeClr val="tx1"/>
              </a:solidFill>
              <a:cs typeface="Times New Roman" panose="02020603050405020304" pitchFamily="18" charset="0"/>
            </a:endParaRPr>
          </a:p>
        </p:txBody>
      </p:sp>
      <p:graphicFrame>
        <p:nvGraphicFramePr>
          <p:cNvPr id="2" name="1 Diagrama"/>
          <p:cNvGraphicFramePr/>
          <p:nvPr>
            <p:extLst>
              <p:ext uri="{D42A27DB-BD31-4B8C-83A1-F6EECF244321}">
                <p14:modId xmlns:p14="http://schemas.microsoft.com/office/powerpoint/2010/main" val="3601995469"/>
              </p:ext>
            </p:extLst>
          </p:nvPr>
        </p:nvGraphicFramePr>
        <p:xfrm>
          <a:off x="356074" y="908720"/>
          <a:ext cx="8496944"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755576" y="5013176"/>
            <a:ext cx="7697940" cy="954107"/>
          </a:xfrm>
          <a:prstGeom prst="rect">
            <a:avLst/>
          </a:prstGeom>
          <a:noFill/>
        </p:spPr>
        <p:txBody>
          <a:bodyPr wrap="none" lIns="91440" tIns="45720" rIns="91440" bIns="45720">
            <a:spAutoFit/>
          </a:bodyPr>
          <a:lstStyle/>
          <a:p>
            <a:pPr algn="ctr"/>
            <a:r>
              <a:rPr lang="es-ES" sz="2800" b="1" dirty="0" smtClean="0">
                <a:ln w="1905"/>
                <a:solidFill>
                  <a:schemeClr val="tx1">
                    <a:lumMod val="65000"/>
                    <a:lumOff val="35000"/>
                  </a:schemeClr>
                </a:solidFill>
                <a:effectLst>
                  <a:innerShdw blurRad="69850" dist="43180" dir="5400000">
                    <a:srgbClr val="000000">
                      <a:alpha val="65000"/>
                    </a:srgbClr>
                  </a:innerShdw>
                </a:effectLst>
              </a:rPr>
              <a:t>VARIABLE DEPENDIENTE</a:t>
            </a:r>
          </a:p>
          <a:p>
            <a:pPr algn="ctr"/>
            <a:r>
              <a:rPr lang="es-ES" sz="2800" b="1" i="1" dirty="0" smtClean="0">
                <a:ln w="1905"/>
                <a:solidFill>
                  <a:schemeClr val="tx1">
                    <a:lumMod val="65000"/>
                    <a:lumOff val="35000"/>
                  </a:schemeClr>
                </a:solidFill>
                <a:effectLst>
                  <a:innerShdw blurRad="69850" dist="43180" dir="5400000">
                    <a:srgbClr val="000000">
                      <a:alpha val="65000"/>
                    </a:srgbClr>
                  </a:innerShdw>
                </a:effectLst>
              </a:rPr>
              <a:t>Normas de Detección y Selección Deportiva</a:t>
            </a:r>
            <a:endParaRPr lang="es-ES" sz="2800" b="1" i="1" dirty="0">
              <a:ln w="1905"/>
              <a:solidFill>
                <a:schemeClr val="tx1">
                  <a:lumMod val="65000"/>
                  <a:lumOff val="35000"/>
                </a:schemeClr>
              </a:solidFill>
              <a:effectLst>
                <a:innerShdw blurRad="69850" dist="43180" dir="5400000">
                  <a:srgbClr val="000000">
                    <a:alpha val="65000"/>
                  </a:srgbClr>
                </a:innerShdw>
              </a:effectLst>
            </a:endParaRPr>
          </a:p>
        </p:txBody>
      </p:sp>
      <p:pic>
        <p:nvPicPr>
          <p:cNvPr id="7"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4266487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OPERACIONALIZACIÓN DE VARIABLES</a:t>
            </a:r>
            <a:endParaRPr lang="es-ES" dirty="0">
              <a:solidFill>
                <a:schemeClr val="tx1"/>
              </a:solidFill>
              <a:cs typeface="Times New Roman" panose="02020603050405020304" pitchFamily="18" charset="0"/>
            </a:endParaRPr>
          </a:p>
        </p:txBody>
      </p:sp>
      <p:graphicFrame>
        <p:nvGraphicFramePr>
          <p:cNvPr id="2" name="1 Diagrama"/>
          <p:cNvGraphicFramePr/>
          <p:nvPr>
            <p:extLst>
              <p:ext uri="{D42A27DB-BD31-4B8C-83A1-F6EECF244321}">
                <p14:modId xmlns:p14="http://schemas.microsoft.com/office/powerpoint/2010/main" val="2771853219"/>
              </p:ext>
            </p:extLst>
          </p:nvPr>
        </p:nvGraphicFramePr>
        <p:xfrm>
          <a:off x="356074" y="908720"/>
          <a:ext cx="8496944"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036903" y="5013176"/>
            <a:ext cx="7135288" cy="954107"/>
          </a:xfrm>
          <a:prstGeom prst="rect">
            <a:avLst/>
          </a:prstGeom>
          <a:noFill/>
        </p:spPr>
        <p:txBody>
          <a:bodyPr wrap="none" lIns="91440" tIns="45720" rIns="91440" bIns="45720">
            <a:spAutoFit/>
          </a:bodyPr>
          <a:lstStyle/>
          <a:p>
            <a:pPr algn="ctr"/>
            <a:r>
              <a:rPr lang="es-ES" sz="2800" b="1" dirty="0" smtClean="0">
                <a:ln w="1905"/>
                <a:solidFill>
                  <a:schemeClr val="tx1">
                    <a:lumMod val="65000"/>
                    <a:lumOff val="35000"/>
                  </a:schemeClr>
                </a:solidFill>
                <a:effectLst>
                  <a:innerShdw blurRad="69850" dist="43180" dir="5400000">
                    <a:srgbClr val="000000">
                      <a:alpha val="65000"/>
                    </a:srgbClr>
                  </a:innerShdw>
                </a:effectLst>
              </a:rPr>
              <a:t>VARIABLE INDEPENDIENTE</a:t>
            </a:r>
          </a:p>
          <a:p>
            <a:pPr algn="ctr"/>
            <a:r>
              <a:rPr lang="es-EC" sz="2800" b="1" i="1" dirty="0">
                <a:ln w="1905"/>
                <a:solidFill>
                  <a:schemeClr val="tx1">
                    <a:lumMod val="65000"/>
                    <a:lumOff val="35000"/>
                  </a:schemeClr>
                </a:solidFill>
                <a:effectLst>
                  <a:innerShdw blurRad="69850" dist="43180" dir="5400000">
                    <a:srgbClr val="000000">
                      <a:alpha val="65000"/>
                    </a:srgbClr>
                  </a:innerShdw>
                </a:effectLst>
              </a:rPr>
              <a:t>Grupos etarios en la </a:t>
            </a:r>
            <a:r>
              <a:rPr lang="es-EC" sz="2800" b="1" i="1" dirty="0" smtClean="0">
                <a:ln w="1905"/>
                <a:solidFill>
                  <a:schemeClr val="tx1">
                    <a:lumMod val="65000"/>
                    <a:lumOff val="35000"/>
                  </a:schemeClr>
                </a:solidFill>
                <a:effectLst>
                  <a:innerShdw blurRad="69850" dist="43180" dir="5400000">
                    <a:srgbClr val="000000">
                      <a:alpha val="65000"/>
                    </a:srgbClr>
                  </a:innerShdw>
                </a:effectLst>
              </a:rPr>
              <a:t>Iniciación </a:t>
            </a:r>
            <a:r>
              <a:rPr lang="es-EC" sz="2800" b="1" i="1" dirty="0">
                <a:ln w="1905"/>
                <a:solidFill>
                  <a:schemeClr val="tx1">
                    <a:lumMod val="65000"/>
                    <a:lumOff val="35000"/>
                  </a:schemeClr>
                </a:solidFill>
                <a:effectLst>
                  <a:innerShdw blurRad="69850" dist="43180" dir="5400000">
                    <a:srgbClr val="000000">
                      <a:alpha val="65000"/>
                    </a:srgbClr>
                  </a:innerShdw>
                </a:effectLst>
              </a:rPr>
              <a:t>D</a:t>
            </a:r>
            <a:r>
              <a:rPr lang="es-EC" sz="2800" b="1" i="1" dirty="0" smtClean="0">
                <a:ln w="1905"/>
                <a:solidFill>
                  <a:schemeClr val="tx1">
                    <a:lumMod val="65000"/>
                    <a:lumOff val="35000"/>
                  </a:schemeClr>
                </a:solidFill>
                <a:effectLst>
                  <a:innerShdw blurRad="69850" dist="43180" dir="5400000">
                    <a:srgbClr val="000000">
                      <a:alpha val="65000"/>
                    </a:srgbClr>
                  </a:innerShdw>
                </a:effectLst>
              </a:rPr>
              <a:t>eportiva</a:t>
            </a:r>
            <a:endParaRPr lang="es-ES" sz="2800" b="1" i="1" dirty="0">
              <a:ln w="1905"/>
              <a:solidFill>
                <a:schemeClr val="tx1">
                  <a:lumMod val="65000"/>
                  <a:lumOff val="35000"/>
                </a:schemeClr>
              </a:solidFill>
              <a:effectLst>
                <a:innerShdw blurRad="69850" dist="43180" dir="5400000">
                  <a:srgbClr val="000000">
                    <a:alpha val="65000"/>
                  </a:srgbClr>
                </a:innerShdw>
              </a:effectLst>
            </a:endParaRPr>
          </a:p>
        </p:txBody>
      </p:sp>
      <p:pic>
        <p:nvPicPr>
          <p:cNvPr id="6"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421525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MARCO TEÓRICO</a:t>
            </a:r>
            <a:endParaRPr lang="es-ES" dirty="0">
              <a:solidFill>
                <a:schemeClr val="tx1"/>
              </a:solidFill>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4205529555"/>
              </p:ext>
            </p:extLst>
          </p:nvPr>
        </p:nvGraphicFramePr>
        <p:xfrm>
          <a:off x="179512" y="836712"/>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704976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MARCO TEÓRICO</a:t>
            </a:r>
            <a:endParaRPr lang="es-ES" dirty="0">
              <a:solidFill>
                <a:schemeClr val="tx1"/>
              </a:solidFill>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122351262"/>
              </p:ext>
            </p:extLst>
          </p:nvPr>
        </p:nvGraphicFramePr>
        <p:xfrm>
          <a:off x="179512" y="836712"/>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426724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29206"/>
            <a:ext cx="8229600" cy="1143000"/>
          </a:xfrm>
        </p:spPr>
        <p:txBody>
          <a:bodyPr/>
          <a:lstStyle/>
          <a:p>
            <a:r>
              <a:rPr lang="es-ES" dirty="0" smtClean="0">
                <a:solidFill>
                  <a:schemeClr val="tx1"/>
                </a:solidFill>
                <a:cs typeface="Times New Roman" panose="02020603050405020304" pitchFamily="18" charset="0"/>
              </a:rPr>
              <a:t>MARCO TEÓRICO</a:t>
            </a:r>
            <a:endParaRPr lang="es-ES" dirty="0">
              <a:solidFill>
                <a:schemeClr val="tx1"/>
              </a:solidFill>
              <a:cs typeface="Times New Roman" panose="02020603050405020304" pitchFamily="18" charset="0"/>
            </a:endParaRPr>
          </a:p>
        </p:txBody>
      </p:sp>
      <p:graphicFrame>
        <p:nvGraphicFramePr>
          <p:cNvPr id="4" name="3 Diagrama"/>
          <p:cNvGraphicFramePr/>
          <p:nvPr>
            <p:extLst>
              <p:ext uri="{D42A27DB-BD31-4B8C-83A1-F6EECF244321}">
                <p14:modId xmlns:p14="http://schemas.microsoft.com/office/powerpoint/2010/main" val="695049451"/>
              </p:ext>
            </p:extLst>
          </p:nvPr>
        </p:nvGraphicFramePr>
        <p:xfrm>
          <a:off x="179512" y="836712"/>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9">
            <a:extLst>
              <a:ext uri="{FF2B5EF4-FFF2-40B4-BE49-F238E27FC236}">
                <a16:creationId xmlns="" xmlns:a16="http://schemas.microsoft.com/office/drawing/2014/main" id="{DE02F921-7F27-480C-BAAB-89698EA9C54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160684" y="120761"/>
            <a:ext cx="907498" cy="864096"/>
          </a:xfrm>
          <a:prstGeom prst="ellipse">
            <a:avLst/>
          </a:prstGeom>
        </p:spPr>
      </p:pic>
    </p:spTree>
    <p:extLst>
      <p:ext uri="{BB962C8B-B14F-4D97-AF65-F5344CB8AC3E}">
        <p14:creationId xmlns:p14="http://schemas.microsoft.com/office/powerpoint/2010/main" val="2688603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10213</TotalTime>
  <Words>5622</Words>
  <Application>Microsoft Office PowerPoint</Application>
  <PresentationFormat>Presentación en pantalla (4:3)</PresentationFormat>
  <Paragraphs>1016</Paragraphs>
  <Slides>28</Slides>
  <Notes>2</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28</vt:i4>
      </vt:variant>
    </vt:vector>
  </HeadingPairs>
  <TitlesOfParts>
    <vt:vector size="30" baseType="lpstr">
      <vt:lpstr>Diseño predeterminado</vt:lpstr>
      <vt:lpstr>CorelDRAW</vt:lpstr>
      <vt:lpstr>Presentación de PowerPoint</vt:lpstr>
      <vt:lpstr>PLANTEAMIENTO DEL PROBLEMA</vt:lpstr>
      <vt:lpstr>FORMULACIÓN DEL PROBLEMA</vt:lpstr>
      <vt:lpstr>OBJETIVOS</vt:lpstr>
      <vt:lpstr>OPERACIONALIZACIÓN DE VARIABLES</vt:lpstr>
      <vt:lpstr>OPERACIONALIZACIÓN DE VARIABLES</vt:lpstr>
      <vt:lpstr>MARCO TEÓRICO</vt:lpstr>
      <vt:lpstr>MARCO TEÓRICO</vt:lpstr>
      <vt:lpstr>MARCO TEÓRICO</vt:lpstr>
      <vt:lpstr>MARCO TEÓRICO</vt:lpstr>
      <vt:lpstr>HIPÓTESIS</vt:lpstr>
      <vt:lpstr>METODOLOGÍA DE LA INVESTIGACIÓN</vt:lpstr>
      <vt:lpstr>ANÁLISIS DE RESULTADOS</vt:lpstr>
      <vt:lpstr>ANÁLISIS DE RESULTADOS</vt:lpstr>
      <vt:lpstr>ANÁLISIS DE RESULTADOS</vt:lpstr>
      <vt:lpstr>ANÁLISIS DE RESULTADOS</vt:lpstr>
      <vt:lpstr>ANÁLISIS DE RESULTADOS</vt:lpstr>
      <vt:lpstr>ANÁLISIS DE RESULTADOS</vt:lpstr>
      <vt:lpstr>ANÁLISIS DE RESULTADOS</vt:lpstr>
      <vt:lpstr>ANÁLISIS DE RESULTADOS</vt:lpstr>
      <vt:lpstr>ANÁLISIS DE RESULTADOS</vt:lpstr>
      <vt:lpstr>CONCLUSIONES</vt:lpstr>
      <vt:lpstr>RECOMENDACIONES</vt:lpstr>
      <vt:lpstr>BIBLIOGRAFÍA</vt:lpstr>
      <vt:lpstr>BIBLIOGRAFÍA</vt:lpstr>
      <vt:lpstr>BIBLIOGRAFÍA</vt:lpstr>
      <vt:lpstr>BIBLIOGRAFÍA</vt:lpstr>
      <vt:lpstr>Presentación de PowerPoint</vt:lpstr>
    </vt:vector>
  </TitlesOfParts>
  <Company>espe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MACROPROCESO GESTIÓN FINANCIERA</dc:title>
  <dc:subject>MANUAL DE PROCESOS</dc:subject>
  <dc:creator>ESPE</dc:creator>
  <dc:description>VERSIÓN 1.0 - MAYO 23 2009</dc:description>
  <cp:lastModifiedBy>Nanfer</cp:lastModifiedBy>
  <cp:revision>468</cp:revision>
  <dcterms:created xsi:type="dcterms:W3CDTF">2008-08-08T13:28:34Z</dcterms:created>
  <dcterms:modified xsi:type="dcterms:W3CDTF">2019-02-02T04:42:57Z</dcterms:modified>
</cp:coreProperties>
</file>