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4"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00" autoAdjust="0"/>
  </p:normalViewPr>
  <p:slideViewPr>
    <p:cSldViewPr snapToGrid="0">
      <p:cViewPr varScale="1">
        <p:scale>
          <a:sx n="21" d="100"/>
          <a:sy n="21" d="100"/>
        </p:scale>
        <p:origin x="17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27" name="Shape 2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JONA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Magus</a:t>
            </a:r>
          </a:p>
          <a:p>
            <a:r>
              <a:t>El diseño empieza con el análisis de la matriz de calidad o QFD para identificar las necesidades en la máquina y expresarlas de forma técnica…. (…..Nombrar todas….)</a:t>
            </a:r>
          </a:p>
          <a:p>
            <a:r>
              <a:t>Dentro las cuales, especificaciones técnicas principales como son:</a:t>
            </a:r>
          </a:p>
          <a:p>
            <a:r>
              <a:t>Diseño robusto: máquina debe funcionar en ambientes industriales, </a:t>
            </a:r>
          </a:p>
          <a:p>
            <a:r>
              <a:t>programación en phyton: El código se va a desarrollar en un software libre, </a:t>
            </a:r>
          </a:p>
          <a:p>
            <a:r>
              <a:t>Interpretador de código G: acorde al controlador seleccionado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Jona</a:t>
            </a:r>
          </a:p>
          <a:p>
            <a:r>
              <a:t>Después del análisis comparativo entre las soluciones (soluciones)</a:t>
            </a:r>
          </a:p>
          <a:p>
            <a:r>
              <a:t>Se selecciona el mecanismo de tornillo sin fin y corona, que proporciona un mayor control en el giro, ademas de la propiedad de autobloqueo que existe en esta configuración.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Jona</a:t>
            </a:r>
          </a:p>
          <a:p>
            <a:r>
              <a:t>Obteniendo como selección un cabezal divisor, compuesto por un plato de 3 garras para la sujeción de la materia prima.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t>Magus</a:t>
            </a:r>
          </a:p>
          <a:p>
            <a:r>
              <a:t>Para la selección de herramienta del husillo se comparo la (soluciones)</a:t>
            </a:r>
          </a:p>
          <a:p>
            <a:r>
              <a:t>Siendo la mejor opción, la fresa de disco o modular ya que es una herramienta estandarizada, y de fácil obtención en el mercado.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Magus</a:t>
            </a:r>
          </a:p>
          <a:p>
            <a:r>
              <a:t>(explicación de herramienta —-&gt;rectos y Helicoidales)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Magus</a:t>
            </a:r>
          </a:p>
          <a:p>
            <a:r>
              <a:t>Para la manufactura de piezas en centros de mecanizado, es necesario conocer la velocidad corte necesaria para el material a maquinar, así como la fuerza y la potencia de corte.</a:t>
            </a:r>
          </a:p>
          <a:p>
            <a:r>
              <a:t>Se tomo como ejemplo el diseño de engranes sobre una aleación de fundición con base de aluminio encontrando los siguientes valores. (leer valores)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Jona</a:t>
            </a:r>
          </a:p>
          <a:p>
            <a:r>
              <a:t>Para el calculo de la velocidad de corte en la configuración Torno-fresado, se suman: la velocidad de corte de la herramienta y la velocidad de la pieza en el cuarto eje.</a:t>
            </a:r>
          </a:p>
          <a:p>
            <a:r>
              <a:t>Teniendo como resultado en el ejemplo planteado anteriormente una velocidad de corte de (Leer)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Jona</a:t>
            </a:r>
          </a:p>
          <a:p>
            <a:r>
              <a:t>Para la selección del controlador en el Teach Pendant, se compararon los siguientes controladores (LEER)</a:t>
            </a:r>
          </a:p>
          <a:p>
            <a:r>
              <a:t>escogiendo como solución, la raspberry, debido a su alta prestación, bajo costo y bajo consumo de energía.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Magus</a:t>
            </a:r>
          </a:p>
          <a:p>
            <a:r>
              <a:t>La selección del interpretador de código G esta relacionada con el tipo de controlador seleccionado.</a:t>
            </a:r>
          </a:p>
          <a:p>
            <a:r>
              <a:t>para ello se tomo en cuanta las siguientes soluciones. (LEER)</a:t>
            </a:r>
          </a:p>
          <a:p>
            <a:r>
              <a:t>Escogiendo así el interpretador PYCNC, debido a q esta desarrollado en software LIBRE y su código base se encuentra disponible para modificaciones.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Magus</a:t>
            </a:r>
          </a:p>
          <a:p>
            <a:r>
              <a:t>Es así que el controlador, conjunto con el interpretador de código G PYcnc proporciona.</a:t>
            </a:r>
          </a:p>
          <a:p>
            <a:r>
              <a:t>Un sistema robusto: teniendo como complemento, la ejecución de código frente a fallas del sistema, controladores en avance y velocidades de husillo, sistemas de seguridad internos, procesos en tiempo real y procesador de bajo consumo. desarrollados en el lenguaje de programación Python.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JONA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Jona</a:t>
            </a:r>
          </a:p>
          <a:p>
            <a:r>
              <a:t>Para el mecanizado de engranajes helicoidales es importante sincronizar, el recorrido de la mesa con el avance angular, siendo el ángulo rotacional (beta prima) para el cuarto eje, en función del Ancho de la cara del diente, el espesor del diente, el radio del engranaje y el ángulo de la hélice. </a:t>
            </a:r>
          </a:p>
          <a:p>
            <a:r>
              <a:t>A fin de evitar la variación del ángulo de la hélice, el espesor del diente. obteniendo simetría entre los dientes del engranajes Helicoidales.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J_Registros: realiza registros y una base de datos, de cada operación y cambio en el desarrollo del controlador</a:t>
            </a:r>
          </a:p>
          <a:p>
            <a:r>
              <a:t>J_ComuPYCNC: Realiza una comunicación en paralelo con el controlador PYCNC, Terminal GPIO y HMI</a:t>
            </a:r>
          </a:p>
          <a:p>
            <a:r>
              <a:t>J_VelocidadHusi: Controla y estabiliza la velocidad del husillo, en caídas de voltaje de señal PWM</a:t>
            </a:r>
          </a:p>
          <a:p>
            <a:r>
              <a:t>J_LecturaG: Conecta la carpeta de archivos G y ejecuta los archivos seleccionados en el controlador PYCNC</a:t>
            </a:r>
          </a:p>
          <a:p>
            <a:r>
              <a:t>M_C.Manual: Maneja en subRutinas Codigo G, controlando: avance(mm/min), velocidad husillo, avance por 	    </a:t>
            </a:r>
            <a:br/>
            <a:r>
              <a:t>                      pulso y validación de coordenadas de posicionamiento.</a:t>
            </a:r>
          </a:p>
          <a:p>
            <a:r>
              <a:t>M_C.Auto: Ejecución de archivos en código G, validación de coordenadas y terminal de programación directa </a:t>
            </a:r>
            <a:br/>
            <a:r>
              <a:t>			en código G</a:t>
            </a:r>
          </a:p>
          <a:p>
            <a:r>
              <a:t>M_PostProcesador: Generación de Código G para engranes rectos y helicoidales (izquierdos o derechos).</a:t>
            </a:r>
          </a:p>
          <a:p>
            <a:r>
              <a:t>					   Se diseño un postprocesador en solidCam para el uso CAM en solidWorks</a:t>
            </a:r>
          </a:p>
          <a:p>
            <a:r>
              <a:t>M_HMI: Desarrollado en QT-Designer permite la interacción entre botones táctiles y subRutinas programadas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r>
              <a:t>Magus</a:t>
            </a:r>
          </a:p>
          <a:p>
            <a:r>
              <a:t>EL diseño del Teach Pendant se realizo basado en dispositivos de mando de robots industriales KUKA, siendo adaptable en medidas para varios usuarios y una distribución intuitiva de los botones para el operador.</a:t>
            </a:r>
          </a:p>
          <a:p>
            <a:r>
              <a:t>el modelo fue realizado en impresión 3D PLA (ácido poliláctico)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Magus</a:t>
            </a:r>
          </a:p>
          <a:p>
            <a:r>
              <a:t>El diseño busca interactuar con el operario de forma intuitiva y clara. se diseño un HMI para la navegación de subrutinas e hilos a fin de simplificar las operaciones. </a:t>
            </a:r>
          </a:p>
          <a:p>
            <a:r>
              <a:t>Tambien se desarrollo una interfaz de generación de código G, Ingresando parámetros de diseño de engranes rectos y helicoidales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Magus</a:t>
            </a:r>
          </a:p>
          <a:p>
            <a:r>
              <a:t>(Explicar y dar clic)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Jona</a:t>
            </a:r>
          </a:p>
          <a:p>
            <a:r>
              <a:t>En las soluciones mas usadas para maquinas cnc se tiene los siguientes tipos de motores (LEER)</a:t>
            </a:r>
          </a:p>
          <a:p>
            <a:r>
              <a:t>de los cuales se elegio para el cuarto eje, el motor a pasos, debido a su costo y tipo de controlador requerido.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Jona</a:t>
            </a:r>
          </a:p>
          <a:p>
            <a:r>
              <a:t>(Explicar datos) inercia del cabezal divisor</a:t>
            </a:r>
          </a:p>
          <a:p>
            <a:r>
              <a:t>los datos fueron calculados con un dinamómetro Digital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r>
              <a:t>Jona</a:t>
            </a:r>
          </a:p>
          <a:p>
            <a:r>
              <a:t>La implementación fue hecha con un matrimonio entre el eje del motor y el eje de cabezal divisor,</a:t>
            </a:r>
          </a:p>
          <a:p>
            <a:r>
              <a:t>Se elaboro una base como soporte del sistema fijado con pernos a la mesa de la Fresadora.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Magus</a:t>
            </a:r>
          </a:p>
          <a:p>
            <a:r>
              <a:t>este circuito se encuentra conectado a los puertos GPIO del controlador mediante conexión RJ45.</a:t>
            </a:r>
          </a:p>
          <a:p>
            <a:r>
              <a:t>Este circuito fue diseñado para prevenir choques en el uso de la Fresadora, verificando los limites de trabajo en los cuatro ejes, realizando un paro de emergencia y encendiendo una alerta sonora. el cual es desbloqueado por un botón maestro.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r>
              <a:t>Magus</a:t>
            </a:r>
          </a:p>
          <a:p>
            <a:r>
              <a:t>El sistema cuenta con (Leer)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JONA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Magus</a:t>
            </a:r>
          </a:p>
          <a:p>
            <a:r>
              <a:t>Se realizo un calculo de ancho de pista para evitar perdidas de potencia en los circuitos de control</a:t>
            </a:r>
          </a:p>
          <a:p>
            <a:r>
              <a:t>se diseño con corrientes máximas de 5 amperios para el circuito de seguridad redundante</a:t>
            </a:r>
          </a:p>
          <a:p>
            <a:r>
              <a:t>Y 3 amperios para el circuito del teclado y puertos GPIO.</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prstGeom prst="rect">
            <a:avLst/>
          </a:prstGeom>
        </p:spPr>
        <p:txBody>
          <a:bodyPr/>
          <a:lstStyle/>
          <a:p>
            <a:endParaRPr/>
          </a:p>
        </p:txBody>
      </p:sp>
      <p:sp>
        <p:nvSpPr>
          <p:cNvPr id="580" name="Shape 580"/>
          <p:cNvSpPr>
            <a:spLocks noGrp="1"/>
          </p:cNvSpPr>
          <p:nvPr>
            <p:ph type="body" sz="quarter" idx="1"/>
          </p:nvPr>
        </p:nvSpPr>
        <p:spPr>
          <a:prstGeom prst="rect">
            <a:avLst/>
          </a:prstGeom>
        </p:spPr>
        <p:txBody>
          <a:bodyPr/>
          <a:lstStyle/>
          <a:p>
            <a:r>
              <a:t>Jona</a:t>
            </a:r>
          </a:p>
          <a:p>
            <a:r>
              <a:t>Explicar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t>Jona</a:t>
            </a:r>
          </a:p>
          <a:p>
            <a:r>
              <a:t>explicar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t>Jona</a:t>
            </a:r>
          </a:p>
          <a:p>
            <a:r>
              <a:t>explicar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r>
              <a:t>Jona</a:t>
            </a:r>
          </a:p>
          <a:p>
            <a:r>
              <a:t>Explicar precalibración manual en 5 muestras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Magus</a:t>
            </a:r>
          </a:p>
          <a:p>
            <a:r>
              <a:t>A fin de realizar una mejor calibración y repetibilidad en los ejes, se maquino probetas de prueba en ranurado. de 2x8 en madera.</a:t>
            </a:r>
          </a:p>
          <a:p>
            <a:r>
              <a:t>Se realizo ranuras a fin de obtener distancias lineales, para la obtención de errores y tolerancias, con los cuales se pudo calibrar los pulsos por minuto de cada eje.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Magus</a:t>
            </a:r>
          </a:p>
          <a:p>
            <a:r>
              <a:t>Explicar numero de muestras = 56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t>Magus</a:t>
            </a:r>
          </a:p>
          <a:p>
            <a:r>
              <a:t>numero de muestras = 64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r>
              <a:t>Jona</a:t>
            </a:r>
          </a:p>
          <a:p>
            <a:r>
              <a:t>numero de muestras = 64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p>
            <a:r>
              <a:t>Jona</a:t>
            </a:r>
          </a:p>
          <a:p>
            <a:r>
              <a:t>numero de muestras = 56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rPr dirty="0"/>
              <a:t>JONA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Magus</a:t>
            </a:r>
          </a:p>
          <a:p>
            <a:r>
              <a:t>Se realizo pruebas de engranes rectos en duralon con los siguientes parámetros</a:t>
            </a:r>
          </a:p>
          <a:p>
            <a:r>
              <a:t>(Explicar) simetria de imagenes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t>Magus</a:t>
            </a:r>
          </a:p>
          <a:p>
            <a:r>
              <a:t>Para la prueba a de engranes Helicoidales se realizo en duralon y aluminio con los siguientes parámetros </a:t>
            </a:r>
          </a:p>
          <a:p>
            <a:r>
              <a:t>(explicar imagenes)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Magus</a:t>
            </a:r>
          </a:p>
          <a:p>
            <a:r>
              <a:t>en las pruebas realizadas para engranes rectos y helicoidales se encontraron los siguientes valores promedio.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r>
              <a:t>Jona</a:t>
            </a:r>
          </a:p>
          <a:p>
            <a:r>
              <a:t>Explicar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Se diseñó e implementó el sistema de cuarto eje para la fresadora CNC Bridgeport, conformado por un cabezal divisor de relación 40:1 con un torque inercial de entrada 2,5 Nm, para lo cual se utilizó un motor a pasos Nema 34. Cuenta con una estructura en acero SAE 1020, en la cual están apoyadas el cabezal divisor y el motor, además cuenta con un acople para el motor en acero 705. Obteniendo un torque de salida máximo de 340Nm en el cuarto eje, controlado por un Teach Pendant de manera automática y manual.</a:t>
            </a:r>
          </a:p>
          <a:p>
            <a:endParaRPr/>
          </a:p>
          <a:p>
            <a:endParaRPr/>
          </a:p>
          <a:p>
            <a:r>
              <a:t>Se diseñó y construyó un Teach Pendant para la fresadora Bridgeport, la cual se divide en controlador, periferias y comunicación. Siendo el controlador programado en Python usando el complemento PyCNC. Cuenta con periferias de un teclado diseñado para comandos CNC, un paro de emergencia que deshabilita el husillo y los cuatro ejes, tiene una activación de seguridad por medio de una llave que habilita el uso del Teach Pendant, una entrada USB para cargar el código G y una pantalla táctil de 7 pulgadas. Tiene una comunicación RJ45 con un sistema de seguridad redundante.</a:t>
            </a:r>
          </a:p>
          <a:p>
            <a:endParaRPr/>
          </a:p>
          <a:p>
            <a:r>
              <a:t>Se desarrolló un sistema de seguridad redundante que con fines de carrera para las posiciones máximas y mínimas permitidas por la fresadora Bridgeport. El sistema permite la deshabilitación del husillo y de los 4 ejes cuando es activada la alerta. Cuenta con una alerta sonora, además de un botón de seguridad que permite salir de dicho estado.</a:t>
            </a:r>
          </a:p>
          <a:p>
            <a:endParaRPr/>
          </a:p>
          <a:p>
            <a:r>
              <a:t>Se implementó una interfaz humano máquina para el control manual, el cual permite insertar el cero de pieza, programar el avance de los ejes, la velocidad del husillo, selección de pasos de avance en milímetros de 0.01, 0.1, 1, 10, 100 para los ejes XYZ y un avance angular para el cuarto eje. Cuenta con botones de desplazamiento positivo y negativo para los 4 ejes. Posee indicadores numéricos para la posición de los cuatro ejes, velocidad del husillo y avance de los ejes.</a:t>
            </a:r>
          </a:p>
          <a:p>
            <a:endParaRPr/>
          </a:p>
          <a:p>
            <a:endParaRPr/>
          </a:p>
          <a:p>
            <a:r>
              <a:t>Se diseñó una HMI para el control automático de la fresadora Bridgeport, que cuenta con un interpretador de código G de base, en la cual se permite cargar y ejecutar código G. Además, de poder tomar el cero de pieza, cuenta con un terminal de programación línea por línea de código G en el cual se puede ingresar coordenadas por teclado. Tiene un sistema de seguridad de límites máximos virtuales, manejo de registros de posiciones, velocidad del husillo y avance de los ejes. Posee indicadores numéricos para la posición de los cuatro ejes, velocidad del husillo y avance de los ejes.</a:t>
            </a:r>
          </a:p>
          <a:p>
            <a:endParaRPr/>
          </a:p>
          <a:p>
            <a:r>
              <a:t>Se obtuvo como resultado de las pruebas una tolerancia en los ejes XYZ de ±0.1mm, manteniéndose así en la tolerancia propuesta en el anterior controlador diseñado para la fresadora Bridgeport y una tolerancia de ±0.5 grados cumpliendo con la tolerancia propuesta de ±0,8 grados para el cuarto eje.</a:t>
            </a:r>
          </a:p>
          <a:p>
            <a:endParaRPr/>
          </a:p>
          <a:p>
            <a:r>
              <a:t>Se obtuvo como resultado la fabricación de juegos de engranes rectos y helicoidales en materiales duralón y aluminio. Se utilizaron fresas modulares con un módulo desde 0.5 hasta 7. con un ajuste final sobre el cuarto eje, con un valor de 90.43 pulsos, a fin de obtener mayor simetría entre los dientes, cumpliendo con los parámetros de diseño de engranes.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rPr dirty="0"/>
              <a:t>MAGUS</a:t>
            </a:r>
          </a:p>
          <a:p>
            <a:r>
              <a:rPr dirty="0"/>
              <a:t>CNC </a:t>
            </a:r>
            <a:r>
              <a:rPr dirty="0" err="1"/>
              <a:t>significa</a:t>
            </a:r>
            <a:r>
              <a:rPr dirty="0"/>
              <a:t> control </a:t>
            </a:r>
            <a:r>
              <a:rPr dirty="0" err="1"/>
              <a:t>numérico</a:t>
            </a:r>
            <a:r>
              <a:rPr dirty="0"/>
              <a:t> por </a:t>
            </a:r>
            <a:r>
              <a:rPr dirty="0" err="1"/>
              <a:t>computador</a:t>
            </a:r>
            <a:r>
              <a:rPr dirty="0"/>
              <a:t>, es una </a:t>
            </a:r>
            <a:r>
              <a:rPr dirty="0" err="1"/>
              <a:t>tecnología</a:t>
            </a:r>
            <a:r>
              <a:rPr dirty="0"/>
              <a:t> q </a:t>
            </a:r>
            <a:r>
              <a:rPr dirty="0" err="1"/>
              <a:t>consiste</a:t>
            </a:r>
            <a:r>
              <a:rPr dirty="0"/>
              <a:t> </a:t>
            </a:r>
            <a:r>
              <a:rPr dirty="0" err="1"/>
              <a:t>en</a:t>
            </a:r>
            <a:r>
              <a:rPr dirty="0"/>
              <a:t> el control de </a:t>
            </a:r>
            <a:r>
              <a:rPr dirty="0" err="1"/>
              <a:t>movimiento</a:t>
            </a:r>
            <a:r>
              <a:rPr dirty="0"/>
              <a:t> de una </a:t>
            </a:r>
            <a:r>
              <a:rPr dirty="0" err="1"/>
              <a:t>herramienta</a:t>
            </a:r>
            <a:r>
              <a:rPr dirty="0"/>
              <a:t> </a:t>
            </a:r>
            <a:r>
              <a:rPr dirty="0" err="1"/>
              <a:t>en</a:t>
            </a:r>
            <a:r>
              <a:rPr dirty="0"/>
              <a:t> un </a:t>
            </a:r>
            <a:r>
              <a:rPr dirty="0" err="1"/>
              <a:t>plano</a:t>
            </a:r>
            <a:r>
              <a:rPr dirty="0"/>
              <a:t>. </a:t>
            </a:r>
            <a:r>
              <a:rPr dirty="0" err="1"/>
              <a:t>Esto</a:t>
            </a:r>
            <a:r>
              <a:rPr dirty="0"/>
              <a:t> se </a:t>
            </a:r>
            <a:r>
              <a:rPr dirty="0" err="1"/>
              <a:t>realiza</a:t>
            </a:r>
            <a:r>
              <a:rPr dirty="0"/>
              <a:t> </a:t>
            </a:r>
            <a:r>
              <a:rPr dirty="0" err="1"/>
              <a:t>mediante</a:t>
            </a:r>
            <a:r>
              <a:rPr dirty="0"/>
              <a:t> un conjunto de </a:t>
            </a:r>
            <a:r>
              <a:rPr dirty="0" err="1"/>
              <a:t>ordenes</a:t>
            </a:r>
            <a:r>
              <a:rPr dirty="0"/>
              <a:t> o </a:t>
            </a:r>
            <a:r>
              <a:rPr dirty="0" err="1"/>
              <a:t>programas</a:t>
            </a:r>
            <a:r>
              <a:rPr dirty="0"/>
              <a:t>, </a:t>
            </a:r>
            <a:r>
              <a:rPr dirty="0" err="1"/>
              <a:t>procesados</a:t>
            </a:r>
            <a:r>
              <a:rPr dirty="0"/>
              <a:t> por un </a:t>
            </a:r>
            <a:r>
              <a:rPr dirty="0" err="1"/>
              <a:t>controlador</a:t>
            </a:r>
            <a:r>
              <a:rPr dirty="0"/>
              <a:t> y </a:t>
            </a:r>
            <a:r>
              <a:rPr lang="es-ES" dirty="0"/>
              <a:t>q </a:t>
            </a:r>
            <a:r>
              <a:rPr dirty="0"/>
              <a:t>dan </a:t>
            </a:r>
            <a:r>
              <a:rPr dirty="0" err="1"/>
              <a:t>acción</a:t>
            </a:r>
            <a:r>
              <a:rPr dirty="0"/>
              <a:t> a un </a:t>
            </a:r>
            <a:r>
              <a:rPr dirty="0" err="1"/>
              <a:t>efector</a:t>
            </a:r>
            <a:r>
              <a:rPr dirty="0"/>
              <a:t> final o </a:t>
            </a:r>
            <a:r>
              <a:rPr dirty="0" err="1"/>
              <a:t>actuador</a:t>
            </a:r>
            <a:r>
              <a:rPr dirty="0"/>
              <a:t>.</a:t>
            </a:r>
          </a:p>
          <a:p>
            <a:r>
              <a:rPr dirty="0"/>
              <a:t>Este </a:t>
            </a:r>
            <a:r>
              <a:rPr dirty="0" err="1"/>
              <a:t>tipo</a:t>
            </a:r>
            <a:r>
              <a:rPr dirty="0"/>
              <a:t> de </a:t>
            </a:r>
            <a:r>
              <a:rPr dirty="0" err="1"/>
              <a:t>centros</a:t>
            </a:r>
            <a:r>
              <a:rPr dirty="0"/>
              <a:t> de </a:t>
            </a:r>
            <a:r>
              <a:rPr dirty="0" err="1"/>
              <a:t>mecanizado</a:t>
            </a:r>
            <a:r>
              <a:rPr dirty="0"/>
              <a:t> es </a:t>
            </a:r>
            <a:r>
              <a:rPr dirty="0" err="1"/>
              <a:t>utilizado</a:t>
            </a:r>
            <a:r>
              <a:rPr dirty="0"/>
              <a:t> </a:t>
            </a:r>
            <a:r>
              <a:rPr dirty="0" err="1"/>
              <a:t>en</a:t>
            </a:r>
            <a:r>
              <a:rPr dirty="0"/>
              <a:t> la </a:t>
            </a:r>
            <a:r>
              <a:rPr dirty="0" err="1"/>
              <a:t>industria</a:t>
            </a:r>
            <a:r>
              <a:rPr dirty="0"/>
              <a:t> para </a:t>
            </a:r>
            <a:r>
              <a:rPr dirty="0" err="1"/>
              <a:t>mejorar</a:t>
            </a:r>
            <a:r>
              <a:rPr dirty="0"/>
              <a:t> </a:t>
            </a:r>
            <a:r>
              <a:rPr dirty="0" err="1"/>
              <a:t>tiempo</a:t>
            </a:r>
            <a:r>
              <a:rPr dirty="0"/>
              <a:t> de </a:t>
            </a:r>
            <a:r>
              <a:rPr dirty="0" err="1"/>
              <a:t>producción</a:t>
            </a:r>
            <a:r>
              <a:rPr dirty="0"/>
              <a:t>, </a:t>
            </a:r>
            <a:r>
              <a:rPr dirty="0" err="1"/>
              <a:t>disminuir</a:t>
            </a:r>
            <a:r>
              <a:rPr dirty="0"/>
              <a:t> </a:t>
            </a:r>
            <a:r>
              <a:rPr dirty="0" err="1"/>
              <a:t>costos</a:t>
            </a:r>
            <a:r>
              <a:rPr dirty="0"/>
              <a:t>, </a:t>
            </a:r>
            <a:r>
              <a:rPr dirty="0" err="1"/>
              <a:t>aumentar</a:t>
            </a:r>
            <a:r>
              <a:rPr dirty="0"/>
              <a:t> la </a:t>
            </a:r>
            <a:r>
              <a:rPr dirty="0" err="1"/>
              <a:t>calidad</a:t>
            </a:r>
            <a:r>
              <a:rPr dirty="0"/>
              <a:t> de </a:t>
            </a:r>
            <a:r>
              <a:rPr dirty="0" err="1"/>
              <a:t>acabado</a:t>
            </a:r>
            <a:r>
              <a:rPr dirty="0"/>
              <a:t> de las </a:t>
            </a:r>
            <a:r>
              <a:rPr dirty="0" err="1"/>
              <a:t>piezas</a:t>
            </a:r>
            <a:r>
              <a:rPr dirty="0"/>
              <a:t> y </a:t>
            </a:r>
            <a:r>
              <a:rPr dirty="0" err="1"/>
              <a:t>mejorar</a:t>
            </a:r>
            <a:r>
              <a:rPr dirty="0"/>
              <a:t> </a:t>
            </a:r>
            <a:r>
              <a:rPr dirty="0" err="1"/>
              <a:t>tolerancias</a:t>
            </a: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Magus</a:t>
            </a:r>
          </a:p>
          <a:p>
            <a:r>
              <a:t>El interpretador forma parte fundamental del sistema de control de una cnc.</a:t>
            </a:r>
          </a:p>
          <a:p>
            <a:r>
              <a:t>La principal función que cumple, es procesar lineas de código G en señal eléctrica de control, q a su vez permiten posicionar actuadores eléctricos en coordenadas, ademas del control de la velocidad del husillo, rangos de movimiento, y configuración en los parámetros de manufactura.</a:t>
            </a:r>
          </a:p>
          <a:p>
            <a:r>
              <a:t>(explicar los tipos)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Magus</a:t>
            </a:r>
          </a:p>
          <a:p>
            <a:r>
              <a:t>un sistema CAD es el Dibujo asistido por computador a travez de un software, que representa gráficamente la pieza a maquinar en 2 y 3 dimensiones.</a:t>
            </a:r>
          </a:p>
          <a:p>
            <a:r>
              <a:t>un sistema CAM es la manufactura asistida por computador a travez de un software, que parte del dibujo realizado e ingresa los parámetros de corte y técnicas para el mecanizado, ademas de simular el proceso.</a:t>
            </a:r>
          </a:p>
          <a:p>
            <a:r>
              <a:t>La conversión del CAM a código G se realiza mediante un postprocesador, el cual genera lineas de código que representan las coordenadas, acorde a las prestaciones admisibles para un centro de mecanizado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Jona</a:t>
            </a:r>
          </a:p>
          <a:p>
            <a:r>
              <a:t>la manufactura de engranajes se realiza con una correcta sincronización en 2 movimientos, el movimiento de traslación de la mesa y el de rotación q se intercala entre el husillo y el cabezal divisor. </a:t>
            </a:r>
          </a:p>
          <a:p>
            <a:r>
              <a:t>para engranes helicoidales se requiere el calculo manual del tren de engranajes de la lira de la fresadora.</a:t>
            </a:r>
          </a:p>
          <a:p>
            <a:r>
              <a:t>Para ello los sistemas cnc aplicados a este tipo de manufactura facilitan el calculo y diseño de los engranes, disminuyendo así el tiempo maquinado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Jona</a:t>
            </a:r>
          </a:p>
          <a:p>
            <a:r>
              <a:t>un proceso de torno frenado corresponde al fresado de una pieza cilíndrica, mientras rota en un eje. Es un método usado en CNCs de 4 y 5 ejes para el maquinado de piezas simétricas de rotación.</a:t>
            </a:r>
          </a:p>
          <a:p>
            <a:r>
              <a:t>dentro de las ventajas en este proceso se tiene, menor desgaste de la herramienta de corte y mejora el tiempo de producción.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spTree>
      <p:nvGrpSpPr>
        <p:cNvPr id="1" name=""/>
        <p:cNvGrpSpPr/>
        <p:nvPr/>
      </p:nvGrpSpPr>
      <p:grpSpPr>
        <a:xfrm>
          <a:off x="0" y="0"/>
          <a:ext cx="0" cy="0"/>
          <a:chOff x="0" y="0"/>
          <a:chExt cx="0" cy="0"/>
        </a:xfrm>
      </p:grpSpPr>
      <p:sp>
        <p:nvSpPr>
          <p:cNvPr id="21"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22" name="Imagen" descr="Imagen"/>
          <p:cNvPicPr>
            <a:picLocks noChangeAspect="1"/>
          </p:cNvPicPr>
          <p:nvPr/>
        </p:nvPicPr>
        <p:blipFill>
          <a:blip r:embed="rId2">
            <a:extLst/>
          </a:blip>
          <a:stretch>
            <a:fillRect/>
          </a:stretch>
        </p:blipFill>
        <p:spPr>
          <a:xfrm>
            <a:off x="-8638" y="1753"/>
            <a:ext cx="11365075" cy="13612764"/>
          </a:xfrm>
          <a:prstGeom prst="rect">
            <a:avLst/>
          </a:prstGeom>
          <a:ln w="12700">
            <a:miter lim="400000"/>
          </a:ln>
        </p:spPr>
      </p:pic>
      <p:sp>
        <p:nvSpPr>
          <p:cNvPr id="23" name="Texto del título"/>
          <p:cNvSpPr txBox="1">
            <a:spLocks noGrp="1"/>
          </p:cNvSpPr>
          <p:nvPr>
            <p:ph type="title"/>
          </p:nvPr>
        </p:nvSpPr>
        <p:spPr>
          <a:xfrm>
            <a:off x="673100" y="2870200"/>
            <a:ext cx="23050500" cy="4559300"/>
          </a:xfrm>
          <a:prstGeom prst="rect">
            <a:avLst/>
          </a:prstGeom>
        </p:spPr>
        <p:txBody>
          <a:bodyPr anchor="b"/>
          <a:lstStyle/>
          <a:p>
            <a:r>
              <a:t>Texto del título</a:t>
            </a:r>
          </a:p>
        </p:txBody>
      </p:sp>
      <p:sp>
        <p:nvSpPr>
          <p:cNvPr id="24" name="Nivel de texto 1…"/>
          <p:cNvSpPr txBox="1">
            <a:spLocks noGrp="1"/>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Nivel de texto 1</a:t>
            </a:r>
          </a:p>
          <a:p>
            <a:pPr lvl="1"/>
            <a:r>
              <a:t>Nivel de texto 2</a:t>
            </a:r>
          </a:p>
          <a:p>
            <a:pPr lvl="2"/>
            <a:r>
              <a:t>Nivel de texto 3</a:t>
            </a:r>
          </a:p>
          <a:p>
            <a:pPr lvl="3"/>
            <a:r>
              <a:t>Nivel de texto 4</a:t>
            </a:r>
          </a:p>
          <a:p>
            <a:pPr lvl="4"/>
            <a:r>
              <a:t>Nivel de texto 5</a:t>
            </a:r>
          </a:p>
        </p:txBody>
      </p:sp>
      <p:sp>
        <p:nvSpPr>
          <p:cNvPr id="25"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26" name="Imagen 8" descr="Imagen 8"/>
          <p:cNvPicPr>
            <a:picLocks noChangeAspect="1"/>
          </p:cNvPicPr>
          <p:nvPr/>
        </p:nvPicPr>
        <p:blipFill>
          <a:blip r:embed="rId3">
            <a:extLst/>
          </a:blip>
          <a:stretch>
            <a:fillRect/>
          </a:stretch>
        </p:blipFill>
        <p:spPr>
          <a:xfrm>
            <a:off x="134340" y="12203252"/>
            <a:ext cx="5018235" cy="1296049"/>
          </a:xfrm>
          <a:prstGeom prst="rect">
            <a:avLst/>
          </a:prstGeom>
          <a:ln w="12700">
            <a:miter lim="400000"/>
          </a:ln>
        </p:spPr>
      </p:pic>
      <p:grpSp>
        <p:nvGrpSpPr>
          <p:cNvPr id="29" name="Grupo 30"/>
          <p:cNvGrpSpPr/>
          <p:nvPr/>
        </p:nvGrpSpPr>
        <p:grpSpPr>
          <a:xfrm>
            <a:off x="5340519" y="12995526"/>
            <a:ext cx="16679880" cy="401986"/>
            <a:chOff x="0" y="0"/>
            <a:chExt cx="16679879" cy="401985"/>
          </a:xfrm>
        </p:grpSpPr>
        <p:sp>
          <p:nvSpPr>
            <p:cNvPr id="27"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28"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pic>
        <p:nvPicPr>
          <p:cNvPr id="30" name="Imagen 10" descr="Imagen 10"/>
          <p:cNvPicPr>
            <a:picLocks noChangeAspect="1"/>
          </p:cNvPicPr>
          <p:nvPr/>
        </p:nvPicPr>
        <p:blipFill>
          <a:blip r:embed="rId4">
            <a:extLst/>
          </a:blip>
          <a:srcRect l="36286" t="29618" r="35523" b="31524"/>
          <a:stretch>
            <a:fillRect/>
          </a:stretch>
        </p:blipFill>
        <p:spPr>
          <a:xfrm>
            <a:off x="22277265" y="118114"/>
            <a:ext cx="1886728" cy="1950471"/>
          </a:xfrm>
          <a:prstGeom prst="rect">
            <a:avLst/>
          </a:prstGeom>
          <a:ln w="12700">
            <a:miter lim="400000"/>
          </a:ln>
        </p:spPr>
      </p:pic>
      <p:grpSp>
        <p:nvGrpSpPr>
          <p:cNvPr id="33" name="Grupo 14"/>
          <p:cNvGrpSpPr/>
          <p:nvPr/>
        </p:nvGrpSpPr>
        <p:grpSpPr>
          <a:xfrm>
            <a:off x="5453835" y="886205"/>
            <a:ext cx="16407430" cy="395421"/>
            <a:chOff x="0" y="0"/>
            <a:chExt cx="16407429" cy="395419"/>
          </a:xfrm>
        </p:grpSpPr>
        <p:sp>
          <p:nvSpPr>
            <p:cNvPr id="31"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32"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3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 Juan Pérez"/>
          <p:cNvSpPr txBox="1">
            <a:spLocks noGrp="1"/>
          </p:cNvSpPr>
          <p:nvPr>
            <p:ph type="body" sz="quarter" idx="13"/>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 Juan Pérez</a:t>
            </a:r>
          </a:p>
        </p:txBody>
      </p:sp>
      <p:sp>
        <p:nvSpPr>
          <p:cNvPr id="185" name="“Escribe una cita aquí”"/>
          <p:cNvSpPr txBox="1">
            <a:spLocks noGrp="1"/>
          </p:cNvSpPr>
          <p:nvPr>
            <p:ph type="body" sz="quarter" idx="14"/>
          </p:nvPr>
        </p:nvSpPr>
        <p:spPr>
          <a:xfrm>
            <a:off x="2374900" y="5892800"/>
            <a:ext cx="19621500" cy="850900"/>
          </a:xfrm>
          <a:prstGeom prst="rect">
            <a:avLst/>
          </a:prstGeom>
        </p:spPr>
        <p:txBody>
          <a:bodyPr>
            <a:spAutoFit/>
          </a:bodyPr>
          <a:lstStyle>
            <a:lvl1pPr marL="0" indent="0" algn="ctr">
              <a:spcBef>
                <a:spcPts val="0"/>
              </a:spcBef>
              <a:buSzTx/>
              <a:buNone/>
            </a:lvl1pPr>
          </a:lstStyle>
          <a:p>
            <a:r>
              <a:t>“Escribe una cita aquí”</a:t>
            </a:r>
          </a:p>
        </p:txBody>
      </p:sp>
      <p:sp>
        <p:nvSpPr>
          <p:cNvPr id="1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208" name="Rectángulo 21"/>
          <p:cNvSpPr/>
          <p:nvPr/>
        </p:nvSpPr>
        <p:spPr>
          <a:xfrm rot="10800000">
            <a:off x="0" y="-14413"/>
            <a:ext cx="24384000" cy="2286001"/>
          </a:xfrm>
          <a:prstGeom prst="rect">
            <a:avLst/>
          </a:prstGeom>
          <a:gradFill>
            <a:gsLst>
              <a:gs pos="45000">
                <a:srgbClr val="FFFFFF"/>
              </a:gs>
              <a:gs pos="80000">
                <a:srgbClr val="3D86FD"/>
              </a:gs>
              <a:gs pos="100000">
                <a:srgbClr val="035EF2"/>
              </a:gs>
            </a:gsLst>
            <a:lin ang="8100000"/>
          </a:gradFill>
          <a:ln w="12700">
            <a:miter lim="400000"/>
          </a:ln>
        </p:spPr>
        <p:txBody>
          <a:bodyPr tIns="91439" bIns="91439" anchor="ctr"/>
          <a:lstStyle/>
          <a:p>
            <a:pPr defTabSz="1828800">
              <a:defRPr sz="3600">
                <a:solidFill>
                  <a:srgbClr val="000000"/>
                </a:solidFill>
                <a:latin typeface="Hoefler Text"/>
                <a:ea typeface="Hoefler Text"/>
                <a:cs typeface="Hoefler Text"/>
                <a:sym typeface="Hoefler Text"/>
              </a:defRPr>
            </a:pPr>
            <a:endParaRPr/>
          </a:p>
        </p:txBody>
      </p:sp>
      <p:sp>
        <p:nvSpPr>
          <p:cNvPr id="209" name="Rectángulo 11"/>
          <p:cNvSpPr/>
          <p:nvPr/>
        </p:nvSpPr>
        <p:spPr>
          <a:xfrm>
            <a:off x="0" y="11430000"/>
            <a:ext cx="24384000" cy="2286000"/>
          </a:xfrm>
          <a:prstGeom prst="rect">
            <a:avLst/>
          </a:prstGeom>
          <a:gradFill>
            <a:gsLst>
              <a:gs pos="51000">
                <a:srgbClr val="FFFFFF"/>
              </a:gs>
              <a:gs pos="88000">
                <a:srgbClr val="3D86FD"/>
              </a:gs>
              <a:gs pos="100000">
                <a:srgbClr val="035EF2"/>
              </a:gs>
            </a:gsLst>
            <a:lin ang="8100000"/>
          </a:gradFill>
          <a:ln w="12700">
            <a:miter lim="400000"/>
          </a:ln>
        </p:spPr>
        <p:txBody>
          <a:bodyPr tIns="91439" bIns="91439" anchor="ctr"/>
          <a:lstStyle/>
          <a:p>
            <a:pPr defTabSz="1828800">
              <a:defRPr sz="3600">
                <a:solidFill>
                  <a:srgbClr val="000000"/>
                </a:solidFill>
                <a:latin typeface="Hoefler Text"/>
                <a:ea typeface="Hoefler Text"/>
                <a:cs typeface="Hoefler Text"/>
                <a:sym typeface="Hoefler Text"/>
              </a:defRPr>
            </a:pPr>
            <a:endParaRPr/>
          </a:p>
        </p:txBody>
      </p:sp>
      <p:pic>
        <p:nvPicPr>
          <p:cNvPr id="210" name="Imagen 8" descr="Imagen 8"/>
          <p:cNvPicPr>
            <a:picLocks noChangeAspect="1"/>
          </p:cNvPicPr>
          <p:nvPr/>
        </p:nvPicPr>
        <p:blipFill>
          <a:blip r:embed="rId2">
            <a:extLst/>
          </a:blip>
          <a:stretch>
            <a:fillRect/>
          </a:stretch>
        </p:blipFill>
        <p:spPr>
          <a:xfrm>
            <a:off x="275771" y="11879512"/>
            <a:ext cx="5744030" cy="1483499"/>
          </a:xfrm>
          <a:prstGeom prst="rect">
            <a:avLst/>
          </a:prstGeom>
          <a:ln w="12700">
            <a:miter lim="400000"/>
          </a:ln>
        </p:spPr>
      </p:pic>
      <p:grpSp>
        <p:nvGrpSpPr>
          <p:cNvPr id="213" name="Grupo 30"/>
          <p:cNvGrpSpPr/>
          <p:nvPr/>
        </p:nvGrpSpPr>
        <p:grpSpPr>
          <a:xfrm>
            <a:off x="6164939" y="12852334"/>
            <a:ext cx="12742658" cy="307099"/>
            <a:chOff x="0" y="0"/>
            <a:chExt cx="12742656" cy="307098"/>
          </a:xfrm>
        </p:grpSpPr>
        <p:sp>
          <p:nvSpPr>
            <p:cNvPr id="211" name="Rectángulo 31"/>
            <p:cNvSpPr/>
            <p:nvPr/>
          </p:nvSpPr>
          <p:spPr>
            <a:xfrm>
              <a:off x="0" y="0"/>
              <a:ext cx="12742657" cy="1249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Hoefler Text"/>
                  <a:ea typeface="Hoefler Text"/>
                  <a:cs typeface="Hoefler Text"/>
                  <a:sym typeface="Hoefler Text"/>
                </a:defRPr>
              </a:pPr>
              <a:endParaRPr/>
            </a:p>
          </p:txBody>
        </p:sp>
        <p:sp>
          <p:nvSpPr>
            <p:cNvPr id="212" name="Rectángulo 32"/>
            <p:cNvSpPr/>
            <p:nvPr/>
          </p:nvSpPr>
          <p:spPr>
            <a:xfrm rot="10800000">
              <a:off x="1" y="175916"/>
              <a:ext cx="12742648" cy="131183"/>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Hoefler Text"/>
                  <a:ea typeface="Hoefler Text"/>
                  <a:cs typeface="Hoefler Text"/>
                  <a:sym typeface="Hoefler Text"/>
                </a:defRPr>
              </a:pPr>
              <a:endParaRPr/>
            </a:p>
          </p:txBody>
        </p:sp>
      </p:grpSp>
      <p:sp>
        <p:nvSpPr>
          <p:cNvPr id="214" name="Texto del título"/>
          <p:cNvSpPr txBox="1">
            <a:spLocks noGrp="1"/>
          </p:cNvSpPr>
          <p:nvPr>
            <p:ph type="title"/>
          </p:nvPr>
        </p:nvSpPr>
        <p:spPr>
          <a:xfrm>
            <a:off x="453681" y="1004569"/>
            <a:ext cx="23476635" cy="1228592"/>
          </a:xfrm>
          <a:prstGeom prst="rect">
            <a:avLst/>
          </a:prstGeom>
        </p:spPr>
        <p:txBody>
          <a:bodyPr lIns="91439" tIns="91439" rIns="91439" bIns="91439"/>
          <a:lstStyle>
            <a:lvl1pPr algn="l" defTabSz="1828800">
              <a:lnSpc>
                <a:spcPct val="90000"/>
              </a:lnSpc>
              <a:defRPr sz="8800" b="1">
                <a:solidFill>
                  <a:srgbClr val="000000"/>
                </a:solidFill>
                <a:latin typeface="Hoefler Text"/>
                <a:ea typeface="Hoefler Text"/>
                <a:cs typeface="Hoefler Text"/>
                <a:sym typeface="Hoefler Text"/>
              </a:defRPr>
            </a:lvl1pPr>
          </a:lstStyle>
          <a:p>
            <a:r>
              <a:t>Texto del título</a:t>
            </a:r>
          </a:p>
        </p:txBody>
      </p:sp>
      <p:sp>
        <p:nvSpPr>
          <p:cNvPr id="215" name="Nivel de texto 1…"/>
          <p:cNvSpPr txBox="1">
            <a:spLocks noGrp="1"/>
          </p:cNvSpPr>
          <p:nvPr>
            <p:ph type="body" idx="1"/>
          </p:nvPr>
        </p:nvSpPr>
        <p:spPr>
          <a:xfrm>
            <a:off x="1676400" y="2307374"/>
            <a:ext cx="21031200" cy="8702676"/>
          </a:xfrm>
          <a:prstGeom prst="rect">
            <a:avLst/>
          </a:prstGeom>
        </p:spPr>
        <p:txBody>
          <a:bodyPr lIns="91439" tIns="91439" rIns="91439" bIns="91439" anchor="t"/>
          <a:lstStyle>
            <a:lvl1pPr marL="0" indent="0" defTabSz="1828800">
              <a:lnSpc>
                <a:spcPct val="90000"/>
              </a:lnSpc>
              <a:spcBef>
                <a:spcPts val="2000"/>
              </a:spcBef>
              <a:buSzTx/>
              <a:buNone/>
              <a:defRPr sz="5600">
                <a:solidFill>
                  <a:srgbClr val="000000"/>
                </a:solidFill>
                <a:latin typeface="Hoefler Text"/>
                <a:ea typeface="Hoefler Text"/>
                <a:cs typeface="Hoefler Text"/>
                <a:sym typeface="Hoefler Text"/>
              </a:defRPr>
            </a:lvl1pPr>
            <a:lvl2pPr marL="0" indent="457200" defTabSz="1828800">
              <a:lnSpc>
                <a:spcPct val="90000"/>
              </a:lnSpc>
              <a:spcBef>
                <a:spcPts val="2000"/>
              </a:spcBef>
              <a:buSzTx/>
              <a:buNone/>
              <a:defRPr sz="5600">
                <a:solidFill>
                  <a:srgbClr val="000000"/>
                </a:solidFill>
                <a:latin typeface="Hoefler Text"/>
                <a:ea typeface="Hoefler Text"/>
                <a:cs typeface="Hoefler Text"/>
                <a:sym typeface="Hoefler Text"/>
              </a:defRPr>
            </a:lvl2pPr>
            <a:lvl3pPr marL="0" indent="914400" defTabSz="1828800">
              <a:lnSpc>
                <a:spcPct val="90000"/>
              </a:lnSpc>
              <a:spcBef>
                <a:spcPts val="2000"/>
              </a:spcBef>
              <a:buSzTx/>
              <a:buNone/>
              <a:defRPr sz="5600">
                <a:solidFill>
                  <a:srgbClr val="000000"/>
                </a:solidFill>
                <a:latin typeface="Hoefler Text"/>
                <a:ea typeface="Hoefler Text"/>
                <a:cs typeface="Hoefler Text"/>
                <a:sym typeface="Hoefler Text"/>
              </a:defRPr>
            </a:lvl3pPr>
            <a:lvl4pPr marL="0" indent="1371600" defTabSz="1828800">
              <a:lnSpc>
                <a:spcPct val="90000"/>
              </a:lnSpc>
              <a:spcBef>
                <a:spcPts val="2000"/>
              </a:spcBef>
              <a:buSzTx/>
              <a:buNone/>
              <a:defRPr sz="5600">
                <a:solidFill>
                  <a:srgbClr val="000000"/>
                </a:solidFill>
                <a:latin typeface="Hoefler Text"/>
                <a:ea typeface="Hoefler Text"/>
                <a:cs typeface="Hoefler Text"/>
                <a:sym typeface="Hoefler Text"/>
              </a:defRPr>
            </a:lvl4pPr>
            <a:lvl5pPr marL="0" indent="1828800" defTabSz="1828800">
              <a:lnSpc>
                <a:spcPct val="90000"/>
              </a:lnSpc>
              <a:spcBef>
                <a:spcPts val="2000"/>
              </a:spcBef>
              <a:buSzTx/>
              <a:buNone/>
              <a:defRPr sz="5600">
                <a:solidFill>
                  <a:srgbClr val="000000"/>
                </a:solidFill>
                <a:latin typeface="Hoefler Text"/>
                <a:ea typeface="Hoefler Text"/>
                <a:cs typeface="Hoefler Text"/>
                <a:sym typeface="Hoefler Text"/>
              </a:defRPr>
            </a:lvl5pPr>
          </a:lstStyle>
          <a:p>
            <a:r>
              <a:t>Nivel de texto 1</a:t>
            </a:r>
          </a:p>
          <a:p>
            <a:pPr lvl="1"/>
            <a:r>
              <a:t>Nivel de texto 2</a:t>
            </a:r>
          </a:p>
          <a:p>
            <a:pPr lvl="2"/>
            <a:r>
              <a:t>Nivel de texto 3</a:t>
            </a:r>
          </a:p>
          <a:p>
            <a:pPr lvl="3"/>
            <a:r>
              <a:t>Nivel de texto 4</a:t>
            </a:r>
          </a:p>
          <a:p>
            <a:pPr lvl="4"/>
            <a:r>
              <a:t>Nivel de texto 5</a:t>
            </a:r>
          </a:p>
        </p:txBody>
      </p:sp>
      <p:pic>
        <p:nvPicPr>
          <p:cNvPr id="216" name="Imagen 10" descr="Imagen 10"/>
          <p:cNvPicPr>
            <a:picLocks noChangeAspect="1"/>
          </p:cNvPicPr>
          <p:nvPr/>
        </p:nvPicPr>
        <p:blipFill>
          <a:blip r:embed="rId3">
            <a:extLst/>
          </a:blip>
          <a:srcRect l="36286" t="29619" r="35523" b="31524"/>
          <a:stretch>
            <a:fillRect/>
          </a:stretch>
        </p:blipFill>
        <p:spPr>
          <a:xfrm>
            <a:off x="21838937" y="236229"/>
            <a:ext cx="2091379" cy="2162035"/>
          </a:xfrm>
          <a:prstGeom prst="rect">
            <a:avLst/>
          </a:prstGeom>
          <a:ln w="12700">
            <a:miter lim="400000"/>
          </a:ln>
        </p:spPr>
      </p:pic>
      <p:grpSp>
        <p:nvGrpSpPr>
          <p:cNvPr id="219" name="Grupo 14"/>
          <p:cNvGrpSpPr/>
          <p:nvPr/>
        </p:nvGrpSpPr>
        <p:grpSpPr>
          <a:xfrm>
            <a:off x="9326333" y="1465314"/>
            <a:ext cx="12742658" cy="307099"/>
            <a:chOff x="0" y="0"/>
            <a:chExt cx="12742656" cy="307098"/>
          </a:xfrm>
        </p:grpSpPr>
        <p:sp>
          <p:nvSpPr>
            <p:cNvPr id="217" name="Rectángulo 15"/>
            <p:cNvSpPr/>
            <p:nvPr/>
          </p:nvSpPr>
          <p:spPr>
            <a:xfrm rot="10800000">
              <a:off x="0" y="182167"/>
              <a:ext cx="12742657" cy="124932"/>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Hoefler Text"/>
                  <a:ea typeface="Hoefler Text"/>
                  <a:cs typeface="Hoefler Text"/>
                  <a:sym typeface="Hoefler Text"/>
                </a:defRPr>
              </a:pPr>
              <a:endParaRPr/>
            </a:p>
          </p:txBody>
        </p:sp>
        <p:sp>
          <p:nvSpPr>
            <p:cNvPr id="218" name="Rectángulo 16"/>
            <p:cNvSpPr/>
            <p:nvPr/>
          </p:nvSpPr>
          <p:spPr>
            <a:xfrm>
              <a:off x="8" y="-1"/>
              <a:ext cx="12742648" cy="131183"/>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Hoefler Text"/>
                  <a:ea typeface="Hoefler Text"/>
                  <a:cs typeface="Hoefler Text"/>
                  <a:sym typeface="Hoefler Text"/>
                </a:defRPr>
              </a:pPr>
              <a:endParaRPr/>
            </a:p>
          </p:txBody>
        </p:sp>
      </p:grpSp>
      <p:sp>
        <p:nvSpPr>
          <p:cNvPr id="220" name="Número de diapositiva"/>
          <p:cNvSpPr txBox="1">
            <a:spLocks noGrp="1"/>
          </p:cNvSpPr>
          <p:nvPr>
            <p:ph type="sldNum" sz="quarter" idx="2"/>
          </p:nvPr>
        </p:nvSpPr>
        <p:spPr>
          <a:xfrm>
            <a:off x="22214840" y="12802235"/>
            <a:ext cx="492761" cy="551181"/>
          </a:xfrm>
          <a:prstGeom prst="rect">
            <a:avLst/>
          </a:prstGeom>
        </p:spPr>
        <p:txBody>
          <a:bodyPr lIns="91439" tIns="91439" rIns="91439" bIns="91439" anchor="ctr"/>
          <a:lstStyle>
            <a:lvl1pPr algn="r" defTabSz="1828800">
              <a:defRPr>
                <a:solidFill>
                  <a:srgbClr val="888888"/>
                </a:solidFill>
                <a:latin typeface="Hoefler Text"/>
                <a:ea typeface="Hoefler Text"/>
                <a:cs typeface="Hoefler Text"/>
                <a:sym typeface="Hoefler Text"/>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41" name="Imagen"/>
          <p:cNvSpPr>
            <a:spLocks noGrp="1"/>
          </p:cNvSpPr>
          <p:nvPr>
            <p:ph type="pic" idx="13"/>
          </p:nvPr>
        </p:nvSpPr>
        <p:spPr>
          <a:xfrm>
            <a:off x="2463800" y="736600"/>
            <a:ext cx="19481800" cy="8242300"/>
          </a:xfrm>
          <a:prstGeom prst="rect">
            <a:avLst/>
          </a:prstGeom>
        </p:spPr>
        <p:txBody>
          <a:bodyPr lIns="91439" tIns="45719" rIns="91439" bIns="45719" anchor="t">
            <a:noAutofit/>
          </a:bodyPr>
          <a:lstStyle/>
          <a:p>
            <a:endParaRPr/>
          </a:p>
        </p:txBody>
      </p:sp>
      <p:sp>
        <p:nvSpPr>
          <p:cNvPr id="42" name="Texto del título"/>
          <p:cNvSpPr txBox="1">
            <a:spLocks noGrp="1"/>
          </p:cNvSpPr>
          <p:nvPr>
            <p:ph type="title"/>
          </p:nvPr>
        </p:nvSpPr>
        <p:spPr>
          <a:xfrm>
            <a:off x="2387600" y="9728200"/>
            <a:ext cx="19621500" cy="1803400"/>
          </a:xfrm>
          <a:prstGeom prst="rect">
            <a:avLst/>
          </a:prstGeom>
        </p:spPr>
        <p:txBody>
          <a:bodyPr/>
          <a:lstStyle/>
          <a:p>
            <a:r>
              <a:t>Texto del título</a:t>
            </a:r>
          </a:p>
        </p:txBody>
      </p:sp>
      <p:sp>
        <p:nvSpPr>
          <p:cNvPr id="43" name="Nivel de texto 1…"/>
          <p:cNvSpPr txBox="1">
            <a:spLocks noGrp="1"/>
          </p:cNvSpPr>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Nivel de texto 1</a:t>
            </a:r>
          </a:p>
          <a:p>
            <a:pPr lvl="1"/>
            <a:r>
              <a:t>Nivel de texto 2</a:t>
            </a:r>
          </a:p>
          <a:p>
            <a:pPr lvl="2"/>
            <a:r>
              <a:t>Nivel de texto 3</a:t>
            </a:r>
          </a:p>
          <a:p>
            <a:pPr lvl="3"/>
            <a:r>
              <a:t>Nivel de texto 4</a:t>
            </a:r>
          </a:p>
          <a:p>
            <a:pPr lvl="4"/>
            <a:r>
              <a:t>Nivel de texto 5</a:t>
            </a:r>
          </a:p>
        </p:txBody>
      </p:sp>
      <p:sp>
        <p:nvSpPr>
          <p:cNvPr id="44"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45"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48" name="Grupo 30"/>
          <p:cNvGrpSpPr/>
          <p:nvPr/>
        </p:nvGrpSpPr>
        <p:grpSpPr>
          <a:xfrm>
            <a:off x="5340519" y="12995526"/>
            <a:ext cx="16679880" cy="401986"/>
            <a:chOff x="0" y="0"/>
            <a:chExt cx="16679879" cy="401985"/>
          </a:xfrm>
        </p:grpSpPr>
        <p:sp>
          <p:nvSpPr>
            <p:cNvPr id="46"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47"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49"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50"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53" name="Grupo 14"/>
          <p:cNvGrpSpPr/>
          <p:nvPr/>
        </p:nvGrpSpPr>
        <p:grpSpPr>
          <a:xfrm>
            <a:off x="5453835" y="886205"/>
            <a:ext cx="16407430" cy="395421"/>
            <a:chOff x="0" y="0"/>
            <a:chExt cx="16407429" cy="395419"/>
          </a:xfrm>
        </p:grpSpPr>
        <p:sp>
          <p:nvSpPr>
            <p:cNvPr id="51"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52"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5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61" name="Texto del título"/>
          <p:cNvSpPr txBox="1">
            <a:spLocks noGrp="1"/>
          </p:cNvSpPr>
          <p:nvPr>
            <p:ph type="title"/>
          </p:nvPr>
        </p:nvSpPr>
        <p:spPr>
          <a:xfrm>
            <a:off x="673100" y="4572000"/>
            <a:ext cx="23050500" cy="4559300"/>
          </a:xfrm>
          <a:prstGeom prst="rect">
            <a:avLst/>
          </a:prstGeom>
        </p:spPr>
        <p:txBody>
          <a:bodyPr/>
          <a:lstStyle/>
          <a:p>
            <a:r>
              <a:t>Texto del título</a:t>
            </a:r>
          </a:p>
        </p:txBody>
      </p:sp>
      <p:sp>
        <p:nvSpPr>
          <p:cNvPr id="62"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63"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66" name="Grupo 30"/>
          <p:cNvGrpSpPr/>
          <p:nvPr/>
        </p:nvGrpSpPr>
        <p:grpSpPr>
          <a:xfrm>
            <a:off x="5340519" y="12995526"/>
            <a:ext cx="16679880" cy="401986"/>
            <a:chOff x="0" y="0"/>
            <a:chExt cx="16679879" cy="401985"/>
          </a:xfrm>
        </p:grpSpPr>
        <p:sp>
          <p:nvSpPr>
            <p:cNvPr id="64"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65"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67"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68"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71" name="Grupo 14"/>
          <p:cNvGrpSpPr/>
          <p:nvPr/>
        </p:nvGrpSpPr>
        <p:grpSpPr>
          <a:xfrm>
            <a:off x="5453835" y="886205"/>
            <a:ext cx="16407430" cy="395421"/>
            <a:chOff x="0" y="0"/>
            <a:chExt cx="16407429" cy="395419"/>
          </a:xfrm>
        </p:grpSpPr>
        <p:sp>
          <p:nvSpPr>
            <p:cNvPr id="69"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70"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7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79" name="Imagen"/>
          <p:cNvSpPr>
            <a:spLocks noGrp="1"/>
          </p:cNvSpPr>
          <p:nvPr>
            <p:ph type="pic" sz="half" idx="13"/>
          </p:nvPr>
        </p:nvSpPr>
        <p:spPr>
          <a:xfrm>
            <a:off x="12573000" y="1384300"/>
            <a:ext cx="10045700" cy="10896600"/>
          </a:xfrm>
          <a:prstGeom prst="rect">
            <a:avLst/>
          </a:prstGeom>
        </p:spPr>
        <p:txBody>
          <a:bodyPr lIns="91439" tIns="45719" rIns="91439" bIns="45719" anchor="t">
            <a:noAutofit/>
          </a:bodyPr>
          <a:lstStyle/>
          <a:p>
            <a:endParaRPr/>
          </a:p>
        </p:txBody>
      </p:sp>
      <p:sp>
        <p:nvSpPr>
          <p:cNvPr id="80" name="Texto del título"/>
          <p:cNvSpPr txBox="1">
            <a:spLocks noGrp="1"/>
          </p:cNvSpPr>
          <p:nvPr>
            <p:ph type="title"/>
          </p:nvPr>
        </p:nvSpPr>
        <p:spPr>
          <a:xfrm>
            <a:off x="673100" y="1435100"/>
            <a:ext cx="11049000" cy="5461000"/>
          </a:xfrm>
          <a:prstGeom prst="rect">
            <a:avLst/>
          </a:prstGeom>
        </p:spPr>
        <p:txBody>
          <a:bodyPr anchor="b"/>
          <a:lstStyle/>
          <a:p>
            <a:r>
              <a:t>Texto del título</a:t>
            </a:r>
          </a:p>
        </p:txBody>
      </p:sp>
      <p:sp>
        <p:nvSpPr>
          <p:cNvPr id="81" name="Nivel de texto 1…"/>
          <p:cNvSpPr txBox="1">
            <a:spLocks noGrp="1"/>
          </p:cNvSpPr>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Nivel de texto 1</a:t>
            </a:r>
          </a:p>
          <a:p>
            <a:pPr lvl="1"/>
            <a:r>
              <a:t>Nivel de texto 2</a:t>
            </a:r>
          </a:p>
          <a:p>
            <a:pPr lvl="2"/>
            <a:r>
              <a:t>Nivel de texto 3</a:t>
            </a:r>
          </a:p>
          <a:p>
            <a:pPr lvl="3"/>
            <a:r>
              <a:t>Nivel de texto 4</a:t>
            </a:r>
          </a:p>
          <a:p>
            <a:pPr lvl="4"/>
            <a:r>
              <a:t>Nivel de texto 5</a:t>
            </a:r>
          </a:p>
        </p:txBody>
      </p:sp>
      <p:sp>
        <p:nvSpPr>
          <p:cNvPr id="82"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83"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86" name="Grupo 30"/>
          <p:cNvGrpSpPr/>
          <p:nvPr/>
        </p:nvGrpSpPr>
        <p:grpSpPr>
          <a:xfrm>
            <a:off x="5340519" y="12995526"/>
            <a:ext cx="16679880" cy="401986"/>
            <a:chOff x="0" y="0"/>
            <a:chExt cx="16679879" cy="401985"/>
          </a:xfrm>
        </p:grpSpPr>
        <p:sp>
          <p:nvSpPr>
            <p:cNvPr id="84"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85"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87"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88"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91" name="Grupo 14"/>
          <p:cNvGrpSpPr/>
          <p:nvPr/>
        </p:nvGrpSpPr>
        <p:grpSpPr>
          <a:xfrm>
            <a:off x="5453835" y="886205"/>
            <a:ext cx="16407430" cy="395421"/>
            <a:chOff x="0" y="0"/>
            <a:chExt cx="16407429" cy="395419"/>
          </a:xfrm>
        </p:grpSpPr>
        <p:sp>
          <p:nvSpPr>
            <p:cNvPr id="89"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90"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9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99" name="Texto del título"/>
          <p:cNvSpPr txBox="1">
            <a:spLocks noGrp="1"/>
          </p:cNvSpPr>
          <p:nvPr>
            <p:ph type="title"/>
          </p:nvPr>
        </p:nvSpPr>
        <p:spPr>
          <a:prstGeom prst="rect">
            <a:avLst/>
          </a:prstGeom>
        </p:spPr>
        <p:txBody>
          <a:bodyPr/>
          <a:lstStyle/>
          <a:p>
            <a:r>
              <a:t>Texto del título</a:t>
            </a:r>
          </a:p>
        </p:txBody>
      </p:sp>
      <p:sp>
        <p:nvSpPr>
          <p:cNvPr id="10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sp>
        <p:nvSpPr>
          <p:cNvPr id="107" name="Texto del título"/>
          <p:cNvSpPr txBox="1">
            <a:spLocks noGrp="1"/>
          </p:cNvSpPr>
          <p:nvPr>
            <p:ph type="title"/>
          </p:nvPr>
        </p:nvSpPr>
        <p:spPr>
          <a:prstGeom prst="rect">
            <a:avLst/>
          </a:prstGeom>
        </p:spPr>
        <p:txBody>
          <a:bodyPr/>
          <a:lstStyle/>
          <a:p>
            <a:r>
              <a:t>Texto del título</a:t>
            </a:r>
          </a:p>
        </p:txBody>
      </p:sp>
      <p:sp>
        <p:nvSpPr>
          <p:cNvPr id="108" name="Nivel de texto 1…"/>
          <p:cNvSpPr txBox="1">
            <a:spLocks noGrp="1"/>
          </p:cNvSpPr>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Nivel de texto 1</a:t>
            </a:r>
          </a:p>
          <a:p>
            <a:pPr lvl="1"/>
            <a:r>
              <a:t>Nivel de texto 2</a:t>
            </a:r>
          </a:p>
          <a:p>
            <a:pPr lvl="2"/>
            <a:r>
              <a:t>Nivel de texto 3</a:t>
            </a:r>
          </a:p>
          <a:p>
            <a:pPr lvl="3"/>
            <a:r>
              <a:t>Nivel de texto 4</a:t>
            </a:r>
          </a:p>
          <a:p>
            <a:pPr lvl="4"/>
            <a:r>
              <a:t>Nivel de texto 5</a:t>
            </a:r>
          </a:p>
        </p:txBody>
      </p:sp>
      <p:sp>
        <p:nvSpPr>
          <p:cNvPr id="109"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10"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113" name="Grupo 30"/>
          <p:cNvGrpSpPr/>
          <p:nvPr/>
        </p:nvGrpSpPr>
        <p:grpSpPr>
          <a:xfrm>
            <a:off x="5340519" y="12995526"/>
            <a:ext cx="16679880" cy="401986"/>
            <a:chOff x="0" y="0"/>
            <a:chExt cx="16679879" cy="401985"/>
          </a:xfrm>
        </p:grpSpPr>
        <p:sp>
          <p:nvSpPr>
            <p:cNvPr id="111"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12"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14"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15"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118" name="Grupo 14"/>
          <p:cNvGrpSpPr/>
          <p:nvPr/>
        </p:nvGrpSpPr>
        <p:grpSpPr>
          <a:xfrm>
            <a:off x="5453835" y="886205"/>
            <a:ext cx="16407430" cy="395421"/>
            <a:chOff x="0" y="0"/>
            <a:chExt cx="16407429" cy="395419"/>
          </a:xfrm>
        </p:grpSpPr>
        <p:sp>
          <p:nvSpPr>
            <p:cNvPr id="116"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17"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1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126" name="Imagen"/>
          <p:cNvSpPr>
            <a:spLocks noGrp="1"/>
          </p:cNvSpPr>
          <p:nvPr>
            <p:ph type="pic" sz="half" idx="13"/>
          </p:nvPr>
        </p:nvSpPr>
        <p:spPr>
          <a:xfrm>
            <a:off x="13474700" y="3098800"/>
            <a:ext cx="8712200" cy="10199138"/>
          </a:xfrm>
          <a:prstGeom prst="rect">
            <a:avLst/>
          </a:prstGeom>
        </p:spPr>
        <p:txBody>
          <a:bodyPr lIns="91439" tIns="45719" rIns="91439" bIns="45719" anchor="t">
            <a:noAutofit/>
          </a:bodyPr>
          <a:lstStyle/>
          <a:p>
            <a:endParaRPr/>
          </a:p>
        </p:txBody>
      </p:sp>
      <p:sp>
        <p:nvSpPr>
          <p:cNvPr id="127" name="Texto del título"/>
          <p:cNvSpPr txBox="1">
            <a:spLocks noGrp="1"/>
          </p:cNvSpPr>
          <p:nvPr>
            <p:ph type="title"/>
          </p:nvPr>
        </p:nvSpPr>
        <p:spPr>
          <a:prstGeom prst="rect">
            <a:avLst/>
          </a:prstGeom>
        </p:spPr>
        <p:txBody>
          <a:bodyPr/>
          <a:lstStyle/>
          <a:p>
            <a:r>
              <a:t>Texto del título</a:t>
            </a:r>
          </a:p>
        </p:txBody>
      </p:sp>
      <p:sp>
        <p:nvSpPr>
          <p:cNvPr id="128" name="Nivel de texto 1…"/>
          <p:cNvSpPr txBox="1">
            <a:spLocks noGrp="1"/>
          </p:cNvSpPr>
          <p:nvPr>
            <p:ph type="body" sz="half" idx="1"/>
          </p:nvPr>
        </p:nvSpPr>
        <p:spPr>
          <a:xfrm>
            <a:off x="673100" y="3835400"/>
            <a:ext cx="11049000" cy="8864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29"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30"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133" name="Grupo 30"/>
          <p:cNvGrpSpPr/>
          <p:nvPr/>
        </p:nvGrpSpPr>
        <p:grpSpPr>
          <a:xfrm>
            <a:off x="5340519" y="12995526"/>
            <a:ext cx="16679880" cy="401986"/>
            <a:chOff x="0" y="0"/>
            <a:chExt cx="16679879" cy="401985"/>
          </a:xfrm>
        </p:grpSpPr>
        <p:sp>
          <p:nvSpPr>
            <p:cNvPr id="131"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32"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34"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35"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138" name="Grupo 14"/>
          <p:cNvGrpSpPr/>
          <p:nvPr/>
        </p:nvGrpSpPr>
        <p:grpSpPr>
          <a:xfrm>
            <a:off x="5453835" y="886205"/>
            <a:ext cx="16407430" cy="395421"/>
            <a:chOff x="0" y="0"/>
            <a:chExt cx="16407429" cy="395419"/>
          </a:xfrm>
        </p:grpSpPr>
        <p:sp>
          <p:nvSpPr>
            <p:cNvPr id="136"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37"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3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146" name="Nivel de texto 1…"/>
          <p:cNvSpPr txBox="1">
            <a:spLocks noGrp="1"/>
          </p:cNvSpPr>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Nivel de texto 1</a:t>
            </a:r>
          </a:p>
          <a:p>
            <a:pPr lvl="1"/>
            <a:r>
              <a:t>Nivel de texto 2</a:t>
            </a:r>
          </a:p>
          <a:p>
            <a:pPr lvl="2"/>
            <a:r>
              <a:t>Nivel de texto 3</a:t>
            </a:r>
          </a:p>
          <a:p>
            <a:pPr lvl="3"/>
            <a:r>
              <a:t>Nivel de texto 4</a:t>
            </a:r>
          </a:p>
          <a:p>
            <a:pPr lvl="4"/>
            <a:r>
              <a:t>Nivel de texto 5</a:t>
            </a:r>
          </a:p>
        </p:txBody>
      </p:sp>
      <p:sp>
        <p:nvSpPr>
          <p:cNvPr id="147"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48" name="Imagen 8" descr="Imagen 8"/>
          <p:cNvPicPr>
            <a:picLocks noChangeAspect="1"/>
          </p:cNvPicPr>
          <p:nvPr/>
        </p:nvPicPr>
        <p:blipFill>
          <a:blip r:embed="rId2">
            <a:extLst/>
          </a:blip>
          <a:stretch>
            <a:fillRect/>
          </a:stretch>
        </p:blipFill>
        <p:spPr>
          <a:xfrm>
            <a:off x="134340" y="12203252"/>
            <a:ext cx="5018235" cy="1296049"/>
          </a:xfrm>
          <a:prstGeom prst="rect">
            <a:avLst/>
          </a:prstGeom>
          <a:ln w="12700">
            <a:miter lim="400000"/>
          </a:ln>
        </p:spPr>
      </p:pic>
      <p:grpSp>
        <p:nvGrpSpPr>
          <p:cNvPr id="151" name="Grupo 30"/>
          <p:cNvGrpSpPr/>
          <p:nvPr/>
        </p:nvGrpSpPr>
        <p:grpSpPr>
          <a:xfrm>
            <a:off x="5340519" y="12995526"/>
            <a:ext cx="16679880" cy="401986"/>
            <a:chOff x="0" y="0"/>
            <a:chExt cx="16679879" cy="401985"/>
          </a:xfrm>
        </p:grpSpPr>
        <p:sp>
          <p:nvSpPr>
            <p:cNvPr id="149"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50"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52"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53" name="Imagen 10" descr="Imagen 10"/>
          <p:cNvPicPr>
            <a:picLocks noChangeAspect="1"/>
          </p:cNvPicPr>
          <p:nvPr/>
        </p:nvPicPr>
        <p:blipFill>
          <a:blip r:embed="rId3">
            <a:extLst/>
          </a:blip>
          <a:srcRect l="36286" t="29618" r="35523" b="31524"/>
          <a:stretch>
            <a:fillRect/>
          </a:stretch>
        </p:blipFill>
        <p:spPr>
          <a:xfrm>
            <a:off x="22277265" y="118114"/>
            <a:ext cx="1886728" cy="1950471"/>
          </a:xfrm>
          <a:prstGeom prst="rect">
            <a:avLst/>
          </a:prstGeom>
          <a:ln w="12700">
            <a:miter lim="400000"/>
          </a:ln>
        </p:spPr>
      </p:pic>
      <p:grpSp>
        <p:nvGrpSpPr>
          <p:cNvPr id="156" name="Grupo 14"/>
          <p:cNvGrpSpPr/>
          <p:nvPr/>
        </p:nvGrpSpPr>
        <p:grpSpPr>
          <a:xfrm>
            <a:off x="5453835" y="886205"/>
            <a:ext cx="16407430" cy="395421"/>
            <a:chOff x="0" y="0"/>
            <a:chExt cx="16407429" cy="395419"/>
          </a:xfrm>
        </p:grpSpPr>
        <p:sp>
          <p:nvSpPr>
            <p:cNvPr id="154"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55"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5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2-033_1302x975.jpeg"/>
          <p:cNvSpPr>
            <a:spLocks noGrp="1"/>
          </p:cNvSpPr>
          <p:nvPr>
            <p:ph type="pic" sz="quarter" idx="13"/>
          </p:nvPr>
        </p:nvSpPr>
        <p:spPr>
          <a:xfrm>
            <a:off x="12407900" y="7074692"/>
            <a:ext cx="11023600" cy="5930901"/>
          </a:xfrm>
          <a:prstGeom prst="rect">
            <a:avLst/>
          </a:prstGeom>
        </p:spPr>
        <p:txBody>
          <a:bodyPr lIns="91439" tIns="45719" rIns="91439" bIns="45719" anchor="t">
            <a:noAutofit/>
          </a:bodyPr>
          <a:lstStyle/>
          <a:p>
            <a:endParaRPr/>
          </a:p>
        </p:txBody>
      </p:sp>
      <p:sp>
        <p:nvSpPr>
          <p:cNvPr id="165" name="Imagen"/>
          <p:cNvSpPr>
            <a:spLocks noGrp="1"/>
          </p:cNvSpPr>
          <p:nvPr>
            <p:ph type="pic" sz="quarter" idx="14"/>
          </p:nvPr>
        </p:nvSpPr>
        <p:spPr>
          <a:xfrm>
            <a:off x="12420112" y="711992"/>
            <a:ext cx="11023601" cy="5930901"/>
          </a:xfrm>
          <a:prstGeom prst="rect">
            <a:avLst/>
          </a:prstGeom>
        </p:spPr>
        <p:txBody>
          <a:bodyPr lIns="91439" tIns="45719" rIns="91439" bIns="45719" anchor="t">
            <a:noAutofit/>
          </a:bodyPr>
          <a:lstStyle/>
          <a:p>
            <a:endParaRPr/>
          </a:p>
        </p:txBody>
      </p:sp>
      <p:sp>
        <p:nvSpPr>
          <p:cNvPr id="166" name="2-10-superquadro_1631x2178.jpeg"/>
          <p:cNvSpPr>
            <a:spLocks noGrp="1"/>
          </p:cNvSpPr>
          <p:nvPr>
            <p:ph type="pic" idx="15"/>
          </p:nvPr>
        </p:nvSpPr>
        <p:spPr>
          <a:xfrm>
            <a:off x="945745" y="711200"/>
            <a:ext cx="11023601" cy="12293600"/>
          </a:xfrm>
          <a:prstGeom prst="rect">
            <a:avLst/>
          </a:prstGeom>
        </p:spPr>
        <p:txBody>
          <a:bodyPr lIns="91439" tIns="45719" rIns="91439" bIns="45719" anchor="t">
            <a:noAutofit/>
          </a:bodyPr>
          <a:lstStyle/>
          <a:p>
            <a:endParaRPr/>
          </a:p>
        </p:txBody>
      </p:sp>
      <p:sp>
        <p:nvSpPr>
          <p:cNvPr id="167"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68" name="Imagen 8" descr="Imagen 8"/>
          <p:cNvPicPr>
            <a:picLocks noChangeAspect="1"/>
          </p:cNvPicPr>
          <p:nvPr/>
        </p:nvPicPr>
        <p:blipFill>
          <a:blip r:embed="rId3">
            <a:extLst/>
          </a:blip>
          <a:stretch>
            <a:fillRect/>
          </a:stretch>
        </p:blipFill>
        <p:spPr>
          <a:xfrm>
            <a:off x="134340" y="12203252"/>
            <a:ext cx="5018235" cy="1296049"/>
          </a:xfrm>
          <a:prstGeom prst="rect">
            <a:avLst/>
          </a:prstGeom>
          <a:ln w="12700">
            <a:miter lim="400000"/>
          </a:ln>
        </p:spPr>
      </p:pic>
      <p:grpSp>
        <p:nvGrpSpPr>
          <p:cNvPr id="171" name="Grupo 30"/>
          <p:cNvGrpSpPr/>
          <p:nvPr/>
        </p:nvGrpSpPr>
        <p:grpSpPr>
          <a:xfrm>
            <a:off x="5340519" y="12995526"/>
            <a:ext cx="16679880" cy="401986"/>
            <a:chOff x="0" y="0"/>
            <a:chExt cx="16679879" cy="401985"/>
          </a:xfrm>
        </p:grpSpPr>
        <p:sp>
          <p:nvSpPr>
            <p:cNvPr id="169"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70"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72"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173" name="Imagen 10" descr="Imagen 10"/>
          <p:cNvPicPr>
            <a:picLocks noChangeAspect="1"/>
          </p:cNvPicPr>
          <p:nvPr/>
        </p:nvPicPr>
        <p:blipFill>
          <a:blip r:embed="rId4">
            <a:extLst/>
          </a:blip>
          <a:srcRect l="36286" t="29618" r="35523" b="31524"/>
          <a:stretch>
            <a:fillRect/>
          </a:stretch>
        </p:blipFill>
        <p:spPr>
          <a:xfrm>
            <a:off x="22277265" y="118114"/>
            <a:ext cx="1886728" cy="1950471"/>
          </a:xfrm>
          <a:prstGeom prst="rect">
            <a:avLst/>
          </a:prstGeom>
          <a:ln w="12700">
            <a:miter lim="400000"/>
          </a:ln>
        </p:spPr>
      </p:pic>
      <p:grpSp>
        <p:nvGrpSpPr>
          <p:cNvPr id="176" name="Grupo 14"/>
          <p:cNvGrpSpPr/>
          <p:nvPr/>
        </p:nvGrpSpPr>
        <p:grpSpPr>
          <a:xfrm>
            <a:off x="5453835" y="886205"/>
            <a:ext cx="16407430" cy="395421"/>
            <a:chOff x="0" y="0"/>
            <a:chExt cx="16407429" cy="395419"/>
          </a:xfrm>
        </p:grpSpPr>
        <p:sp>
          <p:nvSpPr>
            <p:cNvPr id="174"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75"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7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Rectángulo 11"/>
          <p:cNvSpPr/>
          <p:nvPr/>
        </p:nvSpPr>
        <p:spPr>
          <a:xfrm>
            <a:off x="-3546" y="11862104"/>
            <a:ext cx="24391092" cy="1839092"/>
          </a:xfrm>
          <a:prstGeom prst="rect">
            <a:avLst/>
          </a:prstGeom>
          <a:gradFill>
            <a:gsLst>
              <a:gs pos="51000">
                <a:srgbClr val="FFFFFF"/>
              </a:gs>
              <a:gs pos="88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4" name="Imagen 8" descr="Imagen 8"/>
          <p:cNvPicPr>
            <a:picLocks noChangeAspect="1"/>
          </p:cNvPicPr>
          <p:nvPr/>
        </p:nvPicPr>
        <p:blipFill>
          <a:blip r:embed="rId15">
            <a:extLst/>
          </a:blip>
          <a:stretch>
            <a:fillRect/>
          </a:stretch>
        </p:blipFill>
        <p:spPr>
          <a:xfrm>
            <a:off x="134340" y="12203252"/>
            <a:ext cx="5018235" cy="1296049"/>
          </a:xfrm>
          <a:prstGeom prst="rect">
            <a:avLst/>
          </a:prstGeom>
          <a:ln w="12700">
            <a:miter lim="400000"/>
          </a:ln>
        </p:spPr>
      </p:pic>
      <p:grpSp>
        <p:nvGrpSpPr>
          <p:cNvPr id="7" name="Grupo 30"/>
          <p:cNvGrpSpPr/>
          <p:nvPr/>
        </p:nvGrpSpPr>
        <p:grpSpPr>
          <a:xfrm>
            <a:off x="5340519" y="12995526"/>
            <a:ext cx="16679880" cy="401986"/>
            <a:chOff x="0" y="0"/>
            <a:chExt cx="16679879" cy="401985"/>
          </a:xfrm>
        </p:grpSpPr>
        <p:sp>
          <p:nvSpPr>
            <p:cNvPr id="5" name="Rectángulo 31"/>
            <p:cNvSpPr/>
            <p:nvPr/>
          </p:nvSpPr>
          <p:spPr>
            <a:xfrm>
              <a:off x="0" y="0"/>
              <a:ext cx="16679880" cy="163531"/>
            </a:xfrm>
            <a:prstGeom prst="rect">
              <a:avLst/>
            </a:prstGeom>
            <a:gradFill flip="none" rotWithShape="1">
              <a:gsLst>
                <a:gs pos="0">
                  <a:srgbClr val="404040"/>
                </a:gs>
                <a:gs pos="41000">
                  <a:srgbClr val="A6A6A6"/>
                </a:gs>
                <a:gs pos="70000">
                  <a:srgbClr val="F2F2F2"/>
                </a:gs>
                <a:gs pos="91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6" name="Rectángulo 32"/>
            <p:cNvSpPr/>
            <p:nvPr/>
          </p:nvSpPr>
          <p:spPr>
            <a:xfrm rot="10800000">
              <a:off x="1" y="230270"/>
              <a:ext cx="16679868" cy="171716"/>
            </a:xfrm>
            <a:prstGeom prst="rect">
              <a:avLst/>
            </a:prstGeom>
            <a:gradFill flip="none" rotWithShape="1">
              <a:gsLst>
                <a:gs pos="0">
                  <a:srgbClr val="025DF2"/>
                </a:gs>
                <a:gs pos="32000">
                  <a:srgbClr val="3D86FD"/>
                </a:gs>
                <a:gs pos="58999">
                  <a:srgbClr val="8CB7FE"/>
                </a:gs>
                <a:gs pos="92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8" name="Rectángulo 21"/>
          <p:cNvSpPr/>
          <p:nvPr/>
        </p:nvSpPr>
        <p:spPr>
          <a:xfrm rot="10800000">
            <a:off x="-257" y="-7207"/>
            <a:ext cx="24391092" cy="1848403"/>
          </a:xfrm>
          <a:prstGeom prst="rect">
            <a:avLst/>
          </a:prstGeom>
          <a:gradFill>
            <a:gsLst>
              <a:gs pos="45000">
                <a:srgbClr val="FFFFFF"/>
              </a:gs>
              <a:gs pos="80000">
                <a:srgbClr val="3D86FD"/>
              </a:gs>
              <a:gs pos="100000">
                <a:srgbClr val="035EF2"/>
              </a:gs>
            </a:gsLst>
            <a:lin ang="8100000"/>
          </a:gradFill>
          <a:ln w="12700">
            <a:miter lim="400000"/>
          </a:ln>
        </p:spPr>
        <p:txBody>
          <a:bodyPr lIns="45719" rIns="45719" anchor="ctr"/>
          <a:lstStyle/>
          <a:p>
            <a:pPr defTabSz="914400">
              <a:defRPr sz="1800">
                <a:solidFill>
                  <a:srgbClr val="000000"/>
                </a:solidFill>
                <a:latin typeface="Tw Cen MT"/>
                <a:ea typeface="Tw Cen MT"/>
                <a:cs typeface="Tw Cen MT"/>
                <a:sym typeface="Tw Cen MT"/>
              </a:defRPr>
            </a:pPr>
            <a:endParaRPr/>
          </a:p>
        </p:txBody>
      </p:sp>
      <p:pic>
        <p:nvPicPr>
          <p:cNvPr id="9" name="Imagen 10" descr="Imagen 10"/>
          <p:cNvPicPr>
            <a:picLocks noChangeAspect="1"/>
          </p:cNvPicPr>
          <p:nvPr/>
        </p:nvPicPr>
        <p:blipFill>
          <a:blip r:embed="rId16">
            <a:extLst/>
          </a:blip>
          <a:srcRect l="36286" t="29618" r="35523" b="31524"/>
          <a:stretch>
            <a:fillRect/>
          </a:stretch>
        </p:blipFill>
        <p:spPr>
          <a:xfrm>
            <a:off x="22277265" y="118114"/>
            <a:ext cx="1886728" cy="1950471"/>
          </a:xfrm>
          <a:prstGeom prst="rect">
            <a:avLst/>
          </a:prstGeom>
          <a:ln w="12700">
            <a:miter lim="400000"/>
          </a:ln>
        </p:spPr>
      </p:pic>
      <p:grpSp>
        <p:nvGrpSpPr>
          <p:cNvPr id="12" name="Grupo 14"/>
          <p:cNvGrpSpPr/>
          <p:nvPr/>
        </p:nvGrpSpPr>
        <p:grpSpPr>
          <a:xfrm>
            <a:off x="5453835" y="886205"/>
            <a:ext cx="16407430" cy="395421"/>
            <a:chOff x="0" y="0"/>
            <a:chExt cx="16407429" cy="395419"/>
          </a:xfrm>
        </p:grpSpPr>
        <p:sp>
          <p:nvSpPr>
            <p:cNvPr id="10" name="Rectángulo 15"/>
            <p:cNvSpPr/>
            <p:nvPr/>
          </p:nvSpPr>
          <p:spPr>
            <a:xfrm rot="10800000">
              <a:off x="0" y="234559"/>
              <a:ext cx="16407430" cy="160861"/>
            </a:xfrm>
            <a:prstGeom prst="rect">
              <a:avLst/>
            </a:prstGeom>
            <a:gradFill flip="none" rotWithShape="1">
              <a:gsLst>
                <a:gs pos="0">
                  <a:srgbClr val="404040"/>
                </a:gs>
                <a:gs pos="22000">
                  <a:srgbClr val="A6A6A6"/>
                </a:gs>
                <a:gs pos="46000">
                  <a:srgbClr val="F2F2F2"/>
                </a:gs>
                <a:gs pos="70000">
                  <a:srgbClr val="FFFFFF"/>
                </a:gs>
              </a:gsLst>
              <a:lin ang="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sp>
          <p:nvSpPr>
            <p:cNvPr id="11" name="Rectángulo 16"/>
            <p:cNvSpPr/>
            <p:nvPr/>
          </p:nvSpPr>
          <p:spPr>
            <a:xfrm>
              <a:off x="10" y="-1"/>
              <a:ext cx="16407418" cy="168911"/>
            </a:xfrm>
            <a:prstGeom prst="rect">
              <a:avLst/>
            </a:prstGeom>
            <a:gradFill flip="none" rotWithShape="1">
              <a:gsLst>
                <a:gs pos="0">
                  <a:srgbClr val="025DF2"/>
                </a:gs>
                <a:gs pos="19000">
                  <a:srgbClr val="3D86FD"/>
                </a:gs>
                <a:gs pos="40000">
                  <a:srgbClr val="8CB7FE"/>
                </a:gs>
                <a:gs pos="71000">
                  <a:srgbClr val="FFFFFF"/>
                </a:gs>
              </a:gsLst>
              <a:lin ang="10800000" scaled="0"/>
            </a:gradFill>
            <a:ln w="12700" cap="flat">
              <a:noFill/>
              <a:miter lim="400000"/>
            </a:ln>
            <a:effectLst/>
          </p:spPr>
          <p:txBody>
            <a:bodyPr wrap="square" lIns="45719" tIns="45719" rIns="45719" bIns="45719" numCol="1" anchor="ctr">
              <a:noAutofit/>
            </a:bodyPr>
            <a:lstStyle/>
            <a:p>
              <a:pPr defTabSz="914400">
                <a:defRPr sz="1800">
                  <a:solidFill>
                    <a:srgbClr val="FFFFFF"/>
                  </a:solidFill>
                  <a:latin typeface="Tw Cen MT"/>
                  <a:ea typeface="Tw Cen MT"/>
                  <a:cs typeface="Tw Cen MT"/>
                  <a:sym typeface="Tw Cen MT"/>
                </a:defRPr>
              </a:pPr>
              <a:endParaRPr/>
            </a:p>
          </p:txBody>
        </p:sp>
      </p:grpSp>
      <p:sp>
        <p:nvSpPr>
          <p:cNvPr id="13" name="Nivel de texto 1…"/>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14" name="Número de diapositiva"/>
          <p:cNvSpPr txBox="1">
            <a:spLocks noGrp="1"/>
          </p:cNvSpPr>
          <p:nvPr>
            <p:ph type="sldNum" sz="quarter" idx="2"/>
          </p:nvPr>
        </p:nvSpPr>
        <p:spPr>
          <a:xfrm>
            <a:off x="11976099" y="13080999"/>
            <a:ext cx="419101" cy="457201"/>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n 41" descr="Imagen 41"/>
          <p:cNvPicPr>
            <a:picLocks noChangeAspect="1"/>
          </p:cNvPicPr>
          <p:nvPr/>
        </p:nvPicPr>
        <p:blipFill>
          <a:blip r:embed="rId3">
            <a:extLst/>
          </a:blip>
          <a:stretch>
            <a:fillRect/>
          </a:stretch>
        </p:blipFill>
        <p:spPr>
          <a:xfrm>
            <a:off x="302656" y="83504"/>
            <a:ext cx="11102346" cy="2867380"/>
          </a:xfrm>
          <a:prstGeom prst="rect">
            <a:avLst/>
          </a:prstGeom>
          <a:ln w="12700">
            <a:miter lim="400000"/>
          </a:ln>
        </p:spPr>
      </p:pic>
      <p:sp>
        <p:nvSpPr>
          <p:cNvPr id="230" name="Rectángulo 7"/>
          <p:cNvSpPr txBox="1"/>
          <p:nvPr/>
        </p:nvSpPr>
        <p:spPr>
          <a:xfrm>
            <a:off x="4612415" y="4039287"/>
            <a:ext cx="18090270" cy="2339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defRPr sz="5100" b="1" i="1">
                <a:solidFill>
                  <a:srgbClr val="000000"/>
                </a:solidFill>
                <a:latin typeface="Calibri"/>
                <a:ea typeface="Calibri"/>
                <a:cs typeface="Calibri"/>
                <a:sym typeface="Calibri"/>
              </a:defRPr>
            </a:pPr>
            <a:r>
              <a:t>“DISEÑO E IMPLEMENTACIÓN DE UN CUARTO EJE PARA EL SISTEMA CNC DE FRESADORA BRIDGEPORT DEL LABORATORIO DE PROCESOS DE MANUFACTURA</a:t>
            </a:r>
            <a:r>
              <a:rPr b="0" i="0"/>
              <a:t>”</a:t>
            </a:r>
          </a:p>
        </p:txBody>
      </p:sp>
      <p:sp>
        <p:nvSpPr>
          <p:cNvPr id="231" name="Rectángulo 8"/>
          <p:cNvSpPr txBox="1"/>
          <p:nvPr/>
        </p:nvSpPr>
        <p:spPr>
          <a:xfrm>
            <a:off x="11273641" y="12263788"/>
            <a:ext cx="8906698" cy="2216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50000"/>
              </a:lnSpc>
              <a:spcBef>
                <a:spcPts val="200"/>
              </a:spcBef>
              <a:tabLst>
                <a:tab pos="241300" algn="l"/>
              </a:tabLst>
              <a:defRPr sz="4200" b="1">
                <a:solidFill>
                  <a:srgbClr val="000000"/>
                </a:solidFill>
                <a:latin typeface="Times New Roman"/>
                <a:ea typeface="Times New Roman"/>
                <a:cs typeface="Times New Roman"/>
                <a:sym typeface="Times New Roman"/>
              </a:defRPr>
            </a:pPr>
            <a:r>
              <a:t>SANGOLQUÍ, ENERO 2019</a:t>
            </a:r>
          </a:p>
          <a:p>
            <a:pPr algn="l" defTabSz="914400">
              <a:defRPr sz="4200" b="1">
                <a:solidFill>
                  <a:srgbClr val="000000"/>
                </a:solidFill>
                <a:latin typeface="Times New Roman"/>
                <a:ea typeface="Times New Roman"/>
                <a:cs typeface="Times New Roman"/>
                <a:sym typeface="Times New Roman"/>
              </a:defRPr>
            </a:pPr>
            <a:br/>
            <a:endParaRPr/>
          </a:p>
        </p:txBody>
      </p:sp>
      <p:sp>
        <p:nvSpPr>
          <p:cNvPr id="232" name="Rectángulo 1"/>
          <p:cNvSpPr txBox="1"/>
          <p:nvPr/>
        </p:nvSpPr>
        <p:spPr>
          <a:xfrm>
            <a:off x="8799098" y="7392745"/>
            <a:ext cx="9716903" cy="1798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200"/>
              </a:spcBef>
              <a:tabLst>
                <a:tab pos="241300" algn="l"/>
              </a:tabLst>
              <a:defRPr sz="3800" b="1">
                <a:solidFill>
                  <a:srgbClr val="000000"/>
                </a:solidFill>
                <a:latin typeface="Times New Roman"/>
                <a:ea typeface="Times New Roman"/>
                <a:cs typeface="Times New Roman"/>
                <a:sym typeface="Times New Roman"/>
              </a:defRPr>
            </a:pPr>
            <a:r>
              <a:t>AUTORES:</a:t>
            </a:r>
          </a:p>
          <a:p>
            <a:pPr defTabSz="914400">
              <a:spcBef>
                <a:spcPts val="200"/>
              </a:spcBef>
              <a:tabLst>
                <a:tab pos="241300" algn="l"/>
              </a:tabLst>
              <a:defRPr sz="3800" b="1">
                <a:solidFill>
                  <a:srgbClr val="000000"/>
                </a:solidFill>
                <a:latin typeface="Times New Roman"/>
                <a:ea typeface="Times New Roman"/>
                <a:cs typeface="Times New Roman"/>
                <a:sym typeface="Times New Roman"/>
              </a:defRPr>
            </a:pPr>
            <a:r>
              <a:t>DILLON ESCOBAR JONATHAN JOEL </a:t>
            </a:r>
          </a:p>
          <a:p>
            <a:pPr defTabSz="914400">
              <a:spcBef>
                <a:spcPts val="200"/>
              </a:spcBef>
              <a:tabLst>
                <a:tab pos="241300" algn="l"/>
              </a:tabLst>
              <a:defRPr sz="3800" b="1">
                <a:solidFill>
                  <a:srgbClr val="000000"/>
                </a:solidFill>
                <a:latin typeface="Times New Roman"/>
                <a:ea typeface="Times New Roman"/>
                <a:cs typeface="Times New Roman"/>
                <a:sym typeface="Times New Roman"/>
              </a:defRPr>
            </a:pPr>
            <a:r>
              <a:t>CÁRDENAS REYES MARÍA AUGUSTA</a:t>
            </a:r>
          </a:p>
        </p:txBody>
      </p:sp>
      <p:sp>
        <p:nvSpPr>
          <p:cNvPr id="233" name="Rectángulo 2"/>
          <p:cNvSpPr txBox="1"/>
          <p:nvPr/>
        </p:nvSpPr>
        <p:spPr>
          <a:xfrm>
            <a:off x="8624659" y="10205002"/>
            <a:ext cx="101116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200"/>
              </a:spcBef>
              <a:tabLst>
                <a:tab pos="241300" algn="l"/>
              </a:tabLst>
              <a:defRPr sz="3800" b="1">
                <a:solidFill>
                  <a:srgbClr val="000000"/>
                </a:solidFill>
                <a:latin typeface="Times New Roman"/>
                <a:ea typeface="Times New Roman"/>
                <a:cs typeface="Times New Roman"/>
                <a:sym typeface="Times New Roman"/>
              </a:defRPr>
            </a:pPr>
            <a:r>
              <a:t>DIRECTOR: </a:t>
            </a:r>
            <a:r>
              <a:rPr>
                <a:latin typeface="Calibri"/>
                <a:ea typeface="Calibri"/>
                <a:cs typeface="Calibri"/>
                <a:sym typeface="Calibri"/>
              </a:rPr>
              <a:t>ING. BYRON HERNÁN CORTEZ</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Oval 7"/>
          <p:cNvSpPr/>
          <p:nvPr/>
        </p:nvSpPr>
        <p:spPr>
          <a:xfrm>
            <a:off x="9822337" y="2891456"/>
            <a:ext cx="4940841" cy="4940840"/>
          </a:xfrm>
          <a:prstGeom prst="ellipse">
            <a:avLst/>
          </a:prstGeom>
          <a:ln w="12700">
            <a:solidFill>
              <a:srgbClr val="1F4E79"/>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10" name="Oval 5"/>
          <p:cNvSpPr/>
          <p:nvPr/>
        </p:nvSpPr>
        <p:spPr>
          <a:xfrm>
            <a:off x="9927845" y="2996963"/>
            <a:ext cx="4729826" cy="4729826"/>
          </a:xfrm>
          <a:prstGeom prst="ellipse">
            <a:avLst/>
          </a:prstGeom>
          <a:gradFill>
            <a:gsLst>
              <a:gs pos="23000">
                <a:srgbClr val="B1D2D1"/>
              </a:gs>
              <a:gs pos="78000">
                <a:srgbClr val="91C0BE"/>
              </a:gs>
            </a:gsLst>
            <a:path path="circle">
              <a:fillToRect l="37721" t="-19636" r="62278" b="119636"/>
            </a:path>
          </a:gradFill>
          <a:ln w="12700">
            <a:miter lim="400000"/>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11" name="Rectangle 4"/>
          <p:cNvSpPr txBox="1"/>
          <p:nvPr/>
        </p:nvSpPr>
        <p:spPr>
          <a:xfrm>
            <a:off x="10004344" y="4788294"/>
            <a:ext cx="4659059" cy="127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4000" b="1" cap="all">
                <a:solidFill>
                  <a:srgbClr val="002060"/>
                </a:solidFill>
                <a:latin typeface="Tw Cen MT"/>
                <a:ea typeface="Tw Cen MT"/>
                <a:cs typeface="Tw Cen MT"/>
                <a:sym typeface="Tw Cen MT"/>
              </a:defRPr>
            </a:pPr>
            <a:r>
              <a:t>ESPECIFICACIONES TÉCNICAS</a:t>
            </a:r>
          </a:p>
        </p:txBody>
      </p:sp>
      <p:grpSp>
        <p:nvGrpSpPr>
          <p:cNvPr id="314" name="Oval 13"/>
          <p:cNvGrpSpPr/>
          <p:nvPr/>
        </p:nvGrpSpPr>
        <p:grpSpPr>
          <a:xfrm>
            <a:off x="5907208" y="3076899"/>
            <a:ext cx="2650021" cy="2650021"/>
            <a:chOff x="0" y="0"/>
            <a:chExt cx="2650020" cy="2650020"/>
          </a:xfrm>
        </p:grpSpPr>
        <p:sp>
          <p:nvSpPr>
            <p:cNvPr id="312" name="Círculo"/>
            <p:cNvSpPr/>
            <p:nvPr/>
          </p:nvSpPr>
          <p:spPr>
            <a:xfrm>
              <a:off x="-1" y="-1"/>
              <a:ext cx="2650022" cy="2650022"/>
            </a:xfrm>
            <a:prstGeom prst="ellipse">
              <a:avLst/>
            </a:prstGeom>
            <a:noFill/>
            <a:ln w="12700" cap="flat">
              <a:solidFill>
                <a:srgbClr val="A5A5A5"/>
              </a:solidFill>
              <a:prstDash val="dash"/>
              <a:miter lim="800000"/>
            </a:ln>
            <a:effectLst/>
          </p:spPr>
          <p:txBody>
            <a:bodyPr wrap="square" lIns="91439" tIns="91439" rIns="91439" bIns="91439" numCol="1" anchor="ctr">
              <a:noAutofit/>
            </a:bodyPr>
            <a:lstStyle/>
            <a:p>
              <a:pPr defTabSz="1828800">
                <a:defRPr sz="3600">
                  <a:solidFill>
                    <a:srgbClr val="FFFFFF"/>
                  </a:solidFill>
                  <a:latin typeface="Hoefler Text"/>
                  <a:ea typeface="Hoefler Text"/>
                  <a:cs typeface="Hoefler Text"/>
                  <a:sym typeface="Hoefler Text"/>
                </a:defRPr>
              </a:pPr>
              <a:endParaRPr/>
            </a:p>
          </p:txBody>
        </p:sp>
        <p:sp>
          <p:nvSpPr>
            <p:cNvPr id="313" name="Texto"/>
            <p:cNvSpPr txBox="1"/>
            <p:nvPr/>
          </p:nvSpPr>
          <p:spPr>
            <a:xfrm>
              <a:off x="388085" y="960520"/>
              <a:ext cx="1873850" cy="7289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3600">
                  <a:solidFill>
                    <a:srgbClr val="FFFFFF"/>
                  </a:solidFill>
                  <a:latin typeface="Hoefler Text"/>
                  <a:ea typeface="Hoefler Text"/>
                  <a:cs typeface="Hoefler Text"/>
                  <a:sym typeface="Hoefler Text"/>
                </a:defRPr>
              </a:lvl1pPr>
            </a:lstStyle>
            <a:p>
              <a:r>
                <a:t> </a:t>
              </a:r>
            </a:p>
          </p:txBody>
        </p:sp>
      </p:grpSp>
      <p:sp>
        <p:nvSpPr>
          <p:cNvPr id="315" name="Oval 17"/>
          <p:cNvSpPr/>
          <p:nvPr/>
        </p:nvSpPr>
        <p:spPr>
          <a:xfrm>
            <a:off x="5963797" y="3098983"/>
            <a:ext cx="2536842" cy="2536842"/>
          </a:xfrm>
          <a:prstGeom prst="ellipse">
            <a:avLst/>
          </a:prstGeom>
          <a:solidFill>
            <a:srgbClr val="A5A5A5"/>
          </a:solidFill>
          <a:ln w="38100">
            <a:solidFill>
              <a:srgbClr val="FFFFFF"/>
            </a:solidFill>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16" name="Rectangle 38"/>
          <p:cNvSpPr txBox="1"/>
          <p:nvPr/>
        </p:nvSpPr>
        <p:spPr>
          <a:xfrm>
            <a:off x="1290462" y="3896538"/>
            <a:ext cx="4262806" cy="127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defTabSz="1828800">
              <a:defRPr sz="4000" b="1">
                <a:solidFill>
                  <a:srgbClr val="000000"/>
                </a:solidFill>
                <a:latin typeface="Tw Cen MT"/>
                <a:ea typeface="Tw Cen MT"/>
                <a:cs typeface="Tw Cen MT"/>
                <a:sym typeface="Tw Cen MT"/>
              </a:defRPr>
            </a:pPr>
            <a:r>
              <a:t>PROGRAMACIÓN </a:t>
            </a:r>
          </a:p>
          <a:p>
            <a:pPr defTabSz="1828800">
              <a:defRPr sz="4000" b="1">
                <a:solidFill>
                  <a:srgbClr val="000000"/>
                </a:solidFill>
                <a:latin typeface="Tw Cen MT"/>
                <a:ea typeface="Tw Cen MT"/>
                <a:cs typeface="Tw Cen MT"/>
                <a:sym typeface="Tw Cen MT"/>
              </a:defRPr>
            </a:pPr>
            <a:r>
              <a:t>EN PHYTON</a:t>
            </a:r>
          </a:p>
        </p:txBody>
      </p:sp>
      <p:sp>
        <p:nvSpPr>
          <p:cNvPr id="317" name="Oval 42"/>
          <p:cNvSpPr/>
          <p:nvPr/>
        </p:nvSpPr>
        <p:spPr>
          <a:xfrm>
            <a:off x="6519867" y="6598114"/>
            <a:ext cx="2650021" cy="2650021"/>
          </a:xfrm>
          <a:prstGeom prst="ellipse">
            <a:avLst/>
          </a:prstGeom>
          <a:ln w="12700">
            <a:solidFill>
              <a:srgbClr val="7FE1E4"/>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18" name="Oval 44"/>
          <p:cNvSpPr/>
          <p:nvPr/>
        </p:nvSpPr>
        <p:spPr>
          <a:xfrm>
            <a:off x="6576458" y="6654703"/>
            <a:ext cx="2536841" cy="2536841"/>
          </a:xfrm>
          <a:prstGeom prst="ellipse">
            <a:avLst/>
          </a:prstGeom>
          <a:solidFill>
            <a:srgbClr val="FF3300"/>
          </a:solidFill>
          <a:ln w="12700">
            <a:miter lim="400000"/>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19" name="Rectangle 49"/>
          <p:cNvSpPr txBox="1"/>
          <p:nvPr/>
        </p:nvSpPr>
        <p:spPr>
          <a:xfrm>
            <a:off x="2362001" y="7406541"/>
            <a:ext cx="4095622" cy="72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defTabSz="1828800">
              <a:defRPr sz="4000" b="1">
                <a:solidFill>
                  <a:srgbClr val="000000"/>
                </a:solidFill>
                <a:latin typeface="Tw Cen MT"/>
                <a:ea typeface="Tw Cen MT"/>
                <a:cs typeface="Tw Cen MT"/>
                <a:sym typeface="Tw Cen MT"/>
              </a:defRPr>
            </a:lvl1pPr>
          </a:lstStyle>
          <a:p>
            <a:r>
              <a:t>DISEÑO ROBUSTO</a:t>
            </a:r>
          </a:p>
        </p:txBody>
      </p:sp>
      <p:sp>
        <p:nvSpPr>
          <p:cNvPr id="320" name="Oval 54"/>
          <p:cNvSpPr/>
          <p:nvPr/>
        </p:nvSpPr>
        <p:spPr>
          <a:xfrm>
            <a:off x="9203853" y="8845438"/>
            <a:ext cx="2650021" cy="2650021"/>
          </a:xfrm>
          <a:prstGeom prst="ellipse">
            <a:avLst/>
          </a:prstGeom>
          <a:ln w="12700">
            <a:solidFill>
              <a:srgbClr val="FFC000"/>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1" name="Oval 56"/>
          <p:cNvSpPr/>
          <p:nvPr/>
        </p:nvSpPr>
        <p:spPr>
          <a:xfrm>
            <a:off x="9260444" y="8902027"/>
            <a:ext cx="2536841" cy="2536842"/>
          </a:xfrm>
          <a:prstGeom prst="ellipse">
            <a:avLst/>
          </a:prstGeom>
          <a:solidFill>
            <a:srgbClr val="FF6600"/>
          </a:solidFill>
          <a:ln w="12700">
            <a:solidFill>
              <a:srgbClr val="ED7D31"/>
            </a:solidFill>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2" name="Rectangle 61"/>
          <p:cNvSpPr txBox="1"/>
          <p:nvPr/>
        </p:nvSpPr>
        <p:spPr>
          <a:xfrm>
            <a:off x="7700936" y="10753438"/>
            <a:ext cx="1052335" cy="72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defTabSz="1828800">
              <a:defRPr sz="4000" b="1">
                <a:solidFill>
                  <a:srgbClr val="000000"/>
                </a:solidFill>
                <a:latin typeface="Tw Cen MT"/>
                <a:ea typeface="Tw Cen MT"/>
                <a:cs typeface="Tw Cen MT"/>
                <a:sym typeface="Tw Cen MT"/>
              </a:defRPr>
            </a:lvl1pPr>
          </a:lstStyle>
          <a:p>
            <a:r>
              <a:t>HMI</a:t>
            </a:r>
          </a:p>
        </p:txBody>
      </p:sp>
      <p:sp>
        <p:nvSpPr>
          <p:cNvPr id="323" name="Oval 67"/>
          <p:cNvSpPr/>
          <p:nvPr/>
        </p:nvSpPr>
        <p:spPr>
          <a:xfrm>
            <a:off x="12853041" y="8814441"/>
            <a:ext cx="2650021" cy="2650021"/>
          </a:xfrm>
          <a:prstGeom prst="ellipse">
            <a:avLst/>
          </a:prstGeom>
          <a:ln w="12700">
            <a:solidFill>
              <a:srgbClr val="FFFF00"/>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4" name="Oval 69"/>
          <p:cNvSpPr/>
          <p:nvPr/>
        </p:nvSpPr>
        <p:spPr>
          <a:xfrm>
            <a:off x="12909632" y="8871032"/>
            <a:ext cx="2536841" cy="2536841"/>
          </a:xfrm>
          <a:prstGeom prst="ellipse">
            <a:avLst/>
          </a:prstGeom>
          <a:solidFill>
            <a:srgbClr val="FFFF00"/>
          </a:solidFill>
          <a:ln w="12700">
            <a:miter lim="400000"/>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5" name="Rectangle 74"/>
          <p:cNvSpPr txBox="1"/>
          <p:nvPr/>
        </p:nvSpPr>
        <p:spPr>
          <a:xfrm>
            <a:off x="15143220" y="10662857"/>
            <a:ext cx="6231802" cy="127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defTabSz="1828800">
              <a:defRPr sz="4000" b="1">
                <a:solidFill>
                  <a:srgbClr val="000000"/>
                </a:solidFill>
                <a:latin typeface="Tw Cen MT"/>
                <a:ea typeface="Tw Cen MT"/>
                <a:cs typeface="Tw Cen MT"/>
                <a:sym typeface="Tw Cen MT"/>
              </a:defRPr>
            </a:pPr>
            <a:r>
              <a:t>CONTROL SINCRONIZADO </a:t>
            </a:r>
          </a:p>
          <a:p>
            <a:pPr defTabSz="1828800">
              <a:defRPr sz="4000" b="1">
                <a:solidFill>
                  <a:srgbClr val="000000"/>
                </a:solidFill>
                <a:latin typeface="Tw Cen MT"/>
                <a:ea typeface="Tw Cen MT"/>
                <a:cs typeface="Tw Cen MT"/>
                <a:sym typeface="Tw Cen MT"/>
              </a:defRPr>
            </a:pPr>
            <a:r>
              <a:t>DE ACTUADORES</a:t>
            </a:r>
          </a:p>
        </p:txBody>
      </p:sp>
      <p:sp>
        <p:nvSpPr>
          <p:cNvPr id="326" name="Oval 79"/>
          <p:cNvSpPr/>
          <p:nvPr/>
        </p:nvSpPr>
        <p:spPr>
          <a:xfrm>
            <a:off x="15446472" y="6547870"/>
            <a:ext cx="2650021" cy="2650021"/>
          </a:xfrm>
          <a:prstGeom prst="ellipse">
            <a:avLst/>
          </a:prstGeom>
          <a:ln w="12700">
            <a:solidFill>
              <a:srgbClr val="5D9DDA"/>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7" name="Oval 81"/>
          <p:cNvSpPr/>
          <p:nvPr/>
        </p:nvSpPr>
        <p:spPr>
          <a:xfrm>
            <a:off x="15503061" y="6604459"/>
            <a:ext cx="2536841" cy="2536841"/>
          </a:xfrm>
          <a:prstGeom prst="ellipse">
            <a:avLst/>
          </a:prstGeom>
          <a:solidFill>
            <a:srgbClr val="5D9DDA"/>
          </a:solidFill>
          <a:ln w="12700">
            <a:miter lim="400000"/>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28" name="Rectangle 86"/>
          <p:cNvSpPr txBox="1"/>
          <p:nvPr/>
        </p:nvSpPr>
        <p:spPr>
          <a:xfrm>
            <a:off x="18235833" y="7371667"/>
            <a:ext cx="4091405" cy="127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defTabSz="1828800">
              <a:defRPr sz="4000" b="1">
                <a:solidFill>
                  <a:srgbClr val="000000"/>
                </a:solidFill>
                <a:latin typeface="Tw Cen MT"/>
                <a:ea typeface="Tw Cen MT"/>
                <a:cs typeface="Tw Cen MT"/>
                <a:sym typeface="Tw Cen MT"/>
              </a:defRPr>
            </a:pPr>
            <a:r>
              <a:t>INTERPRETADOR </a:t>
            </a:r>
          </a:p>
          <a:p>
            <a:pPr defTabSz="1828800">
              <a:defRPr sz="4000" b="1">
                <a:solidFill>
                  <a:srgbClr val="000000"/>
                </a:solidFill>
                <a:latin typeface="Tw Cen MT"/>
                <a:ea typeface="Tw Cen MT"/>
                <a:cs typeface="Tw Cen MT"/>
                <a:sym typeface="Tw Cen MT"/>
              </a:defRPr>
            </a:pPr>
            <a:r>
              <a:t>DE CÓDIGO G</a:t>
            </a:r>
          </a:p>
        </p:txBody>
      </p:sp>
      <p:sp>
        <p:nvSpPr>
          <p:cNvPr id="329" name="Oval 92"/>
          <p:cNvSpPr/>
          <p:nvPr/>
        </p:nvSpPr>
        <p:spPr>
          <a:xfrm>
            <a:off x="16028288" y="3090229"/>
            <a:ext cx="2650021" cy="2650022"/>
          </a:xfrm>
          <a:prstGeom prst="ellipse">
            <a:avLst/>
          </a:prstGeom>
          <a:ln w="12700">
            <a:solidFill>
              <a:srgbClr val="548235"/>
            </a:solidFill>
            <a:prstDash val="dash"/>
            <a:miter/>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30" name="Oval 94"/>
          <p:cNvSpPr/>
          <p:nvPr/>
        </p:nvSpPr>
        <p:spPr>
          <a:xfrm>
            <a:off x="16084878" y="3146819"/>
            <a:ext cx="2536841" cy="2536842"/>
          </a:xfrm>
          <a:prstGeom prst="ellipse">
            <a:avLst/>
          </a:prstGeom>
          <a:solidFill>
            <a:srgbClr val="00B050"/>
          </a:solidFill>
          <a:ln w="12700">
            <a:miter lim="400000"/>
          </a:ln>
        </p:spPr>
        <p:txBody>
          <a:bodyPr tIns="91439" bIns="91439" anchor="ctr"/>
          <a:lstStyle/>
          <a:p>
            <a:pPr defTabSz="1828800">
              <a:defRPr sz="3600">
                <a:solidFill>
                  <a:srgbClr val="FFFFFF"/>
                </a:solidFill>
                <a:latin typeface="Hoefler Text"/>
                <a:ea typeface="Hoefler Text"/>
                <a:cs typeface="Hoefler Text"/>
                <a:sym typeface="Hoefler Text"/>
              </a:defRPr>
            </a:pPr>
            <a:endParaRPr/>
          </a:p>
        </p:txBody>
      </p:sp>
      <p:sp>
        <p:nvSpPr>
          <p:cNvPr id="331" name="Rectangle 99"/>
          <p:cNvSpPr txBox="1"/>
          <p:nvPr/>
        </p:nvSpPr>
        <p:spPr>
          <a:xfrm>
            <a:off x="18785899" y="3500794"/>
            <a:ext cx="3852040" cy="72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defTabSz="1828800">
              <a:defRPr sz="4000" b="1">
                <a:solidFill>
                  <a:srgbClr val="000000"/>
                </a:solidFill>
                <a:latin typeface="Tw Cen MT"/>
                <a:ea typeface="Tw Cen MT"/>
                <a:cs typeface="Tw Cen MT"/>
                <a:sym typeface="Tw Cen MT"/>
              </a:defRPr>
            </a:lvl1pPr>
          </a:lstStyle>
          <a:p>
            <a:r>
              <a:t>TEACH PENDANT</a:t>
            </a:r>
          </a:p>
        </p:txBody>
      </p:sp>
      <p:sp>
        <p:nvSpPr>
          <p:cNvPr id="333" name="Straight Connector 12"/>
          <p:cNvSpPr/>
          <p:nvPr/>
        </p:nvSpPr>
        <p:spPr>
          <a:xfrm>
            <a:off x="8592451" y="4656371"/>
            <a:ext cx="941045" cy="174005"/>
          </a:xfrm>
          <a:prstGeom prst="line">
            <a:avLst/>
          </a:prstGeom>
          <a:ln>
            <a:head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35" name="Straight Connector 41"/>
          <p:cNvSpPr/>
          <p:nvPr/>
        </p:nvSpPr>
        <p:spPr>
          <a:xfrm flipV="1">
            <a:off x="9063679" y="6695202"/>
            <a:ext cx="798558" cy="531701"/>
          </a:xfrm>
          <a:prstGeom prst="line">
            <a:avLst/>
          </a:prstGeom>
          <a:ln>
            <a:head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37" name="Straight Connector 53"/>
          <p:cNvSpPr/>
          <p:nvPr/>
        </p:nvSpPr>
        <p:spPr>
          <a:xfrm flipV="1">
            <a:off x="11011436" y="7945911"/>
            <a:ext cx="348143" cy="908604"/>
          </a:xfrm>
          <a:prstGeom prst="line">
            <a:avLst/>
          </a:prstGeom>
          <a:ln>
            <a:head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39" name="Straight Connector 66"/>
          <p:cNvSpPr/>
          <p:nvPr/>
        </p:nvSpPr>
        <p:spPr>
          <a:xfrm>
            <a:off x="13250845" y="7996808"/>
            <a:ext cx="343996" cy="846390"/>
          </a:xfrm>
          <a:prstGeom prst="line">
            <a:avLst/>
          </a:prstGeom>
          <a:ln>
            <a:tail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41" name="Straight Connector 78"/>
          <p:cNvSpPr/>
          <p:nvPr/>
        </p:nvSpPr>
        <p:spPr>
          <a:xfrm flipH="1" flipV="1">
            <a:off x="14716221" y="6769463"/>
            <a:ext cx="801448" cy="407013"/>
          </a:xfrm>
          <a:prstGeom prst="line">
            <a:avLst/>
          </a:prstGeom>
          <a:ln>
            <a:head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43" name="Straight Connector 91"/>
          <p:cNvSpPr/>
          <p:nvPr/>
        </p:nvSpPr>
        <p:spPr>
          <a:xfrm flipH="1">
            <a:off x="15046998" y="4681433"/>
            <a:ext cx="940884" cy="148518"/>
          </a:xfrm>
          <a:prstGeom prst="line">
            <a:avLst/>
          </a:prstGeom>
          <a:ln>
            <a:head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344" name="Rectangle 38"/>
          <p:cNvSpPr txBox="1"/>
          <p:nvPr/>
        </p:nvSpPr>
        <p:spPr>
          <a:xfrm>
            <a:off x="7009700" y="3629879"/>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1</a:t>
            </a:r>
          </a:p>
        </p:txBody>
      </p:sp>
      <p:sp>
        <p:nvSpPr>
          <p:cNvPr id="345" name="Rectangle 38"/>
          <p:cNvSpPr txBox="1"/>
          <p:nvPr/>
        </p:nvSpPr>
        <p:spPr>
          <a:xfrm>
            <a:off x="7697492" y="7164993"/>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2</a:t>
            </a:r>
          </a:p>
        </p:txBody>
      </p:sp>
      <p:sp>
        <p:nvSpPr>
          <p:cNvPr id="346" name="Rectangle 38"/>
          <p:cNvSpPr txBox="1"/>
          <p:nvPr/>
        </p:nvSpPr>
        <p:spPr>
          <a:xfrm>
            <a:off x="10337211" y="9368739"/>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3</a:t>
            </a:r>
          </a:p>
        </p:txBody>
      </p:sp>
      <p:sp>
        <p:nvSpPr>
          <p:cNvPr id="347" name="Rectangle 38"/>
          <p:cNvSpPr txBox="1"/>
          <p:nvPr/>
        </p:nvSpPr>
        <p:spPr>
          <a:xfrm>
            <a:off x="13964685" y="9337665"/>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4</a:t>
            </a:r>
          </a:p>
        </p:txBody>
      </p:sp>
      <p:sp>
        <p:nvSpPr>
          <p:cNvPr id="348" name="Rectangle 38"/>
          <p:cNvSpPr txBox="1"/>
          <p:nvPr/>
        </p:nvSpPr>
        <p:spPr>
          <a:xfrm>
            <a:off x="16590956" y="7071172"/>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5</a:t>
            </a:r>
          </a:p>
        </p:txBody>
      </p:sp>
      <p:sp>
        <p:nvSpPr>
          <p:cNvPr id="349" name="Rectangle 38"/>
          <p:cNvSpPr txBox="1"/>
          <p:nvPr/>
        </p:nvSpPr>
        <p:spPr>
          <a:xfrm>
            <a:off x="17139932" y="3704637"/>
            <a:ext cx="426733"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b="1">
                <a:solidFill>
                  <a:srgbClr val="000000"/>
                </a:solidFill>
                <a:latin typeface="Tw Cen MT"/>
                <a:ea typeface="Tw Cen MT"/>
                <a:cs typeface="Tw Cen MT"/>
                <a:sym typeface="Tw Cen MT"/>
              </a:defRPr>
            </a:lvl1pPr>
          </a:lstStyle>
          <a:p>
            <a:r>
              <a:t>6</a:t>
            </a:r>
          </a:p>
        </p:txBody>
      </p:sp>
      <p:sp>
        <p:nvSpPr>
          <p:cNvPr id="350" name="DISEÑO E IMPLEMENTACIÓN"/>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DISEÑO E IMPLEMENTACIÓN</a:t>
            </a:r>
          </a:p>
        </p:txBody>
      </p:sp>
      <p:sp>
        <p:nvSpPr>
          <p:cNvPr id="351"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MATRIZ DE CALIDAD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11"/>
                                        </p:tgtEl>
                                        <p:attrNameLst>
                                          <p:attrName>style.visibility</p:attrName>
                                        </p:attrNameLst>
                                      </p:cBhvr>
                                      <p:to>
                                        <p:strVal val="visible"/>
                                      </p:to>
                                    </p:set>
                                    <p:animEffect transition="in" filter="dissolve">
                                      <p:cBhvr>
                                        <p:cTn id="7" dur="100"/>
                                        <p:tgtEl>
                                          <p:spTgt spid="311"/>
                                        </p:tgtEl>
                                      </p:cBhvr>
                                    </p:animEffect>
                                  </p:childTnLst>
                                </p:cTn>
                              </p:par>
                            </p:childTnLst>
                          </p:cTn>
                        </p:par>
                        <p:par>
                          <p:cTn id="8" fill="hold">
                            <p:stCondLst>
                              <p:cond delay="100"/>
                            </p:stCondLst>
                            <p:childTnLst>
                              <p:par>
                                <p:cTn id="9" presetID="23" presetClass="entr" presetSubtype="16" fill="hold" grpId="2" nodeType="afterEffect">
                                  <p:stCondLst>
                                    <p:cond delay="0"/>
                                  </p:stCondLst>
                                  <p:iterate>
                                    <p:tmAbs val="0"/>
                                  </p:iterate>
                                  <p:childTnLst>
                                    <p:set>
                                      <p:cBhvr>
                                        <p:cTn id="10" fill="hold"/>
                                        <p:tgtEl>
                                          <p:spTgt spid="310"/>
                                        </p:tgtEl>
                                        <p:attrNameLst>
                                          <p:attrName>style.visibility</p:attrName>
                                        </p:attrNameLst>
                                      </p:cBhvr>
                                      <p:to>
                                        <p:strVal val="visible"/>
                                      </p:to>
                                    </p:set>
                                    <p:anim calcmode="lin" valueType="num">
                                      <p:cBhvr>
                                        <p:cTn id="11" dur="100" fill="hold"/>
                                        <p:tgtEl>
                                          <p:spTgt spid="310"/>
                                        </p:tgtEl>
                                        <p:attrNameLst>
                                          <p:attrName>ppt_w</p:attrName>
                                        </p:attrNameLst>
                                      </p:cBhvr>
                                      <p:tavLst>
                                        <p:tav tm="0">
                                          <p:val>
                                            <p:fltVal val="0"/>
                                          </p:val>
                                        </p:tav>
                                        <p:tav tm="100000">
                                          <p:val>
                                            <p:strVal val="#ppt_w"/>
                                          </p:val>
                                        </p:tav>
                                      </p:tavLst>
                                    </p:anim>
                                    <p:anim calcmode="lin" valueType="num">
                                      <p:cBhvr>
                                        <p:cTn id="12" dur="100" fill="hold"/>
                                        <p:tgtEl>
                                          <p:spTgt spid="310"/>
                                        </p:tgtEl>
                                        <p:attrNameLst>
                                          <p:attrName>ppt_h</p:attrName>
                                        </p:attrNameLst>
                                      </p:cBhvr>
                                      <p:tavLst>
                                        <p:tav tm="0">
                                          <p:val>
                                            <p:fltVal val="0"/>
                                          </p:val>
                                        </p:tav>
                                        <p:tav tm="100000">
                                          <p:val>
                                            <p:strVal val="#ppt_h"/>
                                          </p:val>
                                        </p:tav>
                                      </p:tavLst>
                                    </p:anim>
                                  </p:childTnLst>
                                </p:cTn>
                              </p:par>
                            </p:childTnLst>
                          </p:cTn>
                        </p:par>
                        <p:par>
                          <p:cTn id="13" fill="hold">
                            <p:stCondLst>
                              <p:cond delay="200"/>
                            </p:stCondLst>
                            <p:childTnLst>
                              <p:par>
                                <p:cTn id="14" presetID="23" presetClass="entr" presetSubtype="16" fill="hold" grpId="3" nodeType="afterEffect">
                                  <p:stCondLst>
                                    <p:cond delay="0"/>
                                  </p:stCondLst>
                                  <p:iterate>
                                    <p:tmAbs val="0"/>
                                  </p:iterate>
                                  <p:childTnLst>
                                    <p:set>
                                      <p:cBhvr>
                                        <p:cTn id="15" fill="hold"/>
                                        <p:tgtEl>
                                          <p:spTgt spid="309"/>
                                        </p:tgtEl>
                                        <p:attrNameLst>
                                          <p:attrName>style.visibility</p:attrName>
                                        </p:attrNameLst>
                                      </p:cBhvr>
                                      <p:to>
                                        <p:strVal val="visible"/>
                                      </p:to>
                                    </p:set>
                                    <p:anim calcmode="lin" valueType="num">
                                      <p:cBhvr>
                                        <p:cTn id="16" dur="100" fill="hold"/>
                                        <p:tgtEl>
                                          <p:spTgt spid="309"/>
                                        </p:tgtEl>
                                        <p:attrNameLst>
                                          <p:attrName>ppt_w</p:attrName>
                                        </p:attrNameLst>
                                      </p:cBhvr>
                                      <p:tavLst>
                                        <p:tav tm="0">
                                          <p:val>
                                            <p:fltVal val="0"/>
                                          </p:val>
                                        </p:tav>
                                        <p:tav tm="100000">
                                          <p:val>
                                            <p:strVal val="#ppt_w"/>
                                          </p:val>
                                        </p:tav>
                                      </p:tavLst>
                                    </p:anim>
                                    <p:anim calcmode="lin" valueType="num">
                                      <p:cBhvr>
                                        <p:cTn id="17" dur="100" fill="hold"/>
                                        <p:tgtEl>
                                          <p:spTgt spid="309"/>
                                        </p:tgtEl>
                                        <p:attrNameLst>
                                          <p:attrName>ppt_h</p:attrName>
                                        </p:attrNameLst>
                                      </p:cBhvr>
                                      <p:tavLst>
                                        <p:tav tm="0">
                                          <p:val>
                                            <p:fltVal val="0"/>
                                          </p:val>
                                        </p:tav>
                                        <p:tav tm="100000">
                                          <p:val>
                                            <p:strVal val="#ppt_h"/>
                                          </p:val>
                                        </p:tav>
                                      </p:tavLst>
                                    </p:anim>
                                  </p:childTnLst>
                                </p:cTn>
                              </p:par>
                            </p:childTnLst>
                          </p:cTn>
                        </p:par>
                        <p:par>
                          <p:cTn id="18" fill="hold">
                            <p:stCondLst>
                              <p:cond delay="300"/>
                            </p:stCondLst>
                            <p:childTnLst>
                              <p:par>
                                <p:cTn id="19" presetID="22" presetClass="entr" presetSubtype="2" fill="hold" grpId="4" nodeType="afterEffect">
                                  <p:stCondLst>
                                    <p:cond delay="0"/>
                                  </p:stCondLst>
                                  <p:iterate>
                                    <p:tmAbs val="0"/>
                                  </p:iterate>
                                  <p:childTnLst>
                                    <p:set>
                                      <p:cBhvr>
                                        <p:cTn id="20" fill="hold"/>
                                        <p:tgtEl>
                                          <p:spTgt spid="333"/>
                                        </p:tgtEl>
                                        <p:attrNameLst>
                                          <p:attrName>style.visibility</p:attrName>
                                        </p:attrNameLst>
                                      </p:cBhvr>
                                      <p:to>
                                        <p:strVal val="visible"/>
                                      </p:to>
                                    </p:set>
                                    <p:animEffect transition="in" filter="wipe(right)">
                                      <p:cBhvr>
                                        <p:cTn id="21" dur="100"/>
                                        <p:tgtEl>
                                          <p:spTgt spid="333"/>
                                        </p:tgtEl>
                                      </p:cBhvr>
                                    </p:animEffect>
                                  </p:childTnLst>
                                </p:cTn>
                              </p:par>
                            </p:childTnLst>
                          </p:cTn>
                        </p:par>
                        <p:par>
                          <p:cTn id="22" fill="hold">
                            <p:stCondLst>
                              <p:cond delay="400"/>
                            </p:stCondLst>
                            <p:childTnLst>
                              <p:par>
                                <p:cTn id="23" presetID="23" presetClass="entr" presetSubtype="16" fill="hold" grpId="5" nodeType="afterEffect">
                                  <p:stCondLst>
                                    <p:cond delay="0"/>
                                  </p:stCondLst>
                                  <p:iterate>
                                    <p:tmAbs val="0"/>
                                  </p:iterate>
                                  <p:childTnLst>
                                    <p:set>
                                      <p:cBhvr>
                                        <p:cTn id="24" fill="hold"/>
                                        <p:tgtEl>
                                          <p:spTgt spid="315"/>
                                        </p:tgtEl>
                                        <p:attrNameLst>
                                          <p:attrName>style.visibility</p:attrName>
                                        </p:attrNameLst>
                                      </p:cBhvr>
                                      <p:to>
                                        <p:strVal val="visible"/>
                                      </p:to>
                                    </p:set>
                                    <p:anim calcmode="lin" valueType="num">
                                      <p:cBhvr>
                                        <p:cTn id="25" dur="100" fill="hold"/>
                                        <p:tgtEl>
                                          <p:spTgt spid="315"/>
                                        </p:tgtEl>
                                        <p:attrNameLst>
                                          <p:attrName>ppt_w</p:attrName>
                                        </p:attrNameLst>
                                      </p:cBhvr>
                                      <p:tavLst>
                                        <p:tav tm="0">
                                          <p:val>
                                            <p:fltVal val="0"/>
                                          </p:val>
                                        </p:tav>
                                        <p:tav tm="100000">
                                          <p:val>
                                            <p:strVal val="#ppt_w"/>
                                          </p:val>
                                        </p:tav>
                                      </p:tavLst>
                                    </p:anim>
                                    <p:anim calcmode="lin" valueType="num">
                                      <p:cBhvr>
                                        <p:cTn id="26" dur="100" fill="hold"/>
                                        <p:tgtEl>
                                          <p:spTgt spid="315"/>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3" presetClass="entr" presetSubtype="16" fill="hold" grpId="6" nodeType="afterEffect">
                                  <p:stCondLst>
                                    <p:cond delay="0"/>
                                  </p:stCondLst>
                                  <p:iterate>
                                    <p:tmAbs val="0"/>
                                  </p:iterate>
                                  <p:childTnLst>
                                    <p:set>
                                      <p:cBhvr>
                                        <p:cTn id="29" fill="hold"/>
                                        <p:tgtEl>
                                          <p:spTgt spid="314"/>
                                        </p:tgtEl>
                                        <p:attrNameLst>
                                          <p:attrName>style.visibility</p:attrName>
                                        </p:attrNameLst>
                                      </p:cBhvr>
                                      <p:to>
                                        <p:strVal val="visible"/>
                                      </p:to>
                                    </p:set>
                                    <p:anim calcmode="lin" valueType="num">
                                      <p:cBhvr>
                                        <p:cTn id="30" dur="100" fill="hold"/>
                                        <p:tgtEl>
                                          <p:spTgt spid="314"/>
                                        </p:tgtEl>
                                        <p:attrNameLst>
                                          <p:attrName>ppt_w</p:attrName>
                                        </p:attrNameLst>
                                      </p:cBhvr>
                                      <p:tavLst>
                                        <p:tav tm="0">
                                          <p:val>
                                            <p:fltVal val="0"/>
                                          </p:val>
                                        </p:tav>
                                        <p:tav tm="100000">
                                          <p:val>
                                            <p:strVal val="#ppt_w"/>
                                          </p:val>
                                        </p:tav>
                                      </p:tavLst>
                                    </p:anim>
                                    <p:anim calcmode="lin" valueType="num">
                                      <p:cBhvr>
                                        <p:cTn id="31" dur="100" fill="hold"/>
                                        <p:tgtEl>
                                          <p:spTgt spid="314"/>
                                        </p:tgtEl>
                                        <p:attrNameLst>
                                          <p:attrName>ppt_h</p:attrName>
                                        </p:attrNameLst>
                                      </p:cBhvr>
                                      <p:tavLst>
                                        <p:tav tm="0">
                                          <p:val>
                                            <p:fltVal val="0"/>
                                          </p:val>
                                        </p:tav>
                                        <p:tav tm="100000">
                                          <p:val>
                                            <p:strVal val="#ppt_h"/>
                                          </p:val>
                                        </p:tav>
                                      </p:tavLst>
                                    </p:anim>
                                  </p:childTnLst>
                                </p:cTn>
                              </p:par>
                            </p:childTnLst>
                          </p:cTn>
                        </p:par>
                        <p:par>
                          <p:cTn id="32" fill="hold">
                            <p:stCondLst>
                              <p:cond delay="600"/>
                            </p:stCondLst>
                            <p:childTnLst>
                              <p:par>
                                <p:cTn id="33" presetID="22" presetClass="entr" presetSubtype="4" fill="hold" grpId="7" nodeType="afterEffect">
                                  <p:stCondLst>
                                    <p:cond delay="0"/>
                                  </p:stCondLst>
                                  <p:iterate>
                                    <p:tmAbs val="0"/>
                                  </p:iterate>
                                  <p:childTnLst>
                                    <p:set>
                                      <p:cBhvr>
                                        <p:cTn id="34" fill="hold"/>
                                        <p:tgtEl>
                                          <p:spTgt spid="316"/>
                                        </p:tgtEl>
                                        <p:attrNameLst>
                                          <p:attrName>style.visibility</p:attrName>
                                        </p:attrNameLst>
                                      </p:cBhvr>
                                      <p:to>
                                        <p:strVal val="visible"/>
                                      </p:to>
                                    </p:set>
                                    <p:animEffect transition="in" filter="wipe(down)">
                                      <p:cBhvr>
                                        <p:cTn id="35" dur="100"/>
                                        <p:tgtEl>
                                          <p:spTgt spid="316"/>
                                        </p:tgtEl>
                                      </p:cBhvr>
                                    </p:animEffect>
                                  </p:childTnLst>
                                </p:cTn>
                              </p:par>
                            </p:childTnLst>
                          </p:cTn>
                        </p:par>
                        <p:par>
                          <p:cTn id="36" fill="hold">
                            <p:stCondLst>
                              <p:cond delay="700"/>
                            </p:stCondLst>
                            <p:childTnLst>
                              <p:par>
                                <p:cTn id="37" presetID="22" presetClass="entr" presetSubtype="2" fill="hold" grpId="8" nodeType="afterEffect">
                                  <p:stCondLst>
                                    <p:cond delay="0"/>
                                  </p:stCondLst>
                                  <p:iterate>
                                    <p:tmAbs val="0"/>
                                  </p:iterate>
                                  <p:childTnLst>
                                    <p:set>
                                      <p:cBhvr>
                                        <p:cTn id="38" fill="hold"/>
                                        <p:tgtEl>
                                          <p:spTgt spid="335"/>
                                        </p:tgtEl>
                                        <p:attrNameLst>
                                          <p:attrName>style.visibility</p:attrName>
                                        </p:attrNameLst>
                                      </p:cBhvr>
                                      <p:to>
                                        <p:strVal val="visible"/>
                                      </p:to>
                                    </p:set>
                                    <p:animEffect transition="in" filter="wipe(right)">
                                      <p:cBhvr>
                                        <p:cTn id="39" dur="100"/>
                                        <p:tgtEl>
                                          <p:spTgt spid="335"/>
                                        </p:tgtEl>
                                      </p:cBhvr>
                                    </p:animEffect>
                                  </p:childTnLst>
                                </p:cTn>
                              </p:par>
                            </p:childTnLst>
                          </p:cTn>
                        </p:par>
                        <p:par>
                          <p:cTn id="40" fill="hold">
                            <p:stCondLst>
                              <p:cond delay="800"/>
                            </p:stCondLst>
                            <p:childTnLst>
                              <p:par>
                                <p:cTn id="41" presetID="23" presetClass="entr" presetSubtype="16" fill="hold" grpId="9" nodeType="afterEffect">
                                  <p:stCondLst>
                                    <p:cond delay="0"/>
                                  </p:stCondLst>
                                  <p:iterate>
                                    <p:tmAbs val="0"/>
                                  </p:iterate>
                                  <p:childTnLst>
                                    <p:set>
                                      <p:cBhvr>
                                        <p:cTn id="42" fill="hold"/>
                                        <p:tgtEl>
                                          <p:spTgt spid="318"/>
                                        </p:tgtEl>
                                        <p:attrNameLst>
                                          <p:attrName>style.visibility</p:attrName>
                                        </p:attrNameLst>
                                      </p:cBhvr>
                                      <p:to>
                                        <p:strVal val="visible"/>
                                      </p:to>
                                    </p:set>
                                    <p:anim calcmode="lin" valueType="num">
                                      <p:cBhvr>
                                        <p:cTn id="43" dur="100" fill="hold"/>
                                        <p:tgtEl>
                                          <p:spTgt spid="318"/>
                                        </p:tgtEl>
                                        <p:attrNameLst>
                                          <p:attrName>ppt_w</p:attrName>
                                        </p:attrNameLst>
                                      </p:cBhvr>
                                      <p:tavLst>
                                        <p:tav tm="0">
                                          <p:val>
                                            <p:fltVal val="0"/>
                                          </p:val>
                                        </p:tav>
                                        <p:tav tm="100000">
                                          <p:val>
                                            <p:strVal val="#ppt_w"/>
                                          </p:val>
                                        </p:tav>
                                      </p:tavLst>
                                    </p:anim>
                                    <p:anim calcmode="lin" valueType="num">
                                      <p:cBhvr>
                                        <p:cTn id="44" dur="100" fill="hold"/>
                                        <p:tgtEl>
                                          <p:spTgt spid="318"/>
                                        </p:tgtEl>
                                        <p:attrNameLst>
                                          <p:attrName>ppt_h</p:attrName>
                                        </p:attrNameLst>
                                      </p:cBhvr>
                                      <p:tavLst>
                                        <p:tav tm="0">
                                          <p:val>
                                            <p:fltVal val="0"/>
                                          </p:val>
                                        </p:tav>
                                        <p:tav tm="100000">
                                          <p:val>
                                            <p:strVal val="#ppt_h"/>
                                          </p:val>
                                        </p:tav>
                                      </p:tavLst>
                                    </p:anim>
                                  </p:childTnLst>
                                </p:cTn>
                              </p:par>
                            </p:childTnLst>
                          </p:cTn>
                        </p:par>
                        <p:par>
                          <p:cTn id="45" fill="hold">
                            <p:stCondLst>
                              <p:cond delay="900"/>
                            </p:stCondLst>
                            <p:childTnLst>
                              <p:par>
                                <p:cTn id="46" presetID="23" presetClass="entr" presetSubtype="16" fill="hold" grpId="10" nodeType="afterEffect">
                                  <p:stCondLst>
                                    <p:cond delay="0"/>
                                  </p:stCondLst>
                                  <p:iterate>
                                    <p:tmAbs val="0"/>
                                  </p:iterate>
                                  <p:childTnLst>
                                    <p:set>
                                      <p:cBhvr>
                                        <p:cTn id="47" fill="hold"/>
                                        <p:tgtEl>
                                          <p:spTgt spid="317"/>
                                        </p:tgtEl>
                                        <p:attrNameLst>
                                          <p:attrName>style.visibility</p:attrName>
                                        </p:attrNameLst>
                                      </p:cBhvr>
                                      <p:to>
                                        <p:strVal val="visible"/>
                                      </p:to>
                                    </p:set>
                                    <p:anim calcmode="lin" valueType="num">
                                      <p:cBhvr>
                                        <p:cTn id="48" dur="100" fill="hold"/>
                                        <p:tgtEl>
                                          <p:spTgt spid="317"/>
                                        </p:tgtEl>
                                        <p:attrNameLst>
                                          <p:attrName>ppt_w</p:attrName>
                                        </p:attrNameLst>
                                      </p:cBhvr>
                                      <p:tavLst>
                                        <p:tav tm="0">
                                          <p:val>
                                            <p:fltVal val="0"/>
                                          </p:val>
                                        </p:tav>
                                        <p:tav tm="100000">
                                          <p:val>
                                            <p:strVal val="#ppt_w"/>
                                          </p:val>
                                        </p:tav>
                                      </p:tavLst>
                                    </p:anim>
                                    <p:anim calcmode="lin" valueType="num">
                                      <p:cBhvr>
                                        <p:cTn id="49" dur="100" fill="hold"/>
                                        <p:tgtEl>
                                          <p:spTgt spid="317"/>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2" presetClass="entr" presetSubtype="4" fill="hold" grpId="11" nodeType="afterEffect">
                                  <p:stCondLst>
                                    <p:cond delay="0"/>
                                  </p:stCondLst>
                                  <p:iterate>
                                    <p:tmAbs val="0"/>
                                  </p:iterate>
                                  <p:childTnLst>
                                    <p:set>
                                      <p:cBhvr>
                                        <p:cTn id="52" fill="hold"/>
                                        <p:tgtEl>
                                          <p:spTgt spid="319"/>
                                        </p:tgtEl>
                                        <p:attrNameLst>
                                          <p:attrName>style.visibility</p:attrName>
                                        </p:attrNameLst>
                                      </p:cBhvr>
                                      <p:to>
                                        <p:strVal val="visible"/>
                                      </p:to>
                                    </p:set>
                                    <p:animEffect transition="in" filter="wipe(down)">
                                      <p:cBhvr>
                                        <p:cTn id="53" dur="100"/>
                                        <p:tgtEl>
                                          <p:spTgt spid="319"/>
                                        </p:tgtEl>
                                      </p:cBhvr>
                                    </p:animEffect>
                                  </p:childTnLst>
                                </p:cTn>
                              </p:par>
                            </p:childTnLst>
                          </p:cTn>
                        </p:par>
                        <p:par>
                          <p:cTn id="54" fill="hold">
                            <p:stCondLst>
                              <p:cond delay="1100"/>
                            </p:stCondLst>
                            <p:childTnLst>
                              <p:par>
                                <p:cTn id="55" presetID="22" presetClass="entr" presetSubtype="2" fill="hold" grpId="12" nodeType="afterEffect">
                                  <p:stCondLst>
                                    <p:cond delay="0"/>
                                  </p:stCondLst>
                                  <p:iterate>
                                    <p:tmAbs val="0"/>
                                  </p:iterate>
                                  <p:childTnLst>
                                    <p:set>
                                      <p:cBhvr>
                                        <p:cTn id="56" fill="hold"/>
                                        <p:tgtEl>
                                          <p:spTgt spid="337"/>
                                        </p:tgtEl>
                                        <p:attrNameLst>
                                          <p:attrName>style.visibility</p:attrName>
                                        </p:attrNameLst>
                                      </p:cBhvr>
                                      <p:to>
                                        <p:strVal val="visible"/>
                                      </p:to>
                                    </p:set>
                                    <p:animEffect transition="in" filter="wipe(right)">
                                      <p:cBhvr>
                                        <p:cTn id="57" dur="100"/>
                                        <p:tgtEl>
                                          <p:spTgt spid="337"/>
                                        </p:tgtEl>
                                      </p:cBhvr>
                                    </p:animEffect>
                                  </p:childTnLst>
                                </p:cTn>
                              </p:par>
                            </p:childTnLst>
                          </p:cTn>
                        </p:par>
                        <p:par>
                          <p:cTn id="58" fill="hold">
                            <p:stCondLst>
                              <p:cond delay="1200"/>
                            </p:stCondLst>
                            <p:childTnLst>
                              <p:par>
                                <p:cTn id="59" presetID="23" presetClass="entr" presetSubtype="16" fill="hold" grpId="13" nodeType="afterEffect">
                                  <p:stCondLst>
                                    <p:cond delay="0"/>
                                  </p:stCondLst>
                                  <p:iterate>
                                    <p:tmAbs val="0"/>
                                  </p:iterate>
                                  <p:childTnLst>
                                    <p:set>
                                      <p:cBhvr>
                                        <p:cTn id="60" fill="hold"/>
                                        <p:tgtEl>
                                          <p:spTgt spid="321"/>
                                        </p:tgtEl>
                                        <p:attrNameLst>
                                          <p:attrName>style.visibility</p:attrName>
                                        </p:attrNameLst>
                                      </p:cBhvr>
                                      <p:to>
                                        <p:strVal val="visible"/>
                                      </p:to>
                                    </p:set>
                                    <p:anim calcmode="lin" valueType="num">
                                      <p:cBhvr>
                                        <p:cTn id="61" dur="100" fill="hold"/>
                                        <p:tgtEl>
                                          <p:spTgt spid="321"/>
                                        </p:tgtEl>
                                        <p:attrNameLst>
                                          <p:attrName>ppt_w</p:attrName>
                                        </p:attrNameLst>
                                      </p:cBhvr>
                                      <p:tavLst>
                                        <p:tav tm="0">
                                          <p:val>
                                            <p:fltVal val="0"/>
                                          </p:val>
                                        </p:tav>
                                        <p:tav tm="100000">
                                          <p:val>
                                            <p:strVal val="#ppt_w"/>
                                          </p:val>
                                        </p:tav>
                                      </p:tavLst>
                                    </p:anim>
                                    <p:anim calcmode="lin" valueType="num">
                                      <p:cBhvr>
                                        <p:cTn id="62" dur="100" fill="hold"/>
                                        <p:tgtEl>
                                          <p:spTgt spid="321"/>
                                        </p:tgtEl>
                                        <p:attrNameLst>
                                          <p:attrName>ppt_h</p:attrName>
                                        </p:attrNameLst>
                                      </p:cBhvr>
                                      <p:tavLst>
                                        <p:tav tm="0">
                                          <p:val>
                                            <p:fltVal val="0"/>
                                          </p:val>
                                        </p:tav>
                                        <p:tav tm="100000">
                                          <p:val>
                                            <p:strVal val="#ppt_h"/>
                                          </p:val>
                                        </p:tav>
                                      </p:tavLst>
                                    </p:anim>
                                  </p:childTnLst>
                                </p:cTn>
                              </p:par>
                            </p:childTnLst>
                          </p:cTn>
                        </p:par>
                        <p:par>
                          <p:cTn id="63" fill="hold">
                            <p:stCondLst>
                              <p:cond delay="1300"/>
                            </p:stCondLst>
                            <p:childTnLst>
                              <p:par>
                                <p:cTn id="64" presetID="23" presetClass="entr" presetSubtype="16" fill="hold" grpId="14" nodeType="afterEffect">
                                  <p:stCondLst>
                                    <p:cond delay="0"/>
                                  </p:stCondLst>
                                  <p:iterate>
                                    <p:tmAbs val="0"/>
                                  </p:iterate>
                                  <p:childTnLst>
                                    <p:set>
                                      <p:cBhvr>
                                        <p:cTn id="65" fill="hold"/>
                                        <p:tgtEl>
                                          <p:spTgt spid="320"/>
                                        </p:tgtEl>
                                        <p:attrNameLst>
                                          <p:attrName>style.visibility</p:attrName>
                                        </p:attrNameLst>
                                      </p:cBhvr>
                                      <p:to>
                                        <p:strVal val="visible"/>
                                      </p:to>
                                    </p:set>
                                    <p:anim calcmode="lin" valueType="num">
                                      <p:cBhvr>
                                        <p:cTn id="66" dur="100" fill="hold"/>
                                        <p:tgtEl>
                                          <p:spTgt spid="320"/>
                                        </p:tgtEl>
                                        <p:attrNameLst>
                                          <p:attrName>ppt_w</p:attrName>
                                        </p:attrNameLst>
                                      </p:cBhvr>
                                      <p:tavLst>
                                        <p:tav tm="0">
                                          <p:val>
                                            <p:fltVal val="0"/>
                                          </p:val>
                                        </p:tav>
                                        <p:tav tm="100000">
                                          <p:val>
                                            <p:strVal val="#ppt_w"/>
                                          </p:val>
                                        </p:tav>
                                      </p:tavLst>
                                    </p:anim>
                                    <p:anim calcmode="lin" valueType="num">
                                      <p:cBhvr>
                                        <p:cTn id="67" dur="100" fill="hold"/>
                                        <p:tgtEl>
                                          <p:spTgt spid="320"/>
                                        </p:tgtEl>
                                        <p:attrNameLst>
                                          <p:attrName>ppt_h</p:attrName>
                                        </p:attrNameLst>
                                      </p:cBhvr>
                                      <p:tavLst>
                                        <p:tav tm="0">
                                          <p:val>
                                            <p:fltVal val="0"/>
                                          </p:val>
                                        </p:tav>
                                        <p:tav tm="100000">
                                          <p:val>
                                            <p:strVal val="#ppt_h"/>
                                          </p:val>
                                        </p:tav>
                                      </p:tavLst>
                                    </p:anim>
                                  </p:childTnLst>
                                </p:cTn>
                              </p:par>
                            </p:childTnLst>
                          </p:cTn>
                        </p:par>
                        <p:par>
                          <p:cTn id="68" fill="hold">
                            <p:stCondLst>
                              <p:cond delay="1400"/>
                            </p:stCondLst>
                            <p:childTnLst>
                              <p:par>
                                <p:cTn id="69" presetID="22" presetClass="entr" presetSubtype="4" fill="hold" grpId="15" nodeType="afterEffect">
                                  <p:stCondLst>
                                    <p:cond delay="0"/>
                                  </p:stCondLst>
                                  <p:iterate>
                                    <p:tmAbs val="0"/>
                                  </p:iterate>
                                  <p:childTnLst>
                                    <p:set>
                                      <p:cBhvr>
                                        <p:cTn id="70" fill="hold"/>
                                        <p:tgtEl>
                                          <p:spTgt spid="322"/>
                                        </p:tgtEl>
                                        <p:attrNameLst>
                                          <p:attrName>style.visibility</p:attrName>
                                        </p:attrNameLst>
                                      </p:cBhvr>
                                      <p:to>
                                        <p:strVal val="visible"/>
                                      </p:to>
                                    </p:set>
                                    <p:animEffect transition="in" filter="wipe(down)">
                                      <p:cBhvr>
                                        <p:cTn id="71" dur="100"/>
                                        <p:tgtEl>
                                          <p:spTgt spid="322"/>
                                        </p:tgtEl>
                                      </p:cBhvr>
                                    </p:animEffect>
                                  </p:childTnLst>
                                </p:cTn>
                              </p:par>
                            </p:childTnLst>
                          </p:cTn>
                        </p:par>
                        <p:par>
                          <p:cTn id="72" fill="hold">
                            <p:stCondLst>
                              <p:cond delay="1500"/>
                            </p:stCondLst>
                            <p:childTnLst>
                              <p:par>
                                <p:cTn id="73" presetID="22" presetClass="entr" presetSubtype="8" fill="hold" grpId="16" nodeType="afterEffect">
                                  <p:stCondLst>
                                    <p:cond delay="0"/>
                                  </p:stCondLst>
                                  <p:iterate>
                                    <p:tmAbs val="0"/>
                                  </p:iterate>
                                  <p:childTnLst>
                                    <p:set>
                                      <p:cBhvr>
                                        <p:cTn id="74" fill="hold"/>
                                        <p:tgtEl>
                                          <p:spTgt spid="339"/>
                                        </p:tgtEl>
                                        <p:attrNameLst>
                                          <p:attrName>style.visibility</p:attrName>
                                        </p:attrNameLst>
                                      </p:cBhvr>
                                      <p:to>
                                        <p:strVal val="visible"/>
                                      </p:to>
                                    </p:set>
                                    <p:animEffect transition="in" filter="wipe(left)">
                                      <p:cBhvr>
                                        <p:cTn id="75" dur="100"/>
                                        <p:tgtEl>
                                          <p:spTgt spid="339"/>
                                        </p:tgtEl>
                                      </p:cBhvr>
                                    </p:animEffect>
                                  </p:childTnLst>
                                </p:cTn>
                              </p:par>
                            </p:childTnLst>
                          </p:cTn>
                        </p:par>
                        <p:par>
                          <p:cTn id="76" fill="hold">
                            <p:stCondLst>
                              <p:cond delay="1600"/>
                            </p:stCondLst>
                            <p:childTnLst>
                              <p:par>
                                <p:cTn id="77" presetID="23" presetClass="entr" presetSubtype="16" fill="hold" grpId="17" nodeType="afterEffect">
                                  <p:stCondLst>
                                    <p:cond delay="0"/>
                                  </p:stCondLst>
                                  <p:iterate>
                                    <p:tmAbs val="0"/>
                                  </p:iterate>
                                  <p:childTnLst>
                                    <p:set>
                                      <p:cBhvr>
                                        <p:cTn id="78" fill="hold"/>
                                        <p:tgtEl>
                                          <p:spTgt spid="324"/>
                                        </p:tgtEl>
                                        <p:attrNameLst>
                                          <p:attrName>style.visibility</p:attrName>
                                        </p:attrNameLst>
                                      </p:cBhvr>
                                      <p:to>
                                        <p:strVal val="visible"/>
                                      </p:to>
                                    </p:set>
                                    <p:anim calcmode="lin" valueType="num">
                                      <p:cBhvr>
                                        <p:cTn id="79" dur="100" fill="hold"/>
                                        <p:tgtEl>
                                          <p:spTgt spid="324"/>
                                        </p:tgtEl>
                                        <p:attrNameLst>
                                          <p:attrName>ppt_w</p:attrName>
                                        </p:attrNameLst>
                                      </p:cBhvr>
                                      <p:tavLst>
                                        <p:tav tm="0">
                                          <p:val>
                                            <p:fltVal val="0"/>
                                          </p:val>
                                        </p:tav>
                                        <p:tav tm="100000">
                                          <p:val>
                                            <p:strVal val="#ppt_w"/>
                                          </p:val>
                                        </p:tav>
                                      </p:tavLst>
                                    </p:anim>
                                    <p:anim calcmode="lin" valueType="num">
                                      <p:cBhvr>
                                        <p:cTn id="80" dur="100" fill="hold"/>
                                        <p:tgtEl>
                                          <p:spTgt spid="324"/>
                                        </p:tgtEl>
                                        <p:attrNameLst>
                                          <p:attrName>ppt_h</p:attrName>
                                        </p:attrNameLst>
                                      </p:cBhvr>
                                      <p:tavLst>
                                        <p:tav tm="0">
                                          <p:val>
                                            <p:fltVal val="0"/>
                                          </p:val>
                                        </p:tav>
                                        <p:tav tm="100000">
                                          <p:val>
                                            <p:strVal val="#ppt_h"/>
                                          </p:val>
                                        </p:tav>
                                      </p:tavLst>
                                    </p:anim>
                                  </p:childTnLst>
                                </p:cTn>
                              </p:par>
                            </p:childTnLst>
                          </p:cTn>
                        </p:par>
                        <p:par>
                          <p:cTn id="81" fill="hold">
                            <p:stCondLst>
                              <p:cond delay="1700"/>
                            </p:stCondLst>
                            <p:childTnLst>
                              <p:par>
                                <p:cTn id="82" presetID="23" presetClass="entr" presetSubtype="16" fill="hold" grpId="18" nodeType="afterEffect">
                                  <p:stCondLst>
                                    <p:cond delay="0"/>
                                  </p:stCondLst>
                                  <p:iterate>
                                    <p:tmAbs val="0"/>
                                  </p:iterate>
                                  <p:childTnLst>
                                    <p:set>
                                      <p:cBhvr>
                                        <p:cTn id="83" fill="hold"/>
                                        <p:tgtEl>
                                          <p:spTgt spid="323"/>
                                        </p:tgtEl>
                                        <p:attrNameLst>
                                          <p:attrName>style.visibility</p:attrName>
                                        </p:attrNameLst>
                                      </p:cBhvr>
                                      <p:to>
                                        <p:strVal val="visible"/>
                                      </p:to>
                                    </p:set>
                                    <p:anim calcmode="lin" valueType="num">
                                      <p:cBhvr>
                                        <p:cTn id="84" dur="100" fill="hold"/>
                                        <p:tgtEl>
                                          <p:spTgt spid="323"/>
                                        </p:tgtEl>
                                        <p:attrNameLst>
                                          <p:attrName>ppt_w</p:attrName>
                                        </p:attrNameLst>
                                      </p:cBhvr>
                                      <p:tavLst>
                                        <p:tav tm="0">
                                          <p:val>
                                            <p:fltVal val="0"/>
                                          </p:val>
                                        </p:tav>
                                        <p:tav tm="100000">
                                          <p:val>
                                            <p:strVal val="#ppt_w"/>
                                          </p:val>
                                        </p:tav>
                                      </p:tavLst>
                                    </p:anim>
                                    <p:anim calcmode="lin" valueType="num">
                                      <p:cBhvr>
                                        <p:cTn id="85" dur="100" fill="hold"/>
                                        <p:tgtEl>
                                          <p:spTgt spid="323"/>
                                        </p:tgtEl>
                                        <p:attrNameLst>
                                          <p:attrName>ppt_h</p:attrName>
                                        </p:attrNameLst>
                                      </p:cBhvr>
                                      <p:tavLst>
                                        <p:tav tm="0">
                                          <p:val>
                                            <p:fltVal val="0"/>
                                          </p:val>
                                        </p:tav>
                                        <p:tav tm="100000">
                                          <p:val>
                                            <p:strVal val="#ppt_h"/>
                                          </p:val>
                                        </p:tav>
                                      </p:tavLst>
                                    </p:anim>
                                  </p:childTnLst>
                                </p:cTn>
                              </p:par>
                            </p:childTnLst>
                          </p:cTn>
                        </p:par>
                        <p:par>
                          <p:cTn id="86" fill="hold">
                            <p:stCondLst>
                              <p:cond delay="1800"/>
                            </p:stCondLst>
                            <p:childTnLst>
                              <p:par>
                                <p:cTn id="87" presetID="22" presetClass="entr" presetSubtype="4" fill="hold" grpId="19" nodeType="afterEffect">
                                  <p:stCondLst>
                                    <p:cond delay="0"/>
                                  </p:stCondLst>
                                  <p:iterate>
                                    <p:tmAbs val="0"/>
                                  </p:iterate>
                                  <p:childTnLst>
                                    <p:set>
                                      <p:cBhvr>
                                        <p:cTn id="88" fill="hold"/>
                                        <p:tgtEl>
                                          <p:spTgt spid="325"/>
                                        </p:tgtEl>
                                        <p:attrNameLst>
                                          <p:attrName>style.visibility</p:attrName>
                                        </p:attrNameLst>
                                      </p:cBhvr>
                                      <p:to>
                                        <p:strVal val="visible"/>
                                      </p:to>
                                    </p:set>
                                    <p:animEffect transition="in" filter="wipe(down)">
                                      <p:cBhvr>
                                        <p:cTn id="89" dur="100"/>
                                        <p:tgtEl>
                                          <p:spTgt spid="325"/>
                                        </p:tgtEl>
                                      </p:cBhvr>
                                    </p:animEffect>
                                  </p:childTnLst>
                                </p:cTn>
                              </p:par>
                            </p:childTnLst>
                          </p:cTn>
                        </p:par>
                        <p:par>
                          <p:cTn id="90" fill="hold">
                            <p:stCondLst>
                              <p:cond delay="1900"/>
                            </p:stCondLst>
                            <p:childTnLst>
                              <p:par>
                                <p:cTn id="91" presetID="22" presetClass="entr" presetSubtype="8" fill="hold" grpId="20" nodeType="afterEffect">
                                  <p:stCondLst>
                                    <p:cond delay="0"/>
                                  </p:stCondLst>
                                  <p:iterate>
                                    <p:tmAbs val="0"/>
                                  </p:iterate>
                                  <p:childTnLst>
                                    <p:set>
                                      <p:cBhvr>
                                        <p:cTn id="92" fill="hold"/>
                                        <p:tgtEl>
                                          <p:spTgt spid="341"/>
                                        </p:tgtEl>
                                        <p:attrNameLst>
                                          <p:attrName>style.visibility</p:attrName>
                                        </p:attrNameLst>
                                      </p:cBhvr>
                                      <p:to>
                                        <p:strVal val="visible"/>
                                      </p:to>
                                    </p:set>
                                    <p:animEffect transition="in" filter="wipe(left)">
                                      <p:cBhvr>
                                        <p:cTn id="93" dur="100"/>
                                        <p:tgtEl>
                                          <p:spTgt spid="341"/>
                                        </p:tgtEl>
                                      </p:cBhvr>
                                    </p:animEffect>
                                  </p:childTnLst>
                                </p:cTn>
                              </p:par>
                            </p:childTnLst>
                          </p:cTn>
                        </p:par>
                        <p:par>
                          <p:cTn id="94" fill="hold">
                            <p:stCondLst>
                              <p:cond delay="2000"/>
                            </p:stCondLst>
                            <p:childTnLst>
                              <p:par>
                                <p:cTn id="95" presetID="23" presetClass="entr" presetSubtype="16" fill="hold" grpId="21" nodeType="afterEffect">
                                  <p:stCondLst>
                                    <p:cond delay="0"/>
                                  </p:stCondLst>
                                  <p:iterate>
                                    <p:tmAbs val="0"/>
                                  </p:iterate>
                                  <p:childTnLst>
                                    <p:set>
                                      <p:cBhvr>
                                        <p:cTn id="96" fill="hold"/>
                                        <p:tgtEl>
                                          <p:spTgt spid="327"/>
                                        </p:tgtEl>
                                        <p:attrNameLst>
                                          <p:attrName>style.visibility</p:attrName>
                                        </p:attrNameLst>
                                      </p:cBhvr>
                                      <p:to>
                                        <p:strVal val="visible"/>
                                      </p:to>
                                    </p:set>
                                    <p:anim calcmode="lin" valueType="num">
                                      <p:cBhvr>
                                        <p:cTn id="97" dur="100" fill="hold"/>
                                        <p:tgtEl>
                                          <p:spTgt spid="327"/>
                                        </p:tgtEl>
                                        <p:attrNameLst>
                                          <p:attrName>ppt_w</p:attrName>
                                        </p:attrNameLst>
                                      </p:cBhvr>
                                      <p:tavLst>
                                        <p:tav tm="0">
                                          <p:val>
                                            <p:fltVal val="0"/>
                                          </p:val>
                                        </p:tav>
                                        <p:tav tm="100000">
                                          <p:val>
                                            <p:strVal val="#ppt_w"/>
                                          </p:val>
                                        </p:tav>
                                      </p:tavLst>
                                    </p:anim>
                                    <p:anim calcmode="lin" valueType="num">
                                      <p:cBhvr>
                                        <p:cTn id="98" dur="100" fill="hold"/>
                                        <p:tgtEl>
                                          <p:spTgt spid="327"/>
                                        </p:tgtEl>
                                        <p:attrNameLst>
                                          <p:attrName>ppt_h</p:attrName>
                                        </p:attrNameLst>
                                      </p:cBhvr>
                                      <p:tavLst>
                                        <p:tav tm="0">
                                          <p:val>
                                            <p:fltVal val="0"/>
                                          </p:val>
                                        </p:tav>
                                        <p:tav tm="100000">
                                          <p:val>
                                            <p:strVal val="#ppt_h"/>
                                          </p:val>
                                        </p:tav>
                                      </p:tavLst>
                                    </p:anim>
                                  </p:childTnLst>
                                </p:cTn>
                              </p:par>
                            </p:childTnLst>
                          </p:cTn>
                        </p:par>
                        <p:par>
                          <p:cTn id="99" fill="hold">
                            <p:stCondLst>
                              <p:cond delay="2100"/>
                            </p:stCondLst>
                            <p:childTnLst>
                              <p:par>
                                <p:cTn id="100" presetID="23" presetClass="entr" presetSubtype="16" fill="hold" grpId="22" nodeType="afterEffect">
                                  <p:stCondLst>
                                    <p:cond delay="0"/>
                                  </p:stCondLst>
                                  <p:iterate>
                                    <p:tmAbs val="0"/>
                                  </p:iterate>
                                  <p:childTnLst>
                                    <p:set>
                                      <p:cBhvr>
                                        <p:cTn id="101" fill="hold"/>
                                        <p:tgtEl>
                                          <p:spTgt spid="326"/>
                                        </p:tgtEl>
                                        <p:attrNameLst>
                                          <p:attrName>style.visibility</p:attrName>
                                        </p:attrNameLst>
                                      </p:cBhvr>
                                      <p:to>
                                        <p:strVal val="visible"/>
                                      </p:to>
                                    </p:set>
                                    <p:anim calcmode="lin" valueType="num">
                                      <p:cBhvr>
                                        <p:cTn id="102" dur="100" fill="hold"/>
                                        <p:tgtEl>
                                          <p:spTgt spid="326"/>
                                        </p:tgtEl>
                                        <p:attrNameLst>
                                          <p:attrName>ppt_w</p:attrName>
                                        </p:attrNameLst>
                                      </p:cBhvr>
                                      <p:tavLst>
                                        <p:tav tm="0">
                                          <p:val>
                                            <p:fltVal val="0"/>
                                          </p:val>
                                        </p:tav>
                                        <p:tav tm="100000">
                                          <p:val>
                                            <p:strVal val="#ppt_w"/>
                                          </p:val>
                                        </p:tav>
                                      </p:tavLst>
                                    </p:anim>
                                    <p:anim calcmode="lin" valueType="num">
                                      <p:cBhvr>
                                        <p:cTn id="103" dur="100" fill="hold"/>
                                        <p:tgtEl>
                                          <p:spTgt spid="326"/>
                                        </p:tgtEl>
                                        <p:attrNameLst>
                                          <p:attrName>ppt_h</p:attrName>
                                        </p:attrNameLst>
                                      </p:cBhvr>
                                      <p:tavLst>
                                        <p:tav tm="0">
                                          <p:val>
                                            <p:fltVal val="0"/>
                                          </p:val>
                                        </p:tav>
                                        <p:tav tm="100000">
                                          <p:val>
                                            <p:strVal val="#ppt_h"/>
                                          </p:val>
                                        </p:tav>
                                      </p:tavLst>
                                    </p:anim>
                                  </p:childTnLst>
                                </p:cTn>
                              </p:par>
                            </p:childTnLst>
                          </p:cTn>
                        </p:par>
                        <p:par>
                          <p:cTn id="104" fill="hold">
                            <p:stCondLst>
                              <p:cond delay="2200"/>
                            </p:stCondLst>
                            <p:childTnLst>
                              <p:par>
                                <p:cTn id="105" presetID="22" presetClass="entr" presetSubtype="4" fill="hold" grpId="23" nodeType="afterEffect">
                                  <p:stCondLst>
                                    <p:cond delay="0"/>
                                  </p:stCondLst>
                                  <p:iterate>
                                    <p:tmAbs val="0"/>
                                  </p:iterate>
                                  <p:childTnLst>
                                    <p:set>
                                      <p:cBhvr>
                                        <p:cTn id="106" fill="hold"/>
                                        <p:tgtEl>
                                          <p:spTgt spid="328"/>
                                        </p:tgtEl>
                                        <p:attrNameLst>
                                          <p:attrName>style.visibility</p:attrName>
                                        </p:attrNameLst>
                                      </p:cBhvr>
                                      <p:to>
                                        <p:strVal val="visible"/>
                                      </p:to>
                                    </p:set>
                                    <p:animEffect transition="in" filter="wipe(down)">
                                      <p:cBhvr>
                                        <p:cTn id="107" dur="100"/>
                                        <p:tgtEl>
                                          <p:spTgt spid="328"/>
                                        </p:tgtEl>
                                      </p:cBhvr>
                                    </p:animEffect>
                                  </p:childTnLst>
                                </p:cTn>
                              </p:par>
                            </p:childTnLst>
                          </p:cTn>
                        </p:par>
                        <p:par>
                          <p:cTn id="108" fill="hold">
                            <p:stCondLst>
                              <p:cond delay="2300"/>
                            </p:stCondLst>
                            <p:childTnLst>
                              <p:par>
                                <p:cTn id="109" presetID="22" presetClass="entr" presetSubtype="8" fill="hold" grpId="24" nodeType="afterEffect">
                                  <p:stCondLst>
                                    <p:cond delay="0"/>
                                  </p:stCondLst>
                                  <p:iterate>
                                    <p:tmAbs val="0"/>
                                  </p:iterate>
                                  <p:childTnLst>
                                    <p:set>
                                      <p:cBhvr>
                                        <p:cTn id="110" fill="hold"/>
                                        <p:tgtEl>
                                          <p:spTgt spid="343"/>
                                        </p:tgtEl>
                                        <p:attrNameLst>
                                          <p:attrName>style.visibility</p:attrName>
                                        </p:attrNameLst>
                                      </p:cBhvr>
                                      <p:to>
                                        <p:strVal val="visible"/>
                                      </p:to>
                                    </p:set>
                                    <p:animEffect transition="in" filter="wipe(left)">
                                      <p:cBhvr>
                                        <p:cTn id="111" dur="100"/>
                                        <p:tgtEl>
                                          <p:spTgt spid="343"/>
                                        </p:tgtEl>
                                      </p:cBhvr>
                                    </p:animEffect>
                                  </p:childTnLst>
                                </p:cTn>
                              </p:par>
                            </p:childTnLst>
                          </p:cTn>
                        </p:par>
                        <p:par>
                          <p:cTn id="112" fill="hold">
                            <p:stCondLst>
                              <p:cond delay="2400"/>
                            </p:stCondLst>
                            <p:childTnLst>
                              <p:par>
                                <p:cTn id="113" presetID="23" presetClass="entr" presetSubtype="16" fill="hold" grpId="25" nodeType="afterEffect">
                                  <p:stCondLst>
                                    <p:cond delay="0"/>
                                  </p:stCondLst>
                                  <p:iterate>
                                    <p:tmAbs val="0"/>
                                  </p:iterate>
                                  <p:childTnLst>
                                    <p:set>
                                      <p:cBhvr>
                                        <p:cTn id="114" fill="hold"/>
                                        <p:tgtEl>
                                          <p:spTgt spid="330"/>
                                        </p:tgtEl>
                                        <p:attrNameLst>
                                          <p:attrName>style.visibility</p:attrName>
                                        </p:attrNameLst>
                                      </p:cBhvr>
                                      <p:to>
                                        <p:strVal val="visible"/>
                                      </p:to>
                                    </p:set>
                                    <p:anim calcmode="lin" valueType="num">
                                      <p:cBhvr>
                                        <p:cTn id="115" dur="100" fill="hold"/>
                                        <p:tgtEl>
                                          <p:spTgt spid="330"/>
                                        </p:tgtEl>
                                        <p:attrNameLst>
                                          <p:attrName>ppt_w</p:attrName>
                                        </p:attrNameLst>
                                      </p:cBhvr>
                                      <p:tavLst>
                                        <p:tav tm="0">
                                          <p:val>
                                            <p:fltVal val="0"/>
                                          </p:val>
                                        </p:tav>
                                        <p:tav tm="100000">
                                          <p:val>
                                            <p:strVal val="#ppt_w"/>
                                          </p:val>
                                        </p:tav>
                                      </p:tavLst>
                                    </p:anim>
                                    <p:anim calcmode="lin" valueType="num">
                                      <p:cBhvr>
                                        <p:cTn id="116" dur="100" fill="hold"/>
                                        <p:tgtEl>
                                          <p:spTgt spid="330"/>
                                        </p:tgtEl>
                                        <p:attrNameLst>
                                          <p:attrName>ppt_h</p:attrName>
                                        </p:attrNameLst>
                                      </p:cBhvr>
                                      <p:tavLst>
                                        <p:tav tm="0">
                                          <p:val>
                                            <p:fltVal val="0"/>
                                          </p:val>
                                        </p:tav>
                                        <p:tav tm="100000">
                                          <p:val>
                                            <p:strVal val="#ppt_h"/>
                                          </p:val>
                                        </p:tav>
                                      </p:tavLst>
                                    </p:anim>
                                  </p:childTnLst>
                                </p:cTn>
                              </p:par>
                            </p:childTnLst>
                          </p:cTn>
                        </p:par>
                        <p:par>
                          <p:cTn id="117" fill="hold">
                            <p:stCondLst>
                              <p:cond delay="2500"/>
                            </p:stCondLst>
                            <p:childTnLst>
                              <p:par>
                                <p:cTn id="118" presetID="23" presetClass="entr" presetSubtype="16" fill="hold" grpId="26" nodeType="afterEffect">
                                  <p:stCondLst>
                                    <p:cond delay="0"/>
                                  </p:stCondLst>
                                  <p:iterate>
                                    <p:tmAbs val="0"/>
                                  </p:iterate>
                                  <p:childTnLst>
                                    <p:set>
                                      <p:cBhvr>
                                        <p:cTn id="119" fill="hold"/>
                                        <p:tgtEl>
                                          <p:spTgt spid="329"/>
                                        </p:tgtEl>
                                        <p:attrNameLst>
                                          <p:attrName>style.visibility</p:attrName>
                                        </p:attrNameLst>
                                      </p:cBhvr>
                                      <p:to>
                                        <p:strVal val="visible"/>
                                      </p:to>
                                    </p:set>
                                    <p:anim calcmode="lin" valueType="num">
                                      <p:cBhvr>
                                        <p:cTn id="120" dur="100" fill="hold"/>
                                        <p:tgtEl>
                                          <p:spTgt spid="329"/>
                                        </p:tgtEl>
                                        <p:attrNameLst>
                                          <p:attrName>ppt_w</p:attrName>
                                        </p:attrNameLst>
                                      </p:cBhvr>
                                      <p:tavLst>
                                        <p:tav tm="0">
                                          <p:val>
                                            <p:fltVal val="0"/>
                                          </p:val>
                                        </p:tav>
                                        <p:tav tm="100000">
                                          <p:val>
                                            <p:strVal val="#ppt_w"/>
                                          </p:val>
                                        </p:tav>
                                      </p:tavLst>
                                    </p:anim>
                                    <p:anim calcmode="lin" valueType="num">
                                      <p:cBhvr>
                                        <p:cTn id="121" dur="100" fill="hold"/>
                                        <p:tgtEl>
                                          <p:spTgt spid="329"/>
                                        </p:tgtEl>
                                        <p:attrNameLst>
                                          <p:attrName>ppt_h</p:attrName>
                                        </p:attrNameLst>
                                      </p:cBhvr>
                                      <p:tavLst>
                                        <p:tav tm="0">
                                          <p:val>
                                            <p:fltVal val="0"/>
                                          </p:val>
                                        </p:tav>
                                        <p:tav tm="100000">
                                          <p:val>
                                            <p:strVal val="#ppt_h"/>
                                          </p:val>
                                        </p:tav>
                                      </p:tavLst>
                                    </p:anim>
                                  </p:childTnLst>
                                </p:cTn>
                              </p:par>
                            </p:childTnLst>
                          </p:cTn>
                        </p:par>
                        <p:par>
                          <p:cTn id="122" fill="hold">
                            <p:stCondLst>
                              <p:cond delay="2600"/>
                            </p:stCondLst>
                            <p:childTnLst>
                              <p:par>
                                <p:cTn id="123" presetID="22" presetClass="entr" presetSubtype="4" fill="hold" grpId="27" nodeType="afterEffect">
                                  <p:stCondLst>
                                    <p:cond delay="0"/>
                                  </p:stCondLst>
                                  <p:iterate>
                                    <p:tmAbs val="0"/>
                                  </p:iterate>
                                  <p:childTnLst>
                                    <p:set>
                                      <p:cBhvr>
                                        <p:cTn id="124" fill="hold"/>
                                        <p:tgtEl>
                                          <p:spTgt spid="331"/>
                                        </p:tgtEl>
                                        <p:attrNameLst>
                                          <p:attrName>style.visibility</p:attrName>
                                        </p:attrNameLst>
                                      </p:cBhvr>
                                      <p:to>
                                        <p:strVal val="visible"/>
                                      </p:to>
                                    </p:set>
                                    <p:animEffect transition="in" filter="wipe(down)">
                                      <p:cBhvr>
                                        <p:cTn id="125" dur="100"/>
                                        <p:tgtEl>
                                          <p:spTgt spid="331"/>
                                        </p:tgtEl>
                                      </p:cBhvr>
                                    </p:animEffect>
                                  </p:childTnLst>
                                </p:cTn>
                              </p:par>
                            </p:childTnLst>
                          </p:cTn>
                        </p:par>
                        <p:par>
                          <p:cTn id="126" fill="hold">
                            <p:stCondLst>
                              <p:cond delay="2700"/>
                            </p:stCondLst>
                            <p:childTnLst>
                              <p:par>
                                <p:cTn id="127" presetID="22" presetClass="entr" presetSubtype="4" fill="hold" grpId="28" nodeType="afterEffect">
                                  <p:stCondLst>
                                    <p:cond delay="0"/>
                                  </p:stCondLst>
                                  <p:iterate>
                                    <p:tmAbs val="0"/>
                                  </p:iterate>
                                  <p:childTnLst>
                                    <p:set>
                                      <p:cBhvr>
                                        <p:cTn id="128" fill="hold"/>
                                        <p:tgtEl>
                                          <p:spTgt spid="344"/>
                                        </p:tgtEl>
                                        <p:attrNameLst>
                                          <p:attrName>style.visibility</p:attrName>
                                        </p:attrNameLst>
                                      </p:cBhvr>
                                      <p:to>
                                        <p:strVal val="visible"/>
                                      </p:to>
                                    </p:set>
                                    <p:animEffect transition="in" filter="wipe(down)">
                                      <p:cBhvr>
                                        <p:cTn id="129" dur="100"/>
                                        <p:tgtEl>
                                          <p:spTgt spid="344"/>
                                        </p:tgtEl>
                                      </p:cBhvr>
                                    </p:animEffect>
                                  </p:childTnLst>
                                </p:cTn>
                              </p:par>
                            </p:childTnLst>
                          </p:cTn>
                        </p:par>
                        <p:par>
                          <p:cTn id="130" fill="hold">
                            <p:stCondLst>
                              <p:cond delay="2800"/>
                            </p:stCondLst>
                            <p:childTnLst>
                              <p:par>
                                <p:cTn id="131" presetID="22" presetClass="entr" presetSubtype="4" fill="hold" grpId="29" nodeType="afterEffect">
                                  <p:stCondLst>
                                    <p:cond delay="0"/>
                                  </p:stCondLst>
                                  <p:iterate>
                                    <p:tmAbs val="0"/>
                                  </p:iterate>
                                  <p:childTnLst>
                                    <p:set>
                                      <p:cBhvr>
                                        <p:cTn id="132" fill="hold"/>
                                        <p:tgtEl>
                                          <p:spTgt spid="345"/>
                                        </p:tgtEl>
                                        <p:attrNameLst>
                                          <p:attrName>style.visibility</p:attrName>
                                        </p:attrNameLst>
                                      </p:cBhvr>
                                      <p:to>
                                        <p:strVal val="visible"/>
                                      </p:to>
                                    </p:set>
                                    <p:animEffect transition="in" filter="wipe(down)">
                                      <p:cBhvr>
                                        <p:cTn id="133" dur="100"/>
                                        <p:tgtEl>
                                          <p:spTgt spid="345"/>
                                        </p:tgtEl>
                                      </p:cBhvr>
                                    </p:animEffect>
                                  </p:childTnLst>
                                </p:cTn>
                              </p:par>
                            </p:childTnLst>
                          </p:cTn>
                        </p:par>
                        <p:par>
                          <p:cTn id="134" fill="hold">
                            <p:stCondLst>
                              <p:cond delay="2900"/>
                            </p:stCondLst>
                            <p:childTnLst>
                              <p:par>
                                <p:cTn id="135" presetID="22" presetClass="entr" presetSubtype="4" fill="hold" grpId="30" nodeType="afterEffect">
                                  <p:stCondLst>
                                    <p:cond delay="0"/>
                                  </p:stCondLst>
                                  <p:iterate>
                                    <p:tmAbs val="0"/>
                                  </p:iterate>
                                  <p:childTnLst>
                                    <p:set>
                                      <p:cBhvr>
                                        <p:cTn id="136" fill="hold"/>
                                        <p:tgtEl>
                                          <p:spTgt spid="346"/>
                                        </p:tgtEl>
                                        <p:attrNameLst>
                                          <p:attrName>style.visibility</p:attrName>
                                        </p:attrNameLst>
                                      </p:cBhvr>
                                      <p:to>
                                        <p:strVal val="visible"/>
                                      </p:to>
                                    </p:set>
                                    <p:animEffect transition="in" filter="wipe(down)">
                                      <p:cBhvr>
                                        <p:cTn id="137" dur="100"/>
                                        <p:tgtEl>
                                          <p:spTgt spid="346"/>
                                        </p:tgtEl>
                                      </p:cBhvr>
                                    </p:animEffect>
                                  </p:childTnLst>
                                </p:cTn>
                              </p:par>
                            </p:childTnLst>
                          </p:cTn>
                        </p:par>
                        <p:par>
                          <p:cTn id="138" fill="hold">
                            <p:stCondLst>
                              <p:cond delay="3000"/>
                            </p:stCondLst>
                            <p:childTnLst>
                              <p:par>
                                <p:cTn id="139" presetID="22" presetClass="entr" presetSubtype="4" fill="hold" grpId="31" nodeType="afterEffect">
                                  <p:stCondLst>
                                    <p:cond delay="0"/>
                                  </p:stCondLst>
                                  <p:iterate>
                                    <p:tmAbs val="0"/>
                                  </p:iterate>
                                  <p:childTnLst>
                                    <p:set>
                                      <p:cBhvr>
                                        <p:cTn id="140" fill="hold"/>
                                        <p:tgtEl>
                                          <p:spTgt spid="347"/>
                                        </p:tgtEl>
                                        <p:attrNameLst>
                                          <p:attrName>style.visibility</p:attrName>
                                        </p:attrNameLst>
                                      </p:cBhvr>
                                      <p:to>
                                        <p:strVal val="visible"/>
                                      </p:to>
                                    </p:set>
                                    <p:animEffect transition="in" filter="wipe(down)">
                                      <p:cBhvr>
                                        <p:cTn id="141" dur="100"/>
                                        <p:tgtEl>
                                          <p:spTgt spid="347"/>
                                        </p:tgtEl>
                                      </p:cBhvr>
                                    </p:animEffect>
                                  </p:childTnLst>
                                </p:cTn>
                              </p:par>
                            </p:childTnLst>
                          </p:cTn>
                        </p:par>
                        <p:par>
                          <p:cTn id="142" fill="hold">
                            <p:stCondLst>
                              <p:cond delay="3100"/>
                            </p:stCondLst>
                            <p:childTnLst>
                              <p:par>
                                <p:cTn id="143" presetID="22" presetClass="entr" presetSubtype="4" fill="hold" grpId="32" nodeType="afterEffect">
                                  <p:stCondLst>
                                    <p:cond delay="0"/>
                                  </p:stCondLst>
                                  <p:iterate>
                                    <p:tmAbs val="0"/>
                                  </p:iterate>
                                  <p:childTnLst>
                                    <p:set>
                                      <p:cBhvr>
                                        <p:cTn id="144" fill="hold"/>
                                        <p:tgtEl>
                                          <p:spTgt spid="348"/>
                                        </p:tgtEl>
                                        <p:attrNameLst>
                                          <p:attrName>style.visibility</p:attrName>
                                        </p:attrNameLst>
                                      </p:cBhvr>
                                      <p:to>
                                        <p:strVal val="visible"/>
                                      </p:to>
                                    </p:set>
                                    <p:animEffect transition="in" filter="wipe(down)">
                                      <p:cBhvr>
                                        <p:cTn id="145" dur="100"/>
                                        <p:tgtEl>
                                          <p:spTgt spid="348"/>
                                        </p:tgtEl>
                                      </p:cBhvr>
                                    </p:animEffect>
                                  </p:childTnLst>
                                </p:cTn>
                              </p:par>
                            </p:childTnLst>
                          </p:cTn>
                        </p:par>
                        <p:par>
                          <p:cTn id="146" fill="hold">
                            <p:stCondLst>
                              <p:cond delay="3200"/>
                            </p:stCondLst>
                            <p:childTnLst>
                              <p:par>
                                <p:cTn id="147" presetID="22" presetClass="entr" presetSubtype="4" fill="hold" grpId="33" nodeType="afterEffect">
                                  <p:stCondLst>
                                    <p:cond delay="0"/>
                                  </p:stCondLst>
                                  <p:iterate>
                                    <p:tmAbs val="0"/>
                                  </p:iterate>
                                  <p:childTnLst>
                                    <p:set>
                                      <p:cBhvr>
                                        <p:cTn id="148" fill="hold"/>
                                        <p:tgtEl>
                                          <p:spTgt spid="349"/>
                                        </p:tgtEl>
                                        <p:attrNameLst>
                                          <p:attrName>style.visibility</p:attrName>
                                        </p:attrNameLst>
                                      </p:cBhvr>
                                      <p:to>
                                        <p:strVal val="visible"/>
                                      </p:to>
                                    </p:set>
                                    <p:animEffect transition="in" filter="wipe(down)">
                                      <p:cBhvr>
                                        <p:cTn id="149" dur="1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3" animBg="1" advAuto="0"/>
      <p:bldP spid="310" grpId="2" animBg="1" advAuto="0"/>
      <p:bldP spid="311" grpId="1" animBg="1" advAuto="0"/>
      <p:bldP spid="314" grpId="6" animBg="1" advAuto="0"/>
      <p:bldP spid="315" grpId="5" animBg="1" advAuto="0"/>
      <p:bldP spid="316" grpId="7" animBg="1" advAuto="0"/>
      <p:bldP spid="317" grpId="10" animBg="1" advAuto="0"/>
      <p:bldP spid="318" grpId="9" animBg="1" advAuto="0"/>
      <p:bldP spid="319" grpId="11" animBg="1" advAuto="0"/>
      <p:bldP spid="320" grpId="14" animBg="1" advAuto="0"/>
      <p:bldP spid="321" grpId="13" animBg="1" advAuto="0"/>
      <p:bldP spid="322" grpId="15" animBg="1" advAuto="0"/>
      <p:bldP spid="323" grpId="18" animBg="1" advAuto="0"/>
      <p:bldP spid="324" grpId="17" animBg="1" advAuto="0"/>
      <p:bldP spid="325" grpId="19" animBg="1" advAuto="0"/>
      <p:bldP spid="326" grpId="22" animBg="1" advAuto="0"/>
      <p:bldP spid="327" grpId="21" animBg="1" advAuto="0"/>
      <p:bldP spid="328" grpId="23" animBg="1" advAuto="0"/>
      <p:bldP spid="329" grpId="26" animBg="1" advAuto="0"/>
      <p:bldP spid="330" grpId="25" animBg="1" advAuto="0"/>
      <p:bldP spid="331" grpId="27" animBg="1" advAuto="0"/>
      <p:bldP spid="333" grpId="4" animBg="1" advAuto="0"/>
      <p:bldP spid="335" grpId="8" animBg="1" advAuto="0"/>
      <p:bldP spid="337" grpId="12" animBg="1" advAuto="0"/>
      <p:bldP spid="339" grpId="16" animBg="1" advAuto="0"/>
      <p:bldP spid="341" grpId="20" animBg="1" advAuto="0"/>
      <p:bldP spid="343" grpId="24" animBg="1" advAuto="0"/>
      <p:bldP spid="344" grpId="28" animBg="1" advAuto="0"/>
      <p:bldP spid="345" grpId="29" animBg="1" advAuto="0"/>
      <p:bldP spid="346" grpId="30" animBg="1" advAuto="0"/>
      <p:bldP spid="347" grpId="31" animBg="1" advAuto="0"/>
      <p:bldP spid="348" grpId="32" animBg="1" advAuto="0"/>
      <p:bldP spid="349" grpId="3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20 Rectángulo"/>
          <p:cNvSpPr txBox="1"/>
          <p:nvPr/>
        </p:nvSpPr>
        <p:spPr>
          <a:xfrm>
            <a:off x="7497605" y="8716837"/>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367" name="MÓDULO 1"/>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
        <p:nvSpPr>
          <p:cNvPr id="368" name="TRANSMISIÓN DEL CUARTO EJE"/>
          <p:cNvSpPr txBox="1"/>
          <p:nvPr/>
        </p:nvSpPr>
        <p:spPr>
          <a:xfrm>
            <a:off x="501077" y="1764404"/>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TRANSMISIÓN DEL CUARTO EJE</a:t>
            </a:r>
          </a:p>
        </p:txBody>
      </p:sp>
      <p:grpSp>
        <p:nvGrpSpPr>
          <p:cNvPr id="371" name="Imagen"/>
          <p:cNvGrpSpPr/>
          <p:nvPr/>
        </p:nvGrpSpPr>
        <p:grpSpPr>
          <a:xfrm>
            <a:off x="5196329" y="2570831"/>
            <a:ext cx="14679878" cy="9288838"/>
            <a:chOff x="0" y="0"/>
            <a:chExt cx="14679877" cy="9288836"/>
          </a:xfrm>
        </p:grpSpPr>
        <p:pic>
          <p:nvPicPr>
            <p:cNvPr id="370" name="Imagen" descr="Imagen"/>
            <p:cNvPicPr>
              <a:picLocks noChangeAspect="1"/>
            </p:cNvPicPr>
            <p:nvPr/>
          </p:nvPicPr>
          <p:blipFill>
            <a:blip r:embed="rId3">
              <a:extLst/>
            </a:blip>
            <a:stretch>
              <a:fillRect/>
            </a:stretch>
          </p:blipFill>
          <p:spPr>
            <a:xfrm>
              <a:off x="215900" y="139699"/>
              <a:ext cx="14248078" cy="8730038"/>
            </a:xfrm>
            <a:prstGeom prst="rect">
              <a:avLst/>
            </a:prstGeom>
            <a:ln>
              <a:noFill/>
            </a:ln>
            <a:effectLst/>
          </p:spPr>
        </p:pic>
        <p:pic>
          <p:nvPicPr>
            <p:cNvPr id="369" name="Imagen" descr="Imagen"/>
            <p:cNvPicPr>
              <a:picLocks/>
            </p:cNvPicPr>
            <p:nvPr/>
          </p:nvPicPr>
          <p:blipFill>
            <a:blip r:embed="rId4">
              <a:extLst/>
            </a:blip>
            <a:stretch>
              <a:fillRect/>
            </a:stretch>
          </p:blipFill>
          <p:spPr>
            <a:xfrm>
              <a:off x="0" y="-1"/>
              <a:ext cx="14679878" cy="9288838"/>
            </a:xfrm>
            <a:prstGeom prst="rect">
              <a:avLst/>
            </a:prstGeom>
            <a:effectLst/>
          </p:spPr>
        </p:pic>
      </p:grpSp>
      <p:pic>
        <p:nvPicPr>
          <p:cNvPr id="372" name="Rectángulo" descr="Rectángulo"/>
          <p:cNvPicPr>
            <a:picLocks/>
          </p:cNvPicPr>
          <p:nvPr/>
        </p:nvPicPr>
        <p:blipFill>
          <a:blip r:embed="rId5">
            <a:extLst/>
          </a:blip>
          <a:stretch>
            <a:fillRect/>
          </a:stretch>
        </p:blipFill>
        <p:spPr>
          <a:xfrm>
            <a:off x="5366634" y="6723329"/>
            <a:ext cx="14677271" cy="4687864"/>
          </a:xfrm>
          <a:prstGeom prst="rect">
            <a:avLst/>
          </a:prstGeom>
          <a:effectLst>
            <a:outerShdw blurRad="101600" dist="254485" dir="2700000"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2"/>
                                        </p:tgtEl>
                                        <p:attrNameLst>
                                          <p:attrName>style.visibility</p:attrName>
                                        </p:attrNameLst>
                                      </p:cBhvr>
                                      <p:to>
                                        <p:strVal val="visible"/>
                                      </p:to>
                                    </p:set>
                                    <p:animEffect transition="in" filter="dissolv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uadroTexto 2"/>
          <p:cNvSpPr txBox="1"/>
          <p:nvPr/>
        </p:nvSpPr>
        <p:spPr>
          <a:xfrm>
            <a:off x="1165751" y="2412469"/>
            <a:ext cx="5744029" cy="251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600" b="1">
                <a:solidFill>
                  <a:srgbClr val="002060"/>
                </a:solidFill>
                <a:latin typeface="Tw Cen MT"/>
                <a:ea typeface="Tw Cen MT"/>
                <a:cs typeface="Tw Cen MT"/>
                <a:sym typeface="Tw Cen MT"/>
              </a:defRPr>
            </a:lvl1pPr>
          </a:lstStyle>
          <a:p>
            <a:r>
              <a:t>SUJECIÓN DE LA MATERIA PRIMA</a:t>
            </a:r>
          </a:p>
        </p:txBody>
      </p:sp>
      <p:sp>
        <p:nvSpPr>
          <p:cNvPr id="377" name="20 Rectángulo"/>
          <p:cNvSpPr txBox="1"/>
          <p:nvPr/>
        </p:nvSpPr>
        <p:spPr>
          <a:xfrm>
            <a:off x="7497605" y="8716837"/>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378" name="Imagen 7" descr="Imagen 7"/>
          <p:cNvPicPr>
            <a:picLocks noChangeAspect="1"/>
          </p:cNvPicPr>
          <p:nvPr/>
        </p:nvPicPr>
        <p:blipFill>
          <a:blip r:embed="rId3">
            <a:extLst/>
          </a:blip>
          <a:stretch>
            <a:fillRect/>
          </a:stretch>
        </p:blipFill>
        <p:spPr>
          <a:xfrm>
            <a:off x="1251649" y="5486661"/>
            <a:ext cx="4659545" cy="4288834"/>
          </a:xfrm>
          <a:prstGeom prst="rect">
            <a:avLst/>
          </a:prstGeom>
          <a:ln w="12700">
            <a:miter lim="400000"/>
          </a:ln>
          <a:effectLst>
            <a:outerShdw blurRad="381000" rotWithShape="0">
              <a:srgbClr val="000000">
                <a:alpha val="70000"/>
              </a:srgbClr>
            </a:outerShdw>
          </a:effectLst>
        </p:spPr>
      </p:pic>
      <p:pic>
        <p:nvPicPr>
          <p:cNvPr id="379" name="Imagen 8" descr="Imagen 8"/>
          <p:cNvPicPr>
            <a:picLocks noChangeAspect="1"/>
          </p:cNvPicPr>
          <p:nvPr/>
        </p:nvPicPr>
        <p:blipFill>
          <a:blip r:embed="rId4">
            <a:extLst/>
          </a:blip>
          <a:stretch>
            <a:fillRect/>
          </a:stretch>
        </p:blipFill>
        <p:spPr>
          <a:xfrm>
            <a:off x="9260020" y="5394540"/>
            <a:ext cx="4390457" cy="4392084"/>
          </a:xfrm>
          <a:prstGeom prst="rect">
            <a:avLst/>
          </a:prstGeom>
          <a:ln w="12700">
            <a:miter lim="400000"/>
          </a:ln>
          <a:effectLst>
            <a:outerShdw blurRad="381000" rotWithShape="0">
              <a:srgbClr val="000000">
                <a:alpha val="70000"/>
              </a:srgbClr>
            </a:outerShdw>
          </a:effectLst>
        </p:spPr>
      </p:pic>
      <p:sp>
        <p:nvSpPr>
          <p:cNvPr id="380" name="CuadroTexto 2"/>
          <p:cNvSpPr txBox="1"/>
          <p:nvPr/>
        </p:nvSpPr>
        <p:spPr>
          <a:xfrm>
            <a:off x="16958561" y="2412469"/>
            <a:ext cx="6006825" cy="251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600" b="1">
                <a:solidFill>
                  <a:srgbClr val="002060"/>
                </a:solidFill>
                <a:latin typeface="Tw Cen MT"/>
                <a:ea typeface="Tw Cen MT"/>
                <a:cs typeface="Tw Cen MT"/>
                <a:sym typeface="Tw Cen MT"/>
              </a:defRPr>
            </a:lvl1pPr>
          </a:lstStyle>
          <a:p>
            <a:r>
              <a:t>MECANISMO DEL CUARTO EJE</a:t>
            </a:r>
          </a:p>
        </p:txBody>
      </p:sp>
      <p:pic>
        <p:nvPicPr>
          <p:cNvPr id="381" name="Imagen 2" descr="Imagen 2"/>
          <p:cNvPicPr>
            <a:picLocks noChangeAspect="1"/>
          </p:cNvPicPr>
          <p:nvPr/>
        </p:nvPicPr>
        <p:blipFill>
          <a:blip r:embed="rId5">
            <a:extLst/>
          </a:blip>
          <a:srcRect l="5935" t="4980" r="10828"/>
          <a:stretch>
            <a:fillRect/>
          </a:stretch>
        </p:blipFill>
        <p:spPr>
          <a:xfrm>
            <a:off x="16427801" y="4941401"/>
            <a:ext cx="7068229" cy="5379355"/>
          </a:xfrm>
          <a:prstGeom prst="rect">
            <a:avLst/>
          </a:prstGeom>
          <a:ln w="12700">
            <a:miter lim="400000"/>
          </a:ln>
        </p:spPr>
      </p:pic>
      <p:sp>
        <p:nvSpPr>
          <p:cNvPr id="382" name="Flecha: a la derecha 5"/>
          <p:cNvSpPr/>
          <p:nvPr/>
        </p:nvSpPr>
        <p:spPr>
          <a:xfrm>
            <a:off x="14107884" y="7128588"/>
            <a:ext cx="2282597" cy="1709455"/>
          </a:xfrm>
          <a:prstGeom prst="rightArrow">
            <a:avLst>
              <a:gd name="adj1" fmla="val 50000"/>
              <a:gd name="adj2" fmla="val 50000"/>
            </a:avLst>
          </a:prstGeom>
          <a:solidFill>
            <a:schemeClr val="accent2">
              <a:satOff val="6651"/>
              <a:lumOff val="-13575"/>
            </a:schemeClr>
          </a:solidFill>
          <a:ln w="12700">
            <a:miter lim="400000"/>
          </a:ln>
        </p:spPr>
        <p:txBody>
          <a:bodyPr tIns="91439" bIns="91439" anchor="ctr"/>
          <a:lstStyle/>
          <a:p>
            <a:pPr>
              <a:defRPr>
                <a:solidFill>
                  <a:srgbClr val="FFFFFF"/>
                </a:solidFill>
              </a:defRPr>
            </a:pPr>
            <a:endParaRPr/>
          </a:p>
        </p:txBody>
      </p:sp>
      <p:sp>
        <p:nvSpPr>
          <p:cNvPr id="383" name="Signo más 1"/>
          <p:cNvSpPr/>
          <p:nvPr/>
        </p:nvSpPr>
        <p:spPr>
          <a:xfrm>
            <a:off x="6509591" y="6897132"/>
            <a:ext cx="2155977" cy="1954143"/>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667" y="7344"/>
                </a:lnTo>
                <a:lnTo>
                  <a:pt x="7667" y="0"/>
                </a:lnTo>
                <a:lnTo>
                  <a:pt x="13933" y="0"/>
                </a:lnTo>
                <a:lnTo>
                  <a:pt x="13933" y="7344"/>
                </a:lnTo>
                <a:lnTo>
                  <a:pt x="21600" y="7344"/>
                </a:lnTo>
                <a:lnTo>
                  <a:pt x="21600" y="14256"/>
                </a:lnTo>
                <a:lnTo>
                  <a:pt x="13933" y="14256"/>
                </a:lnTo>
                <a:lnTo>
                  <a:pt x="13933" y="21600"/>
                </a:lnTo>
                <a:lnTo>
                  <a:pt x="7667" y="21600"/>
                </a:lnTo>
                <a:lnTo>
                  <a:pt x="7667" y="14256"/>
                </a:lnTo>
                <a:lnTo>
                  <a:pt x="0" y="14256"/>
                </a:lnTo>
                <a:close/>
              </a:path>
            </a:pathLst>
          </a:custGeom>
          <a:solidFill>
            <a:srgbClr val="AB1802"/>
          </a:solidFill>
          <a:ln w="12700">
            <a:miter lim="400000"/>
          </a:ln>
        </p:spPr>
        <p:txBody>
          <a:bodyPr tIns="91439" bIns="91439" anchor="ctr"/>
          <a:lstStyle/>
          <a:p>
            <a:pPr>
              <a:defRPr>
                <a:solidFill>
                  <a:srgbClr val="FFFFFF"/>
                </a:solidFill>
              </a:defRPr>
            </a:pPr>
            <a:endParaRPr/>
          </a:p>
        </p:txBody>
      </p:sp>
      <p:sp>
        <p:nvSpPr>
          <p:cNvPr id="384" name="CuadroTexto 2"/>
          <p:cNvSpPr txBox="1"/>
          <p:nvPr/>
        </p:nvSpPr>
        <p:spPr>
          <a:xfrm>
            <a:off x="8583234" y="2412469"/>
            <a:ext cx="5744028" cy="251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600" b="1">
                <a:solidFill>
                  <a:srgbClr val="002060"/>
                </a:solidFill>
                <a:latin typeface="Tw Cen MT"/>
                <a:ea typeface="Tw Cen MT"/>
                <a:cs typeface="Tw Cen MT"/>
                <a:sym typeface="Tw Cen MT"/>
              </a:defRPr>
            </a:lvl1pPr>
          </a:lstStyle>
          <a:p>
            <a:r>
              <a:t>TORNILLO SIN FIN Y CORONA</a:t>
            </a:r>
          </a:p>
        </p:txBody>
      </p:sp>
      <p:sp>
        <p:nvSpPr>
          <p:cNvPr id="385" name="MÓDULO 1"/>
          <p:cNvSpPr txBox="1"/>
          <p:nvPr/>
        </p:nvSpPr>
        <p:spPr>
          <a:xfrm>
            <a:off x="124686" y="94768"/>
            <a:ext cx="6046200" cy="1758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MÓDULO 1"/>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
        <p:nvSpPr>
          <p:cNvPr id="390" name="HERRAMIENTA DEL HUSILLO"/>
          <p:cNvSpPr txBox="1"/>
          <p:nvPr/>
        </p:nvSpPr>
        <p:spPr>
          <a:xfrm>
            <a:off x="501077" y="1764404"/>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HERRAMIENTA DEL HUSILLO</a:t>
            </a:r>
          </a:p>
        </p:txBody>
      </p:sp>
      <p:pic>
        <p:nvPicPr>
          <p:cNvPr id="391" name="Imagen" descr="Imagen"/>
          <p:cNvPicPr>
            <a:picLocks noChangeAspect="1"/>
          </p:cNvPicPr>
          <p:nvPr/>
        </p:nvPicPr>
        <p:blipFill>
          <a:blip r:embed="rId3">
            <a:extLst/>
          </a:blip>
          <a:stretch>
            <a:fillRect/>
          </a:stretch>
        </p:blipFill>
        <p:spPr>
          <a:xfrm>
            <a:off x="5746825" y="2679125"/>
            <a:ext cx="14722129" cy="8357750"/>
          </a:xfrm>
          <a:prstGeom prst="rect">
            <a:avLst/>
          </a:prstGeom>
          <a:ln w="12700">
            <a:miter lim="400000"/>
          </a:ln>
        </p:spPr>
      </p:pic>
      <p:pic>
        <p:nvPicPr>
          <p:cNvPr id="392" name="Rectángulo" descr="Rectángulo"/>
          <p:cNvPicPr>
            <a:picLocks/>
          </p:cNvPicPr>
          <p:nvPr/>
        </p:nvPicPr>
        <p:blipFill>
          <a:blip r:embed="rId4">
            <a:extLst/>
          </a:blip>
          <a:stretch>
            <a:fillRect/>
          </a:stretch>
        </p:blipFill>
        <p:spPr>
          <a:xfrm>
            <a:off x="5555718" y="2941664"/>
            <a:ext cx="14677271" cy="4442646"/>
          </a:xfrm>
          <a:prstGeom prst="rect">
            <a:avLst/>
          </a:prstGeom>
          <a:effectLst>
            <a:outerShdw blurRad="101600" dist="254485" dir="2700000"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2"/>
                                        </p:tgtEl>
                                        <p:attrNameLst>
                                          <p:attrName>style.visibility</p:attrName>
                                        </p:attrNameLst>
                                      </p:cBhvr>
                                      <p:to>
                                        <p:strVal val="visible"/>
                                      </p:to>
                                    </p:set>
                                    <p:animEffect transition="in" filter="dissolve">
                                      <p:cBhvr>
                                        <p:cTn id="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2" descr="Imagen 2"/>
          <p:cNvPicPr>
            <a:picLocks noChangeAspect="1"/>
          </p:cNvPicPr>
          <p:nvPr/>
        </p:nvPicPr>
        <p:blipFill>
          <a:blip r:embed="rId3">
            <a:extLst/>
          </a:blip>
          <a:srcRect b="4662"/>
          <a:stretch>
            <a:fillRect/>
          </a:stretch>
        </p:blipFill>
        <p:spPr>
          <a:xfrm>
            <a:off x="3583396" y="3460787"/>
            <a:ext cx="4164799" cy="7729727"/>
          </a:xfrm>
          <a:prstGeom prst="rect">
            <a:avLst/>
          </a:prstGeom>
          <a:ln w="12700">
            <a:miter lim="400000"/>
          </a:ln>
        </p:spPr>
      </p:pic>
      <p:pic>
        <p:nvPicPr>
          <p:cNvPr id="397" name="Imagen 6" descr="Imagen 6"/>
          <p:cNvPicPr>
            <a:picLocks noChangeAspect="1"/>
          </p:cNvPicPr>
          <p:nvPr/>
        </p:nvPicPr>
        <p:blipFill>
          <a:blip r:embed="rId4">
            <a:extLst/>
          </a:blip>
          <a:srcRect t="23399" b="18096"/>
          <a:stretch>
            <a:fillRect/>
          </a:stretch>
        </p:blipFill>
        <p:spPr>
          <a:xfrm>
            <a:off x="12192000" y="2351208"/>
            <a:ext cx="9448800" cy="9827708"/>
          </a:xfrm>
          <a:prstGeom prst="rect">
            <a:avLst/>
          </a:prstGeom>
          <a:ln w="12700">
            <a:miter lim="400000"/>
          </a:ln>
        </p:spPr>
      </p:pic>
      <p:sp>
        <p:nvSpPr>
          <p:cNvPr id="398" name="Flecha: a la derecha con bandas 12"/>
          <p:cNvSpPr/>
          <p:nvPr/>
        </p:nvSpPr>
        <p:spPr>
          <a:xfrm>
            <a:off x="8447316" y="6248405"/>
            <a:ext cx="3352801" cy="237308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478" y="5400"/>
                </a:lnTo>
                <a:lnTo>
                  <a:pt x="478" y="16200"/>
                </a:lnTo>
                <a:lnTo>
                  <a:pt x="0" y="16200"/>
                </a:lnTo>
                <a:close/>
                <a:moveTo>
                  <a:pt x="956" y="5400"/>
                </a:moveTo>
                <a:lnTo>
                  <a:pt x="1911" y="5400"/>
                </a:lnTo>
                <a:lnTo>
                  <a:pt x="1911" y="16200"/>
                </a:lnTo>
                <a:lnTo>
                  <a:pt x="956" y="16200"/>
                </a:lnTo>
                <a:close/>
                <a:moveTo>
                  <a:pt x="2389" y="5400"/>
                </a:moveTo>
                <a:lnTo>
                  <a:pt x="13956" y="5400"/>
                </a:lnTo>
                <a:lnTo>
                  <a:pt x="13956" y="0"/>
                </a:lnTo>
                <a:lnTo>
                  <a:pt x="21600" y="10800"/>
                </a:lnTo>
                <a:lnTo>
                  <a:pt x="13956" y="21600"/>
                </a:lnTo>
                <a:lnTo>
                  <a:pt x="13956" y="16200"/>
                </a:lnTo>
                <a:lnTo>
                  <a:pt x="2389" y="16200"/>
                </a:lnTo>
                <a:close/>
              </a:path>
            </a:pathLst>
          </a:custGeom>
          <a:solidFill>
            <a:schemeClr val="accent1">
              <a:satOff val="5412"/>
              <a:lumOff val="-30746"/>
            </a:schemeClr>
          </a:solidFill>
          <a:ln w="12700">
            <a:miter lim="400000"/>
          </a:ln>
        </p:spPr>
        <p:txBody>
          <a:bodyPr tIns="91439" bIns="91439" anchor="ctr"/>
          <a:lstStyle/>
          <a:p>
            <a:pPr>
              <a:defRPr>
                <a:solidFill>
                  <a:srgbClr val="FFFFFF"/>
                </a:solidFill>
              </a:defRPr>
            </a:pPr>
            <a:endParaRPr/>
          </a:p>
        </p:txBody>
      </p:sp>
      <p:sp>
        <p:nvSpPr>
          <p:cNvPr id="399" name="MÓDULO 1"/>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
        <p:nvSpPr>
          <p:cNvPr id="400" name="HERRAMIENTA DEL HUSILLO"/>
          <p:cNvSpPr txBox="1"/>
          <p:nvPr/>
        </p:nvSpPr>
        <p:spPr>
          <a:xfrm>
            <a:off x="501077" y="1764404"/>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HERRAMIENTA DEL HUSILLO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MÓDULO 1"/>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
        <p:nvSpPr>
          <p:cNvPr id="405" name="Parámetros DE CORTE"/>
          <p:cNvSpPr txBox="1"/>
          <p:nvPr/>
        </p:nvSpPr>
        <p:spPr>
          <a:xfrm>
            <a:off x="501077" y="1764404"/>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Parámetros DE CORTE</a:t>
            </a:r>
          </a:p>
        </p:txBody>
      </p:sp>
      <p:pic>
        <p:nvPicPr>
          <p:cNvPr id="406" name="Imagen" descr="Imagen"/>
          <p:cNvPicPr>
            <a:picLocks noChangeAspect="1"/>
          </p:cNvPicPr>
          <p:nvPr/>
        </p:nvPicPr>
        <p:blipFill>
          <a:blip r:embed="rId3">
            <a:extLst/>
          </a:blip>
          <a:stretch>
            <a:fillRect/>
          </a:stretch>
        </p:blipFill>
        <p:spPr>
          <a:xfrm>
            <a:off x="570139" y="2656584"/>
            <a:ext cx="11515404" cy="8574120"/>
          </a:xfrm>
          <a:prstGeom prst="rect">
            <a:avLst/>
          </a:prstGeom>
          <a:ln w="12700">
            <a:miter lim="400000"/>
          </a:ln>
        </p:spPr>
      </p:pic>
      <p:pic>
        <p:nvPicPr>
          <p:cNvPr id="407" name="Imagen" descr="Imagen"/>
          <p:cNvPicPr>
            <a:picLocks noChangeAspect="1"/>
          </p:cNvPicPr>
          <p:nvPr/>
        </p:nvPicPr>
        <p:blipFill>
          <a:blip r:embed="rId4">
            <a:extLst/>
          </a:blip>
          <a:stretch>
            <a:fillRect/>
          </a:stretch>
        </p:blipFill>
        <p:spPr>
          <a:xfrm>
            <a:off x="12626150" y="2215070"/>
            <a:ext cx="9500750" cy="4976584"/>
          </a:xfrm>
          <a:prstGeom prst="rect">
            <a:avLst/>
          </a:prstGeom>
          <a:ln w="12700">
            <a:miter lim="400000"/>
          </a:ln>
        </p:spPr>
      </p:pic>
      <p:pic>
        <p:nvPicPr>
          <p:cNvPr id="408" name="Imagen" descr="Imagen"/>
          <p:cNvPicPr>
            <a:picLocks noChangeAspect="1"/>
          </p:cNvPicPr>
          <p:nvPr/>
        </p:nvPicPr>
        <p:blipFill>
          <a:blip r:embed="rId5">
            <a:extLst/>
          </a:blip>
          <a:stretch>
            <a:fillRect/>
          </a:stretch>
        </p:blipFill>
        <p:spPr>
          <a:xfrm>
            <a:off x="17755974" y="7975721"/>
            <a:ext cx="5862447" cy="4481623"/>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Imagen 21" descr="Imagen 21"/>
          <p:cNvPicPr>
            <a:picLocks noChangeAspect="1"/>
          </p:cNvPicPr>
          <p:nvPr/>
        </p:nvPicPr>
        <p:blipFill>
          <a:blip r:embed="rId3">
            <a:extLst/>
          </a:blip>
          <a:stretch>
            <a:fillRect/>
          </a:stretch>
        </p:blipFill>
        <p:spPr>
          <a:xfrm>
            <a:off x="1757434" y="2840085"/>
            <a:ext cx="9999141" cy="9007596"/>
          </a:xfrm>
          <a:prstGeom prst="rect">
            <a:avLst/>
          </a:prstGeom>
          <a:ln w="12700">
            <a:miter lim="400000"/>
          </a:ln>
        </p:spPr>
      </p:pic>
      <p:sp>
        <p:nvSpPr>
          <p:cNvPr id="413" name="MÓDULO 1"/>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1</a:t>
            </a:r>
          </a:p>
        </p:txBody>
      </p:sp>
      <p:sp>
        <p:nvSpPr>
          <p:cNvPr id="414" name="VELOCIDAD DE CORTE: Torno-Fresado"/>
          <p:cNvSpPr txBox="1"/>
          <p:nvPr/>
        </p:nvSpPr>
        <p:spPr>
          <a:xfrm>
            <a:off x="501077" y="1764404"/>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387984">
              <a:defRPr sz="3290" b="1" cap="all">
                <a:latin typeface="Gill Sans"/>
                <a:ea typeface="Gill Sans"/>
                <a:cs typeface="Gill Sans"/>
                <a:sym typeface="Gill Sans"/>
              </a:defRPr>
            </a:lvl1pPr>
          </a:lstStyle>
          <a:p>
            <a:r>
              <a:t>VELOCIDAD DE CORTE: Torno-Fresado</a:t>
            </a:r>
          </a:p>
        </p:txBody>
      </p:sp>
      <p:pic>
        <p:nvPicPr>
          <p:cNvPr id="415" name="Imagen" descr="Imagen"/>
          <p:cNvPicPr>
            <a:picLocks noChangeAspect="1"/>
          </p:cNvPicPr>
          <p:nvPr/>
        </p:nvPicPr>
        <p:blipFill>
          <a:blip r:embed="rId4">
            <a:extLst/>
          </a:blip>
          <a:stretch>
            <a:fillRect/>
          </a:stretch>
        </p:blipFill>
        <p:spPr>
          <a:xfrm>
            <a:off x="13707117" y="2789136"/>
            <a:ext cx="8092772" cy="5801804"/>
          </a:xfrm>
          <a:prstGeom prst="rect">
            <a:avLst/>
          </a:prstGeom>
          <a:ln w="12700">
            <a:miter lim="400000"/>
          </a:ln>
        </p:spPr>
      </p:pic>
      <p:pic>
        <p:nvPicPr>
          <p:cNvPr id="416" name="Imagen" descr="Imagen"/>
          <p:cNvPicPr>
            <a:picLocks noChangeAspect="1"/>
          </p:cNvPicPr>
          <p:nvPr/>
        </p:nvPicPr>
        <p:blipFill>
          <a:blip r:embed="rId5">
            <a:extLst/>
          </a:blip>
          <a:stretch>
            <a:fillRect/>
          </a:stretch>
        </p:blipFill>
        <p:spPr>
          <a:xfrm>
            <a:off x="15406877" y="9108487"/>
            <a:ext cx="8829505" cy="3791813"/>
          </a:xfrm>
          <a:prstGeom prst="rect">
            <a:avLst/>
          </a:prstGeom>
          <a:ln w="12700">
            <a:miter lim="400000"/>
          </a:ln>
        </p:spPr>
      </p:pic>
      <p:sp>
        <p:nvSpPr>
          <p:cNvPr id="417" name="681.41"/>
          <p:cNvSpPr txBox="1"/>
          <p:nvPr/>
        </p:nvSpPr>
        <p:spPr>
          <a:xfrm>
            <a:off x="15583910" y="7168261"/>
            <a:ext cx="2066132" cy="787401"/>
          </a:xfrm>
          <a:prstGeom prst="rect">
            <a:avLst/>
          </a:prstGeom>
          <a:solidFill>
            <a:srgbClr val="FFFFFF"/>
          </a:solidFill>
          <a:ln w="127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b="1">
                <a:latin typeface="Gill Sans"/>
                <a:ea typeface="Gill Sans"/>
                <a:cs typeface="Gill Sans"/>
                <a:sym typeface="Gill Sans"/>
              </a:defRPr>
            </a:lvl1pPr>
          </a:lstStyle>
          <a:p>
            <a:r>
              <a:t>681.41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422"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23" name="CONTROLADOR DEL TEACH PENDANT"/>
          <p:cNvSpPr txBox="1"/>
          <p:nvPr/>
        </p:nvSpPr>
        <p:spPr>
          <a:xfrm>
            <a:off x="501077" y="1543807"/>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CONTROLADOR DEL TEACH PENDANT</a:t>
            </a:r>
          </a:p>
        </p:txBody>
      </p:sp>
      <p:pic>
        <p:nvPicPr>
          <p:cNvPr id="424" name="Imagen" descr="Imagen"/>
          <p:cNvPicPr>
            <a:picLocks noChangeAspect="1"/>
          </p:cNvPicPr>
          <p:nvPr/>
        </p:nvPicPr>
        <p:blipFill>
          <a:blip r:embed="rId3">
            <a:extLst/>
          </a:blip>
          <a:stretch>
            <a:fillRect/>
          </a:stretch>
        </p:blipFill>
        <p:spPr>
          <a:xfrm>
            <a:off x="6917511" y="2090778"/>
            <a:ext cx="12378753" cy="10585570"/>
          </a:xfrm>
          <a:prstGeom prst="rect">
            <a:avLst/>
          </a:prstGeom>
          <a:ln w="12700">
            <a:miter lim="400000"/>
          </a:ln>
        </p:spPr>
      </p:pic>
      <p:pic>
        <p:nvPicPr>
          <p:cNvPr id="425" name="Rectángulo" descr="Rectángulo"/>
          <p:cNvPicPr>
            <a:picLocks/>
          </p:cNvPicPr>
          <p:nvPr/>
        </p:nvPicPr>
        <p:blipFill>
          <a:blip r:embed="rId4">
            <a:extLst/>
          </a:blip>
          <a:stretch>
            <a:fillRect/>
          </a:stretch>
        </p:blipFill>
        <p:spPr>
          <a:xfrm>
            <a:off x="6122968" y="8645676"/>
            <a:ext cx="14677271" cy="4442647"/>
          </a:xfrm>
          <a:prstGeom prst="rect">
            <a:avLst/>
          </a:prstGeom>
          <a:effectLst>
            <a:outerShdw blurRad="101600" dist="254485" dir="2700000"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25"/>
                                        </p:tgtEl>
                                        <p:attrNameLst>
                                          <p:attrName>style.visibility</p:attrName>
                                        </p:attrNameLst>
                                      </p:cBhvr>
                                      <p:to>
                                        <p:strVal val="visible"/>
                                      </p:to>
                                    </p:set>
                                    <p:animEffect transition="in" filter="dissolve">
                                      <p:cBhvr>
                                        <p:cTn id="7"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430"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31" name="INTERPRETADOR DE CÓDIGO G"/>
          <p:cNvSpPr txBox="1"/>
          <p:nvPr/>
        </p:nvSpPr>
        <p:spPr>
          <a:xfrm>
            <a:off x="501077" y="1638349"/>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11809">
              <a:defRPr sz="4340" b="1" cap="all">
                <a:latin typeface="Gill Sans"/>
                <a:ea typeface="Gill Sans"/>
                <a:cs typeface="Gill Sans"/>
                <a:sym typeface="Gill Sans"/>
              </a:defRPr>
            </a:lvl1pPr>
          </a:lstStyle>
          <a:p>
            <a:r>
              <a:t>INTERPRETADOR DE CÓDIGO G</a:t>
            </a:r>
          </a:p>
        </p:txBody>
      </p:sp>
      <p:pic>
        <p:nvPicPr>
          <p:cNvPr id="432" name="Imagen" descr="Imagen"/>
          <p:cNvPicPr>
            <a:picLocks noChangeAspect="1"/>
          </p:cNvPicPr>
          <p:nvPr/>
        </p:nvPicPr>
        <p:blipFill>
          <a:blip r:embed="rId3">
            <a:extLst/>
          </a:blip>
          <a:stretch>
            <a:fillRect/>
          </a:stretch>
        </p:blipFill>
        <p:spPr>
          <a:xfrm>
            <a:off x="6230130" y="2561933"/>
            <a:ext cx="11923740" cy="9500880"/>
          </a:xfrm>
          <a:prstGeom prst="rect">
            <a:avLst/>
          </a:prstGeom>
          <a:ln w="12700">
            <a:miter lim="400000"/>
          </a:ln>
        </p:spPr>
      </p:pic>
      <p:pic>
        <p:nvPicPr>
          <p:cNvPr id="433" name="Rectángulo" descr="Rectángulo"/>
          <p:cNvPicPr>
            <a:picLocks/>
          </p:cNvPicPr>
          <p:nvPr/>
        </p:nvPicPr>
        <p:blipFill>
          <a:blip r:embed="rId4">
            <a:extLst/>
          </a:blip>
          <a:stretch>
            <a:fillRect/>
          </a:stretch>
        </p:blipFill>
        <p:spPr>
          <a:xfrm>
            <a:off x="5619176" y="5120829"/>
            <a:ext cx="13145648" cy="3909442"/>
          </a:xfrm>
          <a:prstGeom prst="rect">
            <a:avLst/>
          </a:prstGeom>
          <a:effectLst>
            <a:outerShdw blurRad="101600" dist="254485" dir="2700000"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33"/>
                                        </p:tgtEl>
                                        <p:attrNameLst>
                                          <p:attrName>style.visibility</p:attrName>
                                        </p:attrNameLst>
                                      </p:cBhvr>
                                      <p:to>
                                        <p:strVal val="visible"/>
                                      </p:to>
                                    </p:set>
                                    <p:animEffect transition="in" filter="dissolve">
                                      <p:cBhvr>
                                        <p:cTn id="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438" name="Imagen 2" descr="Imagen 2"/>
          <p:cNvPicPr>
            <a:picLocks noChangeAspect="1"/>
          </p:cNvPicPr>
          <p:nvPr/>
        </p:nvPicPr>
        <p:blipFill>
          <a:blip r:embed="rId3">
            <a:extLst/>
          </a:blip>
          <a:srcRect t="27816" r="57855"/>
          <a:stretch>
            <a:fillRect/>
          </a:stretch>
        </p:blipFill>
        <p:spPr>
          <a:xfrm>
            <a:off x="526710" y="5189485"/>
            <a:ext cx="9518978" cy="6584437"/>
          </a:xfrm>
          <a:prstGeom prst="rect">
            <a:avLst/>
          </a:prstGeom>
          <a:ln w="12700">
            <a:miter lim="400000"/>
          </a:ln>
        </p:spPr>
      </p:pic>
      <p:pic>
        <p:nvPicPr>
          <p:cNvPr id="439" name="Imagen 6" descr="Imagen 6"/>
          <p:cNvPicPr>
            <a:picLocks noChangeAspect="1"/>
          </p:cNvPicPr>
          <p:nvPr/>
        </p:nvPicPr>
        <p:blipFill>
          <a:blip r:embed="rId4">
            <a:extLst/>
          </a:blip>
          <a:stretch>
            <a:fillRect/>
          </a:stretch>
        </p:blipFill>
        <p:spPr>
          <a:xfrm>
            <a:off x="13514550" y="5437001"/>
            <a:ext cx="9518981" cy="3395379"/>
          </a:xfrm>
          <a:prstGeom prst="rect">
            <a:avLst/>
          </a:prstGeom>
          <a:ln w="12700">
            <a:miter lim="400000"/>
          </a:ln>
        </p:spPr>
      </p:pic>
      <p:sp>
        <p:nvSpPr>
          <p:cNvPr id="440" name="CuadroTexto 2"/>
          <p:cNvSpPr txBox="1"/>
          <p:nvPr/>
        </p:nvSpPr>
        <p:spPr>
          <a:xfrm>
            <a:off x="2938034" y="3806914"/>
            <a:ext cx="10088641" cy="1740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5600" b="1">
                <a:solidFill>
                  <a:srgbClr val="002060"/>
                </a:solidFill>
                <a:latin typeface="Tw Cen MT"/>
                <a:ea typeface="Tw Cen MT"/>
                <a:cs typeface="Tw Cen MT"/>
                <a:sym typeface="Tw Cen MT"/>
              </a:defRPr>
            </a:lvl1pPr>
          </a:lstStyle>
          <a:p>
            <a:r>
              <a:t>CONTROLADOR</a:t>
            </a:r>
          </a:p>
        </p:txBody>
      </p:sp>
      <p:sp>
        <p:nvSpPr>
          <p:cNvPr id="441" name="CuadroTexto 2"/>
          <p:cNvSpPr txBox="1"/>
          <p:nvPr/>
        </p:nvSpPr>
        <p:spPr>
          <a:xfrm>
            <a:off x="13514550" y="3811849"/>
            <a:ext cx="10088639" cy="95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5600" b="1">
                <a:solidFill>
                  <a:srgbClr val="002060"/>
                </a:solidFill>
                <a:latin typeface="Tw Cen MT"/>
                <a:ea typeface="Tw Cen MT"/>
                <a:cs typeface="Tw Cen MT"/>
                <a:sym typeface="Tw Cen MT"/>
              </a:defRPr>
            </a:lvl1pPr>
          </a:lstStyle>
          <a:p>
            <a:r>
              <a:t>INTERPRETADOR DE CÓDIGO G</a:t>
            </a:r>
          </a:p>
        </p:txBody>
      </p:sp>
      <p:sp>
        <p:nvSpPr>
          <p:cNvPr id="442" name="Signo más 3"/>
          <p:cNvSpPr/>
          <p:nvPr/>
        </p:nvSpPr>
        <p:spPr>
          <a:xfrm>
            <a:off x="10648453" y="6081838"/>
            <a:ext cx="2014820" cy="2033157"/>
          </a:xfrm>
          <a:custGeom>
            <a:avLst/>
            <a:gdLst/>
            <a:ahLst/>
            <a:cxnLst>
              <a:cxn ang="0">
                <a:pos x="wd2" y="hd2"/>
              </a:cxn>
              <a:cxn ang="5400000">
                <a:pos x="wd2" y="hd2"/>
              </a:cxn>
              <a:cxn ang="10800000">
                <a:pos x="wd2" y="hd2"/>
              </a:cxn>
              <a:cxn ang="16200000">
                <a:pos x="wd2" y="hd2"/>
              </a:cxn>
            </a:cxnLst>
            <a:rect l="0" t="0" r="r" b="b"/>
            <a:pathLst>
              <a:path w="21600" h="21600" extrusionOk="0">
                <a:moveTo>
                  <a:pt x="0" y="7375"/>
                </a:moveTo>
                <a:lnTo>
                  <a:pt x="7344" y="7375"/>
                </a:lnTo>
                <a:lnTo>
                  <a:pt x="7344" y="0"/>
                </a:lnTo>
                <a:lnTo>
                  <a:pt x="14256" y="0"/>
                </a:lnTo>
                <a:lnTo>
                  <a:pt x="14256" y="7375"/>
                </a:lnTo>
                <a:lnTo>
                  <a:pt x="21600" y="7375"/>
                </a:lnTo>
                <a:lnTo>
                  <a:pt x="21600" y="14225"/>
                </a:lnTo>
                <a:lnTo>
                  <a:pt x="14256" y="14225"/>
                </a:lnTo>
                <a:lnTo>
                  <a:pt x="14256" y="21600"/>
                </a:lnTo>
                <a:lnTo>
                  <a:pt x="7344" y="21600"/>
                </a:lnTo>
                <a:lnTo>
                  <a:pt x="7344" y="14225"/>
                </a:lnTo>
                <a:lnTo>
                  <a:pt x="0" y="14225"/>
                </a:lnTo>
                <a:close/>
              </a:path>
            </a:pathLst>
          </a:custGeom>
          <a:solidFill>
            <a:srgbClr val="AB1802"/>
          </a:solidFill>
          <a:ln w="12700">
            <a:miter lim="400000"/>
          </a:ln>
        </p:spPr>
        <p:txBody>
          <a:bodyPr tIns="91439" bIns="91439" anchor="ctr"/>
          <a:lstStyle/>
          <a:p>
            <a:pPr>
              <a:defRPr>
                <a:solidFill>
                  <a:srgbClr val="FFFFFF"/>
                </a:solidFill>
              </a:defRPr>
            </a:pPr>
            <a:endParaRPr/>
          </a:p>
        </p:txBody>
      </p:sp>
      <p:sp>
        <p:nvSpPr>
          <p:cNvPr id="443"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44" name="TEACH PENDANT"/>
          <p:cNvSpPr txBox="1"/>
          <p:nvPr/>
        </p:nvSpPr>
        <p:spPr>
          <a:xfrm>
            <a:off x="501077" y="1638349"/>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TEACH PENDANT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ontenido"/>
          <p:cNvSpPr txBox="1">
            <a:spLocks noGrp="1"/>
          </p:cNvSpPr>
          <p:nvPr>
            <p:ph type="title"/>
          </p:nvPr>
        </p:nvSpPr>
        <p:spPr>
          <a:xfrm>
            <a:off x="31056" y="34578"/>
            <a:ext cx="8468454" cy="2514464"/>
          </a:xfrm>
          <a:prstGeom prst="rect">
            <a:avLst/>
          </a:prstGeom>
        </p:spPr>
        <p:txBody>
          <a:bodyPr/>
          <a:lstStyle>
            <a:lvl1pPr defTabSz="792479">
              <a:defRPr sz="9600" b="1">
                <a:latin typeface="Gill Sans"/>
                <a:ea typeface="Gill Sans"/>
                <a:cs typeface="Gill Sans"/>
                <a:sym typeface="Gill Sans"/>
              </a:defRPr>
            </a:lvl1pPr>
          </a:lstStyle>
          <a:p>
            <a:r>
              <a:t>contenido</a:t>
            </a:r>
          </a:p>
        </p:txBody>
      </p:sp>
      <p:sp>
        <p:nvSpPr>
          <p:cNvPr id="238" name="Pila de libros"/>
          <p:cNvSpPr/>
          <p:nvPr/>
        </p:nvSpPr>
        <p:spPr>
          <a:xfrm>
            <a:off x="5466210" y="2355456"/>
            <a:ext cx="1821877" cy="1651001"/>
          </a:xfrm>
          <a:custGeom>
            <a:avLst/>
            <a:gdLst/>
            <a:ahLst/>
            <a:cxnLst>
              <a:cxn ang="0">
                <a:pos x="wd2" y="hd2"/>
              </a:cxn>
              <a:cxn ang="5400000">
                <a:pos x="wd2" y="hd2"/>
              </a:cxn>
              <a:cxn ang="10800000">
                <a:pos x="wd2" y="hd2"/>
              </a:cxn>
              <a:cxn ang="16200000">
                <a:pos x="wd2" y="hd2"/>
              </a:cxn>
            </a:cxnLst>
            <a:rect l="0" t="0" r="r" b="b"/>
            <a:pathLst>
              <a:path w="21600" h="21600" extrusionOk="0">
                <a:moveTo>
                  <a:pt x="4969" y="0"/>
                </a:moveTo>
                <a:cubicBezTo>
                  <a:pt x="3275" y="0"/>
                  <a:pt x="1896" y="1522"/>
                  <a:pt x="1896" y="3392"/>
                </a:cubicBezTo>
                <a:cubicBezTo>
                  <a:pt x="1896" y="5262"/>
                  <a:pt x="3275" y="6783"/>
                  <a:pt x="4969" y="6783"/>
                </a:cubicBezTo>
                <a:lnTo>
                  <a:pt x="21600" y="6783"/>
                </a:lnTo>
                <a:lnTo>
                  <a:pt x="21600" y="5757"/>
                </a:lnTo>
                <a:lnTo>
                  <a:pt x="4969" y="5757"/>
                </a:lnTo>
                <a:cubicBezTo>
                  <a:pt x="3788" y="5757"/>
                  <a:pt x="2827" y="4696"/>
                  <a:pt x="2827" y="3392"/>
                </a:cubicBezTo>
                <a:cubicBezTo>
                  <a:pt x="2827" y="2087"/>
                  <a:pt x="3788" y="1026"/>
                  <a:pt x="4969" y="1026"/>
                </a:cubicBezTo>
                <a:lnTo>
                  <a:pt x="21600" y="1026"/>
                </a:lnTo>
                <a:lnTo>
                  <a:pt x="21600" y="0"/>
                </a:lnTo>
                <a:lnTo>
                  <a:pt x="4969" y="0"/>
                </a:lnTo>
                <a:close/>
                <a:moveTo>
                  <a:pt x="4969" y="1852"/>
                </a:moveTo>
                <a:lnTo>
                  <a:pt x="4969" y="2269"/>
                </a:lnTo>
                <a:lnTo>
                  <a:pt x="20792" y="2269"/>
                </a:lnTo>
                <a:cubicBezTo>
                  <a:pt x="20843" y="2123"/>
                  <a:pt x="20903" y="1984"/>
                  <a:pt x="20972" y="1852"/>
                </a:cubicBezTo>
                <a:lnTo>
                  <a:pt x="4969" y="1852"/>
                </a:lnTo>
                <a:close/>
                <a:moveTo>
                  <a:pt x="4969" y="3215"/>
                </a:moveTo>
                <a:lnTo>
                  <a:pt x="4969" y="3632"/>
                </a:lnTo>
                <a:lnTo>
                  <a:pt x="20613" y="3632"/>
                </a:lnTo>
                <a:cubicBezTo>
                  <a:pt x="20608" y="3553"/>
                  <a:pt x="20605" y="3472"/>
                  <a:pt x="20605" y="3392"/>
                </a:cubicBezTo>
                <a:cubicBezTo>
                  <a:pt x="20605" y="3332"/>
                  <a:pt x="20607" y="3273"/>
                  <a:pt x="20610" y="3215"/>
                </a:cubicBezTo>
                <a:lnTo>
                  <a:pt x="4969" y="3215"/>
                </a:lnTo>
                <a:close/>
                <a:moveTo>
                  <a:pt x="4969" y="4575"/>
                </a:moveTo>
                <a:lnTo>
                  <a:pt x="4969" y="4992"/>
                </a:lnTo>
                <a:lnTo>
                  <a:pt x="21006" y="4992"/>
                </a:lnTo>
                <a:cubicBezTo>
                  <a:pt x="20933" y="4861"/>
                  <a:pt x="20869" y="4722"/>
                  <a:pt x="20814" y="4575"/>
                </a:cubicBezTo>
                <a:lnTo>
                  <a:pt x="4969" y="4575"/>
                </a:lnTo>
                <a:close/>
                <a:moveTo>
                  <a:pt x="1447" y="7349"/>
                </a:moveTo>
                <a:cubicBezTo>
                  <a:pt x="649" y="7349"/>
                  <a:pt x="0" y="8067"/>
                  <a:pt x="0" y="8948"/>
                </a:cubicBezTo>
                <a:lnTo>
                  <a:pt x="0" y="12535"/>
                </a:lnTo>
                <a:cubicBezTo>
                  <a:pt x="0" y="13416"/>
                  <a:pt x="649" y="14132"/>
                  <a:pt x="1447" y="14132"/>
                </a:cubicBezTo>
                <a:lnTo>
                  <a:pt x="1849" y="14132"/>
                </a:lnTo>
                <a:cubicBezTo>
                  <a:pt x="2061" y="14132"/>
                  <a:pt x="2248" y="14009"/>
                  <a:pt x="2355" y="13825"/>
                </a:cubicBezTo>
                <a:lnTo>
                  <a:pt x="2537" y="13825"/>
                </a:lnTo>
                <a:cubicBezTo>
                  <a:pt x="2644" y="14009"/>
                  <a:pt x="2831" y="14132"/>
                  <a:pt x="3043" y="14132"/>
                </a:cubicBezTo>
                <a:lnTo>
                  <a:pt x="19539" y="14132"/>
                </a:lnTo>
                <a:lnTo>
                  <a:pt x="19539" y="13106"/>
                </a:lnTo>
                <a:lnTo>
                  <a:pt x="3279" y="13106"/>
                </a:lnTo>
                <a:cubicBezTo>
                  <a:pt x="3173" y="12922"/>
                  <a:pt x="2986" y="12799"/>
                  <a:pt x="2773" y="12799"/>
                </a:cubicBezTo>
                <a:lnTo>
                  <a:pt x="2119" y="12799"/>
                </a:lnTo>
                <a:cubicBezTo>
                  <a:pt x="1906" y="12799"/>
                  <a:pt x="1719" y="12922"/>
                  <a:pt x="1613" y="13106"/>
                </a:cubicBezTo>
                <a:lnTo>
                  <a:pt x="1447" y="13106"/>
                </a:lnTo>
                <a:cubicBezTo>
                  <a:pt x="1161" y="13106"/>
                  <a:pt x="929" y="12850"/>
                  <a:pt x="929" y="12535"/>
                </a:cubicBezTo>
                <a:lnTo>
                  <a:pt x="929" y="8948"/>
                </a:lnTo>
                <a:cubicBezTo>
                  <a:pt x="929" y="8632"/>
                  <a:pt x="1161" y="8375"/>
                  <a:pt x="1447" y="8375"/>
                </a:cubicBezTo>
                <a:lnTo>
                  <a:pt x="1618" y="8375"/>
                </a:lnTo>
                <a:cubicBezTo>
                  <a:pt x="1725" y="8554"/>
                  <a:pt x="1910" y="8672"/>
                  <a:pt x="2119" y="8672"/>
                </a:cubicBezTo>
                <a:lnTo>
                  <a:pt x="2773" y="8672"/>
                </a:lnTo>
                <a:cubicBezTo>
                  <a:pt x="2982" y="8672"/>
                  <a:pt x="3167" y="8554"/>
                  <a:pt x="3274" y="8375"/>
                </a:cubicBezTo>
                <a:lnTo>
                  <a:pt x="19539" y="8375"/>
                </a:lnTo>
                <a:lnTo>
                  <a:pt x="19539" y="7349"/>
                </a:lnTo>
                <a:lnTo>
                  <a:pt x="3043" y="7349"/>
                </a:lnTo>
                <a:cubicBezTo>
                  <a:pt x="2834" y="7349"/>
                  <a:pt x="2649" y="7467"/>
                  <a:pt x="2542" y="7647"/>
                </a:cubicBezTo>
                <a:lnTo>
                  <a:pt x="2350" y="7647"/>
                </a:lnTo>
                <a:cubicBezTo>
                  <a:pt x="2242" y="7467"/>
                  <a:pt x="2058" y="7349"/>
                  <a:pt x="1849" y="7349"/>
                </a:cubicBezTo>
                <a:lnTo>
                  <a:pt x="1447" y="7349"/>
                </a:lnTo>
                <a:close/>
                <a:moveTo>
                  <a:pt x="3264" y="9173"/>
                </a:moveTo>
                <a:lnTo>
                  <a:pt x="3264" y="9590"/>
                </a:lnTo>
                <a:lnTo>
                  <a:pt x="19087" y="9590"/>
                </a:lnTo>
                <a:cubicBezTo>
                  <a:pt x="19138" y="9444"/>
                  <a:pt x="19198" y="9305"/>
                  <a:pt x="19267" y="9173"/>
                </a:cubicBezTo>
                <a:lnTo>
                  <a:pt x="3264" y="9173"/>
                </a:lnTo>
                <a:close/>
                <a:moveTo>
                  <a:pt x="3264" y="10534"/>
                </a:moveTo>
                <a:lnTo>
                  <a:pt x="3264" y="10951"/>
                </a:lnTo>
                <a:lnTo>
                  <a:pt x="18908" y="10951"/>
                </a:lnTo>
                <a:cubicBezTo>
                  <a:pt x="18902" y="10872"/>
                  <a:pt x="18899" y="10791"/>
                  <a:pt x="18899" y="10711"/>
                </a:cubicBezTo>
                <a:cubicBezTo>
                  <a:pt x="18899" y="10651"/>
                  <a:pt x="18901" y="10593"/>
                  <a:pt x="18904" y="10534"/>
                </a:cubicBezTo>
                <a:lnTo>
                  <a:pt x="3264" y="10534"/>
                </a:lnTo>
                <a:close/>
                <a:moveTo>
                  <a:pt x="3264" y="11896"/>
                </a:moveTo>
                <a:lnTo>
                  <a:pt x="3264" y="12313"/>
                </a:lnTo>
                <a:lnTo>
                  <a:pt x="19301" y="12313"/>
                </a:lnTo>
                <a:cubicBezTo>
                  <a:pt x="19227" y="12182"/>
                  <a:pt x="19163" y="12043"/>
                  <a:pt x="19109" y="11896"/>
                </a:cubicBezTo>
                <a:lnTo>
                  <a:pt x="3264" y="11896"/>
                </a:lnTo>
                <a:close/>
                <a:moveTo>
                  <a:pt x="4969" y="14817"/>
                </a:moveTo>
                <a:cubicBezTo>
                  <a:pt x="3275" y="14817"/>
                  <a:pt x="1896" y="16339"/>
                  <a:pt x="1896" y="18208"/>
                </a:cubicBezTo>
                <a:cubicBezTo>
                  <a:pt x="1896" y="20078"/>
                  <a:pt x="3275" y="21600"/>
                  <a:pt x="4969" y="21600"/>
                </a:cubicBezTo>
                <a:lnTo>
                  <a:pt x="21600" y="21600"/>
                </a:lnTo>
                <a:lnTo>
                  <a:pt x="21600" y="20574"/>
                </a:lnTo>
                <a:lnTo>
                  <a:pt x="4969" y="20574"/>
                </a:lnTo>
                <a:cubicBezTo>
                  <a:pt x="3788" y="20574"/>
                  <a:pt x="2827" y="19513"/>
                  <a:pt x="2827" y="18208"/>
                </a:cubicBezTo>
                <a:cubicBezTo>
                  <a:pt x="2827" y="16904"/>
                  <a:pt x="3788" y="15843"/>
                  <a:pt x="4969" y="15843"/>
                </a:cubicBezTo>
                <a:lnTo>
                  <a:pt x="21600" y="15843"/>
                </a:lnTo>
                <a:lnTo>
                  <a:pt x="21600" y="14817"/>
                </a:lnTo>
                <a:lnTo>
                  <a:pt x="4969" y="14817"/>
                </a:lnTo>
                <a:close/>
                <a:moveTo>
                  <a:pt x="4969" y="16669"/>
                </a:moveTo>
                <a:lnTo>
                  <a:pt x="4969" y="17086"/>
                </a:lnTo>
                <a:lnTo>
                  <a:pt x="20792" y="17086"/>
                </a:lnTo>
                <a:cubicBezTo>
                  <a:pt x="20843" y="16940"/>
                  <a:pt x="20903" y="16800"/>
                  <a:pt x="20972" y="16669"/>
                </a:cubicBezTo>
                <a:lnTo>
                  <a:pt x="4969" y="16669"/>
                </a:lnTo>
                <a:close/>
                <a:moveTo>
                  <a:pt x="4969" y="18030"/>
                </a:moveTo>
                <a:lnTo>
                  <a:pt x="4969" y="18447"/>
                </a:lnTo>
                <a:lnTo>
                  <a:pt x="20613" y="18447"/>
                </a:lnTo>
                <a:cubicBezTo>
                  <a:pt x="20608" y="18368"/>
                  <a:pt x="20605" y="18289"/>
                  <a:pt x="20605" y="18208"/>
                </a:cubicBezTo>
                <a:cubicBezTo>
                  <a:pt x="20605" y="18149"/>
                  <a:pt x="20607" y="18089"/>
                  <a:pt x="20610" y="18030"/>
                </a:cubicBezTo>
                <a:lnTo>
                  <a:pt x="4969" y="18030"/>
                </a:lnTo>
                <a:close/>
                <a:moveTo>
                  <a:pt x="4969" y="19392"/>
                </a:moveTo>
                <a:lnTo>
                  <a:pt x="4969" y="19809"/>
                </a:lnTo>
                <a:lnTo>
                  <a:pt x="21006" y="19809"/>
                </a:lnTo>
                <a:cubicBezTo>
                  <a:pt x="20933" y="19678"/>
                  <a:pt x="20869" y="19539"/>
                  <a:pt x="20814" y="19392"/>
                </a:cubicBezTo>
                <a:lnTo>
                  <a:pt x="4969" y="19392"/>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39" name="Abrir libro"/>
          <p:cNvSpPr/>
          <p:nvPr/>
        </p:nvSpPr>
        <p:spPr>
          <a:xfrm>
            <a:off x="5485544" y="4205866"/>
            <a:ext cx="1783209" cy="1651001"/>
          </a:xfrm>
          <a:custGeom>
            <a:avLst/>
            <a:gdLst/>
            <a:ahLst/>
            <a:cxnLst>
              <a:cxn ang="0">
                <a:pos x="wd2" y="hd2"/>
              </a:cxn>
              <a:cxn ang="5400000">
                <a:pos x="wd2" y="hd2"/>
              </a:cxn>
              <a:cxn ang="10800000">
                <a:pos x="wd2" y="hd2"/>
              </a:cxn>
              <a:cxn ang="16200000">
                <a:pos x="wd2" y="hd2"/>
              </a:cxn>
            </a:cxnLst>
            <a:rect l="0" t="0" r="r" b="b"/>
            <a:pathLst>
              <a:path w="21600" h="21600"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40" name="Compás de dibujo"/>
          <p:cNvSpPr/>
          <p:nvPr/>
        </p:nvSpPr>
        <p:spPr>
          <a:xfrm>
            <a:off x="5826320" y="6056276"/>
            <a:ext cx="1101657" cy="165100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10327" y="0"/>
                  <a:pt x="9946" y="254"/>
                  <a:pt x="9946" y="567"/>
                </a:cubicBezTo>
                <a:lnTo>
                  <a:pt x="9946" y="1610"/>
                </a:lnTo>
                <a:cubicBezTo>
                  <a:pt x="7891" y="1874"/>
                  <a:pt x="6330" y="3089"/>
                  <a:pt x="6330" y="4536"/>
                </a:cubicBezTo>
                <a:cubicBezTo>
                  <a:pt x="6330" y="5362"/>
                  <a:pt x="6838" y="6112"/>
                  <a:pt x="7655" y="6652"/>
                </a:cubicBezTo>
                <a:lnTo>
                  <a:pt x="4355" y="14251"/>
                </a:lnTo>
                <a:lnTo>
                  <a:pt x="850" y="14251"/>
                </a:lnTo>
                <a:cubicBezTo>
                  <a:pt x="380" y="14251"/>
                  <a:pt x="0" y="14505"/>
                  <a:pt x="0" y="14818"/>
                </a:cubicBezTo>
                <a:cubicBezTo>
                  <a:pt x="0" y="15131"/>
                  <a:pt x="380" y="15385"/>
                  <a:pt x="850" y="15385"/>
                </a:cubicBezTo>
                <a:lnTo>
                  <a:pt x="3862" y="15385"/>
                </a:lnTo>
                <a:lnTo>
                  <a:pt x="2428" y="18689"/>
                </a:lnTo>
                <a:cubicBezTo>
                  <a:pt x="2371" y="18829"/>
                  <a:pt x="2436" y="18970"/>
                  <a:pt x="2582" y="19067"/>
                </a:cubicBezTo>
                <a:lnTo>
                  <a:pt x="2258" y="21443"/>
                </a:lnTo>
                <a:lnTo>
                  <a:pt x="3035" y="21595"/>
                </a:lnTo>
                <a:lnTo>
                  <a:pt x="4580" y="19462"/>
                </a:lnTo>
                <a:cubicBezTo>
                  <a:pt x="4790" y="19440"/>
                  <a:pt x="4978" y="19338"/>
                  <a:pt x="5043" y="19192"/>
                </a:cubicBezTo>
                <a:lnTo>
                  <a:pt x="6694" y="15385"/>
                </a:lnTo>
                <a:lnTo>
                  <a:pt x="10134" y="15385"/>
                </a:lnTo>
                <a:lnTo>
                  <a:pt x="10134" y="15785"/>
                </a:lnTo>
                <a:cubicBezTo>
                  <a:pt x="10134" y="15995"/>
                  <a:pt x="10393" y="16163"/>
                  <a:pt x="10700" y="16163"/>
                </a:cubicBezTo>
                <a:lnTo>
                  <a:pt x="10804" y="16163"/>
                </a:lnTo>
                <a:lnTo>
                  <a:pt x="10821" y="16163"/>
                </a:lnTo>
                <a:lnTo>
                  <a:pt x="10925" y="16163"/>
                </a:lnTo>
                <a:cubicBezTo>
                  <a:pt x="11241" y="16163"/>
                  <a:pt x="11492" y="15990"/>
                  <a:pt x="11492" y="15785"/>
                </a:cubicBezTo>
                <a:lnTo>
                  <a:pt x="11492" y="15390"/>
                </a:lnTo>
                <a:lnTo>
                  <a:pt x="14931" y="15390"/>
                </a:lnTo>
                <a:lnTo>
                  <a:pt x="16583" y="19197"/>
                </a:lnTo>
                <a:cubicBezTo>
                  <a:pt x="16647" y="19343"/>
                  <a:pt x="16832" y="19440"/>
                  <a:pt x="17043" y="19467"/>
                </a:cubicBezTo>
                <a:lnTo>
                  <a:pt x="18591" y="21600"/>
                </a:lnTo>
                <a:lnTo>
                  <a:pt x="19367" y="21448"/>
                </a:lnTo>
                <a:lnTo>
                  <a:pt x="19043" y="19072"/>
                </a:lnTo>
                <a:cubicBezTo>
                  <a:pt x="19189" y="18975"/>
                  <a:pt x="19262" y="18835"/>
                  <a:pt x="19197" y="18694"/>
                </a:cubicBezTo>
                <a:lnTo>
                  <a:pt x="17741" y="15390"/>
                </a:lnTo>
                <a:lnTo>
                  <a:pt x="20750" y="15390"/>
                </a:lnTo>
                <a:cubicBezTo>
                  <a:pt x="21220" y="15390"/>
                  <a:pt x="21600" y="15136"/>
                  <a:pt x="21600" y="14823"/>
                </a:cubicBezTo>
                <a:cubicBezTo>
                  <a:pt x="21600" y="14510"/>
                  <a:pt x="21220" y="14251"/>
                  <a:pt x="20743" y="14251"/>
                </a:cubicBezTo>
                <a:lnTo>
                  <a:pt x="17238" y="14251"/>
                </a:lnTo>
                <a:lnTo>
                  <a:pt x="13937" y="6652"/>
                </a:lnTo>
                <a:cubicBezTo>
                  <a:pt x="14755" y="6112"/>
                  <a:pt x="15262" y="5362"/>
                  <a:pt x="15262" y="4536"/>
                </a:cubicBezTo>
                <a:cubicBezTo>
                  <a:pt x="15262" y="3083"/>
                  <a:pt x="13702" y="1874"/>
                  <a:pt x="11646" y="1610"/>
                </a:cubicBezTo>
                <a:lnTo>
                  <a:pt x="11646" y="567"/>
                </a:lnTo>
                <a:cubicBezTo>
                  <a:pt x="11646" y="254"/>
                  <a:pt x="11266" y="0"/>
                  <a:pt x="10796" y="0"/>
                </a:cubicBezTo>
                <a:close/>
                <a:moveTo>
                  <a:pt x="9946" y="2781"/>
                </a:moveTo>
                <a:lnTo>
                  <a:pt x="9946" y="3520"/>
                </a:lnTo>
                <a:cubicBezTo>
                  <a:pt x="9946" y="3833"/>
                  <a:pt x="10327" y="4087"/>
                  <a:pt x="10796" y="4087"/>
                </a:cubicBezTo>
                <a:cubicBezTo>
                  <a:pt x="11266" y="4087"/>
                  <a:pt x="11646" y="3833"/>
                  <a:pt x="11646" y="3520"/>
                </a:cubicBezTo>
                <a:lnTo>
                  <a:pt x="11646" y="2781"/>
                </a:lnTo>
                <a:cubicBezTo>
                  <a:pt x="12755" y="3024"/>
                  <a:pt x="13555" y="3715"/>
                  <a:pt x="13555" y="4536"/>
                </a:cubicBezTo>
                <a:cubicBezTo>
                  <a:pt x="13555" y="5551"/>
                  <a:pt x="12318" y="6382"/>
                  <a:pt x="10789" y="6382"/>
                </a:cubicBezTo>
                <a:cubicBezTo>
                  <a:pt x="9259" y="6382"/>
                  <a:pt x="8019" y="5557"/>
                  <a:pt x="8019" y="4536"/>
                </a:cubicBezTo>
                <a:cubicBezTo>
                  <a:pt x="8027" y="3715"/>
                  <a:pt x="8838" y="3024"/>
                  <a:pt x="9946" y="2781"/>
                </a:cubicBezTo>
                <a:close/>
                <a:moveTo>
                  <a:pt x="10108" y="7479"/>
                </a:moveTo>
                <a:cubicBezTo>
                  <a:pt x="10335" y="7501"/>
                  <a:pt x="10562" y="7516"/>
                  <a:pt x="10796" y="7516"/>
                </a:cubicBezTo>
                <a:cubicBezTo>
                  <a:pt x="11031" y="7516"/>
                  <a:pt x="11257" y="7501"/>
                  <a:pt x="11484" y="7479"/>
                </a:cubicBezTo>
                <a:lnTo>
                  <a:pt x="14423" y="14251"/>
                </a:lnTo>
                <a:lnTo>
                  <a:pt x="11476" y="14251"/>
                </a:lnTo>
                <a:lnTo>
                  <a:pt x="11476" y="13851"/>
                </a:lnTo>
                <a:cubicBezTo>
                  <a:pt x="11476" y="13640"/>
                  <a:pt x="11218" y="13473"/>
                  <a:pt x="10910" y="13473"/>
                </a:cubicBezTo>
                <a:lnTo>
                  <a:pt x="10796" y="13473"/>
                </a:lnTo>
                <a:lnTo>
                  <a:pt x="10682" y="13473"/>
                </a:lnTo>
                <a:cubicBezTo>
                  <a:pt x="10367" y="13473"/>
                  <a:pt x="10116" y="13646"/>
                  <a:pt x="10116" y="13851"/>
                </a:cubicBezTo>
                <a:lnTo>
                  <a:pt x="10116" y="14251"/>
                </a:lnTo>
                <a:lnTo>
                  <a:pt x="7170" y="14251"/>
                </a:lnTo>
                <a:lnTo>
                  <a:pt x="10108" y="7479"/>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41" name="Gráfica de líneas"/>
          <p:cNvSpPr/>
          <p:nvPr/>
        </p:nvSpPr>
        <p:spPr>
          <a:xfrm>
            <a:off x="5549455" y="7957785"/>
            <a:ext cx="1655387" cy="1651001"/>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42" name="Birrete"/>
          <p:cNvSpPr/>
          <p:nvPr/>
        </p:nvSpPr>
        <p:spPr>
          <a:xfrm>
            <a:off x="4869170" y="9859294"/>
            <a:ext cx="3015957" cy="165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20"/>
                </a:lnTo>
                <a:lnTo>
                  <a:pt x="10800" y="13043"/>
                </a:lnTo>
                <a:lnTo>
                  <a:pt x="18745" y="8243"/>
                </a:lnTo>
                <a:lnTo>
                  <a:pt x="18745" y="10509"/>
                </a:lnTo>
                <a:cubicBezTo>
                  <a:pt x="18606" y="10673"/>
                  <a:pt x="18515" y="10958"/>
                  <a:pt x="18515" y="11282"/>
                </a:cubicBezTo>
                <a:cubicBezTo>
                  <a:pt x="18515" y="11519"/>
                  <a:pt x="18563" y="11733"/>
                  <a:pt x="18644" y="11896"/>
                </a:cubicBezTo>
                <a:cubicBezTo>
                  <a:pt x="18499" y="12008"/>
                  <a:pt x="18399" y="12270"/>
                  <a:pt x="18399" y="12574"/>
                </a:cubicBezTo>
                <a:lnTo>
                  <a:pt x="18399" y="21301"/>
                </a:lnTo>
                <a:cubicBezTo>
                  <a:pt x="18553" y="21484"/>
                  <a:pt x="18772" y="21600"/>
                  <a:pt x="19018" y="21600"/>
                </a:cubicBezTo>
                <a:cubicBezTo>
                  <a:pt x="19264" y="21600"/>
                  <a:pt x="19483" y="21484"/>
                  <a:pt x="19637" y="21301"/>
                </a:cubicBezTo>
                <a:lnTo>
                  <a:pt x="19637" y="12556"/>
                </a:lnTo>
                <a:cubicBezTo>
                  <a:pt x="19637" y="12255"/>
                  <a:pt x="19538" y="11998"/>
                  <a:pt x="19396" y="11887"/>
                </a:cubicBezTo>
                <a:cubicBezTo>
                  <a:pt x="19474" y="11725"/>
                  <a:pt x="19523" y="11515"/>
                  <a:pt x="19523" y="11282"/>
                </a:cubicBezTo>
                <a:cubicBezTo>
                  <a:pt x="19523" y="10958"/>
                  <a:pt x="19430" y="10673"/>
                  <a:pt x="19292" y="10509"/>
                </a:cubicBezTo>
                <a:lnTo>
                  <a:pt x="19292" y="7913"/>
                </a:lnTo>
                <a:lnTo>
                  <a:pt x="21600" y="6520"/>
                </a:lnTo>
                <a:lnTo>
                  <a:pt x="10800" y="0"/>
                </a:lnTo>
                <a:close/>
                <a:moveTo>
                  <a:pt x="10819" y="5598"/>
                </a:moveTo>
                <a:cubicBezTo>
                  <a:pt x="11223" y="5598"/>
                  <a:pt x="11551" y="5819"/>
                  <a:pt x="11551" y="6091"/>
                </a:cubicBezTo>
                <a:cubicBezTo>
                  <a:pt x="11551" y="6364"/>
                  <a:pt x="11223" y="6584"/>
                  <a:pt x="10819" y="6584"/>
                </a:cubicBezTo>
                <a:cubicBezTo>
                  <a:pt x="10414" y="6584"/>
                  <a:pt x="10084" y="6364"/>
                  <a:pt x="10084" y="6091"/>
                </a:cubicBezTo>
                <a:cubicBezTo>
                  <a:pt x="10084" y="5819"/>
                  <a:pt x="10414" y="5598"/>
                  <a:pt x="10819" y="5598"/>
                </a:cubicBezTo>
                <a:close/>
                <a:moveTo>
                  <a:pt x="16068" y="10691"/>
                </a:moveTo>
                <a:lnTo>
                  <a:pt x="10800" y="13872"/>
                </a:lnTo>
                <a:lnTo>
                  <a:pt x="5535" y="10694"/>
                </a:lnTo>
                <a:cubicBezTo>
                  <a:pt x="4861" y="12240"/>
                  <a:pt x="4431" y="14116"/>
                  <a:pt x="4188" y="16122"/>
                </a:cubicBezTo>
                <a:cubicBezTo>
                  <a:pt x="6908" y="16652"/>
                  <a:pt x="9240" y="18095"/>
                  <a:pt x="10748" y="20074"/>
                </a:cubicBezTo>
                <a:cubicBezTo>
                  <a:pt x="12275" y="18069"/>
                  <a:pt x="14648" y="16613"/>
                  <a:pt x="17413" y="16101"/>
                </a:cubicBezTo>
                <a:cubicBezTo>
                  <a:pt x="17170" y="14102"/>
                  <a:pt x="16740" y="12232"/>
                  <a:pt x="16068" y="10691"/>
                </a:cubicBez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43" name="OBJETIVOS"/>
          <p:cNvSpPr txBox="1"/>
          <p:nvPr/>
        </p:nvSpPr>
        <p:spPr>
          <a:xfrm>
            <a:off x="8531537" y="2577706"/>
            <a:ext cx="5420537"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8000" b="1">
                <a:latin typeface="Tw Cen MT"/>
                <a:ea typeface="Tw Cen MT"/>
                <a:cs typeface="Tw Cen MT"/>
                <a:sym typeface="Tw Cen MT"/>
              </a:defRPr>
            </a:lvl1pPr>
          </a:lstStyle>
          <a:p>
            <a:r>
              <a:t>OBJETIVOS</a:t>
            </a:r>
          </a:p>
        </p:txBody>
      </p:sp>
      <p:sp>
        <p:nvSpPr>
          <p:cNvPr id="244" name="MARCO TEÓRICO"/>
          <p:cNvSpPr txBox="1"/>
          <p:nvPr/>
        </p:nvSpPr>
        <p:spPr>
          <a:xfrm>
            <a:off x="8531537" y="4377017"/>
            <a:ext cx="8606555"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8000" b="1">
                <a:latin typeface="Tw Cen MT"/>
                <a:ea typeface="Tw Cen MT"/>
                <a:cs typeface="Tw Cen MT"/>
                <a:sym typeface="Tw Cen MT"/>
              </a:defRPr>
            </a:lvl1pPr>
          </a:lstStyle>
          <a:p>
            <a:r>
              <a:t>MARCO TEÓRICO</a:t>
            </a:r>
          </a:p>
        </p:txBody>
      </p:sp>
      <p:sp>
        <p:nvSpPr>
          <p:cNvPr id="245" name="DISEÑO E IMPLEMENTACIÓN"/>
          <p:cNvSpPr txBox="1"/>
          <p:nvPr/>
        </p:nvSpPr>
        <p:spPr>
          <a:xfrm>
            <a:off x="8531537" y="6278526"/>
            <a:ext cx="12831937"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8000" b="1">
                <a:latin typeface="Tw Cen MT"/>
                <a:ea typeface="Tw Cen MT"/>
                <a:cs typeface="Tw Cen MT"/>
                <a:sym typeface="Tw Cen MT"/>
              </a:defRPr>
            </a:lvl1pPr>
          </a:lstStyle>
          <a:p>
            <a:r>
              <a:t>DISEÑO E IMPLEMENTACIÓN</a:t>
            </a:r>
          </a:p>
        </p:txBody>
      </p:sp>
      <p:sp>
        <p:nvSpPr>
          <p:cNvPr id="246" name="PRUEBAS Y RESULTADOS"/>
          <p:cNvSpPr txBox="1"/>
          <p:nvPr/>
        </p:nvSpPr>
        <p:spPr>
          <a:xfrm>
            <a:off x="8531537" y="8180034"/>
            <a:ext cx="11163695"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8000" b="1">
                <a:latin typeface="Tw Cen MT"/>
                <a:ea typeface="Tw Cen MT"/>
                <a:cs typeface="Tw Cen MT"/>
                <a:sym typeface="Tw Cen MT"/>
              </a:defRPr>
            </a:lvl1pPr>
          </a:lstStyle>
          <a:p>
            <a:r>
              <a:t>PRUEBAS Y RESULTADOS</a:t>
            </a:r>
          </a:p>
        </p:txBody>
      </p:sp>
      <p:sp>
        <p:nvSpPr>
          <p:cNvPr id="247" name="CONCUSIONES, RECOMENDACIONES Y TRABAJOS FUTUROS"/>
          <p:cNvSpPr txBox="1"/>
          <p:nvPr/>
        </p:nvSpPr>
        <p:spPr>
          <a:xfrm>
            <a:off x="8448522" y="9694194"/>
            <a:ext cx="14924419" cy="198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800" b="1">
                <a:latin typeface="Tw Cen MT"/>
                <a:ea typeface="Tw Cen MT"/>
                <a:cs typeface="Tw Cen MT"/>
                <a:sym typeface="Tw Cen MT"/>
              </a:defRPr>
            </a:lvl1pPr>
          </a:lstStyle>
          <a:p>
            <a:r>
              <a:t>CONCUSIONES, RECOMENDACIONES Y TRABAJOS FUTUROS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449"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50" name="Cálculo del ángulo rotacional para el cuarto eje β`"/>
          <p:cNvSpPr txBox="1"/>
          <p:nvPr/>
        </p:nvSpPr>
        <p:spPr>
          <a:xfrm>
            <a:off x="501077" y="1638349"/>
            <a:ext cx="10805657"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487044">
              <a:defRPr sz="4130" b="1" cap="all">
                <a:latin typeface="Gill Sans"/>
                <a:ea typeface="Gill Sans"/>
                <a:cs typeface="Gill Sans"/>
                <a:sym typeface="Gill Sans"/>
              </a:defRPr>
            </a:lvl1pPr>
          </a:lstStyle>
          <a:p>
            <a:r>
              <a:t>Cálculo del ángulo rotacional para el cuarto eje β`</a:t>
            </a:r>
          </a:p>
        </p:txBody>
      </p:sp>
      <p:pic>
        <p:nvPicPr>
          <p:cNvPr id="451" name="Imagen" descr="Imagen"/>
          <p:cNvPicPr>
            <a:picLocks noChangeAspect="1"/>
          </p:cNvPicPr>
          <p:nvPr/>
        </p:nvPicPr>
        <p:blipFill>
          <a:blip r:embed="rId3">
            <a:extLst/>
          </a:blip>
          <a:stretch>
            <a:fillRect/>
          </a:stretch>
        </p:blipFill>
        <p:spPr>
          <a:xfrm>
            <a:off x="4392619" y="3214916"/>
            <a:ext cx="6046199" cy="7721268"/>
          </a:xfrm>
          <a:prstGeom prst="rect">
            <a:avLst/>
          </a:prstGeom>
          <a:ln w="12700">
            <a:miter lim="400000"/>
          </a:ln>
        </p:spPr>
      </p:pic>
      <p:pic>
        <p:nvPicPr>
          <p:cNvPr id="452" name="Imagen" descr="Imagen"/>
          <p:cNvPicPr>
            <a:picLocks noChangeAspect="1"/>
          </p:cNvPicPr>
          <p:nvPr/>
        </p:nvPicPr>
        <p:blipFill>
          <a:blip r:embed="rId4">
            <a:extLst/>
          </a:blip>
          <a:stretch>
            <a:fillRect/>
          </a:stretch>
        </p:blipFill>
        <p:spPr>
          <a:xfrm>
            <a:off x="13319914" y="2931291"/>
            <a:ext cx="4755497" cy="2555676"/>
          </a:xfrm>
          <a:prstGeom prst="rect">
            <a:avLst/>
          </a:prstGeom>
          <a:ln w="12700">
            <a:miter lim="400000"/>
          </a:ln>
        </p:spPr>
      </p:pic>
      <p:pic>
        <p:nvPicPr>
          <p:cNvPr id="453" name="Imagen" descr="Imagen"/>
          <p:cNvPicPr>
            <a:picLocks noChangeAspect="1"/>
          </p:cNvPicPr>
          <p:nvPr/>
        </p:nvPicPr>
        <p:blipFill>
          <a:blip r:embed="rId5">
            <a:extLst/>
          </a:blip>
          <a:stretch>
            <a:fillRect/>
          </a:stretch>
        </p:blipFill>
        <p:spPr>
          <a:xfrm>
            <a:off x="12709345" y="6146670"/>
            <a:ext cx="8528823" cy="2555675"/>
          </a:xfrm>
          <a:prstGeom prst="rect">
            <a:avLst/>
          </a:prstGeom>
          <a:ln w="12700">
            <a:miter lim="400000"/>
          </a:ln>
        </p:spPr>
      </p:pic>
      <p:pic>
        <p:nvPicPr>
          <p:cNvPr id="454" name="Imagen" descr="Imagen"/>
          <p:cNvPicPr>
            <a:picLocks noChangeAspect="1"/>
          </p:cNvPicPr>
          <p:nvPr/>
        </p:nvPicPr>
        <p:blipFill>
          <a:blip r:embed="rId6">
            <a:extLst/>
          </a:blip>
          <a:stretch>
            <a:fillRect/>
          </a:stretch>
        </p:blipFill>
        <p:spPr>
          <a:xfrm>
            <a:off x="16947029" y="9576879"/>
            <a:ext cx="7045165" cy="27978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20 Rectángulo"/>
          <p:cNvSpPr txBox="1"/>
          <p:nvPr/>
        </p:nvSpPr>
        <p:spPr>
          <a:xfrm>
            <a:off x="10982664" y="839168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459"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60" name="IMPLEMENTACIÓN HILOS DE PROGRAMACIÓN"/>
          <p:cNvSpPr txBox="1"/>
          <p:nvPr/>
        </p:nvSpPr>
        <p:spPr>
          <a:xfrm>
            <a:off x="501077" y="1638349"/>
            <a:ext cx="9609976"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03555">
              <a:defRPr sz="4270" b="1" cap="all">
                <a:latin typeface="Gill Sans"/>
                <a:ea typeface="Gill Sans"/>
                <a:cs typeface="Gill Sans"/>
                <a:sym typeface="Gill Sans"/>
              </a:defRPr>
            </a:lvl1pPr>
          </a:lstStyle>
          <a:p>
            <a:r>
              <a:t>IMPLEMENTACIÓN HILOS DE PROGRAMACIÓN </a:t>
            </a:r>
          </a:p>
        </p:txBody>
      </p:sp>
      <p:sp>
        <p:nvSpPr>
          <p:cNvPr id="461" name="REGISTROS"/>
          <p:cNvSpPr txBox="1"/>
          <p:nvPr/>
        </p:nvSpPr>
        <p:spPr>
          <a:xfrm>
            <a:off x="3888669" y="3225230"/>
            <a:ext cx="3355207"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REGISTROS</a:t>
            </a:r>
          </a:p>
          <a:p>
            <a:r>
              <a:t>REGISTROS</a:t>
            </a:r>
          </a:p>
        </p:txBody>
      </p:sp>
      <p:sp>
        <p:nvSpPr>
          <p:cNvPr id="462" name="COMUNICACIÓN PYCNC"/>
          <p:cNvSpPr txBox="1"/>
          <p:nvPr/>
        </p:nvSpPr>
        <p:spPr>
          <a:xfrm>
            <a:off x="5085582" y="4380719"/>
            <a:ext cx="7411084"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COMUNICACIÓN PYCNC</a:t>
            </a:r>
          </a:p>
          <a:p>
            <a:r>
              <a:t>COMUNICACIÓN PYCNC</a:t>
            </a:r>
          </a:p>
        </p:txBody>
      </p:sp>
      <p:sp>
        <p:nvSpPr>
          <p:cNvPr id="463" name="POSTPROCESADOR"/>
          <p:cNvSpPr txBox="1"/>
          <p:nvPr/>
        </p:nvSpPr>
        <p:spPr>
          <a:xfrm>
            <a:off x="13799945" y="10128102"/>
            <a:ext cx="5782656"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POSTPROCESADOR</a:t>
            </a:r>
          </a:p>
          <a:p>
            <a:r>
              <a:t>POSTPROCESADOR</a:t>
            </a:r>
          </a:p>
        </p:txBody>
      </p:sp>
      <p:sp>
        <p:nvSpPr>
          <p:cNvPr id="464" name="VELOCIDAD HUSILLO"/>
          <p:cNvSpPr txBox="1"/>
          <p:nvPr/>
        </p:nvSpPr>
        <p:spPr>
          <a:xfrm>
            <a:off x="6735114" y="5505617"/>
            <a:ext cx="6288671"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VELOCIDAD HUSILLO</a:t>
            </a:r>
          </a:p>
          <a:p>
            <a:r>
              <a:t>VELOCIDAD HUSILLO</a:t>
            </a:r>
          </a:p>
        </p:txBody>
      </p:sp>
      <p:sp>
        <p:nvSpPr>
          <p:cNvPr id="465" name="LECTURA DE ARCHIVOS EN CÓDIGO G"/>
          <p:cNvSpPr txBox="1"/>
          <p:nvPr/>
        </p:nvSpPr>
        <p:spPr>
          <a:xfrm>
            <a:off x="8554993" y="6642629"/>
            <a:ext cx="11283716"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LECTURA DE ARCHIVOS EN CÓDIGO G</a:t>
            </a:r>
          </a:p>
          <a:p>
            <a:r>
              <a:t>LECTURA DE ARCHIVOS EN CÓDIGO G</a:t>
            </a:r>
          </a:p>
        </p:txBody>
      </p:sp>
      <p:sp>
        <p:nvSpPr>
          <p:cNvPr id="466" name="CONTROL MANUAL"/>
          <p:cNvSpPr txBox="1"/>
          <p:nvPr/>
        </p:nvSpPr>
        <p:spPr>
          <a:xfrm>
            <a:off x="10425744" y="7792341"/>
            <a:ext cx="5966520"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CONTROL MANUAL</a:t>
            </a:r>
          </a:p>
          <a:p>
            <a:r>
              <a:t>CONTROL MANUAL</a:t>
            </a:r>
          </a:p>
        </p:txBody>
      </p:sp>
      <p:sp>
        <p:nvSpPr>
          <p:cNvPr id="467" name="CONTROL AUTOMÁTICO"/>
          <p:cNvSpPr txBox="1"/>
          <p:nvPr/>
        </p:nvSpPr>
        <p:spPr>
          <a:xfrm>
            <a:off x="12304003" y="8965690"/>
            <a:ext cx="7434648"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CONTROL AUTOMÁTICO</a:t>
            </a:r>
          </a:p>
          <a:p>
            <a:r>
              <a:t>CONTROL AUTOMÁTICO</a:t>
            </a:r>
          </a:p>
        </p:txBody>
      </p:sp>
      <p:sp>
        <p:nvSpPr>
          <p:cNvPr id="468" name="Bobina de hilo"/>
          <p:cNvSpPr/>
          <p:nvPr/>
        </p:nvSpPr>
        <p:spPr>
          <a:xfrm>
            <a:off x="1432686" y="4384771"/>
            <a:ext cx="1050720" cy="1431008"/>
          </a:xfrm>
          <a:custGeom>
            <a:avLst/>
            <a:gdLst/>
            <a:ahLst/>
            <a:cxnLst>
              <a:cxn ang="0">
                <a:pos x="wd2" y="hd2"/>
              </a:cxn>
              <a:cxn ang="5400000">
                <a:pos x="wd2" y="hd2"/>
              </a:cxn>
              <a:cxn ang="10800000">
                <a:pos x="wd2" y="hd2"/>
              </a:cxn>
              <a:cxn ang="16200000">
                <a:pos x="wd2" y="hd2"/>
              </a:cxn>
            </a:cxnLst>
            <a:rect l="0" t="0" r="r" b="b"/>
            <a:pathLst>
              <a:path w="21600" h="21600" extrusionOk="0">
                <a:moveTo>
                  <a:pt x="1147" y="0"/>
                </a:moveTo>
                <a:cubicBezTo>
                  <a:pt x="514" y="0"/>
                  <a:pt x="0" y="375"/>
                  <a:pt x="0" y="840"/>
                </a:cubicBezTo>
                <a:lnTo>
                  <a:pt x="0" y="1173"/>
                </a:lnTo>
                <a:cubicBezTo>
                  <a:pt x="0" y="1545"/>
                  <a:pt x="167" y="1907"/>
                  <a:pt x="473" y="2203"/>
                </a:cubicBezTo>
                <a:lnTo>
                  <a:pt x="2838" y="4491"/>
                </a:lnTo>
                <a:lnTo>
                  <a:pt x="18765" y="4491"/>
                </a:lnTo>
                <a:lnTo>
                  <a:pt x="21130" y="2203"/>
                </a:lnTo>
                <a:cubicBezTo>
                  <a:pt x="21436" y="1907"/>
                  <a:pt x="21600" y="1545"/>
                  <a:pt x="21600" y="1173"/>
                </a:cubicBezTo>
                <a:lnTo>
                  <a:pt x="21600" y="840"/>
                </a:lnTo>
                <a:cubicBezTo>
                  <a:pt x="21600" y="375"/>
                  <a:pt x="21089" y="0"/>
                  <a:pt x="20456" y="0"/>
                </a:cubicBezTo>
                <a:lnTo>
                  <a:pt x="1147" y="0"/>
                </a:lnTo>
                <a:close/>
                <a:moveTo>
                  <a:pt x="2951" y="5324"/>
                </a:moveTo>
                <a:lnTo>
                  <a:pt x="2951" y="7091"/>
                </a:lnTo>
                <a:lnTo>
                  <a:pt x="11676" y="5324"/>
                </a:lnTo>
                <a:lnTo>
                  <a:pt x="2951" y="5324"/>
                </a:lnTo>
                <a:close/>
                <a:moveTo>
                  <a:pt x="14181" y="5324"/>
                </a:moveTo>
                <a:lnTo>
                  <a:pt x="2951" y="7598"/>
                </a:lnTo>
                <a:lnTo>
                  <a:pt x="2951" y="8826"/>
                </a:lnTo>
                <a:lnTo>
                  <a:pt x="18807" y="5612"/>
                </a:lnTo>
                <a:lnTo>
                  <a:pt x="18807" y="5324"/>
                </a:lnTo>
                <a:lnTo>
                  <a:pt x="14181" y="5324"/>
                </a:lnTo>
                <a:close/>
                <a:moveTo>
                  <a:pt x="18807" y="6118"/>
                </a:moveTo>
                <a:lnTo>
                  <a:pt x="2951" y="9332"/>
                </a:lnTo>
                <a:lnTo>
                  <a:pt x="2951" y="10557"/>
                </a:lnTo>
                <a:lnTo>
                  <a:pt x="18807" y="7344"/>
                </a:lnTo>
                <a:lnTo>
                  <a:pt x="18807" y="6118"/>
                </a:lnTo>
                <a:close/>
                <a:moveTo>
                  <a:pt x="18807" y="7853"/>
                </a:moveTo>
                <a:lnTo>
                  <a:pt x="2951" y="11064"/>
                </a:lnTo>
                <a:lnTo>
                  <a:pt x="2951" y="12289"/>
                </a:lnTo>
                <a:lnTo>
                  <a:pt x="18807" y="9078"/>
                </a:lnTo>
                <a:lnTo>
                  <a:pt x="18807" y="7853"/>
                </a:lnTo>
                <a:close/>
                <a:moveTo>
                  <a:pt x="18807" y="9584"/>
                </a:moveTo>
                <a:lnTo>
                  <a:pt x="2951" y="12796"/>
                </a:lnTo>
                <a:lnTo>
                  <a:pt x="2951" y="14021"/>
                </a:lnTo>
                <a:lnTo>
                  <a:pt x="18807" y="10810"/>
                </a:lnTo>
                <a:lnTo>
                  <a:pt x="18807" y="9584"/>
                </a:lnTo>
                <a:close/>
                <a:moveTo>
                  <a:pt x="18807" y="11316"/>
                </a:moveTo>
                <a:lnTo>
                  <a:pt x="2951" y="14530"/>
                </a:lnTo>
                <a:lnTo>
                  <a:pt x="2951" y="15755"/>
                </a:lnTo>
                <a:lnTo>
                  <a:pt x="18807" y="12541"/>
                </a:lnTo>
                <a:lnTo>
                  <a:pt x="18807" y="11316"/>
                </a:lnTo>
                <a:close/>
                <a:moveTo>
                  <a:pt x="18807" y="13048"/>
                </a:moveTo>
                <a:lnTo>
                  <a:pt x="2951" y="16262"/>
                </a:lnTo>
                <a:lnTo>
                  <a:pt x="2951" y="16390"/>
                </a:lnTo>
                <a:lnTo>
                  <a:pt x="8365" y="16390"/>
                </a:lnTo>
                <a:lnTo>
                  <a:pt x="18807" y="14273"/>
                </a:lnTo>
                <a:lnTo>
                  <a:pt x="18807" y="13048"/>
                </a:lnTo>
                <a:close/>
                <a:moveTo>
                  <a:pt x="18807" y="14782"/>
                </a:moveTo>
                <a:lnTo>
                  <a:pt x="10866" y="16390"/>
                </a:lnTo>
                <a:lnTo>
                  <a:pt x="18807" y="16390"/>
                </a:lnTo>
                <a:lnTo>
                  <a:pt x="18807" y="14782"/>
                </a:lnTo>
                <a:close/>
                <a:moveTo>
                  <a:pt x="2838" y="17106"/>
                </a:moveTo>
                <a:lnTo>
                  <a:pt x="473" y="19397"/>
                </a:lnTo>
                <a:cubicBezTo>
                  <a:pt x="167" y="19693"/>
                  <a:pt x="0" y="20053"/>
                  <a:pt x="0" y="20425"/>
                </a:cubicBezTo>
                <a:lnTo>
                  <a:pt x="0" y="20760"/>
                </a:lnTo>
                <a:cubicBezTo>
                  <a:pt x="0" y="21225"/>
                  <a:pt x="514" y="21600"/>
                  <a:pt x="1147" y="21600"/>
                </a:cubicBezTo>
                <a:lnTo>
                  <a:pt x="20456" y="21600"/>
                </a:lnTo>
                <a:cubicBezTo>
                  <a:pt x="21089" y="21600"/>
                  <a:pt x="21600" y="21225"/>
                  <a:pt x="21600" y="20760"/>
                </a:cubicBezTo>
                <a:lnTo>
                  <a:pt x="21600" y="20425"/>
                </a:lnTo>
                <a:cubicBezTo>
                  <a:pt x="21600" y="20053"/>
                  <a:pt x="21436" y="19693"/>
                  <a:pt x="21130" y="19397"/>
                </a:cubicBezTo>
                <a:lnTo>
                  <a:pt x="18765" y="17106"/>
                </a:lnTo>
                <a:lnTo>
                  <a:pt x="2838" y="17106"/>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469" name="Aguja"/>
          <p:cNvSpPr/>
          <p:nvPr/>
        </p:nvSpPr>
        <p:spPr>
          <a:xfrm flipH="1">
            <a:off x="13258747" y="11372745"/>
            <a:ext cx="1270006" cy="1269996"/>
          </a:xfrm>
          <a:custGeom>
            <a:avLst/>
            <a:gdLst/>
            <a:ahLst/>
            <a:cxnLst>
              <a:cxn ang="0">
                <a:pos x="wd2" y="hd2"/>
              </a:cxn>
              <a:cxn ang="5400000">
                <a:pos x="wd2" y="hd2"/>
              </a:cxn>
              <a:cxn ang="10800000">
                <a:pos x="wd2" y="hd2"/>
              </a:cxn>
              <a:cxn ang="16200000">
                <a:pos x="wd2" y="hd2"/>
              </a:cxn>
            </a:cxnLst>
            <a:rect l="0" t="0" r="r" b="b"/>
            <a:pathLst>
              <a:path w="21200" h="21397" extrusionOk="0">
                <a:moveTo>
                  <a:pt x="20748" y="4"/>
                </a:moveTo>
                <a:cubicBezTo>
                  <a:pt x="20287" y="60"/>
                  <a:pt x="19406" y="681"/>
                  <a:pt x="17553" y="2551"/>
                </a:cubicBezTo>
                <a:cubicBezTo>
                  <a:pt x="16851" y="3260"/>
                  <a:pt x="15579" y="4840"/>
                  <a:pt x="14994" y="5460"/>
                </a:cubicBezTo>
                <a:cubicBezTo>
                  <a:pt x="10980" y="9710"/>
                  <a:pt x="2758" y="18249"/>
                  <a:pt x="1878" y="19137"/>
                </a:cubicBezTo>
                <a:cubicBezTo>
                  <a:pt x="-187" y="21221"/>
                  <a:pt x="0" y="21385"/>
                  <a:pt x="7" y="21390"/>
                </a:cubicBezTo>
                <a:cubicBezTo>
                  <a:pt x="12" y="21397"/>
                  <a:pt x="176" y="21586"/>
                  <a:pt x="2241" y="19502"/>
                </a:cubicBezTo>
                <a:cubicBezTo>
                  <a:pt x="3121" y="18614"/>
                  <a:pt x="11580" y="10317"/>
                  <a:pt x="15791" y="6266"/>
                </a:cubicBezTo>
                <a:cubicBezTo>
                  <a:pt x="16405" y="5675"/>
                  <a:pt x="17970" y="4390"/>
                  <a:pt x="18672" y="3681"/>
                </a:cubicBezTo>
                <a:cubicBezTo>
                  <a:pt x="21144" y="1187"/>
                  <a:pt x="21413" y="441"/>
                  <a:pt x="21090" y="113"/>
                </a:cubicBezTo>
                <a:cubicBezTo>
                  <a:pt x="21008" y="32"/>
                  <a:pt x="20902" y="-14"/>
                  <a:pt x="20748" y="4"/>
                </a:cubicBezTo>
                <a:close/>
                <a:moveTo>
                  <a:pt x="19749" y="1307"/>
                </a:moveTo>
                <a:cubicBezTo>
                  <a:pt x="19789" y="1306"/>
                  <a:pt x="19822" y="1317"/>
                  <a:pt x="19845" y="1340"/>
                </a:cubicBezTo>
                <a:cubicBezTo>
                  <a:pt x="20032" y="1529"/>
                  <a:pt x="19400" y="2272"/>
                  <a:pt x="18556" y="3124"/>
                </a:cubicBezTo>
                <a:cubicBezTo>
                  <a:pt x="17712" y="3976"/>
                  <a:pt x="16967" y="4606"/>
                  <a:pt x="16788" y="4425"/>
                </a:cubicBezTo>
                <a:cubicBezTo>
                  <a:pt x="16610" y="4245"/>
                  <a:pt x="17232" y="3493"/>
                  <a:pt x="18076" y="2641"/>
                </a:cubicBezTo>
                <a:cubicBezTo>
                  <a:pt x="18814" y="1896"/>
                  <a:pt x="19471" y="1315"/>
                  <a:pt x="19749" y="1307"/>
                </a:cubicBez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cxnSp>
        <p:nvCxnSpPr>
          <p:cNvPr id="470" name="Línea de conexión"/>
          <p:cNvCxnSpPr>
            <a:stCxn id="468" idx="0"/>
            <a:endCxn id="469" idx="0"/>
          </p:cNvCxnSpPr>
          <p:nvPr/>
        </p:nvCxnSpPr>
        <p:spPr>
          <a:xfrm>
            <a:off x="1958046" y="5100274"/>
            <a:ext cx="11935704" cy="6907470"/>
          </a:xfrm>
          <a:prstGeom prst="straightConnector1">
            <a:avLst/>
          </a:prstGeom>
          <a:ln w="190500" cap="rnd">
            <a:solidFill>
              <a:srgbClr val="AB1802"/>
            </a:solidFill>
            <a:miter lim="400000"/>
          </a:ln>
        </p:spPr>
      </p:cxnSp>
      <p:sp>
        <p:nvSpPr>
          <p:cNvPr id="471" name="HMI"/>
          <p:cNvSpPr txBox="1"/>
          <p:nvPr/>
        </p:nvSpPr>
        <p:spPr>
          <a:xfrm>
            <a:off x="15028369" y="11337799"/>
            <a:ext cx="1338586" cy="965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HMI</a:t>
            </a:r>
          </a:p>
          <a:p>
            <a:r>
              <a:t>HMI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0"/>
                                        </p:tgtEl>
                                        <p:attrNameLst>
                                          <p:attrName>style.visibility</p:attrName>
                                        </p:attrNameLst>
                                      </p:cBhvr>
                                      <p:to>
                                        <p:strVal val="visible"/>
                                      </p:to>
                                    </p:set>
                                    <p:animEffect transition="in" filter="dissolve">
                                      <p:cBhvr>
                                        <p:cTn id="7" dur="2000"/>
                                        <p:tgtEl>
                                          <p:spTgt spid="470"/>
                                        </p:tgtEl>
                                      </p:cBhvr>
                                    </p:animEffect>
                                  </p:childTnLst>
                                </p:cTn>
                              </p:par>
                            </p:childTnLst>
                          </p:cTn>
                        </p:par>
                        <p:par>
                          <p:cTn id="8" fill="hold">
                            <p:stCondLst>
                              <p:cond delay="2000"/>
                            </p:stCondLst>
                            <p:childTnLst>
                              <p:par>
                                <p:cTn id="9" presetID="22" presetClass="entr" presetSubtype="4" fill="hold" grpId="2" nodeType="afterEffect">
                                  <p:stCondLst>
                                    <p:cond delay="0"/>
                                  </p:stCondLst>
                                  <p:iterate>
                                    <p:tmAbs val="0"/>
                                  </p:iterate>
                                  <p:childTnLst>
                                    <p:set>
                                      <p:cBhvr>
                                        <p:cTn id="10" fill="hold"/>
                                        <p:tgtEl>
                                          <p:spTgt spid="469"/>
                                        </p:tgtEl>
                                        <p:attrNameLst>
                                          <p:attrName>style.visibility</p:attrName>
                                        </p:attrNameLst>
                                      </p:cBhvr>
                                      <p:to>
                                        <p:strVal val="visible"/>
                                      </p:to>
                                    </p:set>
                                    <p:animEffect transition="in" filter="wipe(down)">
                                      <p:cBhvr>
                                        <p:cTn id="11"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2" animBg="1" advAuto="0"/>
      <p:bldP spid="470"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476" name="Imagen 5" descr="Imagen 5"/>
          <p:cNvPicPr>
            <a:picLocks noChangeAspect="1"/>
          </p:cNvPicPr>
          <p:nvPr/>
        </p:nvPicPr>
        <p:blipFill>
          <a:blip r:embed="rId3">
            <a:extLst/>
          </a:blip>
          <a:srcRect l="2345" t="17526" b="5632"/>
          <a:stretch>
            <a:fillRect/>
          </a:stretch>
        </p:blipFill>
        <p:spPr>
          <a:xfrm>
            <a:off x="1532882" y="2852567"/>
            <a:ext cx="7940843" cy="8331247"/>
          </a:xfrm>
          <a:prstGeom prst="rect">
            <a:avLst/>
          </a:prstGeom>
          <a:ln w="12700">
            <a:miter lim="400000"/>
          </a:ln>
        </p:spPr>
      </p:pic>
      <p:pic>
        <p:nvPicPr>
          <p:cNvPr id="477" name="Imagen 8" descr="Imagen 8"/>
          <p:cNvPicPr>
            <a:picLocks noChangeAspect="1"/>
          </p:cNvPicPr>
          <p:nvPr/>
        </p:nvPicPr>
        <p:blipFill>
          <a:blip r:embed="rId4">
            <a:extLst/>
          </a:blip>
          <a:srcRect l="19903" t="6316" r="28636"/>
          <a:stretch>
            <a:fillRect/>
          </a:stretch>
        </p:blipFill>
        <p:spPr>
          <a:xfrm>
            <a:off x="10166402" y="2903015"/>
            <a:ext cx="3432348" cy="8331247"/>
          </a:xfrm>
          <a:prstGeom prst="rect">
            <a:avLst/>
          </a:prstGeom>
          <a:ln w="12700">
            <a:miter lim="400000"/>
          </a:ln>
          <a:effectLst>
            <a:outerShdw blurRad="584200" dist="279400" dir="2700000" rotWithShape="0">
              <a:srgbClr val="333333">
                <a:alpha val="64999"/>
              </a:srgbClr>
            </a:outerShdw>
          </a:effectLst>
        </p:spPr>
      </p:pic>
      <p:pic>
        <p:nvPicPr>
          <p:cNvPr id="478" name="Imagen 9" descr="Imagen 9"/>
          <p:cNvPicPr>
            <a:picLocks noChangeAspect="1"/>
          </p:cNvPicPr>
          <p:nvPr/>
        </p:nvPicPr>
        <p:blipFill>
          <a:blip r:embed="rId5">
            <a:extLst/>
          </a:blip>
          <a:srcRect l="4713" t="14866" b="11824"/>
          <a:stretch>
            <a:fillRect/>
          </a:stretch>
        </p:blipFill>
        <p:spPr>
          <a:xfrm>
            <a:off x="14291421" y="2885695"/>
            <a:ext cx="8199523" cy="8411125"/>
          </a:xfrm>
          <a:prstGeom prst="rect">
            <a:avLst/>
          </a:prstGeom>
          <a:ln w="12700">
            <a:miter lim="400000"/>
          </a:ln>
          <a:effectLst>
            <a:outerShdw blurRad="381000" rotWithShape="0">
              <a:srgbClr val="000000">
                <a:alpha val="70000"/>
              </a:srgbClr>
            </a:outerShdw>
          </a:effectLst>
        </p:spPr>
      </p:pic>
      <p:sp>
        <p:nvSpPr>
          <p:cNvPr id="479"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80" name="CARCASA DEL TEACH PENDANT"/>
          <p:cNvSpPr txBox="1"/>
          <p:nvPr/>
        </p:nvSpPr>
        <p:spPr>
          <a:xfrm>
            <a:off x="501077" y="1638349"/>
            <a:ext cx="10452480" cy="135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36575">
              <a:defRPr sz="4550" b="1" cap="all">
                <a:latin typeface="Gill Sans"/>
                <a:ea typeface="Gill Sans"/>
                <a:cs typeface="Gill Sans"/>
                <a:sym typeface="Gill Sans"/>
              </a:defRPr>
            </a:lvl1pPr>
          </a:lstStyle>
          <a:p>
            <a:r>
              <a:t>CARCASA DEL TEACH PENDANT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485" name="Imagen 4" descr="Imagen 4"/>
          <p:cNvPicPr>
            <a:picLocks/>
          </p:cNvPicPr>
          <p:nvPr/>
        </p:nvPicPr>
        <p:blipFill>
          <a:blip r:embed="rId3">
            <a:extLst/>
          </a:blip>
          <a:stretch>
            <a:fillRect/>
          </a:stretch>
        </p:blipFill>
        <p:spPr>
          <a:xfrm>
            <a:off x="249975" y="3307340"/>
            <a:ext cx="12742657" cy="6587732"/>
          </a:xfrm>
          <a:prstGeom prst="rect">
            <a:avLst/>
          </a:prstGeom>
          <a:effectLst>
            <a:outerShdw blurRad="190500" dist="38100" dir="5400000" rotWithShape="0">
              <a:srgbClr val="000000"/>
            </a:outerShdw>
          </a:effectLst>
        </p:spPr>
      </p:pic>
      <p:sp>
        <p:nvSpPr>
          <p:cNvPr id="486"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487" name="HMI DEL TEACH PENDANT"/>
          <p:cNvSpPr txBox="1"/>
          <p:nvPr/>
        </p:nvSpPr>
        <p:spPr>
          <a:xfrm>
            <a:off x="501077" y="1638349"/>
            <a:ext cx="9506202" cy="103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94360">
              <a:defRPr sz="5040" b="1" cap="all">
                <a:latin typeface="Gill Sans"/>
                <a:ea typeface="Gill Sans"/>
                <a:cs typeface="Gill Sans"/>
                <a:sym typeface="Gill Sans"/>
              </a:defRPr>
            </a:lvl1pPr>
          </a:lstStyle>
          <a:p>
            <a:r>
              <a:t>HMI DEL TEACH PENDANT</a:t>
            </a:r>
          </a:p>
        </p:txBody>
      </p:sp>
      <p:pic>
        <p:nvPicPr>
          <p:cNvPr id="488" name="Imagen" descr="Imagen"/>
          <p:cNvPicPr>
            <a:picLocks/>
          </p:cNvPicPr>
          <p:nvPr/>
        </p:nvPicPr>
        <p:blipFill>
          <a:blip r:embed="rId4">
            <a:extLst/>
          </a:blip>
          <a:stretch>
            <a:fillRect/>
          </a:stretch>
        </p:blipFill>
        <p:spPr>
          <a:xfrm>
            <a:off x="12920910" y="3307340"/>
            <a:ext cx="11634490" cy="6504449"/>
          </a:xfrm>
          <a:prstGeom prst="rect">
            <a:avLst/>
          </a:prstGeom>
          <a:effectLst>
            <a:outerShdw blurRad="190500" dist="38100" dir="5400000" rotWithShape="0">
              <a:srgbClr val="000000"/>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493" name="Imagen 4" descr="Imagen 4"/>
          <p:cNvPicPr>
            <a:picLocks noChangeAspect="1"/>
          </p:cNvPicPr>
          <p:nvPr/>
        </p:nvPicPr>
        <p:blipFill>
          <a:blip r:embed="rId3">
            <a:extLst/>
          </a:blip>
          <a:srcRect l="4629" t="33798" r="6887" b="15690"/>
          <a:stretch>
            <a:fillRect/>
          </a:stretch>
        </p:blipFill>
        <p:spPr>
          <a:xfrm>
            <a:off x="1273287" y="2770653"/>
            <a:ext cx="8905429" cy="4087347"/>
          </a:xfrm>
          <a:prstGeom prst="rect">
            <a:avLst/>
          </a:prstGeom>
          <a:ln w="76200" cap="sq">
            <a:solidFill>
              <a:srgbClr val="000000"/>
            </a:solidFill>
            <a:miter/>
          </a:ln>
          <a:effectLst>
            <a:outerShdw blurRad="101600" dist="76200" dir="2700000" rotWithShape="0">
              <a:srgbClr val="000000">
                <a:alpha val="43000"/>
              </a:srgbClr>
            </a:outerShdw>
          </a:effectLst>
        </p:spPr>
      </p:pic>
      <p:pic>
        <p:nvPicPr>
          <p:cNvPr id="494" name="Imagen 5" descr="Imagen 5"/>
          <p:cNvPicPr>
            <a:picLocks noChangeAspect="1"/>
          </p:cNvPicPr>
          <p:nvPr/>
        </p:nvPicPr>
        <p:blipFill>
          <a:blip r:embed="rId4">
            <a:extLst/>
          </a:blip>
          <a:srcRect l="29729" t="40826" b="16180"/>
          <a:stretch>
            <a:fillRect/>
          </a:stretch>
        </p:blipFill>
        <p:spPr>
          <a:xfrm>
            <a:off x="13198143" y="7480365"/>
            <a:ext cx="8905428" cy="4087347"/>
          </a:xfrm>
          <a:prstGeom prst="rect">
            <a:avLst/>
          </a:prstGeom>
          <a:ln w="76200" cap="sq">
            <a:solidFill>
              <a:srgbClr val="000000"/>
            </a:solidFill>
            <a:miter/>
          </a:ln>
          <a:effectLst>
            <a:outerShdw blurRad="101600" dist="76200" dir="2700000" rotWithShape="0">
              <a:srgbClr val="000000">
                <a:alpha val="43000"/>
              </a:srgbClr>
            </a:outerShdw>
          </a:effectLst>
        </p:spPr>
      </p:pic>
      <p:pic>
        <p:nvPicPr>
          <p:cNvPr id="495" name="Imagen 6" descr="Imagen 6"/>
          <p:cNvPicPr>
            <a:picLocks noChangeAspect="1"/>
          </p:cNvPicPr>
          <p:nvPr/>
        </p:nvPicPr>
        <p:blipFill>
          <a:blip r:embed="rId5">
            <a:extLst/>
          </a:blip>
          <a:srcRect l="11750" t="31821" r="4222" b="14984"/>
          <a:stretch>
            <a:fillRect/>
          </a:stretch>
        </p:blipFill>
        <p:spPr>
          <a:xfrm>
            <a:off x="1273285" y="7480365"/>
            <a:ext cx="8905428" cy="4087347"/>
          </a:xfrm>
          <a:prstGeom prst="rect">
            <a:avLst/>
          </a:prstGeom>
          <a:ln w="76200" cap="sq">
            <a:solidFill>
              <a:srgbClr val="000000"/>
            </a:solidFill>
            <a:miter/>
          </a:ln>
          <a:effectLst>
            <a:outerShdw blurRad="101600" dist="76200" dir="2700000" rotWithShape="0">
              <a:srgbClr val="000000">
                <a:alpha val="43000"/>
              </a:srgbClr>
            </a:outerShdw>
          </a:effectLst>
        </p:spPr>
      </p:pic>
      <p:pic>
        <p:nvPicPr>
          <p:cNvPr id="496" name="Imagen 7" descr="Imagen 7"/>
          <p:cNvPicPr>
            <a:picLocks noChangeAspect="1"/>
          </p:cNvPicPr>
          <p:nvPr/>
        </p:nvPicPr>
        <p:blipFill>
          <a:blip r:embed="rId6">
            <a:extLst/>
          </a:blip>
          <a:srcRect l="10572" t="35253" r="4221" b="9284"/>
          <a:stretch>
            <a:fillRect/>
          </a:stretch>
        </p:blipFill>
        <p:spPr>
          <a:xfrm>
            <a:off x="13234770" y="2562474"/>
            <a:ext cx="8905427" cy="4087346"/>
          </a:xfrm>
          <a:prstGeom prst="rect">
            <a:avLst/>
          </a:prstGeom>
          <a:ln w="76200" cap="sq">
            <a:solidFill>
              <a:srgbClr val="000000"/>
            </a:solidFill>
            <a:miter/>
          </a:ln>
          <a:effectLst>
            <a:outerShdw blurRad="101600" dist="76200" dir="2700000" rotWithShape="0">
              <a:srgbClr val="000000">
                <a:alpha val="43000"/>
              </a:srgbClr>
            </a:outerShdw>
          </a:effectLst>
        </p:spPr>
      </p:pic>
      <p:sp>
        <p:nvSpPr>
          <p:cNvPr id="497" name="Conector recto de flecha 2"/>
          <p:cNvSpPr/>
          <p:nvPr/>
        </p:nvSpPr>
        <p:spPr>
          <a:xfrm flipV="1">
            <a:off x="4692315" y="7688545"/>
            <a:ext cx="8505830" cy="3256802"/>
          </a:xfrm>
          <a:prstGeom prst="line">
            <a:avLst/>
          </a:prstGeom>
          <a:ln w="127000">
            <a:solidFill>
              <a:schemeClr val="accent1">
                <a:satOff val="5412"/>
                <a:lumOff val="-30746"/>
              </a:schemeClr>
            </a:solidFill>
            <a:miter/>
            <a:headEnd type="triangle"/>
            <a:tail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498" name="Conector recto de flecha 10"/>
          <p:cNvSpPr/>
          <p:nvPr/>
        </p:nvSpPr>
        <p:spPr>
          <a:xfrm>
            <a:off x="5534526" y="6546818"/>
            <a:ext cx="7663619" cy="933547"/>
          </a:xfrm>
          <a:prstGeom prst="line">
            <a:avLst/>
          </a:prstGeom>
          <a:ln w="127000">
            <a:solidFill>
              <a:schemeClr val="accent4">
                <a:hueOff val="-97363"/>
                <a:satOff val="5290"/>
                <a:lumOff val="-16717"/>
              </a:schemeClr>
            </a:solidFill>
            <a:miter/>
            <a:headEnd type="triangle"/>
            <a:tail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499" name="Conector recto de flecha 15"/>
          <p:cNvSpPr/>
          <p:nvPr/>
        </p:nvSpPr>
        <p:spPr>
          <a:xfrm flipV="1">
            <a:off x="3248525" y="2665477"/>
            <a:ext cx="9949620" cy="3438883"/>
          </a:xfrm>
          <a:prstGeom prst="line">
            <a:avLst/>
          </a:prstGeom>
          <a:ln w="127000">
            <a:solidFill>
              <a:srgbClr val="FFC000"/>
            </a:solidFill>
            <a:miter/>
            <a:headEnd type="triangle"/>
            <a:tailEnd type="triangle"/>
          </a:ln>
        </p:spPr>
        <p:txBody>
          <a:bodyPr tIns="91439" bIns="91439"/>
          <a:lstStyle/>
          <a:p>
            <a:pPr algn="l" defTabSz="1828800">
              <a:defRPr sz="3600">
                <a:solidFill>
                  <a:srgbClr val="000000"/>
                </a:solidFill>
                <a:latin typeface="Hoefler Text"/>
                <a:ea typeface="Hoefler Text"/>
                <a:cs typeface="Hoefler Text"/>
                <a:sym typeface="Hoefler Text"/>
              </a:defRPr>
            </a:pPr>
            <a:endParaRPr/>
          </a:p>
        </p:txBody>
      </p:sp>
      <p:sp>
        <p:nvSpPr>
          <p:cNvPr id="500"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
        <p:nvSpPr>
          <p:cNvPr id="501" name="NAVEGACIÓN HMI"/>
          <p:cNvSpPr txBox="1"/>
          <p:nvPr/>
        </p:nvSpPr>
        <p:spPr>
          <a:xfrm>
            <a:off x="501077" y="1638349"/>
            <a:ext cx="996733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53084">
              <a:defRPr sz="4690" b="1" cap="all">
                <a:latin typeface="Gill Sans"/>
                <a:ea typeface="Gill Sans"/>
                <a:cs typeface="Gill Sans"/>
                <a:sym typeface="Gill Sans"/>
              </a:defRPr>
            </a:lvl1pPr>
          </a:lstStyle>
          <a:p>
            <a:r>
              <a:t>NAVEGACIÓN HMI</a:t>
            </a:r>
          </a:p>
        </p:txBody>
      </p:sp>
      <p:sp>
        <p:nvSpPr>
          <p:cNvPr id="502" name="MÓDULO 2"/>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9"/>
                                        </p:tgtEl>
                                        <p:attrNameLst>
                                          <p:attrName>style.visibility</p:attrName>
                                        </p:attrNameLst>
                                      </p:cBhvr>
                                      <p:to>
                                        <p:strVal val="visible"/>
                                      </p:to>
                                    </p:set>
                                    <p:animEffect transition="in" filter="dissolve">
                                      <p:cBhvr>
                                        <p:cTn id="7" dur="10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98"/>
                                        </p:tgtEl>
                                        <p:attrNameLst>
                                          <p:attrName>style.visibility</p:attrName>
                                        </p:attrNameLst>
                                      </p:cBhvr>
                                      <p:to>
                                        <p:strVal val="visible"/>
                                      </p:to>
                                    </p:set>
                                    <p:animEffect transition="in" filter="dissolve">
                                      <p:cBhvr>
                                        <p:cTn id="12" dur="1000"/>
                                        <p:tgtEl>
                                          <p:spTgt spid="4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97"/>
                                        </p:tgtEl>
                                        <p:attrNameLst>
                                          <p:attrName>style.visibility</p:attrName>
                                        </p:attrNameLst>
                                      </p:cBhvr>
                                      <p:to>
                                        <p:strVal val="visible"/>
                                      </p:to>
                                    </p:set>
                                    <p:animEffect transition="in" filter="dissolve">
                                      <p:cBhvr>
                                        <p:cTn id="17"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3" animBg="1" advAuto="0"/>
      <p:bldP spid="498" grpId="2" animBg="1" advAuto="0"/>
      <p:bldP spid="49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Imagen" descr="Imagen"/>
          <p:cNvPicPr>
            <a:picLocks noChangeAspect="1"/>
          </p:cNvPicPr>
          <p:nvPr/>
        </p:nvPicPr>
        <p:blipFill>
          <a:blip r:embed="rId3">
            <a:extLst/>
          </a:blip>
          <a:stretch>
            <a:fillRect/>
          </a:stretch>
        </p:blipFill>
        <p:spPr>
          <a:xfrm>
            <a:off x="5247384" y="2437697"/>
            <a:ext cx="14577768" cy="8985435"/>
          </a:xfrm>
          <a:prstGeom prst="rect">
            <a:avLst/>
          </a:prstGeom>
          <a:ln w="12700">
            <a:miter lim="400000"/>
          </a:ln>
        </p:spPr>
      </p:pic>
      <p:sp>
        <p:nvSpPr>
          <p:cNvPr id="507" name="Línea"/>
          <p:cNvSpPr/>
          <p:nvPr/>
        </p:nvSpPr>
        <p:spPr>
          <a:xfrm>
            <a:off x="5599389" y="7821422"/>
            <a:ext cx="13822957" cy="1"/>
          </a:xfrm>
          <a:prstGeom prst="line">
            <a:avLst/>
          </a:prstGeom>
          <a:ln w="25400">
            <a:solidFill>
              <a:srgbClr val="5A5F5E"/>
            </a:solidFill>
            <a:miter lim="400000"/>
          </a:ln>
        </p:spPr>
        <p:txBody>
          <a:bodyPr lIns="50800" tIns="50800" rIns="50800" bIns="50800" anchor="ctr"/>
          <a:lstStyle/>
          <a:p>
            <a:endParaRPr/>
          </a:p>
        </p:txBody>
      </p:sp>
      <p:sp>
        <p:nvSpPr>
          <p:cNvPr id="508"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509"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10" name="SELECCIÓN DEL MOTOR"/>
          <p:cNvSpPr txBox="1"/>
          <p:nvPr/>
        </p:nvSpPr>
        <p:spPr>
          <a:xfrm>
            <a:off x="501077" y="1638349"/>
            <a:ext cx="996733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53084">
              <a:defRPr sz="4690" b="1" cap="all">
                <a:latin typeface="Gill Sans"/>
                <a:ea typeface="Gill Sans"/>
                <a:cs typeface="Gill Sans"/>
                <a:sym typeface="Gill Sans"/>
              </a:defRPr>
            </a:lvl1pPr>
          </a:lstStyle>
          <a:p>
            <a:r>
              <a:t>SELECCIÓN DEL MOTOR </a:t>
            </a:r>
          </a:p>
        </p:txBody>
      </p:sp>
      <p:pic>
        <p:nvPicPr>
          <p:cNvPr id="511" name="Rectángulo" descr="Rectángulo"/>
          <p:cNvPicPr>
            <a:picLocks/>
          </p:cNvPicPr>
          <p:nvPr/>
        </p:nvPicPr>
        <p:blipFill>
          <a:blip r:embed="rId4">
            <a:extLst/>
          </a:blip>
          <a:stretch>
            <a:fillRect/>
          </a:stretch>
        </p:blipFill>
        <p:spPr>
          <a:xfrm>
            <a:off x="5274031" y="2953528"/>
            <a:ext cx="14524474" cy="5005477"/>
          </a:xfrm>
          <a:prstGeom prst="rect">
            <a:avLst/>
          </a:prstGeom>
          <a:effectLst>
            <a:outerShdw blurRad="101600" dist="254485" dir="2700000"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11"/>
                                        </p:tgtEl>
                                        <p:attrNameLst>
                                          <p:attrName>style.visibility</p:attrName>
                                        </p:attrNameLst>
                                      </p:cBhvr>
                                      <p:to>
                                        <p:strVal val="visible"/>
                                      </p:to>
                                    </p:set>
                                    <p:animEffect transition="in" filter="dissolve">
                                      <p:cBhvr>
                                        <p:cTn id="7"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516" name="Imagen 6" descr="Imagen 6"/>
          <p:cNvPicPr>
            <a:picLocks noChangeAspect="1"/>
          </p:cNvPicPr>
          <p:nvPr/>
        </p:nvPicPr>
        <p:blipFill>
          <a:blip r:embed="rId3">
            <a:extLst/>
          </a:blip>
          <a:srcRect t="23434"/>
          <a:stretch>
            <a:fillRect/>
          </a:stretch>
        </p:blipFill>
        <p:spPr>
          <a:xfrm>
            <a:off x="11349272" y="3064528"/>
            <a:ext cx="11929831" cy="8235500"/>
          </a:xfrm>
          <a:prstGeom prst="rect">
            <a:avLst/>
          </a:prstGeom>
          <a:ln w="12700">
            <a:miter lim="400000"/>
          </a:ln>
        </p:spPr>
      </p:pic>
      <p:pic>
        <p:nvPicPr>
          <p:cNvPr id="517" name="Imagen" descr="Imagen"/>
          <p:cNvPicPr>
            <a:picLocks noChangeAspect="1"/>
          </p:cNvPicPr>
          <p:nvPr/>
        </p:nvPicPr>
        <p:blipFill>
          <a:blip r:embed="rId4">
            <a:extLst/>
          </a:blip>
          <a:stretch>
            <a:fillRect/>
          </a:stretch>
        </p:blipFill>
        <p:spPr>
          <a:xfrm>
            <a:off x="3696478" y="2882178"/>
            <a:ext cx="6820591" cy="7951644"/>
          </a:xfrm>
          <a:prstGeom prst="rect">
            <a:avLst/>
          </a:prstGeom>
          <a:ln w="12700">
            <a:miter lim="400000"/>
          </a:ln>
        </p:spPr>
      </p:pic>
      <p:sp>
        <p:nvSpPr>
          <p:cNvPr id="518"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19" name="SELECCIÓN DEL MOTOR"/>
          <p:cNvSpPr txBox="1"/>
          <p:nvPr/>
        </p:nvSpPr>
        <p:spPr>
          <a:xfrm>
            <a:off x="501077" y="1638349"/>
            <a:ext cx="996733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53084">
              <a:defRPr sz="4690" b="1" cap="all">
                <a:latin typeface="Gill Sans"/>
                <a:ea typeface="Gill Sans"/>
                <a:cs typeface="Gill Sans"/>
                <a:sym typeface="Gill Sans"/>
              </a:defRPr>
            </a:lvl1pPr>
          </a:lstStyle>
          <a:p>
            <a:r>
              <a:t>SELECCIÓN DEL MOTOR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524" name="Imagen 7" descr="Imagen 7"/>
          <p:cNvPicPr>
            <a:picLocks noChangeAspect="1"/>
          </p:cNvPicPr>
          <p:nvPr/>
        </p:nvPicPr>
        <p:blipFill>
          <a:blip r:embed="rId3">
            <a:extLst/>
          </a:blip>
          <a:srcRect l="4451" t="9498" r="7052" b="7146"/>
          <a:stretch>
            <a:fillRect/>
          </a:stretch>
        </p:blipFill>
        <p:spPr>
          <a:xfrm>
            <a:off x="5762993" y="2695195"/>
            <a:ext cx="13726162" cy="8811005"/>
          </a:xfrm>
          <a:prstGeom prst="rect">
            <a:avLst/>
          </a:prstGeom>
          <a:ln w="12700">
            <a:miter lim="400000"/>
          </a:ln>
        </p:spPr>
      </p:pic>
      <p:sp>
        <p:nvSpPr>
          <p:cNvPr id="525"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26" name="IMPLEMENTACIÓN DEL MOTOR PARA EL CUARTO EJE"/>
          <p:cNvSpPr txBox="1"/>
          <p:nvPr/>
        </p:nvSpPr>
        <p:spPr>
          <a:xfrm>
            <a:off x="501077" y="1638349"/>
            <a:ext cx="11094698" cy="1308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478790">
              <a:defRPr sz="4059" b="1" cap="all">
                <a:latin typeface="Gill Sans"/>
                <a:ea typeface="Gill Sans"/>
                <a:cs typeface="Gill Sans"/>
                <a:sym typeface="Gill Sans"/>
              </a:defRPr>
            </a:lvl1pPr>
          </a:lstStyle>
          <a:p>
            <a:r>
              <a:t>IMPLEMENTACIÓN DEL MOTOR PARA EL CUARTO EJE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pic>
        <p:nvPicPr>
          <p:cNvPr id="531" name="Imagen" descr="Imagen"/>
          <p:cNvPicPr>
            <a:picLocks noChangeAspect="1"/>
          </p:cNvPicPr>
          <p:nvPr/>
        </p:nvPicPr>
        <p:blipFill>
          <a:blip r:embed="rId3">
            <a:extLst/>
          </a:blip>
          <a:stretch>
            <a:fillRect/>
          </a:stretch>
        </p:blipFill>
        <p:spPr>
          <a:xfrm>
            <a:off x="505019" y="4976032"/>
            <a:ext cx="9084645" cy="6473269"/>
          </a:xfrm>
          <a:prstGeom prst="rect">
            <a:avLst/>
          </a:prstGeom>
          <a:ln w="12700">
            <a:miter lim="400000"/>
          </a:ln>
        </p:spPr>
      </p:pic>
      <p:pic>
        <p:nvPicPr>
          <p:cNvPr id="532" name="Imagen" descr="Imagen"/>
          <p:cNvPicPr>
            <a:picLocks noChangeAspect="1"/>
          </p:cNvPicPr>
          <p:nvPr/>
        </p:nvPicPr>
        <p:blipFill>
          <a:blip r:embed="rId4">
            <a:extLst/>
          </a:blip>
          <a:stretch>
            <a:fillRect/>
          </a:stretch>
        </p:blipFill>
        <p:spPr>
          <a:xfrm flipH="1">
            <a:off x="10187036" y="3698846"/>
            <a:ext cx="4009928" cy="6303896"/>
          </a:xfrm>
          <a:prstGeom prst="rect">
            <a:avLst/>
          </a:prstGeom>
          <a:ln w="12700">
            <a:miter lim="400000"/>
          </a:ln>
        </p:spPr>
      </p:pic>
      <p:pic>
        <p:nvPicPr>
          <p:cNvPr id="538" name="Línea de conexión" descr="Línea de conexión"/>
          <p:cNvPicPr>
            <a:picLocks/>
          </p:cNvPicPr>
          <p:nvPr/>
        </p:nvPicPr>
        <p:blipFill>
          <a:blip r:embed="rId5">
            <a:extLst/>
          </a:blip>
          <a:stretch>
            <a:fillRect/>
          </a:stretch>
        </p:blipFill>
        <p:spPr>
          <a:xfrm>
            <a:off x="2810457" y="3548187"/>
            <a:ext cx="8103981" cy="2696039"/>
          </a:xfrm>
          <a:prstGeom prst="rect">
            <a:avLst/>
          </a:prstGeom>
        </p:spPr>
      </p:pic>
      <p:pic>
        <p:nvPicPr>
          <p:cNvPr id="534" name="Imagen" descr="Imagen"/>
          <p:cNvPicPr>
            <a:picLocks noChangeAspect="1"/>
          </p:cNvPicPr>
          <p:nvPr/>
        </p:nvPicPr>
        <p:blipFill>
          <a:blip r:embed="rId6">
            <a:extLst/>
          </a:blip>
          <a:stretch>
            <a:fillRect/>
          </a:stretch>
        </p:blipFill>
        <p:spPr>
          <a:xfrm>
            <a:off x="14653266" y="6542635"/>
            <a:ext cx="10083801" cy="3962401"/>
          </a:xfrm>
          <a:prstGeom prst="rect">
            <a:avLst/>
          </a:prstGeom>
          <a:ln w="12700">
            <a:miter lim="400000"/>
          </a:ln>
        </p:spPr>
      </p:pic>
      <p:pic>
        <p:nvPicPr>
          <p:cNvPr id="540" name="Línea de conexión" descr="Línea de conexión"/>
          <p:cNvPicPr>
            <a:picLocks/>
          </p:cNvPicPr>
          <p:nvPr/>
        </p:nvPicPr>
        <p:blipFill>
          <a:blip r:embed="rId7">
            <a:extLst/>
          </a:blip>
          <a:stretch>
            <a:fillRect/>
          </a:stretch>
        </p:blipFill>
        <p:spPr>
          <a:xfrm>
            <a:off x="12767518" y="4841517"/>
            <a:ext cx="3937118" cy="1739365"/>
          </a:xfrm>
          <a:prstGeom prst="rect">
            <a:avLst/>
          </a:prstGeom>
        </p:spPr>
      </p:pic>
      <p:sp>
        <p:nvSpPr>
          <p:cNvPr id="536"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37" name="SEGURIDAD REDUNDANTE"/>
          <p:cNvSpPr txBox="1"/>
          <p:nvPr/>
        </p:nvSpPr>
        <p:spPr>
          <a:xfrm>
            <a:off x="501077" y="1638349"/>
            <a:ext cx="11094698" cy="1308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693419">
              <a:defRPr sz="5880" b="1" cap="all">
                <a:latin typeface="Gill Sans"/>
                <a:ea typeface="Gill Sans"/>
                <a:cs typeface="Gill Sans"/>
                <a:sym typeface="Gill Sans"/>
              </a:defRPr>
            </a:lvl1pPr>
          </a:lstStyle>
          <a:p>
            <a:r>
              <a:t>SEGURIDAD REDUNDANTE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38"/>
                                        </p:tgtEl>
                                        <p:attrNameLst>
                                          <p:attrName>style.visibility</p:attrName>
                                        </p:attrNameLst>
                                      </p:cBhvr>
                                      <p:to>
                                        <p:strVal val="visible"/>
                                      </p:to>
                                    </p:set>
                                    <p:animEffect transition="in" filter="dissolve">
                                      <p:cBhvr>
                                        <p:cTn id="7" dur="1000"/>
                                        <p:tgtEl>
                                          <p:spTgt spid="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40"/>
                                        </p:tgtEl>
                                        <p:attrNameLst>
                                          <p:attrName>style.visibility</p:attrName>
                                        </p:attrNameLst>
                                      </p:cBhvr>
                                      <p:to>
                                        <p:strVal val="visible"/>
                                      </p:to>
                                    </p:set>
                                    <p:animEffect transition="in" filter="dissolve">
                                      <p:cBhvr>
                                        <p:cTn id="12" dur="10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1" animBg="1" advAuto="0"/>
      <p:bldP spid="540"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20 Rectángulo"/>
          <p:cNvSpPr txBox="1"/>
          <p:nvPr/>
        </p:nvSpPr>
        <p:spPr>
          <a:xfrm>
            <a:off x="75357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546"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47" name="ELECTRÓNICA DEL SISTEMA"/>
          <p:cNvSpPr txBox="1"/>
          <p:nvPr/>
        </p:nvSpPr>
        <p:spPr>
          <a:xfrm>
            <a:off x="501077" y="1638349"/>
            <a:ext cx="11094698" cy="1308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660400">
              <a:defRPr sz="5600" b="1" cap="all">
                <a:latin typeface="Gill Sans"/>
                <a:ea typeface="Gill Sans"/>
                <a:cs typeface="Gill Sans"/>
                <a:sym typeface="Gill Sans"/>
              </a:defRPr>
            </a:lvl1pPr>
          </a:lstStyle>
          <a:p>
            <a:r>
              <a:t>ELECTRÓNICA DEL SISTEMA</a:t>
            </a:r>
          </a:p>
        </p:txBody>
      </p:sp>
      <p:pic>
        <p:nvPicPr>
          <p:cNvPr id="548" name="Imagen" descr="Imagen"/>
          <p:cNvPicPr>
            <a:picLocks noChangeAspect="1"/>
          </p:cNvPicPr>
          <p:nvPr/>
        </p:nvPicPr>
        <p:blipFill>
          <a:blip r:embed="rId3">
            <a:extLst/>
          </a:blip>
          <a:stretch>
            <a:fillRect/>
          </a:stretch>
        </p:blipFill>
        <p:spPr>
          <a:xfrm rot="5400000">
            <a:off x="868079" y="4285865"/>
            <a:ext cx="8633592" cy="5579370"/>
          </a:xfrm>
          <a:prstGeom prst="rect">
            <a:avLst/>
          </a:prstGeom>
          <a:ln w="12700">
            <a:miter lim="400000"/>
          </a:ln>
        </p:spPr>
      </p:pic>
      <p:pic>
        <p:nvPicPr>
          <p:cNvPr id="549" name="Imagen" descr="Imagen"/>
          <p:cNvPicPr>
            <a:picLocks noChangeAspect="1"/>
          </p:cNvPicPr>
          <p:nvPr/>
        </p:nvPicPr>
        <p:blipFill>
          <a:blip r:embed="rId4">
            <a:extLst/>
          </a:blip>
          <a:stretch>
            <a:fillRect/>
          </a:stretch>
        </p:blipFill>
        <p:spPr>
          <a:xfrm>
            <a:off x="13473654" y="2307953"/>
            <a:ext cx="8707489" cy="10601491"/>
          </a:xfrm>
          <a:prstGeom prst="rect">
            <a:avLst/>
          </a:prstGeom>
          <a:ln w="12700">
            <a:miter lim="400000"/>
          </a:ln>
        </p:spPr>
      </p:pic>
      <p:sp>
        <p:nvSpPr>
          <p:cNvPr id="551" name="Línea"/>
          <p:cNvSpPr/>
          <p:nvPr/>
        </p:nvSpPr>
        <p:spPr>
          <a:xfrm flipV="1">
            <a:off x="7898784" y="3032588"/>
            <a:ext cx="5261800" cy="921307"/>
          </a:xfrm>
          <a:prstGeom prst="line">
            <a:avLst/>
          </a:prstGeom>
          <a:ln>
            <a:tailEnd type="triangle"/>
          </a:ln>
        </p:spPr>
        <p:txBody>
          <a:bodyPr lIns="50800" tIns="50800" rIns="50800" bIns="50800" anchor="ctr"/>
          <a:lstStyle/>
          <a:p>
            <a:endParaRPr/>
          </a:p>
        </p:txBody>
      </p:sp>
      <p:sp>
        <p:nvSpPr>
          <p:cNvPr id="553" name="Línea"/>
          <p:cNvSpPr/>
          <p:nvPr/>
        </p:nvSpPr>
        <p:spPr>
          <a:xfrm flipV="1">
            <a:off x="8081602" y="4727405"/>
            <a:ext cx="5261800" cy="921307"/>
          </a:xfrm>
          <a:prstGeom prst="line">
            <a:avLst/>
          </a:prstGeom>
          <a:ln>
            <a:tailEnd type="triangle"/>
          </a:ln>
        </p:spPr>
        <p:txBody>
          <a:bodyPr lIns="50800" tIns="50800" rIns="50800" bIns="50800" anchor="ctr"/>
          <a:lstStyle/>
          <a:p>
            <a:endParaRPr/>
          </a:p>
        </p:txBody>
      </p:sp>
      <p:sp>
        <p:nvSpPr>
          <p:cNvPr id="555" name="Línea"/>
          <p:cNvSpPr/>
          <p:nvPr/>
        </p:nvSpPr>
        <p:spPr>
          <a:xfrm>
            <a:off x="8212245" y="8778188"/>
            <a:ext cx="4890330" cy="1447914"/>
          </a:xfrm>
          <a:prstGeom prst="line">
            <a:avLst/>
          </a:prstGeom>
          <a:ln>
            <a:tailEnd type="triangle"/>
          </a:ln>
        </p:spPr>
        <p:txBody>
          <a:bodyPr lIns="50800" tIns="50800" rIns="50800" bIns="50800" anchor="ctr"/>
          <a:lstStyle/>
          <a:p>
            <a:endParaRPr/>
          </a:p>
        </p:txBody>
      </p:sp>
      <p:sp>
        <p:nvSpPr>
          <p:cNvPr id="557" name="Línea"/>
          <p:cNvSpPr/>
          <p:nvPr/>
        </p:nvSpPr>
        <p:spPr>
          <a:xfrm>
            <a:off x="8084809" y="7415283"/>
            <a:ext cx="5256365" cy="1304306"/>
          </a:xfrm>
          <a:prstGeom prst="line">
            <a:avLst/>
          </a:prstGeom>
          <a:ln>
            <a:tailEnd type="triangle"/>
          </a:ln>
        </p:spPr>
        <p:txBody>
          <a:bodyPr lIns="50800" tIns="50800" rIns="50800" bIns="50800" anchor="ctr"/>
          <a:lstStyle/>
          <a:p>
            <a:endParaRPr/>
          </a:p>
        </p:txBody>
      </p:sp>
      <p:sp>
        <p:nvSpPr>
          <p:cNvPr id="559" name="Línea"/>
          <p:cNvSpPr/>
          <p:nvPr/>
        </p:nvSpPr>
        <p:spPr>
          <a:xfrm>
            <a:off x="8085245" y="10353883"/>
            <a:ext cx="4890330" cy="1447913"/>
          </a:xfrm>
          <a:prstGeom prst="line">
            <a:avLst/>
          </a:prstGeom>
          <a:ln>
            <a:tailEnd type="triangle"/>
          </a:ln>
        </p:spPr>
        <p:txBody>
          <a:bodyPr lIns="50800" tIns="50800" rIns="50800" bIns="50800" anchor="ctr"/>
          <a:lstStyle/>
          <a:p>
            <a:endParaRPr/>
          </a:p>
        </p:txBody>
      </p:sp>
      <p:sp>
        <p:nvSpPr>
          <p:cNvPr id="561" name="Línea"/>
          <p:cNvSpPr/>
          <p:nvPr/>
        </p:nvSpPr>
        <p:spPr>
          <a:xfrm>
            <a:off x="8073458" y="6530966"/>
            <a:ext cx="5275898" cy="1"/>
          </a:xfrm>
          <a:prstGeom prst="line">
            <a:avLst/>
          </a:prstGeom>
          <a:ln>
            <a:tailEnd type="triangle"/>
          </a:ln>
        </p:spPr>
        <p:txBody>
          <a:bodyPr lIns="50800" tIns="50800" rIns="50800" bIns="50800" anchor="ctr"/>
          <a:lstStyle/>
          <a:p>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1"/>
                                        </p:tgtEl>
                                        <p:attrNameLst>
                                          <p:attrName>style.visibility</p:attrName>
                                        </p:attrNameLst>
                                      </p:cBhvr>
                                      <p:to>
                                        <p:strVal val="visible"/>
                                      </p:to>
                                    </p:set>
                                    <p:animEffect transition="in" filter="dissolv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53"/>
                                        </p:tgtEl>
                                        <p:attrNameLst>
                                          <p:attrName>style.visibility</p:attrName>
                                        </p:attrNameLst>
                                      </p:cBhvr>
                                      <p:to>
                                        <p:strVal val="visible"/>
                                      </p:to>
                                    </p:set>
                                    <p:animEffect transition="in" filter="dissolv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561"/>
                                        </p:tgtEl>
                                        <p:attrNameLst>
                                          <p:attrName>style.visibility</p:attrName>
                                        </p:attrNameLst>
                                      </p:cBhvr>
                                      <p:to>
                                        <p:strVal val="visible"/>
                                      </p:to>
                                    </p:set>
                                    <p:animEffect transition="in" filter="dissolve">
                                      <p:cBhvr>
                                        <p:cTn id="17" dur="500"/>
                                        <p:tgtEl>
                                          <p:spTgt spid="56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557"/>
                                        </p:tgtEl>
                                        <p:attrNameLst>
                                          <p:attrName>style.visibility</p:attrName>
                                        </p:attrNameLst>
                                      </p:cBhvr>
                                      <p:to>
                                        <p:strVal val="visible"/>
                                      </p:to>
                                    </p:set>
                                    <p:animEffect transition="in" filter="dissolve">
                                      <p:cBhvr>
                                        <p:cTn id="22" dur="500"/>
                                        <p:tgtEl>
                                          <p:spTgt spid="55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555"/>
                                        </p:tgtEl>
                                        <p:attrNameLst>
                                          <p:attrName>style.visibility</p:attrName>
                                        </p:attrNameLst>
                                      </p:cBhvr>
                                      <p:to>
                                        <p:strVal val="visible"/>
                                      </p:to>
                                    </p:set>
                                    <p:animEffect transition="in" filter="dissolve">
                                      <p:cBhvr>
                                        <p:cTn id="27" dur="500"/>
                                        <p:tgtEl>
                                          <p:spTgt spid="55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559"/>
                                        </p:tgtEl>
                                        <p:attrNameLst>
                                          <p:attrName>style.visibility</p:attrName>
                                        </p:attrNameLst>
                                      </p:cBhvr>
                                      <p:to>
                                        <p:strVal val="visible"/>
                                      </p:to>
                                    </p:set>
                                    <p:animEffect transition="in" filter="dissolve">
                                      <p:cBhvr>
                                        <p:cTn id="32"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1" animBg="1" advAuto="0"/>
      <p:bldP spid="553" grpId="2" animBg="1" advAuto="0"/>
      <p:bldP spid="555" grpId="5" animBg="1" advAuto="0"/>
      <p:bldP spid="557" grpId="4" animBg="1" advAuto="0"/>
      <p:bldP spid="559" grpId="6" animBg="1" advAuto="0"/>
      <p:bldP spid="561"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n" descr="Imagen"/>
          <p:cNvPicPr>
            <a:picLocks noChangeAspect="1"/>
          </p:cNvPicPr>
          <p:nvPr/>
        </p:nvPicPr>
        <p:blipFill>
          <a:blip r:embed="rId3">
            <a:extLst/>
          </a:blip>
          <a:stretch>
            <a:fillRect/>
          </a:stretch>
        </p:blipFill>
        <p:spPr>
          <a:xfrm>
            <a:off x="-278493" y="1689415"/>
            <a:ext cx="7215656" cy="9764900"/>
          </a:xfrm>
          <a:prstGeom prst="rect">
            <a:avLst/>
          </a:prstGeom>
          <a:ln w="12700">
            <a:miter lim="400000"/>
          </a:ln>
        </p:spPr>
      </p:pic>
      <p:sp>
        <p:nvSpPr>
          <p:cNvPr id="252" name="OBJETIVO GENERAL"/>
          <p:cNvSpPr txBox="1"/>
          <p:nvPr/>
        </p:nvSpPr>
        <p:spPr>
          <a:xfrm>
            <a:off x="31056" y="34578"/>
            <a:ext cx="11734601"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693419">
              <a:defRPr sz="8400" b="1" cap="all">
                <a:latin typeface="Gill Sans"/>
                <a:ea typeface="Gill Sans"/>
                <a:cs typeface="Gill Sans"/>
                <a:sym typeface="Gill Sans"/>
              </a:defRPr>
            </a:lvl1pPr>
          </a:lstStyle>
          <a:p>
            <a:r>
              <a:t>OBJETIVO GENERAL</a:t>
            </a:r>
          </a:p>
        </p:txBody>
      </p:sp>
      <p:sp>
        <p:nvSpPr>
          <p:cNvPr id="253" name="Diseñar e implementar un cuarto eje a un sistema CNC de la máquina fresadora Bridgeport, de la Universidad de las Fuerzas Armadas ESPE"/>
          <p:cNvSpPr txBox="1">
            <a:spLocks noGrp="1"/>
          </p:cNvSpPr>
          <p:nvPr>
            <p:ph type="title"/>
          </p:nvPr>
        </p:nvSpPr>
        <p:spPr>
          <a:xfrm>
            <a:off x="6983789" y="4830488"/>
            <a:ext cx="16795451" cy="4055024"/>
          </a:xfrm>
          <a:prstGeom prst="rect">
            <a:avLst/>
          </a:prstGeom>
        </p:spPr>
        <p:txBody>
          <a:bodyPr/>
          <a:lstStyle>
            <a:lvl1pPr defTabSz="437514">
              <a:defRPr sz="5299" b="1">
                <a:latin typeface="Gill Sans"/>
                <a:ea typeface="Gill Sans"/>
                <a:cs typeface="Gill Sans"/>
                <a:sym typeface="Gill Sans"/>
              </a:defRPr>
            </a:lvl1pPr>
          </a:lstStyle>
          <a:p>
            <a:r>
              <a:t>Diseñar e implementar un cuarto eje a un sistema CNC de la máquina fresadora Bridgeport, de la Universidad de las Fuerzas Armadas ESPE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20 Rectángulo"/>
          <p:cNvSpPr txBox="1"/>
          <p:nvPr/>
        </p:nvSpPr>
        <p:spPr>
          <a:xfrm>
            <a:off x="7497605" y="8481703"/>
            <a:ext cx="322581"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4000">
                <a:solidFill>
                  <a:srgbClr val="000000"/>
                </a:solidFill>
                <a:latin typeface="Hoefler Text"/>
                <a:ea typeface="Hoefler Text"/>
                <a:cs typeface="Hoefler Text"/>
                <a:sym typeface="Hoefler Text"/>
              </a:defRPr>
            </a:lvl1pPr>
          </a:lstStyle>
          <a:p>
            <a:r>
              <a:t> </a:t>
            </a:r>
          </a:p>
        </p:txBody>
      </p:sp>
      <p:sp>
        <p:nvSpPr>
          <p:cNvPr id="566"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67" name="ANCHO DE PISTA"/>
          <p:cNvSpPr txBox="1"/>
          <p:nvPr/>
        </p:nvSpPr>
        <p:spPr>
          <a:xfrm>
            <a:off x="501077" y="1638349"/>
            <a:ext cx="996733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53084">
              <a:defRPr sz="4690" b="1" cap="all">
                <a:latin typeface="Gill Sans"/>
                <a:ea typeface="Gill Sans"/>
                <a:cs typeface="Gill Sans"/>
                <a:sym typeface="Gill Sans"/>
              </a:defRPr>
            </a:lvl1pPr>
          </a:lstStyle>
          <a:p>
            <a:r>
              <a:t>ANCHO DE PISTA</a:t>
            </a:r>
          </a:p>
        </p:txBody>
      </p:sp>
      <p:pic>
        <p:nvPicPr>
          <p:cNvPr id="568" name="Imagen" descr="Imagen"/>
          <p:cNvPicPr>
            <a:picLocks noChangeAspect="1"/>
          </p:cNvPicPr>
          <p:nvPr/>
        </p:nvPicPr>
        <p:blipFill>
          <a:blip r:embed="rId3">
            <a:extLst/>
          </a:blip>
          <a:stretch>
            <a:fillRect/>
          </a:stretch>
        </p:blipFill>
        <p:spPr>
          <a:xfrm>
            <a:off x="2442877" y="2559345"/>
            <a:ext cx="8832448" cy="2833745"/>
          </a:xfrm>
          <a:prstGeom prst="rect">
            <a:avLst/>
          </a:prstGeom>
          <a:ln w="12700">
            <a:miter lim="400000"/>
          </a:ln>
        </p:spPr>
      </p:pic>
      <p:pic>
        <p:nvPicPr>
          <p:cNvPr id="569" name="Imagen" descr="Imagen"/>
          <p:cNvPicPr>
            <a:picLocks noChangeAspect="1"/>
          </p:cNvPicPr>
          <p:nvPr/>
        </p:nvPicPr>
        <p:blipFill>
          <a:blip r:embed="rId4">
            <a:extLst/>
          </a:blip>
          <a:stretch>
            <a:fillRect/>
          </a:stretch>
        </p:blipFill>
        <p:spPr>
          <a:xfrm>
            <a:off x="319960" y="5814433"/>
            <a:ext cx="14677871" cy="5194224"/>
          </a:xfrm>
          <a:prstGeom prst="rect">
            <a:avLst/>
          </a:prstGeom>
          <a:ln w="12700">
            <a:miter lim="400000"/>
          </a:ln>
        </p:spPr>
      </p:pic>
      <p:pic>
        <p:nvPicPr>
          <p:cNvPr id="570" name="Imagen" descr="Imagen"/>
          <p:cNvPicPr>
            <a:picLocks noChangeAspect="1"/>
          </p:cNvPicPr>
          <p:nvPr/>
        </p:nvPicPr>
        <p:blipFill>
          <a:blip r:embed="rId5">
            <a:extLst/>
          </a:blip>
          <a:stretch>
            <a:fillRect/>
          </a:stretch>
        </p:blipFill>
        <p:spPr>
          <a:xfrm>
            <a:off x="15323579" y="9733740"/>
            <a:ext cx="8832449" cy="3026504"/>
          </a:xfrm>
          <a:prstGeom prst="rect">
            <a:avLst/>
          </a:prstGeom>
          <a:ln w="12700">
            <a:miter lim="400000"/>
          </a:ln>
        </p:spPr>
      </p:pic>
      <p:pic>
        <p:nvPicPr>
          <p:cNvPr id="571" name="Imagen" descr="Imagen"/>
          <p:cNvPicPr>
            <a:picLocks/>
          </p:cNvPicPr>
          <p:nvPr/>
        </p:nvPicPr>
        <p:blipFill>
          <a:blip r:embed="rId6">
            <a:extLst/>
          </a:blip>
          <a:stretch>
            <a:fillRect/>
          </a:stretch>
        </p:blipFill>
        <p:spPr>
          <a:xfrm>
            <a:off x="16812320" y="2412127"/>
            <a:ext cx="5854966" cy="6681899"/>
          </a:xfrm>
          <a:prstGeom prst="rect">
            <a:avLst/>
          </a:prstGeom>
          <a:effectLst>
            <a:outerShdw blurRad="190500" dist="38100" dir="5400000" rotWithShape="0">
              <a:srgbClr val="000000"/>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Imagen 8" descr="Imagen 8"/>
          <p:cNvPicPr>
            <a:picLocks noChangeAspect="1"/>
          </p:cNvPicPr>
          <p:nvPr/>
        </p:nvPicPr>
        <p:blipFill>
          <a:blip r:embed="rId3">
            <a:extLst/>
          </a:blip>
          <a:srcRect l="9469" r="40362"/>
          <a:stretch>
            <a:fillRect/>
          </a:stretch>
        </p:blipFill>
        <p:spPr>
          <a:xfrm rot="5400000">
            <a:off x="2377539" y="2010951"/>
            <a:ext cx="8496333" cy="10416780"/>
          </a:xfrm>
          <a:prstGeom prst="rect">
            <a:avLst/>
          </a:prstGeom>
          <a:ln w="12700">
            <a:miter lim="400000"/>
          </a:ln>
        </p:spPr>
      </p:pic>
      <p:pic>
        <p:nvPicPr>
          <p:cNvPr id="576" name="Imagen 2" descr="Imagen 2"/>
          <p:cNvPicPr>
            <a:picLocks noChangeAspect="1"/>
          </p:cNvPicPr>
          <p:nvPr/>
        </p:nvPicPr>
        <p:blipFill>
          <a:blip r:embed="rId4">
            <a:extLst/>
          </a:blip>
          <a:srcRect l="24082" t="31944" r="18959" b="6110"/>
          <a:stretch>
            <a:fillRect/>
          </a:stretch>
        </p:blipFill>
        <p:spPr>
          <a:xfrm>
            <a:off x="12192000" y="3064527"/>
            <a:ext cx="10416781" cy="8496336"/>
          </a:xfrm>
          <a:prstGeom prst="rect">
            <a:avLst/>
          </a:prstGeom>
          <a:ln w="12700">
            <a:miter lim="400000"/>
          </a:ln>
        </p:spPr>
      </p:pic>
      <p:sp>
        <p:nvSpPr>
          <p:cNvPr id="577"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78" name="IMPLEMENTACIÓN DE LA ELECTRÓNICA DEL SISTEMA"/>
          <p:cNvSpPr txBox="1"/>
          <p:nvPr/>
        </p:nvSpPr>
        <p:spPr>
          <a:xfrm>
            <a:off x="501077" y="1638349"/>
            <a:ext cx="12113482" cy="1308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478790">
              <a:defRPr sz="4059" b="1" cap="all">
                <a:latin typeface="Gill Sans"/>
                <a:ea typeface="Gill Sans"/>
                <a:cs typeface="Gill Sans"/>
                <a:sym typeface="Gill Sans"/>
              </a:defRPr>
            </a:lvl1pPr>
          </a:lstStyle>
          <a:p>
            <a:r>
              <a:t>IMPLEMENTACIÓN DE LA ELECTRÓNICA DEL SISTEMA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 name="Imagen 5" descr="Imagen 5"/>
          <p:cNvPicPr>
            <a:picLocks noChangeAspect="1"/>
          </p:cNvPicPr>
          <p:nvPr/>
        </p:nvPicPr>
        <p:blipFill>
          <a:blip r:embed="rId3">
            <a:extLst/>
          </a:blip>
          <a:srcRect l="2671" t="29764" r="5116"/>
          <a:stretch>
            <a:fillRect/>
          </a:stretch>
        </p:blipFill>
        <p:spPr>
          <a:xfrm>
            <a:off x="12895845" y="2695194"/>
            <a:ext cx="9314448" cy="8927311"/>
          </a:xfrm>
          <a:prstGeom prst="rect">
            <a:avLst/>
          </a:prstGeom>
          <a:ln w="12700">
            <a:miter lim="400000"/>
          </a:ln>
        </p:spPr>
      </p:pic>
      <p:pic>
        <p:nvPicPr>
          <p:cNvPr id="583" name="Imagen 4" descr="Imagen 4"/>
          <p:cNvPicPr>
            <a:picLocks noChangeAspect="1"/>
          </p:cNvPicPr>
          <p:nvPr/>
        </p:nvPicPr>
        <p:blipFill>
          <a:blip r:embed="rId4">
            <a:extLst/>
          </a:blip>
          <a:srcRect t="22342" b="2304"/>
          <a:stretch>
            <a:fillRect/>
          </a:stretch>
        </p:blipFill>
        <p:spPr>
          <a:xfrm>
            <a:off x="4010269" y="2695196"/>
            <a:ext cx="8885579" cy="8927311"/>
          </a:xfrm>
          <a:prstGeom prst="rect">
            <a:avLst/>
          </a:prstGeom>
          <a:ln w="12700">
            <a:miter lim="400000"/>
          </a:ln>
        </p:spPr>
      </p:pic>
      <p:sp>
        <p:nvSpPr>
          <p:cNvPr id="584" name="MÓDULO 3"/>
          <p:cNvSpPr txBox="1"/>
          <p:nvPr/>
        </p:nvSpPr>
        <p:spPr>
          <a:xfrm>
            <a:off x="124686" y="249399"/>
            <a:ext cx="6046200" cy="175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MÓDULO 3</a:t>
            </a:r>
          </a:p>
        </p:txBody>
      </p:sp>
      <p:sp>
        <p:nvSpPr>
          <p:cNvPr id="585" name="MONTAJE DEL TEACH PENDANT"/>
          <p:cNvSpPr txBox="1"/>
          <p:nvPr/>
        </p:nvSpPr>
        <p:spPr>
          <a:xfrm>
            <a:off x="501077" y="1638349"/>
            <a:ext cx="12113482" cy="1308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627379">
              <a:defRPr sz="5320" b="1" cap="all">
                <a:latin typeface="Gill Sans"/>
                <a:ea typeface="Gill Sans"/>
                <a:cs typeface="Gill Sans"/>
                <a:sym typeface="Gill Sans"/>
              </a:defRPr>
            </a:lvl1pPr>
          </a:lstStyle>
          <a:p>
            <a:r>
              <a:t>MONTAJE DEL TEACH PENDANT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Imagen 4" descr="Imagen 4"/>
          <p:cNvPicPr>
            <a:picLocks noChangeAspect="1"/>
          </p:cNvPicPr>
          <p:nvPr/>
        </p:nvPicPr>
        <p:blipFill>
          <a:blip r:embed="rId3">
            <a:extLst/>
          </a:blip>
          <a:srcRect t="3859" b="2304"/>
          <a:stretch>
            <a:fillRect/>
          </a:stretch>
        </p:blipFill>
        <p:spPr>
          <a:xfrm>
            <a:off x="12192000" y="2001969"/>
            <a:ext cx="8249815" cy="10321658"/>
          </a:xfrm>
          <a:prstGeom prst="rect">
            <a:avLst/>
          </a:prstGeom>
          <a:ln w="12700">
            <a:miter lim="400000"/>
          </a:ln>
        </p:spPr>
      </p:pic>
      <p:pic>
        <p:nvPicPr>
          <p:cNvPr id="590" name="Imagen 7" descr="Imagen 7"/>
          <p:cNvPicPr>
            <a:picLocks noChangeAspect="1"/>
          </p:cNvPicPr>
          <p:nvPr/>
        </p:nvPicPr>
        <p:blipFill>
          <a:blip r:embed="rId4">
            <a:extLst/>
          </a:blip>
          <a:srcRect l="3915" t="12150" b="12277"/>
          <a:stretch>
            <a:fillRect/>
          </a:stretch>
        </p:blipFill>
        <p:spPr>
          <a:xfrm rot="5400000">
            <a:off x="3597757" y="3037892"/>
            <a:ext cx="7779789" cy="8249815"/>
          </a:xfrm>
          <a:prstGeom prst="rect">
            <a:avLst/>
          </a:prstGeom>
          <a:ln w="12700">
            <a:miter lim="400000"/>
          </a:ln>
        </p:spPr>
      </p:pic>
      <p:sp>
        <p:nvSpPr>
          <p:cNvPr id="591" name="IMPLEMENTACIÓN DE LOS MÓDULOS"/>
          <p:cNvSpPr txBox="1"/>
          <p:nvPr/>
        </p:nvSpPr>
        <p:spPr>
          <a:xfrm>
            <a:off x="125597" y="361631"/>
            <a:ext cx="15825843" cy="1911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726440">
              <a:defRPr sz="6160" b="1" cap="all">
                <a:latin typeface="Gill Sans"/>
                <a:ea typeface="Gill Sans"/>
                <a:cs typeface="Gill Sans"/>
                <a:sym typeface="Gill Sans"/>
              </a:defRPr>
            </a:lvl1pPr>
          </a:lstStyle>
          <a:p>
            <a:r>
              <a:t>IMPLEMENTACIÓN DE LOS MÓDULOS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 xmlns:m="http://schemas.openxmlformats.org/officeDocument/2006/math" xmlns:a14="http://schemas.microsoft.com/office/drawing/2010/main" xmlns:p14="http://schemas.microsoft.com/office/powerpoint/2010/main" Requires="p14">
      <p:transition spd="slow" advClick="1" p14:dur="1200">
        <p14:prism dir="d"/>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596"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CALIBRACIÓN MANUAL</a:t>
            </a:r>
          </a:p>
        </p:txBody>
      </p:sp>
      <p:grpSp>
        <p:nvGrpSpPr>
          <p:cNvPr id="599" name="Group 8"/>
          <p:cNvGrpSpPr/>
          <p:nvPr/>
        </p:nvGrpSpPr>
        <p:grpSpPr>
          <a:xfrm>
            <a:off x="1301947" y="7516394"/>
            <a:ext cx="3501554" cy="3537868"/>
            <a:chOff x="0" y="0"/>
            <a:chExt cx="3501553" cy="3537866"/>
          </a:xfrm>
        </p:grpSpPr>
        <p:sp>
          <p:nvSpPr>
            <p:cNvPr id="597" name="Circle: Hollow 4"/>
            <p:cNvSpPr/>
            <p:nvPr/>
          </p:nvSpPr>
          <p:spPr>
            <a:xfrm>
              <a:off x="-1" y="-1"/>
              <a:ext cx="3501555" cy="35378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0" y="10800"/>
                  </a:moveTo>
                  <a:cubicBezTo>
                    <a:pt x="2220" y="15551"/>
                    <a:pt x="6061" y="19403"/>
                    <a:pt x="10800" y="19403"/>
                  </a:cubicBezTo>
                  <a:cubicBezTo>
                    <a:pt x="15539" y="19403"/>
                    <a:pt x="19380" y="15551"/>
                    <a:pt x="19380" y="10800"/>
                  </a:cubicBezTo>
                  <a:cubicBezTo>
                    <a:pt x="19380" y="6049"/>
                    <a:pt x="15539" y="2197"/>
                    <a:pt x="10800" y="2197"/>
                  </a:cubicBezTo>
                  <a:cubicBezTo>
                    <a:pt x="6061" y="2197"/>
                    <a:pt x="2220" y="6049"/>
                    <a:pt x="2220" y="10800"/>
                  </a:cubicBezTo>
                  <a:close/>
                </a:path>
              </a:pathLst>
            </a:custGeom>
            <a:solidFill>
              <a:srgbClr val="F2F2F2"/>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sp>
          <p:nvSpPr>
            <p:cNvPr id="598" name="Freeform: Shape 7"/>
            <p:cNvSpPr/>
            <p:nvPr/>
          </p:nvSpPr>
          <p:spPr>
            <a:xfrm>
              <a:off x="-1" y="1768932"/>
              <a:ext cx="3501555" cy="176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20" y="0"/>
                  </a:lnTo>
                  <a:cubicBezTo>
                    <a:pt x="2220" y="9477"/>
                    <a:pt x="6061" y="17160"/>
                    <a:pt x="10800" y="17160"/>
                  </a:cubicBezTo>
                  <a:cubicBezTo>
                    <a:pt x="15539" y="17160"/>
                    <a:pt x="19380" y="9477"/>
                    <a:pt x="19380" y="0"/>
                  </a:cubicBezTo>
                  <a:lnTo>
                    <a:pt x="21600" y="0"/>
                  </a:lnTo>
                  <a:cubicBezTo>
                    <a:pt x="21600" y="11929"/>
                    <a:pt x="16765" y="21600"/>
                    <a:pt x="10800" y="21600"/>
                  </a:cubicBezTo>
                  <a:cubicBezTo>
                    <a:pt x="4835" y="21600"/>
                    <a:pt x="0" y="11929"/>
                    <a:pt x="0" y="0"/>
                  </a:cubicBezTo>
                  <a:close/>
                </a:path>
              </a:pathLst>
            </a:custGeom>
            <a:solidFill>
              <a:srgbClr val="EF3078"/>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grpSp>
      <p:sp>
        <p:nvSpPr>
          <p:cNvPr id="600" name="Rectángulo 2"/>
          <p:cNvSpPr txBox="1"/>
          <p:nvPr/>
        </p:nvSpPr>
        <p:spPr>
          <a:xfrm>
            <a:off x="2159900" y="3832696"/>
            <a:ext cx="1785649" cy="72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X</a:t>
            </a:r>
          </a:p>
        </p:txBody>
      </p:sp>
      <p:sp>
        <p:nvSpPr>
          <p:cNvPr id="601" name="Rectángulo 2"/>
          <p:cNvSpPr txBox="1"/>
          <p:nvPr/>
        </p:nvSpPr>
        <p:spPr>
          <a:xfrm>
            <a:off x="7760455" y="3832696"/>
            <a:ext cx="1785648" cy="72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Y</a:t>
            </a:r>
          </a:p>
        </p:txBody>
      </p:sp>
      <p:sp>
        <p:nvSpPr>
          <p:cNvPr id="602" name="Rectángulo 2"/>
          <p:cNvSpPr txBox="1"/>
          <p:nvPr/>
        </p:nvSpPr>
        <p:spPr>
          <a:xfrm>
            <a:off x="14291306" y="3832696"/>
            <a:ext cx="1785648" cy="72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Z</a:t>
            </a:r>
          </a:p>
        </p:txBody>
      </p:sp>
      <p:grpSp>
        <p:nvGrpSpPr>
          <p:cNvPr id="605" name="Group 8"/>
          <p:cNvGrpSpPr/>
          <p:nvPr/>
        </p:nvGrpSpPr>
        <p:grpSpPr>
          <a:xfrm>
            <a:off x="6902502" y="7508151"/>
            <a:ext cx="3501554" cy="3537868"/>
            <a:chOff x="0" y="0"/>
            <a:chExt cx="3501553" cy="3537866"/>
          </a:xfrm>
        </p:grpSpPr>
        <p:sp>
          <p:nvSpPr>
            <p:cNvPr id="603" name="Circle: Hollow 4"/>
            <p:cNvSpPr/>
            <p:nvPr/>
          </p:nvSpPr>
          <p:spPr>
            <a:xfrm>
              <a:off x="-1" y="-1"/>
              <a:ext cx="3501555" cy="35378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0" y="10800"/>
                  </a:moveTo>
                  <a:cubicBezTo>
                    <a:pt x="2220" y="15551"/>
                    <a:pt x="6061" y="19403"/>
                    <a:pt x="10800" y="19403"/>
                  </a:cubicBezTo>
                  <a:cubicBezTo>
                    <a:pt x="15539" y="19403"/>
                    <a:pt x="19380" y="15551"/>
                    <a:pt x="19380" y="10800"/>
                  </a:cubicBezTo>
                  <a:cubicBezTo>
                    <a:pt x="19380" y="6049"/>
                    <a:pt x="15539" y="2197"/>
                    <a:pt x="10800" y="2197"/>
                  </a:cubicBezTo>
                  <a:cubicBezTo>
                    <a:pt x="6061" y="2197"/>
                    <a:pt x="2220" y="6049"/>
                    <a:pt x="2220" y="10800"/>
                  </a:cubicBezTo>
                  <a:close/>
                </a:path>
              </a:pathLst>
            </a:custGeom>
            <a:solidFill>
              <a:srgbClr val="F2F2F2"/>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sp>
          <p:nvSpPr>
            <p:cNvPr id="604" name="Freeform: Shape 7"/>
            <p:cNvSpPr/>
            <p:nvPr/>
          </p:nvSpPr>
          <p:spPr>
            <a:xfrm>
              <a:off x="-1" y="1768932"/>
              <a:ext cx="3501555" cy="176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20" y="0"/>
                  </a:lnTo>
                  <a:cubicBezTo>
                    <a:pt x="2220" y="9477"/>
                    <a:pt x="6061" y="17160"/>
                    <a:pt x="10800" y="17160"/>
                  </a:cubicBezTo>
                  <a:cubicBezTo>
                    <a:pt x="15539" y="17160"/>
                    <a:pt x="19380" y="9477"/>
                    <a:pt x="19380" y="0"/>
                  </a:cubicBezTo>
                  <a:lnTo>
                    <a:pt x="21600" y="0"/>
                  </a:lnTo>
                  <a:cubicBezTo>
                    <a:pt x="21600" y="11929"/>
                    <a:pt x="16765" y="21600"/>
                    <a:pt x="10800" y="21600"/>
                  </a:cubicBezTo>
                  <a:cubicBezTo>
                    <a:pt x="4835" y="21600"/>
                    <a:pt x="0" y="11929"/>
                    <a:pt x="0" y="0"/>
                  </a:cubicBezTo>
                  <a:close/>
                </a:path>
              </a:pathLst>
            </a:custGeom>
            <a:solidFill>
              <a:srgbClr val="03A1A4"/>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grpSp>
      <p:grpSp>
        <p:nvGrpSpPr>
          <p:cNvPr id="608" name="Group 8"/>
          <p:cNvGrpSpPr/>
          <p:nvPr/>
        </p:nvGrpSpPr>
        <p:grpSpPr>
          <a:xfrm>
            <a:off x="13215929" y="7508083"/>
            <a:ext cx="3501555" cy="3537868"/>
            <a:chOff x="0" y="0"/>
            <a:chExt cx="3501553" cy="3537866"/>
          </a:xfrm>
        </p:grpSpPr>
        <p:sp>
          <p:nvSpPr>
            <p:cNvPr id="606" name="Circle: Hollow 4"/>
            <p:cNvSpPr/>
            <p:nvPr/>
          </p:nvSpPr>
          <p:spPr>
            <a:xfrm>
              <a:off x="-1" y="-1"/>
              <a:ext cx="3501555" cy="35378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0" y="10800"/>
                  </a:moveTo>
                  <a:cubicBezTo>
                    <a:pt x="2220" y="15551"/>
                    <a:pt x="6061" y="19403"/>
                    <a:pt x="10800" y="19403"/>
                  </a:cubicBezTo>
                  <a:cubicBezTo>
                    <a:pt x="15539" y="19403"/>
                    <a:pt x="19380" y="15551"/>
                    <a:pt x="19380" y="10800"/>
                  </a:cubicBezTo>
                  <a:cubicBezTo>
                    <a:pt x="19380" y="6049"/>
                    <a:pt x="15539" y="2197"/>
                    <a:pt x="10800" y="2197"/>
                  </a:cubicBezTo>
                  <a:cubicBezTo>
                    <a:pt x="6061" y="2197"/>
                    <a:pt x="2220" y="6049"/>
                    <a:pt x="2220" y="10800"/>
                  </a:cubicBezTo>
                  <a:close/>
                </a:path>
              </a:pathLst>
            </a:custGeom>
            <a:solidFill>
              <a:srgbClr val="F2F2F2"/>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sp>
          <p:nvSpPr>
            <p:cNvPr id="607" name="Freeform: Shape 7"/>
            <p:cNvSpPr/>
            <p:nvPr/>
          </p:nvSpPr>
          <p:spPr>
            <a:xfrm>
              <a:off x="-1" y="1768932"/>
              <a:ext cx="3501555" cy="176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20" y="0"/>
                  </a:lnTo>
                  <a:cubicBezTo>
                    <a:pt x="2220" y="9477"/>
                    <a:pt x="6061" y="17160"/>
                    <a:pt x="10800" y="17160"/>
                  </a:cubicBezTo>
                  <a:cubicBezTo>
                    <a:pt x="15539" y="17160"/>
                    <a:pt x="19380" y="9477"/>
                    <a:pt x="19380" y="0"/>
                  </a:cubicBezTo>
                  <a:lnTo>
                    <a:pt x="21600" y="0"/>
                  </a:lnTo>
                  <a:cubicBezTo>
                    <a:pt x="21600" y="11929"/>
                    <a:pt x="16765" y="21600"/>
                    <a:pt x="10800" y="21600"/>
                  </a:cubicBezTo>
                  <a:cubicBezTo>
                    <a:pt x="4835" y="21600"/>
                    <a:pt x="0" y="11929"/>
                    <a:pt x="0" y="0"/>
                  </a:cubicBezTo>
                  <a:close/>
                </a:path>
              </a:pathLst>
            </a:custGeom>
            <a:solidFill>
              <a:srgbClr val="1A51A4"/>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grpSp>
      <p:sp>
        <p:nvSpPr>
          <p:cNvPr id="609" name="Rectángulo 2"/>
          <p:cNvSpPr txBox="1"/>
          <p:nvPr/>
        </p:nvSpPr>
        <p:spPr>
          <a:xfrm>
            <a:off x="20251666" y="3832696"/>
            <a:ext cx="1785649" cy="72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E</a:t>
            </a:r>
          </a:p>
        </p:txBody>
      </p:sp>
      <p:grpSp>
        <p:nvGrpSpPr>
          <p:cNvPr id="612" name="Group 8"/>
          <p:cNvGrpSpPr/>
          <p:nvPr/>
        </p:nvGrpSpPr>
        <p:grpSpPr>
          <a:xfrm>
            <a:off x="19176290" y="7508083"/>
            <a:ext cx="3501554" cy="3537868"/>
            <a:chOff x="0" y="0"/>
            <a:chExt cx="3501553" cy="3537866"/>
          </a:xfrm>
        </p:grpSpPr>
        <p:sp>
          <p:nvSpPr>
            <p:cNvPr id="610" name="Circle: Hollow 4"/>
            <p:cNvSpPr/>
            <p:nvPr/>
          </p:nvSpPr>
          <p:spPr>
            <a:xfrm>
              <a:off x="-1" y="-1"/>
              <a:ext cx="3501555" cy="35378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0" y="10800"/>
                  </a:moveTo>
                  <a:cubicBezTo>
                    <a:pt x="2220" y="15551"/>
                    <a:pt x="6061" y="19403"/>
                    <a:pt x="10800" y="19403"/>
                  </a:cubicBezTo>
                  <a:cubicBezTo>
                    <a:pt x="15539" y="19403"/>
                    <a:pt x="19380" y="15551"/>
                    <a:pt x="19380" y="10800"/>
                  </a:cubicBezTo>
                  <a:cubicBezTo>
                    <a:pt x="19380" y="6049"/>
                    <a:pt x="15539" y="2197"/>
                    <a:pt x="10800" y="2197"/>
                  </a:cubicBezTo>
                  <a:cubicBezTo>
                    <a:pt x="6061" y="2197"/>
                    <a:pt x="2220" y="6049"/>
                    <a:pt x="2220" y="10800"/>
                  </a:cubicBezTo>
                  <a:close/>
                </a:path>
              </a:pathLst>
            </a:custGeom>
            <a:solidFill>
              <a:srgbClr val="F2F2F2"/>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sp>
          <p:nvSpPr>
            <p:cNvPr id="611" name="Freeform: Shape 7"/>
            <p:cNvSpPr/>
            <p:nvPr/>
          </p:nvSpPr>
          <p:spPr>
            <a:xfrm>
              <a:off x="-1" y="1768932"/>
              <a:ext cx="3501555" cy="176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20" y="0"/>
                  </a:lnTo>
                  <a:cubicBezTo>
                    <a:pt x="2220" y="9477"/>
                    <a:pt x="6061" y="17160"/>
                    <a:pt x="10800" y="17160"/>
                  </a:cubicBezTo>
                  <a:cubicBezTo>
                    <a:pt x="15539" y="17160"/>
                    <a:pt x="19380" y="9477"/>
                    <a:pt x="19380" y="0"/>
                  </a:cubicBezTo>
                  <a:lnTo>
                    <a:pt x="21600" y="0"/>
                  </a:lnTo>
                  <a:cubicBezTo>
                    <a:pt x="21600" y="11929"/>
                    <a:pt x="16765" y="21600"/>
                    <a:pt x="10800" y="21600"/>
                  </a:cubicBezTo>
                  <a:cubicBezTo>
                    <a:pt x="4835" y="21600"/>
                    <a:pt x="0" y="11929"/>
                    <a:pt x="0" y="0"/>
                  </a:cubicBezTo>
                  <a:close/>
                </a:path>
              </a:pathLst>
            </a:custGeom>
            <a:solidFill>
              <a:srgbClr val="A43F20"/>
            </a:solidFill>
            <a:ln w="12700" cap="flat">
              <a:noFill/>
              <a:miter lim="400000"/>
            </a:ln>
            <a:effectLst/>
          </p:spPr>
          <p:txBody>
            <a:bodyPr wrap="square" lIns="45719" tIns="45719" rIns="45719" bIns="45719" numCol="1" anchor="ctr">
              <a:noAutofit/>
            </a:bodyPr>
            <a:lstStyle/>
            <a:p>
              <a:pPr defTabSz="914400">
                <a:defRPr sz="1800">
                  <a:solidFill>
                    <a:srgbClr val="000000"/>
                  </a:solidFill>
                  <a:latin typeface="Tw Cen MT"/>
                  <a:ea typeface="Tw Cen MT"/>
                  <a:cs typeface="Tw Cen MT"/>
                  <a:sym typeface="Tw Cen MT"/>
                </a:defRPr>
              </a:pPr>
              <a:endParaRPr/>
            </a:p>
          </p:txBody>
        </p:sp>
      </p:grpSp>
      <p:sp>
        <p:nvSpPr>
          <p:cNvPr id="613" name="Rectangle 9"/>
          <p:cNvSpPr/>
          <p:nvPr/>
        </p:nvSpPr>
        <p:spPr>
          <a:xfrm>
            <a:off x="1070612" y="9285328"/>
            <a:ext cx="22242776" cy="2655826"/>
          </a:xfrm>
          <a:prstGeom prst="rect">
            <a:avLst/>
          </a:prstGeom>
          <a:solidFill>
            <a:srgbClr val="FFFFFF"/>
          </a:solidFill>
          <a:ln w="12700">
            <a:miter lim="400000"/>
          </a:ln>
        </p:spPr>
        <p:txBody>
          <a:bodyPr lIns="45719" rIns="45719" anchor="ctr"/>
          <a:lstStyle/>
          <a:p>
            <a:pPr defTabSz="914400">
              <a:defRPr sz="1800">
                <a:solidFill>
                  <a:srgbClr val="FFFFFF"/>
                </a:solidFill>
                <a:latin typeface="Tw Cen MT"/>
                <a:ea typeface="Tw Cen MT"/>
                <a:cs typeface="Tw Cen MT"/>
                <a:sym typeface="Tw Cen MT"/>
              </a:defRPr>
            </a:pPr>
            <a:endParaRPr/>
          </a:p>
        </p:txBody>
      </p:sp>
      <p:grpSp>
        <p:nvGrpSpPr>
          <p:cNvPr id="616" name="Group 49"/>
          <p:cNvGrpSpPr/>
          <p:nvPr/>
        </p:nvGrpSpPr>
        <p:grpSpPr>
          <a:xfrm>
            <a:off x="1464833" y="8848946"/>
            <a:ext cx="3175782" cy="872764"/>
            <a:chOff x="0" y="0"/>
            <a:chExt cx="3175780" cy="872762"/>
          </a:xfrm>
        </p:grpSpPr>
        <p:sp>
          <p:nvSpPr>
            <p:cNvPr id="614" name="TextBox 46"/>
            <p:cNvSpPr txBox="1"/>
            <p:nvPr/>
          </p:nvSpPr>
          <p:spPr>
            <a:xfrm>
              <a:off x="950216" y="0"/>
              <a:ext cx="1418639" cy="485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800" b="1">
                  <a:solidFill>
                    <a:srgbClr val="EF3078"/>
                  </a:solidFill>
                  <a:latin typeface="Tw Cen MT"/>
                  <a:ea typeface="Tw Cen MT"/>
                  <a:cs typeface="Tw Cen MT"/>
                  <a:sym typeface="Tw Cen MT"/>
                </a:defRPr>
              </a:lvl1pPr>
            </a:lstStyle>
            <a:p>
              <a:r>
                <a:t>1.25%</a:t>
              </a:r>
            </a:p>
          </p:txBody>
        </p:sp>
        <p:sp>
          <p:nvSpPr>
            <p:cNvPr id="615" name="TextBox 47"/>
            <p:cNvSpPr txBox="1"/>
            <p:nvPr/>
          </p:nvSpPr>
          <p:spPr>
            <a:xfrm>
              <a:off x="0" y="438422"/>
              <a:ext cx="3175781"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400" b="1">
                  <a:solidFill>
                    <a:srgbClr val="EF3078"/>
                  </a:solidFill>
                  <a:latin typeface="Tw Cen MT"/>
                  <a:ea typeface="Tw Cen MT"/>
                  <a:cs typeface="Tw Cen MT"/>
                  <a:sym typeface="Tw Cen MT"/>
                </a:defRPr>
              </a:lvl1pPr>
            </a:lstStyle>
            <a:p>
              <a:r>
                <a:t>ERROR</a:t>
              </a:r>
            </a:p>
          </p:txBody>
        </p:sp>
      </p:grpSp>
      <p:grpSp>
        <p:nvGrpSpPr>
          <p:cNvPr id="619" name="Group 49"/>
          <p:cNvGrpSpPr/>
          <p:nvPr/>
        </p:nvGrpSpPr>
        <p:grpSpPr>
          <a:xfrm>
            <a:off x="8015605" y="8840703"/>
            <a:ext cx="1418639" cy="890872"/>
            <a:chOff x="950216" y="0"/>
            <a:chExt cx="1418638" cy="890871"/>
          </a:xfrm>
        </p:grpSpPr>
        <p:sp>
          <p:nvSpPr>
            <p:cNvPr id="617" name="TextBox 46"/>
            <p:cNvSpPr txBox="1"/>
            <p:nvPr/>
          </p:nvSpPr>
          <p:spPr>
            <a:xfrm>
              <a:off x="950216" y="0"/>
              <a:ext cx="1418639" cy="485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800" b="1">
                  <a:solidFill>
                    <a:srgbClr val="03A1A4"/>
                  </a:solidFill>
                  <a:latin typeface="Tw Cen MT"/>
                  <a:ea typeface="Tw Cen MT"/>
                  <a:cs typeface="Tw Cen MT"/>
                  <a:sym typeface="Tw Cen MT"/>
                </a:defRPr>
              </a:lvl1pPr>
            </a:lstStyle>
            <a:p>
              <a:r>
                <a:t>0.73%</a:t>
              </a:r>
            </a:p>
          </p:txBody>
        </p:sp>
        <p:sp>
          <p:nvSpPr>
            <p:cNvPr id="618" name="ERROR"/>
            <p:cNvSpPr txBox="1"/>
            <p:nvPr/>
          </p:nvSpPr>
          <p:spPr>
            <a:xfrm>
              <a:off x="1156124" y="446371"/>
              <a:ext cx="1006823" cy="444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914400">
                <a:defRPr sz="2400" b="1">
                  <a:solidFill>
                    <a:srgbClr val="03A1A4"/>
                  </a:solidFill>
                  <a:latin typeface="Tw Cen MT"/>
                  <a:ea typeface="Tw Cen MT"/>
                  <a:cs typeface="Tw Cen MT"/>
                  <a:sym typeface="Tw Cen MT"/>
                </a:defRPr>
              </a:lvl1pPr>
            </a:lstStyle>
            <a:p>
              <a:r>
                <a:t>ERROR</a:t>
              </a:r>
            </a:p>
          </p:txBody>
        </p:sp>
      </p:grpSp>
      <p:grpSp>
        <p:nvGrpSpPr>
          <p:cNvPr id="622" name="Group 49"/>
          <p:cNvGrpSpPr/>
          <p:nvPr/>
        </p:nvGrpSpPr>
        <p:grpSpPr>
          <a:xfrm>
            <a:off x="13378816" y="8840635"/>
            <a:ext cx="3175781" cy="872764"/>
            <a:chOff x="0" y="0"/>
            <a:chExt cx="3175780" cy="872762"/>
          </a:xfrm>
        </p:grpSpPr>
        <p:sp>
          <p:nvSpPr>
            <p:cNvPr id="620" name="TextBox 46"/>
            <p:cNvSpPr txBox="1"/>
            <p:nvPr/>
          </p:nvSpPr>
          <p:spPr>
            <a:xfrm>
              <a:off x="950216" y="0"/>
              <a:ext cx="1418639" cy="485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800" b="1">
                  <a:solidFill>
                    <a:srgbClr val="1A51A4"/>
                  </a:solidFill>
                  <a:latin typeface="Tw Cen MT"/>
                  <a:ea typeface="Tw Cen MT"/>
                  <a:cs typeface="Tw Cen MT"/>
                  <a:sym typeface="Tw Cen MT"/>
                </a:defRPr>
              </a:lvl1pPr>
            </a:lstStyle>
            <a:p>
              <a:r>
                <a:t>8.8%</a:t>
              </a:r>
            </a:p>
          </p:txBody>
        </p:sp>
        <p:sp>
          <p:nvSpPr>
            <p:cNvPr id="621" name="TextBox 47"/>
            <p:cNvSpPr txBox="1"/>
            <p:nvPr/>
          </p:nvSpPr>
          <p:spPr>
            <a:xfrm>
              <a:off x="0" y="438422"/>
              <a:ext cx="3175781"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400" b="1">
                  <a:solidFill>
                    <a:srgbClr val="1A51A4"/>
                  </a:solidFill>
                  <a:latin typeface="Tw Cen MT"/>
                  <a:ea typeface="Tw Cen MT"/>
                  <a:cs typeface="Tw Cen MT"/>
                  <a:sym typeface="Tw Cen MT"/>
                </a:defRPr>
              </a:lvl1pPr>
            </a:lstStyle>
            <a:p>
              <a:r>
                <a:t>ERROR</a:t>
              </a:r>
            </a:p>
          </p:txBody>
        </p:sp>
      </p:grpSp>
      <p:grpSp>
        <p:nvGrpSpPr>
          <p:cNvPr id="625" name="Group 49"/>
          <p:cNvGrpSpPr/>
          <p:nvPr/>
        </p:nvGrpSpPr>
        <p:grpSpPr>
          <a:xfrm>
            <a:off x="19339176" y="8840635"/>
            <a:ext cx="3175782" cy="872764"/>
            <a:chOff x="0" y="0"/>
            <a:chExt cx="3175780" cy="872762"/>
          </a:xfrm>
        </p:grpSpPr>
        <p:sp>
          <p:nvSpPr>
            <p:cNvPr id="623" name="TextBox 46"/>
            <p:cNvSpPr txBox="1"/>
            <p:nvPr/>
          </p:nvSpPr>
          <p:spPr>
            <a:xfrm>
              <a:off x="950216" y="0"/>
              <a:ext cx="1418639" cy="485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800" b="1">
                  <a:solidFill>
                    <a:srgbClr val="A43F20"/>
                  </a:solidFill>
                  <a:latin typeface="Tw Cen MT"/>
                  <a:ea typeface="Tw Cen MT"/>
                  <a:cs typeface="Tw Cen MT"/>
                  <a:sym typeface="Tw Cen MT"/>
                </a:defRPr>
              </a:lvl1pPr>
            </a:lstStyle>
            <a:p>
              <a:r>
                <a:t>0.2%</a:t>
              </a:r>
            </a:p>
          </p:txBody>
        </p:sp>
        <p:sp>
          <p:nvSpPr>
            <p:cNvPr id="624" name="TextBox 47"/>
            <p:cNvSpPr txBox="1"/>
            <p:nvPr/>
          </p:nvSpPr>
          <p:spPr>
            <a:xfrm>
              <a:off x="0" y="438422"/>
              <a:ext cx="3175781"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2400" b="1">
                  <a:solidFill>
                    <a:srgbClr val="A43F20"/>
                  </a:solidFill>
                  <a:latin typeface="Tw Cen MT"/>
                  <a:ea typeface="Tw Cen MT"/>
                  <a:cs typeface="Tw Cen MT"/>
                  <a:sym typeface="Tw Cen MT"/>
                </a:defRPr>
              </a:lvl1pPr>
            </a:lstStyle>
            <a:p>
              <a:r>
                <a:t>ERROR</a:t>
              </a:r>
            </a:p>
          </p:txBody>
        </p:sp>
      </p:grpSp>
      <p:sp>
        <p:nvSpPr>
          <p:cNvPr id="626" name="Referencia : 12 mm"/>
          <p:cNvSpPr txBox="1"/>
          <p:nvPr/>
        </p:nvSpPr>
        <p:spPr>
          <a:xfrm>
            <a:off x="1074699" y="5099270"/>
            <a:ext cx="3956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12 mm</a:t>
            </a:r>
          </a:p>
        </p:txBody>
      </p:sp>
      <p:sp>
        <p:nvSpPr>
          <p:cNvPr id="627" name="Error: 0.15 mm"/>
          <p:cNvSpPr txBox="1"/>
          <p:nvPr/>
        </p:nvSpPr>
        <p:spPr>
          <a:xfrm>
            <a:off x="1468473" y="5755563"/>
            <a:ext cx="316850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0.15 mm</a:t>
            </a:r>
          </a:p>
        </p:txBody>
      </p:sp>
      <p:sp>
        <p:nvSpPr>
          <p:cNvPr id="628" name="Referencia : 38 mm"/>
          <p:cNvSpPr txBox="1"/>
          <p:nvPr/>
        </p:nvSpPr>
        <p:spPr>
          <a:xfrm>
            <a:off x="6675253" y="5184644"/>
            <a:ext cx="3956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38 mm</a:t>
            </a:r>
          </a:p>
        </p:txBody>
      </p:sp>
      <p:sp>
        <p:nvSpPr>
          <p:cNvPr id="629" name="Error: 0.28 mm"/>
          <p:cNvSpPr txBox="1"/>
          <p:nvPr/>
        </p:nvSpPr>
        <p:spPr>
          <a:xfrm>
            <a:off x="7069028" y="5843913"/>
            <a:ext cx="316850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0.28 mm</a:t>
            </a:r>
          </a:p>
        </p:txBody>
      </p:sp>
      <p:sp>
        <p:nvSpPr>
          <p:cNvPr id="630" name="Referencia : 5 mm"/>
          <p:cNvSpPr txBox="1"/>
          <p:nvPr/>
        </p:nvSpPr>
        <p:spPr>
          <a:xfrm>
            <a:off x="13333105" y="5038894"/>
            <a:ext cx="3702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5 mm</a:t>
            </a:r>
          </a:p>
        </p:txBody>
      </p:sp>
      <p:sp>
        <p:nvSpPr>
          <p:cNvPr id="631" name="Error: 0.44 mm"/>
          <p:cNvSpPr txBox="1"/>
          <p:nvPr/>
        </p:nvSpPr>
        <p:spPr>
          <a:xfrm>
            <a:off x="13599879" y="5755563"/>
            <a:ext cx="316850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0.44 mm</a:t>
            </a:r>
          </a:p>
        </p:txBody>
      </p:sp>
      <p:sp>
        <p:nvSpPr>
          <p:cNvPr id="632" name="Referencia : 360º"/>
          <p:cNvSpPr txBox="1"/>
          <p:nvPr/>
        </p:nvSpPr>
        <p:spPr>
          <a:xfrm>
            <a:off x="19411783" y="4940345"/>
            <a:ext cx="346541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360º</a:t>
            </a:r>
          </a:p>
        </p:txBody>
      </p:sp>
      <p:sp>
        <p:nvSpPr>
          <p:cNvPr id="633" name="Error: 0.72º"/>
          <p:cNvSpPr txBox="1"/>
          <p:nvPr/>
        </p:nvSpPr>
        <p:spPr>
          <a:xfrm>
            <a:off x="19932558" y="5755563"/>
            <a:ext cx="242386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0.72º</a:t>
            </a:r>
          </a:p>
        </p:txBody>
      </p:sp>
      <p:sp>
        <p:nvSpPr>
          <p:cNvPr id="634" name="Pulsos: 80.2"/>
          <p:cNvSpPr txBox="1"/>
          <p:nvPr/>
        </p:nvSpPr>
        <p:spPr>
          <a:xfrm>
            <a:off x="1855302" y="6405888"/>
            <a:ext cx="2394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80.2</a:t>
            </a:r>
          </a:p>
        </p:txBody>
      </p:sp>
      <p:sp>
        <p:nvSpPr>
          <p:cNvPr id="635" name="Pulsos: 80.2"/>
          <p:cNvSpPr txBox="1"/>
          <p:nvPr/>
        </p:nvSpPr>
        <p:spPr>
          <a:xfrm>
            <a:off x="7455857" y="6405888"/>
            <a:ext cx="2394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80.2</a:t>
            </a:r>
          </a:p>
        </p:txBody>
      </p:sp>
      <p:sp>
        <p:nvSpPr>
          <p:cNvPr id="636" name="Pulsos: 480"/>
          <p:cNvSpPr txBox="1"/>
          <p:nvPr/>
        </p:nvSpPr>
        <p:spPr>
          <a:xfrm>
            <a:off x="14031605" y="6405888"/>
            <a:ext cx="2305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480</a:t>
            </a:r>
          </a:p>
        </p:txBody>
      </p:sp>
      <p:sp>
        <p:nvSpPr>
          <p:cNvPr id="637" name="Pulsos: 90.74"/>
          <p:cNvSpPr txBox="1"/>
          <p:nvPr/>
        </p:nvSpPr>
        <p:spPr>
          <a:xfrm>
            <a:off x="19820068" y="6324082"/>
            <a:ext cx="2648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90.74</a:t>
            </a:r>
          </a:p>
        </p:txBody>
      </p:sp>
      <p:sp>
        <p:nvSpPr>
          <p:cNvPr id="638" name="0%"/>
          <p:cNvSpPr txBox="1"/>
          <p:nvPr/>
        </p:nvSpPr>
        <p:spPr>
          <a:xfrm>
            <a:off x="511945"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0%</a:t>
            </a:r>
          </a:p>
        </p:txBody>
      </p:sp>
      <p:sp>
        <p:nvSpPr>
          <p:cNvPr id="639" name="9%"/>
          <p:cNvSpPr txBox="1"/>
          <p:nvPr/>
        </p:nvSpPr>
        <p:spPr>
          <a:xfrm>
            <a:off x="4870496"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9%</a:t>
            </a:r>
          </a:p>
        </p:txBody>
      </p:sp>
      <p:sp>
        <p:nvSpPr>
          <p:cNvPr id="640" name="0%"/>
          <p:cNvSpPr txBox="1"/>
          <p:nvPr/>
        </p:nvSpPr>
        <p:spPr>
          <a:xfrm>
            <a:off x="6082545"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0%</a:t>
            </a:r>
          </a:p>
        </p:txBody>
      </p:sp>
      <p:sp>
        <p:nvSpPr>
          <p:cNvPr id="641" name="9%"/>
          <p:cNvSpPr txBox="1"/>
          <p:nvPr/>
        </p:nvSpPr>
        <p:spPr>
          <a:xfrm>
            <a:off x="10441095"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9%</a:t>
            </a:r>
          </a:p>
        </p:txBody>
      </p:sp>
      <p:sp>
        <p:nvSpPr>
          <p:cNvPr id="642" name="0%"/>
          <p:cNvSpPr txBox="1"/>
          <p:nvPr/>
        </p:nvSpPr>
        <p:spPr>
          <a:xfrm>
            <a:off x="12419737"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0%</a:t>
            </a:r>
          </a:p>
        </p:txBody>
      </p:sp>
      <p:sp>
        <p:nvSpPr>
          <p:cNvPr id="643" name="9%"/>
          <p:cNvSpPr txBox="1"/>
          <p:nvPr/>
        </p:nvSpPr>
        <p:spPr>
          <a:xfrm>
            <a:off x="16778287"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9%</a:t>
            </a:r>
          </a:p>
        </p:txBody>
      </p:sp>
      <p:sp>
        <p:nvSpPr>
          <p:cNvPr id="644" name="0%"/>
          <p:cNvSpPr txBox="1"/>
          <p:nvPr/>
        </p:nvSpPr>
        <p:spPr>
          <a:xfrm>
            <a:off x="18372119"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0%</a:t>
            </a:r>
          </a:p>
        </p:txBody>
      </p:sp>
      <p:sp>
        <p:nvSpPr>
          <p:cNvPr id="645" name="9%"/>
          <p:cNvSpPr txBox="1"/>
          <p:nvPr/>
        </p:nvSpPr>
        <p:spPr>
          <a:xfrm>
            <a:off x="22730670" y="8651261"/>
            <a:ext cx="72300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9%</a:t>
            </a:r>
          </a:p>
        </p:txBody>
      </p:sp>
      <p:sp>
        <p:nvSpPr>
          <p:cNvPr id="646" name="Avance : 138 mm/min"/>
          <p:cNvSpPr txBox="1"/>
          <p:nvPr/>
        </p:nvSpPr>
        <p:spPr>
          <a:xfrm>
            <a:off x="7827400" y="11115283"/>
            <a:ext cx="447248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Avance : 138 mm/min</a:t>
            </a:r>
          </a:p>
        </p:txBody>
      </p:sp>
      <p:sp>
        <p:nvSpPr>
          <p:cNvPr id="647" name="Husillo : 180 rpm"/>
          <p:cNvSpPr txBox="1"/>
          <p:nvPr/>
        </p:nvSpPr>
        <p:spPr>
          <a:xfrm>
            <a:off x="13415456" y="11115283"/>
            <a:ext cx="353734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Husillo : 180 rpm</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m="http://schemas.openxmlformats.org/officeDocument/2006/math" xmlns:a14="http://schemas.microsoft.com/office/drawing/2010/main" xmlns:p14="http://schemas.microsoft.com/office/powerpoint/2010/main" Requires="p14">
      <p:transition spd="med" advClick="1" p14:dur="1000">
        <p14:prism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8" presetClass="emph" presetSubtype="0" decel="50000" fill="hold" grpId="1" nodeType="clickEffect">
                                  <p:stCondLst>
                                    <p:cond delay="0"/>
                                  </p:stCondLst>
                                  <p:childTnLst>
                                    <p:animRot by="1500000">
                                      <p:cBhvr>
                                        <p:cTn id="6" dur="1000" fill="hold"/>
                                        <p:tgtEl>
                                          <p:spTgt spid="599"/>
                                        </p:tgtEl>
                                        <p:attrNameLst>
                                          <p:attrName>r</p:attrName>
                                        </p:attrNameLst>
                                      </p:cBhvr>
                                    </p:animRot>
                                  </p:childTnLst>
                                </p:cTn>
                              </p:par>
                            </p:childTnLst>
                          </p:cTn>
                        </p:par>
                        <p:par>
                          <p:cTn id="7" fill="hold">
                            <p:stCondLst>
                              <p:cond delay="1000"/>
                            </p:stCondLst>
                            <p:childTnLst>
                              <p:par>
                                <p:cTn id="8" presetID="23" presetClass="entr" presetSubtype="16" fill="hold" grpId="2" nodeType="afterEffect">
                                  <p:stCondLst>
                                    <p:cond delay="750"/>
                                  </p:stCondLst>
                                  <p:iterate>
                                    <p:tmAbs val="0"/>
                                  </p:iterate>
                                  <p:childTnLst>
                                    <p:set>
                                      <p:cBhvr>
                                        <p:cTn id="9" fill="hold"/>
                                        <p:tgtEl>
                                          <p:spTgt spid="616"/>
                                        </p:tgtEl>
                                        <p:attrNameLst>
                                          <p:attrName>style.visibility</p:attrName>
                                        </p:attrNameLst>
                                      </p:cBhvr>
                                      <p:to>
                                        <p:strVal val="visible"/>
                                      </p:to>
                                    </p:set>
                                    <p:anim calcmode="lin" valueType="num">
                                      <p:cBhvr>
                                        <p:cTn id="10" dur="500" fill="hold"/>
                                        <p:tgtEl>
                                          <p:spTgt spid="616"/>
                                        </p:tgtEl>
                                        <p:attrNameLst>
                                          <p:attrName>ppt_w</p:attrName>
                                        </p:attrNameLst>
                                      </p:cBhvr>
                                      <p:tavLst>
                                        <p:tav tm="0">
                                          <p:val>
                                            <p:fltVal val="0"/>
                                          </p:val>
                                        </p:tav>
                                        <p:tav tm="100000">
                                          <p:val>
                                            <p:strVal val="#ppt_w"/>
                                          </p:val>
                                        </p:tav>
                                      </p:tavLst>
                                    </p:anim>
                                    <p:anim calcmode="lin" valueType="num">
                                      <p:cBhvr>
                                        <p:cTn id="11" dur="500" fill="hold"/>
                                        <p:tgtEl>
                                          <p:spTgt spid="61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8" presetClass="emph" presetSubtype="0" decel="50000" fill="hold" grpId="3" nodeType="clickEffect">
                                  <p:stCondLst>
                                    <p:cond delay="0"/>
                                  </p:stCondLst>
                                  <p:childTnLst>
                                    <p:animRot by="876000">
                                      <p:cBhvr>
                                        <p:cTn id="15" dur="1000" fill="hold"/>
                                        <p:tgtEl>
                                          <p:spTgt spid="605"/>
                                        </p:tgtEl>
                                        <p:attrNameLst>
                                          <p:attrName>r</p:attrName>
                                        </p:attrNameLst>
                                      </p:cBhvr>
                                    </p:animRot>
                                  </p:childTnLst>
                                </p:cTn>
                              </p:par>
                            </p:childTnLst>
                          </p:cTn>
                        </p:par>
                        <p:par>
                          <p:cTn id="16" fill="hold">
                            <p:stCondLst>
                              <p:cond delay="1000"/>
                            </p:stCondLst>
                            <p:childTnLst>
                              <p:par>
                                <p:cTn id="17" presetID="23" presetClass="entr" presetSubtype="16" fill="hold" grpId="4" nodeType="afterEffect">
                                  <p:stCondLst>
                                    <p:cond delay="750"/>
                                  </p:stCondLst>
                                  <p:iterate>
                                    <p:tmAbs val="0"/>
                                  </p:iterate>
                                  <p:childTnLst>
                                    <p:set>
                                      <p:cBhvr>
                                        <p:cTn id="18" fill="hold"/>
                                        <p:tgtEl>
                                          <p:spTgt spid="619"/>
                                        </p:tgtEl>
                                        <p:attrNameLst>
                                          <p:attrName>style.visibility</p:attrName>
                                        </p:attrNameLst>
                                      </p:cBhvr>
                                      <p:to>
                                        <p:strVal val="visible"/>
                                      </p:to>
                                    </p:set>
                                    <p:anim calcmode="lin" valueType="num">
                                      <p:cBhvr>
                                        <p:cTn id="19" dur="500" fill="hold"/>
                                        <p:tgtEl>
                                          <p:spTgt spid="619"/>
                                        </p:tgtEl>
                                        <p:attrNameLst>
                                          <p:attrName>ppt_w</p:attrName>
                                        </p:attrNameLst>
                                      </p:cBhvr>
                                      <p:tavLst>
                                        <p:tav tm="0">
                                          <p:val>
                                            <p:fltVal val="0"/>
                                          </p:val>
                                        </p:tav>
                                        <p:tav tm="100000">
                                          <p:val>
                                            <p:strVal val="#ppt_w"/>
                                          </p:val>
                                        </p:tav>
                                      </p:tavLst>
                                    </p:anim>
                                    <p:anim calcmode="lin" valueType="num">
                                      <p:cBhvr>
                                        <p:cTn id="20" dur="500" fill="hold"/>
                                        <p:tgtEl>
                                          <p:spTgt spid="61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decel="50000" fill="hold" grpId="5" nodeType="clickEffect">
                                  <p:stCondLst>
                                    <p:cond delay="0"/>
                                  </p:stCondLst>
                                  <p:childTnLst>
                                    <p:animRot by="10560000">
                                      <p:cBhvr>
                                        <p:cTn id="24" dur="1000" fill="hold"/>
                                        <p:tgtEl>
                                          <p:spTgt spid="608"/>
                                        </p:tgtEl>
                                        <p:attrNameLst>
                                          <p:attrName>r</p:attrName>
                                        </p:attrNameLst>
                                      </p:cBhvr>
                                    </p:animRot>
                                  </p:childTnLst>
                                </p:cTn>
                              </p:par>
                            </p:childTnLst>
                          </p:cTn>
                        </p:par>
                        <p:par>
                          <p:cTn id="25" fill="hold">
                            <p:stCondLst>
                              <p:cond delay="1000"/>
                            </p:stCondLst>
                            <p:childTnLst>
                              <p:par>
                                <p:cTn id="26" presetID="23" presetClass="entr" presetSubtype="16" fill="hold" grpId="6" nodeType="afterEffect">
                                  <p:stCondLst>
                                    <p:cond delay="750"/>
                                  </p:stCondLst>
                                  <p:iterate>
                                    <p:tmAbs val="0"/>
                                  </p:iterate>
                                  <p:childTnLst>
                                    <p:set>
                                      <p:cBhvr>
                                        <p:cTn id="27" fill="hold"/>
                                        <p:tgtEl>
                                          <p:spTgt spid="622"/>
                                        </p:tgtEl>
                                        <p:attrNameLst>
                                          <p:attrName>style.visibility</p:attrName>
                                        </p:attrNameLst>
                                      </p:cBhvr>
                                      <p:to>
                                        <p:strVal val="visible"/>
                                      </p:to>
                                    </p:set>
                                    <p:anim calcmode="lin" valueType="num">
                                      <p:cBhvr>
                                        <p:cTn id="28" dur="500" fill="hold"/>
                                        <p:tgtEl>
                                          <p:spTgt spid="622"/>
                                        </p:tgtEl>
                                        <p:attrNameLst>
                                          <p:attrName>ppt_w</p:attrName>
                                        </p:attrNameLst>
                                      </p:cBhvr>
                                      <p:tavLst>
                                        <p:tav tm="0">
                                          <p:val>
                                            <p:fltVal val="0"/>
                                          </p:val>
                                        </p:tav>
                                        <p:tav tm="100000">
                                          <p:val>
                                            <p:strVal val="#ppt_w"/>
                                          </p:val>
                                        </p:tav>
                                      </p:tavLst>
                                    </p:anim>
                                    <p:anim calcmode="lin" valueType="num">
                                      <p:cBhvr>
                                        <p:cTn id="29" dur="500" fill="hold"/>
                                        <p:tgtEl>
                                          <p:spTgt spid="62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8" presetClass="emph" presetSubtype="0" decel="50000" fill="hold" grpId="7" nodeType="clickEffect">
                                  <p:stCondLst>
                                    <p:cond delay="0"/>
                                  </p:stCondLst>
                                  <p:childTnLst>
                                    <p:animRot by="240000">
                                      <p:cBhvr>
                                        <p:cTn id="33" dur="1000" fill="hold"/>
                                        <p:tgtEl>
                                          <p:spTgt spid="612"/>
                                        </p:tgtEl>
                                        <p:attrNameLst>
                                          <p:attrName>r</p:attrName>
                                        </p:attrNameLst>
                                      </p:cBhvr>
                                    </p:animRot>
                                  </p:childTnLst>
                                </p:cTn>
                              </p:par>
                            </p:childTnLst>
                          </p:cTn>
                        </p:par>
                        <p:par>
                          <p:cTn id="34" fill="hold">
                            <p:stCondLst>
                              <p:cond delay="1000"/>
                            </p:stCondLst>
                            <p:childTnLst>
                              <p:par>
                                <p:cTn id="35" presetID="23" presetClass="entr" presetSubtype="16" fill="hold" grpId="8" nodeType="afterEffect">
                                  <p:stCondLst>
                                    <p:cond delay="750"/>
                                  </p:stCondLst>
                                  <p:iterate>
                                    <p:tmAbs val="0"/>
                                  </p:iterate>
                                  <p:childTnLst>
                                    <p:set>
                                      <p:cBhvr>
                                        <p:cTn id="36" fill="hold"/>
                                        <p:tgtEl>
                                          <p:spTgt spid="625"/>
                                        </p:tgtEl>
                                        <p:attrNameLst>
                                          <p:attrName>style.visibility</p:attrName>
                                        </p:attrNameLst>
                                      </p:cBhvr>
                                      <p:to>
                                        <p:strVal val="visible"/>
                                      </p:to>
                                    </p:set>
                                    <p:anim calcmode="lin" valueType="num">
                                      <p:cBhvr>
                                        <p:cTn id="37" dur="500" fill="hold"/>
                                        <p:tgtEl>
                                          <p:spTgt spid="625"/>
                                        </p:tgtEl>
                                        <p:attrNameLst>
                                          <p:attrName>ppt_w</p:attrName>
                                        </p:attrNameLst>
                                      </p:cBhvr>
                                      <p:tavLst>
                                        <p:tav tm="0">
                                          <p:val>
                                            <p:fltVal val="0"/>
                                          </p:val>
                                        </p:tav>
                                        <p:tav tm="100000">
                                          <p:val>
                                            <p:strVal val="#ppt_w"/>
                                          </p:val>
                                        </p:tav>
                                      </p:tavLst>
                                    </p:anim>
                                    <p:anim calcmode="lin" valueType="num">
                                      <p:cBhvr>
                                        <p:cTn id="38" dur="500" fill="hold"/>
                                        <p:tgtEl>
                                          <p:spTgt spid="6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 animBg="1" advAuto="0"/>
      <p:bldP spid="605" grpId="3" animBg="1" advAuto="0"/>
      <p:bldP spid="608" grpId="5" animBg="1" advAuto="0"/>
      <p:bldP spid="612" grpId="7" animBg="1" advAuto="0"/>
      <p:bldP spid="616" grpId="2" animBg="1" advAuto="0"/>
      <p:bldP spid="619" grpId="4" animBg="1" advAuto="0"/>
      <p:bldP spid="622" grpId="6" animBg="1" advAuto="0"/>
      <p:bldP spid="625" grpId="8"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652"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PROBETAS DE PRUEBA / control Automático</a:t>
            </a:r>
          </a:p>
        </p:txBody>
      </p:sp>
      <p:pic>
        <p:nvPicPr>
          <p:cNvPr id="653" name="Imagen" descr="Imagen"/>
          <p:cNvPicPr>
            <a:picLocks noChangeAspect="1"/>
          </p:cNvPicPr>
          <p:nvPr/>
        </p:nvPicPr>
        <p:blipFill>
          <a:blip r:embed="rId3">
            <a:extLst/>
          </a:blip>
          <a:stretch>
            <a:fillRect/>
          </a:stretch>
        </p:blipFill>
        <p:spPr>
          <a:xfrm>
            <a:off x="1720624" y="2948733"/>
            <a:ext cx="12406288" cy="8379685"/>
          </a:xfrm>
          <a:prstGeom prst="rect">
            <a:avLst/>
          </a:prstGeom>
          <a:ln w="12700">
            <a:miter lim="400000"/>
          </a:ln>
          <a:effectLst>
            <a:outerShdw blurRad="190500" dist="279400" dir="5400000" rotWithShape="0">
              <a:srgbClr val="000000"/>
            </a:outerShdw>
          </a:effectLst>
        </p:spPr>
      </p:pic>
      <p:sp>
        <p:nvSpPr>
          <p:cNvPr id="654" name="RANURADO"/>
          <p:cNvSpPr txBox="1"/>
          <p:nvPr/>
        </p:nvSpPr>
        <p:spPr>
          <a:xfrm>
            <a:off x="15379718" y="3111007"/>
            <a:ext cx="3640573" cy="8509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RANURADO</a:t>
            </a:r>
          </a:p>
        </p:txBody>
      </p:sp>
      <p:sp>
        <p:nvSpPr>
          <p:cNvPr id="655" name="DISTANCIAS LINEALES"/>
          <p:cNvSpPr txBox="1"/>
          <p:nvPr/>
        </p:nvSpPr>
        <p:spPr>
          <a:xfrm>
            <a:off x="16755710" y="5231719"/>
            <a:ext cx="6249430" cy="825501"/>
          </a:xfrm>
          <a:prstGeom prst="rect">
            <a:avLst/>
          </a:prstGeom>
          <a:solidFill>
            <a:srgbClr val="AB180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DISTANCIAS LINEALES</a:t>
            </a:r>
          </a:p>
        </p:txBody>
      </p:sp>
      <p:sp>
        <p:nvSpPr>
          <p:cNvPr id="656" name="ERRORES Y TOLERANCIAS"/>
          <p:cNvSpPr txBox="1"/>
          <p:nvPr/>
        </p:nvSpPr>
        <p:spPr>
          <a:xfrm>
            <a:off x="16680789" y="7672926"/>
            <a:ext cx="7187668" cy="825501"/>
          </a:xfrm>
          <a:prstGeom prst="rect">
            <a:avLst/>
          </a:prstGeom>
          <a:solidFill>
            <a:schemeClr val="accent6">
              <a:hueOff val="-193447"/>
              <a:satOff val="3713"/>
              <a:lumOff val="1132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ERRORES Y TOLERANCIAS</a:t>
            </a:r>
          </a:p>
        </p:txBody>
      </p:sp>
      <p:sp>
        <p:nvSpPr>
          <p:cNvPr id="657" name="CALIBRACIÓN DE PULSOS"/>
          <p:cNvSpPr txBox="1"/>
          <p:nvPr/>
        </p:nvSpPr>
        <p:spPr>
          <a:xfrm>
            <a:off x="16569013" y="10114133"/>
            <a:ext cx="7411220" cy="825501"/>
          </a:xfrm>
          <a:prstGeom prst="rect">
            <a:avLst/>
          </a:pr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CALIBRACIÓN DE PULSOS</a:t>
            </a:r>
          </a:p>
        </p:txBody>
      </p:sp>
      <p:pic>
        <p:nvPicPr>
          <p:cNvPr id="664" name="Línea de conexión" descr="Línea de conexión"/>
          <p:cNvPicPr>
            <a:picLocks/>
          </p:cNvPicPr>
          <p:nvPr/>
        </p:nvPicPr>
        <p:blipFill>
          <a:blip r:embed="rId4">
            <a:extLst/>
          </a:blip>
          <a:stretch>
            <a:fillRect/>
          </a:stretch>
        </p:blipFill>
        <p:spPr>
          <a:xfrm>
            <a:off x="19230747" y="3429096"/>
            <a:ext cx="3555627" cy="1758309"/>
          </a:xfrm>
          <a:prstGeom prst="rect">
            <a:avLst/>
          </a:prstGeom>
        </p:spPr>
      </p:pic>
      <p:cxnSp>
        <p:nvCxnSpPr>
          <p:cNvPr id="659" name="Línea de conexión"/>
          <p:cNvCxnSpPr>
            <a:stCxn id="655" idx="0"/>
            <a:endCxn id="656" idx="0"/>
          </p:cNvCxnSpPr>
          <p:nvPr/>
        </p:nvCxnSpPr>
        <p:spPr>
          <a:xfrm>
            <a:off x="19880425" y="5644469"/>
            <a:ext cx="394198" cy="2441208"/>
          </a:xfrm>
          <a:prstGeom prst="straightConnector1">
            <a:avLst/>
          </a:prstGeom>
          <a:ln w="203200" cap="rnd">
            <a:solidFill>
              <a:schemeClr val="accent6">
                <a:hueOff val="-193447"/>
                <a:satOff val="3713"/>
                <a:lumOff val="11329"/>
              </a:schemeClr>
            </a:solidFill>
            <a:miter lim="400000"/>
            <a:tailEnd type="triangle"/>
          </a:ln>
        </p:spPr>
      </p:cxnSp>
      <p:pic>
        <p:nvPicPr>
          <p:cNvPr id="666" name="Línea de conexión" descr="Línea de conexión"/>
          <p:cNvPicPr>
            <a:picLocks/>
          </p:cNvPicPr>
          <p:nvPr/>
        </p:nvPicPr>
        <p:blipFill>
          <a:blip r:embed="rId5">
            <a:extLst/>
          </a:blip>
          <a:stretch>
            <a:fillRect/>
          </a:stretch>
        </p:blipFill>
        <p:spPr>
          <a:xfrm>
            <a:off x="15513619" y="8483446"/>
            <a:ext cx="2986868" cy="1838044"/>
          </a:xfrm>
          <a:prstGeom prst="rect">
            <a:avLst/>
          </a:prstGeom>
        </p:spPr>
      </p:pic>
      <p:sp>
        <p:nvSpPr>
          <p:cNvPr id="661" name="Avance : 138 mm/min"/>
          <p:cNvSpPr txBox="1"/>
          <p:nvPr/>
        </p:nvSpPr>
        <p:spPr>
          <a:xfrm>
            <a:off x="12250801" y="12196745"/>
            <a:ext cx="447248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Avance : 138 mm/min</a:t>
            </a:r>
          </a:p>
        </p:txBody>
      </p:sp>
      <p:sp>
        <p:nvSpPr>
          <p:cNvPr id="662" name="Husillo : 1800 rpm"/>
          <p:cNvSpPr txBox="1"/>
          <p:nvPr/>
        </p:nvSpPr>
        <p:spPr>
          <a:xfrm>
            <a:off x="17711858" y="12196745"/>
            <a:ext cx="379134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Husillo : 1800 rpm</a:t>
            </a:r>
          </a:p>
        </p:txBody>
      </p:sp>
      <p:sp>
        <p:nvSpPr>
          <p:cNvPr id="663" name="2x8"/>
          <p:cNvSpPr txBox="1"/>
          <p:nvPr/>
        </p:nvSpPr>
        <p:spPr>
          <a:xfrm>
            <a:off x="689853" y="10602754"/>
            <a:ext cx="86563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2x8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64"/>
                                        </p:tgtEl>
                                        <p:attrNameLst>
                                          <p:attrName>style.visibility</p:attrName>
                                        </p:attrNameLst>
                                      </p:cBhvr>
                                      <p:to>
                                        <p:strVal val="visible"/>
                                      </p:to>
                                    </p:set>
                                    <p:animEffect transition="in" filter="dissolve">
                                      <p:cBhvr>
                                        <p:cTn id="7" dur="2000"/>
                                        <p:tgtEl>
                                          <p:spTgt spid="6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59"/>
                                        </p:tgtEl>
                                        <p:attrNameLst>
                                          <p:attrName>style.visibility</p:attrName>
                                        </p:attrNameLst>
                                      </p:cBhvr>
                                      <p:to>
                                        <p:strVal val="visible"/>
                                      </p:to>
                                    </p:set>
                                    <p:animEffect transition="in" filter="dissolv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66"/>
                                        </p:tgtEl>
                                        <p:attrNameLst>
                                          <p:attrName>style.visibility</p:attrName>
                                        </p:attrNameLst>
                                      </p:cBhvr>
                                      <p:to>
                                        <p:strVal val="visible"/>
                                      </p:to>
                                    </p:set>
                                    <p:animEffect transition="in" filter="dissolve">
                                      <p:cBhvr>
                                        <p:cTn id="17" dur="2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1" animBg="1" advAuto="0"/>
      <p:bldP spid="659" grpId="2" animBg="1" advAuto="0"/>
      <p:bldP spid="666"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672" name="Rectángulo 2"/>
          <p:cNvSpPr txBox="1"/>
          <p:nvPr/>
        </p:nvSpPr>
        <p:spPr>
          <a:xfrm>
            <a:off x="1219927" y="2040230"/>
            <a:ext cx="178564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X</a:t>
            </a:r>
          </a:p>
        </p:txBody>
      </p:sp>
      <p:pic>
        <p:nvPicPr>
          <p:cNvPr id="673" name="Imagen" descr="Imagen"/>
          <p:cNvPicPr>
            <a:picLocks noChangeAspect="1"/>
          </p:cNvPicPr>
          <p:nvPr/>
        </p:nvPicPr>
        <p:blipFill>
          <a:blip r:embed="rId3">
            <a:extLst/>
          </a:blip>
          <a:stretch>
            <a:fillRect/>
          </a:stretch>
        </p:blipFill>
        <p:spPr>
          <a:xfrm>
            <a:off x="471387" y="4404433"/>
            <a:ext cx="10985213" cy="7130753"/>
          </a:xfrm>
          <a:prstGeom prst="rect">
            <a:avLst/>
          </a:prstGeom>
          <a:ln w="12700">
            <a:miter lim="400000"/>
          </a:ln>
        </p:spPr>
      </p:pic>
      <p:pic>
        <p:nvPicPr>
          <p:cNvPr id="674" name="Captura de pantalla 2019-01-30 a la(s) 01.41.18.png" descr="Captura de pantalla 2019-01-30 a la(s) 01.41.18.png"/>
          <p:cNvPicPr>
            <a:picLocks noChangeAspect="1"/>
          </p:cNvPicPr>
          <p:nvPr/>
        </p:nvPicPr>
        <p:blipFill>
          <a:blip r:embed="rId4">
            <a:extLst/>
          </a:blip>
          <a:stretch>
            <a:fillRect/>
          </a:stretch>
        </p:blipFill>
        <p:spPr>
          <a:xfrm>
            <a:off x="12914820" y="4532490"/>
            <a:ext cx="10833349" cy="6874639"/>
          </a:xfrm>
          <a:prstGeom prst="rect">
            <a:avLst/>
          </a:prstGeom>
          <a:ln w="12700">
            <a:miter lim="400000"/>
          </a:ln>
        </p:spPr>
      </p:pic>
      <p:sp>
        <p:nvSpPr>
          <p:cNvPr id="675" name="Referencia : 16 mm"/>
          <p:cNvSpPr txBox="1"/>
          <p:nvPr/>
        </p:nvSpPr>
        <p:spPr>
          <a:xfrm>
            <a:off x="9700331" y="2611107"/>
            <a:ext cx="3956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16 mm</a:t>
            </a:r>
          </a:p>
        </p:txBody>
      </p:sp>
      <p:sp>
        <p:nvSpPr>
          <p:cNvPr id="676" name="Error promedio: 0.08 mm"/>
          <p:cNvSpPr txBox="1"/>
          <p:nvPr/>
        </p:nvSpPr>
        <p:spPr>
          <a:xfrm>
            <a:off x="9060991" y="3267400"/>
            <a:ext cx="523473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promedio: 0.08 mm</a:t>
            </a:r>
          </a:p>
        </p:txBody>
      </p:sp>
      <p:sp>
        <p:nvSpPr>
          <p:cNvPr id="677" name="Pulsos: 79.87"/>
          <p:cNvSpPr txBox="1"/>
          <p:nvPr/>
        </p:nvSpPr>
        <p:spPr>
          <a:xfrm>
            <a:off x="10353935" y="3917724"/>
            <a:ext cx="2648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79.87</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682" name="Rectángulo 2"/>
          <p:cNvSpPr txBox="1"/>
          <p:nvPr/>
        </p:nvSpPr>
        <p:spPr>
          <a:xfrm>
            <a:off x="1219927" y="2040230"/>
            <a:ext cx="178564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Y</a:t>
            </a:r>
          </a:p>
        </p:txBody>
      </p:sp>
      <p:sp>
        <p:nvSpPr>
          <p:cNvPr id="683" name="Referencia : 24 mm"/>
          <p:cNvSpPr txBox="1"/>
          <p:nvPr/>
        </p:nvSpPr>
        <p:spPr>
          <a:xfrm>
            <a:off x="9700331" y="2611107"/>
            <a:ext cx="3956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24 mm</a:t>
            </a:r>
          </a:p>
        </p:txBody>
      </p:sp>
      <p:sp>
        <p:nvSpPr>
          <p:cNvPr id="684" name="Error promedio: 0.02 mm"/>
          <p:cNvSpPr txBox="1"/>
          <p:nvPr/>
        </p:nvSpPr>
        <p:spPr>
          <a:xfrm>
            <a:off x="9060991" y="3267400"/>
            <a:ext cx="523473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promedio: 0.02 mm</a:t>
            </a:r>
          </a:p>
        </p:txBody>
      </p:sp>
      <p:pic>
        <p:nvPicPr>
          <p:cNvPr id="685" name="Captura de pantalla 2019-01-30 a la(s) 01.41.35.png" descr="Captura de pantalla 2019-01-30 a la(s) 01.41.35.png"/>
          <p:cNvPicPr>
            <a:picLocks noChangeAspect="1"/>
          </p:cNvPicPr>
          <p:nvPr/>
        </p:nvPicPr>
        <p:blipFill>
          <a:blip r:embed="rId3">
            <a:extLst/>
          </a:blip>
          <a:stretch>
            <a:fillRect/>
          </a:stretch>
        </p:blipFill>
        <p:spPr>
          <a:xfrm>
            <a:off x="469900" y="4406900"/>
            <a:ext cx="10611088" cy="7116747"/>
          </a:xfrm>
          <a:prstGeom prst="rect">
            <a:avLst/>
          </a:prstGeom>
          <a:ln w="12700">
            <a:miter lim="400000"/>
          </a:ln>
        </p:spPr>
      </p:pic>
      <p:pic>
        <p:nvPicPr>
          <p:cNvPr id="686" name="Captura de pantalla 2019-01-30 a la(s) 01.41.58.png" descr="Captura de pantalla 2019-01-30 a la(s) 01.41.58.png"/>
          <p:cNvPicPr>
            <a:picLocks noChangeAspect="1"/>
          </p:cNvPicPr>
          <p:nvPr/>
        </p:nvPicPr>
        <p:blipFill>
          <a:blip r:embed="rId4">
            <a:extLst/>
          </a:blip>
          <a:stretch>
            <a:fillRect/>
          </a:stretch>
        </p:blipFill>
        <p:spPr>
          <a:xfrm>
            <a:off x="12915900" y="4533900"/>
            <a:ext cx="10278845" cy="6965387"/>
          </a:xfrm>
          <a:prstGeom prst="rect">
            <a:avLst/>
          </a:prstGeom>
          <a:ln w="12700">
            <a:miter lim="400000"/>
          </a:ln>
        </p:spPr>
      </p:pic>
      <p:sp>
        <p:nvSpPr>
          <p:cNvPr id="687" name="Pulsos: 82.265"/>
          <p:cNvSpPr txBox="1"/>
          <p:nvPr/>
        </p:nvSpPr>
        <p:spPr>
          <a:xfrm>
            <a:off x="10226935" y="3917724"/>
            <a:ext cx="2902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82.265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692" name="Rectángulo 2"/>
          <p:cNvSpPr txBox="1"/>
          <p:nvPr/>
        </p:nvSpPr>
        <p:spPr>
          <a:xfrm>
            <a:off x="1219927" y="2040230"/>
            <a:ext cx="178564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Z</a:t>
            </a:r>
          </a:p>
        </p:txBody>
      </p:sp>
      <p:sp>
        <p:nvSpPr>
          <p:cNvPr id="693" name="Referencia : 5 mm"/>
          <p:cNvSpPr txBox="1"/>
          <p:nvPr/>
        </p:nvSpPr>
        <p:spPr>
          <a:xfrm>
            <a:off x="9827331" y="2611107"/>
            <a:ext cx="370205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5 mm</a:t>
            </a:r>
          </a:p>
        </p:txBody>
      </p:sp>
      <p:sp>
        <p:nvSpPr>
          <p:cNvPr id="694" name="Error promedio: 0.02 mm"/>
          <p:cNvSpPr txBox="1"/>
          <p:nvPr/>
        </p:nvSpPr>
        <p:spPr>
          <a:xfrm>
            <a:off x="9060991" y="3267400"/>
            <a:ext cx="523473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promedio: 0.02 mm</a:t>
            </a:r>
          </a:p>
        </p:txBody>
      </p:sp>
      <p:pic>
        <p:nvPicPr>
          <p:cNvPr id="695" name="Captura de pantalla 2019-01-30 a la(s) 01.55.14.png" descr="Captura de pantalla 2019-01-30 a la(s) 01.55.14.png"/>
          <p:cNvPicPr>
            <a:picLocks noChangeAspect="1"/>
          </p:cNvPicPr>
          <p:nvPr/>
        </p:nvPicPr>
        <p:blipFill>
          <a:blip r:embed="rId3">
            <a:extLst/>
          </a:blip>
          <a:stretch>
            <a:fillRect/>
          </a:stretch>
        </p:blipFill>
        <p:spPr>
          <a:xfrm>
            <a:off x="12915900" y="4533900"/>
            <a:ext cx="10871060" cy="7521702"/>
          </a:xfrm>
          <a:prstGeom prst="rect">
            <a:avLst/>
          </a:prstGeom>
          <a:ln w="12700">
            <a:miter lim="400000"/>
          </a:ln>
        </p:spPr>
      </p:pic>
      <p:pic>
        <p:nvPicPr>
          <p:cNvPr id="696" name="Captura de pantalla 2019-01-30 a la(s) 01.55.02.png" descr="Captura de pantalla 2019-01-30 a la(s) 01.55.02.png"/>
          <p:cNvPicPr>
            <a:picLocks noChangeAspect="1"/>
          </p:cNvPicPr>
          <p:nvPr/>
        </p:nvPicPr>
        <p:blipFill>
          <a:blip r:embed="rId4">
            <a:extLst/>
          </a:blip>
          <a:stretch>
            <a:fillRect/>
          </a:stretch>
        </p:blipFill>
        <p:spPr>
          <a:xfrm>
            <a:off x="469900" y="4406900"/>
            <a:ext cx="10375952" cy="7296758"/>
          </a:xfrm>
          <a:prstGeom prst="rect">
            <a:avLst/>
          </a:prstGeom>
          <a:ln w="12700">
            <a:miter lim="400000"/>
          </a:ln>
        </p:spPr>
      </p:pic>
      <p:sp>
        <p:nvSpPr>
          <p:cNvPr id="697" name="Pulsos: 456.92"/>
          <p:cNvSpPr txBox="1"/>
          <p:nvPr/>
        </p:nvSpPr>
        <p:spPr>
          <a:xfrm>
            <a:off x="10226935" y="3917724"/>
            <a:ext cx="2902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456.92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702" name="Rectángulo 2"/>
          <p:cNvSpPr txBox="1"/>
          <p:nvPr/>
        </p:nvSpPr>
        <p:spPr>
          <a:xfrm>
            <a:off x="1219927" y="2040230"/>
            <a:ext cx="178564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EJE E</a:t>
            </a:r>
          </a:p>
        </p:txBody>
      </p:sp>
      <p:sp>
        <p:nvSpPr>
          <p:cNvPr id="703" name="Referencia : 10º"/>
          <p:cNvSpPr txBox="1"/>
          <p:nvPr/>
        </p:nvSpPr>
        <p:spPr>
          <a:xfrm>
            <a:off x="10072650" y="2611107"/>
            <a:ext cx="321141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Referencia : 10º</a:t>
            </a:r>
          </a:p>
        </p:txBody>
      </p:sp>
      <p:sp>
        <p:nvSpPr>
          <p:cNvPr id="704" name="Error promedio: 0.18º"/>
          <p:cNvSpPr txBox="1"/>
          <p:nvPr/>
        </p:nvSpPr>
        <p:spPr>
          <a:xfrm>
            <a:off x="9433309" y="3267400"/>
            <a:ext cx="4490096"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Error promedio: 0.18º</a:t>
            </a:r>
          </a:p>
        </p:txBody>
      </p:sp>
      <p:pic>
        <p:nvPicPr>
          <p:cNvPr id="705" name="Captura de pantalla 2019-01-30 a la(s) 01.43.09.png" descr="Captura de pantalla 2019-01-30 a la(s) 01.43.09.png"/>
          <p:cNvPicPr>
            <a:picLocks noChangeAspect="1"/>
          </p:cNvPicPr>
          <p:nvPr/>
        </p:nvPicPr>
        <p:blipFill>
          <a:blip r:embed="rId3">
            <a:extLst/>
          </a:blip>
          <a:stretch>
            <a:fillRect/>
          </a:stretch>
        </p:blipFill>
        <p:spPr>
          <a:xfrm>
            <a:off x="469900" y="4406900"/>
            <a:ext cx="10330658" cy="7080144"/>
          </a:xfrm>
          <a:prstGeom prst="rect">
            <a:avLst/>
          </a:prstGeom>
          <a:ln w="12700">
            <a:miter lim="400000"/>
          </a:ln>
        </p:spPr>
      </p:pic>
      <p:pic>
        <p:nvPicPr>
          <p:cNvPr id="706" name="Captura de pantalla 2019-01-30 a la(s) 01.43.24.png" descr="Captura de pantalla 2019-01-30 a la(s) 01.43.24.png"/>
          <p:cNvPicPr>
            <a:picLocks noChangeAspect="1"/>
          </p:cNvPicPr>
          <p:nvPr/>
        </p:nvPicPr>
        <p:blipFill>
          <a:blip r:embed="rId4">
            <a:extLst/>
          </a:blip>
          <a:stretch>
            <a:fillRect/>
          </a:stretch>
        </p:blipFill>
        <p:spPr>
          <a:xfrm>
            <a:off x="12915900" y="4533900"/>
            <a:ext cx="10585427" cy="7199647"/>
          </a:xfrm>
          <a:prstGeom prst="rect">
            <a:avLst/>
          </a:prstGeom>
          <a:ln w="12700">
            <a:miter lim="400000"/>
          </a:ln>
        </p:spPr>
      </p:pic>
      <p:sp>
        <p:nvSpPr>
          <p:cNvPr id="707" name="Pulsos: 90.54"/>
          <p:cNvSpPr txBox="1"/>
          <p:nvPr/>
        </p:nvSpPr>
        <p:spPr>
          <a:xfrm>
            <a:off x="10353935" y="3917724"/>
            <a:ext cx="26488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Pulsos: 90.54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OBJETIVOS ESPECÍFICOS"/>
          <p:cNvSpPr txBox="1"/>
          <p:nvPr/>
        </p:nvSpPr>
        <p:spPr>
          <a:xfrm>
            <a:off x="31056" y="-163797"/>
            <a:ext cx="16795450"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OBJETIVOS ESPECÍFICOS</a:t>
            </a:r>
          </a:p>
        </p:txBody>
      </p:sp>
      <p:sp>
        <p:nvSpPr>
          <p:cNvPr id="258" name="Diseñar y construir un teach pendant para el control manual de la fresadora Bridgeport."/>
          <p:cNvSpPr txBox="1"/>
          <p:nvPr/>
        </p:nvSpPr>
        <p:spPr>
          <a:xfrm>
            <a:off x="4519379" y="2800964"/>
            <a:ext cx="18322160" cy="15748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Diseñar y construir un teach pendant para el control manual de la fresadora Bridgeport.</a:t>
            </a:r>
          </a:p>
        </p:txBody>
      </p:sp>
      <p:sp>
        <p:nvSpPr>
          <p:cNvPr id="259" name="Implementar el control automático del sistema de fresado CNC para uso de 4to eje en la fresadora vertical Bridgeport."/>
          <p:cNvSpPr txBox="1"/>
          <p:nvPr/>
        </p:nvSpPr>
        <p:spPr>
          <a:xfrm>
            <a:off x="4496470" y="6064249"/>
            <a:ext cx="18322160" cy="15748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Implementar el control automático del sistema de fresado CNC para uso de 4to eje en la fresadora vertical Bridgeport.</a:t>
            </a:r>
          </a:p>
        </p:txBody>
      </p:sp>
      <p:sp>
        <p:nvSpPr>
          <p:cNvPr id="260" name="Realizar pruebas de manufactura en el sistema CNC de 4 ejes para la detección y corrección de errores, a fin de obtener una precisión rotacional del cuarto eje de +-0.8º"/>
          <p:cNvSpPr txBox="1"/>
          <p:nvPr/>
        </p:nvSpPr>
        <p:spPr>
          <a:xfrm>
            <a:off x="4519379" y="9022626"/>
            <a:ext cx="18322160" cy="22987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Realizar pruebas de manufactura en el sistema CNC de 4 ejes para la detección y corrección de errores, a fin de obtener una precisión rotacional del cuarto eje de +-0.8º</a:t>
            </a:r>
          </a:p>
        </p:txBody>
      </p:sp>
      <p:sp>
        <p:nvSpPr>
          <p:cNvPr id="261" name="Gráfica de función"/>
          <p:cNvSpPr/>
          <p:nvPr/>
        </p:nvSpPr>
        <p:spPr>
          <a:xfrm>
            <a:off x="1205660" y="8882926"/>
            <a:ext cx="2045497" cy="2032000"/>
          </a:xfrm>
          <a:custGeom>
            <a:avLst/>
            <a:gdLst/>
            <a:ahLst/>
            <a:cxnLst>
              <a:cxn ang="0">
                <a:pos x="wd2" y="hd2"/>
              </a:cxn>
              <a:cxn ang="5400000">
                <a:pos x="wd2" y="hd2"/>
              </a:cxn>
              <a:cxn ang="10800000">
                <a:pos x="wd2" y="hd2"/>
              </a:cxn>
              <a:cxn ang="16200000">
                <a:pos x="wd2" y="hd2"/>
              </a:cxn>
            </a:cxnLst>
            <a:rect l="0" t="0" r="r" b="b"/>
            <a:pathLst>
              <a:path w="21600" h="21600"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62" name="Organigrama"/>
          <p:cNvSpPr/>
          <p:nvPr/>
        </p:nvSpPr>
        <p:spPr>
          <a:xfrm>
            <a:off x="1046173" y="5562600"/>
            <a:ext cx="2364470" cy="2032000"/>
          </a:xfrm>
          <a:custGeom>
            <a:avLst/>
            <a:gdLst/>
            <a:ahLst/>
            <a:cxnLst>
              <a:cxn ang="0">
                <a:pos x="wd2" y="hd2"/>
              </a:cxn>
              <a:cxn ang="5400000">
                <a:pos x="wd2" y="hd2"/>
              </a:cxn>
              <a:cxn ang="10800000">
                <a:pos x="wd2" y="hd2"/>
              </a:cxn>
              <a:cxn ang="16200000">
                <a:pos x="wd2" y="hd2"/>
              </a:cxn>
            </a:cxnLst>
            <a:rect l="0" t="0" r="r" b="b"/>
            <a:pathLst>
              <a:path w="21600" h="21600" extrusionOk="0">
                <a:moveTo>
                  <a:pt x="7974" y="0"/>
                </a:moveTo>
                <a:cubicBezTo>
                  <a:pt x="7706" y="0"/>
                  <a:pt x="7487" y="255"/>
                  <a:pt x="7487" y="566"/>
                </a:cubicBezTo>
                <a:lnTo>
                  <a:pt x="7487" y="3615"/>
                </a:lnTo>
                <a:cubicBezTo>
                  <a:pt x="7487" y="3926"/>
                  <a:pt x="7706" y="4181"/>
                  <a:pt x="7974" y="4181"/>
                </a:cubicBezTo>
                <a:lnTo>
                  <a:pt x="10530" y="4181"/>
                </a:lnTo>
                <a:lnTo>
                  <a:pt x="10530" y="7322"/>
                </a:lnTo>
                <a:lnTo>
                  <a:pt x="3210" y="7322"/>
                </a:lnTo>
                <a:cubicBezTo>
                  <a:pt x="3102" y="7322"/>
                  <a:pt x="3015" y="7425"/>
                  <a:pt x="3015" y="7550"/>
                </a:cubicBezTo>
                <a:lnTo>
                  <a:pt x="3015" y="10705"/>
                </a:lnTo>
                <a:lnTo>
                  <a:pt x="974" y="10705"/>
                </a:lnTo>
                <a:cubicBezTo>
                  <a:pt x="706" y="10705"/>
                  <a:pt x="487" y="10959"/>
                  <a:pt x="487" y="11271"/>
                </a:cubicBezTo>
                <a:lnTo>
                  <a:pt x="487" y="13737"/>
                </a:lnTo>
                <a:cubicBezTo>
                  <a:pt x="487" y="14049"/>
                  <a:pt x="706" y="14304"/>
                  <a:pt x="974" y="14304"/>
                </a:cubicBezTo>
                <a:lnTo>
                  <a:pt x="3015" y="14304"/>
                </a:lnTo>
                <a:lnTo>
                  <a:pt x="3015" y="17244"/>
                </a:lnTo>
                <a:lnTo>
                  <a:pt x="1350" y="17244"/>
                </a:lnTo>
                <a:cubicBezTo>
                  <a:pt x="1243" y="17244"/>
                  <a:pt x="1156" y="17345"/>
                  <a:pt x="1156" y="17470"/>
                </a:cubicBezTo>
                <a:lnTo>
                  <a:pt x="1156" y="19454"/>
                </a:lnTo>
                <a:lnTo>
                  <a:pt x="274" y="19454"/>
                </a:lnTo>
                <a:cubicBezTo>
                  <a:pt x="124" y="19454"/>
                  <a:pt x="0" y="19598"/>
                  <a:pt x="0" y="19773"/>
                </a:cubicBezTo>
                <a:lnTo>
                  <a:pt x="0" y="21281"/>
                </a:lnTo>
                <a:cubicBezTo>
                  <a:pt x="0" y="21456"/>
                  <a:pt x="124" y="21600"/>
                  <a:pt x="274" y="21600"/>
                </a:cubicBezTo>
                <a:lnTo>
                  <a:pt x="2579" y="21600"/>
                </a:lnTo>
                <a:cubicBezTo>
                  <a:pt x="2729" y="21600"/>
                  <a:pt x="2853" y="21456"/>
                  <a:pt x="2853" y="21281"/>
                </a:cubicBezTo>
                <a:lnTo>
                  <a:pt x="2853" y="19773"/>
                </a:lnTo>
                <a:cubicBezTo>
                  <a:pt x="2853" y="19599"/>
                  <a:pt x="2729" y="19454"/>
                  <a:pt x="2579" y="19454"/>
                </a:cubicBezTo>
                <a:lnTo>
                  <a:pt x="1697" y="19454"/>
                </a:lnTo>
                <a:lnTo>
                  <a:pt x="1697" y="18111"/>
                </a:lnTo>
                <a:cubicBezTo>
                  <a:pt x="1697" y="17987"/>
                  <a:pt x="1784" y="17885"/>
                  <a:pt x="1891" y="17885"/>
                </a:cubicBezTo>
                <a:lnTo>
                  <a:pt x="4629" y="17885"/>
                </a:lnTo>
                <a:cubicBezTo>
                  <a:pt x="4736" y="17885"/>
                  <a:pt x="4824" y="17987"/>
                  <a:pt x="4824" y="18111"/>
                </a:cubicBezTo>
                <a:lnTo>
                  <a:pt x="4824" y="19454"/>
                </a:lnTo>
                <a:lnTo>
                  <a:pt x="3941" y="19454"/>
                </a:lnTo>
                <a:cubicBezTo>
                  <a:pt x="3791" y="19454"/>
                  <a:pt x="3668" y="19598"/>
                  <a:pt x="3668" y="19773"/>
                </a:cubicBezTo>
                <a:lnTo>
                  <a:pt x="3668" y="21281"/>
                </a:lnTo>
                <a:cubicBezTo>
                  <a:pt x="3668" y="21456"/>
                  <a:pt x="3791" y="21600"/>
                  <a:pt x="3941" y="21600"/>
                </a:cubicBezTo>
                <a:lnTo>
                  <a:pt x="6247" y="21600"/>
                </a:lnTo>
                <a:cubicBezTo>
                  <a:pt x="6397" y="21600"/>
                  <a:pt x="6519" y="21456"/>
                  <a:pt x="6519" y="21281"/>
                </a:cubicBezTo>
                <a:lnTo>
                  <a:pt x="6519" y="19773"/>
                </a:lnTo>
                <a:cubicBezTo>
                  <a:pt x="6519" y="19599"/>
                  <a:pt x="6397" y="19454"/>
                  <a:pt x="6247" y="19454"/>
                </a:cubicBezTo>
                <a:lnTo>
                  <a:pt x="5365" y="19454"/>
                </a:lnTo>
                <a:lnTo>
                  <a:pt x="5365" y="17470"/>
                </a:lnTo>
                <a:cubicBezTo>
                  <a:pt x="5365" y="17345"/>
                  <a:pt x="5277" y="17244"/>
                  <a:pt x="5170" y="17244"/>
                </a:cubicBezTo>
                <a:lnTo>
                  <a:pt x="3556" y="17244"/>
                </a:lnTo>
                <a:lnTo>
                  <a:pt x="3556" y="14304"/>
                </a:lnTo>
                <a:lnTo>
                  <a:pt x="5549" y="14304"/>
                </a:lnTo>
                <a:cubicBezTo>
                  <a:pt x="5816" y="14304"/>
                  <a:pt x="6035" y="14049"/>
                  <a:pt x="6035" y="13737"/>
                </a:cubicBezTo>
                <a:lnTo>
                  <a:pt x="6035" y="11271"/>
                </a:lnTo>
                <a:cubicBezTo>
                  <a:pt x="6035" y="10960"/>
                  <a:pt x="5816" y="10705"/>
                  <a:pt x="5549" y="10705"/>
                </a:cubicBezTo>
                <a:lnTo>
                  <a:pt x="3556" y="10705"/>
                </a:lnTo>
                <a:lnTo>
                  <a:pt x="3556" y="8179"/>
                </a:lnTo>
                <a:cubicBezTo>
                  <a:pt x="3556" y="8055"/>
                  <a:pt x="3643" y="7951"/>
                  <a:pt x="3750" y="7951"/>
                </a:cubicBezTo>
                <a:lnTo>
                  <a:pt x="10530" y="7951"/>
                </a:lnTo>
                <a:lnTo>
                  <a:pt x="10530" y="10705"/>
                </a:lnTo>
                <a:lnTo>
                  <a:pt x="8513" y="10705"/>
                </a:lnTo>
                <a:cubicBezTo>
                  <a:pt x="8246" y="10705"/>
                  <a:pt x="8026" y="10960"/>
                  <a:pt x="8026" y="11271"/>
                </a:cubicBezTo>
                <a:lnTo>
                  <a:pt x="8026" y="13737"/>
                </a:lnTo>
                <a:cubicBezTo>
                  <a:pt x="8026" y="14049"/>
                  <a:pt x="8246" y="14304"/>
                  <a:pt x="8513" y="14304"/>
                </a:cubicBezTo>
                <a:lnTo>
                  <a:pt x="10530" y="14304"/>
                </a:lnTo>
                <a:lnTo>
                  <a:pt x="10530" y="17244"/>
                </a:lnTo>
                <a:lnTo>
                  <a:pt x="8890" y="17244"/>
                </a:lnTo>
                <a:cubicBezTo>
                  <a:pt x="8783" y="17244"/>
                  <a:pt x="8696" y="17345"/>
                  <a:pt x="8696" y="17470"/>
                </a:cubicBezTo>
                <a:lnTo>
                  <a:pt x="8696" y="19454"/>
                </a:lnTo>
                <a:lnTo>
                  <a:pt x="7790" y="19454"/>
                </a:lnTo>
                <a:cubicBezTo>
                  <a:pt x="7640" y="19454"/>
                  <a:pt x="7516" y="19598"/>
                  <a:pt x="7516" y="19773"/>
                </a:cubicBezTo>
                <a:lnTo>
                  <a:pt x="7516" y="21281"/>
                </a:lnTo>
                <a:cubicBezTo>
                  <a:pt x="7516" y="21456"/>
                  <a:pt x="7640" y="21600"/>
                  <a:pt x="7790" y="21600"/>
                </a:cubicBezTo>
                <a:lnTo>
                  <a:pt x="10095" y="21600"/>
                </a:lnTo>
                <a:cubicBezTo>
                  <a:pt x="10245" y="21600"/>
                  <a:pt x="10367" y="21456"/>
                  <a:pt x="10367" y="21281"/>
                </a:cubicBezTo>
                <a:lnTo>
                  <a:pt x="10367" y="19773"/>
                </a:lnTo>
                <a:cubicBezTo>
                  <a:pt x="10367" y="19599"/>
                  <a:pt x="10245" y="19454"/>
                  <a:pt x="10095" y="19454"/>
                </a:cubicBezTo>
                <a:lnTo>
                  <a:pt x="9237" y="19454"/>
                </a:lnTo>
                <a:lnTo>
                  <a:pt x="9237" y="18111"/>
                </a:lnTo>
                <a:cubicBezTo>
                  <a:pt x="9237" y="17987"/>
                  <a:pt x="9324" y="17885"/>
                  <a:pt x="9431" y="17885"/>
                </a:cubicBezTo>
                <a:lnTo>
                  <a:pt x="12169" y="17885"/>
                </a:lnTo>
                <a:cubicBezTo>
                  <a:pt x="12276" y="17885"/>
                  <a:pt x="12363" y="17987"/>
                  <a:pt x="12363" y="18111"/>
                </a:cubicBezTo>
                <a:lnTo>
                  <a:pt x="12363" y="19454"/>
                </a:lnTo>
                <a:lnTo>
                  <a:pt x="11505" y="19454"/>
                </a:lnTo>
                <a:cubicBezTo>
                  <a:pt x="11355" y="19454"/>
                  <a:pt x="11233" y="19599"/>
                  <a:pt x="11233" y="19773"/>
                </a:cubicBezTo>
                <a:lnTo>
                  <a:pt x="11233" y="21281"/>
                </a:lnTo>
                <a:cubicBezTo>
                  <a:pt x="11233" y="21456"/>
                  <a:pt x="11355" y="21600"/>
                  <a:pt x="11505" y="21600"/>
                </a:cubicBezTo>
                <a:lnTo>
                  <a:pt x="13810" y="21600"/>
                </a:lnTo>
                <a:cubicBezTo>
                  <a:pt x="13960" y="21600"/>
                  <a:pt x="14084" y="21456"/>
                  <a:pt x="14084" y="21281"/>
                </a:cubicBezTo>
                <a:lnTo>
                  <a:pt x="14084" y="19773"/>
                </a:lnTo>
                <a:cubicBezTo>
                  <a:pt x="14084" y="19599"/>
                  <a:pt x="13960" y="19454"/>
                  <a:pt x="13810" y="19454"/>
                </a:cubicBezTo>
                <a:lnTo>
                  <a:pt x="12904" y="19454"/>
                </a:lnTo>
                <a:lnTo>
                  <a:pt x="12904" y="17470"/>
                </a:lnTo>
                <a:cubicBezTo>
                  <a:pt x="12904" y="17345"/>
                  <a:pt x="12817" y="17244"/>
                  <a:pt x="12710" y="17244"/>
                </a:cubicBezTo>
                <a:lnTo>
                  <a:pt x="11070" y="17244"/>
                </a:lnTo>
                <a:lnTo>
                  <a:pt x="11070" y="14304"/>
                </a:lnTo>
                <a:lnTo>
                  <a:pt x="13087" y="14304"/>
                </a:lnTo>
                <a:cubicBezTo>
                  <a:pt x="13354" y="14304"/>
                  <a:pt x="13574" y="14049"/>
                  <a:pt x="13574" y="13737"/>
                </a:cubicBezTo>
                <a:lnTo>
                  <a:pt x="13574" y="11271"/>
                </a:lnTo>
                <a:cubicBezTo>
                  <a:pt x="13574" y="10959"/>
                  <a:pt x="13354" y="10705"/>
                  <a:pt x="13087" y="10705"/>
                </a:cubicBezTo>
                <a:lnTo>
                  <a:pt x="11070" y="10705"/>
                </a:lnTo>
                <a:lnTo>
                  <a:pt x="11070" y="7951"/>
                </a:lnTo>
                <a:lnTo>
                  <a:pt x="17850" y="7951"/>
                </a:lnTo>
                <a:cubicBezTo>
                  <a:pt x="17957" y="7951"/>
                  <a:pt x="18044" y="8055"/>
                  <a:pt x="18044" y="8179"/>
                </a:cubicBezTo>
                <a:lnTo>
                  <a:pt x="18044" y="10705"/>
                </a:lnTo>
                <a:lnTo>
                  <a:pt x="16051" y="10705"/>
                </a:lnTo>
                <a:cubicBezTo>
                  <a:pt x="15784" y="10705"/>
                  <a:pt x="15565" y="10960"/>
                  <a:pt x="15565" y="11271"/>
                </a:cubicBezTo>
                <a:lnTo>
                  <a:pt x="15565" y="13737"/>
                </a:lnTo>
                <a:cubicBezTo>
                  <a:pt x="15565" y="14049"/>
                  <a:pt x="15784" y="14304"/>
                  <a:pt x="16051" y="14304"/>
                </a:cubicBezTo>
                <a:lnTo>
                  <a:pt x="18044" y="14304"/>
                </a:lnTo>
                <a:lnTo>
                  <a:pt x="18044" y="17244"/>
                </a:lnTo>
                <a:lnTo>
                  <a:pt x="16430" y="17244"/>
                </a:lnTo>
                <a:cubicBezTo>
                  <a:pt x="16323" y="17244"/>
                  <a:pt x="16235" y="17345"/>
                  <a:pt x="16235" y="17470"/>
                </a:cubicBezTo>
                <a:lnTo>
                  <a:pt x="16235" y="19454"/>
                </a:lnTo>
                <a:lnTo>
                  <a:pt x="15353" y="19454"/>
                </a:lnTo>
                <a:cubicBezTo>
                  <a:pt x="15203" y="19454"/>
                  <a:pt x="15079" y="19599"/>
                  <a:pt x="15079" y="19773"/>
                </a:cubicBezTo>
                <a:lnTo>
                  <a:pt x="15079" y="21281"/>
                </a:lnTo>
                <a:cubicBezTo>
                  <a:pt x="15079" y="21456"/>
                  <a:pt x="15203" y="21600"/>
                  <a:pt x="15353" y="21600"/>
                </a:cubicBezTo>
                <a:lnTo>
                  <a:pt x="17659" y="21600"/>
                </a:lnTo>
                <a:cubicBezTo>
                  <a:pt x="17809" y="21600"/>
                  <a:pt x="17931" y="21456"/>
                  <a:pt x="17931" y="21281"/>
                </a:cubicBezTo>
                <a:lnTo>
                  <a:pt x="17931" y="19773"/>
                </a:lnTo>
                <a:cubicBezTo>
                  <a:pt x="17931" y="19599"/>
                  <a:pt x="17809" y="19454"/>
                  <a:pt x="17659" y="19454"/>
                </a:cubicBezTo>
                <a:lnTo>
                  <a:pt x="16776" y="19454"/>
                </a:lnTo>
                <a:lnTo>
                  <a:pt x="16776" y="18111"/>
                </a:lnTo>
                <a:cubicBezTo>
                  <a:pt x="16776" y="17987"/>
                  <a:pt x="16864" y="17885"/>
                  <a:pt x="16971" y="17885"/>
                </a:cubicBezTo>
                <a:lnTo>
                  <a:pt x="19709" y="17885"/>
                </a:lnTo>
                <a:cubicBezTo>
                  <a:pt x="19816" y="17885"/>
                  <a:pt x="19903" y="17987"/>
                  <a:pt x="19903" y="18111"/>
                </a:cubicBezTo>
                <a:lnTo>
                  <a:pt x="19903" y="19454"/>
                </a:lnTo>
                <a:lnTo>
                  <a:pt x="19021" y="19454"/>
                </a:lnTo>
                <a:cubicBezTo>
                  <a:pt x="18871" y="19454"/>
                  <a:pt x="18747" y="19599"/>
                  <a:pt x="18747" y="19773"/>
                </a:cubicBezTo>
                <a:lnTo>
                  <a:pt x="18747" y="21281"/>
                </a:lnTo>
                <a:cubicBezTo>
                  <a:pt x="18747" y="21456"/>
                  <a:pt x="18871" y="21600"/>
                  <a:pt x="19021" y="21600"/>
                </a:cubicBezTo>
                <a:lnTo>
                  <a:pt x="21326" y="21600"/>
                </a:lnTo>
                <a:cubicBezTo>
                  <a:pt x="21476" y="21600"/>
                  <a:pt x="21600" y="21456"/>
                  <a:pt x="21600" y="21281"/>
                </a:cubicBezTo>
                <a:lnTo>
                  <a:pt x="21600" y="19773"/>
                </a:lnTo>
                <a:cubicBezTo>
                  <a:pt x="21600" y="19599"/>
                  <a:pt x="21476" y="19454"/>
                  <a:pt x="21326" y="19454"/>
                </a:cubicBezTo>
                <a:lnTo>
                  <a:pt x="20444" y="19454"/>
                </a:lnTo>
                <a:lnTo>
                  <a:pt x="20444" y="17470"/>
                </a:lnTo>
                <a:cubicBezTo>
                  <a:pt x="20444" y="17345"/>
                  <a:pt x="20357" y="17244"/>
                  <a:pt x="20250" y="17244"/>
                </a:cubicBezTo>
                <a:lnTo>
                  <a:pt x="18585" y="17244"/>
                </a:lnTo>
                <a:lnTo>
                  <a:pt x="18585" y="14304"/>
                </a:lnTo>
                <a:lnTo>
                  <a:pt x="20626" y="14304"/>
                </a:lnTo>
                <a:cubicBezTo>
                  <a:pt x="20894" y="14304"/>
                  <a:pt x="21113" y="14049"/>
                  <a:pt x="21113" y="13737"/>
                </a:cubicBezTo>
                <a:lnTo>
                  <a:pt x="21113" y="11271"/>
                </a:lnTo>
                <a:cubicBezTo>
                  <a:pt x="21113" y="10959"/>
                  <a:pt x="20894" y="10705"/>
                  <a:pt x="20626" y="10705"/>
                </a:cubicBezTo>
                <a:lnTo>
                  <a:pt x="18585" y="10705"/>
                </a:lnTo>
                <a:lnTo>
                  <a:pt x="18585" y="7550"/>
                </a:lnTo>
                <a:cubicBezTo>
                  <a:pt x="18585" y="7425"/>
                  <a:pt x="18498" y="7322"/>
                  <a:pt x="18390" y="7322"/>
                </a:cubicBezTo>
                <a:lnTo>
                  <a:pt x="11070" y="7322"/>
                </a:lnTo>
                <a:lnTo>
                  <a:pt x="11070" y="4181"/>
                </a:lnTo>
                <a:lnTo>
                  <a:pt x="13626" y="4181"/>
                </a:lnTo>
                <a:cubicBezTo>
                  <a:pt x="13894" y="4181"/>
                  <a:pt x="14113" y="3926"/>
                  <a:pt x="14113" y="3615"/>
                </a:cubicBezTo>
                <a:lnTo>
                  <a:pt x="14113" y="566"/>
                </a:lnTo>
                <a:cubicBezTo>
                  <a:pt x="14113" y="255"/>
                  <a:pt x="13894" y="0"/>
                  <a:pt x="13626" y="0"/>
                </a:cubicBezTo>
                <a:lnTo>
                  <a:pt x="10800" y="0"/>
                </a:lnTo>
                <a:lnTo>
                  <a:pt x="7974" y="0"/>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
        <p:nvSpPr>
          <p:cNvPr id="263" name="Computadora"/>
          <p:cNvSpPr/>
          <p:nvPr/>
        </p:nvSpPr>
        <p:spPr>
          <a:xfrm>
            <a:off x="969396" y="2572364"/>
            <a:ext cx="2518024" cy="2032001"/>
          </a:xfrm>
          <a:custGeom>
            <a:avLst/>
            <a:gdLst/>
            <a:ahLst/>
            <a:cxnLst>
              <a:cxn ang="0">
                <a:pos x="wd2" y="hd2"/>
              </a:cxn>
              <a:cxn ang="5400000">
                <a:pos x="wd2" y="hd2"/>
              </a:cxn>
              <a:cxn ang="10800000">
                <a:pos x="wd2" y="hd2"/>
              </a:cxn>
              <a:cxn ang="16200000">
                <a:pos x="wd2" y="hd2"/>
              </a:cxn>
            </a:cxnLst>
            <a:rect l="0" t="0" r="r" b="b"/>
            <a:pathLst>
              <a:path w="21595" h="21600"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808785"/>
          </a:solidFill>
          <a:ln w="12700">
            <a:miter lim="400000"/>
          </a:ln>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712" name="Rectángulo 2"/>
          <p:cNvSpPr txBox="1"/>
          <p:nvPr/>
        </p:nvSpPr>
        <p:spPr>
          <a:xfrm>
            <a:off x="1219927" y="2040230"/>
            <a:ext cx="5306551"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Engranes RECTOS</a:t>
            </a:r>
          </a:p>
        </p:txBody>
      </p:sp>
      <p:pic>
        <p:nvPicPr>
          <p:cNvPr id="713" name="Imagen" descr="Imagen"/>
          <p:cNvPicPr>
            <a:picLocks noChangeAspect="1"/>
          </p:cNvPicPr>
          <p:nvPr/>
        </p:nvPicPr>
        <p:blipFill>
          <a:blip r:embed="rId3">
            <a:extLst/>
          </a:blip>
          <a:stretch>
            <a:fillRect/>
          </a:stretch>
        </p:blipFill>
        <p:spPr>
          <a:xfrm>
            <a:off x="10323199" y="4568623"/>
            <a:ext cx="13759738" cy="4578754"/>
          </a:xfrm>
          <a:prstGeom prst="rect">
            <a:avLst/>
          </a:prstGeom>
          <a:ln w="12700">
            <a:miter lim="400000"/>
          </a:ln>
        </p:spPr>
      </p:pic>
      <p:pic>
        <p:nvPicPr>
          <p:cNvPr id="714" name="Imagen" descr="Imagen"/>
          <p:cNvPicPr>
            <a:picLocks noChangeAspect="1"/>
          </p:cNvPicPr>
          <p:nvPr/>
        </p:nvPicPr>
        <p:blipFill>
          <a:blip r:embed="rId4">
            <a:extLst/>
          </a:blip>
          <a:stretch>
            <a:fillRect/>
          </a:stretch>
        </p:blipFill>
        <p:spPr>
          <a:xfrm>
            <a:off x="170764" y="4310161"/>
            <a:ext cx="8671590" cy="5095678"/>
          </a:xfrm>
          <a:prstGeom prst="rect">
            <a:avLst/>
          </a:prstGeom>
          <a:ln w="12700">
            <a:miter lim="400000"/>
          </a:ln>
        </p:spPr>
      </p:pic>
      <p:sp>
        <p:nvSpPr>
          <p:cNvPr id="716" name="Línea de conexión"/>
          <p:cNvSpPr/>
          <p:nvPr/>
        </p:nvSpPr>
        <p:spPr>
          <a:xfrm>
            <a:off x="4491653" y="9303397"/>
            <a:ext cx="12991366" cy="1899232"/>
          </a:xfrm>
          <a:custGeom>
            <a:avLst/>
            <a:gdLst/>
            <a:ahLst/>
            <a:cxnLst>
              <a:cxn ang="0">
                <a:pos x="wd2" y="hd2"/>
              </a:cxn>
              <a:cxn ang="5400000">
                <a:pos x="wd2" y="hd2"/>
              </a:cxn>
              <a:cxn ang="10800000">
                <a:pos x="wd2" y="hd2"/>
              </a:cxn>
              <a:cxn ang="16200000">
                <a:pos x="wd2" y="hd2"/>
              </a:cxn>
            </a:cxnLst>
            <a:rect l="0" t="0" r="r" b="b"/>
            <a:pathLst>
              <a:path w="21600" h="16254" extrusionOk="0">
                <a:moveTo>
                  <a:pt x="0" y="3545"/>
                </a:moveTo>
                <a:cubicBezTo>
                  <a:pt x="8558" y="21600"/>
                  <a:pt x="15758" y="20418"/>
                  <a:pt x="21600" y="0"/>
                </a:cubicBezTo>
              </a:path>
            </a:pathLst>
          </a:custGeom>
          <a:ln w="228600" cap="rnd">
            <a:solidFill>
              <a:srgbClr val="1A51A4"/>
            </a:solidFill>
            <a:custDash>
              <a:ds d="100000" sp="200000"/>
            </a:custDash>
            <a:miter lim="400000"/>
            <a:tailEnd type="triangle"/>
          </a:ln>
        </p:spPr>
        <p:txBody>
          <a:bodyPr/>
          <a:lstStyle/>
          <a:p>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16"/>
                                        </p:tgtEl>
                                        <p:attrNameLst>
                                          <p:attrName>style.visibility</p:attrName>
                                        </p:attrNameLst>
                                      </p:cBhvr>
                                      <p:to>
                                        <p:strVal val="visible"/>
                                      </p:to>
                                    </p:set>
                                    <p:animEffect transition="in" filter="dissolve">
                                      <p:cBhvr>
                                        <p:cTn id="7" dur="2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721" name="Rectángulo 2"/>
          <p:cNvSpPr txBox="1"/>
          <p:nvPr/>
        </p:nvSpPr>
        <p:spPr>
          <a:xfrm>
            <a:off x="1219927" y="2040230"/>
            <a:ext cx="647438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Engranes HELICOIDAL</a:t>
            </a:r>
          </a:p>
        </p:txBody>
      </p:sp>
      <p:pic>
        <p:nvPicPr>
          <p:cNvPr id="722" name="Imagen" descr="Imagen"/>
          <p:cNvPicPr>
            <a:picLocks noChangeAspect="1"/>
          </p:cNvPicPr>
          <p:nvPr/>
        </p:nvPicPr>
        <p:blipFill>
          <a:blip r:embed="rId3">
            <a:extLst/>
          </a:blip>
          <a:stretch>
            <a:fillRect/>
          </a:stretch>
        </p:blipFill>
        <p:spPr>
          <a:xfrm>
            <a:off x="14018942" y="2088993"/>
            <a:ext cx="9358730" cy="5029345"/>
          </a:xfrm>
          <a:prstGeom prst="rect">
            <a:avLst/>
          </a:prstGeom>
          <a:ln w="12700">
            <a:miter lim="400000"/>
          </a:ln>
        </p:spPr>
      </p:pic>
      <p:pic>
        <p:nvPicPr>
          <p:cNvPr id="723" name="Imagen" descr="Imagen"/>
          <p:cNvPicPr>
            <a:picLocks noChangeAspect="1"/>
          </p:cNvPicPr>
          <p:nvPr/>
        </p:nvPicPr>
        <p:blipFill>
          <a:blip r:embed="rId4">
            <a:extLst/>
          </a:blip>
          <a:stretch>
            <a:fillRect/>
          </a:stretch>
        </p:blipFill>
        <p:spPr>
          <a:xfrm>
            <a:off x="14039545" y="7366135"/>
            <a:ext cx="9317523" cy="5029346"/>
          </a:xfrm>
          <a:prstGeom prst="rect">
            <a:avLst/>
          </a:prstGeom>
          <a:ln w="12700">
            <a:miter lim="400000"/>
          </a:ln>
        </p:spPr>
      </p:pic>
      <p:sp>
        <p:nvSpPr>
          <p:cNvPr id="726" name="Línea de conexión"/>
          <p:cNvSpPr/>
          <p:nvPr/>
        </p:nvSpPr>
        <p:spPr>
          <a:xfrm>
            <a:off x="4586578" y="7104190"/>
            <a:ext cx="9114842" cy="4140539"/>
          </a:xfrm>
          <a:custGeom>
            <a:avLst/>
            <a:gdLst/>
            <a:ahLst/>
            <a:cxnLst>
              <a:cxn ang="0">
                <a:pos x="wd2" y="hd2"/>
              </a:cxn>
              <a:cxn ang="5400000">
                <a:pos x="wd2" y="hd2"/>
              </a:cxn>
              <a:cxn ang="10800000">
                <a:pos x="wd2" y="hd2"/>
              </a:cxn>
              <a:cxn ang="16200000">
                <a:pos x="wd2" y="hd2"/>
              </a:cxn>
            </a:cxnLst>
            <a:rect l="0" t="0" r="r" b="b"/>
            <a:pathLst>
              <a:path w="21600" h="16637" extrusionOk="0">
                <a:moveTo>
                  <a:pt x="0" y="9040"/>
                </a:moveTo>
                <a:cubicBezTo>
                  <a:pt x="1312" y="21600"/>
                  <a:pt x="8512" y="18587"/>
                  <a:pt x="21600" y="0"/>
                </a:cubicBezTo>
              </a:path>
            </a:pathLst>
          </a:custGeom>
          <a:ln w="228600" cap="rnd">
            <a:solidFill>
              <a:srgbClr val="A43F20"/>
            </a:solidFill>
            <a:custDash>
              <a:ds d="100000" sp="200000"/>
            </a:custDash>
            <a:miter lim="400000"/>
            <a:tailEnd type="triangle"/>
          </a:ln>
        </p:spPr>
        <p:txBody>
          <a:bodyPr/>
          <a:lstStyle/>
          <a:p>
            <a:endParaRPr/>
          </a:p>
        </p:txBody>
      </p:sp>
      <p:pic>
        <p:nvPicPr>
          <p:cNvPr id="725" name="Imagen" descr="Imagen"/>
          <p:cNvPicPr>
            <a:picLocks noChangeAspect="1"/>
          </p:cNvPicPr>
          <p:nvPr/>
        </p:nvPicPr>
        <p:blipFill>
          <a:blip r:embed="rId5">
            <a:extLst/>
          </a:blip>
          <a:stretch>
            <a:fillRect/>
          </a:stretch>
        </p:blipFill>
        <p:spPr>
          <a:xfrm>
            <a:off x="-13914" y="3988702"/>
            <a:ext cx="11835174" cy="42546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26"/>
                                        </p:tgtEl>
                                        <p:attrNameLst>
                                          <p:attrName>style.visibility</p:attrName>
                                        </p:attrNameLst>
                                      </p:cBhvr>
                                      <p:to>
                                        <p:strVal val="visible"/>
                                      </p:to>
                                    </p:set>
                                    <p:animEffect transition="in" filter="dissolve">
                                      <p:cBhvr>
                                        <p:cTn id="7" dur="20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731" name="Rectángulo 2"/>
          <p:cNvSpPr txBox="1"/>
          <p:nvPr/>
        </p:nvSpPr>
        <p:spPr>
          <a:xfrm>
            <a:off x="1219927" y="2040230"/>
            <a:ext cx="6474389" cy="72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Resultados Engranes</a:t>
            </a:r>
          </a:p>
        </p:txBody>
      </p:sp>
      <p:pic>
        <p:nvPicPr>
          <p:cNvPr id="732" name="Imagen" descr="Imagen"/>
          <p:cNvPicPr>
            <a:picLocks noChangeAspect="1"/>
          </p:cNvPicPr>
          <p:nvPr/>
        </p:nvPicPr>
        <p:blipFill>
          <a:blip r:embed="rId3">
            <a:extLst/>
          </a:blip>
          <a:stretch>
            <a:fillRect/>
          </a:stretch>
        </p:blipFill>
        <p:spPr>
          <a:xfrm>
            <a:off x="4465072" y="2827128"/>
            <a:ext cx="15453856" cy="4511375"/>
          </a:xfrm>
          <a:prstGeom prst="rect">
            <a:avLst/>
          </a:prstGeom>
          <a:ln w="12700">
            <a:miter lim="400000"/>
          </a:ln>
        </p:spPr>
      </p:pic>
      <p:pic>
        <p:nvPicPr>
          <p:cNvPr id="733" name="Imagen" descr="Imagen"/>
          <p:cNvPicPr>
            <a:picLocks noChangeAspect="1"/>
          </p:cNvPicPr>
          <p:nvPr/>
        </p:nvPicPr>
        <p:blipFill>
          <a:blip r:embed="rId4">
            <a:extLst/>
          </a:blip>
          <a:stretch>
            <a:fillRect/>
          </a:stretch>
        </p:blipFill>
        <p:spPr>
          <a:xfrm>
            <a:off x="5034181" y="7173643"/>
            <a:ext cx="14315638" cy="4692538"/>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PRUEBAS Y RESULTAD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PRUEBAS Y RESULTADOS</a:t>
            </a:r>
          </a:p>
        </p:txBody>
      </p:sp>
      <p:sp>
        <p:nvSpPr>
          <p:cNvPr id="738" name="Rectángulo 2"/>
          <p:cNvSpPr txBox="1"/>
          <p:nvPr/>
        </p:nvSpPr>
        <p:spPr>
          <a:xfrm>
            <a:off x="1136988" y="2233754"/>
            <a:ext cx="7374837" cy="1387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4500" b="1">
                <a:solidFill>
                  <a:srgbClr val="000000"/>
                </a:solidFill>
                <a:latin typeface="Times New Roman"/>
                <a:ea typeface="Times New Roman"/>
                <a:cs typeface="Times New Roman"/>
                <a:sym typeface="Times New Roman"/>
              </a:defRPr>
            </a:lvl1pPr>
          </a:lstStyle>
          <a:p>
            <a:r>
              <a:t>Pruebas de post procesado en SolidWorks</a:t>
            </a:r>
          </a:p>
        </p:txBody>
      </p:sp>
      <p:pic>
        <p:nvPicPr>
          <p:cNvPr id="739" name="desconocido.png" descr="desconocido.png"/>
          <p:cNvPicPr>
            <a:picLocks noChangeAspect="1"/>
          </p:cNvPicPr>
          <p:nvPr/>
        </p:nvPicPr>
        <p:blipFill>
          <a:blip r:embed="rId3">
            <a:extLst/>
          </a:blip>
          <a:stretch>
            <a:fillRect/>
          </a:stretch>
        </p:blipFill>
        <p:spPr>
          <a:xfrm>
            <a:off x="1202448" y="4014275"/>
            <a:ext cx="7243917" cy="6123723"/>
          </a:xfrm>
          <a:prstGeom prst="rect">
            <a:avLst/>
          </a:prstGeom>
          <a:ln w="12700">
            <a:miter lim="400000"/>
          </a:ln>
        </p:spPr>
      </p:pic>
      <p:pic>
        <p:nvPicPr>
          <p:cNvPr id="740" name="Imagen" descr="Imagen"/>
          <p:cNvPicPr>
            <a:picLocks noChangeAspect="1"/>
          </p:cNvPicPr>
          <p:nvPr/>
        </p:nvPicPr>
        <p:blipFill>
          <a:blip r:embed="rId4">
            <a:extLst/>
          </a:blip>
          <a:stretch>
            <a:fillRect/>
          </a:stretch>
        </p:blipFill>
        <p:spPr>
          <a:xfrm>
            <a:off x="13935787" y="2466085"/>
            <a:ext cx="9679302" cy="4664019"/>
          </a:xfrm>
          <a:prstGeom prst="rect">
            <a:avLst/>
          </a:prstGeom>
          <a:ln w="12700">
            <a:miter lim="400000"/>
          </a:ln>
        </p:spPr>
      </p:pic>
      <p:pic>
        <p:nvPicPr>
          <p:cNvPr id="741" name="Imagen" descr="Imagen"/>
          <p:cNvPicPr>
            <a:picLocks noChangeAspect="1"/>
          </p:cNvPicPr>
          <p:nvPr/>
        </p:nvPicPr>
        <p:blipFill>
          <a:blip r:embed="rId5">
            <a:extLst/>
          </a:blip>
          <a:stretch>
            <a:fillRect/>
          </a:stretch>
        </p:blipFill>
        <p:spPr>
          <a:xfrm>
            <a:off x="16837478" y="7223973"/>
            <a:ext cx="4805004" cy="5677684"/>
          </a:xfrm>
          <a:prstGeom prst="rect">
            <a:avLst/>
          </a:prstGeom>
          <a:ln w="12700">
            <a:miter lim="400000"/>
          </a:ln>
        </p:spPr>
      </p:pic>
      <p:sp>
        <p:nvSpPr>
          <p:cNvPr id="747" name="Línea de conexión"/>
          <p:cNvSpPr/>
          <p:nvPr/>
        </p:nvSpPr>
        <p:spPr>
          <a:xfrm>
            <a:off x="8649607" y="7705098"/>
            <a:ext cx="7655315" cy="1598468"/>
          </a:xfrm>
          <a:custGeom>
            <a:avLst/>
            <a:gdLst/>
            <a:ahLst/>
            <a:cxnLst>
              <a:cxn ang="0">
                <a:pos x="wd2" y="hd2"/>
              </a:cxn>
              <a:cxn ang="5400000">
                <a:pos x="wd2" y="hd2"/>
              </a:cxn>
              <a:cxn ang="10800000">
                <a:pos x="wd2" y="hd2"/>
              </a:cxn>
              <a:cxn ang="16200000">
                <a:pos x="wd2" y="hd2"/>
              </a:cxn>
            </a:cxnLst>
            <a:rect l="0" t="0" r="r" b="b"/>
            <a:pathLst>
              <a:path w="21600" h="16220" extrusionOk="0">
                <a:moveTo>
                  <a:pt x="0" y="2186"/>
                </a:moveTo>
                <a:cubicBezTo>
                  <a:pt x="296" y="21600"/>
                  <a:pt x="7496" y="20871"/>
                  <a:pt x="21600" y="0"/>
                </a:cubicBezTo>
              </a:path>
            </a:pathLst>
          </a:custGeom>
          <a:ln w="228600" cap="rnd">
            <a:solidFill>
              <a:srgbClr val="03A1A4"/>
            </a:solidFill>
            <a:custDash>
              <a:ds d="100000" sp="200000"/>
            </a:custDash>
            <a:miter lim="400000"/>
            <a:tailEnd type="triangle"/>
          </a:ln>
        </p:spPr>
        <p:txBody>
          <a:bodyPr/>
          <a:lstStyle/>
          <a:p>
            <a:endParaRPr/>
          </a:p>
        </p:txBody>
      </p:sp>
      <p:sp>
        <p:nvSpPr>
          <p:cNvPr id="743" name="1:24:46"/>
          <p:cNvSpPr txBox="1"/>
          <p:nvPr/>
        </p:nvSpPr>
        <p:spPr>
          <a:xfrm>
            <a:off x="8574817" y="7359533"/>
            <a:ext cx="1926284"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1:24:46</a:t>
            </a:r>
          </a:p>
        </p:txBody>
      </p:sp>
      <p:sp>
        <p:nvSpPr>
          <p:cNvPr id="744" name="1:25:26"/>
          <p:cNvSpPr txBox="1"/>
          <p:nvPr/>
        </p:nvSpPr>
        <p:spPr>
          <a:xfrm>
            <a:off x="14618116" y="8730615"/>
            <a:ext cx="1926284"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1:25:26</a:t>
            </a:r>
          </a:p>
        </p:txBody>
      </p:sp>
      <p:sp>
        <p:nvSpPr>
          <p:cNvPr id="745" name="tiempo calculado"/>
          <p:cNvSpPr txBox="1"/>
          <p:nvPr/>
        </p:nvSpPr>
        <p:spPr>
          <a:xfrm>
            <a:off x="8495055" y="6445250"/>
            <a:ext cx="4352802"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tiempo calculado</a:t>
            </a:r>
          </a:p>
        </p:txBody>
      </p:sp>
      <p:sp>
        <p:nvSpPr>
          <p:cNvPr id="746" name="tiempo real"/>
          <p:cNvSpPr txBox="1"/>
          <p:nvPr/>
        </p:nvSpPr>
        <p:spPr>
          <a:xfrm>
            <a:off x="13820136" y="9419814"/>
            <a:ext cx="296932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tiempo real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47"/>
                                        </p:tgtEl>
                                        <p:attrNameLst>
                                          <p:attrName>style.visibility</p:attrName>
                                        </p:attrNameLst>
                                      </p:cBhvr>
                                      <p:to>
                                        <p:strVal val="visible"/>
                                      </p:to>
                                    </p:set>
                                    <p:animEffect transition="in" filter="dissolve">
                                      <p:cBhvr>
                                        <p:cTn id="7" dur="2000"/>
                                        <p:tgtEl>
                                          <p:spTgt spid="7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45"/>
                                        </p:tgtEl>
                                        <p:attrNameLst>
                                          <p:attrName>style.visibility</p:attrName>
                                        </p:attrNameLst>
                                      </p:cBhvr>
                                      <p:to>
                                        <p:strVal val="visible"/>
                                      </p:to>
                                    </p:set>
                                    <p:animEffect transition="in" filter="wipe(left)">
                                      <p:cBhvr>
                                        <p:cTn id="12" dur="800"/>
                                        <p:tgtEl>
                                          <p:spTgt spid="745"/>
                                        </p:tgtEl>
                                      </p:cBhvr>
                                    </p:animEffect>
                                  </p:childTnLst>
                                </p:cTn>
                              </p:par>
                            </p:childTnLst>
                          </p:cTn>
                        </p:par>
                        <p:par>
                          <p:cTn id="13" fill="hold">
                            <p:stCondLst>
                              <p:cond delay="800"/>
                            </p:stCondLst>
                            <p:childTnLst>
                              <p:par>
                                <p:cTn id="14" presetID="22" presetClass="entr" presetSubtype="8" fill="hold" grpId="3" nodeType="afterEffect">
                                  <p:stCondLst>
                                    <p:cond delay="0"/>
                                  </p:stCondLst>
                                  <p:iterate>
                                    <p:tmAbs val="0"/>
                                  </p:iterate>
                                  <p:childTnLst>
                                    <p:set>
                                      <p:cBhvr>
                                        <p:cTn id="15" fill="hold"/>
                                        <p:tgtEl>
                                          <p:spTgt spid="743"/>
                                        </p:tgtEl>
                                        <p:attrNameLst>
                                          <p:attrName>style.visibility</p:attrName>
                                        </p:attrNameLst>
                                      </p:cBhvr>
                                      <p:to>
                                        <p:strVal val="visible"/>
                                      </p:to>
                                    </p:set>
                                    <p:animEffect transition="in" filter="wipe(left)">
                                      <p:cBhvr>
                                        <p:cTn id="16" dur="800"/>
                                        <p:tgtEl>
                                          <p:spTgt spid="743"/>
                                        </p:tgtEl>
                                      </p:cBhvr>
                                    </p:animEffect>
                                  </p:childTnLst>
                                </p:cTn>
                              </p:par>
                            </p:childTnLst>
                          </p:cTn>
                        </p:par>
                        <p:par>
                          <p:cTn id="17" fill="hold">
                            <p:stCondLst>
                              <p:cond delay="1600"/>
                            </p:stCondLst>
                            <p:childTnLst>
                              <p:par>
                                <p:cTn id="18" presetID="22" presetClass="entr" presetSubtype="8" fill="hold" grpId="4" nodeType="afterEffect">
                                  <p:stCondLst>
                                    <p:cond delay="0"/>
                                  </p:stCondLst>
                                  <p:iterate>
                                    <p:tmAbs val="0"/>
                                  </p:iterate>
                                  <p:childTnLst>
                                    <p:set>
                                      <p:cBhvr>
                                        <p:cTn id="19" fill="hold"/>
                                        <p:tgtEl>
                                          <p:spTgt spid="746"/>
                                        </p:tgtEl>
                                        <p:attrNameLst>
                                          <p:attrName>style.visibility</p:attrName>
                                        </p:attrNameLst>
                                      </p:cBhvr>
                                      <p:to>
                                        <p:strVal val="visible"/>
                                      </p:to>
                                    </p:set>
                                    <p:animEffect transition="in" filter="wipe(left)">
                                      <p:cBhvr>
                                        <p:cTn id="20" dur="800"/>
                                        <p:tgtEl>
                                          <p:spTgt spid="746"/>
                                        </p:tgtEl>
                                      </p:cBhvr>
                                    </p:animEffect>
                                  </p:childTnLst>
                                </p:cTn>
                              </p:par>
                            </p:childTnLst>
                          </p:cTn>
                        </p:par>
                        <p:par>
                          <p:cTn id="21" fill="hold">
                            <p:stCondLst>
                              <p:cond delay="2400"/>
                            </p:stCondLst>
                            <p:childTnLst>
                              <p:par>
                                <p:cTn id="22" presetID="22" presetClass="entr" presetSubtype="8" fill="hold" grpId="5" nodeType="afterEffect">
                                  <p:stCondLst>
                                    <p:cond delay="0"/>
                                  </p:stCondLst>
                                  <p:iterate>
                                    <p:tmAbs val="0"/>
                                  </p:iterate>
                                  <p:childTnLst>
                                    <p:set>
                                      <p:cBhvr>
                                        <p:cTn id="23" fill="hold"/>
                                        <p:tgtEl>
                                          <p:spTgt spid="744"/>
                                        </p:tgtEl>
                                        <p:attrNameLst>
                                          <p:attrName>style.visibility</p:attrName>
                                        </p:attrNameLst>
                                      </p:cBhvr>
                                      <p:to>
                                        <p:strVal val="visible"/>
                                      </p:to>
                                    </p:set>
                                    <p:animEffect transition="in" filter="wipe(left)">
                                      <p:cBhvr>
                                        <p:cTn id="24" dur="8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1" animBg="1" advAuto="0"/>
      <p:bldP spid="743" grpId="3" animBg="1" advAuto="0"/>
      <p:bldP spid="744" grpId="5" animBg="1" advAuto="0"/>
      <p:bldP spid="745" grpId="2" animBg="1" advAuto="0"/>
      <p:bldP spid="746"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CONCLUSIONE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CONCLUSIONES</a:t>
            </a:r>
          </a:p>
        </p:txBody>
      </p:sp>
      <p:sp>
        <p:nvSpPr>
          <p:cNvPr id="752" name="Se diseñó e implementó el sistema de cuarto eje para la fresadora CNC Bridgeport."/>
          <p:cNvSpPr txBox="1"/>
          <p:nvPr/>
        </p:nvSpPr>
        <p:spPr>
          <a:xfrm>
            <a:off x="524914" y="2356976"/>
            <a:ext cx="22245018"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diseñó e implementó el sistema de cuarto eje para la fresadora CNC Bridgeport.</a:t>
            </a:r>
          </a:p>
        </p:txBody>
      </p:sp>
      <p:sp>
        <p:nvSpPr>
          <p:cNvPr id="753" name="Se diseñó y construyó un Teach Pendant para la fresadora Bridgeport."/>
          <p:cNvSpPr txBox="1"/>
          <p:nvPr/>
        </p:nvSpPr>
        <p:spPr>
          <a:xfrm>
            <a:off x="1381949" y="3634756"/>
            <a:ext cx="22245017"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diseñó y construyó un Teach Pendant para la fresadora Bridgeport.</a:t>
            </a:r>
          </a:p>
        </p:txBody>
      </p:sp>
      <p:sp>
        <p:nvSpPr>
          <p:cNvPr id="754" name="Se desarrolló un sistema de seguridad"/>
          <p:cNvSpPr txBox="1"/>
          <p:nvPr/>
        </p:nvSpPr>
        <p:spPr>
          <a:xfrm>
            <a:off x="2286224" y="4861161"/>
            <a:ext cx="22245018"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desarrolló un sistema de seguridad</a:t>
            </a:r>
          </a:p>
        </p:txBody>
      </p:sp>
      <p:sp>
        <p:nvSpPr>
          <p:cNvPr id="755" name="Se implementó una interfaz humano máquina para el control manual."/>
          <p:cNvSpPr txBox="1"/>
          <p:nvPr/>
        </p:nvSpPr>
        <p:spPr>
          <a:xfrm>
            <a:off x="3040724" y="6173028"/>
            <a:ext cx="22245017"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implementó una interfaz humano máquina para el control manual.</a:t>
            </a:r>
          </a:p>
        </p:txBody>
      </p:sp>
      <p:sp>
        <p:nvSpPr>
          <p:cNvPr id="756" name="Se diseñó una HMI para el control automático de la fresadora Bridgeport."/>
          <p:cNvSpPr txBox="1"/>
          <p:nvPr/>
        </p:nvSpPr>
        <p:spPr>
          <a:xfrm>
            <a:off x="2286224" y="7676251"/>
            <a:ext cx="22245018"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diseñó una HMI para el control automático de la fresadora Bridgeport.</a:t>
            </a:r>
          </a:p>
        </p:txBody>
      </p:sp>
      <p:sp>
        <p:nvSpPr>
          <p:cNvPr id="757" name="Se obtuvo como resultado de las pruebas una tolerancia en los ejes XYZ de ±0.1mm,"/>
          <p:cNvSpPr txBox="1"/>
          <p:nvPr/>
        </p:nvSpPr>
        <p:spPr>
          <a:xfrm>
            <a:off x="1381949" y="9017566"/>
            <a:ext cx="22245017"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obtuvo como resultado de las pruebas una tolerancia en los ejes XYZ de ±0.1mm,</a:t>
            </a:r>
          </a:p>
        </p:txBody>
      </p:sp>
      <p:sp>
        <p:nvSpPr>
          <p:cNvPr id="758" name="Se obtuvo como resultado la fabricación de juegos de engranes rectos y helicoidales en materiales duralón y aluminio."/>
          <p:cNvSpPr txBox="1"/>
          <p:nvPr/>
        </p:nvSpPr>
        <p:spPr>
          <a:xfrm>
            <a:off x="524914" y="10280209"/>
            <a:ext cx="22245018" cy="142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4600"/>
            </a:lvl1pPr>
          </a:lstStyle>
          <a:p>
            <a:r>
              <a:t>Se obtuvo como resultado la fabricación de juegos de engranes rectos y helicoidales en materiales duralón y aluminio.</a:t>
            </a:r>
          </a:p>
        </p:txBody>
      </p:sp>
      <p:pic>
        <p:nvPicPr>
          <p:cNvPr id="760" name="Línea de conexión" descr="Línea de conexión"/>
          <p:cNvPicPr>
            <a:picLocks/>
          </p:cNvPicPr>
          <p:nvPr/>
        </p:nvPicPr>
        <p:blipFill>
          <a:blip r:embed="rId3">
            <a:extLst/>
          </a:blip>
          <a:stretch>
            <a:fillRect/>
          </a:stretch>
        </p:blipFill>
        <p:spPr>
          <a:xfrm>
            <a:off x="154103" y="3235238"/>
            <a:ext cx="2166571" cy="69130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8" nodeType="clickEffect">
                                  <p:stCondLst>
                                    <p:cond delay="0"/>
                                  </p:stCondLst>
                                  <p:iterate>
                                    <p:tmAbs val="0"/>
                                  </p:iterate>
                                  <p:childTnLst>
                                    <p:set>
                                      <p:cBhvr>
                                        <p:cTn id="6" fill="hold"/>
                                        <p:tgtEl>
                                          <p:spTgt spid="760"/>
                                        </p:tgtEl>
                                        <p:attrNameLst>
                                          <p:attrName>style.visibility</p:attrName>
                                        </p:attrNameLst>
                                      </p:cBhvr>
                                      <p:to>
                                        <p:strVal val="visible"/>
                                      </p:to>
                                    </p:set>
                                    <p:animEffect transition="in" filter="dissolve">
                                      <p:cBhvr>
                                        <p:cTn id="7" dur="20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8"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RECOMENDACIONE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RECOMENDACIONES</a:t>
            </a:r>
          </a:p>
        </p:txBody>
      </p:sp>
      <p:sp>
        <p:nvSpPr>
          <p:cNvPr id="766" name="A fin de mejorar la precisión obtenida en el diseño del cuarto eje se recomienda reemplazar el cabezal divisor por un acople directo, de esta forma se evita la perdida de pasos y se mejora la tolerancia obtenida."/>
          <p:cNvSpPr txBox="1"/>
          <p:nvPr/>
        </p:nvSpPr>
        <p:spPr>
          <a:xfrm>
            <a:off x="2607157" y="2328231"/>
            <a:ext cx="21475016" cy="22987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A fin de mejorar la precisión obtenida en el diseño del cuarto eje se recomienda reemplazar el cabezal divisor por un acople directo, de esta forma se evita la perdida de pasos y se mejora la tolerancia obtenida. </a:t>
            </a:r>
          </a:p>
        </p:txBody>
      </p:sp>
      <p:sp>
        <p:nvSpPr>
          <p:cNvPr id="767" name="Al realizar piezas de alta complejidad, el uso prolongado de los motores puede provocar sobrecalentamiento de los mismos, provocando perdida de pasos en los motores por lo que se recomienda realizar pausas durante el mecanizado."/>
          <p:cNvSpPr txBox="1"/>
          <p:nvPr/>
        </p:nvSpPr>
        <p:spPr>
          <a:xfrm>
            <a:off x="2540592" y="5488618"/>
            <a:ext cx="21475014" cy="22987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Al realizar piezas de alta complejidad, el uso prolongado de los motores puede provocar sobrecalentamiento de los mismos, provocando perdida de pasos en los motores por lo que se recomienda realizar pausas durante el mecanizado. </a:t>
            </a:r>
          </a:p>
        </p:txBody>
      </p:sp>
      <p:sp>
        <p:nvSpPr>
          <p:cNvPr id="768" name="Para obtener mejores resultados en el mecanizado de engranes rectos, helicoidales y prolongar la vida útil de la herramienta, se recomienda no sobrepasar profundidades de corte mayores a 1 mm, a partir del módulo 2 en fresas de disco."/>
          <p:cNvSpPr txBox="1"/>
          <p:nvPr/>
        </p:nvSpPr>
        <p:spPr>
          <a:xfrm>
            <a:off x="2518836" y="8789385"/>
            <a:ext cx="21475016" cy="2298701"/>
          </a:xfrm>
          <a:prstGeom prst="rect">
            <a:avLst/>
          </a:prstGeom>
          <a:ln w="25400">
            <a:solidFill>
              <a:srgbClr val="80878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Para obtener mejores resultados en el mecanizado de engranes rectos, helicoidales y prolongar la vida útil de la herramienta, se recomienda no sobrepasar profundidades de corte mayores a 1 mm, a partir del módulo 2 en fresas de disco.</a:t>
            </a:r>
          </a:p>
        </p:txBody>
      </p:sp>
      <p:sp>
        <p:nvSpPr>
          <p:cNvPr id="769" name="Cronómetro"/>
          <p:cNvSpPr/>
          <p:nvPr/>
        </p:nvSpPr>
        <p:spPr>
          <a:xfrm>
            <a:off x="568994" y="5685468"/>
            <a:ext cx="1657740" cy="1905001"/>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gradFill>
            <a:gsLst>
              <a:gs pos="0">
                <a:srgbClr val="C17E80"/>
              </a:gs>
              <a:gs pos="100000">
                <a:srgbClr val="871006"/>
              </a:gs>
            </a:gsLst>
            <a:lin ang="5400000"/>
          </a:gradFill>
          <a:ln w="12700">
            <a:miter lim="400000"/>
          </a:ln>
        </p:spPr>
        <p:txBody>
          <a:bodyPr lIns="50800" tIns="50800" rIns="50800" bIns="50800" anchor="ctr"/>
          <a:lstStyle/>
          <a:p>
            <a:pPr>
              <a:defRPr>
                <a:solidFill>
                  <a:srgbClr val="FFFFFF"/>
                </a:solidFill>
              </a:defRPr>
            </a:pPr>
            <a:endParaRPr/>
          </a:p>
        </p:txBody>
      </p:sp>
      <p:sp>
        <p:nvSpPr>
          <p:cNvPr id="770" name="Regla"/>
          <p:cNvSpPr/>
          <p:nvPr/>
        </p:nvSpPr>
        <p:spPr>
          <a:xfrm rot="16200000">
            <a:off x="-312216" y="9621235"/>
            <a:ext cx="3420160" cy="635001"/>
          </a:xfrm>
          <a:custGeom>
            <a:avLst/>
            <a:gdLst/>
            <a:ahLst/>
            <a:cxnLst>
              <a:cxn ang="0">
                <a:pos x="wd2" y="hd2"/>
              </a:cxn>
              <a:cxn ang="5400000">
                <a:pos x="wd2" y="hd2"/>
              </a:cxn>
              <a:cxn ang="10800000">
                <a:pos x="wd2" y="hd2"/>
              </a:cxn>
              <a:cxn ang="16200000">
                <a:pos x="wd2" y="hd2"/>
              </a:cxn>
            </a:cxnLst>
            <a:rect l="0" t="0" r="r" b="b"/>
            <a:pathLst>
              <a:path w="21600" h="21600" extrusionOk="0">
                <a:moveTo>
                  <a:pt x="437" y="0"/>
                </a:moveTo>
                <a:cubicBezTo>
                  <a:pt x="196" y="0"/>
                  <a:pt x="0" y="1044"/>
                  <a:pt x="0" y="2342"/>
                </a:cubicBezTo>
                <a:lnTo>
                  <a:pt x="0" y="19258"/>
                </a:lnTo>
                <a:cubicBezTo>
                  <a:pt x="0" y="20556"/>
                  <a:pt x="196" y="21600"/>
                  <a:pt x="437" y="21600"/>
                </a:cubicBezTo>
                <a:lnTo>
                  <a:pt x="21163" y="21600"/>
                </a:lnTo>
                <a:cubicBezTo>
                  <a:pt x="21404" y="21600"/>
                  <a:pt x="21600" y="20556"/>
                  <a:pt x="21600" y="19258"/>
                </a:cubicBezTo>
                <a:lnTo>
                  <a:pt x="21600" y="2342"/>
                </a:lnTo>
                <a:cubicBezTo>
                  <a:pt x="21600" y="1044"/>
                  <a:pt x="21404" y="0"/>
                  <a:pt x="21163" y="0"/>
                </a:cubicBezTo>
                <a:lnTo>
                  <a:pt x="437" y="0"/>
                </a:lnTo>
                <a:close/>
                <a:moveTo>
                  <a:pt x="19439" y="7273"/>
                </a:moveTo>
                <a:cubicBezTo>
                  <a:pt x="19672" y="7273"/>
                  <a:pt x="19860" y="8287"/>
                  <a:pt x="19860" y="9542"/>
                </a:cubicBezTo>
                <a:cubicBezTo>
                  <a:pt x="19860" y="10798"/>
                  <a:pt x="19672" y="11821"/>
                  <a:pt x="19439" y="11821"/>
                </a:cubicBezTo>
                <a:cubicBezTo>
                  <a:pt x="19206" y="11821"/>
                  <a:pt x="19018" y="10797"/>
                  <a:pt x="19018" y="9542"/>
                </a:cubicBezTo>
                <a:cubicBezTo>
                  <a:pt x="19018" y="8287"/>
                  <a:pt x="19206" y="7273"/>
                  <a:pt x="19439" y="7273"/>
                </a:cubicBezTo>
                <a:close/>
                <a:moveTo>
                  <a:pt x="677" y="9478"/>
                </a:moveTo>
                <a:lnTo>
                  <a:pt x="893" y="9478"/>
                </a:lnTo>
                <a:lnTo>
                  <a:pt x="893" y="19103"/>
                </a:lnTo>
                <a:lnTo>
                  <a:pt x="677" y="19103"/>
                </a:lnTo>
                <a:lnTo>
                  <a:pt x="677" y="9478"/>
                </a:lnTo>
                <a:close/>
                <a:moveTo>
                  <a:pt x="5658" y="9478"/>
                </a:moveTo>
                <a:lnTo>
                  <a:pt x="5875" y="9478"/>
                </a:lnTo>
                <a:lnTo>
                  <a:pt x="5875" y="19103"/>
                </a:lnTo>
                <a:lnTo>
                  <a:pt x="5658" y="19103"/>
                </a:lnTo>
                <a:lnTo>
                  <a:pt x="5658" y="9478"/>
                </a:lnTo>
                <a:close/>
                <a:moveTo>
                  <a:pt x="10694" y="9478"/>
                </a:moveTo>
                <a:lnTo>
                  <a:pt x="10911" y="9478"/>
                </a:lnTo>
                <a:lnTo>
                  <a:pt x="10911" y="19103"/>
                </a:lnTo>
                <a:lnTo>
                  <a:pt x="10694" y="19103"/>
                </a:lnTo>
                <a:lnTo>
                  <a:pt x="10694" y="9478"/>
                </a:lnTo>
                <a:close/>
                <a:moveTo>
                  <a:pt x="15730" y="9478"/>
                </a:moveTo>
                <a:lnTo>
                  <a:pt x="15947" y="9478"/>
                </a:lnTo>
                <a:lnTo>
                  <a:pt x="15947" y="19103"/>
                </a:lnTo>
                <a:lnTo>
                  <a:pt x="15730" y="19103"/>
                </a:lnTo>
                <a:lnTo>
                  <a:pt x="15730" y="9478"/>
                </a:lnTo>
                <a:close/>
                <a:moveTo>
                  <a:pt x="20712" y="9478"/>
                </a:moveTo>
                <a:lnTo>
                  <a:pt x="20928" y="9478"/>
                </a:lnTo>
                <a:lnTo>
                  <a:pt x="20928" y="19103"/>
                </a:lnTo>
                <a:lnTo>
                  <a:pt x="20712" y="19103"/>
                </a:lnTo>
                <a:lnTo>
                  <a:pt x="20712" y="9478"/>
                </a:lnTo>
                <a:close/>
                <a:moveTo>
                  <a:pt x="3168" y="12395"/>
                </a:moveTo>
                <a:lnTo>
                  <a:pt x="3384" y="12395"/>
                </a:lnTo>
                <a:lnTo>
                  <a:pt x="3384" y="19103"/>
                </a:lnTo>
                <a:lnTo>
                  <a:pt x="3168" y="19103"/>
                </a:lnTo>
                <a:lnTo>
                  <a:pt x="3168" y="12395"/>
                </a:lnTo>
                <a:close/>
                <a:moveTo>
                  <a:pt x="8203" y="12395"/>
                </a:moveTo>
                <a:lnTo>
                  <a:pt x="8420" y="12395"/>
                </a:lnTo>
                <a:lnTo>
                  <a:pt x="8420" y="19103"/>
                </a:lnTo>
                <a:lnTo>
                  <a:pt x="8203" y="19103"/>
                </a:lnTo>
                <a:lnTo>
                  <a:pt x="8203" y="12395"/>
                </a:lnTo>
                <a:close/>
                <a:moveTo>
                  <a:pt x="13185" y="12395"/>
                </a:moveTo>
                <a:lnTo>
                  <a:pt x="13402" y="12395"/>
                </a:lnTo>
                <a:lnTo>
                  <a:pt x="13402" y="19103"/>
                </a:lnTo>
                <a:lnTo>
                  <a:pt x="13185" y="19103"/>
                </a:lnTo>
                <a:lnTo>
                  <a:pt x="13185" y="12395"/>
                </a:lnTo>
                <a:close/>
                <a:moveTo>
                  <a:pt x="18221" y="12395"/>
                </a:moveTo>
                <a:lnTo>
                  <a:pt x="18437" y="12395"/>
                </a:lnTo>
                <a:lnTo>
                  <a:pt x="18437" y="19103"/>
                </a:lnTo>
                <a:lnTo>
                  <a:pt x="18221" y="19103"/>
                </a:lnTo>
                <a:lnTo>
                  <a:pt x="18221" y="12395"/>
                </a:lnTo>
                <a:close/>
                <a:moveTo>
                  <a:pt x="1272" y="15020"/>
                </a:moveTo>
                <a:lnTo>
                  <a:pt x="1489" y="15020"/>
                </a:lnTo>
                <a:lnTo>
                  <a:pt x="1489" y="19103"/>
                </a:lnTo>
                <a:lnTo>
                  <a:pt x="1272" y="19103"/>
                </a:lnTo>
                <a:lnTo>
                  <a:pt x="1272" y="15020"/>
                </a:lnTo>
                <a:close/>
                <a:moveTo>
                  <a:pt x="1922" y="15020"/>
                </a:moveTo>
                <a:lnTo>
                  <a:pt x="2139" y="15020"/>
                </a:lnTo>
                <a:lnTo>
                  <a:pt x="2139" y="19103"/>
                </a:lnTo>
                <a:lnTo>
                  <a:pt x="1922" y="19103"/>
                </a:lnTo>
                <a:lnTo>
                  <a:pt x="1922" y="15020"/>
                </a:lnTo>
                <a:close/>
                <a:moveTo>
                  <a:pt x="2518" y="15020"/>
                </a:moveTo>
                <a:lnTo>
                  <a:pt x="2734" y="15020"/>
                </a:lnTo>
                <a:lnTo>
                  <a:pt x="2734" y="19103"/>
                </a:lnTo>
                <a:lnTo>
                  <a:pt x="2518" y="19103"/>
                </a:lnTo>
                <a:lnTo>
                  <a:pt x="2518" y="15020"/>
                </a:lnTo>
                <a:close/>
                <a:moveTo>
                  <a:pt x="3817" y="15020"/>
                </a:moveTo>
                <a:lnTo>
                  <a:pt x="4034" y="15020"/>
                </a:lnTo>
                <a:lnTo>
                  <a:pt x="4034" y="19103"/>
                </a:lnTo>
                <a:lnTo>
                  <a:pt x="3817" y="19103"/>
                </a:lnTo>
                <a:lnTo>
                  <a:pt x="3817" y="15020"/>
                </a:lnTo>
                <a:close/>
                <a:moveTo>
                  <a:pt x="4413" y="15020"/>
                </a:moveTo>
                <a:lnTo>
                  <a:pt x="4630" y="15020"/>
                </a:lnTo>
                <a:lnTo>
                  <a:pt x="4630" y="19103"/>
                </a:lnTo>
                <a:lnTo>
                  <a:pt x="4413" y="19103"/>
                </a:lnTo>
                <a:lnTo>
                  <a:pt x="4413" y="15020"/>
                </a:lnTo>
                <a:close/>
                <a:moveTo>
                  <a:pt x="5063" y="15020"/>
                </a:moveTo>
                <a:lnTo>
                  <a:pt x="5279" y="15020"/>
                </a:lnTo>
                <a:lnTo>
                  <a:pt x="5279" y="19103"/>
                </a:lnTo>
                <a:lnTo>
                  <a:pt x="5063" y="19103"/>
                </a:lnTo>
                <a:lnTo>
                  <a:pt x="5063" y="15020"/>
                </a:lnTo>
                <a:close/>
                <a:moveTo>
                  <a:pt x="6308" y="15020"/>
                </a:moveTo>
                <a:lnTo>
                  <a:pt x="6525" y="15020"/>
                </a:lnTo>
                <a:lnTo>
                  <a:pt x="6525" y="19103"/>
                </a:lnTo>
                <a:lnTo>
                  <a:pt x="6308" y="19103"/>
                </a:lnTo>
                <a:lnTo>
                  <a:pt x="6308" y="15020"/>
                </a:lnTo>
                <a:close/>
                <a:moveTo>
                  <a:pt x="6904" y="15020"/>
                </a:moveTo>
                <a:lnTo>
                  <a:pt x="7120" y="15020"/>
                </a:lnTo>
                <a:lnTo>
                  <a:pt x="7120" y="19103"/>
                </a:lnTo>
                <a:lnTo>
                  <a:pt x="6904" y="19103"/>
                </a:lnTo>
                <a:lnTo>
                  <a:pt x="6904" y="15020"/>
                </a:lnTo>
                <a:close/>
                <a:moveTo>
                  <a:pt x="7554" y="15020"/>
                </a:moveTo>
                <a:lnTo>
                  <a:pt x="7770" y="15020"/>
                </a:lnTo>
                <a:lnTo>
                  <a:pt x="7770" y="19103"/>
                </a:lnTo>
                <a:lnTo>
                  <a:pt x="7554" y="19103"/>
                </a:lnTo>
                <a:lnTo>
                  <a:pt x="7554" y="15020"/>
                </a:lnTo>
                <a:close/>
                <a:moveTo>
                  <a:pt x="8799" y="15020"/>
                </a:moveTo>
                <a:lnTo>
                  <a:pt x="9016" y="15020"/>
                </a:lnTo>
                <a:lnTo>
                  <a:pt x="9016" y="19103"/>
                </a:lnTo>
                <a:lnTo>
                  <a:pt x="8799" y="19103"/>
                </a:lnTo>
                <a:lnTo>
                  <a:pt x="8799" y="15020"/>
                </a:lnTo>
                <a:close/>
                <a:moveTo>
                  <a:pt x="9449" y="15020"/>
                </a:moveTo>
                <a:lnTo>
                  <a:pt x="9665" y="15020"/>
                </a:lnTo>
                <a:lnTo>
                  <a:pt x="9665" y="19103"/>
                </a:lnTo>
                <a:lnTo>
                  <a:pt x="9449" y="19103"/>
                </a:lnTo>
                <a:lnTo>
                  <a:pt x="9449" y="15020"/>
                </a:lnTo>
                <a:close/>
                <a:moveTo>
                  <a:pt x="10044" y="15020"/>
                </a:moveTo>
                <a:lnTo>
                  <a:pt x="10261" y="15020"/>
                </a:lnTo>
                <a:lnTo>
                  <a:pt x="10261" y="19103"/>
                </a:lnTo>
                <a:lnTo>
                  <a:pt x="10044" y="19103"/>
                </a:lnTo>
                <a:lnTo>
                  <a:pt x="10044" y="15020"/>
                </a:lnTo>
                <a:close/>
                <a:moveTo>
                  <a:pt x="11344" y="15020"/>
                </a:moveTo>
                <a:lnTo>
                  <a:pt x="11506" y="15020"/>
                </a:lnTo>
                <a:lnTo>
                  <a:pt x="11506" y="19103"/>
                </a:lnTo>
                <a:lnTo>
                  <a:pt x="11344" y="19103"/>
                </a:lnTo>
                <a:lnTo>
                  <a:pt x="11344" y="15020"/>
                </a:lnTo>
                <a:close/>
                <a:moveTo>
                  <a:pt x="11940" y="15020"/>
                </a:moveTo>
                <a:lnTo>
                  <a:pt x="12156" y="15020"/>
                </a:lnTo>
                <a:lnTo>
                  <a:pt x="12156" y="19103"/>
                </a:lnTo>
                <a:lnTo>
                  <a:pt x="11940" y="19103"/>
                </a:lnTo>
                <a:lnTo>
                  <a:pt x="11940" y="15020"/>
                </a:lnTo>
                <a:close/>
                <a:moveTo>
                  <a:pt x="12589" y="15020"/>
                </a:moveTo>
                <a:lnTo>
                  <a:pt x="12806" y="15020"/>
                </a:lnTo>
                <a:lnTo>
                  <a:pt x="12806" y="19103"/>
                </a:lnTo>
                <a:lnTo>
                  <a:pt x="12589" y="19103"/>
                </a:lnTo>
                <a:lnTo>
                  <a:pt x="12589" y="15020"/>
                </a:lnTo>
                <a:close/>
                <a:moveTo>
                  <a:pt x="13835" y="15020"/>
                </a:moveTo>
                <a:lnTo>
                  <a:pt x="14051" y="15020"/>
                </a:lnTo>
                <a:lnTo>
                  <a:pt x="14051" y="19103"/>
                </a:lnTo>
                <a:lnTo>
                  <a:pt x="13835" y="19103"/>
                </a:lnTo>
                <a:lnTo>
                  <a:pt x="13835" y="15020"/>
                </a:lnTo>
                <a:close/>
                <a:moveTo>
                  <a:pt x="14430" y="15020"/>
                </a:moveTo>
                <a:lnTo>
                  <a:pt x="14647" y="15020"/>
                </a:lnTo>
                <a:lnTo>
                  <a:pt x="14647" y="19103"/>
                </a:lnTo>
                <a:lnTo>
                  <a:pt x="14430" y="19103"/>
                </a:lnTo>
                <a:lnTo>
                  <a:pt x="14430" y="15020"/>
                </a:lnTo>
                <a:close/>
                <a:moveTo>
                  <a:pt x="15080" y="15020"/>
                </a:moveTo>
                <a:lnTo>
                  <a:pt x="15297" y="15020"/>
                </a:lnTo>
                <a:lnTo>
                  <a:pt x="15297" y="19103"/>
                </a:lnTo>
                <a:lnTo>
                  <a:pt x="15080" y="19103"/>
                </a:lnTo>
                <a:lnTo>
                  <a:pt x="15080" y="15020"/>
                </a:lnTo>
                <a:close/>
                <a:moveTo>
                  <a:pt x="16326" y="15020"/>
                </a:moveTo>
                <a:lnTo>
                  <a:pt x="16542" y="15020"/>
                </a:lnTo>
                <a:lnTo>
                  <a:pt x="16542" y="19103"/>
                </a:lnTo>
                <a:lnTo>
                  <a:pt x="16326" y="19103"/>
                </a:lnTo>
                <a:lnTo>
                  <a:pt x="16326" y="15020"/>
                </a:lnTo>
                <a:close/>
                <a:moveTo>
                  <a:pt x="16975" y="15020"/>
                </a:moveTo>
                <a:lnTo>
                  <a:pt x="17192" y="15020"/>
                </a:lnTo>
                <a:lnTo>
                  <a:pt x="17192" y="19103"/>
                </a:lnTo>
                <a:lnTo>
                  <a:pt x="16975" y="19103"/>
                </a:lnTo>
                <a:lnTo>
                  <a:pt x="16975" y="15020"/>
                </a:lnTo>
                <a:close/>
                <a:moveTo>
                  <a:pt x="17571" y="15020"/>
                </a:moveTo>
                <a:lnTo>
                  <a:pt x="17788" y="15020"/>
                </a:lnTo>
                <a:lnTo>
                  <a:pt x="17788" y="19103"/>
                </a:lnTo>
                <a:lnTo>
                  <a:pt x="17571" y="19103"/>
                </a:lnTo>
                <a:lnTo>
                  <a:pt x="17571" y="15020"/>
                </a:lnTo>
                <a:close/>
                <a:moveTo>
                  <a:pt x="18816" y="15020"/>
                </a:moveTo>
                <a:lnTo>
                  <a:pt x="19033" y="15020"/>
                </a:lnTo>
                <a:lnTo>
                  <a:pt x="19033" y="19103"/>
                </a:lnTo>
                <a:lnTo>
                  <a:pt x="18816" y="19103"/>
                </a:lnTo>
                <a:lnTo>
                  <a:pt x="18816" y="15020"/>
                </a:lnTo>
                <a:close/>
                <a:moveTo>
                  <a:pt x="19466" y="15020"/>
                </a:moveTo>
                <a:lnTo>
                  <a:pt x="19683" y="15020"/>
                </a:lnTo>
                <a:lnTo>
                  <a:pt x="19683" y="19103"/>
                </a:lnTo>
                <a:lnTo>
                  <a:pt x="19466" y="19103"/>
                </a:lnTo>
                <a:lnTo>
                  <a:pt x="19466" y="15020"/>
                </a:lnTo>
                <a:close/>
                <a:moveTo>
                  <a:pt x="20116" y="15020"/>
                </a:moveTo>
                <a:lnTo>
                  <a:pt x="20333" y="15020"/>
                </a:lnTo>
                <a:lnTo>
                  <a:pt x="20333" y="19103"/>
                </a:lnTo>
                <a:lnTo>
                  <a:pt x="20116" y="19103"/>
                </a:lnTo>
                <a:lnTo>
                  <a:pt x="20116" y="15020"/>
                </a:lnTo>
                <a:close/>
              </a:path>
            </a:pathLst>
          </a:custGeom>
          <a:gradFill>
            <a:gsLst>
              <a:gs pos="0">
                <a:srgbClr val="9FC1AE"/>
              </a:gs>
              <a:gs pos="100000">
                <a:srgbClr val="058707"/>
              </a:gs>
            </a:gsLst>
          </a:gradFill>
          <a:ln w="12700">
            <a:miter lim="400000"/>
          </a:ln>
        </p:spPr>
        <p:txBody>
          <a:bodyPr lIns="50800" tIns="50800" rIns="50800" bIns="50800" anchor="ctr"/>
          <a:lstStyle/>
          <a:p>
            <a:pPr>
              <a:defRPr>
                <a:solidFill>
                  <a:srgbClr val="FFFFFF"/>
                </a:solidFill>
              </a:defRPr>
            </a:pPr>
            <a:endParaRPr/>
          </a:p>
        </p:txBody>
      </p:sp>
      <p:sp>
        <p:nvSpPr>
          <p:cNvPr id="771" name="Llave inglesa"/>
          <p:cNvSpPr/>
          <p:nvPr/>
        </p:nvSpPr>
        <p:spPr>
          <a:xfrm>
            <a:off x="1034477" y="2207581"/>
            <a:ext cx="726774" cy="2540001"/>
          </a:xfrm>
          <a:custGeom>
            <a:avLst/>
            <a:gdLst/>
            <a:ahLst/>
            <a:cxnLst>
              <a:cxn ang="0">
                <a:pos x="wd2" y="hd2"/>
              </a:cxn>
              <a:cxn ang="5400000">
                <a:pos x="wd2" y="hd2"/>
              </a:cxn>
              <a:cxn ang="10800000">
                <a:pos x="wd2" y="hd2"/>
              </a:cxn>
              <a:cxn ang="16200000">
                <a:pos x="wd2" y="hd2"/>
              </a:cxn>
            </a:cxnLst>
            <a:rect l="0" t="0" r="r" b="b"/>
            <a:pathLst>
              <a:path w="21351" h="21089" extrusionOk="0">
                <a:moveTo>
                  <a:pt x="10495" y="1"/>
                </a:moveTo>
                <a:cubicBezTo>
                  <a:pt x="5537" y="237"/>
                  <a:pt x="2663" y="1178"/>
                  <a:pt x="1749" y="2267"/>
                </a:cubicBezTo>
                <a:cubicBezTo>
                  <a:pt x="1263" y="2301"/>
                  <a:pt x="679" y="2339"/>
                  <a:pt x="433" y="2354"/>
                </a:cubicBezTo>
                <a:cubicBezTo>
                  <a:pt x="-23" y="2381"/>
                  <a:pt x="-170" y="2869"/>
                  <a:pt x="241" y="2922"/>
                </a:cubicBezTo>
                <a:cubicBezTo>
                  <a:pt x="457" y="2950"/>
                  <a:pt x="979" y="3018"/>
                  <a:pt x="1429" y="3077"/>
                </a:cubicBezTo>
                <a:cubicBezTo>
                  <a:pt x="1447" y="3792"/>
                  <a:pt x="2245" y="4513"/>
                  <a:pt x="3787" y="5096"/>
                </a:cubicBezTo>
                <a:cubicBezTo>
                  <a:pt x="6520" y="6130"/>
                  <a:pt x="7537" y="7410"/>
                  <a:pt x="7537" y="8611"/>
                </a:cubicBezTo>
                <a:cubicBezTo>
                  <a:pt x="7537" y="9390"/>
                  <a:pt x="5738" y="18573"/>
                  <a:pt x="5738" y="19703"/>
                </a:cubicBezTo>
                <a:cubicBezTo>
                  <a:pt x="5738" y="21590"/>
                  <a:pt x="15503" y="21512"/>
                  <a:pt x="15503" y="19703"/>
                </a:cubicBezTo>
                <a:cubicBezTo>
                  <a:pt x="15503" y="18645"/>
                  <a:pt x="14559" y="11348"/>
                  <a:pt x="14559" y="8655"/>
                </a:cubicBezTo>
                <a:cubicBezTo>
                  <a:pt x="14559" y="6354"/>
                  <a:pt x="19684" y="4736"/>
                  <a:pt x="21238" y="4314"/>
                </a:cubicBezTo>
                <a:cubicBezTo>
                  <a:pt x="21430" y="4262"/>
                  <a:pt x="21367" y="4172"/>
                  <a:pt x="21122" y="4143"/>
                </a:cubicBezTo>
                <a:lnTo>
                  <a:pt x="8981" y="2738"/>
                </a:lnTo>
                <a:lnTo>
                  <a:pt x="7956" y="2069"/>
                </a:lnTo>
                <a:cubicBezTo>
                  <a:pt x="7956" y="2069"/>
                  <a:pt x="9739" y="792"/>
                  <a:pt x="10809" y="114"/>
                </a:cubicBezTo>
                <a:cubicBezTo>
                  <a:pt x="10903" y="55"/>
                  <a:pt x="10723" y="-10"/>
                  <a:pt x="10495" y="1"/>
                </a:cubicBezTo>
                <a:close/>
                <a:moveTo>
                  <a:pt x="15555" y="549"/>
                </a:moveTo>
                <a:cubicBezTo>
                  <a:pt x="15455" y="559"/>
                  <a:pt x="15369" y="582"/>
                  <a:pt x="15322" y="611"/>
                </a:cubicBezTo>
                <a:cubicBezTo>
                  <a:pt x="14260" y="1278"/>
                  <a:pt x="12673" y="2415"/>
                  <a:pt x="12673" y="2415"/>
                </a:cubicBezTo>
                <a:lnTo>
                  <a:pt x="13511" y="3001"/>
                </a:lnTo>
                <a:lnTo>
                  <a:pt x="17977" y="3519"/>
                </a:lnTo>
                <a:cubicBezTo>
                  <a:pt x="18982" y="1431"/>
                  <a:pt x="16932" y="699"/>
                  <a:pt x="15869" y="554"/>
                </a:cubicBezTo>
                <a:cubicBezTo>
                  <a:pt x="15765" y="540"/>
                  <a:pt x="15655" y="539"/>
                  <a:pt x="15555" y="549"/>
                </a:cubicBezTo>
                <a:close/>
                <a:moveTo>
                  <a:pt x="8899" y="4831"/>
                </a:moveTo>
                <a:cubicBezTo>
                  <a:pt x="8932" y="4832"/>
                  <a:pt x="8962" y="4838"/>
                  <a:pt x="8969" y="4849"/>
                </a:cubicBezTo>
                <a:lnTo>
                  <a:pt x="9190" y="5208"/>
                </a:lnTo>
                <a:cubicBezTo>
                  <a:pt x="9224" y="5263"/>
                  <a:pt x="9450" y="5291"/>
                  <a:pt x="9610" y="5257"/>
                </a:cubicBezTo>
                <a:lnTo>
                  <a:pt x="10553" y="5058"/>
                </a:lnTo>
                <a:cubicBezTo>
                  <a:pt x="10713" y="5025"/>
                  <a:pt x="10944" y="5050"/>
                  <a:pt x="10978" y="5106"/>
                </a:cubicBezTo>
                <a:lnTo>
                  <a:pt x="11176" y="5433"/>
                </a:lnTo>
                <a:cubicBezTo>
                  <a:pt x="11210" y="5489"/>
                  <a:pt x="11442" y="5514"/>
                  <a:pt x="11601" y="5481"/>
                </a:cubicBezTo>
                <a:lnTo>
                  <a:pt x="12544" y="5283"/>
                </a:lnTo>
                <a:cubicBezTo>
                  <a:pt x="12704" y="5250"/>
                  <a:pt x="12930" y="5276"/>
                  <a:pt x="12964" y="5331"/>
                </a:cubicBezTo>
                <a:lnTo>
                  <a:pt x="13168" y="5659"/>
                </a:lnTo>
                <a:cubicBezTo>
                  <a:pt x="13201" y="5714"/>
                  <a:pt x="13427" y="5740"/>
                  <a:pt x="13587" y="5706"/>
                </a:cubicBezTo>
                <a:lnTo>
                  <a:pt x="14623" y="5489"/>
                </a:lnTo>
                <a:cubicBezTo>
                  <a:pt x="14688" y="5476"/>
                  <a:pt x="14776" y="5494"/>
                  <a:pt x="14746" y="5516"/>
                </a:cubicBezTo>
                <a:lnTo>
                  <a:pt x="14134" y="5948"/>
                </a:lnTo>
                <a:cubicBezTo>
                  <a:pt x="14053" y="6006"/>
                  <a:pt x="13820" y="6034"/>
                  <a:pt x="13616" y="6011"/>
                </a:cubicBezTo>
                <a:lnTo>
                  <a:pt x="8422" y="5423"/>
                </a:lnTo>
                <a:cubicBezTo>
                  <a:pt x="8218" y="5400"/>
                  <a:pt x="8119" y="5335"/>
                  <a:pt x="8201" y="5277"/>
                </a:cubicBezTo>
                <a:lnTo>
                  <a:pt x="8818" y="4844"/>
                </a:lnTo>
                <a:cubicBezTo>
                  <a:pt x="8833" y="4833"/>
                  <a:pt x="8866" y="4830"/>
                  <a:pt x="8899" y="4831"/>
                </a:cubicBezTo>
                <a:close/>
                <a:moveTo>
                  <a:pt x="10576" y="18867"/>
                </a:moveTo>
                <a:cubicBezTo>
                  <a:pt x="12209" y="18867"/>
                  <a:pt x="13529" y="19241"/>
                  <a:pt x="13529" y="19703"/>
                </a:cubicBezTo>
                <a:cubicBezTo>
                  <a:pt x="13529" y="20164"/>
                  <a:pt x="12209" y="20539"/>
                  <a:pt x="10576" y="20539"/>
                </a:cubicBezTo>
                <a:cubicBezTo>
                  <a:pt x="8944" y="20539"/>
                  <a:pt x="7618" y="20164"/>
                  <a:pt x="7618" y="19703"/>
                </a:cubicBezTo>
                <a:cubicBezTo>
                  <a:pt x="7618" y="19241"/>
                  <a:pt x="8944" y="18867"/>
                  <a:pt x="10576" y="18867"/>
                </a:cubicBezTo>
                <a:close/>
              </a:path>
            </a:pathLst>
          </a:custGeom>
          <a:gradFill>
            <a:gsLst>
              <a:gs pos="0">
                <a:srgbClr val="8C99C1"/>
              </a:gs>
              <a:gs pos="100000">
                <a:srgbClr val="151E87"/>
              </a:gs>
            </a:gsLst>
          </a:gradFill>
          <a:ln w="12700">
            <a:miter lim="400000"/>
          </a:ln>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RABAJOS FUTUROS"/>
          <p:cNvSpPr txBox="1"/>
          <p:nvPr/>
        </p:nvSpPr>
        <p:spPr>
          <a:xfrm>
            <a:off x="31056" y="34578"/>
            <a:ext cx="14315638" cy="2514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TRABAJOS FUTUROS</a:t>
            </a:r>
          </a:p>
        </p:txBody>
      </p:sp>
      <p:pic>
        <p:nvPicPr>
          <p:cNvPr id="774" name="Imagen" descr="Imagen"/>
          <p:cNvPicPr>
            <a:picLocks noChangeAspect="1"/>
          </p:cNvPicPr>
          <p:nvPr/>
        </p:nvPicPr>
        <p:blipFill>
          <a:blip r:embed="rId2">
            <a:extLst/>
          </a:blip>
          <a:stretch>
            <a:fillRect/>
          </a:stretch>
        </p:blipFill>
        <p:spPr>
          <a:xfrm>
            <a:off x="499101" y="2542117"/>
            <a:ext cx="8862351" cy="5535385"/>
          </a:xfrm>
          <a:prstGeom prst="rect">
            <a:avLst/>
          </a:prstGeom>
          <a:ln w="12700">
            <a:miter lim="400000"/>
          </a:ln>
        </p:spPr>
      </p:pic>
      <p:pic>
        <p:nvPicPr>
          <p:cNvPr id="775" name="Imagen" descr="Imagen"/>
          <p:cNvPicPr>
            <a:picLocks noChangeAspect="1"/>
          </p:cNvPicPr>
          <p:nvPr/>
        </p:nvPicPr>
        <p:blipFill>
          <a:blip r:embed="rId3">
            <a:extLst/>
          </a:blip>
          <a:stretch>
            <a:fillRect/>
          </a:stretch>
        </p:blipFill>
        <p:spPr>
          <a:xfrm>
            <a:off x="9966712" y="4960910"/>
            <a:ext cx="8572501" cy="4914901"/>
          </a:xfrm>
          <a:prstGeom prst="rect">
            <a:avLst/>
          </a:prstGeom>
          <a:ln w="12700">
            <a:miter lim="400000"/>
          </a:ln>
        </p:spPr>
      </p:pic>
      <p:pic>
        <p:nvPicPr>
          <p:cNvPr id="776" name="Imagen" descr="Imagen"/>
          <p:cNvPicPr>
            <a:picLocks noChangeAspect="1"/>
          </p:cNvPicPr>
          <p:nvPr/>
        </p:nvPicPr>
        <p:blipFill>
          <a:blip r:embed="rId4">
            <a:extLst/>
          </a:blip>
          <a:stretch>
            <a:fillRect/>
          </a:stretch>
        </p:blipFill>
        <p:spPr>
          <a:xfrm>
            <a:off x="20139738" y="6315983"/>
            <a:ext cx="3773561" cy="5672208"/>
          </a:xfrm>
          <a:prstGeom prst="rect">
            <a:avLst/>
          </a:prstGeom>
          <a:ln w="12700">
            <a:miter lim="400000"/>
          </a:ln>
        </p:spPr>
      </p:pic>
      <p:sp>
        <p:nvSpPr>
          <p:cNvPr id="779" name="Línea de conexión"/>
          <p:cNvSpPr/>
          <p:nvPr/>
        </p:nvSpPr>
        <p:spPr>
          <a:xfrm>
            <a:off x="9471288" y="2888299"/>
            <a:ext cx="5216103" cy="1844874"/>
          </a:xfrm>
          <a:custGeom>
            <a:avLst/>
            <a:gdLst/>
            <a:ahLst/>
            <a:cxnLst>
              <a:cxn ang="0">
                <a:pos x="wd2" y="hd2"/>
              </a:cxn>
              <a:cxn ang="5400000">
                <a:pos x="wd2" y="hd2"/>
              </a:cxn>
              <a:cxn ang="10800000">
                <a:pos x="wd2" y="hd2"/>
              </a:cxn>
              <a:cxn ang="16200000">
                <a:pos x="wd2" y="hd2"/>
              </a:cxn>
            </a:cxnLst>
            <a:rect l="0" t="0" r="r" b="b"/>
            <a:pathLst>
              <a:path w="19685" h="17675" extrusionOk="0">
                <a:moveTo>
                  <a:pt x="0" y="3151"/>
                </a:moveTo>
                <a:cubicBezTo>
                  <a:pt x="15203" y="-3925"/>
                  <a:pt x="21600" y="916"/>
                  <a:pt x="19190" y="17675"/>
                </a:cubicBezTo>
              </a:path>
            </a:pathLst>
          </a:custGeom>
          <a:ln w="203200">
            <a:solidFill>
              <a:srgbClr val="AB1802"/>
            </a:solidFill>
            <a:miter lim="400000"/>
            <a:tailEnd type="triangle"/>
          </a:ln>
          <a:effectLst>
            <a:outerShdw blurRad="63500" dist="25400" dir="5400000" rotWithShape="0">
              <a:srgbClr val="000000">
                <a:alpha val="50000"/>
              </a:srgbClr>
            </a:outerShdw>
          </a:effectLst>
        </p:spPr>
        <p:txBody>
          <a:bodyPr/>
          <a:lstStyle/>
          <a:p>
            <a:endParaRPr/>
          </a:p>
        </p:txBody>
      </p:sp>
      <p:sp>
        <p:nvSpPr>
          <p:cNvPr id="780" name="Línea de conexión"/>
          <p:cNvSpPr/>
          <p:nvPr/>
        </p:nvSpPr>
        <p:spPr>
          <a:xfrm>
            <a:off x="14569134" y="10031750"/>
            <a:ext cx="5500715" cy="1314871"/>
          </a:xfrm>
          <a:custGeom>
            <a:avLst/>
            <a:gdLst/>
            <a:ahLst/>
            <a:cxnLst>
              <a:cxn ang="0">
                <a:pos x="wd2" y="hd2"/>
              </a:cxn>
              <a:cxn ang="5400000">
                <a:pos x="wd2" y="hd2"/>
              </a:cxn>
              <a:cxn ang="10800000">
                <a:pos x="wd2" y="hd2"/>
              </a:cxn>
              <a:cxn ang="16200000">
                <a:pos x="wd2" y="hd2"/>
              </a:cxn>
            </a:cxnLst>
            <a:rect l="0" t="0" r="r" b="b"/>
            <a:pathLst>
              <a:path w="21385" h="16531" extrusionOk="0">
                <a:moveTo>
                  <a:pt x="5" y="0"/>
                </a:moveTo>
                <a:cubicBezTo>
                  <a:pt x="-215" y="18924"/>
                  <a:pt x="6912" y="21600"/>
                  <a:pt x="21385" y="8029"/>
                </a:cubicBezTo>
              </a:path>
            </a:pathLst>
          </a:custGeom>
          <a:ln w="203200">
            <a:solidFill>
              <a:srgbClr val="AB1802"/>
            </a:solidFill>
            <a:miter lim="400000"/>
            <a:tailEnd type="triangle"/>
          </a:ln>
          <a:effectLst>
            <a:outerShdw blurRad="63500" dist="25400" dir="5400000" rotWithShape="0">
              <a:srgbClr val="000000">
                <a:alpha val="50000"/>
              </a:srgbClr>
            </a:outerShdw>
          </a:effectLst>
        </p:spPr>
        <p:txBody>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74"/>
                                        </p:tgtEl>
                                        <p:attrNameLst>
                                          <p:attrName>style.visibility</p:attrName>
                                        </p:attrNameLst>
                                      </p:cBhvr>
                                      <p:to>
                                        <p:strVal val="visible"/>
                                      </p:to>
                                    </p:set>
                                    <p:animEffect transition="in" filter="wipe(left)">
                                      <p:cBhvr>
                                        <p:cTn id="7" dur="500"/>
                                        <p:tgtEl>
                                          <p:spTgt spid="7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79"/>
                                        </p:tgtEl>
                                        <p:attrNameLst>
                                          <p:attrName>style.visibility</p:attrName>
                                        </p:attrNameLst>
                                      </p:cBhvr>
                                      <p:to>
                                        <p:strVal val="visible"/>
                                      </p:to>
                                    </p:set>
                                    <p:animEffect transition="in" filter="dissolv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775"/>
                                        </p:tgtEl>
                                        <p:attrNameLst>
                                          <p:attrName>style.visibility</p:attrName>
                                        </p:attrNameLst>
                                      </p:cBhvr>
                                      <p:to>
                                        <p:strVal val="visible"/>
                                      </p:to>
                                    </p:set>
                                    <p:animEffect transition="in" filter="wipe(left)">
                                      <p:cBhvr>
                                        <p:cTn id="17" dur="500"/>
                                        <p:tgtEl>
                                          <p:spTgt spid="77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780"/>
                                        </p:tgtEl>
                                        <p:attrNameLst>
                                          <p:attrName>style.visibility</p:attrName>
                                        </p:attrNameLst>
                                      </p:cBhvr>
                                      <p:to>
                                        <p:strVal val="visible"/>
                                      </p:to>
                                    </p:set>
                                    <p:animEffect transition="in" filter="dissolve">
                                      <p:cBhvr>
                                        <p:cTn id="22" dur="1000"/>
                                        <p:tgtEl>
                                          <p:spTgt spid="78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776"/>
                                        </p:tgtEl>
                                        <p:attrNameLst>
                                          <p:attrName>style.visibility</p:attrName>
                                        </p:attrNameLst>
                                      </p:cBhvr>
                                      <p:to>
                                        <p:strVal val="visible"/>
                                      </p:to>
                                    </p:set>
                                    <p:animEffect transition="in" filter="wipe(left)">
                                      <p:cBhvr>
                                        <p:cTn id="27" dur="5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1" animBg="1" advAuto="0"/>
      <p:bldP spid="775" grpId="3" animBg="1" advAuto="0"/>
      <p:bldP spid="776" grpId="5" animBg="1" advAuto="0"/>
      <p:bldP spid="779" grpId="2" animBg="1" advAuto="0"/>
      <p:bldP spid="780"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GRACIAS POR SU ATENCIÓN"/>
          <p:cNvSpPr txBox="1"/>
          <p:nvPr/>
        </p:nvSpPr>
        <p:spPr>
          <a:xfrm>
            <a:off x="9071382" y="4789734"/>
            <a:ext cx="14315639"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defRPr sz="7000" b="1" cap="all">
                <a:latin typeface="Gill Sans"/>
                <a:ea typeface="Gill Sans"/>
                <a:cs typeface="Gill Sans"/>
                <a:sym typeface="Gill Sans"/>
              </a:defRPr>
            </a:lvl1pPr>
          </a:lstStyle>
          <a:p>
            <a:r>
              <a:t>GRACIAS POR SU ATENCIÓN</a:t>
            </a:r>
          </a:p>
        </p:txBody>
      </p:sp>
      <p:pic>
        <p:nvPicPr>
          <p:cNvPr id="785" name="Imagen" descr="Imagen"/>
          <p:cNvPicPr>
            <a:picLocks noChangeAspect="1"/>
          </p:cNvPicPr>
          <p:nvPr/>
        </p:nvPicPr>
        <p:blipFill>
          <a:blip r:embed="rId2">
            <a:extLst/>
          </a:blip>
          <a:stretch>
            <a:fillRect/>
          </a:stretch>
        </p:blipFill>
        <p:spPr>
          <a:xfrm>
            <a:off x="246786" y="155442"/>
            <a:ext cx="8560604" cy="1158500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CNC (Control Numérico por computador)</a:t>
            </a:r>
          </a:p>
        </p:txBody>
      </p:sp>
      <p:pic>
        <p:nvPicPr>
          <p:cNvPr id="268" name="Imagen" descr="Imagen"/>
          <p:cNvPicPr>
            <a:picLocks noChangeAspect="1"/>
          </p:cNvPicPr>
          <p:nvPr/>
        </p:nvPicPr>
        <p:blipFill>
          <a:blip r:embed="rId3">
            <a:extLst/>
          </a:blip>
          <a:stretch>
            <a:fillRect/>
          </a:stretch>
        </p:blipFill>
        <p:spPr>
          <a:xfrm>
            <a:off x="3217322" y="3980326"/>
            <a:ext cx="17949356" cy="6083796"/>
          </a:xfrm>
          <a:prstGeom prst="rect">
            <a:avLst/>
          </a:prstGeom>
          <a:ln w="12700">
            <a:miter lim="400000"/>
          </a:ln>
          <a:effectLst>
            <a:outerShdw blurRad="190500" dist="101600" dir="5648231" rotWithShape="0">
              <a:srgbClr val="000000">
                <a:alpha val="75000"/>
              </a:srgbClr>
            </a:outerShdw>
          </a:effectLst>
        </p:spPr>
      </p:pic>
      <p:sp>
        <p:nvSpPr>
          <p:cNvPr id="269" name="MARCO TEÓRICO"/>
          <p:cNvSpPr txBox="1"/>
          <p:nvPr/>
        </p:nvSpPr>
        <p:spPr>
          <a:xfrm>
            <a:off x="-441653" y="-163797"/>
            <a:ext cx="11734601"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8500" b="1" cap="all">
                <a:latin typeface="Gill Sans"/>
                <a:ea typeface="Gill Sans"/>
                <a:cs typeface="Gill Sans"/>
                <a:sym typeface="Gill Sans"/>
              </a:defRPr>
            </a:lvl1pPr>
          </a:lstStyle>
          <a:p>
            <a:r>
              <a:t>MARCO TEÓRICO</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Interpretadores de código G</a:t>
            </a:r>
          </a:p>
        </p:txBody>
      </p:sp>
      <p:pic>
        <p:nvPicPr>
          <p:cNvPr id="274" name="Imagen" descr="Imagen"/>
          <p:cNvPicPr>
            <a:picLocks noChangeAspect="1"/>
          </p:cNvPicPr>
          <p:nvPr/>
        </p:nvPicPr>
        <p:blipFill>
          <a:blip r:embed="rId3">
            <a:extLst/>
          </a:blip>
          <a:stretch>
            <a:fillRect/>
          </a:stretch>
        </p:blipFill>
        <p:spPr>
          <a:xfrm>
            <a:off x="1096077" y="3409399"/>
            <a:ext cx="6897202" cy="6897202"/>
          </a:xfrm>
          <a:prstGeom prst="rect">
            <a:avLst/>
          </a:prstGeom>
          <a:ln w="12700">
            <a:miter lim="400000"/>
          </a:ln>
        </p:spPr>
      </p:pic>
      <p:pic>
        <p:nvPicPr>
          <p:cNvPr id="275" name="Imagen" descr="Imagen"/>
          <p:cNvPicPr>
            <a:picLocks noChangeAspect="1"/>
          </p:cNvPicPr>
          <p:nvPr/>
        </p:nvPicPr>
        <p:blipFill>
          <a:blip r:embed="rId4">
            <a:extLst/>
          </a:blip>
          <a:stretch>
            <a:fillRect/>
          </a:stretch>
        </p:blipFill>
        <p:spPr>
          <a:xfrm>
            <a:off x="9060024" y="2251691"/>
            <a:ext cx="3223647" cy="3126382"/>
          </a:xfrm>
          <a:prstGeom prst="rect">
            <a:avLst/>
          </a:prstGeom>
          <a:ln w="12700">
            <a:miter lim="400000"/>
          </a:ln>
        </p:spPr>
      </p:pic>
      <p:pic>
        <p:nvPicPr>
          <p:cNvPr id="276" name="Imagen" descr="Imagen"/>
          <p:cNvPicPr>
            <a:picLocks noChangeAspect="1"/>
          </p:cNvPicPr>
          <p:nvPr/>
        </p:nvPicPr>
        <p:blipFill>
          <a:blip r:embed="rId5">
            <a:extLst/>
          </a:blip>
          <a:stretch>
            <a:fillRect/>
          </a:stretch>
        </p:blipFill>
        <p:spPr>
          <a:xfrm>
            <a:off x="12376927" y="3122732"/>
            <a:ext cx="8089901" cy="1384301"/>
          </a:xfrm>
          <a:prstGeom prst="rect">
            <a:avLst/>
          </a:prstGeom>
          <a:ln w="12700">
            <a:miter lim="400000"/>
          </a:ln>
        </p:spPr>
      </p:pic>
      <p:pic>
        <p:nvPicPr>
          <p:cNvPr id="277" name="Imagen" descr="Imagen"/>
          <p:cNvPicPr>
            <a:picLocks noChangeAspect="1"/>
          </p:cNvPicPr>
          <p:nvPr/>
        </p:nvPicPr>
        <p:blipFill>
          <a:blip r:embed="rId6">
            <a:extLst/>
          </a:blip>
          <a:stretch>
            <a:fillRect/>
          </a:stretch>
        </p:blipFill>
        <p:spPr>
          <a:xfrm>
            <a:off x="9253548" y="5147719"/>
            <a:ext cx="3223647" cy="2848291"/>
          </a:xfrm>
          <a:prstGeom prst="rect">
            <a:avLst/>
          </a:prstGeom>
          <a:ln w="12700">
            <a:miter lim="400000"/>
          </a:ln>
        </p:spPr>
      </p:pic>
      <p:pic>
        <p:nvPicPr>
          <p:cNvPr id="278" name="Imagen" descr="Imagen"/>
          <p:cNvPicPr>
            <a:picLocks noChangeAspect="1"/>
          </p:cNvPicPr>
          <p:nvPr/>
        </p:nvPicPr>
        <p:blipFill>
          <a:blip r:embed="rId7">
            <a:extLst/>
          </a:blip>
          <a:stretch>
            <a:fillRect/>
          </a:stretch>
        </p:blipFill>
        <p:spPr>
          <a:xfrm>
            <a:off x="12445654" y="6316759"/>
            <a:ext cx="7853724" cy="1679251"/>
          </a:xfrm>
          <a:prstGeom prst="rect">
            <a:avLst/>
          </a:prstGeom>
          <a:ln w="12700">
            <a:miter lim="400000"/>
          </a:ln>
        </p:spPr>
      </p:pic>
      <p:pic>
        <p:nvPicPr>
          <p:cNvPr id="279" name="Imagen" descr="Imagen"/>
          <p:cNvPicPr>
            <a:picLocks noChangeAspect="1"/>
          </p:cNvPicPr>
          <p:nvPr/>
        </p:nvPicPr>
        <p:blipFill>
          <a:blip r:embed="rId8">
            <a:extLst/>
          </a:blip>
          <a:stretch>
            <a:fillRect/>
          </a:stretch>
        </p:blipFill>
        <p:spPr>
          <a:xfrm>
            <a:off x="9366293" y="8252656"/>
            <a:ext cx="10185401" cy="3352801"/>
          </a:xfrm>
          <a:prstGeom prst="rect">
            <a:avLst/>
          </a:prstGeom>
          <a:ln w="12700">
            <a:miter lim="400000"/>
          </a:ln>
        </p:spPr>
      </p:pic>
      <p:sp>
        <p:nvSpPr>
          <p:cNvPr id="280" name="MARCO TEÓRICO"/>
          <p:cNvSpPr txBox="1"/>
          <p:nvPr/>
        </p:nvSpPr>
        <p:spPr>
          <a:xfrm>
            <a:off x="-441653" y="-163797"/>
            <a:ext cx="11734601"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8500" b="1" cap="all">
                <a:latin typeface="Gill Sans"/>
                <a:ea typeface="Gill Sans"/>
                <a:cs typeface="Gill Sans"/>
                <a:sym typeface="Gill Sans"/>
              </a:defRPr>
            </a:lvl1pPr>
          </a:lstStyle>
          <a:p>
            <a:r>
              <a:t>MARCO TEÓRICO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ángulo 2"/>
          <p:cNvSpPr txBox="1"/>
          <p:nvPr/>
        </p:nvSpPr>
        <p:spPr>
          <a:xfrm>
            <a:off x="842556" y="2214645"/>
            <a:ext cx="10111600" cy="118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Diseño y manufactura asistidos por computador CAD/CAM</a:t>
            </a:r>
          </a:p>
        </p:txBody>
      </p:sp>
      <p:pic>
        <p:nvPicPr>
          <p:cNvPr id="285" name="Imagen" descr="Imagen"/>
          <p:cNvPicPr>
            <a:picLocks noChangeAspect="1"/>
          </p:cNvPicPr>
          <p:nvPr/>
        </p:nvPicPr>
        <p:blipFill>
          <a:blip r:embed="rId3">
            <a:extLst/>
          </a:blip>
          <a:stretch>
            <a:fillRect/>
          </a:stretch>
        </p:blipFill>
        <p:spPr>
          <a:xfrm>
            <a:off x="245739" y="3592464"/>
            <a:ext cx="9600599" cy="5060317"/>
          </a:xfrm>
          <a:prstGeom prst="rect">
            <a:avLst/>
          </a:prstGeom>
          <a:ln w="12700">
            <a:miter lim="400000"/>
          </a:ln>
        </p:spPr>
      </p:pic>
      <p:pic>
        <p:nvPicPr>
          <p:cNvPr id="286" name="Imagen" descr="Imagen"/>
          <p:cNvPicPr>
            <a:picLocks noChangeAspect="1"/>
          </p:cNvPicPr>
          <p:nvPr/>
        </p:nvPicPr>
        <p:blipFill>
          <a:blip r:embed="rId4">
            <a:extLst/>
          </a:blip>
          <a:stretch>
            <a:fillRect/>
          </a:stretch>
        </p:blipFill>
        <p:spPr>
          <a:xfrm>
            <a:off x="8116937" y="6569296"/>
            <a:ext cx="9395847" cy="5060317"/>
          </a:xfrm>
          <a:prstGeom prst="rect">
            <a:avLst/>
          </a:prstGeom>
          <a:ln w="12700">
            <a:miter lim="400000"/>
          </a:ln>
        </p:spPr>
      </p:pic>
      <p:pic>
        <p:nvPicPr>
          <p:cNvPr id="287" name="Imagen" descr="Imagen"/>
          <p:cNvPicPr>
            <a:picLocks noChangeAspect="1"/>
          </p:cNvPicPr>
          <p:nvPr/>
        </p:nvPicPr>
        <p:blipFill>
          <a:blip r:embed="rId5">
            <a:extLst/>
          </a:blip>
          <a:stretch>
            <a:fillRect/>
          </a:stretch>
        </p:blipFill>
        <p:spPr>
          <a:xfrm>
            <a:off x="16363512" y="2345981"/>
            <a:ext cx="7836577" cy="5215424"/>
          </a:xfrm>
          <a:prstGeom prst="rect">
            <a:avLst/>
          </a:prstGeom>
          <a:ln w="12700">
            <a:miter lim="400000"/>
          </a:ln>
        </p:spPr>
      </p:pic>
      <p:sp>
        <p:nvSpPr>
          <p:cNvPr id="288" name="MARCO TEÓRICO"/>
          <p:cNvSpPr txBox="1"/>
          <p:nvPr/>
        </p:nvSpPr>
        <p:spPr>
          <a:xfrm>
            <a:off x="-441653" y="-163797"/>
            <a:ext cx="11734601"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8500" b="1" cap="all">
                <a:latin typeface="Gill Sans"/>
                <a:ea typeface="Gill Sans"/>
                <a:cs typeface="Gill Sans"/>
                <a:sym typeface="Gill Sans"/>
              </a:defRPr>
            </a:lvl1pPr>
          </a:lstStyle>
          <a:p>
            <a:r>
              <a:t>MARCO TEÓRICO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ángulo 2"/>
          <p:cNvSpPr txBox="1"/>
          <p:nvPr/>
        </p:nvSpPr>
        <p:spPr>
          <a:xfrm>
            <a:off x="842556" y="2214645"/>
            <a:ext cx="10111600" cy="62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Engranajes rectos y helicoidales</a:t>
            </a:r>
          </a:p>
        </p:txBody>
      </p:sp>
      <p:pic>
        <p:nvPicPr>
          <p:cNvPr id="293" name="Imagen" descr="Imagen"/>
          <p:cNvPicPr>
            <a:picLocks noChangeAspect="1"/>
          </p:cNvPicPr>
          <p:nvPr/>
        </p:nvPicPr>
        <p:blipFill>
          <a:blip r:embed="rId3">
            <a:extLst/>
          </a:blip>
          <a:stretch>
            <a:fillRect/>
          </a:stretch>
        </p:blipFill>
        <p:spPr>
          <a:xfrm>
            <a:off x="4245423" y="3536882"/>
            <a:ext cx="15893154" cy="6970683"/>
          </a:xfrm>
          <a:prstGeom prst="rect">
            <a:avLst/>
          </a:prstGeom>
          <a:ln w="12700">
            <a:miter lim="400000"/>
          </a:ln>
        </p:spPr>
      </p:pic>
      <p:pic>
        <p:nvPicPr>
          <p:cNvPr id="294" name="Imagen" descr="Imagen"/>
          <p:cNvPicPr>
            <a:picLocks noChangeAspect="1"/>
          </p:cNvPicPr>
          <p:nvPr/>
        </p:nvPicPr>
        <p:blipFill>
          <a:blip r:embed="rId4">
            <a:extLst/>
          </a:blip>
          <a:stretch>
            <a:fillRect/>
          </a:stretch>
        </p:blipFill>
        <p:spPr>
          <a:xfrm>
            <a:off x="6818920" y="10616422"/>
            <a:ext cx="10746160" cy="697392"/>
          </a:xfrm>
          <a:prstGeom prst="rect">
            <a:avLst/>
          </a:prstGeom>
          <a:ln w="12700">
            <a:miter lim="400000"/>
          </a:ln>
        </p:spPr>
      </p:pic>
      <p:sp>
        <p:nvSpPr>
          <p:cNvPr id="295" name="MARCO TEÓRICO"/>
          <p:cNvSpPr txBox="1"/>
          <p:nvPr/>
        </p:nvSpPr>
        <p:spPr>
          <a:xfrm>
            <a:off x="-441653" y="-163797"/>
            <a:ext cx="11734601"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8500" b="1" cap="all">
                <a:latin typeface="Gill Sans"/>
                <a:ea typeface="Gill Sans"/>
                <a:cs typeface="Gill Sans"/>
                <a:sym typeface="Gill Sans"/>
              </a:defRPr>
            </a:lvl1pPr>
          </a:lstStyle>
          <a:p>
            <a:r>
              <a:t>MARCO TEÓRICO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ángulo 2"/>
          <p:cNvSpPr txBox="1"/>
          <p:nvPr/>
        </p:nvSpPr>
        <p:spPr>
          <a:xfrm>
            <a:off x="1423127" y="2242291"/>
            <a:ext cx="10111600" cy="62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200"/>
              </a:spcBef>
              <a:tabLst>
                <a:tab pos="241300" algn="l"/>
              </a:tabLst>
              <a:defRPr sz="3800" b="1">
                <a:solidFill>
                  <a:srgbClr val="000000"/>
                </a:solidFill>
                <a:latin typeface="Times New Roman"/>
                <a:ea typeface="Times New Roman"/>
                <a:cs typeface="Times New Roman"/>
                <a:sym typeface="Times New Roman"/>
              </a:defRPr>
            </a:lvl1pPr>
          </a:lstStyle>
          <a:p>
            <a:r>
              <a:t>TORNO - FRESADO</a:t>
            </a:r>
          </a:p>
        </p:txBody>
      </p:sp>
      <p:pic>
        <p:nvPicPr>
          <p:cNvPr id="300" name="Imagen" descr="Imagen"/>
          <p:cNvPicPr>
            <a:picLocks noChangeAspect="1"/>
          </p:cNvPicPr>
          <p:nvPr/>
        </p:nvPicPr>
        <p:blipFill>
          <a:blip r:embed="rId3">
            <a:extLst/>
          </a:blip>
          <a:stretch>
            <a:fillRect/>
          </a:stretch>
        </p:blipFill>
        <p:spPr>
          <a:xfrm>
            <a:off x="9002420" y="3334440"/>
            <a:ext cx="8542201" cy="8167841"/>
          </a:xfrm>
          <a:prstGeom prst="rect">
            <a:avLst/>
          </a:prstGeom>
          <a:ln w="12700">
            <a:miter lim="400000"/>
          </a:ln>
        </p:spPr>
      </p:pic>
      <p:pic>
        <p:nvPicPr>
          <p:cNvPr id="301" name="Imagen" descr="Imagen"/>
          <p:cNvPicPr>
            <a:picLocks noChangeAspect="1"/>
          </p:cNvPicPr>
          <p:nvPr/>
        </p:nvPicPr>
        <p:blipFill>
          <a:blip r:embed="rId4">
            <a:extLst/>
          </a:blip>
          <a:stretch>
            <a:fillRect/>
          </a:stretch>
        </p:blipFill>
        <p:spPr>
          <a:xfrm>
            <a:off x="-112657" y="2944453"/>
            <a:ext cx="8752951" cy="8388245"/>
          </a:xfrm>
          <a:prstGeom prst="rect">
            <a:avLst/>
          </a:prstGeom>
          <a:ln w="12700">
            <a:miter lim="400000"/>
          </a:ln>
        </p:spPr>
      </p:pic>
      <p:pic>
        <p:nvPicPr>
          <p:cNvPr id="302" name="Imagen" descr="Imagen"/>
          <p:cNvPicPr>
            <a:picLocks noChangeAspect="1"/>
          </p:cNvPicPr>
          <p:nvPr/>
        </p:nvPicPr>
        <p:blipFill>
          <a:blip r:embed="rId5">
            <a:extLst/>
          </a:blip>
          <a:stretch>
            <a:fillRect/>
          </a:stretch>
        </p:blipFill>
        <p:spPr>
          <a:xfrm>
            <a:off x="17906747" y="2944454"/>
            <a:ext cx="6376658" cy="6501418"/>
          </a:xfrm>
          <a:prstGeom prst="rect">
            <a:avLst/>
          </a:prstGeom>
          <a:ln w="12700">
            <a:miter lim="400000"/>
          </a:ln>
        </p:spPr>
      </p:pic>
      <p:pic>
        <p:nvPicPr>
          <p:cNvPr id="303" name="Imagen" descr="Imagen"/>
          <p:cNvPicPr>
            <a:picLocks noChangeAspect="1"/>
          </p:cNvPicPr>
          <p:nvPr/>
        </p:nvPicPr>
        <p:blipFill>
          <a:blip r:embed="rId6">
            <a:extLst/>
          </a:blip>
          <a:stretch>
            <a:fillRect/>
          </a:stretch>
        </p:blipFill>
        <p:spPr>
          <a:xfrm>
            <a:off x="18344687" y="9538024"/>
            <a:ext cx="2656333" cy="2374245"/>
          </a:xfrm>
          <a:prstGeom prst="rect">
            <a:avLst/>
          </a:prstGeom>
          <a:ln w="12700">
            <a:miter lim="400000"/>
          </a:ln>
        </p:spPr>
      </p:pic>
      <p:pic>
        <p:nvPicPr>
          <p:cNvPr id="304" name="Imagen" descr="Imagen"/>
          <p:cNvPicPr>
            <a:picLocks noChangeAspect="1"/>
          </p:cNvPicPr>
          <p:nvPr/>
        </p:nvPicPr>
        <p:blipFill>
          <a:blip r:embed="rId7">
            <a:extLst/>
          </a:blip>
          <a:stretch>
            <a:fillRect/>
          </a:stretch>
        </p:blipFill>
        <p:spPr>
          <a:xfrm>
            <a:off x="15319602" y="2096309"/>
            <a:ext cx="3276601" cy="2527301"/>
          </a:xfrm>
          <a:prstGeom prst="rect">
            <a:avLst/>
          </a:prstGeom>
          <a:ln w="12700">
            <a:miter lim="400000"/>
          </a:ln>
        </p:spPr>
      </p:pic>
      <p:sp>
        <p:nvSpPr>
          <p:cNvPr id="305" name="MARCO TEÓRICO"/>
          <p:cNvSpPr txBox="1"/>
          <p:nvPr/>
        </p:nvSpPr>
        <p:spPr>
          <a:xfrm>
            <a:off x="-441653" y="-163797"/>
            <a:ext cx="11734601" cy="2514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8500" b="1" cap="all">
                <a:latin typeface="Gill Sans"/>
                <a:ea typeface="Gill Sans"/>
                <a:cs typeface="Gill Sans"/>
                <a:sym typeface="Gill Sans"/>
              </a:defRPr>
            </a:lvl1pPr>
          </a:lstStyle>
          <a:p>
            <a:r>
              <a:t>MARCO TEÓRICO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0">
        <p15:prstTrans prst="pageCurlDouble"/>
      </p:transition>
    </mc:Choice>
    <mc:Choice xmlns="" xmlns:m="http://schemas.openxmlformats.org/officeDocument/2006/math" xmlns:a14="http://schemas.microsoft.com/office/drawing/2010/main" xmlns:p14="http://schemas.microsoft.com/office/powerpoint/2010/main" Requires="p14">
      <p:transition spd="fast" advClick="1" p14:dur="600">
        <p14:prism dir="d"/>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2329</Words>
  <Application>Microsoft Office PowerPoint</Application>
  <PresentationFormat>Personalizado</PresentationFormat>
  <Paragraphs>358</Paragraphs>
  <Slides>47</Slides>
  <Notes>44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Calibri</vt:lpstr>
      <vt:lpstr>Gill Sans</vt:lpstr>
      <vt:lpstr>Gill Sans Light</vt:lpstr>
      <vt:lpstr>Helvetica Neue</vt:lpstr>
      <vt:lpstr>Hoefler Text</vt:lpstr>
      <vt:lpstr>Times New Roman</vt:lpstr>
      <vt:lpstr>Tw Cen MT</vt:lpstr>
      <vt:lpstr>Showroom</vt:lpstr>
      <vt:lpstr>Presentación de PowerPoint</vt:lpstr>
      <vt:lpstr>contenido</vt:lpstr>
      <vt:lpstr>Diseñar e implementar un cuarto eje a un sistema CNC de la máquina fresadora Bridgeport, de la Universidad de las Fuerzas Armadas 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Camilo Reyes</dc:creator>
  <cp:lastModifiedBy>María Augusta Cárdenas</cp:lastModifiedBy>
  <cp:revision>2</cp:revision>
  <dcterms:modified xsi:type="dcterms:W3CDTF">2019-02-05T18:16:01Z</dcterms:modified>
</cp:coreProperties>
</file>