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5" r:id="rId19"/>
    <p:sldId id="292" r:id="rId20"/>
    <p:sldId id="293"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94" r:id="rId34"/>
    <p:sldId id="288" r:id="rId35"/>
    <p:sldId id="289" r:id="rId36"/>
    <p:sldId id="290" r:id="rId37"/>
    <p:sldId id="291" r:id="rId38"/>
  </p:sldIdLst>
  <p:sldSz cx="12192000" cy="6858000"/>
  <p:notesSz cx="6858000" cy="9144000"/>
  <p:embeddedFontLst>
    <p:embeddedFont>
      <p:font typeface="Calibri" panose="020F0502020204030204" pitchFamily="34" charset="0"/>
      <p:regular r:id="rId40"/>
      <p:bold r:id="rId41"/>
      <p:italic r:id="rId42"/>
      <p:boldItalic r:id="rId43"/>
    </p:embeddedFont>
    <p:embeddedFont>
      <p:font typeface="Roboto" panose="020B0604020202020204" charset="0"/>
      <p:regular r:id="rId44"/>
      <p:bold r:id="rId45"/>
      <p:italic r:id="rId46"/>
      <p:boldItalic r:id="rId47"/>
    </p:embeddedFont>
    <p:embeddedFont>
      <p:font typeface="Century Gothic" panose="020B050202020202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J</a:t>
            </a:r>
            <a:endParaRPr/>
          </a:p>
        </p:txBody>
      </p:sp>
      <p:sp>
        <p:nvSpPr>
          <p:cNvPr id="162" name="Google Shape;16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ES">
                <a:solidFill>
                  <a:schemeClr val="dk1"/>
                </a:solidFill>
              </a:rPr>
              <a:t>las plagas analizadas son Curvularia lunata, helmintosporium maydis y ustilago maydis</a:t>
            </a:r>
            <a:endParaRPr/>
          </a:p>
        </p:txBody>
      </p:sp>
      <p:sp>
        <p:nvSpPr>
          <p:cNvPr id="262" name="Google Shape;2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4e92684fe2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J</a:t>
            </a:r>
            <a:endParaRPr/>
          </a:p>
        </p:txBody>
      </p:sp>
      <p:sp>
        <p:nvSpPr>
          <p:cNvPr id="275" name="Google Shape;275;g4e92684fe2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J</a:t>
            </a:r>
            <a:endParaRPr/>
          </a:p>
        </p:txBody>
      </p:sp>
      <p:sp>
        <p:nvSpPr>
          <p:cNvPr id="299" name="Google Shape;2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4e92684fe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el sistema de base de datos  va a permitritr </a:t>
            </a:r>
            <a:endParaRPr/>
          </a:p>
          <a:p>
            <a:pPr marL="0" lvl="0" indent="0" algn="l" rtl="0">
              <a:spcBef>
                <a:spcPts val="0"/>
              </a:spcBef>
              <a:spcAft>
                <a:spcPts val="0"/>
              </a:spcAft>
              <a:buNone/>
            </a:pPr>
            <a:r>
              <a:rPr lang="es-ES"/>
              <a:t>almacenar las imagen obtenidas y las medidas del microorganismo</a:t>
            </a:r>
            <a:endParaRPr/>
          </a:p>
          <a:p>
            <a:pPr marL="0" lvl="0" indent="0" algn="l" rtl="0">
              <a:spcBef>
                <a:spcPts val="0"/>
              </a:spcBef>
              <a:spcAft>
                <a:spcPts val="0"/>
              </a:spcAft>
              <a:buNone/>
            </a:pPr>
            <a:r>
              <a:rPr lang="es-ES"/>
              <a:t>gestionar reportes( consulta creacin, eliminacion,)</a:t>
            </a:r>
            <a:endParaRPr/>
          </a:p>
          <a:p>
            <a:pPr marL="0" lvl="0" indent="0" algn="l" rtl="0">
              <a:spcBef>
                <a:spcPts val="0"/>
              </a:spcBef>
              <a:spcAft>
                <a:spcPts val="0"/>
              </a:spcAft>
              <a:buNone/>
            </a:pPr>
            <a:r>
              <a:rPr lang="es-ES"/>
              <a:t>gestionar usuarios y perfiles</a:t>
            </a:r>
            <a:endParaRPr/>
          </a:p>
          <a:p>
            <a:pPr marL="0" lvl="0" indent="0" algn="l" rtl="0">
              <a:spcBef>
                <a:spcPts val="0"/>
              </a:spcBef>
              <a:spcAft>
                <a:spcPts val="0"/>
              </a:spcAft>
              <a:buNone/>
            </a:pPr>
            <a:r>
              <a:rPr lang="es-ES"/>
              <a:t>gestionar microrganismos</a:t>
            </a:r>
            <a:endParaRPr/>
          </a:p>
          <a:p>
            <a:pPr marL="0" lvl="0" indent="0" algn="l" rtl="0">
              <a:spcBef>
                <a:spcPts val="0"/>
              </a:spcBef>
              <a:spcAft>
                <a:spcPts val="0"/>
              </a:spcAft>
              <a:buNone/>
            </a:pPr>
            <a:endParaRPr/>
          </a:p>
        </p:txBody>
      </p:sp>
      <p:sp>
        <p:nvSpPr>
          <p:cNvPr id="306" name="Google Shape;306;g4e92684fe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4e92684fe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para la recopilacion de las imagenes se necesito de tiempo debidoa que en el laboratorio de agrocalidad no contaron con un nuemero suficiente de imagenes , por lo cual tuvimos que realizarlas nosostros. pero para realizarlas dependiamos primero de la disponibilidad del microscopio bx43  debido a que  solo tienen uno, es muy utilizado por los expertos, tesistas ect. segundo disponibilidad de placas preparadas que contengan un numero suficiente de microorganismos para capturar las microfotografias. una vez capturadas se procedio al procesamiento de cada de las  imagenes aplicando el ecualizador del histograma. </a:t>
            </a:r>
            <a:endParaRPr/>
          </a:p>
        </p:txBody>
      </p:sp>
      <p:sp>
        <p:nvSpPr>
          <p:cNvPr id="313" name="Google Shape;313;g4e92684fe2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4e92684fe2_0_6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4e92684fe2_0_6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J</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4e92684fe2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4e92684fe2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J</a:t>
            </a:r>
            <a:endParaRPr/>
          </a:p>
        </p:txBody>
      </p:sp>
    </p:spTree>
    <p:extLst>
      <p:ext uri="{BB962C8B-B14F-4D97-AF65-F5344CB8AC3E}">
        <p14:creationId xmlns:p14="http://schemas.microsoft.com/office/powerpoint/2010/main" val="1459824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4e92684fe2_0_6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4e92684fe2_0_6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la red neuronal convulucional tambien denomida cnn o convet net, es un tipo de red neuronal de aprendijaze profundo ya que su aprendizaje es automatico y se basa en el reconocimiento de patrones en imagenes.</a:t>
            </a:r>
            <a:endParaRPr/>
          </a:p>
          <a:p>
            <a:pPr marL="0" lvl="0" indent="0" algn="l" rtl="0">
              <a:spcBef>
                <a:spcPts val="0"/>
              </a:spcBef>
              <a:spcAft>
                <a:spcPts val="0"/>
              </a:spcAft>
              <a:buNone/>
            </a:pPr>
            <a:r>
              <a:rPr lang="es-ES"/>
              <a:t>a esquema de la red neuronal convulocional es el siguiente</a:t>
            </a:r>
            <a:endParaRPr/>
          </a:p>
          <a:p>
            <a:pPr marL="0" lvl="0" indent="0" algn="l" rtl="0">
              <a:spcBef>
                <a:spcPts val="0"/>
              </a:spcBef>
              <a:spcAft>
                <a:spcPts val="0"/>
              </a:spcAft>
              <a:buNone/>
            </a:pPr>
            <a:r>
              <a:rPr lang="es-ES"/>
              <a:t>capa de entradas, que son todos los pixeles de la imagen. </a:t>
            </a:r>
            <a:endParaRPr/>
          </a:p>
          <a:p>
            <a:pPr marL="0" lvl="0" indent="0" algn="l" rtl="0">
              <a:spcBef>
                <a:spcPts val="0"/>
              </a:spcBef>
              <a:spcAft>
                <a:spcPts val="0"/>
              </a:spcAft>
              <a:buNone/>
            </a:pPr>
            <a:r>
              <a:rPr lang="es-ES"/>
              <a:t>la capa de convolucion se trata de pasar un filtro  de una altura y loguitud establecida por todos los pixeles de la imagen , dntro de esta capa se realizan operaciones de suma y producto lo que hace q la imagen resultante sea mas peque;a</a:t>
            </a:r>
            <a:endParaRPr/>
          </a:p>
          <a:p>
            <a:pPr marL="0" lvl="0" indent="0" algn="l" rtl="0">
              <a:spcBef>
                <a:spcPts val="0"/>
              </a:spcBef>
              <a:spcAft>
                <a:spcPts val="0"/>
              </a:spcAft>
              <a:buNone/>
            </a:pPr>
            <a:r>
              <a:rPr lang="es-ES"/>
              <a:t>capa de pooling la capa de pooling sirve par REDUCIR AUN MAS LA IMAGEN existen varias tecnicas de reduccion como la maxpooling y averegare pooling .</a:t>
            </a:r>
            <a:endParaRPr/>
          </a:p>
          <a:p>
            <a:pPr marL="0" lvl="0" indent="0" algn="l" rtl="0">
              <a:spcBef>
                <a:spcPts val="0"/>
              </a:spcBef>
              <a:spcAft>
                <a:spcPts val="0"/>
              </a:spcAft>
              <a:buNone/>
            </a:pPr>
            <a:r>
              <a:rPr lang="es-ES"/>
              <a:t>y la capa full conneted que tiene la estructura de uan red multicapa y que se encraa de dar la preddicion.</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061218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3" name="Google Shape;37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4e92684fe2_0_6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4e92684fe2_0_6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4e92684fe2_0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4e92684fe2_0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J</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4e92684fe2_0_6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4e92684fe2_0_6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J</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4e92684fe2_0_6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4e92684fe2_0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J</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7" name="Google Shape;41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4e92684fe2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J</a:t>
            </a:r>
            <a:endParaRPr/>
          </a:p>
        </p:txBody>
      </p:sp>
      <p:sp>
        <p:nvSpPr>
          <p:cNvPr id="425" name="Google Shape;425;g4e92684fe2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4e92684fe2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3" name="Google Shape;433;g4e92684fe2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4e92684fe2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J</a:t>
            </a:r>
            <a:endParaRPr/>
          </a:p>
        </p:txBody>
      </p:sp>
      <p:sp>
        <p:nvSpPr>
          <p:cNvPr id="441" name="Google Shape;441;g4e92684fe2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J</a:t>
            </a:r>
            <a:endParaRPr/>
          </a:p>
        </p:txBody>
      </p:sp>
      <p:sp>
        <p:nvSpPr>
          <p:cNvPr id="175" name="Google Shape;17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4e92684fe2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9" name="Google Shape;449;g4e92684fe2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4e92684fe2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J</a:t>
            </a:r>
            <a:endParaRPr/>
          </a:p>
        </p:txBody>
      </p:sp>
      <p:sp>
        <p:nvSpPr>
          <p:cNvPr id="457" name="Google Shape;457;g4e92684fe2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4e92684fe2_1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5" name="Google Shape;465;g4e92684fe2_1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4e92684fe2_1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5" name="Google Shape;465;g4e92684fe2_1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08611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4e92684fe2_1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J</a:t>
            </a:r>
            <a:endParaRPr/>
          </a:p>
        </p:txBody>
      </p:sp>
      <p:sp>
        <p:nvSpPr>
          <p:cNvPr id="473" name="Google Shape;473;g4e92684fe2_1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4e92684fe2_1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1" name="Google Shape;481;g4e92684fe2_1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4e92684fe2_1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J</a:t>
            </a:r>
            <a:endParaRPr/>
          </a:p>
        </p:txBody>
      </p:sp>
      <p:sp>
        <p:nvSpPr>
          <p:cNvPr id="489" name="Google Shape;489;g4e92684fe2_1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4e92684fe2_1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4e92684fe2_1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eL LABORATORIO DE FITOPATOLOGIA RECIPTA una gran cantidad de muestras parq que se realicen varios distintos de analisis como: Analisis morfologico, pruebas bioquimicas entre otros. la problematica nace debido a el laboratorio cuenta con un solo microscopio que posee un software propietario llamado cellsSensdebido a ue este software es de alto costo. el laboratotio posee mas microscopios y camaras especiales para el microscopio el problema esq no tienen un software que facilite el proceso de analisis morfometrico.</a:t>
            </a:r>
            <a:endParaRPr/>
          </a:p>
        </p:txBody>
      </p:sp>
      <p:sp>
        <p:nvSpPr>
          <p:cNvPr id="192" name="Google Shape;19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4e92684fe2_0_8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4e92684fe2_0_8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La elaboración  del reporte actualmente  lleva realizarlo un día y debido al número de muestras receptados ocasiona que el experto se acumule de trabajo y se demore en la entrega de los resultados de dichos análisis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J</a:t>
            </a:r>
            <a:endParaRPr/>
          </a:p>
        </p:txBody>
      </p:sp>
      <p:sp>
        <p:nvSpPr>
          <p:cNvPr id="232" name="Google Shape;23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las plagas analizadas son Curvularia lunata, helmintosporium maydis y ustilago maydis</a:t>
            </a:r>
            <a:endParaRPr/>
          </a:p>
        </p:txBody>
      </p:sp>
      <p:sp>
        <p:nvSpPr>
          <p:cNvPr id="243" name="Google Shape;24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J</a:t>
            </a:r>
            <a:endParaRPr/>
          </a:p>
        </p:txBody>
      </p:sp>
      <p:sp>
        <p:nvSpPr>
          <p:cNvPr id="252" name="Google Shape;25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38"/>
        <p:cNvGrpSpPr/>
        <p:nvPr/>
      </p:nvGrpSpPr>
      <p:grpSpPr>
        <a:xfrm>
          <a:off x="0" y="0"/>
          <a:ext cx="0" cy="0"/>
          <a:chOff x="0" y="0"/>
          <a:chExt cx="0" cy="0"/>
        </a:xfrm>
      </p:grpSpPr>
      <p:sp>
        <p:nvSpPr>
          <p:cNvPr id="39" name="Google Shape;39;p2"/>
          <p:cNvSpPr txBox="1">
            <a:spLocks noGrp="1"/>
          </p:cNvSpPr>
          <p:nvPr>
            <p:ph type="ctrTitle"/>
          </p:nvPr>
        </p:nvSpPr>
        <p:spPr>
          <a:xfrm>
            <a:off x="2589213" y="2514600"/>
            <a:ext cx="8915399" cy="2262781"/>
          </a:xfrm>
          <a:prstGeom prst="rect">
            <a:avLst/>
          </a:prstGeom>
          <a:noFill/>
          <a:ln>
            <a:noFill/>
          </a:ln>
        </p:spPr>
        <p:txBody>
          <a:bodyPr spcFirstLastPara="1" wrap="square" lIns="91425" tIns="45700" rIns="91425" bIns="45700" anchor="b" anchorCtr="0"/>
          <a:lstStyle>
            <a:lvl1pPr lvl="0" algn="l">
              <a:spcBef>
                <a:spcPts val="0"/>
              </a:spcBef>
              <a:spcAft>
                <a:spcPts val="0"/>
              </a:spcAft>
              <a:buClr>
                <a:srgbClr val="168DBA"/>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
          <p:cNvSpPr txBox="1">
            <a:spLocks noGrp="1"/>
          </p:cNvSpPr>
          <p:nvPr>
            <p:ph type="subTitle" idx="1"/>
          </p:nvPr>
        </p:nvSpPr>
        <p:spPr>
          <a:xfrm>
            <a:off x="2589213" y="4777379"/>
            <a:ext cx="8915399" cy="1126283"/>
          </a:xfrm>
          <a:prstGeom prst="rect">
            <a:avLst/>
          </a:prstGeom>
          <a:noFill/>
          <a:ln>
            <a:noFill/>
          </a:ln>
        </p:spPr>
        <p:txBody>
          <a:bodyPr spcFirstLastPara="1" wrap="square" lIns="91425" tIns="45700" rIns="91425" bIns="45700" anchor="t" anchorCtr="0"/>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a:endParaRPr/>
          </a:p>
        </p:txBody>
      </p:sp>
      <p:sp>
        <p:nvSpPr>
          <p:cNvPr id="41" name="Google Shape;41;p2"/>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
          <p:cNvSpPr/>
          <p:nvPr/>
        </p:nvSpPr>
        <p:spPr>
          <a:xfrm>
            <a:off x="0" y="4323810"/>
            <a:ext cx="1744652" cy="778589"/>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txBox="1">
            <a:spLocks noGrp="1"/>
          </p:cNvSpPr>
          <p:nvPr>
            <p:ph type="sldNum" idx="12"/>
          </p:nvPr>
        </p:nvSpPr>
        <p:spPr>
          <a:xfrm>
            <a:off x="531812" y="4529540"/>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descripción">
  <p:cSld name="Título y descripción">
    <p:spTree>
      <p:nvGrpSpPr>
        <p:cNvPr id="1" name="Shape 104"/>
        <p:cNvGrpSpPr/>
        <p:nvPr/>
      </p:nvGrpSpPr>
      <p:grpSpPr>
        <a:xfrm>
          <a:off x="0" y="0"/>
          <a:ext cx="0" cy="0"/>
          <a:chOff x="0" y="0"/>
          <a:chExt cx="0" cy="0"/>
        </a:xfrm>
      </p:grpSpPr>
      <p:sp>
        <p:nvSpPr>
          <p:cNvPr id="105" name="Google Shape;105;p11"/>
          <p:cNvSpPr txBox="1">
            <a:spLocks noGrp="1"/>
          </p:cNvSpPr>
          <p:nvPr>
            <p:ph type="title"/>
          </p:nvPr>
        </p:nvSpPr>
        <p:spPr>
          <a:xfrm>
            <a:off x="2589212" y="609600"/>
            <a:ext cx="8915399" cy="3117040"/>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168DBA"/>
              </a:buClr>
              <a:buSzPts val="4800"/>
              <a:buFont typeface="Century Gothic"/>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1"/>
          <p:cNvSpPr txBox="1">
            <a:spLocks noGrp="1"/>
          </p:cNvSpPr>
          <p:nvPr>
            <p:ph type="body" idx="1"/>
          </p:nvPr>
        </p:nvSpPr>
        <p:spPr>
          <a:xfrm>
            <a:off x="2589212" y="4354046"/>
            <a:ext cx="8915399" cy="1555864"/>
          </a:xfrm>
          <a:prstGeom prst="rect">
            <a:avLst/>
          </a:prstGeom>
          <a:noFill/>
          <a:ln>
            <a:noFill/>
          </a:ln>
        </p:spPr>
        <p:txBody>
          <a:bodyPr spcFirstLastPara="1" wrap="square" lIns="91425" tIns="45700" rIns="91425" bIns="45700" anchor="ctr" anchorCtr="0"/>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07" name="Google Shape;107;p11"/>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1"/>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1"/>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ita con descripción">
  <p:cSld name="Cita con descripción">
    <p:spTree>
      <p:nvGrpSpPr>
        <p:cNvPr id="1" name="Shape 111"/>
        <p:cNvGrpSpPr/>
        <p:nvPr/>
      </p:nvGrpSpPr>
      <p:grpSpPr>
        <a:xfrm>
          <a:off x="0" y="0"/>
          <a:ext cx="0" cy="0"/>
          <a:chOff x="0" y="0"/>
          <a:chExt cx="0" cy="0"/>
        </a:xfrm>
      </p:grpSpPr>
      <p:sp>
        <p:nvSpPr>
          <p:cNvPr id="112" name="Google Shape;112;p12"/>
          <p:cNvSpPr txBox="1">
            <a:spLocks noGrp="1"/>
          </p:cNvSpPr>
          <p:nvPr>
            <p:ph type="title"/>
          </p:nvPr>
        </p:nvSpPr>
        <p:spPr>
          <a:xfrm>
            <a:off x="2849949" y="609600"/>
            <a:ext cx="8393926" cy="2895600"/>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168DBA"/>
              </a:buClr>
              <a:buSzPts val="4800"/>
              <a:buFont typeface="Century Gothic"/>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2"/>
          <p:cNvSpPr txBox="1">
            <a:spLocks noGrp="1"/>
          </p:cNvSpPr>
          <p:nvPr>
            <p:ph type="body" idx="1"/>
          </p:nvPr>
        </p:nvSpPr>
        <p:spPr>
          <a:xfrm>
            <a:off x="3275012" y="3505200"/>
            <a:ext cx="7536554" cy="381000"/>
          </a:xfrm>
          <a:prstGeom prst="rect">
            <a:avLst/>
          </a:prstGeom>
          <a:noFill/>
          <a:ln>
            <a:noFill/>
          </a:ln>
        </p:spPr>
        <p:txBody>
          <a:bodyPr spcFirstLastPara="1" wrap="square" lIns="91425" tIns="45700" rIns="91425" bIns="45700" anchor="ctr" anchorCtr="0"/>
          <a:lstStyle>
            <a:lvl1pPr marL="457200" lvl="0" indent="-228600" algn="l">
              <a:spcBef>
                <a:spcPts val="1000"/>
              </a:spcBef>
              <a:spcAft>
                <a:spcPts val="0"/>
              </a:spcAft>
              <a:buSzPts val="1600"/>
              <a:buFont typeface="Century Gothic"/>
              <a:buNone/>
              <a:defRPr sz="1600">
                <a:solidFill>
                  <a:srgbClr val="7F7F7F"/>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14" name="Google Shape;114;p12"/>
          <p:cNvSpPr txBox="1">
            <a:spLocks noGrp="1"/>
          </p:cNvSpPr>
          <p:nvPr>
            <p:ph type="body" idx="2"/>
          </p:nvPr>
        </p:nvSpPr>
        <p:spPr>
          <a:xfrm>
            <a:off x="2589212" y="4354046"/>
            <a:ext cx="8915399" cy="1555864"/>
          </a:xfrm>
          <a:prstGeom prst="rect">
            <a:avLst/>
          </a:prstGeom>
          <a:noFill/>
          <a:ln>
            <a:noFill/>
          </a:ln>
        </p:spPr>
        <p:txBody>
          <a:bodyPr spcFirstLastPara="1" wrap="square" lIns="91425" tIns="45700" rIns="91425" bIns="45700" anchor="ctr" anchorCtr="0"/>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15" name="Google Shape;115;p12"/>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2"/>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2"/>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2"/>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119" name="Google Shape;119;p12"/>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ES" sz="8000" b="0" i="0" u="none" strike="noStrike" cap="none">
                <a:solidFill>
                  <a:schemeClr val="accent1"/>
                </a:solidFill>
                <a:latin typeface="Arial"/>
                <a:ea typeface="Arial"/>
                <a:cs typeface="Arial"/>
                <a:sym typeface="Arial"/>
              </a:rPr>
              <a:t>“</a:t>
            </a:r>
            <a:endParaRPr/>
          </a:p>
        </p:txBody>
      </p:sp>
      <p:sp>
        <p:nvSpPr>
          <p:cNvPr id="120" name="Google Shape;120;p12"/>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ES" sz="8000" b="0" i="0" u="none" strike="noStrike" cap="none">
                <a:solidFill>
                  <a:schemeClr val="accent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rjeta de nombre">
  <p:cSld name="Tarjeta de nombre">
    <p:spTree>
      <p:nvGrpSpPr>
        <p:cNvPr id="1" name="Shape 121"/>
        <p:cNvGrpSpPr/>
        <p:nvPr/>
      </p:nvGrpSpPr>
      <p:grpSpPr>
        <a:xfrm>
          <a:off x="0" y="0"/>
          <a:ext cx="0" cy="0"/>
          <a:chOff x="0" y="0"/>
          <a:chExt cx="0" cy="0"/>
        </a:xfrm>
      </p:grpSpPr>
      <p:sp>
        <p:nvSpPr>
          <p:cNvPr id="122" name="Google Shape;122;p13"/>
          <p:cNvSpPr txBox="1">
            <a:spLocks noGrp="1"/>
          </p:cNvSpPr>
          <p:nvPr>
            <p:ph type="title"/>
          </p:nvPr>
        </p:nvSpPr>
        <p:spPr>
          <a:xfrm>
            <a:off x="2589213" y="2438400"/>
            <a:ext cx="8915400" cy="2724845"/>
          </a:xfrm>
          <a:prstGeom prst="rect">
            <a:avLst/>
          </a:prstGeom>
          <a:noFill/>
          <a:ln>
            <a:noFill/>
          </a:ln>
        </p:spPr>
        <p:txBody>
          <a:bodyPr spcFirstLastPara="1" wrap="square" lIns="91425" tIns="45700" rIns="91425" bIns="45700" anchor="b" anchorCtr="0"/>
          <a:lstStyle>
            <a:lvl1pPr lvl="0" algn="l">
              <a:spcBef>
                <a:spcPts val="0"/>
              </a:spcBef>
              <a:spcAft>
                <a:spcPts val="0"/>
              </a:spcAft>
              <a:buClr>
                <a:srgbClr val="168DBA"/>
              </a:buClr>
              <a:buSzPts val="4800"/>
              <a:buFont typeface="Century Gothic"/>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3"/>
          <p:cNvSpPr txBox="1">
            <a:spLocks noGrp="1"/>
          </p:cNvSpPr>
          <p:nvPr>
            <p:ph type="body" idx="1"/>
          </p:nvPr>
        </p:nvSpPr>
        <p:spPr>
          <a:xfrm>
            <a:off x="2589213" y="5181600"/>
            <a:ext cx="8915400" cy="729622"/>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24" name="Google Shape;124;p13"/>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3"/>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3"/>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itar la tarjeta de nombre">
  <p:cSld name="Citar la tarjeta de nombre">
    <p:spTree>
      <p:nvGrpSpPr>
        <p:cNvPr id="1" name="Shape 128"/>
        <p:cNvGrpSpPr/>
        <p:nvPr/>
      </p:nvGrpSpPr>
      <p:grpSpPr>
        <a:xfrm>
          <a:off x="0" y="0"/>
          <a:ext cx="0" cy="0"/>
          <a:chOff x="0" y="0"/>
          <a:chExt cx="0" cy="0"/>
        </a:xfrm>
      </p:grpSpPr>
      <p:sp>
        <p:nvSpPr>
          <p:cNvPr id="129" name="Google Shape;129;p14"/>
          <p:cNvSpPr txBox="1">
            <a:spLocks noGrp="1"/>
          </p:cNvSpPr>
          <p:nvPr>
            <p:ph type="title"/>
          </p:nvPr>
        </p:nvSpPr>
        <p:spPr>
          <a:xfrm>
            <a:off x="2849949" y="609600"/>
            <a:ext cx="8393926" cy="2895600"/>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168DBA"/>
              </a:buClr>
              <a:buSzPts val="4800"/>
              <a:buFont typeface="Century Gothic"/>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4"/>
          <p:cNvSpPr txBox="1">
            <a:spLocks noGrp="1"/>
          </p:cNvSpPr>
          <p:nvPr>
            <p:ph type="body" idx="1"/>
          </p:nvPr>
        </p:nvSpPr>
        <p:spPr>
          <a:xfrm>
            <a:off x="2589212" y="4343400"/>
            <a:ext cx="8915400" cy="838200"/>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31" name="Google Shape;131;p14"/>
          <p:cNvSpPr txBox="1">
            <a:spLocks noGrp="1"/>
          </p:cNvSpPr>
          <p:nvPr>
            <p:ph type="body" idx="2"/>
          </p:nvPr>
        </p:nvSpPr>
        <p:spPr>
          <a:xfrm>
            <a:off x="2589213" y="5181600"/>
            <a:ext cx="8915400" cy="729622"/>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32" name="Google Shape;132;p14"/>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4"/>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4"/>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4"/>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136" name="Google Shape;136;p14"/>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ES" sz="8000" b="0" i="0" u="none" strike="noStrike" cap="none">
                <a:solidFill>
                  <a:schemeClr val="accent1"/>
                </a:solidFill>
                <a:latin typeface="Arial"/>
                <a:ea typeface="Arial"/>
                <a:cs typeface="Arial"/>
                <a:sym typeface="Arial"/>
              </a:rPr>
              <a:t>“</a:t>
            </a:r>
            <a:endParaRPr/>
          </a:p>
        </p:txBody>
      </p:sp>
      <p:sp>
        <p:nvSpPr>
          <p:cNvPr id="137" name="Google Shape;137;p14"/>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ES" sz="8000" b="0" i="0" u="none" strike="noStrike" cap="none">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dadero o falso">
  <p:cSld name="Verdadero o falso">
    <p:spTree>
      <p:nvGrpSpPr>
        <p:cNvPr id="1" name="Shape 138"/>
        <p:cNvGrpSpPr/>
        <p:nvPr/>
      </p:nvGrpSpPr>
      <p:grpSpPr>
        <a:xfrm>
          <a:off x="0" y="0"/>
          <a:ext cx="0" cy="0"/>
          <a:chOff x="0" y="0"/>
          <a:chExt cx="0" cy="0"/>
        </a:xfrm>
      </p:grpSpPr>
      <p:sp>
        <p:nvSpPr>
          <p:cNvPr id="139" name="Google Shape;139;p15"/>
          <p:cNvSpPr txBox="1">
            <a:spLocks noGrp="1"/>
          </p:cNvSpPr>
          <p:nvPr>
            <p:ph type="title"/>
          </p:nvPr>
        </p:nvSpPr>
        <p:spPr>
          <a:xfrm>
            <a:off x="2589212" y="627407"/>
            <a:ext cx="8915399" cy="2880020"/>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168DBA"/>
              </a:buClr>
              <a:buSzPts val="4800"/>
              <a:buFont typeface="Century Gothic"/>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5"/>
          <p:cNvSpPr txBox="1">
            <a:spLocks noGrp="1"/>
          </p:cNvSpPr>
          <p:nvPr>
            <p:ph type="body" idx="1"/>
          </p:nvPr>
        </p:nvSpPr>
        <p:spPr>
          <a:xfrm>
            <a:off x="2589212" y="4343400"/>
            <a:ext cx="8915400" cy="838200"/>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1" name="Google Shape;141;p15"/>
          <p:cNvSpPr txBox="1">
            <a:spLocks noGrp="1"/>
          </p:cNvSpPr>
          <p:nvPr>
            <p:ph type="body" idx="2"/>
          </p:nvPr>
        </p:nvSpPr>
        <p:spPr>
          <a:xfrm>
            <a:off x="2589213" y="5181600"/>
            <a:ext cx="8915400" cy="729622"/>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2" name="Google Shape;142;p15"/>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15"/>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15"/>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5"/>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46"/>
        <p:cNvGrpSpPr/>
        <p:nvPr/>
      </p:nvGrpSpPr>
      <p:grpSpPr>
        <a:xfrm>
          <a:off x="0" y="0"/>
          <a:ext cx="0" cy="0"/>
          <a:chOff x="0" y="0"/>
          <a:chExt cx="0" cy="0"/>
        </a:xfrm>
      </p:grpSpPr>
      <p:sp>
        <p:nvSpPr>
          <p:cNvPr id="147" name="Google Shape;147;p16"/>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lstStyle>
            <a:lvl1pPr lvl="0" algn="l">
              <a:spcBef>
                <a:spcPts val="0"/>
              </a:spcBef>
              <a:spcAft>
                <a:spcPts val="0"/>
              </a:spcAft>
              <a:buClr>
                <a:srgbClr val="168DBA"/>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16"/>
          <p:cNvSpPr txBox="1">
            <a:spLocks noGrp="1"/>
          </p:cNvSpPr>
          <p:nvPr>
            <p:ph type="body" idx="1"/>
          </p:nvPr>
        </p:nvSpPr>
        <p:spPr>
          <a:xfrm rot="5400000">
            <a:off x="5103812" y="-381000"/>
            <a:ext cx="3886200" cy="8915400"/>
          </a:xfrm>
          <a:prstGeom prst="rect">
            <a:avLst/>
          </a:prstGeom>
          <a:noFill/>
          <a:ln>
            <a:noFill/>
          </a:ln>
        </p:spPr>
        <p:txBody>
          <a:bodyPr spcFirstLastPara="1" wrap="square" lIns="91425" tIns="45700" rIns="91425" bIns="45700" anchor="t" anchorCtr="0"/>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9" name="Google Shape;149;p16"/>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16"/>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16"/>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53"/>
        <p:cNvGrpSpPr/>
        <p:nvPr/>
      </p:nvGrpSpPr>
      <p:grpSpPr>
        <a:xfrm>
          <a:off x="0" y="0"/>
          <a:ext cx="0" cy="0"/>
          <a:chOff x="0" y="0"/>
          <a:chExt cx="0" cy="0"/>
        </a:xfrm>
      </p:grpSpPr>
      <p:sp>
        <p:nvSpPr>
          <p:cNvPr id="154" name="Google Shape;154;p17"/>
          <p:cNvSpPr txBox="1">
            <a:spLocks noGrp="1"/>
          </p:cNvSpPr>
          <p:nvPr>
            <p:ph type="title"/>
          </p:nvPr>
        </p:nvSpPr>
        <p:spPr>
          <a:xfrm rot="5400000">
            <a:off x="7756704" y="2165513"/>
            <a:ext cx="5283817" cy="2207601"/>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168DBA"/>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17"/>
          <p:cNvSpPr txBox="1">
            <a:spLocks noGrp="1"/>
          </p:cNvSpPr>
          <p:nvPr>
            <p:ph type="body" idx="1"/>
          </p:nvPr>
        </p:nvSpPr>
        <p:spPr>
          <a:xfrm rot="5400000">
            <a:off x="3185803" y="30814"/>
            <a:ext cx="5283817" cy="6477000"/>
          </a:xfrm>
          <a:prstGeom prst="rect">
            <a:avLst/>
          </a:prstGeom>
          <a:noFill/>
          <a:ln>
            <a:noFill/>
          </a:ln>
        </p:spPr>
        <p:txBody>
          <a:bodyPr spcFirstLastPara="1" wrap="square" lIns="91425" tIns="45700" rIns="91425" bIns="45700" anchor="t" anchorCtr="0"/>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56" name="Google Shape;156;p17"/>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17"/>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17"/>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45"/>
        <p:cNvGrpSpPr/>
        <p:nvPr/>
      </p:nvGrpSpPr>
      <p:grpSpPr>
        <a:xfrm>
          <a:off x="0" y="0"/>
          <a:ext cx="0" cy="0"/>
          <a:chOff x="0" y="0"/>
          <a:chExt cx="0" cy="0"/>
        </a:xfrm>
      </p:grpSpPr>
      <p:sp>
        <p:nvSpPr>
          <p:cNvPr id="46" name="Google Shape;46;p3"/>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lstStyle>
            <a:lvl1pPr lvl="0" algn="l">
              <a:spcBef>
                <a:spcPts val="0"/>
              </a:spcBef>
              <a:spcAft>
                <a:spcPts val="0"/>
              </a:spcAft>
              <a:buClr>
                <a:srgbClr val="168DBA"/>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48" name="Google Shape;48;p3"/>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52"/>
        <p:cNvGrpSpPr/>
        <p:nvPr/>
      </p:nvGrpSpPr>
      <p:grpSpPr>
        <a:xfrm>
          <a:off x="0" y="0"/>
          <a:ext cx="0" cy="0"/>
          <a:chOff x="0" y="0"/>
          <a:chExt cx="0" cy="0"/>
        </a:xfrm>
      </p:grpSpPr>
      <p:sp>
        <p:nvSpPr>
          <p:cNvPr id="53" name="Google Shape;53;p4"/>
          <p:cNvSpPr txBox="1">
            <a:spLocks noGrp="1"/>
          </p:cNvSpPr>
          <p:nvPr>
            <p:ph type="title"/>
          </p:nvPr>
        </p:nvSpPr>
        <p:spPr>
          <a:xfrm>
            <a:off x="2589212" y="2058750"/>
            <a:ext cx="8915399" cy="1468800"/>
          </a:xfrm>
          <a:prstGeom prst="rect">
            <a:avLst/>
          </a:prstGeom>
          <a:noFill/>
          <a:ln>
            <a:noFill/>
          </a:ln>
        </p:spPr>
        <p:txBody>
          <a:bodyPr spcFirstLastPara="1" wrap="square" lIns="91425" tIns="45700" rIns="91425" bIns="45700" anchor="b" anchorCtr="0"/>
          <a:lstStyle>
            <a:lvl1pPr lvl="0" algn="l">
              <a:spcBef>
                <a:spcPts val="0"/>
              </a:spcBef>
              <a:spcAft>
                <a:spcPts val="0"/>
              </a:spcAft>
              <a:buClr>
                <a:srgbClr val="168DBA"/>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
          <p:cNvSpPr txBox="1">
            <a:spLocks noGrp="1"/>
          </p:cNvSpPr>
          <p:nvPr>
            <p:ph type="body" idx="1"/>
          </p:nvPr>
        </p:nvSpPr>
        <p:spPr>
          <a:xfrm>
            <a:off x="2589212" y="3530129"/>
            <a:ext cx="8915399" cy="860400"/>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2000"/>
              <a:buNone/>
              <a:defRPr sz="20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55" name="Google Shape;55;p4"/>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9"/>
        <p:cNvGrpSpPr/>
        <p:nvPr/>
      </p:nvGrpSpPr>
      <p:grpSpPr>
        <a:xfrm>
          <a:off x="0" y="0"/>
          <a:ext cx="0" cy="0"/>
          <a:chOff x="0" y="0"/>
          <a:chExt cx="0" cy="0"/>
        </a:xfrm>
      </p:grpSpPr>
      <p:sp>
        <p:nvSpPr>
          <p:cNvPr id="60" name="Google Shape;60;p5"/>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lstStyle>
            <a:lvl1pPr lvl="0" algn="l">
              <a:spcBef>
                <a:spcPts val="0"/>
              </a:spcBef>
              <a:spcAft>
                <a:spcPts val="0"/>
              </a:spcAft>
              <a:buClr>
                <a:srgbClr val="168DBA"/>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5"/>
          <p:cNvSpPr txBox="1">
            <a:spLocks noGrp="1"/>
          </p:cNvSpPr>
          <p:nvPr>
            <p:ph type="body" idx="1"/>
          </p:nvPr>
        </p:nvSpPr>
        <p:spPr>
          <a:xfrm>
            <a:off x="2589212" y="2133600"/>
            <a:ext cx="4313864" cy="3777622"/>
          </a:xfrm>
          <a:prstGeom prst="rect">
            <a:avLst/>
          </a:prstGeom>
          <a:noFill/>
          <a:ln>
            <a:noFill/>
          </a:ln>
        </p:spPr>
        <p:txBody>
          <a:bodyPr spcFirstLastPara="1" wrap="square" lIns="91425" tIns="45700" rIns="91425" bIns="45700" anchor="t" anchorCtr="0"/>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62" name="Google Shape;62;p5"/>
          <p:cNvSpPr txBox="1">
            <a:spLocks noGrp="1"/>
          </p:cNvSpPr>
          <p:nvPr>
            <p:ph type="body" idx="2"/>
          </p:nvPr>
        </p:nvSpPr>
        <p:spPr>
          <a:xfrm>
            <a:off x="7190747" y="2126222"/>
            <a:ext cx="4313864" cy="3777622"/>
          </a:xfrm>
          <a:prstGeom prst="rect">
            <a:avLst/>
          </a:prstGeom>
          <a:noFill/>
          <a:ln>
            <a:noFill/>
          </a:ln>
        </p:spPr>
        <p:txBody>
          <a:bodyPr spcFirstLastPara="1" wrap="square" lIns="91425" tIns="45700" rIns="91425" bIns="45700" anchor="t" anchorCtr="0"/>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63" name="Google Shape;63;p5"/>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7"/>
        <p:cNvGrpSpPr/>
        <p:nvPr/>
      </p:nvGrpSpPr>
      <p:grpSpPr>
        <a:xfrm>
          <a:off x="0" y="0"/>
          <a:ext cx="0" cy="0"/>
          <a:chOff x="0" y="0"/>
          <a:chExt cx="0" cy="0"/>
        </a:xfrm>
      </p:grpSpPr>
      <p:sp>
        <p:nvSpPr>
          <p:cNvPr id="68" name="Google Shape;68;p6"/>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lstStyle>
            <a:lvl1pPr lvl="0" algn="l">
              <a:spcBef>
                <a:spcPts val="0"/>
              </a:spcBef>
              <a:spcAft>
                <a:spcPts val="0"/>
              </a:spcAft>
              <a:buClr>
                <a:srgbClr val="168DBA"/>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6"/>
          <p:cNvSpPr txBox="1">
            <a:spLocks noGrp="1"/>
          </p:cNvSpPr>
          <p:nvPr>
            <p:ph type="body" idx="1"/>
          </p:nvPr>
        </p:nvSpPr>
        <p:spPr>
          <a:xfrm>
            <a:off x="2939373" y="1972703"/>
            <a:ext cx="3992732" cy="576262"/>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70" name="Google Shape;70;p6"/>
          <p:cNvSpPr txBox="1">
            <a:spLocks noGrp="1"/>
          </p:cNvSpPr>
          <p:nvPr>
            <p:ph type="body" idx="2"/>
          </p:nvPr>
        </p:nvSpPr>
        <p:spPr>
          <a:xfrm>
            <a:off x="2589212" y="2548966"/>
            <a:ext cx="4342893" cy="3354060"/>
          </a:xfrm>
          <a:prstGeom prst="rect">
            <a:avLst/>
          </a:prstGeom>
          <a:noFill/>
          <a:ln>
            <a:noFill/>
          </a:ln>
        </p:spPr>
        <p:txBody>
          <a:bodyPr spcFirstLastPara="1" wrap="square" lIns="91425" tIns="45700" rIns="91425" bIns="45700" anchor="t" anchorCtr="0"/>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71" name="Google Shape;71;p6"/>
          <p:cNvSpPr txBox="1">
            <a:spLocks noGrp="1"/>
          </p:cNvSpPr>
          <p:nvPr>
            <p:ph type="body" idx="3"/>
          </p:nvPr>
        </p:nvSpPr>
        <p:spPr>
          <a:xfrm>
            <a:off x="7506629" y="1969475"/>
            <a:ext cx="3999001" cy="576262"/>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72" name="Google Shape;72;p6"/>
          <p:cNvSpPr txBox="1">
            <a:spLocks noGrp="1"/>
          </p:cNvSpPr>
          <p:nvPr>
            <p:ph type="body" idx="4"/>
          </p:nvPr>
        </p:nvSpPr>
        <p:spPr>
          <a:xfrm>
            <a:off x="7166957" y="2545738"/>
            <a:ext cx="4338674" cy="3354060"/>
          </a:xfrm>
          <a:prstGeom prst="rect">
            <a:avLst/>
          </a:prstGeom>
          <a:noFill/>
          <a:ln>
            <a:noFill/>
          </a:ln>
        </p:spPr>
        <p:txBody>
          <a:bodyPr spcFirstLastPara="1" wrap="square" lIns="91425" tIns="45700" rIns="91425" bIns="45700" anchor="t" anchorCtr="0"/>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73" name="Google Shape;73;p6"/>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6"/>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77"/>
        <p:cNvGrpSpPr/>
        <p:nvPr/>
      </p:nvGrpSpPr>
      <p:grpSpPr>
        <a:xfrm>
          <a:off x="0" y="0"/>
          <a:ext cx="0" cy="0"/>
          <a:chOff x="0" y="0"/>
          <a:chExt cx="0" cy="0"/>
        </a:xfrm>
      </p:grpSpPr>
      <p:sp>
        <p:nvSpPr>
          <p:cNvPr id="78" name="Google Shape;78;p7"/>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lstStyle>
            <a:lvl1pPr lvl="0" algn="l">
              <a:spcBef>
                <a:spcPts val="0"/>
              </a:spcBef>
              <a:spcAft>
                <a:spcPts val="0"/>
              </a:spcAft>
              <a:buClr>
                <a:srgbClr val="168DBA"/>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7"/>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7"/>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7"/>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3"/>
        <p:cNvGrpSpPr/>
        <p:nvPr/>
      </p:nvGrpSpPr>
      <p:grpSpPr>
        <a:xfrm>
          <a:off x="0" y="0"/>
          <a:ext cx="0" cy="0"/>
          <a:chOff x="0" y="0"/>
          <a:chExt cx="0" cy="0"/>
        </a:xfrm>
      </p:grpSpPr>
      <p:sp>
        <p:nvSpPr>
          <p:cNvPr id="84" name="Google Shape;84;p8"/>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8"/>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8"/>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88"/>
        <p:cNvGrpSpPr/>
        <p:nvPr/>
      </p:nvGrpSpPr>
      <p:grpSpPr>
        <a:xfrm>
          <a:off x="0" y="0"/>
          <a:ext cx="0" cy="0"/>
          <a:chOff x="0" y="0"/>
          <a:chExt cx="0" cy="0"/>
        </a:xfrm>
      </p:grpSpPr>
      <p:sp>
        <p:nvSpPr>
          <p:cNvPr id="89" name="Google Shape;89;p9"/>
          <p:cNvSpPr txBox="1">
            <a:spLocks noGrp="1"/>
          </p:cNvSpPr>
          <p:nvPr>
            <p:ph type="title"/>
          </p:nvPr>
        </p:nvSpPr>
        <p:spPr>
          <a:xfrm>
            <a:off x="2589212" y="446088"/>
            <a:ext cx="3505199" cy="976312"/>
          </a:xfrm>
          <a:prstGeom prst="rect">
            <a:avLst/>
          </a:prstGeom>
          <a:noFill/>
          <a:ln>
            <a:noFill/>
          </a:ln>
        </p:spPr>
        <p:txBody>
          <a:bodyPr spcFirstLastPara="1" wrap="square" lIns="91425" tIns="45700" rIns="91425" bIns="45700" anchor="b" anchorCtr="0"/>
          <a:lstStyle>
            <a:lvl1pPr lvl="0" algn="l">
              <a:spcBef>
                <a:spcPts val="0"/>
              </a:spcBef>
              <a:spcAft>
                <a:spcPts val="0"/>
              </a:spcAft>
              <a:buClr>
                <a:srgbClr val="168DBA"/>
              </a:buClr>
              <a:buSzPts val="2000"/>
              <a:buFont typeface="Century Gothic"/>
              <a:buNone/>
              <a:defRPr sz="20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9"/>
          <p:cNvSpPr txBox="1">
            <a:spLocks noGrp="1"/>
          </p:cNvSpPr>
          <p:nvPr>
            <p:ph type="body" idx="1"/>
          </p:nvPr>
        </p:nvSpPr>
        <p:spPr>
          <a:xfrm>
            <a:off x="6323012" y="446088"/>
            <a:ext cx="5181600" cy="5414963"/>
          </a:xfrm>
          <a:prstGeom prst="rect">
            <a:avLst/>
          </a:prstGeom>
          <a:noFill/>
          <a:ln>
            <a:noFill/>
          </a:ln>
        </p:spPr>
        <p:txBody>
          <a:bodyPr spcFirstLastPara="1" wrap="square" lIns="91425" tIns="45700" rIns="91425" bIns="45700" anchor="ctr" anchorCtr="0"/>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91" name="Google Shape;91;p9"/>
          <p:cNvSpPr txBox="1">
            <a:spLocks noGrp="1"/>
          </p:cNvSpPr>
          <p:nvPr>
            <p:ph type="body" idx="2"/>
          </p:nvPr>
        </p:nvSpPr>
        <p:spPr>
          <a:xfrm>
            <a:off x="2589212" y="1598613"/>
            <a:ext cx="3505199" cy="4262436"/>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400"/>
              <a:buNone/>
              <a:defRPr sz="14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92" name="Google Shape;92;p9"/>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9"/>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9"/>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9"/>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96"/>
        <p:cNvGrpSpPr/>
        <p:nvPr/>
      </p:nvGrpSpPr>
      <p:grpSpPr>
        <a:xfrm>
          <a:off x="0" y="0"/>
          <a:ext cx="0" cy="0"/>
          <a:chOff x="0" y="0"/>
          <a:chExt cx="0" cy="0"/>
        </a:xfrm>
      </p:grpSpPr>
      <p:sp>
        <p:nvSpPr>
          <p:cNvPr id="97" name="Google Shape;97;p10"/>
          <p:cNvSpPr txBox="1">
            <a:spLocks noGrp="1"/>
          </p:cNvSpPr>
          <p:nvPr>
            <p:ph type="title"/>
          </p:nvPr>
        </p:nvSpPr>
        <p:spPr>
          <a:xfrm>
            <a:off x="2589213" y="4800600"/>
            <a:ext cx="8915400"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rgbClr val="168DBA"/>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0"/>
          <p:cNvSpPr>
            <a:spLocks noGrp="1"/>
          </p:cNvSpPr>
          <p:nvPr>
            <p:ph type="pic" idx="2"/>
          </p:nvPr>
        </p:nvSpPr>
        <p:spPr>
          <a:xfrm>
            <a:off x="2589212" y="634965"/>
            <a:ext cx="8915400" cy="3854970"/>
          </a:xfrm>
          <a:prstGeom prst="rect">
            <a:avLst/>
          </a:prstGeom>
          <a:noFill/>
          <a:ln>
            <a:noFill/>
          </a:ln>
        </p:spPr>
        <p:txBody>
          <a:bodyPr spcFirstLastPara="1" wrap="square" lIns="91425" tIns="45700" rIns="91425" bIns="45700" anchor="t" anchorCtr="0"/>
          <a:lstStyle>
            <a:lvl1pPr marR="0" lvl="0" algn="ctr"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99" name="Google Shape;99;p10"/>
          <p:cNvSpPr txBox="1">
            <a:spLocks noGrp="1"/>
          </p:cNvSpPr>
          <p:nvPr>
            <p:ph type="body" idx="1"/>
          </p:nvPr>
        </p:nvSpPr>
        <p:spPr>
          <a:xfrm>
            <a:off x="2589213" y="5367338"/>
            <a:ext cx="8915400" cy="493712"/>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200"/>
              <a:buNone/>
              <a:defRPr sz="12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100" name="Google Shape;100;p10"/>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0"/>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0"/>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0"/>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C4DCE3"/>
            </a:gs>
          </a:gsLst>
          <a:lin ang="5400000" scaled="0"/>
        </a:gradFill>
        <a:effectLst/>
      </p:bgPr>
    </p:bg>
    <p:spTree>
      <p:nvGrpSpPr>
        <p:cNvPr id="1" name="Shape 5"/>
        <p:cNvGrpSpPr/>
        <p:nvPr/>
      </p:nvGrpSpPr>
      <p:grpSpPr>
        <a:xfrm>
          <a:off x="0" y="0"/>
          <a:ext cx="0" cy="0"/>
          <a:chOff x="0" y="0"/>
          <a:chExt cx="0" cy="0"/>
        </a:xfrm>
      </p:grpSpPr>
      <p:grpSp>
        <p:nvGrpSpPr>
          <p:cNvPr id="6" name="Google Shape;6;p1"/>
          <p:cNvGrpSpPr/>
          <p:nvPr/>
        </p:nvGrpSpPr>
        <p:grpSpPr>
          <a:xfrm>
            <a:off x="1" y="228600"/>
            <a:ext cx="2851516" cy="6638628"/>
            <a:chOff x="2487613" y="285750"/>
            <a:chExt cx="2428875" cy="5654676"/>
          </a:xfrm>
        </p:grpSpPr>
        <p:sp>
          <p:nvSpPr>
            <p:cNvPr id="7" name="Google Shape;7;p1"/>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1"/>
          <p:cNvGrpSpPr/>
          <p:nvPr/>
        </p:nvGrpSpPr>
        <p:grpSpPr>
          <a:xfrm>
            <a:off x="27222" y="157"/>
            <a:ext cx="2356674" cy="6853096"/>
            <a:chOff x="6627813" y="195610"/>
            <a:chExt cx="1952625" cy="5678141"/>
          </a:xfrm>
        </p:grpSpPr>
        <p:sp>
          <p:nvSpPr>
            <p:cNvPr id="20" name="Google Shape;20;p1"/>
            <p:cNvSpPr/>
            <p:nvPr/>
          </p:nvSpPr>
          <p:spPr>
            <a:xfrm>
              <a:off x="6627813" y="195610"/>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1"/>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1"/>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1"/>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1"/>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1"/>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1"/>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1"/>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1"/>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1"/>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1"/>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2;p1"/>
          <p:cNvSpPr/>
          <p:nvPr/>
        </p:nvSpPr>
        <p:spPr>
          <a:xfrm>
            <a:off x="0" y="0"/>
            <a:ext cx="18288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168DBA"/>
              </a:buClr>
              <a:buSzPts val="3600"/>
              <a:buFont typeface="Century Gothic"/>
              <a:buNone/>
              <a:defRPr sz="3600" b="0" i="0" u="none" strike="noStrike" cap="none">
                <a:solidFill>
                  <a:srgbClr val="168DB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4" name="Google Shape;34;p1"/>
          <p:cNvSpPr txBox="1">
            <a:spLocks noGrp="1"/>
          </p:cNvSpPr>
          <p:nvPr>
            <p:ph type="body" idx="1"/>
          </p:nvPr>
        </p:nvSpPr>
        <p:spPr>
          <a:xfrm>
            <a:off x="2589212" y="2133600"/>
            <a:ext cx="8915400" cy="3886200"/>
          </a:xfrm>
          <a:prstGeom prst="rect">
            <a:avLst/>
          </a:prstGeom>
          <a:noFill/>
          <a:ln>
            <a:noFill/>
          </a:ln>
        </p:spPr>
        <p:txBody>
          <a:bodyPr spcFirstLastPara="1" wrap="square" lIns="91425" tIns="45700" rIns="91425" bIns="45700"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5" name="Google Shape;35;p1"/>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6" name="Google Shape;36;p1"/>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7" name="Google Shape;37;p1"/>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2.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8"/>
          <p:cNvSpPr txBox="1">
            <a:spLocks noGrp="1"/>
          </p:cNvSpPr>
          <p:nvPr>
            <p:ph type="ctrTitle"/>
          </p:nvPr>
        </p:nvSpPr>
        <p:spPr>
          <a:xfrm>
            <a:off x="2238103" y="2514600"/>
            <a:ext cx="9570720" cy="2262781"/>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168DBA"/>
              </a:buClr>
              <a:buSzPts val="2800"/>
              <a:buFont typeface="Century Gothic"/>
              <a:buNone/>
            </a:pPr>
            <a:r>
              <a:rPr lang="es-ES" sz="2800" b="1"/>
              <a:t>SISTEMA BASADO EN REDES NEURONALES ARTIFICIALES USANDO MICROFOTOGRAFÍAS PARA EL DIAGNÓSTICO MICOLÓGICO EN PLANTAS DE MAÍZ</a:t>
            </a:r>
            <a:endParaRPr sz="2800"/>
          </a:p>
        </p:txBody>
      </p:sp>
      <p:sp>
        <p:nvSpPr>
          <p:cNvPr id="165" name="Google Shape;165;p18"/>
          <p:cNvSpPr txBox="1">
            <a:spLocks noGrp="1"/>
          </p:cNvSpPr>
          <p:nvPr>
            <p:ph type="subTitle" idx="1"/>
          </p:nvPr>
        </p:nvSpPr>
        <p:spPr>
          <a:xfrm>
            <a:off x="2702425" y="5108305"/>
            <a:ext cx="8915399" cy="1666964"/>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SzPts val="2400"/>
              <a:buNone/>
            </a:pPr>
            <a:r>
              <a:rPr lang="es-ES" b="1"/>
              <a:t>ELABORADO POR:</a:t>
            </a:r>
            <a:endParaRPr/>
          </a:p>
          <a:p>
            <a:pPr marL="0" lvl="0" indent="0" algn="r" rtl="0">
              <a:lnSpc>
                <a:spcPct val="90000"/>
              </a:lnSpc>
              <a:spcBef>
                <a:spcPts val="1400"/>
              </a:spcBef>
              <a:spcAft>
                <a:spcPts val="0"/>
              </a:spcAft>
              <a:buSzPts val="2400"/>
              <a:buNone/>
            </a:pPr>
            <a:r>
              <a:rPr lang="es-ES"/>
              <a:t>ISABEL LOBATO</a:t>
            </a:r>
            <a:endParaRPr/>
          </a:p>
          <a:p>
            <a:pPr marL="0" lvl="0" indent="0" algn="r" rtl="0">
              <a:lnSpc>
                <a:spcPct val="90000"/>
              </a:lnSpc>
              <a:spcBef>
                <a:spcPts val="1400"/>
              </a:spcBef>
              <a:spcAft>
                <a:spcPts val="0"/>
              </a:spcAft>
              <a:buSzPts val="2400"/>
              <a:buNone/>
            </a:pPr>
            <a:r>
              <a:rPr lang="es-ES"/>
              <a:t>JORGE TOAZA</a:t>
            </a:r>
            <a:endParaRPr/>
          </a:p>
          <a:p>
            <a:pPr marL="0" lvl="0" indent="0" algn="ctr" rtl="0">
              <a:lnSpc>
                <a:spcPct val="90000"/>
              </a:lnSpc>
              <a:spcBef>
                <a:spcPts val="1400"/>
              </a:spcBef>
              <a:spcAft>
                <a:spcPts val="0"/>
              </a:spcAft>
              <a:buSzPts val="2400"/>
              <a:buNone/>
            </a:pPr>
            <a:r>
              <a:rPr lang="es-ES" b="1"/>
              <a:t>DIRECTORA: </a:t>
            </a:r>
            <a:r>
              <a:rPr lang="es-ES"/>
              <a:t>ING. SONIA CÁRDENAS D., Ph.D.</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7"/>
          <p:cNvSpPr txBox="1">
            <a:spLocks noGrp="1"/>
          </p:cNvSpPr>
          <p:nvPr>
            <p:ph type="title"/>
          </p:nvPr>
        </p:nvSpPr>
        <p:spPr>
          <a:xfrm>
            <a:off x="2589213" y="905776"/>
            <a:ext cx="8915400" cy="9992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68DBA"/>
              </a:buClr>
              <a:buSzPts val="3600"/>
              <a:buFont typeface="Century Gothic"/>
              <a:buNone/>
            </a:pPr>
            <a:r>
              <a:rPr lang="es-ES"/>
              <a:t>OBJETIVOS ESPECÍFICOS</a:t>
            </a:r>
            <a:endParaRPr/>
          </a:p>
        </p:txBody>
      </p:sp>
      <p:grpSp>
        <p:nvGrpSpPr>
          <p:cNvPr id="265" name="Google Shape;265;p27"/>
          <p:cNvGrpSpPr/>
          <p:nvPr/>
        </p:nvGrpSpPr>
        <p:grpSpPr>
          <a:xfrm>
            <a:off x="1862913" y="2108540"/>
            <a:ext cx="9589749" cy="2996796"/>
            <a:chOff x="399572" y="628933"/>
            <a:chExt cx="9589749" cy="2996796"/>
          </a:xfrm>
        </p:grpSpPr>
        <p:sp>
          <p:nvSpPr>
            <p:cNvPr id="266" name="Google Shape;266;p27"/>
            <p:cNvSpPr/>
            <p:nvPr/>
          </p:nvSpPr>
          <p:spPr>
            <a:xfrm>
              <a:off x="399572" y="628933"/>
              <a:ext cx="9589749" cy="2996796"/>
            </a:xfrm>
            <a:prstGeom prst="rect">
              <a:avLst/>
            </a:prstGeom>
            <a:solidFill>
              <a:srgbClr val="FFFFFF">
                <a:alpha val="40000"/>
              </a:srgbClr>
            </a:solidFill>
            <a:ln w="9525" cap="flat" cmpd="sng">
              <a:solidFill>
                <a:srgbClr val="98CB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7"/>
            <p:cNvSpPr txBox="1"/>
            <p:nvPr/>
          </p:nvSpPr>
          <p:spPr>
            <a:xfrm>
              <a:off x="399572" y="628933"/>
              <a:ext cx="9589749" cy="2996796"/>
            </a:xfrm>
            <a:prstGeom prst="rect">
              <a:avLst/>
            </a:prstGeom>
            <a:noFill/>
            <a:ln>
              <a:noFill/>
            </a:ln>
          </p:spPr>
          <p:txBody>
            <a:bodyPr spcFirstLastPara="1" wrap="square" lIns="2029825" tIns="144775" rIns="144775" bIns="144775" anchor="ctr" anchorCtr="0">
              <a:noAutofit/>
            </a:bodyPr>
            <a:lstStyle/>
            <a:p>
              <a:pPr marL="0" marR="0" lvl="0" indent="0" algn="just" rtl="0">
                <a:lnSpc>
                  <a:spcPct val="90000"/>
                </a:lnSpc>
                <a:spcBef>
                  <a:spcPts val="0"/>
                </a:spcBef>
                <a:spcAft>
                  <a:spcPts val="0"/>
                </a:spcAft>
                <a:buNone/>
              </a:pPr>
              <a:r>
                <a:rPr lang="es-ES" sz="3800" b="1">
                  <a:solidFill>
                    <a:schemeClr val="dk1"/>
                  </a:solidFill>
                  <a:latin typeface="Calibri"/>
                  <a:ea typeface="Calibri"/>
                  <a:cs typeface="Calibri"/>
                  <a:sym typeface="Calibri"/>
                </a:rPr>
                <a:t>iii.    Crear la red neuronal artificial para aprendizaje y reconocimiento de patrones de las plagas en plantas del maíz</a:t>
              </a:r>
              <a:r>
                <a:rPr lang="es-ES" sz="3800" b="1" i="0" u="none" strike="noStrike" cap="none">
                  <a:solidFill>
                    <a:schemeClr val="dk1"/>
                  </a:solidFill>
                  <a:latin typeface="Calibri"/>
                  <a:ea typeface="Calibri"/>
                  <a:cs typeface="Calibri"/>
                  <a:sym typeface="Calibri"/>
                </a:rPr>
                <a:t>.</a:t>
              </a:r>
              <a:endParaRPr sz="3800" b="1" i="0" u="none" strike="noStrike" cap="none">
                <a:solidFill>
                  <a:schemeClr val="dk1"/>
                </a:solidFill>
                <a:latin typeface="Arial"/>
                <a:ea typeface="Arial"/>
                <a:cs typeface="Arial"/>
                <a:sym typeface="Arial"/>
              </a:endParaRPr>
            </a:p>
          </p:txBody>
        </p:sp>
      </p:grpSp>
      <p:pic>
        <p:nvPicPr>
          <p:cNvPr id="268" name="Google Shape;268;p27"/>
          <p:cNvPicPr preferRelativeResize="0"/>
          <p:nvPr/>
        </p:nvPicPr>
        <p:blipFill rotWithShape="1">
          <a:blip r:embed="rId3">
            <a:alphaModFix/>
          </a:blip>
          <a:srcRect/>
          <a:stretch/>
        </p:blipFill>
        <p:spPr>
          <a:xfrm>
            <a:off x="1" y="-69669"/>
            <a:ext cx="12191999" cy="975445"/>
          </a:xfrm>
          <a:prstGeom prst="rect">
            <a:avLst/>
          </a:prstGeom>
          <a:noFill/>
          <a:ln>
            <a:noFill/>
          </a:ln>
        </p:spPr>
      </p:pic>
      <p:pic>
        <p:nvPicPr>
          <p:cNvPr id="269" name="Google Shape;269;p27"/>
          <p:cNvPicPr preferRelativeResize="0"/>
          <p:nvPr/>
        </p:nvPicPr>
        <p:blipFill>
          <a:blip r:embed="rId4">
            <a:alphaModFix/>
          </a:blip>
          <a:stretch>
            <a:fillRect/>
          </a:stretch>
        </p:blipFill>
        <p:spPr>
          <a:xfrm>
            <a:off x="992969" y="2108547"/>
            <a:ext cx="2732839" cy="2996775"/>
          </a:xfrm>
          <a:prstGeom prst="rect">
            <a:avLst/>
          </a:prstGeom>
          <a:noFill/>
          <a:ln>
            <a:noFill/>
          </a:ln>
        </p:spPr>
      </p:pic>
      <p:pic>
        <p:nvPicPr>
          <p:cNvPr id="270" name="Google Shape;270;p27"/>
          <p:cNvPicPr preferRelativeResize="0"/>
          <p:nvPr/>
        </p:nvPicPr>
        <p:blipFill>
          <a:blip r:embed="rId5">
            <a:alphaModFix/>
          </a:blip>
          <a:stretch>
            <a:fillRect/>
          </a:stretch>
        </p:blipFill>
        <p:spPr>
          <a:xfrm>
            <a:off x="3065325" y="5308875"/>
            <a:ext cx="2208024" cy="1266274"/>
          </a:xfrm>
          <a:prstGeom prst="rect">
            <a:avLst/>
          </a:prstGeom>
          <a:noFill/>
          <a:ln>
            <a:noFill/>
          </a:ln>
        </p:spPr>
      </p:pic>
      <p:pic>
        <p:nvPicPr>
          <p:cNvPr id="271" name="Google Shape;271;p27"/>
          <p:cNvPicPr preferRelativeResize="0"/>
          <p:nvPr/>
        </p:nvPicPr>
        <p:blipFill>
          <a:blip r:embed="rId6">
            <a:alphaModFix/>
          </a:blip>
          <a:stretch>
            <a:fillRect/>
          </a:stretch>
        </p:blipFill>
        <p:spPr>
          <a:xfrm>
            <a:off x="6165225" y="5308875"/>
            <a:ext cx="2080226" cy="1352325"/>
          </a:xfrm>
          <a:prstGeom prst="rect">
            <a:avLst/>
          </a:prstGeom>
          <a:noFill/>
          <a:ln>
            <a:noFill/>
          </a:ln>
        </p:spPr>
      </p:pic>
      <p:pic>
        <p:nvPicPr>
          <p:cNvPr id="272" name="Google Shape;272;p27"/>
          <p:cNvPicPr preferRelativeResize="0"/>
          <p:nvPr/>
        </p:nvPicPr>
        <p:blipFill rotWithShape="1">
          <a:blip r:embed="rId7">
            <a:alphaModFix/>
          </a:blip>
          <a:srcRect t="53125" r="41819" b="2129"/>
          <a:stretch/>
        </p:blipFill>
        <p:spPr>
          <a:xfrm>
            <a:off x="8786600" y="5308875"/>
            <a:ext cx="2296650" cy="135232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8"/>
          <p:cNvSpPr txBox="1">
            <a:spLocks noGrp="1"/>
          </p:cNvSpPr>
          <p:nvPr>
            <p:ph type="title"/>
          </p:nvPr>
        </p:nvSpPr>
        <p:spPr>
          <a:xfrm>
            <a:off x="2589213" y="905776"/>
            <a:ext cx="8915400" cy="99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68DBA"/>
              </a:buClr>
              <a:buSzPts val="3600"/>
              <a:buFont typeface="Century Gothic"/>
              <a:buNone/>
            </a:pPr>
            <a:r>
              <a:rPr lang="es-ES"/>
              <a:t>OBJETIVOS ESPECÍFICOS</a:t>
            </a:r>
            <a:endParaRPr/>
          </a:p>
        </p:txBody>
      </p:sp>
      <p:grpSp>
        <p:nvGrpSpPr>
          <p:cNvPr id="278" name="Google Shape;278;p28"/>
          <p:cNvGrpSpPr/>
          <p:nvPr/>
        </p:nvGrpSpPr>
        <p:grpSpPr>
          <a:xfrm>
            <a:off x="789575" y="2311688"/>
            <a:ext cx="10715100" cy="4058100"/>
            <a:chOff x="-725716" y="221630"/>
            <a:chExt cx="10715100" cy="4058100"/>
          </a:xfrm>
        </p:grpSpPr>
        <p:sp>
          <p:nvSpPr>
            <p:cNvPr id="279" name="Google Shape;279;p28"/>
            <p:cNvSpPr/>
            <p:nvPr/>
          </p:nvSpPr>
          <p:spPr>
            <a:xfrm>
              <a:off x="399572" y="628933"/>
              <a:ext cx="9589800" cy="2996700"/>
            </a:xfrm>
            <a:prstGeom prst="rect">
              <a:avLst/>
            </a:prstGeom>
            <a:solidFill>
              <a:srgbClr val="FFFFFF">
                <a:alpha val="40000"/>
              </a:srgbClr>
            </a:solidFill>
            <a:ln w="9525" cap="flat" cmpd="sng">
              <a:solidFill>
                <a:srgbClr val="98CB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8"/>
            <p:cNvSpPr txBox="1"/>
            <p:nvPr/>
          </p:nvSpPr>
          <p:spPr>
            <a:xfrm>
              <a:off x="-725716" y="221630"/>
              <a:ext cx="10715100" cy="4058100"/>
            </a:xfrm>
            <a:prstGeom prst="rect">
              <a:avLst/>
            </a:prstGeom>
            <a:noFill/>
            <a:ln>
              <a:noFill/>
            </a:ln>
          </p:spPr>
          <p:txBody>
            <a:bodyPr spcFirstLastPara="1" wrap="square" lIns="2029825" tIns="144775" rIns="144775" bIns="144775" anchor="ctr" anchorCtr="0">
              <a:noAutofit/>
            </a:bodyPr>
            <a:lstStyle/>
            <a:p>
              <a:pPr marL="0" marR="0" lvl="0" indent="0" algn="just" rtl="0">
                <a:lnSpc>
                  <a:spcPct val="90000"/>
                </a:lnSpc>
                <a:spcBef>
                  <a:spcPts val="0"/>
                </a:spcBef>
                <a:spcAft>
                  <a:spcPts val="0"/>
                </a:spcAft>
                <a:buNone/>
              </a:pPr>
              <a:r>
                <a:rPr lang="es-ES" sz="3800" b="1">
                  <a:solidFill>
                    <a:schemeClr val="dk1"/>
                  </a:solidFill>
                  <a:latin typeface="Calibri"/>
                  <a:ea typeface="Calibri"/>
                  <a:cs typeface="Calibri"/>
                  <a:sym typeface="Calibri"/>
                </a:rPr>
                <a:t>iv. Realizar validaciones que permitan comprobar la confiabilidad del diagnóstico automático mediante la comparación de resultados de detección de plagas e informes manuales que realiza el experto</a:t>
              </a:r>
              <a:r>
                <a:rPr lang="es-ES" sz="3800" b="1" i="0" u="none" strike="noStrike" cap="none">
                  <a:solidFill>
                    <a:schemeClr val="dk1"/>
                  </a:solidFill>
                  <a:latin typeface="Calibri"/>
                  <a:ea typeface="Calibri"/>
                  <a:cs typeface="Calibri"/>
                  <a:sym typeface="Calibri"/>
                </a:rPr>
                <a:t>.</a:t>
              </a:r>
              <a:endParaRPr sz="3800" b="1" i="0" u="none" strike="noStrike" cap="none">
                <a:solidFill>
                  <a:schemeClr val="dk1"/>
                </a:solidFill>
                <a:latin typeface="Arial"/>
                <a:ea typeface="Arial"/>
                <a:cs typeface="Arial"/>
                <a:sym typeface="Arial"/>
              </a:endParaRPr>
            </a:p>
          </p:txBody>
        </p:sp>
      </p:grpSp>
      <p:pic>
        <p:nvPicPr>
          <p:cNvPr id="281" name="Google Shape;281;p28"/>
          <p:cNvPicPr preferRelativeResize="0"/>
          <p:nvPr/>
        </p:nvPicPr>
        <p:blipFill rotWithShape="1">
          <a:blip r:embed="rId3">
            <a:alphaModFix/>
          </a:blip>
          <a:srcRect/>
          <a:stretch/>
        </p:blipFill>
        <p:spPr>
          <a:xfrm>
            <a:off x="1" y="-69669"/>
            <a:ext cx="12192000" cy="975445"/>
          </a:xfrm>
          <a:prstGeom prst="rect">
            <a:avLst/>
          </a:prstGeom>
          <a:noFill/>
          <a:ln>
            <a:noFill/>
          </a:ln>
        </p:spPr>
      </p:pic>
      <p:pic>
        <p:nvPicPr>
          <p:cNvPr id="282" name="Google Shape;282;p28"/>
          <p:cNvPicPr preferRelativeResize="0"/>
          <p:nvPr/>
        </p:nvPicPr>
        <p:blipFill>
          <a:blip r:embed="rId4">
            <a:alphaModFix/>
          </a:blip>
          <a:stretch>
            <a:fillRect/>
          </a:stretch>
        </p:blipFill>
        <p:spPr>
          <a:xfrm>
            <a:off x="305750" y="3234275"/>
            <a:ext cx="2378950" cy="221295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9"/>
          <p:cNvSpPr txBox="1">
            <a:spLocks noGrp="1"/>
          </p:cNvSpPr>
          <p:nvPr>
            <p:ph type="title"/>
          </p:nvPr>
        </p:nvSpPr>
        <p:spPr>
          <a:xfrm>
            <a:off x="2589213" y="905776"/>
            <a:ext cx="8915400" cy="9992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68DBA"/>
              </a:buClr>
              <a:buSzPts val="3600"/>
              <a:buFont typeface="Century Gothic"/>
              <a:buNone/>
            </a:pPr>
            <a:r>
              <a:rPr lang="es-ES"/>
              <a:t>HIPÓTESIS</a:t>
            </a:r>
            <a:endParaRPr/>
          </a:p>
        </p:txBody>
      </p:sp>
      <p:pic>
        <p:nvPicPr>
          <p:cNvPr id="288" name="Google Shape;288;p29"/>
          <p:cNvPicPr preferRelativeResize="0"/>
          <p:nvPr/>
        </p:nvPicPr>
        <p:blipFill rotWithShape="1">
          <a:blip r:embed="rId3">
            <a:alphaModFix/>
          </a:blip>
          <a:srcRect/>
          <a:stretch/>
        </p:blipFill>
        <p:spPr>
          <a:xfrm>
            <a:off x="1" y="-69669"/>
            <a:ext cx="12191999" cy="975445"/>
          </a:xfrm>
          <a:prstGeom prst="rect">
            <a:avLst/>
          </a:prstGeom>
          <a:noFill/>
          <a:ln>
            <a:noFill/>
          </a:ln>
        </p:spPr>
      </p:pic>
      <p:sp>
        <p:nvSpPr>
          <p:cNvPr id="289" name="Google Shape;289;p29"/>
          <p:cNvSpPr/>
          <p:nvPr/>
        </p:nvSpPr>
        <p:spPr>
          <a:xfrm>
            <a:off x="1188725" y="2432625"/>
            <a:ext cx="10136700" cy="26127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88900" lvl="0" indent="0" algn="just" rtl="0">
              <a:lnSpc>
                <a:spcPct val="150000"/>
              </a:lnSpc>
              <a:spcBef>
                <a:spcPts val="0"/>
              </a:spcBef>
              <a:spcAft>
                <a:spcPts val="0"/>
              </a:spcAft>
              <a:buClr>
                <a:schemeClr val="dk1"/>
              </a:buClr>
              <a:buSzPts val="1100"/>
              <a:buFont typeface="Arial"/>
              <a:buNone/>
            </a:pPr>
            <a:r>
              <a:rPr lang="es-ES" sz="3000" dirty="0"/>
              <a:t>La implementación del sistema en el Laboratorio de Fitopatología de Agrocalidad disminuirá el </a:t>
            </a:r>
            <a:r>
              <a:rPr lang="es-ES" sz="3000" dirty="0" smtClean="0"/>
              <a:t>tiempo </a:t>
            </a:r>
            <a:r>
              <a:rPr lang="es-ES" sz="3000" dirty="0"/>
              <a:t>del diagnóstico de plagas que afectan al maíz.</a:t>
            </a:r>
            <a:endParaRPr sz="3000" dirty="0"/>
          </a:p>
          <a:p>
            <a:pPr marL="0" lvl="0" indent="0" algn="l" rtl="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0"/>
          <p:cNvSpPr txBox="1">
            <a:spLocks noGrp="1"/>
          </p:cNvSpPr>
          <p:nvPr>
            <p:ph type="title"/>
          </p:nvPr>
        </p:nvSpPr>
        <p:spPr>
          <a:xfrm>
            <a:off x="2276313" y="1596801"/>
            <a:ext cx="8915400" cy="99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68DBA"/>
              </a:buClr>
              <a:buSzPts val="3600"/>
              <a:buFont typeface="Century Gothic"/>
              <a:buNone/>
            </a:pPr>
            <a:r>
              <a:rPr lang="es-ES" sz="10000"/>
              <a:t>DESARROLLO</a:t>
            </a:r>
            <a:endParaRPr sz="10000"/>
          </a:p>
        </p:txBody>
      </p:sp>
      <p:pic>
        <p:nvPicPr>
          <p:cNvPr id="295" name="Google Shape;295;p30"/>
          <p:cNvPicPr preferRelativeResize="0"/>
          <p:nvPr/>
        </p:nvPicPr>
        <p:blipFill rotWithShape="1">
          <a:blip r:embed="rId3">
            <a:alphaModFix/>
          </a:blip>
          <a:srcRect/>
          <a:stretch/>
        </p:blipFill>
        <p:spPr>
          <a:xfrm>
            <a:off x="1" y="-69669"/>
            <a:ext cx="12191999" cy="975445"/>
          </a:xfrm>
          <a:prstGeom prst="rect">
            <a:avLst/>
          </a:prstGeom>
          <a:noFill/>
          <a:ln>
            <a:noFill/>
          </a:ln>
        </p:spPr>
      </p:pic>
      <p:pic>
        <p:nvPicPr>
          <p:cNvPr id="296" name="Google Shape;296;p30"/>
          <p:cNvPicPr preferRelativeResize="0"/>
          <p:nvPr/>
        </p:nvPicPr>
        <p:blipFill>
          <a:blip r:embed="rId4">
            <a:alphaModFix/>
          </a:blip>
          <a:stretch>
            <a:fillRect/>
          </a:stretch>
        </p:blipFill>
        <p:spPr>
          <a:xfrm>
            <a:off x="8266100" y="2987250"/>
            <a:ext cx="3783550" cy="378355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1"/>
          <p:cNvSpPr txBox="1">
            <a:spLocks noGrp="1"/>
          </p:cNvSpPr>
          <p:nvPr>
            <p:ph type="title"/>
          </p:nvPr>
        </p:nvSpPr>
        <p:spPr>
          <a:xfrm>
            <a:off x="1546200" y="905775"/>
            <a:ext cx="9665400" cy="99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68DBA"/>
              </a:buClr>
              <a:buSzPts val="3600"/>
              <a:buFont typeface="Century Gothic"/>
              <a:buNone/>
            </a:pPr>
            <a:r>
              <a:rPr lang="es-ES" b="1" dirty="0" smtClean="0"/>
              <a:t>ARQUITECTURA </a:t>
            </a:r>
            <a:r>
              <a:rPr lang="es-ES" b="1" dirty="0"/>
              <a:t>DEL SISTEMA</a:t>
            </a:r>
            <a:endParaRPr b="1" dirty="0"/>
          </a:p>
        </p:txBody>
      </p:sp>
      <p:pic>
        <p:nvPicPr>
          <p:cNvPr id="302" name="Google Shape;302;p31"/>
          <p:cNvPicPr preferRelativeResize="0"/>
          <p:nvPr/>
        </p:nvPicPr>
        <p:blipFill rotWithShape="1">
          <a:blip r:embed="rId3">
            <a:alphaModFix/>
          </a:blip>
          <a:srcRect/>
          <a:stretch/>
        </p:blipFill>
        <p:spPr>
          <a:xfrm>
            <a:off x="1" y="-69669"/>
            <a:ext cx="12191999" cy="975445"/>
          </a:xfrm>
          <a:prstGeom prst="rect">
            <a:avLst/>
          </a:prstGeom>
          <a:noFill/>
          <a:ln>
            <a:noFill/>
          </a:ln>
        </p:spPr>
      </p:pic>
      <p:pic>
        <p:nvPicPr>
          <p:cNvPr id="303" name="Google Shape;303;p31"/>
          <p:cNvPicPr preferRelativeResize="0"/>
          <p:nvPr/>
        </p:nvPicPr>
        <p:blipFill>
          <a:blip r:embed="rId4">
            <a:alphaModFix/>
          </a:blip>
          <a:stretch>
            <a:fillRect/>
          </a:stretch>
        </p:blipFill>
        <p:spPr>
          <a:xfrm>
            <a:off x="1987575" y="1565150"/>
            <a:ext cx="8915400" cy="4950850"/>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2"/>
          <p:cNvSpPr txBox="1">
            <a:spLocks noGrp="1"/>
          </p:cNvSpPr>
          <p:nvPr>
            <p:ph type="title"/>
          </p:nvPr>
        </p:nvSpPr>
        <p:spPr>
          <a:xfrm>
            <a:off x="1546188" y="905776"/>
            <a:ext cx="8915400" cy="99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68DBA"/>
              </a:buClr>
              <a:buSzPts val="3600"/>
              <a:buFont typeface="Century Gothic"/>
              <a:buNone/>
            </a:pPr>
            <a:r>
              <a:rPr lang="es-ES" b="1" dirty="0" smtClean="0"/>
              <a:t>BASE </a:t>
            </a:r>
            <a:r>
              <a:rPr lang="es-ES" b="1" dirty="0"/>
              <a:t>DE DATOS</a:t>
            </a:r>
            <a:endParaRPr b="1" dirty="0"/>
          </a:p>
        </p:txBody>
      </p:sp>
      <p:pic>
        <p:nvPicPr>
          <p:cNvPr id="309" name="Google Shape;309;p32"/>
          <p:cNvPicPr preferRelativeResize="0"/>
          <p:nvPr/>
        </p:nvPicPr>
        <p:blipFill rotWithShape="1">
          <a:blip r:embed="rId3">
            <a:alphaModFix/>
          </a:blip>
          <a:srcRect/>
          <a:stretch/>
        </p:blipFill>
        <p:spPr>
          <a:xfrm>
            <a:off x="1" y="-69669"/>
            <a:ext cx="12192000" cy="975445"/>
          </a:xfrm>
          <a:prstGeom prst="rect">
            <a:avLst/>
          </a:prstGeom>
          <a:noFill/>
          <a:ln>
            <a:noFill/>
          </a:ln>
        </p:spPr>
      </p:pic>
      <p:pic>
        <p:nvPicPr>
          <p:cNvPr id="310" name="Google Shape;310;p32"/>
          <p:cNvPicPr preferRelativeResize="0"/>
          <p:nvPr/>
        </p:nvPicPr>
        <p:blipFill>
          <a:blip r:embed="rId4">
            <a:alphaModFix/>
          </a:blip>
          <a:stretch>
            <a:fillRect/>
          </a:stretch>
        </p:blipFill>
        <p:spPr>
          <a:xfrm>
            <a:off x="1677850" y="1601150"/>
            <a:ext cx="9221926" cy="5135174"/>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3"/>
          <p:cNvSpPr txBox="1">
            <a:spLocks noGrp="1"/>
          </p:cNvSpPr>
          <p:nvPr>
            <p:ph type="title"/>
          </p:nvPr>
        </p:nvSpPr>
        <p:spPr>
          <a:xfrm>
            <a:off x="1546201" y="905775"/>
            <a:ext cx="10005600" cy="999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168DBA"/>
              </a:buClr>
              <a:buSzPts val="3600"/>
              <a:buFont typeface="Century Gothic"/>
              <a:buNone/>
            </a:pPr>
            <a:r>
              <a:rPr lang="es-ES" b="1"/>
              <a:t>RECOPILACIÓN Y PROCESAMIENTO DE IMÁGENES</a:t>
            </a:r>
            <a:endParaRPr b="1"/>
          </a:p>
        </p:txBody>
      </p:sp>
      <p:pic>
        <p:nvPicPr>
          <p:cNvPr id="316" name="Google Shape;316;p33"/>
          <p:cNvPicPr preferRelativeResize="0"/>
          <p:nvPr/>
        </p:nvPicPr>
        <p:blipFill rotWithShape="1">
          <a:blip r:embed="rId3">
            <a:alphaModFix/>
          </a:blip>
          <a:srcRect/>
          <a:stretch/>
        </p:blipFill>
        <p:spPr>
          <a:xfrm>
            <a:off x="-78999" y="-201319"/>
            <a:ext cx="12192000" cy="975445"/>
          </a:xfrm>
          <a:prstGeom prst="rect">
            <a:avLst/>
          </a:prstGeom>
          <a:noFill/>
          <a:ln>
            <a:noFill/>
          </a:ln>
        </p:spPr>
      </p:pic>
      <p:sp>
        <p:nvSpPr>
          <p:cNvPr id="317" name="Google Shape;317;p33"/>
          <p:cNvSpPr/>
          <p:nvPr/>
        </p:nvSpPr>
        <p:spPr>
          <a:xfrm>
            <a:off x="789975" y="2258148"/>
            <a:ext cx="3635400" cy="1515300"/>
          </a:xfrm>
          <a:prstGeom prst="homePlate">
            <a:avLst>
              <a:gd name="adj" fmla="val 50000"/>
            </a:avLst>
          </a:prstGeom>
          <a:solidFill>
            <a:srgbClr val="9FC5E8"/>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ES" sz="1900" b="1">
                <a:latin typeface="Roboto"/>
                <a:ea typeface="Roboto"/>
                <a:cs typeface="Roboto"/>
                <a:sym typeface="Roboto"/>
              </a:rPr>
              <a:t>DISPONIBILIDAD DE</a:t>
            </a:r>
            <a:endParaRPr sz="1900" b="1">
              <a:latin typeface="Roboto"/>
              <a:ea typeface="Roboto"/>
              <a:cs typeface="Roboto"/>
              <a:sym typeface="Roboto"/>
            </a:endParaRPr>
          </a:p>
          <a:p>
            <a:pPr marL="0" lvl="0" indent="0" algn="ctr" rtl="0">
              <a:spcBef>
                <a:spcPts val="0"/>
              </a:spcBef>
              <a:spcAft>
                <a:spcPts val="0"/>
              </a:spcAft>
              <a:buNone/>
            </a:pPr>
            <a:r>
              <a:rPr lang="es-ES" sz="1900" b="1">
                <a:latin typeface="Roboto"/>
                <a:ea typeface="Roboto"/>
                <a:cs typeface="Roboto"/>
                <a:sym typeface="Roboto"/>
              </a:rPr>
              <a:t> TIEMPO</a:t>
            </a:r>
            <a:endParaRPr sz="1900" b="1">
              <a:latin typeface="Roboto"/>
              <a:ea typeface="Roboto"/>
              <a:cs typeface="Roboto"/>
              <a:sym typeface="Roboto"/>
            </a:endParaRPr>
          </a:p>
        </p:txBody>
      </p:sp>
      <p:sp>
        <p:nvSpPr>
          <p:cNvPr id="318" name="Google Shape;318;p33"/>
          <p:cNvSpPr/>
          <p:nvPr/>
        </p:nvSpPr>
        <p:spPr>
          <a:xfrm>
            <a:off x="3274375" y="4260625"/>
            <a:ext cx="3933900" cy="1579500"/>
          </a:xfrm>
          <a:prstGeom prst="chevron">
            <a:avLst>
              <a:gd name="adj" fmla="val 50000"/>
            </a:avLst>
          </a:prstGeom>
          <a:solidFill>
            <a:srgbClr val="A4C2F4"/>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ES" sz="1900" b="1">
                <a:latin typeface="Roboto"/>
                <a:ea typeface="Roboto"/>
                <a:cs typeface="Roboto"/>
                <a:sym typeface="Roboto"/>
              </a:rPr>
              <a:t>DISPONIBILIDAD DE MICROSCOPIO</a:t>
            </a:r>
            <a:endParaRPr sz="1900" b="1">
              <a:latin typeface="Roboto"/>
              <a:ea typeface="Roboto"/>
              <a:cs typeface="Roboto"/>
              <a:sym typeface="Roboto"/>
            </a:endParaRPr>
          </a:p>
        </p:txBody>
      </p:sp>
      <p:sp>
        <p:nvSpPr>
          <p:cNvPr id="319" name="Google Shape;319;p33"/>
          <p:cNvSpPr/>
          <p:nvPr/>
        </p:nvSpPr>
        <p:spPr>
          <a:xfrm>
            <a:off x="5324900" y="2325200"/>
            <a:ext cx="4128600" cy="1515300"/>
          </a:xfrm>
          <a:prstGeom prst="chevron">
            <a:avLst>
              <a:gd name="adj" fmla="val 50000"/>
            </a:avLst>
          </a:prstGeom>
          <a:solidFill>
            <a:srgbClr val="A4C2F4"/>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ES" sz="1900" b="1">
                <a:latin typeface="Roboto"/>
                <a:ea typeface="Roboto"/>
                <a:cs typeface="Roboto"/>
                <a:sym typeface="Roboto"/>
              </a:rPr>
              <a:t>DISPONIBILIDAD DE PLACAS PREPARADAS</a:t>
            </a:r>
            <a:endParaRPr sz="1900" b="1">
              <a:latin typeface="Roboto"/>
              <a:ea typeface="Roboto"/>
              <a:cs typeface="Roboto"/>
              <a:sym typeface="Roboto"/>
            </a:endParaRPr>
          </a:p>
        </p:txBody>
      </p:sp>
      <p:sp>
        <p:nvSpPr>
          <p:cNvPr id="320" name="Google Shape;320;p33"/>
          <p:cNvSpPr/>
          <p:nvPr/>
        </p:nvSpPr>
        <p:spPr>
          <a:xfrm>
            <a:off x="7807625" y="4260625"/>
            <a:ext cx="4226100" cy="1515300"/>
          </a:xfrm>
          <a:prstGeom prst="chevron">
            <a:avLst>
              <a:gd name="adj" fmla="val 50000"/>
            </a:avLst>
          </a:prstGeom>
          <a:solidFill>
            <a:srgbClr val="9FC5E8"/>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ES" sz="1900" b="1">
                <a:latin typeface="Roboto"/>
                <a:ea typeface="Roboto"/>
                <a:cs typeface="Roboto"/>
                <a:sym typeface="Roboto"/>
              </a:rPr>
              <a:t>PREPROCESAMIENTO</a:t>
            </a:r>
            <a:endParaRPr sz="1900" b="1">
              <a:latin typeface="Roboto"/>
              <a:ea typeface="Roboto"/>
              <a:cs typeface="Roboto"/>
              <a:sym typeface="Roboto"/>
            </a:endParaRPr>
          </a:p>
        </p:txBody>
      </p:sp>
      <p:pic>
        <p:nvPicPr>
          <p:cNvPr id="321" name="Google Shape;321;p33"/>
          <p:cNvPicPr preferRelativeResize="0"/>
          <p:nvPr/>
        </p:nvPicPr>
        <p:blipFill>
          <a:blip r:embed="rId4">
            <a:alphaModFix/>
          </a:blip>
          <a:stretch>
            <a:fillRect/>
          </a:stretch>
        </p:blipFill>
        <p:spPr>
          <a:xfrm>
            <a:off x="9605900" y="2057475"/>
            <a:ext cx="2433700" cy="1825275"/>
          </a:xfrm>
          <a:prstGeom prst="rect">
            <a:avLst/>
          </a:prstGeom>
          <a:noFill/>
          <a:ln>
            <a:noFill/>
          </a:ln>
        </p:spPr>
      </p:pic>
      <p:pic>
        <p:nvPicPr>
          <p:cNvPr id="322" name="Google Shape;322;p33"/>
          <p:cNvPicPr preferRelativeResize="0"/>
          <p:nvPr/>
        </p:nvPicPr>
        <p:blipFill>
          <a:blip r:embed="rId5">
            <a:alphaModFix/>
          </a:blip>
          <a:stretch>
            <a:fillRect/>
          </a:stretch>
        </p:blipFill>
        <p:spPr>
          <a:xfrm>
            <a:off x="789975" y="4243473"/>
            <a:ext cx="2324425" cy="1549617"/>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6"/>
          <p:cNvSpPr txBox="1">
            <a:spLocks noGrp="1"/>
          </p:cNvSpPr>
          <p:nvPr>
            <p:ph type="title"/>
          </p:nvPr>
        </p:nvSpPr>
        <p:spPr>
          <a:xfrm>
            <a:off x="2592925" y="624110"/>
            <a:ext cx="8911800" cy="128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168DBA"/>
              </a:buClr>
              <a:buSzPts val="3600"/>
              <a:buFont typeface="Century Gothic"/>
              <a:buNone/>
            </a:pPr>
            <a:r>
              <a:rPr lang="es-ES"/>
              <a:t>SISTEMA DE DIAGNÓSTICO MICOLÓGICO (SDM)</a:t>
            </a:r>
            <a:endParaRPr/>
          </a:p>
        </p:txBody>
      </p:sp>
      <p:sp>
        <p:nvSpPr>
          <p:cNvPr id="343" name="Google Shape;343;p36"/>
          <p:cNvSpPr txBox="1">
            <a:spLocks noGrp="1"/>
          </p:cNvSpPr>
          <p:nvPr>
            <p:ph type="body" idx="1"/>
          </p:nvPr>
        </p:nvSpPr>
        <p:spPr>
          <a:xfrm>
            <a:off x="2589212" y="2133600"/>
            <a:ext cx="8915400" cy="3777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344" name="Google Shape;344;p36"/>
          <p:cNvPicPr preferRelativeResize="0"/>
          <p:nvPr/>
        </p:nvPicPr>
        <p:blipFill rotWithShape="1">
          <a:blip r:embed="rId3">
            <a:alphaModFix/>
          </a:blip>
          <a:srcRect l="2201" t="3038" r="61824" b="12323"/>
          <a:stretch/>
        </p:blipFill>
        <p:spPr>
          <a:xfrm>
            <a:off x="418850" y="1905100"/>
            <a:ext cx="3947112" cy="4724401"/>
          </a:xfrm>
          <a:prstGeom prst="rect">
            <a:avLst/>
          </a:prstGeom>
          <a:noFill/>
          <a:ln>
            <a:noFill/>
          </a:ln>
        </p:spPr>
      </p:pic>
      <p:pic>
        <p:nvPicPr>
          <p:cNvPr id="345" name="Google Shape;345;p36"/>
          <p:cNvPicPr preferRelativeResize="0"/>
          <p:nvPr/>
        </p:nvPicPr>
        <p:blipFill>
          <a:blip r:embed="rId4">
            <a:alphaModFix/>
          </a:blip>
          <a:stretch>
            <a:fillRect/>
          </a:stretch>
        </p:blipFill>
        <p:spPr>
          <a:xfrm>
            <a:off x="4548900" y="2473937"/>
            <a:ext cx="7479699" cy="4043724"/>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7"/>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342900" lvl="0" indent="-228600" algn="l" rtl="0">
              <a:spcBef>
                <a:spcPts val="0"/>
              </a:spcBef>
              <a:spcAft>
                <a:spcPts val="0"/>
              </a:spcAft>
              <a:buSzPts val="1800"/>
              <a:buNone/>
            </a:pPr>
            <a:endParaRPr/>
          </a:p>
        </p:txBody>
      </p:sp>
      <p:pic>
        <p:nvPicPr>
          <p:cNvPr id="351" name="Google Shape;351;p37"/>
          <p:cNvPicPr preferRelativeResize="0"/>
          <p:nvPr/>
        </p:nvPicPr>
        <p:blipFill rotWithShape="1">
          <a:blip r:embed="rId3">
            <a:alphaModFix/>
          </a:blip>
          <a:srcRect/>
          <a:stretch/>
        </p:blipFill>
        <p:spPr>
          <a:xfrm>
            <a:off x="1" y="-69669"/>
            <a:ext cx="12191999" cy="975445"/>
          </a:xfrm>
          <a:prstGeom prst="rect">
            <a:avLst/>
          </a:prstGeom>
          <a:noFill/>
          <a:ln>
            <a:noFill/>
          </a:ln>
        </p:spPr>
      </p:pic>
      <p:sp>
        <p:nvSpPr>
          <p:cNvPr id="352" name="Google Shape;352;p37"/>
          <p:cNvSpPr/>
          <p:nvPr/>
        </p:nvSpPr>
        <p:spPr>
          <a:xfrm>
            <a:off x="4675600" y="1934475"/>
            <a:ext cx="3527100" cy="590100"/>
          </a:xfrm>
          <a:prstGeom prst="roundRect">
            <a:avLst>
              <a:gd name="adj" fmla="val 50000"/>
            </a:avLst>
          </a:prstGeom>
          <a:solidFill>
            <a:srgbClr val="C9DAF8"/>
          </a:solidFill>
          <a:ln>
            <a:noFill/>
          </a:ln>
        </p:spPr>
        <p:txBody>
          <a:bodyPr spcFirstLastPara="1" wrap="square" lIns="121900" tIns="121900" rIns="121900" bIns="121900" anchor="ctr" anchorCtr="0">
            <a:noAutofit/>
          </a:bodyPr>
          <a:lstStyle/>
          <a:p>
            <a:pPr marL="0" lvl="0" indent="0" algn="ctr" rtl="0">
              <a:spcBef>
                <a:spcPts val="0"/>
              </a:spcBef>
              <a:spcAft>
                <a:spcPts val="0"/>
              </a:spcAft>
              <a:buClr>
                <a:srgbClr val="168DBA"/>
              </a:buClr>
              <a:buSzPts val="3600"/>
              <a:buFont typeface="Century Gothic"/>
              <a:buNone/>
            </a:pPr>
            <a:r>
              <a:rPr lang="es-ES" b="1">
                <a:latin typeface="Century Gothic"/>
                <a:ea typeface="Century Gothic"/>
                <a:cs typeface="Century Gothic"/>
                <a:sym typeface="Century Gothic"/>
              </a:rPr>
              <a:t>SISTEMA DE DIAGNÓSTICO MICOLÓGICO</a:t>
            </a:r>
            <a:r>
              <a:rPr lang="es-ES" sz="1200" b="1">
                <a:solidFill>
                  <a:srgbClr val="168DBA"/>
                </a:solidFill>
                <a:latin typeface="Century Gothic"/>
                <a:ea typeface="Century Gothic"/>
                <a:cs typeface="Century Gothic"/>
                <a:sym typeface="Century Gothic"/>
              </a:rPr>
              <a:t> </a:t>
            </a:r>
            <a:endParaRPr sz="1900" b="1"/>
          </a:p>
        </p:txBody>
      </p:sp>
      <p:sp>
        <p:nvSpPr>
          <p:cNvPr id="353" name="Google Shape;353;p37"/>
          <p:cNvSpPr/>
          <p:nvPr/>
        </p:nvSpPr>
        <p:spPr>
          <a:xfrm>
            <a:off x="5413762" y="3134068"/>
            <a:ext cx="2050800" cy="590100"/>
          </a:xfrm>
          <a:prstGeom prst="roundRect">
            <a:avLst>
              <a:gd name="adj" fmla="val 50000"/>
            </a:avLst>
          </a:prstGeom>
          <a:solidFill>
            <a:srgbClr val="0D5DDF"/>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ES" sz="1300" b="1">
                <a:latin typeface="Roboto"/>
                <a:ea typeface="Roboto"/>
                <a:cs typeface="Roboto"/>
                <a:sym typeface="Roboto"/>
              </a:rPr>
              <a:t>MÓDULO DE MORFOMETRÍA</a:t>
            </a:r>
            <a:endParaRPr sz="1900" b="1"/>
          </a:p>
        </p:txBody>
      </p:sp>
      <p:sp>
        <p:nvSpPr>
          <p:cNvPr id="354" name="Google Shape;354;p37"/>
          <p:cNvSpPr/>
          <p:nvPr/>
        </p:nvSpPr>
        <p:spPr>
          <a:xfrm>
            <a:off x="2710196" y="3134068"/>
            <a:ext cx="2050800" cy="590100"/>
          </a:xfrm>
          <a:prstGeom prst="roundRect">
            <a:avLst>
              <a:gd name="adj" fmla="val 50000"/>
            </a:avLst>
          </a:prstGeom>
          <a:solidFill>
            <a:srgbClr val="0D5DDF"/>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ES" sz="1300" b="1">
                <a:latin typeface="Roboto"/>
                <a:ea typeface="Roboto"/>
                <a:cs typeface="Roboto"/>
                <a:sym typeface="Roboto"/>
              </a:rPr>
              <a:t>MÓDULO DIAGNÓSTICO</a:t>
            </a:r>
            <a:endParaRPr sz="1900" b="1"/>
          </a:p>
        </p:txBody>
      </p:sp>
      <p:sp>
        <p:nvSpPr>
          <p:cNvPr id="355" name="Google Shape;355;p37"/>
          <p:cNvSpPr/>
          <p:nvPr/>
        </p:nvSpPr>
        <p:spPr>
          <a:xfrm>
            <a:off x="2710191" y="4504820"/>
            <a:ext cx="2050800" cy="590100"/>
          </a:xfrm>
          <a:prstGeom prst="roundRect">
            <a:avLst>
              <a:gd name="adj" fmla="val 50000"/>
            </a:avLst>
          </a:prstGeom>
          <a:solidFill>
            <a:srgbClr val="307BF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ES" sz="1300" b="1">
                <a:latin typeface="Roboto"/>
                <a:ea typeface="Roboto"/>
                <a:cs typeface="Roboto"/>
                <a:sym typeface="Roboto"/>
              </a:rPr>
              <a:t>DIAGNÓSTICO MICROORGANISMO</a:t>
            </a:r>
            <a:endParaRPr sz="1900" b="1"/>
          </a:p>
        </p:txBody>
      </p:sp>
      <p:sp>
        <p:nvSpPr>
          <p:cNvPr id="356" name="Google Shape;356;p37"/>
          <p:cNvSpPr/>
          <p:nvPr/>
        </p:nvSpPr>
        <p:spPr>
          <a:xfrm>
            <a:off x="5414775" y="5053295"/>
            <a:ext cx="2050800" cy="590100"/>
          </a:xfrm>
          <a:prstGeom prst="roundRect">
            <a:avLst>
              <a:gd name="adj" fmla="val 50000"/>
            </a:avLst>
          </a:prstGeom>
          <a:solidFill>
            <a:srgbClr val="307BF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ES" sz="1300" b="1">
                <a:latin typeface="Roboto"/>
                <a:ea typeface="Roboto"/>
                <a:cs typeface="Roboto"/>
                <a:sym typeface="Roboto"/>
              </a:rPr>
              <a:t>PROCESAMIENTO IMÁGENES</a:t>
            </a:r>
            <a:endParaRPr sz="1900" b="1"/>
          </a:p>
        </p:txBody>
      </p:sp>
      <p:sp>
        <p:nvSpPr>
          <p:cNvPr id="357" name="Google Shape;357;p37"/>
          <p:cNvSpPr/>
          <p:nvPr/>
        </p:nvSpPr>
        <p:spPr>
          <a:xfrm>
            <a:off x="5413741" y="5952470"/>
            <a:ext cx="2050800" cy="590100"/>
          </a:xfrm>
          <a:prstGeom prst="roundRect">
            <a:avLst>
              <a:gd name="adj" fmla="val 50000"/>
            </a:avLst>
          </a:prstGeom>
          <a:solidFill>
            <a:srgbClr val="307BF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ES" sz="1300" b="1">
                <a:latin typeface="Roboto"/>
                <a:ea typeface="Roboto"/>
                <a:cs typeface="Roboto"/>
                <a:sym typeface="Roboto"/>
              </a:rPr>
              <a:t>MEDICIONES</a:t>
            </a:r>
            <a:endParaRPr sz="1900" b="1"/>
          </a:p>
        </p:txBody>
      </p:sp>
      <p:cxnSp>
        <p:nvCxnSpPr>
          <p:cNvPr id="358" name="Google Shape;358;p37"/>
          <p:cNvCxnSpPr>
            <a:stCxn id="352" idx="2"/>
            <a:endCxn id="353" idx="0"/>
          </p:cNvCxnSpPr>
          <p:nvPr/>
        </p:nvCxnSpPr>
        <p:spPr>
          <a:xfrm rot="-5400000" flipH="1">
            <a:off x="6134650" y="2829075"/>
            <a:ext cx="609600" cy="600"/>
          </a:xfrm>
          <a:prstGeom prst="bentConnector3">
            <a:avLst>
              <a:gd name="adj1" fmla="val 49991"/>
            </a:avLst>
          </a:prstGeom>
          <a:noFill/>
          <a:ln w="9525" cap="flat" cmpd="sng">
            <a:solidFill>
              <a:srgbClr val="C2C2C2"/>
            </a:solidFill>
            <a:prstDash val="solid"/>
            <a:round/>
            <a:headEnd type="none" w="sm" len="sm"/>
            <a:tailEnd type="none" w="sm" len="sm"/>
          </a:ln>
        </p:spPr>
      </p:cxnSp>
      <p:cxnSp>
        <p:nvCxnSpPr>
          <p:cNvPr id="359" name="Google Shape;359;p37"/>
          <p:cNvCxnSpPr>
            <a:stCxn id="354" idx="0"/>
            <a:endCxn id="352" idx="2"/>
          </p:cNvCxnSpPr>
          <p:nvPr/>
        </p:nvCxnSpPr>
        <p:spPr>
          <a:xfrm rot="-5400000">
            <a:off x="4782596" y="1477469"/>
            <a:ext cx="609600" cy="2703600"/>
          </a:xfrm>
          <a:prstGeom prst="bentConnector3">
            <a:avLst>
              <a:gd name="adj1" fmla="val 49991"/>
            </a:avLst>
          </a:prstGeom>
          <a:noFill/>
          <a:ln w="9525" cap="flat" cmpd="sng">
            <a:solidFill>
              <a:srgbClr val="C2C2C2"/>
            </a:solidFill>
            <a:prstDash val="solid"/>
            <a:round/>
            <a:headEnd type="none" w="sm" len="sm"/>
            <a:tailEnd type="none" w="sm" len="sm"/>
          </a:ln>
        </p:spPr>
      </p:cxnSp>
      <p:cxnSp>
        <p:nvCxnSpPr>
          <p:cNvPr id="360" name="Google Shape;360;p37"/>
          <p:cNvCxnSpPr>
            <a:stCxn id="354" idx="2"/>
            <a:endCxn id="355" idx="0"/>
          </p:cNvCxnSpPr>
          <p:nvPr/>
        </p:nvCxnSpPr>
        <p:spPr>
          <a:xfrm rot="-5400000" flipH="1">
            <a:off x="3345596" y="4114169"/>
            <a:ext cx="780600" cy="600"/>
          </a:xfrm>
          <a:prstGeom prst="bentConnector3">
            <a:avLst>
              <a:gd name="adj1" fmla="val 50003"/>
            </a:avLst>
          </a:prstGeom>
          <a:noFill/>
          <a:ln w="9525" cap="flat" cmpd="sng">
            <a:solidFill>
              <a:srgbClr val="C2C2C2"/>
            </a:solidFill>
            <a:prstDash val="solid"/>
            <a:round/>
            <a:headEnd type="none" w="sm" len="sm"/>
            <a:tailEnd type="none" w="sm" len="sm"/>
          </a:ln>
        </p:spPr>
      </p:cxnSp>
      <p:cxnSp>
        <p:nvCxnSpPr>
          <p:cNvPr id="361" name="Google Shape;361;p37"/>
          <p:cNvCxnSpPr>
            <a:stCxn id="353" idx="2"/>
            <a:endCxn id="357" idx="0"/>
          </p:cNvCxnSpPr>
          <p:nvPr/>
        </p:nvCxnSpPr>
        <p:spPr>
          <a:xfrm rot="-5400000" flipH="1">
            <a:off x="5325262" y="4838069"/>
            <a:ext cx="2228400" cy="600"/>
          </a:xfrm>
          <a:prstGeom prst="bentConnector3">
            <a:avLst>
              <a:gd name="adj1" fmla="val 49998"/>
            </a:avLst>
          </a:prstGeom>
          <a:noFill/>
          <a:ln w="9525" cap="flat" cmpd="sng">
            <a:solidFill>
              <a:srgbClr val="C2C2C2"/>
            </a:solidFill>
            <a:prstDash val="solid"/>
            <a:round/>
            <a:headEnd type="none" w="sm" len="sm"/>
            <a:tailEnd type="none" w="sm" len="sm"/>
          </a:ln>
        </p:spPr>
      </p:cxnSp>
      <p:cxnSp>
        <p:nvCxnSpPr>
          <p:cNvPr id="362" name="Google Shape;362;p37"/>
          <p:cNvCxnSpPr>
            <a:stCxn id="356" idx="0"/>
            <a:endCxn id="353" idx="2"/>
          </p:cNvCxnSpPr>
          <p:nvPr/>
        </p:nvCxnSpPr>
        <p:spPr>
          <a:xfrm rot="5400000" flipH="1">
            <a:off x="5775225" y="4388345"/>
            <a:ext cx="1329000" cy="900"/>
          </a:xfrm>
          <a:prstGeom prst="bentConnector3">
            <a:avLst>
              <a:gd name="adj1" fmla="val 50005"/>
            </a:avLst>
          </a:prstGeom>
          <a:noFill/>
          <a:ln w="9525" cap="flat" cmpd="sng">
            <a:solidFill>
              <a:srgbClr val="C2C2C2"/>
            </a:solidFill>
            <a:prstDash val="solid"/>
            <a:round/>
            <a:headEnd type="none" w="sm" len="sm"/>
            <a:tailEnd type="none" w="sm" len="sm"/>
          </a:ln>
        </p:spPr>
      </p:cxnSp>
      <p:sp>
        <p:nvSpPr>
          <p:cNvPr id="363" name="Google Shape;363;p37"/>
          <p:cNvSpPr/>
          <p:nvPr/>
        </p:nvSpPr>
        <p:spPr>
          <a:xfrm>
            <a:off x="8427250" y="3134075"/>
            <a:ext cx="2017200" cy="590100"/>
          </a:xfrm>
          <a:prstGeom prst="roundRect">
            <a:avLst>
              <a:gd name="adj" fmla="val 50000"/>
            </a:avLst>
          </a:prstGeom>
          <a:solidFill>
            <a:srgbClr val="307BF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ES" b="1"/>
              <a:t>GESTIÓN USUARIOS</a:t>
            </a:r>
            <a:endParaRPr b="1"/>
          </a:p>
        </p:txBody>
      </p:sp>
      <p:sp>
        <p:nvSpPr>
          <p:cNvPr id="364" name="Google Shape;364;p37"/>
          <p:cNvSpPr/>
          <p:nvPr/>
        </p:nvSpPr>
        <p:spPr>
          <a:xfrm>
            <a:off x="8410441" y="4039745"/>
            <a:ext cx="2050800" cy="590100"/>
          </a:xfrm>
          <a:prstGeom prst="roundRect">
            <a:avLst>
              <a:gd name="adj" fmla="val 50000"/>
            </a:avLst>
          </a:prstGeom>
          <a:solidFill>
            <a:srgbClr val="307BF3"/>
          </a:solidFill>
          <a:ln>
            <a:noFill/>
          </a:ln>
        </p:spPr>
        <p:txBody>
          <a:bodyPr spcFirstLastPara="1" wrap="square" lIns="121900" tIns="121900" rIns="121900" bIns="121900" anchor="ctr" anchorCtr="0">
            <a:noAutofit/>
          </a:bodyPr>
          <a:lstStyle/>
          <a:p>
            <a:pPr marL="0" lvl="0" indent="0" algn="ctr" rtl="0">
              <a:spcBef>
                <a:spcPts val="0"/>
              </a:spcBef>
              <a:spcAft>
                <a:spcPts val="0"/>
              </a:spcAft>
              <a:buClr>
                <a:schemeClr val="dk1"/>
              </a:buClr>
              <a:buSzPts val="1100"/>
              <a:buFont typeface="Arial"/>
              <a:buNone/>
            </a:pPr>
            <a:r>
              <a:rPr lang="es-ES" sz="1300" b="1">
                <a:latin typeface="Roboto"/>
                <a:ea typeface="Roboto"/>
                <a:cs typeface="Roboto"/>
                <a:sym typeface="Roboto"/>
              </a:rPr>
              <a:t>GESTIÓN REPORTES</a:t>
            </a:r>
            <a:endParaRPr sz="1300" b="1">
              <a:latin typeface="Roboto"/>
              <a:ea typeface="Roboto"/>
              <a:cs typeface="Roboto"/>
              <a:sym typeface="Roboto"/>
            </a:endParaRPr>
          </a:p>
        </p:txBody>
      </p:sp>
      <p:sp>
        <p:nvSpPr>
          <p:cNvPr id="365" name="Google Shape;365;p37"/>
          <p:cNvSpPr/>
          <p:nvPr/>
        </p:nvSpPr>
        <p:spPr>
          <a:xfrm>
            <a:off x="8410441" y="4945420"/>
            <a:ext cx="2050800" cy="590100"/>
          </a:xfrm>
          <a:prstGeom prst="roundRect">
            <a:avLst>
              <a:gd name="adj" fmla="val 50000"/>
            </a:avLst>
          </a:prstGeom>
          <a:solidFill>
            <a:srgbClr val="307BF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ES" sz="1300" b="1">
                <a:latin typeface="Roboto"/>
                <a:ea typeface="Roboto"/>
                <a:cs typeface="Roboto"/>
                <a:sym typeface="Roboto"/>
              </a:rPr>
              <a:t>GESTIÓN MICROORGANISMOS</a:t>
            </a:r>
            <a:endParaRPr sz="1300" b="1">
              <a:latin typeface="Roboto"/>
              <a:ea typeface="Roboto"/>
              <a:cs typeface="Roboto"/>
              <a:sym typeface="Roboto"/>
            </a:endParaRPr>
          </a:p>
        </p:txBody>
      </p:sp>
      <p:sp>
        <p:nvSpPr>
          <p:cNvPr id="366" name="Google Shape;366;p37"/>
          <p:cNvSpPr/>
          <p:nvPr/>
        </p:nvSpPr>
        <p:spPr>
          <a:xfrm>
            <a:off x="5414766" y="4154120"/>
            <a:ext cx="2050800" cy="590100"/>
          </a:xfrm>
          <a:prstGeom prst="roundRect">
            <a:avLst>
              <a:gd name="adj" fmla="val 50000"/>
            </a:avLst>
          </a:prstGeom>
          <a:solidFill>
            <a:srgbClr val="307BF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ES" sz="1300" b="1">
                <a:latin typeface="Roboto"/>
                <a:ea typeface="Roboto"/>
                <a:cs typeface="Roboto"/>
                <a:sym typeface="Roboto"/>
              </a:rPr>
              <a:t>CARGA MICROFOTOGRAFÍA</a:t>
            </a:r>
            <a:endParaRPr sz="1300" b="1">
              <a:latin typeface="Roboto"/>
              <a:ea typeface="Roboto"/>
              <a:cs typeface="Roboto"/>
              <a:sym typeface="Roboto"/>
            </a:endParaRPr>
          </a:p>
        </p:txBody>
      </p:sp>
      <p:cxnSp>
        <p:nvCxnSpPr>
          <p:cNvPr id="367" name="Google Shape;367;p37"/>
          <p:cNvCxnSpPr/>
          <p:nvPr/>
        </p:nvCxnSpPr>
        <p:spPr>
          <a:xfrm>
            <a:off x="6439150" y="2829025"/>
            <a:ext cx="2703600" cy="600"/>
          </a:xfrm>
          <a:prstGeom prst="bentConnector3">
            <a:avLst>
              <a:gd name="adj1" fmla="val 98828"/>
            </a:avLst>
          </a:prstGeom>
          <a:noFill/>
          <a:ln w="9525" cap="flat" cmpd="sng">
            <a:solidFill>
              <a:srgbClr val="C2C2C2"/>
            </a:solidFill>
            <a:prstDash val="solid"/>
            <a:round/>
            <a:headEnd type="none" w="sm" len="sm"/>
            <a:tailEnd type="none" w="sm" len="sm"/>
          </a:ln>
        </p:spPr>
      </p:cxnSp>
      <p:cxnSp>
        <p:nvCxnSpPr>
          <p:cNvPr id="368" name="Google Shape;368;p37"/>
          <p:cNvCxnSpPr/>
          <p:nvPr/>
        </p:nvCxnSpPr>
        <p:spPr>
          <a:xfrm rot="5400000" flipH="1">
            <a:off x="8971475" y="2999575"/>
            <a:ext cx="349800" cy="84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369" name="Google Shape;369;p37"/>
          <p:cNvCxnSpPr/>
          <p:nvPr/>
        </p:nvCxnSpPr>
        <p:spPr>
          <a:xfrm rot="-5400000">
            <a:off x="8940200" y="4842995"/>
            <a:ext cx="413100" cy="75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370" name="Google Shape;370;p37"/>
          <p:cNvCxnSpPr/>
          <p:nvPr/>
        </p:nvCxnSpPr>
        <p:spPr>
          <a:xfrm rot="-5400000">
            <a:off x="8937775" y="3815975"/>
            <a:ext cx="405000" cy="5700"/>
          </a:xfrm>
          <a:prstGeom prst="bentConnector3">
            <a:avLst>
              <a:gd name="adj1" fmla="val 50000"/>
            </a:avLst>
          </a:prstGeom>
          <a:noFill/>
          <a:ln w="9525" cap="flat" cmpd="sng">
            <a:solidFill>
              <a:srgbClr val="C2C2C2"/>
            </a:solidFill>
            <a:prstDash val="solid"/>
            <a:round/>
            <a:headEnd type="none" w="sm" len="sm"/>
            <a:tailEnd type="none" w="sm" len="sm"/>
          </a:ln>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4"/>
          <p:cNvSpPr txBox="1">
            <a:spLocks noGrp="1"/>
          </p:cNvSpPr>
          <p:nvPr>
            <p:ph type="title"/>
          </p:nvPr>
        </p:nvSpPr>
        <p:spPr>
          <a:xfrm>
            <a:off x="2591000" y="984523"/>
            <a:ext cx="8911800" cy="12810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s-ES" b="1" dirty="0"/>
              <a:t>ALGORITMOS </a:t>
            </a:r>
            <a:r>
              <a:rPr lang="es-ES" b="1" dirty="0" smtClean="0"/>
              <a:t>IMPLEMENTADOS PARA EL APRENDIZAJE</a:t>
            </a:r>
            <a:endParaRPr b="1" dirty="0"/>
          </a:p>
        </p:txBody>
      </p:sp>
      <p:sp>
        <p:nvSpPr>
          <p:cNvPr id="328" name="Google Shape;328;p34"/>
          <p:cNvSpPr txBox="1">
            <a:spLocks noGrp="1"/>
          </p:cNvSpPr>
          <p:nvPr>
            <p:ph type="body" idx="1"/>
          </p:nvPr>
        </p:nvSpPr>
        <p:spPr>
          <a:xfrm>
            <a:off x="2817600" y="2172450"/>
            <a:ext cx="9203400" cy="4081200"/>
          </a:xfrm>
          <a:prstGeom prst="rect">
            <a:avLst/>
          </a:prstGeom>
        </p:spPr>
        <p:txBody>
          <a:bodyPr spcFirstLastPara="1" wrap="square" lIns="91425" tIns="45700" rIns="91425" bIns="45700" anchor="t" anchorCtr="0">
            <a:noAutofit/>
          </a:bodyPr>
          <a:lstStyle/>
          <a:p>
            <a:pPr marL="457200" lvl="0" indent="-457200" algn="l" rtl="0">
              <a:spcBef>
                <a:spcPts val="1000"/>
              </a:spcBef>
              <a:spcAft>
                <a:spcPts val="0"/>
              </a:spcAft>
              <a:buSzPts val="3600"/>
              <a:buAutoNum type="alphaUcPeriod"/>
            </a:pPr>
            <a:r>
              <a:rPr lang="es-ES" sz="3600"/>
              <a:t>CLASIFICADOR RANDOM FOREST </a:t>
            </a:r>
            <a:r>
              <a:rPr lang="es-ES" sz="3600" b="1"/>
              <a:t>(97%)</a:t>
            </a:r>
            <a:endParaRPr sz="3600" b="1"/>
          </a:p>
          <a:p>
            <a:pPr marL="457200" lvl="0" indent="-457200" algn="l" rtl="0">
              <a:spcBef>
                <a:spcPts val="0"/>
              </a:spcBef>
              <a:spcAft>
                <a:spcPts val="0"/>
              </a:spcAft>
              <a:buSzPts val="3600"/>
              <a:buAutoNum type="alphaUcPeriod"/>
            </a:pPr>
            <a:r>
              <a:rPr lang="es-ES" sz="3600"/>
              <a:t>CLASIFICADOR VECINOS MÁS CERCANOS </a:t>
            </a:r>
            <a:r>
              <a:rPr lang="es-ES" sz="3600" b="1"/>
              <a:t>(96%)</a:t>
            </a:r>
            <a:endParaRPr sz="3600" b="1"/>
          </a:p>
          <a:p>
            <a:pPr marL="457200" lvl="0" indent="-457200" algn="l" rtl="0">
              <a:spcBef>
                <a:spcPts val="0"/>
              </a:spcBef>
              <a:spcAft>
                <a:spcPts val="0"/>
              </a:spcAft>
              <a:buSzPts val="3600"/>
              <a:buAutoNum type="alphaUcPeriod"/>
            </a:pPr>
            <a:r>
              <a:rPr lang="es-ES" sz="3600"/>
              <a:t>PERCEPTRÓN SIMPLE </a:t>
            </a:r>
            <a:r>
              <a:rPr lang="es-ES" sz="3600" b="1"/>
              <a:t>(40%)</a:t>
            </a:r>
            <a:endParaRPr sz="3600" b="1"/>
          </a:p>
          <a:p>
            <a:pPr marL="457200" lvl="0" indent="-457200" algn="l" rtl="0">
              <a:spcBef>
                <a:spcPts val="0"/>
              </a:spcBef>
              <a:spcAft>
                <a:spcPts val="0"/>
              </a:spcAft>
              <a:buSzPts val="3600"/>
              <a:buAutoNum type="alphaUcPeriod"/>
            </a:pPr>
            <a:r>
              <a:rPr lang="es-ES" sz="3600"/>
              <a:t>RED NEURONAL ARTIFICIAL CONVOLUCIONAL</a:t>
            </a:r>
            <a:r>
              <a:rPr lang="es-ES" sz="3600" b="1"/>
              <a:t> (98%)</a:t>
            </a:r>
            <a:endParaRPr sz="3600" b="1"/>
          </a:p>
        </p:txBody>
      </p:sp>
      <p:pic>
        <p:nvPicPr>
          <p:cNvPr id="329" name="Google Shape;329;p34"/>
          <p:cNvPicPr preferRelativeResize="0"/>
          <p:nvPr/>
        </p:nvPicPr>
        <p:blipFill rotWithShape="1">
          <a:blip r:embed="rId3">
            <a:alphaModFix/>
          </a:blip>
          <a:srcRect/>
          <a:stretch/>
        </p:blipFill>
        <p:spPr>
          <a:xfrm>
            <a:off x="-78999" y="-201319"/>
            <a:ext cx="12192000" cy="975445"/>
          </a:xfrm>
          <a:prstGeom prst="rect">
            <a:avLst/>
          </a:prstGeom>
          <a:noFill/>
          <a:ln>
            <a:noFill/>
          </a:ln>
        </p:spPr>
      </p:pic>
    </p:spTree>
    <p:extLst>
      <p:ext uri="{BB962C8B-B14F-4D97-AF65-F5344CB8AC3E}">
        <p14:creationId xmlns:p14="http://schemas.microsoft.com/office/powerpoint/2010/main" val="237724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9"/>
          <p:cNvSpPr txBox="1">
            <a:spLocks noGrp="1"/>
          </p:cNvSpPr>
          <p:nvPr>
            <p:ph type="title"/>
          </p:nvPr>
        </p:nvSpPr>
        <p:spPr>
          <a:xfrm>
            <a:off x="2596638" y="1027696"/>
            <a:ext cx="8911687" cy="9992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68DBA"/>
              </a:buClr>
              <a:buSzPts val="3600"/>
              <a:buFont typeface="Century Gothic"/>
              <a:buNone/>
            </a:pPr>
            <a:r>
              <a:rPr lang="es-ES"/>
              <a:t>AGENDA</a:t>
            </a:r>
            <a:endParaRPr/>
          </a:p>
        </p:txBody>
      </p:sp>
      <p:sp>
        <p:nvSpPr>
          <p:cNvPr id="171" name="Google Shape;171;p19"/>
          <p:cNvSpPr txBox="1">
            <a:spLocks noGrp="1"/>
          </p:cNvSpPr>
          <p:nvPr>
            <p:ph type="body" idx="1"/>
          </p:nvPr>
        </p:nvSpPr>
        <p:spPr>
          <a:xfrm>
            <a:off x="2592925" y="1905000"/>
            <a:ext cx="8915400" cy="377762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s-ES" sz="2800"/>
              <a:t>INTRODUCCIÓN</a:t>
            </a:r>
            <a:endParaRPr/>
          </a:p>
          <a:p>
            <a:pPr marL="342900" lvl="0" indent="-342900" algn="l" rtl="0">
              <a:spcBef>
                <a:spcPts val="1000"/>
              </a:spcBef>
              <a:spcAft>
                <a:spcPts val="0"/>
              </a:spcAft>
              <a:buSzPts val="2800"/>
              <a:buChar char="•"/>
            </a:pPr>
            <a:r>
              <a:rPr lang="es-ES" sz="2800"/>
              <a:t>PROBLEMA</a:t>
            </a:r>
            <a:endParaRPr/>
          </a:p>
          <a:p>
            <a:pPr marL="342900" lvl="0" indent="-342900" algn="l" rtl="0">
              <a:spcBef>
                <a:spcPts val="1000"/>
              </a:spcBef>
              <a:spcAft>
                <a:spcPts val="0"/>
              </a:spcAft>
              <a:buSzPts val="2800"/>
              <a:buChar char="•"/>
            </a:pPr>
            <a:r>
              <a:rPr lang="es-ES" sz="2800"/>
              <a:t>OBJETIVOS</a:t>
            </a:r>
            <a:endParaRPr/>
          </a:p>
          <a:p>
            <a:pPr marL="342900" lvl="0" indent="-342900" algn="l" rtl="0">
              <a:spcBef>
                <a:spcPts val="1000"/>
              </a:spcBef>
              <a:spcAft>
                <a:spcPts val="0"/>
              </a:spcAft>
              <a:buSzPts val="2800"/>
              <a:buChar char="•"/>
            </a:pPr>
            <a:r>
              <a:rPr lang="es-ES" sz="2800"/>
              <a:t>HIPÓTESIS</a:t>
            </a:r>
            <a:endParaRPr/>
          </a:p>
          <a:p>
            <a:pPr marL="342900" lvl="0" indent="-342900" algn="l" rtl="0">
              <a:spcBef>
                <a:spcPts val="1000"/>
              </a:spcBef>
              <a:spcAft>
                <a:spcPts val="0"/>
              </a:spcAft>
              <a:buSzPts val="2800"/>
              <a:buChar char="•"/>
            </a:pPr>
            <a:r>
              <a:rPr lang="es-ES" sz="2800"/>
              <a:t>DESARROLLO</a:t>
            </a:r>
            <a:endParaRPr/>
          </a:p>
          <a:p>
            <a:pPr marL="342900" lvl="0" indent="-342900" algn="l" rtl="0">
              <a:spcBef>
                <a:spcPts val="1000"/>
              </a:spcBef>
              <a:spcAft>
                <a:spcPts val="0"/>
              </a:spcAft>
              <a:buSzPts val="2800"/>
              <a:buChar char="•"/>
            </a:pPr>
            <a:r>
              <a:rPr lang="es-ES" sz="2800"/>
              <a:t>SISTEMA DE DIAGNÓSTICO SDM</a:t>
            </a:r>
            <a:endParaRPr/>
          </a:p>
          <a:p>
            <a:pPr marL="342900" lvl="0" indent="-342900" algn="l" rtl="0">
              <a:spcBef>
                <a:spcPts val="1000"/>
              </a:spcBef>
              <a:spcAft>
                <a:spcPts val="0"/>
              </a:spcAft>
              <a:buSzPts val="2800"/>
              <a:buChar char="•"/>
            </a:pPr>
            <a:r>
              <a:rPr lang="es-ES" sz="2800"/>
              <a:t>PRUEBAS Y RESULTADOS</a:t>
            </a:r>
            <a:endParaRPr/>
          </a:p>
          <a:p>
            <a:pPr marL="342900" lvl="0" indent="-342900" algn="l" rtl="0">
              <a:spcBef>
                <a:spcPts val="1000"/>
              </a:spcBef>
              <a:spcAft>
                <a:spcPts val="0"/>
              </a:spcAft>
              <a:buSzPts val="2800"/>
              <a:buChar char="•"/>
            </a:pPr>
            <a:r>
              <a:rPr lang="es-ES" sz="2800"/>
              <a:t>CONCLUSIONES RECOMENDACIONES</a:t>
            </a:r>
            <a:endParaRPr/>
          </a:p>
        </p:txBody>
      </p:sp>
      <p:pic>
        <p:nvPicPr>
          <p:cNvPr id="172" name="Google Shape;172;p19"/>
          <p:cNvPicPr preferRelativeResize="0"/>
          <p:nvPr/>
        </p:nvPicPr>
        <p:blipFill rotWithShape="1">
          <a:blip r:embed="rId3">
            <a:alphaModFix/>
          </a:blip>
          <a:srcRect/>
          <a:stretch/>
        </p:blipFill>
        <p:spPr>
          <a:xfrm>
            <a:off x="1" y="-69669"/>
            <a:ext cx="12191999" cy="975445"/>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5"/>
          <p:cNvSpPr txBox="1">
            <a:spLocks noGrp="1"/>
          </p:cNvSpPr>
          <p:nvPr>
            <p:ph type="title"/>
          </p:nvPr>
        </p:nvSpPr>
        <p:spPr>
          <a:xfrm>
            <a:off x="2592925" y="624110"/>
            <a:ext cx="8911800" cy="128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ES"/>
              <a:t>ESQUEMA RED NEURONAL CONVOLUCIONAL</a:t>
            </a:r>
            <a:endParaRPr/>
          </a:p>
        </p:txBody>
      </p:sp>
      <p:sp>
        <p:nvSpPr>
          <p:cNvPr id="335" name="Google Shape;335;p35"/>
          <p:cNvSpPr txBox="1">
            <a:spLocks noGrp="1"/>
          </p:cNvSpPr>
          <p:nvPr>
            <p:ph type="body" idx="1"/>
          </p:nvPr>
        </p:nvSpPr>
        <p:spPr>
          <a:xfrm>
            <a:off x="2589212" y="2133600"/>
            <a:ext cx="8915400" cy="3777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336" name="Google Shape;336;p35"/>
          <p:cNvPicPr preferRelativeResize="0"/>
          <p:nvPr/>
        </p:nvPicPr>
        <p:blipFill rotWithShape="1">
          <a:blip r:embed="rId3">
            <a:alphaModFix/>
          </a:blip>
          <a:srcRect/>
          <a:stretch/>
        </p:blipFill>
        <p:spPr>
          <a:xfrm>
            <a:off x="-78999" y="-201319"/>
            <a:ext cx="12192000" cy="975445"/>
          </a:xfrm>
          <a:prstGeom prst="rect">
            <a:avLst/>
          </a:prstGeom>
          <a:noFill/>
          <a:ln>
            <a:noFill/>
          </a:ln>
        </p:spPr>
      </p:pic>
      <p:pic>
        <p:nvPicPr>
          <p:cNvPr id="337" name="Google Shape;337;p35"/>
          <p:cNvPicPr preferRelativeResize="0"/>
          <p:nvPr/>
        </p:nvPicPr>
        <p:blipFill>
          <a:blip r:embed="rId4">
            <a:alphaModFix/>
          </a:blip>
          <a:stretch>
            <a:fillRect/>
          </a:stretch>
        </p:blipFill>
        <p:spPr>
          <a:xfrm>
            <a:off x="1197201" y="2133600"/>
            <a:ext cx="10652475" cy="3777601"/>
          </a:xfrm>
          <a:prstGeom prst="rect">
            <a:avLst/>
          </a:prstGeom>
          <a:noFill/>
          <a:ln>
            <a:noFill/>
          </a:ln>
        </p:spPr>
      </p:pic>
    </p:spTree>
    <p:extLst>
      <p:ext uri="{BB962C8B-B14F-4D97-AF65-F5344CB8AC3E}">
        <p14:creationId xmlns:p14="http://schemas.microsoft.com/office/powerpoint/2010/main" val="9873529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8"/>
          <p:cNvSpPr txBox="1">
            <a:spLocks noGrp="1"/>
          </p:cNvSpPr>
          <p:nvPr>
            <p:ph type="title"/>
          </p:nvPr>
        </p:nvSpPr>
        <p:spPr>
          <a:xfrm>
            <a:off x="1180413" y="1511426"/>
            <a:ext cx="8915400" cy="999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168DBA"/>
              </a:buClr>
              <a:buSzPts val="3600"/>
              <a:buFont typeface="Century Gothic"/>
              <a:buNone/>
            </a:pPr>
            <a:r>
              <a:rPr lang="es-ES" sz="9600"/>
              <a:t>PRUEBAS </a:t>
            </a:r>
            <a:endParaRPr sz="9600"/>
          </a:p>
          <a:p>
            <a:pPr marL="0" lvl="0" indent="0" algn="ctr" rtl="0">
              <a:spcBef>
                <a:spcPts val="0"/>
              </a:spcBef>
              <a:spcAft>
                <a:spcPts val="0"/>
              </a:spcAft>
              <a:buClr>
                <a:srgbClr val="168DBA"/>
              </a:buClr>
              <a:buSzPts val="3600"/>
              <a:buFont typeface="Century Gothic"/>
              <a:buNone/>
            </a:pPr>
            <a:r>
              <a:rPr lang="es-ES" sz="9600"/>
              <a:t>Y </a:t>
            </a:r>
            <a:endParaRPr sz="9600"/>
          </a:p>
          <a:p>
            <a:pPr marL="0" lvl="0" indent="0" algn="ctr" rtl="0">
              <a:spcBef>
                <a:spcPts val="0"/>
              </a:spcBef>
              <a:spcAft>
                <a:spcPts val="0"/>
              </a:spcAft>
              <a:buClr>
                <a:srgbClr val="168DBA"/>
              </a:buClr>
              <a:buSzPts val="3600"/>
              <a:buFont typeface="Century Gothic"/>
              <a:buNone/>
            </a:pPr>
            <a:r>
              <a:rPr lang="es-ES" sz="9600"/>
              <a:t>RESULTADOS</a:t>
            </a:r>
            <a:endParaRPr sz="9600"/>
          </a:p>
        </p:txBody>
      </p:sp>
      <p:pic>
        <p:nvPicPr>
          <p:cNvPr id="376" name="Google Shape;376;p38"/>
          <p:cNvPicPr preferRelativeResize="0"/>
          <p:nvPr/>
        </p:nvPicPr>
        <p:blipFill rotWithShape="1">
          <a:blip r:embed="rId3">
            <a:alphaModFix/>
          </a:blip>
          <a:srcRect/>
          <a:stretch/>
        </p:blipFill>
        <p:spPr>
          <a:xfrm>
            <a:off x="1" y="-69669"/>
            <a:ext cx="12192000" cy="975445"/>
          </a:xfrm>
          <a:prstGeom prst="rect">
            <a:avLst/>
          </a:prstGeom>
          <a:noFill/>
          <a:ln>
            <a:noFill/>
          </a:ln>
        </p:spPr>
      </p:pic>
      <p:pic>
        <p:nvPicPr>
          <p:cNvPr id="377" name="Google Shape;377;p38"/>
          <p:cNvPicPr preferRelativeResize="0"/>
          <p:nvPr/>
        </p:nvPicPr>
        <p:blipFill>
          <a:blip r:embed="rId4">
            <a:alphaModFix/>
          </a:blip>
          <a:stretch>
            <a:fillRect/>
          </a:stretch>
        </p:blipFill>
        <p:spPr>
          <a:xfrm>
            <a:off x="9180975" y="2163813"/>
            <a:ext cx="2839850" cy="2337424"/>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9"/>
          <p:cNvSpPr txBox="1">
            <a:spLocks noGrp="1"/>
          </p:cNvSpPr>
          <p:nvPr>
            <p:ph type="title"/>
          </p:nvPr>
        </p:nvSpPr>
        <p:spPr>
          <a:xfrm>
            <a:off x="1079625" y="905777"/>
            <a:ext cx="8818800" cy="9753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s-ES" b="1"/>
              <a:t>RESULTADOS EN EL MÓDULO DIAGNÓSTICO</a:t>
            </a:r>
            <a:endParaRPr b="1"/>
          </a:p>
        </p:txBody>
      </p:sp>
      <p:pic>
        <p:nvPicPr>
          <p:cNvPr id="383" name="Google Shape;383;p39"/>
          <p:cNvPicPr preferRelativeResize="0"/>
          <p:nvPr/>
        </p:nvPicPr>
        <p:blipFill rotWithShape="1">
          <a:blip r:embed="rId3">
            <a:alphaModFix/>
          </a:blip>
          <a:srcRect/>
          <a:stretch/>
        </p:blipFill>
        <p:spPr>
          <a:xfrm>
            <a:off x="1" y="-69669"/>
            <a:ext cx="12192000" cy="975445"/>
          </a:xfrm>
          <a:prstGeom prst="rect">
            <a:avLst/>
          </a:prstGeom>
          <a:noFill/>
          <a:ln>
            <a:noFill/>
          </a:ln>
        </p:spPr>
      </p:pic>
      <p:sp>
        <p:nvSpPr>
          <p:cNvPr id="384" name="Google Shape;384;p39"/>
          <p:cNvSpPr/>
          <p:nvPr/>
        </p:nvSpPr>
        <p:spPr>
          <a:xfrm>
            <a:off x="9233488" y="5171750"/>
            <a:ext cx="2337351" cy="781925"/>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0B5394"/>
                </a:solidFill>
                <a:latin typeface="Arial"/>
              </a:rPr>
              <a:t>23  MIN</a:t>
            </a:r>
          </a:p>
        </p:txBody>
      </p:sp>
      <p:pic>
        <p:nvPicPr>
          <p:cNvPr id="385" name="Google Shape;385;p39"/>
          <p:cNvPicPr preferRelativeResize="0"/>
          <p:nvPr/>
        </p:nvPicPr>
        <p:blipFill>
          <a:blip r:embed="rId4">
            <a:alphaModFix/>
          </a:blip>
          <a:stretch>
            <a:fillRect/>
          </a:stretch>
        </p:blipFill>
        <p:spPr>
          <a:xfrm>
            <a:off x="9412624" y="2615863"/>
            <a:ext cx="1979075" cy="1979075"/>
          </a:xfrm>
          <a:prstGeom prst="rect">
            <a:avLst/>
          </a:prstGeom>
          <a:noFill/>
          <a:ln>
            <a:noFill/>
          </a:ln>
        </p:spPr>
      </p:pic>
      <p:pic>
        <p:nvPicPr>
          <p:cNvPr id="2" name="Imagen 1"/>
          <p:cNvPicPr>
            <a:picLocks noChangeAspect="1"/>
          </p:cNvPicPr>
          <p:nvPr/>
        </p:nvPicPr>
        <p:blipFill>
          <a:blip r:embed="rId5"/>
          <a:stretch>
            <a:fillRect/>
          </a:stretch>
        </p:blipFill>
        <p:spPr>
          <a:xfrm>
            <a:off x="2192048" y="2640431"/>
            <a:ext cx="6200775" cy="36957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0"/>
          <p:cNvSpPr txBox="1">
            <a:spLocks noGrp="1"/>
          </p:cNvSpPr>
          <p:nvPr>
            <p:ph type="title"/>
          </p:nvPr>
        </p:nvSpPr>
        <p:spPr>
          <a:xfrm>
            <a:off x="1565975" y="905775"/>
            <a:ext cx="8911800" cy="8847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s-ES" b="1"/>
              <a:t>RESULTADOS EN EL MÓDULO DE MORFOMETRÍA</a:t>
            </a:r>
            <a:endParaRPr b="1"/>
          </a:p>
        </p:txBody>
      </p:sp>
      <p:sp>
        <p:nvSpPr>
          <p:cNvPr id="392" name="Google Shape;392;p40"/>
          <p:cNvSpPr txBox="1">
            <a:spLocks noGrp="1"/>
          </p:cNvSpPr>
          <p:nvPr>
            <p:ph type="body" idx="1"/>
          </p:nvPr>
        </p:nvSpPr>
        <p:spPr>
          <a:xfrm>
            <a:off x="2589212" y="2133600"/>
            <a:ext cx="8915400" cy="3777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393" name="Google Shape;393;p40"/>
          <p:cNvPicPr preferRelativeResize="0"/>
          <p:nvPr/>
        </p:nvPicPr>
        <p:blipFill rotWithShape="1">
          <a:blip r:embed="rId3">
            <a:alphaModFix/>
          </a:blip>
          <a:srcRect/>
          <a:stretch/>
        </p:blipFill>
        <p:spPr>
          <a:xfrm>
            <a:off x="1" y="-69669"/>
            <a:ext cx="12192000" cy="975445"/>
          </a:xfrm>
          <a:prstGeom prst="rect">
            <a:avLst/>
          </a:prstGeom>
          <a:noFill/>
          <a:ln>
            <a:noFill/>
          </a:ln>
        </p:spPr>
      </p:pic>
      <p:pic>
        <p:nvPicPr>
          <p:cNvPr id="394" name="Google Shape;394;p40"/>
          <p:cNvPicPr preferRelativeResize="0"/>
          <p:nvPr/>
        </p:nvPicPr>
        <p:blipFill rotWithShape="1">
          <a:blip r:embed="rId4">
            <a:alphaModFix/>
          </a:blip>
          <a:srcRect l="35036" t="31181" r="40017" b="20052"/>
          <a:stretch/>
        </p:blipFill>
        <p:spPr>
          <a:xfrm>
            <a:off x="2589200" y="2133600"/>
            <a:ext cx="4915598" cy="4580250"/>
          </a:xfrm>
          <a:prstGeom prst="rect">
            <a:avLst/>
          </a:prstGeom>
          <a:noFill/>
          <a:ln>
            <a:noFill/>
          </a:ln>
        </p:spPr>
      </p:pic>
      <p:pic>
        <p:nvPicPr>
          <p:cNvPr id="395" name="Google Shape;395;p40"/>
          <p:cNvPicPr preferRelativeResize="0"/>
          <p:nvPr/>
        </p:nvPicPr>
        <p:blipFill>
          <a:blip r:embed="rId5">
            <a:alphaModFix/>
          </a:blip>
          <a:stretch>
            <a:fillRect/>
          </a:stretch>
        </p:blipFill>
        <p:spPr>
          <a:xfrm>
            <a:off x="7617825" y="2880926"/>
            <a:ext cx="3741976" cy="2806448"/>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1"/>
          <p:cNvSpPr txBox="1">
            <a:spLocks noGrp="1"/>
          </p:cNvSpPr>
          <p:nvPr>
            <p:ph type="title"/>
          </p:nvPr>
        </p:nvSpPr>
        <p:spPr>
          <a:xfrm>
            <a:off x="2077525" y="979610"/>
            <a:ext cx="8911800" cy="12810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s-ES" b="1"/>
              <a:t>RESULTADOS EN EL MÓDULO DE MORFOMETRÍA</a:t>
            </a:r>
            <a:endParaRPr/>
          </a:p>
        </p:txBody>
      </p:sp>
      <p:sp>
        <p:nvSpPr>
          <p:cNvPr id="401" name="Google Shape;401;p41"/>
          <p:cNvSpPr txBox="1">
            <a:spLocks noGrp="1"/>
          </p:cNvSpPr>
          <p:nvPr>
            <p:ph type="body" idx="1"/>
          </p:nvPr>
        </p:nvSpPr>
        <p:spPr>
          <a:xfrm>
            <a:off x="2589212" y="2133600"/>
            <a:ext cx="8915400" cy="3777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402" name="Google Shape;402;p41"/>
          <p:cNvPicPr preferRelativeResize="0"/>
          <p:nvPr/>
        </p:nvPicPr>
        <p:blipFill rotWithShape="1">
          <a:blip r:embed="rId3">
            <a:alphaModFix/>
          </a:blip>
          <a:srcRect/>
          <a:stretch/>
        </p:blipFill>
        <p:spPr>
          <a:xfrm>
            <a:off x="1" y="-69669"/>
            <a:ext cx="12192000" cy="975445"/>
          </a:xfrm>
          <a:prstGeom prst="rect">
            <a:avLst/>
          </a:prstGeom>
          <a:noFill/>
          <a:ln>
            <a:noFill/>
          </a:ln>
        </p:spPr>
      </p:pic>
      <p:pic>
        <p:nvPicPr>
          <p:cNvPr id="403" name="Google Shape;403;p41"/>
          <p:cNvPicPr preferRelativeResize="0"/>
          <p:nvPr/>
        </p:nvPicPr>
        <p:blipFill>
          <a:blip r:embed="rId4">
            <a:alphaModFix/>
          </a:blip>
          <a:stretch>
            <a:fillRect/>
          </a:stretch>
        </p:blipFill>
        <p:spPr>
          <a:xfrm>
            <a:off x="2182850" y="2133600"/>
            <a:ext cx="8911800" cy="4399137"/>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2"/>
          <p:cNvSpPr txBox="1">
            <a:spLocks noGrp="1"/>
          </p:cNvSpPr>
          <p:nvPr>
            <p:ph type="title"/>
          </p:nvPr>
        </p:nvSpPr>
        <p:spPr>
          <a:xfrm>
            <a:off x="2001275" y="929650"/>
            <a:ext cx="9503400" cy="9753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s-ES" b="1"/>
              <a:t>RESULTADOS EN EL MÓDULO DE MORFOMETRÍA</a:t>
            </a:r>
            <a:endParaRPr/>
          </a:p>
          <a:p>
            <a:pPr marL="0" lvl="0" indent="0" algn="l" rtl="0">
              <a:spcBef>
                <a:spcPts val="0"/>
              </a:spcBef>
              <a:spcAft>
                <a:spcPts val="0"/>
              </a:spcAft>
              <a:buNone/>
            </a:pPr>
            <a:endParaRPr/>
          </a:p>
        </p:txBody>
      </p:sp>
      <p:sp>
        <p:nvSpPr>
          <p:cNvPr id="409" name="Google Shape;409;p42"/>
          <p:cNvSpPr txBox="1">
            <a:spLocks noGrp="1"/>
          </p:cNvSpPr>
          <p:nvPr>
            <p:ph type="body" idx="1"/>
          </p:nvPr>
        </p:nvSpPr>
        <p:spPr>
          <a:xfrm>
            <a:off x="2589212" y="2133600"/>
            <a:ext cx="8915400" cy="3777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410" name="Google Shape;410;p42"/>
          <p:cNvPicPr preferRelativeResize="0"/>
          <p:nvPr/>
        </p:nvPicPr>
        <p:blipFill rotWithShape="1">
          <a:blip r:embed="rId3">
            <a:alphaModFix/>
          </a:blip>
          <a:srcRect l="35203" t="38206" r="28834" b="43115"/>
          <a:stretch/>
        </p:blipFill>
        <p:spPr>
          <a:xfrm>
            <a:off x="680075" y="2133600"/>
            <a:ext cx="5468573" cy="1597776"/>
          </a:xfrm>
          <a:prstGeom prst="rect">
            <a:avLst/>
          </a:prstGeom>
          <a:noFill/>
          <a:ln>
            <a:noFill/>
          </a:ln>
        </p:spPr>
      </p:pic>
      <p:pic>
        <p:nvPicPr>
          <p:cNvPr id="411" name="Google Shape;411;p42"/>
          <p:cNvPicPr preferRelativeResize="0"/>
          <p:nvPr/>
        </p:nvPicPr>
        <p:blipFill rotWithShape="1">
          <a:blip r:embed="rId4">
            <a:alphaModFix/>
          </a:blip>
          <a:srcRect/>
          <a:stretch/>
        </p:blipFill>
        <p:spPr>
          <a:xfrm>
            <a:off x="1" y="-69669"/>
            <a:ext cx="12192000" cy="975445"/>
          </a:xfrm>
          <a:prstGeom prst="rect">
            <a:avLst/>
          </a:prstGeom>
          <a:noFill/>
          <a:ln>
            <a:noFill/>
          </a:ln>
        </p:spPr>
      </p:pic>
      <p:pic>
        <p:nvPicPr>
          <p:cNvPr id="412" name="Google Shape;412;p42"/>
          <p:cNvPicPr preferRelativeResize="0"/>
          <p:nvPr/>
        </p:nvPicPr>
        <p:blipFill>
          <a:blip r:embed="rId5">
            <a:alphaModFix/>
          </a:blip>
          <a:stretch>
            <a:fillRect/>
          </a:stretch>
        </p:blipFill>
        <p:spPr>
          <a:xfrm>
            <a:off x="6466100" y="2133600"/>
            <a:ext cx="5468575" cy="3281150"/>
          </a:xfrm>
          <a:prstGeom prst="rect">
            <a:avLst/>
          </a:prstGeom>
          <a:noFill/>
          <a:ln>
            <a:noFill/>
          </a:ln>
        </p:spPr>
      </p:pic>
      <p:pic>
        <p:nvPicPr>
          <p:cNvPr id="413" name="Google Shape;413;p42"/>
          <p:cNvPicPr preferRelativeResize="0"/>
          <p:nvPr/>
        </p:nvPicPr>
        <p:blipFill>
          <a:blip r:embed="rId6">
            <a:alphaModFix/>
          </a:blip>
          <a:stretch>
            <a:fillRect/>
          </a:stretch>
        </p:blipFill>
        <p:spPr>
          <a:xfrm>
            <a:off x="1025674" y="4024663"/>
            <a:ext cx="1979075" cy="1979075"/>
          </a:xfrm>
          <a:prstGeom prst="rect">
            <a:avLst/>
          </a:prstGeom>
          <a:noFill/>
          <a:ln>
            <a:noFill/>
          </a:ln>
        </p:spPr>
      </p:pic>
      <p:sp>
        <p:nvSpPr>
          <p:cNvPr id="414" name="Google Shape;414;p42"/>
          <p:cNvSpPr/>
          <p:nvPr/>
        </p:nvSpPr>
        <p:spPr>
          <a:xfrm>
            <a:off x="3703638" y="4500250"/>
            <a:ext cx="2282866" cy="769089"/>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0B5394"/>
                </a:solidFill>
                <a:latin typeface="Arial"/>
              </a:rPr>
              <a:t>17  MIN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3"/>
          <p:cNvSpPr txBox="1">
            <a:spLocks noGrp="1"/>
          </p:cNvSpPr>
          <p:nvPr>
            <p:ph type="title"/>
          </p:nvPr>
        </p:nvSpPr>
        <p:spPr>
          <a:xfrm>
            <a:off x="2589213" y="905776"/>
            <a:ext cx="8915400" cy="9992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68DBA"/>
              </a:buClr>
              <a:buSzPts val="3600"/>
              <a:buFont typeface="Century Gothic"/>
              <a:buNone/>
            </a:pPr>
            <a:r>
              <a:rPr lang="es-ES"/>
              <a:t>CONCLUSIONES</a:t>
            </a:r>
            <a:endParaRPr/>
          </a:p>
        </p:txBody>
      </p:sp>
      <p:sp>
        <p:nvSpPr>
          <p:cNvPr id="420" name="Google Shape;420;p43"/>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342900" lvl="0" indent="-228600" algn="just" rtl="0">
              <a:spcBef>
                <a:spcPts val="0"/>
              </a:spcBef>
              <a:spcAft>
                <a:spcPts val="0"/>
              </a:spcAft>
              <a:buSzPts val="1800"/>
              <a:buNone/>
            </a:pPr>
            <a:r>
              <a:rPr lang="es-ES" sz="2400" dirty="0"/>
              <a:t>El sistema SDM incluye dos módulos, el primero es el Módulo de Morfometría, dicho módulo permite analizar la muestra, identificar los microorganismos a partir de la obtención de medidas morfométricas de cada uno. Permite visualizar y generar el reporte del análisis</a:t>
            </a:r>
            <a:r>
              <a:rPr lang="es-ES" sz="2400" dirty="0" smtClean="0"/>
              <a:t>.                                   </a:t>
            </a:r>
          </a:p>
          <a:p>
            <a:pPr marL="342900" lvl="0" indent="-228600" algn="just" rtl="0">
              <a:spcBef>
                <a:spcPts val="0"/>
              </a:spcBef>
              <a:spcAft>
                <a:spcPts val="0"/>
              </a:spcAft>
              <a:buSzPts val="1800"/>
              <a:buNone/>
            </a:pPr>
            <a:endParaRPr lang="es-ES" sz="2400" dirty="0"/>
          </a:p>
          <a:p>
            <a:pPr marL="342900" lvl="0" indent="-228600" algn="just" rtl="0">
              <a:spcBef>
                <a:spcPts val="0"/>
              </a:spcBef>
              <a:spcAft>
                <a:spcPts val="0"/>
              </a:spcAft>
              <a:buSzPts val="1800"/>
              <a:buNone/>
            </a:pPr>
            <a:r>
              <a:rPr lang="es-ES" sz="2400" dirty="0" smtClean="0"/>
              <a:t>	El </a:t>
            </a:r>
            <a:r>
              <a:rPr lang="es-ES" sz="2400" dirty="0"/>
              <a:t>segundo módulo consiste en el diagnóstico automático, incluye la implementación de la Red Neuronal Convolucional. En este módulo se visualiza el resultado de la predicción e identificación de las tres plagas que han sido entrenadas en dicha red.</a:t>
            </a:r>
            <a:endParaRPr sz="2400" dirty="0"/>
          </a:p>
        </p:txBody>
      </p:sp>
      <p:pic>
        <p:nvPicPr>
          <p:cNvPr id="421" name="Google Shape;421;p43"/>
          <p:cNvPicPr preferRelativeResize="0"/>
          <p:nvPr/>
        </p:nvPicPr>
        <p:blipFill rotWithShape="1">
          <a:blip r:embed="rId3">
            <a:alphaModFix/>
          </a:blip>
          <a:srcRect/>
          <a:stretch/>
        </p:blipFill>
        <p:spPr>
          <a:xfrm>
            <a:off x="1" y="-69669"/>
            <a:ext cx="12191999" cy="975445"/>
          </a:xfrm>
          <a:prstGeom prst="rect">
            <a:avLst/>
          </a:prstGeom>
          <a:noFill/>
          <a:ln>
            <a:noFill/>
          </a:ln>
        </p:spPr>
      </p:pic>
      <p:pic>
        <p:nvPicPr>
          <p:cNvPr id="422" name="Google Shape;422;p43"/>
          <p:cNvPicPr preferRelativeResize="0"/>
          <p:nvPr/>
        </p:nvPicPr>
        <p:blipFill>
          <a:blip r:embed="rId4">
            <a:alphaModFix/>
          </a:blip>
          <a:stretch>
            <a:fillRect/>
          </a:stretch>
        </p:blipFill>
        <p:spPr>
          <a:xfrm>
            <a:off x="0" y="5129436"/>
            <a:ext cx="2646875" cy="1664446"/>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4"/>
          <p:cNvSpPr txBox="1">
            <a:spLocks noGrp="1"/>
          </p:cNvSpPr>
          <p:nvPr>
            <p:ph type="title"/>
          </p:nvPr>
        </p:nvSpPr>
        <p:spPr>
          <a:xfrm>
            <a:off x="2589213" y="905776"/>
            <a:ext cx="8915400" cy="99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68DBA"/>
              </a:buClr>
              <a:buSzPts val="3600"/>
              <a:buFont typeface="Century Gothic"/>
              <a:buNone/>
            </a:pPr>
            <a:r>
              <a:rPr lang="es-ES"/>
              <a:t>CONCLUSIONES</a:t>
            </a:r>
            <a:endParaRPr/>
          </a:p>
        </p:txBody>
      </p:sp>
      <p:sp>
        <p:nvSpPr>
          <p:cNvPr id="428" name="Google Shape;428;p44"/>
          <p:cNvSpPr txBox="1">
            <a:spLocks noGrp="1"/>
          </p:cNvSpPr>
          <p:nvPr>
            <p:ph type="body" idx="1"/>
          </p:nvPr>
        </p:nvSpPr>
        <p:spPr>
          <a:xfrm>
            <a:off x="2589212" y="2133600"/>
            <a:ext cx="8915400" cy="3777600"/>
          </a:xfrm>
          <a:prstGeom prst="rect">
            <a:avLst/>
          </a:prstGeom>
          <a:noFill/>
          <a:ln>
            <a:noFill/>
          </a:ln>
        </p:spPr>
        <p:txBody>
          <a:bodyPr spcFirstLastPara="1" wrap="square" lIns="91425" tIns="45700" rIns="91425" bIns="45700" anchor="t" anchorCtr="0">
            <a:noAutofit/>
          </a:bodyPr>
          <a:lstStyle/>
          <a:p>
            <a:pPr marL="342900" lvl="0" indent="-228600" algn="just" rtl="0">
              <a:spcBef>
                <a:spcPts val="0"/>
              </a:spcBef>
              <a:spcAft>
                <a:spcPts val="0"/>
              </a:spcAft>
              <a:buSzPts val="1800"/>
              <a:buNone/>
            </a:pPr>
            <a:r>
              <a:rPr lang="es-ES" sz="2400"/>
              <a:t>Para identificar la red que mejores resultados nos daba, han sido implementadas varios tipos de redes neuronales, se ha realizado el procesamiento, entrenamiento y la comparación de los resultados. En el proceso de entrenamiento realizado con la Red Neuronal Convolucional alcanzó el 98 % de certeza en la predicción, estos resultados han permitido comprobar que la Red Neuronal Convolucional es válida para realizar detección de características en imágenes.</a:t>
            </a:r>
            <a:endParaRPr sz="2400"/>
          </a:p>
        </p:txBody>
      </p:sp>
      <p:pic>
        <p:nvPicPr>
          <p:cNvPr id="429" name="Google Shape;429;p44"/>
          <p:cNvPicPr preferRelativeResize="0"/>
          <p:nvPr/>
        </p:nvPicPr>
        <p:blipFill rotWithShape="1">
          <a:blip r:embed="rId3">
            <a:alphaModFix/>
          </a:blip>
          <a:srcRect/>
          <a:stretch/>
        </p:blipFill>
        <p:spPr>
          <a:xfrm>
            <a:off x="1" y="-69669"/>
            <a:ext cx="12192000" cy="975445"/>
          </a:xfrm>
          <a:prstGeom prst="rect">
            <a:avLst/>
          </a:prstGeom>
          <a:noFill/>
          <a:ln>
            <a:noFill/>
          </a:ln>
        </p:spPr>
      </p:pic>
      <p:pic>
        <p:nvPicPr>
          <p:cNvPr id="430" name="Google Shape;430;p44"/>
          <p:cNvPicPr preferRelativeResize="0"/>
          <p:nvPr/>
        </p:nvPicPr>
        <p:blipFill>
          <a:blip r:embed="rId4">
            <a:alphaModFix/>
          </a:blip>
          <a:stretch>
            <a:fillRect/>
          </a:stretch>
        </p:blipFill>
        <p:spPr>
          <a:xfrm>
            <a:off x="0" y="4914901"/>
            <a:ext cx="2057400" cy="1943100"/>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5"/>
          <p:cNvSpPr txBox="1">
            <a:spLocks noGrp="1"/>
          </p:cNvSpPr>
          <p:nvPr>
            <p:ph type="title"/>
          </p:nvPr>
        </p:nvSpPr>
        <p:spPr>
          <a:xfrm>
            <a:off x="2589213" y="905776"/>
            <a:ext cx="8915400" cy="99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68DBA"/>
              </a:buClr>
              <a:buSzPts val="3600"/>
              <a:buFont typeface="Century Gothic"/>
              <a:buNone/>
            </a:pPr>
            <a:r>
              <a:rPr lang="es-ES"/>
              <a:t>CONCLUSIONES</a:t>
            </a:r>
            <a:endParaRPr/>
          </a:p>
        </p:txBody>
      </p:sp>
      <p:sp>
        <p:nvSpPr>
          <p:cNvPr id="436" name="Google Shape;436;p45"/>
          <p:cNvSpPr txBox="1">
            <a:spLocks noGrp="1"/>
          </p:cNvSpPr>
          <p:nvPr>
            <p:ph type="body" idx="1"/>
          </p:nvPr>
        </p:nvSpPr>
        <p:spPr>
          <a:xfrm>
            <a:off x="2589212" y="2133600"/>
            <a:ext cx="8915400" cy="3777600"/>
          </a:xfrm>
          <a:prstGeom prst="rect">
            <a:avLst/>
          </a:prstGeom>
          <a:noFill/>
          <a:ln>
            <a:noFill/>
          </a:ln>
        </p:spPr>
        <p:txBody>
          <a:bodyPr spcFirstLastPara="1" wrap="square" lIns="91425" tIns="45700" rIns="91425" bIns="45700" anchor="t" anchorCtr="0">
            <a:noAutofit/>
          </a:bodyPr>
          <a:lstStyle/>
          <a:p>
            <a:pPr marL="342900" lvl="0" indent="-228600" algn="just" rtl="0">
              <a:spcBef>
                <a:spcPts val="0"/>
              </a:spcBef>
              <a:spcAft>
                <a:spcPts val="0"/>
              </a:spcAft>
              <a:buSzPts val="1800"/>
              <a:buNone/>
            </a:pPr>
            <a:r>
              <a:rPr lang="es-ES" sz="2400"/>
              <a:t>Actualmente el laboratorio de Fitopatología de AGROCALIDAD realiza el proceso de las mediciones en las microfotografías de forma manual, nuestro SDM genera los resultados de diagnóstico en cada módulo, es decir, a partir de las características propias de la imagen (Módulo de Diagnóstico), y de las mediciones del microorganismo (Módulo de Morfometría).</a:t>
            </a:r>
            <a:endParaRPr sz="2400"/>
          </a:p>
        </p:txBody>
      </p:sp>
      <p:pic>
        <p:nvPicPr>
          <p:cNvPr id="437" name="Google Shape;437;p45"/>
          <p:cNvPicPr preferRelativeResize="0"/>
          <p:nvPr/>
        </p:nvPicPr>
        <p:blipFill rotWithShape="1">
          <a:blip r:embed="rId3">
            <a:alphaModFix/>
          </a:blip>
          <a:srcRect/>
          <a:stretch/>
        </p:blipFill>
        <p:spPr>
          <a:xfrm>
            <a:off x="1" y="-69669"/>
            <a:ext cx="12192000" cy="975445"/>
          </a:xfrm>
          <a:prstGeom prst="rect">
            <a:avLst/>
          </a:prstGeom>
          <a:noFill/>
          <a:ln>
            <a:noFill/>
          </a:ln>
        </p:spPr>
      </p:pic>
      <p:pic>
        <p:nvPicPr>
          <p:cNvPr id="438" name="Google Shape;438;p45"/>
          <p:cNvPicPr preferRelativeResize="0"/>
          <p:nvPr/>
        </p:nvPicPr>
        <p:blipFill>
          <a:blip r:embed="rId4">
            <a:alphaModFix/>
          </a:blip>
          <a:stretch>
            <a:fillRect/>
          </a:stretch>
        </p:blipFill>
        <p:spPr>
          <a:xfrm>
            <a:off x="0" y="4810113"/>
            <a:ext cx="3086100" cy="2047875"/>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6"/>
          <p:cNvSpPr txBox="1">
            <a:spLocks noGrp="1"/>
          </p:cNvSpPr>
          <p:nvPr>
            <p:ph type="title"/>
          </p:nvPr>
        </p:nvSpPr>
        <p:spPr>
          <a:xfrm>
            <a:off x="2589213" y="905776"/>
            <a:ext cx="8915400" cy="99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68DBA"/>
              </a:buClr>
              <a:buSzPts val="3600"/>
              <a:buFont typeface="Century Gothic"/>
              <a:buNone/>
            </a:pPr>
            <a:r>
              <a:rPr lang="es-ES"/>
              <a:t>CONCLUSIONES</a:t>
            </a:r>
            <a:endParaRPr/>
          </a:p>
        </p:txBody>
      </p:sp>
      <p:sp>
        <p:nvSpPr>
          <p:cNvPr id="444" name="Google Shape;444;p46"/>
          <p:cNvSpPr txBox="1">
            <a:spLocks noGrp="1"/>
          </p:cNvSpPr>
          <p:nvPr>
            <p:ph type="body" idx="1"/>
          </p:nvPr>
        </p:nvSpPr>
        <p:spPr>
          <a:xfrm>
            <a:off x="2589212" y="2133600"/>
            <a:ext cx="8915400" cy="3777600"/>
          </a:xfrm>
          <a:prstGeom prst="rect">
            <a:avLst/>
          </a:prstGeom>
          <a:noFill/>
          <a:ln>
            <a:noFill/>
          </a:ln>
        </p:spPr>
        <p:txBody>
          <a:bodyPr spcFirstLastPara="1" wrap="square" lIns="91425" tIns="45700" rIns="91425" bIns="45700" anchor="t" anchorCtr="0">
            <a:noAutofit/>
          </a:bodyPr>
          <a:lstStyle/>
          <a:p>
            <a:pPr marL="342900" lvl="0" indent="-228600" algn="just" rtl="0">
              <a:spcBef>
                <a:spcPts val="0"/>
              </a:spcBef>
              <a:spcAft>
                <a:spcPts val="0"/>
              </a:spcAft>
              <a:buSzPts val="1800"/>
              <a:buNone/>
            </a:pPr>
            <a:r>
              <a:rPr lang="es-ES" sz="2400"/>
              <a:t>Se ha podido comprobar que la Red Neuronal Convolucional es válida para realizar el reconocimiento de plagas del maíz a partir de una microfotografía, y que aquello que antes solo podía realizar el experto ahora lo puede hacer la máquina, mediante una clasificación automatizada.</a:t>
            </a:r>
            <a:endParaRPr sz="2400"/>
          </a:p>
        </p:txBody>
      </p:sp>
      <p:pic>
        <p:nvPicPr>
          <p:cNvPr id="445" name="Google Shape;445;p46"/>
          <p:cNvPicPr preferRelativeResize="0"/>
          <p:nvPr/>
        </p:nvPicPr>
        <p:blipFill rotWithShape="1">
          <a:blip r:embed="rId3">
            <a:alphaModFix/>
          </a:blip>
          <a:srcRect/>
          <a:stretch/>
        </p:blipFill>
        <p:spPr>
          <a:xfrm>
            <a:off x="1" y="-69669"/>
            <a:ext cx="12192000" cy="975445"/>
          </a:xfrm>
          <a:prstGeom prst="rect">
            <a:avLst/>
          </a:prstGeom>
          <a:noFill/>
          <a:ln>
            <a:noFill/>
          </a:ln>
        </p:spPr>
      </p:pic>
      <p:pic>
        <p:nvPicPr>
          <p:cNvPr id="446" name="Google Shape;446;p46"/>
          <p:cNvPicPr preferRelativeResize="0"/>
          <p:nvPr/>
        </p:nvPicPr>
        <p:blipFill>
          <a:blip r:embed="rId4">
            <a:alphaModFix/>
          </a:blip>
          <a:stretch>
            <a:fillRect/>
          </a:stretch>
        </p:blipFill>
        <p:spPr>
          <a:xfrm>
            <a:off x="0" y="5838813"/>
            <a:ext cx="5905500" cy="1019175"/>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0"/>
          <p:cNvSpPr txBox="1">
            <a:spLocks noGrp="1"/>
          </p:cNvSpPr>
          <p:nvPr>
            <p:ph type="title"/>
          </p:nvPr>
        </p:nvSpPr>
        <p:spPr>
          <a:xfrm>
            <a:off x="2589213" y="975360"/>
            <a:ext cx="8915400" cy="9296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68DBA"/>
              </a:buClr>
              <a:buSzPts val="3600"/>
              <a:buFont typeface="Century Gothic"/>
              <a:buNone/>
            </a:pPr>
            <a:r>
              <a:rPr lang="es-ES"/>
              <a:t>INTRODUCCIÓN</a:t>
            </a:r>
            <a:endParaRPr/>
          </a:p>
        </p:txBody>
      </p:sp>
      <p:sp>
        <p:nvSpPr>
          <p:cNvPr id="178" name="Google Shape;178;p20"/>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342900" lvl="0" indent="-228600" algn="l" rtl="0">
              <a:spcBef>
                <a:spcPts val="0"/>
              </a:spcBef>
              <a:spcAft>
                <a:spcPts val="0"/>
              </a:spcAft>
              <a:buSzPts val="1800"/>
              <a:buNone/>
            </a:pPr>
            <a:endParaRPr b="1">
              <a:solidFill>
                <a:srgbClr val="000000"/>
              </a:solidFill>
            </a:endParaRPr>
          </a:p>
        </p:txBody>
      </p:sp>
      <p:pic>
        <p:nvPicPr>
          <p:cNvPr id="179" name="Google Shape;179;p20"/>
          <p:cNvPicPr preferRelativeResize="0"/>
          <p:nvPr/>
        </p:nvPicPr>
        <p:blipFill rotWithShape="1">
          <a:blip r:embed="rId3">
            <a:alphaModFix/>
          </a:blip>
          <a:srcRect/>
          <a:stretch/>
        </p:blipFill>
        <p:spPr>
          <a:xfrm>
            <a:off x="1" y="-69669"/>
            <a:ext cx="12191999" cy="975445"/>
          </a:xfrm>
          <a:prstGeom prst="rect">
            <a:avLst/>
          </a:prstGeom>
          <a:noFill/>
          <a:ln>
            <a:noFill/>
          </a:ln>
        </p:spPr>
      </p:pic>
      <p:grpSp>
        <p:nvGrpSpPr>
          <p:cNvPr id="180" name="Google Shape;180;p20"/>
          <p:cNvGrpSpPr/>
          <p:nvPr/>
        </p:nvGrpSpPr>
        <p:grpSpPr>
          <a:xfrm>
            <a:off x="1696798" y="2764540"/>
            <a:ext cx="8915437" cy="1671600"/>
            <a:chOff x="0" y="78184"/>
            <a:chExt cx="8915437" cy="1671600"/>
          </a:xfrm>
        </p:grpSpPr>
        <p:sp>
          <p:nvSpPr>
            <p:cNvPr id="181" name="Google Shape;181;p20"/>
            <p:cNvSpPr/>
            <p:nvPr/>
          </p:nvSpPr>
          <p:spPr>
            <a:xfrm>
              <a:off x="0" y="78184"/>
              <a:ext cx="2786100" cy="1671600"/>
            </a:xfrm>
            <a:prstGeom prst="rect">
              <a:avLst/>
            </a:prstGeom>
            <a:solidFill>
              <a:srgbClr val="31B3E5"/>
            </a:solidFill>
            <a:ln w="15875" cap="rnd"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2" name="Google Shape;182;p20"/>
            <p:cNvSpPr txBox="1"/>
            <p:nvPr/>
          </p:nvSpPr>
          <p:spPr>
            <a:xfrm>
              <a:off x="0" y="78184"/>
              <a:ext cx="2786100" cy="1671600"/>
            </a:xfrm>
            <a:prstGeom prst="rect">
              <a:avLst/>
            </a:prstGeom>
            <a:solidFill>
              <a:srgbClr val="B6D7A8"/>
            </a:solidFill>
            <a:ln>
              <a:noFill/>
            </a:ln>
            <a:effectLst>
              <a:outerShdw blurRad="57150" dist="19050" dir="5400000" algn="bl" rotWithShape="0">
                <a:srgbClr val="000000">
                  <a:alpha val="50000"/>
                </a:srgbClr>
              </a:outerShdw>
            </a:effectLst>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None/>
              </a:pPr>
              <a:r>
                <a:rPr lang="es-ES" sz="2700" b="1">
                  <a:latin typeface="Century Gothic"/>
                  <a:ea typeface="Century Gothic"/>
                  <a:cs typeface="Century Gothic"/>
                  <a:sym typeface="Century Gothic"/>
                </a:rPr>
                <a:t>MAÍZ</a:t>
              </a:r>
              <a:endParaRPr sz="2700" b="1" i="0" u="none" strike="noStrike" cap="none">
                <a:latin typeface="Century Gothic"/>
                <a:ea typeface="Century Gothic"/>
                <a:cs typeface="Century Gothic"/>
                <a:sym typeface="Century Gothic"/>
              </a:endParaRPr>
            </a:p>
          </p:txBody>
        </p:sp>
        <p:sp>
          <p:nvSpPr>
            <p:cNvPr id="183" name="Google Shape;183;p20"/>
            <p:cNvSpPr/>
            <p:nvPr/>
          </p:nvSpPr>
          <p:spPr>
            <a:xfrm>
              <a:off x="3064668" y="78184"/>
              <a:ext cx="2786100" cy="1671600"/>
            </a:xfrm>
            <a:prstGeom prst="rect">
              <a:avLst/>
            </a:prstGeom>
            <a:solidFill>
              <a:srgbClr val="24A1DD"/>
            </a:solidFill>
            <a:ln w="15875" cap="rnd"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4" name="Google Shape;184;p20"/>
            <p:cNvSpPr txBox="1"/>
            <p:nvPr/>
          </p:nvSpPr>
          <p:spPr>
            <a:xfrm>
              <a:off x="3064668" y="78184"/>
              <a:ext cx="2786100" cy="1671600"/>
            </a:xfrm>
            <a:prstGeom prst="rect">
              <a:avLst/>
            </a:prstGeom>
            <a:solidFill>
              <a:srgbClr val="D9EAD3"/>
            </a:solidFill>
            <a:ln>
              <a:noFill/>
            </a:ln>
            <a:effectLst>
              <a:outerShdw blurRad="57150" dist="19050" dir="5400000" algn="bl" rotWithShape="0">
                <a:srgbClr val="000000">
                  <a:alpha val="50000"/>
                </a:srgbClr>
              </a:outerShdw>
            </a:effectLst>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None/>
              </a:pPr>
              <a:r>
                <a:rPr lang="es-ES" sz="2700" b="1">
                  <a:latin typeface="Century Gothic"/>
                  <a:ea typeface="Century Gothic"/>
                  <a:cs typeface="Century Gothic"/>
                  <a:sym typeface="Century Gothic"/>
                </a:rPr>
                <a:t>USOS</a:t>
              </a:r>
              <a:endParaRPr sz="2700" b="1" i="0" u="none" strike="noStrike" cap="none">
                <a:latin typeface="Century Gothic"/>
                <a:ea typeface="Century Gothic"/>
                <a:cs typeface="Century Gothic"/>
                <a:sym typeface="Century Gothic"/>
              </a:endParaRPr>
            </a:p>
          </p:txBody>
        </p:sp>
        <p:sp>
          <p:nvSpPr>
            <p:cNvPr id="185" name="Google Shape;185;p20"/>
            <p:cNvSpPr/>
            <p:nvPr/>
          </p:nvSpPr>
          <p:spPr>
            <a:xfrm>
              <a:off x="6129337" y="78184"/>
              <a:ext cx="2786100" cy="1671600"/>
            </a:xfrm>
            <a:prstGeom prst="rect">
              <a:avLst/>
            </a:prstGeom>
            <a:solidFill>
              <a:srgbClr val="248CC9"/>
            </a:solidFill>
            <a:ln w="15875" cap="rnd"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6" name="Google Shape;186;p20"/>
            <p:cNvSpPr txBox="1"/>
            <p:nvPr/>
          </p:nvSpPr>
          <p:spPr>
            <a:xfrm>
              <a:off x="6129337" y="78184"/>
              <a:ext cx="2786100" cy="1671600"/>
            </a:xfrm>
            <a:prstGeom prst="rect">
              <a:avLst/>
            </a:prstGeom>
            <a:solidFill>
              <a:srgbClr val="B6D7A8"/>
            </a:solidFill>
            <a:ln>
              <a:noFill/>
            </a:ln>
            <a:effectLst>
              <a:outerShdw blurRad="57150" dist="19050" dir="5400000" algn="bl" rotWithShape="0">
                <a:srgbClr val="000000">
                  <a:alpha val="50000"/>
                </a:srgbClr>
              </a:outerShdw>
            </a:effectLst>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None/>
              </a:pPr>
              <a:r>
                <a:rPr lang="es-ES" sz="2000" b="1">
                  <a:latin typeface="Century Gothic"/>
                  <a:ea typeface="Century Gothic"/>
                  <a:cs typeface="Century Gothic"/>
                  <a:sym typeface="Century Gothic"/>
                </a:rPr>
                <a:t>Agencia de Regulación y Control Fito y Zoosanitario</a:t>
              </a:r>
              <a:endParaRPr sz="2000" b="1">
                <a:latin typeface="Century Gothic"/>
                <a:ea typeface="Century Gothic"/>
                <a:cs typeface="Century Gothic"/>
                <a:sym typeface="Century Gothic"/>
              </a:endParaRPr>
            </a:p>
            <a:p>
              <a:pPr marL="0" marR="0" lvl="0" indent="0" algn="ctr" rtl="0">
                <a:lnSpc>
                  <a:spcPct val="90000"/>
                </a:lnSpc>
                <a:spcBef>
                  <a:spcPts val="0"/>
                </a:spcBef>
                <a:spcAft>
                  <a:spcPts val="0"/>
                </a:spcAft>
                <a:buNone/>
              </a:pPr>
              <a:r>
                <a:rPr lang="es-ES" sz="2000" b="1">
                  <a:latin typeface="Century Gothic"/>
                  <a:ea typeface="Century Gothic"/>
                  <a:cs typeface="Century Gothic"/>
                  <a:sym typeface="Century Gothic"/>
                </a:rPr>
                <a:t>AGROCALIDAD</a:t>
              </a:r>
              <a:endParaRPr sz="2000" b="1" i="0" u="none" strike="noStrike" cap="none">
                <a:latin typeface="Century Gothic"/>
                <a:ea typeface="Century Gothic"/>
                <a:cs typeface="Century Gothic"/>
                <a:sym typeface="Century Gothic"/>
              </a:endParaRPr>
            </a:p>
          </p:txBody>
        </p:sp>
      </p:grpSp>
      <p:pic>
        <p:nvPicPr>
          <p:cNvPr id="187" name="Google Shape;187;p20"/>
          <p:cNvPicPr preferRelativeResize="0"/>
          <p:nvPr/>
        </p:nvPicPr>
        <p:blipFill>
          <a:blip r:embed="rId4">
            <a:alphaModFix/>
          </a:blip>
          <a:stretch>
            <a:fillRect/>
          </a:stretch>
        </p:blipFill>
        <p:spPr>
          <a:xfrm>
            <a:off x="1696800" y="4549600"/>
            <a:ext cx="2771300" cy="1711100"/>
          </a:xfrm>
          <a:prstGeom prst="rect">
            <a:avLst/>
          </a:prstGeom>
          <a:noFill/>
          <a:ln>
            <a:noFill/>
          </a:ln>
        </p:spPr>
      </p:pic>
      <p:pic>
        <p:nvPicPr>
          <p:cNvPr id="188" name="Google Shape;188;p20"/>
          <p:cNvPicPr preferRelativeResize="0"/>
          <p:nvPr/>
        </p:nvPicPr>
        <p:blipFill>
          <a:blip r:embed="rId5">
            <a:alphaModFix/>
          </a:blip>
          <a:stretch>
            <a:fillRect/>
          </a:stretch>
        </p:blipFill>
        <p:spPr>
          <a:xfrm>
            <a:off x="7814825" y="4601900"/>
            <a:ext cx="2771300" cy="1658800"/>
          </a:xfrm>
          <a:prstGeom prst="rect">
            <a:avLst/>
          </a:prstGeom>
          <a:noFill/>
          <a:ln>
            <a:noFill/>
          </a:ln>
        </p:spPr>
      </p:pic>
      <p:pic>
        <p:nvPicPr>
          <p:cNvPr id="189" name="Google Shape;189;p20"/>
          <p:cNvPicPr preferRelativeResize="0"/>
          <p:nvPr/>
        </p:nvPicPr>
        <p:blipFill rotWithShape="1">
          <a:blip r:embed="rId6">
            <a:alphaModFix/>
          </a:blip>
          <a:srcRect r="77515"/>
          <a:stretch/>
        </p:blipFill>
        <p:spPr>
          <a:xfrm>
            <a:off x="4800475" y="4595500"/>
            <a:ext cx="2681975" cy="1671600"/>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47"/>
          <p:cNvSpPr txBox="1">
            <a:spLocks noGrp="1"/>
          </p:cNvSpPr>
          <p:nvPr>
            <p:ph type="title"/>
          </p:nvPr>
        </p:nvSpPr>
        <p:spPr>
          <a:xfrm>
            <a:off x="2589213" y="905776"/>
            <a:ext cx="8915400" cy="99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68DBA"/>
              </a:buClr>
              <a:buSzPts val="3600"/>
              <a:buFont typeface="Century Gothic"/>
              <a:buNone/>
            </a:pPr>
            <a:r>
              <a:rPr lang="es-ES"/>
              <a:t>CONCLUSIONES</a:t>
            </a:r>
            <a:endParaRPr/>
          </a:p>
        </p:txBody>
      </p:sp>
      <p:sp>
        <p:nvSpPr>
          <p:cNvPr id="452" name="Google Shape;452;p47"/>
          <p:cNvSpPr txBox="1">
            <a:spLocks noGrp="1"/>
          </p:cNvSpPr>
          <p:nvPr>
            <p:ph type="body" idx="1"/>
          </p:nvPr>
        </p:nvSpPr>
        <p:spPr>
          <a:xfrm>
            <a:off x="2589212" y="2133600"/>
            <a:ext cx="8915400" cy="3777600"/>
          </a:xfrm>
          <a:prstGeom prst="rect">
            <a:avLst/>
          </a:prstGeom>
          <a:noFill/>
          <a:ln>
            <a:noFill/>
          </a:ln>
        </p:spPr>
        <p:txBody>
          <a:bodyPr spcFirstLastPara="1" wrap="square" lIns="91425" tIns="45700" rIns="91425" bIns="45700" anchor="t" anchorCtr="0">
            <a:noAutofit/>
          </a:bodyPr>
          <a:lstStyle/>
          <a:p>
            <a:pPr marL="342900" lvl="0" indent="-228600" algn="just" rtl="0">
              <a:spcBef>
                <a:spcPts val="0"/>
              </a:spcBef>
              <a:spcAft>
                <a:spcPts val="0"/>
              </a:spcAft>
              <a:buSzPts val="1800"/>
              <a:buNone/>
            </a:pPr>
            <a:r>
              <a:rPr lang="es-ES" sz="2400"/>
              <a:t>Se ha comprobado la hipótesis planteada en el presente proyecto, ya que cuando se realizaron las pruebas se obtuvo resultados interesantes respecto al ahorro de tiempo por cada módulo y proceso que se ejecutó. Durante el proceso de diagnóstico el experto ahorra un total de 22:23 minutos y en el proceso de morfometría ahorra 17 minutos. Con lo que la herramienta tecnológica propuesta demuestra su validez y beneficio para el usuario.</a:t>
            </a:r>
            <a:endParaRPr sz="2400"/>
          </a:p>
        </p:txBody>
      </p:sp>
      <p:pic>
        <p:nvPicPr>
          <p:cNvPr id="453" name="Google Shape;453;p47"/>
          <p:cNvPicPr preferRelativeResize="0"/>
          <p:nvPr/>
        </p:nvPicPr>
        <p:blipFill rotWithShape="1">
          <a:blip r:embed="rId3">
            <a:alphaModFix/>
          </a:blip>
          <a:srcRect/>
          <a:stretch/>
        </p:blipFill>
        <p:spPr>
          <a:xfrm>
            <a:off x="1" y="-69669"/>
            <a:ext cx="12192000" cy="975445"/>
          </a:xfrm>
          <a:prstGeom prst="rect">
            <a:avLst/>
          </a:prstGeom>
          <a:noFill/>
          <a:ln>
            <a:noFill/>
          </a:ln>
        </p:spPr>
      </p:pic>
      <p:pic>
        <p:nvPicPr>
          <p:cNvPr id="454" name="Google Shape;454;p47"/>
          <p:cNvPicPr preferRelativeResize="0"/>
          <p:nvPr/>
        </p:nvPicPr>
        <p:blipFill>
          <a:blip r:embed="rId4">
            <a:alphaModFix/>
          </a:blip>
          <a:stretch>
            <a:fillRect/>
          </a:stretch>
        </p:blipFill>
        <p:spPr>
          <a:xfrm>
            <a:off x="0" y="4953001"/>
            <a:ext cx="1990725" cy="1905000"/>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48"/>
          <p:cNvSpPr txBox="1">
            <a:spLocks noGrp="1"/>
          </p:cNvSpPr>
          <p:nvPr>
            <p:ph type="title"/>
          </p:nvPr>
        </p:nvSpPr>
        <p:spPr>
          <a:xfrm>
            <a:off x="2589213" y="905776"/>
            <a:ext cx="8915400" cy="99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68DBA"/>
              </a:buClr>
              <a:buSzPts val="3600"/>
              <a:buFont typeface="Century Gothic"/>
              <a:buNone/>
            </a:pPr>
            <a:r>
              <a:rPr lang="es-ES"/>
              <a:t>CONCLUSIONES</a:t>
            </a:r>
            <a:endParaRPr/>
          </a:p>
        </p:txBody>
      </p:sp>
      <p:sp>
        <p:nvSpPr>
          <p:cNvPr id="460" name="Google Shape;460;p48"/>
          <p:cNvSpPr txBox="1">
            <a:spLocks noGrp="1"/>
          </p:cNvSpPr>
          <p:nvPr>
            <p:ph type="body" idx="1"/>
          </p:nvPr>
        </p:nvSpPr>
        <p:spPr>
          <a:xfrm>
            <a:off x="2589212" y="2133600"/>
            <a:ext cx="8915400" cy="3777600"/>
          </a:xfrm>
          <a:prstGeom prst="rect">
            <a:avLst/>
          </a:prstGeom>
          <a:noFill/>
          <a:ln>
            <a:noFill/>
          </a:ln>
        </p:spPr>
        <p:txBody>
          <a:bodyPr spcFirstLastPara="1" wrap="square" lIns="91425" tIns="45700" rIns="91425" bIns="45700" anchor="t" anchorCtr="0">
            <a:noAutofit/>
          </a:bodyPr>
          <a:lstStyle/>
          <a:p>
            <a:pPr marL="342900" lvl="0" indent="-228600" algn="just" rtl="0">
              <a:spcBef>
                <a:spcPts val="0"/>
              </a:spcBef>
              <a:spcAft>
                <a:spcPts val="0"/>
              </a:spcAft>
              <a:buSzPts val="1800"/>
              <a:buNone/>
            </a:pPr>
            <a:r>
              <a:rPr lang="es-ES" sz="2400"/>
              <a:t>Para la comprobación de la validez de los informes de análisis generados por el Sistema de Diagnóstico Micológico SDM, se realizó el cálculo estadístico de la desviación estándar, donde se obtuvieron valores menores que la unidad, lo que garantiza confiabilidad en el proceso de medición.</a:t>
            </a:r>
            <a:endParaRPr sz="2400"/>
          </a:p>
        </p:txBody>
      </p:sp>
      <p:pic>
        <p:nvPicPr>
          <p:cNvPr id="461" name="Google Shape;461;p48"/>
          <p:cNvPicPr preferRelativeResize="0"/>
          <p:nvPr/>
        </p:nvPicPr>
        <p:blipFill rotWithShape="1">
          <a:blip r:embed="rId3">
            <a:alphaModFix/>
          </a:blip>
          <a:srcRect/>
          <a:stretch/>
        </p:blipFill>
        <p:spPr>
          <a:xfrm>
            <a:off x="1" y="-69669"/>
            <a:ext cx="12192000" cy="975445"/>
          </a:xfrm>
          <a:prstGeom prst="rect">
            <a:avLst/>
          </a:prstGeom>
          <a:noFill/>
          <a:ln>
            <a:noFill/>
          </a:ln>
        </p:spPr>
      </p:pic>
      <p:pic>
        <p:nvPicPr>
          <p:cNvPr id="462" name="Google Shape;462;p48"/>
          <p:cNvPicPr preferRelativeResize="0"/>
          <p:nvPr/>
        </p:nvPicPr>
        <p:blipFill>
          <a:blip r:embed="rId4">
            <a:alphaModFix/>
          </a:blip>
          <a:stretch>
            <a:fillRect/>
          </a:stretch>
        </p:blipFill>
        <p:spPr>
          <a:xfrm>
            <a:off x="0" y="4877248"/>
            <a:ext cx="4879250" cy="1980750"/>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49"/>
          <p:cNvSpPr txBox="1">
            <a:spLocks noGrp="1"/>
          </p:cNvSpPr>
          <p:nvPr>
            <p:ph type="title"/>
          </p:nvPr>
        </p:nvSpPr>
        <p:spPr>
          <a:xfrm>
            <a:off x="2589213" y="905776"/>
            <a:ext cx="8915400" cy="99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68DBA"/>
              </a:buClr>
              <a:buSzPts val="3600"/>
              <a:buFont typeface="Century Gothic"/>
              <a:buNone/>
            </a:pPr>
            <a:r>
              <a:rPr lang="es-ES"/>
              <a:t>CONCLUSIONES</a:t>
            </a:r>
            <a:endParaRPr/>
          </a:p>
        </p:txBody>
      </p:sp>
      <p:sp>
        <p:nvSpPr>
          <p:cNvPr id="468" name="Google Shape;468;p49"/>
          <p:cNvSpPr txBox="1">
            <a:spLocks noGrp="1"/>
          </p:cNvSpPr>
          <p:nvPr>
            <p:ph type="body" idx="1"/>
          </p:nvPr>
        </p:nvSpPr>
        <p:spPr>
          <a:xfrm>
            <a:off x="2506085" y="3375329"/>
            <a:ext cx="8915400" cy="3777600"/>
          </a:xfrm>
          <a:prstGeom prst="rect">
            <a:avLst/>
          </a:prstGeom>
          <a:noFill/>
          <a:ln>
            <a:noFill/>
          </a:ln>
        </p:spPr>
        <p:txBody>
          <a:bodyPr spcFirstLastPara="1" wrap="square" lIns="91425" tIns="45700" rIns="91425" bIns="45700" anchor="t" anchorCtr="0">
            <a:noAutofit/>
          </a:bodyPr>
          <a:lstStyle/>
          <a:p>
            <a:pPr marL="342900" lvl="0" indent="-228600" algn="just" rtl="0">
              <a:spcBef>
                <a:spcPts val="0"/>
              </a:spcBef>
              <a:spcAft>
                <a:spcPts val="0"/>
              </a:spcAft>
              <a:buSzPts val="1800"/>
              <a:buNone/>
            </a:pPr>
            <a:r>
              <a:rPr lang="es-ES" sz="2400" dirty="0"/>
              <a:t>Se ha cumplido el objetivo principal de este trabajo, crear una Red Neuronal Artificial para el aprendizaje y el reconocimiento de patrones en tres plagas del maíz. </a:t>
            </a:r>
            <a:endParaRPr sz="2400" dirty="0"/>
          </a:p>
        </p:txBody>
      </p:sp>
      <p:pic>
        <p:nvPicPr>
          <p:cNvPr id="469" name="Google Shape;469;p49"/>
          <p:cNvPicPr preferRelativeResize="0"/>
          <p:nvPr/>
        </p:nvPicPr>
        <p:blipFill rotWithShape="1">
          <a:blip r:embed="rId3">
            <a:alphaModFix/>
          </a:blip>
          <a:srcRect/>
          <a:stretch/>
        </p:blipFill>
        <p:spPr>
          <a:xfrm>
            <a:off x="1" y="-69669"/>
            <a:ext cx="12192000" cy="975445"/>
          </a:xfrm>
          <a:prstGeom prst="rect">
            <a:avLst/>
          </a:prstGeom>
          <a:noFill/>
          <a:ln>
            <a:noFill/>
          </a:ln>
        </p:spPr>
      </p:pic>
      <p:pic>
        <p:nvPicPr>
          <p:cNvPr id="470" name="Google Shape;470;p49"/>
          <p:cNvPicPr preferRelativeResize="0"/>
          <p:nvPr/>
        </p:nvPicPr>
        <p:blipFill>
          <a:blip r:embed="rId4">
            <a:alphaModFix/>
          </a:blip>
          <a:stretch>
            <a:fillRect/>
          </a:stretch>
        </p:blipFill>
        <p:spPr>
          <a:xfrm>
            <a:off x="0" y="3670251"/>
            <a:ext cx="2284413" cy="3187756"/>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49"/>
          <p:cNvSpPr txBox="1">
            <a:spLocks noGrp="1"/>
          </p:cNvSpPr>
          <p:nvPr>
            <p:ph type="title"/>
          </p:nvPr>
        </p:nvSpPr>
        <p:spPr>
          <a:xfrm>
            <a:off x="2589213" y="905776"/>
            <a:ext cx="8915400" cy="99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68DBA"/>
              </a:buClr>
              <a:buSzPts val="3600"/>
              <a:buFont typeface="Century Gothic"/>
              <a:buNone/>
            </a:pPr>
            <a:r>
              <a:rPr lang="es-ES"/>
              <a:t>CONCLUSIONES</a:t>
            </a:r>
            <a:endParaRPr/>
          </a:p>
        </p:txBody>
      </p:sp>
      <p:sp>
        <p:nvSpPr>
          <p:cNvPr id="468" name="Google Shape;468;p49"/>
          <p:cNvSpPr txBox="1">
            <a:spLocks noGrp="1"/>
          </p:cNvSpPr>
          <p:nvPr>
            <p:ph type="body" idx="1"/>
          </p:nvPr>
        </p:nvSpPr>
        <p:spPr>
          <a:xfrm>
            <a:off x="2589213" y="2133600"/>
            <a:ext cx="8915400" cy="3777600"/>
          </a:xfrm>
          <a:prstGeom prst="rect">
            <a:avLst/>
          </a:prstGeom>
          <a:noFill/>
          <a:ln>
            <a:noFill/>
          </a:ln>
        </p:spPr>
        <p:txBody>
          <a:bodyPr spcFirstLastPara="1" wrap="square" lIns="91425" tIns="45700" rIns="91425" bIns="45700" anchor="t" anchorCtr="0">
            <a:noAutofit/>
          </a:bodyPr>
          <a:lstStyle/>
          <a:p>
            <a:pPr marL="342900" lvl="0" indent="-228600" algn="just" rtl="0">
              <a:spcBef>
                <a:spcPts val="0"/>
              </a:spcBef>
              <a:spcAft>
                <a:spcPts val="0"/>
              </a:spcAft>
              <a:buSzPts val="1800"/>
              <a:buNone/>
            </a:pPr>
            <a:r>
              <a:rPr lang="es-ES" sz="2400" dirty="0" smtClean="0"/>
              <a:t>El </a:t>
            </a:r>
            <a:r>
              <a:rPr lang="es-ES" sz="2400" dirty="0"/>
              <a:t>SDM desarrollado para el laboratorio de Fitopatología de la Agencia de Regulación y Control Fito y Zoosanitario – AGROCALIDAD es una herramienta de mucha utilidad, porque permite optimizar el proceso de generación de certificados de calidad en el maíz en base a los resultados del análisis automático de las microfotografías de tres plagas de maíz. </a:t>
            </a:r>
            <a:endParaRPr lang="es-ES" sz="2400" dirty="0" smtClean="0"/>
          </a:p>
          <a:p>
            <a:pPr marL="342900" lvl="0" indent="-228600" algn="just" rtl="0">
              <a:spcBef>
                <a:spcPts val="0"/>
              </a:spcBef>
              <a:spcAft>
                <a:spcPts val="0"/>
              </a:spcAft>
              <a:buSzPts val="1800"/>
              <a:buNone/>
            </a:pPr>
            <a:endParaRPr lang="es-ES" sz="2400" dirty="0"/>
          </a:p>
          <a:p>
            <a:pPr marL="342900" lvl="0" indent="-228600" algn="just" rtl="0">
              <a:spcBef>
                <a:spcPts val="0"/>
              </a:spcBef>
              <a:spcAft>
                <a:spcPts val="0"/>
              </a:spcAft>
              <a:buSzPts val="1800"/>
              <a:buNone/>
            </a:pPr>
            <a:r>
              <a:rPr lang="es-ES" sz="2400" dirty="0" smtClean="0"/>
              <a:t>	Además</a:t>
            </a:r>
            <a:r>
              <a:rPr lang="es-ES" sz="2400" dirty="0"/>
              <a:t>, SDM permite verificar los resultados mediante el módulo de </a:t>
            </a:r>
            <a:r>
              <a:rPr lang="es-ES" sz="2400" dirty="0" err="1"/>
              <a:t>morfometría</a:t>
            </a:r>
            <a:r>
              <a:rPr lang="es-ES" sz="2400" dirty="0"/>
              <a:t>.</a:t>
            </a:r>
            <a:endParaRPr sz="2400" dirty="0"/>
          </a:p>
        </p:txBody>
      </p:sp>
      <p:pic>
        <p:nvPicPr>
          <p:cNvPr id="469" name="Google Shape;469;p49"/>
          <p:cNvPicPr preferRelativeResize="0"/>
          <p:nvPr/>
        </p:nvPicPr>
        <p:blipFill rotWithShape="1">
          <a:blip r:embed="rId3">
            <a:alphaModFix/>
          </a:blip>
          <a:srcRect/>
          <a:stretch/>
        </p:blipFill>
        <p:spPr>
          <a:xfrm>
            <a:off x="1" y="-69669"/>
            <a:ext cx="12192000" cy="975445"/>
          </a:xfrm>
          <a:prstGeom prst="rect">
            <a:avLst/>
          </a:prstGeom>
          <a:noFill/>
          <a:ln>
            <a:noFill/>
          </a:ln>
        </p:spPr>
      </p:pic>
      <p:pic>
        <p:nvPicPr>
          <p:cNvPr id="470" name="Google Shape;470;p49"/>
          <p:cNvPicPr preferRelativeResize="0"/>
          <p:nvPr/>
        </p:nvPicPr>
        <p:blipFill>
          <a:blip r:embed="rId4">
            <a:alphaModFix/>
          </a:blip>
          <a:stretch>
            <a:fillRect/>
          </a:stretch>
        </p:blipFill>
        <p:spPr>
          <a:xfrm>
            <a:off x="0" y="3670251"/>
            <a:ext cx="2284413" cy="3187756"/>
          </a:xfrm>
          <a:prstGeom prst="rect">
            <a:avLst/>
          </a:prstGeom>
          <a:noFill/>
          <a:ln>
            <a:noFill/>
          </a:ln>
        </p:spPr>
      </p:pic>
    </p:spTree>
    <p:extLst>
      <p:ext uri="{BB962C8B-B14F-4D97-AF65-F5344CB8AC3E}">
        <p14:creationId xmlns:p14="http://schemas.microsoft.com/office/powerpoint/2010/main" val="36194056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50"/>
          <p:cNvSpPr txBox="1">
            <a:spLocks noGrp="1"/>
          </p:cNvSpPr>
          <p:nvPr>
            <p:ph type="title"/>
          </p:nvPr>
        </p:nvSpPr>
        <p:spPr>
          <a:xfrm>
            <a:off x="2589213" y="905776"/>
            <a:ext cx="8915400" cy="99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68DBA"/>
              </a:buClr>
              <a:buSzPts val="3600"/>
              <a:buFont typeface="Century Gothic"/>
              <a:buNone/>
            </a:pPr>
            <a:r>
              <a:rPr lang="es-ES"/>
              <a:t>RECOMENDACIONES</a:t>
            </a:r>
            <a:endParaRPr/>
          </a:p>
        </p:txBody>
      </p:sp>
      <p:sp>
        <p:nvSpPr>
          <p:cNvPr id="476" name="Google Shape;476;p50"/>
          <p:cNvSpPr txBox="1">
            <a:spLocks noGrp="1"/>
          </p:cNvSpPr>
          <p:nvPr>
            <p:ph type="body" idx="1"/>
          </p:nvPr>
        </p:nvSpPr>
        <p:spPr>
          <a:xfrm>
            <a:off x="2589212" y="2133600"/>
            <a:ext cx="8915400" cy="3777600"/>
          </a:xfrm>
          <a:prstGeom prst="rect">
            <a:avLst/>
          </a:prstGeom>
          <a:noFill/>
          <a:ln>
            <a:noFill/>
          </a:ln>
        </p:spPr>
        <p:txBody>
          <a:bodyPr spcFirstLastPara="1" wrap="square" lIns="91425" tIns="45700" rIns="91425" bIns="45700" anchor="t" anchorCtr="0">
            <a:noAutofit/>
          </a:bodyPr>
          <a:lstStyle/>
          <a:p>
            <a:pPr marL="342900" lvl="0" indent="-228600" algn="just" rtl="0">
              <a:spcBef>
                <a:spcPts val="0"/>
              </a:spcBef>
              <a:spcAft>
                <a:spcPts val="0"/>
              </a:spcAft>
              <a:buSzPts val="1800"/>
              <a:buNone/>
            </a:pPr>
            <a:r>
              <a:rPr lang="es-ES" sz="2400"/>
              <a:t>Para la captura de microfotografías y la realización de las mediciones morfométricas es recomendable contar con cámaras digitales para microscopio con una resolución de 5.0 megapíxeles (2592x1944 pixeles) o superior, de modo que las imágenes tengan una buena calidad y los microorganismos no aparezcan distorsionados.</a:t>
            </a:r>
            <a:endParaRPr sz="2400"/>
          </a:p>
        </p:txBody>
      </p:sp>
      <p:pic>
        <p:nvPicPr>
          <p:cNvPr id="477" name="Google Shape;477;p50"/>
          <p:cNvPicPr preferRelativeResize="0"/>
          <p:nvPr/>
        </p:nvPicPr>
        <p:blipFill rotWithShape="1">
          <a:blip r:embed="rId3">
            <a:alphaModFix/>
          </a:blip>
          <a:srcRect/>
          <a:stretch/>
        </p:blipFill>
        <p:spPr>
          <a:xfrm>
            <a:off x="1" y="-69669"/>
            <a:ext cx="12192000" cy="975445"/>
          </a:xfrm>
          <a:prstGeom prst="rect">
            <a:avLst/>
          </a:prstGeom>
          <a:noFill/>
          <a:ln>
            <a:noFill/>
          </a:ln>
        </p:spPr>
      </p:pic>
      <p:pic>
        <p:nvPicPr>
          <p:cNvPr id="478" name="Google Shape;478;p50"/>
          <p:cNvPicPr preferRelativeResize="0"/>
          <p:nvPr/>
        </p:nvPicPr>
        <p:blipFill>
          <a:blip r:embed="rId4">
            <a:alphaModFix/>
          </a:blip>
          <a:stretch>
            <a:fillRect/>
          </a:stretch>
        </p:blipFill>
        <p:spPr>
          <a:xfrm>
            <a:off x="0" y="3532901"/>
            <a:ext cx="2284413" cy="3325090"/>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51"/>
          <p:cNvSpPr txBox="1">
            <a:spLocks noGrp="1"/>
          </p:cNvSpPr>
          <p:nvPr>
            <p:ph type="title"/>
          </p:nvPr>
        </p:nvSpPr>
        <p:spPr>
          <a:xfrm>
            <a:off x="2589213" y="905776"/>
            <a:ext cx="8915400" cy="99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68DBA"/>
              </a:buClr>
              <a:buSzPts val="3600"/>
              <a:buFont typeface="Century Gothic"/>
              <a:buNone/>
            </a:pPr>
            <a:r>
              <a:rPr lang="es-ES"/>
              <a:t>RECOMENDACIONES</a:t>
            </a:r>
            <a:endParaRPr/>
          </a:p>
        </p:txBody>
      </p:sp>
      <p:sp>
        <p:nvSpPr>
          <p:cNvPr id="484" name="Google Shape;484;p51"/>
          <p:cNvSpPr txBox="1">
            <a:spLocks noGrp="1"/>
          </p:cNvSpPr>
          <p:nvPr>
            <p:ph type="body" idx="1"/>
          </p:nvPr>
        </p:nvSpPr>
        <p:spPr>
          <a:xfrm>
            <a:off x="2589212" y="2133600"/>
            <a:ext cx="8915400" cy="3777600"/>
          </a:xfrm>
          <a:prstGeom prst="rect">
            <a:avLst/>
          </a:prstGeom>
          <a:noFill/>
          <a:ln>
            <a:noFill/>
          </a:ln>
        </p:spPr>
        <p:txBody>
          <a:bodyPr spcFirstLastPara="1" wrap="square" lIns="91425" tIns="45700" rIns="91425" bIns="45700" anchor="t" anchorCtr="0">
            <a:noAutofit/>
          </a:bodyPr>
          <a:lstStyle/>
          <a:p>
            <a:pPr marL="342900" lvl="0" indent="-228600" algn="just" rtl="0">
              <a:spcBef>
                <a:spcPts val="0"/>
              </a:spcBef>
              <a:spcAft>
                <a:spcPts val="0"/>
              </a:spcAft>
              <a:buSzPts val="1800"/>
              <a:buNone/>
            </a:pPr>
            <a:r>
              <a:rPr lang="es-ES" sz="2400"/>
              <a:t>Se recomienda almacenar una gran cantidad de microfotografías en la base que ha sido creada, con el objetivo de disponer de un corpus para entrenamiento y aprendizaje automático con el número de imágenes óptimo (5000 imágenes por cada tipo de plaga) con el fin de incrementar los porcentajes de certeza en los resultados del aprendizaje de la red neuronal convolucional.</a:t>
            </a:r>
            <a:endParaRPr sz="2400"/>
          </a:p>
        </p:txBody>
      </p:sp>
      <p:pic>
        <p:nvPicPr>
          <p:cNvPr id="485" name="Google Shape;485;p51"/>
          <p:cNvPicPr preferRelativeResize="0"/>
          <p:nvPr/>
        </p:nvPicPr>
        <p:blipFill rotWithShape="1">
          <a:blip r:embed="rId3">
            <a:alphaModFix/>
          </a:blip>
          <a:srcRect/>
          <a:stretch/>
        </p:blipFill>
        <p:spPr>
          <a:xfrm>
            <a:off x="1" y="-69669"/>
            <a:ext cx="12192000" cy="975445"/>
          </a:xfrm>
          <a:prstGeom prst="rect">
            <a:avLst/>
          </a:prstGeom>
          <a:noFill/>
          <a:ln>
            <a:noFill/>
          </a:ln>
        </p:spPr>
      </p:pic>
      <p:pic>
        <p:nvPicPr>
          <p:cNvPr id="486" name="Google Shape;486;p51"/>
          <p:cNvPicPr preferRelativeResize="0"/>
          <p:nvPr/>
        </p:nvPicPr>
        <p:blipFill>
          <a:blip r:embed="rId4">
            <a:alphaModFix/>
          </a:blip>
          <a:stretch>
            <a:fillRect/>
          </a:stretch>
        </p:blipFill>
        <p:spPr>
          <a:xfrm>
            <a:off x="-1" y="5195300"/>
            <a:ext cx="2722650" cy="1662700"/>
          </a:xfrm>
          <a:prstGeom prst="rect">
            <a:avLst/>
          </a:prstGeom>
          <a:noFill/>
          <a:ln>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52"/>
          <p:cNvSpPr txBox="1">
            <a:spLocks noGrp="1"/>
          </p:cNvSpPr>
          <p:nvPr>
            <p:ph type="title"/>
          </p:nvPr>
        </p:nvSpPr>
        <p:spPr>
          <a:xfrm>
            <a:off x="2589213" y="905776"/>
            <a:ext cx="8915400" cy="99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68DBA"/>
              </a:buClr>
              <a:buSzPts val="3600"/>
              <a:buFont typeface="Century Gothic"/>
              <a:buNone/>
            </a:pPr>
            <a:r>
              <a:rPr lang="es-ES"/>
              <a:t>RECOMENDACIONES</a:t>
            </a:r>
            <a:endParaRPr/>
          </a:p>
        </p:txBody>
      </p:sp>
      <p:sp>
        <p:nvSpPr>
          <p:cNvPr id="492" name="Google Shape;492;p52"/>
          <p:cNvSpPr txBox="1">
            <a:spLocks noGrp="1"/>
          </p:cNvSpPr>
          <p:nvPr>
            <p:ph type="body" idx="1"/>
          </p:nvPr>
        </p:nvSpPr>
        <p:spPr>
          <a:xfrm>
            <a:off x="2589212" y="2133600"/>
            <a:ext cx="8915400" cy="3777600"/>
          </a:xfrm>
          <a:prstGeom prst="rect">
            <a:avLst/>
          </a:prstGeom>
          <a:noFill/>
          <a:ln>
            <a:noFill/>
          </a:ln>
        </p:spPr>
        <p:txBody>
          <a:bodyPr spcFirstLastPara="1" wrap="square" lIns="91425" tIns="45700" rIns="91425" bIns="45700" anchor="t" anchorCtr="0">
            <a:noAutofit/>
          </a:bodyPr>
          <a:lstStyle/>
          <a:p>
            <a:pPr marL="342900" lvl="0" indent="-228600" algn="just" rtl="0">
              <a:spcBef>
                <a:spcPts val="0"/>
              </a:spcBef>
              <a:spcAft>
                <a:spcPts val="0"/>
              </a:spcAft>
              <a:buClr>
                <a:schemeClr val="dk1"/>
              </a:buClr>
              <a:buSzPts val="1100"/>
              <a:buFont typeface="Arial"/>
              <a:buNone/>
            </a:pPr>
            <a:r>
              <a:rPr lang="es-ES" sz="2400"/>
              <a:t>Se recomienda que la Agencia de Regulación y Control Fito y Zoosanitario – Agrocalidad implemente más proyectos que hagan uso de redes neuronales convolucionales para el diagnóstico a través de microfotografías, en los demás laboratorios de referencia nacional de Tumbaco como el Laboratorio de Entomología y el Laboratorio de Nematología, así como también en los laboratorios de diagnóstico rápido y en laboratorios de provincias.</a:t>
            </a:r>
            <a:endParaRPr sz="2400"/>
          </a:p>
          <a:p>
            <a:pPr marL="342900" lvl="0" indent="-228600" algn="just" rtl="0">
              <a:spcBef>
                <a:spcPts val="0"/>
              </a:spcBef>
              <a:spcAft>
                <a:spcPts val="0"/>
              </a:spcAft>
              <a:buSzPts val="1800"/>
              <a:buNone/>
            </a:pPr>
            <a:endParaRPr sz="2400"/>
          </a:p>
        </p:txBody>
      </p:sp>
      <p:pic>
        <p:nvPicPr>
          <p:cNvPr id="493" name="Google Shape;493;p52"/>
          <p:cNvPicPr preferRelativeResize="0"/>
          <p:nvPr/>
        </p:nvPicPr>
        <p:blipFill rotWithShape="1">
          <a:blip r:embed="rId3">
            <a:alphaModFix/>
          </a:blip>
          <a:srcRect/>
          <a:stretch/>
        </p:blipFill>
        <p:spPr>
          <a:xfrm>
            <a:off x="1" y="-69669"/>
            <a:ext cx="12192000" cy="975445"/>
          </a:xfrm>
          <a:prstGeom prst="rect">
            <a:avLst/>
          </a:prstGeom>
          <a:noFill/>
          <a:ln>
            <a:noFill/>
          </a:ln>
        </p:spPr>
      </p:pic>
      <p:pic>
        <p:nvPicPr>
          <p:cNvPr id="494" name="Google Shape;494;p52"/>
          <p:cNvPicPr preferRelativeResize="0"/>
          <p:nvPr/>
        </p:nvPicPr>
        <p:blipFill>
          <a:blip r:embed="rId4">
            <a:alphaModFix/>
          </a:blip>
          <a:stretch>
            <a:fillRect/>
          </a:stretch>
        </p:blipFill>
        <p:spPr>
          <a:xfrm>
            <a:off x="-12" y="5419713"/>
            <a:ext cx="2676525" cy="1438275"/>
          </a:xfrm>
          <a:prstGeom prst="rect">
            <a:avLst/>
          </a:prstGeom>
          <a:noFill/>
          <a:ln>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pic>
        <p:nvPicPr>
          <p:cNvPr id="499" name="Google Shape;499;p53"/>
          <p:cNvPicPr preferRelativeResize="0"/>
          <p:nvPr/>
        </p:nvPicPr>
        <p:blipFill>
          <a:blip r:embed="rId3">
            <a:alphaModFix/>
          </a:blip>
          <a:stretch>
            <a:fillRect/>
          </a:stretch>
        </p:blipFill>
        <p:spPr>
          <a:xfrm>
            <a:off x="3979550" y="730300"/>
            <a:ext cx="5716675" cy="5716675"/>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1"/>
          <p:cNvSpPr txBox="1">
            <a:spLocks noGrp="1"/>
          </p:cNvSpPr>
          <p:nvPr>
            <p:ph type="title"/>
          </p:nvPr>
        </p:nvSpPr>
        <p:spPr>
          <a:xfrm>
            <a:off x="2589213" y="905776"/>
            <a:ext cx="8915400" cy="9992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68DBA"/>
              </a:buClr>
              <a:buSzPts val="3600"/>
              <a:buFont typeface="Century Gothic"/>
              <a:buNone/>
            </a:pPr>
            <a:r>
              <a:rPr lang="es-ES" b="1"/>
              <a:t>PROBLEMA</a:t>
            </a:r>
            <a:endParaRPr b="1"/>
          </a:p>
        </p:txBody>
      </p:sp>
      <p:grpSp>
        <p:nvGrpSpPr>
          <p:cNvPr id="195" name="Google Shape;195;p21"/>
          <p:cNvGrpSpPr/>
          <p:nvPr/>
        </p:nvGrpSpPr>
        <p:grpSpPr>
          <a:xfrm>
            <a:off x="1417486" y="1618053"/>
            <a:ext cx="8915427" cy="3621881"/>
            <a:chOff x="0" y="78184"/>
            <a:chExt cx="8915427" cy="3621881"/>
          </a:xfrm>
        </p:grpSpPr>
        <p:sp>
          <p:nvSpPr>
            <p:cNvPr id="196" name="Google Shape;196;p21"/>
            <p:cNvSpPr/>
            <p:nvPr/>
          </p:nvSpPr>
          <p:spPr>
            <a:xfrm>
              <a:off x="0" y="78184"/>
              <a:ext cx="2786062" cy="1671637"/>
            </a:xfrm>
            <a:prstGeom prst="rect">
              <a:avLst/>
            </a:prstGeom>
            <a:solidFill>
              <a:srgbClr val="31B3E5"/>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1"/>
            <p:cNvSpPr txBox="1"/>
            <p:nvPr/>
          </p:nvSpPr>
          <p:spPr>
            <a:xfrm>
              <a:off x="0" y="78184"/>
              <a:ext cx="2786100" cy="1671600"/>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None/>
              </a:pPr>
              <a:r>
                <a:rPr lang="es-ES" sz="2700" b="0" i="0" u="none" strike="noStrike" cap="none">
                  <a:solidFill>
                    <a:schemeClr val="lt1"/>
                  </a:solidFill>
                  <a:latin typeface="Century Gothic"/>
                  <a:ea typeface="Century Gothic"/>
                  <a:cs typeface="Century Gothic"/>
                  <a:sym typeface="Century Gothic"/>
                </a:rPr>
                <a:t>GRAN CANTIDAD DE MUESTRAS</a:t>
              </a:r>
              <a:endParaRPr sz="2700" b="0" i="0" u="none" strike="noStrike" cap="none">
                <a:solidFill>
                  <a:schemeClr val="lt1"/>
                </a:solidFill>
                <a:latin typeface="Century Gothic"/>
                <a:ea typeface="Century Gothic"/>
                <a:cs typeface="Century Gothic"/>
                <a:sym typeface="Century Gothic"/>
              </a:endParaRPr>
            </a:p>
          </p:txBody>
        </p:sp>
        <p:sp>
          <p:nvSpPr>
            <p:cNvPr id="198" name="Google Shape;198;p21"/>
            <p:cNvSpPr/>
            <p:nvPr/>
          </p:nvSpPr>
          <p:spPr>
            <a:xfrm>
              <a:off x="3064652" y="78191"/>
              <a:ext cx="2786100" cy="1245900"/>
            </a:xfrm>
            <a:prstGeom prst="rect">
              <a:avLst/>
            </a:prstGeom>
            <a:solidFill>
              <a:srgbClr val="24A1DD"/>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1"/>
            <p:cNvSpPr txBox="1"/>
            <p:nvPr/>
          </p:nvSpPr>
          <p:spPr>
            <a:xfrm>
              <a:off x="3064652" y="78191"/>
              <a:ext cx="2786100" cy="1110000"/>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None/>
              </a:pPr>
              <a:r>
                <a:rPr lang="es-ES" sz="2700" b="0" i="0" u="none" strike="noStrike" cap="none">
                  <a:solidFill>
                    <a:schemeClr val="lt1"/>
                  </a:solidFill>
                  <a:latin typeface="Century Gothic"/>
                  <a:ea typeface="Century Gothic"/>
                  <a:cs typeface="Century Gothic"/>
                  <a:sym typeface="Century Gothic"/>
                </a:rPr>
                <a:t>VARIOS ANÁLISIS</a:t>
              </a:r>
              <a:endParaRPr sz="2700" b="0" i="0" u="none" strike="noStrike" cap="none">
                <a:solidFill>
                  <a:schemeClr val="lt1"/>
                </a:solidFill>
                <a:latin typeface="Century Gothic"/>
                <a:ea typeface="Century Gothic"/>
                <a:cs typeface="Century Gothic"/>
                <a:sym typeface="Century Gothic"/>
              </a:endParaRPr>
            </a:p>
          </p:txBody>
        </p:sp>
        <p:sp>
          <p:nvSpPr>
            <p:cNvPr id="200" name="Google Shape;200;p21"/>
            <p:cNvSpPr/>
            <p:nvPr/>
          </p:nvSpPr>
          <p:spPr>
            <a:xfrm>
              <a:off x="6129327" y="78191"/>
              <a:ext cx="2786100" cy="1245900"/>
            </a:xfrm>
            <a:prstGeom prst="rect">
              <a:avLst/>
            </a:prstGeom>
            <a:solidFill>
              <a:srgbClr val="248CC9"/>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1"/>
            <p:cNvSpPr txBox="1"/>
            <p:nvPr/>
          </p:nvSpPr>
          <p:spPr>
            <a:xfrm>
              <a:off x="6129327" y="78191"/>
              <a:ext cx="2786100" cy="1245900"/>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None/>
              </a:pPr>
              <a:r>
                <a:rPr lang="es-ES" sz="2700" b="0" i="0" u="none" strike="noStrike" cap="none">
                  <a:solidFill>
                    <a:schemeClr val="lt1"/>
                  </a:solidFill>
                  <a:latin typeface="Century Gothic"/>
                  <a:ea typeface="Century Gothic"/>
                  <a:cs typeface="Century Gothic"/>
                  <a:sym typeface="Century Gothic"/>
                </a:rPr>
                <a:t>UN SOLO MICROSCOPIO</a:t>
              </a:r>
              <a:endParaRPr sz="2700" b="0" i="0" u="none" strike="noStrike" cap="none">
                <a:solidFill>
                  <a:schemeClr val="lt1"/>
                </a:solidFill>
                <a:latin typeface="Century Gothic"/>
                <a:ea typeface="Century Gothic"/>
                <a:cs typeface="Century Gothic"/>
                <a:sym typeface="Century Gothic"/>
              </a:endParaRPr>
            </a:p>
          </p:txBody>
        </p:sp>
        <p:sp>
          <p:nvSpPr>
            <p:cNvPr id="202" name="Google Shape;202;p21"/>
            <p:cNvSpPr/>
            <p:nvPr/>
          </p:nvSpPr>
          <p:spPr>
            <a:xfrm>
              <a:off x="0" y="2028428"/>
              <a:ext cx="2786062" cy="1671637"/>
            </a:xfrm>
            <a:prstGeom prst="rect">
              <a:avLst/>
            </a:prstGeom>
            <a:solidFill>
              <a:srgbClr val="2578B5"/>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1"/>
            <p:cNvSpPr txBox="1"/>
            <p:nvPr/>
          </p:nvSpPr>
          <p:spPr>
            <a:xfrm>
              <a:off x="0" y="2028428"/>
              <a:ext cx="2786062" cy="1671637"/>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None/>
              </a:pPr>
              <a:r>
                <a:rPr lang="es-ES" sz="2700" b="0" i="0" u="none" strike="noStrike" cap="none">
                  <a:solidFill>
                    <a:schemeClr val="lt1"/>
                  </a:solidFill>
                  <a:latin typeface="Century Gothic"/>
                  <a:ea typeface="Century Gothic"/>
                  <a:cs typeface="Century Gothic"/>
                  <a:sym typeface="Century Gothic"/>
                </a:rPr>
                <a:t>CellSens</a:t>
              </a:r>
              <a:endParaRPr/>
            </a:p>
            <a:p>
              <a:pPr marL="0" marR="0" lvl="0" indent="0" algn="ctr" rtl="0">
                <a:lnSpc>
                  <a:spcPct val="90000"/>
                </a:lnSpc>
                <a:spcBef>
                  <a:spcPts val="945"/>
                </a:spcBef>
                <a:spcAft>
                  <a:spcPts val="0"/>
                </a:spcAft>
                <a:buNone/>
              </a:pPr>
              <a:r>
                <a:rPr lang="es-ES" sz="2700" b="0" i="0" u="none" strike="noStrike" cap="none">
                  <a:solidFill>
                    <a:schemeClr val="lt1"/>
                  </a:solidFill>
                  <a:latin typeface="Century Gothic"/>
                  <a:ea typeface="Century Gothic"/>
                  <a:cs typeface="Century Gothic"/>
                  <a:sym typeface="Century Gothic"/>
                </a:rPr>
                <a:t>Alto Costo</a:t>
              </a:r>
              <a:endParaRPr sz="2700" b="0" i="0" u="none" strike="noStrike" cap="none">
                <a:solidFill>
                  <a:schemeClr val="lt1"/>
                </a:solidFill>
                <a:latin typeface="Century Gothic"/>
                <a:ea typeface="Century Gothic"/>
                <a:cs typeface="Century Gothic"/>
                <a:sym typeface="Century Gothic"/>
              </a:endParaRPr>
            </a:p>
          </p:txBody>
        </p:sp>
        <p:sp>
          <p:nvSpPr>
            <p:cNvPr id="204" name="Google Shape;204;p21"/>
            <p:cNvSpPr/>
            <p:nvPr/>
          </p:nvSpPr>
          <p:spPr>
            <a:xfrm>
              <a:off x="3064668" y="2028428"/>
              <a:ext cx="2786062" cy="1671637"/>
            </a:xfrm>
            <a:prstGeom prst="rect">
              <a:avLst/>
            </a:prstGeom>
            <a:solidFill>
              <a:srgbClr val="2667A1"/>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1"/>
            <p:cNvSpPr txBox="1"/>
            <p:nvPr/>
          </p:nvSpPr>
          <p:spPr>
            <a:xfrm>
              <a:off x="3064668" y="2028428"/>
              <a:ext cx="2786062" cy="1671637"/>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None/>
              </a:pPr>
              <a:r>
                <a:rPr lang="es-ES" sz="2700" b="0" i="0" u="none" strike="noStrike" cap="none">
                  <a:solidFill>
                    <a:schemeClr val="lt1"/>
                  </a:solidFill>
                  <a:latin typeface="Century Gothic"/>
                  <a:ea typeface="Century Gothic"/>
                  <a:cs typeface="Century Gothic"/>
                  <a:sym typeface="Century Gothic"/>
                </a:rPr>
                <a:t>REPORTES MANUALES</a:t>
              </a:r>
              <a:endParaRPr sz="2700" b="0" i="0" u="none" strike="noStrike" cap="none">
                <a:solidFill>
                  <a:schemeClr val="lt1"/>
                </a:solidFill>
                <a:latin typeface="Century Gothic"/>
                <a:ea typeface="Century Gothic"/>
                <a:cs typeface="Century Gothic"/>
                <a:sym typeface="Century Gothic"/>
              </a:endParaRPr>
            </a:p>
          </p:txBody>
        </p:sp>
        <p:sp>
          <p:nvSpPr>
            <p:cNvPr id="206" name="Google Shape;206;p21"/>
            <p:cNvSpPr/>
            <p:nvPr/>
          </p:nvSpPr>
          <p:spPr>
            <a:xfrm>
              <a:off x="6129337" y="2028428"/>
              <a:ext cx="2786062" cy="1671637"/>
            </a:xfrm>
            <a:prstGeom prst="rect">
              <a:avLst/>
            </a:prstGeom>
            <a:solidFill>
              <a:srgbClr val="26588E"/>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1"/>
            <p:cNvSpPr txBox="1"/>
            <p:nvPr/>
          </p:nvSpPr>
          <p:spPr>
            <a:xfrm>
              <a:off x="6129337" y="2028428"/>
              <a:ext cx="2786062" cy="1671637"/>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None/>
              </a:pPr>
              <a:r>
                <a:rPr lang="es-ES" sz="2700" b="0" i="0" u="none" strike="noStrike" cap="none">
                  <a:solidFill>
                    <a:schemeClr val="lt1"/>
                  </a:solidFill>
                  <a:latin typeface="Century Gothic"/>
                  <a:ea typeface="Century Gothic"/>
                  <a:cs typeface="Century Gothic"/>
                  <a:sym typeface="Century Gothic"/>
                </a:rPr>
                <a:t>RESPALDO DE INFORMACIÓN INADECUADO</a:t>
              </a:r>
              <a:endParaRPr sz="2700" b="0" i="0" u="none" strike="noStrike" cap="none">
                <a:solidFill>
                  <a:schemeClr val="lt1"/>
                </a:solidFill>
                <a:latin typeface="Century Gothic"/>
                <a:ea typeface="Century Gothic"/>
                <a:cs typeface="Century Gothic"/>
                <a:sym typeface="Century Gothic"/>
              </a:endParaRPr>
            </a:p>
          </p:txBody>
        </p:sp>
      </p:grpSp>
      <p:pic>
        <p:nvPicPr>
          <p:cNvPr id="208" name="Google Shape;208;p21"/>
          <p:cNvPicPr preferRelativeResize="0"/>
          <p:nvPr/>
        </p:nvPicPr>
        <p:blipFill rotWithShape="1">
          <a:blip r:embed="rId3">
            <a:alphaModFix/>
          </a:blip>
          <a:srcRect/>
          <a:stretch/>
        </p:blipFill>
        <p:spPr>
          <a:xfrm>
            <a:off x="1" y="-69669"/>
            <a:ext cx="12191999" cy="975445"/>
          </a:xfrm>
          <a:prstGeom prst="rect">
            <a:avLst/>
          </a:prstGeom>
          <a:noFill/>
          <a:ln>
            <a:noFill/>
          </a:ln>
        </p:spPr>
      </p:pic>
      <p:pic>
        <p:nvPicPr>
          <p:cNvPr id="209" name="Google Shape;209;p21"/>
          <p:cNvPicPr preferRelativeResize="0"/>
          <p:nvPr/>
        </p:nvPicPr>
        <p:blipFill>
          <a:blip r:embed="rId4">
            <a:alphaModFix/>
          </a:blip>
          <a:stretch>
            <a:fillRect/>
          </a:stretch>
        </p:blipFill>
        <p:spPr>
          <a:xfrm>
            <a:off x="4463575" y="3052350"/>
            <a:ext cx="7306975" cy="3325687"/>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2"/>
          <p:cNvSpPr txBox="1">
            <a:spLocks noGrp="1"/>
          </p:cNvSpPr>
          <p:nvPr>
            <p:ph type="title"/>
          </p:nvPr>
        </p:nvSpPr>
        <p:spPr>
          <a:xfrm>
            <a:off x="2592925" y="984553"/>
            <a:ext cx="8911800" cy="920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168DBA"/>
              </a:buClr>
              <a:buSzPts val="3600"/>
              <a:buFont typeface="Century Gothic"/>
              <a:buNone/>
            </a:pPr>
            <a:r>
              <a:rPr lang="es-ES" b="1"/>
              <a:t>PROBLEMA</a:t>
            </a:r>
            <a:endParaRPr/>
          </a:p>
        </p:txBody>
      </p:sp>
      <p:pic>
        <p:nvPicPr>
          <p:cNvPr id="215" name="Google Shape;215;p22"/>
          <p:cNvPicPr preferRelativeResize="0"/>
          <p:nvPr/>
        </p:nvPicPr>
        <p:blipFill>
          <a:blip r:embed="rId3">
            <a:alphaModFix/>
          </a:blip>
          <a:stretch>
            <a:fillRect/>
          </a:stretch>
        </p:blipFill>
        <p:spPr>
          <a:xfrm>
            <a:off x="426250" y="2013885"/>
            <a:ext cx="1763451" cy="2351275"/>
          </a:xfrm>
          <a:prstGeom prst="rect">
            <a:avLst/>
          </a:prstGeom>
          <a:noFill/>
          <a:ln>
            <a:noFill/>
          </a:ln>
        </p:spPr>
      </p:pic>
      <p:pic>
        <p:nvPicPr>
          <p:cNvPr id="216" name="Google Shape;216;p22"/>
          <p:cNvPicPr preferRelativeResize="0"/>
          <p:nvPr/>
        </p:nvPicPr>
        <p:blipFill rotWithShape="1">
          <a:blip r:embed="rId4">
            <a:alphaModFix/>
          </a:blip>
          <a:srcRect/>
          <a:stretch/>
        </p:blipFill>
        <p:spPr>
          <a:xfrm>
            <a:off x="1" y="-69669"/>
            <a:ext cx="12192000" cy="975445"/>
          </a:xfrm>
          <a:prstGeom prst="rect">
            <a:avLst/>
          </a:prstGeom>
          <a:noFill/>
          <a:ln>
            <a:noFill/>
          </a:ln>
        </p:spPr>
      </p:pic>
      <p:sp>
        <p:nvSpPr>
          <p:cNvPr id="217" name="Google Shape;217;p22"/>
          <p:cNvSpPr/>
          <p:nvPr/>
        </p:nvSpPr>
        <p:spPr>
          <a:xfrm>
            <a:off x="426250" y="4585150"/>
            <a:ext cx="1763400" cy="7026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1"/>
              </a:buClr>
              <a:buSzPts val="1100"/>
              <a:buFont typeface="Arial"/>
              <a:buNone/>
            </a:pPr>
            <a:r>
              <a:rPr lang="es-ES" sz="1800" b="1">
                <a:solidFill>
                  <a:schemeClr val="dk1"/>
                </a:solidFill>
                <a:latin typeface="Calibri"/>
                <a:ea typeface="Calibri"/>
                <a:cs typeface="Calibri"/>
                <a:sym typeface="Calibri"/>
              </a:rPr>
              <a:t>RECEPCIÓN DE MUESTRAS</a:t>
            </a:r>
            <a:endParaRPr sz="1800" b="1">
              <a:solidFill>
                <a:schemeClr val="dk1"/>
              </a:solidFill>
              <a:latin typeface="Calibri"/>
              <a:ea typeface="Calibri"/>
              <a:cs typeface="Calibri"/>
              <a:sym typeface="Calibri"/>
            </a:endParaRPr>
          </a:p>
        </p:txBody>
      </p:sp>
      <p:sp>
        <p:nvSpPr>
          <p:cNvPr id="218" name="Google Shape;218;p22"/>
          <p:cNvSpPr/>
          <p:nvPr/>
        </p:nvSpPr>
        <p:spPr>
          <a:xfrm>
            <a:off x="2431525" y="2095500"/>
            <a:ext cx="2329500" cy="6213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s-ES" sz="2400" b="1">
                <a:solidFill>
                  <a:schemeClr val="dk1"/>
                </a:solidFill>
                <a:latin typeface="Calibri"/>
                <a:ea typeface="Calibri"/>
                <a:cs typeface="Calibri"/>
                <a:sym typeface="Calibri"/>
              </a:rPr>
              <a:t>MEDICIONES</a:t>
            </a:r>
            <a:endParaRPr sz="2400" b="1">
              <a:solidFill>
                <a:schemeClr val="dk1"/>
              </a:solidFill>
              <a:latin typeface="Calibri"/>
              <a:ea typeface="Calibri"/>
              <a:cs typeface="Calibri"/>
              <a:sym typeface="Calibri"/>
            </a:endParaRPr>
          </a:p>
        </p:txBody>
      </p:sp>
      <p:pic>
        <p:nvPicPr>
          <p:cNvPr id="219" name="Google Shape;219;p22"/>
          <p:cNvPicPr preferRelativeResize="0"/>
          <p:nvPr/>
        </p:nvPicPr>
        <p:blipFill>
          <a:blip r:embed="rId5">
            <a:alphaModFix/>
          </a:blip>
          <a:stretch>
            <a:fillRect/>
          </a:stretch>
        </p:blipFill>
        <p:spPr>
          <a:xfrm>
            <a:off x="2431525" y="2907350"/>
            <a:ext cx="2329500" cy="2351275"/>
          </a:xfrm>
          <a:prstGeom prst="rect">
            <a:avLst/>
          </a:prstGeom>
          <a:noFill/>
          <a:ln>
            <a:noFill/>
          </a:ln>
        </p:spPr>
      </p:pic>
      <p:pic>
        <p:nvPicPr>
          <p:cNvPr id="220" name="Google Shape;220;p22"/>
          <p:cNvPicPr preferRelativeResize="0"/>
          <p:nvPr/>
        </p:nvPicPr>
        <p:blipFill>
          <a:blip r:embed="rId6">
            <a:alphaModFix/>
          </a:blip>
          <a:stretch>
            <a:fillRect/>
          </a:stretch>
        </p:blipFill>
        <p:spPr>
          <a:xfrm>
            <a:off x="5002850" y="2133601"/>
            <a:ext cx="2205325" cy="3144097"/>
          </a:xfrm>
          <a:prstGeom prst="rect">
            <a:avLst/>
          </a:prstGeom>
          <a:noFill/>
          <a:ln>
            <a:noFill/>
          </a:ln>
        </p:spPr>
      </p:pic>
      <p:pic>
        <p:nvPicPr>
          <p:cNvPr id="221" name="Google Shape;221;p22"/>
          <p:cNvPicPr preferRelativeResize="0"/>
          <p:nvPr/>
        </p:nvPicPr>
        <p:blipFill>
          <a:blip r:embed="rId7">
            <a:alphaModFix/>
          </a:blip>
          <a:stretch>
            <a:fillRect/>
          </a:stretch>
        </p:blipFill>
        <p:spPr>
          <a:xfrm>
            <a:off x="7465325" y="2195200"/>
            <a:ext cx="2366775" cy="3063425"/>
          </a:xfrm>
          <a:prstGeom prst="rect">
            <a:avLst/>
          </a:prstGeom>
          <a:noFill/>
          <a:ln>
            <a:noFill/>
          </a:ln>
        </p:spPr>
      </p:pic>
      <p:pic>
        <p:nvPicPr>
          <p:cNvPr id="222" name="Google Shape;222;p22"/>
          <p:cNvPicPr preferRelativeResize="0"/>
          <p:nvPr/>
        </p:nvPicPr>
        <p:blipFill>
          <a:blip r:embed="rId8">
            <a:alphaModFix/>
          </a:blip>
          <a:stretch>
            <a:fillRect/>
          </a:stretch>
        </p:blipFill>
        <p:spPr>
          <a:xfrm>
            <a:off x="10167625" y="2195200"/>
            <a:ext cx="1820875" cy="3063425"/>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3"/>
          <p:cNvSpPr txBox="1">
            <a:spLocks noGrp="1"/>
          </p:cNvSpPr>
          <p:nvPr>
            <p:ph type="title"/>
          </p:nvPr>
        </p:nvSpPr>
        <p:spPr>
          <a:xfrm>
            <a:off x="2519545" y="2839079"/>
            <a:ext cx="8915400" cy="9992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68DBA"/>
              </a:buClr>
              <a:buSzPts val="11500"/>
              <a:buFont typeface="Century Gothic"/>
              <a:buNone/>
            </a:pPr>
            <a:r>
              <a:rPr lang="es-ES" sz="11500"/>
              <a:t>OBJETIVOS</a:t>
            </a:r>
            <a:endParaRPr sz="11500"/>
          </a:p>
        </p:txBody>
      </p:sp>
      <p:pic>
        <p:nvPicPr>
          <p:cNvPr id="228" name="Google Shape;228;p23"/>
          <p:cNvPicPr preferRelativeResize="0"/>
          <p:nvPr/>
        </p:nvPicPr>
        <p:blipFill rotWithShape="1">
          <a:blip r:embed="rId3">
            <a:alphaModFix/>
          </a:blip>
          <a:srcRect/>
          <a:stretch/>
        </p:blipFill>
        <p:spPr>
          <a:xfrm>
            <a:off x="1" y="-69669"/>
            <a:ext cx="12191999" cy="975445"/>
          </a:xfrm>
          <a:prstGeom prst="rect">
            <a:avLst/>
          </a:prstGeom>
          <a:noFill/>
          <a:ln>
            <a:noFill/>
          </a:ln>
        </p:spPr>
      </p:pic>
      <p:pic>
        <p:nvPicPr>
          <p:cNvPr id="229" name="Google Shape;229;p23"/>
          <p:cNvPicPr preferRelativeResize="0"/>
          <p:nvPr/>
        </p:nvPicPr>
        <p:blipFill>
          <a:blip r:embed="rId4">
            <a:alphaModFix/>
          </a:blip>
          <a:stretch>
            <a:fillRect/>
          </a:stretch>
        </p:blipFill>
        <p:spPr>
          <a:xfrm>
            <a:off x="2451175" y="1249050"/>
            <a:ext cx="8526850" cy="5417725"/>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4"/>
          <p:cNvSpPr txBox="1">
            <a:spLocks noGrp="1"/>
          </p:cNvSpPr>
          <p:nvPr>
            <p:ph type="title"/>
          </p:nvPr>
        </p:nvSpPr>
        <p:spPr>
          <a:xfrm>
            <a:off x="2589213" y="905776"/>
            <a:ext cx="8915400" cy="9992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68DBA"/>
              </a:buClr>
              <a:buSzPts val="3600"/>
              <a:buFont typeface="Century Gothic"/>
              <a:buNone/>
            </a:pPr>
            <a:r>
              <a:rPr lang="es-ES"/>
              <a:t>OBJETIVO GENERAL</a:t>
            </a:r>
            <a:endParaRPr/>
          </a:p>
        </p:txBody>
      </p:sp>
      <p:sp>
        <p:nvSpPr>
          <p:cNvPr id="235" name="Google Shape;235;p24"/>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342900" lvl="0" indent="-228600" algn="l" rtl="0">
              <a:spcBef>
                <a:spcPts val="0"/>
              </a:spcBef>
              <a:spcAft>
                <a:spcPts val="0"/>
              </a:spcAft>
              <a:buSzPts val="1800"/>
              <a:buNone/>
            </a:pPr>
            <a:endParaRPr/>
          </a:p>
        </p:txBody>
      </p:sp>
      <p:pic>
        <p:nvPicPr>
          <p:cNvPr id="236" name="Google Shape;236;p24"/>
          <p:cNvPicPr preferRelativeResize="0"/>
          <p:nvPr/>
        </p:nvPicPr>
        <p:blipFill rotWithShape="1">
          <a:blip r:embed="rId3">
            <a:alphaModFix/>
          </a:blip>
          <a:srcRect/>
          <a:stretch/>
        </p:blipFill>
        <p:spPr>
          <a:xfrm>
            <a:off x="1" y="-69669"/>
            <a:ext cx="12191999" cy="975445"/>
          </a:xfrm>
          <a:prstGeom prst="rect">
            <a:avLst/>
          </a:prstGeom>
          <a:noFill/>
          <a:ln>
            <a:noFill/>
          </a:ln>
        </p:spPr>
      </p:pic>
      <p:grpSp>
        <p:nvGrpSpPr>
          <p:cNvPr id="237" name="Google Shape;237;p24"/>
          <p:cNvGrpSpPr/>
          <p:nvPr/>
        </p:nvGrpSpPr>
        <p:grpSpPr>
          <a:xfrm>
            <a:off x="541196" y="2776836"/>
            <a:ext cx="11010665" cy="2915043"/>
            <a:chOff x="38804" y="359457"/>
            <a:chExt cx="11010665" cy="2915043"/>
          </a:xfrm>
        </p:grpSpPr>
        <p:sp>
          <p:nvSpPr>
            <p:cNvPr id="238" name="Google Shape;238;p24"/>
            <p:cNvSpPr/>
            <p:nvPr/>
          </p:nvSpPr>
          <p:spPr>
            <a:xfrm rot="5400000">
              <a:off x="5722321" y="-2275541"/>
              <a:ext cx="2588540" cy="8065756"/>
            </a:xfrm>
            <a:prstGeom prst="round2SameRect">
              <a:avLst>
                <a:gd name="adj1" fmla="val 16667"/>
                <a:gd name="adj2" fmla="val 0"/>
              </a:avLst>
            </a:prstGeom>
            <a:solidFill>
              <a:srgbClr val="DDECCC">
                <a:alpha val="89411"/>
              </a:srgbClr>
            </a:solidFill>
            <a:ln w="15875" cap="flat" cmpd="sng">
              <a:solidFill>
                <a:srgbClr val="DDECCC">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entury Gothic"/>
                <a:buNone/>
              </a:pPr>
              <a:endParaRPr sz="1800" b="0" i="0" u="none" strike="noStrike" cap="none">
                <a:solidFill>
                  <a:schemeClr val="dk1"/>
                </a:solidFill>
                <a:latin typeface="Century Gothic"/>
                <a:ea typeface="Century Gothic"/>
                <a:cs typeface="Century Gothic"/>
                <a:sym typeface="Century Gothic"/>
              </a:endParaRPr>
            </a:p>
          </p:txBody>
        </p:sp>
        <p:sp>
          <p:nvSpPr>
            <p:cNvPr id="239" name="Google Shape;239;p24"/>
            <p:cNvSpPr txBox="1"/>
            <p:nvPr/>
          </p:nvSpPr>
          <p:spPr>
            <a:xfrm>
              <a:off x="3041997" y="415064"/>
              <a:ext cx="7949186" cy="2798473"/>
            </a:xfrm>
            <a:prstGeom prst="rect">
              <a:avLst/>
            </a:prstGeom>
            <a:solidFill>
              <a:srgbClr val="E5D8F4"/>
            </a:solidFill>
            <a:ln>
              <a:noFill/>
            </a:ln>
          </p:spPr>
          <p:txBody>
            <a:bodyPr spcFirstLastPara="1" wrap="square" lIns="110475" tIns="55225" rIns="110475" bIns="55225" anchor="ctr" anchorCtr="0">
              <a:noAutofit/>
            </a:bodyPr>
            <a:lstStyle/>
            <a:p>
              <a:pPr marL="285750" marR="0" lvl="1" indent="-285750" algn="just" rtl="0">
                <a:lnSpc>
                  <a:spcPct val="90000"/>
                </a:lnSpc>
                <a:spcBef>
                  <a:spcPts val="0"/>
                </a:spcBef>
                <a:spcAft>
                  <a:spcPts val="0"/>
                </a:spcAft>
                <a:buClr>
                  <a:schemeClr val="lt1"/>
                </a:buClr>
                <a:buSzPts val="2900"/>
                <a:buFont typeface="Calibri"/>
                <a:buChar char="•"/>
              </a:pPr>
              <a:r>
                <a:rPr lang="es-ES" sz="2900" b="0" i="0" u="none" strike="noStrike" cap="none">
                  <a:solidFill>
                    <a:srgbClr val="3F3F3F"/>
                  </a:solidFill>
                  <a:latin typeface="Calibri"/>
                  <a:ea typeface="Calibri"/>
                  <a:cs typeface="Calibri"/>
                  <a:sym typeface="Calibri"/>
                </a:rPr>
                <a:t>Desarrollar un sistema basado en redes neuronales artificiales para el diagnóstico fitopatológico de plagas del maíz a partir de mediciones morfométricas en microfotografías.</a:t>
              </a:r>
              <a:endParaRPr sz="2900" b="0" i="0" u="none" strike="noStrike" cap="none">
                <a:solidFill>
                  <a:srgbClr val="3F3F3F"/>
                </a:solidFill>
                <a:latin typeface="Calibri"/>
                <a:ea typeface="Calibri"/>
                <a:cs typeface="Calibri"/>
                <a:sym typeface="Calibri"/>
              </a:endParaRPr>
            </a:p>
          </p:txBody>
        </p:sp>
        <p:sp>
          <p:nvSpPr>
            <p:cNvPr id="240" name="Google Shape;240;p24"/>
            <p:cNvSpPr/>
            <p:nvPr/>
          </p:nvSpPr>
          <p:spPr>
            <a:xfrm>
              <a:off x="38804" y="359457"/>
              <a:ext cx="3003193" cy="2915043"/>
            </a:xfrm>
            <a:prstGeom prst="roundRect">
              <a:avLst>
                <a:gd name="adj" fmla="val 16667"/>
              </a:avLst>
            </a:prstGeom>
            <a:blipFill rotWithShape="1">
              <a:blip r:embed="rId4">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entury Gothic"/>
                <a:buNone/>
              </a:pPr>
              <a:endParaRPr sz="1800" b="0" i="0" u="none" strike="noStrike" cap="none">
                <a:solidFill>
                  <a:schemeClr val="dk1"/>
                </a:solidFill>
                <a:latin typeface="Century Gothic"/>
                <a:ea typeface="Century Gothic"/>
                <a:cs typeface="Century Gothic"/>
                <a:sym typeface="Century Gothic"/>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5"/>
          <p:cNvSpPr txBox="1">
            <a:spLocks noGrp="1"/>
          </p:cNvSpPr>
          <p:nvPr>
            <p:ph type="title"/>
          </p:nvPr>
        </p:nvSpPr>
        <p:spPr>
          <a:xfrm>
            <a:off x="2589213" y="905776"/>
            <a:ext cx="8915400" cy="9992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68DBA"/>
              </a:buClr>
              <a:buSzPts val="3600"/>
              <a:buFont typeface="Century Gothic"/>
              <a:buNone/>
            </a:pPr>
            <a:r>
              <a:rPr lang="es-ES"/>
              <a:t>OBJETIVOS ESPECÍFICOS</a:t>
            </a:r>
            <a:endParaRPr/>
          </a:p>
        </p:txBody>
      </p:sp>
      <p:grpSp>
        <p:nvGrpSpPr>
          <p:cNvPr id="246" name="Google Shape;246;p25"/>
          <p:cNvGrpSpPr/>
          <p:nvPr/>
        </p:nvGrpSpPr>
        <p:grpSpPr>
          <a:xfrm>
            <a:off x="1914863" y="2718990"/>
            <a:ext cx="9589749" cy="2996796"/>
            <a:chOff x="399572" y="628933"/>
            <a:chExt cx="9589749" cy="2996796"/>
          </a:xfrm>
        </p:grpSpPr>
        <p:sp>
          <p:nvSpPr>
            <p:cNvPr id="247" name="Google Shape;247;p25"/>
            <p:cNvSpPr/>
            <p:nvPr/>
          </p:nvSpPr>
          <p:spPr>
            <a:xfrm>
              <a:off x="399572" y="628933"/>
              <a:ext cx="9589749" cy="2996796"/>
            </a:xfrm>
            <a:prstGeom prst="rect">
              <a:avLst/>
            </a:prstGeom>
            <a:solidFill>
              <a:srgbClr val="FFFFFF">
                <a:alpha val="40000"/>
              </a:srgbClr>
            </a:solidFill>
            <a:ln w="9525" cap="flat" cmpd="sng">
              <a:solidFill>
                <a:srgbClr val="98CB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5"/>
            <p:cNvSpPr txBox="1"/>
            <p:nvPr/>
          </p:nvSpPr>
          <p:spPr>
            <a:xfrm>
              <a:off x="399572" y="628933"/>
              <a:ext cx="9589749" cy="2996796"/>
            </a:xfrm>
            <a:prstGeom prst="rect">
              <a:avLst/>
            </a:prstGeom>
            <a:noFill/>
            <a:ln>
              <a:noFill/>
            </a:ln>
          </p:spPr>
          <p:txBody>
            <a:bodyPr spcFirstLastPara="1" wrap="square" lIns="2029825" tIns="144775" rIns="144775" bIns="144775" anchor="ctr" anchorCtr="0">
              <a:noAutofit/>
            </a:bodyPr>
            <a:lstStyle/>
            <a:p>
              <a:pPr marL="0" marR="0" lvl="0" indent="0" algn="just" rtl="0">
                <a:lnSpc>
                  <a:spcPct val="90000"/>
                </a:lnSpc>
                <a:spcBef>
                  <a:spcPts val="0"/>
                </a:spcBef>
                <a:spcAft>
                  <a:spcPts val="0"/>
                </a:spcAft>
                <a:buNone/>
              </a:pPr>
              <a:r>
                <a:rPr lang="es-ES" sz="3800" b="1">
                  <a:solidFill>
                    <a:schemeClr val="dk1"/>
                  </a:solidFill>
                  <a:latin typeface="Calibri"/>
                  <a:ea typeface="Calibri"/>
                  <a:cs typeface="Calibri"/>
                  <a:sym typeface="Calibri"/>
                </a:rPr>
                <a:t>i. </a:t>
              </a:r>
              <a:r>
                <a:rPr lang="es-ES" sz="3800" b="1" i="0" u="none" strike="noStrike" cap="none">
                  <a:solidFill>
                    <a:schemeClr val="dk1"/>
                  </a:solidFill>
                  <a:latin typeface="Calibri"/>
                  <a:ea typeface="Calibri"/>
                  <a:cs typeface="Calibri"/>
                  <a:sym typeface="Calibri"/>
                </a:rPr>
                <a:t>Desarrollar una aplicación que permita automatizar el proceso de medición y registro de medidas morfométricas de las plagas del maíz.</a:t>
              </a:r>
              <a:endParaRPr sz="3800" b="1" i="0" u="none" strike="noStrike" cap="none">
                <a:solidFill>
                  <a:schemeClr val="dk1"/>
                </a:solidFill>
                <a:latin typeface="Arial"/>
                <a:ea typeface="Arial"/>
                <a:cs typeface="Arial"/>
                <a:sym typeface="Arial"/>
              </a:endParaRPr>
            </a:p>
          </p:txBody>
        </p:sp>
      </p:grpSp>
      <p:pic>
        <p:nvPicPr>
          <p:cNvPr id="249" name="Google Shape;249;p25"/>
          <p:cNvPicPr preferRelativeResize="0"/>
          <p:nvPr/>
        </p:nvPicPr>
        <p:blipFill rotWithShape="1">
          <a:blip r:embed="rId3">
            <a:alphaModFix/>
          </a:blip>
          <a:srcRect/>
          <a:stretch/>
        </p:blipFill>
        <p:spPr>
          <a:xfrm>
            <a:off x="1" y="-69669"/>
            <a:ext cx="12191999" cy="975445"/>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6"/>
          <p:cNvSpPr txBox="1">
            <a:spLocks noGrp="1"/>
          </p:cNvSpPr>
          <p:nvPr>
            <p:ph type="title"/>
          </p:nvPr>
        </p:nvSpPr>
        <p:spPr>
          <a:xfrm>
            <a:off x="2589213" y="905776"/>
            <a:ext cx="8915400" cy="9992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68DBA"/>
              </a:buClr>
              <a:buSzPts val="3600"/>
              <a:buFont typeface="Century Gothic"/>
              <a:buNone/>
            </a:pPr>
            <a:r>
              <a:rPr lang="es-ES"/>
              <a:t>OBJETIVOS ESPECÍFICOS</a:t>
            </a:r>
            <a:endParaRPr/>
          </a:p>
        </p:txBody>
      </p:sp>
      <p:grpSp>
        <p:nvGrpSpPr>
          <p:cNvPr id="255" name="Google Shape;255;p26"/>
          <p:cNvGrpSpPr/>
          <p:nvPr/>
        </p:nvGrpSpPr>
        <p:grpSpPr>
          <a:xfrm>
            <a:off x="1914863" y="2718990"/>
            <a:ext cx="9589749" cy="2996796"/>
            <a:chOff x="399572" y="628933"/>
            <a:chExt cx="9589749" cy="2996796"/>
          </a:xfrm>
        </p:grpSpPr>
        <p:sp>
          <p:nvSpPr>
            <p:cNvPr id="256" name="Google Shape;256;p26"/>
            <p:cNvSpPr/>
            <p:nvPr/>
          </p:nvSpPr>
          <p:spPr>
            <a:xfrm>
              <a:off x="399572" y="628933"/>
              <a:ext cx="9589749" cy="2996796"/>
            </a:xfrm>
            <a:prstGeom prst="rect">
              <a:avLst/>
            </a:prstGeom>
            <a:solidFill>
              <a:srgbClr val="FFFFFF">
                <a:alpha val="40000"/>
              </a:srgbClr>
            </a:solidFill>
            <a:ln w="9525" cap="flat" cmpd="sng">
              <a:solidFill>
                <a:srgbClr val="98CB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6"/>
            <p:cNvSpPr txBox="1"/>
            <p:nvPr/>
          </p:nvSpPr>
          <p:spPr>
            <a:xfrm>
              <a:off x="399572" y="628933"/>
              <a:ext cx="9589749" cy="2996796"/>
            </a:xfrm>
            <a:prstGeom prst="rect">
              <a:avLst/>
            </a:prstGeom>
            <a:noFill/>
            <a:ln>
              <a:noFill/>
            </a:ln>
          </p:spPr>
          <p:txBody>
            <a:bodyPr spcFirstLastPara="1" wrap="square" lIns="2029825" tIns="144775" rIns="144775" bIns="144775" anchor="ctr" anchorCtr="0">
              <a:noAutofit/>
            </a:bodyPr>
            <a:lstStyle/>
            <a:p>
              <a:pPr marL="0" marR="0" lvl="0" indent="0" algn="just" rtl="0">
                <a:lnSpc>
                  <a:spcPct val="90000"/>
                </a:lnSpc>
                <a:spcBef>
                  <a:spcPts val="0"/>
                </a:spcBef>
                <a:spcAft>
                  <a:spcPts val="0"/>
                </a:spcAft>
                <a:buNone/>
              </a:pPr>
              <a:r>
                <a:rPr lang="es-ES" sz="3800" b="1">
                  <a:solidFill>
                    <a:schemeClr val="dk1"/>
                  </a:solidFill>
                  <a:latin typeface="Calibri"/>
                  <a:ea typeface="Calibri"/>
                  <a:cs typeface="Calibri"/>
                  <a:sym typeface="Calibri"/>
                </a:rPr>
                <a:t>ii.	Crear una base de conocimiento a partir de las microfotografías que se obtiene en el Laboratorio de Fitopatología de Agrocalidad</a:t>
              </a:r>
              <a:r>
                <a:rPr lang="es-ES" sz="3800" b="1" i="0" u="none" strike="noStrike" cap="none">
                  <a:solidFill>
                    <a:schemeClr val="dk1"/>
                  </a:solidFill>
                  <a:latin typeface="Calibri"/>
                  <a:ea typeface="Calibri"/>
                  <a:cs typeface="Calibri"/>
                  <a:sym typeface="Calibri"/>
                </a:rPr>
                <a:t>.</a:t>
              </a:r>
              <a:endParaRPr sz="3800" b="1" i="0" u="none" strike="noStrike" cap="none">
                <a:solidFill>
                  <a:schemeClr val="dk1"/>
                </a:solidFill>
                <a:latin typeface="Arial"/>
                <a:ea typeface="Arial"/>
                <a:cs typeface="Arial"/>
                <a:sym typeface="Arial"/>
              </a:endParaRPr>
            </a:p>
          </p:txBody>
        </p:sp>
      </p:grpSp>
      <p:pic>
        <p:nvPicPr>
          <p:cNvPr id="258" name="Google Shape;258;p26"/>
          <p:cNvPicPr preferRelativeResize="0"/>
          <p:nvPr/>
        </p:nvPicPr>
        <p:blipFill rotWithShape="1">
          <a:blip r:embed="rId3">
            <a:alphaModFix/>
          </a:blip>
          <a:srcRect/>
          <a:stretch/>
        </p:blipFill>
        <p:spPr>
          <a:xfrm>
            <a:off x="1" y="-69669"/>
            <a:ext cx="12191999" cy="975445"/>
          </a:xfrm>
          <a:prstGeom prst="rect">
            <a:avLst/>
          </a:prstGeom>
          <a:noFill/>
          <a:ln>
            <a:noFill/>
          </a:ln>
        </p:spPr>
      </p:pic>
      <p:pic>
        <p:nvPicPr>
          <p:cNvPr id="259" name="Google Shape;259;p26"/>
          <p:cNvPicPr preferRelativeResize="0"/>
          <p:nvPr/>
        </p:nvPicPr>
        <p:blipFill>
          <a:blip r:embed="rId4">
            <a:alphaModFix/>
          </a:blip>
          <a:stretch>
            <a:fillRect/>
          </a:stretch>
        </p:blipFill>
        <p:spPr>
          <a:xfrm>
            <a:off x="577924" y="2749213"/>
            <a:ext cx="3269275" cy="293635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Wisp">
      <a:dk1>
        <a:srgbClr val="000000"/>
      </a:dk1>
      <a:lt1>
        <a:srgbClr val="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5903</TotalTime>
  <Words>1403</Words>
  <Application>Microsoft Office PowerPoint</Application>
  <PresentationFormat>Panorámica</PresentationFormat>
  <Paragraphs>136</Paragraphs>
  <Slides>37</Slides>
  <Notes>37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37</vt:i4>
      </vt:variant>
    </vt:vector>
  </HeadingPairs>
  <TitlesOfParts>
    <vt:vector size="43" baseType="lpstr">
      <vt:lpstr>Calibri</vt:lpstr>
      <vt:lpstr>Noto Sans Symbols</vt:lpstr>
      <vt:lpstr>Roboto</vt:lpstr>
      <vt:lpstr>Century Gothic</vt:lpstr>
      <vt:lpstr>Arial</vt:lpstr>
      <vt:lpstr>Espiral</vt:lpstr>
      <vt:lpstr>SISTEMA BASADO EN REDES NEURONALES ARTIFICIALES USANDO MICROFOTOGRAFÍAS PARA EL DIAGNÓSTICO MICOLÓGICO EN PLANTAS DE MAÍZ</vt:lpstr>
      <vt:lpstr>AGENDA</vt:lpstr>
      <vt:lpstr>INTRODUCCIÓN</vt:lpstr>
      <vt:lpstr>PROBLEMA</vt:lpstr>
      <vt:lpstr>PROBLEMA</vt:lpstr>
      <vt:lpstr>OBJETIVOS</vt:lpstr>
      <vt:lpstr>OBJETIVO GENERAL</vt:lpstr>
      <vt:lpstr>OBJETIVOS ESPECÍFICOS</vt:lpstr>
      <vt:lpstr>OBJETIVOS ESPECÍFICOS</vt:lpstr>
      <vt:lpstr>OBJETIVOS ESPECÍFICOS</vt:lpstr>
      <vt:lpstr>OBJETIVOS ESPECÍFICOS</vt:lpstr>
      <vt:lpstr>HIPÓTESIS</vt:lpstr>
      <vt:lpstr>DESARROLLO</vt:lpstr>
      <vt:lpstr>ARQUITECTURA DEL SISTEMA</vt:lpstr>
      <vt:lpstr>BASE DE DATOS</vt:lpstr>
      <vt:lpstr>RECOPILACIÓN Y PROCESAMIENTO DE IMÁGENES</vt:lpstr>
      <vt:lpstr>SISTEMA DE DIAGNÓSTICO MICOLÓGICO (SDM)</vt:lpstr>
      <vt:lpstr>Presentación de PowerPoint</vt:lpstr>
      <vt:lpstr>ALGORITMOS IMPLEMENTADOS PARA EL APRENDIZAJE</vt:lpstr>
      <vt:lpstr>ESQUEMA RED NEURONAL CONVOLUCIONAL</vt:lpstr>
      <vt:lpstr>PRUEBAS  Y  RESULTADOS</vt:lpstr>
      <vt:lpstr>RESULTADOS EN EL MÓDULO DIAGNÓSTICO</vt:lpstr>
      <vt:lpstr>RESULTADOS EN EL MÓDULO DE MORFOMETRÍA</vt:lpstr>
      <vt:lpstr>RESULTADOS EN EL MÓDULO DE MORFOMETRÍA</vt:lpstr>
      <vt:lpstr>RESULTADOS EN EL MÓDULO DE MORFOMETRÍA </vt:lpstr>
      <vt:lpstr>CONCLUSIONES</vt:lpstr>
      <vt:lpstr>CONCLUSIONES</vt:lpstr>
      <vt:lpstr>CONCLUSIONES</vt:lpstr>
      <vt:lpstr>CONCLUSIONES</vt:lpstr>
      <vt:lpstr>CONCLUSIONES</vt:lpstr>
      <vt:lpstr>CONCLUSIONES</vt:lpstr>
      <vt:lpstr>CONCLUSIONES</vt:lpstr>
      <vt:lpstr>CONCLUSIONES</vt:lpstr>
      <vt:lpstr>RECOMENDACIONES</vt:lpstr>
      <vt:lpstr>RECOMENDACIONES</vt:lpstr>
      <vt:lpstr>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BASADO EN REDES NEURONALES ARTIFICIALES USANDO MICROFOTOGRAFÍAS PARA EL DIAGNÓSTICO MICOLÓGICO EN PLANTAS DE MAÍZ</dc:title>
  <dc:creator>Isabel Lobato</dc:creator>
  <cp:lastModifiedBy>Isabel Lobato</cp:lastModifiedBy>
  <cp:revision>5</cp:revision>
  <dcterms:modified xsi:type="dcterms:W3CDTF">2019-02-04T16:35:03Z</dcterms:modified>
</cp:coreProperties>
</file>