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5"/>
  </p:notesMasterIdLst>
  <p:sldIdLst>
    <p:sldId id="257" r:id="rId5"/>
    <p:sldId id="285" r:id="rId6"/>
    <p:sldId id="301" r:id="rId7"/>
    <p:sldId id="286" r:id="rId8"/>
    <p:sldId id="287" r:id="rId9"/>
    <p:sldId id="260" r:id="rId10"/>
    <p:sldId id="284" r:id="rId11"/>
    <p:sldId id="264" r:id="rId12"/>
    <p:sldId id="268" r:id="rId13"/>
    <p:sldId id="302" r:id="rId14"/>
    <p:sldId id="263" r:id="rId15"/>
    <p:sldId id="298" r:id="rId16"/>
    <p:sldId id="259" r:id="rId17"/>
    <p:sldId id="271" r:id="rId18"/>
    <p:sldId id="303" r:id="rId19"/>
    <p:sldId id="266" r:id="rId20"/>
    <p:sldId id="272" r:id="rId21"/>
    <p:sldId id="299" r:id="rId22"/>
    <p:sldId id="300" r:id="rId23"/>
    <p:sldId id="292" r:id="rId24"/>
    <p:sldId id="293" r:id="rId25"/>
    <p:sldId id="294" r:id="rId26"/>
    <p:sldId id="296" r:id="rId27"/>
    <p:sldId id="297" r:id="rId28"/>
    <p:sldId id="295" r:id="rId29"/>
    <p:sldId id="288" r:id="rId30"/>
    <p:sldId id="289" r:id="rId31"/>
    <p:sldId id="290" r:id="rId32"/>
    <p:sldId id="283" r:id="rId33"/>
    <p:sldId id="291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D75A"/>
    <a:srgbClr val="7DF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F18B1-6273-47E0-BE31-BF0C7171EC56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0CFA4-6638-4953-9FB5-7E5F21E113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50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91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81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951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>
              <a:solidFill>
                <a:srgbClr val="000000"/>
              </a:solidFill>
              <a:cs typeface="+mn-cs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21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altLang="es-EC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altLang="es-EC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altLang="es-EC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altLang="es-EC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altLang="es-EC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809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9055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3196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412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3767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3695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947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42179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9891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156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8365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34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833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10667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0417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953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653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530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931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74482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7414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0046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0575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324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3033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56923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3165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78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9589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2743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749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0064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16464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06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208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79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13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97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2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E500D-BA9A-488B-B825-40FDB3446075}" type="datetimeFigureOut">
              <a:rPr lang="es-ES" smtClean="0"/>
              <a:t>05/02/2019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F2C5F-1196-4DB1-BB65-21B04ACCCA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7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altLang="es-EC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altLang="es-EC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5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810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>
              <a:solidFill>
                <a:srgbClr val="000000"/>
              </a:solidFill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71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3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2" y="0"/>
            <a:ext cx="4137447" cy="10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987" y="68236"/>
            <a:ext cx="1606733" cy="15026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669523" y="4090209"/>
            <a:ext cx="5172891" cy="13718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S" sz="2000" dirty="0" smtClean="0"/>
          </a:p>
          <a:p>
            <a:pPr algn="ctr"/>
            <a:r>
              <a:rPr lang="es-ES" sz="1700" b="1" dirty="0" smtClean="0"/>
              <a:t>Elaborado por: </a:t>
            </a:r>
            <a:r>
              <a:rPr lang="es-ES" sz="1700" dirty="0" smtClean="0"/>
              <a:t>Cristina </a:t>
            </a:r>
            <a:r>
              <a:rPr lang="es-ES" sz="1700" dirty="0"/>
              <a:t>Melissa </a:t>
            </a:r>
            <a:r>
              <a:rPr lang="es-ES" sz="1700" dirty="0" err="1"/>
              <a:t>Balseca</a:t>
            </a:r>
            <a:r>
              <a:rPr lang="es-ES" sz="1700" dirty="0"/>
              <a:t> </a:t>
            </a:r>
            <a:r>
              <a:rPr lang="es-ES" sz="1700" dirty="0" smtClean="0"/>
              <a:t>Paz</a:t>
            </a:r>
          </a:p>
          <a:p>
            <a:pPr algn="ctr"/>
            <a:endParaRPr lang="es-ES" sz="1700" b="1" dirty="0" smtClean="0"/>
          </a:p>
          <a:p>
            <a:pPr algn="ctr"/>
            <a:r>
              <a:rPr lang="es-ES" sz="1700" b="1" dirty="0" smtClean="0"/>
              <a:t>Directora:</a:t>
            </a:r>
          </a:p>
          <a:p>
            <a:pPr algn="ctr"/>
            <a:r>
              <a:rPr lang="es-ES" sz="1700" dirty="0" smtClean="0"/>
              <a:t>Alma Koch, </a:t>
            </a:r>
            <a:r>
              <a:rPr lang="es-ES" sz="1700" dirty="0" err="1" smtClean="0"/>
              <a:t>MSc</a:t>
            </a:r>
            <a:r>
              <a:rPr lang="es-ES" sz="1700" dirty="0" smtClean="0"/>
              <a:t>.</a:t>
            </a:r>
          </a:p>
          <a:p>
            <a:pPr algn="ctr"/>
            <a:r>
              <a:rPr lang="es-EC" sz="1700" b="1" dirty="0"/>
              <a:t>Oponente:</a:t>
            </a:r>
            <a:endParaRPr lang="es-ES" sz="1700" dirty="0" smtClean="0"/>
          </a:p>
          <a:p>
            <a:pPr algn="ctr"/>
            <a:r>
              <a:rPr lang="es-EC" sz="1700" dirty="0" smtClean="0"/>
              <a:t>Ing. Andrés Izquierdo, PhD.</a:t>
            </a:r>
          </a:p>
          <a:p>
            <a:pPr algn="ctr"/>
            <a:endParaRPr lang="es-ES" sz="1700" dirty="0"/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289" y="3981451"/>
            <a:ext cx="1818127" cy="12077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0343" y="1060643"/>
            <a:ext cx="108313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/>
              <a:t>DEPARTAMENTO DE CIENCIAS DE LA VIDA Y LA AGRICULTURA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/>
              <a:t>CARRERA DE INGENIERÍA EN </a:t>
            </a:r>
            <a:r>
              <a:rPr lang="es-EC" sz="2000" b="1" dirty="0" smtClean="0"/>
              <a:t>BIOTECNOLOGÍA</a:t>
            </a:r>
            <a:endParaRPr lang="es-EC" sz="2400" b="1" dirty="0"/>
          </a:p>
          <a:p>
            <a:pPr algn="ctr"/>
            <a:endParaRPr lang="es-EC" sz="2400" b="1" dirty="0"/>
          </a:p>
          <a:p>
            <a:pPr algn="ctr"/>
            <a:r>
              <a:rPr lang="es-EC" sz="2000" b="1" dirty="0"/>
              <a:t>TRABAJO DE TITULACIÓN, PREVIO A LA OBTENCIÓN DEL TÍTULO DE INGENIERA EN BIOTECNOLOGÍA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43889" y="2766128"/>
            <a:ext cx="10424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ea typeface="Calibri" panose="020F0502020204030204" pitchFamily="34" charset="0"/>
              </a:rPr>
              <a:t>“Determinación de la producción de </a:t>
            </a:r>
            <a:r>
              <a:rPr lang="es-EC" sz="2000" dirty="0" smtClean="0">
                <a:ea typeface="Calibri" panose="020F0502020204030204" pitchFamily="34" charset="0"/>
              </a:rPr>
              <a:t>polihidroxialcanoatos </a:t>
            </a:r>
            <a:r>
              <a:rPr lang="es-EC" sz="2000" dirty="0">
                <a:ea typeface="Calibri" panose="020F0502020204030204" pitchFamily="34" charset="0"/>
              </a:rPr>
              <a:t>(PHA’s) a partir de una cepa de </a:t>
            </a:r>
            <a:r>
              <a:rPr lang="es-EC" sz="2000" i="1" dirty="0">
                <a:ea typeface="Calibri" panose="020F0502020204030204" pitchFamily="34" charset="0"/>
              </a:rPr>
              <a:t>Bacillus licheniformis </a:t>
            </a:r>
            <a:r>
              <a:rPr lang="es-EC" sz="2000" dirty="0">
                <a:ea typeface="Calibri" panose="020F0502020204030204" pitchFamily="34" charset="0"/>
              </a:rPr>
              <a:t>de la fuente geotermal en </a:t>
            </a:r>
            <a:r>
              <a:rPr lang="es-EC" sz="2000" dirty="0" err="1" smtClean="0">
                <a:ea typeface="Calibri" panose="020F0502020204030204" pitchFamily="34" charset="0"/>
              </a:rPr>
              <a:t>Guapán</a:t>
            </a:r>
            <a:r>
              <a:rPr lang="es-EC" sz="2000" dirty="0" smtClean="0">
                <a:ea typeface="Calibri" panose="020F0502020204030204" pitchFamily="34" charset="0"/>
              </a:rPr>
              <a:t> - Ecuador</a:t>
            </a:r>
            <a:r>
              <a:rPr lang="es-EC" sz="2000" dirty="0">
                <a:ea typeface="Calibri" panose="020F0502020204030204" pitchFamily="34" charset="0"/>
              </a:rPr>
              <a:t>, usando diferentes fuentes de carbono bajo condiciones de laboratorio” </a:t>
            </a:r>
            <a:endParaRPr lang="es-ES" sz="2000" dirty="0"/>
          </a:p>
        </p:txBody>
      </p:sp>
      <p:sp>
        <p:nvSpPr>
          <p:cNvPr id="5" name="Rectángulo 4"/>
          <p:cNvSpPr/>
          <p:nvPr/>
        </p:nvSpPr>
        <p:spPr>
          <a:xfrm>
            <a:off x="8838397" y="5224270"/>
            <a:ext cx="3209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dirty="0"/>
              <a:t>Sangolquí, 31 de enero de 2019.</a:t>
            </a:r>
          </a:p>
        </p:txBody>
      </p:sp>
    </p:spTree>
    <p:extLst>
      <p:ext uri="{BB962C8B-B14F-4D97-AF65-F5344CB8AC3E}">
        <p14:creationId xmlns:p14="http://schemas.microsoft.com/office/powerpoint/2010/main" val="30053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2" descr="https://scontent.fuio4-1.fna.fbcdn.net/v/t1.15752-9/50227166_400299984072694_4512309765212209152_n.jpg?_nc_cat=101&amp;_nc_ht=scontent.fuio4-1.fna&amp;oh=6aa3cbe7f7de532c2cb1ff6994c2366c&amp;oe=5CB8C4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2013" r="902" b="3377"/>
          <a:stretch>
            <a:fillRect/>
          </a:stretch>
        </p:blipFill>
        <p:spPr bwMode="auto">
          <a:xfrm>
            <a:off x="862148" y="989225"/>
            <a:ext cx="4085338" cy="20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-81798" y="31407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Ácidos hidroxialcanoicos </a:t>
            </a: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 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poliésteres lineales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7" name="4 Ima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43071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12723"/>
          <a:stretch/>
        </p:blipFill>
        <p:spPr>
          <a:xfrm>
            <a:off x="6737163" y="1311845"/>
            <a:ext cx="5000625" cy="1828881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163911"/>
              </p:ext>
            </p:extLst>
          </p:nvPr>
        </p:nvGraphicFramePr>
        <p:xfrm>
          <a:off x="404948" y="3771356"/>
          <a:ext cx="6028200" cy="1676400"/>
        </p:xfrm>
        <a:graphic>
          <a:graphicData uri="http://schemas.openxmlformats.org/drawingml/2006/table">
            <a:tbl>
              <a:tblPr firstRow="1" firstCol="1"/>
              <a:tblGrid>
                <a:gridCol w="2009177">
                  <a:extLst>
                    <a:ext uri="{9D8B030D-6E8A-4147-A177-3AD203B41FA5}">
                      <a16:colId xmlns:a16="http://schemas.microsoft.com/office/drawing/2014/main" val="2091504196"/>
                    </a:ext>
                  </a:extLst>
                </a:gridCol>
                <a:gridCol w="2009177">
                  <a:extLst>
                    <a:ext uri="{9D8B030D-6E8A-4147-A177-3AD203B41FA5}">
                      <a16:colId xmlns:a16="http://schemas.microsoft.com/office/drawing/2014/main" val="3686916410"/>
                    </a:ext>
                  </a:extLst>
                </a:gridCol>
                <a:gridCol w="2009846">
                  <a:extLst>
                    <a:ext uri="{9D8B030D-6E8A-4147-A177-3AD203B41FA5}">
                      <a16:colId xmlns:a16="http://schemas.microsoft.com/office/drawing/2014/main" val="867161026"/>
                    </a:ext>
                  </a:extLst>
                </a:gridCol>
              </a:tblGrid>
              <a:tr h="4038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 R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del Polímero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Abreviación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36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042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s-EC" sz="14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Poli(3-hidroxibutirato)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P3HB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98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s-EC" sz="14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s-EC" sz="14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Poli(3-hidroxivalerato)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PHV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85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s-EC" sz="14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s-EC" sz="14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s-EC" sz="14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Poli(3-hidroxihexanoato)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PHHx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719948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761641" y="658521"/>
            <a:ext cx="2409121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Estructura de  PHA´s</a:t>
            </a:r>
            <a:endParaRPr lang="es-EC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623407" y="681215"/>
            <a:ext cx="2874633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Clasificación de los PHA´s</a:t>
            </a:r>
            <a:endParaRPr lang="es-EC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8380" y="5325781"/>
            <a:ext cx="1848583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200"/>
              </a:spcAft>
            </a:pPr>
            <a:r>
              <a:rPr lang="es-EC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Andler</a:t>
            </a:r>
            <a:r>
              <a:rPr lang="es-EC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Díaz (2013).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125097" y="3839664"/>
            <a:ext cx="2521131" cy="5132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HOMOPOLÍMEROS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7976909" y="4454407"/>
            <a:ext cx="2521131" cy="5132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COPOLÍMEROS</a:t>
            </a:r>
            <a:endParaRPr lang="es-ES" dirty="0"/>
          </a:p>
        </p:txBody>
      </p:sp>
      <p:sp>
        <p:nvSpPr>
          <p:cNvPr id="11" name="Abrir llave 10"/>
          <p:cNvSpPr/>
          <p:nvPr/>
        </p:nvSpPr>
        <p:spPr>
          <a:xfrm>
            <a:off x="8125097" y="3771356"/>
            <a:ext cx="222068" cy="12294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9909269" y="3017339"/>
            <a:ext cx="1935145" cy="383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200"/>
              </a:spcAft>
            </a:pPr>
            <a:r>
              <a:rPr lang="es-EC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González et al.,(2011).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553893" y="1507308"/>
            <a:ext cx="2426329" cy="856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15194" y="91440"/>
            <a:ext cx="1811786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OBJETIVOS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5870" y="138332"/>
            <a:ext cx="11301303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endParaRPr lang="es-ES" sz="2000" b="1" kern="0" dirty="0" smtClean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s-ES" sz="2000" b="1" kern="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 GENERAL</a:t>
            </a:r>
            <a:endParaRPr lang="es-ES" sz="2000" b="1" i="1" kern="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s-EC" dirty="0" smtClean="0">
                <a:latin typeface="Calibri" panose="020F0502020204030204" pitchFamily="34" charset="0"/>
              </a:rPr>
              <a:t>Determinar </a:t>
            </a:r>
            <a:r>
              <a:rPr lang="es-EC" dirty="0">
                <a:latin typeface="Calibri" panose="020F0502020204030204" pitchFamily="34" charset="0"/>
              </a:rPr>
              <a:t>la producción de </a:t>
            </a:r>
            <a:r>
              <a:rPr lang="es-EC" dirty="0" smtClean="0">
                <a:latin typeface="Calibri" panose="020F0502020204030204" pitchFamily="34" charset="0"/>
              </a:rPr>
              <a:t>polihidroxialcanoatos </a:t>
            </a:r>
            <a:r>
              <a:rPr lang="es-EC" dirty="0">
                <a:latin typeface="Calibri" panose="020F0502020204030204" pitchFamily="34" charset="0"/>
              </a:rPr>
              <a:t>(PHA’s) a partir de una cepa de </a:t>
            </a:r>
            <a:r>
              <a:rPr lang="es-EC" i="1" dirty="0">
                <a:latin typeface="Calibri" panose="020F0502020204030204" pitchFamily="34" charset="0"/>
              </a:rPr>
              <a:t>Bacillus licheniformis </a:t>
            </a:r>
            <a:r>
              <a:rPr lang="es-EC" dirty="0">
                <a:latin typeface="Calibri" panose="020F0502020204030204" pitchFamily="34" charset="0"/>
              </a:rPr>
              <a:t>de la fuente geotermal en </a:t>
            </a:r>
            <a:r>
              <a:rPr lang="es-EC" dirty="0" err="1" smtClean="0">
                <a:latin typeface="Calibri" panose="020F0502020204030204" pitchFamily="34" charset="0"/>
              </a:rPr>
              <a:t>Guapán</a:t>
            </a:r>
            <a:r>
              <a:rPr lang="es-EC" dirty="0" smtClean="0">
                <a:latin typeface="Calibri" panose="020F0502020204030204" pitchFamily="34" charset="0"/>
              </a:rPr>
              <a:t> - Ecuador</a:t>
            </a:r>
            <a:r>
              <a:rPr lang="es-EC" dirty="0">
                <a:latin typeface="Calibri" panose="020F0502020204030204" pitchFamily="34" charset="0"/>
              </a:rPr>
              <a:t>, usando diferentes fuentes de carbono bajo condiciones de </a:t>
            </a:r>
            <a:r>
              <a:rPr lang="es-EC" dirty="0" smtClean="0">
                <a:latin typeface="Calibri" panose="020F0502020204030204" pitchFamily="34" charset="0"/>
              </a:rPr>
              <a:t>laboratorio.</a:t>
            </a:r>
            <a:endParaRPr lang="es-ES" b="1" kern="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S" sz="2000" b="1" kern="0" dirty="0" smtClean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s-ES" sz="2000" b="1" kern="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OBJETIVOS ESPECÍFICOS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</a:rPr>
              <a:t>Comprobar la acumulación de PHA’s de </a:t>
            </a:r>
            <a:r>
              <a:rPr lang="es-ES" i="1" dirty="0">
                <a:latin typeface="Calibri" panose="020F0502020204030204" pitchFamily="34" charset="0"/>
              </a:rPr>
              <a:t>Bacillus licheniformis</a:t>
            </a:r>
            <a:r>
              <a:rPr lang="es-ES" dirty="0">
                <a:latin typeface="Calibri" panose="020F0502020204030204" pitchFamily="34" charset="0"/>
              </a:rPr>
              <a:t> utilizando un medio de cultivo específico como el medio mineral (MM).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</a:rPr>
              <a:t>Determinar la producción de </a:t>
            </a:r>
            <a:r>
              <a:rPr lang="es-ES" dirty="0" err="1">
                <a:latin typeface="Calibri" panose="020F0502020204030204" pitchFamily="34" charset="0"/>
              </a:rPr>
              <a:t>PHA’s</a:t>
            </a:r>
            <a:r>
              <a:rPr lang="es-ES" dirty="0">
                <a:latin typeface="Calibri" panose="020F0502020204030204" pitchFamily="34" charset="0"/>
              </a:rPr>
              <a:t> </a:t>
            </a:r>
            <a:r>
              <a:rPr lang="es-ES" dirty="0" smtClean="0">
                <a:latin typeface="Calibri" panose="020F0502020204030204" pitchFamily="34" charset="0"/>
              </a:rPr>
              <a:t>usando </a:t>
            </a:r>
            <a:r>
              <a:rPr lang="es-ES" dirty="0">
                <a:latin typeface="Calibri" panose="020F0502020204030204" pitchFamily="34" charset="0"/>
              </a:rPr>
              <a:t>como fuente de carbono glucosa, xilosa, sacarosa, almidón y miel de yacón para el crecimiento bacteriano.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</a:rPr>
              <a:t>Determinar el peso seco para medir el rendimiento de PHA’s.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</a:rPr>
              <a:t>Analizar el producto obtenido mediante espectrofotometría UV.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</a:rPr>
              <a:t>Cuantificar la producción de </a:t>
            </a:r>
            <a:r>
              <a:rPr lang="es-ES" dirty="0" err="1">
                <a:latin typeface="Calibri" panose="020F0502020204030204" pitchFamily="34" charset="0"/>
              </a:rPr>
              <a:t>PHA’s</a:t>
            </a:r>
            <a:r>
              <a:rPr lang="es-ES" dirty="0">
                <a:latin typeface="Calibri" panose="020F0502020204030204" pitchFamily="34" charset="0"/>
              </a:rPr>
              <a:t> </a:t>
            </a:r>
            <a:r>
              <a:rPr lang="es-ES" dirty="0" smtClean="0">
                <a:latin typeface="Calibri" panose="020F0502020204030204" pitchFamily="34" charset="0"/>
              </a:rPr>
              <a:t>en </a:t>
            </a:r>
            <a:r>
              <a:rPr lang="es-ES" dirty="0">
                <a:latin typeface="Calibri" panose="020F0502020204030204" pitchFamily="34" charset="0"/>
              </a:rPr>
              <a:t>cada tratamiento.</a:t>
            </a:r>
          </a:p>
          <a:p>
            <a:pPr lvl="0"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endParaRPr lang="es-ES" sz="2000" b="1" i="1" kern="0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9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15737" y="1700072"/>
            <a:ext cx="9039832" cy="1938992"/>
          </a:xfrm>
          <a:prstGeom prst="rect">
            <a:avLst/>
          </a:prstGeom>
          <a:ln>
            <a:solidFill>
              <a:srgbClr val="49D75A"/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200000"/>
              </a:lnSpc>
              <a:spcAft>
                <a:spcPts val="1200"/>
              </a:spcAft>
            </a:pP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cepa bacteriana </a:t>
            </a:r>
            <a:r>
              <a:rPr lang="es-EC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 licheniformis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18.1 aislada de las aguas termales en </a:t>
            </a:r>
            <a:r>
              <a:rPr lang="es-EC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Guapán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Ecuador</a:t>
            </a:r>
            <a:r>
              <a:rPr lang="es-EC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capaz de acumular polihidroxialcanoatos con un rendimiento mayor al 60% utilizando glucosa como fuente de carbono.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1177" y="192977"/>
            <a:ext cx="3433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HIPÓTESIS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780" y="5906600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5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873608" y="5949234"/>
            <a:ext cx="3007793" cy="71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6150" y="54284"/>
            <a:ext cx="3964147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MATERIALES Y MÉTODOS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8798" y="1049629"/>
            <a:ext cx="4938843" cy="418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Calibri" panose="020F0502020204030204" pitchFamily="34" charset="0"/>
              </a:rPr>
              <a:t>1. Reactivación de la cepa </a:t>
            </a:r>
            <a:r>
              <a:rPr lang="x-none" b="1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Bacillus </a:t>
            </a:r>
            <a:r>
              <a:rPr lang="x-none" b="1" i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licheniformis</a:t>
            </a:r>
            <a:r>
              <a:rPr lang="es-ES" b="1" dirty="0" smtClean="0">
                <a:latin typeface="Calibri" panose="020F0502020204030204" pitchFamily="34" charset="0"/>
              </a:rPr>
              <a:t> </a:t>
            </a:r>
            <a:endParaRPr lang="es-ES" b="1" dirty="0">
              <a:latin typeface="Calibri" panose="020F0502020204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27387" t="17785" r="25219" b="23615"/>
          <a:stretch/>
        </p:blipFill>
        <p:spPr>
          <a:xfrm>
            <a:off x="152843" y="1645072"/>
            <a:ext cx="2164484" cy="199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16941" t="31561" r="32251" b="32912"/>
          <a:stretch/>
        </p:blipFill>
        <p:spPr>
          <a:xfrm>
            <a:off x="2413420" y="1660476"/>
            <a:ext cx="2197769" cy="207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/>
          <a:srcRect t="16635" b="36584"/>
          <a:stretch/>
        </p:blipFill>
        <p:spPr>
          <a:xfrm>
            <a:off x="1208397" y="3868335"/>
            <a:ext cx="2410045" cy="200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ángulo 16"/>
          <p:cNvSpPr/>
          <p:nvPr/>
        </p:nvSpPr>
        <p:spPr>
          <a:xfrm>
            <a:off x="6008510" y="1044608"/>
            <a:ext cx="5147170" cy="4180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2" algn="ctr"/>
            <a:r>
              <a:rPr lang="es-ES" b="1" dirty="0" smtClean="0">
                <a:latin typeface="Calibri" panose="020F0502020204030204" pitchFamily="34" charset="0"/>
              </a:rPr>
              <a:t>2</a:t>
            </a:r>
            <a:r>
              <a:rPr lang="es-ES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b="1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Comprobación de la pureza de la cepa bacteriana</a:t>
            </a:r>
            <a:r>
              <a:rPr lang="es-ES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885825" y="4895176"/>
            <a:ext cx="285581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x-none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Cepa 18.1 :</a:t>
            </a: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x-none" sz="1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Bacillus licheniformis </a:t>
            </a:r>
          </a:p>
          <a:p>
            <a:r>
              <a:rPr lang="x-none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en agar nutriente</a:t>
            </a: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s-ES" sz="1400" dirty="0" smtClean="0">
                <a:latin typeface="Calibri" panose="020F0502020204030204" pitchFamily="34" charset="0"/>
              </a:rPr>
              <a:t> </a:t>
            </a:r>
            <a:endParaRPr lang="es-ES" sz="1400" dirty="0">
              <a:latin typeface="Calibri" panose="020F050202020403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242999" y="4718033"/>
            <a:ext cx="22690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x-none" sz="1400" i="1" smtClean="0">
                <a:latin typeface="Calibri" panose="020F0502020204030204" pitchFamily="34" charset="0"/>
                <a:ea typeface="Calibri" panose="020F0502020204030204" pitchFamily="34" charset="0"/>
              </a:rPr>
              <a:t> Bacillus </a:t>
            </a:r>
            <a:r>
              <a:rPr lang="x-none" sz="1400" i="1" err="1" smtClean="0">
                <a:latin typeface="Calibri" panose="020F0502020204030204" pitchFamily="34" charset="0"/>
                <a:ea typeface="Calibri" panose="020F0502020204030204" pitchFamily="34" charset="0"/>
              </a:rPr>
              <a:t>licheniformis</a:t>
            </a:r>
            <a:r>
              <a:rPr lang="x-none" sz="1400" i="1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x-none" sz="1400" smtClean="0">
                <a:latin typeface="Calibri" panose="020F0502020204030204" pitchFamily="34" charset="0"/>
                <a:ea typeface="Calibri" panose="020F0502020204030204" pitchFamily="34" charset="0"/>
              </a:rPr>
              <a:t>100x</a:t>
            </a: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es-ES" sz="1400" dirty="0" smtClean="0">
                <a:latin typeface="Calibri" panose="020F0502020204030204" pitchFamily="34" charset="0"/>
              </a:rPr>
              <a:t> </a:t>
            </a:r>
            <a:endParaRPr lang="es-ES" sz="1400" dirty="0">
              <a:latin typeface="Calibri" panose="020F050202020403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69540" y="3400025"/>
            <a:ext cx="1931090" cy="2524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latin typeface="Calibri" panose="020F0502020204030204" pitchFamily="34" charset="0"/>
              </a:rPr>
              <a:t>Cepario</a:t>
            </a:r>
            <a:r>
              <a:rPr lang="es-ES" dirty="0" smtClean="0">
                <a:latin typeface="Calibri" panose="020F0502020204030204" pitchFamily="34" charset="0"/>
              </a:rPr>
              <a:t> a -80ºC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26" name="AutoShape 8" descr="blob:https://web.whatsapp.com/0a94a827-61ce-4a07-99d3-e4921f894f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2509513" y="3358055"/>
            <a:ext cx="2040943" cy="3169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Elección de la cepa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28" name="AutoShape 8" descr="blob:https://web.whatsapp.com/0a94a827-61ce-4a07-99d3-e4921f894f75"/>
          <p:cNvSpPr>
            <a:spLocks noChangeAspect="1" noChangeArrowheads="1"/>
          </p:cNvSpPr>
          <p:nvPr/>
        </p:nvSpPr>
        <p:spPr bwMode="auto">
          <a:xfrm>
            <a:off x="2413420" y="-20893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1208397" y="5759453"/>
            <a:ext cx="2467275" cy="3411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Reactivación de la cepa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3864" t="12582" r="5763" b="33180"/>
          <a:stretch/>
        </p:blipFill>
        <p:spPr>
          <a:xfrm>
            <a:off x="5619616" y="2002454"/>
            <a:ext cx="3122023" cy="279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2" r="15023"/>
          <a:stretch/>
        </p:blipFill>
        <p:spPr bwMode="auto">
          <a:xfrm>
            <a:off x="8741639" y="2090877"/>
            <a:ext cx="2884304" cy="2534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0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4195" y="160714"/>
            <a:ext cx="4341830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s-ES" b="1" dirty="0">
                <a:latin typeface="Calibri" panose="020F0502020204030204" pitchFamily="34" charset="0"/>
              </a:rPr>
              <a:t>Comprobación de acumulación de PHA’s </a:t>
            </a:r>
          </a:p>
        </p:txBody>
      </p:sp>
      <p:pic>
        <p:nvPicPr>
          <p:cNvPr id="12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11581"/>
          <a:stretch/>
        </p:blipFill>
        <p:spPr>
          <a:xfrm>
            <a:off x="2720781" y="1313820"/>
            <a:ext cx="6918144" cy="380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32" y="1971875"/>
            <a:ext cx="4194412" cy="324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717324" y="1474150"/>
            <a:ext cx="2064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Tabla de </a:t>
            </a:r>
            <a:r>
              <a:rPr lang="es-ES" dirty="0" smtClean="0">
                <a:solidFill>
                  <a:prstClr val="black"/>
                </a:solidFill>
              </a:rPr>
              <a:t>referencia: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645546" y="1843482"/>
            <a:ext cx="2530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</a:rPr>
              <a:t>Prueba con negro Sudán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0" y="2349988"/>
            <a:ext cx="19939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438038" y="3426042"/>
            <a:ext cx="198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</a:rPr>
              <a:t>Resultado: </a:t>
            </a:r>
            <a:r>
              <a:rPr lang="es-ES" b="1" dirty="0">
                <a:solidFill>
                  <a:prstClr val="black"/>
                </a:solidFill>
                <a:latin typeface="Calibri" panose="020F0502020204030204" pitchFamily="34" charset="0"/>
              </a:rPr>
              <a:t>Positivo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24" y="3865713"/>
            <a:ext cx="22256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61" y="5918322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060096" y="899719"/>
            <a:ext cx="2888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Interpretación </a:t>
            </a:r>
            <a:r>
              <a:rPr lang="es-ES" b="1" dirty="0">
                <a:solidFill>
                  <a:prstClr val="black"/>
                </a:solidFill>
                <a:latin typeface="Calibri" panose="020F0502020204030204" pitchFamily="34" charset="0"/>
              </a:rPr>
              <a:t>de resultados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474" y="58506"/>
            <a:ext cx="4071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</a:rPr>
              <a:t>Comprobación de acumulación de PHA’s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3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15400" b="26046"/>
          <a:stretch/>
        </p:blipFill>
        <p:spPr>
          <a:xfrm>
            <a:off x="4822700" y="1635829"/>
            <a:ext cx="2281486" cy="25144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ángulo 7"/>
          <p:cNvSpPr/>
          <p:nvPr/>
        </p:nvSpPr>
        <p:spPr>
          <a:xfrm>
            <a:off x="4458173" y="4557759"/>
            <a:ext cx="3010540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Centrifugación de cultivos: 10000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</a:rPr>
              <a:t>rpm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por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</a:rPr>
              <a:t>15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min. 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1163" b="26723"/>
          <a:stretch/>
        </p:blipFill>
        <p:spPr>
          <a:xfrm>
            <a:off x="8641250" y="661127"/>
            <a:ext cx="1161774" cy="17055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ángulo 10"/>
          <p:cNvSpPr/>
          <p:nvPr/>
        </p:nvSpPr>
        <p:spPr>
          <a:xfrm>
            <a:off x="7762369" y="2401051"/>
            <a:ext cx="2812531" cy="369332"/>
          </a:xfrm>
          <a:prstGeom prst="rect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Lavado con agua destilada.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67" y="2075754"/>
            <a:ext cx="3069465" cy="17265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ángulo redondeado 8"/>
          <p:cNvSpPr/>
          <p:nvPr/>
        </p:nvSpPr>
        <p:spPr>
          <a:xfrm>
            <a:off x="1136238" y="1124322"/>
            <a:ext cx="2651761" cy="7940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endParaRPr lang="es-ES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Condiciones: 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37ºC, 48 h,150 </a:t>
            </a:r>
            <a:r>
              <a:rPr lang="es-ES" dirty="0">
                <a:latin typeface="Calibri" panose="020F0502020204030204" pitchFamily="34" charset="0"/>
              </a:rPr>
              <a:t>rpm</a:t>
            </a:r>
          </a:p>
          <a:p>
            <a:pPr algn="ctr"/>
            <a:endParaRPr lang="es-ES" dirty="0" smtClean="0"/>
          </a:p>
          <a:p>
            <a:pPr algn="ctr"/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399170" y="4292087"/>
            <a:ext cx="3727354" cy="92333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</a:rPr>
              <a:t>Inoculación de la cepa bacteriana </a:t>
            </a:r>
            <a:endParaRPr lang="es-ES" dirty="0" smtClean="0">
              <a:latin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en </a:t>
            </a:r>
            <a:r>
              <a:rPr lang="es-ES" dirty="0">
                <a:latin typeface="Calibri" panose="020F0502020204030204" pitchFamily="34" charset="0"/>
              </a:rPr>
              <a:t>medios de cultivo (MM) </a:t>
            </a:r>
            <a:endParaRPr lang="es-ES" dirty="0" smtClean="0">
              <a:latin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con </a:t>
            </a:r>
            <a:r>
              <a:rPr lang="es-ES" dirty="0">
                <a:latin typeface="Calibri" panose="020F0502020204030204" pitchFamily="34" charset="0"/>
              </a:rPr>
              <a:t>diferentes fuentes de carbono</a:t>
            </a:r>
            <a:r>
              <a:rPr lang="es-ES" dirty="0"/>
              <a:t>.</a:t>
            </a:r>
          </a:p>
        </p:txBody>
      </p:sp>
      <p:sp>
        <p:nvSpPr>
          <p:cNvPr id="17" name="Flecha derecha 16"/>
          <p:cNvSpPr/>
          <p:nvPr/>
        </p:nvSpPr>
        <p:spPr>
          <a:xfrm>
            <a:off x="4126524" y="2885923"/>
            <a:ext cx="480695" cy="3383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 derecha 19"/>
          <p:cNvSpPr/>
          <p:nvPr/>
        </p:nvSpPr>
        <p:spPr>
          <a:xfrm>
            <a:off x="7410515" y="1582366"/>
            <a:ext cx="480695" cy="3383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4 Imag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63555" y="3873248"/>
            <a:ext cx="21347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Protocolo de Lee </a:t>
            </a:r>
            <a:r>
              <a:rPr lang="es-ES" sz="1200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&amp;</a:t>
            </a:r>
            <a:r>
              <a:rPr lang="es-MX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Choi</a:t>
            </a: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</a:rPr>
              <a:t> (1999)</a:t>
            </a:r>
            <a:endParaRPr lang="es-ES" sz="1200" dirty="0">
              <a:latin typeface="Calibri" panose="020F0502020204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23277" y="101268"/>
            <a:ext cx="4183581" cy="400110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marL="0" lvl="1"/>
            <a:r>
              <a:rPr lang="es-ES" b="1" dirty="0">
                <a:ea typeface="Calibri" panose="020F0502020204030204" pitchFamily="34" charset="0"/>
              </a:rPr>
              <a:t>4</a:t>
            </a:r>
            <a:r>
              <a:rPr lang="es-ES" b="1" dirty="0" smtClean="0">
                <a:ea typeface="Calibri" panose="020F0502020204030204" pitchFamily="34" charset="0"/>
              </a:rPr>
              <a:t>. </a:t>
            </a:r>
            <a:r>
              <a:rPr lang="es-EC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Producción y extracción  de </a:t>
            </a: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PHA’s</a:t>
            </a:r>
            <a:r>
              <a:rPr lang="es-ES" b="1" dirty="0" smtClean="0">
                <a:ea typeface="Calibri" panose="020F0502020204030204" pitchFamily="34" charset="0"/>
              </a:rPr>
              <a:t>  </a:t>
            </a:r>
            <a:endParaRPr lang="es-ES" b="1" dirty="0"/>
          </a:p>
        </p:txBody>
      </p:sp>
      <p:sp>
        <p:nvSpPr>
          <p:cNvPr id="14" name="Rectángulo 13"/>
          <p:cNvSpPr/>
          <p:nvPr/>
        </p:nvSpPr>
        <p:spPr>
          <a:xfrm>
            <a:off x="8418163" y="5049463"/>
            <a:ext cx="2840245" cy="757646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Incubación: 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</a:rPr>
              <a:t>30 min con </a:t>
            </a:r>
          </a:p>
          <a:p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</a:rPr>
              <a:t>hipoclorito de sodio al </a:t>
            </a:r>
            <a:r>
              <a:rPr lang="es-MX" dirty="0" smtClean="0">
                <a:latin typeface="Calibri" panose="020F0502020204030204" pitchFamily="34" charset="0"/>
                <a:ea typeface="Calibri" panose="020F0502020204030204" pitchFamily="34" charset="0"/>
              </a:rPr>
              <a:t>0.4%</a:t>
            </a:r>
            <a:endParaRPr lang="es-ES" dirty="0"/>
          </a:p>
        </p:txBody>
      </p:sp>
      <p:sp>
        <p:nvSpPr>
          <p:cNvPr id="16" name="Flecha abajo 15"/>
          <p:cNvSpPr/>
          <p:nvPr/>
        </p:nvSpPr>
        <p:spPr>
          <a:xfrm>
            <a:off x="10709768" y="2833859"/>
            <a:ext cx="365760" cy="39044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/>
          <a:srcRect l="9217" t="6023" r="28111" b="24470"/>
          <a:stretch/>
        </p:blipFill>
        <p:spPr>
          <a:xfrm rot="5400000">
            <a:off x="8953742" y="2507856"/>
            <a:ext cx="1606531" cy="33830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4798" y="695530"/>
            <a:ext cx="121484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libri" panose="020F0502020204030204" pitchFamily="34" charset="0"/>
              </a:rPr>
              <a:t>Método 1</a:t>
            </a:r>
            <a:endParaRPr lang="es-E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061" r="15051"/>
          <a:stretch/>
        </p:blipFill>
        <p:spPr>
          <a:xfrm>
            <a:off x="745144" y="632972"/>
            <a:ext cx="2391688" cy="24635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ángulo 4"/>
          <p:cNvSpPr/>
          <p:nvPr/>
        </p:nvSpPr>
        <p:spPr>
          <a:xfrm>
            <a:off x="652639" y="3424266"/>
            <a:ext cx="2625739" cy="646331"/>
          </a:xfrm>
          <a:prstGeom prst="rect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Secado a 60ºC por 24h</a:t>
            </a:r>
          </a:p>
          <a:p>
            <a:pPr algn="ctr"/>
            <a:r>
              <a:rPr lang="es-ES" b="1" dirty="0" smtClean="0">
                <a:latin typeface="Calibri" panose="020F0502020204030204" pitchFamily="34" charset="0"/>
              </a:rPr>
              <a:t>(Peso seco de la célula) </a:t>
            </a:r>
            <a:endParaRPr lang="es-ES" b="1" dirty="0">
              <a:latin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9699" r="22510"/>
          <a:stretch/>
        </p:blipFill>
        <p:spPr>
          <a:xfrm>
            <a:off x="4519419" y="637674"/>
            <a:ext cx="2187819" cy="24102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ángulo 6"/>
          <p:cNvSpPr/>
          <p:nvPr/>
        </p:nvSpPr>
        <p:spPr>
          <a:xfrm>
            <a:off x="4195174" y="3422630"/>
            <a:ext cx="2900570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Lavado con alcohol 96%, acetona y cloroformo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8012540" y="3422630"/>
            <a:ext cx="2900570" cy="36933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</a:rPr>
              <a:t>Peso seco del PHA obtenido</a:t>
            </a:r>
            <a:endParaRPr lang="es-ES" b="1" dirty="0">
              <a:latin typeface="Calibri" panose="020F050202020403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34027" t="3824" r="33160"/>
          <a:stretch/>
        </p:blipFill>
        <p:spPr>
          <a:xfrm>
            <a:off x="8298872" y="632972"/>
            <a:ext cx="2274296" cy="24284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Flecha derecha 22"/>
          <p:cNvSpPr/>
          <p:nvPr/>
        </p:nvSpPr>
        <p:spPr>
          <a:xfrm>
            <a:off x="3536112" y="1842798"/>
            <a:ext cx="480695" cy="3383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 derecha 23"/>
          <p:cNvSpPr/>
          <p:nvPr/>
        </p:nvSpPr>
        <p:spPr>
          <a:xfrm>
            <a:off x="7262707" y="1842797"/>
            <a:ext cx="480695" cy="3383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/>
              <p:cNvSpPr/>
              <p:nvPr/>
            </p:nvSpPr>
            <p:spPr>
              <a:xfrm>
                <a:off x="3136832" y="5165764"/>
                <a:ext cx="4284310" cy="53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2000">
                        <a:solidFill>
                          <a:srgbClr val="21212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  <m:r>
                      <m:rPr>
                        <m:sty m:val="p"/>
                      </m:rPr>
                      <a:rPr lang="es-ES" sz="2000">
                        <a:solidFill>
                          <a:srgbClr val="21212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PHA</m:t>
                    </m:r>
                    <m:r>
                      <a:rPr lang="es-ES" sz="2000">
                        <a:solidFill>
                          <a:srgbClr val="21212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PesoPHA</m:t>
                        </m:r>
                        <m: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Peso</m:t>
                        </m:r>
                        <m: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seco</m:t>
                        </m:r>
                        <m: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de</m:t>
                        </m:r>
                        <m: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toda</m:t>
                        </m:r>
                        <m: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la</m:t>
                        </m:r>
                        <m: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é</m:t>
                        </m:r>
                        <m:r>
                          <m:rPr>
                            <m:sty m:val="p"/>
                          </m:rPr>
                          <a:rPr lang="es-E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lula</m:t>
                        </m:r>
                      </m:den>
                    </m:f>
                    <m:r>
                      <a:rPr lang="es-E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s-E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s-ES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s-ES" sz="2000" dirty="0"/>
              </a:p>
            </p:txBody>
          </p:sp>
        </mc:Choice>
        <mc:Fallback xmlns="">
          <p:sp>
            <p:nvSpPr>
              <p:cNvPr id="19" name="Rectá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832" y="5165764"/>
                <a:ext cx="4284310" cy="5371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echa abajo 2"/>
          <p:cNvSpPr/>
          <p:nvPr/>
        </p:nvSpPr>
        <p:spPr>
          <a:xfrm>
            <a:off x="9201875" y="4017483"/>
            <a:ext cx="640080" cy="4866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8682714" y="4617658"/>
            <a:ext cx="1733978" cy="6456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POLÍMERO</a:t>
            </a:r>
            <a:endParaRPr lang="es-ES" sz="2400" b="1" dirty="0"/>
          </a:p>
        </p:txBody>
      </p:sp>
      <p:pic>
        <p:nvPicPr>
          <p:cNvPr id="13" name="4 Image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652639" y="3043219"/>
            <a:ext cx="2194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Protocolo de Lee </a:t>
            </a:r>
            <a:r>
              <a:rPr lang="es-ES" sz="1200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&amp;</a:t>
            </a:r>
            <a:r>
              <a:rPr lang="es-MX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es-MX" sz="12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Choi</a:t>
            </a:r>
            <a:r>
              <a:rPr lang="es-MX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</a:rPr>
              <a:t>(1999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s-ES" sz="1400" dirty="0">
              <a:latin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016807" y="4402183"/>
            <a:ext cx="2690431" cy="5382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Cálculo del rendimiento:</a:t>
            </a:r>
            <a:endParaRPr lang="es-E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1655" y="133696"/>
            <a:ext cx="3547125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marL="0" lvl="1"/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s-EC" b="1" dirty="0" smtClean="0">
                <a:latin typeface="Calibri" panose="020F0502020204030204" pitchFamily="34" charset="0"/>
              </a:rPr>
              <a:t>Análisis </a:t>
            </a:r>
            <a:r>
              <a:rPr lang="es-EC" b="1" dirty="0">
                <a:latin typeface="Calibri" panose="020F0502020204030204" pitchFamily="34" charset="0"/>
              </a:rPr>
              <a:t>espectrofotométrico UV </a:t>
            </a:r>
            <a:endParaRPr lang="es-ES" b="1" dirty="0"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48780" y="179862"/>
            <a:ext cx="2271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Protocolo:Law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&amp; </a:t>
            </a:r>
            <a:r>
              <a:rPr lang="es-ES" sz="12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Slepecky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(1961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endParaRPr lang="es-ES" sz="1200" dirty="0">
              <a:latin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400449" y="4245427"/>
            <a:ext cx="1593669" cy="78377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500 µg de la muestra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4086120" y="2351312"/>
            <a:ext cx="770969" cy="43107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99" y="1368388"/>
            <a:ext cx="2644371" cy="25603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ángulo 15"/>
          <p:cNvSpPr/>
          <p:nvPr/>
        </p:nvSpPr>
        <p:spPr>
          <a:xfrm>
            <a:off x="5339795" y="4376055"/>
            <a:ext cx="2510981" cy="87521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En tubo con ácido sulfúrico concentrado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739" y="888274"/>
            <a:ext cx="1886872" cy="33347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Flecha derecha 18"/>
          <p:cNvSpPr/>
          <p:nvPr/>
        </p:nvSpPr>
        <p:spPr>
          <a:xfrm>
            <a:off x="7989261" y="2351312"/>
            <a:ext cx="770969" cy="43107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5339795" y="5404316"/>
            <a:ext cx="2510981" cy="666205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En </a:t>
            </a:r>
            <a:r>
              <a:rPr lang="es-ES" dirty="0" err="1" smtClean="0">
                <a:latin typeface="Calibri" panose="020F0502020204030204" pitchFamily="34" charset="0"/>
              </a:rPr>
              <a:t>bañomaría</a:t>
            </a:r>
            <a:r>
              <a:rPr lang="es-ES" dirty="0" smtClean="0">
                <a:latin typeface="Calibri" panose="020F0502020204030204" pitchFamily="34" charset="0"/>
              </a:rPr>
              <a:t> por 10 min a 94ºC</a:t>
            </a:r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10801" r="-1"/>
          <a:stretch/>
        </p:blipFill>
        <p:spPr>
          <a:xfrm>
            <a:off x="9326880" y="1486170"/>
            <a:ext cx="2265466" cy="184785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9186203" y="3383278"/>
            <a:ext cx="2207623" cy="1724297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Longitud de onda: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200 nm</a:t>
            </a:r>
          </a:p>
          <a:p>
            <a:pPr algn="ctr"/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235 nm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260 nm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280 nm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22" y="5939620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1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5525" y="205312"/>
            <a:ext cx="5205592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marL="0" lvl="1"/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6. </a:t>
            </a:r>
            <a:r>
              <a:rPr lang="es-ES" b="1" dirty="0" smtClean="0">
                <a:latin typeface="Calibri" panose="020F0502020204030204" pitchFamily="34" charset="0"/>
              </a:rPr>
              <a:t>Ensayo </a:t>
            </a:r>
            <a:r>
              <a:rPr lang="es-ES" b="1" dirty="0">
                <a:latin typeface="Calibri" panose="020F0502020204030204" pitchFamily="34" charset="0"/>
              </a:rPr>
              <a:t>de cuantificación de PHA </a:t>
            </a:r>
            <a:r>
              <a:rPr lang="es-ES" b="1" dirty="0" smtClean="0">
                <a:latin typeface="Calibri" panose="020F0502020204030204" pitchFamily="34" charset="0"/>
              </a:rPr>
              <a:t>con negro Sudán</a:t>
            </a:r>
            <a:r>
              <a:rPr lang="es-EC" b="1" dirty="0" smtClean="0">
                <a:latin typeface="Calibri" panose="020F0502020204030204" pitchFamily="34" charset="0"/>
              </a:rPr>
              <a:t> </a:t>
            </a:r>
            <a:endParaRPr lang="es-ES" b="1" dirty="0">
              <a:latin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784" t="24642" r="14061" b="19647"/>
          <a:stretch/>
        </p:blipFill>
        <p:spPr>
          <a:xfrm>
            <a:off x="961242" y="1370831"/>
            <a:ext cx="2513669" cy="324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redondeado 6"/>
          <p:cNvSpPr/>
          <p:nvPr/>
        </p:nvSpPr>
        <p:spPr>
          <a:xfrm>
            <a:off x="823151" y="4635451"/>
            <a:ext cx="2651761" cy="96061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endParaRPr lang="es-ES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Condiciones: 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</a:rPr>
              <a:t>37ºC , 48 h, 150 rpm.</a:t>
            </a:r>
            <a:endParaRPr lang="es-ES" dirty="0">
              <a:latin typeface="Calibri" panose="020F0502020204030204" pitchFamily="34" charset="0"/>
            </a:endParaRPr>
          </a:p>
          <a:p>
            <a:pPr algn="ctr"/>
            <a:endParaRPr lang="es-ES" dirty="0" smtClean="0"/>
          </a:p>
          <a:p>
            <a:pPr algn="ctr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3474912" y="4374459"/>
            <a:ext cx="5692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es-E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es-E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ES" sz="1600" b="1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-</a:t>
            </a:r>
            <a:r>
              <a:rPr lang="es-E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32,058X</a:t>
            </a:r>
            <a:r>
              <a:rPr lang="es-ES" sz="1600" b="1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+ 23,313 </a:t>
            </a: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donde: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s-ES" sz="1400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Concentración de PHA producida por la </a:t>
            </a:r>
            <a:r>
              <a:rPr lang="es-ES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bacteria, g/L.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ES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s-ES" sz="1400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Altura de pico del sobrenadante teñido con </a:t>
            </a:r>
            <a:r>
              <a:rPr lang="es-ES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negro Sudán, </a:t>
            </a:r>
            <a:r>
              <a:rPr lang="es-E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nm.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309" y="608037"/>
            <a:ext cx="7177845" cy="459783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311117" y="251478"/>
            <a:ext cx="2126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Protocolo: Porras </a:t>
            </a:r>
            <a:r>
              <a:rPr lang="es-E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 al., (2018</a:t>
            </a:r>
            <a:r>
              <a:rPr lang="es-ES" sz="1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endParaRPr lang="es-ES" sz="1200" dirty="0">
              <a:latin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31" y="6005631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589745" y="884736"/>
            <a:ext cx="111857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C" b="1" dirty="0">
                <a:latin typeface="Calibri" panose="020F0502020204030204" pitchFamily="34" charset="0"/>
              </a:rPr>
              <a:t>Método </a:t>
            </a:r>
            <a:r>
              <a:rPr lang="es-EC" b="1" dirty="0" smtClean="0">
                <a:latin typeface="Calibri" panose="020F0502020204030204" pitchFamily="34" charset="0"/>
              </a:rPr>
              <a:t>2</a:t>
            </a:r>
            <a:endParaRPr lang="es-E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22860" y="803454"/>
            <a:ext cx="3647269" cy="6581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Problemática Ambiental</a:t>
            </a:r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935415" y="1649160"/>
            <a:ext cx="682479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dirty="0" smtClean="0">
                <a:latin typeface="Calibri" panose="020F0502020204030204" pitchFamily="34" charset="0"/>
              </a:rPr>
              <a:t> </a:t>
            </a:r>
            <a:r>
              <a:rPr lang="es-EC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2017:</a:t>
            </a:r>
            <a:r>
              <a:rPr lang="es-EC" sz="2000" dirty="0" smtClean="0">
                <a:latin typeface="Calibri" panose="020F0502020204030204" pitchFamily="34" charset="0"/>
              </a:rPr>
              <a:t> </a:t>
            </a:r>
            <a:r>
              <a:rPr lang="es-EC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8.300</a:t>
            </a:r>
            <a:r>
              <a:rPr lang="es-EC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s-EC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millones</a:t>
            </a:r>
            <a:r>
              <a:rPr lang="es-EC" sz="2000" dirty="0">
                <a:latin typeface="Calibri" panose="020F0502020204030204" pitchFamily="34" charset="0"/>
              </a:rPr>
              <a:t> de toneladas </a:t>
            </a:r>
            <a:r>
              <a:rPr lang="es-EC" sz="2000" dirty="0" smtClean="0">
                <a:latin typeface="Calibri" panose="020F0502020204030204" pitchFamily="34" charset="0"/>
              </a:rPr>
              <a:t>de </a:t>
            </a:r>
            <a:r>
              <a:rPr lang="es-EC" sz="2000" b="1" dirty="0" smtClean="0">
                <a:latin typeface="Calibri" panose="020F0502020204030204" pitchFamily="34" charset="0"/>
              </a:rPr>
              <a:t>plástico</a:t>
            </a:r>
            <a:r>
              <a:rPr lang="es-EC" sz="2000" dirty="0" smtClean="0">
                <a:latin typeface="Calibri" panose="020F0502020204030204" pitchFamily="34" charset="0"/>
              </a:rPr>
              <a:t> </a:t>
            </a:r>
            <a:r>
              <a:rPr lang="es-EC" sz="2000" dirty="0">
                <a:latin typeface="Calibri" panose="020F0502020204030204" pitchFamily="34" charset="0"/>
              </a:rPr>
              <a:t> </a:t>
            </a:r>
            <a:r>
              <a:rPr lang="es-EC" sz="2000" dirty="0" smtClean="0">
                <a:latin typeface="Calibri" panose="020F0502020204030204" pitchFamily="34" charset="0"/>
              </a:rPr>
              <a:t>en el mundo.</a:t>
            </a:r>
            <a:endParaRPr lang="es-ES" sz="2800" dirty="0">
              <a:latin typeface="Calibri" panose="020F0502020204030204" pitchFamily="34" charset="0"/>
            </a:endParaRPr>
          </a:p>
        </p:txBody>
      </p:sp>
      <p:pic>
        <p:nvPicPr>
          <p:cNvPr id="8198" name="Picture 6" descr="Resultado de imagen para PLASTICO BAS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2" y="2405447"/>
            <a:ext cx="4512303" cy="312468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79420" y="5501830"/>
            <a:ext cx="2381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err="1" smtClean="0">
                <a:latin typeface="Calibri" panose="020F0502020204030204" pitchFamily="34" charset="0"/>
              </a:rPr>
              <a:t>Geyer</a:t>
            </a:r>
            <a:r>
              <a:rPr lang="es-ES" sz="1200" dirty="0">
                <a:latin typeface="Calibri" panose="020F0502020204030204" pitchFamily="34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</a:rPr>
              <a:t>Jambeck</a:t>
            </a:r>
            <a:r>
              <a:rPr lang="es-ES" sz="1200" dirty="0">
                <a:latin typeface="Calibri" panose="020F0502020204030204" pitchFamily="34" charset="0"/>
              </a:rPr>
              <a:t>, &amp; </a:t>
            </a:r>
            <a:r>
              <a:rPr lang="es-ES" sz="1200" dirty="0" smtClean="0">
                <a:latin typeface="Calibri" panose="020F0502020204030204" pitchFamily="34" charset="0"/>
              </a:rPr>
              <a:t>Lavender (2017)</a:t>
            </a:r>
            <a:endParaRPr lang="es-EC" sz="1200" dirty="0" smtClean="0"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5181" y="0"/>
            <a:ext cx="33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INTRODUCCIÓN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796" y="2527317"/>
            <a:ext cx="1424892" cy="1486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7199194" y="3085415"/>
            <a:ext cx="2733911" cy="74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Calibri" panose="020F0502020204030204" pitchFamily="34" charset="0"/>
              </a:rPr>
              <a:t>Peso de </a:t>
            </a:r>
            <a:r>
              <a:rPr lang="es-EC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 millón </a:t>
            </a:r>
            <a:r>
              <a:rPr lang="es-EC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</a:t>
            </a:r>
            <a:r>
              <a:rPr lang="es-EC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C" sz="1400" dirty="0" smtClean="0">
                <a:latin typeface="Calibri" panose="020F0502020204030204" pitchFamily="34" charset="0"/>
              </a:rPr>
              <a:t>Torres Eiffel </a:t>
            </a:r>
            <a:endParaRPr lang="es-ES" sz="1400" dirty="0">
              <a:latin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262576" y="4576544"/>
            <a:ext cx="3670530" cy="9535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>
                <a:solidFill>
                  <a:srgbClr val="FF0000"/>
                </a:solidFill>
              </a:rPr>
              <a:t>30% </a:t>
            </a:r>
            <a:r>
              <a:rPr lang="es-EC" dirty="0"/>
              <a:t>EN </a:t>
            </a:r>
            <a:r>
              <a:rPr lang="es-EC" dirty="0" smtClean="0"/>
              <a:t>USO</a:t>
            </a:r>
            <a:endParaRPr lang="es-EC" b="1" dirty="0" smtClean="0">
              <a:solidFill>
                <a:srgbClr val="FF0000"/>
              </a:solidFill>
            </a:endParaRPr>
          </a:p>
          <a:p>
            <a:r>
              <a:rPr lang="es-EC" b="1" dirty="0" smtClean="0">
                <a:solidFill>
                  <a:srgbClr val="FF0000"/>
                </a:solidFill>
              </a:rPr>
              <a:t>9%</a:t>
            </a:r>
            <a:r>
              <a:rPr lang="es-EC" dirty="0" smtClean="0"/>
              <a:t> RECICLADO</a:t>
            </a:r>
          </a:p>
          <a:p>
            <a:r>
              <a:rPr lang="es-EC" b="1" dirty="0" smtClean="0">
                <a:solidFill>
                  <a:srgbClr val="FF0000"/>
                </a:solidFill>
              </a:rPr>
              <a:t>RESTANTE </a:t>
            </a:r>
            <a:r>
              <a:rPr lang="es-EC" dirty="0" smtClean="0"/>
              <a:t>arrojado al ambiente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6628362" y="763977"/>
            <a:ext cx="4099460" cy="69767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Calibri" panose="020F0502020204030204" pitchFamily="34" charset="0"/>
              </a:rPr>
              <a:t>PRODUCCIÓN DE PLÁSTICO</a:t>
            </a:r>
            <a:endParaRPr lang="es-ES" sz="2400" b="1" dirty="0">
              <a:latin typeface="Calibri" panose="020F0502020204030204" pitchFamily="34" charset="0"/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5226530" y="958133"/>
            <a:ext cx="766781" cy="34883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7853529" y="3879495"/>
            <a:ext cx="1425239" cy="307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Rojas (2018)</a:t>
            </a:r>
            <a:endParaRPr lang="es-E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777110" y="5578923"/>
            <a:ext cx="2913017" cy="5355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Calibri" panose="020F0502020204030204" pitchFamily="34" charset="0"/>
              </a:rPr>
              <a:t>D</a:t>
            </a:r>
            <a:r>
              <a:rPr lang="es-EC" dirty="0" smtClean="0">
                <a:latin typeface="Calibri" panose="020F0502020204030204" pitchFamily="34" charset="0"/>
              </a:rPr>
              <a:t>años irreparables al planeta</a:t>
            </a:r>
            <a:endParaRPr lang="es-ES" dirty="0">
              <a:latin typeface="Calibri" panose="020F0502020204030204" pitchFamily="34" charset="0"/>
            </a:endParaRPr>
          </a:p>
        </p:txBody>
      </p:sp>
      <p:cxnSp>
        <p:nvCxnSpPr>
          <p:cNvPr id="10" name="9 Conector curvado"/>
          <p:cNvCxnSpPr/>
          <p:nvPr/>
        </p:nvCxnSpPr>
        <p:spPr>
          <a:xfrm>
            <a:off x="6377354" y="2274277"/>
            <a:ext cx="1084442" cy="996117"/>
          </a:xfrm>
          <a:prstGeom prst="curvedConnector3">
            <a:avLst/>
          </a:prstGeom>
          <a:ln w="444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29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6150" y="54284"/>
            <a:ext cx="4504306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noProof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RESULTADOS Y </a:t>
            </a:r>
            <a:r>
              <a:rPr lang="es-EC" sz="2800" b="1" noProof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DISCUSIÓN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20" y="5954799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6150" y="520729"/>
            <a:ext cx="5798510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</a:rPr>
              <a:t>Comprobación </a:t>
            </a:r>
            <a:r>
              <a:rPr lang="es-ES" b="1" dirty="0">
                <a:latin typeface="Calibri" panose="020F0502020204030204" pitchFamily="34" charset="0"/>
              </a:rPr>
              <a:t>de acumulación de </a:t>
            </a:r>
            <a:r>
              <a:rPr lang="es-ES" b="1" dirty="0" err="1" smtClean="0">
                <a:latin typeface="Calibri" panose="020F0502020204030204" pitchFamily="34" charset="0"/>
              </a:rPr>
              <a:t>PHA’s</a:t>
            </a:r>
            <a:r>
              <a:rPr lang="es-ES" b="1" dirty="0" smtClean="0">
                <a:latin typeface="Calibri" panose="020F0502020204030204" pitchFamily="34" charset="0"/>
              </a:rPr>
              <a:t> según el sustrato. </a:t>
            </a:r>
            <a:endParaRPr lang="es-ES" b="1" dirty="0"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37805" y="954798"/>
            <a:ext cx="7916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US" i="1" dirty="0" smtClean="0">
                <a:latin typeface="Calibri" panose="020F0502020204030204" pitchFamily="34" charset="0"/>
              </a:rPr>
              <a:t>Burkholderia sacchari </a:t>
            </a:r>
            <a:r>
              <a:rPr lang="en-US" dirty="0" smtClean="0">
                <a:latin typeface="Calibri" panose="020F0502020204030204" pitchFamily="34" charset="0"/>
              </a:rPr>
              <a:t>              </a:t>
            </a:r>
            <a:r>
              <a:rPr lang="en-US" i="1" dirty="0" smtClean="0">
                <a:latin typeface="Calibri" panose="020F0502020204030204" pitchFamily="34" charset="0"/>
              </a:rPr>
              <a:t>Bacillus </a:t>
            </a:r>
            <a:r>
              <a:rPr lang="en-US" i="1" dirty="0">
                <a:latin typeface="Calibri" panose="020F0502020204030204" pitchFamily="34" charset="0"/>
              </a:rPr>
              <a:t>licheniformis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             </a:t>
            </a:r>
            <a:r>
              <a:rPr lang="en-US" i="1" dirty="0" smtClean="0">
                <a:latin typeface="Calibri" panose="020F0502020204030204" pitchFamily="34" charset="0"/>
              </a:rPr>
              <a:t>Escherichia </a:t>
            </a:r>
            <a:r>
              <a:rPr lang="en-US" i="1" dirty="0">
                <a:latin typeface="Calibri" panose="020F0502020204030204" pitchFamily="34" charset="0"/>
              </a:rPr>
              <a:t>coli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65" y="3403112"/>
            <a:ext cx="7778932" cy="21823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b="5831"/>
          <a:stretch/>
        </p:blipFill>
        <p:spPr>
          <a:xfrm>
            <a:off x="2174965" y="1259393"/>
            <a:ext cx="7778932" cy="2182355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548640" y="2233749"/>
            <a:ext cx="1149531" cy="509451"/>
          </a:xfrm>
          <a:prstGeom prst="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Glucosa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548640" y="4239563"/>
            <a:ext cx="1149531" cy="509451"/>
          </a:xfrm>
          <a:prstGeom prst="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Xilosa</a:t>
            </a:r>
            <a:endParaRPr lang="es-E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17141" y="5257096"/>
            <a:ext cx="8286750" cy="36933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 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Comprobación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de la acumulación de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</a:rPr>
              <a:t>PHA’s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según el sustrato.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82" y="5894876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391609" y="299807"/>
            <a:ext cx="7627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</a:rPr>
              <a:t>Burkholderia sacchari   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          </a:t>
            </a:r>
            <a:r>
              <a:rPr lang="en-US" i="1" dirty="0" smtClean="0">
                <a:latin typeface="Calibri" panose="020F0502020204030204" pitchFamily="34" charset="0"/>
              </a:rPr>
              <a:t>Bacillus </a:t>
            </a:r>
            <a:r>
              <a:rPr lang="en-US" i="1" dirty="0">
                <a:latin typeface="Calibri" panose="020F0502020204030204" pitchFamily="34" charset="0"/>
              </a:rPr>
              <a:t>licheniformis </a:t>
            </a:r>
            <a:r>
              <a:rPr lang="en-US" i="1" dirty="0" smtClean="0">
                <a:latin typeface="Calibri" panose="020F0502020204030204" pitchFamily="34" charset="0"/>
              </a:rPr>
              <a:t>    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          </a:t>
            </a:r>
            <a:r>
              <a:rPr lang="en-US" i="1" dirty="0" smtClean="0">
                <a:latin typeface="Calibri" panose="020F0502020204030204" pitchFamily="34" charset="0"/>
              </a:rPr>
              <a:t>Escherichia </a:t>
            </a:r>
            <a:r>
              <a:rPr lang="en-US" i="1" dirty="0">
                <a:latin typeface="Calibri" panose="020F0502020204030204" pitchFamily="34" charset="0"/>
              </a:rPr>
              <a:t>coli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141" y="669139"/>
            <a:ext cx="8305800" cy="23283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141" y="2997528"/>
            <a:ext cx="8286750" cy="2259568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548640" y="1833333"/>
            <a:ext cx="1149531" cy="509451"/>
          </a:xfrm>
          <a:prstGeom prst="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Sacarosa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548640" y="3872586"/>
            <a:ext cx="1149531" cy="509451"/>
          </a:xfrm>
          <a:prstGeom prst="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Almidón</a:t>
            </a:r>
            <a:endParaRPr lang="es-E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902921" y="4861286"/>
            <a:ext cx="9414269" cy="369332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Comprobación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de la acumulación de PHA’s utilizando un sustrato no convencional (miel de yacón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622" y="5996617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47029" y="1543538"/>
            <a:ext cx="11253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                                       </a:t>
            </a:r>
            <a:r>
              <a:rPr lang="en-US" sz="1600" i="1" dirty="0" err="1" smtClean="0">
                <a:latin typeface="Calibri" panose="020F0502020204030204" pitchFamily="34" charset="0"/>
              </a:rPr>
              <a:t>Burkholderia</a:t>
            </a:r>
            <a:r>
              <a:rPr lang="en-US" sz="1600" i="1" dirty="0" smtClean="0">
                <a:latin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</a:rPr>
              <a:t>sacchari</a:t>
            </a:r>
            <a:r>
              <a:rPr lang="en-US" sz="1600" dirty="0">
                <a:latin typeface="Calibri" panose="020F0502020204030204" pitchFamily="34" charset="0"/>
              </a:rPr>
              <a:t>  </a:t>
            </a:r>
            <a:r>
              <a:rPr lang="en-US" sz="1600" dirty="0" smtClean="0">
                <a:latin typeface="Calibri" panose="020F0502020204030204" pitchFamily="34" charset="0"/>
              </a:rPr>
              <a:t>                                   </a:t>
            </a:r>
            <a:r>
              <a:rPr lang="en-US" sz="1600" i="1" dirty="0" smtClean="0">
                <a:latin typeface="Calibri" panose="020F0502020204030204" pitchFamily="34" charset="0"/>
              </a:rPr>
              <a:t>Bacillus </a:t>
            </a:r>
            <a:r>
              <a:rPr lang="en-US" sz="1600" i="1" dirty="0" err="1">
                <a:latin typeface="Calibri" panose="020F0502020204030204" pitchFamily="34" charset="0"/>
              </a:rPr>
              <a:t>licheniformis</a:t>
            </a:r>
            <a:r>
              <a:rPr lang="en-US" sz="1600" dirty="0">
                <a:latin typeface="Calibri" panose="020F0502020204030204" pitchFamily="34" charset="0"/>
              </a:rPr>
              <a:t>  </a:t>
            </a:r>
            <a:r>
              <a:rPr lang="en-US" sz="1600" dirty="0" smtClean="0">
                <a:latin typeface="Calibri" panose="020F0502020204030204" pitchFamily="34" charset="0"/>
              </a:rPr>
              <a:t>                               </a:t>
            </a:r>
            <a:r>
              <a:rPr lang="en-US" sz="1600" i="1" dirty="0" smtClean="0">
                <a:latin typeface="Calibri" panose="020F0502020204030204" pitchFamily="34" charset="0"/>
              </a:rPr>
              <a:t>Escherichia </a:t>
            </a:r>
            <a:r>
              <a:rPr lang="en-US" sz="1600" i="1" dirty="0">
                <a:latin typeface="Calibri" panose="020F0502020204030204" pitchFamily="34" charset="0"/>
              </a:rPr>
              <a:t>coli</a:t>
            </a:r>
            <a:endParaRPr lang="es-ES" sz="1600" dirty="0">
              <a:latin typeface="Calibri" panose="020F0502020204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r="2028"/>
          <a:stretch/>
        </p:blipFill>
        <p:spPr>
          <a:xfrm>
            <a:off x="1902921" y="1912870"/>
            <a:ext cx="9414269" cy="2948416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568030" y="2874636"/>
            <a:ext cx="1149531" cy="1024883"/>
          </a:xfrm>
          <a:prstGeom prst="rightArrow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Miel de yacón</a:t>
            </a:r>
            <a:endParaRPr lang="es-E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2880" y="4772270"/>
            <a:ext cx="6096000" cy="7745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1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Rendimiento de PHA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es-EC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Burkholderia </a:t>
            </a:r>
            <a:r>
              <a:rPr lang="es-EC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sacchari</a:t>
            </a: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mediante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cálculo de DCW y la concentración de PHA.</a:t>
            </a:r>
            <a:endParaRPr lang="es-ES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322060" y="4772269"/>
            <a:ext cx="5478780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Rendimiento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PHA por </a:t>
            </a:r>
            <a:r>
              <a:rPr lang="es-EC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 </a:t>
            </a:r>
            <a:r>
              <a:rPr lang="es-EC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licheniformis</a:t>
            </a: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mediante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cálculo de DCW y la concentración de PHA.</a:t>
            </a:r>
            <a:endParaRPr lang="es-ES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23723" y="290451"/>
            <a:ext cx="10508518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marL="0" lvl="1"/>
            <a:r>
              <a:rPr lang="es-EC" b="1" dirty="0" smtClean="0">
                <a:latin typeface="Calibri" panose="020F0502020204030204" pitchFamily="34" charset="0"/>
              </a:rPr>
              <a:t>Cálculo del Rendimiento de los </a:t>
            </a:r>
            <a:r>
              <a:rPr lang="es-EC" b="1" dirty="0" err="1" smtClean="0">
                <a:latin typeface="Calibri" panose="020F0502020204030204" pitchFamily="34" charset="0"/>
              </a:rPr>
              <a:t>PHA´s</a:t>
            </a:r>
            <a:r>
              <a:rPr lang="es-EC" b="1" dirty="0" smtClean="0">
                <a:latin typeface="Calibri" panose="020F0502020204030204" pitchFamily="34" charset="0"/>
              </a:rPr>
              <a:t>, control positivo</a:t>
            </a:r>
            <a:r>
              <a:rPr lang="es-EC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C" b="1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Burkholderia</a:t>
            </a:r>
            <a:r>
              <a:rPr lang="es-EC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b="1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sacchari</a:t>
            </a:r>
            <a:r>
              <a:rPr lang="es-EC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C" b="1" dirty="0" smtClean="0">
                <a:latin typeface="Calibri" panose="020F0502020204030204" pitchFamily="34" charset="0"/>
              </a:rPr>
              <a:t> </a:t>
            </a:r>
            <a:r>
              <a:rPr lang="es-EC" b="1" dirty="0">
                <a:latin typeface="Calibri" panose="020F0502020204030204" pitchFamily="34" charset="0"/>
              </a:rPr>
              <a:t> </a:t>
            </a:r>
            <a:r>
              <a:rPr lang="es-EC" b="1" dirty="0" smtClean="0">
                <a:latin typeface="Calibri" panose="020F0502020204030204" pitchFamily="34" charset="0"/>
              </a:rPr>
              <a:t>versus </a:t>
            </a:r>
            <a:r>
              <a:rPr lang="es-EC" b="1" i="1" dirty="0" err="1" smtClean="0">
                <a:latin typeface="Calibri" panose="020F0502020204030204" pitchFamily="34" charset="0"/>
              </a:rPr>
              <a:t>Bacillus</a:t>
            </a:r>
            <a:r>
              <a:rPr lang="es-EC" b="1" i="1" dirty="0" smtClean="0">
                <a:latin typeface="Calibri" panose="020F0502020204030204" pitchFamily="34" charset="0"/>
              </a:rPr>
              <a:t> </a:t>
            </a:r>
            <a:r>
              <a:rPr lang="es-EC" b="1" i="1" dirty="0" err="1" smtClean="0">
                <a:latin typeface="Calibri" panose="020F0502020204030204" pitchFamily="34" charset="0"/>
              </a:rPr>
              <a:t>licheniformis</a:t>
            </a:r>
            <a:r>
              <a:rPr lang="es-EC" b="1" i="1" dirty="0" smtClean="0">
                <a:latin typeface="Calibri" panose="020F0502020204030204" pitchFamily="34" charset="0"/>
              </a:rPr>
              <a:t> :</a:t>
            </a:r>
            <a:endParaRPr lang="es-ES" b="1" i="1" dirty="0">
              <a:latin typeface="Calibri" panose="020F0502020204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176" y="5899308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138900" y="1552385"/>
            <a:ext cx="1515291" cy="248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50,43%PHA</a:t>
            </a:r>
            <a:endParaRPr lang="es-E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23723" y="890286"/>
            <a:ext cx="11259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Calibri" panose="020F0502020204030204" pitchFamily="34" charset="0"/>
              </a:rPr>
              <a:t>Método</a:t>
            </a:r>
            <a:r>
              <a:rPr lang="es-EC" sz="1600" b="1" dirty="0" smtClean="0">
                <a:latin typeface="Calibri" panose="020F0502020204030204" pitchFamily="34" charset="0"/>
              </a:rPr>
              <a:t> 1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6" y="1800579"/>
            <a:ext cx="5803928" cy="28526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826" y="1645921"/>
            <a:ext cx="5625247" cy="312634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0432744" y="3125181"/>
            <a:ext cx="870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20,3% PHA</a:t>
            </a:r>
            <a:endParaRPr lang="es-ES" sz="1200" dirty="0"/>
          </a:p>
        </p:txBody>
      </p:sp>
      <p:sp>
        <p:nvSpPr>
          <p:cNvPr id="13" name="Rectángulo 12"/>
          <p:cNvSpPr/>
          <p:nvPr/>
        </p:nvSpPr>
        <p:spPr>
          <a:xfrm>
            <a:off x="6973744" y="2136814"/>
            <a:ext cx="1236850" cy="274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39,34%PHA</a:t>
            </a:r>
            <a:endParaRPr lang="es-E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2780411" y="880021"/>
            <a:ext cx="2624795" cy="197993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75660" y="3336237"/>
            <a:ext cx="2624795" cy="2127861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6055558" y="864260"/>
            <a:ext cx="2645544" cy="1995691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/>
          <a:stretch>
            <a:fillRect/>
          </a:stretch>
        </p:blipFill>
        <p:spPr>
          <a:xfrm>
            <a:off x="6172148" y="3355827"/>
            <a:ext cx="2794873" cy="1974514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/>
          <a:stretch>
            <a:fillRect/>
          </a:stretch>
        </p:blipFill>
        <p:spPr>
          <a:xfrm>
            <a:off x="9190400" y="2202819"/>
            <a:ext cx="2866246" cy="183774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23723" y="290451"/>
            <a:ext cx="3293850" cy="369332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pPr marL="0" lvl="1"/>
            <a:r>
              <a:rPr lang="es-EC" b="1" dirty="0" smtClean="0">
                <a:latin typeface="Calibri" panose="020F0502020204030204" pitchFamily="34" charset="0"/>
              </a:rPr>
              <a:t>Análisis </a:t>
            </a:r>
            <a:r>
              <a:rPr lang="es-EC" b="1" dirty="0">
                <a:latin typeface="Calibri" panose="020F0502020204030204" pitchFamily="34" charset="0"/>
              </a:rPr>
              <a:t>espectrofotométrico UV </a:t>
            </a:r>
            <a:endParaRPr lang="es-ES" b="1" dirty="0">
              <a:latin typeface="Calibri" panose="020F050202020403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21" y="5844218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326924" y="4199842"/>
            <a:ext cx="20185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spc="1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Fuente: </a:t>
            </a:r>
            <a:r>
              <a:rPr lang="es-ES" sz="1100" spc="1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Law</a:t>
            </a:r>
            <a:r>
              <a:rPr lang="es-ES" sz="1100" spc="1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&amp; </a:t>
            </a:r>
            <a:r>
              <a:rPr lang="es-ES" sz="1100" spc="1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Slepecky</a:t>
            </a:r>
            <a:r>
              <a:rPr lang="es-ES" sz="1100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(1961) </a:t>
            </a:r>
            <a:endParaRPr lang="es-ES" sz="1100" dirty="0">
              <a:latin typeface="Calibri" panose="020F050202020403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4679" y="1869986"/>
            <a:ext cx="2005969" cy="253859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latin typeface="Calibri" panose="020F0502020204030204" pitchFamily="34" charset="0"/>
              </a:rPr>
              <a:t>Resultado esperado</a:t>
            </a:r>
            <a:endParaRPr lang="es-ES" sz="1400" dirty="0">
              <a:latin typeface="Calibri" panose="020F050202020403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5" y="2123845"/>
            <a:ext cx="2022268" cy="2022268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3347527" y="562742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  <a:tabLst>
                <a:tab pos="2865755" algn="ctr"/>
                <a:tab pos="3472815" algn="l"/>
              </a:tabLst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 convertido en ácido crotónico.</a:t>
            </a:r>
            <a:endParaRPr lang="es-E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9931" y="1304231"/>
            <a:ext cx="5837239" cy="280580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0660" y="4151454"/>
            <a:ext cx="6096000" cy="7130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  <a:tabLst>
                <a:tab pos="2865755" algn="ctr"/>
                <a:tab pos="3472815" algn="l"/>
              </a:tabLst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Concentración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PHA (g/L) mediante </a:t>
            </a: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espectrofotometría UV </a:t>
            </a:r>
          </a:p>
          <a:p>
            <a:pPr algn="ctr">
              <a:spcAft>
                <a:spcPts val="1000"/>
              </a:spcAft>
              <a:tabLst>
                <a:tab pos="2865755" algn="ctr"/>
                <a:tab pos="3472815" algn="l"/>
              </a:tabLst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negro Sudán y</a:t>
            </a: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diferentes fuentes de carbono.</a:t>
            </a:r>
            <a:endParaRPr lang="es-E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04726" y="197812"/>
            <a:ext cx="4057329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marL="0" lvl="1"/>
            <a:r>
              <a:rPr lang="es-ES" b="1" dirty="0">
                <a:latin typeface="Calibri" panose="020F0502020204030204" pitchFamily="34" charset="0"/>
              </a:rPr>
              <a:t>C</a:t>
            </a:r>
            <a:r>
              <a:rPr lang="es-ES" b="1" dirty="0" smtClean="0">
                <a:latin typeface="Calibri" panose="020F0502020204030204" pitchFamily="34" charset="0"/>
              </a:rPr>
              <a:t>uantificación </a:t>
            </a:r>
            <a:r>
              <a:rPr lang="es-ES" b="1" dirty="0">
                <a:latin typeface="Calibri" panose="020F0502020204030204" pitchFamily="34" charset="0"/>
              </a:rPr>
              <a:t>de PHA </a:t>
            </a:r>
            <a:r>
              <a:rPr lang="es-ES" b="1" dirty="0" smtClean="0">
                <a:latin typeface="Calibri" panose="020F0502020204030204" pitchFamily="34" charset="0"/>
              </a:rPr>
              <a:t>con negro Sudán</a:t>
            </a:r>
            <a:r>
              <a:rPr lang="es-EC" b="1" dirty="0" smtClean="0">
                <a:latin typeface="Calibri" panose="020F0502020204030204" pitchFamily="34" charset="0"/>
              </a:rPr>
              <a:t> </a:t>
            </a:r>
            <a:endParaRPr lang="es-ES" b="1" dirty="0">
              <a:latin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8525"/>
          <a:stretch/>
        </p:blipFill>
        <p:spPr>
          <a:xfrm>
            <a:off x="6721850" y="1498417"/>
            <a:ext cx="5269853" cy="3009545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66" y="5938634"/>
            <a:ext cx="30051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10660" y="727469"/>
            <a:ext cx="11259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Calibri" panose="020F0502020204030204" pitchFamily="34" charset="0"/>
              </a:rPr>
              <a:t>Método 2</a:t>
            </a:r>
            <a:endParaRPr lang="es-ES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9005" y="705394"/>
            <a:ext cx="11674768" cy="5165517"/>
          </a:xfrm>
          <a:prstGeom prst="rect">
            <a:avLst/>
          </a:prstGeom>
          <a:ln>
            <a:solidFill>
              <a:srgbClr val="49D75A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cepa de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 licheniformis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aislada de la fuente geotermal en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Guapán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Ecuador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produjo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Polihidroxialcanoatos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todas las fuentes de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carbono: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glucosa, xilosa, sacarosa, almidón y miel de yacón. </a:t>
            </a:r>
            <a:endParaRPr lang="es-EC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rendimiento de polihidroxialcanoatos </a:t>
            </a:r>
            <a:r>
              <a:rPr lang="es-EC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alto 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con </a:t>
            </a:r>
            <a:r>
              <a:rPr lang="es-EC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glucosa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(39,34% PHA), seguido de xilosa (33,94% PHA), almidón (31,89% PHA), sacarosa (30,88% PHA) y miel de yacón (20,3% PHA</a:t>
            </a: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200"/>
              </a:spcBef>
              <a:spcAft>
                <a:spcPts val="120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pesos secos de las células productoras de </a:t>
            </a:r>
            <a:r>
              <a:rPr lang="es-EC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polihidroxialcanoatos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fueron: el </a:t>
            </a: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alto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glucosa (5,72g/L) seguido de almidón (5,39 g/L), miel de yacón (5,32g/L), xilosa (4,42g/L) y finalmente sacarosa (4,08g/L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1184" y="5976766"/>
            <a:ext cx="3170155" cy="641947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326571" y="120619"/>
            <a:ext cx="3265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CONCLUSIONES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00445" y="674386"/>
            <a:ext cx="11361259" cy="5124480"/>
          </a:xfrm>
          <a:prstGeom prst="rect">
            <a:avLst/>
          </a:prstGeom>
          <a:ln>
            <a:solidFill>
              <a:srgbClr val="49D75A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productos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obtenidos de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 licheniformis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</a:t>
            </a:r>
            <a:r>
              <a:rPr lang="es-ES" b="1" dirty="0" err="1" smtClean="0">
                <a:latin typeface="Calibri" panose="020F0502020204030204" pitchFamily="34" charset="0"/>
              </a:rPr>
              <a:t>polihidroxibutiratos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(PHB), un tipo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polihidroxialcanoatos.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concentración de polihidroxialcanoatos con el método de Sudán 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alta </a:t>
            </a: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con 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glucosa (7,6g/L), seguida con almidón (6,47g/L), yacón (5,2g/L), sacarosa (4,25g/L) y xilosa (3,52g/L</a:t>
            </a: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lnSpc>
                <a:spcPct val="200000"/>
              </a:lnSpc>
              <a:spcAft>
                <a:spcPts val="600"/>
              </a:spcAft>
            </a:pPr>
            <a:endParaRPr lang="es-EC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Burkholderia sacchari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</a:t>
            </a:r>
            <a:r>
              <a:rPr lang="es-EC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capaz de acumular polihidroxialcanoatos con la fuente de carbono menos costosa (miel de yacón)</a:t>
            </a:r>
            <a:r>
              <a:rPr lang="es-EC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mientras que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 licheniformis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lo hizo con un rendimiento de 20,3% PHA.</a:t>
            </a:r>
          </a:p>
          <a:p>
            <a:pPr lvl="0" algn="just">
              <a:lnSpc>
                <a:spcPct val="200000"/>
              </a:lnSpc>
              <a:spcAft>
                <a:spcPts val="600"/>
              </a:spcAft>
            </a:pPr>
            <a:endParaRPr lang="es-EC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hipótesis propuesta fue rechazada, el rendimiento de los PHA´s con glucosa fue menor a 60% PHA.</a:t>
            </a:r>
          </a:p>
        </p:txBody>
      </p:sp>
      <p:pic>
        <p:nvPicPr>
          <p:cNvPr id="5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1184" y="597676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94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4526" y="109248"/>
            <a:ext cx="3690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RECOMENDACIONES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96834" y="694023"/>
            <a:ext cx="1004533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y estandarizar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medio de cultivo, el tiempo de fermentación y la temperatura óptima en la que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licheniformis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aumente la producción, rendimiento y concentración de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polihidroxialcanoatos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tilizar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biología sintética para insertar genes con el fin de aumentar la acumulación y producción de polihidroxialcanoatos en la cepa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s-EC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licheniformis</a:t>
            </a:r>
            <a:r>
              <a:rPr lang="es-EC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</a:pPr>
            <a:endParaRPr lang="es-EC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Probar la producción de PHA’s 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</a:rPr>
              <a:t>con </a:t>
            </a: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</a:rPr>
              <a:t>más 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</a:rPr>
              <a:t>fuentes de </a:t>
            </a:r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carbono </a:t>
            </a:r>
            <a:r>
              <a:rPr lang="es-ES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 enfocarse en</a:t>
            </a:r>
            <a:r>
              <a:rPr lang="es-EC" dirty="0" smtClean="0">
                <a:latin typeface="Calibri" panose="020F0502020204030204" pitchFamily="34" charset="0"/>
              </a:rPr>
              <a:t> </a:t>
            </a:r>
            <a:r>
              <a:rPr lang="es-EC" dirty="0">
                <a:latin typeface="Calibri" panose="020F0502020204030204" pitchFamily="34" charset="0"/>
              </a:rPr>
              <a:t>aplicaciones </a:t>
            </a:r>
            <a:r>
              <a:rPr lang="es-EC" dirty="0" smtClean="0">
                <a:latin typeface="Calibri" panose="020F0502020204030204" pitchFamily="34" charset="0"/>
              </a:rPr>
              <a:t>biomédicas ya que el costo beneficio es justificado.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1184" y="5976766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012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554803" y="5913558"/>
            <a:ext cx="2606578" cy="7232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715">
              <a:solidFill>
                <a:srgbClr val="000000"/>
              </a:solidFill>
            </a:endParaRPr>
          </a:p>
        </p:txBody>
      </p:sp>
      <p:pic>
        <p:nvPicPr>
          <p:cNvPr id="10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3436" y="5954232"/>
            <a:ext cx="3170155" cy="641947"/>
          </a:xfrm>
          <a:prstGeom prst="rect">
            <a:avLst/>
          </a:prstGeom>
          <a:noFill/>
        </p:spPr>
      </p:pic>
      <p:pic>
        <p:nvPicPr>
          <p:cNvPr id="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924" y="952639"/>
            <a:ext cx="5798879" cy="1342788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26126" y="43876"/>
            <a:ext cx="355135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AGRADECIMIENTOS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5" y="3202196"/>
            <a:ext cx="2730106" cy="1371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092" y="952639"/>
            <a:ext cx="1606733" cy="156782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36915" y="2619415"/>
            <a:ext cx="773321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Alma Koch </a:t>
            </a:r>
            <a:r>
              <a:rPr lang="es-EC" sz="2000" dirty="0" err="1" smtClean="0">
                <a:latin typeface="Calibri" panose="020F0502020204030204" pitchFamily="34" charset="0"/>
              </a:rPr>
              <a:t>Kaiser</a:t>
            </a:r>
            <a:r>
              <a:rPr lang="es-EC" sz="2000" dirty="0" smtClean="0">
                <a:latin typeface="Calibri" panose="020F0502020204030204" pitchFamily="34" charset="0"/>
              </a:rPr>
              <a:t> </a:t>
            </a:r>
            <a:r>
              <a:rPr lang="es-EC" sz="2000" dirty="0" err="1" smtClean="0">
                <a:latin typeface="Calibri" panose="020F0502020204030204" pitchFamily="34" charset="0"/>
              </a:rPr>
              <a:t>MSc</a:t>
            </a:r>
            <a:r>
              <a:rPr lang="es-EC" sz="2000" dirty="0" smtClean="0">
                <a:latin typeface="Calibri" panose="020F0502020204030204" pitchFamily="34" charset="0"/>
              </a:rPr>
              <a:t>.</a:t>
            </a:r>
            <a:endParaRPr lang="es-EC" sz="2000" dirty="0">
              <a:latin typeface="Calibri" panose="020F0502020204030204" pitchFamily="34" charset="0"/>
            </a:endParaRPr>
          </a:p>
          <a:p>
            <a:pPr algn="ctr"/>
            <a:r>
              <a:rPr lang="es-EC" dirty="0">
                <a:latin typeface="Calibri" panose="020F0502020204030204" pitchFamily="34" charset="0"/>
              </a:rPr>
              <a:t>Directora del Proyecto de </a:t>
            </a:r>
            <a:r>
              <a:rPr lang="es-EC" dirty="0" smtClean="0">
                <a:latin typeface="Calibri" panose="020F0502020204030204" pitchFamily="34" charset="0"/>
              </a:rPr>
              <a:t>titulación.</a:t>
            </a:r>
            <a:endParaRPr lang="es-EC" dirty="0">
              <a:latin typeface="Calibri" panose="020F0502020204030204" pitchFamily="34" charset="0"/>
            </a:endParaRPr>
          </a:p>
          <a:p>
            <a:pPr algn="ctr"/>
            <a:endParaRPr lang="es-EC" sz="2000" dirty="0">
              <a:latin typeface="Calibri" panose="020F0502020204030204" pitchFamily="34" charset="0"/>
            </a:endParaRPr>
          </a:p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Andrés Izquierdo PhD.</a:t>
            </a:r>
            <a:endParaRPr lang="es-EC" sz="2000" dirty="0">
              <a:latin typeface="Calibri" panose="020F0502020204030204" pitchFamily="34" charset="0"/>
            </a:endParaRPr>
          </a:p>
          <a:p>
            <a:pPr algn="ctr"/>
            <a:r>
              <a:rPr lang="es-EC" dirty="0" smtClean="0">
                <a:latin typeface="Calibri" panose="020F0502020204030204" pitchFamily="34" charset="0"/>
              </a:rPr>
              <a:t>Director del Proyecto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 ESPE: Aislamiento de microorganismos de 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fuentes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geotermales del Ecuador.</a:t>
            </a:r>
          </a:p>
          <a:p>
            <a:pPr algn="ctr"/>
            <a:endParaRPr lang="es-EC" dirty="0">
              <a:latin typeface="Calibri" panose="020F0502020204030204" pitchFamily="34" charset="0"/>
            </a:endParaRPr>
          </a:p>
          <a:p>
            <a:pPr algn="ctr"/>
            <a:r>
              <a:rPr lang="es-EC" dirty="0" smtClean="0">
                <a:latin typeface="Calibri" panose="020F0502020204030204" pitchFamily="34" charset="0"/>
              </a:rPr>
              <a:t>Linda Guamán PhD. UTE</a:t>
            </a:r>
            <a:endParaRPr lang="es-EC" dirty="0">
              <a:latin typeface="Calibri" panose="020F0502020204030204" pitchFamily="34" charset="0"/>
            </a:endParaRPr>
          </a:p>
          <a:p>
            <a:pPr algn="ctr"/>
            <a:endParaRPr lang="es-EC" dirty="0">
              <a:latin typeface="Calibri" panose="020F0502020204030204" pitchFamily="34" charset="0"/>
            </a:endParaRPr>
          </a:p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Familia</a:t>
            </a:r>
          </a:p>
          <a:p>
            <a:pPr algn="ctr"/>
            <a:endParaRPr lang="es-EC" sz="2000" dirty="0" smtClean="0">
              <a:latin typeface="Calibri" panose="020F0502020204030204" pitchFamily="34" charset="0"/>
            </a:endParaRPr>
          </a:p>
          <a:p>
            <a:pPr algn="ctr"/>
            <a:r>
              <a:rPr lang="es-EC" sz="2000" dirty="0" smtClean="0">
                <a:latin typeface="Calibri" panose="020F0502020204030204" pitchFamily="34" charset="0"/>
              </a:rPr>
              <a:t>Amigos</a:t>
            </a:r>
            <a:endParaRPr lang="es-EC" sz="2000" dirty="0">
              <a:latin typeface="Calibri" panose="020F0502020204030204" pitchFamily="34" charset="0"/>
            </a:endParaRPr>
          </a:p>
          <a:p>
            <a:pPr algn="ctr"/>
            <a:endParaRPr lang="es-EC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377717" y="3486218"/>
            <a:ext cx="2141355" cy="7143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Calibri" panose="020F0502020204030204" pitchFamily="34" charset="0"/>
              </a:rPr>
              <a:t>400 años</a:t>
            </a:r>
            <a:endParaRPr lang="es-ES" sz="2800" dirty="0">
              <a:latin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41104" y="3486218"/>
            <a:ext cx="2416629" cy="7315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Calibri" panose="020F0502020204030204" pitchFamily="34" charset="0"/>
              </a:rPr>
              <a:t>100 años</a:t>
            </a:r>
            <a:endParaRPr lang="es-ES" sz="2800" dirty="0">
              <a:latin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661183" y="3439125"/>
            <a:ext cx="2347228" cy="7184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latin typeface="Calibri" panose="020F0502020204030204" pitchFamily="34" charset="0"/>
              </a:rPr>
              <a:t>1000 años</a:t>
            </a:r>
            <a:endParaRPr lang="es-ES" sz="2400" dirty="0">
              <a:latin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972041" y="3492748"/>
            <a:ext cx="2052178" cy="7184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Calibri" panose="020F0502020204030204" pitchFamily="34" charset="0"/>
              </a:rPr>
              <a:t>150 años</a:t>
            </a:r>
            <a:endParaRPr lang="es-ES" sz="2800" dirty="0"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74320" y="375158"/>
            <a:ext cx="3849187" cy="5355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rgbClr val="00B050"/>
                </a:solidFill>
              </a:rPr>
              <a:t>Tiempo de degradación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912796" y="1113859"/>
            <a:ext cx="2224614" cy="370484"/>
          </a:xfrm>
          <a:prstGeom prst="rect">
            <a:avLst/>
          </a:prstGeom>
          <a:solidFill>
            <a:srgbClr val="7DF3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atin typeface="Calibri" panose="020F0502020204030204" pitchFamily="34" charset="0"/>
              </a:rPr>
              <a:t>Material duradero</a:t>
            </a:r>
            <a:endParaRPr lang="es-ES" sz="2000" b="1" dirty="0">
              <a:latin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131182" y="4593600"/>
            <a:ext cx="1485737" cy="309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Fuente: Unifeed.com</a:t>
            </a:r>
            <a:endParaRPr lang="es-E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Resultado de imagen para DEGRADACIÃN PLASTIC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2"/>
          <a:stretch/>
        </p:blipFill>
        <p:spPr bwMode="auto">
          <a:xfrm>
            <a:off x="714418" y="4903316"/>
            <a:ext cx="10902501" cy="973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4357043" y="5829405"/>
            <a:ext cx="3255310" cy="8114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Fuente </a:t>
            </a:r>
            <a:r>
              <a:rPr lang="es-E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</a:t>
            </a:r>
            <a:r>
              <a:rPr lang="es-ES" sz="24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 RENOVABLE</a:t>
            </a:r>
            <a:endParaRPr lang="es-ES" sz="24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90" y="1632762"/>
            <a:ext cx="9538323" cy="17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Rectángulo"/>
          <p:cNvSpPr/>
          <p:nvPr/>
        </p:nvSpPr>
        <p:spPr>
          <a:xfrm>
            <a:off x="1737359" y="1737360"/>
            <a:ext cx="8459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200" dirty="0">
                <a:latin typeface="Brush Script MT" panose="03060802040406070304" pitchFamily="66" charset="0"/>
              </a:rPr>
              <a:t>¡Muchas gracias por su atención!</a:t>
            </a:r>
          </a:p>
        </p:txBody>
      </p:sp>
      <p:pic>
        <p:nvPicPr>
          <p:cNvPr id="6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3436" y="5954232"/>
            <a:ext cx="3170155" cy="64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42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sultado de imagen para PROBLEMATICA PLAS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7" y="719440"/>
            <a:ext cx="4150519" cy="255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La fotografÃ­a que conmoviÃ³ al mundo este 2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7" r="40496"/>
          <a:stretch/>
        </p:blipFill>
        <p:spPr bwMode="auto">
          <a:xfrm>
            <a:off x="5087598" y="800640"/>
            <a:ext cx="2817411" cy="2522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99" y="3659531"/>
            <a:ext cx="3794776" cy="228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887" y="3700879"/>
            <a:ext cx="3100832" cy="220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561" y="854182"/>
            <a:ext cx="3094187" cy="2415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Resultado de imagen para PECES AFECTADOS POR EL PLASTI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999" y="3789964"/>
            <a:ext cx="2908458" cy="2064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2674586" y="3097876"/>
            <a:ext cx="6923498" cy="7694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/>
            <a:r>
              <a:rPr lang="es-ES" sz="32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Al menos </a:t>
            </a:r>
            <a:r>
              <a:rPr lang="es-ES" sz="4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 </a:t>
            </a:r>
            <a:r>
              <a:rPr lang="es-ES" sz="4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700</a:t>
            </a:r>
            <a:r>
              <a:rPr lang="es-ES" sz="32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 </a:t>
            </a:r>
            <a:r>
              <a:rPr lang="es-ES" sz="3200" dirty="0">
                <a:solidFill>
                  <a:srgbClr val="333333"/>
                </a:solidFill>
                <a:latin typeface="Calibri" panose="020F0502020204030204" pitchFamily="34" charset="0"/>
              </a:rPr>
              <a:t>especies </a:t>
            </a:r>
            <a:r>
              <a:rPr lang="es-ES" sz="32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comen </a:t>
            </a:r>
            <a:r>
              <a:rPr lang="es-ES" sz="3200" dirty="0">
                <a:solidFill>
                  <a:srgbClr val="333333"/>
                </a:solidFill>
                <a:latin typeface="Calibri" panose="020F0502020204030204" pitchFamily="34" charset="0"/>
              </a:rPr>
              <a:t>plástico</a:t>
            </a:r>
            <a:endParaRPr lang="es-ES" sz="2000" b="0" i="0" dirty="0">
              <a:solidFill>
                <a:srgbClr val="333333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954162" y="5854834"/>
            <a:ext cx="2933037" cy="76316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latin typeface="Calibri" panose="020F0502020204030204" pitchFamily="34" charset="0"/>
              </a:rPr>
              <a:t>TOXICIDAD</a:t>
            </a:r>
            <a:endParaRPr lang="es-ES" sz="3200" b="1" dirty="0">
              <a:latin typeface="Calibri" panose="020F050202020403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1673812" y="5904961"/>
            <a:ext cx="2467605" cy="79299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 smtClean="0">
                <a:latin typeface="Calibri" panose="020F0502020204030204" pitchFamily="34" charset="0"/>
              </a:rPr>
              <a:t>ASFIXIA</a:t>
            </a:r>
            <a:endParaRPr lang="es-ES" sz="3600" b="1" dirty="0">
              <a:latin typeface="Calibri" panose="020F050202020403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275156" y="5886163"/>
            <a:ext cx="2442294" cy="79299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latin typeface="Calibri" panose="020F0502020204030204" pitchFamily="34" charset="0"/>
              </a:rPr>
              <a:t>MUERTE</a:t>
            </a:r>
            <a:endParaRPr lang="es-ES" sz="3200" b="1" dirty="0">
              <a:latin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82436" y="240078"/>
            <a:ext cx="8138161" cy="76944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dirty="0">
                <a:latin typeface="Calibri" panose="020F0502020204030204" pitchFamily="34" charset="0"/>
              </a:rPr>
              <a:t>En el </a:t>
            </a:r>
            <a:r>
              <a:rPr lang="es-E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2050</a:t>
            </a:r>
            <a:r>
              <a:rPr lang="es-ES" sz="2800" dirty="0">
                <a:latin typeface="Calibri" panose="020F0502020204030204" pitchFamily="34" charset="0"/>
              </a:rPr>
              <a:t> habrá más plástico que peces en </a:t>
            </a:r>
            <a:r>
              <a:rPr lang="es-ES" sz="2800" dirty="0" smtClean="0">
                <a:latin typeface="Calibri" panose="020F0502020204030204" pitchFamily="34" charset="0"/>
              </a:rPr>
              <a:t>el  MAR</a:t>
            </a:r>
            <a:endParaRPr lang="es-E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2638" y="400729"/>
            <a:ext cx="3472315" cy="888275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MICROPLÁSTICOS</a:t>
            </a:r>
            <a:endParaRPr lang="es-ES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817228" y="471635"/>
            <a:ext cx="4519514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latin typeface="Calibri" panose="020F0502020204030204" pitchFamily="34" charset="0"/>
                <a:ea typeface="MyriadPro-SemiCn"/>
              </a:rPr>
              <a:t>Rompimiento de </a:t>
            </a:r>
            <a:r>
              <a:rPr lang="es-MX" sz="2000" dirty="0">
                <a:latin typeface="Calibri" panose="020F0502020204030204" pitchFamily="34" charset="0"/>
                <a:ea typeface="MyriadPro-SemiCn"/>
              </a:rPr>
              <a:t>los residuos </a:t>
            </a:r>
            <a:r>
              <a:rPr lang="es-MX" sz="2000" dirty="0" smtClean="0">
                <a:latin typeface="Calibri" panose="020F0502020204030204" pitchFamily="34" charset="0"/>
                <a:ea typeface="MyriadPro-SemiCn"/>
              </a:rPr>
              <a:t>plásticos en la naturaleza </a:t>
            </a:r>
            <a:endParaRPr lang="es-ES" sz="2000" dirty="0">
              <a:latin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223" y="2002007"/>
            <a:ext cx="4519514" cy="25309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ángulo 9"/>
          <p:cNvSpPr/>
          <p:nvPr/>
        </p:nvSpPr>
        <p:spPr>
          <a:xfrm>
            <a:off x="269630" y="1504768"/>
            <a:ext cx="5703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rgbClr val="2B2B2B"/>
                </a:solidFill>
                <a:latin typeface="Calibri" panose="020F0502020204030204" pitchFamily="34" charset="0"/>
              </a:rPr>
              <a:t>EN EL </a:t>
            </a:r>
            <a:r>
              <a:rPr lang="es-E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90% </a:t>
            </a:r>
            <a:r>
              <a:rPr lang="es-ES" sz="2000" dirty="0" smtClean="0">
                <a:solidFill>
                  <a:srgbClr val="2B2B2B"/>
                </a:solidFill>
                <a:latin typeface="Calibri" panose="020F0502020204030204" pitchFamily="34" charset="0"/>
              </a:rPr>
              <a:t>DEL </a:t>
            </a:r>
            <a:r>
              <a:rPr 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AGUA</a:t>
            </a:r>
            <a:r>
              <a:rPr lang="es-ES" sz="2000" dirty="0" smtClean="0">
                <a:solidFill>
                  <a:srgbClr val="2B2B2B"/>
                </a:solidFill>
                <a:latin typeface="Calibri" panose="020F0502020204030204" pitchFamily="34" charset="0"/>
              </a:rPr>
              <a:t> EMBOTELLADA</a:t>
            </a:r>
            <a:endParaRPr lang="es-ES" sz="2000" dirty="0">
              <a:latin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169" y="2027988"/>
            <a:ext cx="3175897" cy="1600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ángulo 12"/>
          <p:cNvSpPr/>
          <p:nvPr/>
        </p:nvSpPr>
        <p:spPr>
          <a:xfrm>
            <a:off x="5973435" y="4671435"/>
            <a:ext cx="5093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</a:rPr>
              <a:t>Ingerimos </a:t>
            </a:r>
            <a:r>
              <a:rPr lang="es-E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114</a:t>
            </a:r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microplásticos</a:t>
            </a:r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</a:rPr>
              <a:t> en 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cada comida</a:t>
            </a:r>
            <a:endParaRPr lang="es-ES" sz="2000" b="1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150" name="Picture 6" descr="La contaminaciÃ³n ambiental por microfibras es un problema de tod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69" y="4330914"/>
            <a:ext cx="3175897" cy="17274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696933" y="3906025"/>
            <a:ext cx="4622371" cy="5154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</a:rPr>
              <a:t>EN EL </a:t>
            </a:r>
            <a:r>
              <a:rPr 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AIRE</a:t>
            </a:r>
            <a:r>
              <a:rPr lang="es-ES" sz="2000" dirty="0" smtClean="0">
                <a:latin typeface="Calibri" panose="020F0502020204030204" pitchFamily="34" charset="0"/>
              </a:rPr>
              <a:t> QUE </a:t>
            </a:r>
            <a:r>
              <a:rPr lang="es-ES" sz="2000" b="1" dirty="0" smtClean="0">
                <a:latin typeface="Calibri" panose="020F0502020204030204" pitchFamily="34" charset="0"/>
              </a:rPr>
              <a:t>RESPIRAMOS</a:t>
            </a:r>
            <a:endParaRPr lang="es-ES" sz="2000" b="1" dirty="0"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125223" y="4532935"/>
            <a:ext cx="11362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 smtClean="0">
                <a:latin typeface="Calibri" panose="020F0502020204030204" pitchFamily="34" charset="0"/>
                <a:ea typeface="MyriadPro-SemiCn"/>
              </a:rPr>
              <a:t>Hidalgo (2015</a:t>
            </a:r>
            <a:r>
              <a:rPr lang="es-MX" sz="1200" dirty="0">
                <a:latin typeface="Calibri" panose="020F0502020204030204" pitchFamily="34" charset="0"/>
                <a:ea typeface="MyriadPro-SemiCn"/>
              </a:rPr>
              <a:t>)</a:t>
            </a:r>
            <a:endParaRPr lang="es-ES" sz="1200" dirty="0">
              <a:latin typeface="Calibri" panose="020F0502020204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81670" y="1396304"/>
            <a:ext cx="13260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 smtClean="0">
                <a:latin typeface="Calibri" panose="020F0502020204030204" pitchFamily="34" charset="0"/>
                <a:ea typeface="MyriadPro-SemiCn"/>
                <a:cs typeface="Times New Roman" panose="02020603050405020304" pitchFamily="18" charset="0"/>
              </a:rPr>
              <a:t>Greenpeace (2016)</a:t>
            </a:r>
            <a:endParaRPr lang="es-ES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4344702" y="651873"/>
            <a:ext cx="992777" cy="380339"/>
          </a:xfrm>
          <a:prstGeom prst="rightArrow">
            <a:avLst/>
          </a:prstGeom>
          <a:solidFill>
            <a:srgbClr val="49D75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0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39148" y="6002859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6" y="1599765"/>
            <a:ext cx="3387690" cy="3345554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3659279" y="3118338"/>
            <a:ext cx="1053398" cy="39254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54186" y="4752505"/>
            <a:ext cx="1397725" cy="1928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Calibri" panose="020F0502020204030204" pitchFamily="34" charset="0"/>
              </a:rPr>
              <a:t>Fuente: </a:t>
            </a:r>
            <a:r>
              <a:rPr lang="es-ES" sz="1200" dirty="0" err="1" smtClean="0">
                <a:latin typeface="Calibri" panose="020F0502020204030204" pitchFamily="34" charset="0"/>
              </a:rPr>
              <a:t>Bio-on</a:t>
            </a:r>
            <a:endParaRPr lang="es-ES" sz="1200" dirty="0">
              <a:latin typeface="Calibri" panose="020F05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60375" y="791257"/>
            <a:ext cx="3081501" cy="808507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Producidos y acumulados naturalmente por </a:t>
            </a:r>
            <a:r>
              <a:rPr lang="es-ES" b="1" dirty="0" smtClean="0">
                <a:latin typeface="Calibri" panose="020F0502020204030204" pitchFamily="34" charset="0"/>
              </a:rPr>
              <a:t>ciertas </a:t>
            </a:r>
            <a:r>
              <a:rPr lang="es-ES" dirty="0" smtClean="0">
                <a:latin typeface="Calibri" panose="020F0502020204030204" pitchFamily="34" charset="0"/>
              </a:rPr>
              <a:t>bacterias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126695" y="5324142"/>
            <a:ext cx="2145183" cy="84859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Reserva de energía frente ambientes </a:t>
            </a:r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desfavorables.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Flecha abajo 15"/>
          <p:cNvSpPr/>
          <p:nvPr/>
        </p:nvSpPr>
        <p:spPr>
          <a:xfrm>
            <a:off x="1881050" y="4945318"/>
            <a:ext cx="274320" cy="37882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AutoShape 12" descr="Resultado de imagen para d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7" name="Rectángulo 26"/>
          <p:cNvSpPr/>
          <p:nvPr/>
        </p:nvSpPr>
        <p:spPr>
          <a:xfrm>
            <a:off x="4712677" y="5286773"/>
            <a:ext cx="200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200"/>
              </a:spcAft>
            </a:pPr>
            <a:r>
              <a:rPr lang="es-EC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Andler</a:t>
            </a:r>
            <a:r>
              <a:rPr lang="es-EC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spc="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&amp;</a:t>
            </a:r>
            <a:r>
              <a:rPr lang="es-EC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Díaz </a:t>
            </a:r>
            <a:r>
              <a:rPr lang="es-EC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(2013)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www.areaciencias.com/ecologia/imagenes/plastico-biodegradab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r="5809"/>
          <a:stretch/>
        </p:blipFill>
        <p:spPr bwMode="auto">
          <a:xfrm>
            <a:off x="4829908" y="1736425"/>
            <a:ext cx="6949057" cy="3552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77459" y="162601"/>
            <a:ext cx="2794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Solución alternativa </a:t>
            </a:r>
            <a:endParaRPr lang="es-ES" sz="2400" b="1" dirty="0"/>
          </a:p>
        </p:txBody>
      </p:sp>
      <p:sp>
        <p:nvSpPr>
          <p:cNvPr id="9" name="Rectángulo 8"/>
          <p:cNvSpPr/>
          <p:nvPr/>
        </p:nvSpPr>
        <p:spPr>
          <a:xfrm>
            <a:off x="5576301" y="147274"/>
            <a:ext cx="3697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latin typeface="Calibri" panose="020F0502020204030204" pitchFamily="34" charset="0"/>
              </a:rPr>
              <a:t>Biopolímeros o bioplásticos</a:t>
            </a:r>
            <a:endParaRPr lang="es-ES" sz="2400" dirty="0"/>
          </a:p>
        </p:txBody>
      </p:sp>
      <p:sp>
        <p:nvSpPr>
          <p:cNvPr id="10" name="Flecha derecha 9"/>
          <p:cNvSpPr/>
          <p:nvPr/>
        </p:nvSpPr>
        <p:spPr>
          <a:xfrm>
            <a:off x="3986012" y="212786"/>
            <a:ext cx="992777" cy="38033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8304436" y="4808942"/>
            <a:ext cx="2637076" cy="8114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Fuente: </a:t>
            </a:r>
            <a:r>
              <a:rPr lang="es-ES" sz="28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RENOVABLE</a:t>
            </a:r>
            <a:endParaRPr lang="es-ES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technologystudent.com/prddes1/biopol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15" y="1032361"/>
            <a:ext cx="5013880" cy="48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rir llave 4"/>
          <p:cNvSpPr/>
          <p:nvPr/>
        </p:nvSpPr>
        <p:spPr>
          <a:xfrm>
            <a:off x="8499910" y="2027026"/>
            <a:ext cx="315246" cy="232305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9003632" y="2027026"/>
            <a:ext cx="16559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100% </a:t>
            </a:r>
          </a:p>
          <a:p>
            <a:pPr algn="ctr"/>
            <a:r>
              <a:rPr lang="es-ES" b="1" dirty="0" smtClean="0">
                <a:latin typeface="Calibri" panose="020F0502020204030204" pitchFamily="34" charset="0"/>
              </a:rPr>
              <a:t>Biodegradables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815156" y="2861720"/>
            <a:ext cx="2584154" cy="1358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Biocompatibles</a:t>
            </a:r>
            <a:endParaRPr lang="es-ES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Termoestables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 tóxicos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165444"/>
            <a:ext cx="5212080" cy="465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Calibri" panose="020F0502020204030204" pitchFamily="34" charset="0"/>
              </a:rPr>
              <a:t>Producción de polihidroxialcanoatos</a:t>
            </a:r>
            <a:endParaRPr lang="es-ES" sz="2400" b="1" dirty="0">
              <a:latin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97152" y="5452498"/>
            <a:ext cx="1837207" cy="3221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Calibri" panose="020F0502020204030204" pitchFamily="34" charset="0"/>
              </a:rPr>
              <a:t>Fuente: </a:t>
            </a:r>
            <a:r>
              <a:rPr lang="es-ES" sz="1200" dirty="0" err="1" smtClean="0">
                <a:latin typeface="Calibri" panose="020F0502020204030204" pitchFamily="34" charset="0"/>
              </a:rPr>
              <a:t>Ryan</a:t>
            </a:r>
            <a:r>
              <a:rPr lang="es-ES" sz="1200" dirty="0" smtClean="0">
                <a:latin typeface="Calibri" panose="020F0502020204030204" pitchFamily="34" charset="0"/>
              </a:rPr>
              <a:t>, 2014</a:t>
            </a:r>
            <a:endParaRPr lang="es-ES" sz="1200" dirty="0">
              <a:latin typeface="Calibri" panose="020F0502020204030204" pitchFamily="34" charset="0"/>
            </a:endParaRPr>
          </a:p>
        </p:txBody>
      </p:sp>
      <p:pic>
        <p:nvPicPr>
          <p:cNvPr id="10" name="Picture 10" descr="Resultado de imagen para pastil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7" y="1536092"/>
            <a:ext cx="1773274" cy="1108422"/>
          </a:xfrm>
          <a:prstGeom prst="rect">
            <a:avLst/>
          </a:prstGeom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para nanotecnolog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7" y="3476628"/>
            <a:ext cx="1773274" cy="1108422"/>
          </a:xfrm>
          <a:prstGeom prst="rect">
            <a:avLst/>
          </a:prstGeom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9169284" y="1568503"/>
            <a:ext cx="1228749" cy="3286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Calibri" panose="020F0502020204030204" pitchFamily="34" charset="0"/>
              </a:rPr>
              <a:t>Ventajas</a:t>
            </a:r>
            <a:endParaRPr lang="es-ES" sz="2000" b="1" dirty="0">
              <a:latin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85407" y="2676926"/>
            <a:ext cx="1773274" cy="2118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Medicamentos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85407" y="4612505"/>
            <a:ext cx="1773274" cy="2118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Nanotecnología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32" y="5953492"/>
            <a:ext cx="30114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7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09449" y="1166977"/>
            <a:ext cx="3328121" cy="692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Altos</a:t>
            </a:r>
            <a:r>
              <a:rPr lang="es-ES" sz="2400" dirty="0" smtClean="0">
                <a:latin typeface="Calibri" panose="020F0502020204030204" pitchFamily="34" charset="0"/>
              </a:rPr>
              <a:t> costos de producción</a:t>
            </a:r>
            <a:endParaRPr lang="es-ES" sz="2400" dirty="0">
              <a:latin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9448" y="4019838"/>
            <a:ext cx="3757752" cy="7837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1Kg de plástico (Petróleo)= </a:t>
            </a:r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</a:rPr>
              <a:t>$ </a:t>
            </a:r>
            <a:r>
              <a:rPr lang="es-E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</a:t>
            </a:r>
          </a:p>
          <a:p>
            <a:pPr lvl="0" algn="ctr"/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1Kg de bioplástico (PHA) =$ 10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Llamada de flecha hacia arriba 18"/>
          <p:cNvSpPr/>
          <p:nvPr/>
        </p:nvSpPr>
        <p:spPr>
          <a:xfrm>
            <a:off x="2769326" y="4750830"/>
            <a:ext cx="1169919" cy="1179178"/>
          </a:xfrm>
          <a:prstGeom prst="up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Reducir costos</a:t>
            </a:r>
            <a:endParaRPr lang="es-E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4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1758" y="252220"/>
            <a:ext cx="3885293" cy="3795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Calibri" panose="020F0502020204030204" pitchFamily="34" charset="0"/>
              </a:rPr>
              <a:t>Desventajas de biopolímeros</a:t>
            </a:r>
            <a:endParaRPr lang="es-ES" sz="2400" b="1" dirty="0">
              <a:latin typeface="Calibri" panose="020F0502020204030204" pitchFamily="34" charset="0"/>
            </a:endParaRPr>
          </a:p>
        </p:txBody>
      </p:sp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4" y="2177573"/>
            <a:ext cx="1804592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4480560" y="2138815"/>
            <a:ext cx="1946366" cy="10802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latin typeface="Calibri" panose="020F0502020204030204" pitchFamily="34" charset="0"/>
              </a:rPr>
              <a:t>Solución</a:t>
            </a:r>
            <a:endParaRPr lang="es-ES" sz="2400" b="1" dirty="0">
              <a:latin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789879" y="631963"/>
            <a:ext cx="2845739" cy="71371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</a:rPr>
              <a:t>Fuentes de Carbono </a:t>
            </a:r>
            <a:r>
              <a:rPr 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menos</a:t>
            </a:r>
            <a:r>
              <a:rPr lang="es-ES" sz="2000" dirty="0" smtClean="0">
                <a:latin typeface="Calibri" panose="020F0502020204030204" pitchFamily="34" charset="0"/>
              </a:rPr>
              <a:t> costosas:</a:t>
            </a:r>
            <a:endParaRPr lang="es-ES" sz="2000" dirty="0">
              <a:latin typeface="Calibri" panose="020F0502020204030204" pitchFamily="34" charset="0"/>
            </a:endParaRPr>
          </a:p>
        </p:txBody>
      </p:sp>
      <p:pic>
        <p:nvPicPr>
          <p:cNvPr id="11268" name="Picture 4" descr="Resultado de imagen para melaza de caÃ±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31" y="1463900"/>
            <a:ext cx="1985298" cy="16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n para miel de remolach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1" r="58733"/>
          <a:stretch/>
        </p:blipFill>
        <p:spPr bwMode="auto">
          <a:xfrm>
            <a:off x="9424043" y="1463900"/>
            <a:ext cx="1985298" cy="15909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6797231" y="3215959"/>
            <a:ext cx="1985298" cy="483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Miel de caña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424043" y="3204727"/>
            <a:ext cx="1985298" cy="483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Calibri" panose="020F0502020204030204" pitchFamily="34" charset="0"/>
              </a:rPr>
              <a:t>Miel de remolacha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101006" y="4411724"/>
            <a:ext cx="3534612" cy="117480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</a:rPr>
              <a:t>Seleccionar y mejorar genéticamente bacterias con </a:t>
            </a:r>
            <a:r>
              <a:rPr 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mayor </a:t>
            </a:r>
            <a:r>
              <a:rPr lang="es-ES" sz="2000" dirty="0" smtClean="0">
                <a:latin typeface="Calibri" panose="020F0502020204030204" pitchFamily="34" charset="0"/>
              </a:rPr>
              <a:t>producción de PHA</a:t>
            </a:r>
            <a:endParaRPr lang="es-E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9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echa curvada hacia abajo 6"/>
          <p:cNvSpPr/>
          <p:nvPr/>
        </p:nvSpPr>
        <p:spPr>
          <a:xfrm>
            <a:off x="3301456" y="736778"/>
            <a:ext cx="1692575" cy="693435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34309" y="3299297"/>
            <a:ext cx="245637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1600" b="1" i="1" dirty="0">
                <a:latin typeface="Calibri" panose="020F0502020204030204" pitchFamily="34" charset="0"/>
                <a:ea typeface="Calibri" panose="020F0502020204030204" pitchFamily="34" charset="0"/>
              </a:rPr>
              <a:t>Bacillus </a:t>
            </a:r>
            <a:r>
              <a:rPr lang="x-none" sz="1600" b="1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licheniformis</a:t>
            </a:r>
            <a:r>
              <a:rPr lang="es-ES" sz="1600" b="1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x-none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Vista </a:t>
            </a:r>
            <a:r>
              <a:rPr lang="x-none" sz="1200" dirty="0">
                <a:latin typeface="Calibri" panose="020F0502020204030204" pitchFamily="34" charset="0"/>
                <a:ea typeface="Calibri" panose="020F0502020204030204" pitchFamily="34" charset="0"/>
              </a:rPr>
              <a:t>en el microscopio óptico 100x</a:t>
            </a:r>
            <a:r>
              <a:rPr lang="es-ES" dirty="0"/>
              <a:t> </a:t>
            </a:r>
          </a:p>
          <a:p>
            <a:r>
              <a:rPr lang="x-none" i="1" dirty="0" smtClean="0">
                <a:ea typeface="Calibri" panose="020F0502020204030204" pitchFamily="34" charset="0"/>
              </a:rPr>
              <a:t> 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98567" y="104776"/>
            <a:ext cx="2063931" cy="4833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El proyecto:</a:t>
            </a:r>
            <a:endParaRPr lang="es-E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300189" y="4788113"/>
            <a:ext cx="4180996" cy="13760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Calibri" panose="020F0502020204030204" pitchFamily="34" charset="0"/>
              </a:rPr>
              <a:t>Tolerancia a cambios de temperatura  (30ºC a 55ºC).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Calibri" panose="020F0502020204030204" pitchFamily="34" charset="0"/>
              </a:rPr>
              <a:t>Crece </a:t>
            </a:r>
            <a:r>
              <a:rPr lang="es-EC" dirty="0">
                <a:latin typeface="Calibri" panose="020F0502020204030204" pitchFamily="34" charset="0"/>
              </a:rPr>
              <a:t>en </a:t>
            </a:r>
            <a:r>
              <a:rPr lang="es-EC" dirty="0" smtClean="0">
                <a:latin typeface="Calibri" panose="020F0502020204030204" pitchFamily="34" charset="0"/>
              </a:rPr>
              <a:t>variedad </a:t>
            </a:r>
            <a:r>
              <a:rPr lang="es-EC" dirty="0">
                <a:latin typeface="Calibri" panose="020F0502020204030204" pitchFamily="34" charset="0"/>
              </a:rPr>
              <a:t>de </a:t>
            </a:r>
            <a:r>
              <a:rPr lang="es-EC" dirty="0" smtClean="0">
                <a:latin typeface="Calibri" panose="020F0502020204030204" pitchFamily="34" charset="0"/>
              </a:rPr>
              <a:t>sustratos, </a:t>
            </a:r>
            <a:r>
              <a:rPr lang="es-EC" dirty="0">
                <a:latin typeface="Calibri" panose="020F0502020204030204" pitchFamily="34" charset="0"/>
              </a:rPr>
              <a:t>incluyendo los menos </a:t>
            </a:r>
            <a:r>
              <a:rPr lang="es-EC" dirty="0" smtClean="0">
                <a:latin typeface="Calibri" panose="020F0502020204030204" pitchFamily="34" charset="0"/>
              </a:rPr>
              <a:t>costosos.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4255477" y="1515757"/>
            <a:ext cx="2575663" cy="178353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</a:rPr>
              <a:t>Productora de PHA en azúcares</a:t>
            </a:r>
            <a:endParaRPr lang="es-ES" dirty="0">
              <a:latin typeface="Calibri" panose="020F0502020204030204" pitchFamily="34" charset="0"/>
            </a:endParaRPr>
          </a:p>
        </p:txBody>
      </p:sp>
      <p:pic>
        <p:nvPicPr>
          <p:cNvPr id="14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2" r="15023"/>
          <a:stretch/>
        </p:blipFill>
        <p:spPr bwMode="auto">
          <a:xfrm>
            <a:off x="734994" y="736780"/>
            <a:ext cx="2884304" cy="2534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4 Imag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8912796" y="5930008"/>
            <a:ext cx="3007793" cy="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98567" y="4074205"/>
            <a:ext cx="1528355" cy="563920"/>
          </a:xfrm>
          <a:prstGeom prst="roundRect">
            <a:avLst/>
          </a:prstGeom>
          <a:solidFill>
            <a:srgbClr val="49D75A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atin typeface="Calibri" panose="020F0502020204030204" pitchFamily="34" charset="0"/>
              </a:rPr>
              <a:t>Ventajas: </a:t>
            </a:r>
            <a:endParaRPr lang="es-ES" sz="2000" b="1" dirty="0"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739" y="1159235"/>
            <a:ext cx="4514850" cy="260985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753356" y="5099708"/>
            <a:ext cx="3868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Contiene sacarosa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fructuosa, glucosa,  </a:t>
            </a:r>
          </a:p>
          <a:p>
            <a:pPr algn="ctr"/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vitaminas y minerales.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405739" y="3718683"/>
            <a:ext cx="1640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Seminario et al., (2003</a:t>
            </a:r>
            <a:r>
              <a:rPr lang="es-ES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s-ES" sz="1200" dirty="0">
              <a:latin typeface="Calibri" panose="020F0502020204030204" pitchFamily="34" charset="0"/>
            </a:endParaRPr>
          </a:p>
        </p:txBody>
      </p:sp>
      <p:pic>
        <p:nvPicPr>
          <p:cNvPr id="8194" name="Picture 2" descr="Resultado de imagen para MIEL DE YA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63" y="3943831"/>
            <a:ext cx="2889693" cy="115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744415" y="822932"/>
            <a:ext cx="1713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</a:rPr>
              <a:t>Sustrato natural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8640" flipH="1">
            <a:off x="5283628" y="3554159"/>
            <a:ext cx="2129453" cy="71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1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" id="{0F9E024F-55E6-40A2-91F2-5D07BA05CD51}" vid="{2E3A5D47-31DE-42F3-B788-4F47F3D71626}"/>
    </a:ext>
  </a:ext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4276</TotalTime>
  <Words>1354</Words>
  <Application>Microsoft Office PowerPoint</Application>
  <PresentationFormat>Panorámica</PresentationFormat>
  <Paragraphs>245</Paragraphs>
  <Slides>30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5" baseType="lpstr">
      <vt:lpstr>Arial</vt:lpstr>
      <vt:lpstr>Berlin Sans FB Demi</vt:lpstr>
      <vt:lpstr>Brush Script MT</vt:lpstr>
      <vt:lpstr>Calibri</vt:lpstr>
      <vt:lpstr>Calibri Light</vt:lpstr>
      <vt:lpstr>Cambria Math</vt:lpstr>
      <vt:lpstr>MyriadPro-SemiCn</vt:lpstr>
      <vt:lpstr>Times New Roman</vt:lpstr>
      <vt:lpstr>Tw Cen MT</vt:lpstr>
      <vt:lpstr>Wingdings</vt:lpstr>
      <vt:lpstr>Tema de Office</vt:lpstr>
      <vt:lpstr>TemaESPE</vt:lpstr>
      <vt:lpstr>1_Diseño predeterminado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Criss .....</dc:creator>
  <cp:lastModifiedBy>Cristina</cp:lastModifiedBy>
  <cp:revision>266</cp:revision>
  <dcterms:created xsi:type="dcterms:W3CDTF">2018-10-01T00:59:16Z</dcterms:created>
  <dcterms:modified xsi:type="dcterms:W3CDTF">2019-02-06T02:24:21Z</dcterms:modified>
</cp:coreProperties>
</file>