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4"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1" r:id="rId17"/>
    <p:sldId id="282" r:id="rId18"/>
    <p:sldId id="271" r:id="rId19"/>
    <p:sldId id="272" r:id="rId20"/>
    <p:sldId id="279" r:id="rId21"/>
    <p:sldId id="280" r:id="rId22"/>
    <p:sldId id="273" r:id="rId23"/>
    <p:sldId id="275" r:id="rId24"/>
    <p:sldId id="276" r:id="rId25"/>
    <p:sldId id="277" r:id="rId26"/>
    <p:sldId id="278" r:id="rId2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85749" autoAdjust="0"/>
  </p:normalViewPr>
  <p:slideViewPr>
    <p:cSldViewPr snapToGrid="0">
      <p:cViewPr varScale="1">
        <p:scale>
          <a:sx n="75" d="100"/>
          <a:sy n="75" d="100"/>
        </p:scale>
        <p:origin x="950" y="58"/>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BDDCC5-012C-4A43-A331-E0446939CCD8}" type="doc">
      <dgm:prSet loTypeId="urn:microsoft.com/office/officeart/2005/8/layout/chevron1" loCatId="process" qsTypeId="urn:microsoft.com/office/officeart/2005/8/quickstyle/simple1" qsCatId="simple" csTypeId="urn:microsoft.com/office/officeart/2005/8/colors/accent1_2" csCatId="accent1" phldr="1"/>
      <dgm:spPr/>
    </dgm:pt>
    <dgm:pt modelId="{13B5D1B0-C4F5-4C34-955B-172DC42AF125}">
      <dgm:prSet phldrT="[Texto]"/>
      <dgm:spPr/>
      <dgm:t>
        <a:bodyPr/>
        <a:lstStyle/>
        <a:p>
          <a:r>
            <a:rPr lang="en-US" dirty="0" err="1" smtClean="0"/>
            <a:t>Microscopio</a:t>
          </a:r>
          <a:r>
            <a:rPr lang="en-US" dirty="0" smtClean="0"/>
            <a:t> </a:t>
          </a:r>
          <a:r>
            <a:rPr lang="en-US" dirty="0" err="1" smtClean="0"/>
            <a:t>electr</a:t>
          </a:r>
          <a:r>
            <a:rPr lang="es-EC" dirty="0" err="1" smtClean="0"/>
            <a:t>ónico</a:t>
          </a:r>
          <a:r>
            <a:rPr lang="es-EC" dirty="0" smtClean="0"/>
            <a:t> de barrido</a:t>
          </a:r>
          <a:endParaRPr lang="es-ES" dirty="0"/>
        </a:p>
      </dgm:t>
    </dgm:pt>
    <dgm:pt modelId="{F8B4CF5D-5F40-483D-B1D2-85E76D7DFE24}" type="parTrans" cxnId="{437641AB-1293-4D96-AA76-A5A624AAFE39}">
      <dgm:prSet/>
      <dgm:spPr/>
      <dgm:t>
        <a:bodyPr/>
        <a:lstStyle/>
        <a:p>
          <a:endParaRPr lang="es-ES"/>
        </a:p>
      </dgm:t>
    </dgm:pt>
    <dgm:pt modelId="{9E95E02F-BE1B-4014-9397-A437B01414A6}" type="sibTrans" cxnId="{437641AB-1293-4D96-AA76-A5A624AAFE39}">
      <dgm:prSet/>
      <dgm:spPr/>
      <dgm:t>
        <a:bodyPr/>
        <a:lstStyle/>
        <a:p>
          <a:endParaRPr lang="es-ES"/>
        </a:p>
      </dgm:t>
    </dgm:pt>
    <dgm:pt modelId="{05C4F412-0275-4CDE-B28B-09869A70A9F9}">
      <dgm:prSet phldrT="[Texto]"/>
      <dgm:spPr/>
      <dgm:t>
        <a:bodyPr/>
        <a:lstStyle/>
        <a:p>
          <a:r>
            <a:rPr lang="es-EC" dirty="0" smtClean="0"/>
            <a:t>Micrografía</a:t>
          </a:r>
          <a:endParaRPr lang="es-ES" dirty="0"/>
        </a:p>
      </dgm:t>
    </dgm:pt>
    <dgm:pt modelId="{A9EE4B1E-0AA1-4451-B995-F01972047174}" type="parTrans" cxnId="{84160BF9-09D7-4284-954D-17343B86ABFF}">
      <dgm:prSet/>
      <dgm:spPr/>
      <dgm:t>
        <a:bodyPr/>
        <a:lstStyle/>
        <a:p>
          <a:endParaRPr lang="es-ES"/>
        </a:p>
      </dgm:t>
    </dgm:pt>
    <dgm:pt modelId="{051804B9-5A52-496F-B826-73462994ADEC}" type="sibTrans" cxnId="{84160BF9-09D7-4284-954D-17343B86ABFF}">
      <dgm:prSet/>
      <dgm:spPr/>
      <dgm:t>
        <a:bodyPr/>
        <a:lstStyle/>
        <a:p>
          <a:endParaRPr lang="es-ES"/>
        </a:p>
      </dgm:t>
    </dgm:pt>
    <dgm:pt modelId="{BAA068A3-2B0E-430D-A2B3-6238EDFA9A3D}">
      <dgm:prSet phldrT="[Texto]"/>
      <dgm:spPr/>
      <dgm:t>
        <a:bodyPr/>
        <a:lstStyle/>
        <a:p>
          <a:r>
            <a:rPr lang="es-EC" dirty="0" smtClean="0"/>
            <a:t>Software </a:t>
          </a:r>
          <a:r>
            <a:rPr lang="es-EC" dirty="0" err="1" smtClean="0"/>
            <a:t>ImageJ</a:t>
          </a:r>
          <a:r>
            <a:rPr lang="es-EC" dirty="0" smtClean="0"/>
            <a:t> </a:t>
          </a:r>
          <a:endParaRPr lang="es-ES" dirty="0"/>
        </a:p>
      </dgm:t>
    </dgm:pt>
    <dgm:pt modelId="{7500CF38-64E0-41F0-95FA-5E7765405A77}" type="parTrans" cxnId="{4D08166B-86EA-42E8-BFDC-F2087FAF715E}">
      <dgm:prSet/>
      <dgm:spPr/>
      <dgm:t>
        <a:bodyPr/>
        <a:lstStyle/>
        <a:p>
          <a:endParaRPr lang="es-ES"/>
        </a:p>
      </dgm:t>
    </dgm:pt>
    <dgm:pt modelId="{C9D6A09A-2B5E-42E8-86B2-84F038444662}" type="sibTrans" cxnId="{4D08166B-86EA-42E8-BFDC-F2087FAF715E}">
      <dgm:prSet/>
      <dgm:spPr/>
      <dgm:t>
        <a:bodyPr/>
        <a:lstStyle/>
        <a:p>
          <a:endParaRPr lang="es-ES"/>
        </a:p>
      </dgm:t>
    </dgm:pt>
    <dgm:pt modelId="{06648C58-F77E-4C37-8899-F9906F1DAA71}" type="pres">
      <dgm:prSet presAssocID="{42BDDCC5-012C-4A43-A331-E0446939CCD8}" presName="Name0" presStyleCnt="0">
        <dgm:presLayoutVars>
          <dgm:dir/>
          <dgm:animLvl val="lvl"/>
          <dgm:resizeHandles val="exact"/>
        </dgm:presLayoutVars>
      </dgm:prSet>
      <dgm:spPr/>
    </dgm:pt>
    <dgm:pt modelId="{0EB27402-E768-4659-99D1-727ED6A4FE20}" type="pres">
      <dgm:prSet presAssocID="{13B5D1B0-C4F5-4C34-955B-172DC42AF125}" presName="parTxOnly" presStyleLbl="node1" presStyleIdx="0" presStyleCnt="3">
        <dgm:presLayoutVars>
          <dgm:chMax val="0"/>
          <dgm:chPref val="0"/>
          <dgm:bulletEnabled val="1"/>
        </dgm:presLayoutVars>
      </dgm:prSet>
      <dgm:spPr/>
      <dgm:t>
        <a:bodyPr/>
        <a:lstStyle/>
        <a:p>
          <a:endParaRPr lang="es-ES"/>
        </a:p>
      </dgm:t>
    </dgm:pt>
    <dgm:pt modelId="{638326EA-2E48-4C0E-AF0C-D529E32F31DC}" type="pres">
      <dgm:prSet presAssocID="{9E95E02F-BE1B-4014-9397-A437B01414A6}" presName="parTxOnlySpace" presStyleCnt="0"/>
      <dgm:spPr/>
    </dgm:pt>
    <dgm:pt modelId="{146D042E-6E76-4E23-AAF2-530F9FB0E631}" type="pres">
      <dgm:prSet presAssocID="{05C4F412-0275-4CDE-B28B-09869A70A9F9}" presName="parTxOnly" presStyleLbl="node1" presStyleIdx="1" presStyleCnt="3">
        <dgm:presLayoutVars>
          <dgm:chMax val="0"/>
          <dgm:chPref val="0"/>
          <dgm:bulletEnabled val="1"/>
        </dgm:presLayoutVars>
      </dgm:prSet>
      <dgm:spPr/>
      <dgm:t>
        <a:bodyPr/>
        <a:lstStyle/>
        <a:p>
          <a:endParaRPr lang="es-ES"/>
        </a:p>
      </dgm:t>
    </dgm:pt>
    <dgm:pt modelId="{01EBF0C1-F8F2-4E00-8D69-1B98E906B23A}" type="pres">
      <dgm:prSet presAssocID="{051804B9-5A52-496F-B826-73462994ADEC}" presName="parTxOnlySpace" presStyleCnt="0"/>
      <dgm:spPr/>
    </dgm:pt>
    <dgm:pt modelId="{BD641EDE-6CA0-4057-8E9D-BC84E74DFFF8}" type="pres">
      <dgm:prSet presAssocID="{BAA068A3-2B0E-430D-A2B3-6238EDFA9A3D}" presName="parTxOnly" presStyleLbl="node1" presStyleIdx="2" presStyleCnt="3">
        <dgm:presLayoutVars>
          <dgm:chMax val="0"/>
          <dgm:chPref val="0"/>
          <dgm:bulletEnabled val="1"/>
        </dgm:presLayoutVars>
      </dgm:prSet>
      <dgm:spPr/>
      <dgm:t>
        <a:bodyPr/>
        <a:lstStyle/>
        <a:p>
          <a:endParaRPr lang="es-ES"/>
        </a:p>
      </dgm:t>
    </dgm:pt>
  </dgm:ptLst>
  <dgm:cxnLst>
    <dgm:cxn modelId="{E50D990D-8BA7-4B1F-AE20-46AD5FB2B001}" type="presOf" srcId="{BAA068A3-2B0E-430D-A2B3-6238EDFA9A3D}" destId="{BD641EDE-6CA0-4057-8E9D-BC84E74DFFF8}" srcOrd="0" destOrd="0" presId="urn:microsoft.com/office/officeart/2005/8/layout/chevron1"/>
    <dgm:cxn modelId="{6623645B-7EF6-47E1-A6B2-9C4FB4A1C8FC}" type="presOf" srcId="{05C4F412-0275-4CDE-B28B-09869A70A9F9}" destId="{146D042E-6E76-4E23-AAF2-530F9FB0E631}" srcOrd="0" destOrd="0" presId="urn:microsoft.com/office/officeart/2005/8/layout/chevron1"/>
    <dgm:cxn modelId="{AA33B1E2-5661-4720-B43E-F15A976919FF}" type="presOf" srcId="{42BDDCC5-012C-4A43-A331-E0446939CCD8}" destId="{06648C58-F77E-4C37-8899-F9906F1DAA71}" srcOrd="0" destOrd="0" presId="urn:microsoft.com/office/officeart/2005/8/layout/chevron1"/>
    <dgm:cxn modelId="{F117CDAC-5425-40DB-BC77-1B9AEE52DE04}" type="presOf" srcId="{13B5D1B0-C4F5-4C34-955B-172DC42AF125}" destId="{0EB27402-E768-4659-99D1-727ED6A4FE20}" srcOrd="0" destOrd="0" presId="urn:microsoft.com/office/officeart/2005/8/layout/chevron1"/>
    <dgm:cxn modelId="{437641AB-1293-4D96-AA76-A5A624AAFE39}" srcId="{42BDDCC5-012C-4A43-A331-E0446939CCD8}" destId="{13B5D1B0-C4F5-4C34-955B-172DC42AF125}" srcOrd="0" destOrd="0" parTransId="{F8B4CF5D-5F40-483D-B1D2-85E76D7DFE24}" sibTransId="{9E95E02F-BE1B-4014-9397-A437B01414A6}"/>
    <dgm:cxn modelId="{84160BF9-09D7-4284-954D-17343B86ABFF}" srcId="{42BDDCC5-012C-4A43-A331-E0446939CCD8}" destId="{05C4F412-0275-4CDE-B28B-09869A70A9F9}" srcOrd="1" destOrd="0" parTransId="{A9EE4B1E-0AA1-4451-B995-F01972047174}" sibTransId="{051804B9-5A52-496F-B826-73462994ADEC}"/>
    <dgm:cxn modelId="{4D08166B-86EA-42E8-BFDC-F2087FAF715E}" srcId="{42BDDCC5-012C-4A43-A331-E0446939CCD8}" destId="{BAA068A3-2B0E-430D-A2B3-6238EDFA9A3D}" srcOrd="2" destOrd="0" parTransId="{7500CF38-64E0-41F0-95FA-5E7765405A77}" sibTransId="{C9D6A09A-2B5E-42E8-86B2-84F038444662}"/>
    <dgm:cxn modelId="{5A92C149-D2D2-4B8E-A4D2-411550838044}" type="presParOf" srcId="{06648C58-F77E-4C37-8899-F9906F1DAA71}" destId="{0EB27402-E768-4659-99D1-727ED6A4FE20}" srcOrd="0" destOrd="0" presId="urn:microsoft.com/office/officeart/2005/8/layout/chevron1"/>
    <dgm:cxn modelId="{01BB1EB1-D090-4B1D-B003-DF7EF3CCE997}" type="presParOf" srcId="{06648C58-F77E-4C37-8899-F9906F1DAA71}" destId="{638326EA-2E48-4C0E-AF0C-D529E32F31DC}" srcOrd="1" destOrd="0" presId="urn:microsoft.com/office/officeart/2005/8/layout/chevron1"/>
    <dgm:cxn modelId="{2CBC28C3-F3D1-4473-A6E0-B4D2E928BE57}" type="presParOf" srcId="{06648C58-F77E-4C37-8899-F9906F1DAA71}" destId="{146D042E-6E76-4E23-AAF2-530F9FB0E631}" srcOrd="2" destOrd="0" presId="urn:microsoft.com/office/officeart/2005/8/layout/chevron1"/>
    <dgm:cxn modelId="{90DD0C83-0636-4347-912D-120DAA3E637D}" type="presParOf" srcId="{06648C58-F77E-4C37-8899-F9906F1DAA71}" destId="{01EBF0C1-F8F2-4E00-8D69-1B98E906B23A}" srcOrd="3" destOrd="0" presId="urn:microsoft.com/office/officeart/2005/8/layout/chevron1"/>
    <dgm:cxn modelId="{81B79F0F-B6CE-4A9A-97F1-E96C481C3056}" type="presParOf" srcId="{06648C58-F77E-4C37-8899-F9906F1DAA71}" destId="{BD641EDE-6CA0-4057-8E9D-BC84E74DFFF8}" srcOrd="4"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BDDCC5-012C-4A43-A331-E0446939CCD8}" type="doc">
      <dgm:prSet loTypeId="urn:microsoft.com/office/officeart/2005/8/layout/chevron1" loCatId="process" qsTypeId="urn:microsoft.com/office/officeart/2005/8/quickstyle/simple1" qsCatId="simple" csTypeId="urn:microsoft.com/office/officeart/2005/8/colors/accent1_2" csCatId="accent1" phldr="1"/>
      <dgm:spPr/>
    </dgm:pt>
    <dgm:pt modelId="{13B5D1B0-C4F5-4C34-955B-172DC42AF125}">
      <dgm:prSet phldrT="[Texto]"/>
      <dgm:spPr/>
      <dgm:t>
        <a:bodyPr/>
        <a:lstStyle/>
        <a:p>
          <a:r>
            <a:rPr lang="es-EC" dirty="0" smtClean="0"/>
            <a:t>Calibración dispositivo DMA </a:t>
          </a:r>
          <a:r>
            <a:rPr lang="es-EC" dirty="0" err="1" smtClean="0"/>
            <a:t>Tensile</a:t>
          </a:r>
          <a:r>
            <a:rPr lang="es-EC" dirty="0" smtClean="0"/>
            <a:t> Test</a:t>
          </a:r>
          <a:endParaRPr lang="es-ES" dirty="0"/>
        </a:p>
      </dgm:t>
    </dgm:pt>
    <dgm:pt modelId="{F8B4CF5D-5F40-483D-B1D2-85E76D7DFE24}" type="parTrans" cxnId="{437641AB-1293-4D96-AA76-A5A624AAFE39}">
      <dgm:prSet/>
      <dgm:spPr/>
      <dgm:t>
        <a:bodyPr/>
        <a:lstStyle/>
        <a:p>
          <a:endParaRPr lang="es-ES"/>
        </a:p>
      </dgm:t>
    </dgm:pt>
    <dgm:pt modelId="{9E95E02F-BE1B-4014-9397-A437B01414A6}" type="sibTrans" cxnId="{437641AB-1293-4D96-AA76-A5A624AAFE39}">
      <dgm:prSet/>
      <dgm:spPr/>
      <dgm:t>
        <a:bodyPr/>
        <a:lstStyle/>
        <a:p>
          <a:endParaRPr lang="es-ES"/>
        </a:p>
      </dgm:t>
    </dgm:pt>
    <dgm:pt modelId="{05C4F412-0275-4CDE-B28B-09869A70A9F9}">
      <dgm:prSet phldrT="[Texto]"/>
      <dgm:spPr/>
      <dgm:t>
        <a:bodyPr/>
        <a:lstStyle/>
        <a:p>
          <a:r>
            <a:rPr lang="es-EC" dirty="0" smtClean="0"/>
            <a:t>Montaje de las probetas</a:t>
          </a:r>
          <a:endParaRPr lang="es-ES" dirty="0"/>
        </a:p>
      </dgm:t>
    </dgm:pt>
    <dgm:pt modelId="{A9EE4B1E-0AA1-4451-B995-F01972047174}" type="parTrans" cxnId="{84160BF9-09D7-4284-954D-17343B86ABFF}">
      <dgm:prSet/>
      <dgm:spPr/>
      <dgm:t>
        <a:bodyPr/>
        <a:lstStyle/>
        <a:p>
          <a:endParaRPr lang="es-ES"/>
        </a:p>
      </dgm:t>
    </dgm:pt>
    <dgm:pt modelId="{051804B9-5A52-496F-B826-73462994ADEC}" type="sibTrans" cxnId="{84160BF9-09D7-4284-954D-17343B86ABFF}">
      <dgm:prSet/>
      <dgm:spPr/>
      <dgm:t>
        <a:bodyPr/>
        <a:lstStyle/>
        <a:p>
          <a:endParaRPr lang="es-ES"/>
        </a:p>
      </dgm:t>
    </dgm:pt>
    <dgm:pt modelId="{BAA068A3-2B0E-430D-A2B3-6238EDFA9A3D}">
      <dgm:prSet phldrT="[Texto]"/>
      <dgm:spPr/>
      <dgm:t>
        <a:bodyPr/>
        <a:lstStyle/>
        <a:p>
          <a:r>
            <a:rPr lang="es-EC" dirty="0" smtClean="0"/>
            <a:t>Gráfico Fuerza-Deformación en el Software TRIOS</a:t>
          </a:r>
          <a:endParaRPr lang="es-ES" dirty="0"/>
        </a:p>
      </dgm:t>
    </dgm:pt>
    <dgm:pt modelId="{7500CF38-64E0-41F0-95FA-5E7765405A77}" type="parTrans" cxnId="{4D08166B-86EA-42E8-BFDC-F2087FAF715E}">
      <dgm:prSet/>
      <dgm:spPr/>
      <dgm:t>
        <a:bodyPr/>
        <a:lstStyle/>
        <a:p>
          <a:endParaRPr lang="es-ES"/>
        </a:p>
      </dgm:t>
    </dgm:pt>
    <dgm:pt modelId="{C9D6A09A-2B5E-42E8-86B2-84F038444662}" type="sibTrans" cxnId="{4D08166B-86EA-42E8-BFDC-F2087FAF715E}">
      <dgm:prSet/>
      <dgm:spPr/>
      <dgm:t>
        <a:bodyPr/>
        <a:lstStyle/>
        <a:p>
          <a:endParaRPr lang="es-ES"/>
        </a:p>
      </dgm:t>
    </dgm:pt>
    <dgm:pt modelId="{06648C58-F77E-4C37-8899-F9906F1DAA71}" type="pres">
      <dgm:prSet presAssocID="{42BDDCC5-012C-4A43-A331-E0446939CCD8}" presName="Name0" presStyleCnt="0">
        <dgm:presLayoutVars>
          <dgm:dir/>
          <dgm:animLvl val="lvl"/>
          <dgm:resizeHandles val="exact"/>
        </dgm:presLayoutVars>
      </dgm:prSet>
      <dgm:spPr/>
    </dgm:pt>
    <dgm:pt modelId="{0EB27402-E768-4659-99D1-727ED6A4FE20}" type="pres">
      <dgm:prSet presAssocID="{13B5D1B0-C4F5-4C34-955B-172DC42AF125}" presName="parTxOnly" presStyleLbl="node1" presStyleIdx="0" presStyleCnt="3">
        <dgm:presLayoutVars>
          <dgm:chMax val="0"/>
          <dgm:chPref val="0"/>
          <dgm:bulletEnabled val="1"/>
        </dgm:presLayoutVars>
      </dgm:prSet>
      <dgm:spPr/>
      <dgm:t>
        <a:bodyPr/>
        <a:lstStyle/>
        <a:p>
          <a:endParaRPr lang="es-ES"/>
        </a:p>
      </dgm:t>
    </dgm:pt>
    <dgm:pt modelId="{638326EA-2E48-4C0E-AF0C-D529E32F31DC}" type="pres">
      <dgm:prSet presAssocID="{9E95E02F-BE1B-4014-9397-A437B01414A6}" presName="parTxOnlySpace" presStyleCnt="0"/>
      <dgm:spPr/>
    </dgm:pt>
    <dgm:pt modelId="{146D042E-6E76-4E23-AAF2-530F9FB0E631}" type="pres">
      <dgm:prSet presAssocID="{05C4F412-0275-4CDE-B28B-09869A70A9F9}" presName="parTxOnly" presStyleLbl="node1" presStyleIdx="1" presStyleCnt="3">
        <dgm:presLayoutVars>
          <dgm:chMax val="0"/>
          <dgm:chPref val="0"/>
          <dgm:bulletEnabled val="1"/>
        </dgm:presLayoutVars>
      </dgm:prSet>
      <dgm:spPr/>
      <dgm:t>
        <a:bodyPr/>
        <a:lstStyle/>
        <a:p>
          <a:endParaRPr lang="es-ES"/>
        </a:p>
      </dgm:t>
    </dgm:pt>
    <dgm:pt modelId="{01EBF0C1-F8F2-4E00-8D69-1B98E906B23A}" type="pres">
      <dgm:prSet presAssocID="{051804B9-5A52-496F-B826-73462994ADEC}" presName="parTxOnlySpace" presStyleCnt="0"/>
      <dgm:spPr/>
    </dgm:pt>
    <dgm:pt modelId="{BD641EDE-6CA0-4057-8E9D-BC84E74DFFF8}" type="pres">
      <dgm:prSet presAssocID="{BAA068A3-2B0E-430D-A2B3-6238EDFA9A3D}" presName="parTxOnly" presStyleLbl="node1" presStyleIdx="2" presStyleCnt="3">
        <dgm:presLayoutVars>
          <dgm:chMax val="0"/>
          <dgm:chPref val="0"/>
          <dgm:bulletEnabled val="1"/>
        </dgm:presLayoutVars>
      </dgm:prSet>
      <dgm:spPr/>
      <dgm:t>
        <a:bodyPr/>
        <a:lstStyle/>
        <a:p>
          <a:endParaRPr lang="es-ES"/>
        </a:p>
      </dgm:t>
    </dgm:pt>
  </dgm:ptLst>
  <dgm:cxnLst>
    <dgm:cxn modelId="{E50D990D-8BA7-4B1F-AE20-46AD5FB2B001}" type="presOf" srcId="{BAA068A3-2B0E-430D-A2B3-6238EDFA9A3D}" destId="{BD641EDE-6CA0-4057-8E9D-BC84E74DFFF8}" srcOrd="0" destOrd="0" presId="urn:microsoft.com/office/officeart/2005/8/layout/chevron1"/>
    <dgm:cxn modelId="{6623645B-7EF6-47E1-A6B2-9C4FB4A1C8FC}" type="presOf" srcId="{05C4F412-0275-4CDE-B28B-09869A70A9F9}" destId="{146D042E-6E76-4E23-AAF2-530F9FB0E631}" srcOrd="0" destOrd="0" presId="urn:microsoft.com/office/officeart/2005/8/layout/chevron1"/>
    <dgm:cxn modelId="{AA33B1E2-5661-4720-B43E-F15A976919FF}" type="presOf" srcId="{42BDDCC5-012C-4A43-A331-E0446939CCD8}" destId="{06648C58-F77E-4C37-8899-F9906F1DAA71}" srcOrd="0" destOrd="0" presId="urn:microsoft.com/office/officeart/2005/8/layout/chevron1"/>
    <dgm:cxn modelId="{F117CDAC-5425-40DB-BC77-1B9AEE52DE04}" type="presOf" srcId="{13B5D1B0-C4F5-4C34-955B-172DC42AF125}" destId="{0EB27402-E768-4659-99D1-727ED6A4FE20}" srcOrd="0" destOrd="0" presId="urn:microsoft.com/office/officeart/2005/8/layout/chevron1"/>
    <dgm:cxn modelId="{437641AB-1293-4D96-AA76-A5A624AAFE39}" srcId="{42BDDCC5-012C-4A43-A331-E0446939CCD8}" destId="{13B5D1B0-C4F5-4C34-955B-172DC42AF125}" srcOrd="0" destOrd="0" parTransId="{F8B4CF5D-5F40-483D-B1D2-85E76D7DFE24}" sibTransId="{9E95E02F-BE1B-4014-9397-A437B01414A6}"/>
    <dgm:cxn modelId="{84160BF9-09D7-4284-954D-17343B86ABFF}" srcId="{42BDDCC5-012C-4A43-A331-E0446939CCD8}" destId="{05C4F412-0275-4CDE-B28B-09869A70A9F9}" srcOrd="1" destOrd="0" parTransId="{A9EE4B1E-0AA1-4451-B995-F01972047174}" sibTransId="{051804B9-5A52-496F-B826-73462994ADEC}"/>
    <dgm:cxn modelId="{4D08166B-86EA-42E8-BFDC-F2087FAF715E}" srcId="{42BDDCC5-012C-4A43-A331-E0446939CCD8}" destId="{BAA068A3-2B0E-430D-A2B3-6238EDFA9A3D}" srcOrd="2" destOrd="0" parTransId="{7500CF38-64E0-41F0-95FA-5E7765405A77}" sibTransId="{C9D6A09A-2B5E-42E8-86B2-84F038444662}"/>
    <dgm:cxn modelId="{5A92C149-D2D2-4B8E-A4D2-411550838044}" type="presParOf" srcId="{06648C58-F77E-4C37-8899-F9906F1DAA71}" destId="{0EB27402-E768-4659-99D1-727ED6A4FE20}" srcOrd="0" destOrd="0" presId="urn:microsoft.com/office/officeart/2005/8/layout/chevron1"/>
    <dgm:cxn modelId="{01BB1EB1-D090-4B1D-B003-DF7EF3CCE997}" type="presParOf" srcId="{06648C58-F77E-4C37-8899-F9906F1DAA71}" destId="{638326EA-2E48-4C0E-AF0C-D529E32F31DC}" srcOrd="1" destOrd="0" presId="urn:microsoft.com/office/officeart/2005/8/layout/chevron1"/>
    <dgm:cxn modelId="{2CBC28C3-F3D1-4473-A6E0-B4D2E928BE57}" type="presParOf" srcId="{06648C58-F77E-4C37-8899-F9906F1DAA71}" destId="{146D042E-6E76-4E23-AAF2-530F9FB0E631}" srcOrd="2" destOrd="0" presId="urn:microsoft.com/office/officeart/2005/8/layout/chevron1"/>
    <dgm:cxn modelId="{90DD0C83-0636-4347-912D-120DAA3E637D}" type="presParOf" srcId="{06648C58-F77E-4C37-8899-F9906F1DAA71}" destId="{01EBF0C1-F8F2-4E00-8D69-1B98E906B23A}" srcOrd="3" destOrd="0" presId="urn:microsoft.com/office/officeart/2005/8/layout/chevron1"/>
    <dgm:cxn modelId="{81B79F0F-B6CE-4A9A-97F1-E96C481C3056}" type="presParOf" srcId="{06648C58-F77E-4C37-8899-F9906F1DAA71}" destId="{BD641EDE-6CA0-4057-8E9D-BC84E74DFFF8}"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27402-E768-4659-99D1-727ED6A4FE20}">
      <dsp:nvSpPr>
        <dsp:cNvPr id="0" name=""/>
        <dsp:cNvSpPr/>
      </dsp:nvSpPr>
      <dsp:spPr>
        <a:xfrm>
          <a:off x="2873" y="282713"/>
          <a:ext cx="3501332" cy="1400533"/>
        </a:xfrm>
        <a:prstGeom prst="chevron">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err="1" smtClean="0"/>
            <a:t>Microscopio</a:t>
          </a:r>
          <a:r>
            <a:rPr lang="en-US" sz="2800" kern="1200" dirty="0" smtClean="0"/>
            <a:t> </a:t>
          </a:r>
          <a:r>
            <a:rPr lang="en-US" sz="2800" kern="1200" dirty="0" err="1" smtClean="0"/>
            <a:t>electr</a:t>
          </a:r>
          <a:r>
            <a:rPr lang="es-EC" sz="2800" kern="1200" dirty="0" err="1" smtClean="0"/>
            <a:t>ónico</a:t>
          </a:r>
          <a:r>
            <a:rPr lang="es-EC" sz="2800" kern="1200" dirty="0" smtClean="0"/>
            <a:t> de barrido</a:t>
          </a:r>
          <a:endParaRPr lang="es-ES" sz="2800" kern="1200" dirty="0"/>
        </a:p>
      </dsp:txBody>
      <dsp:txXfrm>
        <a:off x="703140" y="282713"/>
        <a:ext cx="2100799" cy="1400533"/>
      </dsp:txXfrm>
    </dsp:sp>
    <dsp:sp modelId="{146D042E-6E76-4E23-AAF2-530F9FB0E631}">
      <dsp:nvSpPr>
        <dsp:cNvPr id="0" name=""/>
        <dsp:cNvSpPr/>
      </dsp:nvSpPr>
      <dsp:spPr>
        <a:xfrm>
          <a:off x="3154073" y="282713"/>
          <a:ext cx="3501332" cy="1400533"/>
        </a:xfrm>
        <a:prstGeom prst="chevron">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s-EC" sz="2800" kern="1200" dirty="0" smtClean="0"/>
            <a:t>Micrografía</a:t>
          </a:r>
          <a:endParaRPr lang="es-ES" sz="2800" kern="1200" dirty="0"/>
        </a:p>
      </dsp:txBody>
      <dsp:txXfrm>
        <a:off x="3854340" y="282713"/>
        <a:ext cx="2100799" cy="1400533"/>
      </dsp:txXfrm>
    </dsp:sp>
    <dsp:sp modelId="{BD641EDE-6CA0-4057-8E9D-BC84E74DFFF8}">
      <dsp:nvSpPr>
        <dsp:cNvPr id="0" name=""/>
        <dsp:cNvSpPr/>
      </dsp:nvSpPr>
      <dsp:spPr>
        <a:xfrm>
          <a:off x="6305273" y="282713"/>
          <a:ext cx="3501332" cy="1400533"/>
        </a:xfrm>
        <a:prstGeom prst="chevron">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s-EC" sz="2800" kern="1200" dirty="0" smtClean="0"/>
            <a:t>Software </a:t>
          </a:r>
          <a:r>
            <a:rPr lang="es-EC" sz="2800" kern="1200" dirty="0" err="1" smtClean="0"/>
            <a:t>ImageJ</a:t>
          </a:r>
          <a:r>
            <a:rPr lang="es-EC" sz="2800" kern="1200" dirty="0" smtClean="0"/>
            <a:t> </a:t>
          </a:r>
          <a:endParaRPr lang="es-ES" sz="2800" kern="1200" dirty="0"/>
        </a:p>
      </dsp:txBody>
      <dsp:txXfrm>
        <a:off x="7005540" y="282713"/>
        <a:ext cx="2100799" cy="14005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27402-E768-4659-99D1-727ED6A4FE20}">
      <dsp:nvSpPr>
        <dsp:cNvPr id="0" name=""/>
        <dsp:cNvSpPr/>
      </dsp:nvSpPr>
      <dsp:spPr>
        <a:xfrm>
          <a:off x="2873" y="282713"/>
          <a:ext cx="3501332" cy="1400533"/>
        </a:xfrm>
        <a:prstGeom prst="chevron">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s-EC" sz="2100" kern="1200" dirty="0" smtClean="0"/>
            <a:t>Calibración dispositivo DMA </a:t>
          </a:r>
          <a:r>
            <a:rPr lang="es-EC" sz="2100" kern="1200" dirty="0" err="1" smtClean="0"/>
            <a:t>Tensile</a:t>
          </a:r>
          <a:r>
            <a:rPr lang="es-EC" sz="2100" kern="1200" dirty="0" smtClean="0"/>
            <a:t> Test</a:t>
          </a:r>
          <a:endParaRPr lang="es-ES" sz="2100" kern="1200" dirty="0"/>
        </a:p>
      </dsp:txBody>
      <dsp:txXfrm>
        <a:off x="703140" y="282713"/>
        <a:ext cx="2100799" cy="1400533"/>
      </dsp:txXfrm>
    </dsp:sp>
    <dsp:sp modelId="{146D042E-6E76-4E23-AAF2-530F9FB0E631}">
      <dsp:nvSpPr>
        <dsp:cNvPr id="0" name=""/>
        <dsp:cNvSpPr/>
      </dsp:nvSpPr>
      <dsp:spPr>
        <a:xfrm>
          <a:off x="3154073" y="282713"/>
          <a:ext cx="3501332" cy="1400533"/>
        </a:xfrm>
        <a:prstGeom prst="chevron">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s-EC" sz="2100" kern="1200" dirty="0" smtClean="0"/>
            <a:t>Montaje de las probetas</a:t>
          </a:r>
          <a:endParaRPr lang="es-ES" sz="2100" kern="1200" dirty="0"/>
        </a:p>
      </dsp:txBody>
      <dsp:txXfrm>
        <a:off x="3854340" y="282713"/>
        <a:ext cx="2100799" cy="1400533"/>
      </dsp:txXfrm>
    </dsp:sp>
    <dsp:sp modelId="{BD641EDE-6CA0-4057-8E9D-BC84E74DFFF8}">
      <dsp:nvSpPr>
        <dsp:cNvPr id="0" name=""/>
        <dsp:cNvSpPr/>
      </dsp:nvSpPr>
      <dsp:spPr>
        <a:xfrm>
          <a:off x="6305273" y="282713"/>
          <a:ext cx="3501332" cy="1400533"/>
        </a:xfrm>
        <a:prstGeom prst="chevron">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s-EC" sz="2100" kern="1200" dirty="0" smtClean="0"/>
            <a:t>Gráfico Fuerza-Deformación en el Software TRIOS</a:t>
          </a:r>
          <a:endParaRPr lang="es-ES" sz="2100" kern="1200" dirty="0"/>
        </a:p>
      </dsp:txBody>
      <dsp:txXfrm>
        <a:off x="7005540" y="282713"/>
        <a:ext cx="2100799" cy="140053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AC857C-C591-4C34-A33B-ACE9533D9CCA}" type="datetimeFigureOut">
              <a:rPr lang="es-ES" smtClean="0"/>
              <a:t>31/01/2019</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1A3F25-D0B6-4969-9621-86A12A916F27}" type="slidenum">
              <a:rPr lang="es-ES" smtClean="0"/>
              <a:t>‹Nº›</a:t>
            </a:fld>
            <a:endParaRPr lang="es-ES"/>
          </a:p>
        </p:txBody>
      </p:sp>
    </p:spTree>
    <p:extLst>
      <p:ext uri="{BB962C8B-B14F-4D97-AF65-F5344CB8AC3E}">
        <p14:creationId xmlns:p14="http://schemas.microsoft.com/office/powerpoint/2010/main" val="2720535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81A3F25-D0B6-4969-9621-86A12A916F27}" type="slidenum">
              <a:rPr lang="es-ES" smtClean="0"/>
              <a:t>1</a:t>
            </a:fld>
            <a:endParaRPr lang="es-ES"/>
          </a:p>
        </p:txBody>
      </p:sp>
    </p:spTree>
    <p:extLst>
      <p:ext uri="{BB962C8B-B14F-4D97-AF65-F5344CB8AC3E}">
        <p14:creationId xmlns:p14="http://schemas.microsoft.com/office/powerpoint/2010/main" val="1172730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smtClean="0"/>
              <a:t>Algun</a:t>
            </a:r>
            <a:r>
              <a:rPr lang="es-EC" baseline="0" dirty="0" smtClean="0"/>
              <a:t> proceso</a:t>
            </a:r>
            <a:endParaRPr lang="es-ES" dirty="0"/>
          </a:p>
        </p:txBody>
      </p:sp>
      <p:sp>
        <p:nvSpPr>
          <p:cNvPr id="4" name="Marcador de número de diapositiva 3"/>
          <p:cNvSpPr>
            <a:spLocks noGrp="1"/>
          </p:cNvSpPr>
          <p:nvPr>
            <p:ph type="sldNum" sz="quarter" idx="10"/>
          </p:nvPr>
        </p:nvSpPr>
        <p:spPr/>
        <p:txBody>
          <a:bodyPr/>
          <a:lstStyle/>
          <a:p>
            <a:fld id="{881A3F25-D0B6-4969-9621-86A12A916F27}" type="slidenum">
              <a:rPr lang="es-ES" smtClean="0"/>
              <a:t>11</a:t>
            </a:fld>
            <a:endParaRPr lang="es-ES"/>
          </a:p>
        </p:txBody>
      </p:sp>
    </p:spTree>
    <p:extLst>
      <p:ext uri="{BB962C8B-B14F-4D97-AF65-F5344CB8AC3E}">
        <p14:creationId xmlns:p14="http://schemas.microsoft.com/office/powerpoint/2010/main" val="3966378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AUMENTO 22 % Y</a:t>
            </a:r>
            <a:r>
              <a:rPr lang="en-US" baseline="0" dirty="0" smtClean="0"/>
              <a:t> 5% AL AUMENTAR LA DISTANCIA ENTRE LAS PLACAS, DIAMETRO MENOR DE 0.42 MICROMETROS EN LA PLACA TIPO REJILLA</a:t>
            </a:r>
            <a:endParaRPr lang="es-ES" dirty="0"/>
          </a:p>
        </p:txBody>
      </p:sp>
      <p:sp>
        <p:nvSpPr>
          <p:cNvPr id="4" name="Marcador de número de diapositiva 3"/>
          <p:cNvSpPr>
            <a:spLocks noGrp="1"/>
          </p:cNvSpPr>
          <p:nvPr>
            <p:ph type="sldNum" sz="quarter" idx="10"/>
          </p:nvPr>
        </p:nvSpPr>
        <p:spPr/>
        <p:txBody>
          <a:bodyPr/>
          <a:lstStyle/>
          <a:p>
            <a:fld id="{881A3F25-D0B6-4969-9621-86A12A916F27}" type="slidenum">
              <a:rPr lang="es-ES" smtClean="0"/>
              <a:t>15</a:t>
            </a:fld>
            <a:endParaRPr lang="es-ES"/>
          </a:p>
        </p:txBody>
      </p:sp>
    </p:spTree>
    <p:extLst>
      <p:ext uri="{BB962C8B-B14F-4D97-AF65-F5344CB8AC3E}">
        <p14:creationId xmlns:p14="http://schemas.microsoft.com/office/powerpoint/2010/main" val="351915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AUMENTO</a:t>
            </a:r>
            <a:r>
              <a:rPr lang="en-US" baseline="0" dirty="0" smtClean="0"/>
              <a:t> DEL DIAMETRO PROMEDIO EN 22 % Y 14 %, DIAMETRO MENOR 0.88 UM EN EL COLECTOR REJILLA</a:t>
            </a:r>
            <a:endParaRPr lang="es-ES" dirty="0"/>
          </a:p>
        </p:txBody>
      </p:sp>
      <p:sp>
        <p:nvSpPr>
          <p:cNvPr id="4" name="Marcador de número de diapositiva 3"/>
          <p:cNvSpPr>
            <a:spLocks noGrp="1"/>
          </p:cNvSpPr>
          <p:nvPr>
            <p:ph type="sldNum" sz="quarter" idx="10"/>
          </p:nvPr>
        </p:nvSpPr>
        <p:spPr/>
        <p:txBody>
          <a:bodyPr/>
          <a:lstStyle/>
          <a:p>
            <a:fld id="{881A3F25-D0B6-4969-9621-86A12A916F27}" type="slidenum">
              <a:rPr lang="es-ES" smtClean="0"/>
              <a:t>16</a:t>
            </a:fld>
            <a:endParaRPr lang="es-ES"/>
          </a:p>
        </p:txBody>
      </p:sp>
    </p:spTree>
    <p:extLst>
      <p:ext uri="{BB962C8B-B14F-4D97-AF65-F5344CB8AC3E}">
        <p14:creationId xmlns:p14="http://schemas.microsoft.com/office/powerpoint/2010/main" val="3434669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AUMENTO DE 8 % Y AUMENTO DE 24%,</a:t>
            </a:r>
            <a:r>
              <a:rPr lang="en-US" baseline="0" dirty="0" smtClean="0"/>
              <a:t> DIAMETRO MENOR PLACAS PARALELAS 1 CM DE SEPARACION</a:t>
            </a:r>
            <a:endParaRPr lang="es-ES" dirty="0"/>
          </a:p>
        </p:txBody>
      </p:sp>
      <p:sp>
        <p:nvSpPr>
          <p:cNvPr id="4" name="Marcador de número de diapositiva 3"/>
          <p:cNvSpPr>
            <a:spLocks noGrp="1"/>
          </p:cNvSpPr>
          <p:nvPr>
            <p:ph type="sldNum" sz="quarter" idx="10"/>
          </p:nvPr>
        </p:nvSpPr>
        <p:spPr/>
        <p:txBody>
          <a:bodyPr/>
          <a:lstStyle/>
          <a:p>
            <a:fld id="{881A3F25-D0B6-4969-9621-86A12A916F27}" type="slidenum">
              <a:rPr lang="es-ES" smtClean="0"/>
              <a:t>17</a:t>
            </a:fld>
            <a:endParaRPr lang="es-ES"/>
          </a:p>
        </p:txBody>
      </p:sp>
    </p:spTree>
    <p:extLst>
      <p:ext uri="{BB962C8B-B14F-4D97-AF65-F5344CB8AC3E}">
        <p14:creationId xmlns:p14="http://schemas.microsoft.com/office/powerpoint/2010/main" val="2298456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MAYOR GRADO DE ORIENTACION DE LAS</a:t>
            </a:r>
            <a:r>
              <a:rPr lang="en-US" baseline="0" dirty="0" smtClean="0"/>
              <a:t> FIBRAS EN LA DIRECCION HORIZONTAL COLECTOR PARALELO 3 CM CON UNA CONCENTRACION AL 10%</a:t>
            </a:r>
            <a:endParaRPr lang="es-ES" dirty="0"/>
          </a:p>
        </p:txBody>
      </p:sp>
      <p:sp>
        <p:nvSpPr>
          <p:cNvPr id="4" name="Marcador de número de diapositiva 3"/>
          <p:cNvSpPr>
            <a:spLocks noGrp="1"/>
          </p:cNvSpPr>
          <p:nvPr>
            <p:ph type="sldNum" sz="quarter" idx="10"/>
          </p:nvPr>
        </p:nvSpPr>
        <p:spPr/>
        <p:txBody>
          <a:bodyPr/>
          <a:lstStyle/>
          <a:p>
            <a:fld id="{881A3F25-D0B6-4969-9621-86A12A916F27}" type="slidenum">
              <a:rPr lang="es-ES" smtClean="0"/>
              <a:t>18</a:t>
            </a:fld>
            <a:endParaRPr lang="es-ES"/>
          </a:p>
        </p:txBody>
      </p:sp>
    </p:spTree>
    <p:extLst>
      <p:ext uri="{BB962C8B-B14F-4D97-AF65-F5344CB8AC3E}">
        <p14:creationId xmlns:p14="http://schemas.microsoft.com/office/powerpoint/2010/main" val="1564072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DECRECIMIENTO</a:t>
            </a:r>
            <a:r>
              <a:rPr lang="en-US" baseline="0" dirty="0" smtClean="0"/>
              <a:t> ESFUERZO ULTIMO EN 50%, REDUCCION AL 25% </a:t>
            </a:r>
          </a:p>
          <a:p>
            <a:r>
              <a:rPr lang="en-US" baseline="0" dirty="0" smtClean="0"/>
              <a:t>DECRECIMIENTO MODULO DE ELASTICIDAD EN 67% REDUCCION DE 46%</a:t>
            </a:r>
            <a:endParaRPr lang="es-ES" dirty="0"/>
          </a:p>
        </p:txBody>
      </p:sp>
      <p:sp>
        <p:nvSpPr>
          <p:cNvPr id="4" name="Marcador de número de diapositiva 3"/>
          <p:cNvSpPr>
            <a:spLocks noGrp="1"/>
          </p:cNvSpPr>
          <p:nvPr>
            <p:ph type="sldNum" sz="quarter" idx="10"/>
          </p:nvPr>
        </p:nvSpPr>
        <p:spPr/>
        <p:txBody>
          <a:bodyPr/>
          <a:lstStyle/>
          <a:p>
            <a:fld id="{881A3F25-D0B6-4969-9621-86A12A916F27}" type="slidenum">
              <a:rPr lang="es-ES" smtClean="0"/>
              <a:t>19</a:t>
            </a:fld>
            <a:endParaRPr lang="es-ES"/>
          </a:p>
        </p:txBody>
      </p:sp>
    </p:spTree>
    <p:extLst>
      <p:ext uri="{BB962C8B-B14F-4D97-AF65-F5344CB8AC3E}">
        <p14:creationId xmlns:p14="http://schemas.microsoft.com/office/powerpoint/2010/main" val="3517902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DECRECIMIENTO</a:t>
            </a:r>
            <a:r>
              <a:rPr lang="en-US" baseline="0" dirty="0" smtClean="0"/>
              <a:t> ESFUERZO ULTIMO EN 6%, REDUCCION AL 3% </a:t>
            </a:r>
          </a:p>
          <a:p>
            <a:r>
              <a:rPr lang="en-US" baseline="0" dirty="0" smtClean="0"/>
              <a:t>DECRECIMIENTO MODULO DE ELASTICIDAD EN 8% REDUCCION DE 18%</a:t>
            </a: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881A3F25-D0B6-4969-9621-86A12A916F27}" type="slidenum">
              <a:rPr lang="es-ES" smtClean="0"/>
              <a:t>20</a:t>
            </a:fld>
            <a:endParaRPr lang="es-ES"/>
          </a:p>
        </p:txBody>
      </p:sp>
    </p:spTree>
    <p:extLst>
      <p:ext uri="{BB962C8B-B14F-4D97-AF65-F5344CB8AC3E}">
        <p14:creationId xmlns:p14="http://schemas.microsoft.com/office/powerpoint/2010/main" val="2807230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DECRECIMIENTO</a:t>
            </a:r>
            <a:r>
              <a:rPr lang="en-US" baseline="0" dirty="0" smtClean="0"/>
              <a:t> ESFUERZO ULTIMO EN 38%, REDUCCION AL 13% </a:t>
            </a:r>
          </a:p>
          <a:p>
            <a:r>
              <a:rPr lang="en-US" baseline="0" dirty="0" smtClean="0"/>
              <a:t>DECRECIMIENTO MODULO DE ELASTICIDAD EN 20% REDUCCION DE 6%</a:t>
            </a: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881A3F25-D0B6-4969-9621-86A12A916F27}" type="slidenum">
              <a:rPr lang="es-ES" smtClean="0"/>
              <a:t>21</a:t>
            </a:fld>
            <a:endParaRPr lang="es-ES"/>
          </a:p>
        </p:txBody>
      </p:sp>
    </p:spTree>
    <p:extLst>
      <p:ext uri="{BB962C8B-B14F-4D97-AF65-F5344CB8AC3E}">
        <p14:creationId xmlns:p14="http://schemas.microsoft.com/office/powerpoint/2010/main" val="644289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TODAS</a:t>
            </a:r>
            <a:r>
              <a:rPr lang="en-US" baseline="0" dirty="0" smtClean="0"/>
              <a:t> LAS MEMBRANAS FUERON ELECTROHILADAS EN 5 HORAS, AL AUMENTAR LA CONCENTRACION LAS MEMBRANAS SE VOLVIERON MAS ROBUSTAS, EL COLECTOR TIPO REJILLA RECOLECTO MEMBRANAS MAS ROBUSTAS, EL COLECTOR PARALELO MEMBRANS MAS FINAS</a:t>
            </a: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881A3F25-D0B6-4969-9621-86A12A916F27}" type="slidenum">
              <a:rPr lang="es-ES" smtClean="0"/>
              <a:t>22</a:t>
            </a:fld>
            <a:endParaRPr lang="es-ES"/>
          </a:p>
        </p:txBody>
      </p:sp>
    </p:spTree>
    <p:extLst>
      <p:ext uri="{BB962C8B-B14F-4D97-AF65-F5344CB8AC3E}">
        <p14:creationId xmlns:p14="http://schemas.microsoft.com/office/powerpoint/2010/main" val="1438557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81A3F25-D0B6-4969-9621-86A12A916F27}" type="slidenum">
              <a:rPr lang="es-ES" smtClean="0"/>
              <a:t>23</a:t>
            </a:fld>
            <a:endParaRPr lang="es-ES"/>
          </a:p>
        </p:txBody>
      </p:sp>
    </p:spTree>
    <p:extLst>
      <p:ext uri="{BB962C8B-B14F-4D97-AF65-F5344CB8AC3E}">
        <p14:creationId xmlns:p14="http://schemas.microsoft.com/office/powerpoint/2010/main" val="1158650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Agregar</a:t>
            </a:r>
            <a:r>
              <a:rPr lang="es-EC" baseline="0" dirty="0" smtClean="0"/>
              <a:t> video</a:t>
            </a:r>
            <a:endParaRPr lang="es-ES" dirty="0"/>
          </a:p>
        </p:txBody>
      </p:sp>
      <p:sp>
        <p:nvSpPr>
          <p:cNvPr id="4" name="Marcador de número de diapositiva 3"/>
          <p:cNvSpPr>
            <a:spLocks noGrp="1"/>
          </p:cNvSpPr>
          <p:nvPr>
            <p:ph type="sldNum" sz="quarter" idx="10"/>
          </p:nvPr>
        </p:nvSpPr>
        <p:spPr/>
        <p:txBody>
          <a:bodyPr/>
          <a:lstStyle/>
          <a:p>
            <a:fld id="{881A3F25-D0B6-4969-9621-86A12A916F27}" type="slidenum">
              <a:rPr lang="es-ES" smtClean="0"/>
              <a:t>2</a:t>
            </a:fld>
            <a:endParaRPr lang="es-ES"/>
          </a:p>
        </p:txBody>
      </p:sp>
    </p:spTree>
    <p:extLst>
      <p:ext uri="{BB962C8B-B14F-4D97-AF65-F5344CB8AC3E}">
        <p14:creationId xmlns:p14="http://schemas.microsoft.com/office/powerpoint/2010/main" val="1376382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81A3F25-D0B6-4969-9621-86A12A916F27}" type="slidenum">
              <a:rPr lang="es-ES" smtClean="0"/>
              <a:t>24</a:t>
            </a:fld>
            <a:endParaRPr lang="es-ES"/>
          </a:p>
        </p:txBody>
      </p:sp>
    </p:spTree>
    <p:extLst>
      <p:ext uri="{BB962C8B-B14F-4D97-AF65-F5344CB8AC3E}">
        <p14:creationId xmlns:p14="http://schemas.microsoft.com/office/powerpoint/2010/main" val="2039968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lgn="just"/>
            <a:r>
              <a:rPr lang="es-MX" sz="1200" dirty="0" smtClean="0"/>
              <a:t>Obtener microfibras estructuradas de PVP usando la técnica de electrohilado.</a:t>
            </a:r>
            <a:endParaRPr lang="es-ES" sz="1200" dirty="0" smtClean="0"/>
          </a:p>
          <a:p>
            <a:pPr lvl="0" algn="just"/>
            <a:r>
              <a:rPr lang="es-MX" sz="1200" dirty="0" smtClean="0"/>
              <a:t>Realizar la caracterización morfológica y mecánica de membranas </a:t>
            </a:r>
            <a:r>
              <a:rPr lang="es-EC" sz="1200" dirty="0" smtClean="0"/>
              <a:t>electrohiladas de PVP.</a:t>
            </a:r>
            <a:endParaRPr lang="es-ES" sz="1200" dirty="0" smtClean="0"/>
          </a:p>
          <a:p>
            <a:pPr lvl="0" algn="just"/>
            <a:r>
              <a:rPr lang="es-MX" sz="1200" dirty="0" smtClean="0"/>
              <a:t>Examinar la influencia de la concentración de la solución polimérica en las características mecánicas y morfológicas de las membranas de PVP.</a:t>
            </a:r>
            <a:endParaRPr lang="es-ES" sz="1200" dirty="0"/>
          </a:p>
        </p:txBody>
      </p:sp>
      <p:sp>
        <p:nvSpPr>
          <p:cNvPr id="4" name="Marcador de número de diapositiva 3"/>
          <p:cNvSpPr>
            <a:spLocks noGrp="1"/>
          </p:cNvSpPr>
          <p:nvPr>
            <p:ph type="sldNum" sz="quarter" idx="10"/>
          </p:nvPr>
        </p:nvSpPr>
        <p:spPr/>
        <p:txBody>
          <a:bodyPr/>
          <a:lstStyle/>
          <a:p>
            <a:fld id="{881A3F25-D0B6-4969-9621-86A12A916F27}" type="slidenum">
              <a:rPr lang="es-ES" smtClean="0"/>
              <a:t>3</a:t>
            </a:fld>
            <a:endParaRPr lang="es-ES"/>
          </a:p>
        </p:txBody>
      </p:sp>
    </p:spTree>
    <p:extLst>
      <p:ext uri="{BB962C8B-B14F-4D97-AF65-F5344CB8AC3E}">
        <p14:creationId xmlns:p14="http://schemas.microsoft.com/office/powerpoint/2010/main" val="4053988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ANDAMIO CELULAR</a:t>
            </a:r>
            <a:endParaRPr lang="es-ES" dirty="0"/>
          </a:p>
        </p:txBody>
      </p:sp>
      <p:sp>
        <p:nvSpPr>
          <p:cNvPr id="4" name="Marcador de número de diapositiva 3"/>
          <p:cNvSpPr>
            <a:spLocks noGrp="1"/>
          </p:cNvSpPr>
          <p:nvPr>
            <p:ph type="sldNum" sz="quarter" idx="10"/>
          </p:nvPr>
        </p:nvSpPr>
        <p:spPr/>
        <p:txBody>
          <a:bodyPr/>
          <a:lstStyle/>
          <a:p>
            <a:fld id="{881A3F25-D0B6-4969-9621-86A12A916F27}" type="slidenum">
              <a:rPr lang="es-ES" smtClean="0"/>
              <a:t>4</a:t>
            </a:fld>
            <a:endParaRPr lang="es-ES"/>
          </a:p>
        </p:txBody>
      </p:sp>
    </p:spTree>
    <p:extLst>
      <p:ext uri="{BB962C8B-B14F-4D97-AF65-F5344CB8AC3E}">
        <p14:creationId xmlns:p14="http://schemas.microsoft.com/office/powerpoint/2010/main" val="1331840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Texto</a:t>
            </a:r>
            <a:r>
              <a:rPr lang="es-EC" baseline="0" dirty="0" smtClean="0"/>
              <a:t> y orden</a:t>
            </a:r>
            <a:endParaRPr lang="es-ES" dirty="0"/>
          </a:p>
        </p:txBody>
      </p:sp>
      <p:sp>
        <p:nvSpPr>
          <p:cNvPr id="4" name="Marcador de número de diapositiva 3"/>
          <p:cNvSpPr>
            <a:spLocks noGrp="1"/>
          </p:cNvSpPr>
          <p:nvPr>
            <p:ph type="sldNum" sz="quarter" idx="10"/>
          </p:nvPr>
        </p:nvSpPr>
        <p:spPr/>
        <p:txBody>
          <a:bodyPr/>
          <a:lstStyle/>
          <a:p>
            <a:fld id="{881A3F25-D0B6-4969-9621-86A12A916F27}" type="slidenum">
              <a:rPr lang="es-ES" smtClean="0"/>
              <a:t>5</a:t>
            </a:fld>
            <a:endParaRPr lang="es-ES"/>
          </a:p>
        </p:txBody>
      </p:sp>
    </p:spTree>
    <p:extLst>
      <p:ext uri="{BB962C8B-B14F-4D97-AF65-F5344CB8AC3E}">
        <p14:creationId xmlns:p14="http://schemas.microsoft.com/office/powerpoint/2010/main" val="199126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Flechas y los indicadores</a:t>
            </a:r>
            <a:r>
              <a:rPr lang="es-EC" baseline="0" dirty="0" smtClean="0"/>
              <a:t> de orden</a:t>
            </a:r>
            <a:endParaRPr lang="es-ES" dirty="0"/>
          </a:p>
        </p:txBody>
      </p:sp>
      <p:sp>
        <p:nvSpPr>
          <p:cNvPr id="4" name="Marcador de número de diapositiva 3"/>
          <p:cNvSpPr>
            <a:spLocks noGrp="1"/>
          </p:cNvSpPr>
          <p:nvPr>
            <p:ph type="sldNum" sz="quarter" idx="10"/>
          </p:nvPr>
        </p:nvSpPr>
        <p:spPr/>
        <p:txBody>
          <a:bodyPr/>
          <a:lstStyle/>
          <a:p>
            <a:fld id="{881A3F25-D0B6-4969-9621-86A12A916F27}" type="slidenum">
              <a:rPr lang="es-ES" smtClean="0"/>
              <a:t>6</a:t>
            </a:fld>
            <a:endParaRPr lang="es-ES"/>
          </a:p>
        </p:txBody>
      </p:sp>
    </p:spTree>
    <p:extLst>
      <p:ext uri="{BB962C8B-B14F-4D97-AF65-F5344CB8AC3E}">
        <p14:creationId xmlns:p14="http://schemas.microsoft.com/office/powerpoint/2010/main" val="1820519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aseline="0" dirty="0" smtClean="0"/>
              <a:t>CRISTALINIDAD=ESTABILIDAD DIMENSIONAL</a:t>
            </a:r>
          </a:p>
          <a:p>
            <a:r>
              <a:rPr lang="en-US" baseline="0" dirty="0" smtClean="0"/>
              <a:t>DIAMETRO DE LAS FIBRAS AUMENTA SE PIERDE PORCENTAJE DE ORIENTACION DE MICROFIBRILLAS</a:t>
            </a:r>
          </a:p>
          <a:p>
            <a:endParaRPr lang="en-US" baseline="0" dirty="0" smtClean="0"/>
          </a:p>
        </p:txBody>
      </p:sp>
      <p:sp>
        <p:nvSpPr>
          <p:cNvPr id="4" name="Marcador de número de diapositiva 3"/>
          <p:cNvSpPr>
            <a:spLocks noGrp="1"/>
          </p:cNvSpPr>
          <p:nvPr>
            <p:ph type="sldNum" sz="quarter" idx="10"/>
          </p:nvPr>
        </p:nvSpPr>
        <p:spPr/>
        <p:txBody>
          <a:bodyPr/>
          <a:lstStyle/>
          <a:p>
            <a:fld id="{881A3F25-D0B6-4969-9621-86A12A916F27}" type="slidenum">
              <a:rPr lang="es-ES" smtClean="0"/>
              <a:t>8</a:t>
            </a:fld>
            <a:endParaRPr lang="es-ES"/>
          </a:p>
        </p:txBody>
      </p:sp>
    </p:spTree>
    <p:extLst>
      <p:ext uri="{BB962C8B-B14F-4D97-AF65-F5344CB8AC3E}">
        <p14:creationId xmlns:p14="http://schemas.microsoft.com/office/powerpoint/2010/main" val="3335924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Agrandar</a:t>
            </a:r>
            <a:endParaRPr lang="es-ES" dirty="0"/>
          </a:p>
        </p:txBody>
      </p:sp>
      <p:sp>
        <p:nvSpPr>
          <p:cNvPr id="4" name="Marcador de número de diapositiva 3"/>
          <p:cNvSpPr>
            <a:spLocks noGrp="1"/>
          </p:cNvSpPr>
          <p:nvPr>
            <p:ph type="sldNum" sz="quarter" idx="10"/>
          </p:nvPr>
        </p:nvSpPr>
        <p:spPr/>
        <p:txBody>
          <a:bodyPr/>
          <a:lstStyle/>
          <a:p>
            <a:fld id="{881A3F25-D0B6-4969-9621-86A12A916F27}" type="slidenum">
              <a:rPr lang="es-ES" smtClean="0"/>
              <a:t>9</a:t>
            </a:fld>
            <a:endParaRPr lang="es-ES"/>
          </a:p>
        </p:txBody>
      </p:sp>
    </p:spTree>
    <p:extLst>
      <p:ext uri="{BB962C8B-B14F-4D97-AF65-F5344CB8AC3E}">
        <p14:creationId xmlns:p14="http://schemas.microsoft.com/office/powerpoint/2010/main" val="1991502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Llaves orden</a:t>
            </a:r>
            <a:endParaRPr lang="es-ES" dirty="0"/>
          </a:p>
        </p:txBody>
      </p:sp>
      <p:sp>
        <p:nvSpPr>
          <p:cNvPr id="4" name="Marcador de número de diapositiva 3"/>
          <p:cNvSpPr>
            <a:spLocks noGrp="1"/>
          </p:cNvSpPr>
          <p:nvPr>
            <p:ph type="sldNum" sz="quarter" idx="10"/>
          </p:nvPr>
        </p:nvSpPr>
        <p:spPr/>
        <p:txBody>
          <a:bodyPr/>
          <a:lstStyle/>
          <a:p>
            <a:fld id="{881A3F25-D0B6-4969-9621-86A12A916F27}" type="slidenum">
              <a:rPr lang="es-ES" smtClean="0"/>
              <a:t>10</a:t>
            </a:fld>
            <a:endParaRPr lang="es-ES"/>
          </a:p>
        </p:txBody>
      </p:sp>
    </p:spTree>
    <p:extLst>
      <p:ext uri="{BB962C8B-B14F-4D97-AF65-F5344CB8AC3E}">
        <p14:creationId xmlns:p14="http://schemas.microsoft.com/office/powerpoint/2010/main" val="1728974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32A37CB5-EDC9-4EBF-A946-8BD36C23D728}" type="datetimeFigureOut">
              <a:rPr lang="es-ES" smtClean="0"/>
              <a:t>31/01/2019</a:t>
            </a:fld>
            <a:endParaRPr lang="es-E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s-E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D0D662E2-676F-403E-A1E4-AF3C902ACBE0}" type="slidenum">
              <a:rPr lang="es-ES" smtClean="0"/>
              <a:t>‹Nº›</a:t>
            </a:fld>
            <a:endParaRPr lang="es-E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8955935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2A37CB5-EDC9-4EBF-A946-8BD36C23D728}" type="datetimeFigureOut">
              <a:rPr lang="es-ES" smtClean="0"/>
              <a:t>31/01/2019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D662E2-676F-403E-A1E4-AF3C902ACBE0}" type="slidenum">
              <a:rPr lang="es-ES" smtClean="0"/>
              <a:t>‹Nº›</a:t>
            </a:fld>
            <a:endParaRPr lang="es-ES"/>
          </a:p>
        </p:txBody>
      </p:sp>
    </p:spTree>
    <p:extLst>
      <p:ext uri="{BB962C8B-B14F-4D97-AF65-F5344CB8AC3E}">
        <p14:creationId xmlns:p14="http://schemas.microsoft.com/office/powerpoint/2010/main" val="2185449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2A37CB5-EDC9-4EBF-A946-8BD36C23D728}" type="datetimeFigureOut">
              <a:rPr lang="es-ES" smtClean="0"/>
              <a:t>31/01/2019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D662E2-676F-403E-A1E4-AF3C902ACBE0}" type="slidenum">
              <a:rPr lang="es-ES" smtClean="0"/>
              <a:t>‹Nº›</a:t>
            </a:fld>
            <a:endParaRPr lang="es-ES"/>
          </a:p>
        </p:txBody>
      </p:sp>
    </p:spTree>
    <p:extLst>
      <p:ext uri="{BB962C8B-B14F-4D97-AF65-F5344CB8AC3E}">
        <p14:creationId xmlns:p14="http://schemas.microsoft.com/office/powerpoint/2010/main" val="220789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2A37CB5-EDC9-4EBF-A946-8BD36C23D728}" type="datetimeFigureOut">
              <a:rPr lang="es-ES" smtClean="0"/>
              <a:t>31/01/2019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D662E2-676F-403E-A1E4-AF3C902ACBE0}" type="slidenum">
              <a:rPr lang="es-ES" smtClean="0"/>
              <a:t>‹Nº›</a:t>
            </a:fld>
            <a:endParaRPr lang="es-ES"/>
          </a:p>
        </p:txBody>
      </p:sp>
    </p:spTree>
    <p:extLst>
      <p:ext uri="{BB962C8B-B14F-4D97-AF65-F5344CB8AC3E}">
        <p14:creationId xmlns:p14="http://schemas.microsoft.com/office/powerpoint/2010/main" val="199007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2A37CB5-EDC9-4EBF-A946-8BD36C23D728}" type="datetimeFigureOut">
              <a:rPr lang="es-ES" smtClean="0"/>
              <a:t>31/01/2019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D662E2-676F-403E-A1E4-AF3C902ACBE0}" type="slidenum">
              <a:rPr lang="es-ES" smtClean="0"/>
              <a:t>‹Nº›</a:t>
            </a:fld>
            <a:endParaRPr lang="es-E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30247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2A37CB5-EDC9-4EBF-A946-8BD36C23D728}" type="datetimeFigureOut">
              <a:rPr lang="es-ES" smtClean="0"/>
              <a:t>31/01/2019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0D662E2-676F-403E-A1E4-AF3C902ACBE0}" type="slidenum">
              <a:rPr lang="es-ES" smtClean="0"/>
              <a:t>‹Nº›</a:t>
            </a:fld>
            <a:endParaRPr lang="es-ES"/>
          </a:p>
        </p:txBody>
      </p:sp>
    </p:spTree>
    <p:extLst>
      <p:ext uri="{BB962C8B-B14F-4D97-AF65-F5344CB8AC3E}">
        <p14:creationId xmlns:p14="http://schemas.microsoft.com/office/powerpoint/2010/main" val="2211379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s-ES" smtClean="0"/>
              <a:t>Editar el estilo de texto del patrón</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2A37CB5-EDC9-4EBF-A946-8BD36C23D728}" type="datetimeFigureOut">
              <a:rPr lang="es-ES" smtClean="0"/>
              <a:t>31/01/2019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0D662E2-676F-403E-A1E4-AF3C902ACBE0}" type="slidenum">
              <a:rPr lang="es-ES" smtClean="0"/>
              <a:t>‹Nº›</a:t>
            </a:fld>
            <a:endParaRPr lang="es-ES"/>
          </a:p>
        </p:txBody>
      </p:sp>
    </p:spTree>
    <p:extLst>
      <p:ext uri="{BB962C8B-B14F-4D97-AF65-F5344CB8AC3E}">
        <p14:creationId xmlns:p14="http://schemas.microsoft.com/office/powerpoint/2010/main" val="2855925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2A37CB5-EDC9-4EBF-A946-8BD36C23D728}" type="datetimeFigureOut">
              <a:rPr lang="es-ES" smtClean="0"/>
              <a:t>31/01/2019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0D662E2-676F-403E-A1E4-AF3C902ACBE0}" type="slidenum">
              <a:rPr lang="es-ES" smtClean="0"/>
              <a:t>‹Nº›</a:t>
            </a:fld>
            <a:endParaRPr lang="es-ES"/>
          </a:p>
        </p:txBody>
      </p:sp>
    </p:spTree>
    <p:extLst>
      <p:ext uri="{BB962C8B-B14F-4D97-AF65-F5344CB8AC3E}">
        <p14:creationId xmlns:p14="http://schemas.microsoft.com/office/powerpoint/2010/main" val="2882826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A37CB5-EDC9-4EBF-A946-8BD36C23D728}" type="datetimeFigureOut">
              <a:rPr lang="es-ES" smtClean="0"/>
              <a:t>31/01/2019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0D662E2-676F-403E-A1E4-AF3C902ACBE0}" type="slidenum">
              <a:rPr lang="es-ES" smtClean="0"/>
              <a:t>‹Nº›</a:t>
            </a:fld>
            <a:endParaRPr lang="es-ES"/>
          </a:p>
        </p:txBody>
      </p:sp>
    </p:spTree>
    <p:extLst>
      <p:ext uri="{BB962C8B-B14F-4D97-AF65-F5344CB8AC3E}">
        <p14:creationId xmlns:p14="http://schemas.microsoft.com/office/powerpoint/2010/main" val="118724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2A37CB5-EDC9-4EBF-A946-8BD36C23D728}" type="datetimeFigureOut">
              <a:rPr lang="es-ES" smtClean="0"/>
              <a:t>31/01/2019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0D662E2-676F-403E-A1E4-AF3C902ACBE0}" type="slidenum">
              <a:rPr lang="es-ES" smtClean="0"/>
              <a:t>‹Nº›</a:t>
            </a:fld>
            <a:endParaRPr lang="es-ES"/>
          </a:p>
        </p:txBody>
      </p:sp>
    </p:spTree>
    <p:extLst>
      <p:ext uri="{BB962C8B-B14F-4D97-AF65-F5344CB8AC3E}">
        <p14:creationId xmlns:p14="http://schemas.microsoft.com/office/powerpoint/2010/main" val="348152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2A37CB5-EDC9-4EBF-A946-8BD36C23D728}" type="datetimeFigureOut">
              <a:rPr lang="es-ES" smtClean="0"/>
              <a:t>31/01/2019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0D662E2-676F-403E-A1E4-AF3C902ACBE0}" type="slidenum">
              <a:rPr lang="es-ES" smtClean="0"/>
              <a:t>‹Nº›</a:t>
            </a:fld>
            <a:endParaRPr lang="es-ES"/>
          </a:p>
        </p:txBody>
      </p:sp>
    </p:spTree>
    <p:extLst>
      <p:ext uri="{BB962C8B-B14F-4D97-AF65-F5344CB8AC3E}">
        <p14:creationId xmlns:p14="http://schemas.microsoft.com/office/powerpoint/2010/main" val="3853150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32A37CB5-EDC9-4EBF-A946-8BD36C23D728}" type="datetimeFigureOut">
              <a:rPr lang="es-ES" smtClean="0"/>
              <a:t>31/01/2019</a:t>
            </a:fld>
            <a:endParaRPr lang="es-E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s-E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D0D662E2-676F-403E-A1E4-AF3C902ACBE0}" type="slidenum">
              <a:rPr lang="es-ES" smtClean="0"/>
              <a:t>‹Nº›</a:t>
            </a:fld>
            <a:endParaRPr lang="es-ES"/>
          </a:p>
        </p:txBody>
      </p:sp>
    </p:spTree>
    <p:extLst>
      <p:ext uri="{BB962C8B-B14F-4D97-AF65-F5344CB8AC3E}">
        <p14:creationId xmlns:p14="http://schemas.microsoft.com/office/powerpoint/2010/main" val="3080656519"/>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4.png"/><Relationship Id="rId7"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png"/><Relationship Id="rId7" Type="http://schemas.openxmlformats.org/officeDocument/2006/relationships/diagramLayout" Target="../diagrams/layout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26.jpeg"/><Relationship Id="rId5" Type="http://schemas.openxmlformats.org/officeDocument/2006/relationships/image" Target="../media/image25.tiff"/><Relationship Id="rId10" Type="http://schemas.microsoft.com/office/2007/relationships/diagramDrawing" Target="../diagrams/drawing1.xml"/><Relationship Id="rId4" Type="http://schemas.openxmlformats.org/officeDocument/2006/relationships/image" Target="../media/image24.jpeg"/><Relationship Id="rId9" Type="http://schemas.openxmlformats.org/officeDocument/2006/relationships/diagramColors" Target="../diagrams/colors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0.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12"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31.jpeg"/><Relationship Id="rId5" Type="http://schemas.openxmlformats.org/officeDocument/2006/relationships/diagramLayout" Target="../diagrams/layout2.xml"/><Relationship Id="rId10" Type="http://schemas.openxmlformats.org/officeDocument/2006/relationships/image" Target="../media/image30.jpeg"/><Relationship Id="rId4" Type="http://schemas.openxmlformats.org/officeDocument/2006/relationships/diagramData" Target="../diagrams/data2.xml"/><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39.tiff"/><Relationship Id="rId3" Type="http://schemas.openxmlformats.org/officeDocument/2006/relationships/image" Target="../media/image4.png"/><Relationship Id="rId7" Type="http://schemas.openxmlformats.org/officeDocument/2006/relationships/image" Target="../media/image38.tif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7.tiff"/><Relationship Id="rId5" Type="http://schemas.openxmlformats.org/officeDocument/2006/relationships/image" Target="../media/image3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18.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24702" y="2895600"/>
            <a:ext cx="9995119" cy="1653178"/>
          </a:xfrm>
        </p:spPr>
        <p:txBody>
          <a:bodyPr>
            <a:noAutofit/>
          </a:bodyPr>
          <a:lstStyle/>
          <a:p>
            <a:pPr algn="l"/>
            <a:r>
              <a:rPr lang="es-EC" sz="3000" dirty="0" smtClean="0"/>
              <a:t>ESTUDIO MORFOLÓGICO Y MECÁNICO DE MICROFIBAS ESTRUCTURADAS DE PVP MEDIANTE LA TÉCNICA DE ELECTROHILADO VARIANDO LA CONFIGURACIÓN DEL COLECTOR</a:t>
            </a:r>
            <a:endParaRPr lang="es-ES" sz="3000" dirty="0"/>
          </a:p>
        </p:txBody>
      </p:sp>
      <p:pic>
        <p:nvPicPr>
          <p:cNvPr id="1026" name="Picture 2"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702" y="277536"/>
            <a:ext cx="5258977" cy="1358224"/>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4"/>
          <a:stretch>
            <a:fillRect/>
          </a:stretch>
        </p:blipFill>
        <p:spPr>
          <a:xfrm>
            <a:off x="8717281" y="277536"/>
            <a:ext cx="2111692" cy="1358224"/>
          </a:xfrm>
          <a:prstGeom prst="rect">
            <a:avLst/>
          </a:prstGeom>
        </p:spPr>
      </p:pic>
      <p:sp>
        <p:nvSpPr>
          <p:cNvPr id="6" name="CuadroTexto 5"/>
          <p:cNvSpPr txBox="1"/>
          <p:nvPr/>
        </p:nvSpPr>
        <p:spPr>
          <a:xfrm>
            <a:off x="1095912" y="1984567"/>
            <a:ext cx="9513657" cy="765425"/>
          </a:xfrm>
          <a:prstGeom prst="rect">
            <a:avLst/>
          </a:prstGeom>
        </p:spPr>
        <p:txBody>
          <a:bodyPr vert="horz" lIns="91440" tIns="45720" rIns="91440" bIns="45720" rtlCol="0" anchor="b">
            <a:normAutofit fontScale="97500"/>
          </a:bodyPr>
          <a:lstStyle>
            <a:lvl1pPr>
              <a:lnSpc>
                <a:spcPct val="85000"/>
              </a:lnSpc>
              <a:spcBef>
                <a:spcPct val="0"/>
              </a:spcBef>
              <a:buNone/>
              <a:defRPr sz="4200" b="1" spc="-50" baseline="0">
                <a:solidFill>
                  <a:schemeClr val="tx1">
                    <a:lumMod val="85000"/>
                    <a:lumOff val="15000"/>
                  </a:schemeClr>
                </a:solidFill>
                <a:latin typeface="+mj-lt"/>
                <a:ea typeface="+mj-ea"/>
                <a:cs typeface="+mj-cs"/>
              </a:defRPr>
            </a:lvl1pPr>
          </a:lstStyle>
          <a:p>
            <a:pPr algn="ctr"/>
            <a:r>
              <a:rPr lang="en-US" sz="2600" b="0" dirty="0">
                <a:solidFill>
                  <a:schemeClr val="tx1"/>
                </a:solidFill>
              </a:rPr>
              <a:t>TRABAJO DE TITULACIÓN PREVIO A LA OBTENCIÓN DEL TÍTULO DE INGENIERO MECÁNICO</a:t>
            </a:r>
          </a:p>
        </p:txBody>
      </p:sp>
      <p:sp>
        <p:nvSpPr>
          <p:cNvPr id="5" name="CuadroTexto 4"/>
          <p:cNvSpPr txBox="1"/>
          <p:nvPr/>
        </p:nvSpPr>
        <p:spPr>
          <a:xfrm>
            <a:off x="824702" y="4726243"/>
            <a:ext cx="6563360" cy="369332"/>
          </a:xfrm>
          <a:prstGeom prst="rect">
            <a:avLst/>
          </a:prstGeom>
          <a:noFill/>
        </p:spPr>
        <p:txBody>
          <a:bodyPr wrap="square" rtlCol="0">
            <a:spAutoFit/>
          </a:bodyPr>
          <a:lstStyle/>
          <a:p>
            <a:r>
              <a:rPr lang="es-EC" dirty="0" smtClean="0"/>
              <a:t>AUTOR: Calderón Valdiviezo, Juan Andrés</a:t>
            </a:r>
            <a:endParaRPr lang="es-ES" dirty="0"/>
          </a:p>
        </p:txBody>
      </p:sp>
      <p:sp>
        <p:nvSpPr>
          <p:cNvPr id="8" name="CuadroTexto 7"/>
          <p:cNvSpPr txBox="1"/>
          <p:nvPr/>
        </p:nvSpPr>
        <p:spPr>
          <a:xfrm>
            <a:off x="824702" y="5273040"/>
            <a:ext cx="8544560" cy="646331"/>
          </a:xfrm>
          <a:prstGeom prst="rect">
            <a:avLst/>
          </a:prstGeom>
          <a:noFill/>
        </p:spPr>
        <p:txBody>
          <a:bodyPr wrap="square" rtlCol="0">
            <a:spAutoFit/>
          </a:bodyPr>
          <a:lstStyle/>
          <a:p>
            <a:r>
              <a:rPr lang="es-EC" dirty="0" smtClean="0"/>
              <a:t>DIRECTOR DEL PROYECTO: </a:t>
            </a:r>
            <a:r>
              <a:rPr lang="es-EC" dirty="0">
                <a:cs typeface="Times New Roman" panose="02020603050405020304" pitchFamily="18" charset="0"/>
              </a:rPr>
              <a:t>Ing. </a:t>
            </a:r>
            <a:r>
              <a:rPr lang="es-EC" dirty="0" smtClean="0">
                <a:cs typeface="Times New Roman" panose="02020603050405020304" pitchFamily="18" charset="0"/>
              </a:rPr>
              <a:t>Carrión  Matamoros, Luis Miguel </a:t>
            </a:r>
            <a:r>
              <a:rPr lang="es-EC" dirty="0" err="1" smtClean="0">
                <a:cs typeface="Times New Roman" panose="02020603050405020304" pitchFamily="18" charset="0"/>
              </a:rPr>
              <a:t>MSc</a:t>
            </a:r>
            <a:r>
              <a:rPr lang="es-EC" dirty="0" smtClean="0">
                <a:cs typeface="Times New Roman" panose="02020603050405020304" pitchFamily="18" charset="0"/>
              </a:rPr>
              <a:t>.</a:t>
            </a:r>
            <a:endParaRPr lang="es-EC" dirty="0">
              <a:cs typeface="Times New Roman" panose="02020603050405020304" pitchFamily="18" charset="0"/>
            </a:endParaRPr>
          </a:p>
          <a:p>
            <a:endParaRPr lang="es-ES" dirty="0"/>
          </a:p>
        </p:txBody>
      </p:sp>
    </p:spTree>
    <p:extLst>
      <p:ext uri="{BB962C8B-B14F-4D97-AF65-F5344CB8AC3E}">
        <p14:creationId xmlns:p14="http://schemas.microsoft.com/office/powerpoint/2010/main" val="814483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451915" y="223520"/>
            <a:ext cx="180998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pic>
        <p:nvPicPr>
          <p:cNvPr id="8" name="Imagen 7"/>
          <p:cNvPicPr>
            <a:picLocks noChangeAspect="1"/>
          </p:cNvPicPr>
          <p:nvPr/>
        </p:nvPicPr>
        <p:blipFill>
          <a:blip r:embed="rId3"/>
          <a:stretch>
            <a:fillRect/>
          </a:stretch>
        </p:blipFill>
        <p:spPr>
          <a:xfrm>
            <a:off x="6681824" y="199090"/>
            <a:ext cx="3282315" cy="935002"/>
          </a:xfrm>
          <a:prstGeom prst="rect">
            <a:avLst/>
          </a:prstGeom>
        </p:spPr>
      </p:pic>
      <p:pic>
        <p:nvPicPr>
          <p:cNvPr id="9" name="Imagen 8"/>
          <p:cNvPicPr>
            <a:picLocks noChangeAspect="1"/>
          </p:cNvPicPr>
          <p:nvPr/>
        </p:nvPicPr>
        <p:blipFill>
          <a:blip r:embed="rId4"/>
          <a:stretch>
            <a:fillRect/>
          </a:stretch>
        </p:blipFill>
        <p:spPr>
          <a:xfrm>
            <a:off x="9964139" y="196882"/>
            <a:ext cx="1234213" cy="937210"/>
          </a:xfrm>
          <a:prstGeom prst="rect">
            <a:avLst/>
          </a:prstGeom>
        </p:spPr>
      </p:pic>
      <mc:AlternateContent xmlns:mc="http://schemas.openxmlformats.org/markup-compatibility/2006">
        <mc:Choice xmlns:a14="http://schemas.microsoft.com/office/drawing/2010/main" Requires="a14">
          <p:sp>
            <p:nvSpPr>
              <p:cNvPr id="3" name="Rectángulo 2"/>
              <p:cNvSpPr/>
              <p:nvPr/>
            </p:nvSpPr>
            <p:spPr>
              <a:xfrm>
                <a:off x="6050280" y="1404757"/>
                <a:ext cx="5018532" cy="2776337"/>
              </a:xfrm>
              <a:prstGeom prst="rect">
                <a:avLst/>
              </a:prstGeom>
            </p:spPr>
            <p:txBody>
              <a:bodyPr wrap="squar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ea typeface="Calibri" panose="020F0502020204030204" pitchFamily="34" charset="0"/>
                          <a:cs typeface="Times New Roman" panose="02020603050405020304" pitchFamily="18" charset="0"/>
                        </a:rPr>
                        <m:t>𝑃𝑒𝑠𝑜</m:t>
                      </m:r>
                      <m:r>
                        <a:rPr lang="es-ES" i="1">
                          <a:latin typeface="Cambria Math" panose="02040503050406030204" pitchFamily="18" charset="0"/>
                          <a:ea typeface="Calibri" panose="020F0502020204030204" pitchFamily="34" charset="0"/>
                          <a:cs typeface="Times New Roman" panose="02020603050405020304" pitchFamily="18" charset="0"/>
                        </a:rPr>
                        <m:t> </m:t>
                      </m:r>
                      <m:r>
                        <a:rPr lang="es-ES" i="1">
                          <a:latin typeface="Cambria Math" panose="02040503050406030204" pitchFamily="18" charset="0"/>
                          <a:ea typeface="Calibri" panose="020F0502020204030204" pitchFamily="34" charset="0"/>
                          <a:cs typeface="Times New Roman" panose="02020603050405020304" pitchFamily="18" charset="0"/>
                        </a:rPr>
                        <m:t>𝑠𝑜𝑙𝑢𝑡𝑜</m:t>
                      </m:r>
                      <m:r>
                        <a:rPr lang="es-ES" i="1">
                          <a:latin typeface="Cambria Math" panose="02040503050406030204" pitchFamily="18" charset="0"/>
                          <a:ea typeface="Calibri" panose="020F0502020204030204" pitchFamily="34" charset="0"/>
                          <a:cs typeface="Times New Roman" panose="02020603050405020304" pitchFamily="18" charset="0"/>
                        </a:rPr>
                        <m:t> 8%=</m:t>
                      </m:r>
                      <m:f>
                        <m:fPr>
                          <m:ctrlPr>
                            <a:rPr lang="es-ES" i="1">
                              <a:latin typeface="Cambria Math" panose="02040503050406030204" pitchFamily="18" charset="0"/>
                              <a:ea typeface="Calibri" panose="020F0502020204030204" pitchFamily="34" charset="0"/>
                              <a:cs typeface="Times New Roman" panose="02020603050405020304" pitchFamily="18" charset="0"/>
                            </a:rPr>
                          </m:ctrlPr>
                        </m:fPr>
                        <m:num>
                          <m:r>
                            <a:rPr lang="es-EC" i="1">
                              <a:latin typeface="Cambria Math" panose="02040503050406030204" pitchFamily="18" charset="0"/>
                              <a:ea typeface="Calibri" panose="020F0502020204030204" pitchFamily="34" charset="0"/>
                              <a:cs typeface="Times New Roman" panose="02020603050405020304" pitchFamily="18" charset="0"/>
                            </a:rPr>
                            <m:t>8</m:t>
                          </m:r>
                          <m:r>
                            <a:rPr lang="es-EC" i="1">
                              <a:latin typeface="Cambria Math" panose="02040503050406030204" pitchFamily="18" charset="0"/>
                              <a:ea typeface="Times New Roman" panose="02020603050405020304" pitchFamily="18" charset="0"/>
                              <a:cs typeface="Times New Roman" panose="02020603050405020304" pitchFamily="18" charset="0"/>
                            </a:rPr>
                            <m:t>∗30 [</m:t>
                          </m:r>
                          <m:r>
                            <a:rPr lang="es-EC" i="1">
                              <a:latin typeface="Cambria Math" panose="02040503050406030204" pitchFamily="18" charset="0"/>
                              <a:ea typeface="Times New Roman" panose="02020603050405020304" pitchFamily="18" charset="0"/>
                              <a:cs typeface="Times New Roman" panose="02020603050405020304" pitchFamily="18" charset="0"/>
                            </a:rPr>
                            <m:t>𝑔𝑟</m:t>
                          </m:r>
                          <m:r>
                            <a:rPr lang="es-EC" i="1">
                              <a:latin typeface="Cambria Math" panose="02040503050406030204" pitchFamily="18" charset="0"/>
                              <a:ea typeface="Times New Roman" panose="02020603050405020304" pitchFamily="18" charset="0"/>
                              <a:cs typeface="Times New Roman" panose="02020603050405020304" pitchFamily="18" charset="0"/>
                            </a:rPr>
                            <m:t>]</m:t>
                          </m:r>
                        </m:num>
                        <m:den>
                          <m:r>
                            <a:rPr lang="es-EC" i="1">
                              <a:latin typeface="Cambria Math" panose="02040503050406030204" pitchFamily="18" charset="0"/>
                              <a:ea typeface="Calibri" panose="020F0502020204030204" pitchFamily="34" charset="0"/>
                              <a:cs typeface="Times New Roman" panose="02020603050405020304" pitchFamily="18" charset="0"/>
                            </a:rPr>
                            <m:t>100</m:t>
                          </m:r>
                        </m:den>
                      </m:f>
                      <m:r>
                        <a:rPr lang="es-EC" i="1">
                          <a:latin typeface="Cambria Math" panose="02040503050406030204" pitchFamily="18" charset="0"/>
                          <a:ea typeface="Calibri" panose="020F0502020204030204" pitchFamily="34" charset="0"/>
                          <a:cs typeface="Times New Roman" panose="02020603050405020304" pitchFamily="18" charset="0"/>
                        </a:rPr>
                        <m:t>=2.4 [</m:t>
                      </m:r>
                      <m:r>
                        <a:rPr lang="es-EC" i="1">
                          <a:latin typeface="Cambria Math" panose="02040503050406030204" pitchFamily="18" charset="0"/>
                          <a:ea typeface="Calibri" panose="020F0502020204030204" pitchFamily="34" charset="0"/>
                          <a:cs typeface="Times New Roman" panose="02020603050405020304" pitchFamily="18" charset="0"/>
                        </a:rPr>
                        <m:t>𝑔𝑟</m:t>
                      </m:r>
                      <m:r>
                        <a:rPr lang="es-EC" i="1">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s-ES"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ea typeface="Calibri" panose="020F0502020204030204" pitchFamily="34" charset="0"/>
                          <a:cs typeface="Times New Roman" panose="02020603050405020304" pitchFamily="18" charset="0"/>
                        </a:rPr>
                        <m:t>𝑃𝑒𝑠𝑜</m:t>
                      </m:r>
                      <m:r>
                        <a:rPr lang="es-ES" i="1">
                          <a:latin typeface="Cambria Math" panose="02040503050406030204" pitchFamily="18" charset="0"/>
                          <a:ea typeface="Calibri" panose="020F0502020204030204" pitchFamily="34" charset="0"/>
                          <a:cs typeface="Times New Roman" panose="02020603050405020304" pitchFamily="18" charset="0"/>
                        </a:rPr>
                        <m:t> </m:t>
                      </m:r>
                      <m:r>
                        <a:rPr lang="es-ES" i="1">
                          <a:latin typeface="Cambria Math" panose="02040503050406030204" pitchFamily="18" charset="0"/>
                          <a:ea typeface="Calibri" panose="020F0502020204030204" pitchFamily="34" charset="0"/>
                          <a:cs typeface="Times New Roman" panose="02020603050405020304" pitchFamily="18" charset="0"/>
                        </a:rPr>
                        <m:t>𝑠𝑜𝑙𝑢𝑡𝑜</m:t>
                      </m:r>
                      <m:r>
                        <a:rPr lang="es-ES" i="1">
                          <a:latin typeface="Cambria Math" panose="02040503050406030204" pitchFamily="18" charset="0"/>
                          <a:ea typeface="Calibri" panose="020F0502020204030204" pitchFamily="34" charset="0"/>
                          <a:cs typeface="Times New Roman" panose="02020603050405020304" pitchFamily="18" charset="0"/>
                        </a:rPr>
                        <m:t> 10%=</m:t>
                      </m:r>
                      <m:f>
                        <m:fPr>
                          <m:ctrlPr>
                            <a:rPr lang="es-ES" i="1">
                              <a:latin typeface="Cambria Math" panose="02040503050406030204" pitchFamily="18" charset="0"/>
                              <a:ea typeface="Calibri" panose="020F0502020204030204" pitchFamily="34" charset="0"/>
                              <a:cs typeface="Times New Roman" panose="02020603050405020304" pitchFamily="18" charset="0"/>
                            </a:rPr>
                          </m:ctrlPr>
                        </m:fPr>
                        <m:num>
                          <m:r>
                            <a:rPr lang="es-EC" i="1">
                              <a:latin typeface="Cambria Math" panose="02040503050406030204" pitchFamily="18" charset="0"/>
                              <a:ea typeface="Calibri" panose="020F0502020204030204" pitchFamily="34" charset="0"/>
                              <a:cs typeface="Times New Roman" panose="02020603050405020304" pitchFamily="18" charset="0"/>
                            </a:rPr>
                            <m:t>10</m:t>
                          </m:r>
                          <m:r>
                            <a:rPr lang="es-EC" i="1">
                              <a:latin typeface="Cambria Math" panose="02040503050406030204" pitchFamily="18" charset="0"/>
                              <a:ea typeface="Times New Roman" panose="02020603050405020304" pitchFamily="18" charset="0"/>
                              <a:cs typeface="Times New Roman" panose="02020603050405020304" pitchFamily="18" charset="0"/>
                            </a:rPr>
                            <m:t>∗30 [</m:t>
                          </m:r>
                          <m:r>
                            <a:rPr lang="es-EC" i="1">
                              <a:latin typeface="Cambria Math" panose="02040503050406030204" pitchFamily="18" charset="0"/>
                              <a:ea typeface="Times New Roman" panose="02020603050405020304" pitchFamily="18" charset="0"/>
                              <a:cs typeface="Times New Roman" panose="02020603050405020304" pitchFamily="18" charset="0"/>
                            </a:rPr>
                            <m:t>𝑔𝑟</m:t>
                          </m:r>
                          <m:r>
                            <a:rPr lang="es-EC" i="1">
                              <a:latin typeface="Cambria Math" panose="02040503050406030204" pitchFamily="18" charset="0"/>
                              <a:ea typeface="Times New Roman" panose="02020603050405020304" pitchFamily="18" charset="0"/>
                              <a:cs typeface="Times New Roman" panose="02020603050405020304" pitchFamily="18" charset="0"/>
                            </a:rPr>
                            <m:t>]</m:t>
                          </m:r>
                        </m:num>
                        <m:den>
                          <m:r>
                            <a:rPr lang="es-EC" i="1">
                              <a:latin typeface="Cambria Math" panose="02040503050406030204" pitchFamily="18" charset="0"/>
                              <a:ea typeface="Calibri" panose="020F0502020204030204" pitchFamily="34" charset="0"/>
                              <a:cs typeface="Times New Roman" panose="02020603050405020304" pitchFamily="18" charset="0"/>
                            </a:rPr>
                            <m:t>100</m:t>
                          </m:r>
                        </m:den>
                      </m:f>
                      <m:r>
                        <a:rPr lang="es-EC" i="1">
                          <a:latin typeface="Cambria Math" panose="02040503050406030204" pitchFamily="18" charset="0"/>
                          <a:ea typeface="Calibri" panose="020F0502020204030204" pitchFamily="34" charset="0"/>
                          <a:cs typeface="Times New Roman" panose="02020603050405020304" pitchFamily="18" charset="0"/>
                        </a:rPr>
                        <m:t>=3 [</m:t>
                      </m:r>
                      <m:r>
                        <a:rPr lang="es-EC" i="1">
                          <a:latin typeface="Cambria Math" panose="02040503050406030204" pitchFamily="18" charset="0"/>
                          <a:ea typeface="Calibri" panose="020F0502020204030204" pitchFamily="34" charset="0"/>
                          <a:cs typeface="Times New Roman" panose="02020603050405020304" pitchFamily="18" charset="0"/>
                        </a:rPr>
                        <m:t>𝑔𝑟</m:t>
                      </m:r>
                      <m:r>
                        <a:rPr lang="es-EC" i="1">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s-ES"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ea typeface="Calibri" panose="020F0502020204030204" pitchFamily="34" charset="0"/>
                          <a:cs typeface="Times New Roman" panose="02020603050405020304" pitchFamily="18" charset="0"/>
                        </a:rPr>
                        <m:t>𝑃𝑒𝑠𝑜</m:t>
                      </m:r>
                      <m:r>
                        <a:rPr lang="es-ES" i="1">
                          <a:latin typeface="Cambria Math" panose="02040503050406030204" pitchFamily="18" charset="0"/>
                          <a:ea typeface="Calibri" panose="020F0502020204030204" pitchFamily="34" charset="0"/>
                          <a:cs typeface="Times New Roman" panose="02020603050405020304" pitchFamily="18" charset="0"/>
                        </a:rPr>
                        <m:t> </m:t>
                      </m:r>
                      <m:r>
                        <a:rPr lang="es-ES" i="1">
                          <a:latin typeface="Cambria Math" panose="02040503050406030204" pitchFamily="18" charset="0"/>
                          <a:ea typeface="Calibri" panose="020F0502020204030204" pitchFamily="34" charset="0"/>
                          <a:cs typeface="Times New Roman" panose="02020603050405020304" pitchFamily="18" charset="0"/>
                        </a:rPr>
                        <m:t>𝑠𝑜𝑙𝑢𝑡𝑜</m:t>
                      </m:r>
                      <m:r>
                        <a:rPr lang="es-ES" i="1">
                          <a:latin typeface="Cambria Math" panose="02040503050406030204" pitchFamily="18" charset="0"/>
                          <a:ea typeface="Calibri" panose="020F0502020204030204" pitchFamily="34" charset="0"/>
                          <a:cs typeface="Times New Roman" panose="02020603050405020304" pitchFamily="18" charset="0"/>
                        </a:rPr>
                        <m:t> 12%=</m:t>
                      </m:r>
                      <m:f>
                        <m:fPr>
                          <m:ctrlPr>
                            <a:rPr lang="es-ES" i="1">
                              <a:latin typeface="Cambria Math" panose="02040503050406030204" pitchFamily="18" charset="0"/>
                              <a:ea typeface="Calibri" panose="020F0502020204030204" pitchFamily="34" charset="0"/>
                              <a:cs typeface="Times New Roman" panose="02020603050405020304" pitchFamily="18" charset="0"/>
                            </a:rPr>
                          </m:ctrlPr>
                        </m:fPr>
                        <m:num>
                          <m:r>
                            <a:rPr lang="es-EC" i="1">
                              <a:latin typeface="Cambria Math" panose="02040503050406030204" pitchFamily="18" charset="0"/>
                              <a:ea typeface="Calibri" panose="020F0502020204030204" pitchFamily="34" charset="0"/>
                              <a:cs typeface="Times New Roman" panose="02020603050405020304" pitchFamily="18" charset="0"/>
                            </a:rPr>
                            <m:t>12</m:t>
                          </m:r>
                          <m:r>
                            <a:rPr lang="es-EC" i="1">
                              <a:latin typeface="Cambria Math" panose="02040503050406030204" pitchFamily="18" charset="0"/>
                              <a:ea typeface="Times New Roman" panose="02020603050405020304" pitchFamily="18" charset="0"/>
                              <a:cs typeface="Times New Roman" panose="02020603050405020304" pitchFamily="18" charset="0"/>
                            </a:rPr>
                            <m:t>∗30 [</m:t>
                          </m:r>
                          <m:r>
                            <a:rPr lang="es-EC" i="1">
                              <a:latin typeface="Cambria Math" panose="02040503050406030204" pitchFamily="18" charset="0"/>
                              <a:ea typeface="Times New Roman" panose="02020603050405020304" pitchFamily="18" charset="0"/>
                              <a:cs typeface="Times New Roman" panose="02020603050405020304" pitchFamily="18" charset="0"/>
                            </a:rPr>
                            <m:t>𝑔𝑟</m:t>
                          </m:r>
                          <m:r>
                            <a:rPr lang="es-EC" i="1">
                              <a:latin typeface="Cambria Math" panose="02040503050406030204" pitchFamily="18" charset="0"/>
                              <a:ea typeface="Times New Roman" panose="02020603050405020304" pitchFamily="18" charset="0"/>
                              <a:cs typeface="Times New Roman" panose="02020603050405020304" pitchFamily="18" charset="0"/>
                            </a:rPr>
                            <m:t>]</m:t>
                          </m:r>
                        </m:num>
                        <m:den>
                          <m:r>
                            <a:rPr lang="es-EC" i="1">
                              <a:latin typeface="Cambria Math" panose="02040503050406030204" pitchFamily="18" charset="0"/>
                              <a:ea typeface="Calibri" panose="020F0502020204030204" pitchFamily="34" charset="0"/>
                              <a:cs typeface="Times New Roman" panose="02020603050405020304" pitchFamily="18" charset="0"/>
                            </a:rPr>
                            <m:t>100</m:t>
                          </m:r>
                        </m:den>
                      </m:f>
                      <m:r>
                        <a:rPr lang="es-EC" i="1">
                          <a:latin typeface="Cambria Math" panose="02040503050406030204" pitchFamily="18" charset="0"/>
                          <a:ea typeface="Calibri" panose="020F0502020204030204" pitchFamily="34" charset="0"/>
                          <a:cs typeface="Times New Roman" panose="02020603050405020304" pitchFamily="18" charset="0"/>
                        </a:rPr>
                        <m:t>=3.6 [</m:t>
                      </m:r>
                      <m:r>
                        <a:rPr lang="es-EC" i="1">
                          <a:latin typeface="Cambria Math" panose="02040503050406030204" pitchFamily="18" charset="0"/>
                          <a:ea typeface="Calibri" panose="020F0502020204030204" pitchFamily="34" charset="0"/>
                          <a:cs typeface="Times New Roman" panose="02020603050405020304" pitchFamily="18" charset="0"/>
                        </a:rPr>
                        <m:t>𝑔𝑟</m:t>
                      </m:r>
                      <m:r>
                        <a:rPr lang="es-EC" i="1">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s-ES" dirty="0">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3" name="Rectángulo 2"/>
              <p:cNvSpPr>
                <a:spLocks noRot="1" noChangeAspect="1" noMove="1" noResize="1" noEditPoints="1" noAdjustHandles="1" noChangeArrowheads="1" noChangeShapeType="1" noTextEdit="1"/>
              </p:cNvSpPr>
              <p:nvPr/>
            </p:nvSpPr>
            <p:spPr>
              <a:xfrm>
                <a:off x="6050280" y="1404757"/>
                <a:ext cx="5018532" cy="2776337"/>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4" name="Rectángulo 3"/>
              <p:cNvSpPr/>
              <p:nvPr/>
            </p:nvSpPr>
            <p:spPr>
              <a:xfrm>
                <a:off x="983356" y="2419940"/>
                <a:ext cx="3802900" cy="745973"/>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𝑃𝑒𝑠𝑜</m:t>
                      </m:r>
                      <m:r>
                        <a:rPr lang="es-ES" i="0">
                          <a:latin typeface="Cambria Math" panose="02040503050406030204" pitchFamily="18" charset="0"/>
                        </a:rPr>
                        <m:t> </m:t>
                      </m:r>
                      <m:r>
                        <a:rPr lang="es-ES" i="1">
                          <a:latin typeface="Cambria Math" panose="02040503050406030204" pitchFamily="18" charset="0"/>
                        </a:rPr>
                        <m:t>𝑠𝑜𝑙𝑢𝑡𝑜</m:t>
                      </m:r>
                      <m:r>
                        <a:rPr lang="es-ES" i="0">
                          <a:latin typeface="Cambria Math" panose="02040503050406030204" pitchFamily="18" charset="0"/>
                        </a:rPr>
                        <m:t>=</m:t>
                      </m:r>
                      <m:f>
                        <m:fPr>
                          <m:ctrlPr>
                            <a:rPr lang="es-ES" i="1">
                              <a:latin typeface="Cambria Math" panose="02040503050406030204" pitchFamily="18" charset="0"/>
                            </a:rPr>
                          </m:ctrlPr>
                        </m:fPr>
                        <m:num>
                          <m:r>
                            <a:rPr lang="es-ES" i="0">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𝑤</m:t>
                              </m:r>
                            </m:num>
                            <m:den>
                              <m:r>
                                <a:rPr lang="es-ES" i="1">
                                  <a:latin typeface="Cambria Math" panose="02040503050406030204" pitchFamily="18" charset="0"/>
                                </a:rPr>
                                <m:t>𝑤</m:t>
                              </m:r>
                            </m:den>
                          </m:f>
                          <m:r>
                            <a:rPr lang="es-ES" i="0">
                              <a:latin typeface="Cambria Math" panose="02040503050406030204" pitchFamily="18" charset="0"/>
                            </a:rPr>
                            <m:t>∗</m:t>
                          </m:r>
                          <m:r>
                            <a:rPr lang="es-ES" i="1">
                              <a:latin typeface="Cambria Math" panose="02040503050406030204" pitchFamily="18" charset="0"/>
                            </a:rPr>
                            <m:t>𝑃𝑒𝑠𝑜</m:t>
                          </m:r>
                          <m:r>
                            <a:rPr lang="es-ES" i="0">
                              <a:latin typeface="Cambria Math" panose="02040503050406030204" pitchFamily="18" charset="0"/>
                            </a:rPr>
                            <m:t> </m:t>
                          </m:r>
                          <m:r>
                            <a:rPr lang="es-ES" i="1">
                              <a:latin typeface="Cambria Math" panose="02040503050406030204" pitchFamily="18" charset="0"/>
                            </a:rPr>
                            <m:t>𝑠𝑜𝑙𝑢𝑐𝑖</m:t>
                          </m:r>
                          <m:r>
                            <a:rPr lang="es-ES" i="0">
                              <a:latin typeface="Cambria Math" panose="02040503050406030204" pitchFamily="18" charset="0"/>
                            </a:rPr>
                            <m:t>ó</m:t>
                          </m:r>
                          <m:r>
                            <a:rPr lang="es-ES" i="1">
                              <a:latin typeface="Cambria Math" panose="02040503050406030204" pitchFamily="18" charset="0"/>
                            </a:rPr>
                            <m:t>𝑛</m:t>
                          </m:r>
                        </m:num>
                        <m:den>
                          <m:r>
                            <a:rPr lang="es-ES" i="0">
                              <a:latin typeface="Cambria Math" panose="02040503050406030204" pitchFamily="18" charset="0"/>
                            </a:rPr>
                            <m:t>100</m:t>
                          </m:r>
                        </m:den>
                      </m:f>
                    </m:oMath>
                  </m:oMathPara>
                </a14:m>
                <a:endParaRPr lang="es-ES" dirty="0"/>
              </a:p>
            </p:txBody>
          </p:sp>
        </mc:Choice>
        <mc:Fallback>
          <p:sp>
            <p:nvSpPr>
              <p:cNvPr id="4" name="Rectángulo 3"/>
              <p:cNvSpPr>
                <a:spLocks noRot="1" noChangeAspect="1" noMove="1" noResize="1" noEditPoints="1" noAdjustHandles="1" noChangeArrowheads="1" noChangeShapeType="1" noTextEdit="1"/>
              </p:cNvSpPr>
              <p:nvPr/>
            </p:nvSpPr>
            <p:spPr>
              <a:xfrm>
                <a:off x="983356" y="2419940"/>
                <a:ext cx="3802900" cy="745973"/>
              </a:xfrm>
              <a:prstGeom prst="rect">
                <a:avLst/>
              </a:prstGeom>
              <a:blipFill>
                <a:blip r:embed="rId6"/>
                <a:stretch>
                  <a:fillRect/>
                </a:stretch>
              </a:blipFill>
            </p:spPr>
            <p:txBody>
              <a:bodyPr/>
              <a:lstStyle/>
              <a:p>
                <a:r>
                  <a:rPr lang="es-ES">
                    <a:noFill/>
                  </a:rPr>
                  <a:t> </a:t>
                </a:r>
              </a:p>
            </p:txBody>
          </p:sp>
        </mc:Fallback>
      </mc:AlternateContent>
      <p:pic>
        <p:nvPicPr>
          <p:cNvPr id="10" name="Imagen 9" descr="C:\Users\JORGE\Desktop\FOTOS TESIS\IMG_20181001_121757.jpg"/>
          <p:cNvPicPr/>
          <p:nvPr/>
        </p:nvPicPr>
        <p:blipFill rotWithShape="1">
          <a:blip r:embed="rId7" cstate="print">
            <a:extLst>
              <a:ext uri="{28A0092B-C50C-407E-A947-70E740481C1C}">
                <a14:useLocalDpi xmlns:a14="http://schemas.microsoft.com/office/drawing/2010/main" val="0"/>
              </a:ext>
            </a:extLst>
          </a:blip>
          <a:srcRect b="31511"/>
          <a:stretch/>
        </p:blipFill>
        <p:spPr bwMode="auto">
          <a:xfrm>
            <a:off x="1977902" y="4181094"/>
            <a:ext cx="1809945" cy="2154577"/>
          </a:xfrm>
          <a:prstGeom prst="rect">
            <a:avLst/>
          </a:prstGeom>
          <a:noFill/>
          <a:ln>
            <a:noFill/>
          </a:ln>
          <a:extLst>
            <a:ext uri="{53640926-AAD7-44D8-BBD7-CCE9431645EC}">
              <a14:shadowObscured xmlns:a14="http://schemas.microsoft.com/office/drawing/2010/main"/>
            </a:ext>
          </a:extLst>
        </p:spPr>
      </p:pic>
      <p:sp>
        <p:nvSpPr>
          <p:cNvPr id="11" name="Título 1"/>
          <p:cNvSpPr txBox="1">
            <a:spLocks/>
          </p:cNvSpPr>
          <p:nvPr/>
        </p:nvSpPr>
        <p:spPr>
          <a:xfrm>
            <a:off x="1261871" y="167640"/>
            <a:ext cx="4788409" cy="137835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s-EC" dirty="0" smtClean="0"/>
              <a:t>Preparación de la solución</a:t>
            </a:r>
            <a:endParaRPr lang="es-ES" dirty="0"/>
          </a:p>
        </p:txBody>
      </p:sp>
      <p:sp>
        <p:nvSpPr>
          <p:cNvPr id="2" name="Flecha derecha 1"/>
          <p:cNvSpPr/>
          <p:nvPr/>
        </p:nvSpPr>
        <p:spPr>
          <a:xfrm>
            <a:off x="5145306" y="2488101"/>
            <a:ext cx="904974" cy="6693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p:cNvSpPr txBox="1"/>
          <p:nvPr/>
        </p:nvSpPr>
        <p:spPr>
          <a:xfrm>
            <a:off x="1657389" y="6335671"/>
            <a:ext cx="2450969" cy="369332"/>
          </a:xfrm>
          <a:prstGeom prst="rect">
            <a:avLst/>
          </a:prstGeom>
          <a:noFill/>
        </p:spPr>
        <p:txBody>
          <a:bodyPr wrap="square" rtlCol="0">
            <a:spAutoFit/>
          </a:bodyPr>
          <a:lstStyle/>
          <a:p>
            <a:r>
              <a:rPr lang="en-US" dirty="0" smtClean="0"/>
              <a:t>Balanza </a:t>
            </a:r>
            <a:r>
              <a:rPr lang="en-US" dirty="0" err="1" smtClean="0"/>
              <a:t>electr</a:t>
            </a:r>
            <a:r>
              <a:rPr lang="es-EC" dirty="0" err="1" smtClean="0"/>
              <a:t>ó</a:t>
            </a:r>
            <a:r>
              <a:rPr lang="en-US" dirty="0" err="1" smtClean="0"/>
              <a:t>nica</a:t>
            </a:r>
            <a:endParaRPr lang="es-ES" dirty="0"/>
          </a:p>
        </p:txBody>
      </p:sp>
      <p:sp>
        <p:nvSpPr>
          <p:cNvPr id="12" name="Flecha derecha 11"/>
          <p:cNvSpPr/>
          <p:nvPr/>
        </p:nvSpPr>
        <p:spPr>
          <a:xfrm>
            <a:off x="5145306" y="4694354"/>
            <a:ext cx="904974" cy="6693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Imagen 12" descr="C:\Users\JORGE\Desktop\FOTOS TESIS\IMG_20181001_125039.jpg"/>
          <p:cNvPicPr/>
          <p:nvPr/>
        </p:nvPicPr>
        <p:blipFill rotWithShape="1">
          <a:blip r:embed="rId8" cstate="print">
            <a:extLst>
              <a:ext uri="{28A0092B-C50C-407E-A947-70E740481C1C}">
                <a14:useLocalDpi xmlns:a14="http://schemas.microsoft.com/office/drawing/2010/main" val="0"/>
              </a:ext>
            </a:extLst>
          </a:blip>
          <a:srcRect t="27067" b="5029"/>
          <a:stretch/>
        </p:blipFill>
        <p:spPr bwMode="auto">
          <a:xfrm>
            <a:off x="7094928" y="4034672"/>
            <a:ext cx="1848920" cy="2166357"/>
          </a:xfrm>
          <a:prstGeom prst="rect">
            <a:avLst/>
          </a:prstGeom>
          <a:noFill/>
          <a:ln>
            <a:noFill/>
          </a:ln>
          <a:extLst>
            <a:ext uri="{53640926-AAD7-44D8-BBD7-CCE9431645EC}">
              <a14:shadowObscured xmlns:a14="http://schemas.microsoft.com/office/drawing/2010/main"/>
            </a:ext>
          </a:extLst>
        </p:spPr>
      </p:pic>
      <p:sp>
        <p:nvSpPr>
          <p:cNvPr id="14" name="CuadroTexto 13"/>
          <p:cNvSpPr txBox="1"/>
          <p:nvPr/>
        </p:nvSpPr>
        <p:spPr>
          <a:xfrm>
            <a:off x="6793903" y="6335671"/>
            <a:ext cx="2450969" cy="369332"/>
          </a:xfrm>
          <a:prstGeom prst="rect">
            <a:avLst/>
          </a:prstGeom>
          <a:noFill/>
        </p:spPr>
        <p:txBody>
          <a:bodyPr wrap="square" rtlCol="0">
            <a:spAutoFit/>
          </a:bodyPr>
          <a:lstStyle/>
          <a:p>
            <a:r>
              <a:rPr lang="es-EC" dirty="0" smtClean="0"/>
              <a:t>Agitador magnético</a:t>
            </a:r>
            <a:endParaRPr lang="es-ES" dirty="0"/>
          </a:p>
        </p:txBody>
      </p:sp>
    </p:spTree>
    <p:extLst>
      <p:ext uri="{BB962C8B-B14F-4D97-AF65-F5344CB8AC3E}">
        <p14:creationId xmlns:p14="http://schemas.microsoft.com/office/powerpoint/2010/main" val="1033026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451915" y="223520"/>
            <a:ext cx="180998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7" name="Título 1"/>
          <p:cNvSpPr txBox="1">
            <a:spLocks/>
          </p:cNvSpPr>
          <p:nvPr/>
        </p:nvSpPr>
        <p:spPr>
          <a:xfrm>
            <a:off x="981761" y="222439"/>
            <a:ext cx="5237988" cy="123106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s-EC" dirty="0" smtClean="0"/>
              <a:t>Proceso de electrohilado</a:t>
            </a:r>
            <a:endParaRPr lang="es-ES" dirty="0"/>
          </a:p>
        </p:txBody>
      </p:sp>
      <p:pic>
        <p:nvPicPr>
          <p:cNvPr id="8" name="Imagen 7"/>
          <p:cNvPicPr>
            <a:picLocks noChangeAspect="1"/>
          </p:cNvPicPr>
          <p:nvPr/>
        </p:nvPicPr>
        <p:blipFill>
          <a:blip r:embed="rId3"/>
          <a:stretch>
            <a:fillRect/>
          </a:stretch>
        </p:blipFill>
        <p:spPr>
          <a:xfrm>
            <a:off x="6681824" y="199090"/>
            <a:ext cx="3282315" cy="935002"/>
          </a:xfrm>
          <a:prstGeom prst="rect">
            <a:avLst/>
          </a:prstGeom>
        </p:spPr>
      </p:pic>
      <p:pic>
        <p:nvPicPr>
          <p:cNvPr id="9" name="Imagen 8"/>
          <p:cNvPicPr>
            <a:picLocks noChangeAspect="1"/>
          </p:cNvPicPr>
          <p:nvPr/>
        </p:nvPicPr>
        <p:blipFill>
          <a:blip r:embed="rId4"/>
          <a:stretch>
            <a:fillRect/>
          </a:stretch>
        </p:blipFill>
        <p:spPr>
          <a:xfrm>
            <a:off x="9964139" y="196882"/>
            <a:ext cx="1234213" cy="937210"/>
          </a:xfrm>
          <a:prstGeom prst="rect">
            <a:avLst/>
          </a:prstGeom>
        </p:spPr>
      </p:pic>
      <p:pic>
        <p:nvPicPr>
          <p:cNvPr id="12" name="Imagen 11" descr="C:\Users\JORGE\Desktop\FOTOS TESIS\IMG_20181218_134737.jpg"/>
          <p:cNvPicPr/>
          <p:nvPr/>
        </p:nvPicPr>
        <p:blipFill rotWithShape="1">
          <a:blip r:embed="rId5" cstate="print">
            <a:extLst>
              <a:ext uri="{28A0092B-C50C-407E-A947-70E740481C1C}">
                <a14:useLocalDpi xmlns:a14="http://schemas.microsoft.com/office/drawing/2010/main" val="0"/>
              </a:ext>
            </a:extLst>
          </a:blip>
          <a:srcRect l="25985" t="3153" r="6963" b="15388"/>
          <a:stretch/>
        </p:blipFill>
        <p:spPr bwMode="auto">
          <a:xfrm>
            <a:off x="2451915" y="1758405"/>
            <a:ext cx="7202078" cy="4346313"/>
          </a:xfrm>
          <a:prstGeom prst="rect">
            <a:avLst/>
          </a:prstGeom>
          <a:noFill/>
          <a:ln>
            <a:noFill/>
          </a:ln>
        </p:spPr>
      </p:pic>
      <p:sp>
        <p:nvSpPr>
          <p:cNvPr id="16" name="Flecha izquierda 15"/>
          <p:cNvSpPr/>
          <p:nvPr/>
        </p:nvSpPr>
        <p:spPr>
          <a:xfrm>
            <a:off x="9436748" y="2004060"/>
            <a:ext cx="1817992" cy="18021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Voltaje</a:t>
            </a:r>
            <a:r>
              <a:rPr lang="en-US" dirty="0" smtClean="0"/>
              <a:t>: 5.5 [kV]</a:t>
            </a:r>
            <a:endParaRPr lang="es-ES" dirty="0"/>
          </a:p>
        </p:txBody>
      </p:sp>
      <p:sp>
        <p:nvSpPr>
          <p:cNvPr id="17" name="Flecha derecha 16"/>
          <p:cNvSpPr/>
          <p:nvPr/>
        </p:nvSpPr>
        <p:spPr>
          <a:xfrm>
            <a:off x="1379922" y="3112216"/>
            <a:ext cx="1758135" cy="17595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Caudal: 0.5 [ml/</a:t>
            </a:r>
            <a:r>
              <a:rPr lang="en-US" dirty="0" err="1" smtClean="0"/>
              <a:t>hr</a:t>
            </a:r>
            <a:r>
              <a:rPr lang="es-ES" dirty="0" smtClean="0"/>
              <a:t>]</a:t>
            </a:r>
            <a:endParaRPr lang="en-US" dirty="0" smtClean="0"/>
          </a:p>
        </p:txBody>
      </p:sp>
      <p:cxnSp>
        <p:nvCxnSpPr>
          <p:cNvPr id="19" name="Conector recto de flecha 18"/>
          <p:cNvCxnSpPr/>
          <p:nvPr/>
        </p:nvCxnSpPr>
        <p:spPr>
          <a:xfrm>
            <a:off x="5357134" y="3778297"/>
            <a:ext cx="1442328" cy="2628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Elipse 20"/>
          <p:cNvSpPr/>
          <p:nvPr/>
        </p:nvSpPr>
        <p:spPr>
          <a:xfrm>
            <a:off x="5326372" y="3931562"/>
            <a:ext cx="1711418"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Distancia: 12 [cm]</a:t>
            </a:r>
            <a:endParaRPr lang="es-ES" dirty="0"/>
          </a:p>
        </p:txBody>
      </p:sp>
    </p:spTree>
    <p:extLst>
      <p:ext uri="{BB962C8B-B14F-4D97-AF65-F5344CB8AC3E}">
        <p14:creationId xmlns:p14="http://schemas.microsoft.com/office/powerpoint/2010/main" val="2017772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451915" y="223520"/>
            <a:ext cx="180998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7" name="Título 1"/>
          <p:cNvSpPr txBox="1">
            <a:spLocks/>
          </p:cNvSpPr>
          <p:nvPr/>
        </p:nvSpPr>
        <p:spPr>
          <a:xfrm>
            <a:off x="1260065" y="196882"/>
            <a:ext cx="5237988" cy="136303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s-EC" dirty="0" smtClean="0"/>
              <a:t>Análisis morfológico</a:t>
            </a:r>
            <a:endParaRPr lang="es-ES" dirty="0"/>
          </a:p>
        </p:txBody>
      </p:sp>
      <p:pic>
        <p:nvPicPr>
          <p:cNvPr id="8" name="Imagen 7"/>
          <p:cNvPicPr>
            <a:picLocks noChangeAspect="1"/>
          </p:cNvPicPr>
          <p:nvPr/>
        </p:nvPicPr>
        <p:blipFill>
          <a:blip r:embed="rId2"/>
          <a:stretch>
            <a:fillRect/>
          </a:stretch>
        </p:blipFill>
        <p:spPr>
          <a:xfrm>
            <a:off x="6681824" y="199090"/>
            <a:ext cx="3282315" cy="935002"/>
          </a:xfrm>
          <a:prstGeom prst="rect">
            <a:avLst/>
          </a:prstGeom>
        </p:spPr>
      </p:pic>
      <p:pic>
        <p:nvPicPr>
          <p:cNvPr id="9" name="Imagen 8"/>
          <p:cNvPicPr>
            <a:picLocks noChangeAspect="1"/>
          </p:cNvPicPr>
          <p:nvPr/>
        </p:nvPicPr>
        <p:blipFill>
          <a:blip r:embed="rId3"/>
          <a:stretch>
            <a:fillRect/>
          </a:stretch>
        </p:blipFill>
        <p:spPr>
          <a:xfrm>
            <a:off x="9964139" y="196882"/>
            <a:ext cx="1234213" cy="937210"/>
          </a:xfrm>
          <a:prstGeom prst="rect">
            <a:avLst/>
          </a:prstGeom>
        </p:spPr>
      </p:pic>
      <p:pic>
        <p:nvPicPr>
          <p:cNvPr id="13" name="Imagen 12" descr="C:\Users\JORGE\Desktop\FOTOS TESIS\IMG_20181122_095340.jpg"/>
          <p:cNvPicPr/>
          <p:nvPr/>
        </p:nvPicPr>
        <p:blipFill rotWithShape="1">
          <a:blip r:embed="rId4" cstate="print">
            <a:extLst>
              <a:ext uri="{28A0092B-C50C-407E-A947-70E740481C1C}">
                <a14:useLocalDpi xmlns:a14="http://schemas.microsoft.com/office/drawing/2010/main" val="0"/>
              </a:ext>
            </a:extLst>
          </a:blip>
          <a:srcRect t="16004" b="19159"/>
          <a:stretch/>
        </p:blipFill>
        <p:spPr bwMode="auto">
          <a:xfrm>
            <a:off x="1422119" y="2587068"/>
            <a:ext cx="2202180" cy="2685970"/>
          </a:xfrm>
          <a:prstGeom prst="rect">
            <a:avLst/>
          </a:prstGeom>
          <a:noFill/>
          <a:ln>
            <a:noFill/>
          </a:ln>
          <a:extLst>
            <a:ext uri="{53640926-AAD7-44D8-BBD7-CCE9431645EC}">
              <a14:shadowObscured xmlns:a14="http://schemas.microsoft.com/office/drawing/2010/main"/>
            </a:ext>
          </a:extLst>
        </p:spPr>
      </p:pic>
      <p:pic>
        <p:nvPicPr>
          <p:cNvPr id="14" name="Imagen 13" descr="C:\Users\JORGE\Desktop\ANALISIS Micrografias\1,5  FIBRAS COLECTOR PARALELO 1 Y 5 CM DE DISTANCIA\6_5.t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8559" y="2569525"/>
            <a:ext cx="2293620" cy="2703513"/>
          </a:xfrm>
          <a:prstGeom prst="rect">
            <a:avLst/>
          </a:prstGeom>
          <a:noFill/>
          <a:ln>
            <a:noFill/>
          </a:ln>
        </p:spPr>
      </p:pic>
      <p:graphicFrame>
        <p:nvGraphicFramePr>
          <p:cNvPr id="4" name="Diagrama 3"/>
          <p:cNvGraphicFramePr/>
          <p:nvPr>
            <p:extLst>
              <p:ext uri="{D42A27DB-BD31-4B8C-83A1-F6EECF244321}">
                <p14:modId xmlns:p14="http://schemas.microsoft.com/office/powerpoint/2010/main" val="168883088"/>
              </p:ext>
            </p:extLst>
          </p:nvPr>
        </p:nvGraphicFramePr>
        <p:xfrm>
          <a:off x="858520" y="5074920"/>
          <a:ext cx="9809480" cy="19659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098" name="Picture 2" descr="Resultado de imagen para software imagej"/>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24744" y="2587068"/>
            <a:ext cx="3256501" cy="2685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088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451915" y="223520"/>
            <a:ext cx="180998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7" name="Título 1"/>
          <p:cNvSpPr txBox="1">
            <a:spLocks/>
          </p:cNvSpPr>
          <p:nvPr/>
        </p:nvSpPr>
        <p:spPr>
          <a:xfrm>
            <a:off x="1128090" y="223520"/>
            <a:ext cx="5237988" cy="138545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s-EC" dirty="0" smtClean="0"/>
              <a:t>Área transversal equivalente</a:t>
            </a:r>
            <a:endParaRPr lang="es-ES" dirty="0"/>
          </a:p>
        </p:txBody>
      </p:sp>
      <p:pic>
        <p:nvPicPr>
          <p:cNvPr id="8" name="Imagen 7"/>
          <p:cNvPicPr>
            <a:picLocks noChangeAspect="1"/>
          </p:cNvPicPr>
          <p:nvPr/>
        </p:nvPicPr>
        <p:blipFill>
          <a:blip r:embed="rId2"/>
          <a:stretch>
            <a:fillRect/>
          </a:stretch>
        </p:blipFill>
        <p:spPr>
          <a:xfrm>
            <a:off x="6681824" y="199090"/>
            <a:ext cx="3282315" cy="935002"/>
          </a:xfrm>
          <a:prstGeom prst="rect">
            <a:avLst/>
          </a:prstGeom>
        </p:spPr>
      </p:pic>
      <p:pic>
        <p:nvPicPr>
          <p:cNvPr id="9" name="Imagen 8"/>
          <p:cNvPicPr>
            <a:picLocks noChangeAspect="1"/>
          </p:cNvPicPr>
          <p:nvPr/>
        </p:nvPicPr>
        <p:blipFill>
          <a:blip r:embed="rId3"/>
          <a:stretch>
            <a:fillRect/>
          </a:stretch>
        </p:blipFill>
        <p:spPr>
          <a:xfrm>
            <a:off x="9964139" y="196882"/>
            <a:ext cx="1234213" cy="937210"/>
          </a:xfrm>
          <a:prstGeom prst="rect">
            <a:avLst/>
          </a:prstGeom>
        </p:spPr>
      </p:pic>
      <p:pic>
        <p:nvPicPr>
          <p:cNvPr id="2" name="Imagen 1"/>
          <p:cNvPicPr>
            <a:picLocks noChangeAspect="1"/>
          </p:cNvPicPr>
          <p:nvPr/>
        </p:nvPicPr>
        <p:blipFill rotWithShape="1">
          <a:blip r:embed="rId4"/>
          <a:srcRect l="22743" t="27758" r="12464" b="-13262"/>
          <a:stretch/>
        </p:blipFill>
        <p:spPr>
          <a:xfrm>
            <a:off x="4500179" y="2356700"/>
            <a:ext cx="2742254" cy="2309567"/>
          </a:xfrm>
          <a:prstGeom prst="ellipse">
            <a:avLst/>
          </a:prstGeom>
          <a:ln>
            <a:noFill/>
          </a:ln>
          <a:effectLst>
            <a:softEdge rad="112500"/>
          </a:effectLst>
        </p:spPr>
      </p:pic>
      <mc:AlternateContent xmlns:mc="http://schemas.openxmlformats.org/markup-compatibility/2006" xmlns:a14="http://schemas.microsoft.com/office/drawing/2010/main">
        <mc:Choice Requires="a14">
          <p:sp>
            <p:nvSpPr>
              <p:cNvPr id="21" name="Rectángulo 20"/>
              <p:cNvSpPr/>
              <p:nvPr/>
            </p:nvSpPr>
            <p:spPr>
              <a:xfrm>
                <a:off x="8558514" y="2666727"/>
                <a:ext cx="1876283" cy="10767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𝑡</m:t>
                      </m:r>
                      <m:r>
                        <a:rPr lang="es-ES" i="0">
                          <a:latin typeface="Cambria Math" panose="02040503050406030204" pitchFamily="18" charset="0"/>
                        </a:rPr>
                        <m:t>=</m:t>
                      </m:r>
                      <m:f>
                        <m:fPr>
                          <m:ctrlPr>
                            <a:rPr lang="es-ES" i="1">
                              <a:latin typeface="Cambria Math" panose="02040503050406030204" pitchFamily="18" charset="0"/>
                            </a:rPr>
                          </m:ctrlPr>
                        </m:fPr>
                        <m:num>
                          <m:f>
                            <m:fPr>
                              <m:ctrlPr>
                                <a:rPr lang="es-ES" i="1">
                                  <a:latin typeface="Cambria Math" panose="02040503050406030204" pitchFamily="18" charset="0"/>
                                </a:rPr>
                              </m:ctrlPr>
                            </m:fPr>
                            <m:num>
                              <m:d>
                                <m:dPr>
                                  <m:begChr m:val=""/>
                                  <m:endChr m:val="]"/>
                                  <m:ctrlPr>
                                    <a:rPr lang="es-ES" i="1">
                                      <a:latin typeface="Cambria Math" panose="02040503050406030204" pitchFamily="18" charset="0"/>
                                    </a:rPr>
                                  </m:ctrlPr>
                                </m:dPr>
                                <m:e>
                                  <m:r>
                                    <a:rPr lang="es-ES" i="1">
                                      <a:latin typeface="Cambria Math" panose="02040503050406030204" pitchFamily="18" charset="0"/>
                                    </a:rPr>
                                    <m:t>𝑃𝑒𝑠𝑜</m:t>
                                  </m:r>
                                  <m:r>
                                    <a:rPr lang="es-ES" i="0">
                                      <a:latin typeface="Cambria Math" panose="02040503050406030204" pitchFamily="18" charset="0"/>
                                    </a:rPr>
                                    <m:t> [</m:t>
                                  </m:r>
                                  <m:r>
                                    <a:rPr lang="es-ES" i="1">
                                      <a:latin typeface="Cambria Math" panose="02040503050406030204" pitchFamily="18" charset="0"/>
                                    </a:rPr>
                                    <m:t>𝑔𝑟</m:t>
                                  </m:r>
                                </m:e>
                              </m:d>
                            </m:num>
                            <m:den>
                              <m:r>
                                <a:rPr lang="es-ES" i="1">
                                  <a:latin typeface="Cambria Math" panose="02040503050406030204" pitchFamily="18" charset="0"/>
                                </a:rPr>
                                <m:t>𝐴𝑟𝑒𝑎</m:t>
                              </m:r>
                              <m:r>
                                <a:rPr lang="es-ES" i="0">
                                  <a:latin typeface="Cambria Math" panose="02040503050406030204" pitchFamily="18" charset="0"/>
                                </a:rPr>
                                <m:t> </m:t>
                              </m:r>
                              <m:d>
                                <m:dPr>
                                  <m:begChr m:val="["/>
                                  <m:endChr m:val="]"/>
                                  <m:ctrlPr>
                                    <a:rPr lang="es-ES" i="1">
                                      <a:latin typeface="Cambria Math" panose="02040503050406030204" pitchFamily="18" charset="0"/>
                                    </a:rPr>
                                  </m:ctrlPr>
                                </m:dPr>
                                <m:e>
                                  <m:sSup>
                                    <m:sSupPr>
                                      <m:ctrlPr>
                                        <a:rPr lang="es-ES" i="1">
                                          <a:latin typeface="Cambria Math" panose="02040503050406030204" pitchFamily="18" charset="0"/>
                                        </a:rPr>
                                      </m:ctrlPr>
                                    </m:sSupPr>
                                    <m:e>
                                      <m:r>
                                        <a:rPr lang="es-ES" i="1">
                                          <a:latin typeface="Cambria Math" panose="02040503050406030204" pitchFamily="18" charset="0"/>
                                        </a:rPr>
                                        <m:t>𝑐𝑚</m:t>
                                      </m:r>
                                    </m:e>
                                    <m:sup>
                                      <m:r>
                                        <a:rPr lang="es-ES" i="0">
                                          <a:latin typeface="Cambria Math" panose="02040503050406030204" pitchFamily="18" charset="0"/>
                                        </a:rPr>
                                        <m:t>2</m:t>
                                      </m:r>
                                    </m:sup>
                                  </m:sSup>
                                </m:e>
                              </m:d>
                            </m:den>
                          </m:f>
                          <m:r>
                            <a:rPr lang="es-ES" i="0">
                              <a:latin typeface="Cambria Math" panose="02040503050406030204" pitchFamily="18" charset="0"/>
                            </a:rPr>
                            <m:t> </m:t>
                          </m:r>
                        </m:num>
                        <m:den>
                          <m:sSub>
                            <m:sSubPr>
                              <m:ctrlPr>
                                <a:rPr lang="es-ES" i="1">
                                  <a:latin typeface="Cambria Math" panose="02040503050406030204" pitchFamily="18" charset="0"/>
                                </a:rPr>
                              </m:ctrlPr>
                            </m:sSubPr>
                            <m:e>
                              <m:r>
                                <a:rPr lang="es-ES" i="1">
                                  <a:latin typeface="Cambria Math" panose="02040503050406030204" pitchFamily="18" charset="0"/>
                                </a:rPr>
                                <m:t>𝜌</m:t>
                              </m:r>
                            </m:e>
                            <m:sub>
                              <m:r>
                                <a:rPr lang="es-ES" i="1">
                                  <a:latin typeface="Cambria Math" panose="02040503050406030204" pitchFamily="18" charset="0"/>
                                </a:rPr>
                                <m:t>𝑝𝑣𝑝</m:t>
                              </m:r>
                            </m:sub>
                          </m:sSub>
                          <m:r>
                            <a:rPr lang="es-ES" i="0">
                              <a:latin typeface="Cambria Math" panose="02040503050406030204" pitchFamily="18" charset="0"/>
                            </a:rPr>
                            <m:t> </m:t>
                          </m:r>
                          <m:d>
                            <m:dPr>
                              <m:begChr m:val="["/>
                              <m:endChr m:val="]"/>
                              <m:ctrlPr>
                                <a:rPr lang="es-ES" i="1">
                                  <a:latin typeface="Cambria Math" panose="02040503050406030204" pitchFamily="18" charset="0"/>
                                </a:rPr>
                              </m:ctrlPr>
                            </m:dPr>
                            <m:e>
                              <m:f>
                                <m:fPr>
                                  <m:ctrlPr>
                                    <a:rPr lang="es-ES" i="1">
                                      <a:latin typeface="Cambria Math" panose="02040503050406030204" pitchFamily="18" charset="0"/>
                                    </a:rPr>
                                  </m:ctrlPr>
                                </m:fPr>
                                <m:num>
                                  <m:r>
                                    <a:rPr lang="es-ES" i="1">
                                      <a:latin typeface="Cambria Math" panose="02040503050406030204" pitchFamily="18" charset="0"/>
                                    </a:rPr>
                                    <m:t>𝑔𝑟</m:t>
                                  </m:r>
                                </m:num>
                                <m:den>
                                  <m:sSup>
                                    <m:sSupPr>
                                      <m:ctrlPr>
                                        <a:rPr lang="es-ES" i="1">
                                          <a:latin typeface="Cambria Math" panose="02040503050406030204" pitchFamily="18" charset="0"/>
                                        </a:rPr>
                                      </m:ctrlPr>
                                    </m:sSupPr>
                                    <m:e>
                                      <m:r>
                                        <a:rPr lang="es-ES" i="1">
                                          <a:latin typeface="Cambria Math" panose="02040503050406030204" pitchFamily="18" charset="0"/>
                                        </a:rPr>
                                        <m:t>𝑐𝑚</m:t>
                                      </m:r>
                                    </m:e>
                                    <m:sup>
                                      <m:r>
                                        <a:rPr lang="es-ES" i="0">
                                          <a:latin typeface="Cambria Math" panose="02040503050406030204" pitchFamily="18" charset="0"/>
                                        </a:rPr>
                                        <m:t>3</m:t>
                                      </m:r>
                                    </m:sup>
                                  </m:sSup>
                                </m:den>
                              </m:f>
                            </m:e>
                          </m:d>
                        </m:den>
                      </m:f>
                      <m:r>
                        <a:rPr lang="es-ES" i="0">
                          <a:latin typeface="Cambria Math" panose="02040503050406030204" pitchFamily="18" charset="0"/>
                        </a:rPr>
                        <m:t> </m:t>
                      </m:r>
                    </m:oMath>
                  </m:oMathPara>
                </a14:m>
                <a:endParaRPr lang="es-ES" dirty="0"/>
              </a:p>
            </p:txBody>
          </p:sp>
        </mc:Choice>
        <mc:Fallback xmlns="">
          <p:sp>
            <p:nvSpPr>
              <p:cNvPr id="21" name="Rectángulo 20"/>
              <p:cNvSpPr>
                <a:spLocks noRot="1" noChangeAspect="1" noMove="1" noResize="1" noEditPoints="1" noAdjustHandles="1" noChangeArrowheads="1" noChangeShapeType="1" noTextEdit="1"/>
              </p:cNvSpPr>
              <p:nvPr/>
            </p:nvSpPr>
            <p:spPr>
              <a:xfrm>
                <a:off x="8558514" y="2666727"/>
                <a:ext cx="1876283" cy="1076770"/>
              </a:xfrm>
              <a:prstGeom prst="rect">
                <a:avLst/>
              </a:prstGeom>
              <a:blipFill>
                <a:blip r:embed="rId5"/>
                <a:stretch>
                  <a:fillRect/>
                </a:stretch>
              </a:blipFill>
            </p:spPr>
            <p:txBody>
              <a:bodyPr/>
              <a:lstStyle/>
              <a:p>
                <a:r>
                  <a:rPr lang="es-ES">
                    <a:noFill/>
                  </a:rPr>
                  <a:t> </a:t>
                </a:r>
              </a:p>
            </p:txBody>
          </p:sp>
        </mc:Fallback>
      </mc:AlternateContent>
      <p:pic>
        <p:nvPicPr>
          <p:cNvPr id="27" name="Imagen 26"/>
          <p:cNvPicPr>
            <a:picLocks noChangeAspect="1"/>
          </p:cNvPicPr>
          <p:nvPr/>
        </p:nvPicPr>
        <p:blipFill rotWithShape="1">
          <a:blip r:embed="rId6" cstate="print">
            <a:extLst>
              <a:ext uri="{28A0092B-C50C-407E-A947-70E740481C1C}">
                <a14:useLocalDpi xmlns:a14="http://schemas.microsoft.com/office/drawing/2010/main" val="0"/>
              </a:ext>
            </a:extLst>
          </a:blip>
          <a:srcRect t="38763" r="23173" b="29484"/>
          <a:stretch/>
        </p:blipFill>
        <p:spPr>
          <a:xfrm>
            <a:off x="549705" y="2394405"/>
            <a:ext cx="2634393" cy="2177593"/>
          </a:xfrm>
          <a:prstGeom prst="rect">
            <a:avLst/>
          </a:prstGeom>
        </p:spPr>
      </p:pic>
      <p:sp>
        <p:nvSpPr>
          <p:cNvPr id="28" name="Flecha derecha 27"/>
          <p:cNvSpPr/>
          <p:nvPr/>
        </p:nvSpPr>
        <p:spPr>
          <a:xfrm>
            <a:off x="3427359" y="3143838"/>
            <a:ext cx="829559" cy="829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Flecha derecha 28"/>
          <p:cNvSpPr/>
          <p:nvPr/>
        </p:nvSpPr>
        <p:spPr>
          <a:xfrm>
            <a:off x="7485694" y="3068421"/>
            <a:ext cx="829559" cy="829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36" name="Tabla 35"/>
          <p:cNvGraphicFramePr>
            <a:graphicFrameLocks noGrp="1"/>
          </p:cNvGraphicFramePr>
          <p:nvPr>
            <p:extLst>
              <p:ext uri="{D42A27DB-BD31-4B8C-83A1-F6EECF244321}">
                <p14:modId xmlns:p14="http://schemas.microsoft.com/office/powerpoint/2010/main" val="2887955103"/>
              </p:ext>
            </p:extLst>
          </p:nvPr>
        </p:nvGraphicFramePr>
        <p:xfrm>
          <a:off x="226243" y="5105965"/>
          <a:ext cx="10897383" cy="1143722"/>
        </p:xfrm>
        <a:graphic>
          <a:graphicData uri="http://schemas.openxmlformats.org/drawingml/2006/table">
            <a:tbl>
              <a:tblPr firstRow="1" bandRow="1">
                <a:tableStyleId>{284E427A-3D55-4303-BF80-6455036E1DE7}</a:tableStyleId>
              </a:tblPr>
              <a:tblGrid>
                <a:gridCol w="1556769">
                  <a:extLst>
                    <a:ext uri="{9D8B030D-6E8A-4147-A177-3AD203B41FA5}">
                      <a16:colId xmlns:a16="http://schemas.microsoft.com/office/drawing/2014/main" val="3505642472"/>
                    </a:ext>
                  </a:extLst>
                </a:gridCol>
                <a:gridCol w="1556769">
                  <a:extLst>
                    <a:ext uri="{9D8B030D-6E8A-4147-A177-3AD203B41FA5}">
                      <a16:colId xmlns:a16="http://schemas.microsoft.com/office/drawing/2014/main" val="205890984"/>
                    </a:ext>
                  </a:extLst>
                </a:gridCol>
                <a:gridCol w="1556769">
                  <a:extLst>
                    <a:ext uri="{9D8B030D-6E8A-4147-A177-3AD203B41FA5}">
                      <a16:colId xmlns:a16="http://schemas.microsoft.com/office/drawing/2014/main" val="2651379239"/>
                    </a:ext>
                  </a:extLst>
                </a:gridCol>
                <a:gridCol w="1556769">
                  <a:extLst>
                    <a:ext uri="{9D8B030D-6E8A-4147-A177-3AD203B41FA5}">
                      <a16:colId xmlns:a16="http://schemas.microsoft.com/office/drawing/2014/main" val="382964672"/>
                    </a:ext>
                  </a:extLst>
                </a:gridCol>
                <a:gridCol w="1556769">
                  <a:extLst>
                    <a:ext uri="{9D8B030D-6E8A-4147-A177-3AD203B41FA5}">
                      <a16:colId xmlns:a16="http://schemas.microsoft.com/office/drawing/2014/main" val="1575730857"/>
                    </a:ext>
                  </a:extLst>
                </a:gridCol>
                <a:gridCol w="1556769">
                  <a:extLst>
                    <a:ext uri="{9D8B030D-6E8A-4147-A177-3AD203B41FA5}">
                      <a16:colId xmlns:a16="http://schemas.microsoft.com/office/drawing/2014/main" val="4279320876"/>
                    </a:ext>
                  </a:extLst>
                </a:gridCol>
                <a:gridCol w="1556769">
                  <a:extLst>
                    <a:ext uri="{9D8B030D-6E8A-4147-A177-3AD203B41FA5}">
                      <a16:colId xmlns:a16="http://schemas.microsoft.com/office/drawing/2014/main" val="3626931109"/>
                    </a:ext>
                  </a:extLst>
                </a:gridCol>
              </a:tblGrid>
              <a:tr h="642544">
                <a:tc>
                  <a:txBody>
                    <a:bodyPr/>
                    <a:lstStyle/>
                    <a:p>
                      <a:pPr algn="ctr"/>
                      <a:r>
                        <a:rPr lang="en-US" sz="1400" dirty="0" err="1" smtClean="0"/>
                        <a:t>Colector</a:t>
                      </a:r>
                      <a:endParaRPr lang="es-ES" sz="1400" dirty="0"/>
                    </a:p>
                  </a:txBody>
                  <a:tcPr/>
                </a:tc>
                <a:tc>
                  <a:txBody>
                    <a:bodyPr/>
                    <a:lstStyle/>
                    <a:p>
                      <a:pPr algn="ctr"/>
                      <a:r>
                        <a:rPr lang="en-US" sz="1400" dirty="0" err="1" smtClean="0"/>
                        <a:t>Porcentaje</a:t>
                      </a:r>
                      <a:r>
                        <a:rPr lang="en-US" sz="1400" dirty="0" smtClean="0"/>
                        <a:t> de</a:t>
                      </a:r>
                    </a:p>
                    <a:p>
                      <a:pPr algn="ctr"/>
                      <a:r>
                        <a:rPr lang="en-US" sz="1400" dirty="0" err="1" smtClean="0"/>
                        <a:t>Concentraci</a:t>
                      </a:r>
                      <a:r>
                        <a:rPr lang="es-EC" sz="1400" dirty="0" err="1" smtClean="0"/>
                        <a:t>ó</a:t>
                      </a:r>
                      <a:r>
                        <a:rPr lang="en-US" sz="1400" dirty="0" smtClean="0"/>
                        <a:t>n</a:t>
                      </a:r>
                      <a:endParaRPr lang="es-ES" sz="1400" dirty="0"/>
                    </a:p>
                  </a:txBody>
                  <a:tcPr/>
                </a:tc>
                <a:tc>
                  <a:txBody>
                    <a:bodyPr/>
                    <a:lstStyle/>
                    <a:p>
                      <a:pPr algn="ctr"/>
                      <a:r>
                        <a:rPr lang="en-US" sz="1400" dirty="0" err="1" smtClean="0"/>
                        <a:t>Área</a:t>
                      </a:r>
                      <a:r>
                        <a:rPr lang="en-US" sz="1400" dirty="0" smtClean="0"/>
                        <a:t> de la  </a:t>
                      </a:r>
                      <a:r>
                        <a:rPr lang="en-US" sz="1400" dirty="0" err="1" smtClean="0"/>
                        <a:t>Muestra</a:t>
                      </a:r>
                      <a:endParaRPr lang="es-ES" sz="1400" dirty="0"/>
                    </a:p>
                  </a:txBody>
                  <a:tcPr/>
                </a:tc>
                <a:tc>
                  <a:txBody>
                    <a:bodyPr/>
                    <a:lstStyle/>
                    <a:p>
                      <a:pPr algn="ctr"/>
                      <a:r>
                        <a:rPr lang="en-US" sz="1400" dirty="0" smtClean="0"/>
                        <a:t>Peso de la</a:t>
                      </a:r>
                      <a:r>
                        <a:rPr lang="en-US" sz="1400" baseline="0" dirty="0" smtClean="0"/>
                        <a:t> </a:t>
                      </a:r>
                      <a:r>
                        <a:rPr lang="en-US" sz="1400" baseline="0" dirty="0" err="1" smtClean="0"/>
                        <a:t>muestra</a:t>
                      </a:r>
                      <a:endParaRPr lang="es-ES" sz="1400" dirty="0"/>
                    </a:p>
                  </a:txBody>
                  <a:tcPr/>
                </a:tc>
                <a:tc>
                  <a:txBody>
                    <a:bodyPr/>
                    <a:lstStyle/>
                    <a:p>
                      <a:pPr algn="ctr"/>
                      <a:r>
                        <a:rPr lang="en-US" sz="1400" dirty="0" err="1" smtClean="0"/>
                        <a:t>Densidad</a:t>
                      </a:r>
                      <a:r>
                        <a:rPr lang="en-US" sz="1400" dirty="0" smtClean="0"/>
                        <a:t> del PVP</a:t>
                      </a:r>
                      <a:endParaRPr lang="es-ES" sz="1400" dirty="0"/>
                    </a:p>
                  </a:txBody>
                  <a:tcPr/>
                </a:tc>
                <a:tc>
                  <a:txBody>
                    <a:bodyPr/>
                    <a:lstStyle/>
                    <a:p>
                      <a:pPr algn="ctr"/>
                      <a:r>
                        <a:rPr lang="en-US" sz="1400" dirty="0" err="1" smtClean="0"/>
                        <a:t>Espesor</a:t>
                      </a:r>
                      <a:r>
                        <a:rPr lang="en-US" sz="1400" dirty="0" smtClean="0"/>
                        <a:t> </a:t>
                      </a:r>
                      <a:r>
                        <a:rPr lang="en-US" sz="1400" dirty="0" err="1" smtClean="0"/>
                        <a:t>equivalente</a:t>
                      </a:r>
                      <a:endParaRPr lang="es-ES" sz="1400" dirty="0"/>
                    </a:p>
                  </a:txBody>
                  <a:tcPr/>
                </a:tc>
                <a:tc>
                  <a:txBody>
                    <a:bodyPr/>
                    <a:lstStyle/>
                    <a:p>
                      <a:pPr algn="ctr"/>
                      <a:r>
                        <a:rPr lang="en-US" sz="1400" dirty="0" smtClean="0"/>
                        <a:t>Area transversal </a:t>
                      </a:r>
                      <a:r>
                        <a:rPr lang="en-US" sz="1400" dirty="0" err="1" smtClean="0"/>
                        <a:t>equivalente</a:t>
                      </a:r>
                      <a:endParaRPr lang="es-ES" sz="1400" dirty="0"/>
                    </a:p>
                  </a:txBody>
                  <a:tcPr/>
                </a:tc>
                <a:extLst>
                  <a:ext uri="{0D108BD9-81ED-4DB2-BD59-A6C34878D82A}">
                    <a16:rowId xmlns:a16="http://schemas.microsoft.com/office/drawing/2014/main" val="64766282"/>
                  </a:ext>
                </a:extLst>
              </a:tr>
              <a:tr h="412202">
                <a:tc>
                  <a:txBody>
                    <a:bodyPr/>
                    <a:lstStyle/>
                    <a:p>
                      <a:pPr algn="ctr"/>
                      <a:r>
                        <a:rPr lang="en-US" sz="1400" dirty="0" smtClean="0"/>
                        <a:t>Plano</a:t>
                      </a:r>
                      <a:endParaRPr lang="es-ES" sz="1400" dirty="0"/>
                    </a:p>
                  </a:txBody>
                  <a:tcPr/>
                </a:tc>
                <a:tc>
                  <a:txBody>
                    <a:bodyPr/>
                    <a:lstStyle/>
                    <a:p>
                      <a:pPr algn="ctr"/>
                      <a:r>
                        <a:rPr lang="en-US" sz="1400" dirty="0" smtClean="0"/>
                        <a:t>12%</a:t>
                      </a:r>
                      <a:endParaRPr lang="es-ES" sz="1400" dirty="0"/>
                    </a:p>
                  </a:txBody>
                  <a:tcPr/>
                </a:tc>
                <a:tc>
                  <a:txBody>
                    <a:bodyPr/>
                    <a:lstStyle/>
                    <a:p>
                      <a:pPr algn="ctr"/>
                      <a:r>
                        <a:rPr lang="en-US" sz="1400" dirty="0" smtClean="0"/>
                        <a:t>15 [</a:t>
                      </a:r>
                      <a:r>
                        <a:rPr lang="es-ES" sz="1400" kern="1200" dirty="0" smtClean="0">
                          <a:solidFill>
                            <a:schemeClr val="dk1"/>
                          </a:solidFill>
                          <a:effectLst/>
                          <a:latin typeface="+mn-lt"/>
                          <a:ea typeface="+mn-ea"/>
                          <a:cs typeface="+mn-cs"/>
                        </a:rPr>
                        <a:t>cm</a:t>
                      </a:r>
                      <a:r>
                        <a:rPr lang="es-ES" sz="1400" kern="1200" baseline="30000" dirty="0" smtClean="0">
                          <a:solidFill>
                            <a:schemeClr val="dk1"/>
                          </a:solidFill>
                          <a:effectLst/>
                          <a:latin typeface="+mn-lt"/>
                          <a:ea typeface="+mn-ea"/>
                          <a:cs typeface="+mn-cs"/>
                        </a:rPr>
                        <a:t>2</a:t>
                      </a:r>
                      <a:r>
                        <a:rPr lang="es-ES" sz="1400" kern="1200" baseline="0" dirty="0" smtClean="0">
                          <a:solidFill>
                            <a:schemeClr val="dk1"/>
                          </a:solidFill>
                          <a:effectLst/>
                          <a:latin typeface="+mn-lt"/>
                          <a:ea typeface="+mn-ea"/>
                          <a:cs typeface="+mn-cs"/>
                        </a:rPr>
                        <a:t>]</a:t>
                      </a:r>
                      <a:endParaRPr lang="es-ES" sz="1400" dirty="0"/>
                    </a:p>
                  </a:txBody>
                  <a:tcPr/>
                </a:tc>
                <a:tc>
                  <a:txBody>
                    <a:bodyPr/>
                    <a:lstStyle/>
                    <a:p>
                      <a:pPr algn="ctr"/>
                      <a:r>
                        <a:rPr lang="en-US" sz="1400" dirty="0" smtClean="0"/>
                        <a:t>0.045 [gr]</a:t>
                      </a:r>
                      <a:endParaRPr lang="es-ES" sz="1400" dirty="0"/>
                    </a:p>
                  </a:txBody>
                  <a:tcPr/>
                </a:tc>
                <a:tc>
                  <a:txBody>
                    <a:bodyPr/>
                    <a:lstStyle/>
                    <a:p>
                      <a:pPr algn="ctr"/>
                      <a:r>
                        <a:rPr lang="en-US" sz="1400" dirty="0" smtClean="0"/>
                        <a:t>1.2 [</a:t>
                      </a:r>
                      <a:r>
                        <a:rPr lang="es-ES" sz="1400" kern="1200" dirty="0" smtClean="0">
                          <a:solidFill>
                            <a:schemeClr val="dk1"/>
                          </a:solidFill>
                          <a:effectLst/>
                          <a:latin typeface="+mn-lt"/>
                          <a:ea typeface="+mn-ea"/>
                          <a:cs typeface="+mn-cs"/>
                        </a:rPr>
                        <a:t>gr/cm</a:t>
                      </a:r>
                      <a:r>
                        <a:rPr lang="es-ES" sz="1400" kern="1200" baseline="30000" dirty="0" smtClean="0">
                          <a:solidFill>
                            <a:schemeClr val="dk1"/>
                          </a:solidFill>
                          <a:effectLst/>
                          <a:latin typeface="+mn-lt"/>
                          <a:ea typeface="+mn-ea"/>
                          <a:cs typeface="+mn-cs"/>
                        </a:rPr>
                        <a:t>3</a:t>
                      </a:r>
                      <a:r>
                        <a:rPr lang="es-ES" sz="1400" kern="1200" baseline="0" dirty="0" smtClean="0">
                          <a:solidFill>
                            <a:schemeClr val="dk1"/>
                          </a:solidFill>
                          <a:effectLst/>
                          <a:latin typeface="+mn-lt"/>
                          <a:ea typeface="+mn-ea"/>
                          <a:cs typeface="+mn-cs"/>
                        </a:rPr>
                        <a:t>]</a:t>
                      </a:r>
                      <a:endParaRPr lang="es-ES" sz="1400" dirty="0"/>
                    </a:p>
                  </a:txBody>
                  <a:tcPr/>
                </a:tc>
                <a:tc>
                  <a:txBody>
                    <a:bodyPr/>
                    <a:lstStyle/>
                    <a:p>
                      <a:pPr algn="ctr"/>
                      <a:r>
                        <a:rPr lang="en-US" sz="1400" dirty="0" smtClean="0"/>
                        <a:t>0.0025 [cm]</a:t>
                      </a:r>
                      <a:endParaRPr lang="es-ES" sz="1400" dirty="0"/>
                    </a:p>
                  </a:txBody>
                  <a:tcPr/>
                </a:tc>
                <a:tc>
                  <a:txBody>
                    <a:bodyPr/>
                    <a:lstStyle/>
                    <a:p>
                      <a:pPr algn="ctr"/>
                      <a:r>
                        <a:rPr lang="en-US" sz="1400" dirty="0" smtClean="0"/>
                        <a:t>0.25 [</a:t>
                      </a:r>
                      <a:r>
                        <a:rPr lang="es-ES" sz="1400" kern="1200" dirty="0" smtClean="0">
                          <a:solidFill>
                            <a:schemeClr val="dk1"/>
                          </a:solidFill>
                          <a:effectLst/>
                          <a:latin typeface="+mn-lt"/>
                          <a:ea typeface="+mn-ea"/>
                          <a:cs typeface="+mn-cs"/>
                        </a:rPr>
                        <a:t>mm</a:t>
                      </a:r>
                      <a:r>
                        <a:rPr lang="es-ES" sz="1400" kern="1200" baseline="30000" dirty="0" smtClean="0">
                          <a:solidFill>
                            <a:schemeClr val="dk1"/>
                          </a:solidFill>
                          <a:effectLst/>
                          <a:latin typeface="+mn-lt"/>
                          <a:ea typeface="+mn-ea"/>
                          <a:cs typeface="+mn-cs"/>
                        </a:rPr>
                        <a:t>2</a:t>
                      </a:r>
                      <a:r>
                        <a:rPr lang="es-ES" sz="1400" kern="1200" baseline="0" dirty="0" smtClean="0">
                          <a:solidFill>
                            <a:schemeClr val="dk1"/>
                          </a:solidFill>
                          <a:effectLst/>
                          <a:latin typeface="+mn-lt"/>
                          <a:ea typeface="+mn-ea"/>
                          <a:cs typeface="+mn-cs"/>
                        </a:rPr>
                        <a:t> ]</a:t>
                      </a:r>
                      <a:endParaRPr lang="es-ES" sz="1400" dirty="0"/>
                    </a:p>
                  </a:txBody>
                  <a:tcPr/>
                </a:tc>
                <a:extLst>
                  <a:ext uri="{0D108BD9-81ED-4DB2-BD59-A6C34878D82A}">
                    <a16:rowId xmlns:a16="http://schemas.microsoft.com/office/drawing/2014/main" val="1149465813"/>
                  </a:ext>
                </a:extLst>
              </a:tr>
            </a:tbl>
          </a:graphicData>
        </a:graphic>
      </p:graphicFrame>
    </p:spTree>
    <p:extLst>
      <p:ext uri="{BB962C8B-B14F-4D97-AF65-F5344CB8AC3E}">
        <p14:creationId xmlns:p14="http://schemas.microsoft.com/office/powerpoint/2010/main" val="3712147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451915" y="223520"/>
            <a:ext cx="180998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7" name="Título 1"/>
          <p:cNvSpPr txBox="1">
            <a:spLocks/>
          </p:cNvSpPr>
          <p:nvPr/>
        </p:nvSpPr>
        <p:spPr>
          <a:xfrm>
            <a:off x="1269492" y="196882"/>
            <a:ext cx="5237988" cy="65800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s-EC" dirty="0" smtClean="0"/>
              <a:t>Análisis mecánico</a:t>
            </a:r>
            <a:endParaRPr lang="es-ES" dirty="0"/>
          </a:p>
        </p:txBody>
      </p:sp>
      <p:pic>
        <p:nvPicPr>
          <p:cNvPr id="8" name="Imagen 7"/>
          <p:cNvPicPr>
            <a:picLocks noChangeAspect="1"/>
          </p:cNvPicPr>
          <p:nvPr/>
        </p:nvPicPr>
        <p:blipFill>
          <a:blip r:embed="rId2"/>
          <a:stretch>
            <a:fillRect/>
          </a:stretch>
        </p:blipFill>
        <p:spPr>
          <a:xfrm>
            <a:off x="6681824" y="199090"/>
            <a:ext cx="3282315" cy="935002"/>
          </a:xfrm>
          <a:prstGeom prst="rect">
            <a:avLst/>
          </a:prstGeom>
        </p:spPr>
      </p:pic>
      <p:pic>
        <p:nvPicPr>
          <p:cNvPr id="9" name="Imagen 8"/>
          <p:cNvPicPr>
            <a:picLocks noChangeAspect="1"/>
          </p:cNvPicPr>
          <p:nvPr/>
        </p:nvPicPr>
        <p:blipFill>
          <a:blip r:embed="rId3"/>
          <a:stretch>
            <a:fillRect/>
          </a:stretch>
        </p:blipFill>
        <p:spPr>
          <a:xfrm>
            <a:off x="9964139" y="196882"/>
            <a:ext cx="1234213" cy="937210"/>
          </a:xfrm>
          <a:prstGeom prst="rect">
            <a:avLst/>
          </a:prstGeom>
        </p:spPr>
      </p:pic>
      <p:graphicFrame>
        <p:nvGraphicFramePr>
          <p:cNvPr id="4" name="Diagrama 3"/>
          <p:cNvGraphicFramePr/>
          <p:nvPr>
            <p:extLst>
              <p:ext uri="{D42A27DB-BD31-4B8C-83A1-F6EECF244321}">
                <p14:modId xmlns:p14="http://schemas.microsoft.com/office/powerpoint/2010/main" val="1864172879"/>
              </p:ext>
            </p:extLst>
          </p:nvPr>
        </p:nvGraphicFramePr>
        <p:xfrm>
          <a:off x="858520" y="5074920"/>
          <a:ext cx="9809480" cy="19659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Imagen 9"/>
          <p:cNvPicPr/>
          <p:nvPr/>
        </p:nvPicPr>
        <p:blipFill rotWithShape="1">
          <a:blip r:embed="rId9"/>
          <a:srcRect l="12037" t="10859" r="16107" b="14019"/>
          <a:stretch/>
        </p:blipFill>
        <p:spPr bwMode="auto">
          <a:xfrm>
            <a:off x="1359086" y="2210906"/>
            <a:ext cx="2062844" cy="2946498"/>
          </a:xfrm>
          <a:prstGeom prst="rect">
            <a:avLst/>
          </a:prstGeom>
          <a:ln>
            <a:noFill/>
          </a:ln>
          <a:extLst>
            <a:ext uri="{53640926-AAD7-44D8-BBD7-CCE9431645EC}">
              <a14:shadowObscured xmlns:a14="http://schemas.microsoft.com/office/drawing/2010/main"/>
            </a:ext>
          </a:extLst>
        </p:spPr>
      </p:pic>
      <p:pic>
        <p:nvPicPr>
          <p:cNvPr id="14" name="Imagen 13" descr="C:\Users\JORGE\Desktop\FOTOS TESIS\IMG_20181211_114947.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88486" y="2210906"/>
            <a:ext cx="1524109" cy="2946498"/>
          </a:xfrm>
          <a:prstGeom prst="rect">
            <a:avLst/>
          </a:prstGeom>
          <a:noFill/>
          <a:ln>
            <a:noFill/>
          </a:ln>
        </p:spPr>
      </p:pic>
      <p:pic>
        <p:nvPicPr>
          <p:cNvPr id="15" name="Imagen 14" descr="C:\Users\JORGE\Desktop\FOTOS TESIS\IMG_20181220_085312.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12595" y="2210906"/>
            <a:ext cx="1483806" cy="2946498"/>
          </a:xfrm>
          <a:prstGeom prst="rect">
            <a:avLst/>
          </a:prstGeom>
          <a:noFill/>
          <a:ln>
            <a:noFill/>
          </a:ln>
        </p:spPr>
      </p:pic>
      <p:pic>
        <p:nvPicPr>
          <p:cNvPr id="16" name="Imagen 15"/>
          <p:cNvPicPr/>
          <p:nvPr/>
        </p:nvPicPr>
        <p:blipFill rotWithShape="1">
          <a:blip r:embed="rId12"/>
          <a:srcRect l="25452" t="18622" r="1236" b="12594"/>
          <a:stretch/>
        </p:blipFill>
        <p:spPr bwMode="auto">
          <a:xfrm>
            <a:off x="7156445" y="2433415"/>
            <a:ext cx="3891769" cy="25014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8964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451915" y="223520"/>
            <a:ext cx="180998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7" name="Título 1"/>
          <p:cNvSpPr txBox="1">
            <a:spLocks/>
          </p:cNvSpPr>
          <p:nvPr/>
        </p:nvSpPr>
        <p:spPr>
          <a:xfrm>
            <a:off x="1359086" y="223520"/>
            <a:ext cx="5744050" cy="10945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s-EC" dirty="0" smtClean="0"/>
              <a:t>Análisis de resultados</a:t>
            </a:r>
            <a:endParaRPr lang="es-ES" dirty="0"/>
          </a:p>
        </p:txBody>
      </p:sp>
      <p:pic>
        <p:nvPicPr>
          <p:cNvPr id="8" name="Imagen 7"/>
          <p:cNvPicPr>
            <a:picLocks noChangeAspect="1"/>
          </p:cNvPicPr>
          <p:nvPr/>
        </p:nvPicPr>
        <p:blipFill>
          <a:blip r:embed="rId3"/>
          <a:stretch>
            <a:fillRect/>
          </a:stretch>
        </p:blipFill>
        <p:spPr>
          <a:xfrm>
            <a:off x="6681824" y="199090"/>
            <a:ext cx="3282315" cy="935002"/>
          </a:xfrm>
          <a:prstGeom prst="rect">
            <a:avLst/>
          </a:prstGeom>
        </p:spPr>
      </p:pic>
      <p:pic>
        <p:nvPicPr>
          <p:cNvPr id="9" name="Imagen 8"/>
          <p:cNvPicPr>
            <a:picLocks noChangeAspect="1"/>
          </p:cNvPicPr>
          <p:nvPr/>
        </p:nvPicPr>
        <p:blipFill>
          <a:blip r:embed="rId4"/>
          <a:stretch>
            <a:fillRect/>
          </a:stretch>
        </p:blipFill>
        <p:spPr>
          <a:xfrm>
            <a:off x="9964139" y="196882"/>
            <a:ext cx="1234213" cy="937210"/>
          </a:xfrm>
          <a:prstGeom prst="rect">
            <a:avLst/>
          </a:prstGeom>
        </p:spPr>
      </p:pic>
      <p:pic>
        <p:nvPicPr>
          <p:cNvPr id="3" name="Imagen 2"/>
          <p:cNvPicPr>
            <a:picLocks noChangeAspect="1"/>
          </p:cNvPicPr>
          <p:nvPr/>
        </p:nvPicPr>
        <p:blipFill>
          <a:blip r:embed="rId5"/>
          <a:stretch>
            <a:fillRect/>
          </a:stretch>
        </p:blipFill>
        <p:spPr>
          <a:xfrm>
            <a:off x="1359086" y="1719808"/>
            <a:ext cx="8605053" cy="4445322"/>
          </a:xfrm>
          <a:prstGeom prst="rect">
            <a:avLst/>
          </a:prstGeom>
        </p:spPr>
      </p:pic>
    </p:spTree>
    <p:extLst>
      <p:ext uri="{BB962C8B-B14F-4D97-AF65-F5344CB8AC3E}">
        <p14:creationId xmlns:p14="http://schemas.microsoft.com/office/powerpoint/2010/main" val="2105042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451915" y="223520"/>
            <a:ext cx="180998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7" name="Título 1"/>
          <p:cNvSpPr txBox="1">
            <a:spLocks/>
          </p:cNvSpPr>
          <p:nvPr/>
        </p:nvSpPr>
        <p:spPr>
          <a:xfrm>
            <a:off x="1359086" y="223520"/>
            <a:ext cx="5744050" cy="10945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s-EC" dirty="0" smtClean="0"/>
              <a:t>Análisis de resultados</a:t>
            </a:r>
            <a:endParaRPr lang="es-ES" dirty="0"/>
          </a:p>
        </p:txBody>
      </p:sp>
      <p:pic>
        <p:nvPicPr>
          <p:cNvPr id="8" name="Imagen 7"/>
          <p:cNvPicPr>
            <a:picLocks noChangeAspect="1"/>
          </p:cNvPicPr>
          <p:nvPr/>
        </p:nvPicPr>
        <p:blipFill>
          <a:blip r:embed="rId3"/>
          <a:stretch>
            <a:fillRect/>
          </a:stretch>
        </p:blipFill>
        <p:spPr>
          <a:xfrm>
            <a:off x="6681824" y="199090"/>
            <a:ext cx="3282315" cy="935002"/>
          </a:xfrm>
          <a:prstGeom prst="rect">
            <a:avLst/>
          </a:prstGeom>
        </p:spPr>
      </p:pic>
      <p:pic>
        <p:nvPicPr>
          <p:cNvPr id="9" name="Imagen 8"/>
          <p:cNvPicPr>
            <a:picLocks noChangeAspect="1"/>
          </p:cNvPicPr>
          <p:nvPr/>
        </p:nvPicPr>
        <p:blipFill>
          <a:blip r:embed="rId4"/>
          <a:stretch>
            <a:fillRect/>
          </a:stretch>
        </p:blipFill>
        <p:spPr>
          <a:xfrm>
            <a:off x="9964139" y="196882"/>
            <a:ext cx="1234213" cy="937210"/>
          </a:xfrm>
          <a:prstGeom prst="rect">
            <a:avLst/>
          </a:prstGeom>
        </p:spPr>
      </p:pic>
      <p:pic>
        <p:nvPicPr>
          <p:cNvPr id="24" name="Imagen 23"/>
          <p:cNvPicPr>
            <a:picLocks noChangeAspect="1"/>
          </p:cNvPicPr>
          <p:nvPr/>
        </p:nvPicPr>
        <p:blipFill>
          <a:blip r:embed="rId5"/>
          <a:stretch>
            <a:fillRect/>
          </a:stretch>
        </p:blipFill>
        <p:spPr>
          <a:xfrm>
            <a:off x="1359220" y="1875935"/>
            <a:ext cx="8604919" cy="4345546"/>
          </a:xfrm>
          <a:prstGeom prst="rect">
            <a:avLst/>
          </a:prstGeom>
        </p:spPr>
      </p:pic>
    </p:spTree>
    <p:extLst>
      <p:ext uri="{BB962C8B-B14F-4D97-AF65-F5344CB8AC3E}">
        <p14:creationId xmlns:p14="http://schemas.microsoft.com/office/powerpoint/2010/main" val="467519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451915" y="223520"/>
            <a:ext cx="180998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7" name="Título 1"/>
          <p:cNvSpPr txBox="1">
            <a:spLocks/>
          </p:cNvSpPr>
          <p:nvPr/>
        </p:nvSpPr>
        <p:spPr>
          <a:xfrm>
            <a:off x="1359086" y="223520"/>
            <a:ext cx="5744050" cy="10945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s-EC" dirty="0" smtClean="0"/>
              <a:t>Análisis de resultados</a:t>
            </a:r>
            <a:endParaRPr lang="es-ES" dirty="0"/>
          </a:p>
        </p:txBody>
      </p:sp>
      <p:pic>
        <p:nvPicPr>
          <p:cNvPr id="8" name="Imagen 7"/>
          <p:cNvPicPr>
            <a:picLocks noChangeAspect="1"/>
          </p:cNvPicPr>
          <p:nvPr/>
        </p:nvPicPr>
        <p:blipFill>
          <a:blip r:embed="rId3"/>
          <a:stretch>
            <a:fillRect/>
          </a:stretch>
        </p:blipFill>
        <p:spPr>
          <a:xfrm>
            <a:off x="6681824" y="199090"/>
            <a:ext cx="3282315" cy="935002"/>
          </a:xfrm>
          <a:prstGeom prst="rect">
            <a:avLst/>
          </a:prstGeom>
        </p:spPr>
      </p:pic>
      <p:pic>
        <p:nvPicPr>
          <p:cNvPr id="9" name="Imagen 8"/>
          <p:cNvPicPr>
            <a:picLocks noChangeAspect="1"/>
          </p:cNvPicPr>
          <p:nvPr/>
        </p:nvPicPr>
        <p:blipFill>
          <a:blip r:embed="rId4"/>
          <a:stretch>
            <a:fillRect/>
          </a:stretch>
        </p:blipFill>
        <p:spPr>
          <a:xfrm>
            <a:off x="9964139" y="196882"/>
            <a:ext cx="1234213" cy="937210"/>
          </a:xfrm>
          <a:prstGeom prst="rect">
            <a:avLst/>
          </a:prstGeom>
        </p:spPr>
      </p:pic>
      <p:pic>
        <p:nvPicPr>
          <p:cNvPr id="28" name="Imagen 27"/>
          <p:cNvPicPr>
            <a:picLocks noChangeAspect="1"/>
          </p:cNvPicPr>
          <p:nvPr/>
        </p:nvPicPr>
        <p:blipFill>
          <a:blip r:embed="rId5"/>
          <a:stretch>
            <a:fillRect/>
          </a:stretch>
        </p:blipFill>
        <p:spPr>
          <a:xfrm>
            <a:off x="1359086" y="1850429"/>
            <a:ext cx="8605053" cy="4126164"/>
          </a:xfrm>
          <a:prstGeom prst="rect">
            <a:avLst/>
          </a:prstGeom>
        </p:spPr>
      </p:pic>
    </p:spTree>
    <p:extLst>
      <p:ext uri="{BB962C8B-B14F-4D97-AF65-F5344CB8AC3E}">
        <p14:creationId xmlns:p14="http://schemas.microsoft.com/office/powerpoint/2010/main" val="2426493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451915" y="223520"/>
            <a:ext cx="180998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7" name="Título 1"/>
          <p:cNvSpPr txBox="1">
            <a:spLocks/>
          </p:cNvSpPr>
          <p:nvPr/>
        </p:nvSpPr>
        <p:spPr>
          <a:xfrm>
            <a:off x="1359086" y="223520"/>
            <a:ext cx="5744050" cy="10945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s-EC" dirty="0" smtClean="0"/>
              <a:t>Análisis de resultados</a:t>
            </a:r>
            <a:endParaRPr lang="es-ES" dirty="0"/>
          </a:p>
        </p:txBody>
      </p:sp>
      <p:pic>
        <p:nvPicPr>
          <p:cNvPr id="8" name="Imagen 7"/>
          <p:cNvPicPr>
            <a:picLocks noChangeAspect="1"/>
          </p:cNvPicPr>
          <p:nvPr/>
        </p:nvPicPr>
        <p:blipFill>
          <a:blip r:embed="rId3"/>
          <a:stretch>
            <a:fillRect/>
          </a:stretch>
        </p:blipFill>
        <p:spPr>
          <a:xfrm>
            <a:off x="6681824" y="199090"/>
            <a:ext cx="3282315" cy="935002"/>
          </a:xfrm>
          <a:prstGeom prst="rect">
            <a:avLst/>
          </a:prstGeom>
        </p:spPr>
      </p:pic>
      <p:pic>
        <p:nvPicPr>
          <p:cNvPr id="9" name="Imagen 8"/>
          <p:cNvPicPr>
            <a:picLocks noChangeAspect="1"/>
          </p:cNvPicPr>
          <p:nvPr/>
        </p:nvPicPr>
        <p:blipFill>
          <a:blip r:embed="rId4"/>
          <a:stretch>
            <a:fillRect/>
          </a:stretch>
        </p:blipFill>
        <p:spPr>
          <a:xfrm>
            <a:off x="9964139" y="196882"/>
            <a:ext cx="1234213" cy="937210"/>
          </a:xfrm>
          <a:prstGeom prst="rect">
            <a:avLst/>
          </a:prstGeom>
        </p:spPr>
      </p:pic>
      <p:pic>
        <p:nvPicPr>
          <p:cNvPr id="2" name="Imagen 1"/>
          <p:cNvPicPr>
            <a:picLocks noChangeAspect="1"/>
          </p:cNvPicPr>
          <p:nvPr/>
        </p:nvPicPr>
        <p:blipFill>
          <a:blip r:embed="rId5"/>
          <a:stretch>
            <a:fillRect/>
          </a:stretch>
        </p:blipFill>
        <p:spPr>
          <a:xfrm>
            <a:off x="712789" y="1564850"/>
            <a:ext cx="9868456" cy="5095188"/>
          </a:xfrm>
          <a:prstGeom prst="rect">
            <a:avLst/>
          </a:prstGeom>
        </p:spPr>
      </p:pic>
      <p:pic>
        <p:nvPicPr>
          <p:cNvPr id="6" name="Imagen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4130" y="4197040"/>
            <a:ext cx="1393539" cy="12987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Imagen 16" descr="C:\Users\JORGE\Desktop\ANALISIS Micrografias\16 21 FIBRAS COLECTOR PLANO Y REJILLA\5_6.tif"/>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42422" y="3478491"/>
            <a:ext cx="1303488" cy="12232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Imagen 17" descr="C:\Users\JORGE\Dropbox\TESIS\MICROGRAFIAS\16 21 FIBRAS COLECTOR PLANO Y REJILLA\1_6.tif"/>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97969" y="3478491"/>
            <a:ext cx="1263192" cy="12232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79101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451915" y="223520"/>
            <a:ext cx="180998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7" name="Título 1"/>
          <p:cNvSpPr txBox="1">
            <a:spLocks/>
          </p:cNvSpPr>
          <p:nvPr/>
        </p:nvSpPr>
        <p:spPr>
          <a:xfrm>
            <a:off x="1359086" y="223520"/>
            <a:ext cx="5744050" cy="10945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s-EC" dirty="0" smtClean="0"/>
              <a:t>Análisis de resultados</a:t>
            </a:r>
            <a:endParaRPr lang="es-ES" dirty="0"/>
          </a:p>
        </p:txBody>
      </p:sp>
      <p:pic>
        <p:nvPicPr>
          <p:cNvPr id="8" name="Imagen 7"/>
          <p:cNvPicPr>
            <a:picLocks noChangeAspect="1"/>
          </p:cNvPicPr>
          <p:nvPr/>
        </p:nvPicPr>
        <p:blipFill>
          <a:blip r:embed="rId3"/>
          <a:stretch>
            <a:fillRect/>
          </a:stretch>
        </p:blipFill>
        <p:spPr>
          <a:xfrm>
            <a:off x="6681824" y="199090"/>
            <a:ext cx="3282315" cy="935002"/>
          </a:xfrm>
          <a:prstGeom prst="rect">
            <a:avLst/>
          </a:prstGeom>
        </p:spPr>
      </p:pic>
      <p:pic>
        <p:nvPicPr>
          <p:cNvPr id="9" name="Imagen 8"/>
          <p:cNvPicPr>
            <a:picLocks noChangeAspect="1"/>
          </p:cNvPicPr>
          <p:nvPr/>
        </p:nvPicPr>
        <p:blipFill>
          <a:blip r:embed="rId4"/>
          <a:stretch>
            <a:fillRect/>
          </a:stretch>
        </p:blipFill>
        <p:spPr>
          <a:xfrm>
            <a:off x="9964139" y="196882"/>
            <a:ext cx="1234213" cy="937210"/>
          </a:xfrm>
          <a:prstGeom prst="rect">
            <a:avLst/>
          </a:prstGeom>
        </p:spPr>
      </p:pic>
      <p:pic>
        <p:nvPicPr>
          <p:cNvPr id="3" name="Imagen 2"/>
          <p:cNvPicPr>
            <a:picLocks noChangeAspect="1"/>
          </p:cNvPicPr>
          <p:nvPr/>
        </p:nvPicPr>
        <p:blipFill>
          <a:blip r:embed="rId5"/>
          <a:stretch>
            <a:fillRect/>
          </a:stretch>
        </p:blipFill>
        <p:spPr>
          <a:xfrm>
            <a:off x="2451915" y="1754279"/>
            <a:ext cx="6739219" cy="4306042"/>
          </a:xfrm>
          <a:prstGeom prst="rect">
            <a:avLst/>
          </a:prstGeom>
        </p:spPr>
      </p:pic>
    </p:spTree>
    <p:extLst>
      <p:ext uri="{BB962C8B-B14F-4D97-AF65-F5344CB8AC3E}">
        <p14:creationId xmlns:p14="http://schemas.microsoft.com/office/powerpoint/2010/main" val="1074298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1872" y="259080"/>
            <a:ext cx="2129028" cy="815022"/>
          </a:xfrm>
        </p:spPr>
        <p:txBody>
          <a:bodyPr/>
          <a:lstStyle/>
          <a:p>
            <a:r>
              <a:rPr lang="es-EC" dirty="0" smtClean="0"/>
              <a:t>Índice</a:t>
            </a:r>
            <a:endParaRPr lang="es-ES" dirty="0"/>
          </a:p>
        </p:txBody>
      </p:sp>
      <p:sp>
        <p:nvSpPr>
          <p:cNvPr id="3" name="Marcador de contenido 2"/>
          <p:cNvSpPr>
            <a:spLocks noGrp="1"/>
          </p:cNvSpPr>
          <p:nvPr>
            <p:ph idx="1"/>
          </p:nvPr>
        </p:nvSpPr>
        <p:spPr>
          <a:xfrm>
            <a:off x="1261872" y="1592580"/>
            <a:ext cx="8595360" cy="4351337"/>
          </a:xfrm>
        </p:spPr>
        <p:txBody>
          <a:bodyPr>
            <a:normAutofit fontScale="92500" lnSpcReduction="10000"/>
          </a:bodyPr>
          <a:lstStyle/>
          <a:p>
            <a:pPr>
              <a:buFont typeface="Wingdings" panose="05000000000000000000" pitchFamily="2" charset="2"/>
              <a:buChar char="Ø"/>
            </a:pPr>
            <a:r>
              <a:rPr lang="es-EC" sz="2400" dirty="0" smtClean="0"/>
              <a:t>Objetivos</a:t>
            </a:r>
          </a:p>
          <a:p>
            <a:pPr>
              <a:buFont typeface="Wingdings" panose="05000000000000000000" pitchFamily="2" charset="2"/>
              <a:buChar char="Ø"/>
            </a:pPr>
            <a:r>
              <a:rPr lang="es-EC" sz="2400" dirty="0" smtClean="0"/>
              <a:t>Justificación</a:t>
            </a:r>
          </a:p>
          <a:p>
            <a:pPr>
              <a:buFont typeface="Wingdings" panose="05000000000000000000" pitchFamily="2" charset="2"/>
              <a:buChar char="Ø"/>
            </a:pPr>
            <a:r>
              <a:rPr lang="es-EC" sz="2400" dirty="0" smtClean="0"/>
              <a:t>Alcance</a:t>
            </a:r>
          </a:p>
          <a:p>
            <a:pPr>
              <a:buFont typeface="Wingdings" panose="05000000000000000000" pitchFamily="2" charset="2"/>
              <a:buChar char="Ø"/>
            </a:pPr>
            <a:r>
              <a:rPr lang="es-EC" sz="2400" dirty="0" smtClean="0"/>
              <a:t>Marco Teórico</a:t>
            </a:r>
          </a:p>
          <a:p>
            <a:pPr>
              <a:buFont typeface="Wingdings" panose="05000000000000000000" pitchFamily="2" charset="2"/>
              <a:buChar char="Ø"/>
            </a:pPr>
            <a:r>
              <a:rPr lang="es-EC" sz="2400" dirty="0" smtClean="0"/>
              <a:t>Metodología</a:t>
            </a:r>
          </a:p>
          <a:p>
            <a:pPr>
              <a:buFont typeface="Wingdings" panose="05000000000000000000" pitchFamily="2" charset="2"/>
              <a:buChar char="Ø"/>
            </a:pPr>
            <a:r>
              <a:rPr lang="es-EC" sz="2400" dirty="0" smtClean="0"/>
              <a:t>Experimentación</a:t>
            </a:r>
          </a:p>
          <a:p>
            <a:pPr>
              <a:buFont typeface="Wingdings" panose="05000000000000000000" pitchFamily="2" charset="2"/>
              <a:buChar char="Ø"/>
            </a:pPr>
            <a:r>
              <a:rPr lang="es-EC" sz="2400" dirty="0" smtClean="0"/>
              <a:t>Análisis de Resultados</a:t>
            </a:r>
          </a:p>
          <a:p>
            <a:pPr>
              <a:buFont typeface="Wingdings" panose="05000000000000000000" pitchFamily="2" charset="2"/>
              <a:buChar char="Ø"/>
            </a:pPr>
            <a:r>
              <a:rPr lang="es-EC" sz="2400" dirty="0" smtClean="0"/>
              <a:t>Conclusiones</a:t>
            </a:r>
          </a:p>
          <a:p>
            <a:pPr>
              <a:buFont typeface="Wingdings" panose="05000000000000000000" pitchFamily="2" charset="2"/>
              <a:buChar char="Ø"/>
            </a:pPr>
            <a:r>
              <a:rPr lang="es-EC" sz="2400" dirty="0" smtClean="0"/>
              <a:t>Recomendaciones</a:t>
            </a:r>
            <a:endParaRPr lang="es-ES" sz="2400" dirty="0"/>
          </a:p>
        </p:txBody>
      </p:sp>
      <p:pic>
        <p:nvPicPr>
          <p:cNvPr id="4" name="Imagen 3"/>
          <p:cNvPicPr>
            <a:picLocks noChangeAspect="1"/>
          </p:cNvPicPr>
          <p:nvPr/>
        </p:nvPicPr>
        <p:blipFill>
          <a:blip r:embed="rId5"/>
          <a:stretch>
            <a:fillRect/>
          </a:stretch>
        </p:blipFill>
        <p:spPr>
          <a:xfrm>
            <a:off x="6681824" y="199090"/>
            <a:ext cx="3282315" cy="935002"/>
          </a:xfrm>
          <a:prstGeom prst="rect">
            <a:avLst/>
          </a:prstGeom>
        </p:spPr>
      </p:pic>
      <p:pic>
        <p:nvPicPr>
          <p:cNvPr id="5" name="Imagen 4"/>
          <p:cNvPicPr>
            <a:picLocks noChangeAspect="1"/>
          </p:cNvPicPr>
          <p:nvPr/>
        </p:nvPicPr>
        <p:blipFill>
          <a:blip r:embed="rId6"/>
          <a:stretch>
            <a:fillRect/>
          </a:stretch>
        </p:blipFill>
        <p:spPr>
          <a:xfrm>
            <a:off x="9964139" y="196882"/>
            <a:ext cx="1234213" cy="937210"/>
          </a:xfrm>
          <a:prstGeom prst="rect">
            <a:avLst/>
          </a:prstGeom>
        </p:spPr>
      </p:pic>
      <p:pic>
        <p:nvPicPr>
          <p:cNvPr id="6" name="WhatsApp Video 2018-12-04 at 09.46.31">
            <a:hlinkClick r:id="" action="ppaction://media"/>
          </p:cNvPr>
          <p:cNvPicPr>
            <a:picLocks noChangeAspect="1"/>
          </p:cNvPicPr>
          <p:nvPr>
            <a:videoFile r:link="rId1"/>
            <p:extLst>
              <p:ext uri="{DAA4B4D4-6D71-4841-9C94-3DE7FCFB9230}">
                <p14:media xmlns:p14="http://schemas.microsoft.com/office/powerpoint/2010/main" r:embed="rId2">
                  <p14:trim end="12762.678"/>
                </p14:media>
              </p:ext>
            </p:extLst>
          </p:nvPr>
        </p:nvPicPr>
        <p:blipFill>
          <a:blip r:embed="rId7"/>
          <a:stretch>
            <a:fillRect/>
          </a:stretch>
        </p:blipFill>
        <p:spPr>
          <a:xfrm>
            <a:off x="6786372" y="1943258"/>
            <a:ext cx="3070860" cy="3649980"/>
          </a:xfrm>
          <a:prstGeom prst="rect">
            <a:avLst/>
          </a:prstGeom>
        </p:spPr>
      </p:pic>
    </p:spTree>
    <p:extLst>
      <p:ext uri="{BB962C8B-B14F-4D97-AF65-F5344CB8AC3E}">
        <p14:creationId xmlns:p14="http://schemas.microsoft.com/office/powerpoint/2010/main" val="396204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9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451915" y="223520"/>
            <a:ext cx="180998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7" name="Título 1"/>
          <p:cNvSpPr txBox="1">
            <a:spLocks/>
          </p:cNvSpPr>
          <p:nvPr/>
        </p:nvSpPr>
        <p:spPr>
          <a:xfrm>
            <a:off x="1359086" y="223520"/>
            <a:ext cx="5744050" cy="10945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s-EC" dirty="0" smtClean="0"/>
              <a:t>Análisis de resultados</a:t>
            </a:r>
            <a:endParaRPr lang="es-ES" dirty="0"/>
          </a:p>
        </p:txBody>
      </p:sp>
      <p:pic>
        <p:nvPicPr>
          <p:cNvPr id="8" name="Imagen 7"/>
          <p:cNvPicPr>
            <a:picLocks noChangeAspect="1"/>
          </p:cNvPicPr>
          <p:nvPr/>
        </p:nvPicPr>
        <p:blipFill>
          <a:blip r:embed="rId3"/>
          <a:stretch>
            <a:fillRect/>
          </a:stretch>
        </p:blipFill>
        <p:spPr>
          <a:xfrm>
            <a:off x="6681824" y="199090"/>
            <a:ext cx="3282315" cy="935002"/>
          </a:xfrm>
          <a:prstGeom prst="rect">
            <a:avLst/>
          </a:prstGeom>
        </p:spPr>
      </p:pic>
      <p:pic>
        <p:nvPicPr>
          <p:cNvPr id="9" name="Imagen 8"/>
          <p:cNvPicPr>
            <a:picLocks noChangeAspect="1"/>
          </p:cNvPicPr>
          <p:nvPr/>
        </p:nvPicPr>
        <p:blipFill>
          <a:blip r:embed="rId4"/>
          <a:stretch>
            <a:fillRect/>
          </a:stretch>
        </p:blipFill>
        <p:spPr>
          <a:xfrm>
            <a:off x="9964139" y="196882"/>
            <a:ext cx="1234213" cy="937210"/>
          </a:xfrm>
          <a:prstGeom prst="rect">
            <a:avLst/>
          </a:prstGeom>
        </p:spPr>
      </p:pic>
      <p:pic>
        <p:nvPicPr>
          <p:cNvPr id="4" name="Imagen 3"/>
          <p:cNvPicPr>
            <a:picLocks noChangeAspect="1"/>
          </p:cNvPicPr>
          <p:nvPr/>
        </p:nvPicPr>
        <p:blipFill>
          <a:blip r:embed="rId5"/>
          <a:stretch>
            <a:fillRect/>
          </a:stretch>
        </p:blipFill>
        <p:spPr>
          <a:xfrm>
            <a:off x="2451915" y="1783475"/>
            <a:ext cx="6807950" cy="4028745"/>
          </a:xfrm>
          <a:prstGeom prst="rect">
            <a:avLst/>
          </a:prstGeom>
        </p:spPr>
      </p:pic>
    </p:spTree>
    <p:extLst>
      <p:ext uri="{BB962C8B-B14F-4D97-AF65-F5344CB8AC3E}">
        <p14:creationId xmlns:p14="http://schemas.microsoft.com/office/powerpoint/2010/main" val="3366396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451915" y="223520"/>
            <a:ext cx="180998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7" name="Título 1"/>
          <p:cNvSpPr txBox="1">
            <a:spLocks/>
          </p:cNvSpPr>
          <p:nvPr/>
        </p:nvSpPr>
        <p:spPr>
          <a:xfrm>
            <a:off x="1359086" y="223520"/>
            <a:ext cx="5744050" cy="10945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s-EC" dirty="0" smtClean="0"/>
              <a:t>Análisis de resultados</a:t>
            </a:r>
            <a:endParaRPr lang="es-ES" dirty="0"/>
          </a:p>
        </p:txBody>
      </p:sp>
      <p:pic>
        <p:nvPicPr>
          <p:cNvPr id="8" name="Imagen 7"/>
          <p:cNvPicPr>
            <a:picLocks noChangeAspect="1"/>
          </p:cNvPicPr>
          <p:nvPr/>
        </p:nvPicPr>
        <p:blipFill>
          <a:blip r:embed="rId3"/>
          <a:stretch>
            <a:fillRect/>
          </a:stretch>
        </p:blipFill>
        <p:spPr>
          <a:xfrm>
            <a:off x="6681824" y="199090"/>
            <a:ext cx="3282315" cy="935002"/>
          </a:xfrm>
          <a:prstGeom prst="rect">
            <a:avLst/>
          </a:prstGeom>
        </p:spPr>
      </p:pic>
      <p:pic>
        <p:nvPicPr>
          <p:cNvPr id="9" name="Imagen 8"/>
          <p:cNvPicPr>
            <a:picLocks noChangeAspect="1"/>
          </p:cNvPicPr>
          <p:nvPr/>
        </p:nvPicPr>
        <p:blipFill>
          <a:blip r:embed="rId4"/>
          <a:stretch>
            <a:fillRect/>
          </a:stretch>
        </p:blipFill>
        <p:spPr>
          <a:xfrm>
            <a:off x="9964139" y="196882"/>
            <a:ext cx="1234213" cy="937210"/>
          </a:xfrm>
          <a:prstGeom prst="rect">
            <a:avLst/>
          </a:prstGeom>
        </p:spPr>
      </p:pic>
      <p:pic>
        <p:nvPicPr>
          <p:cNvPr id="11" name="Imagen 10"/>
          <p:cNvPicPr>
            <a:picLocks noChangeAspect="1"/>
          </p:cNvPicPr>
          <p:nvPr/>
        </p:nvPicPr>
        <p:blipFill>
          <a:blip r:embed="rId5"/>
          <a:stretch>
            <a:fillRect/>
          </a:stretch>
        </p:blipFill>
        <p:spPr>
          <a:xfrm>
            <a:off x="2451915" y="1960241"/>
            <a:ext cx="6619145" cy="3946573"/>
          </a:xfrm>
          <a:prstGeom prst="rect">
            <a:avLst/>
          </a:prstGeom>
        </p:spPr>
      </p:pic>
    </p:spTree>
    <p:extLst>
      <p:ext uri="{BB962C8B-B14F-4D97-AF65-F5344CB8AC3E}">
        <p14:creationId xmlns:p14="http://schemas.microsoft.com/office/powerpoint/2010/main" val="15500308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451915" y="223520"/>
            <a:ext cx="180998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7" name="Título 1"/>
          <p:cNvSpPr txBox="1">
            <a:spLocks/>
          </p:cNvSpPr>
          <p:nvPr/>
        </p:nvSpPr>
        <p:spPr>
          <a:xfrm>
            <a:off x="1359086" y="223520"/>
            <a:ext cx="5744050" cy="10945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s-EC" dirty="0" smtClean="0"/>
              <a:t>Análisis de resultados</a:t>
            </a:r>
            <a:endParaRPr lang="es-ES" dirty="0"/>
          </a:p>
        </p:txBody>
      </p:sp>
      <p:pic>
        <p:nvPicPr>
          <p:cNvPr id="8" name="Imagen 7"/>
          <p:cNvPicPr>
            <a:picLocks noChangeAspect="1"/>
          </p:cNvPicPr>
          <p:nvPr/>
        </p:nvPicPr>
        <p:blipFill>
          <a:blip r:embed="rId3"/>
          <a:stretch>
            <a:fillRect/>
          </a:stretch>
        </p:blipFill>
        <p:spPr>
          <a:xfrm>
            <a:off x="6681824" y="199090"/>
            <a:ext cx="3282315" cy="935002"/>
          </a:xfrm>
          <a:prstGeom prst="rect">
            <a:avLst/>
          </a:prstGeom>
        </p:spPr>
      </p:pic>
      <p:pic>
        <p:nvPicPr>
          <p:cNvPr id="9" name="Imagen 8"/>
          <p:cNvPicPr>
            <a:picLocks noChangeAspect="1"/>
          </p:cNvPicPr>
          <p:nvPr/>
        </p:nvPicPr>
        <p:blipFill>
          <a:blip r:embed="rId4"/>
          <a:stretch>
            <a:fillRect/>
          </a:stretch>
        </p:blipFill>
        <p:spPr>
          <a:xfrm>
            <a:off x="9964139" y="196882"/>
            <a:ext cx="1234213" cy="937210"/>
          </a:xfrm>
          <a:prstGeom prst="rect">
            <a:avLst/>
          </a:prstGeom>
        </p:spPr>
      </p:pic>
      <p:pic>
        <p:nvPicPr>
          <p:cNvPr id="2" name="Imagen 1"/>
          <p:cNvPicPr>
            <a:picLocks noChangeAspect="1"/>
          </p:cNvPicPr>
          <p:nvPr/>
        </p:nvPicPr>
        <p:blipFill>
          <a:blip r:embed="rId5"/>
          <a:stretch>
            <a:fillRect/>
          </a:stretch>
        </p:blipFill>
        <p:spPr>
          <a:xfrm>
            <a:off x="2262575" y="1828800"/>
            <a:ext cx="7701564" cy="4487159"/>
          </a:xfrm>
          <a:prstGeom prst="rect">
            <a:avLst/>
          </a:prstGeom>
        </p:spPr>
      </p:pic>
    </p:spTree>
    <p:extLst>
      <p:ext uri="{BB962C8B-B14F-4D97-AF65-F5344CB8AC3E}">
        <p14:creationId xmlns:p14="http://schemas.microsoft.com/office/powerpoint/2010/main" val="2114123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451915" y="223520"/>
            <a:ext cx="180998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7" name="Título 1"/>
          <p:cNvSpPr txBox="1">
            <a:spLocks/>
          </p:cNvSpPr>
          <p:nvPr/>
        </p:nvSpPr>
        <p:spPr>
          <a:xfrm>
            <a:off x="1283671" y="196882"/>
            <a:ext cx="5744050" cy="82791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s-EC" dirty="0" smtClean="0"/>
              <a:t>Conclusiones</a:t>
            </a:r>
            <a:endParaRPr lang="es-ES" dirty="0"/>
          </a:p>
        </p:txBody>
      </p:sp>
      <p:pic>
        <p:nvPicPr>
          <p:cNvPr id="8" name="Imagen 7"/>
          <p:cNvPicPr>
            <a:picLocks noChangeAspect="1"/>
          </p:cNvPicPr>
          <p:nvPr/>
        </p:nvPicPr>
        <p:blipFill>
          <a:blip r:embed="rId3"/>
          <a:stretch>
            <a:fillRect/>
          </a:stretch>
        </p:blipFill>
        <p:spPr>
          <a:xfrm>
            <a:off x="6681824" y="199090"/>
            <a:ext cx="3282315" cy="935002"/>
          </a:xfrm>
          <a:prstGeom prst="rect">
            <a:avLst/>
          </a:prstGeom>
        </p:spPr>
      </p:pic>
      <p:pic>
        <p:nvPicPr>
          <p:cNvPr id="9" name="Imagen 8"/>
          <p:cNvPicPr>
            <a:picLocks noChangeAspect="1"/>
          </p:cNvPicPr>
          <p:nvPr/>
        </p:nvPicPr>
        <p:blipFill>
          <a:blip r:embed="rId4"/>
          <a:stretch>
            <a:fillRect/>
          </a:stretch>
        </p:blipFill>
        <p:spPr>
          <a:xfrm>
            <a:off x="9964139" y="196882"/>
            <a:ext cx="1234213" cy="937210"/>
          </a:xfrm>
          <a:prstGeom prst="rect">
            <a:avLst/>
          </a:prstGeom>
        </p:spPr>
      </p:pic>
      <p:sp>
        <p:nvSpPr>
          <p:cNvPr id="3" name="Rectángulo 2"/>
          <p:cNvSpPr/>
          <p:nvPr/>
        </p:nvSpPr>
        <p:spPr>
          <a:xfrm>
            <a:off x="235670" y="1318022"/>
            <a:ext cx="10567447" cy="5909310"/>
          </a:xfrm>
          <a:prstGeom prst="rect">
            <a:avLst/>
          </a:prstGeom>
        </p:spPr>
        <p:txBody>
          <a:bodyPr wrap="square">
            <a:spAutoFit/>
          </a:bodyPr>
          <a:lstStyle/>
          <a:p>
            <a:pPr marL="285750" lvl="0" indent="-285750" algn="just">
              <a:lnSpc>
                <a:spcPct val="150000"/>
              </a:lnSpc>
              <a:buFont typeface="Wingdings" panose="05000000000000000000" pitchFamily="2" charset="2"/>
              <a:buChar char="Ø"/>
            </a:pPr>
            <a:r>
              <a:rPr lang="es-EC" sz="1600" dirty="0">
                <a:cs typeface="Arial" panose="020B0604020202020204" pitchFamily="34" charset="0"/>
              </a:rPr>
              <a:t>Observando las micrografías se puede concluir que los parámetros de proceso fueron los adecuados para realizar el proceso de electrohilado debido a que en ninguna de estas se pudo apreciar ningún tipo de defecto, en todas las micrografías se pudo notar la presencia de fibras lisas. </a:t>
            </a:r>
            <a:endParaRPr lang="es-EC" sz="1600" dirty="0" smtClean="0">
              <a:cs typeface="Arial" panose="020B0604020202020204" pitchFamily="34" charset="0"/>
            </a:endParaRPr>
          </a:p>
          <a:p>
            <a:pPr marL="285750" lvl="0" indent="-285750" algn="just">
              <a:lnSpc>
                <a:spcPct val="150000"/>
              </a:lnSpc>
              <a:buFont typeface="Arial" panose="020B0604020202020204" pitchFamily="34" charset="0"/>
              <a:buChar char="•"/>
            </a:pPr>
            <a:endParaRPr lang="es-EC" sz="1600" dirty="0" smtClean="0">
              <a:cs typeface="Arial" panose="020B0604020202020204" pitchFamily="34" charset="0"/>
            </a:endParaRPr>
          </a:p>
          <a:p>
            <a:pPr marL="285750" lvl="0" indent="-285750" algn="just">
              <a:lnSpc>
                <a:spcPct val="150000"/>
              </a:lnSpc>
              <a:buFont typeface="Wingdings" panose="05000000000000000000" pitchFamily="2" charset="2"/>
              <a:buChar char="Ø"/>
            </a:pPr>
            <a:r>
              <a:rPr lang="es-EC" sz="1600" dirty="0" smtClean="0">
                <a:cs typeface="Arial" panose="020B0604020202020204" pitchFamily="34" charset="0"/>
              </a:rPr>
              <a:t>En </a:t>
            </a:r>
            <a:r>
              <a:rPr lang="es-EC" sz="1600" dirty="0">
                <a:cs typeface="Arial" panose="020B0604020202020204" pitchFamily="34" charset="0"/>
              </a:rPr>
              <a:t>cuanto a los resultados de la caracterización mecánica se pudo concluir que al aumentar el porcentaje de la solución disminuye las propiedades mecánicas de las fibras recolectadas del colector paralelo y plano, en cuanto al colector tipo rejilla se puede notar que no existe una disminución significativa de las propiedades mecánicas. </a:t>
            </a:r>
            <a:r>
              <a:rPr lang="es-EC" sz="1600" dirty="0" smtClean="0">
                <a:cs typeface="Arial" panose="020B0604020202020204" pitchFamily="34" charset="0"/>
              </a:rPr>
              <a:t>Con </a:t>
            </a:r>
            <a:r>
              <a:rPr lang="es-EC" sz="1600" dirty="0">
                <a:cs typeface="Arial" panose="020B0604020202020204" pitchFamily="34" charset="0"/>
              </a:rPr>
              <a:t>el colector paralelo y una concentración al 8% se obtuvo la membrana con mejores características mecánicas con un esfuerzo último a la tensión de </a:t>
            </a:r>
            <a:r>
              <a:rPr lang="es-EC" sz="1600" dirty="0" smtClean="0">
                <a:cs typeface="Arial" panose="020B0604020202020204" pitchFamily="34" charset="0"/>
              </a:rPr>
              <a:t>31.5 </a:t>
            </a:r>
            <a:r>
              <a:rPr lang="es-EC" sz="1600" dirty="0">
                <a:cs typeface="Arial" panose="020B0604020202020204" pitchFamily="34" charset="0"/>
              </a:rPr>
              <a:t>[</a:t>
            </a:r>
            <a:r>
              <a:rPr lang="es-EC" sz="1600" dirty="0" err="1">
                <a:cs typeface="Arial" panose="020B0604020202020204" pitchFamily="34" charset="0"/>
              </a:rPr>
              <a:t>MPa</a:t>
            </a:r>
            <a:r>
              <a:rPr lang="es-EC" sz="1600" dirty="0">
                <a:cs typeface="Arial" panose="020B0604020202020204" pitchFamily="34" charset="0"/>
              </a:rPr>
              <a:t>] y un módulo de elasticidad de </a:t>
            </a:r>
            <a:r>
              <a:rPr lang="es-EC" sz="1600" dirty="0" smtClean="0">
                <a:cs typeface="Arial" panose="020B0604020202020204" pitchFamily="34" charset="0"/>
              </a:rPr>
              <a:t>7.9 </a:t>
            </a:r>
            <a:r>
              <a:rPr lang="es-ES" sz="1600" dirty="0">
                <a:cs typeface="Arial" panose="020B0604020202020204" pitchFamily="34" charset="0"/>
              </a:rPr>
              <a:t>[</a:t>
            </a:r>
            <a:r>
              <a:rPr lang="es-ES" sz="1600" dirty="0" err="1">
                <a:cs typeface="Arial" panose="020B0604020202020204" pitchFamily="34" charset="0"/>
              </a:rPr>
              <a:t>MPa</a:t>
            </a:r>
            <a:r>
              <a:rPr lang="es-ES" sz="1600" dirty="0">
                <a:cs typeface="Arial" panose="020B0604020202020204" pitchFamily="34" charset="0"/>
              </a:rPr>
              <a:t>]. </a:t>
            </a:r>
            <a:endParaRPr lang="es-ES" sz="1600" dirty="0" smtClean="0">
              <a:cs typeface="Arial" panose="020B0604020202020204" pitchFamily="34" charset="0"/>
            </a:endParaRPr>
          </a:p>
          <a:p>
            <a:pPr lvl="0" algn="just">
              <a:lnSpc>
                <a:spcPct val="150000"/>
              </a:lnSpc>
            </a:pPr>
            <a:endParaRPr lang="es-ES" sz="1600" dirty="0" smtClean="0">
              <a:cs typeface="Arial" panose="020B0604020202020204" pitchFamily="34" charset="0"/>
            </a:endParaRPr>
          </a:p>
          <a:p>
            <a:pPr marL="285750" indent="-285750" algn="just">
              <a:lnSpc>
                <a:spcPct val="150000"/>
              </a:lnSpc>
              <a:buFont typeface="Wingdings" panose="05000000000000000000" pitchFamily="2" charset="2"/>
              <a:buChar char="Ø"/>
            </a:pPr>
            <a:r>
              <a:rPr lang="es-ES" sz="1600" dirty="0" smtClean="0">
                <a:cs typeface="Arial" panose="020B0604020202020204" pitchFamily="34" charset="0"/>
              </a:rPr>
              <a:t>Realizando una comparación entre el peso de las membranas se pudo concluir que existe una relación directamente proporcional con la concentración de la solución, también se pudo concluir que las membranas con mayor peso y por ende más robustas fueron obtenidas en el colector tipo rejilla.</a:t>
            </a:r>
            <a:endParaRPr lang="es-ES" sz="1600" dirty="0">
              <a:cs typeface="Arial" panose="020B0604020202020204" pitchFamily="34" charset="0"/>
            </a:endParaRPr>
          </a:p>
          <a:p>
            <a:pPr marL="285750" lvl="0" indent="-285750">
              <a:buFont typeface="Arial" panose="020B0604020202020204" pitchFamily="34" charset="0"/>
              <a:buChar char="•"/>
            </a:pPr>
            <a:endParaRPr lang="es-ES" dirty="0"/>
          </a:p>
          <a:p>
            <a:pPr algn="just">
              <a:lnSpc>
                <a:spcPct val="150000"/>
              </a:lnSpc>
            </a:pPr>
            <a:endParaRPr lang="es-ES" sz="16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15439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451915" y="223520"/>
            <a:ext cx="180998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7" name="Título 1"/>
          <p:cNvSpPr txBox="1">
            <a:spLocks/>
          </p:cNvSpPr>
          <p:nvPr/>
        </p:nvSpPr>
        <p:spPr>
          <a:xfrm>
            <a:off x="1283671" y="196882"/>
            <a:ext cx="5744050" cy="82791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s-EC" dirty="0" smtClean="0"/>
              <a:t>Conclusiones</a:t>
            </a:r>
            <a:endParaRPr lang="es-ES" dirty="0"/>
          </a:p>
        </p:txBody>
      </p:sp>
      <p:pic>
        <p:nvPicPr>
          <p:cNvPr id="8" name="Imagen 7"/>
          <p:cNvPicPr>
            <a:picLocks noChangeAspect="1"/>
          </p:cNvPicPr>
          <p:nvPr/>
        </p:nvPicPr>
        <p:blipFill>
          <a:blip r:embed="rId3"/>
          <a:stretch>
            <a:fillRect/>
          </a:stretch>
        </p:blipFill>
        <p:spPr>
          <a:xfrm>
            <a:off x="6681824" y="199090"/>
            <a:ext cx="3282315" cy="935002"/>
          </a:xfrm>
          <a:prstGeom prst="rect">
            <a:avLst/>
          </a:prstGeom>
        </p:spPr>
      </p:pic>
      <p:pic>
        <p:nvPicPr>
          <p:cNvPr id="9" name="Imagen 8"/>
          <p:cNvPicPr>
            <a:picLocks noChangeAspect="1"/>
          </p:cNvPicPr>
          <p:nvPr/>
        </p:nvPicPr>
        <p:blipFill>
          <a:blip r:embed="rId4"/>
          <a:stretch>
            <a:fillRect/>
          </a:stretch>
        </p:blipFill>
        <p:spPr>
          <a:xfrm>
            <a:off x="9964139" y="196882"/>
            <a:ext cx="1234213" cy="937210"/>
          </a:xfrm>
          <a:prstGeom prst="rect">
            <a:avLst/>
          </a:prstGeom>
        </p:spPr>
      </p:pic>
      <p:sp>
        <p:nvSpPr>
          <p:cNvPr id="3" name="Rectángulo 2"/>
          <p:cNvSpPr/>
          <p:nvPr/>
        </p:nvSpPr>
        <p:spPr>
          <a:xfrm>
            <a:off x="235670" y="1158522"/>
            <a:ext cx="10567447" cy="3046988"/>
          </a:xfrm>
          <a:prstGeom prst="rect">
            <a:avLst/>
          </a:prstGeom>
        </p:spPr>
        <p:txBody>
          <a:bodyPr wrap="square">
            <a:spAutoFit/>
          </a:bodyPr>
          <a:lstStyle/>
          <a:p>
            <a:pPr marL="285750" lvl="0" indent="-285750" algn="just">
              <a:lnSpc>
                <a:spcPct val="150000"/>
              </a:lnSpc>
              <a:buFont typeface="Wingdings" panose="05000000000000000000" pitchFamily="2" charset="2"/>
              <a:buChar char="Ø"/>
            </a:pPr>
            <a:endParaRPr lang="es-EC" sz="1600" dirty="0" smtClean="0">
              <a:cs typeface="Arial" panose="020B0604020202020204" pitchFamily="34" charset="0"/>
            </a:endParaRPr>
          </a:p>
          <a:p>
            <a:pPr marL="285750" indent="-285750" algn="just">
              <a:lnSpc>
                <a:spcPct val="150000"/>
              </a:lnSpc>
              <a:buFont typeface="Wingdings" panose="05000000000000000000" pitchFamily="2" charset="2"/>
              <a:buChar char="Ø"/>
            </a:pPr>
            <a:r>
              <a:rPr lang="es-EC" sz="1600" dirty="0" smtClean="0">
                <a:cs typeface="Arial" panose="020B0604020202020204" pitchFamily="34" charset="0"/>
              </a:rPr>
              <a:t>El aumento del diámetro de las fibras tiene un efecto negativo en las características mecánicas debido a la perdida de orientación de las cadenas moleculares en la dirección </a:t>
            </a:r>
            <a:r>
              <a:rPr lang="es-EC" sz="1600" dirty="0" smtClean="0">
                <a:cs typeface="Arial" panose="020B0604020202020204" pitchFamily="34" charset="0"/>
              </a:rPr>
              <a:t>axial,</a:t>
            </a:r>
            <a:r>
              <a:rPr lang="es-ES" sz="1600" dirty="0" smtClean="0">
                <a:cs typeface="Arial" panose="020B0604020202020204" pitchFamily="34" charset="0"/>
              </a:rPr>
              <a:t> </a:t>
            </a:r>
            <a:r>
              <a:rPr lang="es-MX" sz="1600" dirty="0">
                <a:cs typeface="Arial" panose="020B0604020202020204" pitchFamily="34" charset="0"/>
              </a:rPr>
              <a:t>o</a:t>
            </a:r>
            <a:r>
              <a:rPr lang="es-MX" sz="1600" dirty="0" smtClean="0">
                <a:cs typeface="Arial" panose="020B0604020202020204" pitchFamily="34" charset="0"/>
              </a:rPr>
              <a:t>tro </a:t>
            </a:r>
            <a:r>
              <a:rPr lang="es-MX" sz="1600" dirty="0">
                <a:cs typeface="Arial" panose="020B0604020202020204" pitchFamily="34" charset="0"/>
              </a:rPr>
              <a:t>efecto del aumento </a:t>
            </a:r>
            <a:r>
              <a:rPr lang="es-MX" sz="1600" dirty="0" smtClean="0">
                <a:cs typeface="Arial" panose="020B0604020202020204" pitchFamily="34" charset="0"/>
              </a:rPr>
              <a:t>de </a:t>
            </a:r>
            <a:r>
              <a:rPr lang="es-MX" sz="1600" dirty="0">
                <a:cs typeface="Arial" panose="020B0604020202020204" pitchFamily="34" charset="0"/>
              </a:rPr>
              <a:t>diámetro de las fibras es la restricción del movimiento de las mismas en la dirección de la fuerza, esto se debe a que al aumentar el diámetro el espacio entre las fibras </a:t>
            </a:r>
            <a:r>
              <a:rPr lang="es-MX" sz="1600" dirty="0" smtClean="0">
                <a:cs typeface="Arial" panose="020B0604020202020204" pitchFamily="34" charset="0"/>
              </a:rPr>
              <a:t>disminuye. En conclusión, las características mecánicas de las membranas dependen de estos dos factores previamente mencionados y del porcentaje de orientación de las fibras a nivel macro. </a:t>
            </a:r>
            <a:endParaRPr lang="es-MX" sz="1600" dirty="0" smtClean="0">
              <a:cs typeface="Arial" panose="020B0604020202020204" pitchFamily="34" charset="0"/>
            </a:endParaRPr>
          </a:p>
          <a:p>
            <a:pPr marL="285750" indent="-285750" algn="just">
              <a:lnSpc>
                <a:spcPct val="150000"/>
              </a:lnSpc>
              <a:buFont typeface="Wingdings" panose="05000000000000000000" pitchFamily="2" charset="2"/>
              <a:buChar char="Ø"/>
            </a:pPr>
            <a:endParaRPr lang="es-ES" sz="1600" dirty="0"/>
          </a:p>
        </p:txBody>
      </p:sp>
      <p:sp>
        <p:nvSpPr>
          <p:cNvPr id="10" name="Rectángulo 9"/>
          <p:cNvSpPr/>
          <p:nvPr/>
        </p:nvSpPr>
        <p:spPr>
          <a:xfrm>
            <a:off x="235670" y="3903450"/>
            <a:ext cx="10567447" cy="2677656"/>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s-EC" sz="1600" dirty="0" smtClean="0">
                <a:ea typeface="Calibri" panose="020F0502020204030204" pitchFamily="34" charset="0"/>
                <a:cs typeface="Times New Roman" panose="02020603050405020304" pitchFamily="18" charset="0"/>
              </a:rPr>
              <a:t>En </a:t>
            </a:r>
            <a:r>
              <a:rPr lang="es-EC" sz="1600" dirty="0">
                <a:ea typeface="Calibri" panose="020F0502020204030204" pitchFamily="34" charset="0"/>
                <a:cs typeface="Times New Roman" panose="02020603050405020304" pitchFamily="18" charset="0"/>
              </a:rPr>
              <a:t>las características morfológicas se concluyó que el diámetro </a:t>
            </a:r>
            <a:r>
              <a:rPr lang="es-EC" sz="1600" dirty="0" smtClean="0">
                <a:ea typeface="Calibri" panose="020F0502020204030204" pitchFamily="34" charset="0"/>
                <a:cs typeface="Times New Roman" panose="02020603050405020304" pitchFamily="18" charset="0"/>
              </a:rPr>
              <a:t>promedio menor es de 0.42 </a:t>
            </a:r>
            <a:r>
              <a:rPr lang="en-US" sz="1600" dirty="0" smtClean="0">
                <a:ea typeface="Calibri" panose="020F0502020204030204" pitchFamily="34" charset="0"/>
                <a:cs typeface="Times New Roman" panose="02020603050405020304" pitchFamily="18" charset="0"/>
              </a:rPr>
              <a:t>[um],</a:t>
            </a:r>
            <a:r>
              <a:rPr lang="es-EC" sz="1600" dirty="0" smtClean="0">
                <a:ea typeface="Calibri" panose="020F0502020204030204" pitchFamily="34" charset="0"/>
                <a:cs typeface="Times New Roman" panose="02020603050405020304" pitchFamily="18" charset="0"/>
              </a:rPr>
              <a:t> </a:t>
            </a:r>
            <a:r>
              <a:rPr lang="es-EC" sz="1600" dirty="0">
                <a:ea typeface="Calibri" panose="020F0502020204030204" pitchFamily="34" charset="0"/>
                <a:cs typeface="Times New Roman" panose="02020603050405020304" pitchFamily="18" charset="0"/>
              </a:rPr>
              <a:t>se lo obtuvo </a:t>
            </a:r>
            <a:r>
              <a:rPr lang="es-EC" sz="1600" dirty="0" smtClean="0">
                <a:ea typeface="Calibri" panose="020F0502020204030204" pitchFamily="34" charset="0"/>
                <a:cs typeface="Times New Roman" panose="02020603050405020304" pitchFamily="18" charset="0"/>
              </a:rPr>
              <a:t>en el </a:t>
            </a:r>
            <a:r>
              <a:rPr lang="es-EC" sz="1600" dirty="0">
                <a:ea typeface="Calibri" panose="020F0502020204030204" pitchFamily="34" charset="0"/>
                <a:cs typeface="Times New Roman" panose="02020603050405020304" pitchFamily="18" charset="0"/>
              </a:rPr>
              <a:t>colector tipo </a:t>
            </a:r>
            <a:r>
              <a:rPr lang="es-EC" sz="1600" dirty="0" smtClean="0">
                <a:ea typeface="Calibri" panose="020F0502020204030204" pitchFamily="34" charset="0"/>
                <a:cs typeface="Times New Roman" panose="02020603050405020304" pitchFamily="18" charset="0"/>
              </a:rPr>
              <a:t>rejilla y un porcentaje de solución al 8%, a comparación del estudio previamente mencionado donde el diámetro menor es de 0.52 [</a:t>
            </a:r>
            <a:r>
              <a:rPr lang="es-EC" sz="1600" dirty="0" err="1" smtClean="0">
                <a:ea typeface="Calibri" panose="020F0502020204030204" pitchFamily="34" charset="0"/>
                <a:cs typeface="Times New Roman" panose="02020603050405020304" pitchFamily="18" charset="0"/>
              </a:rPr>
              <a:t>um</a:t>
            </a:r>
            <a:r>
              <a:rPr lang="es-EC" sz="1600" dirty="0" smtClean="0">
                <a:ea typeface="Calibri" panose="020F0502020204030204" pitchFamily="34" charset="0"/>
                <a:cs typeface="Times New Roman" panose="02020603050405020304" pitchFamily="18" charset="0"/>
              </a:rPr>
              <a:t>]. El </a:t>
            </a:r>
            <a:r>
              <a:rPr lang="es-EC" sz="1600" dirty="0">
                <a:ea typeface="Calibri" panose="020F0502020204030204" pitchFamily="34" charset="0"/>
                <a:cs typeface="Times New Roman" panose="02020603050405020304" pitchFamily="18" charset="0"/>
              </a:rPr>
              <a:t>diámetro mayor se lo obtuvo en el colector plano con un diámetro de 1.82 [</a:t>
            </a:r>
            <a:r>
              <a:rPr lang="es-EC" sz="1600" dirty="0" err="1">
                <a:ea typeface="Calibri" panose="020F0502020204030204" pitchFamily="34" charset="0"/>
                <a:cs typeface="Times New Roman" panose="02020603050405020304" pitchFamily="18" charset="0"/>
              </a:rPr>
              <a:t>um</a:t>
            </a:r>
            <a:r>
              <a:rPr lang="es-EC" sz="1600" dirty="0">
                <a:ea typeface="Calibri" panose="020F0502020204030204" pitchFamily="34" charset="0"/>
                <a:cs typeface="Times New Roman" panose="02020603050405020304" pitchFamily="18" charset="0"/>
              </a:rPr>
              <a:t>], un porcentaje de solución al 12 </a:t>
            </a:r>
            <a:r>
              <a:rPr lang="es-EC" sz="1600" dirty="0" smtClean="0">
                <a:ea typeface="Calibri" panose="020F0502020204030204" pitchFamily="34" charset="0"/>
                <a:cs typeface="Times New Roman" panose="02020603050405020304" pitchFamily="18" charset="0"/>
              </a:rPr>
              <a:t>%, en resumen, en </a:t>
            </a:r>
            <a:r>
              <a:rPr lang="es-EC" sz="1600" dirty="0">
                <a:ea typeface="Calibri" panose="020F0502020204030204" pitchFamily="34" charset="0"/>
                <a:cs typeface="Times New Roman" panose="02020603050405020304" pitchFamily="18" charset="0"/>
              </a:rPr>
              <a:t>el colector tipo rejilla se obtuvieron las fibras con menor diámetro, seguido del colector tipo paralelo y por último el colector tipo plano. </a:t>
            </a:r>
            <a:r>
              <a:rPr lang="es-EC" sz="1600" dirty="0" smtClean="0">
                <a:ea typeface="Calibri" panose="020F0502020204030204" pitchFamily="34" charset="0"/>
                <a:cs typeface="Times New Roman" panose="02020603050405020304" pitchFamily="18" charset="0"/>
              </a:rPr>
              <a:t> </a:t>
            </a:r>
            <a:r>
              <a:rPr lang="es-EC" sz="1600" dirty="0">
                <a:ea typeface="Calibri" panose="020F0502020204030204" pitchFamily="34" charset="0"/>
                <a:cs typeface="Times New Roman" panose="02020603050405020304" pitchFamily="18" charset="0"/>
              </a:rPr>
              <a:t>En cuanto al grado de orientación de las fibras se puede </a:t>
            </a:r>
            <a:r>
              <a:rPr lang="es-EC" sz="1600" dirty="0" smtClean="0">
                <a:ea typeface="Calibri" panose="020F0502020204030204" pitchFamily="34" charset="0"/>
                <a:cs typeface="Times New Roman" panose="02020603050405020304" pitchFamily="18" charset="0"/>
              </a:rPr>
              <a:t>constatar </a:t>
            </a:r>
            <a:r>
              <a:rPr lang="es-EC" sz="1600" dirty="0">
                <a:ea typeface="Calibri" panose="020F0502020204030204" pitchFamily="34" charset="0"/>
                <a:cs typeface="Times New Roman" panose="02020603050405020304" pitchFamily="18" charset="0"/>
              </a:rPr>
              <a:t>que existe un mayor porcentaje de fibras alineadas horizontalmente </a:t>
            </a:r>
            <a:r>
              <a:rPr lang="es-EC" sz="1600" dirty="0" smtClean="0">
                <a:ea typeface="Calibri" panose="020F0502020204030204" pitchFamily="34" charset="0"/>
                <a:cs typeface="Times New Roman" panose="02020603050405020304" pitchFamily="18" charset="0"/>
              </a:rPr>
              <a:t>en el </a:t>
            </a:r>
            <a:r>
              <a:rPr lang="es-EC" sz="1600" dirty="0">
                <a:ea typeface="Calibri" panose="020F0502020204030204" pitchFamily="34" charset="0"/>
                <a:cs typeface="Times New Roman" panose="02020603050405020304" pitchFamily="18" charset="0"/>
              </a:rPr>
              <a:t>colector tipo </a:t>
            </a:r>
            <a:r>
              <a:rPr lang="es-EC" sz="1600" dirty="0" smtClean="0">
                <a:ea typeface="Calibri" panose="020F0502020204030204" pitchFamily="34" charset="0"/>
                <a:cs typeface="Times New Roman" panose="02020603050405020304" pitchFamily="18" charset="0"/>
              </a:rPr>
              <a:t>paralelo </a:t>
            </a:r>
            <a:r>
              <a:rPr lang="es-EC" sz="1600" dirty="0">
                <a:ea typeface="Calibri" panose="020F0502020204030204" pitchFamily="34" charset="0"/>
                <a:cs typeface="Times New Roman" panose="02020603050405020304" pitchFamily="18" charset="0"/>
              </a:rPr>
              <a:t>que en los otros dos colectores. </a:t>
            </a:r>
            <a:endParaRPr lang="es-ES" sz="1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81487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451915" y="223520"/>
            <a:ext cx="180998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7" name="Título 1"/>
          <p:cNvSpPr txBox="1">
            <a:spLocks/>
          </p:cNvSpPr>
          <p:nvPr/>
        </p:nvSpPr>
        <p:spPr>
          <a:xfrm>
            <a:off x="1283671" y="196882"/>
            <a:ext cx="5744050" cy="82791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s-EC" dirty="0" smtClean="0"/>
              <a:t>Recomendaciones</a:t>
            </a:r>
            <a:endParaRPr lang="es-ES" dirty="0"/>
          </a:p>
        </p:txBody>
      </p:sp>
      <p:pic>
        <p:nvPicPr>
          <p:cNvPr id="8" name="Imagen 7"/>
          <p:cNvPicPr>
            <a:picLocks noChangeAspect="1"/>
          </p:cNvPicPr>
          <p:nvPr/>
        </p:nvPicPr>
        <p:blipFill>
          <a:blip r:embed="rId2"/>
          <a:stretch>
            <a:fillRect/>
          </a:stretch>
        </p:blipFill>
        <p:spPr>
          <a:xfrm>
            <a:off x="6681824" y="199090"/>
            <a:ext cx="3282315" cy="935002"/>
          </a:xfrm>
          <a:prstGeom prst="rect">
            <a:avLst/>
          </a:prstGeom>
        </p:spPr>
      </p:pic>
      <p:pic>
        <p:nvPicPr>
          <p:cNvPr id="9" name="Imagen 8"/>
          <p:cNvPicPr>
            <a:picLocks noChangeAspect="1"/>
          </p:cNvPicPr>
          <p:nvPr/>
        </p:nvPicPr>
        <p:blipFill>
          <a:blip r:embed="rId3"/>
          <a:stretch>
            <a:fillRect/>
          </a:stretch>
        </p:blipFill>
        <p:spPr>
          <a:xfrm>
            <a:off x="9964139" y="196882"/>
            <a:ext cx="1234213" cy="937210"/>
          </a:xfrm>
          <a:prstGeom prst="rect">
            <a:avLst/>
          </a:prstGeom>
        </p:spPr>
      </p:pic>
      <p:sp>
        <p:nvSpPr>
          <p:cNvPr id="3" name="Rectángulo 2"/>
          <p:cNvSpPr/>
          <p:nvPr/>
        </p:nvSpPr>
        <p:spPr>
          <a:xfrm>
            <a:off x="235670" y="1318022"/>
            <a:ext cx="10567447" cy="5016758"/>
          </a:xfrm>
          <a:prstGeom prst="rect">
            <a:avLst/>
          </a:prstGeom>
        </p:spPr>
        <p:txBody>
          <a:bodyPr wrap="square">
            <a:spAutoFit/>
          </a:bodyPr>
          <a:lstStyle/>
          <a:p>
            <a:pPr marL="285750" lvl="0" indent="-285750" algn="just">
              <a:buFont typeface="Arial" panose="020B0604020202020204" pitchFamily="34" charset="0"/>
              <a:buChar char="•"/>
            </a:pPr>
            <a:r>
              <a:rPr lang="es-EC" sz="1600" dirty="0">
                <a:cs typeface="Arial" panose="020B0604020202020204" pitchFamily="34" charset="0"/>
              </a:rPr>
              <a:t>Debido al gran volumen de trabajo que tiene el microscopio electrónico de barrido (SEM) que se encuentra en el laboratorio de Biotecnología, se recomienda la adquisición de un microscopio electrónico para el laboratorio de Reología y Fluidos Compuestos, de esta manera se podría caracterizar un mayor volumen de muestras y realizar nuevas investigaciones relacionadas al electrohilado</a:t>
            </a:r>
            <a:r>
              <a:rPr lang="es-EC" sz="1600" dirty="0" smtClean="0">
                <a:cs typeface="Arial" panose="020B0604020202020204" pitchFamily="34" charset="0"/>
              </a:rPr>
              <a:t>.</a:t>
            </a:r>
          </a:p>
          <a:p>
            <a:pPr lvl="0" algn="just"/>
            <a:endParaRPr lang="es-ES" sz="1600" dirty="0">
              <a:cs typeface="Arial" panose="020B0604020202020204" pitchFamily="34" charset="0"/>
            </a:endParaRPr>
          </a:p>
          <a:p>
            <a:pPr marL="285750" lvl="0" indent="-285750" algn="just">
              <a:buFont typeface="Arial" panose="020B0604020202020204" pitchFamily="34" charset="0"/>
              <a:buChar char="•"/>
            </a:pPr>
            <a:r>
              <a:rPr lang="es-EC" sz="1600" dirty="0">
                <a:cs typeface="Arial" panose="020B0604020202020204" pitchFamily="34" charset="0"/>
              </a:rPr>
              <a:t>Se recomienda usar todo el equipo de protección personal al momento de manipular los diferentes químicos que se encuentran en el laboratorio, tener muy presente la clasificación NFPA que describe los riesgos asociados a la Salud, Inflamabilidad, Reactividad y Riesgo de los diferentes químicos</a:t>
            </a:r>
            <a:r>
              <a:rPr lang="es-EC" sz="1600" dirty="0" smtClean="0">
                <a:cs typeface="Arial" panose="020B0604020202020204" pitchFamily="34" charset="0"/>
              </a:rPr>
              <a:t>.</a:t>
            </a:r>
          </a:p>
          <a:p>
            <a:pPr lvl="0" algn="just"/>
            <a:endParaRPr lang="es-ES" sz="1600" dirty="0">
              <a:cs typeface="Arial" panose="020B0604020202020204" pitchFamily="34" charset="0"/>
            </a:endParaRPr>
          </a:p>
          <a:p>
            <a:pPr marL="285750" lvl="0" indent="-285750" algn="just">
              <a:buFont typeface="Arial" panose="020B0604020202020204" pitchFamily="34" charset="0"/>
              <a:buChar char="•"/>
            </a:pPr>
            <a:r>
              <a:rPr lang="es-EC" sz="1600" dirty="0">
                <a:cs typeface="Arial" panose="020B0604020202020204" pitchFamily="34" charset="0"/>
              </a:rPr>
              <a:t>El reómetro y el dispositivo DMA </a:t>
            </a:r>
            <a:r>
              <a:rPr lang="es-EC" sz="1600" dirty="0" err="1">
                <a:cs typeface="Arial" panose="020B0604020202020204" pitchFamily="34" charset="0"/>
              </a:rPr>
              <a:t>Tensile</a:t>
            </a:r>
            <a:r>
              <a:rPr lang="es-EC" sz="1600" dirty="0">
                <a:cs typeface="Arial" panose="020B0604020202020204" pitchFamily="34" charset="0"/>
              </a:rPr>
              <a:t> Test son equipos muy sensibles por lo que se recomienda manipularlos con extrema cautela, antes de encender el reómetro es necesario abrir la llave de paso del aire comprimido. En cuanto al dispositivo DMA </a:t>
            </a:r>
            <a:r>
              <a:rPr lang="es-EC" sz="1600" dirty="0" err="1">
                <a:cs typeface="Arial" panose="020B0604020202020204" pitchFamily="34" charset="0"/>
              </a:rPr>
              <a:t>Tensile</a:t>
            </a:r>
            <a:r>
              <a:rPr lang="es-EC" sz="1600" dirty="0">
                <a:cs typeface="Arial" panose="020B0604020202020204" pitchFamily="34" charset="0"/>
              </a:rPr>
              <a:t> Test tener muy en cuenta el montaje del dispositivo y no olvidarse de realizar la calibración y el mapeo axial antes de ponerlo en marcha</a:t>
            </a:r>
            <a:r>
              <a:rPr lang="es-EC" sz="1600" dirty="0" smtClean="0">
                <a:cs typeface="Arial" panose="020B0604020202020204" pitchFamily="34" charset="0"/>
              </a:rPr>
              <a:t>.</a:t>
            </a:r>
          </a:p>
          <a:p>
            <a:pPr lvl="0" algn="just"/>
            <a:endParaRPr lang="es-ES" sz="1600" dirty="0">
              <a:cs typeface="Arial" panose="020B0604020202020204" pitchFamily="34" charset="0"/>
            </a:endParaRPr>
          </a:p>
          <a:p>
            <a:pPr marL="285750" lvl="0" indent="-285750" algn="just">
              <a:buFont typeface="Arial" panose="020B0604020202020204" pitchFamily="34" charset="0"/>
              <a:buChar char="•"/>
            </a:pPr>
            <a:r>
              <a:rPr lang="es-EC" sz="1600" dirty="0">
                <a:cs typeface="Arial" panose="020B0604020202020204" pitchFamily="34" charset="0"/>
              </a:rPr>
              <a:t>En la etapa de la preparación de las muestras para el microscopio electrónico de barrido, se recomienda tener en cuenta el tiempo del baño en oro de las muestras, si es muy excesivo el tiempo las muestras se podrían alterar dando lugar a mediciones incorrectas. </a:t>
            </a:r>
            <a:endParaRPr lang="es-EC" sz="1600" dirty="0" smtClean="0">
              <a:cs typeface="Arial" panose="020B0604020202020204" pitchFamily="34" charset="0"/>
            </a:endParaRPr>
          </a:p>
          <a:p>
            <a:pPr lvl="0" algn="just"/>
            <a:endParaRPr lang="es-ES" sz="1600" dirty="0">
              <a:cs typeface="Arial" panose="020B0604020202020204" pitchFamily="34" charset="0"/>
            </a:endParaRPr>
          </a:p>
          <a:p>
            <a:pPr marL="285750" lvl="0" indent="-285750" algn="just">
              <a:buFont typeface="Arial" panose="020B0604020202020204" pitchFamily="34" charset="0"/>
              <a:buChar char="•"/>
            </a:pPr>
            <a:r>
              <a:rPr lang="es-EC" sz="1600" dirty="0">
                <a:cs typeface="Arial" panose="020B0604020202020204" pitchFamily="34" charset="0"/>
              </a:rPr>
              <a:t>En cuanto a futuras investigaciones se recomienda investigar los parámetros óptimos de operación para los cuatro colectores rotatorios que se encuentran en el laboratorio usando diferentes soluciones poliméricas.  </a:t>
            </a:r>
            <a:endParaRPr lang="es-ES" sz="1600" dirty="0">
              <a:cs typeface="Arial" panose="020B0604020202020204" pitchFamily="34" charset="0"/>
            </a:endParaRPr>
          </a:p>
        </p:txBody>
      </p:sp>
    </p:spTree>
    <p:extLst>
      <p:ext uri="{BB962C8B-B14F-4D97-AF65-F5344CB8AC3E}">
        <p14:creationId xmlns:p14="http://schemas.microsoft.com/office/powerpoint/2010/main" val="7043404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451915" y="223520"/>
            <a:ext cx="180998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pic>
        <p:nvPicPr>
          <p:cNvPr id="8" name="Imagen 7"/>
          <p:cNvPicPr>
            <a:picLocks noChangeAspect="1"/>
          </p:cNvPicPr>
          <p:nvPr/>
        </p:nvPicPr>
        <p:blipFill>
          <a:blip r:embed="rId2"/>
          <a:stretch>
            <a:fillRect/>
          </a:stretch>
        </p:blipFill>
        <p:spPr>
          <a:xfrm>
            <a:off x="6681824" y="199090"/>
            <a:ext cx="3282315" cy="935002"/>
          </a:xfrm>
          <a:prstGeom prst="rect">
            <a:avLst/>
          </a:prstGeom>
        </p:spPr>
      </p:pic>
      <p:pic>
        <p:nvPicPr>
          <p:cNvPr id="9" name="Imagen 8"/>
          <p:cNvPicPr>
            <a:picLocks noChangeAspect="1"/>
          </p:cNvPicPr>
          <p:nvPr/>
        </p:nvPicPr>
        <p:blipFill>
          <a:blip r:embed="rId3"/>
          <a:stretch>
            <a:fillRect/>
          </a:stretch>
        </p:blipFill>
        <p:spPr>
          <a:xfrm>
            <a:off x="9964139" y="196882"/>
            <a:ext cx="1234213" cy="937210"/>
          </a:xfrm>
          <a:prstGeom prst="rect">
            <a:avLst/>
          </a:prstGeom>
        </p:spPr>
      </p:pic>
      <p:sp>
        <p:nvSpPr>
          <p:cNvPr id="2" name="CuadroTexto 1"/>
          <p:cNvSpPr txBox="1"/>
          <p:nvPr/>
        </p:nvSpPr>
        <p:spPr>
          <a:xfrm>
            <a:off x="976958" y="3440782"/>
            <a:ext cx="9604287" cy="861774"/>
          </a:xfrm>
          <a:prstGeom prst="rect">
            <a:avLst/>
          </a:prstGeom>
          <a:noFill/>
        </p:spPr>
        <p:txBody>
          <a:bodyPr wrap="square" rtlCol="0">
            <a:spAutoFit/>
          </a:bodyPr>
          <a:lstStyle/>
          <a:p>
            <a:r>
              <a:rPr lang="es-EC" sz="5000" dirty="0" smtClean="0"/>
              <a:t>GRACIAS POR SU ATENCIÓN</a:t>
            </a:r>
            <a:endParaRPr lang="es-ES" sz="5000" dirty="0"/>
          </a:p>
        </p:txBody>
      </p:sp>
    </p:spTree>
    <p:extLst>
      <p:ext uri="{BB962C8B-B14F-4D97-AF65-F5344CB8AC3E}">
        <p14:creationId xmlns:p14="http://schemas.microsoft.com/office/powerpoint/2010/main" val="2209339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1872" y="1148080"/>
            <a:ext cx="4366768" cy="589280"/>
          </a:xfrm>
        </p:spPr>
        <p:txBody>
          <a:bodyPr>
            <a:normAutofit/>
          </a:bodyPr>
          <a:lstStyle/>
          <a:p>
            <a:r>
              <a:rPr lang="en-US" sz="3200" dirty="0" err="1" smtClean="0"/>
              <a:t>Objetivo</a:t>
            </a:r>
            <a:r>
              <a:rPr lang="en-US" sz="3200" dirty="0" smtClean="0"/>
              <a:t> General</a:t>
            </a:r>
            <a:endParaRPr lang="es-ES" sz="3200" dirty="0"/>
          </a:p>
        </p:txBody>
      </p:sp>
      <p:sp>
        <p:nvSpPr>
          <p:cNvPr id="3" name="Marcador de contenido 2"/>
          <p:cNvSpPr>
            <a:spLocks noGrp="1"/>
          </p:cNvSpPr>
          <p:nvPr>
            <p:ph idx="1"/>
          </p:nvPr>
        </p:nvSpPr>
        <p:spPr>
          <a:xfrm>
            <a:off x="1261872" y="1849121"/>
            <a:ext cx="9324848" cy="680719"/>
          </a:xfrm>
        </p:spPr>
        <p:txBody>
          <a:bodyPr>
            <a:noAutofit/>
          </a:bodyPr>
          <a:lstStyle/>
          <a:p>
            <a:pPr algn="just">
              <a:buFont typeface="Wingdings" panose="05000000000000000000" pitchFamily="2" charset="2"/>
              <a:buChar char="Ø"/>
            </a:pPr>
            <a:r>
              <a:rPr lang="es-ES_tradnl" sz="2000" dirty="0"/>
              <a:t>Analizar la influencia de </a:t>
            </a:r>
            <a:r>
              <a:rPr lang="es-ES_tradnl" sz="2000" dirty="0" smtClean="0"/>
              <a:t>la configuración de los </a:t>
            </a:r>
            <a:r>
              <a:rPr lang="es-ES_tradnl" sz="2000" dirty="0"/>
              <a:t>colectores en las características morfológicas y mecánicas de microfibras estructuradas de PVP</a:t>
            </a:r>
            <a:endParaRPr lang="es-ES" sz="2000" dirty="0"/>
          </a:p>
        </p:txBody>
      </p:sp>
      <p:sp>
        <p:nvSpPr>
          <p:cNvPr id="6" name="Título 1"/>
          <p:cNvSpPr txBox="1">
            <a:spLocks/>
          </p:cNvSpPr>
          <p:nvPr/>
        </p:nvSpPr>
        <p:spPr>
          <a:xfrm>
            <a:off x="1261872" y="3017521"/>
            <a:ext cx="4366768" cy="58928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s-EC" sz="3200" dirty="0" smtClean="0"/>
              <a:t>Objetivo</a:t>
            </a:r>
            <a:r>
              <a:rPr lang="en-US" sz="3200" dirty="0" smtClean="0"/>
              <a:t> </a:t>
            </a:r>
            <a:r>
              <a:rPr lang="en-US" sz="3200" dirty="0"/>
              <a:t>E</a:t>
            </a:r>
            <a:r>
              <a:rPr lang="en-US" sz="3200" dirty="0" smtClean="0"/>
              <a:t>spec</a:t>
            </a:r>
            <a:r>
              <a:rPr lang="es-EC" sz="3200" dirty="0" err="1" smtClean="0"/>
              <a:t>íficos</a:t>
            </a:r>
            <a:endParaRPr lang="es-ES" sz="3200" dirty="0"/>
          </a:p>
        </p:txBody>
      </p:sp>
      <p:sp>
        <p:nvSpPr>
          <p:cNvPr id="7" name="Marcador de contenido 2"/>
          <p:cNvSpPr txBox="1">
            <a:spLocks/>
          </p:cNvSpPr>
          <p:nvPr/>
        </p:nvSpPr>
        <p:spPr>
          <a:xfrm>
            <a:off x="1261872" y="3667762"/>
            <a:ext cx="9324848" cy="2255518"/>
          </a:xfrm>
          <a:prstGeom prst="rect">
            <a:avLst/>
          </a:prstGeom>
        </p:spPr>
        <p:txBody>
          <a:bodyPr vert="horz" lIns="91440" tIns="45720" rIns="91440" bIns="4572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lvl="0" algn="just"/>
            <a:r>
              <a:rPr lang="es-MX" sz="2000" dirty="0"/>
              <a:t>Obtener microfibras estructuradas de PVP usando la técnica de electrohilado.</a:t>
            </a:r>
            <a:endParaRPr lang="es-ES" sz="2000" dirty="0"/>
          </a:p>
          <a:p>
            <a:pPr lvl="0" algn="just"/>
            <a:r>
              <a:rPr lang="es-MX" sz="2000" dirty="0"/>
              <a:t>Realizar la caracterización morfológica y mecánica de membranas </a:t>
            </a:r>
            <a:r>
              <a:rPr lang="es-EC" sz="2000" dirty="0" smtClean="0"/>
              <a:t>electrohiladas de PVP.</a:t>
            </a:r>
            <a:endParaRPr lang="es-ES" sz="2000" dirty="0"/>
          </a:p>
          <a:p>
            <a:pPr lvl="0" algn="just"/>
            <a:r>
              <a:rPr lang="es-MX" sz="2000" dirty="0"/>
              <a:t>Examinar la influencia de la concentración de la </a:t>
            </a:r>
            <a:r>
              <a:rPr lang="es-MX" sz="2000" dirty="0" smtClean="0"/>
              <a:t>solución polimérica </a:t>
            </a:r>
            <a:r>
              <a:rPr lang="es-MX" sz="2000" dirty="0"/>
              <a:t>en las características mecánicas y morfológicas de </a:t>
            </a:r>
            <a:r>
              <a:rPr lang="es-MX" sz="2000" dirty="0" smtClean="0"/>
              <a:t>las membranas de PVP.</a:t>
            </a:r>
            <a:endParaRPr lang="es-ES" sz="2000" dirty="0"/>
          </a:p>
        </p:txBody>
      </p:sp>
      <p:sp>
        <p:nvSpPr>
          <p:cNvPr id="8" name="Título 1"/>
          <p:cNvSpPr txBox="1">
            <a:spLocks/>
          </p:cNvSpPr>
          <p:nvPr/>
        </p:nvSpPr>
        <p:spPr>
          <a:xfrm>
            <a:off x="1261872" y="167640"/>
            <a:ext cx="2822448" cy="8150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s-EC" dirty="0" smtClean="0"/>
              <a:t>Objetivos</a:t>
            </a:r>
            <a:endParaRPr lang="es-ES" dirty="0"/>
          </a:p>
        </p:txBody>
      </p:sp>
      <p:pic>
        <p:nvPicPr>
          <p:cNvPr id="13" name="Imagen 12"/>
          <p:cNvPicPr>
            <a:picLocks noChangeAspect="1"/>
          </p:cNvPicPr>
          <p:nvPr/>
        </p:nvPicPr>
        <p:blipFill>
          <a:blip r:embed="rId3"/>
          <a:stretch>
            <a:fillRect/>
          </a:stretch>
        </p:blipFill>
        <p:spPr>
          <a:xfrm>
            <a:off x="6681824" y="199090"/>
            <a:ext cx="3282315" cy="935002"/>
          </a:xfrm>
          <a:prstGeom prst="rect">
            <a:avLst/>
          </a:prstGeom>
        </p:spPr>
      </p:pic>
      <p:pic>
        <p:nvPicPr>
          <p:cNvPr id="14" name="Imagen 13"/>
          <p:cNvPicPr>
            <a:picLocks noChangeAspect="1"/>
          </p:cNvPicPr>
          <p:nvPr/>
        </p:nvPicPr>
        <p:blipFill>
          <a:blip r:embed="rId4"/>
          <a:stretch>
            <a:fillRect/>
          </a:stretch>
        </p:blipFill>
        <p:spPr>
          <a:xfrm>
            <a:off x="9964139" y="196882"/>
            <a:ext cx="1234213" cy="937210"/>
          </a:xfrm>
          <a:prstGeom prst="rect">
            <a:avLst/>
          </a:prstGeom>
        </p:spPr>
      </p:pic>
    </p:spTree>
    <p:extLst>
      <p:ext uri="{BB962C8B-B14F-4D97-AF65-F5344CB8AC3E}">
        <p14:creationId xmlns:p14="http://schemas.microsoft.com/office/powerpoint/2010/main" val="853184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3"/>
          <a:srcRect l="18838"/>
          <a:stretch/>
        </p:blipFill>
        <p:spPr>
          <a:xfrm>
            <a:off x="4612014" y="1745673"/>
            <a:ext cx="5969231" cy="4222404"/>
          </a:xfrm>
          <a:prstGeom prst="rect">
            <a:avLst/>
          </a:prstGeom>
        </p:spPr>
      </p:pic>
      <p:sp>
        <p:nvSpPr>
          <p:cNvPr id="6" name="Título 1"/>
          <p:cNvSpPr txBox="1">
            <a:spLocks/>
          </p:cNvSpPr>
          <p:nvPr/>
        </p:nvSpPr>
        <p:spPr>
          <a:xfrm>
            <a:off x="1261872" y="167640"/>
            <a:ext cx="3614928" cy="8150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s-EC" dirty="0" smtClean="0"/>
              <a:t>Justificación</a:t>
            </a:r>
            <a:endParaRPr lang="es-ES" dirty="0"/>
          </a:p>
        </p:txBody>
      </p:sp>
      <p:pic>
        <p:nvPicPr>
          <p:cNvPr id="9" name="Imagen 8"/>
          <p:cNvPicPr>
            <a:picLocks noChangeAspect="1"/>
          </p:cNvPicPr>
          <p:nvPr/>
        </p:nvPicPr>
        <p:blipFill>
          <a:blip r:embed="rId4"/>
          <a:stretch>
            <a:fillRect/>
          </a:stretch>
        </p:blipFill>
        <p:spPr>
          <a:xfrm>
            <a:off x="6681824" y="199090"/>
            <a:ext cx="3282315" cy="935002"/>
          </a:xfrm>
          <a:prstGeom prst="rect">
            <a:avLst/>
          </a:prstGeom>
        </p:spPr>
      </p:pic>
      <p:pic>
        <p:nvPicPr>
          <p:cNvPr id="10" name="Imagen 9"/>
          <p:cNvPicPr>
            <a:picLocks noChangeAspect="1"/>
          </p:cNvPicPr>
          <p:nvPr/>
        </p:nvPicPr>
        <p:blipFill>
          <a:blip r:embed="rId5"/>
          <a:stretch>
            <a:fillRect/>
          </a:stretch>
        </p:blipFill>
        <p:spPr>
          <a:xfrm>
            <a:off x="9964139" y="196882"/>
            <a:ext cx="1234213" cy="937210"/>
          </a:xfrm>
          <a:prstGeom prst="rect">
            <a:avLst/>
          </a:prstGeom>
        </p:spPr>
      </p:pic>
      <p:sp>
        <p:nvSpPr>
          <p:cNvPr id="7" name="Rectángulo redondeado 6"/>
          <p:cNvSpPr/>
          <p:nvPr/>
        </p:nvSpPr>
        <p:spPr>
          <a:xfrm>
            <a:off x="748146" y="2859348"/>
            <a:ext cx="3489006" cy="199505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C" dirty="0" smtClean="0"/>
              <a:t>Andamio celular: Matriz extracelular que favorece a la proliferación y adhesión de células </a:t>
            </a:r>
            <a:endParaRPr lang="es-ES" dirty="0"/>
          </a:p>
        </p:txBody>
      </p:sp>
    </p:spTree>
    <p:extLst>
      <p:ext uri="{BB962C8B-B14F-4D97-AF65-F5344CB8AC3E}">
        <p14:creationId xmlns:p14="http://schemas.microsoft.com/office/powerpoint/2010/main" val="3980769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Users\JORGE\Desktop\FOTOS TESIS\IMG_20181218_134818.jpg"/>
          <p:cNvPicPr/>
          <p:nvPr/>
        </p:nvPicPr>
        <p:blipFill rotWithShape="1">
          <a:blip r:embed="rId3" cstate="print">
            <a:extLst>
              <a:ext uri="{28A0092B-C50C-407E-A947-70E740481C1C}">
                <a14:useLocalDpi xmlns:a14="http://schemas.microsoft.com/office/drawing/2010/main" val="0"/>
              </a:ext>
            </a:extLst>
          </a:blip>
          <a:srcRect t="26199" b="24609"/>
          <a:stretch/>
        </p:blipFill>
        <p:spPr bwMode="auto">
          <a:xfrm>
            <a:off x="1261872" y="4515300"/>
            <a:ext cx="1848939" cy="1831203"/>
          </a:xfrm>
          <a:prstGeom prst="rect">
            <a:avLst/>
          </a:prstGeom>
          <a:noFill/>
          <a:ln>
            <a:noFill/>
          </a:ln>
          <a:extLst>
            <a:ext uri="{53640926-AAD7-44D8-BBD7-CCE9431645EC}">
              <a14:shadowObscured xmlns:a14="http://schemas.microsoft.com/office/drawing/2010/main"/>
            </a:ext>
          </a:extLst>
        </p:spPr>
      </p:pic>
      <p:pic>
        <p:nvPicPr>
          <p:cNvPr id="6" name="Imagen 5" descr="C:\Users\JORGE\Desktop\FOTOS TESIS\IMG_20181218_134758.jpg"/>
          <p:cNvPicPr/>
          <p:nvPr/>
        </p:nvPicPr>
        <p:blipFill rotWithShape="1">
          <a:blip r:embed="rId4" cstate="print">
            <a:extLst>
              <a:ext uri="{28A0092B-C50C-407E-A947-70E740481C1C}">
                <a14:useLocalDpi xmlns:a14="http://schemas.microsoft.com/office/drawing/2010/main" val="0"/>
              </a:ext>
            </a:extLst>
          </a:blip>
          <a:srcRect t="17940" b="26932"/>
          <a:stretch/>
        </p:blipFill>
        <p:spPr bwMode="auto">
          <a:xfrm>
            <a:off x="4712099" y="4515300"/>
            <a:ext cx="1837509" cy="1831203"/>
          </a:xfrm>
          <a:prstGeom prst="rect">
            <a:avLst/>
          </a:prstGeom>
          <a:noFill/>
          <a:ln>
            <a:noFill/>
          </a:ln>
          <a:extLst>
            <a:ext uri="{53640926-AAD7-44D8-BBD7-CCE9431645EC}">
              <a14:shadowObscured xmlns:a14="http://schemas.microsoft.com/office/drawing/2010/main"/>
            </a:ext>
          </a:extLst>
        </p:spPr>
      </p:pic>
      <p:pic>
        <p:nvPicPr>
          <p:cNvPr id="7" name="Imagen 6" descr="C:\Users\JORGE\Desktop\FOTOS TESIS\IMG_20181218_134836.jpg"/>
          <p:cNvPicPr/>
          <p:nvPr/>
        </p:nvPicPr>
        <p:blipFill rotWithShape="1">
          <a:blip r:embed="rId5" cstate="print">
            <a:extLst>
              <a:ext uri="{28A0092B-C50C-407E-A947-70E740481C1C}">
                <a14:useLocalDpi xmlns:a14="http://schemas.microsoft.com/office/drawing/2010/main" val="0"/>
              </a:ext>
            </a:extLst>
          </a:blip>
          <a:srcRect t="24917" b="25450"/>
          <a:stretch/>
        </p:blipFill>
        <p:spPr bwMode="auto">
          <a:xfrm>
            <a:off x="8150896" y="4515299"/>
            <a:ext cx="1854926" cy="1831203"/>
          </a:xfrm>
          <a:prstGeom prst="rect">
            <a:avLst/>
          </a:prstGeom>
          <a:noFill/>
          <a:ln>
            <a:noFill/>
          </a:ln>
          <a:extLst>
            <a:ext uri="{53640926-AAD7-44D8-BBD7-CCE9431645EC}">
              <a14:shadowObscured xmlns:a14="http://schemas.microsoft.com/office/drawing/2010/main"/>
            </a:ext>
          </a:extLst>
        </p:spPr>
      </p:pic>
      <p:sp>
        <p:nvSpPr>
          <p:cNvPr id="8" name="Recortar rectángulo de esquina diagonal 7"/>
          <p:cNvSpPr/>
          <p:nvPr/>
        </p:nvSpPr>
        <p:spPr>
          <a:xfrm>
            <a:off x="1567543" y="1711051"/>
            <a:ext cx="8203474" cy="1349829"/>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500" dirty="0" smtClean="0"/>
              <a:t>Soluciones de PVP-Etanol al 8%, 10% y 12% w/w</a:t>
            </a:r>
            <a:endParaRPr lang="es-ES" sz="2500" dirty="0"/>
          </a:p>
        </p:txBody>
      </p:sp>
      <p:sp>
        <p:nvSpPr>
          <p:cNvPr id="13" name="Flecha abajo 12"/>
          <p:cNvSpPr/>
          <p:nvPr/>
        </p:nvSpPr>
        <p:spPr>
          <a:xfrm>
            <a:off x="1846706" y="3108960"/>
            <a:ext cx="679269" cy="1341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echa abajo 13"/>
          <p:cNvSpPr/>
          <p:nvPr/>
        </p:nvSpPr>
        <p:spPr>
          <a:xfrm>
            <a:off x="5286102" y="3141570"/>
            <a:ext cx="679269" cy="1341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echa abajo 14"/>
          <p:cNvSpPr/>
          <p:nvPr/>
        </p:nvSpPr>
        <p:spPr>
          <a:xfrm>
            <a:off x="8738724" y="3080610"/>
            <a:ext cx="679269" cy="1341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Título 1"/>
          <p:cNvSpPr txBox="1">
            <a:spLocks/>
          </p:cNvSpPr>
          <p:nvPr/>
        </p:nvSpPr>
        <p:spPr>
          <a:xfrm>
            <a:off x="1261872" y="167640"/>
            <a:ext cx="3614928" cy="8150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s-EC" dirty="0" smtClean="0"/>
              <a:t>Alcance</a:t>
            </a:r>
            <a:endParaRPr lang="es-ES" dirty="0"/>
          </a:p>
        </p:txBody>
      </p:sp>
      <p:pic>
        <p:nvPicPr>
          <p:cNvPr id="17" name="Imagen 16"/>
          <p:cNvPicPr>
            <a:picLocks noChangeAspect="1"/>
          </p:cNvPicPr>
          <p:nvPr/>
        </p:nvPicPr>
        <p:blipFill>
          <a:blip r:embed="rId6"/>
          <a:stretch>
            <a:fillRect/>
          </a:stretch>
        </p:blipFill>
        <p:spPr>
          <a:xfrm>
            <a:off x="6681824" y="199090"/>
            <a:ext cx="3282315" cy="935002"/>
          </a:xfrm>
          <a:prstGeom prst="rect">
            <a:avLst/>
          </a:prstGeom>
        </p:spPr>
      </p:pic>
      <p:pic>
        <p:nvPicPr>
          <p:cNvPr id="18" name="Imagen 17"/>
          <p:cNvPicPr>
            <a:picLocks noChangeAspect="1"/>
          </p:cNvPicPr>
          <p:nvPr/>
        </p:nvPicPr>
        <p:blipFill>
          <a:blip r:embed="rId7"/>
          <a:stretch>
            <a:fillRect/>
          </a:stretch>
        </p:blipFill>
        <p:spPr>
          <a:xfrm>
            <a:off x="9964139" y="196882"/>
            <a:ext cx="1234213" cy="937210"/>
          </a:xfrm>
          <a:prstGeom prst="rect">
            <a:avLst/>
          </a:prstGeom>
        </p:spPr>
      </p:pic>
      <p:sp>
        <p:nvSpPr>
          <p:cNvPr id="2" name="CuadroTexto 1"/>
          <p:cNvSpPr txBox="1"/>
          <p:nvPr/>
        </p:nvSpPr>
        <p:spPr>
          <a:xfrm>
            <a:off x="1261790" y="6411723"/>
            <a:ext cx="1848939" cy="369332"/>
          </a:xfrm>
          <a:prstGeom prst="rect">
            <a:avLst/>
          </a:prstGeom>
          <a:noFill/>
        </p:spPr>
        <p:txBody>
          <a:bodyPr wrap="square" rtlCol="0">
            <a:spAutoFit/>
          </a:bodyPr>
          <a:lstStyle/>
          <a:p>
            <a:r>
              <a:rPr lang="es-EC" smtClean="0"/>
              <a:t>Colector plano</a:t>
            </a:r>
            <a:endParaRPr lang="es-ES" dirty="0"/>
          </a:p>
        </p:txBody>
      </p:sp>
      <p:sp>
        <p:nvSpPr>
          <p:cNvPr id="16" name="CuadroTexto 15"/>
          <p:cNvSpPr txBox="1"/>
          <p:nvPr/>
        </p:nvSpPr>
        <p:spPr>
          <a:xfrm>
            <a:off x="4589923" y="6394937"/>
            <a:ext cx="2071626" cy="369332"/>
          </a:xfrm>
          <a:prstGeom prst="rect">
            <a:avLst/>
          </a:prstGeom>
          <a:noFill/>
        </p:spPr>
        <p:txBody>
          <a:bodyPr wrap="square" rtlCol="0">
            <a:spAutoFit/>
          </a:bodyPr>
          <a:lstStyle/>
          <a:p>
            <a:r>
              <a:rPr lang="es-EC" dirty="0" smtClean="0"/>
              <a:t>Colector paralelo</a:t>
            </a:r>
            <a:endParaRPr lang="es-ES" dirty="0"/>
          </a:p>
        </p:txBody>
      </p:sp>
      <p:sp>
        <p:nvSpPr>
          <p:cNvPr id="19" name="CuadroTexto 18"/>
          <p:cNvSpPr txBox="1"/>
          <p:nvPr/>
        </p:nvSpPr>
        <p:spPr>
          <a:xfrm>
            <a:off x="8150896" y="6346502"/>
            <a:ext cx="2071626" cy="369332"/>
          </a:xfrm>
          <a:prstGeom prst="rect">
            <a:avLst/>
          </a:prstGeom>
          <a:noFill/>
        </p:spPr>
        <p:txBody>
          <a:bodyPr wrap="square" rtlCol="0">
            <a:spAutoFit/>
          </a:bodyPr>
          <a:lstStyle/>
          <a:p>
            <a:r>
              <a:rPr lang="es-EC" dirty="0" smtClean="0"/>
              <a:t>Colector rejilla</a:t>
            </a:r>
            <a:endParaRPr lang="es-ES" dirty="0"/>
          </a:p>
        </p:txBody>
      </p:sp>
    </p:spTree>
    <p:extLst>
      <p:ext uri="{BB962C8B-B14F-4D97-AF65-F5344CB8AC3E}">
        <p14:creationId xmlns:p14="http://schemas.microsoft.com/office/powerpoint/2010/main" val="1474328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261872" y="982662"/>
            <a:ext cx="4366768" cy="589280"/>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3200" dirty="0" err="1" smtClean="0"/>
              <a:t>Proceso</a:t>
            </a:r>
            <a:r>
              <a:rPr lang="en-US" sz="3200" dirty="0" smtClean="0"/>
              <a:t> de electrohilado</a:t>
            </a:r>
            <a:endParaRPr lang="es-ES" sz="3200" dirty="0"/>
          </a:p>
        </p:txBody>
      </p:sp>
      <p:pic>
        <p:nvPicPr>
          <p:cNvPr id="5" name="Imagen 4" descr="Image result for electrospinning setup"/>
          <p:cNvPicPr/>
          <p:nvPr/>
        </p:nvPicPr>
        <p:blipFill>
          <a:blip r:embed="rId3">
            <a:extLst>
              <a:ext uri="{28A0092B-C50C-407E-A947-70E740481C1C}">
                <a14:useLocalDpi xmlns:a14="http://schemas.microsoft.com/office/drawing/2010/main" val="0"/>
              </a:ext>
            </a:extLst>
          </a:blip>
          <a:srcRect/>
          <a:stretch>
            <a:fillRect/>
          </a:stretch>
        </p:blipFill>
        <p:spPr bwMode="auto">
          <a:xfrm>
            <a:off x="1261872" y="2125014"/>
            <a:ext cx="3571386" cy="3640185"/>
          </a:xfrm>
          <a:prstGeom prst="rect">
            <a:avLst/>
          </a:prstGeom>
          <a:noFill/>
          <a:ln>
            <a:noFill/>
          </a:ln>
        </p:spPr>
      </p:pic>
      <p:pic>
        <p:nvPicPr>
          <p:cNvPr id="6" name="Imagen 5"/>
          <p:cNvPicPr/>
          <p:nvPr/>
        </p:nvPicPr>
        <p:blipFill>
          <a:blip r:embed="rId4"/>
          <a:stretch>
            <a:fillRect/>
          </a:stretch>
        </p:blipFill>
        <p:spPr>
          <a:xfrm>
            <a:off x="6179125" y="2974109"/>
            <a:ext cx="4634463" cy="2874217"/>
          </a:xfrm>
          <a:prstGeom prst="rect">
            <a:avLst/>
          </a:prstGeom>
        </p:spPr>
      </p:pic>
      <p:sp>
        <p:nvSpPr>
          <p:cNvPr id="9" name="Título 1"/>
          <p:cNvSpPr txBox="1">
            <a:spLocks/>
          </p:cNvSpPr>
          <p:nvPr/>
        </p:nvSpPr>
        <p:spPr>
          <a:xfrm>
            <a:off x="1261872" y="167640"/>
            <a:ext cx="3614928" cy="8150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s-EC" dirty="0" smtClean="0"/>
              <a:t>Marco teórico</a:t>
            </a:r>
            <a:endParaRPr lang="es-ES" dirty="0"/>
          </a:p>
        </p:txBody>
      </p:sp>
      <p:pic>
        <p:nvPicPr>
          <p:cNvPr id="12" name="Imagen 11"/>
          <p:cNvPicPr>
            <a:picLocks noChangeAspect="1"/>
          </p:cNvPicPr>
          <p:nvPr/>
        </p:nvPicPr>
        <p:blipFill>
          <a:blip r:embed="rId5"/>
          <a:stretch>
            <a:fillRect/>
          </a:stretch>
        </p:blipFill>
        <p:spPr>
          <a:xfrm>
            <a:off x="6681824" y="199090"/>
            <a:ext cx="3282315" cy="935002"/>
          </a:xfrm>
          <a:prstGeom prst="rect">
            <a:avLst/>
          </a:prstGeom>
        </p:spPr>
      </p:pic>
      <p:pic>
        <p:nvPicPr>
          <p:cNvPr id="13" name="Imagen 12"/>
          <p:cNvPicPr>
            <a:picLocks noChangeAspect="1"/>
          </p:cNvPicPr>
          <p:nvPr/>
        </p:nvPicPr>
        <p:blipFill>
          <a:blip r:embed="rId6"/>
          <a:stretch>
            <a:fillRect/>
          </a:stretch>
        </p:blipFill>
        <p:spPr>
          <a:xfrm>
            <a:off x="9964139" y="196882"/>
            <a:ext cx="1234213" cy="937210"/>
          </a:xfrm>
          <a:prstGeom prst="rect">
            <a:avLst/>
          </a:prstGeom>
        </p:spPr>
      </p:pic>
      <p:sp>
        <p:nvSpPr>
          <p:cNvPr id="2" name="CuadroTexto 1"/>
          <p:cNvSpPr txBox="1"/>
          <p:nvPr/>
        </p:nvSpPr>
        <p:spPr>
          <a:xfrm>
            <a:off x="1551274" y="5939580"/>
            <a:ext cx="2992581" cy="378691"/>
          </a:xfrm>
          <a:prstGeom prst="rect">
            <a:avLst/>
          </a:prstGeom>
          <a:noFill/>
        </p:spPr>
        <p:txBody>
          <a:bodyPr wrap="square" rtlCol="0">
            <a:spAutoFit/>
          </a:bodyPr>
          <a:lstStyle/>
          <a:p>
            <a:r>
              <a:rPr lang="es-EC" dirty="0" smtClean="0"/>
              <a:t>Máquina de electrohilado</a:t>
            </a:r>
            <a:endParaRPr lang="es-ES" dirty="0"/>
          </a:p>
        </p:txBody>
      </p:sp>
      <p:sp>
        <p:nvSpPr>
          <p:cNvPr id="10" name="CuadroTexto 9"/>
          <p:cNvSpPr txBox="1"/>
          <p:nvPr/>
        </p:nvSpPr>
        <p:spPr>
          <a:xfrm>
            <a:off x="6748033" y="5948939"/>
            <a:ext cx="3496649" cy="369332"/>
          </a:xfrm>
          <a:prstGeom prst="rect">
            <a:avLst/>
          </a:prstGeom>
          <a:noFill/>
        </p:spPr>
        <p:txBody>
          <a:bodyPr wrap="square" rtlCol="0">
            <a:spAutoFit/>
          </a:bodyPr>
          <a:lstStyle/>
          <a:p>
            <a:r>
              <a:rPr lang="es-EC" dirty="0" smtClean="0"/>
              <a:t>Formación del cono de Taylor</a:t>
            </a:r>
            <a:endParaRPr lang="es-ES" dirty="0"/>
          </a:p>
        </p:txBody>
      </p:sp>
    </p:spTree>
    <p:extLst>
      <p:ext uri="{BB962C8B-B14F-4D97-AF65-F5344CB8AC3E}">
        <p14:creationId xmlns:p14="http://schemas.microsoft.com/office/powerpoint/2010/main" val="31443204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261872" y="982662"/>
            <a:ext cx="4450951" cy="58928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endParaRPr lang="es-ES" sz="3200" dirty="0"/>
          </a:p>
        </p:txBody>
      </p:sp>
      <p:sp>
        <p:nvSpPr>
          <p:cNvPr id="7" name="CuadroTexto 6"/>
          <p:cNvSpPr txBox="1"/>
          <p:nvPr/>
        </p:nvSpPr>
        <p:spPr>
          <a:xfrm>
            <a:off x="661851" y="2116183"/>
            <a:ext cx="4754880" cy="3970318"/>
          </a:xfrm>
          <a:prstGeom prst="rect">
            <a:avLst/>
          </a:prstGeom>
          <a:noFill/>
        </p:spPr>
        <p:txBody>
          <a:bodyPr wrap="square" rtlCol="0">
            <a:spAutoFit/>
          </a:bodyPr>
          <a:lstStyle/>
          <a:p>
            <a:r>
              <a:rPr lang="en-US" dirty="0" smtClean="0"/>
              <a:t>Par</a:t>
            </a:r>
            <a:r>
              <a:rPr lang="es-EC" dirty="0" err="1" smtClean="0"/>
              <a:t>ámetros</a:t>
            </a:r>
            <a:r>
              <a:rPr lang="es-EC" dirty="0" smtClean="0"/>
              <a:t> de la solución:</a:t>
            </a:r>
          </a:p>
          <a:p>
            <a:pPr marL="285750" indent="-285750">
              <a:buFont typeface="Arial" panose="020B0604020202020204" pitchFamily="34" charset="0"/>
              <a:buChar char="•"/>
            </a:pPr>
            <a:r>
              <a:rPr lang="es-EC" dirty="0" smtClean="0"/>
              <a:t>Viscosidad</a:t>
            </a:r>
          </a:p>
          <a:p>
            <a:pPr marL="285750" indent="-285750">
              <a:buFont typeface="Arial" panose="020B0604020202020204" pitchFamily="34" charset="0"/>
              <a:buChar char="•"/>
            </a:pPr>
            <a:r>
              <a:rPr lang="es-EC" dirty="0" smtClean="0"/>
              <a:t>Concentración de la solución</a:t>
            </a:r>
          </a:p>
          <a:p>
            <a:pPr marL="285750" indent="-285750">
              <a:buFont typeface="Arial" panose="020B0604020202020204" pitchFamily="34" charset="0"/>
              <a:buChar char="•"/>
            </a:pPr>
            <a:r>
              <a:rPr lang="es-EC" dirty="0" smtClean="0"/>
              <a:t>Peso molecular del polímero</a:t>
            </a:r>
          </a:p>
          <a:p>
            <a:endParaRPr lang="es-EC" dirty="0"/>
          </a:p>
          <a:p>
            <a:r>
              <a:rPr lang="es-EC" dirty="0" smtClean="0"/>
              <a:t>Parámetros del proceso:</a:t>
            </a:r>
          </a:p>
          <a:p>
            <a:pPr marL="285750" indent="-285750">
              <a:buFont typeface="Arial" panose="020B0604020202020204" pitchFamily="34" charset="0"/>
              <a:buChar char="•"/>
            </a:pPr>
            <a:r>
              <a:rPr lang="es-EC" dirty="0" smtClean="0"/>
              <a:t>Voltaje</a:t>
            </a:r>
          </a:p>
          <a:p>
            <a:pPr marL="285750" indent="-285750">
              <a:buFont typeface="Arial" panose="020B0604020202020204" pitchFamily="34" charset="0"/>
              <a:buChar char="•"/>
            </a:pPr>
            <a:r>
              <a:rPr lang="es-EC" dirty="0" smtClean="0"/>
              <a:t>Distancia entre punta y colector</a:t>
            </a:r>
          </a:p>
          <a:p>
            <a:pPr marL="285750" indent="-285750">
              <a:buFont typeface="Arial" panose="020B0604020202020204" pitchFamily="34" charset="0"/>
              <a:buChar char="•"/>
            </a:pPr>
            <a:r>
              <a:rPr lang="es-EC" dirty="0" smtClean="0"/>
              <a:t>Caudal</a:t>
            </a:r>
          </a:p>
          <a:p>
            <a:pPr marL="285750" indent="-285750">
              <a:buFont typeface="Arial" panose="020B0604020202020204" pitchFamily="34" charset="0"/>
              <a:buChar char="•"/>
            </a:pPr>
            <a:endParaRPr lang="es-EC" dirty="0"/>
          </a:p>
          <a:p>
            <a:r>
              <a:rPr lang="es-EC" dirty="0" smtClean="0"/>
              <a:t>Parámetros ambientales:</a:t>
            </a:r>
          </a:p>
          <a:p>
            <a:pPr marL="285750" indent="-285750">
              <a:buFont typeface="Arial" panose="020B0604020202020204" pitchFamily="34" charset="0"/>
              <a:buChar char="•"/>
            </a:pPr>
            <a:r>
              <a:rPr lang="es-EC" dirty="0" smtClean="0"/>
              <a:t>Humedad</a:t>
            </a:r>
          </a:p>
          <a:p>
            <a:pPr marL="285750" indent="-285750">
              <a:buFont typeface="Arial" panose="020B0604020202020204" pitchFamily="34" charset="0"/>
              <a:buChar char="•"/>
            </a:pPr>
            <a:r>
              <a:rPr lang="es-EC" dirty="0" smtClean="0"/>
              <a:t>Temperatura</a:t>
            </a:r>
          </a:p>
          <a:p>
            <a:endParaRPr lang="es-ES" dirty="0"/>
          </a:p>
        </p:txBody>
      </p:sp>
      <p:pic>
        <p:nvPicPr>
          <p:cNvPr id="8" name="Imagen 7"/>
          <p:cNvPicPr/>
          <p:nvPr/>
        </p:nvPicPr>
        <p:blipFill>
          <a:blip r:embed="rId2"/>
          <a:stretch>
            <a:fillRect/>
          </a:stretch>
        </p:blipFill>
        <p:spPr>
          <a:xfrm>
            <a:off x="5676492" y="1706881"/>
            <a:ext cx="4507230" cy="1532346"/>
          </a:xfrm>
          <a:prstGeom prst="rect">
            <a:avLst/>
          </a:prstGeom>
        </p:spPr>
      </p:pic>
      <p:pic>
        <p:nvPicPr>
          <p:cNvPr id="9" name="Imagen 8"/>
          <p:cNvPicPr/>
          <p:nvPr/>
        </p:nvPicPr>
        <p:blipFill>
          <a:blip r:embed="rId3"/>
          <a:stretch>
            <a:fillRect/>
          </a:stretch>
        </p:blipFill>
        <p:spPr>
          <a:xfrm>
            <a:off x="5712823" y="3317570"/>
            <a:ext cx="4434568" cy="1567543"/>
          </a:xfrm>
          <a:prstGeom prst="rect">
            <a:avLst/>
          </a:prstGeom>
        </p:spPr>
      </p:pic>
      <p:pic>
        <p:nvPicPr>
          <p:cNvPr id="10" name="Imagen 9"/>
          <p:cNvPicPr/>
          <p:nvPr/>
        </p:nvPicPr>
        <p:blipFill>
          <a:blip r:embed="rId4"/>
          <a:stretch>
            <a:fillRect/>
          </a:stretch>
        </p:blipFill>
        <p:spPr>
          <a:xfrm>
            <a:off x="5676492" y="4963456"/>
            <a:ext cx="4397557" cy="1662722"/>
          </a:xfrm>
          <a:prstGeom prst="rect">
            <a:avLst/>
          </a:prstGeom>
        </p:spPr>
      </p:pic>
      <p:sp>
        <p:nvSpPr>
          <p:cNvPr id="11" name="Título 1"/>
          <p:cNvSpPr txBox="1">
            <a:spLocks/>
          </p:cNvSpPr>
          <p:nvPr/>
        </p:nvSpPr>
        <p:spPr>
          <a:xfrm>
            <a:off x="1261872" y="167640"/>
            <a:ext cx="3614928" cy="8150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s-EC" dirty="0" smtClean="0"/>
              <a:t>Marco teórico</a:t>
            </a:r>
            <a:endParaRPr lang="es-ES" dirty="0"/>
          </a:p>
        </p:txBody>
      </p:sp>
      <p:pic>
        <p:nvPicPr>
          <p:cNvPr id="14" name="Imagen 13"/>
          <p:cNvPicPr>
            <a:picLocks noChangeAspect="1"/>
          </p:cNvPicPr>
          <p:nvPr/>
        </p:nvPicPr>
        <p:blipFill>
          <a:blip r:embed="rId5"/>
          <a:stretch>
            <a:fillRect/>
          </a:stretch>
        </p:blipFill>
        <p:spPr>
          <a:xfrm>
            <a:off x="6681824" y="199090"/>
            <a:ext cx="3282315" cy="935002"/>
          </a:xfrm>
          <a:prstGeom prst="rect">
            <a:avLst/>
          </a:prstGeom>
        </p:spPr>
      </p:pic>
      <p:pic>
        <p:nvPicPr>
          <p:cNvPr id="15" name="Imagen 14"/>
          <p:cNvPicPr>
            <a:picLocks noChangeAspect="1"/>
          </p:cNvPicPr>
          <p:nvPr/>
        </p:nvPicPr>
        <p:blipFill>
          <a:blip r:embed="rId6"/>
          <a:stretch>
            <a:fillRect/>
          </a:stretch>
        </p:blipFill>
        <p:spPr>
          <a:xfrm>
            <a:off x="9964139" y="196882"/>
            <a:ext cx="1234213" cy="937210"/>
          </a:xfrm>
          <a:prstGeom prst="rect">
            <a:avLst/>
          </a:prstGeom>
        </p:spPr>
      </p:pic>
    </p:spTree>
    <p:extLst>
      <p:ext uri="{BB962C8B-B14F-4D97-AF65-F5344CB8AC3E}">
        <p14:creationId xmlns:p14="http://schemas.microsoft.com/office/powerpoint/2010/main" val="244411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3"/>
          <a:stretch>
            <a:fillRect/>
          </a:stretch>
        </p:blipFill>
        <p:spPr>
          <a:xfrm>
            <a:off x="972789" y="2761423"/>
            <a:ext cx="5226014" cy="2433638"/>
          </a:xfrm>
          <a:prstGeom prst="rect">
            <a:avLst/>
          </a:prstGeom>
        </p:spPr>
      </p:pic>
      <p:pic>
        <p:nvPicPr>
          <p:cNvPr id="6" name="Imagen 5"/>
          <p:cNvPicPr/>
          <p:nvPr/>
        </p:nvPicPr>
        <p:blipFill rotWithShape="1">
          <a:blip r:embed="rId4"/>
          <a:srcRect r="27295"/>
          <a:stretch/>
        </p:blipFill>
        <p:spPr>
          <a:xfrm>
            <a:off x="7088323" y="2861163"/>
            <a:ext cx="2469315" cy="2333898"/>
          </a:xfrm>
          <a:prstGeom prst="rect">
            <a:avLst/>
          </a:prstGeom>
        </p:spPr>
      </p:pic>
      <p:sp>
        <p:nvSpPr>
          <p:cNvPr id="7" name="Título 1"/>
          <p:cNvSpPr txBox="1">
            <a:spLocks/>
          </p:cNvSpPr>
          <p:nvPr/>
        </p:nvSpPr>
        <p:spPr>
          <a:xfrm>
            <a:off x="972789" y="1049074"/>
            <a:ext cx="7994469" cy="589280"/>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3200" dirty="0" err="1" smtClean="0"/>
              <a:t>Propiedades</a:t>
            </a:r>
            <a:r>
              <a:rPr lang="en-US" sz="3200" dirty="0" smtClean="0"/>
              <a:t> </a:t>
            </a:r>
            <a:r>
              <a:rPr lang="en-US" sz="3200" dirty="0" err="1" smtClean="0"/>
              <a:t>estructurales</a:t>
            </a:r>
            <a:r>
              <a:rPr lang="en-US" sz="3200" dirty="0" smtClean="0"/>
              <a:t> de las </a:t>
            </a:r>
            <a:r>
              <a:rPr lang="en-US" sz="3200" dirty="0" err="1" smtClean="0"/>
              <a:t>microfibras</a:t>
            </a:r>
            <a:endParaRPr lang="es-ES" sz="3200" dirty="0"/>
          </a:p>
        </p:txBody>
      </p:sp>
      <p:sp>
        <p:nvSpPr>
          <p:cNvPr id="10" name="Título 1"/>
          <p:cNvSpPr txBox="1">
            <a:spLocks/>
          </p:cNvSpPr>
          <p:nvPr/>
        </p:nvSpPr>
        <p:spPr>
          <a:xfrm>
            <a:off x="1261872" y="167640"/>
            <a:ext cx="3614928" cy="8150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s-EC" dirty="0" smtClean="0"/>
              <a:t>Marco teórico</a:t>
            </a:r>
            <a:endParaRPr lang="es-ES" dirty="0"/>
          </a:p>
        </p:txBody>
      </p:sp>
      <p:pic>
        <p:nvPicPr>
          <p:cNvPr id="13" name="Imagen 12"/>
          <p:cNvPicPr>
            <a:picLocks noChangeAspect="1"/>
          </p:cNvPicPr>
          <p:nvPr/>
        </p:nvPicPr>
        <p:blipFill>
          <a:blip r:embed="rId5"/>
          <a:stretch>
            <a:fillRect/>
          </a:stretch>
        </p:blipFill>
        <p:spPr>
          <a:xfrm>
            <a:off x="6681824" y="199090"/>
            <a:ext cx="3282315" cy="935002"/>
          </a:xfrm>
          <a:prstGeom prst="rect">
            <a:avLst/>
          </a:prstGeom>
        </p:spPr>
      </p:pic>
      <p:pic>
        <p:nvPicPr>
          <p:cNvPr id="14" name="Imagen 13"/>
          <p:cNvPicPr>
            <a:picLocks noChangeAspect="1"/>
          </p:cNvPicPr>
          <p:nvPr/>
        </p:nvPicPr>
        <p:blipFill>
          <a:blip r:embed="rId6"/>
          <a:stretch>
            <a:fillRect/>
          </a:stretch>
        </p:blipFill>
        <p:spPr>
          <a:xfrm>
            <a:off x="9964139" y="196882"/>
            <a:ext cx="1234213" cy="937210"/>
          </a:xfrm>
          <a:prstGeom prst="rect">
            <a:avLst/>
          </a:prstGeom>
        </p:spPr>
      </p:pic>
    </p:spTree>
    <p:extLst>
      <p:ext uri="{BB962C8B-B14F-4D97-AF65-F5344CB8AC3E}">
        <p14:creationId xmlns:p14="http://schemas.microsoft.com/office/powerpoint/2010/main" val="3433264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451915" y="223520"/>
            <a:ext cx="180998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graphicFrame>
        <p:nvGraphicFramePr>
          <p:cNvPr id="6" name="Objeto 5"/>
          <p:cNvGraphicFramePr>
            <a:graphicFrameLocks noChangeAspect="1"/>
          </p:cNvGraphicFramePr>
          <p:nvPr>
            <p:extLst>
              <p:ext uri="{D42A27DB-BD31-4B8C-83A1-F6EECF244321}">
                <p14:modId xmlns:p14="http://schemas.microsoft.com/office/powerpoint/2010/main" val="2235579888"/>
              </p:ext>
            </p:extLst>
          </p:nvPr>
        </p:nvGraphicFramePr>
        <p:xfrm>
          <a:off x="2341282" y="1249363"/>
          <a:ext cx="7622857" cy="5507037"/>
        </p:xfrm>
        <a:graphic>
          <a:graphicData uri="http://schemas.openxmlformats.org/presentationml/2006/ole">
            <mc:AlternateContent xmlns:mc="http://schemas.openxmlformats.org/markup-compatibility/2006">
              <mc:Choice xmlns:v="urn:schemas-microsoft-com:vml" Requires="v">
                <p:oleObj spid="_x0000_s3105" name="Visio" r:id="rId4" imgW="8168782" imgH="8191421" progId="Visio.Drawing.15">
                  <p:embed/>
                </p:oleObj>
              </mc:Choice>
              <mc:Fallback>
                <p:oleObj name="Visio" r:id="rId4" imgW="8168782" imgH="8191421" progId="Visio.Drawing.15">
                  <p:embed/>
                  <p:pic>
                    <p:nvPicPr>
                      <p:cNvPr id="0" name="Object 1"/>
                      <p:cNvPicPr>
                        <a:picLocks noChangeAspect="1" noChangeArrowheads="1"/>
                      </p:cNvPicPr>
                      <p:nvPr/>
                    </p:nvPicPr>
                    <p:blipFill>
                      <a:blip r:embed="rId5"/>
                      <a:srcRect/>
                      <a:stretch>
                        <a:fillRect/>
                      </a:stretch>
                    </p:blipFill>
                    <p:spPr bwMode="auto">
                      <a:xfrm>
                        <a:off x="2341282" y="1249363"/>
                        <a:ext cx="7622857" cy="5507037"/>
                      </a:xfrm>
                      <a:prstGeom prst="rect">
                        <a:avLst/>
                      </a:prstGeom>
                      <a:noFill/>
                    </p:spPr>
                  </p:pic>
                </p:oleObj>
              </mc:Fallback>
            </mc:AlternateContent>
          </a:graphicData>
        </a:graphic>
      </p:graphicFrame>
      <p:sp>
        <p:nvSpPr>
          <p:cNvPr id="7" name="Título 1"/>
          <p:cNvSpPr txBox="1">
            <a:spLocks/>
          </p:cNvSpPr>
          <p:nvPr/>
        </p:nvSpPr>
        <p:spPr>
          <a:xfrm>
            <a:off x="1261872" y="167640"/>
            <a:ext cx="3614928" cy="8150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s-EC" dirty="0" smtClean="0"/>
              <a:t>Metodología</a:t>
            </a:r>
            <a:endParaRPr lang="es-ES" dirty="0"/>
          </a:p>
        </p:txBody>
      </p:sp>
      <p:pic>
        <p:nvPicPr>
          <p:cNvPr id="10" name="Imagen 9"/>
          <p:cNvPicPr>
            <a:picLocks noChangeAspect="1"/>
          </p:cNvPicPr>
          <p:nvPr/>
        </p:nvPicPr>
        <p:blipFill>
          <a:blip r:embed="rId6"/>
          <a:stretch>
            <a:fillRect/>
          </a:stretch>
        </p:blipFill>
        <p:spPr>
          <a:xfrm>
            <a:off x="6681824" y="199090"/>
            <a:ext cx="3282315" cy="935002"/>
          </a:xfrm>
          <a:prstGeom prst="rect">
            <a:avLst/>
          </a:prstGeom>
        </p:spPr>
      </p:pic>
      <p:pic>
        <p:nvPicPr>
          <p:cNvPr id="11" name="Imagen 10"/>
          <p:cNvPicPr>
            <a:picLocks noChangeAspect="1"/>
          </p:cNvPicPr>
          <p:nvPr/>
        </p:nvPicPr>
        <p:blipFill>
          <a:blip r:embed="rId7"/>
          <a:stretch>
            <a:fillRect/>
          </a:stretch>
        </p:blipFill>
        <p:spPr>
          <a:xfrm>
            <a:off x="9964139" y="196882"/>
            <a:ext cx="1234213" cy="937210"/>
          </a:xfrm>
          <a:prstGeom prst="rect">
            <a:avLst/>
          </a:prstGeom>
        </p:spPr>
      </p:pic>
    </p:spTree>
    <p:extLst>
      <p:ext uri="{BB962C8B-B14F-4D97-AF65-F5344CB8AC3E}">
        <p14:creationId xmlns:p14="http://schemas.microsoft.com/office/powerpoint/2010/main" val="3263613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TM03457515[[fn=Vista]]</Template>
  <TotalTime>1671</TotalTime>
  <Words>1338</Words>
  <Application>Microsoft Office PowerPoint</Application>
  <PresentationFormat>Panorámica</PresentationFormat>
  <Paragraphs>157</Paragraphs>
  <Slides>26</Slides>
  <Notes>20</Notes>
  <HiddenSlides>0</HiddenSlides>
  <MMClips>1</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26</vt:i4>
      </vt:variant>
    </vt:vector>
  </HeadingPairs>
  <TitlesOfParts>
    <vt:vector size="35" baseType="lpstr">
      <vt:lpstr>Arial</vt:lpstr>
      <vt:lpstr>Calibri</vt:lpstr>
      <vt:lpstr>Cambria Math</vt:lpstr>
      <vt:lpstr>Century Schoolbook</vt:lpstr>
      <vt:lpstr>Times New Roman</vt:lpstr>
      <vt:lpstr>Wingdings</vt:lpstr>
      <vt:lpstr>Wingdings 2</vt:lpstr>
      <vt:lpstr>View</vt:lpstr>
      <vt:lpstr>Dibujo de Microsoft Visio</vt:lpstr>
      <vt:lpstr>ESTUDIO MORFOLÓGICO Y MECÁNICO DE MICROFIBAS ESTRUCTURADAS DE PVP MEDIANTE LA TÉCNICA DE ELECTROHILADO VARIANDO LA CONFIGURACIÓN DEL COLECTOR</vt:lpstr>
      <vt:lpstr>Índice</vt:lpstr>
      <vt:lpstr>Objetivo General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 MORFOLÓGICO Y MECÁNICO DE MICROFIBAS ESTRUCTURADAS DE PVP MEDIANTE LA TÉCNICA DE ELECTROHILADO VARIANDO LA CONFIGURACIÓN DEL COLECTOR</dc:title>
  <dc:creator>Juan Andres Calderon Valdiviezo</dc:creator>
  <cp:lastModifiedBy>Juan Andres Calderon Valdiviezo</cp:lastModifiedBy>
  <cp:revision>78</cp:revision>
  <dcterms:created xsi:type="dcterms:W3CDTF">2019-01-29T02:34:03Z</dcterms:created>
  <dcterms:modified xsi:type="dcterms:W3CDTF">2019-02-01T04:21:40Z</dcterms:modified>
</cp:coreProperties>
</file>