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2">
  <p:sldMasterIdLst>
    <p:sldMasterId id="2147483672" r:id="rId1"/>
  </p:sldMasterIdLst>
  <p:notesMasterIdLst>
    <p:notesMasterId r:id="rId47"/>
  </p:notesMasterIdLst>
  <p:sldIdLst>
    <p:sldId id="267" r:id="rId2"/>
    <p:sldId id="454" r:id="rId3"/>
    <p:sldId id="447" r:id="rId4"/>
    <p:sldId id="485" r:id="rId5"/>
    <p:sldId id="486" r:id="rId6"/>
    <p:sldId id="448" r:id="rId7"/>
    <p:sldId id="458" r:id="rId8"/>
    <p:sldId id="459" r:id="rId9"/>
    <p:sldId id="449" r:id="rId10"/>
    <p:sldId id="460" r:id="rId11"/>
    <p:sldId id="487" r:id="rId12"/>
    <p:sldId id="488" r:id="rId13"/>
    <p:sldId id="489" r:id="rId14"/>
    <p:sldId id="461" r:id="rId15"/>
    <p:sldId id="490" r:id="rId16"/>
    <p:sldId id="450" r:id="rId17"/>
    <p:sldId id="491" r:id="rId18"/>
    <p:sldId id="462" r:id="rId19"/>
    <p:sldId id="463" r:id="rId20"/>
    <p:sldId id="464" r:id="rId21"/>
    <p:sldId id="473" r:id="rId22"/>
    <p:sldId id="465" r:id="rId23"/>
    <p:sldId id="474" r:id="rId24"/>
    <p:sldId id="475" r:id="rId25"/>
    <p:sldId id="466" r:id="rId26"/>
    <p:sldId id="476" r:id="rId27"/>
    <p:sldId id="479" r:id="rId28"/>
    <p:sldId id="477" r:id="rId29"/>
    <p:sldId id="478" r:id="rId30"/>
    <p:sldId id="500" r:id="rId31"/>
    <p:sldId id="481" r:id="rId32"/>
    <p:sldId id="492" r:id="rId33"/>
    <p:sldId id="467" r:id="rId34"/>
    <p:sldId id="468" r:id="rId35"/>
    <p:sldId id="483" r:id="rId36"/>
    <p:sldId id="469" r:id="rId37"/>
    <p:sldId id="484" r:id="rId38"/>
    <p:sldId id="470" r:id="rId39"/>
    <p:sldId id="498" r:id="rId40"/>
    <p:sldId id="451" r:id="rId41"/>
    <p:sldId id="457" r:id="rId42"/>
    <p:sldId id="471" r:id="rId43"/>
    <p:sldId id="501" r:id="rId44"/>
    <p:sldId id="472" r:id="rId45"/>
    <p:sldId id="497" r:id="rId4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63DF41"/>
    <a:srgbClr val="CC0000"/>
    <a:srgbClr val="80AD57"/>
    <a:srgbClr val="8CB567"/>
    <a:srgbClr val="BCE292"/>
    <a:srgbClr val="A7D971"/>
    <a:srgbClr val="BBE3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79070" autoAdjust="0"/>
  </p:normalViewPr>
  <p:slideViewPr>
    <p:cSldViewPr>
      <p:cViewPr varScale="1">
        <p:scale>
          <a:sx n="70" d="100"/>
          <a:sy n="70" d="100"/>
        </p:scale>
        <p:origin x="1242"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3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BDAC48-B7DA-4DA9-822A-CD97CAB2437D}" type="doc">
      <dgm:prSet loTypeId="urn:microsoft.com/office/officeart/2005/8/layout/hierarchy2" loCatId="hierarchy" qsTypeId="urn:microsoft.com/office/officeart/2005/8/quickstyle/simple1" qsCatId="simple" csTypeId="urn:microsoft.com/office/officeart/2005/8/colors/accent5_1" csCatId="accent5" phldr="1"/>
      <dgm:spPr/>
      <dgm:t>
        <a:bodyPr/>
        <a:lstStyle/>
        <a:p>
          <a:endParaRPr lang="es-ES"/>
        </a:p>
      </dgm:t>
    </dgm:pt>
    <dgm:pt modelId="{3E599D12-115D-4AEF-84F6-A1E23D9748BB}">
      <dgm:prSet phldrT="[Texto]" custT="1"/>
      <dgm:spPr/>
      <dgm:t>
        <a:bodyPr/>
        <a:lstStyle/>
        <a:p>
          <a:r>
            <a:rPr lang="es-EC" sz="1800" dirty="0" smtClean="0">
              <a:latin typeface="+mj-lt"/>
              <a:ea typeface="Times New Roman" panose="02020603050405020304" pitchFamily="18" charset="0"/>
            </a:rPr>
            <a:t>Paneles solares fotovoltaicos</a:t>
          </a:r>
          <a:endParaRPr lang="es-ES" sz="1800" dirty="0">
            <a:latin typeface="+mj-lt"/>
          </a:endParaRPr>
        </a:p>
      </dgm:t>
    </dgm:pt>
    <dgm:pt modelId="{ABFAB863-ED30-4EEB-A97F-090B3F30214B}" type="parTrans" cxnId="{14FC58AA-F615-44B6-92BB-14B325F9C4D1}">
      <dgm:prSet/>
      <dgm:spPr/>
      <dgm:t>
        <a:bodyPr/>
        <a:lstStyle/>
        <a:p>
          <a:endParaRPr lang="es-ES">
            <a:latin typeface="+mj-lt"/>
          </a:endParaRPr>
        </a:p>
      </dgm:t>
    </dgm:pt>
    <dgm:pt modelId="{E54EDE85-3845-4394-85DD-185F2874F741}" type="sibTrans" cxnId="{14FC58AA-F615-44B6-92BB-14B325F9C4D1}">
      <dgm:prSet/>
      <dgm:spPr/>
      <dgm:t>
        <a:bodyPr/>
        <a:lstStyle/>
        <a:p>
          <a:endParaRPr lang="es-ES">
            <a:latin typeface="+mj-lt"/>
          </a:endParaRPr>
        </a:p>
      </dgm:t>
    </dgm:pt>
    <dgm:pt modelId="{ECA33227-7F04-4EB0-89E0-2F42AB7EDE8C}">
      <dgm:prSet phldrT="[Texto]" custT="1"/>
      <dgm:spPr/>
      <dgm:t>
        <a:bodyPr/>
        <a:lstStyle/>
        <a:p>
          <a:r>
            <a:rPr lang="es-EC" sz="1400" smtClean="0">
              <a:latin typeface="+mj-lt"/>
              <a:ea typeface="Times New Roman" panose="02020603050405020304" pitchFamily="18" charset="0"/>
            </a:rPr>
            <a:t>TGA&gt;300°C</a:t>
          </a:r>
          <a:endParaRPr lang="es-ES" sz="1400" dirty="0">
            <a:latin typeface="+mj-lt"/>
          </a:endParaRPr>
        </a:p>
      </dgm:t>
    </dgm:pt>
    <dgm:pt modelId="{F543C88D-D7C9-4EC1-AA30-197392FFDF25}" type="parTrans" cxnId="{33262E29-F1DE-4EB2-BF7A-C99C7152ABC1}">
      <dgm:prSet/>
      <dgm:spPr/>
      <dgm:t>
        <a:bodyPr/>
        <a:lstStyle/>
        <a:p>
          <a:endParaRPr lang="es-ES">
            <a:latin typeface="+mj-lt"/>
          </a:endParaRPr>
        </a:p>
      </dgm:t>
    </dgm:pt>
    <dgm:pt modelId="{18C27528-82C3-41B5-844D-9125AF8FAB64}" type="sibTrans" cxnId="{33262E29-F1DE-4EB2-BF7A-C99C7152ABC1}">
      <dgm:prSet/>
      <dgm:spPr/>
      <dgm:t>
        <a:bodyPr/>
        <a:lstStyle/>
        <a:p>
          <a:endParaRPr lang="es-ES">
            <a:latin typeface="+mj-lt"/>
          </a:endParaRPr>
        </a:p>
      </dgm:t>
    </dgm:pt>
    <dgm:pt modelId="{A6A4B269-DD4F-4516-9311-E8E964391978}">
      <dgm:prSet phldrT="[Texto]" custT="1"/>
      <dgm:spPr/>
      <dgm:t>
        <a:bodyPr/>
        <a:lstStyle/>
        <a:p>
          <a:r>
            <a:rPr lang="es-EC" sz="1800" dirty="0" smtClean="0">
              <a:latin typeface="+mj-lt"/>
              <a:ea typeface="Times New Roman" panose="02020603050405020304" pitchFamily="18" charset="0"/>
            </a:rPr>
            <a:t>Películas con espesores </a:t>
          </a:r>
          <a:r>
            <a:rPr lang="es-EC" sz="1800" dirty="0" err="1" smtClean="0">
              <a:latin typeface="+mj-lt"/>
              <a:ea typeface="Times New Roman" panose="02020603050405020304" pitchFamily="18" charset="0"/>
            </a:rPr>
            <a:t>nanómetricos</a:t>
          </a:r>
          <a:endParaRPr lang="es-ES" sz="1800" dirty="0">
            <a:latin typeface="+mj-lt"/>
          </a:endParaRPr>
        </a:p>
      </dgm:t>
    </dgm:pt>
    <dgm:pt modelId="{528E5242-F24F-4599-889E-C6F4934989E3}" type="parTrans" cxnId="{4E1BC1C2-A3B3-4CF7-9EB8-9026E5122605}">
      <dgm:prSet/>
      <dgm:spPr/>
      <dgm:t>
        <a:bodyPr/>
        <a:lstStyle/>
        <a:p>
          <a:endParaRPr lang="es-ES">
            <a:latin typeface="+mj-lt"/>
          </a:endParaRPr>
        </a:p>
      </dgm:t>
    </dgm:pt>
    <dgm:pt modelId="{D245CB65-8847-49FE-8079-9E1F58AD0BEB}" type="sibTrans" cxnId="{4E1BC1C2-A3B3-4CF7-9EB8-9026E5122605}">
      <dgm:prSet/>
      <dgm:spPr/>
      <dgm:t>
        <a:bodyPr/>
        <a:lstStyle/>
        <a:p>
          <a:endParaRPr lang="es-ES">
            <a:latin typeface="+mj-lt"/>
          </a:endParaRPr>
        </a:p>
      </dgm:t>
    </dgm:pt>
    <dgm:pt modelId="{C596B9E0-9EEB-4538-9BA3-66121B0AC9BA}">
      <dgm:prSet phldrT="[Texto]" custT="1"/>
      <dgm:spPr/>
      <dgm:t>
        <a:bodyPr/>
        <a:lstStyle/>
        <a:p>
          <a:r>
            <a:rPr lang="es-ES" sz="1800" dirty="0" smtClean="0">
              <a:latin typeface="+mj-lt"/>
              <a:ea typeface="Times New Roman" panose="02020603050405020304" pitchFamily="18" charset="0"/>
            </a:rPr>
            <a:t>Técnica de crecimiento de película fina</a:t>
          </a:r>
          <a:endParaRPr lang="es-ES" sz="1800" dirty="0">
            <a:latin typeface="+mj-lt"/>
            <a:ea typeface="Times New Roman" panose="02020603050405020304" pitchFamily="18" charset="0"/>
          </a:endParaRPr>
        </a:p>
      </dgm:t>
    </dgm:pt>
    <dgm:pt modelId="{4FCF96F9-F2A5-4E94-9D9B-9D7443806D79}" type="parTrans" cxnId="{55BA89CA-50D7-42F0-91B9-86349E45318A}">
      <dgm:prSet/>
      <dgm:spPr/>
      <dgm:t>
        <a:bodyPr/>
        <a:lstStyle/>
        <a:p>
          <a:endParaRPr lang="es-ES">
            <a:latin typeface="+mj-lt"/>
          </a:endParaRPr>
        </a:p>
      </dgm:t>
    </dgm:pt>
    <dgm:pt modelId="{CFF4B51E-B393-4379-AD80-AE50A50D6818}" type="sibTrans" cxnId="{55BA89CA-50D7-42F0-91B9-86349E45318A}">
      <dgm:prSet/>
      <dgm:spPr/>
      <dgm:t>
        <a:bodyPr/>
        <a:lstStyle/>
        <a:p>
          <a:endParaRPr lang="es-ES">
            <a:latin typeface="+mj-lt"/>
          </a:endParaRPr>
        </a:p>
      </dgm:t>
    </dgm:pt>
    <dgm:pt modelId="{8AB763E5-5BE0-483C-847D-75E114CA8F7B}">
      <dgm:prSet phldrT="[Texto]" custT="1"/>
      <dgm:spPr/>
      <dgm:t>
        <a:bodyPr/>
        <a:lstStyle/>
        <a:p>
          <a:r>
            <a:rPr lang="es-EC" sz="1400" b="0" smtClean="0">
              <a:latin typeface="+mj-lt"/>
              <a:ea typeface="Times New Roman" panose="02020603050405020304" pitchFamily="18" charset="0"/>
            </a:rPr>
            <a:t>TGA&lt; 300°C</a:t>
          </a:r>
          <a:endParaRPr lang="es-ES" sz="1400" b="0" dirty="0">
            <a:latin typeface="+mj-lt"/>
          </a:endParaRPr>
        </a:p>
      </dgm:t>
    </dgm:pt>
    <dgm:pt modelId="{0DCB66F4-42EA-4A08-8F3D-E92104FCC31D}" type="parTrans" cxnId="{97082259-1F0A-455E-9DF5-51884DD7EA1F}">
      <dgm:prSet/>
      <dgm:spPr/>
      <dgm:t>
        <a:bodyPr/>
        <a:lstStyle/>
        <a:p>
          <a:endParaRPr lang="es-ES">
            <a:latin typeface="+mj-lt"/>
          </a:endParaRPr>
        </a:p>
      </dgm:t>
    </dgm:pt>
    <dgm:pt modelId="{6A602FBA-6FF6-4049-A506-EF9C2B30E3EC}" type="sibTrans" cxnId="{97082259-1F0A-455E-9DF5-51884DD7EA1F}">
      <dgm:prSet/>
      <dgm:spPr/>
      <dgm:t>
        <a:bodyPr/>
        <a:lstStyle/>
        <a:p>
          <a:endParaRPr lang="es-ES">
            <a:latin typeface="+mj-lt"/>
          </a:endParaRPr>
        </a:p>
      </dgm:t>
    </dgm:pt>
    <dgm:pt modelId="{CC46C880-52E0-4B7F-ACAF-C01A6F849474}">
      <dgm:prSet phldrT="[Texto]" custT="1"/>
      <dgm:spPr/>
      <dgm:t>
        <a:bodyPr/>
        <a:lstStyle/>
        <a:p>
          <a:r>
            <a:rPr lang="es-EC" sz="1400" b="0" smtClean="0">
              <a:latin typeface="+mj-lt"/>
              <a:ea typeface="Times New Roman" panose="02020603050405020304" pitchFamily="18" charset="0"/>
            </a:rPr>
            <a:t>Spin-coating, dip-coating</a:t>
          </a:r>
          <a:endParaRPr lang="es-ES" sz="1400" b="0" dirty="0">
            <a:latin typeface="+mj-lt"/>
            <a:ea typeface="Times New Roman" panose="02020603050405020304" pitchFamily="18" charset="0"/>
          </a:endParaRPr>
        </a:p>
      </dgm:t>
    </dgm:pt>
    <dgm:pt modelId="{FA7505C5-4705-406A-9F34-3DB482038081}" type="parTrans" cxnId="{242DE354-3AB9-484E-8734-A5E8D63413E3}">
      <dgm:prSet/>
      <dgm:spPr/>
      <dgm:t>
        <a:bodyPr/>
        <a:lstStyle/>
        <a:p>
          <a:endParaRPr lang="es-ES">
            <a:latin typeface="+mj-lt"/>
          </a:endParaRPr>
        </a:p>
      </dgm:t>
    </dgm:pt>
    <dgm:pt modelId="{BFE6B88A-86AA-4C03-8964-B08B67A464D6}" type="sibTrans" cxnId="{242DE354-3AB9-484E-8734-A5E8D63413E3}">
      <dgm:prSet/>
      <dgm:spPr/>
      <dgm:t>
        <a:bodyPr/>
        <a:lstStyle/>
        <a:p>
          <a:endParaRPr lang="es-ES">
            <a:latin typeface="+mj-lt"/>
          </a:endParaRPr>
        </a:p>
      </dgm:t>
    </dgm:pt>
    <dgm:pt modelId="{2353B697-3BB5-4E67-8957-C4F649FF6D0F}">
      <dgm:prSet phldrT="[Texto]" custT="1"/>
      <dgm:spPr/>
      <dgm:t>
        <a:bodyPr/>
        <a:lstStyle/>
        <a:p>
          <a:r>
            <a:rPr lang="es-ES" sz="1400" b="0" smtClean="0">
              <a:latin typeface="+mj-lt"/>
              <a:ea typeface="Times New Roman" panose="02020603050405020304" pitchFamily="18" charset="0"/>
            </a:rPr>
            <a:t>PVD, CVD, Sputtering</a:t>
          </a:r>
          <a:endParaRPr lang="es-ES" sz="1400" b="0" dirty="0">
            <a:latin typeface="+mj-lt"/>
            <a:ea typeface="Times New Roman" panose="02020603050405020304" pitchFamily="18" charset="0"/>
          </a:endParaRPr>
        </a:p>
      </dgm:t>
    </dgm:pt>
    <dgm:pt modelId="{C935ABF0-3036-4AEF-B829-6F87E51096D8}" type="parTrans" cxnId="{411A8977-C60F-488F-87F3-11C1692B7502}">
      <dgm:prSet/>
      <dgm:spPr/>
      <dgm:t>
        <a:bodyPr/>
        <a:lstStyle/>
        <a:p>
          <a:endParaRPr lang="es-ES">
            <a:latin typeface="+mj-lt"/>
          </a:endParaRPr>
        </a:p>
      </dgm:t>
    </dgm:pt>
    <dgm:pt modelId="{8C29617E-45EE-48AE-98A5-49200C418F7F}" type="sibTrans" cxnId="{411A8977-C60F-488F-87F3-11C1692B7502}">
      <dgm:prSet/>
      <dgm:spPr/>
      <dgm:t>
        <a:bodyPr/>
        <a:lstStyle/>
        <a:p>
          <a:endParaRPr lang="es-ES">
            <a:latin typeface="+mj-lt"/>
          </a:endParaRPr>
        </a:p>
      </dgm:t>
    </dgm:pt>
    <dgm:pt modelId="{1CFD203C-2004-4168-BAD7-718D9E11BD03}" type="pres">
      <dgm:prSet presAssocID="{F1BDAC48-B7DA-4DA9-822A-CD97CAB2437D}" presName="diagram" presStyleCnt="0">
        <dgm:presLayoutVars>
          <dgm:chPref val="1"/>
          <dgm:dir/>
          <dgm:animOne val="branch"/>
          <dgm:animLvl val="lvl"/>
          <dgm:resizeHandles val="exact"/>
        </dgm:presLayoutVars>
      </dgm:prSet>
      <dgm:spPr/>
      <dgm:t>
        <a:bodyPr/>
        <a:lstStyle/>
        <a:p>
          <a:endParaRPr lang="es-ES"/>
        </a:p>
      </dgm:t>
    </dgm:pt>
    <dgm:pt modelId="{DA4A4292-45AE-4530-9D60-F2B94F4A53CA}" type="pres">
      <dgm:prSet presAssocID="{3E599D12-115D-4AEF-84F6-A1E23D9748BB}" presName="root1" presStyleCnt="0"/>
      <dgm:spPr/>
    </dgm:pt>
    <dgm:pt modelId="{1DBC3AEA-0043-4DB9-BC44-4F1322BFFECF}" type="pres">
      <dgm:prSet presAssocID="{3E599D12-115D-4AEF-84F6-A1E23D9748BB}" presName="LevelOneTextNode" presStyleLbl="node0" presStyleIdx="0" presStyleCnt="1" custScaleX="119862" custScaleY="198509">
        <dgm:presLayoutVars>
          <dgm:chPref val="3"/>
        </dgm:presLayoutVars>
      </dgm:prSet>
      <dgm:spPr/>
      <dgm:t>
        <a:bodyPr/>
        <a:lstStyle/>
        <a:p>
          <a:endParaRPr lang="es-ES"/>
        </a:p>
      </dgm:t>
    </dgm:pt>
    <dgm:pt modelId="{7B8F1E81-0983-4CD9-8769-FB0C2577CE03}" type="pres">
      <dgm:prSet presAssocID="{3E599D12-115D-4AEF-84F6-A1E23D9748BB}" presName="level2hierChild" presStyleCnt="0"/>
      <dgm:spPr/>
    </dgm:pt>
    <dgm:pt modelId="{3BA33039-781F-4F3E-9926-1D6432684804}" type="pres">
      <dgm:prSet presAssocID="{528E5242-F24F-4599-889E-C6F4934989E3}" presName="conn2-1" presStyleLbl="parChTrans1D2" presStyleIdx="0" presStyleCnt="1"/>
      <dgm:spPr/>
      <dgm:t>
        <a:bodyPr/>
        <a:lstStyle/>
        <a:p>
          <a:endParaRPr lang="es-ES"/>
        </a:p>
      </dgm:t>
    </dgm:pt>
    <dgm:pt modelId="{34837410-96D3-45DC-93DA-68B664037450}" type="pres">
      <dgm:prSet presAssocID="{528E5242-F24F-4599-889E-C6F4934989E3}" presName="connTx" presStyleLbl="parChTrans1D2" presStyleIdx="0" presStyleCnt="1"/>
      <dgm:spPr/>
      <dgm:t>
        <a:bodyPr/>
        <a:lstStyle/>
        <a:p>
          <a:endParaRPr lang="es-ES"/>
        </a:p>
      </dgm:t>
    </dgm:pt>
    <dgm:pt modelId="{E471A654-67ED-4352-98E9-8505B1C79FD7}" type="pres">
      <dgm:prSet presAssocID="{A6A4B269-DD4F-4516-9311-E8E964391978}" presName="root2" presStyleCnt="0"/>
      <dgm:spPr/>
    </dgm:pt>
    <dgm:pt modelId="{E520BBDA-1A33-45C0-928A-C79628CBED27}" type="pres">
      <dgm:prSet presAssocID="{A6A4B269-DD4F-4516-9311-E8E964391978}" presName="LevelTwoTextNode" presStyleLbl="node2" presStyleIdx="0" presStyleCnt="1" custScaleX="141926" custScaleY="198509">
        <dgm:presLayoutVars>
          <dgm:chPref val="3"/>
        </dgm:presLayoutVars>
      </dgm:prSet>
      <dgm:spPr/>
      <dgm:t>
        <a:bodyPr/>
        <a:lstStyle/>
        <a:p>
          <a:endParaRPr lang="es-ES"/>
        </a:p>
      </dgm:t>
    </dgm:pt>
    <dgm:pt modelId="{9562F6DC-B303-4EE3-9F3F-E6866EE0E456}" type="pres">
      <dgm:prSet presAssocID="{A6A4B269-DD4F-4516-9311-E8E964391978}" presName="level3hierChild" presStyleCnt="0"/>
      <dgm:spPr/>
    </dgm:pt>
    <dgm:pt modelId="{C831B150-8E9C-49A7-A0C8-D4DA5547D26A}" type="pres">
      <dgm:prSet presAssocID="{4FCF96F9-F2A5-4E94-9D9B-9D7443806D79}" presName="conn2-1" presStyleLbl="parChTrans1D3" presStyleIdx="0" presStyleCnt="1"/>
      <dgm:spPr/>
      <dgm:t>
        <a:bodyPr/>
        <a:lstStyle/>
        <a:p>
          <a:endParaRPr lang="es-ES"/>
        </a:p>
      </dgm:t>
    </dgm:pt>
    <dgm:pt modelId="{22038AD1-FAFF-4CB6-B96A-0D24FECD87AC}" type="pres">
      <dgm:prSet presAssocID="{4FCF96F9-F2A5-4E94-9D9B-9D7443806D79}" presName="connTx" presStyleLbl="parChTrans1D3" presStyleIdx="0" presStyleCnt="1"/>
      <dgm:spPr/>
      <dgm:t>
        <a:bodyPr/>
        <a:lstStyle/>
        <a:p>
          <a:endParaRPr lang="es-ES"/>
        </a:p>
      </dgm:t>
    </dgm:pt>
    <dgm:pt modelId="{7E0F4A42-7F84-438D-9AA0-2FA732A726F9}" type="pres">
      <dgm:prSet presAssocID="{C596B9E0-9EEB-4538-9BA3-66121B0AC9BA}" presName="root2" presStyleCnt="0"/>
      <dgm:spPr/>
    </dgm:pt>
    <dgm:pt modelId="{152CC625-8947-4736-9B48-F0D34E3DBE2B}" type="pres">
      <dgm:prSet presAssocID="{C596B9E0-9EEB-4538-9BA3-66121B0AC9BA}" presName="LevelTwoTextNode" presStyleLbl="node3" presStyleIdx="0" presStyleCnt="1" custScaleX="119862" custScaleY="198509">
        <dgm:presLayoutVars>
          <dgm:chPref val="3"/>
        </dgm:presLayoutVars>
      </dgm:prSet>
      <dgm:spPr/>
      <dgm:t>
        <a:bodyPr/>
        <a:lstStyle/>
        <a:p>
          <a:endParaRPr lang="es-ES"/>
        </a:p>
      </dgm:t>
    </dgm:pt>
    <dgm:pt modelId="{AF92EB15-0629-4217-A213-EED56F5CC897}" type="pres">
      <dgm:prSet presAssocID="{C596B9E0-9EEB-4538-9BA3-66121B0AC9BA}" presName="level3hierChild" presStyleCnt="0"/>
      <dgm:spPr/>
    </dgm:pt>
    <dgm:pt modelId="{CAB0A89F-53AC-48A4-B552-2BD8F2115005}" type="pres">
      <dgm:prSet presAssocID="{F543C88D-D7C9-4EC1-AA30-197392FFDF25}" presName="conn2-1" presStyleLbl="parChTrans1D4" presStyleIdx="0" presStyleCnt="4"/>
      <dgm:spPr/>
      <dgm:t>
        <a:bodyPr/>
        <a:lstStyle/>
        <a:p>
          <a:endParaRPr lang="es-ES"/>
        </a:p>
      </dgm:t>
    </dgm:pt>
    <dgm:pt modelId="{2574D346-C90B-4633-B49D-CB5A2181E6D6}" type="pres">
      <dgm:prSet presAssocID="{F543C88D-D7C9-4EC1-AA30-197392FFDF25}" presName="connTx" presStyleLbl="parChTrans1D4" presStyleIdx="0" presStyleCnt="4"/>
      <dgm:spPr/>
      <dgm:t>
        <a:bodyPr/>
        <a:lstStyle/>
        <a:p>
          <a:endParaRPr lang="es-ES"/>
        </a:p>
      </dgm:t>
    </dgm:pt>
    <dgm:pt modelId="{465F7F9B-8E7A-42DF-B16C-25D17CAE2291}" type="pres">
      <dgm:prSet presAssocID="{ECA33227-7F04-4EB0-89E0-2F42AB7EDE8C}" presName="root2" presStyleCnt="0"/>
      <dgm:spPr/>
    </dgm:pt>
    <dgm:pt modelId="{C2D4F149-3401-47FD-9652-3DD380BD91B5}" type="pres">
      <dgm:prSet presAssocID="{ECA33227-7F04-4EB0-89E0-2F42AB7EDE8C}" presName="LevelTwoTextNode" presStyleLbl="node4" presStyleIdx="0" presStyleCnt="4">
        <dgm:presLayoutVars>
          <dgm:chPref val="3"/>
        </dgm:presLayoutVars>
      </dgm:prSet>
      <dgm:spPr/>
      <dgm:t>
        <a:bodyPr/>
        <a:lstStyle/>
        <a:p>
          <a:endParaRPr lang="es-ES"/>
        </a:p>
      </dgm:t>
    </dgm:pt>
    <dgm:pt modelId="{993769D0-4222-4894-B7C8-2C05AC4FAE21}" type="pres">
      <dgm:prSet presAssocID="{ECA33227-7F04-4EB0-89E0-2F42AB7EDE8C}" presName="level3hierChild" presStyleCnt="0"/>
      <dgm:spPr/>
    </dgm:pt>
    <dgm:pt modelId="{CD03DD4B-7803-438C-8BA9-F1CB6BD04C0E}" type="pres">
      <dgm:prSet presAssocID="{C935ABF0-3036-4AEF-B829-6F87E51096D8}" presName="conn2-1" presStyleLbl="parChTrans1D4" presStyleIdx="1" presStyleCnt="4"/>
      <dgm:spPr/>
      <dgm:t>
        <a:bodyPr/>
        <a:lstStyle/>
        <a:p>
          <a:endParaRPr lang="es-ES"/>
        </a:p>
      </dgm:t>
    </dgm:pt>
    <dgm:pt modelId="{9BD3F006-674E-4D58-A9EE-7DBDB0F4EC21}" type="pres">
      <dgm:prSet presAssocID="{C935ABF0-3036-4AEF-B829-6F87E51096D8}" presName="connTx" presStyleLbl="parChTrans1D4" presStyleIdx="1" presStyleCnt="4"/>
      <dgm:spPr/>
      <dgm:t>
        <a:bodyPr/>
        <a:lstStyle/>
        <a:p>
          <a:endParaRPr lang="es-ES"/>
        </a:p>
      </dgm:t>
    </dgm:pt>
    <dgm:pt modelId="{257DDA34-7C1E-4D66-A8FF-0391E5CC8F09}" type="pres">
      <dgm:prSet presAssocID="{2353B697-3BB5-4E67-8957-C4F649FF6D0F}" presName="root2" presStyleCnt="0"/>
      <dgm:spPr/>
    </dgm:pt>
    <dgm:pt modelId="{9839D66B-E09C-42E7-A40C-BBFCD502F7B5}" type="pres">
      <dgm:prSet presAssocID="{2353B697-3BB5-4E67-8957-C4F649FF6D0F}" presName="LevelTwoTextNode" presStyleLbl="node4" presStyleIdx="1" presStyleCnt="4">
        <dgm:presLayoutVars>
          <dgm:chPref val="3"/>
        </dgm:presLayoutVars>
      </dgm:prSet>
      <dgm:spPr/>
      <dgm:t>
        <a:bodyPr/>
        <a:lstStyle/>
        <a:p>
          <a:endParaRPr lang="es-ES"/>
        </a:p>
      </dgm:t>
    </dgm:pt>
    <dgm:pt modelId="{D7BB4BA3-0CFC-42B0-BB2B-E16A9E126655}" type="pres">
      <dgm:prSet presAssocID="{2353B697-3BB5-4E67-8957-C4F649FF6D0F}" presName="level3hierChild" presStyleCnt="0"/>
      <dgm:spPr/>
    </dgm:pt>
    <dgm:pt modelId="{0E9B1A54-7F28-4664-9A48-AA4932C4236E}" type="pres">
      <dgm:prSet presAssocID="{0DCB66F4-42EA-4A08-8F3D-E92104FCC31D}" presName="conn2-1" presStyleLbl="parChTrans1D4" presStyleIdx="2" presStyleCnt="4"/>
      <dgm:spPr/>
      <dgm:t>
        <a:bodyPr/>
        <a:lstStyle/>
        <a:p>
          <a:endParaRPr lang="es-ES"/>
        </a:p>
      </dgm:t>
    </dgm:pt>
    <dgm:pt modelId="{8359EC03-E36A-4588-BB91-97D48F7A9273}" type="pres">
      <dgm:prSet presAssocID="{0DCB66F4-42EA-4A08-8F3D-E92104FCC31D}" presName="connTx" presStyleLbl="parChTrans1D4" presStyleIdx="2" presStyleCnt="4"/>
      <dgm:spPr/>
      <dgm:t>
        <a:bodyPr/>
        <a:lstStyle/>
        <a:p>
          <a:endParaRPr lang="es-ES"/>
        </a:p>
      </dgm:t>
    </dgm:pt>
    <dgm:pt modelId="{848D94B8-A8CE-4FDA-915D-B56537E943D9}" type="pres">
      <dgm:prSet presAssocID="{8AB763E5-5BE0-483C-847D-75E114CA8F7B}" presName="root2" presStyleCnt="0"/>
      <dgm:spPr/>
    </dgm:pt>
    <dgm:pt modelId="{158C63F7-39E9-4D37-B887-0C6250AC8A3C}" type="pres">
      <dgm:prSet presAssocID="{8AB763E5-5BE0-483C-847D-75E114CA8F7B}" presName="LevelTwoTextNode" presStyleLbl="node4" presStyleIdx="2" presStyleCnt="4">
        <dgm:presLayoutVars>
          <dgm:chPref val="3"/>
        </dgm:presLayoutVars>
      </dgm:prSet>
      <dgm:spPr/>
      <dgm:t>
        <a:bodyPr/>
        <a:lstStyle/>
        <a:p>
          <a:endParaRPr lang="es-ES"/>
        </a:p>
      </dgm:t>
    </dgm:pt>
    <dgm:pt modelId="{681253FD-651B-425B-842E-DD798A736536}" type="pres">
      <dgm:prSet presAssocID="{8AB763E5-5BE0-483C-847D-75E114CA8F7B}" presName="level3hierChild" presStyleCnt="0"/>
      <dgm:spPr/>
    </dgm:pt>
    <dgm:pt modelId="{7DB973FF-5C22-4871-843F-02607FCEEC1B}" type="pres">
      <dgm:prSet presAssocID="{FA7505C5-4705-406A-9F34-3DB482038081}" presName="conn2-1" presStyleLbl="parChTrans1D4" presStyleIdx="3" presStyleCnt="4"/>
      <dgm:spPr/>
      <dgm:t>
        <a:bodyPr/>
        <a:lstStyle/>
        <a:p>
          <a:endParaRPr lang="es-ES"/>
        </a:p>
      </dgm:t>
    </dgm:pt>
    <dgm:pt modelId="{BBB8367C-774C-4307-B3C0-30B5478245B9}" type="pres">
      <dgm:prSet presAssocID="{FA7505C5-4705-406A-9F34-3DB482038081}" presName="connTx" presStyleLbl="parChTrans1D4" presStyleIdx="3" presStyleCnt="4"/>
      <dgm:spPr/>
      <dgm:t>
        <a:bodyPr/>
        <a:lstStyle/>
        <a:p>
          <a:endParaRPr lang="es-ES"/>
        </a:p>
      </dgm:t>
    </dgm:pt>
    <dgm:pt modelId="{5728C844-CCC3-4966-B224-71D55CF45F1B}" type="pres">
      <dgm:prSet presAssocID="{CC46C880-52E0-4B7F-ACAF-C01A6F849474}" presName="root2" presStyleCnt="0"/>
      <dgm:spPr/>
    </dgm:pt>
    <dgm:pt modelId="{2E3A24B4-447F-459C-A342-9EBE9558D167}" type="pres">
      <dgm:prSet presAssocID="{CC46C880-52E0-4B7F-ACAF-C01A6F849474}" presName="LevelTwoTextNode" presStyleLbl="node4" presStyleIdx="3" presStyleCnt="4">
        <dgm:presLayoutVars>
          <dgm:chPref val="3"/>
        </dgm:presLayoutVars>
      </dgm:prSet>
      <dgm:spPr/>
      <dgm:t>
        <a:bodyPr/>
        <a:lstStyle/>
        <a:p>
          <a:endParaRPr lang="es-ES"/>
        </a:p>
      </dgm:t>
    </dgm:pt>
    <dgm:pt modelId="{8A5F3D3E-5369-4118-8C8F-4A2BC12FDFAD}" type="pres">
      <dgm:prSet presAssocID="{CC46C880-52E0-4B7F-ACAF-C01A6F849474}" presName="level3hierChild" presStyleCnt="0"/>
      <dgm:spPr/>
    </dgm:pt>
  </dgm:ptLst>
  <dgm:cxnLst>
    <dgm:cxn modelId="{6A5F8C31-449A-4213-A93A-DE4C22C75A1A}" type="presOf" srcId="{8AB763E5-5BE0-483C-847D-75E114CA8F7B}" destId="{158C63F7-39E9-4D37-B887-0C6250AC8A3C}" srcOrd="0" destOrd="0" presId="urn:microsoft.com/office/officeart/2005/8/layout/hierarchy2"/>
    <dgm:cxn modelId="{92D2B48A-75A0-444F-A321-4709D87C8D90}" type="presOf" srcId="{0DCB66F4-42EA-4A08-8F3D-E92104FCC31D}" destId="{8359EC03-E36A-4588-BB91-97D48F7A9273}" srcOrd="1" destOrd="0" presId="urn:microsoft.com/office/officeart/2005/8/layout/hierarchy2"/>
    <dgm:cxn modelId="{55BA89CA-50D7-42F0-91B9-86349E45318A}" srcId="{A6A4B269-DD4F-4516-9311-E8E964391978}" destId="{C596B9E0-9EEB-4538-9BA3-66121B0AC9BA}" srcOrd="0" destOrd="0" parTransId="{4FCF96F9-F2A5-4E94-9D9B-9D7443806D79}" sibTransId="{CFF4B51E-B393-4379-AD80-AE50A50D6818}"/>
    <dgm:cxn modelId="{29C6E7EE-CC30-4338-9267-16B9AFAEE5B0}" type="presOf" srcId="{3E599D12-115D-4AEF-84F6-A1E23D9748BB}" destId="{1DBC3AEA-0043-4DB9-BC44-4F1322BFFECF}" srcOrd="0" destOrd="0" presId="urn:microsoft.com/office/officeart/2005/8/layout/hierarchy2"/>
    <dgm:cxn modelId="{7BC19675-5F8F-44CE-8197-5DB9503A8965}" type="presOf" srcId="{2353B697-3BB5-4E67-8957-C4F649FF6D0F}" destId="{9839D66B-E09C-42E7-A40C-BBFCD502F7B5}" srcOrd="0" destOrd="0" presId="urn:microsoft.com/office/officeart/2005/8/layout/hierarchy2"/>
    <dgm:cxn modelId="{0DA1517B-A46A-4503-959A-B260DC2375FB}" type="presOf" srcId="{F543C88D-D7C9-4EC1-AA30-197392FFDF25}" destId="{2574D346-C90B-4633-B49D-CB5A2181E6D6}" srcOrd="1" destOrd="0" presId="urn:microsoft.com/office/officeart/2005/8/layout/hierarchy2"/>
    <dgm:cxn modelId="{4008963B-3849-42FC-84F6-8060F9AFBDD5}" type="presOf" srcId="{FA7505C5-4705-406A-9F34-3DB482038081}" destId="{BBB8367C-774C-4307-B3C0-30B5478245B9}" srcOrd="1" destOrd="0" presId="urn:microsoft.com/office/officeart/2005/8/layout/hierarchy2"/>
    <dgm:cxn modelId="{FFC0BF9F-68FB-4C39-9DB0-96B3E4F7C4A5}" type="presOf" srcId="{4FCF96F9-F2A5-4E94-9D9B-9D7443806D79}" destId="{22038AD1-FAFF-4CB6-B96A-0D24FECD87AC}" srcOrd="1" destOrd="0" presId="urn:microsoft.com/office/officeart/2005/8/layout/hierarchy2"/>
    <dgm:cxn modelId="{91844071-AE67-41FE-AFB4-2E9AD6A492A8}" type="presOf" srcId="{0DCB66F4-42EA-4A08-8F3D-E92104FCC31D}" destId="{0E9B1A54-7F28-4664-9A48-AA4932C4236E}" srcOrd="0" destOrd="0" presId="urn:microsoft.com/office/officeart/2005/8/layout/hierarchy2"/>
    <dgm:cxn modelId="{E9B7E957-31E8-404C-A0A7-8F437CF5EED0}" type="presOf" srcId="{FA7505C5-4705-406A-9F34-3DB482038081}" destId="{7DB973FF-5C22-4871-843F-02607FCEEC1B}" srcOrd="0" destOrd="0" presId="urn:microsoft.com/office/officeart/2005/8/layout/hierarchy2"/>
    <dgm:cxn modelId="{4E1BC1C2-A3B3-4CF7-9EB8-9026E5122605}" srcId="{3E599D12-115D-4AEF-84F6-A1E23D9748BB}" destId="{A6A4B269-DD4F-4516-9311-E8E964391978}" srcOrd="0" destOrd="0" parTransId="{528E5242-F24F-4599-889E-C6F4934989E3}" sibTransId="{D245CB65-8847-49FE-8079-9E1F58AD0BEB}"/>
    <dgm:cxn modelId="{97082259-1F0A-455E-9DF5-51884DD7EA1F}" srcId="{C596B9E0-9EEB-4538-9BA3-66121B0AC9BA}" destId="{8AB763E5-5BE0-483C-847D-75E114CA8F7B}" srcOrd="1" destOrd="0" parTransId="{0DCB66F4-42EA-4A08-8F3D-E92104FCC31D}" sibTransId="{6A602FBA-6FF6-4049-A506-EF9C2B30E3EC}"/>
    <dgm:cxn modelId="{9701C3D9-D2EC-4310-856C-DC0D3CC7D934}" type="presOf" srcId="{4FCF96F9-F2A5-4E94-9D9B-9D7443806D79}" destId="{C831B150-8E9C-49A7-A0C8-D4DA5547D26A}" srcOrd="0" destOrd="0" presId="urn:microsoft.com/office/officeart/2005/8/layout/hierarchy2"/>
    <dgm:cxn modelId="{FDA5E489-28EF-452E-AAA6-0D7FF02AEBC6}" type="presOf" srcId="{F1BDAC48-B7DA-4DA9-822A-CD97CAB2437D}" destId="{1CFD203C-2004-4168-BAD7-718D9E11BD03}" srcOrd="0" destOrd="0" presId="urn:microsoft.com/office/officeart/2005/8/layout/hierarchy2"/>
    <dgm:cxn modelId="{14FC58AA-F615-44B6-92BB-14B325F9C4D1}" srcId="{F1BDAC48-B7DA-4DA9-822A-CD97CAB2437D}" destId="{3E599D12-115D-4AEF-84F6-A1E23D9748BB}" srcOrd="0" destOrd="0" parTransId="{ABFAB863-ED30-4EEB-A97F-090B3F30214B}" sibTransId="{E54EDE85-3845-4394-85DD-185F2874F741}"/>
    <dgm:cxn modelId="{C8F8100B-A440-4D53-B0E3-786EB0131120}" type="presOf" srcId="{C935ABF0-3036-4AEF-B829-6F87E51096D8}" destId="{CD03DD4B-7803-438C-8BA9-F1CB6BD04C0E}" srcOrd="0" destOrd="0" presId="urn:microsoft.com/office/officeart/2005/8/layout/hierarchy2"/>
    <dgm:cxn modelId="{33262E29-F1DE-4EB2-BF7A-C99C7152ABC1}" srcId="{C596B9E0-9EEB-4538-9BA3-66121B0AC9BA}" destId="{ECA33227-7F04-4EB0-89E0-2F42AB7EDE8C}" srcOrd="0" destOrd="0" parTransId="{F543C88D-D7C9-4EC1-AA30-197392FFDF25}" sibTransId="{18C27528-82C3-41B5-844D-9125AF8FAB64}"/>
    <dgm:cxn modelId="{47E4F7F9-72B0-4EF2-AA3F-D0DC1DC09092}" type="presOf" srcId="{F543C88D-D7C9-4EC1-AA30-197392FFDF25}" destId="{CAB0A89F-53AC-48A4-B552-2BD8F2115005}" srcOrd="0" destOrd="0" presId="urn:microsoft.com/office/officeart/2005/8/layout/hierarchy2"/>
    <dgm:cxn modelId="{4D398B59-53BA-4D1F-8644-4B5ADF24CC27}" type="presOf" srcId="{C935ABF0-3036-4AEF-B829-6F87E51096D8}" destId="{9BD3F006-674E-4D58-A9EE-7DBDB0F4EC21}" srcOrd="1" destOrd="0" presId="urn:microsoft.com/office/officeart/2005/8/layout/hierarchy2"/>
    <dgm:cxn modelId="{727F5775-81ED-4AFB-98CC-6B6E7B280B79}" type="presOf" srcId="{528E5242-F24F-4599-889E-C6F4934989E3}" destId="{3BA33039-781F-4F3E-9926-1D6432684804}" srcOrd="0" destOrd="0" presId="urn:microsoft.com/office/officeart/2005/8/layout/hierarchy2"/>
    <dgm:cxn modelId="{27009B4E-B51A-42F8-8538-76B7EC38134F}" type="presOf" srcId="{ECA33227-7F04-4EB0-89E0-2F42AB7EDE8C}" destId="{C2D4F149-3401-47FD-9652-3DD380BD91B5}" srcOrd="0" destOrd="0" presId="urn:microsoft.com/office/officeart/2005/8/layout/hierarchy2"/>
    <dgm:cxn modelId="{BF0F8C1C-F9A2-4F4D-8AAD-EEDBCD13854E}" type="presOf" srcId="{A6A4B269-DD4F-4516-9311-E8E964391978}" destId="{E520BBDA-1A33-45C0-928A-C79628CBED27}" srcOrd="0" destOrd="0" presId="urn:microsoft.com/office/officeart/2005/8/layout/hierarchy2"/>
    <dgm:cxn modelId="{411A8977-C60F-488F-87F3-11C1692B7502}" srcId="{ECA33227-7F04-4EB0-89E0-2F42AB7EDE8C}" destId="{2353B697-3BB5-4E67-8957-C4F649FF6D0F}" srcOrd="0" destOrd="0" parTransId="{C935ABF0-3036-4AEF-B829-6F87E51096D8}" sibTransId="{8C29617E-45EE-48AE-98A5-49200C418F7F}"/>
    <dgm:cxn modelId="{1AB1BE93-CFA1-4272-B786-C47910FFCD4C}" type="presOf" srcId="{CC46C880-52E0-4B7F-ACAF-C01A6F849474}" destId="{2E3A24B4-447F-459C-A342-9EBE9558D167}" srcOrd="0" destOrd="0" presId="urn:microsoft.com/office/officeart/2005/8/layout/hierarchy2"/>
    <dgm:cxn modelId="{29E080AC-AA61-4F13-B755-D7E915CD5BEA}" type="presOf" srcId="{C596B9E0-9EEB-4538-9BA3-66121B0AC9BA}" destId="{152CC625-8947-4736-9B48-F0D34E3DBE2B}" srcOrd="0" destOrd="0" presId="urn:microsoft.com/office/officeart/2005/8/layout/hierarchy2"/>
    <dgm:cxn modelId="{C7711B11-FD6E-4633-9243-12795C1EDD5B}" type="presOf" srcId="{528E5242-F24F-4599-889E-C6F4934989E3}" destId="{34837410-96D3-45DC-93DA-68B664037450}" srcOrd="1" destOrd="0" presId="urn:microsoft.com/office/officeart/2005/8/layout/hierarchy2"/>
    <dgm:cxn modelId="{242DE354-3AB9-484E-8734-A5E8D63413E3}" srcId="{8AB763E5-5BE0-483C-847D-75E114CA8F7B}" destId="{CC46C880-52E0-4B7F-ACAF-C01A6F849474}" srcOrd="0" destOrd="0" parTransId="{FA7505C5-4705-406A-9F34-3DB482038081}" sibTransId="{BFE6B88A-86AA-4C03-8964-B08B67A464D6}"/>
    <dgm:cxn modelId="{AD5E601B-80C4-48E4-84D0-98821D1D514B}" type="presParOf" srcId="{1CFD203C-2004-4168-BAD7-718D9E11BD03}" destId="{DA4A4292-45AE-4530-9D60-F2B94F4A53CA}" srcOrd="0" destOrd="0" presId="urn:microsoft.com/office/officeart/2005/8/layout/hierarchy2"/>
    <dgm:cxn modelId="{CA2FEF39-7C7C-4013-93F6-8900616361D2}" type="presParOf" srcId="{DA4A4292-45AE-4530-9D60-F2B94F4A53CA}" destId="{1DBC3AEA-0043-4DB9-BC44-4F1322BFFECF}" srcOrd="0" destOrd="0" presId="urn:microsoft.com/office/officeart/2005/8/layout/hierarchy2"/>
    <dgm:cxn modelId="{661DC759-3849-447A-AD27-7AD98236B67A}" type="presParOf" srcId="{DA4A4292-45AE-4530-9D60-F2B94F4A53CA}" destId="{7B8F1E81-0983-4CD9-8769-FB0C2577CE03}" srcOrd="1" destOrd="0" presId="urn:microsoft.com/office/officeart/2005/8/layout/hierarchy2"/>
    <dgm:cxn modelId="{201A162E-626E-4BAB-ABA6-63BB74C69CA6}" type="presParOf" srcId="{7B8F1E81-0983-4CD9-8769-FB0C2577CE03}" destId="{3BA33039-781F-4F3E-9926-1D6432684804}" srcOrd="0" destOrd="0" presId="urn:microsoft.com/office/officeart/2005/8/layout/hierarchy2"/>
    <dgm:cxn modelId="{85A1A5AB-0553-40A3-81A9-68AB80DE2D47}" type="presParOf" srcId="{3BA33039-781F-4F3E-9926-1D6432684804}" destId="{34837410-96D3-45DC-93DA-68B664037450}" srcOrd="0" destOrd="0" presId="urn:microsoft.com/office/officeart/2005/8/layout/hierarchy2"/>
    <dgm:cxn modelId="{C0D1E3F5-656A-4588-94CC-AF517AFFCFA9}" type="presParOf" srcId="{7B8F1E81-0983-4CD9-8769-FB0C2577CE03}" destId="{E471A654-67ED-4352-98E9-8505B1C79FD7}" srcOrd="1" destOrd="0" presId="urn:microsoft.com/office/officeart/2005/8/layout/hierarchy2"/>
    <dgm:cxn modelId="{8772F892-962A-42E8-9295-F247F549E27B}" type="presParOf" srcId="{E471A654-67ED-4352-98E9-8505B1C79FD7}" destId="{E520BBDA-1A33-45C0-928A-C79628CBED27}" srcOrd="0" destOrd="0" presId="urn:microsoft.com/office/officeart/2005/8/layout/hierarchy2"/>
    <dgm:cxn modelId="{731D6352-999A-449A-816C-8BCD6284741F}" type="presParOf" srcId="{E471A654-67ED-4352-98E9-8505B1C79FD7}" destId="{9562F6DC-B303-4EE3-9F3F-E6866EE0E456}" srcOrd="1" destOrd="0" presId="urn:microsoft.com/office/officeart/2005/8/layout/hierarchy2"/>
    <dgm:cxn modelId="{9F75B024-4FB6-4207-9EE3-02CC608D81F6}" type="presParOf" srcId="{9562F6DC-B303-4EE3-9F3F-E6866EE0E456}" destId="{C831B150-8E9C-49A7-A0C8-D4DA5547D26A}" srcOrd="0" destOrd="0" presId="urn:microsoft.com/office/officeart/2005/8/layout/hierarchy2"/>
    <dgm:cxn modelId="{827588E5-5E2A-4624-A57C-0BB149F8F61D}" type="presParOf" srcId="{C831B150-8E9C-49A7-A0C8-D4DA5547D26A}" destId="{22038AD1-FAFF-4CB6-B96A-0D24FECD87AC}" srcOrd="0" destOrd="0" presId="urn:microsoft.com/office/officeart/2005/8/layout/hierarchy2"/>
    <dgm:cxn modelId="{4EBCCA80-7D98-407C-9012-749B81DEA6DD}" type="presParOf" srcId="{9562F6DC-B303-4EE3-9F3F-E6866EE0E456}" destId="{7E0F4A42-7F84-438D-9AA0-2FA732A726F9}" srcOrd="1" destOrd="0" presId="urn:microsoft.com/office/officeart/2005/8/layout/hierarchy2"/>
    <dgm:cxn modelId="{E0FC72F4-7012-4DEC-927A-13840567549F}" type="presParOf" srcId="{7E0F4A42-7F84-438D-9AA0-2FA732A726F9}" destId="{152CC625-8947-4736-9B48-F0D34E3DBE2B}" srcOrd="0" destOrd="0" presId="urn:microsoft.com/office/officeart/2005/8/layout/hierarchy2"/>
    <dgm:cxn modelId="{FD39D525-C968-4230-96A3-A0F354C70942}" type="presParOf" srcId="{7E0F4A42-7F84-438D-9AA0-2FA732A726F9}" destId="{AF92EB15-0629-4217-A213-EED56F5CC897}" srcOrd="1" destOrd="0" presId="urn:microsoft.com/office/officeart/2005/8/layout/hierarchy2"/>
    <dgm:cxn modelId="{AF99A0AA-BBD2-45D4-879F-551FE80720C1}" type="presParOf" srcId="{AF92EB15-0629-4217-A213-EED56F5CC897}" destId="{CAB0A89F-53AC-48A4-B552-2BD8F2115005}" srcOrd="0" destOrd="0" presId="urn:microsoft.com/office/officeart/2005/8/layout/hierarchy2"/>
    <dgm:cxn modelId="{F34E7AB0-0B12-410D-AC66-E821778E43F7}" type="presParOf" srcId="{CAB0A89F-53AC-48A4-B552-2BD8F2115005}" destId="{2574D346-C90B-4633-B49D-CB5A2181E6D6}" srcOrd="0" destOrd="0" presId="urn:microsoft.com/office/officeart/2005/8/layout/hierarchy2"/>
    <dgm:cxn modelId="{A4BC2722-0334-4262-AA27-D8A2FAD36CD2}" type="presParOf" srcId="{AF92EB15-0629-4217-A213-EED56F5CC897}" destId="{465F7F9B-8E7A-42DF-B16C-25D17CAE2291}" srcOrd="1" destOrd="0" presId="urn:microsoft.com/office/officeart/2005/8/layout/hierarchy2"/>
    <dgm:cxn modelId="{ADE3379D-BE81-4E91-BCEB-9151DE980113}" type="presParOf" srcId="{465F7F9B-8E7A-42DF-B16C-25D17CAE2291}" destId="{C2D4F149-3401-47FD-9652-3DD380BD91B5}" srcOrd="0" destOrd="0" presId="urn:microsoft.com/office/officeart/2005/8/layout/hierarchy2"/>
    <dgm:cxn modelId="{25512CAB-56BE-4B66-B209-E8F507D20A8D}" type="presParOf" srcId="{465F7F9B-8E7A-42DF-B16C-25D17CAE2291}" destId="{993769D0-4222-4894-B7C8-2C05AC4FAE21}" srcOrd="1" destOrd="0" presId="urn:microsoft.com/office/officeart/2005/8/layout/hierarchy2"/>
    <dgm:cxn modelId="{0C3A7CEA-2C50-47B8-9953-245C44F5479A}" type="presParOf" srcId="{993769D0-4222-4894-B7C8-2C05AC4FAE21}" destId="{CD03DD4B-7803-438C-8BA9-F1CB6BD04C0E}" srcOrd="0" destOrd="0" presId="urn:microsoft.com/office/officeart/2005/8/layout/hierarchy2"/>
    <dgm:cxn modelId="{44CBA0CB-8490-44C3-BF24-C01F72DD64A6}" type="presParOf" srcId="{CD03DD4B-7803-438C-8BA9-F1CB6BD04C0E}" destId="{9BD3F006-674E-4D58-A9EE-7DBDB0F4EC21}" srcOrd="0" destOrd="0" presId="urn:microsoft.com/office/officeart/2005/8/layout/hierarchy2"/>
    <dgm:cxn modelId="{EFFF840E-2DFB-4340-AA35-EE8E905EF4FD}" type="presParOf" srcId="{993769D0-4222-4894-B7C8-2C05AC4FAE21}" destId="{257DDA34-7C1E-4D66-A8FF-0391E5CC8F09}" srcOrd="1" destOrd="0" presId="urn:microsoft.com/office/officeart/2005/8/layout/hierarchy2"/>
    <dgm:cxn modelId="{90642307-887D-4EF1-BC0F-36E87397F01D}" type="presParOf" srcId="{257DDA34-7C1E-4D66-A8FF-0391E5CC8F09}" destId="{9839D66B-E09C-42E7-A40C-BBFCD502F7B5}" srcOrd="0" destOrd="0" presId="urn:microsoft.com/office/officeart/2005/8/layout/hierarchy2"/>
    <dgm:cxn modelId="{6A034E9A-9490-4068-9575-5CC9ED4867F1}" type="presParOf" srcId="{257DDA34-7C1E-4D66-A8FF-0391E5CC8F09}" destId="{D7BB4BA3-0CFC-42B0-BB2B-E16A9E126655}" srcOrd="1" destOrd="0" presId="urn:microsoft.com/office/officeart/2005/8/layout/hierarchy2"/>
    <dgm:cxn modelId="{E50F8CE3-344A-4EE9-AE10-EB9941653372}" type="presParOf" srcId="{AF92EB15-0629-4217-A213-EED56F5CC897}" destId="{0E9B1A54-7F28-4664-9A48-AA4932C4236E}" srcOrd="2" destOrd="0" presId="urn:microsoft.com/office/officeart/2005/8/layout/hierarchy2"/>
    <dgm:cxn modelId="{A9525990-D452-44ED-8045-8D9432E299A1}" type="presParOf" srcId="{0E9B1A54-7F28-4664-9A48-AA4932C4236E}" destId="{8359EC03-E36A-4588-BB91-97D48F7A9273}" srcOrd="0" destOrd="0" presId="urn:microsoft.com/office/officeart/2005/8/layout/hierarchy2"/>
    <dgm:cxn modelId="{5E5C6E81-7415-42F9-88AE-535DEBBEE0D3}" type="presParOf" srcId="{AF92EB15-0629-4217-A213-EED56F5CC897}" destId="{848D94B8-A8CE-4FDA-915D-B56537E943D9}" srcOrd="3" destOrd="0" presId="urn:microsoft.com/office/officeart/2005/8/layout/hierarchy2"/>
    <dgm:cxn modelId="{619A150E-70F3-404E-B35D-4BC4AC08E3B8}" type="presParOf" srcId="{848D94B8-A8CE-4FDA-915D-B56537E943D9}" destId="{158C63F7-39E9-4D37-B887-0C6250AC8A3C}" srcOrd="0" destOrd="0" presId="urn:microsoft.com/office/officeart/2005/8/layout/hierarchy2"/>
    <dgm:cxn modelId="{9B1FF9DA-ADC7-4F97-9093-193596ACF7F8}" type="presParOf" srcId="{848D94B8-A8CE-4FDA-915D-B56537E943D9}" destId="{681253FD-651B-425B-842E-DD798A736536}" srcOrd="1" destOrd="0" presId="urn:microsoft.com/office/officeart/2005/8/layout/hierarchy2"/>
    <dgm:cxn modelId="{01E2D202-81A2-41ED-BD6F-DB0E95310414}" type="presParOf" srcId="{681253FD-651B-425B-842E-DD798A736536}" destId="{7DB973FF-5C22-4871-843F-02607FCEEC1B}" srcOrd="0" destOrd="0" presId="urn:microsoft.com/office/officeart/2005/8/layout/hierarchy2"/>
    <dgm:cxn modelId="{634F57CE-93E6-4F26-B133-1708E5197B20}" type="presParOf" srcId="{7DB973FF-5C22-4871-843F-02607FCEEC1B}" destId="{BBB8367C-774C-4307-B3C0-30B5478245B9}" srcOrd="0" destOrd="0" presId="urn:microsoft.com/office/officeart/2005/8/layout/hierarchy2"/>
    <dgm:cxn modelId="{BA096BBE-1379-492E-B32A-F436725D4E63}" type="presParOf" srcId="{681253FD-651B-425B-842E-DD798A736536}" destId="{5728C844-CCC3-4966-B224-71D55CF45F1B}" srcOrd="1" destOrd="0" presId="urn:microsoft.com/office/officeart/2005/8/layout/hierarchy2"/>
    <dgm:cxn modelId="{605A9BD7-3886-4778-9663-20E1E9C75CCE}" type="presParOf" srcId="{5728C844-CCC3-4966-B224-71D55CF45F1B}" destId="{2E3A24B4-447F-459C-A342-9EBE9558D167}" srcOrd="0" destOrd="0" presId="urn:microsoft.com/office/officeart/2005/8/layout/hierarchy2"/>
    <dgm:cxn modelId="{64A1867E-9795-42EA-B76B-0AE3BB2F86E4}" type="presParOf" srcId="{5728C844-CCC3-4966-B224-71D55CF45F1B}" destId="{8A5F3D3E-5369-4118-8C8F-4A2BC12FDFA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CAC14C-422B-4D1C-84BD-EE0CE859DA95}" type="doc">
      <dgm:prSet loTypeId="urn:microsoft.com/office/officeart/2005/8/layout/chevron1" loCatId="process" qsTypeId="urn:microsoft.com/office/officeart/2005/8/quickstyle/simple1" qsCatId="simple" csTypeId="urn:microsoft.com/office/officeart/2005/8/colors/accent5_1" csCatId="accent5" phldr="1"/>
      <dgm:spPr/>
    </dgm:pt>
    <dgm:pt modelId="{DFFFC446-E66D-4EEC-AE8E-BC5F206FD738}">
      <dgm:prSet phldrT="[Texto]" custT="1"/>
      <dgm:spPr/>
      <dgm:t>
        <a:bodyPr/>
        <a:lstStyle/>
        <a:p>
          <a:r>
            <a:rPr lang="es-ES" sz="1100" dirty="0" smtClean="0"/>
            <a:t>Pétalos de geranio secos</a:t>
          </a:r>
          <a:endParaRPr lang="es-ES" sz="1100" dirty="0"/>
        </a:p>
      </dgm:t>
    </dgm:pt>
    <dgm:pt modelId="{E27F5973-371C-4F40-AB80-F9B979C4A7C5}" type="parTrans" cxnId="{50BD99AA-CBD0-4E27-8FE4-C13573D2E5DF}">
      <dgm:prSet/>
      <dgm:spPr/>
      <dgm:t>
        <a:bodyPr/>
        <a:lstStyle/>
        <a:p>
          <a:endParaRPr lang="es-ES" sz="2800"/>
        </a:p>
      </dgm:t>
    </dgm:pt>
    <dgm:pt modelId="{921DBF8D-1972-403C-AF65-7B1A5F1C7359}" type="sibTrans" cxnId="{50BD99AA-CBD0-4E27-8FE4-C13573D2E5DF}">
      <dgm:prSet/>
      <dgm:spPr/>
      <dgm:t>
        <a:bodyPr/>
        <a:lstStyle/>
        <a:p>
          <a:endParaRPr lang="es-ES" sz="2800"/>
        </a:p>
      </dgm:t>
    </dgm:pt>
    <dgm:pt modelId="{F0D1E292-D683-4C9E-AA6D-3D2D70506C22}">
      <dgm:prSet phldrT="[Texto]" custT="1"/>
      <dgm:spPr/>
      <dgm:t>
        <a:bodyPr/>
        <a:lstStyle/>
        <a:p>
          <a:r>
            <a:rPr lang="es-ES" sz="1100" dirty="0" smtClean="0"/>
            <a:t>Pulverización</a:t>
          </a:r>
          <a:endParaRPr lang="es-ES" sz="1100" dirty="0"/>
        </a:p>
      </dgm:t>
    </dgm:pt>
    <dgm:pt modelId="{4EADFFC9-08B8-441E-A588-44F4EDFA8301}" type="parTrans" cxnId="{EC9FE417-D1D2-4FF7-873E-E2AD63537A43}">
      <dgm:prSet/>
      <dgm:spPr/>
      <dgm:t>
        <a:bodyPr/>
        <a:lstStyle/>
        <a:p>
          <a:endParaRPr lang="es-ES" sz="2800"/>
        </a:p>
      </dgm:t>
    </dgm:pt>
    <dgm:pt modelId="{B00A2663-D094-4E43-9D38-2FF6E7C47607}" type="sibTrans" cxnId="{EC9FE417-D1D2-4FF7-873E-E2AD63537A43}">
      <dgm:prSet/>
      <dgm:spPr/>
      <dgm:t>
        <a:bodyPr/>
        <a:lstStyle/>
        <a:p>
          <a:endParaRPr lang="es-ES" sz="2800"/>
        </a:p>
      </dgm:t>
    </dgm:pt>
    <dgm:pt modelId="{FCD359B6-0F47-489B-8189-0BA845D63559}">
      <dgm:prSet phldrT="[Texto]" custT="1"/>
      <dgm:spPr/>
      <dgm:t>
        <a:bodyPr/>
        <a:lstStyle/>
        <a:p>
          <a:r>
            <a:rPr lang="es-ES" sz="1100" dirty="0" smtClean="0"/>
            <a:t>Maceración</a:t>
          </a:r>
          <a:endParaRPr lang="es-ES" sz="1100" dirty="0"/>
        </a:p>
      </dgm:t>
    </dgm:pt>
    <dgm:pt modelId="{23012F6D-C901-4A89-A687-E162EA5FCDBE}" type="parTrans" cxnId="{4E64A7F5-D882-45EC-876E-5790F9623B68}">
      <dgm:prSet/>
      <dgm:spPr/>
      <dgm:t>
        <a:bodyPr/>
        <a:lstStyle/>
        <a:p>
          <a:endParaRPr lang="es-ES" sz="2800"/>
        </a:p>
      </dgm:t>
    </dgm:pt>
    <dgm:pt modelId="{D2FCD855-B92E-4DF3-BA29-B55E84F137C1}" type="sibTrans" cxnId="{4E64A7F5-D882-45EC-876E-5790F9623B68}">
      <dgm:prSet/>
      <dgm:spPr/>
      <dgm:t>
        <a:bodyPr/>
        <a:lstStyle/>
        <a:p>
          <a:endParaRPr lang="es-ES" sz="2800"/>
        </a:p>
      </dgm:t>
    </dgm:pt>
    <dgm:pt modelId="{C55FCEF3-586A-4D11-A47E-2928C9ABDDB3}">
      <dgm:prSet phldrT="[Texto]" custT="1"/>
      <dgm:spPr/>
      <dgm:t>
        <a:bodyPr/>
        <a:lstStyle/>
        <a:p>
          <a:r>
            <a:rPr lang="es-ES" sz="1100" dirty="0" smtClean="0"/>
            <a:t>Filtración</a:t>
          </a:r>
          <a:endParaRPr lang="es-ES" sz="1100" dirty="0"/>
        </a:p>
      </dgm:t>
    </dgm:pt>
    <dgm:pt modelId="{9BB746C6-4BF3-491F-B7BE-6886C00F58C2}" type="parTrans" cxnId="{8D332EC3-C10A-4984-932D-32D6C33712FC}">
      <dgm:prSet/>
      <dgm:spPr/>
      <dgm:t>
        <a:bodyPr/>
        <a:lstStyle/>
        <a:p>
          <a:endParaRPr lang="es-ES" sz="2800"/>
        </a:p>
      </dgm:t>
    </dgm:pt>
    <dgm:pt modelId="{55409CA8-7EE4-458D-B04A-EB507DB7E624}" type="sibTrans" cxnId="{8D332EC3-C10A-4984-932D-32D6C33712FC}">
      <dgm:prSet/>
      <dgm:spPr/>
      <dgm:t>
        <a:bodyPr/>
        <a:lstStyle/>
        <a:p>
          <a:endParaRPr lang="es-ES" sz="2800"/>
        </a:p>
      </dgm:t>
    </dgm:pt>
    <dgm:pt modelId="{FE9C922A-2D97-42D4-9D4E-9491936EC032}">
      <dgm:prSet phldrT="[Texto]" custT="1"/>
      <dgm:spPr/>
      <dgm:t>
        <a:bodyPr/>
        <a:lstStyle/>
        <a:p>
          <a:r>
            <a:rPr lang="es-ES" sz="1100" dirty="0" smtClean="0"/>
            <a:t>Evaporación del solvente</a:t>
          </a:r>
          <a:endParaRPr lang="es-ES" sz="1100" dirty="0"/>
        </a:p>
      </dgm:t>
    </dgm:pt>
    <dgm:pt modelId="{71D99BCF-484E-4255-B9B9-24D542911C3B}" type="parTrans" cxnId="{271B5470-2E93-40C5-973F-E66A8E2CBB21}">
      <dgm:prSet/>
      <dgm:spPr/>
      <dgm:t>
        <a:bodyPr/>
        <a:lstStyle/>
        <a:p>
          <a:endParaRPr lang="es-ES" sz="2800"/>
        </a:p>
      </dgm:t>
    </dgm:pt>
    <dgm:pt modelId="{B19831A7-E438-42B7-943B-C3A285E87929}" type="sibTrans" cxnId="{271B5470-2E93-40C5-973F-E66A8E2CBB21}">
      <dgm:prSet/>
      <dgm:spPr/>
      <dgm:t>
        <a:bodyPr/>
        <a:lstStyle/>
        <a:p>
          <a:endParaRPr lang="es-ES" sz="2800"/>
        </a:p>
      </dgm:t>
    </dgm:pt>
    <dgm:pt modelId="{2D9DAD68-2714-421A-B598-A5B5B945EDE9}">
      <dgm:prSet phldrT="[Texto]" custT="1"/>
      <dgm:spPr/>
      <dgm:t>
        <a:bodyPr/>
        <a:lstStyle/>
        <a:p>
          <a:pPr algn="ctr"/>
          <a:r>
            <a:rPr lang="es-ES" sz="1100" dirty="0" smtClean="0"/>
            <a:t>11g polvo</a:t>
          </a:r>
          <a:endParaRPr lang="es-ES" sz="1100" dirty="0"/>
        </a:p>
      </dgm:t>
    </dgm:pt>
    <dgm:pt modelId="{1204217F-8F97-4899-86F3-BE1F16089C6C}" type="parTrans" cxnId="{1C1431C4-F6FE-4755-9E52-532CA7E3C1A6}">
      <dgm:prSet/>
      <dgm:spPr/>
      <dgm:t>
        <a:bodyPr/>
        <a:lstStyle/>
        <a:p>
          <a:endParaRPr lang="es-ES"/>
        </a:p>
      </dgm:t>
    </dgm:pt>
    <dgm:pt modelId="{AF0BD52F-2036-4843-BFCB-C9A49B726449}" type="sibTrans" cxnId="{1C1431C4-F6FE-4755-9E52-532CA7E3C1A6}">
      <dgm:prSet/>
      <dgm:spPr/>
      <dgm:t>
        <a:bodyPr/>
        <a:lstStyle/>
        <a:p>
          <a:endParaRPr lang="es-ES"/>
        </a:p>
      </dgm:t>
    </dgm:pt>
    <dgm:pt modelId="{48C8ABCD-CD4D-48FC-B090-F03DC8DB4BCD}">
      <dgm:prSet phldrT="[Texto]" custT="1"/>
      <dgm:spPr/>
      <dgm:t>
        <a:bodyPr/>
        <a:lstStyle/>
        <a:p>
          <a:pPr algn="ctr"/>
          <a:r>
            <a:rPr lang="es-ES" sz="1100" dirty="0" smtClean="0"/>
            <a:t>100 ml </a:t>
          </a:r>
          <a:r>
            <a:rPr lang="es-EC" sz="1100" dirty="0" smtClean="0"/>
            <a:t>Metanol: HCl [1N] 8:2</a:t>
          </a:r>
          <a:r>
            <a:rPr lang="es-ES" sz="1100" dirty="0" smtClean="0"/>
            <a:t> </a:t>
          </a:r>
          <a:endParaRPr lang="es-ES" sz="1100" dirty="0"/>
        </a:p>
      </dgm:t>
    </dgm:pt>
    <dgm:pt modelId="{D438CAA3-8F9D-4091-867F-B63723E993B6}" type="parTrans" cxnId="{BF1EDDBA-DB9F-4EEF-B580-ECAAF01B6DDA}">
      <dgm:prSet/>
      <dgm:spPr/>
      <dgm:t>
        <a:bodyPr/>
        <a:lstStyle/>
        <a:p>
          <a:endParaRPr lang="es-ES"/>
        </a:p>
      </dgm:t>
    </dgm:pt>
    <dgm:pt modelId="{14B1C5DA-205B-47E5-90C2-4AEE3DFFD9A9}" type="sibTrans" cxnId="{BF1EDDBA-DB9F-4EEF-B580-ECAAF01B6DDA}">
      <dgm:prSet/>
      <dgm:spPr/>
      <dgm:t>
        <a:bodyPr/>
        <a:lstStyle/>
        <a:p>
          <a:endParaRPr lang="es-ES"/>
        </a:p>
      </dgm:t>
    </dgm:pt>
    <dgm:pt modelId="{12960C31-7F53-4492-9E1C-40EACF7E1ED0}">
      <dgm:prSet phldrT="[Texto]" custT="1"/>
      <dgm:spPr/>
      <dgm:t>
        <a:bodyPr/>
        <a:lstStyle/>
        <a:p>
          <a:pPr algn="ctr"/>
          <a:r>
            <a:rPr lang="es-ES" sz="1100" dirty="0" smtClean="0"/>
            <a:t>Papel filtro</a:t>
          </a:r>
          <a:endParaRPr lang="es-ES" sz="1100" dirty="0"/>
        </a:p>
      </dgm:t>
    </dgm:pt>
    <dgm:pt modelId="{DAAD94F2-953D-46F1-B0C3-A21AF4710EB4}" type="parTrans" cxnId="{5A76CABF-F2FD-432D-9A2D-D752B59D712F}">
      <dgm:prSet/>
      <dgm:spPr/>
      <dgm:t>
        <a:bodyPr/>
        <a:lstStyle/>
        <a:p>
          <a:endParaRPr lang="es-ES"/>
        </a:p>
      </dgm:t>
    </dgm:pt>
    <dgm:pt modelId="{0A9733CA-D1E7-455C-97B5-7FDBC8BC44EA}" type="sibTrans" cxnId="{5A76CABF-F2FD-432D-9A2D-D752B59D712F}">
      <dgm:prSet/>
      <dgm:spPr/>
      <dgm:t>
        <a:bodyPr/>
        <a:lstStyle/>
        <a:p>
          <a:endParaRPr lang="es-ES"/>
        </a:p>
      </dgm:t>
    </dgm:pt>
    <dgm:pt modelId="{03306D94-6203-4FC1-AD11-E1E3FA0231DD}">
      <dgm:prSet phldrT="[Texto]" custT="1"/>
      <dgm:spPr/>
      <dgm:t>
        <a:bodyPr/>
        <a:lstStyle/>
        <a:p>
          <a:r>
            <a:rPr lang="es-EC" sz="1100" dirty="0" err="1" smtClean="0"/>
            <a:t>Rotavapor</a:t>
          </a:r>
          <a:r>
            <a:rPr lang="es-EC" sz="1100" dirty="0" smtClean="0"/>
            <a:t> </a:t>
          </a:r>
          <a:r>
            <a:rPr lang="es-EC" sz="1100" dirty="0" err="1" smtClean="0"/>
            <a:t>Buchi</a:t>
          </a:r>
          <a:r>
            <a:rPr lang="es-EC" sz="1100" dirty="0" smtClean="0"/>
            <a:t> R-210.</a:t>
          </a:r>
          <a:endParaRPr lang="es-ES" sz="1100" dirty="0"/>
        </a:p>
      </dgm:t>
    </dgm:pt>
    <dgm:pt modelId="{CC49C446-6E71-4D65-86A3-198E8D9D33D3}" type="parTrans" cxnId="{2E6609C7-D7D4-43CA-88F9-62B8B3008003}">
      <dgm:prSet/>
      <dgm:spPr/>
      <dgm:t>
        <a:bodyPr/>
        <a:lstStyle/>
        <a:p>
          <a:endParaRPr lang="es-ES"/>
        </a:p>
      </dgm:t>
    </dgm:pt>
    <dgm:pt modelId="{05FD23CB-12B1-41DB-8C83-05F81FBA9C59}" type="sibTrans" cxnId="{2E6609C7-D7D4-43CA-88F9-62B8B3008003}">
      <dgm:prSet/>
      <dgm:spPr/>
      <dgm:t>
        <a:bodyPr/>
        <a:lstStyle/>
        <a:p>
          <a:endParaRPr lang="es-ES"/>
        </a:p>
      </dgm:t>
    </dgm:pt>
    <dgm:pt modelId="{AA20E1B2-CB4E-46F3-B005-90818C353230}">
      <dgm:prSet phldrT="[Texto]" custT="1"/>
      <dgm:spPr/>
      <dgm:t>
        <a:bodyPr/>
        <a:lstStyle/>
        <a:p>
          <a:r>
            <a:rPr lang="es-EC" sz="1100" dirty="0" smtClean="0"/>
            <a:t>T=40°C, P=25 </a:t>
          </a:r>
          <a:r>
            <a:rPr lang="es-EC" sz="1100" dirty="0" err="1" smtClean="0"/>
            <a:t>mbarr</a:t>
          </a:r>
          <a:r>
            <a:rPr lang="es-EC" sz="1100" dirty="0" smtClean="0"/>
            <a:t> </a:t>
          </a:r>
          <a:endParaRPr lang="es-ES" sz="1100" dirty="0"/>
        </a:p>
      </dgm:t>
    </dgm:pt>
    <dgm:pt modelId="{A47ED7FB-4B66-4081-8A65-87257B41B1F8}" type="parTrans" cxnId="{5DFD7D62-1DCA-4024-BC46-0F53080A3888}">
      <dgm:prSet/>
      <dgm:spPr/>
      <dgm:t>
        <a:bodyPr/>
        <a:lstStyle/>
        <a:p>
          <a:endParaRPr lang="es-ES"/>
        </a:p>
      </dgm:t>
    </dgm:pt>
    <dgm:pt modelId="{DB4AC27D-684B-4361-9C22-791844457027}" type="sibTrans" cxnId="{5DFD7D62-1DCA-4024-BC46-0F53080A3888}">
      <dgm:prSet/>
      <dgm:spPr/>
      <dgm:t>
        <a:bodyPr/>
        <a:lstStyle/>
        <a:p>
          <a:endParaRPr lang="es-ES"/>
        </a:p>
      </dgm:t>
    </dgm:pt>
    <dgm:pt modelId="{3E8DB65F-B1F3-4936-B945-FF81A02431DC}" type="pres">
      <dgm:prSet presAssocID="{CDCAC14C-422B-4D1C-84BD-EE0CE859DA95}" presName="Name0" presStyleCnt="0">
        <dgm:presLayoutVars>
          <dgm:dir/>
          <dgm:animLvl val="lvl"/>
          <dgm:resizeHandles val="exact"/>
        </dgm:presLayoutVars>
      </dgm:prSet>
      <dgm:spPr/>
    </dgm:pt>
    <dgm:pt modelId="{71149451-A5AD-4CAC-9E31-A4103BBA009F}" type="pres">
      <dgm:prSet presAssocID="{DFFFC446-E66D-4EEC-AE8E-BC5F206FD738}" presName="composite" presStyleCnt="0"/>
      <dgm:spPr/>
    </dgm:pt>
    <dgm:pt modelId="{F2D04620-0C97-41C3-8188-0F290D52FE12}" type="pres">
      <dgm:prSet presAssocID="{DFFFC446-E66D-4EEC-AE8E-BC5F206FD738}" presName="parTx" presStyleLbl="node1" presStyleIdx="0" presStyleCnt="5">
        <dgm:presLayoutVars>
          <dgm:chMax val="0"/>
          <dgm:chPref val="0"/>
          <dgm:bulletEnabled val="1"/>
        </dgm:presLayoutVars>
      </dgm:prSet>
      <dgm:spPr/>
      <dgm:t>
        <a:bodyPr/>
        <a:lstStyle/>
        <a:p>
          <a:endParaRPr lang="es-ES"/>
        </a:p>
      </dgm:t>
    </dgm:pt>
    <dgm:pt modelId="{74BD1096-DCBD-4185-B05F-0D7B63EB56CF}" type="pres">
      <dgm:prSet presAssocID="{DFFFC446-E66D-4EEC-AE8E-BC5F206FD738}" presName="desTx" presStyleLbl="revTx" presStyleIdx="0" presStyleCnt="3">
        <dgm:presLayoutVars>
          <dgm:bulletEnabled val="1"/>
        </dgm:presLayoutVars>
      </dgm:prSet>
      <dgm:spPr/>
      <dgm:t>
        <a:bodyPr/>
        <a:lstStyle/>
        <a:p>
          <a:endParaRPr lang="es-ES"/>
        </a:p>
      </dgm:t>
    </dgm:pt>
    <dgm:pt modelId="{CFA54CF6-C57B-477A-9E11-27E8FA312D4E}" type="pres">
      <dgm:prSet presAssocID="{921DBF8D-1972-403C-AF65-7B1A5F1C7359}" presName="space" presStyleCnt="0"/>
      <dgm:spPr/>
    </dgm:pt>
    <dgm:pt modelId="{30CD2320-465C-4776-A563-5B3EAE4F32FF}" type="pres">
      <dgm:prSet presAssocID="{F0D1E292-D683-4C9E-AA6D-3D2D70506C22}" presName="composite" presStyleCnt="0"/>
      <dgm:spPr/>
    </dgm:pt>
    <dgm:pt modelId="{57826F81-1739-4F0E-BBF0-D9EAC1D10194}" type="pres">
      <dgm:prSet presAssocID="{F0D1E292-D683-4C9E-AA6D-3D2D70506C22}" presName="parTx" presStyleLbl="node1" presStyleIdx="1" presStyleCnt="5">
        <dgm:presLayoutVars>
          <dgm:chMax val="0"/>
          <dgm:chPref val="0"/>
          <dgm:bulletEnabled val="1"/>
        </dgm:presLayoutVars>
      </dgm:prSet>
      <dgm:spPr/>
      <dgm:t>
        <a:bodyPr/>
        <a:lstStyle/>
        <a:p>
          <a:endParaRPr lang="es-ES"/>
        </a:p>
      </dgm:t>
    </dgm:pt>
    <dgm:pt modelId="{7145D18E-DC92-469A-945A-0152CAF23DB7}" type="pres">
      <dgm:prSet presAssocID="{F0D1E292-D683-4C9E-AA6D-3D2D70506C22}" presName="desTx" presStyleLbl="revTx" presStyleIdx="0" presStyleCnt="3">
        <dgm:presLayoutVars>
          <dgm:bulletEnabled val="1"/>
        </dgm:presLayoutVars>
      </dgm:prSet>
      <dgm:spPr/>
    </dgm:pt>
    <dgm:pt modelId="{3E244030-262C-47A2-BE4E-DA9FD38ADA26}" type="pres">
      <dgm:prSet presAssocID="{B00A2663-D094-4E43-9D38-2FF6E7C47607}" presName="space" presStyleCnt="0"/>
      <dgm:spPr/>
    </dgm:pt>
    <dgm:pt modelId="{DF3596CD-56C9-4A6D-9EE9-61F83B86DD95}" type="pres">
      <dgm:prSet presAssocID="{FCD359B6-0F47-489B-8189-0BA845D63559}" presName="composite" presStyleCnt="0"/>
      <dgm:spPr/>
    </dgm:pt>
    <dgm:pt modelId="{329E5B2B-3F6D-41DF-B908-EF7A72D963E0}" type="pres">
      <dgm:prSet presAssocID="{FCD359B6-0F47-489B-8189-0BA845D63559}" presName="parTx" presStyleLbl="node1" presStyleIdx="2" presStyleCnt="5">
        <dgm:presLayoutVars>
          <dgm:chMax val="0"/>
          <dgm:chPref val="0"/>
          <dgm:bulletEnabled val="1"/>
        </dgm:presLayoutVars>
      </dgm:prSet>
      <dgm:spPr/>
      <dgm:t>
        <a:bodyPr/>
        <a:lstStyle/>
        <a:p>
          <a:endParaRPr lang="es-ES"/>
        </a:p>
      </dgm:t>
    </dgm:pt>
    <dgm:pt modelId="{2AE29E68-EB36-45D5-B4F4-1776A8A1113D}" type="pres">
      <dgm:prSet presAssocID="{FCD359B6-0F47-489B-8189-0BA845D63559}" presName="desTx" presStyleLbl="revTx" presStyleIdx="0" presStyleCnt="3">
        <dgm:presLayoutVars>
          <dgm:bulletEnabled val="1"/>
        </dgm:presLayoutVars>
      </dgm:prSet>
      <dgm:spPr/>
      <dgm:t>
        <a:bodyPr/>
        <a:lstStyle/>
        <a:p>
          <a:endParaRPr lang="es-ES"/>
        </a:p>
      </dgm:t>
    </dgm:pt>
    <dgm:pt modelId="{29260A00-CF1A-4CF5-BAEB-A8C3429BB7FD}" type="pres">
      <dgm:prSet presAssocID="{D2FCD855-B92E-4DF3-BA29-B55E84F137C1}" presName="space" presStyleCnt="0"/>
      <dgm:spPr/>
    </dgm:pt>
    <dgm:pt modelId="{85C14113-8A87-43F0-AC03-D0ED29FAE501}" type="pres">
      <dgm:prSet presAssocID="{C55FCEF3-586A-4D11-A47E-2928C9ABDDB3}" presName="composite" presStyleCnt="0"/>
      <dgm:spPr/>
    </dgm:pt>
    <dgm:pt modelId="{BFC94A96-02CD-4E32-9FB6-E7B43D4CAFC5}" type="pres">
      <dgm:prSet presAssocID="{C55FCEF3-586A-4D11-A47E-2928C9ABDDB3}" presName="parTx" presStyleLbl="node1" presStyleIdx="3" presStyleCnt="5">
        <dgm:presLayoutVars>
          <dgm:chMax val="0"/>
          <dgm:chPref val="0"/>
          <dgm:bulletEnabled val="1"/>
        </dgm:presLayoutVars>
      </dgm:prSet>
      <dgm:spPr/>
      <dgm:t>
        <a:bodyPr/>
        <a:lstStyle/>
        <a:p>
          <a:endParaRPr lang="es-ES"/>
        </a:p>
      </dgm:t>
    </dgm:pt>
    <dgm:pt modelId="{7300B1BC-EA38-4E1C-A92D-8CD7015DBDF5}" type="pres">
      <dgm:prSet presAssocID="{C55FCEF3-586A-4D11-A47E-2928C9ABDDB3}" presName="desTx" presStyleLbl="revTx" presStyleIdx="1" presStyleCnt="3">
        <dgm:presLayoutVars>
          <dgm:bulletEnabled val="1"/>
        </dgm:presLayoutVars>
      </dgm:prSet>
      <dgm:spPr/>
      <dgm:t>
        <a:bodyPr/>
        <a:lstStyle/>
        <a:p>
          <a:endParaRPr lang="es-ES"/>
        </a:p>
      </dgm:t>
    </dgm:pt>
    <dgm:pt modelId="{A3781791-C9F2-4437-A416-D377DC65BB2E}" type="pres">
      <dgm:prSet presAssocID="{55409CA8-7EE4-458D-B04A-EB507DB7E624}" presName="space" presStyleCnt="0"/>
      <dgm:spPr/>
    </dgm:pt>
    <dgm:pt modelId="{E3598F6E-FA6E-4C8E-A06F-14335CD6F2A9}" type="pres">
      <dgm:prSet presAssocID="{FE9C922A-2D97-42D4-9D4E-9491936EC032}" presName="composite" presStyleCnt="0"/>
      <dgm:spPr/>
    </dgm:pt>
    <dgm:pt modelId="{8682C9B2-2667-48B9-A71E-9E0B2417028B}" type="pres">
      <dgm:prSet presAssocID="{FE9C922A-2D97-42D4-9D4E-9491936EC032}" presName="parTx" presStyleLbl="node1" presStyleIdx="4" presStyleCnt="5">
        <dgm:presLayoutVars>
          <dgm:chMax val="0"/>
          <dgm:chPref val="0"/>
          <dgm:bulletEnabled val="1"/>
        </dgm:presLayoutVars>
      </dgm:prSet>
      <dgm:spPr/>
      <dgm:t>
        <a:bodyPr/>
        <a:lstStyle/>
        <a:p>
          <a:endParaRPr lang="es-ES"/>
        </a:p>
      </dgm:t>
    </dgm:pt>
    <dgm:pt modelId="{16BA8190-6E71-4A1A-84AD-7DCEE88B5F2E}" type="pres">
      <dgm:prSet presAssocID="{FE9C922A-2D97-42D4-9D4E-9491936EC032}" presName="desTx" presStyleLbl="revTx" presStyleIdx="2" presStyleCnt="3" custLinFactNeighborX="8539" custLinFactNeighborY="944">
        <dgm:presLayoutVars>
          <dgm:bulletEnabled val="1"/>
        </dgm:presLayoutVars>
      </dgm:prSet>
      <dgm:spPr/>
      <dgm:t>
        <a:bodyPr/>
        <a:lstStyle/>
        <a:p>
          <a:endParaRPr lang="es-ES"/>
        </a:p>
      </dgm:t>
    </dgm:pt>
  </dgm:ptLst>
  <dgm:cxnLst>
    <dgm:cxn modelId="{D1F0673C-3AFB-41A5-A6F9-42CBC44799EB}" type="presOf" srcId="{48C8ABCD-CD4D-48FC-B090-F03DC8DB4BCD}" destId="{2AE29E68-EB36-45D5-B4F4-1776A8A1113D}" srcOrd="0" destOrd="1" presId="urn:microsoft.com/office/officeart/2005/8/layout/chevron1"/>
    <dgm:cxn modelId="{BAB5E395-9E7A-4F8D-844D-0C637FE6E06E}" type="presOf" srcId="{FCD359B6-0F47-489B-8189-0BA845D63559}" destId="{329E5B2B-3F6D-41DF-B908-EF7A72D963E0}" srcOrd="0" destOrd="0" presId="urn:microsoft.com/office/officeart/2005/8/layout/chevron1"/>
    <dgm:cxn modelId="{2E6609C7-D7D4-43CA-88F9-62B8B3008003}" srcId="{FE9C922A-2D97-42D4-9D4E-9491936EC032}" destId="{03306D94-6203-4FC1-AD11-E1E3FA0231DD}" srcOrd="0" destOrd="0" parTransId="{CC49C446-6E71-4D65-86A3-198E8D9D33D3}" sibTransId="{05FD23CB-12B1-41DB-8C83-05F81FBA9C59}"/>
    <dgm:cxn modelId="{E9C95E63-18E3-4EBF-A119-24DCAEA75C27}" type="presOf" srcId="{C55FCEF3-586A-4D11-A47E-2928C9ABDDB3}" destId="{BFC94A96-02CD-4E32-9FB6-E7B43D4CAFC5}" srcOrd="0" destOrd="0" presId="urn:microsoft.com/office/officeart/2005/8/layout/chevron1"/>
    <dgm:cxn modelId="{5A76CABF-F2FD-432D-9A2D-D752B59D712F}" srcId="{C55FCEF3-586A-4D11-A47E-2928C9ABDDB3}" destId="{12960C31-7F53-4492-9E1C-40EACF7E1ED0}" srcOrd="0" destOrd="0" parTransId="{DAAD94F2-953D-46F1-B0C3-A21AF4710EB4}" sibTransId="{0A9733CA-D1E7-455C-97B5-7FDBC8BC44EA}"/>
    <dgm:cxn modelId="{8BAC8EA2-41D1-4FD8-82AE-86C58DA08D06}" type="presOf" srcId="{F0D1E292-D683-4C9E-AA6D-3D2D70506C22}" destId="{57826F81-1739-4F0E-BBF0-D9EAC1D10194}" srcOrd="0" destOrd="0" presId="urn:microsoft.com/office/officeart/2005/8/layout/chevron1"/>
    <dgm:cxn modelId="{BF1EDDBA-DB9F-4EEF-B580-ECAAF01B6DDA}" srcId="{FCD359B6-0F47-489B-8189-0BA845D63559}" destId="{48C8ABCD-CD4D-48FC-B090-F03DC8DB4BCD}" srcOrd="1" destOrd="0" parTransId="{D438CAA3-8F9D-4091-867F-B63723E993B6}" sibTransId="{14B1C5DA-205B-47E5-90C2-4AEE3DFFD9A9}"/>
    <dgm:cxn modelId="{3B6CC05E-8177-4F78-A325-E486267B3FD3}" type="presOf" srcId="{2D9DAD68-2714-421A-B598-A5B5B945EDE9}" destId="{2AE29E68-EB36-45D5-B4F4-1776A8A1113D}" srcOrd="0" destOrd="0" presId="urn:microsoft.com/office/officeart/2005/8/layout/chevron1"/>
    <dgm:cxn modelId="{6E0ADA83-CBC9-4D21-8594-DE28AB198DC9}" type="presOf" srcId="{CDCAC14C-422B-4D1C-84BD-EE0CE859DA95}" destId="{3E8DB65F-B1F3-4936-B945-FF81A02431DC}" srcOrd="0" destOrd="0" presId="urn:microsoft.com/office/officeart/2005/8/layout/chevron1"/>
    <dgm:cxn modelId="{9C592D37-4B37-4A83-A3DD-5712BAEFDDD8}" type="presOf" srcId="{12960C31-7F53-4492-9E1C-40EACF7E1ED0}" destId="{7300B1BC-EA38-4E1C-A92D-8CD7015DBDF5}" srcOrd="0" destOrd="0" presId="urn:microsoft.com/office/officeart/2005/8/layout/chevron1"/>
    <dgm:cxn modelId="{FE6FC192-D589-4874-BE84-AD7872D46340}" type="presOf" srcId="{AA20E1B2-CB4E-46F3-B005-90818C353230}" destId="{16BA8190-6E71-4A1A-84AD-7DCEE88B5F2E}" srcOrd="0" destOrd="1" presId="urn:microsoft.com/office/officeart/2005/8/layout/chevron1"/>
    <dgm:cxn modelId="{50BD99AA-CBD0-4E27-8FE4-C13573D2E5DF}" srcId="{CDCAC14C-422B-4D1C-84BD-EE0CE859DA95}" destId="{DFFFC446-E66D-4EEC-AE8E-BC5F206FD738}" srcOrd="0" destOrd="0" parTransId="{E27F5973-371C-4F40-AB80-F9B979C4A7C5}" sibTransId="{921DBF8D-1972-403C-AF65-7B1A5F1C7359}"/>
    <dgm:cxn modelId="{5DFD7D62-1DCA-4024-BC46-0F53080A3888}" srcId="{FE9C922A-2D97-42D4-9D4E-9491936EC032}" destId="{AA20E1B2-CB4E-46F3-B005-90818C353230}" srcOrd="1" destOrd="0" parTransId="{A47ED7FB-4B66-4081-8A65-87257B41B1F8}" sibTransId="{DB4AC27D-684B-4361-9C22-791844457027}"/>
    <dgm:cxn modelId="{4E64A7F5-D882-45EC-876E-5790F9623B68}" srcId="{CDCAC14C-422B-4D1C-84BD-EE0CE859DA95}" destId="{FCD359B6-0F47-489B-8189-0BA845D63559}" srcOrd="2" destOrd="0" parTransId="{23012F6D-C901-4A89-A687-E162EA5FCDBE}" sibTransId="{D2FCD855-B92E-4DF3-BA29-B55E84F137C1}"/>
    <dgm:cxn modelId="{972EAA6A-77A3-40C3-AB92-EFC13C905B12}" type="presOf" srcId="{03306D94-6203-4FC1-AD11-E1E3FA0231DD}" destId="{16BA8190-6E71-4A1A-84AD-7DCEE88B5F2E}" srcOrd="0" destOrd="0" presId="urn:microsoft.com/office/officeart/2005/8/layout/chevron1"/>
    <dgm:cxn modelId="{EC9FE417-D1D2-4FF7-873E-E2AD63537A43}" srcId="{CDCAC14C-422B-4D1C-84BD-EE0CE859DA95}" destId="{F0D1E292-D683-4C9E-AA6D-3D2D70506C22}" srcOrd="1" destOrd="0" parTransId="{4EADFFC9-08B8-441E-A588-44F4EDFA8301}" sibTransId="{B00A2663-D094-4E43-9D38-2FF6E7C47607}"/>
    <dgm:cxn modelId="{425C092A-D2F9-405B-9E29-C53A79F27C2D}" type="presOf" srcId="{FE9C922A-2D97-42D4-9D4E-9491936EC032}" destId="{8682C9B2-2667-48B9-A71E-9E0B2417028B}" srcOrd="0" destOrd="0" presId="urn:microsoft.com/office/officeart/2005/8/layout/chevron1"/>
    <dgm:cxn modelId="{8D332EC3-C10A-4984-932D-32D6C33712FC}" srcId="{CDCAC14C-422B-4D1C-84BD-EE0CE859DA95}" destId="{C55FCEF3-586A-4D11-A47E-2928C9ABDDB3}" srcOrd="3" destOrd="0" parTransId="{9BB746C6-4BF3-491F-B7BE-6886C00F58C2}" sibTransId="{55409CA8-7EE4-458D-B04A-EB507DB7E624}"/>
    <dgm:cxn modelId="{1C1431C4-F6FE-4755-9E52-532CA7E3C1A6}" srcId="{FCD359B6-0F47-489B-8189-0BA845D63559}" destId="{2D9DAD68-2714-421A-B598-A5B5B945EDE9}" srcOrd="0" destOrd="0" parTransId="{1204217F-8F97-4899-86F3-BE1F16089C6C}" sibTransId="{AF0BD52F-2036-4843-BFCB-C9A49B726449}"/>
    <dgm:cxn modelId="{42DD1AFD-0865-4488-ACAE-891D494CFA2E}" type="presOf" srcId="{DFFFC446-E66D-4EEC-AE8E-BC5F206FD738}" destId="{F2D04620-0C97-41C3-8188-0F290D52FE12}" srcOrd="0" destOrd="0" presId="urn:microsoft.com/office/officeart/2005/8/layout/chevron1"/>
    <dgm:cxn modelId="{271B5470-2E93-40C5-973F-E66A8E2CBB21}" srcId="{CDCAC14C-422B-4D1C-84BD-EE0CE859DA95}" destId="{FE9C922A-2D97-42D4-9D4E-9491936EC032}" srcOrd="4" destOrd="0" parTransId="{71D99BCF-484E-4255-B9B9-24D542911C3B}" sibTransId="{B19831A7-E438-42B7-943B-C3A285E87929}"/>
    <dgm:cxn modelId="{DAF08DCD-5ABF-45E8-B34C-983C2C2C3AAB}" type="presParOf" srcId="{3E8DB65F-B1F3-4936-B945-FF81A02431DC}" destId="{71149451-A5AD-4CAC-9E31-A4103BBA009F}" srcOrd="0" destOrd="0" presId="urn:microsoft.com/office/officeart/2005/8/layout/chevron1"/>
    <dgm:cxn modelId="{C8B6A304-5FBD-46F1-8F56-610D3E846CF4}" type="presParOf" srcId="{71149451-A5AD-4CAC-9E31-A4103BBA009F}" destId="{F2D04620-0C97-41C3-8188-0F290D52FE12}" srcOrd="0" destOrd="0" presId="urn:microsoft.com/office/officeart/2005/8/layout/chevron1"/>
    <dgm:cxn modelId="{4473BC92-C388-4A93-9D65-CD5588E50BBE}" type="presParOf" srcId="{71149451-A5AD-4CAC-9E31-A4103BBA009F}" destId="{74BD1096-DCBD-4185-B05F-0D7B63EB56CF}" srcOrd="1" destOrd="0" presId="urn:microsoft.com/office/officeart/2005/8/layout/chevron1"/>
    <dgm:cxn modelId="{1E643017-8E4F-4E3E-9284-A7825F6241A1}" type="presParOf" srcId="{3E8DB65F-B1F3-4936-B945-FF81A02431DC}" destId="{CFA54CF6-C57B-477A-9E11-27E8FA312D4E}" srcOrd="1" destOrd="0" presId="urn:microsoft.com/office/officeart/2005/8/layout/chevron1"/>
    <dgm:cxn modelId="{8E5A961B-D39A-4510-9333-B32D8E07C4B3}" type="presParOf" srcId="{3E8DB65F-B1F3-4936-B945-FF81A02431DC}" destId="{30CD2320-465C-4776-A563-5B3EAE4F32FF}" srcOrd="2" destOrd="0" presId="urn:microsoft.com/office/officeart/2005/8/layout/chevron1"/>
    <dgm:cxn modelId="{DC0E9388-CCD2-4775-B3DB-306F344CB92D}" type="presParOf" srcId="{30CD2320-465C-4776-A563-5B3EAE4F32FF}" destId="{57826F81-1739-4F0E-BBF0-D9EAC1D10194}" srcOrd="0" destOrd="0" presId="urn:microsoft.com/office/officeart/2005/8/layout/chevron1"/>
    <dgm:cxn modelId="{392333A4-4981-48E2-B5EE-EE94EA15F25D}" type="presParOf" srcId="{30CD2320-465C-4776-A563-5B3EAE4F32FF}" destId="{7145D18E-DC92-469A-945A-0152CAF23DB7}" srcOrd="1" destOrd="0" presId="urn:microsoft.com/office/officeart/2005/8/layout/chevron1"/>
    <dgm:cxn modelId="{371E3816-C899-4C15-9FA3-DC6BA39B389E}" type="presParOf" srcId="{3E8DB65F-B1F3-4936-B945-FF81A02431DC}" destId="{3E244030-262C-47A2-BE4E-DA9FD38ADA26}" srcOrd="3" destOrd="0" presId="urn:microsoft.com/office/officeart/2005/8/layout/chevron1"/>
    <dgm:cxn modelId="{F8698042-F63D-42E2-ACCB-30ACB5FDF697}" type="presParOf" srcId="{3E8DB65F-B1F3-4936-B945-FF81A02431DC}" destId="{DF3596CD-56C9-4A6D-9EE9-61F83B86DD95}" srcOrd="4" destOrd="0" presId="urn:microsoft.com/office/officeart/2005/8/layout/chevron1"/>
    <dgm:cxn modelId="{9B962F0E-E345-49EE-8A95-7F7109E7FBE7}" type="presParOf" srcId="{DF3596CD-56C9-4A6D-9EE9-61F83B86DD95}" destId="{329E5B2B-3F6D-41DF-B908-EF7A72D963E0}" srcOrd="0" destOrd="0" presId="urn:microsoft.com/office/officeart/2005/8/layout/chevron1"/>
    <dgm:cxn modelId="{0F1FA59C-EA0B-49C7-B2B5-5F90F66F3BE8}" type="presParOf" srcId="{DF3596CD-56C9-4A6D-9EE9-61F83B86DD95}" destId="{2AE29E68-EB36-45D5-B4F4-1776A8A1113D}" srcOrd="1" destOrd="0" presId="urn:microsoft.com/office/officeart/2005/8/layout/chevron1"/>
    <dgm:cxn modelId="{E1C0965E-29E8-4C6B-AA80-EBA24E4ECD18}" type="presParOf" srcId="{3E8DB65F-B1F3-4936-B945-FF81A02431DC}" destId="{29260A00-CF1A-4CF5-BAEB-A8C3429BB7FD}" srcOrd="5" destOrd="0" presId="urn:microsoft.com/office/officeart/2005/8/layout/chevron1"/>
    <dgm:cxn modelId="{BB11DD88-4A49-4828-ADF3-89D1589EE105}" type="presParOf" srcId="{3E8DB65F-B1F3-4936-B945-FF81A02431DC}" destId="{85C14113-8A87-43F0-AC03-D0ED29FAE501}" srcOrd="6" destOrd="0" presId="urn:microsoft.com/office/officeart/2005/8/layout/chevron1"/>
    <dgm:cxn modelId="{0C383580-AD14-4F6E-A775-23F85FCB5E22}" type="presParOf" srcId="{85C14113-8A87-43F0-AC03-D0ED29FAE501}" destId="{BFC94A96-02CD-4E32-9FB6-E7B43D4CAFC5}" srcOrd="0" destOrd="0" presId="urn:microsoft.com/office/officeart/2005/8/layout/chevron1"/>
    <dgm:cxn modelId="{DF66BB2E-ACB2-452A-BBE8-9FD3A67120DA}" type="presParOf" srcId="{85C14113-8A87-43F0-AC03-D0ED29FAE501}" destId="{7300B1BC-EA38-4E1C-A92D-8CD7015DBDF5}" srcOrd="1" destOrd="0" presId="urn:microsoft.com/office/officeart/2005/8/layout/chevron1"/>
    <dgm:cxn modelId="{183003E4-3E3B-43E8-8C15-F7AC866AC726}" type="presParOf" srcId="{3E8DB65F-B1F3-4936-B945-FF81A02431DC}" destId="{A3781791-C9F2-4437-A416-D377DC65BB2E}" srcOrd="7" destOrd="0" presId="urn:microsoft.com/office/officeart/2005/8/layout/chevron1"/>
    <dgm:cxn modelId="{C974922B-CD43-45D7-AB97-D1C737C7213D}" type="presParOf" srcId="{3E8DB65F-B1F3-4936-B945-FF81A02431DC}" destId="{E3598F6E-FA6E-4C8E-A06F-14335CD6F2A9}" srcOrd="8" destOrd="0" presId="urn:microsoft.com/office/officeart/2005/8/layout/chevron1"/>
    <dgm:cxn modelId="{9813BC74-A124-4E42-BAB3-8FFB921F0482}" type="presParOf" srcId="{E3598F6E-FA6E-4C8E-A06F-14335CD6F2A9}" destId="{8682C9B2-2667-48B9-A71E-9E0B2417028B}" srcOrd="0" destOrd="0" presId="urn:microsoft.com/office/officeart/2005/8/layout/chevron1"/>
    <dgm:cxn modelId="{2284FBFF-B632-419B-B452-534B514BFF7B}" type="presParOf" srcId="{E3598F6E-FA6E-4C8E-A06F-14335CD6F2A9}" destId="{16BA8190-6E71-4A1A-84AD-7DCEE88B5F2E}" srcOrd="1"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CAC14C-422B-4D1C-84BD-EE0CE859DA95}" type="doc">
      <dgm:prSet loTypeId="urn:microsoft.com/office/officeart/2005/8/layout/chevron1" loCatId="process" qsTypeId="urn:microsoft.com/office/officeart/2005/8/quickstyle/simple1" qsCatId="simple" csTypeId="urn:microsoft.com/office/officeart/2005/8/colors/accent5_1" csCatId="accent5" phldr="1"/>
      <dgm:spPr/>
    </dgm:pt>
    <dgm:pt modelId="{DFFFC446-E66D-4EEC-AE8E-BC5F206FD738}">
      <dgm:prSet phldrT="[Texto]" custT="1"/>
      <dgm:spPr/>
      <dgm:t>
        <a:bodyPr/>
        <a:lstStyle/>
        <a:p>
          <a:r>
            <a:rPr lang="es-ES" sz="1100" dirty="0" smtClean="0"/>
            <a:t>Dispensado de AgNO</a:t>
          </a:r>
          <a:r>
            <a:rPr lang="es-ES" sz="900" dirty="0" smtClean="0"/>
            <a:t>3</a:t>
          </a:r>
          <a:endParaRPr lang="es-ES" sz="600" dirty="0"/>
        </a:p>
      </dgm:t>
    </dgm:pt>
    <dgm:pt modelId="{E27F5973-371C-4F40-AB80-F9B979C4A7C5}" type="parTrans" cxnId="{50BD99AA-CBD0-4E27-8FE4-C13573D2E5DF}">
      <dgm:prSet/>
      <dgm:spPr/>
      <dgm:t>
        <a:bodyPr/>
        <a:lstStyle/>
        <a:p>
          <a:endParaRPr lang="es-ES" sz="2800"/>
        </a:p>
      </dgm:t>
    </dgm:pt>
    <dgm:pt modelId="{921DBF8D-1972-403C-AF65-7B1A5F1C7359}" type="sibTrans" cxnId="{50BD99AA-CBD0-4E27-8FE4-C13573D2E5DF}">
      <dgm:prSet/>
      <dgm:spPr/>
      <dgm:t>
        <a:bodyPr/>
        <a:lstStyle/>
        <a:p>
          <a:endParaRPr lang="es-ES" sz="2800"/>
        </a:p>
      </dgm:t>
    </dgm:pt>
    <dgm:pt modelId="{5DE083B7-42F3-4A4E-A564-666E8085ABF4}">
      <dgm:prSet phldrT="[Texto]" custT="1"/>
      <dgm:spPr/>
      <dgm:t>
        <a:bodyPr/>
        <a:lstStyle/>
        <a:p>
          <a:r>
            <a:rPr lang="es-ES" sz="1100" dirty="0" smtClean="0"/>
            <a:t>Adición de solución de extracto</a:t>
          </a:r>
          <a:endParaRPr lang="es-ES" sz="1100" dirty="0"/>
        </a:p>
      </dgm:t>
    </dgm:pt>
    <dgm:pt modelId="{856BBD84-AA21-442F-9A7B-9D325FF9EEAA}" type="parTrans" cxnId="{BA206F43-D76D-4007-891B-A5A8E6BEC2EC}">
      <dgm:prSet/>
      <dgm:spPr/>
      <dgm:t>
        <a:bodyPr/>
        <a:lstStyle/>
        <a:p>
          <a:endParaRPr lang="es-ES"/>
        </a:p>
      </dgm:t>
    </dgm:pt>
    <dgm:pt modelId="{5EC0B355-7C57-4055-8DCD-E3330521CF8D}" type="sibTrans" cxnId="{BA206F43-D76D-4007-891B-A5A8E6BEC2EC}">
      <dgm:prSet/>
      <dgm:spPr/>
      <dgm:t>
        <a:bodyPr/>
        <a:lstStyle/>
        <a:p>
          <a:endParaRPr lang="es-ES"/>
        </a:p>
      </dgm:t>
    </dgm:pt>
    <dgm:pt modelId="{D1286FB4-06A6-4B69-B61E-50566F314224}">
      <dgm:prSet phldrT="[Texto]" custT="1"/>
      <dgm:spPr/>
      <dgm:t>
        <a:bodyPr/>
        <a:lstStyle/>
        <a:p>
          <a:pPr algn="ctr"/>
          <a:r>
            <a:rPr lang="es-ES" sz="1100" dirty="0" smtClean="0"/>
            <a:t>3ml</a:t>
          </a:r>
          <a:endParaRPr lang="es-ES" sz="1100" dirty="0"/>
        </a:p>
      </dgm:t>
    </dgm:pt>
    <dgm:pt modelId="{20E3486A-1027-4F4C-B3D3-CD1ADF3BAB5E}" type="parTrans" cxnId="{41BF80FA-A2CA-4A1F-A4C8-DC42990E8F30}">
      <dgm:prSet/>
      <dgm:spPr/>
      <dgm:t>
        <a:bodyPr/>
        <a:lstStyle/>
        <a:p>
          <a:endParaRPr lang="es-ES"/>
        </a:p>
      </dgm:t>
    </dgm:pt>
    <dgm:pt modelId="{180017BB-5BDA-4AA7-9775-2484F1E2FF73}" type="sibTrans" cxnId="{41BF80FA-A2CA-4A1F-A4C8-DC42990E8F30}">
      <dgm:prSet/>
      <dgm:spPr/>
      <dgm:t>
        <a:bodyPr/>
        <a:lstStyle/>
        <a:p>
          <a:endParaRPr lang="es-ES"/>
        </a:p>
      </dgm:t>
    </dgm:pt>
    <dgm:pt modelId="{F33AB938-E2F2-4D0E-A6B5-34D3FFBB5A14}">
      <dgm:prSet phldrT="[Texto]" custT="1"/>
      <dgm:spPr/>
      <dgm:t>
        <a:bodyPr/>
        <a:lstStyle/>
        <a:p>
          <a:pPr algn="ctr"/>
          <a:r>
            <a:rPr lang="es-ES" sz="1100" dirty="0" smtClean="0"/>
            <a:t>0,3ml</a:t>
          </a:r>
          <a:endParaRPr lang="es-ES" sz="1100" dirty="0"/>
        </a:p>
      </dgm:t>
    </dgm:pt>
    <dgm:pt modelId="{5532FF72-0708-49DB-85DD-DCA718EEE70F}" type="parTrans" cxnId="{E735CA29-C325-419F-B0F6-A82CEB293FF8}">
      <dgm:prSet/>
      <dgm:spPr/>
      <dgm:t>
        <a:bodyPr/>
        <a:lstStyle/>
        <a:p>
          <a:endParaRPr lang="es-ES"/>
        </a:p>
      </dgm:t>
    </dgm:pt>
    <dgm:pt modelId="{18A34BF9-5B09-45E2-91A5-275C18E3194A}" type="sibTrans" cxnId="{E735CA29-C325-419F-B0F6-A82CEB293FF8}">
      <dgm:prSet/>
      <dgm:spPr/>
      <dgm:t>
        <a:bodyPr/>
        <a:lstStyle/>
        <a:p>
          <a:endParaRPr lang="es-ES"/>
        </a:p>
      </dgm:t>
    </dgm:pt>
    <dgm:pt modelId="{3E8DB65F-B1F3-4936-B945-FF81A02431DC}" type="pres">
      <dgm:prSet presAssocID="{CDCAC14C-422B-4D1C-84BD-EE0CE859DA95}" presName="Name0" presStyleCnt="0">
        <dgm:presLayoutVars>
          <dgm:dir/>
          <dgm:animLvl val="lvl"/>
          <dgm:resizeHandles val="exact"/>
        </dgm:presLayoutVars>
      </dgm:prSet>
      <dgm:spPr/>
    </dgm:pt>
    <dgm:pt modelId="{596A40EF-956D-44C0-9886-84EF0E20E60F}" type="pres">
      <dgm:prSet presAssocID="{DFFFC446-E66D-4EEC-AE8E-BC5F206FD738}" presName="composite" presStyleCnt="0"/>
      <dgm:spPr/>
    </dgm:pt>
    <dgm:pt modelId="{10F412C4-347D-4161-9E5B-2A610D7622CE}" type="pres">
      <dgm:prSet presAssocID="{DFFFC446-E66D-4EEC-AE8E-BC5F206FD738}" presName="parTx" presStyleLbl="node1" presStyleIdx="0" presStyleCnt="2">
        <dgm:presLayoutVars>
          <dgm:chMax val="0"/>
          <dgm:chPref val="0"/>
          <dgm:bulletEnabled val="1"/>
        </dgm:presLayoutVars>
      </dgm:prSet>
      <dgm:spPr/>
      <dgm:t>
        <a:bodyPr/>
        <a:lstStyle/>
        <a:p>
          <a:endParaRPr lang="es-ES"/>
        </a:p>
      </dgm:t>
    </dgm:pt>
    <dgm:pt modelId="{8B8E0AC6-48C4-4411-904F-6936C15EF6BD}" type="pres">
      <dgm:prSet presAssocID="{DFFFC446-E66D-4EEC-AE8E-BC5F206FD738}" presName="desTx" presStyleLbl="revTx" presStyleIdx="0" presStyleCnt="2">
        <dgm:presLayoutVars>
          <dgm:bulletEnabled val="1"/>
        </dgm:presLayoutVars>
      </dgm:prSet>
      <dgm:spPr/>
      <dgm:t>
        <a:bodyPr/>
        <a:lstStyle/>
        <a:p>
          <a:endParaRPr lang="es-ES"/>
        </a:p>
      </dgm:t>
    </dgm:pt>
    <dgm:pt modelId="{E11E01EE-26D8-4292-AB3D-E94C1AE60CF7}" type="pres">
      <dgm:prSet presAssocID="{921DBF8D-1972-403C-AF65-7B1A5F1C7359}" presName="space" presStyleCnt="0"/>
      <dgm:spPr/>
    </dgm:pt>
    <dgm:pt modelId="{1F7068B3-142B-4582-9BDC-D62EBA201453}" type="pres">
      <dgm:prSet presAssocID="{5DE083B7-42F3-4A4E-A564-666E8085ABF4}" presName="composite" presStyleCnt="0"/>
      <dgm:spPr/>
    </dgm:pt>
    <dgm:pt modelId="{56A135DC-183C-4233-896D-BBD6D71D9658}" type="pres">
      <dgm:prSet presAssocID="{5DE083B7-42F3-4A4E-A564-666E8085ABF4}" presName="parTx" presStyleLbl="node1" presStyleIdx="1" presStyleCnt="2">
        <dgm:presLayoutVars>
          <dgm:chMax val="0"/>
          <dgm:chPref val="0"/>
          <dgm:bulletEnabled val="1"/>
        </dgm:presLayoutVars>
      </dgm:prSet>
      <dgm:spPr/>
      <dgm:t>
        <a:bodyPr/>
        <a:lstStyle/>
        <a:p>
          <a:endParaRPr lang="es-ES"/>
        </a:p>
      </dgm:t>
    </dgm:pt>
    <dgm:pt modelId="{C38B8656-0055-4CE2-B78A-41582E5AA24F}" type="pres">
      <dgm:prSet presAssocID="{5DE083B7-42F3-4A4E-A564-666E8085ABF4}" presName="desTx" presStyleLbl="revTx" presStyleIdx="1" presStyleCnt="2">
        <dgm:presLayoutVars>
          <dgm:bulletEnabled val="1"/>
        </dgm:presLayoutVars>
      </dgm:prSet>
      <dgm:spPr/>
      <dgm:t>
        <a:bodyPr/>
        <a:lstStyle/>
        <a:p>
          <a:endParaRPr lang="es-ES"/>
        </a:p>
      </dgm:t>
    </dgm:pt>
  </dgm:ptLst>
  <dgm:cxnLst>
    <dgm:cxn modelId="{3D3A35C4-45EF-4911-9BF2-36234677C5D6}" type="presOf" srcId="{F33AB938-E2F2-4D0E-A6B5-34D3FFBB5A14}" destId="{C38B8656-0055-4CE2-B78A-41582E5AA24F}" srcOrd="0" destOrd="0" presId="urn:microsoft.com/office/officeart/2005/8/layout/chevron1"/>
    <dgm:cxn modelId="{5A7F2901-3EFB-4140-AC3B-5A13932EC62E}" type="presOf" srcId="{5DE083B7-42F3-4A4E-A564-666E8085ABF4}" destId="{56A135DC-183C-4233-896D-BBD6D71D9658}" srcOrd="0" destOrd="0" presId="urn:microsoft.com/office/officeart/2005/8/layout/chevron1"/>
    <dgm:cxn modelId="{430C6812-2DBB-4CEA-8F5F-A3D37E5D5C3E}" type="presOf" srcId="{D1286FB4-06A6-4B69-B61E-50566F314224}" destId="{8B8E0AC6-48C4-4411-904F-6936C15EF6BD}" srcOrd="0" destOrd="0" presId="urn:microsoft.com/office/officeart/2005/8/layout/chevron1"/>
    <dgm:cxn modelId="{6E0ADA83-CBC9-4D21-8594-DE28AB198DC9}" type="presOf" srcId="{CDCAC14C-422B-4D1C-84BD-EE0CE859DA95}" destId="{3E8DB65F-B1F3-4936-B945-FF81A02431DC}" srcOrd="0" destOrd="0" presId="urn:microsoft.com/office/officeart/2005/8/layout/chevron1"/>
    <dgm:cxn modelId="{9B64B108-F8FD-4648-8C83-DA0664EACCE4}" type="presOf" srcId="{DFFFC446-E66D-4EEC-AE8E-BC5F206FD738}" destId="{10F412C4-347D-4161-9E5B-2A610D7622CE}" srcOrd="0" destOrd="0" presId="urn:microsoft.com/office/officeart/2005/8/layout/chevron1"/>
    <dgm:cxn modelId="{E735CA29-C325-419F-B0F6-A82CEB293FF8}" srcId="{5DE083B7-42F3-4A4E-A564-666E8085ABF4}" destId="{F33AB938-E2F2-4D0E-A6B5-34D3FFBB5A14}" srcOrd="0" destOrd="0" parTransId="{5532FF72-0708-49DB-85DD-DCA718EEE70F}" sibTransId="{18A34BF9-5B09-45E2-91A5-275C18E3194A}"/>
    <dgm:cxn modelId="{41BF80FA-A2CA-4A1F-A4C8-DC42990E8F30}" srcId="{DFFFC446-E66D-4EEC-AE8E-BC5F206FD738}" destId="{D1286FB4-06A6-4B69-B61E-50566F314224}" srcOrd="0" destOrd="0" parTransId="{20E3486A-1027-4F4C-B3D3-CD1ADF3BAB5E}" sibTransId="{180017BB-5BDA-4AA7-9775-2484F1E2FF73}"/>
    <dgm:cxn modelId="{50BD99AA-CBD0-4E27-8FE4-C13573D2E5DF}" srcId="{CDCAC14C-422B-4D1C-84BD-EE0CE859DA95}" destId="{DFFFC446-E66D-4EEC-AE8E-BC5F206FD738}" srcOrd="0" destOrd="0" parTransId="{E27F5973-371C-4F40-AB80-F9B979C4A7C5}" sibTransId="{921DBF8D-1972-403C-AF65-7B1A5F1C7359}"/>
    <dgm:cxn modelId="{BA206F43-D76D-4007-891B-A5A8E6BEC2EC}" srcId="{CDCAC14C-422B-4D1C-84BD-EE0CE859DA95}" destId="{5DE083B7-42F3-4A4E-A564-666E8085ABF4}" srcOrd="1" destOrd="0" parTransId="{856BBD84-AA21-442F-9A7B-9D325FF9EEAA}" sibTransId="{5EC0B355-7C57-4055-8DCD-E3330521CF8D}"/>
    <dgm:cxn modelId="{7B7163CB-BAFF-4B32-BF4A-FC0ED98866F9}" type="presParOf" srcId="{3E8DB65F-B1F3-4936-B945-FF81A02431DC}" destId="{596A40EF-956D-44C0-9886-84EF0E20E60F}" srcOrd="0" destOrd="0" presId="urn:microsoft.com/office/officeart/2005/8/layout/chevron1"/>
    <dgm:cxn modelId="{BD68206C-872D-4DB3-8552-32D1BC1ABBD0}" type="presParOf" srcId="{596A40EF-956D-44C0-9886-84EF0E20E60F}" destId="{10F412C4-347D-4161-9E5B-2A610D7622CE}" srcOrd="0" destOrd="0" presId="urn:microsoft.com/office/officeart/2005/8/layout/chevron1"/>
    <dgm:cxn modelId="{DCDE8FF5-06CA-4629-B46F-750A7245EF24}" type="presParOf" srcId="{596A40EF-956D-44C0-9886-84EF0E20E60F}" destId="{8B8E0AC6-48C4-4411-904F-6936C15EF6BD}" srcOrd="1" destOrd="0" presId="urn:microsoft.com/office/officeart/2005/8/layout/chevron1"/>
    <dgm:cxn modelId="{6CE173CE-B5C0-433D-9298-69160237F098}" type="presParOf" srcId="{3E8DB65F-B1F3-4936-B945-FF81A02431DC}" destId="{E11E01EE-26D8-4292-AB3D-E94C1AE60CF7}" srcOrd="1" destOrd="0" presId="urn:microsoft.com/office/officeart/2005/8/layout/chevron1"/>
    <dgm:cxn modelId="{27D5F5EE-7367-4590-9F19-94A13AAB5DDE}" type="presParOf" srcId="{3E8DB65F-B1F3-4936-B945-FF81A02431DC}" destId="{1F7068B3-142B-4582-9BDC-D62EBA201453}" srcOrd="2" destOrd="0" presId="urn:microsoft.com/office/officeart/2005/8/layout/chevron1"/>
    <dgm:cxn modelId="{0D273A68-FF60-4342-8817-483E63E1577A}" type="presParOf" srcId="{1F7068B3-142B-4582-9BDC-D62EBA201453}" destId="{56A135DC-183C-4233-896D-BBD6D71D9658}" srcOrd="0" destOrd="0" presId="urn:microsoft.com/office/officeart/2005/8/layout/chevron1"/>
    <dgm:cxn modelId="{C741EE69-E690-42BB-A4E1-B517A03B73B4}" type="presParOf" srcId="{1F7068B3-142B-4582-9BDC-D62EBA201453}" destId="{C38B8656-0055-4CE2-B78A-41582E5AA24F}" srcOrd="1"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CAC14C-422B-4D1C-84BD-EE0CE859DA95}" type="doc">
      <dgm:prSet loTypeId="urn:microsoft.com/office/officeart/2005/8/layout/chevron1" loCatId="process" qsTypeId="urn:microsoft.com/office/officeart/2005/8/quickstyle/simple1" qsCatId="simple" csTypeId="urn:microsoft.com/office/officeart/2005/8/colors/accent5_1" csCatId="accent5" phldr="1"/>
      <dgm:spPr/>
    </dgm:pt>
    <dgm:pt modelId="{DFFFC446-E66D-4EEC-AE8E-BC5F206FD738}">
      <dgm:prSet phldrT="[Texto]" custT="1"/>
      <dgm:spPr/>
      <dgm:t>
        <a:bodyPr/>
        <a:lstStyle/>
        <a:p>
          <a:r>
            <a:rPr lang="es-ES" sz="1100" dirty="0" smtClean="0"/>
            <a:t>Pesaje del extracto</a:t>
          </a:r>
          <a:endParaRPr lang="es-ES" sz="1100" dirty="0"/>
        </a:p>
      </dgm:t>
    </dgm:pt>
    <dgm:pt modelId="{E27F5973-371C-4F40-AB80-F9B979C4A7C5}" type="parTrans" cxnId="{50BD99AA-CBD0-4E27-8FE4-C13573D2E5DF}">
      <dgm:prSet/>
      <dgm:spPr/>
      <dgm:t>
        <a:bodyPr/>
        <a:lstStyle/>
        <a:p>
          <a:endParaRPr lang="es-ES" sz="2800"/>
        </a:p>
      </dgm:t>
    </dgm:pt>
    <dgm:pt modelId="{921DBF8D-1972-403C-AF65-7B1A5F1C7359}" type="sibTrans" cxnId="{50BD99AA-CBD0-4E27-8FE4-C13573D2E5DF}">
      <dgm:prSet/>
      <dgm:spPr/>
      <dgm:t>
        <a:bodyPr/>
        <a:lstStyle/>
        <a:p>
          <a:endParaRPr lang="es-ES" sz="2800"/>
        </a:p>
      </dgm:t>
    </dgm:pt>
    <dgm:pt modelId="{FE9C922A-2D97-42D4-9D4E-9491936EC032}">
      <dgm:prSet phldrT="[Texto]" custT="1"/>
      <dgm:spPr/>
      <dgm:t>
        <a:bodyPr/>
        <a:lstStyle/>
        <a:p>
          <a:r>
            <a:rPr lang="es-ES" sz="1100" dirty="0" smtClean="0"/>
            <a:t>Ajuste de pH</a:t>
          </a:r>
          <a:endParaRPr lang="es-ES" sz="1100" dirty="0"/>
        </a:p>
      </dgm:t>
    </dgm:pt>
    <dgm:pt modelId="{71D99BCF-484E-4255-B9B9-24D542911C3B}" type="parTrans" cxnId="{271B5470-2E93-40C5-973F-E66A8E2CBB21}">
      <dgm:prSet/>
      <dgm:spPr/>
      <dgm:t>
        <a:bodyPr/>
        <a:lstStyle/>
        <a:p>
          <a:endParaRPr lang="es-ES" sz="2800"/>
        </a:p>
      </dgm:t>
    </dgm:pt>
    <dgm:pt modelId="{B19831A7-E438-42B7-943B-C3A285E87929}" type="sibTrans" cxnId="{271B5470-2E93-40C5-973F-E66A8E2CBB21}">
      <dgm:prSet/>
      <dgm:spPr/>
      <dgm:t>
        <a:bodyPr/>
        <a:lstStyle/>
        <a:p>
          <a:endParaRPr lang="es-ES" sz="2800"/>
        </a:p>
      </dgm:t>
    </dgm:pt>
    <dgm:pt modelId="{1131938C-7F90-4E62-B254-B07DF4B86EA9}">
      <dgm:prSet phldrT="[Texto]"/>
      <dgm:spPr/>
      <dgm:t>
        <a:bodyPr/>
        <a:lstStyle/>
        <a:p>
          <a:r>
            <a:rPr lang="es-ES" dirty="0" smtClean="0"/>
            <a:t>Disolución </a:t>
          </a:r>
          <a:endParaRPr lang="es-ES" dirty="0"/>
        </a:p>
      </dgm:t>
    </dgm:pt>
    <dgm:pt modelId="{1FF34863-82EE-4C4E-AAB0-D4661E92642A}" type="parTrans" cxnId="{0FB6791B-8E4C-4D9D-838A-A3E3D9E06926}">
      <dgm:prSet/>
      <dgm:spPr/>
      <dgm:t>
        <a:bodyPr/>
        <a:lstStyle/>
        <a:p>
          <a:endParaRPr lang="es-ES"/>
        </a:p>
      </dgm:t>
    </dgm:pt>
    <dgm:pt modelId="{581591E8-E207-435E-B53F-099AF3CC486A}" type="sibTrans" cxnId="{0FB6791B-8E4C-4D9D-838A-A3E3D9E06926}">
      <dgm:prSet/>
      <dgm:spPr/>
      <dgm:t>
        <a:bodyPr/>
        <a:lstStyle/>
        <a:p>
          <a:endParaRPr lang="es-ES"/>
        </a:p>
      </dgm:t>
    </dgm:pt>
    <dgm:pt modelId="{ED66A794-B2D6-40E9-B967-981C832CF1D3}">
      <dgm:prSet phldrT="[Texto]"/>
      <dgm:spPr/>
      <dgm:t>
        <a:bodyPr/>
        <a:lstStyle/>
        <a:p>
          <a:r>
            <a:rPr lang="es-ES" dirty="0" err="1" smtClean="0"/>
            <a:t>Sonicación</a:t>
          </a:r>
          <a:endParaRPr lang="es-ES" dirty="0"/>
        </a:p>
      </dgm:t>
    </dgm:pt>
    <dgm:pt modelId="{933E97ED-7E08-4DA0-85FD-754776299FDA}" type="parTrans" cxnId="{28080FD1-D088-430C-8A5F-010BF97F4836}">
      <dgm:prSet/>
      <dgm:spPr/>
      <dgm:t>
        <a:bodyPr/>
        <a:lstStyle/>
        <a:p>
          <a:endParaRPr lang="es-ES"/>
        </a:p>
      </dgm:t>
    </dgm:pt>
    <dgm:pt modelId="{E5FCA10C-25BF-4935-B564-A6323CCFA565}" type="sibTrans" cxnId="{28080FD1-D088-430C-8A5F-010BF97F4836}">
      <dgm:prSet/>
      <dgm:spPr/>
      <dgm:t>
        <a:bodyPr/>
        <a:lstStyle/>
        <a:p>
          <a:endParaRPr lang="es-ES"/>
        </a:p>
      </dgm:t>
    </dgm:pt>
    <dgm:pt modelId="{119317B7-4A82-426B-8176-0F3BFD9EE882}">
      <dgm:prSet phldrT="[Texto]"/>
      <dgm:spPr/>
      <dgm:t>
        <a:bodyPr/>
        <a:lstStyle/>
        <a:p>
          <a:r>
            <a:rPr lang="es-ES" dirty="0" smtClean="0"/>
            <a:t>Filtración</a:t>
          </a:r>
          <a:endParaRPr lang="es-ES" dirty="0"/>
        </a:p>
      </dgm:t>
    </dgm:pt>
    <dgm:pt modelId="{F3CD8982-F39F-436E-88E2-26941FE34DB0}" type="parTrans" cxnId="{F63F2F74-52F8-475A-92B3-F24DEF3809DB}">
      <dgm:prSet/>
      <dgm:spPr/>
      <dgm:t>
        <a:bodyPr/>
        <a:lstStyle/>
        <a:p>
          <a:endParaRPr lang="es-ES"/>
        </a:p>
      </dgm:t>
    </dgm:pt>
    <dgm:pt modelId="{8CF94609-E56A-4227-A492-FD983CCC6757}" type="sibTrans" cxnId="{F63F2F74-52F8-475A-92B3-F24DEF3809DB}">
      <dgm:prSet/>
      <dgm:spPr/>
      <dgm:t>
        <a:bodyPr/>
        <a:lstStyle/>
        <a:p>
          <a:endParaRPr lang="es-ES"/>
        </a:p>
      </dgm:t>
    </dgm:pt>
    <dgm:pt modelId="{23BFC115-710F-495B-8FCE-F901EC0635B6}">
      <dgm:prSet phldrT="[Texto]"/>
      <dgm:spPr/>
      <dgm:t>
        <a:bodyPr/>
        <a:lstStyle/>
        <a:p>
          <a:pPr algn="ctr"/>
          <a:r>
            <a:rPr lang="es-ES" dirty="0" smtClean="0"/>
            <a:t>3ml de agua destilada</a:t>
          </a:r>
          <a:endParaRPr lang="es-ES" dirty="0"/>
        </a:p>
      </dgm:t>
    </dgm:pt>
    <dgm:pt modelId="{0F7EA57F-54AF-4B76-B714-DBB5EA678478}" type="parTrans" cxnId="{1EBEA2B4-9F05-4419-ABC6-D074F5F9D64B}">
      <dgm:prSet/>
      <dgm:spPr/>
      <dgm:t>
        <a:bodyPr/>
        <a:lstStyle/>
        <a:p>
          <a:endParaRPr lang="es-ES"/>
        </a:p>
      </dgm:t>
    </dgm:pt>
    <dgm:pt modelId="{00CE6785-DA05-436A-9145-FDF97B070A97}" type="sibTrans" cxnId="{1EBEA2B4-9F05-4419-ABC6-D074F5F9D64B}">
      <dgm:prSet/>
      <dgm:spPr/>
      <dgm:t>
        <a:bodyPr/>
        <a:lstStyle/>
        <a:p>
          <a:endParaRPr lang="es-ES"/>
        </a:p>
      </dgm:t>
    </dgm:pt>
    <dgm:pt modelId="{BB71D2B1-472B-4B3A-B2B6-DF9CDC7AAB44}">
      <dgm:prSet phldrT="[Texto]"/>
      <dgm:spPr/>
      <dgm:t>
        <a:bodyPr/>
        <a:lstStyle/>
        <a:p>
          <a:pPr algn="l"/>
          <a:r>
            <a:rPr lang="es-ES" dirty="0" smtClean="0"/>
            <a:t>t=3min, A=40%</a:t>
          </a:r>
          <a:endParaRPr lang="es-ES" dirty="0"/>
        </a:p>
      </dgm:t>
    </dgm:pt>
    <dgm:pt modelId="{2839021A-23DD-4D7F-A4FC-51FB55A288FF}" type="parTrans" cxnId="{4FFEB0B1-512A-4629-91C2-D679DB9A0590}">
      <dgm:prSet/>
      <dgm:spPr/>
      <dgm:t>
        <a:bodyPr/>
        <a:lstStyle/>
        <a:p>
          <a:endParaRPr lang="es-ES"/>
        </a:p>
      </dgm:t>
    </dgm:pt>
    <dgm:pt modelId="{9C520CC2-FC65-4888-8E76-F8C3363312C5}" type="sibTrans" cxnId="{4FFEB0B1-512A-4629-91C2-D679DB9A0590}">
      <dgm:prSet/>
      <dgm:spPr/>
      <dgm:t>
        <a:bodyPr/>
        <a:lstStyle/>
        <a:p>
          <a:endParaRPr lang="es-ES"/>
        </a:p>
      </dgm:t>
    </dgm:pt>
    <dgm:pt modelId="{2AFAA55B-74D1-4AF1-B3FA-2FCDB68DBC56}">
      <dgm:prSet phldrT="[Texto]"/>
      <dgm:spPr/>
      <dgm:t>
        <a:bodyPr/>
        <a:lstStyle/>
        <a:p>
          <a:pPr algn="ctr"/>
          <a:r>
            <a:rPr lang="es-EC" dirty="0" smtClean="0"/>
            <a:t>0.22µm </a:t>
          </a:r>
          <a:endParaRPr lang="es-ES" dirty="0"/>
        </a:p>
      </dgm:t>
    </dgm:pt>
    <dgm:pt modelId="{F0CF49A3-D3AE-4FA5-826C-367176395BBD}" type="parTrans" cxnId="{A6AA4B45-E54A-467D-BC73-07D71498A9CB}">
      <dgm:prSet/>
      <dgm:spPr/>
      <dgm:t>
        <a:bodyPr/>
        <a:lstStyle/>
        <a:p>
          <a:endParaRPr lang="es-ES"/>
        </a:p>
      </dgm:t>
    </dgm:pt>
    <dgm:pt modelId="{232CDB00-3EF9-472A-BEE7-4606160085C3}" type="sibTrans" cxnId="{A6AA4B45-E54A-467D-BC73-07D71498A9CB}">
      <dgm:prSet/>
      <dgm:spPr/>
      <dgm:t>
        <a:bodyPr/>
        <a:lstStyle/>
        <a:p>
          <a:endParaRPr lang="es-ES"/>
        </a:p>
      </dgm:t>
    </dgm:pt>
    <dgm:pt modelId="{7045507A-BF0C-4D12-938E-2AA6E43DBC20}">
      <dgm:prSet phldrT="[Texto]"/>
      <dgm:spPr/>
      <dgm:t>
        <a:bodyPr/>
        <a:lstStyle/>
        <a:p>
          <a:pPr algn="l"/>
          <a:r>
            <a:rPr lang="es-EC" dirty="0" smtClean="0"/>
            <a:t>Vibra </a:t>
          </a:r>
          <a:r>
            <a:rPr lang="es-EC" dirty="0" err="1" smtClean="0"/>
            <a:t>Cell</a:t>
          </a:r>
          <a:r>
            <a:rPr lang="es-EC" dirty="0" smtClean="0"/>
            <a:t> de </a:t>
          </a:r>
          <a:r>
            <a:rPr lang="es-EC" dirty="0" err="1" smtClean="0"/>
            <a:t>Sonics</a:t>
          </a:r>
          <a:endParaRPr lang="es-ES" dirty="0"/>
        </a:p>
      </dgm:t>
    </dgm:pt>
    <dgm:pt modelId="{61084303-465F-44AC-8856-01EF515D7E5C}" type="parTrans" cxnId="{9DC09638-2849-4545-B251-B94F38B4CE8E}">
      <dgm:prSet/>
      <dgm:spPr/>
      <dgm:t>
        <a:bodyPr/>
        <a:lstStyle/>
        <a:p>
          <a:endParaRPr lang="es-ES"/>
        </a:p>
      </dgm:t>
    </dgm:pt>
    <dgm:pt modelId="{A5F8959A-FA42-42AD-B699-4551D3D8FA64}" type="sibTrans" cxnId="{9DC09638-2849-4545-B251-B94F38B4CE8E}">
      <dgm:prSet/>
      <dgm:spPr/>
      <dgm:t>
        <a:bodyPr/>
        <a:lstStyle/>
        <a:p>
          <a:endParaRPr lang="es-ES"/>
        </a:p>
      </dgm:t>
    </dgm:pt>
    <dgm:pt modelId="{7E9CC18C-0DE8-4D2C-B896-9663B79757BB}">
      <dgm:prSet phldrT="[Texto]" custT="1"/>
      <dgm:spPr/>
      <dgm:t>
        <a:bodyPr/>
        <a:lstStyle/>
        <a:p>
          <a:pPr algn="ctr"/>
          <a:r>
            <a:rPr lang="es-ES" sz="1100" dirty="0" smtClean="0"/>
            <a:t>pH=11</a:t>
          </a:r>
          <a:endParaRPr lang="es-ES" sz="1100" dirty="0"/>
        </a:p>
      </dgm:t>
    </dgm:pt>
    <dgm:pt modelId="{0CF988B1-9DA1-4BBD-87A9-002BF0B3FF52}" type="parTrans" cxnId="{57055EED-DF6D-4E87-8A07-D195C02CBFB7}">
      <dgm:prSet/>
      <dgm:spPr/>
      <dgm:t>
        <a:bodyPr/>
        <a:lstStyle/>
        <a:p>
          <a:endParaRPr lang="es-ES"/>
        </a:p>
      </dgm:t>
    </dgm:pt>
    <dgm:pt modelId="{25828186-1991-45F1-B440-B14FC0A8063F}" type="sibTrans" cxnId="{57055EED-DF6D-4E87-8A07-D195C02CBFB7}">
      <dgm:prSet/>
      <dgm:spPr/>
      <dgm:t>
        <a:bodyPr/>
        <a:lstStyle/>
        <a:p>
          <a:endParaRPr lang="es-ES"/>
        </a:p>
      </dgm:t>
    </dgm:pt>
    <dgm:pt modelId="{3E8DB65F-B1F3-4936-B945-FF81A02431DC}" type="pres">
      <dgm:prSet presAssocID="{CDCAC14C-422B-4D1C-84BD-EE0CE859DA95}" presName="Name0" presStyleCnt="0">
        <dgm:presLayoutVars>
          <dgm:dir/>
          <dgm:animLvl val="lvl"/>
          <dgm:resizeHandles val="exact"/>
        </dgm:presLayoutVars>
      </dgm:prSet>
      <dgm:spPr/>
    </dgm:pt>
    <dgm:pt modelId="{1478359E-6AD3-48D1-9F30-2A4775F6977C}" type="pres">
      <dgm:prSet presAssocID="{DFFFC446-E66D-4EEC-AE8E-BC5F206FD738}" presName="composite" presStyleCnt="0"/>
      <dgm:spPr/>
    </dgm:pt>
    <dgm:pt modelId="{060C495E-9240-4DA3-9D23-65FEF111F055}" type="pres">
      <dgm:prSet presAssocID="{DFFFC446-E66D-4EEC-AE8E-BC5F206FD738}" presName="parTx" presStyleLbl="node1" presStyleIdx="0" presStyleCnt="5">
        <dgm:presLayoutVars>
          <dgm:chMax val="0"/>
          <dgm:chPref val="0"/>
          <dgm:bulletEnabled val="1"/>
        </dgm:presLayoutVars>
      </dgm:prSet>
      <dgm:spPr/>
      <dgm:t>
        <a:bodyPr/>
        <a:lstStyle/>
        <a:p>
          <a:endParaRPr lang="es-ES"/>
        </a:p>
      </dgm:t>
    </dgm:pt>
    <dgm:pt modelId="{04907F37-00B8-4EA5-8472-283CCD1AB9BC}" type="pres">
      <dgm:prSet presAssocID="{DFFFC446-E66D-4EEC-AE8E-BC5F206FD738}" presName="desTx" presStyleLbl="revTx" presStyleIdx="0" presStyleCnt="4">
        <dgm:presLayoutVars>
          <dgm:bulletEnabled val="1"/>
        </dgm:presLayoutVars>
      </dgm:prSet>
      <dgm:spPr/>
    </dgm:pt>
    <dgm:pt modelId="{E8BF8BBE-66C3-46EB-8B77-E66EEEDB4E3B}" type="pres">
      <dgm:prSet presAssocID="{921DBF8D-1972-403C-AF65-7B1A5F1C7359}" presName="space" presStyleCnt="0"/>
      <dgm:spPr/>
    </dgm:pt>
    <dgm:pt modelId="{C45D727C-6E4D-4BCE-8059-B9562CC966CE}" type="pres">
      <dgm:prSet presAssocID="{1131938C-7F90-4E62-B254-B07DF4B86EA9}" presName="composite" presStyleCnt="0"/>
      <dgm:spPr/>
    </dgm:pt>
    <dgm:pt modelId="{D692D213-5481-46B9-B5BC-D20DEE9BE128}" type="pres">
      <dgm:prSet presAssocID="{1131938C-7F90-4E62-B254-B07DF4B86EA9}" presName="parTx" presStyleLbl="node1" presStyleIdx="1" presStyleCnt="5">
        <dgm:presLayoutVars>
          <dgm:chMax val="0"/>
          <dgm:chPref val="0"/>
          <dgm:bulletEnabled val="1"/>
        </dgm:presLayoutVars>
      </dgm:prSet>
      <dgm:spPr/>
      <dgm:t>
        <a:bodyPr/>
        <a:lstStyle/>
        <a:p>
          <a:endParaRPr lang="es-ES"/>
        </a:p>
      </dgm:t>
    </dgm:pt>
    <dgm:pt modelId="{28D02B6A-E5AB-474C-8AC1-38E2E0A96C68}" type="pres">
      <dgm:prSet presAssocID="{1131938C-7F90-4E62-B254-B07DF4B86EA9}" presName="desTx" presStyleLbl="revTx" presStyleIdx="0" presStyleCnt="4">
        <dgm:presLayoutVars>
          <dgm:bulletEnabled val="1"/>
        </dgm:presLayoutVars>
      </dgm:prSet>
      <dgm:spPr/>
      <dgm:t>
        <a:bodyPr/>
        <a:lstStyle/>
        <a:p>
          <a:endParaRPr lang="es-ES"/>
        </a:p>
      </dgm:t>
    </dgm:pt>
    <dgm:pt modelId="{8828C1FD-2318-481F-9E16-32D9340DB09B}" type="pres">
      <dgm:prSet presAssocID="{581591E8-E207-435E-B53F-099AF3CC486A}" presName="space" presStyleCnt="0"/>
      <dgm:spPr/>
    </dgm:pt>
    <dgm:pt modelId="{931FC222-6AC7-4A20-91DD-DEB3737D0BCF}" type="pres">
      <dgm:prSet presAssocID="{ED66A794-B2D6-40E9-B967-981C832CF1D3}" presName="composite" presStyleCnt="0"/>
      <dgm:spPr/>
    </dgm:pt>
    <dgm:pt modelId="{AFB832DA-3831-47A7-8AD3-A55555B02913}" type="pres">
      <dgm:prSet presAssocID="{ED66A794-B2D6-40E9-B967-981C832CF1D3}" presName="parTx" presStyleLbl="node1" presStyleIdx="2" presStyleCnt="5">
        <dgm:presLayoutVars>
          <dgm:chMax val="0"/>
          <dgm:chPref val="0"/>
          <dgm:bulletEnabled val="1"/>
        </dgm:presLayoutVars>
      </dgm:prSet>
      <dgm:spPr/>
      <dgm:t>
        <a:bodyPr/>
        <a:lstStyle/>
        <a:p>
          <a:endParaRPr lang="es-ES"/>
        </a:p>
      </dgm:t>
    </dgm:pt>
    <dgm:pt modelId="{D9F497DD-4591-403F-AC77-75B392D81295}" type="pres">
      <dgm:prSet presAssocID="{ED66A794-B2D6-40E9-B967-981C832CF1D3}" presName="desTx" presStyleLbl="revTx" presStyleIdx="1" presStyleCnt="4">
        <dgm:presLayoutVars>
          <dgm:bulletEnabled val="1"/>
        </dgm:presLayoutVars>
      </dgm:prSet>
      <dgm:spPr/>
      <dgm:t>
        <a:bodyPr/>
        <a:lstStyle/>
        <a:p>
          <a:endParaRPr lang="es-ES"/>
        </a:p>
      </dgm:t>
    </dgm:pt>
    <dgm:pt modelId="{4CCBF3E5-FB2E-4826-9B77-D1625E2C5AB7}" type="pres">
      <dgm:prSet presAssocID="{E5FCA10C-25BF-4935-B564-A6323CCFA565}" presName="space" presStyleCnt="0"/>
      <dgm:spPr/>
    </dgm:pt>
    <dgm:pt modelId="{589D4ABC-7327-4FFE-B29D-49D092156412}" type="pres">
      <dgm:prSet presAssocID="{119317B7-4A82-426B-8176-0F3BFD9EE882}" presName="composite" presStyleCnt="0"/>
      <dgm:spPr/>
    </dgm:pt>
    <dgm:pt modelId="{A028AB0F-FA2E-4D61-A298-5C7A19A90866}" type="pres">
      <dgm:prSet presAssocID="{119317B7-4A82-426B-8176-0F3BFD9EE882}" presName="parTx" presStyleLbl="node1" presStyleIdx="3" presStyleCnt="5">
        <dgm:presLayoutVars>
          <dgm:chMax val="0"/>
          <dgm:chPref val="0"/>
          <dgm:bulletEnabled val="1"/>
        </dgm:presLayoutVars>
      </dgm:prSet>
      <dgm:spPr/>
      <dgm:t>
        <a:bodyPr/>
        <a:lstStyle/>
        <a:p>
          <a:endParaRPr lang="es-ES"/>
        </a:p>
      </dgm:t>
    </dgm:pt>
    <dgm:pt modelId="{BA8CE6CF-28D6-46A9-8DD8-D89F3A2CD0FD}" type="pres">
      <dgm:prSet presAssocID="{119317B7-4A82-426B-8176-0F3BFD9EE882}" presName="desTx" presStyleLbl="revTx" presStyleIdx="2" presStyleCnt="4">
        <dgm:presLayoutVars>
          <dgm:bulletEnabled val="1"/>
        </dgm:presLayoutVars>
      </dgm:prSet>
      <dgm:spPr/>
      <dgm:t>
        <a:bodyPr/>
        <a:lstStyle/>
        <a:p>
          <a:endParaRPr lang="es-ES"/>
        </a:p>
      </dgm:t>
    </dgm:pt>
    <dgm:pt modelId="{0F9543BF-758D-4C97-9299-F6B1C5DAD350}" type="pres">
      <dgm:prSet presAssocID="{8CF94609-E56A-4227-A492-FD983CCC6757}" presName="space" presStyleCnt="0"/>
      <dgm:spPr/>
    </dgm:pt>
    <dgm:pt modelId="{3F1D9006-CDD8-4068-B3A0-3C8DE12E5157}" type="pres">
      <dgm:prSet presAssocID="{FE9C922A-2D97-42D4-9D4E-9491936EC032}" presName="composite" presStyleCnt="0"/>
      <dgm:spPr/>
    </dgm:pt>
    <dgm:pt modelId="{40998242-1406-488C-AEEB-B2657527CCEB}" type="pres">
      <dgm:prSet presAssocID="{FE9C922A-2D97-42D4-9D4E-9491936EC032}" presName="parTx" presStyleLbl="node1" presStyleIdx="4" presStyleCnt="5">
        <dgm:presLayoutVars>
          <dgm:chMax val="0"/>
          <dgm:chPref val="0"/>
          <dgm:bulletEnabled val="1"/>
        </dgm:presLayoutVars>
      </dgm:prSet>
      <dgm:spPr/>
      <dgm:t>
        <a:bodyPr/>
        <a:lstStyle/>
        <a:p>
          <a:endParaRPr lang="es-ES"/>
        </a:p>
      </dgm:t>
    </dgm:pt>
    <dgm:pt modelId="{A45F70A9-8DFB-4939-B126-BD6288A64261}" type="pres">
      <dgm:prSet presAssocID="{FE9C922A-2D97-42D4-9D4E-9491936EC032}" presName="desTx" presStyleLbl="revTx" presStyleIdx="3" presStyleCnt="4">
        <dgm:presLayoutVars>
          <dgm:bulletEnabled val="1"/>
        </dgm:presLayoutVars>
      </dgm:prSet>
      <dgm:spPr/>
      <dgm:t>
        <a:bodyPr/>
        <a:lstStyle/>
        <a:p>
          <a:endParaRPr lang="es-ES"/>
        </a:p>
      </dgm:t>
    </dgm:pt>
  </dgm:ptLst>
  <dgm:cxnLst>
    <dgm:cxn modelId="{A6AA4B45-E54A-467D-BC73-07D71498A9CB}" srcId="{119317B7-4A82-426B-8176-0F3BFD9EE882}" destId="{2AFAA55B-74D1-4AF1-B3FA-2FCDB68DBC56}" srcOrd="0" destOrd="0" parTransId="{F0CF49A3-D3AE-4FA5-826C-367176395BBD}" sibTransId="{232CDB00-3EF9-472A-BEE7-4606160085C3}"/>
    <dgm:cxn modelId="{76AF11EF-27B1-4260-9DF3-0B5391FAD9C3}" type="presOf" srcId="{BB71D2B1-472B-4B3A-B2B6-DF9CDC7AAB44}" destId="{D9F497DD-4591-403F-AC77-75B392D81295}" srcOrd="0" destOrd="1" presId="urn:microsoft.com/office/officeart/2005/8/layout/chevron1"/>
    <dgm:cxn modelId="{0FB6791B-8E4C-4D9D-838A-A3E3D9E06926}" srcId="{CDCAC14C-422B-4D1C-84BD-EE0CE859DA95}" destId="{1131938C-7F90-4E62-B254-B07DF4B86EA9}" srcOrd="1" destOrd="0" parTransId="{1FF34863-82EE-4C4E-AAB0-D4661E92642A}" sibTransId="{581591E8-E207-435E-B53F-099AF3CC486A}"/>
    <dgm:cxn modelId="{2EEEC31C-BC0A-410D-8E6B-0BA9BA142F3E}" type="presOf" srcId="{FE9C922A-2D97-42D4-9D4E-9491936EC032}" destId="{40998242-1406-488C-AEEB-B2657527CCEB}" srcOrd="0" destOrd="0" presId="urn:microsoft.com/office/officeart/2005/8/layout/chevron1"/>
    <dgm:cxn modelId="{7E5D8485-B3A8-4CC9-BBC6-D2F5569780CC}" type="presOf" srcId="{23BFC115-710F-495B-8FCE-F901EC0635B6}" destId="{28D02B6A-E5AB-474C-8AC1-38E2E0A96C68}" srcOrd="0" destOrd="0" presId="urn:microsoft.com/office/officeart/2005/8/layout/chevron1"/>
    <dgm:cxn modelId="{0B91E43B-D562-4C43-A877-8A050B380359}" type="presOf" srcId="{ED66A794-B2D6-40E9-B967-981C832CF1D3}" destId="{AFB832DA-3831-47A7-8AD3-A55555B02913}" srcOrd="0" destOrd="0" presId="urn:microsoft.com/office/officeart/2005/8/layout/chevron1"/>
    <dgm:cxn modelId="{6E0ADA83-CBC9-4D21-8594-DE28AB198DC9}" type="presOf" srcId="{CDCAC14C-422B-4D1C-84BD-EE0CE859DA95}" destId="{3E8DB65F-B1F3-4936-B945-FF81A02431DC}" srcOrd="0" destOrd="0" presId="urn:microsoft.com/office/officeart/2005/8/layout/chevron1"/>
    <dgm:cxn modelId="{57055EED-DF6D-4E87-8A07-D195C02CBFB7}" srcId="{FE9C922A-2D97-42D4-9D4E-9491936EC032}" destId="{7E9CC18C-0DE8-4D2C-B896-9663B79757BB}" srcOrd="0" destOrd="0" parTransId="{0CF988B1-9DA1-4BBD-87A9-002BF0B3FF52}" sibTransId="{25828186-1991-45F1-B440-B14FC0A8063F}"/>
    <dgm:cxn modelId="{28080FD1-D088-430C-8A5F-010BF97F4836}" srcId="{CDCAC14C-422B-4D1C-84BD-EE0CE859DA95}" destId="{ED66A794-B2D6-40E9-B967-981C832CF1D3}" srcOrd="2" destOrd="0" parTransId="{933E97ED-7E08-4DA0-85FD-754776299FDA}" sibTransId="{E5FCA10C-25BF-4935-B564-A6323CCFA565}"/>
    <dgm:cxn modelId="{50BD99AA-CBD0-4E27-8FE4-C13573D2E5DF}" srcId="{CDCAC14C-422B-4D1C-84BD-EE0CE859DA95}" destId="{DFFFC446-E66D-4EEC-AE8E-BC5F206FD738}" srcOrd="0" destOrd="0" parTransId="{E27F5973-371C-4F40-AB80-F9B979C4A7C5}" sibTransId="{921DBF8D-1972-403C-AF65-7B1A5F1C7359}"/>
    <dgm:cxn modelId="{8F03B308-BB2B-4DAD-98AB-1206ED8C15F6}" type="presOf" srcId="{119317B7-4A82-426B-8176-0F3BFD9EE882}" destId="{A028AB0F-FA2E-4D61-A298-5C7A19A90866}" srcOrd="0" destOrd="0" presId="urn:microsoft.com/office/officeart/2005/8/layout/chevron1"/>
    <dgm:cxn modelId="{F63F2F74-52F8-475A-92B3-F24DEF3809DB}" srcId="{CDCAC14C-422B-4D1C-84BD-EE0CE859DA95}" destId="{119317B7-4A82-426B-8176-0F3BFD9EE882}" srcOrd="3" destOrd="0" parTransId="{F3CD8982-F39F-436E-88E2-26941FE34DB0}" sibTransId="{8CF94609-E56A-4227-A492-FD983CCC6757}"/>
    <dgm:cxn modelId="{413B2C3C-DDC6-4F9C-99CB-0611C91AD6B9}" type="presOf" srcId="{DFFFC446-E66D-4EEC-AE8E-BC5F206FD738}" destId="{060C495E-9240-4DA3-9D23-65FEF111F055}" srcOrd="0" destOrd="0" presId="urn:microsoft.com/office/officeart/2005/8/layout/chevron1"/>
    <dgm:cxn modelId="{1EBEA2B4-9F05-4419-ABC6-D074F5F9D64B}" srcId="{1131938C-7F90-4E62-B254-B07DF4B86EA9}" destId="{23BFC115-710F-495B-8FCE-F901EC0635B6}" srcOrd="0" destOrd="0" parTransId="{0F7EA57F-54AF-4B76-B714-DBB5EA678478}" sibTransId="{00CE6785-DA05-436A-9145-FDF97B070A97}"/>
    <dgm:cxn modelId="{228EBA9A-7761-4156-B5C5-7F73879FA967}" type="presOf" srcId="{7E9CC18C-0DE8-4D2C-B896-9663B79757BB}" destId="{A45F70A9-8DFB-4939-B126-BD6288A64261}" srcOrd="0" destOrd="0" presId="urn:microsoft.com/office/officeart/2005/8/layout/chevron1"/>
    <dgm:cxn modelId="{7FE567D4-D8E5-4D77-8726-9FDD2BC7B6F9}" type="presOf" srcId="{2AFAA55B-74D1-4AF1-B3FA-2FCDB68DBC56}" destId="{BA8CE6CF-28D6-46A9-8DD8-D89F3A2CD0FD}" srcOrd="0" destOrd="0" presId="urn:microsoft.com/office/officeart/2005/8/layout/chevron1"/>
    <dgm:cxn modelId="{312EC7D3-E7D2-48A0-8A62-19835CCFE2CA}" type="presOf" srcId="{1131938C-7F90-4E62-B254-B07DF4B86EA9}" destId="{D692D213-5481-46B9-B5BC-D20DEE9BE128}" srcOrd="0" destOrd="0" presId="urn:microsoft.com/office/officeart/2005/8/layout/chevron1"/>
    <dgm:cxn modelId="{78B42531-0580-49AA-8D57-CC850EA5A0D3}" type="presOf" srcId="{7045507A-BF0C-4D12-938E-2AA6E43DBC20}" destId="{D9F497DD-4591-403F-AC77-75B392D81295}" srcOrd="0" destOrd="0" presId="urn:microsoft.com/office/officeart/2005/8/layout/chevron1"/>
    <dgm:cxn modelId="{4FFEB0B1-512A-4629-91C2-D679DB9A0590}" srcId="{ED66A794-B2D6-40E9-B967-981C832CF1D3}" destId="{BB71D2B1-472B-4B3A-B2B6-DF9CDC7AAB44}" srcOrd="1" destOrd="0" parTransId="{2839021A-23DD-4D7F-A4FC-51FB55A288FF}" sibTransId="{9C520CC2-FC65-4888-8E76-F8C3363312C5}"/>
    <dgm:cxn modelId="{271B5470-2E93-40C5-973F-E66A8E2CBB21}" srcId="{CDCAC14C-422B-4D1C-84BD-EE0CE859DA95}" destId="{FE9C922A-2D97-42D4-9D4E-9491936EC032}" srcOrd="4" destOrd="0" parTransId="{71D99BCF-484E-4255-B9B9-24D542911C3B}" sibTransId="{B19831A7-E438-42B7-943B-C3A285E87929}"/>
    <dgm:cxn modelId="{9DC09638-2849-4545-B251-B94F38B4CE8E}" srcId="{ED66A794-B2D6-40E9-B967-981C832CF1D3}" destId="{7045507A-BF0C-4D12-938E-2AA6E43DBC20}" srcOrd="0" destOrd="0" parTransId="{61084303-465F-44AC-8856-01EF515D7E5C}" sibTransId="{A5F8959A-FA42-42AD-B699-4551D3D8FA64}"/>
    <dgm:cxn modelId="{95F6EFC0-F1AE-41C2-87E2-97551AD32A9A}" type="presParOf" srcId="{3E8DB65F-B1F3-4936-B945-FF81A02431DC}" destId="{1478359E-6AD3-48D1-9F30-2A4775F6977C}" srcOrd="0" destOrd="0" presId="urn:microsoft.com/office/officeart/2005/8/layout/chevron1"/>
    <dgm:cxn modelId="{620C1A09-8697-4EE4-B1AB-0D5ECD9C5D28}" type="presParOf" srcId="{1478359E-6AD3-48D1-9F30-2A4775F6977C}" destId="{060C495E-9240-4DA3-9D23-65FEF111F055}" srcOrd="0" destOrd="0" presId="urn:microsoft.com/office/officeart/2005/8/layout/chevron1"/>
    <dgm:cxn modelId="{CE4F9AE3-7EBA-45DA-90EA-4C9DC4466380}" type="presParOf" srcId="{1478359E-6AD3-48D1-9F30-2A4775F6977C}" destId="{04907F37-00B8-4EA5-8472-283CCD1AB9BC}" srcOrd="1" destOrd="0" presId="urn:microsoft.com/office/officeart/2005/8/layout/chevron1"/>
    <dgm:cxn modelId="{1B3456A5-A472-4E65-B237-3DD4EBE2BB62}" type="presParOf" srcId="{3E8DB65F-B1F3-4936-B945-FF81A02431DC}" destId="{E8BF8BBE-66C3-46EB-8B77-E66EEEDB4E3B}" srcOrd="1" destOrd="0" presId="urn:microsoft.com/office/officeart/2005/8/layout/chevron1"/>
    <dgm:cxn modelId="{E5D1EDF0-62F3-4DEA-95A5-FC8566D408B1}" type="presParOf" srcId="{3E8DB65F-B1F3-4936-B945-FF81A02431DC}" destId="{C45D727C-6E4D-4BCE-8059-B9562CC966CE}" srcOrd="2" destOrd="0" presId="urn:microsoft.com/office/officeart/2005/8/layout/chevron1"/>
    <dgm:cxn modelId="{F9E71291-E314-41C5-9B4B-46AB5B03CFB5}" type="presParOf" srcId="{C45D727C-6E4D-4BCE-8059-B9562CC966CE}" destId="{D692D213-5481-46B9-B5BC-D20DEE9BE128}" srcOrd="0" destOrd="0" presId="urn:microsoft.com/office/officeart/2005/8/layout/chevron1"/>
    <dgm:cxn modelId="{08E8CD94-D450-48C3-8D33-D12BE638207E}" type="presParOf" srcId="{C45D727C-6E4D-4BCE-8059-B9562CC966CE}" destId="{28D02B6A-E5AB-474C-8AC1-38E2E0A96C68}" srcOrd="1" destOrd="0" presId="urn:microsoft.com/office/officeart/2005/8/layout/chevron1"/>
    <dgm:cxn modelId="{FD6D7AF3-7E21-4969-9C8D-A860089D71C6}" type="presParOf" srcId="{3E8DB65F-B1F3-4936-B945-FF81A02431DC}" destId="{8828C1FD-2318-481F-9E16-32D9340DB09B}" srcOrd="3" destOrd="0" presId="urn:microsoft.com/office/officeart/2005/8/layout/chevron1"/>
    <dgm:cxn modelId="{AE857D8B-6690-47F5-A2E0-D087F11D5F6E}" type="presParOf" srcId="{3E8DB65F-B1F3-4936-B945-FF81A02431DC}" destId="{931FC222-6AC7-4A20-91DD-DEB3737D0BCF}" srcOrd="4" destOrd="0" presId="urn:microsoft.com/office/officeart/2005/8/layout/chevron1"/>
    <dgm:cxn modelId="{5CE86DE2-DE0D-4840-8613-82D0D3AD6B28}" type="presParOf" srcId="{931FC222-6AC7-4A20-91DD-DEB3737D0BCF}" destId="{AFB832DA-3831-47A7-8AD3-A55555B02913}" srcOrd="0" destOrd="0" presId="urn:microsoft.com/office/officeart/2005/8/layout/chevron1"/>
    <dgm:cxn modelId="{1989BADB-7AAA-4471-8346-5E8660F3D152}" type="presParOf" srcId="{931FC222-6AC7-4A20-91DD-DEB3737D0BCF}" destId="{D9F497DD-4591-403F-AC77-75B392D81295}" srcOrd="1" destOrd="0" presId="urn:microsoft.com/office/officeart/2005/8/layout/chevron1"/>
    <dgm:cxn modelId="{D6313F85-4EE8-4F76-B8AA-7A9815B693C2}" type="presParOf" srcId="{3E8DB65F-B1F3-4936-B945-FF81A02431DC}" destId="{4CCBF3E5-FB2E-4826-9B77-D1625E2C5AB7}" srcOrd="5" destOrd="0" presId="urn:microsoft.com/office/officeart/2005/8/layout/chevron1"/>
    <dgm:cxn modelId="{FCDE09C0-26EE-48E5-97E7-D1DD2AC3DD2A}" type="presParOf" srcId="{3E8DB65F-B1F3-4936-B945-FF81A02431DC}" destId="{589D4ABC-7327-4FFE-B29D-49D092156412}" srcOrd="6" destOrd="0" presId="urn:microsoft.com/office/officeart/2005/8/layout/chevron1"/>
    <dgm:cxn modelId="{41C2B532-62CC-4F94-A460-B017BDA813C1}" type="presParOf" srcId="{589D4ABC-7327-4FFE-B29D-49D092156412}" destId="{A028AB0F-FA2E-4D61-A298-5C7A19A90866}" srcOrd="0" destOrd="0" presId="urn:microsoft.com/office/officeart/2005/8/layout/chevron1"/>
    <dgm:cxn modelId="{20724D63-3531-4058-894E-B7A49EC4FB60}" type="presParOf" srcId="{589D4ABC-7327-4FFE-B29D-49D092156412}" destId="{BA8CE6CF-28D6-46A9-8DD8-D89F3A2CD0FD}" srcOrd="1" destOrd="0" presId="urn:microsoft.com/office/officeart/2005/8/layout/chevron1"/>
    <dgm:cxn modelId="{464EF930-DAE1-42EF-AB67-CA9361CC5F0F}" type="presParOf" srcId="{3E8DB65F-B1F3-4936-B945-FF81A02431DC}" destId="{0F9543BF-758D-4C97-9299-F6B1C5DAD350}" srcOrd="7" destOrd="0" presId="urn:microsoft.com/office/officeart/2005/8/layout/chevron1"/>
    <dgm:cxn modelId="{A1785AC6-A5B3-4594-825C-47CA045D4E99}" type="presParOf" srcId="{3E8DB65F-B1F3-4936-B945-FF81A02431DC}" destId="{3F1D9006-CDD8-4068-B3A0-3C8DE12E5157}" srcOrd="8" destOrd="0" presId="urn:microsoft.com/office/officeart/2005/8/layout/chevron1"/>
    <dgm:cxn modelId="{0DC275AE-A823-43A8-AA00-92460D04651B}" type="presParOf" srcId="{3F1D9006-CDD8-4068-B3A0-3C8DE12E5157}" destId="{40998242-1406-488C-AEEB-B2657527CCEB}" srcOrd="0" destOrd="0" presId="urn:microsoft.com/office/officeart/2005/8/layout/chevron1"/>
    <dgm:cxn modelId="{E5A8CA2B-B627-4F5D-9324-C5C02F40100A}" type="presParOf" srcId="{3F1D9006-CDD8-4068-B3A0-3C8DE12E5157}" destId="{A45F70A9-8DFB-4939-B126-BD6288A64261}" srcOrd="1" destOrd="0" presId="urn:microsoft.com/office/officeart/2005/8/layout/chevron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9E268C-1D2C-4E74-A182-2FBD6B0075C5}" type="doc">
      <dgm:prSet loTypeId="urn:microsoft.com/office/officeart/2005/8/layout/vList5" loCatId="list" qsTypeId="urn:microsoft.com/office/officeart/2005/8/quickstyle/simple5" qsCatId="simple" csTypeId="urn:microsoft.com/office/officeart/2005/8/colors/accent0_3" csCatId="mainScheme" phldr="1"/>
      <dgm:spPr/>
      <dgm:t>
        <a:bodyPr/>
        <a:lstStyle/>
        <a:p>
          <a:endParaRPr lang="es-ES"/>
        </a:p>
      </dgm:t>
    </dgm:pt>
    <dgm:pt modelId="{B31D35C8-881E-4E4B-967E-A25241372ED6}">
      <dgm:prSet phldrT="[Texto]" custT="1"/>
      <dgm:spPr/>
      <dgm:t>
        <a:bodyPr/>
        <a:lstStyle/>
        <a:p>
          <a:r>
            <a:rPr lang="es-EC" sz="1600" b="1" smtClean="0">
              <a:latin typeface="+mj-lt"/>
              <a:cs typeface="Times New Roman" panose="02020603050405020304" pitchFamily="18" charset="0"/>
            </a:rPr>
            <a:t>Formación y  estabilidad</a:t>
          </a:r>
          <a:endParaRPr lang="es-ES" sz="1600" b="1" dirty="0">
            <a:latin typeface="+mj-lt"/>
            <a:cs typeface="Times New Roman" panose="02020603050405020304" pitchFamily="18" charset="0"/>
          </a:endParaRPr>
        </a:p>
      </dgm:t>
    </dgm:pt>
    <dgm:pt modelId="{E2883F29-1FA7-44D3-8372-425154ABBD79}" type="parTrans" cxnId="{05E858E1-A4C9-4C82-9286-3D6D96F75954}">
      <dgm:prSet/>
      <dgm:spPr/>
      <dgm:t>
        <a:bodyPr/>
        <a:lstStyle/>
        <a:p>
          <a:endParaRPr lang="es-ES">
            <a:solidFill>
              <a:schemeClr val="tx1"/>
            </a:solidFill>
            <a:latin typeface="+mj-lt"/>
            <a:cs typeface="Times New Roman" panose="02020603050405020304" pitchFamily="18" charset="0"/>
          </a:endParaRPr>
        </a:p>
      </dgm:t>
    </dgm:pt>
    <dgm:pt modelId="{9917B23C-CD4A-45CB-8E63-2D29B6F08C6C}" type="sibTrans" cxnId="{05E858E1-A4C9-4C82-9286-3D6D96F75954}">
      <dgm:prSet/>
      <dgm:spPr/>
      <dgm:t>
        <a:bodyPr/>
        <a:lstStyle/>
        <a:p>
          <a:endParaRPr lang="es-ES">
            <a:solidFill>
              <a:schemeClr val="tx1"/>
            </a:solidFill>
            <a:latin typeface="+mj-lt"/>
            <a:cs typeface="Times New Roman" panose="02020603050405020304" pitchFamily="18" charset="0"/>
          </a:endParaRPr>
        </a:p>
      </dgm:t>
    </dgm:pt>
    <dgm:pt modelId="{1F0FB464-0784-4FEC-B8B4-74140FE89666}">
      <dgm:prSet phldrT="[Texto]" custT="1"/>
      <dgm:spPr/>
      <dgm:t>
        <a:bodyPr/>
        <a:lstStyle/>
        <a:p>
          <a:r>
            <a:rPr lang="es-EC" sz="1400" dirty="0" smtClean="0">
              <a:latin typeface="+mj-lt"/>
              <a:cs typeface="Times New Roman" panose="02020603050405020304" pitchFamily="18" charset="0"/>
            </a:rPr>
            <a:t>Espectrofotómetro UV-VIS SPECORD S600 de </a:t>
          </a:r>
          <a:r>
            <a:rPr lang="es-EC" sz="1400" dirty="0" err="1" smtClean="0">
              <a:latin typeface="+mj-lt"/>
              <a:cs typeface="Times New Roman" panose="02020603050405020304" pitchFamily="18" charset="0"/>
            </a:rPr>
            <a:t>Analityk</a:t>
          </a:r>
          <a:r>
            <a:rPr lang="es-EC" sz="1400" dirty="0" smtClean="0">
              <a:latin typeface="+mj-lt"/>
              <a:cs typeface="Times New Roman" panose="02020603050405020304" pitchFamily="18" charset="0"/>
            </a:rPr>
            <a:t> </a:t>
          </a:r>
          <a:r>
            <a:rPr lang="es-EC" sz="1400" dirty="0" err="1" smtClean="0">
              <a:latin typeface="+mj-lt"/>
              <a:cs typeface="Times New Roman" panose="02020603050405020304" pitchFamily="18" charset="0"/>
            </a:rPr>
            <a:t>jena</a:t>
          </a:r>
          <a:endParaRPr lang="es-ES" sz="1400" dirty="0">
            <a:latin typeface="+mj-lt"/>
            <a:cs typeface="Times New Roman" panose="02020603050405020304" pitchFamily="18" charset="0"/>
          </a:endParaRPr>
        </a:p>
      </dgm:t>
    </dgm:pt>
    <dgm:pt modelId="{62CA5E18-33A3-42B0-B5A5-A7948B5005C5}" type="parTrans" cxnId="{0A837B3D-4D1C-42B4-951E-A23E4AE85E6E}">
      <dgm:prSet/>
      <dgm:spPr/>
      <dgm:t>
        <a:bodyPr/>
        <a:lstStyle/>
        <a:p>
          <a:endParaRPr lang="es-ES">
            <a:solidFill>
              <a:schemeClr val="tx1"/>
            </a:solidFill>
            <a:latin typeface="+mj-lt"/>
            <a:cs typeface="Times New Roman" panose="02020603050405020304" pitchFamily="18" charset="0"/>
          </a:endParaRPr>
        </a:p>
      </dgm:t>
    </dgm:pt>
    <dgm:pt modelId="{2AC7AD7C-E168-4EB3-A0EE-25E9893B7370}" type="sibTrans" cxnId="{0A837B3D-4D1C-42B4-951E-A23E4AE85E6E}">
      <dgm:prSet/>
      <dgm:spPr/>
      <dgm:t>
        <a:bodyPr/>
        <a:lstStyle/>
        <a:p>
          <a:endParaRPr lang="es-ES">
            <a:solidFill>
              <a:schemeClr val="tx1"/>
            </a:solidFill>
            <a:latin typeface="+mj-lt"/>
            <a:cs typeface="Times New Roman" panose="02020603050405020304" pitchFamily="18" charset="0"/>
          </a:endParaRPr>
        </a:p>
      </dgm:t>
    </dgm:pt>
    <dgm:pt modelId="{D8F18B1A-2952-4B9A-B063-E613F170D091}">
      <dgm:prSet phldrT="[Texto]" custT="1"/>
      <dgm:spPr/>
      <dgm:t>
        <a:bodyPr/>
        <a:lstStyle/>
        <a:p>
          <a:r>
            <a:rPr lang="es-EC" sz="1400" smtClean="0">
              <a:latin typeface="+mj-lt"/>
              <a:cs typeface="Times New Roman" panose="02020603050405020304" pitchFamily="18" charset="0"/>
            </a:rPr>
            <a:t>Densímetro Densito 30PX de Mettler Toledo</a:t>
          </a:r>
          <a:endParaRPr lang="es-ES" sz="1400" dirty="0">
            <a:latin typeface="+mj-lt"/>
            <a:cs typeface="Times New Roman" panose="02020603050405020304" pitchFamily="18" charset="0"/>
          </a:endParaRPr>
        </a:p>
      </dgm:t>
    </dgm:pt>
    <dgm:pt modelId="{D9CFAA12-AAC5-4D69-9969-0A49B6EA1EFA}" type="parTrans" cxnId="{C5FA1ABB-A34A-4010-8414-4FF3AD764852}">
      <dgm:prSet/>
      <dgm:spPr/>
      <dgm:t>
        <a:bodyPr/>
        <a:lstStyle/>
        <a:p>
          <a:endParaRPr lang="es-ES">
            <a:solidFill>
              <a:schemeClr val="tx1"/>
            </a:solidFill>
            <a:latin typeface="+mj-lt"/>
            <a:cs typeface="Times New Roman" panose="02020603050405020304" pitchFamily="18" charset="0"/>
          </a:endParaRPr>
        </a:p>
      </dgm:t>
    </dgm:pt>
    <dgm:pt modelId="{3823A8EE-AF27-4874-889F-FA4B63C2F38E}" type="sibTrans" cxnId="{C5FA1ABB-A34A-4010-8414-4FF3AD764852}">
      <dgm:prSet/>
      <dgm:spPr/>
      <dgm:t>
        <a:bodyPr/>
        <a:lstStyle/>
        <a:p>
          <a:endParaRPr lang="es-ES">
            <a:solidFill>
              <a:schemeClr val="tx1"/>
            </a:solidFill>
            <a:latin typeface="+mj-lt"/>
            <a:cs typeface="Times New Roman" panose="02020603050405020304" pitchFamily="18" charset="0"/>
          </a:endParaRPr>
        </a:p>
      </dgm:t>
    </dgm:pt>
    <dgm:pt modelId="{4224824B-C3EB-48FF-97FA-241A78463FDD}">
      <dgm:prSet phldrT="[Texto]" custT="1"/>
      <dgm:spPr/>
      <dgm:t>
        <a:bodyPr/>
        <a:lstStyle/>
        <a:p>
          <a:r>
            <a:rPr lang="es-ES" sz="1800" b="1" dirty="0" smtClean="0">
              <a:latin typeface="+mj-lt"/>
              <a:cs typeface="Times New Roman" panose="02020603050405020304" pitchFamily="18" charset="0"/>
            </a:rPr>
            <a:t>Tamaño y Forma</a:t>
          </a:r>
          <a:endParaRPr lang="es-ES" sz="1800" b="1" dirty="0">
            <a:latin typeface="+mj-lt"/>
            <a:cs typeface="Times New Roman" panose="02020603050405020304" pitchFamily="18" charset="0"/>
          </a:endParaRPr>
        </a:p>
      </dgm:t>
    </dgm:pt>
    <dgm:pt modelId="{5530530D-E31C-4D4C-8F55-6ADD700C8A0D}" type="parTrans" cxnId="{A4367FBC-FA5E-4EF3-8CD7-41A38686B710}">
      <dgm:prSet/>
      <dgm:spPr/>
      <dgm:t>
        <a:bodyPr/>
        <a:lstStyle/>
        <a:p>
          <a:endParaRPr lang="es-ES">
            <a:solidFill>
              <a:schemeClr val="tx1"/>
            </a:solidFill>
            <a:latin typeface="+mj-lt"/>
            <a:cs typeface="Times New Roman" panose="02020603050405020304" pitchFamily="18" charset="0"/>
          </a:endParaRPr>
        </a:p>
      </dgm:t>
    </dgm:pt>
    <dgm:pt modelId="{6D094D9F-2FF1-4704-8EE4-313DF6B252F8}" type="sibTrans" cxnId="{A4367FBC-FA5E-4EF3-8CD7-41A38686B710}">
      <dgm:prSet/>
      <dgm:spPr/>
      <dgm:t>
        <a:bodyPr/>
        <a:lstStyle/>
        <a:p>
          <a:endParaRPr lang="es-ES">
            <a:solidFill>
              <a:schemeClr val="tx1"/>
            </a:solidFill>
            <a:latin typeface="+mj-lt"/>
            <a:cs typeface="Times New Roman" panose="02020603050405020304" pitchFamily="18" charset="0"/>
          </a:endParaRPr>
        </a:p>
      </dgm:t>
    </dgm:pt>
    <dgm:pt modelId="{A4771D40-E652-4617-9C63-417CFA5A3C99}">
      <dgm:prSet phldrT="[Texto]" custT="1"/>
      <dgm:spPr/>
      <dgm:t>
        <a:bodyPr/>
        <a:lstStyle/>
        <a:p>
          <a:r>
            <a:rPr lang="es-EC" sz="1400" dirty="0" smtClean="0">
              <a:latin typeface="+mj-lt"/>
              <a:cs typeface="Times New Roman" panose="02020603050405020304" pitchFamily="18" charset="0"/>
            </a:rPr>
            <a:t>Analizador de distribución de tamaño de </a:t>
          </a:r>
          <a:r>
            <a:rPr lang="es-EC" sz="1400" dirty="0" err="1" smtClean="0">
              <a:latin typeface="+mj-lt"/>
              <a:cs typeface="Times New Roman" panose="02020603050405020304" pitchFamily="18" charset="0"/>
            </a:rPr>
            <a:t>NPs</a:t>
          </a:r>
          <a:r>
            <a:rPr lang="es-EC" sz="1400" dirty="0" smtClean="0">
              <a:latin typeface="+mj-lt"/>
              <a:cs typeface="Times New Roman" panose="02020603050405020304" pitchFamily="18" charset="0"/>
            </a:rPr>
            <a:t> por dispersión de luz dinámica (DLS) LB-550 de </a:t>
          </a:r>
          <a:r>
            <a:rPr lang="es-EC" sz="1400" dirty="0" err="1" smtClean="0">
              <a:latin typeface="+mj-lt"/>
              <a:cs typeface="Times New Roman" panose="02020603050405020304" pitchFamily="18" charset="0"/>
            </a:rPr>
            <a:t>Horiba</a:t>
          </a:r>
          <a:r>
            <a:rPr lang="es-EC" sz="1400" dirty="0" smtClean="0">
              <a:latin typeface="+mj-lt"/>
              <a:cs typeface="Times New Roman" panose="02020603050405020304" pitchFamily="18" charset="0"/>
            </a:rPr>
            <a:t> </a:t>
          </a:r>
          <a:endParaRPr lang="es-ES" sz="1400" dirty="0">
            <a:latin typeface="+mj-lt"/>
            <a:cs typeface="Times New Roman" panose="02020603050405020304" pitchFamily="18" charset="0"/>
          </a:endParaRPr>
        </a:p>
      </dgm:t>
    </dgm:pt>
    <dgm:pt modelId="{13E0EA01-DB28-443A-809A-C4DD86F3002E}" type="parTrans" cxnId="{ED530D5D-9143-4D5F-A1F0-417322CF06FC}">
      <dgm:prSet/>
      <dgm:spPr/>
      <dgm:t>
        <a:bodyPr/>
        <a:lstStyle/>
        <a:p>
          <a:endParaRPr lang="es-ES">
            <a:solidFill>
              <a:schemeClr val="tx1"/>
            </a:solidFill>
            <a:latin typeface="+mj-lt"/>
            <a:cs typeface="Times New Roman" panose="02020603050405020304" pitchFamily="18" charset="0"/>
          </a:endParaRPr>
        </a:p>
      </dgm:t>
    </dgm:pt>
    <dgm:pt modelId="{755F200D-F4E4-41C9-9C51-32E1E054AC39}" type="sibTrans" cxnId="{ED530D5D-9143-4D5F-A1F0-417322CF06FC}">
      <dgm:prSet/>
      <dgm:spPr/>
      <dgm:t>
        <a:bodyPr/>
        <a:lstStyle/>
        <a:p>
          <a:endParaRPr lang="es-ES">
            <a:solidFill>
              <a:schemeClr val="tx1"/>
            </a:solidFill>
            <a:latin typeface="+mj-lt"/>
            <a:cs typeface="Times New Roman" panose="02020603050405020304" pitchFamily="18" charset="0"/>
          </a:endParaRPr>
        </a:p>
      </dgm:t>
    </dgm:pt>
    <dgm:pt modelId="{08472DB6-BDD7-4E48-AE40-5E5218101E04}">
      <dgm:prSet phldrT="[Texto]" custT="1"/>
      <dgm:spPr/>
      <dgm:t>
        <a:bodyPr/>
        <a:lstStyle/>
        <a:p>
          <a:r>
            <a:rPr lang="es-EC" sz="1400" dirty="0" smtClean="0">
              <a:latin typeface="+mj-lt"/>
              <a:cs typeface="Times New Roman" panose="02020603050405020304" pitchFamily="18" charset="0"/>
            </a:rPr>
            <a:t>Microscopio electrónico de transmisión (TEM) </a:t>
          </a:r>
          <a:r>
            <a:rPr lang="es-EC" sz="1400" dirty="0" err="1" smtClean="0">
              <a:latin typeface="+mj-lt"/>
              <a:cs typeface="Times New Roman" panose="02020603050405020304" pitchFamily="18" charset="0"/>
            </a:rPr>
            <a:t>Spirit</a:t>
          </a:r>
          <a:r>
            <a:rPr lang="es-EC" sz="1400" dirty="0" smtClean="0">
              <a:latin typeface="+mj-lt"/>
              <a:cs typeface="Times New Roman" panose="02020603050405020304" pitchFamily="18" charset="0"/>
            </a:rPr>
            <a:t> Twin de </a:t>
          </a:r>
          <a:r>
            <a:rPr lang="es-EC" sz="1400" dirty="0" err="1" smtClean="0">
              <a:latin typeface="+mj-lt"/>
              <a:cs typeface="Times New Roman" panose="02020603050405020304" pitchFamily="18" charset="0"/>
            </a:rPr>
            <a:t>Tecnai</a:t>
          </a:r>
          <a:endParaRPr lang="es-ES" sz="1400" dirty="0">
            <a:latin typeface="+mj-lt"/>
            <a:cs typeface="Times New Roman" panose="02020603050405020304" pitchFamily="18" charset="0"/>
          </a:endParaRPr>
        </a:p>
      </dgm:t>
    </dgm:pt>
    <dgm:pt modelId="{905D605A-1E1A-4E71-B426-096870B54F61}" type="parTrans" cxnId="{5BCED127-489C-467F-8494-1761B84900B0}">
      <dgm:prSet/>
      <dgm:spPr/>
      <dgm:t>
        <a:bodyPr/>
        <a:lstStyle/>
        <a:p>
          <a:endParaRPr lang="es-ES">
            <a:solidFill>
              <a:schemeClr val="tx1"/>
            </a:solidFill>
            <a:latin typeface="+mj-lt"/>
            <a:cs typeface="Times New Roman" panose="02020603050405020304" pitchFamily="18" charset="0"/>
          </a:endParaRPr>
        </a:p>
      </dgm:t>
    </dgm:pt>
    <dgm:pt modelId="{1CF8EA68-F0CA-4DF5-BF97-791D2350C827}" type="sibTrans" cxnId="{5BCED127-489C-467F-8494-1761B84900B0}">
      <dgm:prSet/>
      <dgm:spPr/>
      <dgm:t>
        <a:bodyPr/>
        <a:lstStyle/>
        <a:p>
          <a:endParaRPr lang="es-ES">
            <a:solidFill>
              <a:schemeClr val="tx1"/>
            </a:solidFill>
            <a:latin typeface="+mj-lt"/>
            <a:cs typeface="Times New Roman" panose="02020603050405020304" pitchFamily="18" charset="0"/>
          </a:endParaRPr>
        </a:p>
      </dgm:t>
    </dgm:pt>
    <dgm:pt modelId="{A3A05B3D-E905-4870-A3B6-D8754B6218BC}">
      <dgm:prSet phldrT="[Texto]" custT="1"/>
      <dgm:spPr/>
      <dgm:t>
        <a:bodyPr/>
        <a:lstStyle/>
        <a:p>
          <a:r>
            <a:rPr lang="es-ES" sz="1800" b="1" smtClean="0">
              <a:latin typeface="+mj-lt"/>
              <a:cs typeface="Times New Roman" panose="02020603050405020304" pitchFamily="18" charset="0"/>
            </a:rPr>
            <a:t>Densidad</a:t>
          </a:r>
          <a:endParaRPr lang="es-ES" sz="1800" b="1" dirty="0">
            <a:latin typeface="+mj-lt"/>
            <a:cs typeface="Times New Roman" panose="02020603050405020304" pitchFamily="18" charset="0"/>
          </a:endParaRPr>
        </a:p>
      </dgm:t>
    </dgm:pt>
    <dgm:pt modelId="{0E941350-BFD1-4E69-A4CC-022587794A90}" type="parTrans" cxnId="{F200DB80-1E17-4F67-B986-EED68582F8CB}">
      <dgm:prSet/>
      <dgm:spPr/>
      <dgm:t>
        <a:bodyPr/>
        <a:lstStyle/>
        <a:p>
          <a:endParaRPr lang="es-ES">
            <a:solidFill>
              <a:schemeClr val="tx1"/>
            </a:solidFill>
            <a:latin typeface="+mj-lt"/>
            <a:cs typeface="Times New Roman" panose="02020603050405020304" pitchFamily="18" charset="0"/>
          </a:endParaRPr>
        </a:p>
      </dgm:t>
    </dgm:pt>
    <dgm:pt modelId="{F3F1BBC2-8542-4BF4-AF8B-F3A97496F8ED}" type="sibTrans" cxnId="{F200DB80-1E17-4F67-B986-EED68582F8CB}">
      <dgm:prSet/>
      <dgm:spPr/>
      <dgm:t>
        <a:bodyPr/>
        <a:lstStyle/>
        <a:p>
          <a:endParaRPr lang="es-ES">
            <a:solidFill>
              <a:schemeClr val="tx1"/>
            </a:solidFill>
            <a:latin typeface="+mj-lt"/>
            <a:cs typeface="Times New Roman" panose="02020603050405020304" pitchFamily="18" charset="0"/>
          </a:endParaRPr>
        </a:p>
      </dgm:t>
    </dgm:pt>
    <dgm:pt modelId="{19F421B0-948A-4B33-A977-648F0E7BBC81}">
      <dgm:prSet phldrT="[Texto]" custT="1"/>
      <dgm:spPr/>
      <dgm:t>
        <a:bodyPr/>
        <a:lstStyle/>
        <a:p>
          <a:r>
            <a:rPr lang="es-ES" sz="1600" b="1" smtClean="0">
              <a:latin typeface="+mj-lt"/>
              <a:cs typeface="Times New Roman" panose="02020603050405020304" pitchFamily="18" charset="0"/>
            </a:rPr>
            <a:t>Transferencia de energía</a:t>
          </a:r>
          <a:endParaRPr lang="es-ES" sz="1600" b="1" dirty="0">
            <a:latin typeface="+mj-lt"/>
            <a:cs typeface="Times New Roman" panose="02020603050405020304" pitchFamily="18" charset="0"/>
          </a:endParaRPr>
        </a:p>
      </dgm:t>
    </dgm:pt>
    <dgm:pt modelId="{314643E9-2008-45ED-B626-15369CEDB55A}" type="parTrans" cxnId="{7D070C56-E859-4D38-B5A0-5F925405B2FB}">
      <dgm:prSet/>
      <dgm:spPr/>
      <dgm:t>
        <a:bodyPr/>
        <a:lstStyle/>
        <a:p>
          <a:endParaRPr lang="es-ES">
            <a:solidFill>
              <a:schemeClr val="tx1"/>
            </a:solidFill>
            <a:latin typeface="+mj-lt"/>
            <a:cs typeface="Times New Roman" panose="02020603050405020304" pitchFamily="18" charset="0"/>
          </a:endParaRPr>
        </a:p>
      </dgm:t>
    </dgm:pt>
    <dgm:pt modelId="{1EA88809-0DA6-4AA1-8506-F9BB5959F9A4}" type="sibTrans" cxnId="{7D070C56-E859-4D38-B5A0-5F925405B2FB}">
      <dgm:prSet/>
      <dgm:spPr/>
      <dgm:t>
        <a:bodyPr/>
        <a:lstStyle/>
        <a:p>
          <a:endParaRPr lang="es-ES">
            <a:solidFill>
              <a:schemeClr val="tx1"/>
            </a:solidFill>
            <a:latin typeface="+mj-lt"/>
            <a:cs typeface="Times New Roman" panose="02020603050405020304" pitchFamily="18" charset="0"/>
          </a:endParaRPr>
        </a:p>
      </dgm:t>
    </dgm:pt>
    <dgm:pt modelId="{86ECE7FC-662C-4E94-B3D4-325ACFEB8EC9}">
      <dgm:prSet phldrT="[Texto]" custT="1"/>
      <dgm:spPr/>
      <dgm:t>
        <a:bodyPr/>
        <a:lstStyle/>
        <a:p>
          <a:r>
            <a:rPr lang="es-EC" sz="1600" dirty="0" smtClean="0">
              <a:latin typeface="+mj-lt"/>
              <a:cs typeface="Times New Roman" panose="02020603050405020304" pitchFamily="18" charset="0"/>
            </a:rPr>
            <a:t>FTIR </a:t>
          </a:r>
          <a:r>
            <a:rPr lang="es-EC" sz="1600" dirty="0" err="1" smtClean="0">
              <a:latin typeface="+mj-lt"/>
              <a:cs typeface="Times New Roman" panose="02020603050405020304" pitchFamily="18" charset="0"/>
            </a:rPr>
            <a:t>Spectrum</a:t>
          </a:r>
          <a:r>
            <a:rPr lang="es-EC" sz="1600" dirty="0" smtClean="0">
              <a:latin typeface="+mj-lt"/>
              <a:cs typeface="Times New Roman" panose="02020603050405020304" pitchFamily="18" charset="0"/>
            </a:rPr>
            <a:t> </a:t>
          </a:r>
          <a:r>
            <a:rPr lang="es-EC" sz="1600" dirty="0" err="1" smtClean="0">
              <a:latin typeface="+mj-lt"/>
              <a:cs typeface="Times New Roman" panose="02020603050405020304" pitchFamily="18" charset="0"/>
            </a:rPr>
            <a:t>Two</a:t>
          </a:r>
          <a:r>
            <a:rPr lang="es-EC" sz="1600" dirty="0" smtClean="0">
              <a:latin typeface="+mj-lt"/>
              <a:cs typeface="Times New Roman" panose="02020603050405020304" pitchFamily="18" charset="0"/>
            </a:rPr>
            <a:t> de </a:t>
          </a:r>
          <a:r>
            <a:rPr lang="es-EC" sz="1600" dirty="0" err="1" smtClean="0">
              <a:latin typeface="+mj-lt"/>
              <a:cs typeface="Times New Roman" panose="02020603050405020304" pitchFamily="18" charset="0"/>
            </a:rPr>
            <a:t>Perkin</a:t>
          </a:r>
          <a:r>
            <a:rPr lang="es-EC" sz="1600" dirty="0" smtClean="0">
              <a:latin typeface="+mj-lt"/>
              <a:cs typeface="Times New Roman" panose="02020603050405020304" pitchFamily="18" charset="0"/>
            </a:rPr>
            <a:t> Elmer </a:t>
          </a:r>
          <a:endParaRPr lang="es-ES" sz="1600" dirty="0">
            <a:latin typeface="+mj-lt"/>
            <a:cs typeface="Times New Roman" panose="02020603050405020304" pitchFamily="18" charset="0"/>
          </a:endParaRPr>
        </a:p>
      </dgm:t>
    </dgm:pt>
    <dgm:pt modelId="{F0F565F2-85D9-4CCB-A918-22FB116E14D2}" type="parTrans" cxnId="{71549A20-5BB3-4AD7-8A0B-DFFF7E362302}">
      <dgm:prSet/>
      <dgm:spPr/>
      <dgm:t>
        <a:bodyPr/>
        <a:lstStyle/>
        <a:p>
          <a:endParaRPr lang="es-ES">
            <a:solidFill>
              <a:schemeClr val="tx1"/>
            </a:solidFill>
            <a:latin typeface="+mj-lt"/>
            <a:cs typeface="Times New Roman" panose="02020603050405020304" pitchFamily="18" charset="0"/>
          </a:endParaRPr>
        </a:p>
      </dgm:t>
    </dgm:pt>
    <dgm:pt modelId="{E0FD484A-97DE-4304-8CD6-D07655838342}" type="sibTrans" cxnId="{71549A20-5BB3-4AD7-8A0B-DFFF7E362302}">
      <dgm:prSet/>
      <dgm:spPr/>
      <dgm:t>
        <a:bodyPr/>
        <a:lstStyle/>
        <a:p>
          <a:endParaRPr lang="es-ES">
            <a:solidFill>
              <a:schemeClr val="tx1"/>
            </a:solidFill>
            <a:latin typeface="+mj-lt"/>
            <a:cs typeface="Times New Roman" panose="02020603050405020304" pitchFamily="18" charset="0"/>
          </a:endParaRPr>
        </a:p>
      </dgm:t>
    </dgm:pt>
    <dgm:pt modelId="{E84B7574-7B22-40CB-8E1E-A4FE6367C15C}" type="pres">
      <dgm:prSet presAssocID="{BA9E268C-1D2C-4E74-A182-2FBD6B0075C5}" presName="Name0" presStyleCnt="0">
        <dgm:presLayoutVars>
          <dgm:dir/>
          <dgm:animLvl val="lvl"/>
          <dgm:resizeHandles val="exact"/>
        </dgm:presLayoutVars>
      </dgm:prSet>
      <dgm:spPr/>
      <dgm:t>
        <a:bodyPr/>
        <a:lstStyle/>
        <a:p>
          <a:endParaRPr lang="es-EC"/>
        </a:p>
      </dgm:t>
    </dgm:pt>
    <dgm:pt modelId="{CAF9CDE4-A3E7-4010-BA04-729D9F886F5B}" type="pres">
      <dgm:prSet presAssocID="{B31D35C8-881E-4E4B-967E-A25241372ED6}" presName="linNode" presStyleCnt="0"/>
      <dgm:spPr/>
      <dgm:t>
        <a:bodyPr/>
        <a:lstStyle/>
        <a:p>
          <a:endParaRPr lang="es-EC"/>
        </a:p>
      </dgm:t>
    </dgm:pt>
    <dgm:pt modelId="{6F126FC4-AE59-4AC4-9334-E3F29ED87BA4}" type="pres">
      <dgm:prSet presAssocID="{B31D35C8-881E-4E4B-967E-A25241372ED6}" presName="parentText" presStyleLbl="node1" presStyleIdx="0" presStyleCnt="4">
        <dgm:presLayoutVars>
          <dgm:chMax val="1"/>
          <dgm:bulletEnabled val="1"/>
        </dgm:presLayoutVars>
      </dgm:prSet>
      <dgm:spPr/>
      <dgm:t>
        <a:bodyPr/>
        <a:lstStyle/>
        <a:p>
          <a:endParaRPr lang="es-EC"/>
        </a:p>
      </dgm:t>
    </dgm:pt>
    <dgm:pt modelId="{4F8BD74B-E2A9-45A4-8AF6-4F86A6F048A1}" type="pres">
      <dgm:prSet presAssocID="{B31D35C8-881E-4E4B-967E-A25241372ED6}" presName="descendantText" presStyleLbl="alignAccFollowNode1" presStyleIdx="0" presStyleCnt="4">
        <dgm:presLayoutVars>
          <dgm:bulletEnabled val="1"/>
        </dgm:presLayoutVars>
      </dgm:prSet>
      <dgm:spPr/>
      <dgm:t>
        <a:bodyPr/>
        <a:lstStyle/>
        <a:p>
          <a:endParaRPr lang="es-EC"/>
        </a:p>
      </dgm:t>
    </dgm:pt>
    <dgm:pt modelId="{C1C86C42-2ADC-4D51-B994-B1A2A4468A9B}" type="pres">
      <dgm:prSet presAssocID="{9917B23C-CD4A-45CB-8E63-2D29B6F08C6C}" presName="sp" presStyleCnt="0"/>
      <dgm:spPr/>
      <dgm:t>
        <a:bodyPr/>
        <a:lstStyle/>
        <a:p>
          <a:endParaRPr lang="es-EC"/>
        </a:p>
      </dgm:t>
    </dgm:pt>
    <dgm:pt modelId="{C1A4BECE-510F-4D35-A666-09B05E9661D3}" type="pres">
      <dgm:prSet presAssocID="{A3A05B3D-E905-4870-A3B6-D8754B6218BC}" presName="linNode" presStyleCnt="0"/>
      <dgm:spPr/>
      <dgm:t>
        <a:bodyPr/>
        <a:lstStyle/>
        <a:p>
          <a:endParaRPr lang="es-EC"/>
        </a:p>
      </dgm:t>
    </dgm:pt>
    <dgm:pt modelId="{5C9FE470-A2F5-4BF1-9BF3-D0C4638871B9}" type="pres">
      <dgm:prSet presAssocID="{A3A05B3D-E905-4870-A3B6-D8754B6218BC}" presName="parentText" presStyleLbl="node1" presStyleIdx="1" presStyleCnt="4">
        <dgm:presLayoutVars>
          <dgm:chMax val="1"/>
          <dgm:bulletEnabled val="1"/>
        </dgm:presLayoutVars>
      </dgm:prSet>
      <dgm:spPr/>
      <dgm:t>
        <a:bodyPr/>
        <a:lstStyle/>
        <a:p>
          <a:endParaRPr lang="es-EC"/>
        </a:p>
      </dgm:t>
    </dgm:pt>
    <dgm:pt modelId="{C4D8E401-DB96-4634-8839-3D3F986E06C0}" type="pres">
      <dgm:prSet presAssocID="{A3A05B3D-E905-4870-A3B6-D8754B6218BC}" presName="descendantText" presStyleLbl="alignAccFollowNode1" presStyleIdx="1" presStyleCnt="4">
        <dgm:presLayoutVars>
          <dgm:bulletEnabled val="1"/>
        </dgm:presLayoutVars>
      </dgm:prSet>
      <dgm:spPr/>
      <dgm:t>
        <a:bodyPr/>
        <a:lstStyle/>
        <a:p>
          <a:endParaRPr lang="es-EC"/>
        </a:p>
      </dgm:t>
    </dgm:pt>
    <dgm:pt modelId="{054081F4-FA26-4139-8F9C-704C1B9B7E86}" type="pres">
      <dgm:prSet presAssocID="{F3F1BBC2-8542-4BF4-AF8B-F3A97496F8ED}" presName="sp" presStyleCnt="0"/>
      <dgm:spPr/>
      <dgm:t>
        <a:bodyPr/>
        <a:lstStyle/>
        <a:p>
          <a:endParaRPr lang="es-EC"/>
        </a:p>
      </dgm:t>
    </dgm:pt>
    <dgm:pt modelId="{63052D41-9221-4701-A1FB-A19EC5B494AB}" type="pres">
      <dgm:prSet presAssocID="{4224824B-C3EB-48FF-97FA-241A78463FDD}" presName="linNode" presStyleCnt="0"/>
      <dgm:spPr/>
      <dgm:t>
        <a:bodyPr/>
        <a:lstStyle/>
        <a:p>
          <a:endParaRPr lang="es-EC"/>
        </a:p>
      </dgm:t>
    </dgm:pt>
    <dgm:pt modelId="{4302AC2D-5936-425A-BF4F-F64B87D7284F}" type="pres">
      <dgm:prSet presAssocID="{4224824B-C3EB-48FF-97FA-241A78463FDD}" presName="parentText" presStyleLbl="node1" presStyleIdx="2" presStyleCnt="4">
        <dgm:presLayoutVars>
          <dgm:chMax val="1"/>
          <dgm:bulletEnabled val="1"/>
        </dgm:presLayoutVars>
      </dgm:prSet>
      <dgm:spPr/>
      <dgm:t>
        <a:bodyPr/>
        <a:lstStyle/>
        <a:p>
          <a:endParaRPr lang="es-EC"/>
        </a:p>
      </dgm:t>
    </dgm:pt>
    <dgm:pt modelId="{66FCA529-6752-488D-8790-DB1A743225CB}" type="pres">
      <dgm:prSet presAssocID="{4224824B-C3EB-48FF-97FA-241A78463FDD}" presName="descendantText" presStyleLbl="alignAccFollowNode1" presStyleIdx="2" presStyleCnt="4">
        <dgm:presLayoutVars>
          <dgm:bulletEnabled val="1"/>
        </dgm:presLayoutVars>
      </dgm:prSet>
      <dgm:spPr/>
      <dgm:t>
        <a:bodyPr/>
        <a:lstStyle/>
        <a:p>
          <a:endParaRPr lang="es-EC"/>
        </a:p>
      </dgm:t>
    </dgm:pt>
    <dgm:pt modelId="{E9E2922D-55A8-481E-8EA8-6DAF2AF68D2F}" type="pres">
      <dgm:prSet presAssocID="{6D094D9F-2FF1-4704-8EE4-313DF6B252F8}" presName="sp" presStyleCnt="0"/>
      <dgm:spPr/>
      <dgm:t>
        <a:bodyPr/>
        <a:lstStyle/>
        <a:p>
          <a:endParaRPr lang="es-EC"/>
        </a:p>
      </dgm:t>
    </dgm:pt>
    <dgm:pt modelId="{04B5E38F-A710-4AF0-BA5A-53D18EA4ABC5}" type="pres">
      <dgm:prSet presAssocID="{19F421B0-948A-4B33-A977-648F0E7BBC81}" presName="linNode" presStyleCnt="0"/>
      <dgm:spPr/>
      <dgm:t>
        <a:bodyPr/>
        <a:lstStyle/>
        <a:p>
          <a:endParaRPr lang="es-EC"/>
        </a:p>
      </dgm:t>
    </dgm:pt>
    <dgm:pt modelId="{9A2CABA6-D140-4466-B251-4BCACFF3C33E}" type="pres">
      <dgm:prSet presAssocID="{19F421B0-948A-4B33-A977-648F0E7BBC81}" presName="parentText" presStyleLbl="node1" presStyleIdx="3" presStyleCnt="4">
        <dgm:presLayoutVars>
          <dgm:chMax val="1"/>
          <dgm:bulletEnabled val="1"/>
        </dgm:presLayoutVars>
      </dgm:prSet>
      <dgm:spPr/>
      <dgm:t>
        <a:bodyPr/>
        <a:lstStyle/>
        <a:p>
          <a:endParaRPr lang="es-EC"/>
        </a:p>
      </dgm:t>
    </dgm:pt>
    <dgm:pt modelId="{DD157CBE-3B0A-4776-9BB0-FA653C5B75B0}" type="pres">
      <dgm:prSet presAssocID="{19F421B0-948A-4B33-A977-648F0E7BBC81}" presName="descendantText" presStyleLbl="alignAccFollowNode1" presStyleIdx="3" presStyleCnt="4">
        <dgm:presLayoutVars>
          <dgm:bulletEnabled val="1"/>
        </dgm:presLayoutVars>
      </dgm:prSet>
      <dgm:spPr/>
      <dgm:t>
        <a:bodyPr/>
        <a:lstStyle/>
        <a:p>
          <a:endParaRPr lang="es-EC"/>
        </a:p>
      </dgm:t>
    </dgm:pt>
  </dgm:ptLst>
  <dgm:cxnLst>
    <dgm:cxn modelId="{0A837B3D-4D1C-42B4-951E-A23E4AE85E6E}" srcId="{B31D35C8-881E-4E4B-967E-A25241372ED6}" destId="{1F0FB464-0784-4FEC-B8B4-74140FE89666}" srcOrd="0" destOrd="0" parTransId="{62CA5E18-33A3-42B0-B5A5-A7948B5005C5}" sibTransId="{2AC7AD7C-E168-4EB3-A0EE-25E9893B7370}"/>
    <dgm:cxn modelId="{A10B3064-515A-4DC4-A267-357F2D9179F0}" type="presOf" srcId="{A3A05B3D-E905-4870-A3B6-D8754B6218BC}" destId="{5C9FE470-A2F5-4BF1-9BF3-D0C4638871B9}" srcOrd="0" destOrd="0" presId="urn:microsoft.com/office/officeart/2005/8/layout/vList5"/>
    <dgm:cxn modelId="{FC99C3A7-D563-4004-99FF-633DDAF458D0}" type="presOf" srcId="{1F0FB464-0784-4FEC-B8B4-74140FE89666}" destId="{4F8BD74B-E2A9-45A4-8AF6-4F86A6F048A1}" srcOrd="0" destOrd="0" presId="urn:microsoft.com/office/officeart/2005/8/layout/vList5"/>
    <dgm:cxn modelId="{ED530D5D-9143-4D5F-A1F0-417322CF06FC}" srcId="{4224824B-C3EB-48FF-97FA-241A78463FDD}" destId="{A4771D40-E652-4617-9C63-417CFA5A3C99}" srcOrd="0" destOrd="0" parTransId="{13E0EA01-DB28-443A-809A-C4DD86F3002E}" sibTransId="{755F200D-F4E4-41C9-9C51-32E1E054AC39}"/>
    <dgm:cxn modelId="{00904687-EE31-47CB-A558-478242C383C8}" type="presOf" srcId="{08472DB6-BDD7-4E48-AE40-5E5218101E04}" destId="{66FCA529-6752-488D-8790-DB1A743225CB}" srcOrd="0" destOrd="1" presId="urn:microsoft.com/office/officeart/2005/8/layout/vList5"/>
    <dgm:cxn modelId="{6E6BC831-1D18-4B34-A988-810C959E500B}" type="presOf" srcId="{86ECE7FC-662C-4E94-B3D4-325ACFEB8EC9}" destId="{DD157CBE-3B0A-4776-9BB0-FA653C5B75B0}" srcOrd="0" destOrd="0" presId="urn:microsoft.com/office/officeart/2005/8/layout/vList5"/>
    <dgm:cxn modelId="{71549A20-5BB3-4AD7-8A0B-DFFF7E362302}" srcId="{19F421B0-948A-4B33-A977-648F0E7BBC81}" destId="{86ECE7FC-662C-4E94-B3D4-325ACFEB8EC9}" srcOrd="0" destOrd="0" parTransId="{F0F565F2-85D9-4CCB-A918-22FB116E14D2}" sibTransId="{E0FD484A-97DE-4304-8CD6-D07655838342}"/>
    <dgm:cxn modelId="{5BCED127-489C-467F-8494-1761B84900B0}" srcId="{4224824B-C3EB-48FF-97FA-241A78463FDD}" destId="{08472DB6-BDD7-4E48-AE40-5E5218101E04}" srcOrd="1" destOrd="0" parTransId="{905D605A-1E1A-4E71-B426-096870B54F61}" sibTransId="{1CF8EA68-F0CA-4DF5-BF97-791D2350C827}"/>
    <dgm:cxn modelId="{CC786E65-1A0D-437F-BF7C-31A53CB4DADE}" type="presOf" srcId="{4224824B-C3EB-48FF-97FA-241A78463FDD}" destId="{4302AC2D-5936-425A-BF4F-F64B87D7284F}" srcOrd="0" destOrd="0" presId="urn:microsoft.com/office/officeart/2005/8/layout/vList5"/>
    <dgm:cxn modelId="{79BB0C33-3DBF-4E27-AE62-CB0A56302CBC}" type="presOf" srcId="{A4771D40-E652-4617-9C63-417CFA5A3C99}" destId="{66FCA529-6752-488D-8790-DB1A743225CB}" srcOrd="0" destOrd="0" presId="urn:microsoft.com/office/officeart/2005/8/layout/vList5"/>
    <dgm:cxn modelId="{69448A5E-AC90-49A6-8302-FEACF87B760C}" type="presOf" srcId="{D8F18B1A-2952-4B9A-B063-E613F170D091}" destId="{C4D8E401-DB96-4634-8839-3D3F986E06C0}" srcOrd="0" destOrd="0" presId="urn:microsoft.com/office/officeart/2005/8/layout/vList5"/>
    <dgm:cxn modelId="{03AB797D-015F-45E2-932A-EFABC6C2B0DA}" type="presOf" srcId="{19F421B0-948A-4B33-A977-648F0E7BBC81}" destId="{9A2CABA6-D140-4466-B251-4BCACFF3C33E}" srcOrd="0" destOrd="0" presId="urn:microsoft.com/office/officeart/2005/8/layout/vList5"/>
    <dgm:cxn modelId="{C5FA1ABB-A34A-4010-8414-4FF3AD764852}" srcId="{A3A05B3D-E905-4870-A3B6-D8754B6218BC}" destId="{D8F18B1A-2952-4B9A-B063-E613F170D091}" srcOrd="0" destOrd="0" parTransId="{D9CFAA12-AAC5-4D69-9969-0A49B6EA1EFA}" sibTransId="{3823A8EE-AF27-4874-889F-FA4B63C2F38E}"/>
    <dgm:cxn modelId="{F200DB80-1E17-4F67-B986-EED68582F8CB}" srcId="{BA9E268C-1D2C-4E74-A182-2FBD6B0075C5}" destId="{A3A05B3D-E905-4870-A3B6-D8754B6218BC}" srcOrd="1" destOrd="0" parTransId="{0E941350-BFD1-4E69-A4CC-022587794A90}" sibTransId="{F3F1BBC2-8542-4BF4-AF8B-F3A97496F8ED}"/>
    <dgm:cxn modelId="{05E858E1-A4C9-4C82-9286-3D6D96F75954}" srcId="{BA9E268C-1D2C-4E74-A182-2FBD6B0075C5}" destId="{B31D35C8-881E-4E4B-967E-A25241372ED6}" srcOrd="0" destOrd="0" parTransId="{E2883F29-1FA7-44D3-8372-425154ABBD79}" sibTransId="{9917B23C-CD4A-45CB-8E63-2D29B6F08C6C}"/>
    <dgm:cxn modelId="{7D070C56-E859-4D38-B5A0-5F925405B2FB}" srcId="{BA9E268C-1D2C-4E74-A182-2FBD6B0075C5}" destId="{19F421B0-948A-4B33-A977-648F0E7BBC81}" srcOrd="3" destOrd="0" parTransId="{314643E9-2008-45ED-B626-15369CEDB55A}" sibTransId="{1EA88809-0DA6-4AA1-8506-F9BB5959F9A4}"/>
    <dgm:cxn modelId="{187142FF-A1BB-496E-A42C-8B5E9795AF51}" type="presOf" srcId="{B31D35C8-881E-4E4B-967E-A25241372ED6}" destId="{6F126FC4-AE59-4AC4-9334-E3F29ED87BA4}" srcOrd="0" destOrd="0" presId="urn:microsoft.com/office/officeart/2005/8/layout/vList5"/>
    <dgm:cxn modelId="{A4367FBC-FA5E-4EF3-8CD7-41A38686B710}" srcId="{BA9E268C-1D2C-4E74-A182-2FBD6B0075C5}" destId="{4224824B-C3EB-48FF-97FA-241A78463FDD}" srcOrd="2" destOrd="0" parTransId="{5530530D-E31C-4D4C-8F55-6ADD700C8A0D}" sibTransId="{6D094D9F-2FF1-4704-8EE4-313DF6B252F8}"/>
    <dgm:cxn modelId="{57B51186-2CA4-4124-9CE3-7277BD34DCCE}" type="presOf" srcId="{BA9E268C-1D2C-4E74-A182-2FBD6B0075C5}" destId="{E84B7574-7B22-40CB-8E1E-A4FE6367C15C}" srcOrd="0" destOrd="0" presId="urn:microsoft.com/office/officeart/2005/8/layout/vList5"/>
    <dgm:cxn modelId="{8483CFEA-4019-4DA5-8CEB-BA8EAB7EC608}" type="presParOf" srcId="{E84B7574-7B22-40CB-8E1E-A4FE6367C15C}" destId="{CAF9CDE4-A3E7-4010-BA04-729D9F886F5B}" srcOrd="0" destOrd="0" presId="urn:microsoft.com/office/officeart/2005/8/layout/vList5"/>
    <dgm:cxn modelId="{C7FD5FAA-0D69-4B4C-BAAE-7733B7FBA2DD}" type="presParOf" srcId="{CAF9CDE4-A3E7-4010-BA04-729D9F886F5B}" destId="{6F126FC4-AE59-4AC4-9334-E3F29ED87BA4}" srcOrd="0" destOrd="0" presId="urn:microsoft.com/office/officeart/2005/8/layout/vList5"/>
    <dgm:cxn modelId="{6559AB0D-CF0E-4A54-ADFB-88CCEFEB6C1F}" type="presParOf" srcId="{CAF9CDE4-A3E7-4010-BA04-729D9F886F5B}" destId="{4F8BD74B-E2A9-45A4-8AF6-4F86A6F048A1}" srcOrd="1" destOrd="0" presId="urn:microsoft.com/office/officeart/2005/8/layout/vList5"/>
    <dgm:cxn modelId="{DD128622-8395-4BCD-AB21-B76D23560486}" type="presParOf" srcId="{E84B7574-7B22-40CB-8E1E-A4FE6367C15C}" destId="{C1C86C42-2ADC-4D51-B994-B1A2A4468A9B}" srcOrd="1" destOrd="0" presId="urn:microsoft.com/office/officeart/2005/8/layout/vList5"/>
    <dgm:cxn modelId="{AC2A7A3B-9522-4755-B3EF-F48160C7ADE4}" type="presParOf" srcId="{E84B7574-7B22-40CB-8E1E-A4FE6367C15C}" destId="{C1A4BECE-510F-4D35-A666-09B05E9661D3}" srcOrd="2" destOrd="0" presId="urn:microsoft.com/office/officeart/2005/8/layout/vList5"/>
    <dgm:cxn modelId="{6881DA43-AEB1-4781-92C9-765976114E88}" type="presParOf" srcId="{C1A4BECE-510F-4D35-A666-09B05E9661D3}" destId="{5C9FE470-A2F5-4BF1-9BF3-D0C4638871B9}" srcOrd="0" destOrd="0" presId="urn:microsoft.com/office/officeart/2005/8/layout/vList5"/>
    <dgm:cxn modelId="{35CC7334-D000-4795-B996-7B16D8DEC1EC}" type="presParOf" srcId="{C1A4BECE-510F-4D35-A666-09B05E9661D3}" destId="{C4D8E401-DB96-4634-8839-3D3F986E06C0}" srcOrd="1" destOrd="0" presId="urn:microsoft.com/office/officeart/2005/8/layout/vList5"/>
    <dgm:cxn modelId="{BCD6520E-86DC-4DB9-8F7B-A6105F979426}" type="presParOf" srcId="{E84B7574-7B22-40CB-8E1E-A4FE6367C15C}" destId="{054081F4-FA26-4139-8F9C-704C1B9B7E86}" srcOrd="3" destOrd="0" presId="urn:microsoft.com/office/officeart/2005/8/layout/vList5"/>
    <dgm:cxn modelId="{252EEA09-8B4F-4218-B440-D221D3C5A443}" type="presParOf" srcId="{E84B7574-7B22-40CB-8E1E-A4FE6367C15C}" destId="{63052D41-9221-4701-A1FB-A19EC5B494AB}" srcOrd="4" destOrd="0" presId="urn:microsoft.com/office/officeart/2005/8/layout/vList5"/>
    <dgm:cxn modelId="{1B0E84D6-C0AC-4B37-89D5-841C72E4D3E8}" type="presParOf" srcId="{63052D41-9221-4701-A1FB-A19EC5B494AB}" destId="{4302AC2D-5936-425A-BF4F-F64B87D7284F}" srcOrd="0" destOrd="0" presId="urn:microsoft.com/office/officeart/2005/8/layout/vList5"/>
    <dgm:cxn modelId="{35C53715-6C87-4CB4-B235-A2195F13A76D}" type="presParOf" srcId="{63052D41-9221-4701-A1FB-A19EC5B494AB}" destId="{66FCA529-6752-488D-8790-DB1A743225CB}" srcOrd="1" destOrd="0" presId="urn:microsoft.com/office/officeart/2005/8/layout/vList5"/>
    <dgm:cxn modelId="{28EC94D8-C64A-41A5-B402-E89E4035ED27}" type="presParOf" srcId="{E84B7574-7B22-40CB-8E1E-A4FE6367C15C}" destId="{E9E2922D-55A8-481E-8EA8-6DAF2AF68D2F}" srcOrd="5" destOrd="0" presId="urn:microsoft.com/office/officeart/2005/8/layout/vList5"/>
    <dgm:cxn modelId="{71921CB3-BF85-4F25-BE0B-31EC8A4B36A2}" type="presParOf" srcId="{E84B7574-7B22-40CB-8E1E-A4FE6367C15C}" destId="{04B5E38F-A710-4AF0-BA5A-53D18EA4ABC5}" srcOrd="6" destOrd="0" presId="urn:microsoft.com/office/officeart/2005/8/layout/vList5"/>
    <dgm:cxn modelId="{331DA218-019D-46A5-9917-4061008F4651}" type="presParOf" srcId="{04B5E38F-A710-4AF0-BA5A-53D18EA4ABC5}" destId="{9A2CABA6-D140-4466-B251-4BCACFF3C33E}" srcOrd="0" destOrd="0" presId="urn:microsoft.com/office/officeart/2005/8/layout/vList5"/>
    <dgm:cxn modelId="{D5F577C2-EB7B-4760-B222-674AF9CDAD09}" type="presParOf" srcId="{04B5E38F-A710-4AF0-BA5A-53D18EA4ABC5}" destId="{DD157CBE-3B0A-4776-9BB0-FA653C5B75B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9E268C-1D2C-4E74-A182-2FBD6B0075C5}" type="doc">
      <dgm:prSet loTypeId="urn:microsoft.com/office/officeart/2005/8/layout/hProcess4" loCatId="process" qsTypeId="urn:microsoft.com/office/officeart/2005/8/quickstyle/simple1" qsCatId="simple" csTypeId="urn:microsoft.com/office/officeart/2005/8/colors/accent0_3" csCatId="mainScheme" phldr="1"/>
      <dgm:spPr/>
      <dgm:t>
        <a:bodyPr/>
        <a:lstStyle/>
        <a:p>
          <a:endParaRPr lang="es-ES"/>
        </a:p>
      </dgm:t>
    </dgm:pt>
    <dgm:pt modelId="{B31D35C8-881E-4E4B-967E-A25241372ED6}">
      <dgm:prSet phldrT="[Texto]" custT="1"/>
      <dgm:spPr/>
      <dgm:t>
        <a:bodyPr/>
        <a:lstStyle/>
        <a:p>
          <a:r>
            <a:rPr lang="es-EC" sz="1800" b="1" dirty="0" smtClean="0">
              <a:latin typeface="+mj-lt"/>
              <a:cs typeface="Times New Roman" panose="02020603050405020304" pitchFamily="18" charset="0"/>
            </a:rPr>
            <a:t>Espesor</a:t>
          </a:r>
          <a:endParaRPr lang="es-ES" sz="1800" b="1" dirty="0">
            <a:latin typeface="+mj-lt"/>
            <a:cs typeface="Times New Roman" panose="02020603050405020304" pitchFamily="18" charset="0"/>
          </a:endParaRPr>
        </a:p>
      </dgm:t>
    </dgm:pt>
    <dgm:pt modelId="{E2883F29-1FA7-44D3-8372-425154ABBD79}" type="parTrans" cxnId="{05E858E1-A4C9-4C82-9286-3D6D96F75954}">
      <dgm:prSet/>
      <dgm:spPr/>
      <dgm:t>
        <a:bodyPr/>
        <a:lstStyle/>
        <a:p>
          <a:endParaRPr lang="es-ES" sz="1600">
            <a:latin typeface="+mj-lt"/>
            <a:cs typeface="Times New Roman" panose="02020603050405020304" pitchFamily="18" charset="0"/>
          </a:endParaRPr>
        </a:p>
      </dgm:t>
    </dgm:pt>
    <dgm:pt modelId="{9917B23C-CD4A-45CB-8E63-2D29B6F08C6C}" type="sibTrans" cxnId="{05E858E1-A4C9-4C82-9286-3D6D96F75954}">
      <dgm:prSet/>
      <dgm:spPr/>
      <dgm:t>
        <a:bodyPr/>
        <a:lstStyle/>
        <a:p>
          <a:endParaRPr lang="es-ES" sz="1600">
            <a:latin typeface="+mj-lt"/>
            <a:cs typeface="Times New Roman" panose="02020603050405020304" pitchFamily="18" charset="0"/>
          </a:endParaRPr>
        </a:p>
      </dgm:t>
    </dgm:pt>
    <dgm:pt modelId="{1F0FB464-0784-4FEC-B8B4-74140FE89666}">
      <dgm:prSet phldrT="[Texto]" custT="1"/>
      <dgm:spPr/>
      <dgm:t>
        <a:bodyPr/>
        <a:lstStyle/>
        <a:p>
          <a:r>
            <a:rPr lang="es-EC" sz="1400" dirty="0" err="1" smtClean="0">
              <a:latin typeface="+mj-lt"/>
              <a:cs typeface="Times New Roman" panose="02020603050405020304" pitchFamily="18" charset="0"/>
            </a:rPr>
            <a:t>Perfilómetro</a:t>
          </a:r>
          <a:r>
            <a:rPr lang="es-EC" sz="1400" dirty="0" smtClean="0">
              <a:latin typeface="+mj-lt"/>
              <a:cs typeface="Times New Roman" panose="02020603050405020304" pitchFamily="18" charset="0"/>
            </a:rPr>
            <a:t> </a:t>
          </a:r>
          <a:r>
            <a:rPr lang="es-EC" sz="1400" dirty="0" err="1" smtClean="0">
              <a:latin typeface="+mj-lt"/>
              <a:cs typeface="Times New Roman" panose="02020603050405020304" pitchFamily="18" charset="0"/>
            </a:rPr>
            <a:t>Dektak</a:t>
          </a:r>
          <a:r>
            <a:rPr lang="es-EC" sz="1400" dirty="0" smtClean="0">
              <a:latin typeface="+mj-lt"/>
              <a:cs typeface="Times New Roman" panose="02020603050405020304" pitchFamily="18" charset="0"/>
            </a:rPr>
            <a:t> XT de </a:t>
          </a:r>
          <a:r>
            <a:rPr lang="es-EC" sz="1400" dirty="0" err="1" smtClean="0">
              <a:latin typeface="+mj-lt"/>
              <a:cs typeface="Times New Roman" panose="02020603050405020304" pitchFamily="18" charset="0"/>
            </a:rPr>
            <a:t>Bruker</a:t>
          </a:r>
          <a:endParaRPr lang="es-ES" sz="1400" dirty="0">
            <a:latin typeface="+mj-lt"/>
            <a:cs typeface="Times New Roman" panose="02020603050405020304" pitchFamily="18" charset="0"/>
          </a:endParaRPr>
        </a:p>
      </dgm:t>
    </dgm:pt>
    <dgm:pt modelId="{62CA5E18-33A3-42B0-B5A5-A7948B5005C5}" type="parTrans" cxnId="{0A837B3D-4D1C-42B4-951E-A23E4AE85E6E}">
      <dgm:prSet/>
      <dgm:spPr/>
      <dgm:t>
        <a:bodyPr/>
        <a:lstStyle/>
        <a:p>
          <a:endParaRPr lang="es-ES" sz="1600">
            <a:latin typeface="+mj-lt"/>
            <a:cs typeface="Times New Roman" panose="02020603050405020304" pitchFamily="18" charset="0"/>
          </a:endParaRPr>
        </a:p>
      </dgm:t>
    </dgm:pt>
    <dgm:pt modelId="{2AC7AD7C-E168-4EB3-A0EE-25E9893B7370}" type="sibTrans" cxnId="{0A837B3D-4D1C-42B4-951E-A23E4AE85E6E}">
      <dgm:prSet/>
      <dgm:spPr/>
      <dgm:t>
        <a:bodyPr/>
        <a:lstStyle/>
        <a:p>
          <a:endParaRPr lang="es-ES" sz="1600">
            <a:latin typeface="+mj-lt"/>
            <a:cs typeface="Times New Roman" panose="02020603050405020304" pitchFamily="18" charset="0"/>
          </a:endParaRPr>
        </a:p>
      </dgm:t>
    </dgm:pt>
    <dgm:pt modelId="{A3A05B3D-E905-4870-A3B6-D8754B6218BC}">
      <dgm:prSet phldrT="[Texto]" custT="1"/>
      <dgm:spPr/>
      <dgm:t>
        <a:bodyPr/>
        <a:lstStyle/>
        <a:p>
          <a:r>
            <a:rPr lang="es-ES" sz="1800" b="1" dirty="0" smtClean="0">
              <a:latin typeface="+mj-lt"/>
              <a:cs typeface="Times New Roman" panose="02020603050405020304" pitchFamily="18" charset="0"/>
            </a:rPr>
            <a:t>Morfología </a:t>
          </a:r>
          <a:endParaRPr lang="es-ES" sz="1800" b="1" dirty="0">
            <a:latin typeface="+mj-lt"/>
            <a:cs typeface="Times New Roman" panose="02020603050405020304" pitchFamily="18" charset="0"/>
          </a:endParaRPr>
        </a:p>
      </dgm:t>
    </dgm:pt>
    <dgm:pt modelId="{0E941350-BFD1-4E69-A4CC-022587794A90}" type="parTrans" cxnId="{F200DB80-1E17-4F67-B986-EED68582F8CB}">
      <dgm:prSet/>
      <dgm:spPr/>
      <dgm:t>
        <a:bodyPr/>
        <a:lstStyle/>
        <a:p>
          <a:endParaRPr lang="es-ES" sz="1600">
            <a:latin typeface="+mj-lt"/>
            <a:cs typeface="Times New Roman" panose="02020603050405020304" pitchFamily="18" charset="0"/>
          </a:endParaRPr>
        </a:p>
      </dgm:t>
    </dgm:pt>
    <dgm:pt modelId="{F3F1BBC2-8542-4BF4-AF8B-F3A97496F8ED}" type="sibTrans" cxnId="{F200DB80-1E17-4F67-B986-EED68582F8CB}">
      <dgm:prSet/>
      <dgm:spPr/>
      <dgm:t>
        <a:bodyPr/>
        <a:lstStyle/>
        <a:p>
          <a:endParaRPr lang="es-ES" sz="1600">
            <a:latin typeface="+mj-lt"/>
            <a:cs typeface="Times New Roman" panose="02020603050405020304" pitchFamily="18" charset="0"/>
          </a:endParaRPr>
        </a:p>
      </dgm:t>
    </dgm:pt>
    <dgm:pt modelId="{A83F2566-AB4A-4DAC-8A9D-674EFC40B8D9}">
      <dgm:prSet phldrT="[Texto]" custT="1"/>
      <dgm:spPr/>
      <dgm:t>
        <a:bodyPr/>
        <a:lstStyle/>
        <a:p>
          <a:r>
            <a:rPr lang="es-ES" sz="1400" dirty="0" smtClean="0">
              <a:latin typeface="+mj-lt"/>
              <a:cs typeface="Times New Roman" panose="02020603050405020304" pitchFamily="18" charset="0"/>
            </a:rPr>
            <a:t>Fuerza = 1mg</a:t>
          </a:r>
          <a:endParaRPr lang="es-ES" sz="1400" dirty="0">
            <a:latin typeface="+mj-lt"/>
            <a:cs typeface="Times New Roman" panose="02020603050405020304" pitchFamily="18" charset="0"/>
          </a:endParaRPr>
        </a:p>
      </dgm:t>
    </dgm:pt>
    <dgm:pt modelId="{72578CD1-7078-4981-BDBD-ADC72C59FFBE}" type="parTrans" cxnId="{F485B368-2EBD-4A7E-960E-A980CA75B2F7}">
      <dgm:prSet/>
      <dgm:spPr/>
      <dgm:t>
        <a:bodyPr/>
        <a:lstStyle/>
        <a:p>
          <a:endParaRPr lang="es-ES" sz="1600">
            <a:latin typeface="+mj-lt"/>
            <a:cs typeface="Times New Roman" panose="02020603050405020304" pitchFamily="18" charset="0"/>
          </a:endParaRPr>
        </a:p>
      </dgm:t>
    </dgm:pt>
    <dgm:pt modelId="{34D7C495-AA51-460D-8D5B-539B497D4E95}" type="sibTrans" cxnId="{F485B368-2EBD-4A7E-960E-A980CA75B2F7}">
      <dgm:prSet/>
      <dgm:spPr/>
      <dgm:t>
        <a:bodyPr/>
        <a:lstStyle/>
        <a:p>
          <a:endParaRPr lang="es-ES" sz="1600">
            <a:latin typeface="+mj-lt"/>
            <a:cs typeface="Times New Roman" panose="02020603050405020304" pitchFamily="18" charset="0"/>
          </a:endParaRPr>
        </a:p>
      </dgm:t>
    </dgm:pt>
    <dgm:pt modelId="{02825FBE-81FA-4CF1-93AA-1A9383DFE3F0}">
      <dgm:prSet phldrT="[Texto]" custT="1"/>
      <dgm:spPr/>
      <dgm:t>
        <a:bodyPr/>
        <a:lstStyle/>
        <a:p>
          <a:r>
            <a:rPr lang="es-ES" sz="1800" b="1" dirty="0" smtClean="0">
              <a:latin typeface="+mj-lt"/>
              <a:cs typeface="Times New Roman" panose="02020603050405020304" pitchFamily="18" charset="0"/>
            </a:rPr>
            <a:t>Conductividad</a:t>
          </a:r>
          <a:endParaRPr lang="es-ES" sz="1800" b="1" dirty="0">
            <a:latin typeface="+mj-lt"/>
            <a:cs typeface="Times New Roman" panose="02020603050405020304" pitchFamily="18" charset="0"/>
          </a:endParaRPr>
        </a:p>
      </dgm:t>
    </dgm:pt>
    <dgm:pt modelId="{C5D6763D-47EF-48CB-86F8-82F0E7C8588A}" type="parTrans" cxnId="{769F6C34-9671-42F8-8958-1A3C856D6452}">
      <dgm:prSet/>
      <dgm:spPr/>
      <dgm:t>
        <a:bodyPr/>
        <a:lstStyle/>
        <a:p>
          <a:endParaRPr lang="es-ES" sz="1600">
            <a:latin typeface="+mj-lt"/>
            <a:cs typeface="Times New Roman" panose="02020603050405020304" pitchFamily="18" charset="0"/>
          </a:endParaRPr>
        </a:p>
      </dgm:t>
    </dgm:pt>
    <dgm:pt modelId="{0AAB58E8-187A-40C2-9E0D-2E14B995F58C}" type="sibTrans" cxnId="{769F6C34-9671-42F8-8958-1A3C856D6452}">
      <dgm:prSet/>
      <dgm:spPr/>
      <dgm:t>
        <a:bodyPr/>
        <a:lstStyle/>
        <a:p>
          <a:endParaRPr lang="es-ES" sz="1600">
            <a:latin typeface="+mj-lt"/>
            <a:cs typeface="Times New Roman" panose="02020603050405020304" pitchFamily="18" charset="0"/>
          </a:endParaRPr>
        </a:p>
      </dgm:t>
    </dgm:pt>
    <dgm:pt modelId="{770CFC5B-70EA-49C4-86EF-D4DFAA411C84}">
      <dgm:prSet phldrT="[Texto]" custT="1"/>
      <dgm:spPr/>
      <dgm:t>
        <a:bodyPr/>
        <a:lstStyle/>
        <a:p>
          <a:r>
            <a:rPr lang="es-EC" sz="1400" dirty="0" smtClean="0">
              <a:latin typeface="+mj-lt"/>
              <a:cs typeface="Times New Roman" panose="02020603050405020304" pitchFamily="18" charset="0"/>
            </a:rPr>
            <a:t>Microscopio de fuerza atómica (AFM) </a:t>
          </a:r>
          <a:r>
            <a:rPr lang="es-EC" sz="1400" dirty="0" err="1" smtClean="0">
              <a:latin typeface="+mj-lt"/>
              <a:cs typeface="Times New Roman" panose="02020603050405020304" pitchFamily="18" charset="0"/>
            </a:rPr>
            <a:t>Dimension</a:t>
          </a:r>
          <a:r>
            <a:rPr lang="es-EC" sz="1400" dirty="0" smtClean="0">
              <a:latin typeface="+mj-lt"/>
              <a:cs typeface="Times New Roman" panose="02020603050405020304" pitchFamily="18" charset="0"/>
            </a:rPr>
            <a:t> </a:t>
          </a:r>
          <a:r>
            <a:rPr lang="es-EC" sz="1400" dirty="0" err="1" smtClean="0">
              <a:latin typeface="+mj-lt"/>
              <a:cs typeface="Times New Roman" panose="02020603050405020304" pitchFamily="18" charset="0"/>
            </a:rPr>
            <a:t>icon</a:t>
          </a:r>
          <a:r>
            <a:rPr lang="es-EC" sz="1400" dirty="0" smtClean="0">
              <a:latin typeface="+mj-lt"/>
              <a:cs typeface="Times New Roman" panose="02020603050405020304" pitchFamily="18" charset="0"/>
            </a:rPr>
            <a:t> </a:t>
          </a:r>
          <a:r>
            <a:rPr lang="es-EC" sz="1400" dirty="0" err="1" smtClean="0">
              <a:latin typeface="+mj-lt"/>
              <a:cs typeface="Times New Roman" panose="02020603050405020304" pitchFamily="18" charset="0"/>
            </a:rPr>
            <a:t>with</a:t>
          </a:r>
          <a:r>
            <a:rPr lang="es-EC" sz="1400" dirty="0" smtClean="0">
              <a:latin typeface="+mj-lt"/>
              <a:cs typeface="Times New Roman" panose="02020603050405020304" pitchFamily="18" charset="0"/>
            </a:rPr>
            <a:t> </a:t>
          </a:r>
          <a:r>
            <a:rPr lang="es-EC" sz="1400" dirty="0" err="1" smtClean="0">
              <a:latin typeface="+mj-lt"/>
              <a:cs typeface="Times New Roman" panose="02020603050405020304" pitchFamily="18" charset="0"/>
            </a:rPr>
            <a:t>ScanAsyst</a:t>
          </a:r>
          <a:r>
            <a:rPr lang="es-EC" sz="1400" dirty="0" smtClean="0">
              <a:latin typeface="+mj-lt"/>
              <a:cs typeface="Times New Roman" panose="02020603050405020304" pitchFamily="18" charset="0"/>
            </a:rPr>
            <a:t> de </a:t>
          </a:r>
          <a:r>
            <a:rPr lang="es-EC" sz="1400" dirty="0" err="1" smtClean="0">
              <a:latin typeface="+mj-lt"/>
              <a:cs typeface="Times New Roman" panose="02020603050405020304" pitchFamily="18" charset="0"/>
            </a:rPr>
            <a:t>Bruker</a:t>
          </a:r>
          <a:endParaRPr lang="es-ES" sz="1400" b="1" dirty="0">
            <a:latin typeface="+mj-lt"/>
            <a:cs typeface="Times New Roman" panose="02020603050405020304" pitchFamily="18" charset="0"/>
          </a:endParaRPr>
        </a:p>
      </dgm:t>
    </dgm:pt>
    <dgm:pt modelId="{3EFE6CC2-6440-4528-B92F-D36C09F1639B}" type="parTrans" cxnId="{2FC7AC2B-8895-423D-9C3A-8226A6471F25}">
      <dgm:prSet/>
      <dgm:spPr/>
      <dgm:t>
        <a:bodyPr/>
        <a:lstStyle/>
        <a:p>
          <a:endParaRPr lang="es-ES" sz="1600">
            <a:latin typeface="+mj-lt"/>
            <a:cs typeface="Times New Roman" panose="02020603050405020304" pitchFamily="18" charset="0"/>
          </a:endParaRPr>
        </a:p>
      </dgm:t>
    </dgm:pt>
    <dgm:pt modelId="{5CBE7082-0943-4351-8A50-CE21D42D7BDA}" type="sibTrans" cxnId="{2FC7AC2B-8895-423D-9C3A-8226A6471F25}">
      <dgm:prSet/>
      <dgm:spPr/>
      <dgm:t>
        <a:bodyPr/>
        <a:lstStyle/>
        <a:p>
          <a:endParaRPr lang="es-ES" sz="1600">
            <a:latin typeface="+mj-lt"/>
            <a:cs typeface="Times New Roman" panose="02020603050405020304" pitchFamily="18" charset="0"/>
          </a:endParaRPr>
        </a:p>
      </dgm:t>
    </dgm:pt>
    <dgm:pt modelId="{A434BA47-FB20-4C60-B038-95DAC4BF8F94}">
      <dgm:prSet phldrT="[Texto]" custT="1"/>
      <dgm:spPr/>
      <dgm:t>
        <a:bodyPr/>
        <a:lstStyle/>
        <a:p>
          <a:r>
            <a:rPr lang="es-EC" sz="1400" dirty="0" smtClean="0">
              <a:latin typeface="+mj-lt"/>
              <a:cs typeface="Times New Roman" panose="02020603050405020304" pitchFamily="18" charset="0"/>
            </a:rPr>
            <a:t>Microscopio de fuerza atómica (AFM) </a:t>
          </a:r>
          <a:r>
            <a:rPr lang="es-EC" sz="1400" dirty="0" err="1" smtClean="0">
              <a:latin typeface="+mj-lt"/>
              <a:cs typeface="Times New Roman" panose="02020603050405020304" pitchFamily="18" charset="0"/>
            </a:rPr>
            <a:t>Dimension</a:t>
          </a:r>
          <a:r>
            <a:rPr lang="es-EC" sz="1400" dirty="0" smtClean="0">
              <a:latin typeface="+mj-lt"/>
              <a:cs typeface="Times New Roman" panose="02020603050405020304" pitchFamily="18" charset="0"/>
            </a:rPr>
            <a:t> </a:t>
          </a:r>
          <a:r>
            <a:rPr lang="es-EC" sz="1400" dirty="0" err="1" smtClean="0">
              <a:latin typeface="+mj-lt"/>
              <a:cs typeface="Times New Roman" panose="02020603050405020304" pitchFamily="18" charset="0"/>
            </a:rPr>
            <a:t>icon</a:t>
          </a:r>
          <a:r>
            <a:rPr lang="es-EC" sz="1400" dirty="0" smtClean="0">
              <a:latin typeface="+mj-lt"/>
              <a:cs typeface="Times New Roman" panose="02020603050405020304" pitchFamily="18" charset="0"/>
            </a:rPr>
            <a:t> </a:t>
          </a:r>
          <a:r>
            <a:rPr lang="es-EC" sz="1400" dirty="0" err="1" smtClean="0">
              <a:latin typeface="+mj-lt"/>
              <a:cs typeface="Times New Roman" panose="02020603050405020304" pitchFamily="18" charset="0"/>
            </a:rPr>
            <a:t>with</a:t>
          </a:r>
          <a:r>
            <a:rPr lang="es-EC" sz="1400" dirty="0" smtClean="0">
              <a:latin typeface="+mj-lt"/>
              <a:cs typeface="Times New Roman" panose="02020603050405020304" pitchFamily="18" charset="0"/>
            </a:rPr>
            <a:t> </a:t>
          </a:r>
          <a:r>
            <a:rPr lang="es-EC" sz="1400" dirty="0" err="1" smtClean="0">
              <a:latin typeface="+mj-lt"/>
              <a:cs typeface="Times New Roman" panose="02020603050405020304" pitchFamily="18" charset="0"/>
            </a:rPr>
            <a:t>ScanAsyst</a:t>
          </a:r>
          <a:r>
            <a:rPr lang="es-EC" sz="1400" dirty="0" smtClean="0">
              <a:latin typeface="+mj-lt"/>
              <a:cs typeface="Times New Roman" panose="02020603050405020304" pitchFamily="18" charset="0"/>
            </a:rPr>
            <a:t> de </a:t>
          </a:r>
          <a:r>
            <a:rPr lang="es-EC" sz="1400" dirty="0" err="1" smtClean="0">
              <a:latin typeface="+mj-lt"/>
              <a:cs typeface="Times New Roman" panose="02020603050405020304" pitchFamily="18" charset="0"/>
            </a:rPr>
            <a:t>Bruker</a:t>
          </a:r>
          <a:endParaRPr lang="es-ES" sz="1400" b="1" dirty="0">
            <a:latin typeface="+mj-lt"/>
            <a:cs typeface="Times New Roman" panose="02020603050405020304" pitchFamily="18" charset="0"/>
          </a:endParaRPr>
        </a:p>
      </dgm:t>
    </dgm:pt>
    <dgm:pt modelId="{13899082-F644-4D9D-81AA-73204C69C378}" type="parTrans" cxnId="{1C220C7B-E26D-4CC1-9854-925BEE5EBBA3}">
      <dgm:prSet/>
      <dgm:spPr/>
      <dgm:t>
        <a:bodyPr/>
        <a:lstStyle/>
        <a:p>
          <a:endParaRPr lang="es-ES" sz="1600">
            <a:latin typeface="+mj-lt"/>
            <a:cs typeface="Times New Roman" panose="02020603050405020304" pitchFamily="18" charset="0"/>
          </a:endParaRPr>
        </a:p>
      </dgm:t>
    </dgm:pt>
    <dgm:pt modelId="{A35CC50F-ABDE-4891-B836-D544FBEE147A}" type="sibTrans" cxnId="{1C220C7B-E26D-4CC1-9854-925BEE5EBBA3}">
      <dgm:prSet/>
      <dgm:spPr/>
      <dgm:t>
        <a:bodyPr/>
        <a:lstStyle/>
        <a:p>
          <a:endParaRPr lang="es-ES" sz="1600">
            <a:latin typeface="+mj-lt"/>
            <a:cs typeface="Times New Roman" panose="02020603050405020304" pitchFamily="18" charset="0"/>
          </a:endParaRPr>
        </a:p>
      </dgm:t>
    </dgm:pt>
    <dgm:pt modelId="{1FF4B1FC-196A-43DB-935D-44596F9B238D}">
      <dgm:prSet phldrT="[Texto]" custT="1"/>
      <dgm:spPr/>
      <dgm:t>
        <a:bodyPr/>
        <a:lstStyle/>
        <a:p>
          <a:r>
            <a:rPr lang="es-EC" sz="1400" dirty="0" smtClean="0">
              <a:latin typeface="+mj-lt"/>
              <a:cs typeface="Times New Roman" panose="02020603050405020304" pitchFamily="18" charset="0"/>
            </a:rPr>
            <a:t>Modo de </a:t>
          </a:r>
          <a:r>
            <a:rPr lang="es-EC" sz="1400" dirty="0" err="1" smtClean="0">
              <a:latin typeface="+mj-lt"/>
              <a:cs typeface="Times New Roman" panose="02020603050405020304" pitchFamily="18" charset="0"/>
            </a:rPr>
            <a:t>ScanAsist</a:t>
          </a:r>
          <a:r>
            <a:rPr lang="es-EC" sz="1400" dirty="0" smtClean="0">
              <a:latin typeface="+mj-lt"/>
              <a:cs typeface="Times New Roman" panose="02020603050405020304" pitchFamily="18" charset="0"/>
            </a:rPr>
            <a:t> F=3-4nN</a:t>
          </a:r>
          <a:endParaRPr lang="es-ES" sz="1400" b="1" dirty="0">
            <a:latin typeface="+mj-lt"/>
            <a:cs typeface="Times New Roman" panose="02020603050405020304" pitchFamily="18" charset="0"/>
          </a:endParaRPr>
        </a:p>
      </dgm:t>
    </dgm:pt>
    <dgm:pt modelId="{EE98BAF5-BCD6-46E8-8BAB-9CEFBD7B3E0B}" type="parTrans" cxnId="{E12BFDFC-E7F6-4769-8984-E826F0700DAF}">
      <dgm:prSet/>
      <dgm:spPr/>
      <dgm:t>
        <a:bodyPr/>
        <a:lstStyle/>
        <a:p>
          <a:endParaRPr lang="es-ES" sz="1600">
            <a:latin typeface="+mj-lt"/>
            <a:cs typeface="Times New Roman" panose="02020603050405020304" pitchFamily="18" charset="0"/>
          </a:endParaRPr>
        </a:p>
      </dgm:t>
    </dgm:pt>
    <dgm:pt modelId="{0E7C910D-44E9-4960-8B08-79F38CD6681A}" type="sibTrans" cxnId="{E12BFDFC-E7F6-4769-8984-E826F0700DAF}">
      <dgm:prSet/>
      <dgm:spPr/>
      <dgm:t>
        <a:bodyPr/>
        <a:lstStyle/>
        <a:p>
          <a:endParaRPr lang="es-ES" sz="1600">
            <a:latin typeface="+mj-lt"/>
            <a:cs typeface="Times New Roman" panose="02020603050405020304" pitchFamily="18" charset="0"/>
          </a:endParaRPr>
        </a:p>
      </dgm:t>
    </dgm:pt>
    <dgm:pt modelId="{0DF404D3-797C-4422-82C1-A192B2D9038B}">
      <dgm:prSet phldrT="[Texto]" custT="1"/>
      <dgm:spPr/>
      <dgm:t>
        <a:bodyPr/>
        <a:lstStyle/>
        <a:p>
          <a:r>
            <a:rPr lang="es-ES" sz="1400" b="0" dirty="0" smtClean="0">
              <a:latin typeface="+mj-lt"/>
              <a:cs typeface="Times New Roman" panose="02020603050405020304" pitchFamily="18" charset="0"/>
            </a:rPr>
            <a:t>Modo EFM con V=0</a:t>
          </a:r>
          <a:endParaRPr lang="es-ES" sz="1400" b="0" dirty="0">
            <a:latin typeface="+mj-lt"/>
            <a:cs typeface="Times New Roman" panose="02020603050405020304" pitchFamily="18" charset="0"/>
          </a:endParaRPr>
        </a:p>
      </dgm:t>
    </dgm:pt>
    <dgm:pt modelId="{72E37BB4-952C-4D97-9629-FD16D99B80B3}" type="parTrans" cxnId="{8C6892E1-077E-44A1-A531-D7BAE216B0E1}">
      <dgm:prSet/>
      <dgm:spPr/>
      <dgm:t>
        <a:bodyPr/>
        <a:lstStyle/>
        <a:p>
          <a:endParaRPr lang="es-ES" sz="1600">
            <a:latin typeface="+mj-lt"/>
            <a:cs typeface="Times New Roman" panose="02020603050405020304" pitchFamily="18" charset="0"/>
          </a:endParaRPr>
        </a:p>
      </dgm:t>
    </dgm:pt>
    <dgm:pt modelId="{F60E0E4A-8CC6-4874-9496-5DA286A48C71}" type="sibTrans" cxnId="{8C6892E1-077E-44A1-A531-D7BAE216B0E1}">
      <dgm:prSet/>
      <dgm:spPr/>
      <dgm:t>
        <a:bodyPr/>
        <a:lstStyle/>
        <a:p>
          <a:endParaRPr lang="es-ES" sz="1600">
            <a:latin typeface="+mj-lt"/>
            <a:cs typeface="Times New Roman" panose="02020603050405020304" pitchFamily="18" charset="0"/>
          </a:endParaRPr>
        </a:p>
      </dgm:t>
    </dgm:pt>
    <dgm:pt modelId="{B64E811C-D667-406B-8E25-0434632512DF}" type="pres">
      <dgm:prSet presAssocID="{BA9E268C-1D2C-4E74-A182-2FBD6B0075C5}" presName="Name0" presStyleCnt="0">
        <dgm:presLayoutVars>
          <dgm:dir/>
          <dgm:animLvl val="lvl"/>
          <dgm:resizeHandles val="exact"/>
        </dgm:presLayoutVars>
      </dgm:prSet>
      <dgm:spPr/>
      <dgm:t>
        <a:bodyPr/>
        <a:lstStyle/>
        <a:p>
          <a:endParaRPr lang="es-EC"/>
        </a:p>
      </dgm:t>
    </dgm:pt>
    <dgm:pt modelId="{FEC9F74A-FE72-44D5-8C74-372FBBDA9CAC}" type="pres">
      <dgm:prSet presAssocID="{BA9E268C-1D2C-4E74-A182-2FBD6B0075C5}" presName="tSp" presStyleCnt="0"/>
      <dgm:spPr/>
      <dgm:t>
        <a:bodyPr/>
        <a:lstStyle/>
        <a:p>
          <a:endParaRPr lang="es-EC"/>
        </a:p>
      </dgm:t>
    </dgm:pt>
    <dgm:pt modelId="{73295D43-6B4F-47D0-BC8A-3770040F4558}" type="pres">
      <dgm:prSet presAssocID="{BA9E268C-1D2C-4E74-A182-2FBD6B0075C5}" presName="bSp" presStyleCnt="0"/>
      <dgm:spPr/>
      <dgm:t>
        <a:bodyPr/>
        <a:lstStyle/>
        <a:p>
          <a:endParaRPr lang="es-EC"/>
        </a:p>
      </dgm:t>
    </dgm:pt>
    <dgm:pt modelId="{ED3E32A4-65F1-40BB-B174-8559FEBD57EA}" type="pres">
      <dgm:prSet presAssocID="{BA9E268C-1D2C-4E74-A182-2FBD6B0075C5}" presName="process" presStyleCnt="0"/>
      <dgm:spPr/>
      <dgm:t>
        <a:bodyPr/>
        <a:lstStyle/>
        <a:p>
          <a:endParaRPr lang="es-EC"/>
        </a:p>
      </dgm:t>
    </dgm:pt>
    <dgm:pt modelId="{CC94F762-5FE0-44BD-9F8E-CF08196B1E23}" type="pres">
      <dgm:prSet presAssocID="{B31D35C8-881E-4E4B-967E-A25241372ED6}" presName="composite1" presStyleCnt="0"/>
      <dgm:spPr/>
      <dgm:t>
        <a:bodyPr/>
        <a:lstStyle/>
        <a:p>
          <a:endParaRPr lang="es-EC"/>
        </a:p>
      </dgm:t>
    </dgm:pt>
    <dgm:pt modelId="{9FFD75CC-8822-462E-84AD-13DBF84141DF}" type="pres">
      <dgm:prSet presAssocID="{B31D35C8-881E-4E4B-967E-A25241372ED6}" presName="dummyNode1" presStyleLbl="node1" presStyleIdx="0" presStyleCnt="3"/>
      <dgm:spPr/>
      <dgm:t>
        <a:bodyPr/>
        <a:lstStyle/>
        <a:p>
          <a:endParaRPr lang="es-EC"/>
        </a:p>
      </dgm:t>
    </dgm:pt>
    <dgm:pt modelId="{DC938CFF-FE36-4450-9332-E1562435D5DC}" type="pres">
      <dgm:prSet presAssocID="{B31D35C8-881E-4E4B-967E-A25241372ED6}" presName="childNode1" presStyleLbl="bgAcc1" presStyleIdx="0" presStyleCnt="3">
        <dgm:presLayoutVars>
          <dgm:bulletEnabled val="1"/>
        </dgm:presLayoutVars>
      </dgm:prSet>
      <dgm:spPr/>
      <dgm:t>
        <a:bodyPr/>
        <a:lstStyle/>
        <a:p>
          <a:endParaRPr lang="es-EC"/>
        </a:p>
      </dgm:t>
    </dgm:pt>
    <dgm:pt modelId="{7E6964DB-70F2-4EAC-9C45-EFD9890E5BAC}" type="pres">
      <dgm:prSet presAssocID="{B31D35C8-881E-4E4B-967E-A25241372ED6}" presName="childNode1tx" presStyleLbl="bgAcc1" presStyleIdx="0" presStyleCnt="3">
        <dgm:presLayoutVars>
          <dgm:bulletEnabled val="1"/>
        </dgm:presLayoutVars>
      </dgm:prSet>
      <dgm:spPr/>
      <dgm:t>
        <a:bodyPr/>
        <a:lstStyle/>
        <a:p>
          <a:endParaRPr lang="es-EC"/>
        </a:p>
      </dgm:t>
    </dgm:pt>
    <dgm:pt modelId="{F5DE02E0-56F6-40E4-84C4-C7289C036790}" type="pres">
      <dgm:prSet presAssocID="{B31D35C8-881E-4E4B-967E-A25241372ED6}" presName="parentNode1" presStyleLbl="node1" presStyleIdx="0" presStyleCnt="3">
        <dgm:presLayoutVars>
          <dgm:chMax val="1"/>
          <dgm:bulletEnabled val="1"/>
        </dgm:presLayoutVars>
      </dgm:prSet>
      <dgm:spPr/>
      <dgm:t>
        <a:bodyPr/>
        <a:lstStyle/>
        <a:p>
          <a:endParaRPr lang="es-EC"/>
        </a:p>
      </dgm:t>
    </dgm:pt>
    <dgm:pt modelId="{C05451CF-CF5D-4019-AA9B-2783E9B73DC7}" type="pres">
      <dgm:prSet presAssocID="{B31D35C8-881E-4E4B-967E-A25241372ED6}" presName="connSite1" presStyleCnt="0"/>
      <dgm:spPr/>
      <dgm:t>
        <a:bodyPr/>
        <a:lstStyle/>
        <a:p>
          <a:endParaRPr lang="es-EC"/>
        </a:p>
      </dgm:t>
    </dgm:pt>
    <dgm:pt modelId="{CBED0CDD-BFF8-4F8B-B0BD-9601207E7297}" type="pres">
      <dgm:prSet presAssocID="{9917B23C-CD4A-45CB-8E63-2D29B6F08C6C}" presName="Name9" presStyleLbl="sibTrans2D1" presStyleIdx="0" presStyleCnt="2"/>
      <dgm:spPr/>
      <dgm:t>
        <a:bodyPr/>
        <a:lstStyle/>
        <a:p>
          <a:endParaRPr lang="es-EC"/>
        </a:p>
      </dgm:t>
    </dgm:pt>
    <dgm:pt modelId="{DAB6ABD7-2335-438D-B780-FA62EC8B4A0F}" type="pres">
      <dgm:prSet presAssocID="{A3A05B3D-E905-4870-A3B6-D8754B6218BC}" presName="composite2" presStyleCnt="0"/>
      <dgm:spPr/>
      <dgm:t>
        <a:bodyPr/>
        <a:lstStyle/>
        <a:p>
          <a:endParaRPr lang="es-EC"/>
        </a:p>
      </dgm:t>
    </dgm:pt>
    <dgm:pt modelId="{1F1D3D18-12C5-4B05-A8B9-32C439BAC599}" type="pres">
      <dgm:prSet presAssocID="{A3A05B3D-E905-4870-A3B6-D8754B6218BC}" presName="dummyNode2" presStyleLbl="node1" presStyleIdx="0" presStyleCnt="3"/>
      <dgm:spPr/>
      <dgm:t>
        <a:bodyPr/>
        <a:lstStyle/>
        <a:p>
          <a:endParaRPr lang="es-EC"/>
        </a:p>
      </dgm:t>
    </dgm:pt>
    <dgm:pt modelId="{30AA2F90-172E-4B54-B41E-E973CF3AD68A}" type="pres">
      <dgm:prSet presAssocID="{A3A05B3D-E905-4870-A3B6-D8754B6218BC}" presName="childNode2" presStyleLbl="bgAcc1" presStyleIdx="1" presStyleCnt="3">
        <dgm:presLayoutVars>
          <dgm:bulletEnabled val="1"/>
        </dgm:presLayoutVars>
      </dgm:prSet>
      <dgm:spPr/>
      <dgm:t>
        <a:bodyPr/>
        <a:lstStyle/>
        <a:p>
          <a:endParaRPr lang="es-EC"/>
        </a:p>
      </dgm:t>
    </dgm:pt>
    <dgm:pt modelId="{6C326C90-BE3F-4AB2-8C88-0B5A8233A799}" type="pres">
      <dgm:prSet presAssocID="{A3A05B3D-E905-4870-A3B6-D8754B6218BC}" presName="childNode2tx" presStyleLbl="bgAcc1" presStyleIdx="1" presStyleCnt="3">
        <dgm:presLayoutVars>
          <dgm:bulletEnabled val="1"/>
        </dgm:presLayoutVars>
      </dgm:prSet>
      <dgm:spPr/>
      <dgm:t>
        <a:bodyPr/>
        <a:lstStyle/>
        <a:p>
          <a:endParaRPr lang="es-EC"/>
        </a:p>
      </dgm:t>
    </dgm:pt>
    <dgm:pt modelId="{198EFA68-235A-4B68-A96C-0BD117FC7C81}" type="pres">
      <dgm:prSet presAssocID="{A3A05B3D-E905-4870-A3B6-D8754B6218BC}" presName="parentNode2" presStyleLbl="node1" presStyleIdx="1" presStyleCnt="3">
        <dgm:presLayoutVars>
          <dgm:chMax val="0"/>
          <dgm:bulletEnabled val="1"/>
        </dgm:presLayoutVars>
      </dgm:prSet>
      <dgm:spPr/>
      <dgm:t>
        <a:bodyPr/>
        <a:lstStyle/>
        <a:p>
          <a:endParaRPr lang="es-EC"/>
        </a:p>
      </dgm:t>
    </dgm:pt>
    <dgm:pt modelId="{4F2E9EFB-8E34-4FDE-BFE8-717DE93B6668}" type="pres">
      <dgm:prSet presAssocID="{A3A05B3D-E905-4870-A3B6-D8754B6218BC}" presName="connSite2" presStyleCnt="0"/>
      <dgm:spPr/>
      <dgm:t>
        <a:bodyPr/>
        <a:lstStyle/>
        <a:p>
          <a:endParaRPr lang="es-EC"/>
        </a:p>
      </dgm:t>
    </dgm:pt>
    <dgm:pt modelId="{B558144D-6FB7-4C99-9776-5C82D435B373}" type="pres">
      <dgm:prSet presAssocID="{F3F1BBC2-8542-4BF4-AF8B-F3A97496F8ED}" presName="Name18" presStyleLbl="sibTrans2D1" presStyleIdx="1" presStyleCnt="2"/>
      <dgm:spPr/>
      <dgm:t>
        <a:bodyPr/>
        <a:lstStyle/>
        <a:p>
          <a:endParaRPr lang="es-EC"/>
        </a:p>
      </dgm:t>
    </dgm:pt>
    <dgm:pt modelId="{D1BE3875-27AA-4DA8-AA30-D59EC7A86AF4}" type="pres">
      <dgm:prSet presAssocID="{02825FBE-81FA-4CF1-93AA-1A9383DFE3F0}" presName="composite1" presStyleCnt="0"/>
      <dgm:spPr/>
      <dgm:t>
        <a:bodyPr/>
        <a:lstStyle/>
        <a:p>
          <a:endParaRPr lang="es-EC"/>
        </a:p>
      </dgm:t>
    </dgm:pt>
    <dgm:pt modelId="{4F13762F-A94A-4A78-BD21-83C5A24A062B}" type="pres">
      <dgm:prSet presAssocID="{02825FBE-81FA-4CF1-93AA-1A9383DFE3F0}" presName="dummyNode1" presStyleLbl="node1" presStyleIdx="1" presStyleCnt="3"/>
      <dgm:spPr/>
      <dgm:t>
        <a:bodyPr/>
        <a:lstStyle/>
        <a:p>
          <a:endParaRPr lang="es-EC"/>
        </a:p>
      </dgm:t>
    </dgm:pt>
    <dgm:pt modelId="{B77145AB-1620-48F0-ABE8-EF65DB10B18B}" type="pres">
      <dgm:prSet presAssocID="{02825FBE-81FA-4CF1-93AA-1A9383DFE3F0}" presName="childNode1" presStyleLbl="bgAcc1" presStyleIdx="2" presStyleCnt="3">
        <dgm:presLayoutVars>
          <dgm:bulletEnabled val="1"/>
        </dgm:presLayoutVars>
      </dgm:prSet>
      <dgm:spPr/>
      <dgm:t>
        <a:bodyPr/>
        <a:lstStyle/>
        <a:p>
          <a:endParaRPr lang="es-EC"/>
        </a:p>
      </dgm:t>
    </dgm:pt>
    <dgm:pt modelId="{C9531562-DDF9-42AE-9D18-613D8A85D9CD}" type="pres">
      <dgm:prSet presAssocID="{02825FBE-81FA-4CF1-93AA-1A9383DFE3F0}" presName="childNode1tx" presStyleLbl="bgAcc1" presStyleIdx="2" presStyleCnt="3">
        <dgm:presLayoutVars>
          <dgm:bulletEnabled val="1"/>
        </dgm:presLayoutVars>
      </dgm:prSet>
      <dgm:spPr/>
      <dgm:t>
        <a:bodyPr/>
        <a:lstStyle/>
        <a:p>
          <a:endParaRPr lang="es-EC"/>
        </a:p>
      </dgm:t>
    </dgm:pt>
    <dgm:pt modelId="{A098E23D-2432-4DC1-94B2-80494A48B917}" type="pres">
      <dgm:prSet presAssocID="{02825FBE-81FA-4CF1-93AA-1A9383DFE3F0}" presName="parentNode1" presStyleLbl="node1" presStyleIdx="2" presStyleCnt="3">
        <dgm:presLayoutVars>
          <dgm:chMax val="1"/>
          <dgm:bulletEnabled val="1"/>
        </dgm:presLayoutVars>
      </dgm:prSet>
      <dgm:spPr/>
      <dgm:t>
        <a:bodyPr/>
        <a:lstStyle/>
        <a:p>
          <a:endParaRPr lang="es-EC"/>
        </a:p>
      </dgm:t>
    </dgm:pt>
    <dgm:pt modelId="{EC346B70-6066-4753-8CC8-4C46FE697D5D}" type="pres">
      <dgm:prSet presAssocID="{02825FBE-81FA-4CF1-93AA-1A9383DFE3F0}" presName="connSite1" presStyleCnt="0"/>
      <dgm:spPr/>
      <dgm:t>
        <a:bodyPr/>
        <a:lstStyle/>
        <a:p>
          <a:endParaRPr lang="es-EC"/>
        </a:p>
      </dgm:t>
    </dgm:pt>
  </dgm:ptLst>
  <dgm:cxnLst>
    <dgm:cxn modelId="{0A837B3D-4D1C-42B4-951E-A23E4AE85E6E}" srcId="{B31D35C8-881E-4E4B-967E-A25241372ED6}" destId="{1F0FB464-0784-4FEC-B8B4-74140FE89666}" srcOrd="0" destOrd="0" parTransId="{62CA5E18-33A3-42B0-B5A5-A7948B5005C5}" sibTransId="{2AC7AD7C-E168-4EB3-A0EE-25E9893B7370}"/>
    <dgm:cxn modelId="{F200DB80-1E17-4F67-B986-EED68582F8CB}" srcId="{BA9E268C-1D2C-4E74-A182-2FBD6B0075C5}" destId="{A3A05B3D-E905-4870-A3B6-D8754B6218BC}" srcOrd="1" destOrd="0" parTransId="{0E941350-BFD1-4E69-A4CC-022587794A90}" sibTransId="{F3F1BBC2-8542-4BF4-AF8B-F3A97496F8ED}"/>
    <dgm:cxn modelId="{77D4F45A-155B-4F14-BDA4-7B0FB87FA82D}" type="presOf" srcId="{A3A05B3D-E905-4870-A3B6-D8754B6218BC}" destId="{198EFA68-235A-4B68-A96C-0BD117FC7C81}" srcOrd="0" destOrd="0" presId="urn:microsoft.com/office/officeart/2005/8/layout/hProcess4"/>
    <dgm:cxn modelId="{769F6C34-9671-42F8-8958-1A3C856D6452}" srcId="{BA9E268C-1D2C-4E74-A182-2FBD6B0075C5}" destId="{02825FBE-81FA-4CF1-93AA-1A9383DFE3F0}" srcOrd="2" destOrd="0" parTransId="{C5D6763D-47EF-48CB-86F8-82F0E7C8588A}" sibTransId="{0AAB58E8-187A-40C2-9E0D-2E14B995F58C}"/>
    <dgm:cxn modelId="{1C220C7B-E26D-4CC1-9854-925BEE5EBBA3}" srcId="{02825FBE-81FA-4CF1-93AA-1A9383DFE3F0}" destId="{A434BA47-FB20-4C60-B038-95DAC4BF8F94}" srcOrd="0" destOrd="0" parTransId="{13899082-F644-4D9D-81AA-73204C69C378}" sibTransId="{A35CC50F-ABDE-4891-B836-D544FBEE147A}"/>
    <dgm:cxn modelId="{B70F1DBA-6A6A-40E8-BEFC-574FAF29AF0B}" type="presOf" srcId="{770CFC5B-70EA-49C4-86EF-D4DFAA411C84}" destId="{6C326C90-BE3F-4AB2-8C88-0B5A8233A799}" srcOrd="1" destOrd="0" presId="urn:microsoft.com/office/officeart/2005/8/layout/hProcess4"/>
    <dgm:cxn modelId="{8C6892E1-077E-44A1-A531-D7BAE216B0E1}" srcId="{02825FBE-81FA-4CF1-93AA-1A9383DFE3F0}" destId="{0DF404D3-797C-4422-82C1-A192B2D9038B}" srcOrd="1" destOrd="0" parTransId="{72E37BB4-952C-4D97-9629-FD16D99B80B3}" sibTransId="{F60E0E4A-8CC6-4874-9496-5DA286A48C71}"/>
    <dgm:cxn modelId="{05E858E1-A4C9-4C82-9286-3D6D96F75954}" srcId="{BA9E268C-1D2C-4E74-A182-2FBD6B0075C5}" destId="{B31D35C8-881E-4E4B-967E-A25241372ED6}" srcOrd="0" destOrd="0" parTransId="{E2883F29-1FA7-44D3-8372-425154ABBD79}" sibTransId="{9917B23C-CD4A-45CB-8E63-2D29B6F08C6C}"/>
    <dgm:cxn modelId="{F44EAB0D-3649-4B03-A7A0-73B3965AF952}" type="presOf" srcId="{1FF4B1FC-196A-43DB-935D-44596F9B238D}" destId="{6C326C90-BE3F-4AB2-8C88-0B5A8233A799}" srcOrd="1" destOrd="1" presId="urn:microsoft.com/office/officeart/2005/8/layout/hProcess4"/>
    <dgm:cxn modelId="{7D701349-7F92-4A4E-9E61-F58A10EB1DD3}" type="presOf" srcId="{B31D35C8-881E-4E4B-967E-A25241372ED6}" destId="{F5DE02E0-56F6-40E4-84C4-C7289C036790}" srcOrd="0" destOrd="0" presId="urn:microsoft.com/office/officeart/2005/8/layout/hProcess4"/>
    <dgm:cxn modelId="{E12BFDFC-E7F6-4769-8984-E826F0700DAF}" srcId="{A3A05B3D-E905-4870-A3B6-D8754B6218BC}" destId="{1FF4B1FC-196A-43DB-935D-44596F9B238D}" srcOrd="1" destOrd="0" parTransId="{EE98BAF5-BCD6-46E8-8BAB-9CEFBD7B3E0B}" sibTransId="{0E7C910D-44E9-4960-8B08-79F38CD6681A}"/>
    <dgm:cxn modelId="{CE6AA034-C033-4200-8557-1967EEE626D0}" type="presOf" srcId="{A434BA47-FB20-4C60-B038-95DAC4BF8F94}" destId="{B77145AB-1620-48F0-ABE8-EF65DB10B18B}" srcOrd="0" destOrd="0" presId="urn:microsoft.com/office/officeart/2005/8/layout/hProcess4"/>
    <dgm:cxn modelId="{340D5969-A50E-4FB0-A6EF-A54CCFA13D89}" type="presOf" srcId="{9917B23C-CD4A-45CB-8E63-2D29B6F08C6C}" destId="{CBED0CDD-BFF8-4F8B-B0BD-9601207E7297}" srcOrd="0" destOrd="0" presId="urn:microsoft.com/office/officeart/2005/8/layout/hProcess4"/>
    <dgm:cxn modelId="{85DD4B8F-87D1-471C-A091-A3D98EAE5A91}" type="presOf" srcId="{0DF404D3-797C-4422-82C1-A192B2D9038B}" destId="{C9531562-DDF9-42AE-9D18-613D8A85D9CD}" srcOrd="1" destOrd="1" presId="urn:microsoft.com/office/officeart/2005/8/layout/hProcess4"/>
    <dgm:cxn modelId="{C8A52155-8D78-46B0-A42A-30F2B5D8BC85}" type="presOf" srcId="{A434BA47-FB20-4C60-B038-95DAC4BF8F94}" destId="{C9531562-DDF9-42AE-9D18-613D8A85D9CD}" srcOrd="1" destOrd="0" presId="urn:microsoft.com/office/officeart/2005/8/layout/hProcess4"/>
    <dgm:cxn modelId="{290B5A96-5151-4EFB-93CD-4F215980C6B6}" type="presOf" srcId="{A83F2566-AB4A-4DAC-8A9D-674EFC40B8D9}" destId="{7E6964DB-70F2-4EAC-9C45-EFD9890E5BAC}" srcOrd="1" destOrd="1" presId="urn:microsoft.com/office/officeart/2005/8/layout/hProcess4"/>
    <dgm:cxn modelId="{2FC7AC2B-8895-423D-9C3A-8226A6471F25}" srcId="{A3A05B3D-E905-4870-A3B6-D8754B6218BC}" destId="{770CFC5B-70EA-49C4-86EF-D4DFAA411C84}" srcOrd="0" destOrd="0" parTransId="{3EFE6CC2-6440-4528-B92F-D36C09F1639B}" sibTransId="{5CBE7082-0943-4351-8A50-CE21D42D7BDA}"/>
    <dgm:cxn modelId="{645E2192-2F25-4FB0-BD3D-24459FEABE6C}" type="presOf" srcId="{F3F1BBC2-8542-4BF4-AF8B-F3A97496F8ED}" destId="{B558144D-6FB7-4C99-9776-5C82D435B373}" srcOrd="0" destOrd="0" presId="urn:microsoft.com/office/officeart/2005/8/layout/hProcess4"/>
    <dgm:cxn modelId="{F081413C-6893-4804-8B5F-D5A1D5F73C88}" type="presOf" srcId="{1FF4B1FC-196A-43DB-935D-44596F9B238D}" destId="{30AA2F90-172E-4B54-B41E-E973CF3AD68A}" srcOrd="0" destOrd="1" presId="urn:microsoft.com/office/officeart/2005/8/layout/hProcess4"/>
    <dgm:cxn modelId="{8EA979A8-9F8F-4DDF-B088-5B278ABDE95E}" type="presOf" srcId="{02825FBE-81FA-4CF1-93AA-1A9383DFE3F0}" destId="{A098E23D-2432-4DC1-94B2-80494A48B917}" srcOrd="0" destOrd="0" presId="urn:microsoft.com/office/officeart/2005/8/layout/hProcess4"/>
    <dgm:cxn modelId="{2ACB93CD-783B-46F9-8D1B-96FD6280871A}" type="presOf" srcId="{A83F2566-AB4A-4DAC-8A9D-674EFC40B8D9}" destId="{DC938CFF-FE36-4450-9332-E1562435D5DC}" srcOrd="0" destOrd="1" presId="urn:microsoft.com/office/officeart/2005/8/layout/hProcess4"/>
    <dgm:cxn modelId="{9882A011-87CC-47ED-9395-6AA924197CBA}" type="presOf" srcId="{BA9E268C-1D2C-4E74-A182-2FBD6B0075C5}" destId="{B64E811C-D667-406B-8E25-0434632512DF}" srcOrd="0" destOrd="0" presId="urn:microsoft.com/office/officeart/2005/8/layout/hProcess4"/>
    <dgm:cxn modelId="{F485B368-2EBD-4A7E-960E-A980CA75B2F7}" srcId="{B31D35C8-881E-4E4B-967E-A25241372ED6}" destId="{A83F2566-AB4A-4DAC-8A9D-674EFC40B8D9}" srcOrd="1" destOrd="0" parTransId="{72578CD1-7078-4981-BDBD-ADC72C59FFBE}" sibTransId="{34D7C495-AA51-460D-8D5B-539B497D4E95}"/>
    <dgm:cxn modelId="{FFDC61AF-6722-4A71-95E8-4882A33F1BB9}" type="presOf" srcId="{770CFC5B-70EA-49C4-86EF-D4DFAA411C84}" destId="{30AA2F90-172E-4B54-B41E-E973CF3AD68A}" srcOrd="0" destOrd="0" presId="urn:microsoft.com/office/officeart/2005/8/layout/hProcess4"/>
    <dgm:cxn modelId="{47CA9627-2F82-47B8-A4FD-1B21ED51F422}" type="presOf" srcId="{1F0FB464-0784-4FEC-B8B4-74140FE89666}" destId="{7E6964DB-70F2-4EAC-9C45-EFD9890E5BAC}" srcOrd="1" destOrd="0" presId="urn:microsoft.com/office/officeart/2005/8/layout/hProcess4"/>
    <dgm:cxn modelId="{8CE7201E-DFD4-49BB-A266-1557EAE31C17}" type="presOf" srcId="{1F0FB464-0784-4FEC-B8B4-74140FE89666}" destId="{DC938CFF-FE36-4450-9332-E1562435D5DC}" srcOrd="0" destOrd="0" presId="urn:microsoft.com/office/officeart/2005/8/layout/hProcess4"/>
    <dgm:cxn modelId="{0ABE5706-DFD5-4076-951B-1741C50A063D}" type="presOf" srcId="{0DF404D3-797C-4422-82C1-A192B2D9038B}" destId="{B77145AB-1620-48F0-ABE8-EF65DB10B18B}" srcOrd="0" destOrd="1" presId="urn:microsoft.com/office/officeart/2005/8/layout/hProcess4"/>
    <dgm:cxn modelId="{05AF589D-2435-4694-A436-35647F156710}" type="presParOf" srcId="{B64E811C-D667-406B-8E25-0434632512DF}" destId="{FEC9F74A-FE72-44D5-8C74-372FBBDA9CAC}" srcOrd="0" destOrd="0" presId="urn:microsoft.com/office/officeart/2005/8/layout/hProcess4"/>
    <dgm:cxn modelId="{ED4B146A-0786-4AC3-BFD8-2FDA58442483}" type="presParOf" srcId="{B64E811C-D667-406B-8E25-0434632512DF}" destId="{73295D43-6B4F-47D0-BC8A-3770040F4558}" srcOrd="1" destOrd="0" presId="urn:microsoft.com/office/officeart/2005/8/layout/hProcess4"/>
    <dgm:cxn modelId="{3C87ECA0-21F8-4FE2-B41B-423D3FC049AA}" type="presParOf" srcId="{B64E811C-D667-406B-8E25-0434632512DF}" destId="{ED3E32A4-65F1-40BB-B174-8559FEBD57EA}" srcOrd="2" destOrd="0" presId="urn:microsoft.com/office/officeart/2005/8/layout/hProcess4"/>
    <dgm:cxn modelId="{6EEE6C4B-A5D2-4E80-BE07-D45D5A37FF1B}" type="presParOf" srcId="{ED3E32A4-65F1-40BB-B174-8559FEBD57EA}" destId="{CC94F762-5FE0-44BD-9F8E-CF08196B1E23}" srcOrd="0" destOrd="0" presId="urn:microsoft.com/office/officeart/2005/8/layout/hProcess4"/>
    <dgm:cxn modelId="{BE2A6BA2-1472-4945-92F9-D66C5683CBCA}" type="presParOf" srcId="{CC94F762-5FE0-44BD-9F8E-CF08196B1E23}" destId="{9FFD75CC-8822-462E-84AD-13DBF84141DF}" srcOrd="0" destOrd="0" presId="urn:microsoft.com/office/officeart/2005/8/layout/hProcess4"/>
    <dgm:cxn modelId="{C85608DF-6667-4C8C-877C-0E88D741BFA1}" type="presParOf" srcId="{CC94F762-5FE0-44BD-9F8E-CF08196B1E23}" destId="{DC938CFF-FE36-4450-9332-E1562435D5DC}" srcOrd="1" destOrd="0" presId="urn:microsoft.com/office/officeart/2005/8/layout/hProcess4"/>
    <dgm:cxn modelId="{413F77A2-B60B-43FE-B965-FFD41FF8C969}" type="presParOf" srcId="{CC94F762-5FE0-44BD-9F8E-CF08196B1E23}" destId="{7E6964DB-70F2-4EAC-9C45-EFD9890E5BAC}" srcOrd="2" destOrd="0" presId="urn:microsoft.com/office/officeart/2005/8/layout/hProcess4"/>
    <dgm:cxn modelId="{160C181D-553D-46CA-A82D-99B10170397D}" type="presParOf" srcId="{CC94F762-5FE0-44BD-9F8E-CF08196B1E23}" destId="{F5DE02E0-56F6-40E4-84C4-C7289C036790}" srcOrd="3" destOrd="0" presId="urn:microsoft.com/office/officeart/2005/8/layout/hProcess4"/>
    <dgm:cxn modelId="{F868B92F-A8C9-4647-91E0-41B1284A13F9}" type="presParOf" srcId="{CC94F762-5FE0-44BD-9F8E-CF08196B1E23}" destId="{C05451CF-CF5D-4019-AA9B-2783E9B73DC7}" srcOrd="4" destOrd="0" presId="urn:microsoft.com/office/officeart/2005/8/layout/hProcess4"/>
    <dgm:cxn modelId="{2EA9B9ED-5E84-4CCA-8985-9F7C6DBF3120}" type="presParOf" srcId="{ED3E32A4-65F1-40BB-B174-8559FEBD57EA}" destId="{CBED0CDD-BFF8-4F8B-B0BD-9601207E7297}" srcOrd="1" destOrd="0" presId="urn:microsoft.com/office/officeart/2005/8/layout/hProcess4"/>
    <dgm:cxn modelId="{2CCF2D08-2881-4CD0-A0EC-BDD181C3B0AD}" type="presParOf" srcId="{ED3E32A4-65F1-40BB-B174-8559FEBD57EA}" destId="{DAB6ABD7-2335-438D-B780-FA62EC8B4A0F}" srcOrd="2" destOrd="0" presId="urn:microsoft.com/office/officeart/2005/8/layout/hProcess4"/>
    <dgm:cxn modelId="{0CCD6091-7D4E-46E6-ADDA-6EC842F20EB6}" type="presParOf" srcId="{DAB6ABD7-2335-438D-B780-FA62EC8B4A0F}" destId="{1F1D3D18-12C5-4B05-A8B9-32C439BAC599}" srcOrd="0" destOrd="0" presId="urn:microsoft.com/office/officeart/2005/8/layout/hProcess4"/>
    <dgm:cxn modelId="{FBCAB7FC-43E5-4334-9404-B13208A61B10}" type="presParOf" srcId="{DAB6ABD7-2335-438D-B780-FA62EC8B4A0F}" destId="{30AA2F90-172E-4B54-B41E-E973CF3AD68A}" srcOrd="1" destOrd="0" presId="urn:microsoft.com/office/officeart/2005/8/layout/hProcess4"/>
    <dgm:cxn modelId="{75A6321B-D373-4A9B-BF6C-89D50CBA95DD}" type="presParOf" srcId="{DAB6ABD7-2335-438D-B780-FA62EC8B4A0F}" destId="{6C326C90-BE3F-4AB2-8C88-0B5A8233A799}" srcOrd="2" destOrd="0" presId="urn:microsoft.com/office/officeart/2005/8/layout/hProcess4"/>
    <dgm:cxn modelId="{55B06236-1600-4305-A27C-46ECAF0E8AF3}" type="presParOf" srcId="{DAB6ABD7-2335-438D-B780-FA62EC8B4A0F}" destId="{198EFA68-235A-4B68-A96C-0BD117FC7C81}" srcOrd="3" destOrd="0" presId="urn:microsoft.com/office/officeart/2005/8/layout/hProcess4"/>
    <dgm:cxn modelId="{8482A177-51F0-47E6-A27B-CA9350D93229}" type="presParOf" srcId="{DAB6ABD7-2335-438D-B780-FA62EC8B4A0F}" destId="{4F2E9EFB-8E34-4FDE-BFE8-717DE93B6668}" srcOrd="4" destOrd="0" presId="urn:microsoft.com/office/officeart/2005/8/layout/hProcess4"/>
    <dgm:cxn modelId="{AEFBC4A0-DA14-4A38-915D-CB255D5C5495}" type="presParOf" srcId="{ED3E32A4-65F1-40BB-B174-8559FEBD57EA}" destId="{B558144D-6FB7-4C99-9776-5C82D435B373}" srcOrd="3" destOrd="0" presId="urn:microsoft.com/office/officeart/2005/8/layout/hProcess4"/>
    <dgm:cxn modelId="{45C7654F-6809-4CA2-91D6-E295C47D967B}" type="presParOf" srcId="{ED3E32A4-65F1-40BB-B174-8559FEBD57EA}" destId="{D1BE3875-27AA-4DA8-AA30-D59EC7A86AF4}" srcOrd="4" destOrd="0" presId="urn:microsoft.com/office/officeart/2005/8/layout/hProcess4"/>
    <dgm:cxn modelId="{E5210B24-CCFF-4521-9FAE-C943C08A0B1F}" type="presParOf" srcId="{D1BE3875-27AA-4DA8-AA30-D59EC7A86AF4}" destId="{4F13762F-A94A-4A78-BD21-83C5A24A062B}" srcOrd="0" destOrd="0" presId="urn:microsoft.com/office/officeart/2005/8/layout/hProcess4"/>
    <dgm:cxn modelId="{21DD6FB3-983A-4AB6-ABBE-18E999E90D46}" type="presParOf" srcId="{D1BE3875-27AA-4DA8-AA30-D59EC7A86AF4}" destId="{B77145AB-1620-48F0-ABE8-EF65DB10B18B}" srcOrd="1" destOrd="0" presId="urn:microsoft.com/office/officeart/2005/8/layout/hProcess4"/>
    <dgm:cxn modelId="{79D51EEC-6ED8-4E24-A81D-9B9A6F7E9FA3}" type="presParOf" srcId="{D1BE3875-27AA-4DA8-AA30-D59EC7A86AF4}" destId="{C9531562-DDF9-42AE-9D18-613D8A85D9CD}" srcOrd="2" destOrd="0" presId="urn:microsoft.com/office/officeart/2005/8/layout/hProcess4"/>
    <dgm:cxn modelId="{BEECA7A5-A7E3-46A4-8355-CA0380B4448B}" type="presParOf" srcId="{D1BE3875-27AA-4DA8-AA30-D59EC7A86AF4}" destId="{A098E23D-2432-4DC1-94B2-80494A48B917}" srcOrd="3" destOrd="0" presId="urn:microsoft.com/office/officeart/2005/8/layout/hProcess4"/>
    <dgm:cxn modelId="{B7FC3C14-17DA-40CF-886C-85ACF1BCBB44}" type="presParOf" srcId="{D1BE3875-27AA-4DA8-AA30-D59EC7A86AF4}" destId="{EC346B70-6066-4753-8CC8-4C46FE697D5D}"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D38860-581B-4110-B03C-619DD8914810}" type="doc">
      <dgm:prSet loTypeId="urn:microsoft.com/office/officeart/2005/8/layout/process2" loCatId="process" qsTypeId="urn:microsoft.com/office/officeart/2005/8/quickstyle/simple1" qsCatId="simple" csTypeId="urn:microsoft.com/office/officeart/2005/8/colors/accent6_1" csCatId="accent6" phldr="1"/>
      <dgm:spPr/>
    </dgm:pt>
    <dgm:pt modelId="{6417BFF7-5D3D-4889-A842-0F309D315F8E}">
      <dgm:prSet phldrT="[Texto]" custT="1"/>
      <dgm:spPr/>
      <dgm:t>
        <a:bodyPr/>
        <a:lstStyle/>
        <a:p>
          <a:r>
            <a:rPr lang="es-EC" sz="1300" smtClean="0">
              <a:ea typeface="Times New Roman" panose="02020603050405020304" pitchFamily="18" charset="0"/>
            </a:rPr>
            <a:t>AgNO</a:t>
          </a:r>
          <a:r>
            <a:rPr lang="es-EC" sz="1050" smtClean="0">
              <a:ea typeface="Times New Roman" panose="02020603050405020304" pitchFamily="18" charset="0"/>
            </a:rPr>
            <a:t>3</a:t>
          </a:r>
          <a:r>
            <a:rPr lang="es-EC" sz="1300" smtClean="0">
              <a:ea typeface="Times New Roman" panose="02020603050405020304" pitchFamily="18" charset="0"/>
            </a:rPr>
            <a:t> 5 mM </a:t>
          </a:r>
          <a:endParaRPr lang="es-ES" sz="1300" dirty="0"/>
        </a:p>
      </dgm:t>
    </dgm:pt>
    <dgm:pt modelId="{6C56D5E1-1B63-4227-BF85-03170A50E1B3}" type="parTrans" cxnId="{208BCBB9-5CAE-438A-8461-EA6DE205AD99}">
      <dgm:prSet/>
      <dgm:spPr/>
      <dgm:t>
        <a:bodyPr/>
        <a:lstStyle/>
        <a:p>
          <a:endParaRPr lang="es-ES"/>
        </a:p>
      </dgm:t>
    </dgm:pt>
    <dgm:pt modelId="{0C98F3BC-66FB-4361-9663-022E5B316C8F}" type="sibTrans" cxnId="{208BCBB9-5CAE-438A-8461-EA6DE205AD99}">
      <dgm:prSet/>
      <dgm:spPr/>
      <dgm:t>
        <a:bodyPr/>
        <a:lstStyle/>
        <a:p>
          <a:endParaRPr lang="es-ES"/>
        </a:p>
      </dgm:t>
    </dgm:pt>
    <dgm:pt modelId="{67F3546E-DB66-4715-BA59-0C83B474D173}">
      <dgm:prSet/>
      <dgm:spPr/>
      <dgm:t>
        <a:bodyPr/>
        <a:lstStyle/>
        <a:p>
          <a:r>
            <a:rPr lang="es-EC" smtClean="0">
              <a:ea typeface="Times New Roman" panose="02020603050405020304" pitchFamily="18" charset="0"/>
            </a:rPr>
            <a:t>150 mg/ml de extracto</a:t>
          </a:r>
          <a:endParaRPr lang="es-EC" dirty="0"/>
        </a:p>
      </dgm:t>
    </dgm:pt>
    <dgm:pt modelId="{45948DA8-7208-4D66-8382-16D55F544FE6}" type="parTrans" cxnId="{B1DEE3CA-0C63-4908-9D75-4F5FF32D7E8E}">
      <dgm:prSet/>
      <dgm:spPr/>
      <dgm:t>
        <a:bodyPr/>
        <a:lstStyle/>
        <a:p>
          <a:endParaRPr lang="es-ES"/>
        </a:p>
      </dgm:t>
    </dgm:pt>
    <dgm:pt modelId="{E2930797-DA64-4E96-BCA5-66D2802A8412}" type="sibTrans" cxnId="{B1DEE3CA-0C63-4908-9D75-4F5FF32D7E8E}">
      <dgm:prSet/>
      <dgm:spPr/>
      <dgm:t>
        <a:bodyPr/>
        <a:lstStyle/>
        <a:p>
          <a:endParaRPr lang="es-ES"/>
        </a:p>
      </dgm:t>
    </dgm:pt>
    <dgm:pt modelId="{334A656E-D6DB-496E-A455-3F431C64B45B}">
      <dgm:prSet/>
      <dgm:spPr/>
      <dgm:t>
        <a:bodyPr/>
        <a:lstStyle/>
        <a:p>
          <a:r>
            <a:rPr lang="es-EC" dirty="0" smtClean="0">
              <a:ea typeface="Times New Roman" panose="02020603050405020304" pitchFamily="18" charset="0"/>
            </a:rPr>
            <a:t>Densidad buena=1,0034 mg/ml, Baja estabilidad.</a:t>
          </a:r>
          <a:endParaRPr lang="es-EC" dirty="0"/>
        </a:p>
      </dgm:t>
    </dgm:pt>
    <dgm:pt modelId="{4174ECAC-DDFF-4553-998F-B812350DD740}" type="parTrans" cxnId="{E682609E-663D-49A9-9EAA-22D8DC75C67B}">
      <dgm:prSet/>
      <dgm:spPr/>
      <dgm:t>
        <a:bodyPr/>
        <a:lstStyle/>
        <a:p>
          <a:endParaRPr lang="es-ES"/>
        </a:p>
      </dgm:t>
    </dgm:pt>
    <dgm:pt modelId="{9E589B82-CD62-4649-A36E-4BC3A7737E12}" type="sibTrans" cxnId="{E682609E-663D-49A9-9EAA-22D8DC75C67B}">
      <dgm:prSet/>
      <dgm:spPr/>
      <dgm:t>
        <a:bodyPr/>
        <a:lstStyle/>
        <a:p>
          <a:endParaRPr lang="es-ES"/>
        </a:p>
      </dgm:t>
    </dgm:pt>
    <dgm:pt modelId="{AD5A4630-D685-44A1-8CF3-88143C294A5A}" type="pres">
      <dgm:prSet presAssocID="{0DD38860-581B-4110-B03C-619DD8914810}" presName="linearFlow" presStyleCnt="0">
        <dgm:presLayoutVars>
          <dgm:resizeHandles val="exact"/>
        </dgm:presLayoutVars>
      </dgm:prSet>
      <dgm:spPr/>
    </dgm:pt>
    <dgm:pt modelId="{02947D3E-7B21-4FB8-B834-BC1AB07E4FDE}" type="pres">
      <dgm:prSet presAssocID="{6417BFF7-5D3D-4889-A842-0F309D315F8E}" presName="node" presStyleLbl="node1" presStyleIdx="0" presStyleCnt="3">
        <dgm:presLayoutVars>
          <dgm:bulletEnabled val="1"/>
        </dgm:presLayoutVars>
      </dgm:prSet>
      <dgm:spPr/>
      <dgm:t>
        <a:bodyPr/>
        <a:lstStyle/>
        <a:p>
          <a:endParaRPr lang="es-ES"/>
        </a:p>
      </dgm:t>
    </dgm:pt>
    <dgm:pt modelId="{0F33FD2D-E5B2-40F6-BDB9-F8469DBCB6E4}" type="pres">
      <dgm:prSet presAssocID="{0C98F3BC-66FB-4361-9663-022E5B316C8F}" presName="sibTrans" presStyleLbl="sibTrans2D1" presStyleIdx="0" presStyleCnt="2"/>
      <dgm:spPr/>
      <dgm:t>
        <a:bodyPr/>
        <a:lstStyle/>
        <a:p>
          <a:endParaRPr lang="es-ES"/>
        </a:p>
      </dgm:t>
    </dgm:pt>
    <dgm:pt modelId="{78F54AD3-3555-4B3D-ABB8-60C783429B98}" type="pres">
      <dgm:prSet presAssocID="{0C98F3BC-66FB-4361-9663-022E5B316C8F}" presName="connectorText" presStyleLbl="sibTrans2D1" presStyleIdx="0" presStyleCnt="2"/>
      <dgm:spPr/>
      <dgm:t>
        <a:bodyPr/>
        <a:lstStyle/>
        <a:p>
          <a:endParaRPr lang="es-ES"/>
        </a:p>
      </dgm:t>
    </dgm:pt>
    <dgm:pt modelId="{8662D552-A230-4093-BE9C-0FEE8C8C717B}" type="pres">
      <dgm:prSet presAssocID="{67F3546E-DB66-4715-BA59-0C83B474D173}" presName="node" presStyleLbl="node1" presStyleIdx="1" presStyleCnt="3">
        <dgm:presLayoutVars>
          <dgm:bulletEnabled val="1"/>
        </dgm:presLayoutVars>
      </dgm:prSet>
      <dgm:spPr/>
      <dgm:t>
        <a:bodyPr/>
        <a:lstStyle/>
        <a:p>
          <a:endParaRPr lang="es-ES"/>
        </a:p>
      </dgm:t>
    </dgm:pt>
    <dgm:pt modelId="{539BEA75-6F2A-46DF-AD50-5DCFE1D5C7C7}" type="pres">
      <dgm:prSet presAssocID="{E2930797-DA64-4E96-BCA5-66D2802A8412}" presName="sibTrans" presStyleLbl="sibTrans2D1" presStyleIdx="1" presStyleCnt="2"/>
      <dgm:spPr/>
      <dgm:t>
        <a:bodyPr/>
        <a:lstStyle/>
        <a:p>
          <a:endParaRPr lang="es-ES"/>
        </a:p>
      </dgm:t>
    </dgm:pt>
    <dgm:pt modelId="{13572691-7758-421F-A648-82EFC01111A0}" type="pres">
      <dgm:prSet presAssocID="{E2930797-DA64-4E96-BCA5-66D2802A8412}" presName="connectorText" presStyleLbl="sibTrans2D1" presStyleIdx="1" presStyleCnt="2"/>
      <dgm:spPr/>
      <dgm:t>
        <a:bodyPr/>
        <a:lstStyle/>
        <a:p>
          <a:endParaRPr lang="es-ES"/>
        </a:p>
      </dgm:t>
    </dgm:pt>
    <dgm:pt modelId="{C1E9286E-EB55-4916-8B9A-D0DCE7DCFA5E}" type="pres">
      <dgm:prSet presAssocID="{334A656E-D6DB-496E-A455-3F431C64B45B}" presName="node" presStyleLbl="node1" presStyleIdx="2" presStyleCnt="3">
        <dgm:presLayoutVars>
          <dgm:bulletEnabled val="1"/>
        </dgm:presLayoutVars>
      </dgm:prSet>
      <dgm:spPr/>
      <dgm:t>
        <a:bodyPr/>
        <a:lstStyle/>
        <a:p>
          <a:endParaRPr lang="es-ES"/>
        </a:p>
      </dgm:t>
    </dgm:pt>
  </dgm:ptLst>
  <dgm:cxnLst>
    <dgm:cxn modelId="{FFA49499-BAB1-4E3F-9AA9-9476D7DA1399}" type="presOf" srcId="{0C98F3BC-66FB-4361-9663-022E5B316C8F}" destId="{78F54AD3-3555-4B3D-ABB8-60C783429B98}" srcOrd="1" destOrd="0" presId="urn:microsoft.com/office/officeart/2005/8/layout/process2"/>
    <dgm:cxn modelId="{515CAFAE-C844-499E-AF27-C3B49FC36017}" type="presOf" srcId="{334A656E-D6DB-496E-A455-3F431C64B45B}" destId="{C1E9286E-EB55-4916-8B9A-D0DCE7DCFA5E}" srcOrd="0" destOrd="0" presId="urn:microsoft.com/office/officeart/2005/8/layout/process2"/>
    <dgm:cxn modelId="{682901B5-0164-4C79-AD96-B85682E0BDBD}" type="presOf" srcId="{67F3546E-DB66-4715-BA59-0C83B474D173}" destId="{8662D552-A230-4093-BE9C-0FEE8C8C717B}" srcOrd="0" destOrd="0" presId="urn:microsoft.com/office/officeart/2005/8/layout/process2"/>
    <dgm:cxn modelId="{566DDABB-0BBE-453E-9F28-8219E36D7671}" type="presOf" srcId="{E2930797-DA64-4E96-BCA5-66D2802A8412}" destId="{539BEA75-6F2A-46DF-AD50-5DCFE1D5C7C7}" srcOrd="0" destOrd="0" presId="urn:microsoft.com/office/officeart/2005/8/layout/process2"/>
    <dgm:cxn modelId="{B9A106E4-ECF3-4FB9-AD94-C8D024EFA816}" type="presOf" srcId="{0DD38860-581B-4110-B03C-619DD8914810}" destId="{AD5A4630-D685-44A1-8CF3-88143C294A5A}" srcOrd="0" destOrd="0" presId="urn:microsoft.com/office/officeart/2005/8/layout/process2"/>
    <dgm:cxn modelId="{B1DEE3CA-0C63-4908-9D75-4F5FF32D7E8E}" srcId="{0DD38860-581B-4110-B03C-619DD8914810}" destId="{67F3546E-DB66-4715-BA59-0C83B474D173}" srcOrd="1" destOrd="0" parTransId="{45948DA8-7208-4D66-8382-16D55F544FE6}" sibTransId="{E2930797-DA64-4E96-BCA5-66D2802A8412}"/>
    <dgm:cxn modelId="{208BCBB9-5CAE-438A-8461-EA6DE205AD99}" srcId="{0DD38860-581B-4110-B03C-619DD8914810}" destId="{6417BFF7-5D3D-4889-A842-0F309D315F8E}" srcOrd="0" destOrd="0" parTransId="{6C56D5E1-1B63-4227-BF85-03170A50E1B3}" sibTransId="{0C98F3BC-66FB-4361-9663-022E5B316C8F}"/>
    <dgm:cxn modelId="{E682609E-663D-49A9-9EAA-22D8DC75C67B}" srcId="{0DD38860-581B-4110-B03C-619DD8914810}" destId="{334A656E-D6DB-496E-A455-3F431C64B45B}" srcOrd="2" destOrd="0" parTransId="{4174ECAC-DDFF-4553-998F-B812350DD740}" sibTransId="{9E589B82-CD62-4649-A36E-4BC3A7737E12}"/>
    <dgm:cxn modelId="{AE363522-58BD-4B9D-89B6-7DC2CD674474}" type="presOf" srcId="{0C98F3BC-66FB-4361-9663-022E5B316C8F}" destId="{0F33FD2D-E5B2-40F6-BDB9-F8469DBCB6E4}" srcOrd="0" destOrd="0" presId="urn:microsoft.com/office/officeart/2005/8/layout/process2"/>
    <dgm:cxn modelId="{1D6A2DE8-A949-4D4A-BABD-064FC293B237}" type="presOf" srcId="{6417BFF7-5D3D-4889-A842-0F309D315F8E}" destId="{02947D3E-7B21-4FB8-B834-BC1AB07E4FDE}" srcOrd="0" destOrd="0" presId="urn:microsoft.com/office/officeart/2005/8/layout/process2"/>
    <dgm:cxn modelId="{7E99E6BF-33D3-42E7-9949-FA48EB8C87A1}" type="presOf" srcId="{E2930797-DA64-4E96-BCA5-66D2802A8412}" destId="{13572691-7758-421F-A648-82EFC01111A0}" srcOrd="1" destOrd="0" presId="urn:microsoft.com/office/officeart/2005/8/layout/process2"/>
    <dgm:cxn modelId="{1ECFC0CB-AA75-428E-B5DB-BC43567EAD32}" type="presParOf" srcId="{AD5A4630-D685-44A1-8CF3-88143C294A5A}" destId="{02947D3E-7B21-4FB8-B834-BC1AB07E4FDE}" srcOrd="0" destOrd="0" presId="urn:microsoft.com/office/officeart/2005/8/layout/process2"/>
    <dgm:cxn modelId="{C9E488B1-64EC-4CB6-BFF6-EAF1BE4C3041}" type="presParOf" srcId="{AD5A4630-D685-44A1-8CF3-88143C294A5A}" destId="{0F33FD2D-E5B2-40F6-BDB9-F8469DBCB6E4}" srcOrd="1" destOrd="0" presId="urn:microsoft.com/office/officeart/2005/8/layout/process2"/>
    <dgm:cxn modelId="{B2F12848-96CA-4543-A2E9-FEA37194A716}" type="presParOf" srcId="{0F33FD2D-E5B2-40F6-BDB9-F8469DBCB6E4}" destId="{78F54AD3-3555-4B3D-ABB8-60C783429B98}" srcOrd="0" destOrd="0" presId="urn:microsoft.com/office/officeart/2005/8/layout/process2"/>
    <dgm:cxn modelId="{9B88ADA0-5ECD-4B3D-85D7-8C084BA9661D}" type="presParOf" srcId="{AD5A4630-D685-44A1-8CF3-88143C294A5A}" destId="{8662D552-A230-4093-BE9C-0FEE8C8C717B}" srcOrd="2" destOrd="0" presId="urn:microsoft.com/office/officeart/2005/8/layout/process2"/>
    <dgm:cxn modelId="{8FE9192A-4C04-4FB9-83AF-AA7E19EED8B4}" type="presParOf" srcId="{AD5A4630-D685-44A1-8CF3-88143C294A5A}" destId="{539BEA75-6F2A-46DF-AD50-5DCFE1D5C7C7}" srcOrd="3" destOrd="0" presId="urn:microsoft.com/office/officeart/2005/8/layout/process2"/>
    <dgm:cxn modelId="{7556CA57-46E8-4E02-A5DD-2F7A03C1AA2E}" type="presParOf" srcId="{539BEA75-6F2A-46DF-AD50-5DCFE1D5C7C7}" destId="{13572691-7758-421F-A648-82EFC01111A0}" srcOrd="0" destOrd="0" presId="urn:microsoft.com/office/officeart/2005/8/layout/process2"/>
    <dgm:cxn modelId="{8C2F97E5-C492-493A-9873-6227EB2FFF7B}" type="presParOf" srcId="{AD5A4630-D685-44A1-8CF3-88143C294A5A}" destId="{C1E9286E-EB55-4916-8B9A-D0DCE7DCFA5E}" srcOrd="4" destOrd="0" presId="urn:microsoft.com/office/officeart/2005/8/layout/process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16CCC02-F7D1-4ECF-B362-9CF18AD5D876}" type="doc">
      <dgm:prSet loTypeId="urn:microsoft.com/office/officeart/2005/8/layout/process2" loCatId="process" qsTypeId="urn:microsoft.com/office/officeart/2005/8/quickstyle/simple1" qsCatId="simple" csTypeId="urn:microsoft.com/office/officeart/2005/8/colors/colorful5" csCatId="colorful" phldr="1"/>
      <dgm:spPr/>
    </dgm:pt>
    <dgm:pt modelId="{D6478918-A582-4AAB-BBA0-30CD05D00728}">
      <dgm:prSet phldrT="[Texto]"/>
      <dgm:spPr/>
      <dgm:t>
        <a:bodyPr/>
        <a:lstStyle/>
        <a:p>
          <a:r>
            <a:rPr lang="es-EC" dirty="0" smtClean="0">
              <a:latin typeface="Times New Roman" panose="02020603050405020304" pitchFamily="18" charset="0"/>
              <a:ea typeface="Times New Roman" panose="02020603050405020304" pitchFamily="18" charset="0"/>
            </a:rPr>
            <a:t>Campo eléctrico</a:t>
          </a:r>
          <a:endParaRPr lang="es-ES" dirty="0"/>
        </a:p>
      </dgm:t>
    </dgm:pt>
    <dgm:pt modelId="{500773B3-2C62-4DAF-8DF5-71EC9A9FFEA5}" type="parTrans" cxnId="{B43FB5EA-2A1B-4CCA-8361-FE2D170A08B0}">
      <dgm:prSet/>
      <dgm:spPr/>
      <dgm:t>
        <a:bodyPr/>
        <a:lstStyle/>
        <a:p>
          <a:endParaRPr lang="es-ES"/>
        </a:p>
      </dgm:t>
    </dgm:pt>
    <dgm:pt modelId="{B42B67FA-2C0B-417D-9580-86782D3B04F6}" type="sibTrans" cxnId="{B43FB5EA-2A1B-4CCA-8361-FE2D170A08B0}">
      <dgm:prSet/>
      <dgm:spPr/>
      <dgm:t>
        <a:bodyPr/>
        <a:lstStyle/>
        <a:p>
          <a:endParaRPr lang="es-ES"/>
        </a:p>
      </dgm:t>
    </dgm:pt>
    <dgm:pt modelId="{2F78AF7B-6F7D-4027-BC99-AC30D850093A}">
      <dgm:prSet phldrT="[Texto]"/>
      <dgm:spPr/>
      <dgm:t>
        <a:bodyPr/>
        <a:lstStyle/>
        <a:p>
          <a:r>
            <a:rPr lang="es-EC" dirty="0" smtClean="0">
              <a:latin typeface="Times New Roman" panose="02020603050405020304" pitchFamily="18" charset="0"/>
              <a:ea typeface="Times New Roman" panose="02020603050405020304" pitchFamily="18" charset="0"/>
            </a:rPr>
            <a:t>Aplicación en dispositivos electrónicos</a:t>
          </a:r>
          <a:endParaRPr lang="es-ES" dirty="0"/>
        </a:p>
      </dgm:t>
    </dgm:pt>
    <dgm:pt modelId="{B8338974-04DA-4BC2-8405-D2F21A92C983}" type="parTrans" cxnId="{DD87C240-D5EC-4319-BA5F-8C06139F0218}">
      <dgm:prSet/>
      <dgm:spPr/>
      <dgm:t>
        <a:bodyPr/>
        <a:lstStyle/>
        <a:p>
          <a:endParaRPr lang="es-ES"/>
        </a:p>
      </dgm:t>
    </dgm:pt>
    <dgm:pt modelId="{2BA2C815-417A-47CC-930D-C96AE7F20A29}" type="sibTrans" cxnId="{DD87C240-D5EC-4319-BA5F-8C06139F0218}">
      <dgm:prSet/>
      <dgm:spPr/>
      <dgm:t>
        <a:bodyPr/>
        <a:lstStyle/>
        <a:p>
          <a:endParaRPr lang="es-ES"/>
        </a:p>
      </dgm:t>
    </dgm:pt>
    <dgm:pt modelId="{D5958690-4786-49E9-AAC4-0634DAFA6565}" type="pres">
      <dgm:prSet presAssocID="{E16CCC02-F7D1-4ECF-B362-9CF18AD5D876}" presName="linearFlow" presStyleCnt="0">
        <dgm:presLayoutVars>
          <dgm:resizeHandles val="exact"/>
        </dgm:presLayoutVars>
      </dgm:prSet>
      <dgm:spPr/>
    </dgm:pt>
    <dgm:pt modelId="{6811D9A7-3457-40AE-A5D9-FD9B94B20E25}" type="pres">
      <dgm:prSet presAssocID="{D6478918-A582-4AAB-BBA0-30CD05D00728}" presName="node" presStyleLbl="node1" presStyleIdx="0" presStyleCnt="2">
        <dgm:presLayoutVars>
          <dgm:bulletEnabled val="1"/>
        </dgm:presLayoutVars>
      </dgm:prSet>
      <dgm:spPr/>
      <dgm:t>
        <a:bodyPr/>
        <a:lstStyle/>
        <a:p>
          <a:endParaRPr lang="es-ES"/>
        </a:p>
      </dgm:t>
    </dgm:pt>
    <dgm:pt modelId="{CF6FB302-80FA-4DCE-9042-99AB9954D179}" type="pres">
      <dgm:prSet presAssocID="{B42B67FA-2C0B-417D-9580-86782D3B04F6}" presName="sibTrans" presStyleLbl="sibTrans2D1" presStyleIdx="0" presStyleCnt="1"/>
      <dgm:spPr/>
      <dgm:t>
        <a:bodyPr/>
        <a:lstStyle/>
        <a:p>
          <a:endParaRPr lang="es-ES"/>
        </a:p>
      </dgm:t>
    </dgm:pt>
    <dgm:pt modelId="{6BBADFC5-A998-44CE-8C25-0DFD2362D3F2}" type="pres">
      <dgm:prSet presAssocID="{B42B67FA-2C0B-417D-9580-86782D3B04F6}" presName="connectorText" presStyleLbl="sibTrans2D1" presStyleIdx="0" presStyleCnt="1"/>
      <dgm:spPr/>
      <dgm:t>
        <a:bodyPr/>
        <a:lstStyle/>
        <a:p>
          <a:endParaRPr lang="es-ES"/>
        </a:p>
      </dgm:t>
    </dgm:pt>
    <dgm:pt modelId="{CD5B5C8C-5772-40FF-9399-E782C22C8B80}" type="pres">
      <dgm:prSet presAssocID="{2F78AF7B-6F7D-4027-BC99-AC30D850093A}" presName="node" presStyleLbl="node1" presStyleIdx="1" presStyleCnt="2">
        <dgm:presLayoutVars>
          <dgm:bulletEnabled val="1"/>
        </dgm:presLayoutVars>
      </dgm:prSet>
      <dgm:spPr/>
      <dgm:t>
        <a:bodyPr/>
        <a:lstStyle/>
        <a:p>
          <a:endParaRPr lang="es-ES"/>
        </a:p>
      </dgm:t>
    </dgm:pt>
  </dgm:ptLst>
  <dgm:cxnLst>
    <dgm:cxn modelId="{AA6E32A3-1E2C-497C-83D6-FD61E2FB9D3E}" type="presOf" srcId="{E16CCC02-F7D1-4ECF-B362-9CF18AD5D876}" destId="{D5958690-4786-49E9-AAC4-0634DAFA6565}" srcOrd="0" destOrd="0" presId="urn:microsoft.com/office/officeart/2005/8/layout/process2"/>
    <dgm:cxn modelId="{756F552A-31EB-4477-B28E-B192A4FBAFA5}" type="presOf" srcId="{B42B67FA-2C0B-417D-9580-86782D3B04F6}" destId="{CF6FB302-80FA-4DCE-9042-99AB9954D179}" srcOrd="0" destOrd="0" presId="urn:microsoft.com/office/officeart/2005/8/layout/process2"/>
    <dgm:cxn modelId="{DB82477F-EFEA-4DB7-9B4E-DFB60256642A}" type="presOf" srcId="{B42B67FA-2C0B-417D-9580-86782D3B04F6}" destId="{6BBADFC5-A998-44CE-8C25-0DFD2362D3F2}" srcOrd="1" destOrd="0" presId="urn:microsoft.com/office/officeart/2005/8/layout/process2"/>
    <dgm:cxn modelId="{27807523-BCD6-4391-8BED-4624CB91F0E0}" type="presOf" srcId="{2F78AF7B-6F7D-4027-BC99-AC30D850093A}" destId="{CD5B5C8C-5772-40FF-9399-E782C22C8B80}" srcOrd="0" destOrd="0" presId="urn:microsoft.com/office/officeart/2005/8/layout/process2"/>
    <dgm:cxn modelId="{B43FB5EA-2A1B-4CCA-8361-FE2D170A08B0}" srcId="{E16CCC02-F7D1-4ECF-B362-9CF18AD5D876}" destId="{D6478918-A582-4AAB-BBA0-30CD05D00728}" srcOrd="0" destOrd="0" parTransId="{500773B3-2C62-4DAF-8DF5-71EC9A9FFEA5}" sibTransId="{B42B67FA-2C0B-417D-9580-86782D3B04F6}"/>
    <dgm:cxn modelId="{9A384059-D936-46B4-88F6-330EB3B11FB1}" type="presOf" srcId="{D6478918-A582-4AAB-BBA0-30CD05D00728}" destId="{6811D9A7-3457-40AE-A5D9-FD9B94B20E25}" srcOrd="0" destOrd="0" presId="urn:microsoft.com/office/officeart/2005/8/layout/process2"/>
    <dgm:cxn modelId="{DD87C240-D5EC-4319-BA5F-8C06139F0218}" srcId="{E16CCC02-F7D1-4ECF-B362-9CF18AD5D876}" destId="{2F78AF7B-6F7D-4027-BC99-AC30D850093A}" srcOrd="1" destOrd="0" parTransId="{B8338974-04DA-4BC2-8405-D2F21A92C983}" sibTransId="{2BA2C815-417A-47CC-930D-C96AE7F20A29}"/>
    <dgm:cxn modelId="{EAB88FD4-BA41-40F4-9917-ED491182D2A7}" type="presParOf" srcId="{D5958690-4786-49E9-AAC4-0634DAFA6565}" destId="{6811D9A7-3457-40AE-A5D9-FD9B94B20E25}" srcOrd="0" destOrd="0" presId="urn:microsoft.com/office/officeart/2005/8/layout/process2"/>
    <dgm:cxn modelId="{7AB10ACA-ED7E-480F-BB0B-C0B4DA8C148B}" type="presParOf" srcId="{D5958690-4786-49E9-AAC4-0634DAFA6565}" destId="{CF6FB302-80FA-4DCE-9042-99AB9954D179}" srcOrd="1" destOrd="0" presId="urn:microsoft.com/office/officeart/2005/8/layout/process2"/>
    <dgm:cxn modelId="{57FA69E5-EE95-456C-A6EA-830C26BD4C33}" type="presParOf" srcId="{CF6FB302-80FA-4DCE-9042-99AB9954D179}" destId="{6BBADFC5-A998-44CE-8C25-0DFD2362D3F2}" srcOrd="0" destOrd="0" presId="urn:microsoft.com/office/officeart/2005/8/layout/process2"/>
    <dgm:cxn modelId="{09D66FE6-21CC-42A0-885B-AC659D385C85}" type="presParOf" srcId="{D5958690-4786-49E9-AAC4-0634DAFA6565}" destId="{CD5B5C8C-5772-40FF-9399-E782C22C8B80}" srcOrd="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C3AEA-0043-4DB9-BC44-4F1322BFFECF}">
      <dsp:nvSpPr>
        <dsp:cNvPr id="0" name=""/>
        <dsp:cNvSpPr/>
      </dsp:nvSpPr>
      <dsp:spPr>
        <a:xfrm>
          <a:off x="7755" y="593580"/>
          <a:ext cx="1385328" cy="1147153"/>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latin typeface="+mj-lt"/>
              <a:ea typeface="Times New Roman" panose="02020603050405020304" pitchFamily="18" charset="0"/>
            </a:rPr>
            <a:t>Paneles solares fotovoltaicos</a:t>
          </a:r>
          <a:endParaRPr lang="es-ES" sz="1800" kern="1200" dirty="0">
            <a:latin typeface="+mj-lt"/>
          </a:endParaRPr>
        </a:p>
      </dsp:txBody>
      <dsp:txXfrm>
        <a:off x="41354" y="627179"/>
        <a:ext cx="1318130" cy="1079955"/>
      </dsp:txXfrm>
    </dsp:sp>
    <dsp:sp modelId="{3BA33039-781F-4F3E-9926-1D6432684804}">
      <dsp:nvSpPr>
        <dsp:cNvPr id="0" name=""/>
        <dsp:cNvSpPr/>
      </dsp:nvSpPr>
      <dsp:spPr>
        <a:xfrm>
          <a:off x="1393084" y="1144877"/>
          <a:ext cx="462307" cy="44560"/>
        </a:xfrm>
        <a:custGeom>
          <a:avLst/>
          <a:gdLst/>
          <a:ahLst/>
          <a:cxnLst/>
          <a:rect l="0" t="0" r="0" b="0"/>
          <a:pathLst>
            <a:path>
              <a:moveTo>
                <a:pt x="0" y="22280"/>
              </a:moveTo>
              <a:lnTo>
                <a:pt x="462307" y="2228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latin typeface="+mj-lt"/>
          </a:endParaRPr>
        </a:p>
      </dsp:txBody>
      <dsp:txXfrm>
        <a:off x="1612680" y="1155599"/>
        <a:ext cx="23115" cy="23115"/>
      </dsp:txXfrm>
    </dsp:sp>
    <dsp:sp modelId="{E520BBDA-1A33-45C0-928A-C79628CBED27}">
      <dsp:nvSpPr>
        <dsp:cNvPr id="0" name=""/>
        <dsp:cNvSpPr/>
      </dsp:nvSpPr>
      <dsp:spPr>
        <a:xfrm>
          <a:off x="1855391" y="593580"/>
          <a:ext cx="1640337" cy="1147153"/>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latin typeface="+mj-lt"/>
              <a:ea typeface="Times New Roman" panose="02020603050405020304" pitchFamily="18" charset="0"/>
            </a:rPr>
            <a:t>Películas con espesores </a:t>
          </a:r>
          <a:r>
            <a:rPr lang="es-EC" sz="1800" kern="1200" dirty="0" err="1" smtClean="0">
              <a:latin typeface="+mj-lt"/>
              <a:ea typeface="Times New Roman" panose="02020603050405020304" pitchFamily="18" charset="0"/>
            </a:rPr>
            <a:t>nanómetricos</a:t>
          </a:r>
          <a:endParaRPr lang="es-ES" sz="1800" kern="1200" dirty="0">
            <a:latin typeface="+mj-lt"/>
          </a:endParaRPr>
        </a:p>
      </dsp:txBody>
      <dsp:txXfrm>
        <a:off x="1888990" y="627179"/>
        <a:ext cx="1573139" cy="1079955"/>
      </dsp:txXfrm>
    </dsp:sp>
    <dsp:sp modelId="{C831B150-8E9C-49A7-A0C8-D4DA5547D26A}">
      <dsp:nvSpPr>
        <dsp:cNvPr id="0" name=""/>
        <dsp:cNvSpPr/>
      </dsp:nvSpPr>
      <dsp:spPr>
        <a:xfrm>
          <a:off x="3495729" y="1144877"/>
          <a:ext cx="462307" cy="44560"/>
        </a:xfrm>
        <a:custGeom>
          <a:avLst/>
          <a:gdLst/>
          <a:ahLst/>
          <a:cxnLst/>
          <a:rect l="0" t="0" r="0" b="0"/>
          <a:pathLst>
            <a:path>
              <a:moveTo>
                <a:pt x="0" y="22280"/>
              </a:moveTo>
              <a:lnTo>
                <a:pt x="462307" y="22280"/>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latin typeface="+mj-lt"/>
          </a:endParaRPr>
        </a:p>
      </dsp:txBody>
      <dsp:txXfrm>
        <a:off x="3715325" y="1155599"/>
        <a:ext cx="23115" cy="23115"/>
      </dsp:txXfrm>
    </dsp:sp>
    <dsp:sp modelId="{152CC625-8947-4736-9B48-F0D34E3DBE2B}">
      <dsp:nvSpPr>
        <dsp:cNvPr id="0" name=""/>
        <dsp:cNvSpPr/>
      </dsp:nvSpPr>
      <dsp:spPr>
        <a:xfrm>
          <a:off x="3958037" y="593580"/>
          <a:ext cx="1385328" cy="1147153"/>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latin typeface="+mj-lt"/>
              <a:ea typeface="Times New Roman" panose="02020603050405020304" pitchFamily="18" charset="0"/>
            </a:rPr>
            <a:t>Técnica de crecimiento de película fina</a:t>
          </a:r>
          <a:endParaRPr lang="es-ES" sz="1800" kern="1200" dirty="0">
            <a:latin typeface="+mj-lt"/>
            <a:ea typeface="Times New Roman" panose="02020603050405020304" pitchFamily="18" charset="0"/>
          </a:endParaRPr>
        </a:p>
      </dsp:txBody>
      <dsp:txXfrm>
        <a:off x="3991636" y="627179"/>
        <a:ext cx="1318130" cy="1079955"/>
      </dsp:txXfrm>
    </dsp:sp>
    <dsp:sp modelId="{CAB0A89F-53AC-48A4-B552-2BD8F2115005}">
      <dsp:nvSpPr>
        <dsp:cNvPr id="0" name=""/>
        <dsp:cNvSpPr/>
      </dsp:nvSpPr>
      <dsp:spPr>
        <a:xfrm rot="19457599">
          <a:off x="5289852" y="978735"/>
          <a:ext cx="569333" cy="44560"/>
        </a:xfrm>
        <a:custGeom>
          <a:avLst/>
          <a:gdLst/>
          <a:ahLst/>
          <a:cxnLst/>
          <a:rect l="0" t="0" r="0" b="0"/>
          <a:pathLst>
            <a:path>
              <a:moveTo>
                <a:pt x="0" y="22280"/>
              </a:moveTo>
              <a:lnTo>
                <a:pt x="569333" y="22280"/>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latin typeface="+mj-lt"/>
          </a:endParaRPr>
        </a:p>
      </dsp:txBody>
      <dsp:txXfrm>
        <a:off x="5560286" y="986782"/>
        <a:ext cx="28466" cy="28466"/>
      </dsp:txXfrm>
    </dsp:sp>
    <dsp:sp modelId="{C2D4F149-3401-47FD-9652-3DD380BD91B5}">
      <dsp:nvSpPr>
        <dsp:cNvPr id="0" name=""/>
        <dsp:cNvSpPr/>
      </dsp:nvSpPr>
      <dsp:spPr>
        <a:xfrm>
          <a:off x="5805673" y="545931"/>
          <a:ext cx="1155769" cy="577884"/>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smtClean="0">
              <a:latin typeface="+mj-lt"/>
              <a:ea typeface="Times New Roman" panose="02020603050405020304" pitchFamily="18" charset="0"/>
            </a:rPr>
            <a:t>TGA&gt;300°C</a:t>
          </a:r>
          <a:endParaRPr lang="es-ES" sz="1400" kern="1200" dirty="0">
            <a:latin typeface="+mj-lt"/>
          </a:endParaRPr>
        </a:p>
      </dsp:txBody>
      <dsp:txXfrm>
        <a:off x="5822599" y="562857"/>
        <a:ext cx="1121917" cy="544032"/>
      </dsp:txXfrm>
    </dsp:sp>
    <dsp:sp modelId="{CD03DD4B-7803-438C-8BA9-F1CB6BD04C0E}">
      <dsp:nvSpPr>
        <dsp:cNvPr id="0" name=""/>
        <dsp:cNvSpPr/>
      </dsp:nvSpPr>
      <dsp:spPr>
        <a:xfrm>
          <a:off x="6961442" y="812593"/>
          <a:ext cx="462307" cy="44560"/>
        </a:xfrm>
        <a:custGeom>
          <a:avLst/>
          <a:gdLst/>
          <a:ahLst/>
          <a:cxnLst/>
          <a:rect l="0" t="0" r="0" b="0"/>
          <a:pathLst>
            <a:path>
              <a:moveTo>
                <a:pt x="0" y="22280"/>
              </a:moveTo>
              <a:lnTo>
                <a:pt x="462307" y="22280"/>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latin typeface="+mj-lt"/>
          </a:endParaRPr>
        </a:p>
      </dsp:txBody>
      <dsp:txXfrm>
        <a:off x="7181039" y="823316"/>
        <a:ext cx="23115" cy="23115"/>
      </dsp:txXfrm>
    </dsp:sp>
    <dsp:sp modelId="{9839D66B-E09C-42E7-A40C-BBFCD502F7B5}">
      <dsp:nvSpPr>
        <dsp:cNvPr id="0" name=""/>
        <dsp:cNvSpPr/>
      </dsp:nvSpPr>
      <dsp:spPr>
        <a:xfrm>
          <a:off x="7423750" y="545931"/>
          <a:ext cx="1155769" cy="577884"/>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kern="1200" smtClean="0">
              <a:latin typeface="+mj-lt"/>
              <a:ea typeface="Times New Roman" panose="02020603050405020304" pitchFamily="18" charset="0"/>
            </a:rPr>
            <a:t>PVD, CVD, Sputtering</a:t>
          </a:r>
          <a:endParaRPr lang="es-ES" sz="1400" b="0" kern="1200" dirty="0">
            <a:latin typeface="+mj-lt"/>
            <a:ea typeface="Times New Roman" panose="02020603050405020304" pitchFamily="18" charset="0"/>
          </a:endParaRPr>
        </a:p>
      </dsp:txBody>
      <dsp:txXfrm>
        <a:off x="7440676" y="562857"/>
        <a:ext cx="1121917" cy="544032"/>
      </dsp:txXfrm>
    </dsp:sp>
    <dsp:sp modelId="{0E9B1A54-7F28-4664-9A48-AA4932C4236E}">
      <dsp:nvSpPr>
        <dsp:cNvPr id="0" name=""/>
        <dsp:cNvSpPr/>
      </dsp:nvSpPr>
      <dsp:spPr>
        <a:xfrm rot="2142401">
          <a:off x="5289852" y="1311018"/>
          <a:ext cx="569333" cy="44560"/>
        </a:xfrm>
        <a:custGeom>
          <a:avLst/>
          <a:gdLst/>
          <a:ahLst/>
          <a:cxnLst/>
          <a:rect l="0" t="0" r="0" b="0"/>
          <a:pathLst>
            <a:path>
              <a:moveTo>
                <a:pt x="0" y="22280"/>
              </a:moveTo>
              <a:lnTo>
                <a:pt x="569333" y="22280"/>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latin typeface="+mj-lt"/>
          </a:endParaRPr>
        </a:p>
      </dsp:txBody>
      <dsp:txXfrm>
        <a:off x="5560286" y="1319066"/>
        <a:ext cx="28466" cy="28466"/>
      </dsp:txXfrm>
    </dsp:sp>
    <dsp:sp modelId="{158C63F7-39E9-4D37-B887-0C6250AC8A3C}">
      <dsp:nvSpPr>
        <dsp:cNvPr id="0" name=""/>
        <dsp:cNvSpPr/>
      </dsp:nvSpPr>
      <dsp:spPr>
        <a:xfrm>
          <a:off x="5805673" y="1210498"/>
          <a:ext cx="1155769" cy="577884"/>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0" kern="1200" smtClean="0">
              <a:latin typeface="+mj-lt"/>
              <a:ea typeface="Times New Roman" panose="02020603050405020304" pitchFamily="18" charset="0"/>
            </a:rPr>
            <a:t>TGA&lt; 300°C</a:t>
          </a:r>
          <a:endParaRPr lang="es-ES" sz="1400" b="0" kern="1200" dirty="0">
            <a:latin typeface="+mj-lt"/>
          </a:endParaRPr>
        </a:p>
      </dsp:txBody>
      <dsp:txXfrm>
        <a:off x="5822599" y="1227424"/>
        <a:ext cx="1121917" cy="544032"/>
      </dsp:txXfrm>
    </dsp:sp>
    <dsp:sp modelId="{7DB973FF-5C22-4871-843F-02607FCEEC1B}">
      <dsp:nvSpPr>
        <dsp:cNvPr id="0" name=""/>
        <dsp:cNvSpPr/>
      </dsp:nvSpPr>
      <dsp:spPr>
        <a:xfrm>
          <a:off x="6961442" y="1477160"/>
          <a:ext cx="462307" cy="44560"/>
        </a:xfrm>
        <a:custGeom>
          <a:avLst/>
          <a:gdLst/>
          <a:ahLst/>
          <a:cxnLst/>
          <a:rect l="0" t="0" r="0" b="0"/>
          <a:pathLst>
            <a:path>
              <a:moveTo>
                <a:pt x="0" y="22280"/>
              </a:moveTo>
              <a:lnTo>
                <a:pt x="462307" y="22280"/>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latin typeface="+mj-lt"/>
          </a:endParaRPr>
        </a:p>
      </dsp:txBody>
      <dsp:txXfrm>
        <a:off x="7181039" y="1487883"/>
        <a:ext cx="23115" cy="23115"/>
      </dsp:txXfrm>
    </dsp:sp>
    <dsp:sp modelId="{2E3A24B4-447F-459C-A342-9EBE9558D167}">
      <dsp:nvSpPr>
        <dsp:cNvPr id="0" name=""/>
        <dsp:cNvSpPr/>
      </dsp:nvSpPr>
      <dsp:spPr>
        <a:xfrm>
          <a:off x="7423750" y="1210498"/>
          <a:ext cx="1155769" cy="577884"/>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0" kern="1200" smtClean="0">
              <a:latin typeface="+mj-lt"/>
              <a:ea typeface="Times New Roman" panose="02020603050405020304" pitchFamily="18" charset="0"/>
            </a:rPr>
            <a:t>Spin-coating, dip-coating</a:t>
          </a:r>
          <a:endParaRPr lang="es-ES" sz="1400" b="0" kern="1200" dirty="0">
            <a:latin typeface="+mj-lt"/>
            <a:ea typeface="Times New Roman" panose="02020603050405020304" pitchFamily="18" charset="0"/>
          </a:endParaRPr>
        </a:p>
      </dsp:txBody>
      <dsp:txXfrm>
        <a:off x="7440676" y="1227424"/>
        <a:ext cx="1121917" cy="5440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04620-0C97-41C3-8188-0F290D52FE12}">
      <dsp:nvSpPr>
        <dsp:cNvPr id="0" name=""/>
        <dsp:cNvSpPr/>
      </dsp:nvSpPr>
      <dsp:spPr>
        <a:xfrm>
          <a:off x="555" y="6963"/>
          <a:ext cx="1575114" cy="630045"/>
        </a:xfrm>
        <a:prstGeom prst="chevron">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s-ES" sz="1100" kern="1200" dirty="0" smtClean="0"/>
            <a:t>Pétalos de geranio secos</a:t>
          </a:r>
          <a:endParaRPr lang="es-ES" sz="1100" kern="1200" dirty="0"/>
        </a:p>
      </dsp:txBody>
      <dsp:txXfrm>
        <a:off x="315578" y="6963"/>
        <a:ext cx="945069" cy="630045"/>
      </dsp:txXfrm>
    </dsp:sp>
    <dsp:sp modelId="{57826F81-1739-4F0E-BBF0-D9EAC1D10194}">
      <dsp:nvSpPr>
        <dsp:cNvPr id="0" name=""/>
        <dsp:cNvSpPr/>
      </dsp:nvSpPr>
      <dsp:spPr>
        <a:xfrm>
          <a:off x="1359670" y="6963"/>
          <a:ext cx="1575114" cy="630045"/>
        </a:xfrm>
        <a:prstGeom prst="chevron">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s-ES" sz="1100" kern="1200" dirty="0" smtClean="0"/>
            <a:t>Pulverización</a:t>
          </a:r>
          <a:endParaRPr lang="es-ES" sz="1100" kern="1200" dirty="0"/>
        </a:p>
      </dsp:txBody>
      <dsp:txXfrm>
        <a:off x="1674693" y="6963"/>
        <a:ext cx="945069" cy="630045"/>
      </dsp:txXfrm>
    </dsp:sp>
    <dsp:sp modelId="{329E5B2B-3F6D-41DF-B908-EF7A72D963E0}">
      <dsp:nvSpPr>
        <dsp:cNvPr id="0" name=""/>
        <dsp:cNvSpPr/>
      </dsp:nvSpPr>
      <dsp:spPr>
        <a:xfrm>
          <a:off x="2718784" y="6963"/>
          <a:ext cx="1575114" cy="630045"/>
        </a:xfrm>
        <a:prstGeom prst="chevron">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s-ES" sz="1100" kern="1200" dirty="0" smtClean="0"/>
            <a:t>Maceración</a:t>
          </a:r>
          <a:endParaRPr lang="es-ES" sz="1100" kern="1200" dirty="0"/>
        </a:p>
      </dsp:txBody>
      <dsp:txXfrm>
        <a:off x="3033807" y="6963"/>
        <a:ext cx="945069" cy="630045"/>
      </dsp:txXfrm>
    </dsp:sp>
    <dsp:sp modelId="{2AE29E68-EB36-45D5-B4F4-1776A8A1113D}">
      <dsp:nvSpPr>
        <dsp:cNvPr id="0" name=""/>
        <dsp:cNvSpPr/>
      </dsp:nvSpPr>
      <dsp:spPr>
        <a:xfrm>
          <a:off x="2718784" y="715765"/>
          <a:ext cx="1260091" cy="73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ctr" defTabSz="488950">
            <a:lnSpc>
              <a:spcPct val="90000"/>
            </a:lnSpc>
            <a:spcBef>
              <a:spcPct val="0"/>
            </a:spcBef>
            <a:spcAft>
              <a:spcPct val="15000"/>
            </a:spcAft>
            <a:buChar char="••"/>
          </a:pPr>
          <a:r>
            <a:rPr lang="es-ES" sz="1100" kern="1200" dirty="0" smtClean="0"/>
            <a:t>11g polvo</a:t>
          </a:r>
          <a:endParaRPr lang="es-ES" sz="1100" kern="1200" dirty="0"/>
        </a:p>
        <a:p>
          <a:pPr marL="57150" lvl="1" indent="-57150" algn="ctr" defTabSz="488950">
            <a:lnSpc>
              <a:spcPct val="90000"/>
            </a:lnSpc>
            <a:spcBef>
              <a:spcPct val="0"/>
            </a:spcBef>
            <a:spcAft>
              <a:spcPct val="15000"/>
            </a:spcAft>
            <a:buChar char="••"/>
          </a:pPr>
          <a:r>
            <a:rPr lang="es-ES" sz="1100" kern="1200" dirty="0" smtClean="0"/>
            <a:t>100 ml </a:t>
          </a:r>
          <a:r>
            <a:rPr lang="es-EC" sz="1100" kern="1200" dirty="0" smtClean="0"/>
            <a:t>Metanol: HCl [1N] 8:2</a:t>
          </a:r>
          <a:r>
            <a:rPr lang="es-ES" sz="1100" kern="1200" dirty="0" smtClean="0"/>
            <a:t> </a:t>
          </a:r>
          <a:endParaRPr lang="es-ES" sz="1100" kern="1200" dirty="0"/>
        </a:p>
      </dsp:txBody>
      <dsp:txXfrm>
        <a:off x="2718784" y="715765"/>
        <a:ext cx="1260091" cy="738000"/>
      </dsp:txXfrm>
    </dsp:sp>
    <dsp:sp modelId="{BFC94A96-02CD-4E32-9FB6-E7B43D4CAFC5}">
      <dsp:nvSpPr>
        <dsp:cNvPr id="0" name=""/>
        <dsp:cNvSpPr/>
      </dsp:nvSpPr>
      <dsp:spPr>
        <a:xfrm>
          <a:off x="4077899" y="6963"/>
          <a:ext cx="1575114" cy="630045"/>
        </a:xfrm>
        <a:prstGeom prst="chevron">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s-ES" sz="1100" kern="1200" dirty="0" smtClean="0"/>
            <a:t>Filtración</a:t>
          </a:r>
          <a:endParaRPr lang="es-ES" sz="1100" kern="1200" dirty="0"/>
        </a:p>
      </dsp:txBody>
      <dsp:txXfrm>
        <a:off x="4392922" y="6963"/>
        <a:ext cx="945069" cy="630045"/>
      </dsp:txXfrm>
    </dsp:sp>
    <dsp:sp modelId="{7300B1BC-EA38-4E1C-A92D-8CD7015DBDF5}">
      <dsp:nvSpPr>
        <dsp:cNvPr id="0" name=""/>
        <dsp:cNvSpPr/>
      </dsp:nvSpPr>
      <dsp:spPr>
        <a:xfrm>
          <a:off x="4077899" y="715765"/>
          <a:ext cx="1260091" cy="73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ctr" defTabSz="488950">
            <a:lnSpc>
              <a:spcPct val="90000"/>
            </a:lnSpc>
            <a:spcBef>
              <a:spcPct val="0"/>
            </a:spcBef>
            <a:spcAft>
              <a:spcPct val="15000"/>
            </a:spcAft>
            <a:buChar char="••"/>
          </a:pPr>
          <a:r>
            <a:rPr lang="es-ES" sz="1100" kern="1200" dirty="0" smtClean="0"/>
            <a:t>Papel filtro</a:t>
          </a:r>
          <a:endParaRPr lang="es-ES" sz="1100" kern="1200" dirty="0"/>
        </a:p>
      </dsp:txBody>
      <dsp:txXfrm>
        <a:off x="4077899" y="715765"/>
        <a:ext cx="1260091" cy="738000"/>
      </dsp:txXfrm>
    </dsp:sp>
    <dsp:sp modelId="{8682C9B2-2667-48B9-A71E-9E0B2417028B}">
      <dsp:nvSpPr>
        <dsp:cNvPr id="0" name=""/>
        <dsp:cNvSpPr/>
      </dsp:nvSpPr>
      <dsp:spPr>
        <a:xfrm>
          <a:off x="5437013" y="6963"/>
          <a:ext cx="1575114" cy="630045"/>
        </a:xfrm>
        <a:prstGeom prst="chevron">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s-ES" sz="1100" kern="1200" dirty="0" smtClean="0"/>
            <a:t>Evaporación del solvente</a:t>
          </a:r>
          <a:endParaRPr lang="es-ES" sz="1100" kern="1200" dirty="0"/>
        </a:p>
      </dsp:txBody>
      <dsp:txXfrm>
        <a:off x="5752036" y="6963"/>
        <a:ext cx="945069" cy="630045"/>
      </dsp:txXfrm>
    </dsp:sp>
    <dsp:sp modelId="{16BA8190-6E71-4A1A-84AD-7DCEE88B5F2E}">
      <dsp:nvSpPr>
        <dsp:cNvPr id="0" name=""/>
        <dsp:cNvSpPr/>
      </dsp:nvSpPr>
      <dsp:spPr>
        <a:xfrm>
          <a:off x="5544613" y="722728"/>
          <a:ext cx="1260091" cy="73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es-EC" sz="1100" kern="1200" dirty="0" err="1" smtClean="0"/>
            <a:t>Rotavapor</a:t>
          </a:r>
          <a:r>
            <a:rPr lang="es-EC" sz="1100" kern="1200" dirty="0" smtClean="0"/>
            <a:t> </a:t>
          </a:r>
          <a:r>
            <a:rPr lang="es-EC" sz="1100" kern="1200" dirty="0" err="1" smtClean="0"/>
            <a:t>Buchi</a:t>
          </a:r>
          <a:r>
            <a:rPr lang="es-EC" sz="1100" kern="1200" dirty="0" smtClean="0"/>
            <a:t> R-210.</a:t>
          </a:r>
          <a:endParaRPr lang="es-ES" sz="1100" kern="1200" dirty="0"/>
        </a:p>
        <a:p>
          <a:pPr marL="57150" lvl="1" indent="-57150" algn="l" defTabSz="488950">
            <a:lnSpc>
              <a:spcPct val="90000"/>
            </a:lnSpc>
            <a:spcBef>
              <a:spcPct val="0"/>
            </a:spcBef>
            <a:spcAft>
              <a:spcPct val="15000"/>
            </a:spcAft>
            <a:buChar char="••"/>
          </a:pPr>
          <a:r>
            <a:rPr lang="es-EC" sz="1100" kern="1200" dirty="0" smtClean="0"/>
            <a:t>T=40°C, P=25 </a:t>
          </a:r>
          <a:r>
            <a:rPr lang="es-EC" sz="1100" kern="1200" dirty="0" err="1" smtClean="0"/>
            <a:t>mbarr</a:t>
          </a:r>
          <a:r>
            <a:rPr lang="es-EC" sz="1100" kern="1200" dirty="0" smtClean="0"/>
            <a:t> </a:t>
          </a:r>
          <a:endParaRPr lang="es-ES" sz="1100" kern="1200" dirty="0"/>
        </a:p>
      </dsp:txBody>
      <dsp:txXfrm>
        <a:off x="5544613" y="722728"/>
        <a:ext cx="1260091" cy="738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412C4-347D-4161-9E5B-2A610D7622CE}">
      <dsp:nvSpPr>
        <dsp:cNvPr id="0" name=""/>
        <dsp:cNvSpPr/>
      </dsp:nvSpPr>
      <dsp:spPr>
        <a:xfrm>
          <a:off x="169" y="15876"/>
          <a:ext cx="2736833" cy="648000"/>
        </a:xfrm>
        <a:prstGeom prst="chevron">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s-ES" sz="1100" kern="1200" dirty="0" smtClean="0"/>
            <a:t>Dispensado de AgNO</a:t>
          </a:r>
          <a:r>
            <a:rPr lang="es-ES" sz="900" kern="1200" dirty="0" smtClean="0"/>
            <a:t>3</a:t>
          </a:r>
          <a:endParaRPr lang="es-ES" sz="600" kern="1200" dirty="0"/>
        </a:p>
      </dsp:txBody>
      <dsp:txXfrm>
        <a:off x="324169" y="15876"/>
        <a:ext cx="2088833" cy="648000"/>
      </dsp:txXfrm>
    </dsp:sp>
    <dsp:sp modelId="{8B8E0AC6-48C4-4411-904F-6936C15EF6BD}">
      <dsp:nvSpPr>
        <dsp:cNvPr id="0" name=""/>
        <dsp:cNvSpPr/>
      </dsp:nvSpPr>
      <dsp:spPr>
        <a:xfrm>
          <a:off x="169" y="744876"/>
          <a:ext cx="2189466" cy="2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ctr" defTabSz="488950">
            <a:lnSpc>
              <a:spcPct val="90000"/>
            </a:lnSpc>
            <a:spcBef>
              <a:spcPct val="0"/>
            </a:spcBef>
            <a:spcAft>
              <a:spcPct val="15000"/>
            </a:spcAft>
            <a:buChar char="••"/>
          </a:pPr>
          <a:r>
            <a:rPr lang="es-ES" sz="1100" kern="1200" dirty="0" smtClean="0"/>
            <a:t>3ml</a:t>
          </a:r>
          <a:endParaRPr lang="es-ES" sz="1100" kern="1200" dirty="0"/>
        </a:p>
      </dsp:txBody>
      <dsp:txXfrm>
        <a:off x="169" y="744876"/>
        <a:ext cx="2189466" cy="216000"/>
      </dsp:txXfrm>
    </dsp:sp>
    <dsp:sp modelId="{56A135DC-183C-4233-896D-BBD6D71D9658}">
      <dsp:nvSpPr>
        <dsp:cNvPr id="0" name=""/>
        <dsp:cNvSpPr/>
      </dsp:nvSpPr>
      <dsp:spPr>
        <a:xfrm>
          <a:off x="2521003" y="15876"/>
          <a:ext cx="2736833" cy="648000"/>
        </a:xfrm>
        <a:prstGeom prst="chevron">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s-ES" sz="1100" kern="1200" dirty="0" smtClean="0"/>
            <a:t>Adición de solución de extracto</a:t>
          </a:r>
          <a:endParaRPr lang="es-ES" sz="1100" kern="1200" dirty="0"/>
        </a:p>
      </dsp:txBody>
      <dsp:txXfrm>
        <a:off x="2845003" y="15876"/>
        <a:ext cx="2088833" cy="648000"/>
      </dsp:txXfrm>
    </dsp:sp>
    <dsp:sp modelId="{C38B8656-0055-4CE2-B78A-41582E5AA24F}">
      <dsp:nvSpPr>
        <dsp:cNvPr id="0" name=""/>
        <dsp:cNvSpPr/>
      </dsp:nvSpPr>
      <dsp:spPr>
        <a:xfrm>
          <a:off x="2521003" y="744876"/>
          <a:ext cx="2189466" cy="2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ctr" defTabSz="488950">
            <a:lnSpc>
              <a:spcPct val="90000"/>
            </a:lnSpc>
            <a:spcBef>
              <a:spcPct val="0"/>
            </a:spcBef>
            <a:spcAft>
              <a:spcPct val="15000"/>
            </a:spcAft>
            <a:buChar char="••"/>
          </a:pPr>
          <a:r>
            <a:rPr lang="es-ES" sz="1100" kern="1200" dirty="0" smtClean="0"/>
            <a:t>0,3ml</a:t>
          </a:r>
          <a:endParaRPr lang="es-ES" sz="1100" kern="1200" dirty="0"/>
        </a:p>
      </dsp:txBody>
      <dsp:txXfrm>
        <a:off x="2521003" y="744876"/>
        <a:ext cx="2189466" cy="216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C495E-9240-4DA3-9D23-65FEF111F055}">
      <dsp:nvSpPr>
        <dsp:cNvPr id="0" name=""/>
        <dsp:cNvSpPr/>
      </dsp:nvSpPr>
      <dsp:spPr>
        <a:xfrm>
          <a:off x="2782" y="28499"/>
          <a:ext cx="1539839" cy="615935"/>
        </a:xfrm>
        <a:prstGeom prst="chevron">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s-ES" sz="1100" kern="1200" dirty="0" smtClean="0"/>
            <a:t>Pesaje del extracto</a:t>
          </a:r>
          <a:endParaRPr lang="es-ES" sz="1100" kern="1200" dirty="0"/>
        </a:p>
      </dsp:txBody>
      <dsp:txXfrm>
        <a:off x="310750" y="28499"/>
        <a:ext cx="923904" cy="615935"/>
      </dsp:txXfrm>
    </dsp:sp>
    <dsp:sp modelId="{D692D213-5481-46B9-B5BC-D20DEE9BE128}">
      <dsp:nvSpPr>
        <dsp:cNvPr id="0" name=""/>
        <dsp:cNvSpPr/>
      </dsp:nvSpPr>
      <dsp:spPr>
        <a:xfrm>
          <a:off x="1326621" y="28499"/>
          <a:ext cx="1539839" cy="615935"/>
        </a:xfrm>
        <a:prstGeom prst="chevron">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S" sz="1200" kern="1200" dirty="0" smtClean="0"/>
            <a:t>Disolución </a:t>
          </a:r>
          <a:endParaRPr lang="es-ES" sz="1200" kern="1200" dirty="0"/>
        </a:p>
      </dsp:txBody>
      <dsp:txXfrm>
        <a:off x="1634589" y="28499"/>
        <a:ext cx="923904" cy="615935"/>
      </dsp:txXfrm>
    </dsp:sp>
    <dsp:sp modelId="{28D02B6A-E5AB-474C-8AC1-38E2E0A96C68}">
      <dsp:nvSpPr>
        <dsp:cNvPr id="0" name=""/>
        <dsp:cNvSpPr/>
      </dsp:nvSpPr>
      <dsp:spPr>
        <a:xfrm>
          <a:off x="1326621" y="721426"/>
          <a:ext cx="1231871" cy="505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ctr" defTabSz="533400">
            <a:lnSpc>
              <a:spcPct val="90000"/>
            </a:lnSpc>
            <a:spcBef>
              <a:spcPct val="0"/>
            </a:spcBef>
            <a:spcAft>
              <a:spcPct val="15000"/>
            </a:spcAft>
            <a:buChar char="••"/>
          </a:pPr>
          <a:r>
            <a:rPr lang="es-ES" sz="1200" kern="1200" dirty="0" smtClean="0"/>
            <a:t>3ml de agua destilada</a:t>
          </a:r>
          <a:endParaRPr lang="es-ES" sz="1200" kern="1200" dirty="0"/>
        </a:p>
      </dsp:txBody>
      <dsp:txXfrm>
        <a:off x="1326621" y="721426"/>
        <a:ext cx="1231871" cy="505617"/>
      </dsp:txXfrm>
    </dsp:sp>
    <dsp:sp modelId="{AFB832DA-3831-47A7-8AD3-A55555B02913}">
      <dsp:nvSpPr>
        <dsp:cNvPr id="0" name=""/>
        <dsp:cNvSpPr/>
      </dsp:nvSpPr>
      <dsp:spPr>
        <a:xfrm>
          <a:off x="2650460" y="28499"/>
          <a:ext cx="1539839" cy="615935"/>
        </a:xfrm>
        <a:prstGeom prst="chevron">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S" sz="1200" kern="1200" dirty="0" err="1" smtClean="0"/>
            <a:t>Sonicación</a:t>
          </a:r>
          <a:endParaRPr lang="es-ES" sz="1200" kern="1200" dirty="0"/>
        </a:p>
      </dsp:txBody>
      <dsp:txXfrm>
        <a:off x="2958428" y="28499"/>
        <a:ext cx="923904" cy="615935"/>
      </dsp:txXfrm>
    </dsp:sp>
    <dsp:sp modelId="{D9F497DD-4591-403F-AC77-75B392D81295}">
      <dsp:nvSpPr>
        <dsp:cNvPr id="0" name=""/>
        <dsp:cNvSpPr/>
      </dsp:nvSpPr>
      <dsp:spPr>
        <a:xfrm>
          <a:off x="2650460" y="721426"/>
          <a:ext cx="1231871" cy="505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es-EC" sz="1200" kern="1200" dirty="0" smtClean="0"/>
            <a:t>Vibra </a:t>
          </a:r>
          <a:r>
            <a:rPr lang="es-EC" sz="1200" kern="1200" dirty="0" err="1" smtClean="0"/>
            <a:t>Cell</a:t>
          </a:r>
          <a:r>
            <a:rPr lang="es-EC" sz="1200" kern="1200" dirty="0" smtClean="0"/>
            <a:t> de </a:t>
          </a:r>
          <a:r>
            <a:rPr lang="es-EC" sz="1200" kern="1200" dirty="0" err="1" smtClean="0"/>
            <a:t>Sonics</a:t>
          </a:r>
          <a:endParaRPr lang="es-ES" sz="1200" kern="1200" dirty="0"/>
        </a:p>
        <a:p>
          <a:pPr marL="114300" lvl="1" indent="-114300" algn="l" defTabSz="533400">
            <a:lnSpc>
              <a:spcPct val="90000"/>
            </a:lnSpc>
            <a:spcBef>
              <a:spcPct val="0"/>
            </a:spcBef>
            <a:spcAft>
              <a:spcPct val="15000"/>
            </a:spcAft>
            <a:buChar char="••"/>
          </a:pPr>
          <a:r>
            <a:rPr lang="es-ES" sz="1200" kern="1200" dirty="0" smtClean="0"/>
            <a:t>t=3min, A=40%</a:t>
          </a:r>
          <a:endParaRPr lang="es-ES" sz="1200" kern="1200" dirty="0"/>
        </a:p>
      </dsp:txBody>
      <dsp:txXfrm>
        <a:off x="2650460" y="721426"/>
        <a:ext cx="1231871" cy="505617"/>
      </dsp:txXfrm>
    </dsp:sp>
    <dsp:sp modelId="{A028AB0F-FA2E-4D61-A298-5C7A19A90866}">
      <dsp:nvSpPr>
        <dsp:cNvPr id="0" name=""/>
        <dsp:cNvSpPr/>
      </dsp:nvSpPr>
      <dsp:spPr>
        <a:xfrm>
          <a:off x="3974299" y="28499"/>
          <a:ext cx="1539839" cy="615935"/>
        </a:xfrm>
        <a:prstGeom prst="chevron">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S" sz="1200" kern="1200" dirty="0" smtClean="0"/>
            <a:t>Filtración</a:t>
          </a:r>
          <a:endParaRPr lang="es-ES" sz="1200" kern="1200" dirty="0"/>
        </a:p>
      </dsp:txBody>
      <dsp:txXfrm>
        <a:off x="4282267" y="28499"/>
        <a:ext cx="923904" cy="615935"/>
      </dsp:txXfrm>
    </dsp:sp>
    <dsp:sp modelId="{BA8CE6CF-28D6-46A9-8DD8-D89F3A2CD0FD}">
      <dsp:nvSpPr>
        <dsp:cNvPr id="0" name=""/>
        <dsp:cNvSpPr/>
      </dsp:nvSpPr>
      <dsp:spPr>
        <a:xfrm>
          <a:off x="3974299" y="721426"/>
          <a:ext cx="1231871" cy="505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ctr" defTabSz="533400">
            <a:lnSpc>
              <a:spcPct val="90000"/>
            </a:lnSpc>
            <a:spcBef>
              <a:spcPct val="0"/>
            </a:spcBef>
            <a:spcAft>
              <a:spcPct val="15000"/>
            </a:spcAft>
            <a:buChar char="••"/>
          </a:pPr>
          <a:r>
            <a:rPr lang="es-EC" sz="1200" kern="1200" dirty="0" smtClean="0"/>
            <a:t>0.22µm </a:t>
          </a:r>
          <a:endParaRPr lang="es-ES" sz="1200" kern="1200" dirty="0"/>
        </a:p>
      </dsp:txBody>
      <dsp:txXfrm>
        <a:off x="3974299" y="721426"/>
        <a:ext cx="1231871" cy="505617"/>
      </dsp:txXfrm>
    </dsp:sp>
    <dsp:sp modelId="{40998242-1406-488C-AEEB-B2657527CCEB}">
      <dsp:nvSpPr>
        <dsp:cNvPr id="0" name=""/>
        <dsp:cNvSpPr/>
      </dsp:nvSpPr>
      <dsp:spPr>
        <a:xfrm>
          <a:off x="5298138" y="28499"/>
          <a:ext cx="1539839" cy="615935"/>
        </a:xfrm>
        <a:prstGeom prst="chevron">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s-ES" sz="1100" kern="1200" dirty="0" smtClean="0"/>
            <a:t>Ajuste de pH</a:t>
          </a:r>
          <a:endParaRPr lang="es-ES" sz="1100" kern="1200" dirty="0"/>
        </a:p>
      </dsp:txBody>
      <dsp:txXfrm>
        <a:off x="5606106" y="28499"/>
        <a:ext cx="923904" cy="615935"/>
      </dsp:txXfrm>
    </dsp:sp>
    <dsp:sp modelId="{A45F70A9-8DFB-4939-B126-BD6288A64261}">
      <dsp:nvSpPr>
        <dsp:cNvPr id="0" name=""/>
        <dsp:cNvSpPr/>
      </dsp:nvSpPr>
      <dsp:spPr>
        <a:xfrm>
          <a:off x="5298138" y="721426"/>
          <a:ext cx="1231871" cy="505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ctr" defTabSz="488950">
            <a:lnSpc>
              <a:spcPct val="90000"/>
            </a:lnSpc>
            <a:spcBef>
              <a:spcPct val="0"/>
            </a:spcBef>
            <a:spcAft>
              <a:spcPct val="15000"/>
            </a:spcAft>
            <a:buChar char="••"/>
          </a:pPr>
          <a:r>
            <a:rPr lang="es-ES" sz="1100" kern="1200" dirty="0" smtClean="0"/>
            <a:t>pH=11</a:t>
          </a:r>
          <a:endParaRPr lang="es-ES" sz="1100" kern="1200" dirty="0"/>
        </a:p>
      </dsp:txBody>
      <dsp:txXfrm>
        <a:off x="5298138" y="721426"/>
        <a:ext cx="1231871" cy="5056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8BD74B-E2A9-45A4-8AF6-4F86A6F048A1}">
      <dsp:nvSpPr>
        <dsp:cNvPr id="0" name=""/>
        <dsp:cNvSpPr/>
      </dsp:nvSpPr>
      <dsp:spPr>
        <a:xfrm rot="5400000">
          <a:off x="3515948" y="-1262872"/>
          <a:ext cx="998435" cy="3778979"/>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latin typeface="+mj-lt"/>
              <a:cs typeface="Times New Roman" panose="02020603050405020304" pitchFamily="18" charset="0"/>
            </a:rPr>
            <a:t>Espectrofotómetro UV-VIS SPECORD S600 de </a:t>
          </a:r>
          <a:r>
            <a:rPr lang="es-EC" sz="1400" kern="1200" dirty="0" err="1" smtClean="0">
              <a:latin typeface="+mj-lt"/>
              <a:cs typeface="Times New Roman" panose="02020603050405020304" pitchFamily="18" charset="0"/>
            </a:rPr>
            <a:t>Analityk</a:t>
          </a:r>
          <a:r>
            <a:rPr lang="es-EC" sz="1400" kern="1200" dirty="0" smtClean="0">
              <a:latin typeface="+mj-lt"/>
              <a:cs typeface="Times New Roman" panose="02020603050405020304" pitchFamily="18" charset="0"/>
            </a:rPr>
            <a:t> </a:t>
          </a:r>
          <a:r>
            <a:rPr lang="es-EC" sz="1400" kern="1200" dirty="0" err="1" smtClean="0">
              <a:latin typeface="+mj-lt"/>
              <a:cs typeface="Times New Roman" panose="02020603050405020304" pitchFamily="18" charset="0"/>
            </a:rPr>
            <a:t>jena</a:t>
          </a:r>
          <a:endParaRPr lang="es-ES" sz="1400" kern="1200" dirty="0">
            <a:latin typeface="+mj-lt"/>
            <a:cs typeface="Times New Roman" panose="02020603050405020304" pitchFamily="18" charset="0"/>
          </a:endParaRPr>
        </a:p>
      </dsp:txBody>
      <dsp:txXfrm rot="-5400000">
        <a:off x="2125676" y="176140"/>
        <a:ext cx="3730239" cy="900955"/>
      </dsp:txXfrm>
    </dsp:sp>
    <dsp:sp modelId="{6F126FC4-AE59-4AC4-9334-E3F29ED87BA4}">
      <dsp:nvSpPr>
        <dsp:cNvPr id="0" name=""/>
        <dsp:cNvSpPr/>
      </dsp:nvSpPr>
      <dsp:spPr>
        <a:xfrm>
          <a:off x="0" y="2594"/>
          <a:ext cx="2125676" cy="1248044"/>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b="1" kern="1200" smtClean="0">
              <a:latin typeface="+mj-lt"/>
              <a:cs typeface="Times New Roman" panose="02020603050405020304" pitchFamily="18" charset="0"/>
            </a:rPr>
            <a:t>Formación y  estabilidad</a:t>
          </a:r>
          <a:endParaRPr lang="es-ES" sz="1600" b="1" kern="1200" dirty="0">
            <a:latin typeface="+mj-lt"/>
            <a:cs typeface="Times New Roman" panose="02020603050405020304" pitchFamily="18" charset="0"/>
          </a:endParaRPr>
        </a:p>
      </dsp:txBody>
      <dsp:txXfrm>
        <a:off x="60924" y="63518"/>
        <a:ext cx="2003828" cy="1126196"/>
      </dsp:txXfrm>
    </dsp:sp>
    <dsp:sp modelId="{C4D8E401-DB96-4634-8839-3D3F986E06C0}">
      <dsp:nvSpPr>
        <dsp:cNvPr id="0" name=""/>
        <dsp:cNvSpPr/>
      </dsp:nvSpPr>
      <dsp:spPr>
        <a:xfrm rot="5400000">
          <a:off x="3515948" y="47574"/>
          <a:ext cx="998435" cy="3778979"/>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EC" sz="1400" kern="1200" smtClean="0">
              <a:latin typeface="+mj-lt"/>
              <a:cs typeface="Times New Roman" panose="02020603050405020304" pitchFamily="18" charset="0"/>
            </a:rPr>
            <a:t>Densímetro Densito 30PX de Mettler Toledo</a:t>
          </a:r>
          <a:endParaRPr lang="es-ES" sz="1400" kern="1200" dirty="0">
            <a:latin typeface="+mj-lt"/>
            <a:cs typeface="Times New Roman" panose="02020603050405020304" pitchFamily="18" charset="0"/>
          </a:endParaRPr>
        </a:p>
      </dsp:txBody>
      <dsp:txXfrm rot="-5400000">
        <a:off x="2125676" y="1486586"/>
        <a:ext cx="3730239" cy="900955"/>
      </dsp:txXfrm>
    </dsp:sp>
    <dsp:sp modelId="{5C9FE470-A2F5-4BF1-9BF3-D0C4638871B9}">
      <dsp:nvSpPr>
        <dsp:cNvPr id="0" name=""/>
        <dsp:cNvSpPr/>
      </dsp:nvSpPr>
      <dsp:spPr>
        <a:xfrm>
          <a:off x="0" y="1313041"/>
          <a:ext cx="2125676" cy="1248044"/>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b="1" kern="1200" smtClean="0">
              <a:latin typeface="+mj-lt"/>
              <a:cs typeface="Times New Roman" panose="02020603050405020304" pitchFamily="18" charset="0"/>
            </a:rPr>
            <a:t>Densidad</a:t>
          </a:r>
          <a:endParaRPr lang="es-ES" sz="1800" b="1" kern="1200" dirty="0">
            <a:latin typeface="+mj-lt"/>
            <a:cs typeface="Times New Roman" panose="02020603050405020304" pitchFamily="18" charset="0"/>
          </a:endParaRPr>
        </a:p>
      </dsp:txBody>
      <dsp:txXfrm>
        <a:off x="60924" y="1373965"/>
        <a:ext cx="2003828" cy="1126196"/>
      </dsp:txXfrm>
    </dsp:sp>
    <dsp:sp modelId="{66FCA529-6752-488D-8790-DB1A743225CB}">
      <dsp:nvSpPr>
        <dsp:cNvPr id="0" name=""/>
        <dsp:cNvSpPr/>
      </dsp:nvSpPr>
      <dsp:spPr>
        <a:xfrm rot="5400000">
          <a:off x="3515948" y="1358021"/>
          <a:ext cx="998435" cy="3778979"/>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latin typeface="+mj-lt"/>
              <a:cs typeface="Times New Roman" panose="02020603050405020304" pitchFamily="18" charset="0"/>
            </a:rPr>
            <a:t>Analizador de distribución de tamaño de </a:t>
          </a:r>
          <a:r>
            <a:rPr lang="es-EC" sz="1400" kern="1200" dirty="0" err="1" smtClean="0">
              <a:latin typeface="+mj-lt"/>
              <a:cs typeface="Times New Roman" panose="02020603050405020304" pitchFamily="18" charset="0"/>
            </a:rPr>
            <a:t>NPs</a:t>
          </a:r>
          <a:r>
            <a:rPr lang="es-EC" sz="1400" kern="1200" dirty="0" smtClean="0">
              <a:latin typeface="+mj-lt"/>
              <a:cs typeface="Times New Roman" panose="02020603050405020304" pitchFamily="18" charset="0"/>
            </a:rPr>
            <a:t> por dispersión de luz dinámica (DLS) LB-550 de </a:t>
          </a:r>
          <a:r>
            <a:rPr lang="es-EC" sz="1400" kern="1200" dirty="0" err="1" smtClean="0">
              <a:latin typeface="+mj-lt"/>
              <a:cs typeface="Times New Roman" panose="02020603050405020304" pitchFamily="18" charset="0"/>
            </a:rPr>
            <a:t>Horiba</a:t>
          </a:r>
          <a:r>
            <a:rPr lang="es-EC" sz="1400" kern="1200" dirty="0" smtClean="0">
              <a:latin typeface="+mj-lt"/>
              <a:cs typeface="Times New Roman" panose="02020603050405020304" pitchFamily="18" charset="0"/>
            </a:rPr>
            <a:t> </a:t>
          </a:r>
          <a:endParaRPr lang="es-ES" sz="1400" kern="1200" dirty="0">
            <a:latin typeface="+mj-lt"/>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dirty="0" smtClean="0">
              <a:latin typeface="+mj-lt"/>
              <a:cs typeface="Times New Roman" panose="02020603050405020304" pitchFamily="18" charset="0"/>
            </a:rPr>
            <a:t>Microscopio electrónico de transmisión (TEM) </a:t>
          </a:r>
          <a:r>
            <a:rPr lang="es-EC" sz="1400" kern="1200" dirty="0" err="1" smtClean="0">
              <a:latin typeface="+mj-lt"/>
              <a:cs typeface="Times New Roman" panose="02020603050405020304" pitchFamily="18" charset="0"/>
            </a:rPr>
            <a:t>Spirit</a:t>
          </a:r>
          <a:r>
            <a:rPr lang="es-EC" sz="1400" kern="1200" dirty="0" smtClean="0">
              <a:latin typeface="+mj-lt"/>
              <a:cs typeface="Times New Roman" panose="02020603050405020304" pitchFamily="18" charset="0"/>
            </a:rPr>
            <a:t> Twin de </a:t>
          </a:r>
          <a:r>
            <a:rPr lang="es-EC" sz="1400" kern="1200" dirty="0" err="1" smtClean="0">
              <a:latin typeface="+mj-lt"/>
              <a:cs typeface="Times New Roman" panose="02020603050405020304" pitchFamily="18" charset="0"/>
            </a:rPr>
            <a:t>Tecnai</a:t>
          </a:r>
          <a:endParaRPr lang="es-ES" sz="1400" kern="1200" dirty="0">
            <a:latin typeface="+mj-lt"/>
            <a:cs typeface="Times New Roman" panose="02020603050405020304" pitchFamily="18" charset="0"/>
          </a:endParaRPr>
        </a:p>
      </dsp:txBody>
      <dsp:txXfrm rot="-5400000">
        <a:off x="2125676" y="2797033"/>
        <a:ext cx="3730239" cy="900955"/>
      </dsp:txXfrm>
    </dsp:sp>
    <dsp:sp modelId="{4302AC2D-5936-425A-BF4F-F64B87D7284F}">
      <dsp:nvSpPr>
        <dsp:cNvPr id="0" name=""/>
        <dsp:cNvSpPr/>
      </dsp:nvSpPr>
      <dsp:spPr>
        <a:xfrm>
          <a:off x="0" y="2623489"/>
          <a:ext cx="2125676" cy="1248044"/>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b="1" kern="1200" dirty="0" smtClean="0">
              <a:latin typeface="+mj-lt"/>
              <a:cs typeface="Times New Roman" panose="02020603050405020304" pitchFamily="18" charset="0"/>
            </a:rPr>
            <a:t>Tamaño y Forma</a:t>
          </a:r>
          <a:endParaRPr lang="es-ES" sz="1800" b="1" kern="1200" dirty="0">
            <a:latin typeface="+mj-lt"/>
            <a:cs typeface="Times New Roman" panose="02020603050405020304" pitchFamily="18" charset="0"/>
          </a:endParaRPr>
        </a:p>
      </dsp:txBody>
      <dsp:txXfrm>
        <a:off x="60924" y="2684413"/>
        <a:ext cx="2003828" cy="1126196"/>
      </dsp:txXfrm>
    </dsp:sp>
    <dsp:sp modelId="{DD157CBE-3B0A-4776-9BB0-FA653C5B75B0}">
      <dsp:nvSpPr>
        <dsp:cNvPr id="0" name=""/>
        <dsp:cNvSpPr/>
      </dsp:nvSpPr>
      <dsp:spPr>
        <a:xfrm rot="5400000">
          <a:off x="3515948" y="2668468"/>
          <a:ext cx="998435" cy="3778979"/>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latin typeface="+mj-lt"/>
              <a:cs typeface="Times New Roman" panose="02020603050405020304" pitchFamily="18" charset="0"/>
            </a:rPr>
            <a:t>FTIR </a:t>
          </a:r>
          <a:r>
            <a:rPr lang="es-EC" sz="1600" kern="1200" dirty="0" err="1" smtClean="0">
              <a:latin typeface="+mj-lt"/>
              <a:cs typeface="Times New Roman" panose="02020603050405020304" pitchFamily="18" charset="0"/>
            </a:rPr>
            <a:t>Spectrum</a:t>
          </a:r>
          <a:r>
            <a:rPr lang="es-EC" sz="1600" kern="1200" dirty="0" smtClean="0">
              <a:latin typeface="+mj-lt"/>
              <a:cs typeface="Times New Roman" panose="02020603050405020304" pitchFamily="18" charset="0"/>
            </a:rPr>
            <a:t> </a:t>
          </a:r>
          <a:r>
            <a:rPr lang="es-EC" sz="1600" kern="1200" dirty="0" err="1" smtClean="0">
              <a:latin typeface="+mj-lt"/>
              <a:cs typeface="Times New Roman" panose="02020603050405020304" pitchFamily="18" charset="0"/>
            </a:rPr>
            <a:t>Two</a:t>
          </a:r>
          <a:r>
            <a:rPr lang="es-EC" sz="1600" kern="1200" dirty="0" smtClean="0">
              <a:latin typeface="+mj-lt"/>
              <a:cs typeface="Times New Roman" panose="02020603050405020304" pitchFamily="18" charset="0"/>
            </a:rPr>
            <a:t> de </a:t>
          </a:r>
          <a:r>
            <a:rPr lang="es-EC" sz="1600" kern="1200" dirty="0" err="1" smtClean="0">
              <a:latin typeface="+mj-lt"/>
              <a:cs typeface="Times New Roman" panose="02020603050405020304" pitchFamily="18" charset="0"/>
            </a:rPr>
            <a:t>Perkin</a:t>
          </a:r>
          <a:r>
            <a:rPr lang="es-EC" sz="1600" kern="1200" dirty="0" smtClean="0">
              <a:latin typeface="+mj-lt"/>
              <a:cs typeface="Times New Roman" panose="02020603050405020304" pitchFamily="18" charset="0"/>
            </a:rPr>
            <a:t> Elmer </a:t>
          </a:r>
          <a:endParaRPr lang="es-ES" sz="1600" kern="1200" dirty="0">
            <a:latin typeface="+mj-lt"/>
            <a:cs typeface="Times New Roman" panose="02020603050405020304" pitchFamily="18" charset="0"/>
          </a:endParaRPr>
        </a:p>
      </dsp:txBody>
      <dsp:txXfrm rot="-5400000">
        <a:off x="2125676" y="4107480"/>
        <a:ext cx="3730239" cy="900955"/>
      </dsp:txXfrm>
    </dsp:sp>
    <dsp:sp modelId="{9A2CABA6-D140-4466-B251-4BCACFF3C33E}">
      <dsp:nvSpPr>
        <dsp:cNvPr id="0" name=""/>
        <dsp:cNvSpPr/>
      </dsp:nvSpPr>
      <dsp:spPr>
        <a:xfrm>
          <a:off x="0" y="3933936"/>
          <a:ext cx="2125676" cy="1248044"/>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b="1" kern="1200" smtClean="0">
              <a:latin typeface="+mj-lt"/>
              <a:cs typeface="Times New Roman" panose="02020603050405020304" pitchFamily="18" charset="0"/>
            </a:rPr>
            <a:t>Transferencia de energía</a:t>
          </a:r>
          <a:endParaRPr lang="es-ES" sz="1600" b="1" kern="1200" dirty="0">
            <a:latin typeface="+mj-lt"/>
            <a:cs typeface="Times New Roman" panose="02020603050405020304" pitchFamily="18" charset="0"/>
          </a:endParaRPr>
        </a:p>
      </dsp:txBody>
      <dsp:txXfrm>
        <a:off x="60924" y="3994860"/>
        <a:ext cx="2003828" cy="11261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38CFF-FE36-4450-9332-E1562435D5DC}">
      <dsp:nvSpPr>
        <dsp:cNvPr id="0" name=""/>
        <dsp:cNvSpPr/>
      </dsp:nvSpPr>
      <dsp:spPr>
        <a:xfrm>
          <a:off x="1120" y="1362630"/>
          <a:ext cx="2370612" cy="195525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s-EC" sz="1400" kern="1200" dirty="0" err="1" smtClean="0">
              <a:latin typeface="+mj-lt"/>
              <a:cs typeface="Times New Roman" panose="02020603050405020304" pitchFamily="18" charset="0"/>
            </a:rPr>
            <a:t>Perfilómetro</a:t>
          </a:r>
          <a:r>
            <a:rPr lang="es-EC" sz="1400" kern="1200" dirty="0" smtClean="0">
              <a:latin typeface="+mj-lt"/>
              <a:cs typeface="Times New Roman" panose="02020603050405020304" pitchFamily="18" charset="0"/>
            </a:rPr>
            <a:t> </a:t>
          </a:r>
          <a:r>
            <a:rPr lang="es-EC" sz="1400" kern="1200" dirty="0" err="1" smtClean="0">
              <a:latin typeface="+mj-lt"/>
              <a:cs typeface="Times New Roman" panose="02020603050405020304" pitchFamily="18" charset="0"/>
            </a:rPr>
            <a:t>Dektak</a:t>
          </a:r>
          <a:r>
            <a:rPr lang="es-EC" sz="1400" kern="1200" dirty="0" smtClean="0">
              <a:latin typeface="+mj-lt"/>
              <a:cs typeface="Times New Roman" panose="02020603050405020304" pitchFamily="18" charset="0"/>
            </a:rPr>
            <a:t> XT de </a:t>
          </a:r>
          <a:r>
            <a:rPr lang="es-EC" sz="1400" kern="1200" dirty="0" err="1" smtClean="0">
              <a:latin typeface="+mj-lt"/>
              <a:cs typeface="Times New Roman" panose="02020603050405020304" pitchFamily="18" charset="0"/>
            </a:rPr>
            <a:t>Bruker</a:t>
          </a:r>
          <a:endParaRPr lang="es-ES" sz="1400" kern="1200" dirty="0">
            <a:latin typeface="+mj-lt"/>
            <a:cs typeface="Times New Roman" panose="02020603050405020304" pitchFamily="18" charset="0"/>
          </a:endParaRPr>
        </a:p>
        <a:p>
          <a:pPr marL="114300" lvl="1" indent="-114300" algn="l" defTabSz="622300">
            <a:lnSpc>
              <a:spcPct val="90000"/>
            </a:lnSpc>
            <a:spcBef>
              <a:spcPct val="0"/>
            </a:spcBef>
            <a:spcAft>
              <a:spcPct val="15000"/>
            </a:spcAft>
            <a:buChar char="••"/>
          </a:pPr>
          <a:r>
            <a:rPr lang="es-ES" sz="1400" kern="1200" dirty="0" smtClean="0">
              <a:latin typeface="+mj-lt"/>
              <a:cs typeface="Times New Roman" panose="02020603050405020304" pitchFamily="18" charset="0"/>
            </a:rPr>
            <a:t>Fuerza = 1mg</a:t>
          </a:r>
          <a:endParaRPr lang="es-ES" sz="1400" kern="1200" dirty="0">
            <a:latin typeface="+mj-lt"/>
            <a:cs typeface="Times New Roman" panose="02020603050405020304" pitchFamily="18" charset="0"/>
          </a:endParaRPr>
        </a:p>
      </dsp:txBody>
      <dsp:txXfrm>
        <a:off x="46116" y="1407626"/>
        <a:ext cx="2280620" cy="1446283"/>
      </dsp:txXfrm>
    </dsp:sp>
    <dsp:sp modelId="{CBED0CDD-BFF8-4F8B-B0BD-9601207E7297}">
      <dsp:nvSpPr>
        <dsp:cNvPr id="0" name=""/>
        <dsp:cNvSpPr/>
      </dsp:nvSpPr>
      <dsp:spPr>
        <a:xfrm>
          <a:off x="1340711" y="1854774"/>
          <a:ext cx="2575253" cy="2575253"/>
        </a:xfrm>
        <a:prstGeom prst="leftCircularArrow">
          <a:avLst>
            <a:gd name="adj1" fmla="val 3004"/>
            <a:gd name="adj2" fmla="val 368325"/>
            <a:gd name="adj3" fmla="val 2143835"/>
            <a:gd name="adj4" fmla="val 9024489"/>
            <a:gd name="adj5" fmla="val 3504"/>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DE02E0-56F6-40E4-84C4-C7289C036790}">
      <dsp:nvSpPr>
        <dsp:cNvPr id="0" name=""/>
        <dsp:cNvSpPr/>
      </dsp:nvSpPr>
      <dsp:spPr>
        <a:xfrm>
          <a:off x="527923" y="2898905"/>
          <a:ext cx="2107211" cy="83796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b="1" kern="1200" dirty="0" smtClean="0">
              <a:latin typeface="+mj-lt"/>
              <a:cs typeface="Times New Roman" panose="02020603050405020304" pitchFamily="18" charset="0"/>
            </a:rPr>
            <a:t>Espesor</a:t>
          </a:r>
          <a:endParaRPr lang="es-ES" sz="1800" b="1" kern="1200" dirty="0">
            <a:latin typeface="+mj-lt"/>
            <a:cs typeface="Times New Roman" panose="02020603050405020304" pitchFamily="18" charset="0"/>
          </a:endParaRPr>
        </a:p>
      </dsp:txBody>
      <dsp:txXfrm>
        <a:off x="552466" y="2923448"/>
        <a:ext cx="2058125" cy="788882"/>
      </dsp:txXfrm>
    </dsp:sp>
    <dsp:sp modelId="{30AA2F90-172E-4B54-B41E-E973CF3AD68A}">
      <dsp:nvSpPr>
        <dsp:cNvPr id="0" name=""/>
        <dsp:cNvSpPr/>
      </dsp:nvSpPr>
      <dsp:spPr>
        <a:xfrm>
          <a:off x="3003472" y="1362630"/>
          <a:ext cx="2370612" cy="195525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latin typeface="+mj-lt"/>
              <a:cs typeface="Times New Roman" panose="02020603050405020304" pitchFamily="18" charset="0"/>
            </a:rPr>
            <a:t>Microscopio de fuerza atómica (AFM) </a:t>
          </a:r>
          <a:r>
            <a:rPr lang="es-EC" sz="1400" kern="1200" dirty="0" err="1" smtClean="0">
              <a:latin typeface="+mj-lt"/>
              <a:cs typeface="Times New Roman" panose="02020603050405020304" pitchFamily="18" charset="0"/>
            </a:rPr>
            <a:t>Dimension</a:t>
          </a:r>
          <a:r>
            <a:rPr lang="es-EC" sz="1400" kern="1200" dirty="0" smtClean="0">
              <a:latin typeface="+mj-lt"/>
              <a:cs typeface="Times New Roman" panose="02020603050405020304" pitchFamily="18" charset="0"/>
            </a:rPr>
            <a:t> </a:t>
          </a:r>
          <a:r>
            <a:rPr lang="es-EC" sz="1400" kern="1200" dirty="0" err="1" smtClean="0">
              <a:latin typeface="+mj-lt"/>
              <a:cs typeface="Times New Roman" panose="02020603050405020304" pitchFamily="18" charset="0"/>
            </a:rPr>
            <a:t>icon</a:t>
          </a:r>
          <a:r>
            <a:rPr lang="es-EC" sz="1400" kern="1200" dirty="0" smtClean="0">
              <a:latin typeface="+mj-lt"/>
              <a:cs typeface="Times New Roman" panose="02020603050405020304" pitchFamily="18" charset="0"/>
            </a:rPr>
            <a:t> </a:t>
          </a:r>
          <a:r>
            <a:rPr lang="es-EC" sz="1400" kern="1200" dirty="0" err="1" smtClean="0">
              <a:latin typeface="+mj-lt"/>
              <a:cs typeface="Times New Roman" panose="02020603050405020304" pitchFamily="18" charset="0"/>
            </a:rPr>
            <a:t>with</a:t>
          </a:r>
          <a:r>
            <a:rPr lang="es-EC" sz="1400" kern="1200" dirty="0" smtClean="0">
              <a:latin typeface="+mj-lt"/>
              <a:cs typeface="Times New Roman" panose="02020603050405020304" pitchFamily="18" charset="0"/>
            </a:rPr>
            <a:t> </a:t>
          </a:r>
          <a:r>
            <a:rPr lang="es-EC" sz="1400" kern="1200" dirty="0" err="1" smtClean="0">
              <a:latin typeface="+mj-lt"/>
              <a:cs typeface="Times New Roman" panose="02020603050405020304" pitchFamily="18" charset="0"/>
            </a:rPr>
            <a:t>ScanAsyst</a:t>
          </a:r>
          <a:r>
            <a:rPr lang="es-EC" sz="1400" kern="1200" dirty="0" smtClean="0">
              <a:latin typeface="+mj-lt"/>
              <a:cs typeface="Times New Roman" panose="02020603050405020304" pitchFamily="18" charset="0"/>
            </a:rPr>
            <a:t> de </a:t>
          </a:r>
          <a:r>
            <a:rPr lang="es-EC" sz="1400" kern="1200" dirty="0" err="1" smtClean="0">
              <a:latin typeface="+mj-lt"/>
              <a:cs typeface="Times New Roman" panose="02020603050405020304" pitchFamily="18" charset="0"/>
            </a:rPr>
            <a:t>Bruker</a:t>
          </a:r>
          <a:endParaRPr lang="es-ES" sz="1400" b="1" kern="1200" dirty="0">
            <a:latin typeface="+mj-lt"/>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kern="1200" dirty="0" smtClean="0">
              <a:latin typeface="+mj-lt"/>
              <a:cs typeface="Times New Roman" panose="02020603050405020304" pitchFamily="18" charset="0"/>
            </a:rPr>
            <a:t>Modo de </a:t>
          </a:r>
          <a:r>
            <a:rPr lang="es-EC" sz="1400" kern="1200" dirty="0" err="1" smtClean="0">
              <a:latin typeface="+mj-lt"/>
              <a:cs typeface="Times New Roman" panose="02020603050405020304" pitchFamily="18" charset="0"/>
            </a:rPr>
            <a:t>ScanAsist</a:t>
          </a:r>
          <a:r>
            <a:rPr lang="es-EC" sz="1400" kern="1200" dirty="0" smtClean="0">
              <a:latin typeface="+mj-lt"/>
              <a:cs typeface="Times New Roman" panose="02020603050405020304" pitchFamily="18" charset="0"/>
            </a:rPr>
            <a:t> F=3-4nN</a:t>
          </a:r>
          <a:endParaRPr lang="es-ES" sz="1400" b="1" kern="1200" dirty="0">
            <a:latin typeface="+mj-lt"/>
            <a:cs typeface="Times New Roman" panose="02020603050405020304" pitchFamily="18" charset="0"/>
          </a:endParaRPr>
        </a:p>
      </dsp:txBody>
      <dsp:txXfrm>
        <a:off x="3048468" y="1826610"/>
        <a:ext cx="2280620" cy="1446283"/>
      </dsp:txXfrm>
    </dsp:sp>
    <dsp:sp modelId="{B558144D-6FB7-4C99-9776-5C82D435B373}">
      <dsp:nvSpPr>
        <dsp:cNvPr id="0" name=""/>
        <dsp:cNvSpPr/>
      </dsp:nvSpPr>
      <dsp:spPr>
        <a:xfrm>
          <a:off x="4323308" y="173827"/>
          <a:ext cx="2878165" cy="2878165"/>
        </a:xfrm>
        <a:prstGeom prst="circularArrow">
          <a:avLst>
            <a:gd name="adj1" fmla="val 2688"/>
            <a:gd name="adj2" fmla="val 327131"/>
            <a:gd name="adj3" fmla="val 19497359"/>
            <a:gd name="adj4" fmla="val 12575511"/>
            <a:gd name="adj5" fmla="val 313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8EFA68-235A-4B68-A96C-0BD117FC7C81}">
      <dsp:nvSpPr>
        <dsp:cNvPr id="0" name=""/>
        <dsp:cNvSpPr/>
      </dsp:nvSpPr>
      <dsp:spPr>
        <a:xfrm>
          <a:off x="3530275" y="943645"/>
          <a:ext cx="2107211" cy="83796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b="1" kern="1200" dirty="0" smtClean="0">
              <a:latin typeface="+mj-lt"/>
              <a:cs typeface="Times New Roman" panose="02020603050405020304" pitchFamily="18" charset="0"/>
            </a:rPr>
            <a:t>Morfología </a:t>
          </a:r>
          <a:endParaRPr lang="es-ES" sz="1800" b="1" kern="1200" dirty="0">
            <a:latin typeface="+mj-lt"/>
            <a:cs typeface="Times New Roman" panose="02020603050405020304" pitchFamily="18" charset="0"/>
          </a:endParaRPr>
        </a:p>
      </dsp:txBody>
      <dsp:txXfrm>
        <a:off x="3554818" y="968188"/>
        <a:ext cx="2058125" cy="788882"/>
      </dsp:txXfrm>
    </dsp:sp>
    <dsp:sp modelId="{B77145AB-1620-48F0-ABE8-EF65DB10B18B}">
      <dsp:nvSpPr>
        <dsp:cNvPr id="0" name=""/>
        <dsp:cNvSpPr/>
      </dsp:nvSpPr>
      <dsp:spPr>
        <a:xfrm>
          <a:off x="6005824" y="1362630"/>
          <a:ext cx="2370612" cy="195525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latin typeface="+mj-lt"/>
              <a:cs typeface="Times New Roman" panose="02020603050405020304" pitchFamily="18" charset="0"/>
            </a:rPr>
            <a:t>Microscopio de fuerza atómica (AFM) </a:t>
          </a:r>
          <a:r>
            <a:rPr lang="es-EC" sz="1400" kern="1200" dirty="0" err="1" smtClean="0">
              <a:latin typeface="+mj-lt"/>
              <a:cs typeface="Times New Roman" panose="02020603050405020304" pitchFamily="18" charset="0"/>
            </a:rPr>
            <a:t>Dimension</a:t>
          </a:r>
          <a:r>
            <a:rPr lang="es-EC" sz="1400" kern="1200" dirty="0" smtClean="0">
              <a:latin typeface="+mj-lt"/>
              <a:cs typeface="Times New Roman" panose="02020603050405020304" pitchFamily="18" charset="0"/>
            </a:rPr>
            <a:t> </a:t>
          </a:r>
          <a:r>
            <a:rPr lang="es-EC" sz="1400" kern="1200" dirty="0" err="1" smtClean="0">
              <a:latin typeface="+mj-lt"/>
              <a:cs typeface="Times New Roman" panose="02020603050405020304" pitchFamily="18" charset="0"/>
            </a:rPr>
            <a:t>icon</a:t>
          </a:r>
          <a:r>
            <a:rPr lang="es-EC" sz="1400" kern="1200" dirty="0" smtClean="0">
              <a:latin typeface="+mj-lt"/>
              <a:cs typeface="Times New Roman" panose="02020603050405020304" pitchFamily="18" charset="0"/>
            </a:rPr>
            <a:t> </a:t>
          </a:r>
          <a:r>
            <a:rPr lang="es-EC" sz="1400" kern="1200" dirty="0" err="1" smtClean="0">
              <a:latin typeface="+mj-lt"/>
              <a:cs typeface="Times New Roman" panose="02020603050405020304" pitchFamily="18" charset="0"/>
            </a:rPr>
            <a:t>with</a:t>
          </a:r>
          <a:r>
            <a:rPr lang="es-EC" sz="1400" kern="1200" dirty="0" smtClean="0">
              <a:latin typeface="+mj-lt"/>
              <a:cs typeface="Times New Roman" panose="02020603050405020304" pitchFamily="18" charset="0"/>
            </a:rPr>
            <a:t> </a:t>
          </a:r>
          <a:r>
            <a:rPr lang="es-EC" sz="1400" kern="1200" dirty="0" err="1" smtClean="0">
              <a:latin typeface="+mj-lt"/>
              <a:cs typeface="Times New Roman" panose="02020603050405020304" pitchFamily="18" charset="0"/>
            </a:rPr>
            <a:t>ScanAsyst</a:t>
          </a:r>
          <a:r>
            <a:rPr lang="es-EC" sz="1400" kern="1200" dirty="0" smtClean="0">
              <a:latin typeface="+mj-lt"/>
              <a:cs typeface="Times New Roman" panose="02020603050405020304" pitchFamily="18" charset="0"/>
            </a:rPr>
            <a:t> de </a:t>
          </a:r>
          <a:r>
            <a:rPr lang="es-EC" sz="1400" kern="1200" dirty="0" err="1" smtClean="0">
              <a:latin typeface="+mj-lt"/>
              <a:cs typeface="Times New Roman" panose="02020603050405020304" pitchFamily="18" charset="0"/>
            </a:rPr>
            <a:t>Bruker</a:t>
          </a:r>
          <a:endParaRPr lang="es-ES" sz="1400" b="1" kern="1200" dirty="0">
            <a:latin typeface="+mj-lt"/>
            <a:cs typeface="Times New Roman" panose="02020603050405020304" pitchFamily="18" charset="0"/>
          </a:endParaRPr>
        </a:p>
        <a:p>
          <a:pPr marL="114300" lvl="1" indent="-114300" algn="l" defTabSz="622300">
            <a:lnSpc>
              <a:spcPct val="90000"/>
            </a:lnSpc>
            <a:spcBef>
              <a:spcPct val="0"/>
            </a:spcBef>
            <a:spcAft>
              <a:spcPct val="15000"/>
            </a:spcAft>
            <a:buChar char="••"/>
          </a:pPr>
          <a:r>
            <a:rPr lang="es-ES" sz="1400" b="0" kern="1200" dirty="0" smtClean="0">
              <a:latin typeface="+mj-lt"/>
              <a:cs typeface="Times New Roman" panose="02020603050405020304" pitchFamily="18" charset="0"/>
            </a:rPr>
            <a:t>Modo EFM con V=0</a:t>
          </a:r>
          <a:endParaRPr lang="es-ES" sz="1400" b="0" kern="1200" dirty="0">
            <a:latin typeface="+mj-lt"/>
            <a:cs typeface="Times New Roman" panose="02020603050405020304" pitchFamily="18" charset="0"/>
          </a:endParaRPr>
        </a:p>
      </dsp:txBody>
      <dsp:txXfrm>
        <a:off x="6050820" y="1407626"/>
        <a:ext cx="2280620" cy="1446283"/>
      </dsp:txXfrm>
    </dsp:sp>
    <dsp:sp modelId="{A098E23D-2432-4DC1-94B2-80494A48B917}">
      <dsp:nvSpPr>
        <dsp:cNvPr id="0" name=""/>
        <dsp:cNvSpPr/>
      </dsp:nvSpPr>
      <dsp:spPr>
        <a:xfrm>
          <a:off x="6532627" y="2898905"/>
          <a:ext cx="2107211" cy="83796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b="1" kern="1200" dirty="0" smtClean="0">
              <a:latin typeface="+mj-lt"/>
              <a:cs typeface="Times New Roman" panose="02020603050405020304" pitchFamily="18" charset="0"/>
            </a:rPr>
            <a:t>Conductividad</a:t>
          </a:r>
          <a:endParaRPr lang="es-ES" sz="1800" b="1" kern="1200" dirty="0">
            <a:latin typeface="+mj-lt"/>
            <a:cs typeface="Times New Roman" panose="02020603050405020304" pitchFamily="18" charset="0"/>
          </a:endParaRPr>
        </a:p>
      </dsp:txBody>
      <dsp:txXfrm>
        <a:off x="6557170" y="2923448"/>
        <a:ext cx="2058125" cy="7888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47D3E-7B21-4FB8-B834-BC1AB07E4FDE}">
      <dsp:nvSpPr>
        <dsp:cNvPr id="0" name=""/>
        <dsp:cNvSpPr/>
      </dsp:nvSpPr>
      <dsp:spPr>
        <a:xfrm>
          <a:off x="407244" y="0"/>
          <a:ext cx="1951479" cy="495859"/>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smtClean="0">
              <a:ea typeface="Times New Roman" panose="02020603050405020304" pitchFamily="18" charset="0"/>
            </a:rPr>
            <a:t>AgNO</a:t>
          </a:r>
          <a:r>
            <a:rPr lang="es-EC" sz="1050" kern="1200" smtClean="0">
              <a:ea typeface="Times New Roman" panose="02020603050405020304" pitchFamily="18" charset="0"/>
            </a:rPr>
            <a:t>3</a:t>
          </a:r>
          <a:r>
            <a:rPr lang="es-EC" sz="1300" kern="1200" smtClean="0">
              <a:ea typeface="Times New Roman" panose="02020603050405020304" pitchFamily="18" charset="0"/>
            </a:rPr>
            <a:t> 5 mM </a:t>
          </a:r>
          <a:endParaRPr lang="es-ES" sz="1300" kern="1200" dirty="0"/>
        </a:p>
      </dsp:txBody>
      <dsp:txXfrm>
        <a:off x="421767" y="14523"/>
        <a:ext cx="1922433" cy="466813"/>
      </dsp:txXfrm>
    </dsp:sp>
    <dsp:sp modelId="{0F33FD2D-E5B2-40F6-BDB9-F8469DBCB6E4}">
      <dsp:nvSpPr>
        <dsp:cNvPr id="0" name=""/>
        <dsp:cNvSpPr/>
      </dsp:nvSpPr>
      <dsp:spPr>
        <a:xfrm rot="5400000">
          <a:off x="1290010" y="508256"/>
          <a:ext cx="185947" cy="223136"/>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rot="-5400000">
        <a:off x="1316043" y="526850"/>
        <a:ext cx="133882" cy="130163"/>
      </dsp:txXfrm>
    </dsp:sp>
    <dsp:sp modelId="{8662D552-A230-4093-BE9C-0FEE8C8C717B}">
      <dsp:nvSpPr>
        <dsp:cNvPr id="0" name=""/>
        <dsp:cNvSpPr/>
      </dsp:nvSpPr>
      <dsp:spPr>
        <a:xfrm>
          <a:off x="407244" y="743789"/>
          <a:ext cx="1951479" cy="495859"/>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smtClean="0">
              <a:ea typeface="Times New Roman" panose="02020603050405020304" pitchFamily="18" charset="0"/>
            </a:rPr>
            <a:t>150 mg/ml de extracto</a:t>
          </a:r>
          <a:endParaRPr lang="es-EC" sz="1300" kern="1200" dirty="0"/>
        </a:p>
      </dsp:txBody>
      <dsp:txXfrm>
        <a:off x="421767" y="758312"/>
        <a:ext cx="1922433" cy="466813"/>
      </dsp:txXfrm>
    </dsp:sp>
    <dsp:sp modelId="{539BEA75-6F2A-46DF-AD50-5DCFE1D5C7C7}">
      <dsp:nvSpPr>
        <dsp:cNvPr id="0" name=""/>
        <dsp:cNvSpPr/>
      </dsp:nvSpPr>
      <dsp:spPr>
        <a:xfrm rot="5400000">
          <a:off x="1290010" y="1252045"/>
          <a:ext cx="185947" cy="223136"/>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rot="-5400000">
        <a:off x="1316043" y="1270639"/>
        <a:ext cx="133882" cy="130163"/>
      </dsp:txXfrm>
    </dsp:sp>
    <dsp:sp modelId="{C1E9286E-EB55-4916-8B9A-D0DCE7DCFA5E}">
      <dsp:nvSpPr>
        <dsp:cNvPr id="0" name=""/>
        <dsp:cNvSpPr/>
      </dsp:nvSpPr>
      <dsp:spPr>
        <a:xfrm>
          <a:off x="407244" y="1487579"/>
          <a:ext cx="1951479" cy="495859"/>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ea typeface="Times New Roman" panose="02020603050405020304" pitchFamily="18" charset="0"/>
            </a:rPr>
            <a:t>Densidad buena=1,0034 mg/ml, Baja estabilidad.</a:t>
          </a:r>
          <a:endParaRPr lang="es-EC" sz="1300" kern="1200" dirty="0"/>
        </a:p>
      </dsp:txBody>
      <dsp:txXfrm>
        <a:off x="421767" y="1502102"/>
        <a:ext cx="1922433" cy="4668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1D9A7-3457-40AE-A5D9-FD9B94B20E25}">
      <dsp:nvSpPr>
        <dsp:cNvPr id="0" name=""/>
        <dsp:cNvSpPr/>
      </dsp:nvSpPr>
      <dsp:spPr>
        <a:xfrm>
          <a:off x="1490339" y="291"/>
          <a:ext cx="1721848" cy="95658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latin typeface="Times New Roman" panose="02020603050405020304" pitchFamily="18" charset="0"/>
              <a:ea typeface="Times New Roman" panose="02020603050405020304" pitchFamily="18" charset="0"/>
            </a:rPr>
            <a:t>Campo eléctrico</a:t>
          </a:r>
          <a:endParaRPr lang="es-ES" sz="1900" kern="1200" dirty="0"/>
        </a:p>
      </dsp:txBody>
      <dsp:txXfrm>
        <a:off x="1518356" y="28308"/>
        <a:ext cx="1665814" cy="900548"/>
      </dsp:txXfrm>
    </dsp:sp>
    <dsp:sp modelId="{CF6FB302-80FA-4DCE-9042-99AB9954D179}">
      <dsp:nvSpPr>
        <dsp:cNvPr id="0" name=""/>
        <dsp:cNvSpPr/>
      </dsp:nvSpPr>
      <dsp:spPr>
        <a:xfrm rot="5400000">
          <a:off x="2171904" y="980788"/>
          <a:ext cx="358718" cy="43046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rot="-5400000">
        <a:off x="2222125" y="1016660"/>
        <a:ext cx="258278" cy="251103"/>
      </dsp:txXfrm>
    </dsp:sp>
    <dsp:sp modelId="{CD5B5C8C-5772-40FF-9399-E782C22C8B80}">
      <dsp:nvSpPr>
        <dsp:cNvPr id="0" name=""/>
        <dsp:cNvSpPr/>
      </dsp:nvSpPr>
      <dsp:spPr>
        <a:xfrm>
          <a:off x="1490339" y="1435165"/>
          <a:ext cx="1721848" cy="956582"/>
        </a:xfrm>
        <a:prstGeom prst="roundRect">
          <a:avLst>
            <a:gd name="adj" fmla="val 10000"/>
          </a:avLst>
        </a:prstGeom>
        <a:solidFill>
          <a:schemeClr val="accent5">
            <a:hueOff val="-3927751"/>
            <a:satOff val="17859"/>
            <a:lumOff val="78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latin typeface="Times New Roman" panose="02020603050405020304" pitchFamily="18" charset="0"/>
              <a:ea typeface="Times New Roman" panose="02020603050405020304" pitchFamily="18" charset="0"/>
            </a:rPr>
            <a:t>Aplicación en dispositivos electrónicos</a:t>
          </a:r>
          <a:endParaRPr lang="es-ES" sz="1900" kern="1200" dirty="0"/>
        </a:p>
      </dsp:txBody>
      <dsp:txXfrm>
        <a:off x="1518356" y="1463182"/>
        <a:ext cx="1665814" cy="9005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6" Type="http://schemas.openxmlformats.org/officeDocument/2006/relationships/image" Target="../media/image71.wmf"/><Relationship Id="rId5" Type="http://schemas.openxmlformats.org/officeDocument/2006/relationships/image" Target="../media/image70.wmf"/><Relationship Id="rId4" Type="http://schemas.openxmlformats.org/officeDocument/2006/relationships/image" Target="../media/image6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5" Type="http://schemas.openxmlformats.org/officeDocument/2006/relationships/image" Target="../media/image42.wmf"/><Relationship Id="rId4"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84940E-131B-4C7F-9F3E-969D4D19D09E}" type="datetimeFigureOut">
              <a:rPr lang="es-EC" smtClean="0"/>
              <a:t>4/2/2019</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C24C61-EE73-4030-B6C8-4E37F90934FB}" type="slidenum">
              <a:rPr lang="es-EC" smtClean="0"/>
              <a:t>‹Nº›</a:t>
            </a:fld>
            <a:endParaRPr lang="es-EC"/>
          </a:p>
        </p:txBody>
      </p:sp>
    </p:spTree>
    <p:extLst>
      <p:ext uri="{BB962C8B-B14F-4D97-AF65-F5344CB8AC3E}">
        <p14:creationId xmlns:p14="http://schemas.microsoft.com/office/powerpoint/2010/main" val="1822229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solidFill>
                  <a:srgbClr val="000000"/>
                </a:solidFill>
                <a:latin typeface="Times New Roman" panose="02020603050405020304" pitchFamily="18" charset="0"/>
                <a:ea typeface="Times New Roman" panose="02020603050405020304" pitchFamily="18" charset="0"/>
              </a:rPr>
              <a:t>, permitiendo la reducción de la exigencia de pureza y aumentando la versatilidad de materiales y características novedosas para integrar las celdas solares en diferentes ámbitos</a:t>
            </a:r>
            <a:r>
              <a:rPr lang="es-EC" dirty="0" smtClean="0"/>
              <a:t>(</a:t>
            </a:r>
            <a:r>
              <a:rPr lang="es-EC" dirty="0" err="1" smtClean="0"/>
              <a:t>Bisquert</a:t>
            </a:r>
            <a:r>
              <a:rPr lang="es-EC" dirty="0" smtClean="0"/>
              <a:t>, 2009)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err="1" smtClean="0"/>
              <a:t>NPs</a:t>
            </a:r>
            <a:r>
              <a:rPr lang="es-EC" dirty="0" smtClean="0"/>
              <a:t> </a:t>
            </a:r>
            <a:r>
              <a:rPr lang="es-EC" dirty="0" smtClean="0">
                <a:solidFill>
                  <a:srgbClr val="000000"/>
                </a:solidFill>
                <a:latin typeface="Times New Roman" panose="02020603050405020304" pitchFamily="18" charset="0"/>
                <a:ea typeface="Times New Roman" panose="02020603050405020304" pitchFamily="18" charset="0"/>
              </a:rPr>
              <a:t>potencian las propiedades ópticas y eléctricas de los materiales (Baño, 2017; Calero, 2016). </a:t>
            </a:r>
            <a:endParaRPr lang="es-E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smtClean="0"/>
          </a:p>
          <a:p>
            <a:endParaRPr lang="es-EC" dirty="0"/>
          </a:p>
        </p:txBody>
      </p:sp>
      <p:sp>
        <p:nvSpPr>
          <p:cNvPr id="4" name="Marcador de número de diapositiva 3"/>
          <p:cNvSpPr>
            <a:spLocks noGrp="1"/>
          </p:cNvSpPr>
          <p:nvPr>
            <p:ph type="sldNum" sz="quarter" idx="10"/>
          </p:nvPr>
        </p:nvSpPr>
        <p:spPr/>
        <p:txBody>
          <a:bodyPr/>
          <a:lstStyle/>
          <a:p>
            <a:fld id="{5BC24C61-EE73-4030-B6C8-4E37F90934FB}" type="slidenum">
              <a:rPr lang="es-EC" smtClean="0"/>
              <a:t>4</a:t>
            </a:fld>
            <a:endParaRPr lang="es-EC"/>
          </a:p>
        </p:txBody>
      </p:sp>
    </p:spTree>
    <p:extLst>
      <p:ext uri="{BB962C8B-B14F-4D97-AF65-F5344CB8AC3E}">
        <p14:creationId xmlns:p14="http://schemas.microsoft.com/office/powerpoint/2010/main" val="1364649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formación de nanopartículas de plata en todos los ensayos, ya que presentan una banda de absorción alrededor de los 400nm, </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EXPLICAR Porque PEDOT:PSS</a:t>
            </a:r>
          </a:p>
        </p:txBody>
      </p:sp>
      <p:sp>
        <p:nvSpPr>
          <p:cNvPr id="4" name="Marcador de número de diapositiva 3"/>
          <p:cNvSpPr>
            <a:spLocks noGrp="1"/>
          </p:cNvSpPr>
          <p:nvPr>
            <p:ph type="sldNum" sz="quarter" idx="10"/>
          </p:nvPr>
        </p:nvSpPr>
        <p:spPr/>
        <p:txBody>
          <a:bodyPr/>
          <a:lstStyle/>
          <a:p>
            <a:fld id="{5BC24C61-EE73-4030-B6C8-4E37F90934FB}" type="slidenum">
              <a:rPr lang="es-EC" smtClean="0"/>
              <a:t>20</a:t>
            </a:fld>
            <a:endParaRPr lang="es-EC"/>
          </a:p>
        </p:txBody>
      </p:sp>
    </p:spTree>
    <p:extLst>
      <p:ext uri="{BB962C8B-B14F-4D97-AF65-F5344CB8AC3E}">
        <p14:creationId xmlns:p14="http://schemas.microsoft.com/office/powerpoint/2010/main" val="3576917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con mayor concentración del agente reductor no son las adecuadas ya que registran una baja estabilidad en el tiempo</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150 buena densidad y buen espectro,  mejorar estabilidad</a:t>
            </a:r>
          </a:p>
          <a:p>
            <a:endParaRPr lang="es-EC" dirty="0"/>
          </a:p>
        </p:txBody>
      </p:sp>
      <p:sp>
        <p:nvSpPr>
          <p:cNvPr id="4" name="Marcador de número de diapositiva 3"/>
          <p:cNvSpPr>
            <a:spLocks noGrp="1"/>
          </p:cNvSpPr>
          <p:nvPr>
            <p:ph type="sldNum" sz="quarter" idx="10"/>
          </p:nvPr>
        </p:nvSpPr>
        <p:spPr/>
        <p:txBody>
          <a:bodyPr/>
          <a:lstStyle/>
          <a:p>
            <a:fld id="{5BC24C61-EE73-4030-B6C8-4E37F90934FB}" type="slidenum">
              <a:rPr lang="es-EC" smtClean="0"/>
              <a:t>21</a:t>
            </a:fld>
            <a:endParaRPr lang="es-EC"/>
          </a:p>
        </p:txBody>
      </p:sp>
    </p:spTree>
    <p:extLst>
      <p:ext uri="{BB962C8B-B14F-4D97-AF65-F5344CB8AC3E}">
        <p14:creationId xmlns:p14="http://schemas.microsoft.com/office/powerpoint/2010/main" val="655744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Estabilidad a pH</a:t>
            </a:r>
            <a:r>
              <a:rPr lang="es-EC" baseline="0" dirty="0" smtClean="0"/>
              <a:t> básico es mejor</a:t>
            </a:r>
          </a:p>
          <a:p>
            <a:endParaRPr lang="es-EC" dirty="0"/>
          </a:p>
        </p:txBody>
      </p:sp>
      <p:sp>
        <p:nvSpPr>
          <p:cNvPr id="4" name="Marcador de número de diapositiva 3"/>
          <p:cNvSpPr>
            <a:spLocks noGrp="1"/>
          </p:cNvSpPr>
          <p:nvPr>
            <p:ph type="sldNum" sz="quarter" idx="10"/>
          </p:nvPr>
        </p:nvSpPr>
        <p:spPr/>
        <p:txBody>
          <a:bodyPr/>
          <a:lstStyle/>
          <a:p>
            <a:fld id="{5BC24C61-EE73-4030-B6C8-4E37F90934FB}" type="slidenum">
              <a:rPr lang="es-EC" smtClean="0"/>
              <a:t>22</a:t>
            </a:fld>
            <a:endParaRPr lang="es-EC"/>
          </a:p>
        </p:txBody>
      </p:sp>
    </p:spTree>
    <p:extLst>
      <p:ext uri="{BB962C8B-B14F-4D97-AF65-F5344CB8AC3E}">
        <p14:creationId xmlns:p14="http://schemas.microsoft.com/office/powerpoint/2010/main" val="2456539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al incrementar el PEDOT:PSS la estabilidad de la solución va incrementando, siendo tal que para la concentración de 2.0% se visualiza todavía un incremento en la intensidad de absorción de las </a:t>
            </a:r>
            <a:r>
              <a:rPr lang="es-EC" sz="1200" kern="1200" dirty="0" err="1" smtClean="0">
                <a:solidFill>
                  <a:schemeClr val="tx1"/>
                </a:solidFill>
                <a:effectLst/>
                <a:latin typeface="+mn-lt"/>
                <a:ea typeface="+mn-ea"/>
                <a:cs typeface="+mn-cs"/>
              </a:rPr>
              <a:t>AgNPs</a:t>
            </a:r>
            <a:r>
              <a:rPr lang="es-EC" sz="1200" kern="1200" dirty="0" smtClean="0">
                <a:solidFill>
                  <a:schemeClr val="tx1"/>
                </a:solidFill>
                <a:effectLst/>
                <a:latin typeface="+mn-lt"/>
                <a:ea typeface="+mn-ea"/>
                <a:cs typeface="+mn-cs"/>
              </a:rPr>
              <a:t> en los 14 días de estudio. </a:t>
            </a:r>
            <a:endParaRPr lang="es-EC" dirty="0"/>
          </a:p>
        </p:txBody>
      </p:sp>
      <p:sp>
        <p:nvSpPr>
          <p:cNvPr id="4" name="Marcador de número de diapositiva 3"/>
          <p:cNvSpPr>
            <a:spLocks noGrp="1"/>
          </p:cNvSpPr>
          <p:nvPr>
            <p:ph type="sldNum" sz="quarter" idx="10"/>
          </p:nvPr>
        </p:nvSpPr>
        <p:spPr/>
        <p:txBody>
          <a:bodyPr/>
          <a:lstStyle/>
          <a:p>
            <a:fld id="{5BC24C61-EE73-4030-B6C8-4E37F90934FB}" type="slidenum">
              <a:rPr lang="es-EC" smtClean="0"/>
              <a:t>23</a:t>
            </a:fld>
            <a:endParaRPr lang="es-EC"/>
          </a:p>
        </p:txBody>
      </p:sp>
    </p:spTree>
    <p:extLst>
      <p:ext uri="{BB962C8B-B14F-4D97-AF65-F5344CB8AC3E}">
        <p14:creationId xmlns:p14="http://schemas.microsoft.com/office/powerpoint/2010/main" val="2348843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Aumento de densidad por presencia del polímero</a:t>
            </a:r>
          </a:p>
          <a:p>
            <a:endParaRPr lang="es-EC" dirty="0" smtClean="0"/>
          </a:p>
          <a:p>
            <a:r>
              <a:rPr lang="es-EC" dirty="0" smtClean="0"/>
              <a:t>Para diferenciar cambios por el aumento de pH y agregar estabilizante se hizo FTIR</a:t>
            </a:r>
            <a:endParaRPr lang="es-EC" dirty="0"/>
          </a:p>
        </p:txBody>
      </p:sp>
      <p:sp>
        <p:nvSpPr>
          <p:cNvPr id="4" name="Marcador de número de diapositiva 3"/>
          <p:cNvSpPr>
            <a:spLocks noGrp="1"/>
          </p:cNvSpPr>
          <p:nvPr>
            <p:ph type="sldNum" sz="quarter" idx="10"/>
          </p:nvPr>
        </p:nvSpPr>
        <p:spPr/>
        <p:txBody>
          <a:bodyPr/>
          <a:lstStyle/>
          <a:p>
            <a:fld id="{5BC24C61-EE73-4030-B6C8-4E37F90934FB}" type="slidenum">
              <a:rPr lang="es-EC" smtClean="0"/>
              <a:t>24</a:t>
            </a:fld>
            <a:endParaRPr lang="es-EC"/>
          </a:p>
        </p:txBody>
      </p:sp>
    </p:spTree>
    <p:extLst>
      <p:ext uri="{BB962C8B-B14F-4D97-AF65-F5344CB8AC3E}">
        <p14:creationId xmlns:p14="http://schemas.microsoft.com/office/powerpoint/2010/main" val="69566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000" kern="1200" dirty="0" smtClean="0">
                <a:solidFill>
                  <a:srgbClr val="000000"/>
                </a:solidFill>
                <a:latin typeface="+mn-lt"/>
                <a:ea typeface="Arial" panose="020B0604020202020204" pitchFamily="34" charset="0"/>
                <a:cs typeface="+mn-cs"/>
              </a:rPr>
              <a:t>No se modifica la muestra</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000" kern="1200" dirty="0" smtClean="0">
              <a:solidFill>
                <a:srgbClr val="000000"/>
              </a:solidFill>
              <a:latin typeface="+mn-lt"/>
              <a:ea typeface="Arial" panose="020B0604020202020204" pitchFamily="34" charset="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000" kern="1200" dirty="0" smtClean="0">
                <a:solidFill>
                  <a:srgbClr val="000000"/>
                </a:solidFill>
                <a:latin typeface="+mn-lt"/>
                <a:ea typeface="Arial" panose="020B0604020202020204" pitchFamily="34" charset="0"/>
                <a:cs typeface="+mn-cs"/>
              </a:rPr>
              <a:t>PEDOT:PSS, solamente las recubre y favorece la estabilidad</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000" kern="1200" dirty="0" smtClean="0">
              <a:solidFill>
                <a:srgbClr val="00000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000" kern="1200" dirty="0" smtClean="0">
                <a:solidFill>
                  <a:srgbClr val="000000"/>
                </a:solidFill>
                <a:latin typeface="+mn-lt"/>
                <a:ea typeface="+mn-ea"/>
                <a:cs typeface="+mn-cs"/>
              </a:rPr>
              <a:t>2 procesos no afectan en la formación de </a:t>
            </a:r>
            <a:r>
              <a:rPr lang="es-EC" sz="1000" kern="1200" dirty="0" err="1" smtClean="0">
                <a:solidFill>
                  <a:srgbClr val="000000"/>
                </a:solidFill>
                <a:latin typeface="+mn-lt"/>
                <a:ea typeface="+mn-ea"/>
                <a:cs typeface="+mn-cs"/>
              </a:rPr>
              <a:t>NPs</a:t>
            </a:r>
            <a:endParaRPr lang="es-EC" sz="1000" kern="1200" dirty="0" smtClean="0">
              <a:solidFill>
                <a:schemeClr val="tx1"/>
              </a:solidFill>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5BC24C61-EE73-4030-B6C8-4E37F90934FB}" type="slidenum">
              <a:rPr lang="es-EC" smtClean="0"/>
              <a:t>25</a:t>
            </a:fld>
            <a:endParaRPr lang="es-EC"/>
          </a:p>
        </p:txBody>
      </p:sp>
    </p:spTree>
    <p:extLst>
      <p:ext uri="{BB962C8B-B14F-4D97-AF65-F5344CB8AC3E}">
        <p14:creationId xmlns:p14="http://schemas.microsoft.com/office/powerpoint/2010/main" val="266775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en la técnica DLS la luz se dispersa en varias direcciones porque las </a:t>
            </a:r>
            <a:r>
              <a:rPr lang="es-EC" sz="1200" kern="1200" dirty="0" err="1" smtClean="0">
                <a:solidFill>
                  <a:schemeClr val="tx1"/>
                </a:solidFill>
                <a:effectLst/>
                <a:latin typeface="+mn-lt"/>
                <a:ea typeface="+mn-ea"/>
                <a:cs typeface="+mn-cs"/>
              </a:rPr>
              <a:t>NPs</a:t>
            </a:r>
            <a:r>
              <a:rPr lang="es-EC" sz="1200" kern="1200" dirty="0" smtClean="0">
                <a:solidFill>
                  <a:schemeClr val="tx1"/>
                </a:solidFill>
                <a:effectLst/>
                <a:latin typeface="+mn-lt"/>
                <a:ea typeface="+mn-ea"/>
                <a:cs typeface="+mn-cs"/>
              </a:rPr>
              <a:t> no están estáticas y sus posiciones relativas varían constantemente, haciendo que la medición de tamaño se altere </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DLS no ve solo las </a:t>
            </a:r>
            <a:r>
              <a:rPr lang="es-EC" sz="1200" kern="1200" dirty="0" err="1" smtClean="0">
                <a:solidFill>
                  <a:schemeClr val="tx1"/>
                </a:solidFill>
                <a:effectLst/>
                <a:latin typeface="+mn-lt"/>
                <a:ea typeface="+mn-ea"/>
                <a:cs typeface="+mn-cs"/>
              </a:rPr>
              <a:t>NPs</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PELUSA ORGANICA</a:t>
            </a:r>
          </a:p>
          <a:p>
            <a:r>
              <a:rPr lang="es-EC" sz="1200" kern="1200" dirty="0" smtClean="0">
                <a:solidFill>
                  <a:schemeClr val="tx1"/>
                </a:solidFill>
                <a:effectLst/>
                <a:latin typeface="+mn-lt"/>
                <a:ea typeface="+mn-ea"/>
                <a:cs typeface="+mn-cs"/>
              </a:rPr>
              <a:t>Para entender tamaños reales se usa TEM</a:t>
            </a:r>
            <a:endParaRPr lang="es-EC" dirty="0"/>
          </a:p>
        </p:txBody>
      </p:sp>
      <p:sp>
        <p:nvSpPr>
          <p:cNvPr id="4" name="Marcador de número de diapositiva 3"/>
          <p:cNvSpPr>
            <a:spLocks noGrp="1"/>
          </p:cNvSpPr>
          <p:nvPr>
            <p:ph type="sldNum" sz="quarter" idx="10"/>
          </p:nvPr>
        </p:nvSpPr>
        <p:spPr/>
        <p:txBody>
          <a:bodyPr/>
          <a:lstStyle/>
          <a:p>
            <a:fld id="{5BC24C61-EE73-4030-B6C8-4E37F90934FB}" type="slidenum">
              <a:rPr lang="es-EC" smtClean="0"/>
              <a:t>26</a:t>
            </a:fld>
            <a:endParaRPr lang="es-EC"/>
          </a:p>
        </p:txBody>
      </p:sp>
    </p:spTree>
    <p:extLst>
      <p:ext uri="{BB962C8B-B14F-4D97-AF65-F5344CB8AC3E}">
        <p14:creationId xmlns:p14="http://schemas.microsoft.com/office/powerpoint/2010/main" val="1953104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Contraste por </a:t>
            </a:r>
            <a:r>
              <a:rPr lang="es-EC" dirty="0" err="1" smtClean="0"/>
              <a:t>interaccion</a:t>
            </a:r>
            <a:r>
              <a:rPr lang="es-EC" baseline="0" dirty="0" smtClean="0"/>
              <a:t> de electrones con el metal…OSCURO</a:t>
            </a:r>
          </a:p>
          <a:p>
            <a:r>
              <a:rPr lang="es-EC" baseline="0" dirty="0" smtClean="0"/>
              <a:t> </a:t>
            </a:r>
          </a:p>
          <a:p>
            <a:r>
              <a:rPr lang="es-EC" baseline="0" dirty="0" smtClean="0"/>
              <a:t>Contraste mas claro con el polímero</a:t>
            </a:r>
          </a:p>
          <a:p>
            <a:endParaRPr lang="es-EC" baseline="0" dirty="0" smtClean="0"/>
          </a:p>
          <a:p>
            <a:r>
              <a:rPr lang="es-EC" baseline="0" dirty="0" smtClean="0"/>
              <a:t>No solo tamaño </a:t>
            </a:r>
            <a:r>
              <a:rPr lang="es-EC" baseline="0" dirty="0" err="1" smtClean="0"/>
              <a:t>tambn</a:t>
            </a:r>
            <a:r>
              <a:rPr lang="es-EC" baseline="0" dirty="0" smtClean="0"/>
              <a:t> forma</a:t>
            </a:r>
          </a:p>
          <a:p>
            <a:endParaRPr lang="es-EC" baseline="0" dirty="0" smtClean="0"/>
          </a:p>
        </p:txBody>
      </p:sp>
      <p:sp>
        <p:nvSpPr>
          <p:cNvPr id="4" name="Marcador de número de diapositiva 3"/>
          <p:cNvSpPr>
            <a:spLocks noGrp="1"/>
          </p:cNvSpPr>
          <p:nvPr>
            <p:ph type="sldNum" sz="quarter" idx="10"/>
          </p:nvPr>
        </p:nvSpPr>
        <p:spPr/>
        <p:txBody>
          <a:bodyPr/>
          <a:lstStyle/>
          <a:p>
            <a:fld id="{5BC24C61-EE73-4030-B6C8-4E37F90934FB}" type="slidenum">
              <a:rPr lang="es-EC" smtClean="0"/>
              <a:t>27</a:t>
            </a:fld>
            <a:endParaRPr lang="es-EC"/>
          </a:p>
        </p:txBody>
      </p:sp>
    </p:spTree>
    <p:extLst>
      <p:ext uri="{BB962C8B-B14F-4D97-AF65-F5344CB8AC3E}">
        <p14:creationId xmlns:p14="http://schemas.microsoft.com/office/powerpoint/2010/main" val="3294295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3 veces mayor el </a:t>
            </a:r>
            <a:r>
              <a:rPr lang="es-EC" dirty="0" err="1" smtClean="0"/>
              <a:t>tamño</a:t>
            </a:r>
            <a:endParaRPr lang="es-EC" dirty="0" smtClean="0"/>
          </a:p>
          <a:p>
            <a:endParaRPr lang="es-EC" dirty="0" smtClean="0"/>
          </a:p>
          <a:p>
            <a:r>
              <a:rPr lang="es-EC" dirty="0" smtClean="0"/>
              <a:t>Como se </a:t>
            </a:r>
            <a:r>
              <a:rPr lang="es-EC" dirty="0" err="1" smtClean="0"/>
              <a:t>trabja</a:t>
            </a:r>
            <a:r>
              <a:rPr lang="es-EC" dirty="0" smtClean="0"/>
              <a:t> a pH12…</a:t>
            </a:r>
            <a:r>
              <a:rPr lang="es-EC" dirty="0" err="1" smtClean="0"/>
              <a:t>organico</a:t>
            </a:r>
            <a:r>
              <a:rPr lang="es-EC" dirty="0" smtClean="0"/>
              <a:t> se degrada…</a:t>
            </a:r>
            <a:r>
              <a:rPr lang="es-EC" dirty="0" err="1" smtClean="0"/>
              <a:t>NPs</a:t>
            </a:r>
            <a:r>
              <a:rPr lang="es-EC" dirty="0" smtClean="0"/>
              <a:t> precipitan</a:t>
            </a:r>
          </a:p>
          <a:p>
            <a:endParaRPr lang="es-EC" dirty="0" smtClean="0"/>
          </a:p>
          <a:p>
            <a:r>
              <a:rPr lang="es-EC" dirty="0" smtClean="0"/>
              <a:t>Estudio</a:t>
            </a:r>
            <a:r>
              <a:rPr lang="es-EC" baseline="0" dirty="0" smtClean="0"/>
              <a:t> </a:t>
            </a:r>
            <a:r>
              <a:rPr lang="es-EC" baseline="0" dirty="0" err="1" smtClean="0"/>
              <a:t>liofilizacion</a:t>
            </a:r>
            <a:endParaRPr lang="es-EC" dirty="0" smtClean="0"/>
          </a:p>
          <a:p>
            <a:endParaRPr lang="es-EC" dirty="0"/>
          </a:p>
        </p:txBody>
      </p:sp>
      <p:sp>
        <p:nvSpPr>
          <p:cNvPr id="4" name="Marcador de número de diapositiva 3"/>
          <p:cNvSpPr>
            <a:spLocks noGrp="1"/>
          </p:cNvSpPr>
          <p:nvPr>
            <p:ph type="sldNum" sz="quarter" idx="10"/>
          </p:nvPr>
        </p:nvSpPr>
        <p:spPr/>
        <p:txBody>
          <a:bodyPr/>
          <a:lstStyle/>
          <a:p>
            <a:fld id="{5BC24C61-EE73-4030-B6C8-4E37F90934FB}" type="slidenum">
              <a:rPr lang="es-EC" smtClean="0"/>
              <a:t>28</a:t>
            </a:fld>
            <a:endParaRPr lang="es-EC"/>
          </a:p>
        </p:txBody>
      </p:sp>
    </p:spTree>
    <p:extLst>
      <p:ext uri="{BB962C8B-B14F-4D97-AF65-F5344CB8AC3E}">
        <p14:creationId xmlns:p14="http://schemas.microsoft.com/office/powerpoint/2010/main" val="4217286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Para facilitar el transporte y conservación de las muestras se liofilizaron y se estudiaron comparándolas con muestras mantenidas en solución</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Entre técnicas …absorción y TEM..</a:t>
            </a:r>
            <a:r>
              <a:rPr lang="es-EC" sz="1200" kern="1200" dirty="0" err="1" smtClean="0">
                <a:solidFill>
                  <a:schemeClr val="tx1"/>
                </a:solidFill>
                <a:effectLst/>
                <a:latin typeface="+mn-lt"/>
                <a:ea typeface="+mn-ea"/>
                <a:cs typeface="+mn-cs"/>
              </a:rPr>
              <a:t>Tamños</a:t>
            </a:r>
            <a:r>
              <a:rPr lang="es-EC" sz="1200" kern="1200" dirty="0" smtClean="0">
                <a:solidFill>
                  <a:schemeClr val="tx1"/>
                </a:solidFill>
                <a:effectLst/>
                <a:latin typeface="+mn-lt"/>
                <a:ea typeface="+mn-ea"/>
                <a:cs typeface="+mn-cs"/>
              </a:rPr>
              <a:t> y forma</a:t>
            </a:r>
            <a:endParaRPr lang="en-US"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5BC24C61-EE73-4030-B6C8-4E37F90934FB}" type="slidenum">
              <a:rPr lang="es-EC" smtClean="0"/>
              <a:t>29</a:t>
            </a:fld>
            <a:endParaRPr lang="es-EC"/>
          </a:p>
        </p:txBody>
      </p:sp>
    </p:spTree>
    <p:extLst>
      <p:ext uri="{BB962C8B-B14F-4D97-AF65-F5344CB8AC3E}">
        <p14:creationId xmlns:p14="http://schemas.microsoft.com/office/powerpoint/2010/main" val="128249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BC24C61-EE73-4030-B6C8-4E37F90934FB}" type="slidenum">
              <a:rPr lang="es-EC" smtClean="0"/>
              <a:t>5</a:t>
            </a:fld>
            <a:endParaRPr lang="es-EC"/>
          </a:p>
        </p:txBody>
      </p:sp>
    </p:spTree>
    <p:extLst>
      <p:ext uri="{BB962C8B-B14F-4D97-AF65-F5344CB8AC3E}">
        <p14:creationId xmlns:p14="http://schemas.microsoft.com/office/powerpoint/2010/main" val="806087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smtClean="0"/>
              <a:t>Difrencias</a:t>
            </a:r>
            <a:r>
              <a:rPr lang="es-EC" dirty="0" smtClean="0"/>
              <a:t>…</a:t>
            </a:r>
          </a:p>
          <a:p>
            <a:r>
              <a:rPr lang="es-EC" dirty="0" err="1" smtClean="0"/>
              <a:t>Aglomeracion</a:t>
            </a:r>
            <a:endParaRPr lang="es-EC" dirty="0" smtClean="0"/>
          </a:p>
          <a:p>
            <a:r>
              <a:rPr lang="es-EC" dirty="0" err="1" smtClean="0"/>
              <a:t>Resuspender</a:t>
            </a:r>
            <a:r>
              <a:rPr lang="es-EC" dirty="0" smtClean="0"/>
              <a:t>…</a:t>
            </a:r>
            <a:r>
              <a:rPr lang="es-EC" dirty="0" err="1" smtClean="0"/>
              <a:t>NPs</a:t>
            </a:r>
            <a:r>
              <a:rPr lang="es-EC" dirty="0" smtClean="0"/>
              <a:t> mal </a:t>
            </a:r>
            <a:r>
              <a:rPr lang="es-EC" dirty="0" err="1" smtClean="0"/>
              <a:t>dispersadad</a:t>
            </a:r>
            <a:endParaRPr lang="es-EC" dirty="0" smtClean="0"/>
          </a:p>
          <a:p>
            <a:endParaRPr lang="es-EC" dirty="0" smtClean="0"/>
          </a:p>
          <a:p>
            <a:r>
              <a:rPr lang="es-EC" dirty="0" smtClean="0"/>
              <a:t>SUGERIR SONICACION</a:t>
            </a:r>
            <a:endParaRPr lang="es-EC" dirty="0"/>
          </a:p>
        </p:txBody>
      </p:sp>
      <p:sp>
        <p:nvSpPr>
          <p:cNvPr id="4" name="Marcador de número de diapositiva 3"/>
          <p:cNvSpPr>
            <a:spLocks noGrp="1"/>
          </p:cNvSpPr>
          <p:nvPr>
            <p:ph type="sldNum" sz="quarter" idx="10"/>
          </p:nvPr>
        </p:nvSpPr>
        <p:spPr/>
        <p:txBody>
          <a:bodyPr/>
          <a:lstStyle/>
          <a:p>
            <a:fld id="{5BC24C61-EE73-4030-B6C8-4E37F90934FB}" type="slidenum">
              <a:rPr lang="es-EC" smtClean="0"/>
              <a:t>31</a:t>
            </a:fld>
            <a:endParaRPr lang="es-EC"/>
          </a:p>
        </p:txBody>
      </p:sp>
    </p:spTree>
    <p:extLst>
      <p:ext uri="{BB962C8B-B14F-4D97-AF65-F5344CB8AC3E}">
        <p14:creationId xmlns:p14="http://schemas.microsoft.com/office/powerpoint/2010/main" val="1018311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solidFill>
                  <a:srgbClr val="000000"/>
                </a:solidFill>
                <a:latin typeface="Times New Roman" panose="02020603050405020304" pitchFamily="18" charset="0"/>
                <a:ea typeface="Times New Roman" panose="02020603050405020304" pitchFamily="18" charset="0"/>
              </a:rPr>
              <a:t>Muestras de </a:t>
            </a:r>
            <a:r>
              <a:rPr lang="es-EC" dirty="0" err="1" smtClean="0">
                <a:solidFill>
                  <a:srgbClr val="000000"/>
                </a:solidFill>
                <a:latin typeface="Times New Roman" panose="02020603050405020304" pitchFamily="18" charset="0"/>
                <a:ea typeface="Times New Roman" panose="02020603050405020304" pitchFamily="18" charset="0"/>
              </a:rPr>
              <a:t>AgNPs</a:t>
            </a:r>
            <a:r>
              <a:rPr lang="es-EC" dirty="0" smtClean="0">
                <a:solidFill>
                  <a:srgbClr val="000000"/>
                </a:solidFill>
                <a:latin typeface="Times New Roman" panose="02020603050405020304" pitchFamily="18" charset="0"/>
                <a:ea typeface="Times New Roman" panose="02020603050405020304" pitchFamily="18" charset="0"/>
              </a:rPr>
              <a:t> y PEDOT: PSS en concentraciones de 1% y 2% se obtienen películas finas uniformes en la parte central del substrato</a:t>
            </a:r>
            <a:endParaRPr lang="es-EC" dirty="0" smtClean="0"/>
          </a:p>
          <a:p>
            <a:endParaRPr lang="es-EC" dirty="0" smtClean="0"/>
          </a:p>
          <a:p>
            <a:r>
              <a:rPr lang="es-EC" dirty="0" err="1" smtClean="0"/>
              <a:t>Colorimetria</a:t>
            </a:r>
            <a:r>
              <a:rPr lang="es-EC" dirty="0" smtClean="0"/>
              <a:t> vidrio</a:t>
            </a:r>
          </a:p>
          <a:p>
            <a:r>
              <a:rPr lang="es-EC" dirty="0" smtClean="0"/>
              <a:t>Color </a:t>
            </a:r>
            <a:r>
              <a:rPr lang="es-EC" dirty="0" err="1" smtClean="0"/>
              <a:t>amarillo..mejor</a:t>
            </a:r>
            <a:r>
              <a:rPr lang="es-EC" dirty="0" smtClean="0"/>
              <a:t> película en oxido de silicio…Parte central </a:t>
            </a:r>
            <a:r>
              <a:rPr lang="es-EC" dirty="0" err="1" smtClean="0"/>
              <a:t>homogenea</a:t>
            </a:r>
            <a:endParaRPr lang="es-EC" dirty="0" smtClean="0"/>
          </a:p>
          <a:p>
            <a:endParaRPr lang="es-EC" dirty="0" smtClean="0"/>
          </a:p>
          <a:p>
            <a:r>
              <a:rPr lang="es-EC" dirty="0" err="1" smtClean="0"/>
              <a:t>Solucion</a:t>
            </a:r>
            <a:r>
              <a:rPr lang="es-EC" dirty="0" smtClean="0"/>
              <a:t> de agua….Mas homogeneidad…mas estudio….</a:t>
            </a:r>
          </a:p>
          <a:p>
            <a:r>
              <a:rPr lang="es-EC" dirty="0" smtClean="0"/>
              <a:t>Dentro de las </a:t>
            </a:r>
            <a:r>
              <a:rPr lang="es-EC" dirty="0" err="1" smtClean="0"/>
              <a:t>carac</a:t>
            </a:r>
            <a:r>
              <a:rPr lang="es-EC" dirty="0" smtClean="0"/>
              <a:t>…</a:t>
            </a:r>
            <a:endParaRPr lang="es-EC" dirty="0"/>
          </a:p>
        </p:txBody>
      </p:sp>
      <p:sp>
        <p:nvSpPr>
          <p:cNvPr id="4" name="Marcador de número de diapositiva 3"/>
          <p:cNvSpPr>
            <a:spLocks noGrp="1"/>
          </p:cNvSpPr>
          <p:nvPr>
            <p:ph type="sldNum" sz="quarter" idx="10"/>
          </p:nvPr>
        </p:nvSpPr>
        <p:spPr/>
        <p:txBody>
          <a:bodyPr/>
          <a:lstStyle/>
          <a:p>
            <a:fld id="{5BC24C61-EE73-4030-B6C8-4E37F90934FB}" type="slidenum">
              <a:rPr lang="es-EC" smtClean="0"/>
              <a:t>33</a:t>
            </a:fld>
            <a:endParaRPr lang="es-EC"/>
          </a:p>
        </p:txBody>
      </p:sp>
    </p:spTree>
    <p:extLst>
      <p:ext uri="{BB962C8B-B14F-4D97-AF65-F5344CB8AC3E}">
        <p14:creationId xmlns:p14="http://schemas.microsoft.com/office/powerpoint/2010/main" val="2771522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No se observa el espectro de NPS</a:t>
            </a:r>
          </a:p>
          <a:p>
            <a:endParaRPr lang="es-EC" dirty="0" smtClean="0"/>
          </a:p>
          <a:p>
            <a:r>
              <a:rPr lang="es-EC" dirty="0" smtClean="0"/>
              <a:t>Se determino</a:t>
            </a:r>
            <a:r>
              <a:rPr lang="es-EC" baseline="0" dirty="0" smtClean="0"/>
              <a:t> el espesor</a:t>
            </a:r>
          </a:p>
          <a:p>
            <a:endParaRPr lang="es-EC" dirty="0"/>
          </a:p>
        </p:txBody>
      </p:sp>
      <p:sp>
        <p:nvSpPr>
          <p:cNvPr id="4" name="Marcador de número de diapositiva 3"/>
          <p:cNvSpPr>
            <a:spLocks noGrp="1"/>
          </p:cNvSpPr>
          <p:nvPr>
            <p:ph type="sldNum" sz="quarter" idx="10"/>
          </p:nvPr>
        </p:nvSpPr>
        <p:spPr/>
        <p:txBody>
          <a:bodyPr/>
          <a:lstStyle/>
          <a:p>
            <a:fld id="{5BC24C61-EE73-4030-B6C8-4E37F90934FB}" type="slidenum">
              <a:rPr lang="es-EC" smtClean="0"/>
              <a:t>34</a:t>
            </a:fld>
            <a:endParaRPr lang="es-EC"/>
          </a:p>
        </p:txBody>
      </p:sp>
    </p:spTree>
    <p:extLst>
      <p:ext uri="{BB962C8B-B14F-4D97-AF65-F5344CB8AC3E}">
        <p14:creationId xmlns:p14="http://schemas.microsoft.com/office/powerpoint/2010/main" val="3078219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smtClean="0"/>
              <a:t>Variacion</a:t>
            </a:r>
            <a:r>
              <a:rPr lang="es-EC" dirty="0" smtClean="0"/>
              <a:t> de espesor </a:t>
            </a:r>
          </a:p>
          <a:p>
            <a:r>
              <a:rPr lang="es-EC" dirty="0" smtClean="0"/>
              <a:t>Depende dureza del substrato….</a:t>
            </a:r>
            <a:r>
              <a:rPr lang="es-EC" dirty="0" err="1" smtClean="0"/>
              <a:t>dif</a:t>
            </a:r>
            <a:r>
              <a:rPr lang="es-EC" dirty="0" smtClean="0"/>
              <a:t> </a:t>
            </a:r>
            <a:r>
              <a:rPr lang="es-EC" dirty="0" err="1" smtClean="0"/>
              <a:t>cristalizaqvcion</a:t>
            </a:r>
            <a:endParaRPr lang="es-EC" dirty="0" smtClean="0"/>
          </a:p>
          <a:p>
            <a:r>
              <a:rPr lang="es-EC" dirty="0" err="1" smtClean="0"/>
              <a:t>Oxisodo</a:t>
            </a:r>
            <a:r>
              <a:rPr lang="es-EC" dirty="0" smtClean="0"/>
              <a:t>…cristalina</a:t>
            </a:r>
          </a:p>
          <a:p>
            <a:r>
              <a:rPr lang="es-EC" dirty="0" smtClean="0"/>
              <a:t>Vidrio…amorfa</a:t>
            </a:r>
          </a:p>
          <a:p>
            <a:endParaRPr lang="es-EC" dirty="0"/>
          </a:p>
        </p:txBody>
      </p:sp>
      <p:sp>
        <p:nvSpPr>
          <p:cNvPr id="4" name="Marcador de número de diapositiva 3"/>
          <p:cNvSpPr>
            <a:spLocks noGrp="1"/>
          </p:cNvSpPr>
          <p:nvPr>
            <p:ph type="sldNum" sz="quarter" idx="10"/>
          </p:nvPr>
        </p:nvSpPr>
        <p:spPr/>
        <p:txBody>
          <a:bodyPr/>
          <a:lstStyle/>
          <a:p>
            <a:fld id="{5BC24C61-EE73-4030-B6C8-4E37F90934FB}" type="slidenum">
              <a:rPr lang="es-EC" smtClean="0"/>
              <a:t>35</a:t>
            </a:fld>
            <a:endParaRPr lang="es-EC"/>
          </a:p>
        </p:txBody>
      </p:sp>
    </p:spTree>
    <p:extLst>
      <p:ext uri="{BB962C8B-B14F-4D97-AF65-F5344CB8AC3E}">
        <p14:creationId xmlns:p14="http://schemas.microsoft.com/office/powerpoint/2010/main" val="3942906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BC24C61-EE73-4030-B6C8-4E37F90934FB}" type="slidenum">
              <a:rPr lang="es-EC" smtClean="0"/>
              <a:t>37</a:t>
            </a:fld>
            <a:endParaRPr lang="es-EC"/>
          </a:p>
        </p:txBody>
      </p:sp>
    </p:spTree>
    <p:extLst>
      <p:ext uri="{BB962C8B-B14F-4D97-AF65-F5344CB8AC3E}">
        <p14:creationId xmlns:p14="http://schemas.microsoft.com/office/powerpoint/2010/main" val="239527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Con todos los análisis…0,2%</a:t>
            </a:r>
            <a:r>
              <a:rPr lang="es-EC" baseline="0" dirty="0" smtClean="0"/>
              <a:t> mejor conductividad y menor rugosidad</a:t>
            </a:r>
          </a:p>
          <a:p>
            <a:r>
              <a:rPr lang="es-EC" baseline="0" dirty="0" smtClean="0"/>
              <a:t>Mejor muestra</a:t>
            </a:r>
          </a:p>
          <a:p>
            <a:endParaRPr lang="es-EC" dirty="0"/>
          </a:p>
        </p:txBody>
      </p:sp>
      <p:sp>
        <p:nvSpPr>
          <p:cNvPr id="4" name="Marcador de número de diapositiva 3"/>
          <p:cNvSpPr>
            <a:spLocks noGrp="1"/>
          </p:cNvSpPr>
          <p:nvPr>
            <p:ph type="sldNum" sz="quarter" idx="10"/>
          </p:nvPr>
        </p:nvSpPr>
        <p:spPr/>
        <p:txBody>
          <a:bodyPr/>
          <a:lstStyle/>
          <a:p>
            <a:fld id="{5BC24C61-EE73-4030-B6C8-4E37F90934FB}" type="slidenum">
              <a:rPr lang="es-EC" smtClean="0"/>
              <a:t>39</a:t>
            </a:fld>
            <a:endParaRPr lang="es-EC"/>
          </a:p>
        </p:txBody>
      </p:sp>
    </p:spTree>
    <p:extLst>
      <p:ext uri="{BB962C8B-B14F-4D97-AF65-F5344CB8AC3E}">
        <p14:creationId xmlns:p14="http://schemas.microsoft.com/office/powerpoint/2010/main" val="11459249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BC24C61-EE73-4030-B6C8-4E37F90934FB}" type="slidenum">
              <a:rPr lang="es-EC" smtClean="0"/>
              <a:t>45</a:t>
            </a:fld>
            <a:endParaRPr lang="es-EC"/>
          </a:p>
        </p:txBody>
      </p:sp>
    </p:spTree>
    <p:extLst>
      <p:ext uri="{BB962C8B-B14F-4D97-AF65-F5344CB8AC3E}">
        <p14:creationId xmlns:p14="http://schemas.microsoft.com/office/powerpoint/2010/main" val="1285138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solidFill>
                  <a:srgbClr val="000000"/>
                </a:solidFill>
                <a:ea typeface="Times New Roman" panose="02020603050405020304" pitchFamily="18" charset="0"/>
              </a:rPr>
              <a:t>1Precursor metálico</a:t>
            </a:r>
          </a:p>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solidFill>
                  <a:srgbClr val="000000"/>
                </a:solidFill>
                <a:ea typeface="Times New Roman" panose="02020603050405020304" pitchFamily="18" charset="0"/>
              </a:rPr>
              <a:t>2Agente reductor </a:t>
            </a:r>
          </a:p>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solidFill>
                  <a:srgbClr val="000000"/>
                </a:solidFill>
                <a:ea typeface="Times New Roman" panose="02020603050405020304" pitchFamily="18" charset="0"/>
              </a:rPr>
              <a:t>3Agente estabilizante</a:t>
            </a:r>
          </a:p>
          <a:p>
            <a:pPr marL="0" marR="0" indent="0" algn="l" defTabSz="914400" rtl="0" eaLnBrk="1" fontAlgn="auto" latinLnBrk="0" hangingPunct="1">
              <a:lnSpc>
                <a:spcPct val="100000"/>
              </a:lnSpc>
              <a:spcBef>
                <a:spcPts val="0"/>
              </a:spcBef>
              <a:spcAft>
                <a:spcPts val="0"/>
              </a:spcAft>
              <a:buClrTx/>
              <a:buSzTx/>
              <a:buFontTx/>
              <a:buNone/>
              <a:tabLst/>
              <a:defRPr/>
            </a:pPr>
            <a:endParaRPr lang="es-EC"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solidFill>
                  <a:srgbClr val="000000"/>
                </a:solidFill>
              </a:rPr>
              <a:t>Se </a:t>
            </a:r>
            <a:r>
              <a:rPr lang="es-EC" dirty="0" err="1" smtClean="0">
                <a:solidFill>
                  <a:srgbClr val="000000"/>
                </a:solidFill>
              </a:rPr>
              <a:t>requeiren</a:t>
            </a:r>
            <a:r>
              <a:rPr lang="es-EC" dirty="0" smtClean="0">
                <a:solidFill>
                  <a:srgbClr val="000000"/>
                </a:solidFill>
              </a:rPr>
              <a:t> factores de luz, pH, Temperatura</a:t>
            </a:r>
          </a:p>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solidFill>
                  <a:srgbClr val="000000"/>
                </a:solidFill>
              </a:rPr>
              <a:t>Pueden</a:t>
            </a:r>
            <a:r>
              <a:rPr lang="es-EC" baseline="0" dirty="0" smtClean="0">
                <a:solidFill>
                  <a:srgbClr val="000000"/>
                </a:solidFill>
              </a:rPr>
              <a:t> precipitar</a:t>
            </a:r>
            <a:endParaRPr lang="es-EC" dirty="0" smtClean="0"/>
          </a:p>
          <a:p>
            <a:endParaRPr lang="es-EC" dirty="0"/>
          </a:p>
        </p:txBody>
      </p:sp>
      <p:sp>
        <p:nvSpPr>
          <p:cNvPr id="4" name="Marcador de número de diapositiva 3"/>
          <p:cNvSpPr>
            <a:spLocks noGrp="1"/>
          </p:cNvSpPr>
          <p:nvPr>
            <p:ph type="sldNum" sz="quarter" idx="10"/>
          </p:nvPr>
        </p:nvSpPr>
        <p:spPr/>
        <p:txBody>
          <a:bodyPr/>
          <a:lstStyle/>
          <a:p>
            <a:fld id="{5BC24C61-EE73-4030-B6C8-4E37F90934FB}" type="slidenum">
              <a:rPr lang="es-EC" smtClean="0"/>
              <a:t>7</a:t>
            </a:fld>
            <a:endParaRPr lang="es-EC"/>
          </a:p>
        </p:txBody>
      </p:sp>
    </p:spTree>
    <p:extLst>
      <p:ext uri="{BB962C8B-B14F-4D97-AF65-F5344CB8AC3E}">
        <p14:creationId xmlns:p14="http://schemas.microsoft.com/office/powerpoint/2010/main" val="3366840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El principal objetivo es optimizar una o varias propiedades del substrato recubierto (Cruz, 2016).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1)deposición.</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2)La segunda etapa es la de centrifugación, en la cual el líquido fluye hacia el exterior rápidamente debido a la fuerza centrífuga.</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3) </a:t>
            </a:r>
            <a:r>
              <a:rPr lang="es-EC" sz="1200" kern="1200" dirty="0" err="1" smtClean="0">
                <a:solidFill>
                  <a:schemeClr val="tx1"/>
                </a:solidFill>
                <a:effectLst/>
                <a:latin typeface="+mn-lt"/>
                <a:ea typeface="+mn-ea"/>
                <a:cs typeface="+mn-cs"/>
              </a:rPr>
              <a:t>descentrifugación</a:t>
            </a:r>
            <a:r>
              <a:rPr lang="es-EC" sz="1200" kern="1200" dirty="0" smtClean="0">
                <a:solidFill>
                  <a:schemeClr val="tx1"/>
                </a:solidFill>
                <a:effectLst/>
                <a:latin typeface="+mn-lt"/>
                <a:ea typeface="+mn-ea"/>
                <a:cs typeface="+mn-cs"/>
              </a:rPr>
              <a:t>, en la que se detiene la centrifugación y el exceso de líquido sale del substrato en forma de gotas</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4)evaporación, donde la película se adelgaza para obtener el espesor </a:t>
            </a:r>
            <a:endParaRPr lang="en-US" sz="1200" kern="1200" dirty="0" smtClean="0">
              <a:solidFill>
                <a:schemeClr val="tx1"/>
              </a:solidFill>
              <a:effectLst/>
              <a:latin typeface="+mn-lt"/>
              <a:ea typeface="+mn-ea"/>
              <a:cs typeface="+mn-cs"/>
            </a:endParaRPr>
          </a:p>
          <a:p>
            <a:endParaRPr lang="es-EC" dirty="0" smtClean="0"/>
          </a:p>
          <a:p>
            <a:r>
              <a:rPr lang="es-EC" dirty="0" smtClean="0"/>
              <a:t>Se corrigen con la densidad del material….solvente agua…varios procesos de crecimiento , subir TEMP y </a:t>
            </a:r>
            <a:r>
              <a:rPr lang="es-EC" dirty="0" err="1" smtClean="0"/>
              <a:t>Radiacion</a:t>
            </a:r>
            <a:r>
              <a:rPr lang="es-EC" dirty="0" smtClean="0"/>
              <a:t> UV substrato</a:t>
            </a:r>
            <a:endParaRPr lang="es-EC" dirty="0"/>
          </a:p>
        </p:txBody>
      </p:sp>
      <p:sp>
        <p:nvSpPr>
          <p:cNvPr id="4" name="Marcador de número de diapositiva 3"/>
          <p:cNvSpPr>
            <a:spLocks noGrp="1"/>
          </p:cNvSpPr>
          <p:nvPr>
            <p:ph type="sldNum" sz="quarter" idx="10"/>
          </p:nvPr>
        </p:nvSpPr>
        <p:spPr/>
        <p:txBody>
          <a:bodyPr/>
          <a:lstStyle/>
          <a:p>
            <a:fld id="{5BC24C61-EE73-4030-B6C8-4E37F90934FB}" type="slidenum">
              <a:rPr lang="es-EC" smtClean="0"/>
              <a:t>8</a:t>
            </a:fld>
            <a:endParaRPr lang="es-EC"/>
          </a:p>
        </p:txBody>
      </p:sp>
    </p:spTree>
    <p:extLst>
      <p:ext uri="{BB962C8B-B14F-4D97-AF65-F5344CB8AC3E}">
        <p14:creationId xmlns:p14="http://schemas.microsoft.com/office/powerpoint/2010/main" val="2587116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solidFill>
                  <a:srgbClr val="000000"/>
                </a:solidFill>
                <a:latin typeface="Times New Roman" panose="02020603050405020304" pitchFamily="18" charset="0"/>
                <a:ea typeface="Times New Roman" panose="02020603050405020304" pitchFamily="18" charset="0"/>
              </a:rPr>
              <a:t>Para el estudio del tamaño de las </a:t>
            </a:r>
            <a:r>
              <a:rPr lang="es-EC" dirty="0" err="1" smtClean="0">
                <a:solidFill>
                  <a:srgbClr val="000000"/>
                </a:solidFill>
                <a:latin typeface="Times New Roman" panose="02020603050405020304" pitchFamily="18" charset="0"/>
                <a:ea typeface="Times New Roman" panose="02020603050405020304" pitchFamily="18" charset="0"/>
              </a:rPr>
              <a:t>NPs</a:t>
            </a:r>
            <a:r>
              <a:rPr lang="es-EC" dirty="0" smtClean="0">
                <a:solidFill>
                  <a:srgbClr val="000000"/>
                </a:solidFill>
                <a:latin typeface="Times New Roman" panose="02020603050405020304" pitchFamily="18" charset="0"/>
                <a:ea typeface="Times New Roman" panose="02020603050405020304" pitchFamily="18" charset="0"/>
              </a:rPr>
              <a:t> se realizaron varios ensayos, en los cuales primero se varió la concentración de sal de plata, después la del reductor y por último la del agente estabilizante, comparando los procesos mediante su estabilidad en el tiempo.</a:t>
            </a:r>
            <a:endParaRPr lang="en-US" sz="1100" dirty="0" smtClean="0">
              <a:solidFill>
                <a:srgbClr val="000000"/>
              </a:solidFill>
              <a:effectLst/>
              <a:latin typeface="Arial" panose="020B0604020202020204" pitchFamily="34" charset="0"/>
              <a:ea typeface="Arial" panose="020B0604020202020204" pitchFamily="34" charset="0"/>
            </a:endParaRPr>
          </a:p>
          <a:p>
            <a:endParaRPr lang="es-EC" dirty="0" smtClean="0"/>
          </a:p>
          <a:p>
            <a:r>
              <a:rPr lang="es-EC" sz="1200" kern="1200" dirty="0" smtClean="0">
                <a:solidFill>
                  <a:schemeClr val="tx1"/>
                </a:solidFill>
                <a:effectLst/>
                <a:latin typeface="+mn-lt"/>
                <a:ea typeface="+mn-ea"/>
                <a:cs typeface="+mn-cs"/>
              </a:rPr>
              <a:t>Para el crecimiento de películas finas se deben tener tamaños de </a:t>
            </a:r>
            <a:r>
              <a:rPr lang="es-EC" sz="1200" kern="1200" dirty="0" err="1" smtClean="0">
                <a:solidFill>
                  <a:schemeClr val="tx1"/>
                </a:solidFill>
                <a:effectLst/>
                <a:latin typeface="+mn-lt"/>
                <a:ea typeface="+mn-ea"/>
                <a:cs typeface="+mn-cs"/>
              </a:rPr>
              <a:t>nanoparticulas</a:t>
            </a:r>
            <a:r>
              <a:rPr lang="es-EC" sz="1200" kern="1200" dirty="0" smtClean="0">
                <a:solidFill>
                  <a:schemeClr val="tx1"/>
                </a:solidFill>
                <a:effectLst/>
                <a:latin typeface="+mn-lt"/>
                <a:ea typeface="+mn-ea"/>
                <a:cs typeface="+mn-cs"/>
              </a:rPr>
              <a:t> de plata (</a:t>
            </a:r>
            <a:r>
              <a:rPr lang="es-EC" sz="1200" kern="1200" dirty="0" err="1" smtClean="0">
                <a:solidFill>
                  <a:schemeClr val="tx1"/>
                </a:solidFill>
                <a:effectLst/>
                <a:latin typeface="+mn-lt"/>
                <a:ea typeface="+mn-ea"/>
                <a:cs typeface="+mn-cs"/>
              </a:rPr>
              <a:t>AgNPs</a:t>
            </a:r>
            <a:r>
              <a:rPr lang="es-EC" sz="1200" kern="1200" dirty="0" smtClean="0">
                <a:solidFill>
                  <a:schemeClr val="tx1"/>
                </a:solidFill>
                <a:effectLst/>
                <a:latin typeface="+mn-lt"/>
                <a:ea typeface="+mn-ea"/>
                <a:cs typeface="+mn-cs"/>
              </a:rPr>
              <a:t>) de la orden de los 5 </a:t>
            </a:r>
            <a:r>
              <a:rPr lang="es-EC" sz="1200" kern="1200" dirty="0" err="1" smtClean="0">
                <a:solidFill>
                  <a:schemeClr val="tx1"/>
                </a:solidFill>
                <a:effectLst/>
                <a:latin typeface="+mn-lt"/>
                <a:ea typeface="+mn-ea"/>
                <a:cs typeface="+mn-cs"/>
              </a:rPr>
              <a:t>nm</a:t>
            </a:r>
            <a:r>
              <a:rPr lang="es-EC" sz="1200" kern="1200" dirty="0" smtClean="0">
                <a:solidFill>
                  <a:schemeClr val="tx1"/>
                </a:solidFill>
                <a:effectLst/>
                <a:latin typeface="+mn-lt"/>
                <a:ea typeface="+mn-ea"/>
                <a:cs typeface="+mn-cs"/>
              </a:rPr>
              <a:t> hasta 20nm</a:t>
            </a:r>
            <a:endParaRPr lang="es-EC" dirty="0"/>
          </a:p>
        </p:txBody>
      </p:sp>
      <p:sp>
        <p:nvSpPr>
          <p:cNvPr id="4" name="Marcador de número de diapositiva 3"/>
          <p:cNvSpPr>
            <a:spLocks noGrp="1"/>
          </p:cNvSpPr>
          <p:nvPr>
            <p:ph type="sldNum" sz="quarter" idx="10"/>
          </p:nvPr>
        </p:nvSpPr>
        <p:spPr/>
        <p:txBody>
          <a:bodyPr/>
          <a:lstStyle/>
          <a:p>
            <a:fld id="{5BC24C61-EE73-4030-B6C8-4E37F90934FB}" type="slidenum">
              <a:rPr lang="es-EC" smtClean="0"/>
              <a:t>12</a:t>
            </a:fld>
            <a:endParaRPr lang="es-EC"/>
          </a:p>
        </p:txBody>
      </p:sp>
    </p:spTree>
    <p:extLst>
      <p:ext uri="{BB962C8B-B14F-4D97-AF65-F5344CB8AC3E}">
        <p14:creationId xmlns:p14="http://schemas.microsoft.com/office/powerpoint/2010/main" val="990282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UV </a:t>
            </a:r>
            <a:r>
              <a:rPr lang="es-ES" dirty="0" smtClean="0"/>
              <a:t>Int:100, </a:t>
            </a:r>
            <a:r>
              <a:rPr lang="es-ES" dirty="0" err="1" smtClean="0"/>
              <a:t>Acum</a:t>
            </a:r>
            <a:r>
              <a:rPr lang="es-ES" dirty="0" smtClean="0"/>
              <a:t>: 10</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TEM) </a:t>
            </a:r>
            <a:r>
              <a:rPr lang="es-EC" sz="1200" kern="1200" dirty="0" err="1" smtClean="0">
                <a:solidFill>
                  <a:schemeClr val="tx1"/>
                </a:solidFill>
                <a:effectLst/>
                <a:latin typeface="+mn-lt"/>
                <a:ea typeface="+mn-ea"/>
                <a:cs typeface="+mn-cs"/>
              </a:rPr>
              <a:t>Spirit</a:t>
            </a:r>
            <a:r>
              <a:rPr lang="es-EC" sz="1200" kern="1200" dirty="0" smtClean="0">
                <a:solidFill>
                  <a:schemeClr val="tx1"/>
                </a:solidFill>
                <a:effectLst/>
                <a:latin typeface="+mn-lt"/>
                <a:ea typeface="+mn-ea"/>
                <a:cs typeface="+mn-cs"/>
              </a:rPr>
              <a:t> Twin de </a:t>
            </a:r>
            <a:r>
              <a:rPr lang="es-EC" sz="1200" kern="1200" dirty="0" err="1" smtClean="0">
                <a:solidFill>
                  <a:schemeClr val="tx1"/>
                </a:solidFill>
                <a:effectLst/>
                <a:latin typeface="+mn-lt"/>
                <a:ea typeface="+mn-ea"/>
                <a:cs typeface="+mn-cs"/>
              </a:rPr>
              <a:t>Tecnai</a:t>
            </a:r>
            <a:r>
              <a:rPr lang="es-EC" sz="1200" kern="1200" dirty="0" smtClean="0">
                <a:solidFill>
                  <a:schemeClr val="tx1"/>
                </a:solidFill>
                <a:effectLst/>
                <a:latin typeface="+mn-lt"/>
                <a:ea typeface="+mn-ea"/>
                <a:cs typeface="+mn-cs"/>
              </a:rPr>
              <a:t>, con voltaje de 80kV, en </a:t>
            </a:r>
            <a:r>
              <a:rPr lang="es-EC" sz="1200" kern="1200" dirty="0" err="1" smtClean="0">
                <a:solidFill>
                  <a:schemeClr val="tx1"/>
                </a:solidFill>
                <a:effectLst/>
                <a:latin typeface="+mn-lt"/>
                <a:ea typeface="+mn-ea"/>
                <a:cs typeface="+mn-cs"/>
              </a:rPr>
              <a:t>mesh</a:t>
            </a:r>
            <a:r>
              <a:rPr lang="es-EC" sz="1200" kern="1200" dirty="0" smtClean="0">
                <a:solidFill>
                  <a:schemeClr val="tx1"/>
                </a:solidFill>
                <a:effectLst/>
                <a:latin typeface="+mn-lt"/>
                <a:ea typeface="+mn-ea"/>
                <a:cs typeface="+mn-cs"/>
              </a:rPr>
              <a:t> 300 de carbono y </a:t>
            </a:r>
            <a:r>
              <a:rPr lang="es-EC" sz="1200" kern="1200" dirty="0" err="1" smtClean="0">
                <a:solidFill>
                  <a:schemeClr val="tx1"/>
                </a:solidFill>
                <a:effectLst/>
                <a:latin typeface="+mn-lt"/>
                <a:ea typeface="+mn-ea"/>
                <a:cs typeface="+mn-cs"/>
              </a:rPr>
              <a:t>formvar</a:t>
            </a:r>
            <a:r>
              <a:rPr lang="es-EC" sz="1200" kern="1200" dirty="0" smtClean="0">
                <a:solidFill>
                  <a:schemeClr val="tx1"/>
                </a:solidFill>
                <a:effectLst/>
                <a:latin typeface="+mn-lt"/>
                <a:ea typeface="+mn-ea"/>
                <a:cs typeface="+mn-cs"/>
              </a:rPr>
              <a:t>.</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FTIT</a:t>
            </a:r>
            <a:r>
              <a:rPr lang="es-EC" sz="1200" kern="1200" baseline="0" dirty="0" smtClean="0">
                <a:solidFill>
                  <a:schemeClr val="tx1"/>
                </a:solidFill>
                <a:effectLst/>
                <a:latin typeface="+mn-lt"/>
                <a:ea typeface="+mn-ea"/>
                <a:cs typeface="+mn-cs"/>
              </a:rPr>
              <a:t> </a:t>
            </a:r>
            <a:r>
              <a:rPr lang="es-EC" sz="1200" kern="1200" baseline="0" dirty="0" err="1" smtClean="0">
                <a:solidFill>
                  <a:schemeClr val="tx1"/>
                </a:solidFill>
                <a:effectLst/>
                <a:latin typeface="+mn-lt"/>
                <a:ea typeface="+mn-ea"/>
                <a:cs typeface="+mn-cs"/>
              </a:rPr>
              <a:t>int</a:t>
            </a:r>
            <a:r>
              <a:rPr lang="es-EC" sz="1200" kern="1200" baseline="0" dirty="0" smtClean="0">
                <a:solidFill>
                  <a:schemeClr val="tx1"/>
                </a:solidFill>
                <a:effectLst/>
                <a:latin typeface="+mn-lt"/>
                <a:ea typeface="+mn-ea"/>
                <a:cs typeface="+mn-cs"/>
              </a:rPr>
              <a:t> 16</a:t>
            </a:r>
            <a:r>
              <a:rPr lang="es-EC" sz="1200" kern="1200" dirty="0" smtClean="0">
                <a:solidFill>
                  <a:schemeClr val="tx1"/>
                </a:solidFill>
                <a:effectLst/>
                <a:latin typeface="+mn-lt"/>
                <a:ea typeface="+mn-ea"/>
                <a:cs typeface="+mn-cs"/>
              </a:rPr>
              <a:t> </a:t>
            </a:r>
          </a:p>
          <a:p>
            <a:endParaRPr lang="es-EC" dirty="0"/>
          </a:p>
        </p:txBody>
      </p:sp>
      <p:sp>
        <p:nvSpPr>
          <p:cNvPr id="4" name="Marcador de número de diapositiva 3"/>
          <p:cNvSpPr>
            <a:spLocks noGrp="1"/>
          </p:cNvSpPr>
          <p:nvPr>
            <p:ph type="sldNum" sz="quarter" idx="10"/>
          </p:nvPr>
        </p:nvSpPr>
        <p:spPr/>
        <p:txBody>
          <a:bodyPr/>
          <a:lstStyle/>
          <a:p>
            <a:fld id="{5BC24C61-EE73-4030-B6C8-4E37F90934FB}" type="slidenum">
              <a:rPr lang="es-EC" smtClean="0"/>
              <a:t>13</a:t>
            </a:fld>
            <a:endParaRPr lang="es-EC"/>
          </a:p>
        </p:txBody>
      </p:sp>
    </p:spTree>
    <p:extLst>
      <p:ext uri="{BB962C8B-B14F-4D97-AF65-F5344CB8AC3E}">
        <p14:creationId xmlns:p14="http://schemas.microsoft.com/office/powerpoint/2010/main" val="1274913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En cada proceso, los substratos se mantuvieron sumergidos en solución y con agitación horizontal</a:t>
            </a:r>
            <a:endParaRPr lang="en-US" sz="1200" kern="1200" dirty="0" smtClean="0">
              <a:solidFill>
                <a:schemeClr val="tx1"/>
              </a:solidFill>
              <a:effectLst/>
              <a:latin typeface="+mn-lt"/>
              <a:ea typeface="+mn-ea"/>
              <a:cs typeface="+mn-cs"/>
            </a:endParaRPr>
          </a:p>
          <a:p>
            <a:endParaRPr lang="es-EC"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Una vez limpios los </a:t>
            </a:r>
            <a:r>
              <a:rPr lang="es-EC" sz="1200" kern="1200" dirty="0" err="1" smtClean="0">
                <a:solidFill>
                  <a:schemeClr val="tx1"/>
                </a:solidFill>
                <a:effectLst/>
                <a:latin typeface="+mn-lt"/>
                <a:ea typeface="+mn-ea"/>
                <a:cs typeface="+mn-cs"/>
              </a:rPr>
              <a:t>subtratos</a:t>
            </a:r>
            <a:r>
              <a:rPr lang="es-EC" sz="1200" kern="1200" dirty="0" smtClean="0">
                <a:solidFill>
                  <a:schemeClr val="tx1"/>
                </a:solidFill>
                <a:effectLst/>
                <a:latin typeface="+mn-lt"/>
                <a:ea typeface="+mn-ea"/>
                <a:cs typeface="+mn-cs"/>
              </a:rPr>
              <a:t> se procedieron a crecer las películas finas, utilizando dos procesos de centrifugación. El primero con 700 rpm durante 40s y el segundo 1200 rpm por 10s. Posteriormente se dejó reposar la película por 30 s y se secó a temperatura ambiente. </a:t>
            </a:r>
            <a:endParaRPr lang="en-US"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5BC24C61-EE73-4030-B6C8-4E37F90934FB}" type="slidenum">
              <a:rPr lang="es-EC" smtClean="0"/>
              <a:t>14</a:t>
            </a:fld>
            <a:endParaRPr lang="es-EC"/>
          </a:p>
        </p:txBody>
      </p:sp>
    </p:spTree>
    <p:extLst>
      <p:ext uri="{BB962C8B-B14F-4D97-AF65-F5344CB8AC3E}">
        <p14:creationId xmlns:p14="http://schemas.microsoft.com/office/powerpoint/2010/main" val="740196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modo de </a:t>
            </a:r>
            <a:r>
              <a:rPr lang="es-EC" sz="1200" kern="1200" dirty="0" err="1" smtClean="0">
                <a:solidFill>
                  <a:schemeClr val="tx1"/>
                </a:solidFill>
                <a:effectLst/>
                <a:latin typeface="+mn-lt"/>
                <a:ea typeface="+mn-ea"/>
                <a:cs typeface="+mn-cs"/>
              </a:rPr>
              <a:t>ScanAsist</a:t>
            </a:r>
            <a:r>
              <a:rPr lang="es-EC" sz="1200" kern="1200" dirty="0" smtClean="0">
                <a:solidFill>
                  <a:schemeClr val="tx1"/>
                </a:solidFill>
                <a:effectLst/>
                <a:latin typeface="+mn-lt"/>
                <a:ea typeface="+mn-ea"/>
                <a:cs typeface="+mn-cs"/>
              </a:rPr>
              <a:t> (Contacto-</a:t>
            </a:r>
            <a:r>
              <a:rPr lang="es-EC" sz="1200" kern="1200" dirty="0" err="1" smtClean="0">
                <a:solidFill>
                  <a:schemeClr val="tx1"/>
                </a:solidFill>
                <a:effectLst/>
                <a:latin typeface="+mn-lt"/>
                <a:ea typeface="+mn-ea"/>
                <a:cs typeface="+mn-cs"/>
              </a:rPr>
              <a:t>Tapping</a:t>
            </a:r>
            <a:r>
              <a:rPr lang="es-EC" sz="1200" kern="1200" dirty="0" smtClean="0">
                <a:solidFill>
                  <a:schemeClr val="tx1"/>
                </a:solidFill>
                <a:effectLst/>
                <a:latin typeface="+mn-lt"/>
                <a:ea typeface="+mn-ea"/>
                <a:cs typeface="+mn-cs"/>
              </a:rPr>
              <a:t>)</a:t>
            </a:r>
            <a:endParaRPr lang="es-EC" dirty="0"/>
          </a:p>
        </p:txBody>
      </p:sp>
      <p:sp>
        <p:nvSpPr>
          <p:cNvPr id="4" name="Marcador de número de diapositiva 3"/>
          <p:cNvSpPr>
            <a:spLocks noGrp="1"/>
          </p:cNvSpPr>
          <p:nvPr>
            <p:ph type="sldNum" sz="quarter" idx="10"/>
          </p:nvPr>
        </p:nvSpPr>
        <p:spPr/>
        <p:txBody>
          <a:bodyPr/>
          <a:lstStyle/>
          <a:p>
            <a:fld id="{5BC24C61-EE73-4030-B6C8-4E37F90934FB}" type="slidenum">
              <a:rPr lang="es-EC" smtClean="0"/>
              <a:t>15</a:t>
            </a:fld>
            <a:endParaRPr lang="es-EC"/>
          </a:p>
        </p:txBody>
      </p:sp>
    </p:spTree>
    <p:extLst>
      <p:ext uri="{BB962C8B-B14F-4D97-AF65-F5344CB8AC3E}">
        <p14:creationId xmlns:p14="http://schemas.microsoft.com/office/powerpoint/2010/main" val="3670250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A los 15 min la de 10mM </a:t>
            </a:r>
            <a:r>
              <a:rPr lang="es-EC" baseline="0" dirty="0" smtClean="0"/>
              <a:t>tiene b </a:t>
            </a:r>
            <a:r>
              <a:rPr lang="es-EC" baseline="0" dirty="0" err="1" smtClean="0"/>
              <a:t>uen</a:t>
            </a:r>
            <a:r>
              <a:rPr lang="es-EC" baseline="0" dirty="0" smtClean="0"/>
              <a:t> espectro, pero con el paso del tiempo decae</a:t>
            </a:r>
          </a:p>
          <a:p>
            <a:r>
              <a:rPr lang="es-EC" baseline="0" dirty="0" smtClean="0"/>
              <a:t>Con 1mM, </a:t>
            </a:r>
            <a:r>
              <a:rPr lang="es-EC" baseline="0" dirty="0" err="1" smtClean="0"/>
              <a:t>concnetracion</a:t>
            </a:r>
            <a:r>
              <a:rPr lang="es-EC" baseline="0" dirty="0" smtClean="0"/>
              <a:t> usada comúnmente….síntesis lenta y tamaños pequeños </a:t>
            </a:r>
          </a:p>
          <a:p>
            <a:r>
              <a:rPr lang="es-EC" baseline="0" dirty="0" smtClean="0"/>
              <a:t>5mM…AUMENTO eficiencia de absorción…mayor reducción de la plata, mejora espectro</a:t>
            </a:r>
          </a:p>
          <a:p>
            <a:endParaRPr lang="es-EC" dirty="0"/>
          </a:p>
        </p:txBody>
      </p:sp>
      <p:sp>
        <p:nvSpPr>
          <p:cNvPr id="4" name="Marcador de número de diapositiva 3"/>
          <p:cNvSpPr>
            <a:spLocks noGrp="1"/>
          </p:cNvSpPr>
          <p:nvPr>
            <p:ph type="sldNum" sz="quarter" idx="10"/>
          </p:nvPr>
        </p:nvSpPr>
        <p:spPr/>
        <p:txBody>
          <a:bodyPr/>
          <a:lstStyle/>
          <a:p>
            <a:fld id="{5BC24C61-EE73-4030-B6C8-4E37F90934FB}" type="slidenum">
              <a:rPr lang="es-EC" smtClean="0"/>
              <a:t>19</a:t>
            </a:fld>
            <a:endParaRPr lang="es-EC"/>
          </a:p>
        </p:txBody>
      </p:sp>
    </p:spTree>
    <p:extLst>
      <p:ext uri="{BB962C8B-B14F-4D97-AF65-F5344CB8AC3E}">
        <p14:creationId xmlns:p14="http://schemas.microsoft.com/office/powerpoint/2010/main" val="3845886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userDrawn="1"/>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7933" name="CorelDRAW" r:id="rId3" imgW="7748626" imgH="4759452" progId="CorelDRAW.Graphic.12">
                  <p:embed/>
                </p:oleObj>
              </mc:Choice>
              <mc:Fallback>
                <p:oleObj name="CorelDRAW" r:id="rId3" imgW="7748626" imgH="4759452" progId="CorelDRAW.Graphic.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s-EC" altLang="es-EC" sz="1400">
              <a:solidFill>
                <a:srgbClr val="000000"/>
              </a:solidFill>
            </a:endParaRPr>
          </a:p>
        </p:txBody>
      </p:sp>
      <p:sp>
        <p:nvSpPr>
          <p:cNvPr id="4" name="Rectangle 25"/>
          <p:cNvSpPr>
            <a:spLocks noChangeArrowheads="1"/>
          </p:cNvSpPr>
          <p:nvPr userDrawn="1"/>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s-EC" altLang="es-EC" sz="1400">
              <a:solidFill>
                <a:srgbClr val="000000"/>
              </a:solidFill>
            </a:endParaRPr>
          </a:p>
        </p:txBody>
      </p:sp>
      <p:sp>
        <p:nvSpPr>
          <p:cNvPr id="5" name="Rectangle 26"/>
          <p:cNvSpPr>
            <a:spLocks noChangeArrowheads="1"/>
          </p:cNvSpPr>
          <p:nvPr userDrawn="1"/>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s-EC" altLang="es-EC" sz="1400">
              <a:solidFill>
                <a:srgbClr val="000000"/>
              </a:solidFill>
            </a:endParaRPr>
          </a:p>
        </p:txBody>
      </p:sp>
      <p:sp>
        <p:nvSpPr>
          <p:cNvPr id="6" name="Rectangle 27"/>
          <p:cNvSpPr>
            <a:spLocks noChangeArrowheads="1"/>
          </p:cNvSpPr>
          <p:nvPr userDrawn="1"/>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s-EC" altLang="es-EC" sz="1400">
              <a:solidFill>
                <a:srgbClr val="000000"/>
              </a:solidFill>
            </a:endParaRPr>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17488" y="260350"/>
            <a:ext cx="792162" cy="7921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s-EC" altLang="es-EC">
              <a:solidFill>
                <a:srgbClr val="000000"/>
              </a:solidFill>
            </a:endParaRPr>
          </a:p>
        </p:txBody>
      </p:sp>
      <p:pic>
        <p:nvPicPr>
          <p:cNvPr id="9" name="Picture 49" descr="LOGO ESPE ORIGINAL copi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42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1301840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3440435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3505896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2265878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1458257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3741239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Tree>
    <p:extLst>
      <p:ext uri="{BB962C8B-B14F-4D97-AF65-F5344CB8AC3E}">
        <p14:creationId xmlns:p14="http://schemas.microsoft.com/office/powerpoint/2010/main" val="2489080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3633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910307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600146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s-EC" altLang="es-EC">
              <a:solidFill>
                <a:srgbClr val="000000"/>
              </a:solidFill>
            </a:endParaRPr>
          </a:p>
        </p:txBody>
      </p:sp>
      <p:sp>
        <p:nvSpPr>
          <p:cNvPr id="1027"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s-EC" altLang="es-EC">
              <a:solidFill>
                <a:srgbClr val="000000"/>
              </a:solidFill>
            </a:endParaRPr>
          </a:p>
        </p:txBody>
      </p:sp>
      <p:sp>
        <p:nvSpPr>
          <p:cNvPr id="1028"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EC">
              <a:solidFill>
                <a:srgbClr val="000000"/>
              </a:solidFill>
            </a:endParaRPr>
          </a:p>
        </p:txBody>
      </p:sp>
      <p:sp>
        <p:nvSpPr>
          <p:cNvPr id="1029"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EC">
              <a:solidFill>
                <a:srgbClr val="000000"/>
              </a:solidFill>
            </a:endParaRPr>
          </a:p>
        </p:txBody>
      </p:sp>
      <p:pic>
        <p:nvPicPr>
          <p:cNvPr id="1030" name="Picture 26" descr="LOGO ESPE ORIGINAL copia"/>
          <p:cNvPicPr>
            <a:picLocks noChangeAspect="1" noChangeArrowheads="1"/>
          </p:cNvPicPr>
          <p:nvPr userDrawn="1"/>
        </p:nvPicPr>
        <p:blipFill>
          <a:blip r:embed="rId13">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27670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 Id="rId5" Type="http://schemas.openxmlformats.org/officeDocument/2006/relationships/image" Target="../media/image17.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microsoft.com/office/2007/relationships/hdphoto" Target="../media/hdphoto2.wdp"/><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image" Target="../media/image18.png"/><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2.xml"/><Relationship Id="rId6" Type="http://schemas.microsoft.com/office/2007/relationships/hdphoto" Target="../media/hdphoto3.wdp"/><Relationship Id="rId11" Type="http://schemas.microsoft.com/office/2007/relationships/diagramDrawing" Target="../diagrams/drawing2.xml"/><Relationship Id="rId5" Type="http://schemas.openxmlformats.org/officeDocument/2006/relationships/image" Target="../media/image20.png"/><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image" Target="../media/image19.png"/><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1.jpeg"/><Relationship Id="rId7" Type="http://schemas.openxmlformats.org/officeDocument/2006/relationships/diagramColors" Target="../diagrams/colors5.xml"/><Relationship Id="rId12"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image" Target="../media/image24.jpeg"/><Relationship Id="rId5" Type="http://schemas.openxmlformats.org/officeDocument/2006/relationships/diagramLayout" Target="../diagrams/layout5.xml"/><Relationship Id="rId10" Type="http://schemas.openxmlformats.org/officeDocument/2006/relationships/image" Target="../media/image23.png"/><Relationship Id="rId4" Type="http://schemas.openxmlformats.org/officeDocument/2006/relationships/diagramData" Target="../diagrams/data5.xml"/><Relationship Id="rId9"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oleObject" Target="../embeddings/oleObject2.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microsoft.com/office/2007/relationships/hdphoto" Target="../media/hdphoto4.wdp"/><Relationship Id="rId5" Type="http://schemas.openxmlformats.org/officeDocument/2006/relationships/image" Target="../media/image30.png"/><Relationship Id="rId4" Type="http://schemas.openxmlformats.org/officeDocument/2006/relationships/image" Target="../media/image28.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9.xml"/><Relationship Id="rId7" Type="http://schemas.openxmlformats.org/officeDocument/2006/relationships/image" Target="../media/image32.wmf"/><Relationship Id="rId12"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35.jpeg"/><Relationship Id="rId5" Type="http://schemas.openxmlformats.org/officeDocument/2006/relationships/image" Target="../media/image31.wmf"/><Relationship Id="rId10" Type="http://schemas.openxmlformats.org/officeDocument/2006/relationships/image" Target="../media/image34.jpeg"/><Relationship Id="rId4" Type="http://schemas.openxmlformats.org/officeDocument/2006/relationships/oleObject" Target="../embeddings/oleObject4.bin"/><Relationship Id="rId9" Type="http://schemas.openxmlformats.org/officeDocument/2006/relationships/image" Target="../media/image3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7.wmf"/><Relationship Id="rId4"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42.wmf"/><Relationship Id="rId18" Type="http://schemas.microsoft.com/office/2007/relationships/diagramDrawing" Target="../diagrams/drawing7.xml"/><Relationship Id="rId3" Type="http://schemas.openxmlformats.org/officeDocument/2006/relationships/notesSlide" Target="../notesSlides/notesSlide11.xml"/><Relationship Id="rId7" Type="http://schemas.openxmlformats.org/officeDocument/2006/relationships/image" Target="../media/image39.wmf"/><Relationship Id="rId12" Type="http://schemas.openxmlformats.org/officeDocument/2006/relationships/oleObject" Target="../embeddings/oleObject12.bin"/><Relationship Id="rId17" Type="http://schemas.openxmlformats.org/officeDocument/2006/relationships/diagramColors" Target="../diagrams/colors7.xml"/><Relationship Id="rId2" Type="http://schemas.openxmlformats.org/officeDocument/2006/relationships/slideLayout" Target="../slideLayouts/slideLayout2.xml"/><Relationship Id="rId16" Type="http://schemas.openxmlformats.org/officeDocument/2006/relationships/diagramQuickStyle" Target="../diagrams/quickStyle7.xml"/><Relationship Id="rId1" Type="http://schemas.openxmlformats.org/officeDocument/2006/relationships/vmlDrawing" Target="../drawings/vmlDrawing5.vml"/><Relationship Id="rId6" Type="http://schemas.openxmlformats.org/officeDocument/2006/relationships/oleObject" Target="../embeddings/oleObject9.bin"/><Relationship Id="rId11" Type="http://schemas.openxmlformats.org/officeDocument/2006/relationships/image" Target="../media/image41.wmf"/><Relationship Id="rId5" Type="http://schemas.openxmlformats.org/officeDocument/2006/relationships/image" Target="../media/image38.wmf"/><Relationship Id="rId15" Type="http://schemas.openxmlformats.org/officeDocument/2006/relationships/diagramLayout" Target="../diagrams/layout7.xml"/><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40.wmf"/><Relationship Id="rId14" Type="http://schemas.openxmlformats.org/officeDocument/2006/relationships/diagramData" Target="../diagrams/data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image" Target="../media/image43.wmf"/><Relationship Id="rId4" Type="http://schemas.openxmlformats.org/officeDocument/2006/relationships/oleObject" Target="../embeddings/oleObject13.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49.wmf"/><Relationship Id="rId3" Type="http://schemas.openxmlformats.org/officeDocument/2006/relationships/notesSlide" Target="../notesSlides/notesSlide13.xml"/><Relationship Id="rId7" Type="http://schemas.openxmlformats.org/officeDocument/2006/relationships/image" Target="../media/image46.wmf"/><Relationship Id="rId12"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6.bin"/><Relationship Id="rId11" Type="http://schemas.openxmlformats.org/officeDocument/2006/relationships/image" Target="../media/image48.wmf"/><Relationship Id="rId5" Type="http://schemas.openxmlformats.org/officeDocument/2006/relationships/image" Target="../media/image45.wmf"/><Relationship Id="rId15" Type="http://schemas.openxmlformats.org/officeDocument/2006/relationships/image" Target="../media/image50.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47.wmf"/><Relationship Id="rId14" Type="http://schemas.openxmlformats.org/officeDocument/2006/relationships/oleObject" Target="../embeddings/oleObject20.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1.wmf"/><Relationship Id="rId5" Type="http://schemas.openxmlformats.org/officeDocument/2006/relationships/oleObject" Target="../embeddings/oleObject21.bin"/><Relationship Id="rId4" Type="http://schemas.openxmlformats.org/officeDocument/2006/relationships/image" Target="../media/image52.jpeg"/></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57.wmf"/><Relationship Id="rId3" Type="http://schemas.openxmlformats.org/officeDocument/2006/relationships/notesSlide" Target="../notesSlides/notesSlide16.xml"/><Relationship Id="rId7" Type="http://schemas.openxmlformats.org/officeDocument/2006/relationships/image" Target="../media/image54.wmf"/><Relationship Id="rId12"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3.bin"/><Relationship Id="rId11" Type="http://schemas.openxmlformats.org/officeDocument/2006/relationships/image" Target="../media/image56.wmf"/><Relationship Id="rId5" Type="http://schemas.openxmlformats.org/officeDocument/2006/relationships/image" Target="../media/image53.wmf"/><Relationship Id="rId15" Type="http://schemas.openxmlformats.org/officeDocument/2006/relationships/image" Target="../media/image58.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55.wmf"/><Relationship Id="rId14" Type="http://schemas.openxmlformats.org/officeDocument/2006/relationships/oleObject" Target="../embeddings/oleObject27.bin"/></Relationships>
</file>

<file path=ppt/slides/_rels/slide27.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6.png"/><Relationship Id="rId5" Type="http://schemas.openxmlformats.org/officeDocument/2006/relationships/image" Target="../media/image65.wmf"/><Relationship Id="rId4" Type="http://schemas.openxmlformats.org/officeDocument/2006/relationships/oleObject" Target="../embeddings/oleObject28.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70.wmf"/><Relationship Id="rId3" Type="http://schemas.openxmlformats.org/officeDocument/2006/relationships/notesSlide" Target="../notesSlides/notesSlide19.xml"/><Relationship Id="rId7" Type="http://schemas.openxmlformats.org/officeDocument/2006/relationships/image" Target="../media/image67.wmf"/><Relationship Id="rId12"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0.bin"/><Relationship Id="rId11" Type="http://schemas.openxmlformats.org/officeDocument/2006/relationships/image" Target="../media/image69.wmf"/><Relationship Id="rId5" Type="http://schemas.openxmlformats.org/officeDocument/2006/relationships/image" Target="../media/image66.wmf"/><Relationship Id="rId15" Type="http://schemas.openxmlformats.org/officeDocument/2006/relationships/image" Target="../media/image71.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68.wmf"/><Relationship Id="rId14" Type="http://schemas.openxmlformats.org/officeDocument/2006/relationships/oleObject" Target="../embeddings/oleObject34.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3.jpg"/><Relationship Id="rId7" Type="http://schemas.openxmlformats.org/officeDocument/2006/relationships/image" Target="../media/image77.jpg"/><Relationship Id="rId2" Type="http://schemas.openxmlformats.org/officeDocument/2006/relationships/image" Target="../media/image72.jpg"/><Relationship Id="rId1" Type="http://schemas.openxmlformats.org/officeDocument/2006/relationships/slideLayout" Target="../slideLayouts/slideLayout2.xml"/><Relationship Id="rId6" Type="http://schemas.openxmlformats.org/officeDocument/2006/relationships/image" Target="../media/image76.jpg"/><Relationship Id="rId5" Type="http://schemas.openxmlformats.org/officeDocument/2006/relationships/image" Target="../media/image75.jpg"/><Relationship Id="rId4" Type="http://schemas.openxmlformats.org/officeDocument/2006/relationships/image" Target="../media/image74.jp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78.wmf"/><Relationship Id="rId4" Type="http://schemas.openxmlformats.org/officeDocument/2006/relationships/oleObject" Target="../embeddings/oleObject35.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 Id="rId9" Type="http://schemas.openxmlformats.org/officeDocument/2006/relationships/image" Target="../media/image85.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86.wmf"/><Relationship Id="rId4" Type="http://schemas.openxmlformats.org/officeDocument/2006/relationships/oleObject" Target="../embeddings/oleObject36.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87.wmf"/><Relationship Id="rId4" Type="http://schemas.openxmlformats.org/officeDocument/2006/relationships/oleObject" Target="../embeddings/oleObject37.bin"/></Relationships>
</file>

<file path=ppt/slides/_rels/slide36.xml.rels><?xml version="1.0" encoding="UTF-8" standalone="yes"?>
<Relationships xmlns="http://schemas.openxmlformats.org/package/2006/relationships"><Relationship Id="rId8" Type="http://schemas.openxmlformats.org/officeDocument/2006/relationships/image" Target="../media/image94.tiff"/><Relationship Id="rId3" Type="http://schemas.openxmlformats.org/officeDocument/2006/relationships/image" Target="../media/image89.tiff"/><Relationship Id="rId7" Type="http://schemas.openxmlformats.org/officeDocument/2006/relationships/image" Target="../media/image93.tiff"/><Relationship Id="rId2" Type="http://schemas.openxmlformats.org/officeDocument/2006/relationships/image" Target="../media/image88.tiff"/><Relationship Id="rId1" Type="http://schemas.openxmlformats.org/officeDocument/2006/relationships/slideLayout" Target="../slideLayouts/slideLayout2.xml"/><Relationship Id="rId6" Type="http://schemas.openxmlformats.org/officeDocument/2006/relationships/image" Target="../media/image92.tiff"/><Relationship Id="rId5" Type="http://schemas.openxmlformats.org/officeDocument/2006/relationships/image" Target="../media/image91.tiff"/><Relationship Id="rId4" Type="http://schemas.openxmlformats.org/officeDocument/2006/relationships/image" Target="../media/image90.tif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95.wmf"/><Relationship Id="rId4" Type="http://schemas.openxmlformats.org/officeDocument/2006/relationships/oleObject" Target="../embeddings/oleObject38.bin"/></Relationships>
</file>

<file path=ppt/slides/_rels/slide38.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oleObject" Target="../embeddings/oleObject39.bin"/><Relationship Id="rId7" Type="http://schemas.openxmlformats.org/officeDocument/2006/relationships/image" Target="../media/image99.pn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0" Type="http://schemas.openxmlformats.org/officeDocument/2006/relationships/image" Target="../media/image102.png"/><Relationship Id="rId4" Type="http://schemas.openxmlformats.org/officeDocument/2006/relationships/image" Target="../media/image96.wmf"/><Relationship Id="rId9" Type="http://schemas.openxmlformats.org/officeDocument/2006/relationships/image" Target="../media/image101.png"/></Relationships>
</file>

<file path=ppt/slides/_rels/slide3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25.xml"/><Relationship Id="rId7" Type="http://schemas.openxmlformats.org/officeDocument/2006/relationships/diagramColors" Target="../diagrams/colors8.xml"/><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diagramQuickStyle" Target="../diagrams/quickStyle8.xml"/><Relationship Id="rId5" Type="http://schemas.openxmlformats.org/officeDocument/2006/relationships/diagramLayout" Target="../diagrams/layout8.xml"/><Relationship Id="rId10" Type="http://schemas.openxmlformats.org/officeDocument/2006/relationships/image" Target="../media/image104.wmf"/><Relationship Id="rId4" Type="http://schemas.openxmlformats.org/officeDocument/2006/relationships/diagramData" Target="../diagrams/data8.xml"/><Relationship Id="rId9" Type="http://schemas.openxmlformats.org/officeDocument/2006/relationships/oleObject" Target="../embeddings/oleObject40.bin"/></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08.jpeg"/><Relationship Id="rId5" Type="http://schemas.openxmlformats.org/officeDocument/2006/relationships/image" Target="../media/image107.jpeg"/><Relationship Id="rId4" Type="http://schemas.openxmlformats.org/officeDocument/2006/relationships/image" Target="../media/image106.jpe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4 Imagen"/>
          <p:cNvPicPr>
            <a:picLocks noChangeAspect="1" noChangeArrowheads="1"/>
          </p:cNvPicPr>
          <p:nvPr/>
        </p:nvPicPr>
        <p:blipFill>
          <a:blip r:embed="rId2">
            <a:extLst>
              <a:ext uri="{28A0092B-C50C-407E-A947-70E740481C1C}">
                <a14:useLocalDpi xmlns:a14="http://schemas.microsoft.com/office/drawing/2010/main" val="0"/>
              </a:ext>
            </a:extLst>
          </a:blip>
          <a:srcRect l="6454" t="35651" r="48363" b="40483"/>
          <a:stretch>
            <a:fillRect/>
          </a:stretch>
        </p:blipFill>
        <p:spPr bwMode="auto">
          <a:xfrm>
            <a:off x="250825" y="155575"/>
            <a:ext cx="3162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1328367" y="836712"/>
            <a:ext cx="7060057" cy="5293757"/>
          </a:xfrm>
          <a:prstGeom prst="rect">
            <a:avLst/>
          </a:prstGeom>
          <a:noFill/>
        </p:spPr>
        <p:txBody>
          <a:bodyPr wrap="square" rtlCol="0">
            <a:spAutoFit/>
          </a:bodyPr>
          <a:lstStyle/>
          <a:p>
            <a:pPr algn="ctr"/>
            <a:endParaRPr lang="es-ES" sz="2000" dirty="0" smtClean="0">
              <a:latin typeface="+mj-lt"/>
              <a:cs typeface="Times New Roman" panose="02020603050405020304" pitchFamily="18" charset="0"/>
            </a:endParaRPr>
          </a:p>
          <a:p>
            <a:pPr algn="ctr"/>
            <a:r>
              <a:rPr lang="es-ES" sz="1600" b="1" dirty="0" smtClean="0">
                <a:latin typeface="+mj-lt"/>
                <a:cs typeface="Times New Roman" panose="02020603050405020304" pitchFamily="18" charset="0"/>
              </a:rPr>
              <a:t>UNIVERSIDAD DE LAS FUERZAS ARMADAS “ESPE”</a:t>
            </a:r>
          </a:p>
          <a:p>
            <a:pPr algn="ctr"/>
            <a:r>
              <a:rPr lang="es-ES" sz="1600" b="1" dirty="0" smtClean="0">
                <a:latin typeface="+mj-lt"/>
                <a:cs typeface="Times New Roman" panose="02020603050405020304" pitchFamily="18" charset="0"/>
              </a:rPr>
              <a:t>DEPARTAMENTO DE CIENCIAS DE LA VIDA Y LA AGRICULTURA</a:t>
            </a:r>
          </a:p>
          <a:p>
            <a:pPr algn="ctr"/>
            <a:r>
              <a:rPr lang="es-ES" sz="1600" b="1" dirty="0" smtClean="0">
                <a:latin typeface="+mj-lt"/>
                <a:cs typeface="Times New Roman" panose="02020603050405020304" pitchFamily="18" charset="0"/>
              </a:rPr>
              <a:t>CARRERA DE INGENIERÍA EN BIOTECNOLOGÍA</a:t>
            </a:r>
          </a:p>
          <a:p>
            <a:pPr algn="ctr"/>
            <a:endParaRPr lang="es-ES" sz="2000" b="1" dirty="0">
              <a:latin typeface="+mj-lt"/>
              <a:cs typeface="Times New Roman" panose="02020603050405020304" pitchFamily="18" charset="0"/>
            </a:endParaRPr>
          </a:p>
          <a:p>
            <a:pPr algn="ctr"/>
            <a:r>
              <a:rPr lang="es-ES" sz="1600" b="1" dirty="0" smtClean="0">
                <a:latin typeface="+mj-lt"/>
                <a:cs typeface="Times New Roman" panose="02020603050405020304" pitchFamily="18" charset="0"/>
              </a:rPr>
              <a:t>PROYECTO DE TITULACIÓN PREVIO A LA OBTENCION DEL TÍTULO DE INGENIERO EN BIOTECNOLOGÍA</a:t>
            </a:r>
          </a:p>
          <a:p>
            <a:pPr algn="ctr"/>
            <a:endParaRPr lang="es-ES" sz="2000" b="1" dirty="0">
              <a:latin typeface="+mj-lt"/>
              <a:cs typeface="Times New Roman" panose="02020603050405020304" pitchFamily="18" charset="0"/>
            </a:endParaRPr>
          </a:p>
          <a:p>
            <a:pPr algn="ctr"/>
            <a:r>
              <a:rPr lang="es-ES" sz="2000" b="1" dirty="0" smtClean="0">
                <a:latin typeface="+mj-lt"/>
                <a:cs typeface="Times New Roman" panose="02020603050405020304" pitchFamily="18" charset="0"/>
              </a:rPr>
              <a:t> </a:t>
            </a:r>
            <a:r>
              <a:rPr lang="es-ES" sz="2000" b="1" i="1" dirty="0" smtClean="0">
                <a:latin typeface="+mj-lt"/>
                <a:cs typeface="Times New Roman" panose="02020603050405020304" pitchFamily="18" charset="0"/>
              </a:rPr>
              <a:t>“</a:t>
            </a:r>
            <a:r>
              <a:rPr lang="es-ES" sz="2000" b="1" dirty="0" smtClean="0">
                <a:latin typeface="+mj-lt"/>
                <a:cs typeface="Times New Roman" panose="02020603050405020304" pitchFamily="18" charset="0"/>
              </a:rPr>
              <a:t>CRECIMIENTO </a:t>
            </a:r>
            <a:r>
              <a:rPr lang="es-ES" sz="2000" b="1" dirty="0">
                <a:latin typeface="+mj-lt"/>
                <a:cs typeface="Times New Roman" panose="02020603050405020304" pitchFamily="18" charset="0"/>
              </a:rPr>
              <a:t>Y CARACTERIZACIÓN DE PELÍCULAS FINAS DE MUESTRAS HÍBRIDAS OBTENIDAS MEDIANTE LA SÍNTESIS DE NANOPARTÍCULAS DE </a:t>
            </a:r>
            <a:r>
              <a:rPr lang="es-ES" sz="2000" b="1" dirty="0" smtClean="0">
                <a:latin typeface="+mj-lt"/>
                <a:cs typeface="Times New Roman" panose="02020603050405020304" pitchFamily="18" charset="0"/>
              </a:rPr>
              <a:t>PLATA”</a:t>
            </a:r>
          </a:p>
          <a:p>
            <a:endParaRPr lang="es-ES" sz="2000" i="1" dirty="0" smtClean="0">
              <a:latin typeface="+mj-lt"/>
              <a:cs typeface="Times New Roman" panose="02020603050405020304" pitchFamily="18" charset="0"/>
            </a:endParaRPr>
          </a:p>
          <a:p>
            <a:r>
              <a:rPr lang="es-ES" sz="2000" b="1" dirty="0" smtClean="0">
                <a:latin typeface="+mj-lt"/>
                <a:cs typeface="Times New Roman" panose="02020603050405020304" pitchFamily="18" charset="0"/>
              </a:rPr>
              <a:t>		    Autor: </a:t>
            </a:r>
            <a:r>
              <a:rPr lang="es-ES" sz="2000" dirty="0" smtClean="0">
                <a:latin typeface="+mj-lt"/>
                <a:cs typeface="Times New Roman" panose="02020603050405020304" pitchFamily="18" charset="0"/>
              </a:rPr>
              <a:t>David Bolaños</a:t>
            </a:r>
          </a:p>
          <a:p>
            <a:pPr algn="ctr"/>
            <a:r>
              <a:rPr lang="es-EC" sz="2000" b="1" dirty="0" smtClean="0">
                <a:latin typeface="+mj-lt"/>
                <a:cs typeface="Times New Roman" panose="02020603050405020304" pitchFamily="18" charset="0"/>
              </a:rPr>
              <a:t>    Director</a:t>
            </a:r>
            <a:r>
              <a:rPr lang="es-EC" sz="2000" b="1" dirty="0">
                <a:latin typeface="+mj-lt"/>
                <a:cs typeface="Times New Roman" panose="02020603050405020304" pitchFamily="18" charset="0"/>
              </a:rPr>
              <a:t>: </a:t>
            </a:r>
            <a:r>
              <a:rPr lang="es-EC" sz="2000" dirty="0" smtClean="0">
                <a:latin typeface="+mj-lt"/>
                <a:cs typeface="Times New Roman" panose="02020603050405020304" pitchFamily="18" charset="0"/>
              </a:rPr>
              <a:t>Yolanda Angulo, </a:t>
            </a:r>
            <a:r>
              <a:rPr lang="es-EC" sz="2000" dirty="0">
                <a:latin typeface="+mj-lt"/>
                <a:cs typeface="Times New Roman" panose="02020603050405020304" pitchFamily="18" charset="0"/>
              </a:rPr>
              <a:t>PhD</a:t>
            </a:r>
          </a:p>
          <a:p>
            <a:endParaRPr lang="es-ES" sz="2000" dirty="0" smtClean="0">
              <a:latin typeface="+mj-lt"/>
              <a:cs typeface="Times New Roman" pitchFamily="18" charset="0"/>
            </a:endParaRPr>
          </a:p>
          <a:p>
            <a:r>
              <a:rPr lang="es-ES" sz="2000" dirty="0">
                <a:latin typeface="+mj-lt"/>
                <a:cs typeface="Times New Roman" pitchFamily="18" charset="0"/>
              </a:rPr>
              <a:t>		</a:t>
            </a:r>
            <a:endParaRPr lang="es-ES" sz="2000" dirty="0" smtClean="0">
              <a:latin typeface="+mj-lt"/>
              <a:cs typeface="Times New Roman" pitchFamily="18" charset="0"/>
            </a:endParaRPr>
          </a:p>
          <a:p>
            <a:r>
              <a:rPr lang="es-ES" sz="2000" dirty="0">
                <a:latin typeface="+mj-lt"/>
                <a:cs typeface="Times New Roman" pitchFamily="18" charset="0"/>
              </a:rPr>
              <a:t>	</a:t>
            </a:r>
            <a:r>
              <a:rPr lang="es-ES" sz="2000" dirty="0" smtClean="0">
                <a:latin typeface="+mj-lt"/>
                <a:cs typeface="Times New Roman" pitchFamily="18" charset="0"/>
              </a:rPr>
              <a:t>	</a:t>
            </a:r>
          </a:p>
        </p:txBody>
      </p:sp>
      <p:sp>
        <p:nvSpPr>
          <p:cNvPr id="6" name="6 CuadroTexto"/>
          <p:cNvSpPr txBox="1"/>
          <p:nvPr/>
        </p:nvSpPr>
        <p:spPr>
          <a:xfrm>
            <a:off x="3491880" y="5291916"/>
            <a:ext cx="2808312" cy="369332"/>
          </a:xfrm>
          <a:prstGeom prst="rect">
            <a:avLst/>
          </a:prstGeom>
          <a:noFill/>
        </p:spPr>
        <p:txBody>
          <a:bodyPr wrap="square" rtlCol="0">
            <a:spAutoFit/>
          </a:bodyPr>
          <a:lstStyle/>
          <a:p>
            <a:pPr algn="ctr"/>
            <a:r>
              <a:rPr lang="es-EC" dirty="0" smtClean="0">
                <a:latin typeface="+mj-lt"/>
                <a:cs typeface="Times New Roman" panose="02020603050405020304" pitchFamily="18" charset="0"/>
              </a:rPr>
              <a:t>Febrero 2019</a:t>
            </a:r>
            <a:r>
              <a:rPr lang="es-EC" dirty="0" smtClean="0">
                <a:latin typeface="+mj-lt"/>
                <a:cs typeface="Raavi" pitchFamily="34" charset="0"/>
              </a:rPr>
              <a:t>.</a:t>
            </a:r>
            <a:endParaRPr lang="es-EC" dirty="0">
              <a:latin typeface="+mj-lt"/>
              <a:cs typeface="Raavi" pitchFamily="34" charset="0"/>
            </a:endParaRPr>
          </a:p>
        </p:txBody>
      </p:sp>
    </p:spTree>
    <p:extLst>
      <p:ext uri="{BB962C8B-B14F-4D97-AF65-F5344CB8AC3E}">
        <p14:creationId xmlns:p14="http://schemas.microsoft.com/office/powerpoint/2010/main" val="3949694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619672" y="97468"/>
            <a:ext cx="6258445" cy="523220"/>
          </a:xfrm>
          <a:prstGeom prst="rect">
            <a:avLst/>
          </a:prstGeom>
          <a:noFill/>
        </p:spPr>
        <p:txBody>
          <a:bodyPr wrap="none" rtlCol="0">
            <a:spAutoFit/>
          </a:bodyPr>
          <a:lstStyle/>
          <a:p>
            <a:r>
              <a:rPr lang="es-EC" sz="2800" b="1" dirty="0" smtClean="0">
                <a:latin typeface="+mj-lt"/>
                <a:cs typeface="Times New Roman" panose="02020603050405020304" pitchFamily="18" charset="0"/>
              </a:rPr>
              <a:t>Síntesis de Nanopartículas de Plata</a:t>
            </a:r>
            <a:endParaRPr lang="es-EC" sz="2800" b="1" dirty="0">
              <a:latin typeface="+mj-lt"/>
              <a:cs typeface="Times New Roman" panose="02020603050405020304" pitchFamily="18" charset="0"/>
            </a:endParaRPr>
          </a:p>
        </p:txBody>
      </p:sp>
      <p:sp>
        <p:nvSpPr>
          <p:cNvPr id="6" name="Rectángulo 5"/>
          <p:cNvSpPr/>
          <p:nvPr/>
        </p:nvSpPr>
        <p:spPr>
          <a:xfrm>
            <a:off x="899592" y="1556792"/>
            <a:ext cx="2088232" cy="646331"/>
          </a:xfrm>
          <a:prstGeom prst="rect">
            <a:avLst/>
          </a:prstGeom>
          <a:ln w="28575">
            <a:solidFill>
              <a:srgbClr val="63DF41"/>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C" b="1" dirty="0">
                <a:solidFill>
                  <a:srgbClr val="000000"/>
                </a:solidFill>
                <a:latin typeface="+mj-lt"/>
                <a:ea typeface="Times New Roman" panose="02020603050405020304" pitchFamily="18" charset="0"/>
              </a:rPr>
              <a:t>Precursor </a:t>
            </a:r>
            <a:r>
              <a:rPr lang="es-EC" b="1" dirty="0" smtClean="0">
                <a:solidFill>
                  <a:srgbClr val="000000"/>
                </a:solidFill>
                <a:latin typeface="+mj-lt"/>
                <a:ea typeface="Times New Roman" panose="02020603050405020304" pitchFamily="18" charset="0"/>
              </a:rPr>
              <a:t>metálico</a:t>
            </a:r>
            <a:endParaRPr lang="en-US" dirty="0">
              <a:solidFill>
                <a:srgbClr val="000000"/>
              </a:solidFill>
              <a:latin typeface="+mj-lt"/>
              <a:ea typeface="Times New Roman" panose="02020603050405020304" pitchFamily="18" charset="0"/>
            </a:endParaRPr>
          </a:p>
        </p:txBody>
      </p:sp>
      <p:pic>
        <p:nvPicPr>
          <p:cNvPr id="18" name="Imagen 17"/>
          <p:cNvPicPr/>
          <p:nvPr/>
        </p:nvPicPr>
        <p:blipFill>
          <a:blip r:embed="rId2">
            <a:extLst>
              <a:ext uri="{28A0092B-C50C-407E-A947-70E740481C1C}">
                <a14:useLocalDpi xmlns:a14="http://schemas.microsoft.com/office/drawing/2010/main" val="0"/>
              </a:ext>
            </a:extLst>
          </a:blip>
          <a:srcRect/>
          <a:stretch>
            <a:fillRect/>
          </a:stretch>
        </p:blipFill>
        <p:spPr bwMode="auto">
          <a:xfrm>
            <a:off x="6450112" y="2432843"/>
            <a:ext cx="1852887" cy="15722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Imagen 18"/>
          <p:cNvPicPr/>
          <p:nvPr/>
        </p:nvPicPr>
        <p:blipFill rotWithShape="1">
          <a:blip r:embed="rId3">
            <a:extLst>
              <a:ext uri="{BEBA8EAE-BF5A-486C-A8C5-ECC9F3942E4B}">
                <a14:imgProps xmlns:a14="http://schemas.microsoft.com/office/drawing/2010/main">
                  <a14:imgLayer r:embed="rId4">
                    <a14:imgEffect>
                      <a14:backgroundRemoval t="11586" b="87377" l="11692" r="87574"/>
                    </a14:imgEffect>
                    <a14:imgEffect>
                      <a14:sharpenSoften amount="50000"/>
                    </a14:imgEffect>
                    <a14:imgEffect>
                      <a14:saturation sat="400000"/>
                    </a14:imgEffect>
                  </a14:imgLayer>
                </a14:imgProps>
              </a:ext>
            </a:extLst>
          </a:blip>
          <a:srcRect l="2207" t="2113" r="2941" b="3149"/>
          <a:stretch/>
        </p:blipFill>
        <p:spPr bwMode="auto">
          <a:xfrm>
            <a:off x="3762312" y="2392354"/>
            <a:ext cx="1691140" cy="15407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20" name="Picture 2" descr="Resultado de imagen para silver nitra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49" y="2549657"/>
            <a:ext cx="2611539" cy="12260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1" name="Rectángulo 20"/>
          <p:cNvSpPr/>
          <p:nvPr/>
        </p:nvSpPr>
        <p:spPr>
          <a:xfrm>
            <a:off x="1069109" y="4289900"/>
            <a:ext cx="1749198" cy="646331"/>
          </a:xfrm>
          <a:prstGeom prst="rect">
            <a:avLst/>
          </a:prstGeom>
          <a:ln w="28575">
            <a:solidFill>
              <a:srgbClr val="0099FF"/>
            </a:solidFill>
          </a:ln>
        </p:spPr>
        <p:style>
          <a:lnRef idx="2">
            <a:schemeClr val="accent4"/>
          </a:lnRef>
          <a:fillRef idx="1">
            <a:schemeClr val="lt1"/>
          </a:fillRef>
          <a:effectRef idx="0">
            <a:schemeClr val="accent4"/>
          </a:effectRef>
          <a:fontRef idx="minor">
            <a:schemeClr val="dk1"/>
          </a:fontRef>
        </p:style>
        <p:txBody>
          <a:bodyPr wrap="none">
            <a:spAutoFit/>
          </a:bodyPr>
          <a:lstStyle/>
          <a:p>
            <a:pPr algn="ctr"/>
            <a:r>
              <a:rPr lang="es-EC" dirty="0">
                <a:solidFill>
                  <a:srgbClr val="000000"/>
                </a:solidFill>
                <a:latin typeface="+mj-lt"/>
                <a:ea typeface="Times New Roman" panose="02020603050405020304" pitchFamily="18" charset="0"/>
              </a:rPr>
              <a:t>N</a:t>
            </a:r>
            <a:r>
              <a:rPr lang="es-EC" dirty="0" smtClean="0">
                <a:solidFill>
                  <a:srgbClr val="000000"/>
                </a:solidFill>
                <a:latin typeface="+mj-lt"/>
                <a:ea typeface="Times New Roman" panose="02020603050405020304" pitchFamily="18" charset="0"/>
              </a:rPr>
              <a:t>itrato de plata</a:t>
            </a:r>
          </a:p>
          <a:p>
            <a:pPr algn="ctr"/>
            <a:r>
              <a:rPr lang="es-EC" dirty="0" smtClean="0">
                <a:solidFill>
                  <a:srgbClr val="000000"/>
                </a:solidFill>
                <a:latin typeface="+mj-lt"/>
                <a:ea typeface="Times New Roman" panose="02020603050405020304" pitchFamily="18" charset="0"/>
              </a:rPr>
              <a:t> (AgNO</a:t>
            </a:r>
            <a:r>
              <a:rPr lang="es-EC" sz="1200" dirty="0" smtClean="0">
                <a:solidFill>
                  <a:srgbClr val="000000"/>
                </a:solidFill>
                <a:latin typeface="+mj-lt"/>
                <a:ea typeface="Times New Roman" panose="02020603050405020304" pitchFamily="18" charset="0"/>
              </a:rPr>
              <a:t>3</a:t>
            </a:r>
            <a:r>
              <a:rPr lang="es-EC" dirty="0" smtClean="0">
                <a:solidFill>
                  <a:srgbClr val="000000"/>
                </a:solidFill>
                <a:latin typeface="+mj-lt"/>
                <a:ea typeface="Times New Roman" panose="02020603050405020304" pitchFamily="18" charset="0"/>
              </a:rPr>
              <a:t>)</a:t>
            </a:r>
            <a:endParaRPr lang="es-EC" dirty="0">
              <a:latin typeface="+mj-lt"/>
            </a:endParaRPr>
          </a:p>
        </p:txBody>
      </p:sp>
      <p:sp>
        <p:nvSpPr>
          <p:cNvPr id="22" name="Rectángulo 21"/>
          <p:cNvSpPr/>
          <p:nvPr/>
        </p:nvSpPr>
        <p:spPr>
          <a:xfrm>
            <a:off x="3627820" y="4161854"/>
            <a:ext cx="1960123" cy="923330"/>
          </a:xfrm>
          <a:prstGeom prst="rect">
            <a:avLst/>
          </a:prstGeom>
          <a:ln w="28575">
            <a:solidFill>
              <a:srgbClr val="0099FF"/>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EC" dirty="0" smtClean="0">
                <a:latin typeface="+mj-lt"/>
                <a:cs typeface="Times New Roman" panose="02020603050405020304" pitchFamily="18" charset="0"/>
              </a:rPr>
              <a:t>Geranio</a:t>
            </a:r>
          </a:p>
          <a:p>
            <a:pPr algn="ctr"/>
            <a:r>
              <a:rPr lang="es-EC" dirty="0" smtClean="0">
                <a:latin typeface="+mj-lt"/>
                <a:cs typeface="Times New Roman" panose="02020603050405020304" pitchFamily="18" charset="0"/>
              </a:rPr>
              <a:t>(</a:t>
            </a:r>
            <a:r>
              <a:rPr lang="es-EC" i="1" dirty="0" err="1" smtClean="0">
                <a:latin typeface="+mj-lt"/>
                <a:cs typeface="Times New Roman" panose="02020603050405020304" pitchFamily="18" charset="0"/>
              </a:rPr>
              <a:t>Pelargonium</a:t>
            </a:r>
            <a:r>
              <a:rPr lang="es-EC" i="1" dirty="0" smtClean="0">
                <a:latin typeface="+mj-lt"/>
                <a:cs typeface="Times New Roman" panose="02020603050405020304" pitchFamily="18" charset="0"/>
              </a:rPr>
              <a:t> </a:t>
            </a:r>
            <a:r>
              <a:rPr lang="es-EC" i="1" dirty="0" err="1" smtClean="0">
                <a:latin typeface="+mj-lt"/>
                <a:cs typeface="Times New Roman" panose="02020603050405020304" pitchFamily="18" charset="0"/>
              </a:rPr>
              <a:t>domesticum</a:t>
            </a:r>
            <a:r>
              <a:rPr lang="es-EC" dirty="0" smtClean="0">
                <a:latin typeface="+mj-lt"/>
                <a:cs typeface="Times New Roman" panose="02020603050405020304" pitchFamily="18" charset="0"/>
              </a:rPr>
              <a:t>)</a:t>
            </a:r>
            <a:endParaRPr lang="es-EC" dirty="0">
              <a:latin typeface="+mj-lt"/>
              <a:cs typeface="Times New Roman" panose="02020603050405020304" pitchFamily="18" charset="0"/>
            </a:endParaRPr>
          </a:p>
        </p:txBody>
      </p:sp>
      <p:sp>
        <p:nvSpPr>
          <p:cNvPr id="23" name="Rectángulo 22"/>
          <p:cNvSpPr/>
          <p:nvPr/>
        </p:nvSpPr>
        <p:spPr>
          <a:xfrm>
            <a:off x="6213061" y="4212957"/>
            <a:ext cx="2326987" cy="800219"/>
          </a:xfrm>
          <a:prstGeom prst="rect">
            <a:avLst/>
          </a:prstGeom>
          <a:ln w="28575">
            <a:solidFill>
              <a:srgbClr val="0099FF"/>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EC" sz="1400" dirty="0">
                <a:solidFill>
                  <a:schemeClr val="dk1"/>
                </a:solidFill>
                <a:latin typeface="+mj-lt"/>
                <a:cs typeface="Times New Roman" panose="02020603050405020304" pitchFamily="18" charset="0"/>
              </a:rPr>
              <a:t>Poli(3,4-etilendioxitiofeno)-poli(estireno </a:t>
            </a:r>
            <a:r>
              <a:rPr lang="es-EC" sz="1400" dirty="0" err="1">
                <a:solidFill>
                  <a:schemeClr val="dk1"/>
                </a:solidFill>
                <a:latin typeface="+mj-lt"/>
                <a:cs typeface="Times New Roman" panose="02020603050405020304" pitchFamily="18" charset="0"/>
              </a:rPr>
              <a:t>sulfonato</a:t>
            </a:r>
            <a:r>
              <a:rPr lang="es-EC" sz="1400" dirty="0">
                <a:solidFill>
                  <a:schemeClr val="dk1"/>
                </a:solidFill>
                <a:latin typeface="+mj-lt"/>
                <a:cs typeface="Times New Roman" panose="02020603050405020304" pitchFamily="18" charset="0"/>
              </a:rPr>
              <a:t>) </a:t>
            </a:r>
            <a:endParaRPr lang="es-EC" sz="1400" dirty="0" smtClean="0">
              <a:solidFill>
                <a:schemeClr val="dk1"/>
              </a:solidFill>
              <a:latin typeface="+mj-lt"/>
              <a:cs typeface="Times New Roman" panose="02020603050405020304" pitchFamily="18" charset="0"/>
            </a:endParaRPr>
          </a:p>
          <a:p>
            <a:pPr algn="ctr"/>
            <a:r>
              <a:rPr lang="es-EC" dirty="0" smtClean="0">
                <a:solidFill>
                  <a:schemeClr val="dk1"/>
                </a:solidFill>
                <a:latin typeface="+mj-lt"/>
                <a:cs typeface="Times New Roman" panose="02020603050405020304" pitchFamily="18" charset="0"/>
              </a:rPr>
              <a:t>(PEDOT</a:t>
            </a:r>
            <a:r>
              <a:rPr lang="es-EC" dirty="0">
                <a:solidFill>
                  <a:schemeClr val="dk1"/>
                </a:solidFill>
                <a:latin typeface="+mj-lt"/>
                <a:cs typeface="Times New Roman" panose="02020603050405020304" pitchFamily="18" charset="0"/>
              </a:rPr>
              <a:t>: </a:t>
            </a:r>
            <a:r>
              <a:rPr lang="es-EC" dirty="0" smtClean="0">
                <a:solidFill>
                  <a:schemeClr val="dk1"/>
                </a:solidFill>
                <a:latin typeface="+mj-lt"/>
                <a:cs typeface="Times New Roman" panose="02020603050405020304" pitchFamily="18" charset="0"/>
              </a:rPr>
              <a:t>PSS)</a:t>
            </a:r>
            <a:endParaRPr lang="es-EC" dirty="0">
              <a:solidFill>
                <a:schemeClr val="dk1"/>
              </a:solidFill>
              <a:latin typeface="+mj-lt"/>
              <a:cs typeface="Times New Roman" panose="02020603050405020304" pitchFamily="18" charset="0"/>
            </a:endParaRPr>
          </a:p>
        </p:txBody>
      </p:sp>
      <p:sp>
        <p:nvSpPr>
          <p:cNvPr id="24" name="Rectángulo 23"/>
          <p:cNvSpPr/>
          <p:nvPr/>
        </p:nvSpPr>
        <p:spPr>
          <a:xfrm>
            <a:off x="3636648" y="1556792"/>
            <a:ext cx="1889687" cy="646331"/>
          </a:xfrm>
          <a:prstGeom prst="rect">
            <a:avLst/>
          </a:prstGeom>
          <a:ln w="28575">
            <a:solidFill>
              <a:srgbClr val="63DF41"/>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C" b="1" dirty="0" smtClean="0">
                <a:solidFill>
                  <a:srgbClr val="000000"/>
                </a:solidFill>
                <a:latin typeface="+mj-lt"/>
                <a:ea typeface="Times New Roman" panose="02020603050405020304" pitchFamily="18" charset="0"/>
              </a:rPr>
              <a:t>Agente reductor</a:t>
            </a:r>
            <a:endParaRPr lang="en-US" dirty="0">
              <a:solidFill>
                <a:srgbClr val="000000"/>
              </a:solidFill>
              <a:latin typeface="+mj-lt"/>
              <a:ea typeface="Times New Roman" panose="02020603050405020304" pitchFamily="18" charset="0"/>
            </a:endParaRPr>
          </a:p>
        </p:txBody>
      </p:sp>
      <p:sp>
        <p:nvSpPr>
          <p:cNvPr id="25" name="Rectángulo 24"/>
          <p:cNvSpPr/>
          <p:nvPr/>
        </p:nvSpPr>
        <p:spPr>
          <a:xfrm>
            <a:off x="6213061" y="1556791"/>
            <a:ext cx="2244746" cy="646331"/>
          </a:xfrm>
          <a:prstGeom prst="rect">
            <a:avLst/>
          </a:prstGeom>
          <a:ln w="28575">
            <a:solidFill>
              <a:srgbClr val="63DF41"/>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C" b="1" dirty="0" smtClean="0">
                <a:solidFill>
                  <a:srgbClr val="000000"/>
                </a:solidFill>
                <a:latin typeface="+mj-lt"/>
                <a:ea typeface="Times New Roman" panose="02020603050405020304" pitchFamily="18" charset="0"/>
              </a:rPr>
              <a:t>Agente estabilizante</a:t>
            </a:r>
            <a:endParaRPr lang="en-US" dirty="0">
              <a:solidFill>
                <a:srgbClr val="000000"/>
              </a:solidFill>
              <a:latin typeface="+mj-lt"/>
              <a:ea typeface="Times New Roman" panose="02020603050405020304" pitchFamily="18" charset="0"/>
            </a:endParaRPr>
          </a:p>
        </p:txBody>
      </p:sp>
    </p:spTree>
    <p:extLst>
      <p:ext uri="{BB962C8B-B14F-4D97-AF65-F5344CB8AC3E}">
        <p14:creationId xmlns:p14="http://schemas.microsoft.com/office/powerpoint/2010/main" val="1431528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scontent.fuio1-1.fna.fbcdn.net/v/t1.15752-9/48391900_147673796115949_748901597588750336_n.png?_nc_cat=110&amp;_nc_ht=scontent.fuio1-1.fna&amp;oh=57f6bc3490c82438573691228a4e18d1&amp;oe=5CA22CAB"/>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l="5232" t="47327" r="15679"/>
          <a:stretch/>
        </p:blipFill>
        <p:spPr bwMode="auto">
          <a:xfrm>
            <a:off x="7231827" y="836712"/>
            <a:ext cx="1818042" cy="1728507"/>
          </a:xfrm>
          <a:prstGeom prst="rect">
            <a:avLst/>
          </a:prstGeom>
          <a:noFill/>
          <a:ln w="28575">
            <a:solidFill>
              <a:schemeClr val="tx1"/>
            </a:solidFill>
          </a:ln>
          <a:extLst>
            <a:ext uri="{53640926-AAD7-44D8-BBD7-CCE9431645EC}">
              <a14:shadowObscured xmlns:a14="http://schemas.microsoft.com/office/drawing/2010/main"/>
            </a:ext>
          </a:extLst>
        </p:spPr>
      </p:pic>
      <p:pic>
        <p:nvPicPr>
          <p:cNvPr id="5" name="Imagen 4"/>
          <p:cNvPicPr/>
          <p:nvPr/>
        </p:nvPicPr>
        <p:blipFill rotWithShape="1">
          <a:blip r:embed="rId4"/>
          <a:srcRect l="14288" b="13919"/>
          <a:stretch/>
        </p:blipFill>
        <p:spPr bwMode="auto">
          <a:xfrm>
            <a:off x="7187260" y="2834974"/>
            <a:ext cx="1862609" cy="1746154"/>
          </a:xfrm>
          <a:prstGeom prst="rect">
            <a:avLst/>
          </a:prstGeom>
          <a:ln w="28575">
            <a:solidFill>
              <a:schemeClr val="tx1"/>
            </a:solidFill>
          </a:ln>
          <a:extLst>
            <a:ext uri="{53640926-AAD7-44D8-BBD7-CCE9431645EC}">
              <a14:shadowObscured xmlns:a14="http://schemas.microsoft.com/office/drawing/2010/main"/>
            </a:ext>
          </a:extLst>
        </p:spPr>
      </p:pic>
      <p:pic>
        <p:nvPicPr>
          <p:cNvPr id="6" name="Imagen 5" descr="D:\DAVID\TESIS\FOTOS\Avance 1\f37cb8ea-95d9-4c4c-894a-668685b2e65a.jpg"/>
          <p:cNvPicPr/>
          <p:nvPr/>
        </p:nvPicPr>
        <p:blipFill rotWithShape="1">
          <a:blip r:embed="rId5" cstate="print">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23519" t="18763" r="14145" b="34177"/>
          <a:stretch/>
        </p:blipFill>
        <p:spPr bwMode="auto">
          <a:xfrm>
            <a:off x="7158873" y="4822704"/>
            <a:ext cx="1880156" cy="1918664"/>
          </a:xfrm>
          <a:prstGeom prst="rect">
            <a:avLst/>
          </a:prstGeom>
          <a:noFill/>
          <a:ln w="28575">
            <a:solidFill>
              <a:schemeClr val="tx1"/>
            </a:solidFill>
          </a:ln>
          <a:extLst>
            <a:ext uri="{53640926-AAD7-44D8-BBD7-CCE9431645EC}">
              <a14:shadowObscured xmlns:a14="http://schemas.microsoft.com/office/drawing/2010/main"/>
            </a:ext>
          </a:extLst>
        </p:spPr>
      </p:pic>
      <p:graphicFrame>
        <p:nvGraphicFramePr>
          <p:cNvPr id="9" name="Diagrama 8"/>
          <p:cNvGraphicFramePr/>
          <p:nvPr>
            <p:extLst>
              <p:ext uri="{D42A27DB-BD31-4B8C-83A1-F6EECF244321}">
                <p14:modId xmlns:p14="http://schemas.microsoft.com/office/powerpoint/2010/main" val="271306822"/>
              </p:ext>
            </p:extLst>
          </p:nvPr>
        </p:nvGraphicFramePr>
        <p:xfrm>
          <a:off x="35496" y="1248191"/>
          <a:ext cx="7012684" cy="14607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ectángulo 10"/>
          <p:cNvSpPr/>
          <p:nvPr/>
        </p:nvSpPr>
        <p:spPr>
          <a:xfrm>
            <a:off x="1982634" y="755412"/>
            <a:ext cx="3454792"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lgn="ctr"/>
            <a:r>
              <a:rPr lang="es-EC" dirty="0" smtClean="0">
                <a:solidFill>
                  <a:srgbClr val="000000"/>
                </a:solidFill>
                <a:latin typeface="+mj-lt"/>
              </a:rPr>
              <a:t>Extracción del Pigmento Natural</a:t>
            </a:r>
            <a:endParaRPr lang="es-EC" dirty="0">
              <a:latin typeface="+mj-lt"/>
            </a:endParaRPr>
          </a:p>
        </p:txBody>
      </p:sp>
      <p:sp>
        <p:nvSpPr>
          <p:cNvPr id="12" name="Rectángulo 11"/>
          <p:cNvSpPr/>
          <p:nvPr/>
        </p:nvSpPr>
        <p:spPr>
          <a:xfrm>
            <a:off x="2880280" y="2852936"/>
            <a:ext cx="1659493"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lgn="ctr"/>
            <a:r>
              <a:rPr lang="es-EC" dirty="0" smtClean="0">
                <a:solidFill>
                  <a:srgbClr val="000000"/>
                </a:solidFill>
                <a:latin typeface="+mj-lt"/>
              </a:rPr>
              <a:t>Síntesis Verde</a:t>
            </a:r>
            <a:endParaRPr lang="es-EC" dirty="0">
              <a:latin typeface="+mj-lt"/>
            </a:endParaRPr>
          </a:p>
        </p:txBody>
      </p:sp>
      <p:graphicFrame>
        <p:nvGraphicFramePr>
          <p:cNvPr id="13" name="Diagrama 12"/>
          <p:cNvGraphicFramePr/>
          <p:nvPr>
            <p:extLst>
              <p:ext uri="{D42A27DB-BD31-4B8C-83A1-F6EECF244321}">
                <p14:modId xmlns:p14="http://schemas.microsoft.com/office/powerpoint/2010/main" val="2745290093"/>
              </p:ext>
            </p:extLst>
          </p:nvPr>
        </p:nvGraphicFramePr>
        <p:xfrm>
          <a:off x="998797" y="5039022"/>
          <a:ext cx="5258006" cy="97675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6" name="Diagrama 15"/>
          <p:cNvGraphicFramePr/>
          <p:nvPr>
            <p:extLst>
              <p:ext uri="{D42A27DB-BD31-4B8C-83A1-F6EECF244321}">
                <p14:modId xmlns:p14="http://schemas.microsoft.com/office/powerpoint/2010/main" val="1504485044"/>
              </p:ext>
            </p:extLst>
          </p:nvPr>
        </p:nvGraphicFramePr>
        <p:xfrm>
          <a:off x="207420" y="3356992"/>
          <a:ext cx="6840760" cy="125554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7" name="CuadroTexto 16"/>
          <p:cNvSpPr txBox="1"/>
          <p:nvPr/>
        </p:nvSpPr>
        <p:spPr>
          <a:xfrm>
            <a:off x="1500019" y="39791"/>
            <a:ext cx="6258445" cy="523220"/>
          </a:xfrm>
          <a:prstGeom prst="rect">
            <a:avLst/>
          </a:prstGeom>
          <a:noFill/>
        </p:spPr>
        <p:txBody>
          <a:bodyPr wrap="none" rtlCol="0">
            <a:spAutoFit/>
          </a:bodyPr>
          <a:lstStyle/>
          <a:p>
            <a:r>
              <a:rPr lang="es-EC" sz="2800" b="1" dirty="0" smtClean="0">
                <a:latin typeface="+mj-lt"/>
                <a:cs typeface="Times New Roman" panose="02020603050405020304" pitchFamily="18" charset="0"/>
              </a:rPr>
              <a:t>Síntesis de Nanopartículas de Plata</a:t>
            </a:r>
            <a:endParaRPr lang="es-EC" sz="2800" b="1" dirty="0">
              <a:latin typeface="+mj-lt"/>
              <a:cs typeface="Times New Roman" panose="02020603050405020304" pitchFamily="18" charset="0"/>
            </a:endParaRPr>
          </a:p>
        </p:txBody>
      </p:sp>
      <p:sp>
        <p:nvSpPr>
          <p:cNvPr id="18" name="Rectángulo 17"/>
          <p:cNvSpPr/>
          <p:nvPr/>
        </p:nvSpPr>
        <p:spPr>
          <a:xfrm>
            <a:off x="1445624" y="6452193"/>
            <a:ext cx="4528804" cy="307777"/>
          </a:xfrm>
          <a:prstGeom prst="rect">
            <a:avLst/>
          </a:prstGeom>
        </p:spPr>
        <p:txBody>
          <a:bodyPr wrap="none">
            <a:spAutoFit/>
          </a:bodyPr>
          <a:lstStyle/>
          <a:p>
            <a:r>
              <a:rPr lang="es-ES" sz="1400" b="1" dirty="0">
                <a:solidFill>
                  <a:srgbClr val="000000"/>
                </a:solidFill>
                <a:latin typeface="+mj-lt"/>
                <a:ea typeface="Times New Roman" panose="02020603050405020304" pitchFamily="18" charset="0"/>
              </a:rPr>
              <a:t>Se optimizó la síntesis descrita por </a:t>
            </a:r>
            <a:r>
              <a:rPr lang="es-EC" sz="1400" b="1" dirty="0" smtClean="0">
                <a:solidFill>
                  <a:srgbClr val="000000"/>
                </a:solidFill>
                <a:latin typeface="+mj-lt"/>
                <a:ea typeface="Times New Roman" panose="02020603050405020304" pitchFamily="18" charset="0"/>
              </a:rPr>
              <a:t>Madrid, (</a:t>
            </a:r>
            <a:r>
              <a:rPr lang="es-EC" sz="1400" b="1" dirty="0">
                <a:solidFill>
                  <a:srgbClr val="000000"/>
                </a:solidFill>
                <a:latin typeface="+mj-lt"/>
                <a:ea typeface="Times New Roman" panose="02020603050405020304" pitchFamily="18" charset="0"/>
              </a:rPr>
              <a:t>2017</a:t>
            </a:r>
            <a:r>
              <a:rPr lang="es-EC" sz="1400" b="1" dirty="0" smtClean="0">
                <a:solidFill>
                  <a:srgbClr val="000000"/>
                </a:solidFill>
                <a:latin typeface="+mj-lt"/>
                <a:ea typeface="Times New Roman" panose="02020603050405020304" pitchFamily="18" charset="0"/>
              </a:rPr>
              <a:t>). </a:t>
            </a:r>
            <a:endParaRPr lang="es-EC" sz="1400" b="1" dirty="0">
              <a:latin typeface="+mj-lt"/>
            </a:endParaRPr>
          </a:p>
        </p:txBody>
      </p:sp>
    </p:spTree>
    <p:extLst>
      <p:ext uri="{BB962C8B-B14F-4D97-AF65-F5344CB8AC3E}">
        <p14:creationId xmlns:p14="http://schemas.microsoft.com/office/powerpoint/2010/main" val="1573964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1063363683"/>
              </p:ext>
            </p:extLst>
          </p:nvPr>
        </p:nvGraphicFramePr>
        <p:xfrm>
          <a:off x="486194" y="1171142"/>
          <a:ext cx="8286094" cy="2009766"/>
        </p:xfrm>
        <a:graphic>
          <a:graphicData uri="http://schemas.openxmlformats.org/drawingml/2006/table">
            <a:tbl>
              <a:tblPr firstRow="1" bandRow="1">
                <a:tableStyleId>{35758FB7-9AC5-4552-8A53-C91805E547FA}</a:tableStyleId>
              </a:tblPr>
              <a:tblGrid>
                <a:gridCol w="2307442">
                  <a:extLst>
                    <a:ext uri="{9D8B030D-6E8A-4147-A177-3AD203B41FA5}">
                      <a16:colId xmlns:a16="http://schemas.microsoft.com/office/drawing/2014/main" val="1200783535"/>
                    </a:ext>
                  </a:extLst>
                </a:gridCol>
                <a:gridCol w="996442">
                  <a:extLst>
                    <a:ext uri="{9D8B030D-6E8A-4147-A177-3AD203B41FA5}">
                      <a16:colId xmlns:a16="http://schemas.microsoft.com/office/drawing/2014/main" val="3068449519"/>
                    </a:ext>
                  </a:extLst>
                </a:gridCol>
                <a:gridCol w="996442">
                  <a:extLst>
                    <a:ext uri="{9D8B030D-6E8A-4147-A177-3AD203B41FA5}">
                      <a16:colId xmlns:a16="http://schemas.microsoft.com/office/drawing/2014/main" val="826692517"/>
                    </a:ext>
                  </a:extLst>
                </a:gridCol>
                <a:gridCol w="996442">
                  <a:extLst>
                    <a:ext uri="{9D8B030D-6E8A-4147-A177-3AD203B41FA5}">
                      <a16:colId xmlns:a16="http://schemas.microsoft.com/office/drawing/2014/main" val="3616201228"/>
                    </a:ext>
                  </a:extLst>
                </a:gridCol>
                <a:gridCol w="996442">
                  <a:extLst>
                    <a:ext uri="{9D8B030D-6E8A-4147-A177-3AD203B41FA5}">
                      <a16:colId xmlns:a16="http://schemas.microsoft.com/office/drawing/2014/main" val="1837374633"/>
                    </a:ext>
                  </a:extLst>
                </a:gridCol>
                <a:gridCol w="996442">
                  <a:extLst>
                    <a:ext uri="{9D8B030D-6E8A-4147-A177-3AD203B41FA5}">
                      <a16:colId xmlns:a16="http://schemas.microsoft.com/office/drawing/2014/main" val="3445753900"/>
                    </a:ext>
                  </a:extLst>
                </a:gridCol>
                <a:gridCol w="996442">
                  <a:extLst>
                    <a:ext uri="{9D8B030D-6E8A-4147-A177-3AD203B41FA5}">
                      <a16:colId xmlns:a16="http://schemas.microsoft.com/office/drawing/2014/main" val="3771433525"/>
                    </a:ext>
                  </a:extLst>
                </a:gridCol>
              </a:tblGrid>
              <a:tr h="451424">
                <a:tc>
                  <a:txBody>
                    <a:bodyPr/>
                    <a:lstStyle/>
                    <a:p>
                      <a:pPr algn="ctr"/>
                      <a:r>
                        <a:rPr lang="es-EC" dirty="0" smtClean="0"/>
                        <a:t>Variable</a:t>
                      </a:r>
                      <a:endParaRPr lang="es-EC" dirty="0">
                        <a:latin typeface="Times New Roman" panose="02020603050405020304" pitchFamily="18" charset="0"/>
                        <a:cs typeface="Times New Roman" panose="02020603050405020304" pitchFamily="18" charset="0"/>
                      </a:endParaRPr>
                    </a:p>
                  </a:txBody>
                  <a:tcPr/>
                </a:tc>
                <a:tc gridSpan="6">
                  <a:txBody>
                    <a:bodyPr/>
                    <a:lstStyle/>
                    <a:p>
                      <a:pPr algn="ctr"/>
                      <a:r>
                        <a:rPr lang="es-EC" dirty="0" smtClean="0"/>
                        <a:t>Ensayos</a:t>
                      </a:r>
                      <a:endParaRPr lang="es-EC" dirty="0">
                        <a:latin typeface="Times New Roman" panose="02020603050405020304" pitchFamily="18" charset="0"/>
                        <a:cs typeface="Times New Roman" panose="02020603050405020304" pitchFamily="18" charset="0"/>
                      </a:endParaRPr>
                    </a:p>
                  </a:txBody>
                  <a:tcPr/>
                </a:tc>
                <a:tc hMerge="1">
                  <a:txBody>
                    <a:bodyPr/>
                    <a:lstStyle/>
                    <a:p>
                      <a:endParaRPr lang="es-EC" dirty="0"/>
                    </a:p>
                  </a:txBody>
                  <a:tcPr/>
                </a:tc>
                <a:tc hMerge="1">
                  <a:txBody>
                    <a:bodyPr/>
                    <a:lstStyle/>
                    <a:p>
                      <a:endParaRPr lang="es-EC" dirty="0"/>
                    </a:p>
                  </a:txBody>
                  <a:tcPr/>
                </a:tc>
                <a:tc hMerge="1">
                  <a:txBody>
                    <a:bodyPr/>
                    <a:lstStyle/>
                    <a:p>
                      <a:endParaRPr lang="es-EC" dirty="0"/>
                    </a:p>
                  </a:txBody>
                  <a:tcPr/>
                </a:tc>
                <a:tc hMerge="1">
                  <a:txBody>
                    <a:bodyPr/>
                    <a:lstStyle/>
                    <a:p>
                      <a:endParaRPr lang="es-EC" dirty="0"/>
                    </a:p>
                  </a:txBody>
                  <a:tcPr/>
                </a:tc>
                <a:tc hMerge="1">
                  <a:txBody>
                    <a:bodyPr/>
                    <a:lstStyle/>
                    <a:p>
                      <a:endParaRPr lang="es-EC" dirty="0"/>
                    </a:p>
                  </a:txBody>
                  <a:tcPr/>
                </a:tc>
                <a:extLst>
                  <a:ext uri="{0D108BD9-81ED-4DB2-BD59-A6C34878D82A}">
                    <a16:rowId xmlns:a16="http://schemas.microsoft.com/office/drawing/2014/main" val="3374942877"/>
                  </a:ext>
                </a:extLst>
              </a:tr>
              <a:tr h="779171">
                <a:tc>
                  <a:txBody>
                    <a:bodyPr/>
                    <a:lstStyle/>
                    <a:p>
                      <a:pPr algn="ctr"/>
                      <a:r>
                        <a:rPr lang="es-EC" dirty="0" smtClean="0"/>
                        <a:t>Concentración de AgNO</a:t>
                      </a:r>
                      <a:r>
                        <a:rPr lang="es-EC" sz="1400" dirty="0" smtClean="0"/>
                        <a:t>3  </a:t>
                      </a:r>
                      <a:r>
                        <a:rPr lang="es-EC" sz="1800" dirty="0" smtClean="0"/>
                        <a:t>(</a:t>
                      </a:r>
                      <a:r>
                        <a:rPr lang="es-EC" sz="1800" dirty="0" err="1" smtClean="0"/>
                        <a:t>mM</a:t>
                      </a:r>
                      <a:r>
                        <a:rPr lang="es-EC" sz="1800" dirty="0" smtClean="0"/>
                        <a:t>)</a:t>
                      </a:r>
                      <a:endParaRPr lang="es-EC" sz="1800" dirty="0">
                        <a:latin typeface="Times New Roman" panose="02020603050405020304" pitchFamily="18" charset="0"/>
                        <a:cs typeface="Times New Roman" panose="02020603050405020304" pitchFamily="18" charset="0"/>
                      </a:endParaRPr>
                    </a:p>
                  </a:txBody>
                  <a:tcPr/>
                </a:tc>
                <a:tc>
                  <a:txBody>
                    <a:bodyPr/>
                    <a:lstStyle/>
                    <a:p>
                      <a:pPr algn="ctr"/>
                      <a:r>
                        <a:rPr lang="es-EC" dirty="0" smtClean="0"/>
                        <a:t>1</a:t>
                      </a:r>
                      <a:endParaRPr lang="es-EC" dirty="0">
                        <a:latin typeface="Times New Roman" panose="02020603050405020304" pitchFamily="18" charset="0"/>
                        <a:cs typeface="Times New Roman" panose="02020603050405020304" pitchFamily="18" charset="0"/>
                      </a:endParaRPr>
                    </a:p>
                  </a:txBody>
                  <a:tcPr/>
                </a:tc>
                <a:tc>
                  <a:txBody>
                    <a:bodyPr/>
                    <a:lstStyle/>
                    <a:p>
                      <a:pPr algn="ctr"/>
                      <a:r>
                        <a:rPr lang="es-EC" dirty="0" smtClean="0">
                          <a:solidFill>
                            <a:srgbClr val="FF0000"/>
                          </a:solidFill>
                        </a:rPr>
                        <a:t>5</a:t>
                      </a:r>
                      <a:endParaRPr lang="es-EC"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s-EC" dirty="0" smtClean="0"/>
                        <a:t>10</a:t>
                      </a:r>
                      <a:endParaRPr lang="es-EC" dirty="0">
                        <a:latin typeface="Times New Roman" panose="02020603050405020304" pitchFamily="18" charset="0"/>
                        <a:cs typeface="Times New Roman" panose="02020603050405020304" pitchFamily="18" charset="0"/>
                      </a:endParaRPr>
                    </a:p>
                  </a:txBody>
                  <a:tcPr/>
                </a:tc>
                <a:tc>
                  <a:txBody>
                    <a:bodyPr/>
                    <a:lstStyle/>
                    <a:p>
                      <a:pPr algn="ctr"/>
                      <a:endParaRPr lang="es-EC" dirty="0">
                        <a:latin typeface="Times New Roman" panose="02020603050405020304" pitchFamily="18" charset="0"/>
                        <a:cs typeface="Times New Roman" panose="02020603050405020304" pitchFamily="18" charset="0"/>
                      </a:endParaRPr>
                    </a:p>
                  </a:txBody>
                  <a:tcPr/>
                </a:tc>
                <a:tc>
                  <a:txBody>
                    <a:bodyPr/>
                    <a:lstStyle/>
                    <a:p>
                      <a:pPr algn="ctr"/>
                      <a:endParaRPr lang="es-EC" dirty="0">
                        <a:latin typeface="Times New Roman" panose="02020603050405020304" pitchFamily="18" charset="0"/>
                        <a:cs typeface="Times New Roman" panose="02020603050405020304" pitchFamily="18" charset="0"/>
                      </a:endParaRPr>
                    </a:p>
                  </a:txBody>
                  <a:tcPr/>
                </a:tc>
                <a:tc>
                  <a:txBody>
                    <a:bodyPr/>
                    <a:lstStyle/>
                    <a:p>
                      <a:pPr algn="ctr"/>
                      <a:endParaRPr lang="es-EC"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0770922"/>
                  </a:ext>
                </a:extLst>
              </a:tr>
              <a:tr h="779171">
                <a:tc>
                  <a:txBody>
                    <a:bodyPr/>
                    <a:lstStyle/>
                    <a:p>
                      <a:pPr algn="ctr"/>
                      <a:r>
                        <a:rPr lang="es-EC" dirty="0" smtClean="0"/>
                        <a:t>Concentración de extracto (mg/ml)</a:t>
                      </a:r>
                      <a:endParaRPr lang="es-EC" dirty="0">
                        <a:latin typeface="Times New Roman" panose="02020603050405020304" pitchFamily="18" charset="0"/>
                        <a:cs typeface="Times New Roman" panose="02020603050405020304" pitchFamily="18" charset="0"/>
                      </a:endParaRPr>
                    </a:p>
                  </a:txBody>
                  <a:tcPr/>
                </a:tc>
                <a:tc>
                  <a:txBody>
                    <a:bodyPr/>
                    <a:lstStyle/>
                    <a:p>
                      <a:pPr algn="ctr"/>
                      <a:r>
                        <a:rPr lang="es-EC" dirty="0" smtClean="0"/>
                        <a:t>80</a:t>
                      </a:r>
                      <a:endParaRPr lang="es-EC" dirty="0">
                        <a:latin typeface="Times New Roman" panose="02020603050405020304" pitchFamily="18" charset="0"/>
                        <a:cs typeface="Times New Roman" panose="02020603050405020304" pitchFamily="18" charset="0"/>
                      </a:endParaRPr>
                    </a:p>
                  </a:txBody>
                  <a:tcPr/>
                </a:tc>
                <a:tc>
                  <a:txBody>
                    <a:bodyPr/>
                    <a:lstStyle/>
                    <a:p>
                      <a:pPr algn="ctr"/>
                      <a:r>
                        <a:rPr lang="es-EC" dirty="0" smtClean="0"/>
                        <a:t>100</a:t>
                      </a:r>
                      <a:endParaRPr lang="es-EC" dirty="0">
                        <a:latin typeface="Times New Roman" panose="02020603050405020304" pitchFamily="18" charset="0"/>
                        <a:cs typeface="Times New Roman" panose="02020603050405020304" pitchFamily="18" charset="0"/>
                      </a:endParaRPr>
                    </a:p>
                  </a:txBody>
                  <a:tcPr/>
                </a:tc>
                <a:tc>
                  <a:txBody>
                    <a:bodyPr/>
                    <a:lstStyle/>
                    <a:p>
                      <a:pPr algn="ctr"/>
                      <a:r>
                        <a:rPr lang="es-EC" dirty="0" smtClean="0">
                          <a:solidFill>
                            <a:srgbClr val="FF0000"/>
                          </a:solidFill>
                        </a:rPr>
                        <a:t>150</a:t>
                      </a:r>
                      <a:endParaRPr lang="es-EC"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s-EC" dirty="0" smtClean="0"/>
                        <a:t>175</a:t>
                      </a:r>
                      <a:endParaRPr lang="es-EC" dirty="0">
                        <a:latin typeface="Times New Roman" panose="02020603050405020304" pitchFamily="18" charset="0"/>
                        <a:cs typeface="Times New Roman" panose="02020603050405020304" pitchFamily="18" charset="0"/>
                      </a:endParaRPr>
                    </a:p>
                  </a:txBody>
                  <a:tcPr/>
                </a:tc>
                <a:tc>
                  <a:txBody>
                    <a:bodyPr/>
                    <a:lstStyle/>
                    <a:p>
                      <a:pPr algn="ctr"/>
                      <a:r>
                        <a:rPr lang="es-EC" dirty="0" smtClean="0"/>
                        <a:t>200</a:t>
                      </a:r>
                      <a:endParaRPr lang="es-EC" dirty="0">
                        <a:latin typeface="Times New Roman" panose="02020603050405020304" pitchFamily="18" charset="0"/>
                        <a:cs typeface="Times New Roman" panose="02020603050405020304" pitchFamily="18" charset="0"/>
                      </a:endParaRPr>
                    </a:p>
                  </a:txBody>
                  <a:tcPr/>
                </a:tc>
                <a:tc>
                  <a:txBody>
                    <a:bodyPr/>
                    <a:lstStyle/>
                    <a:p>
                      <a:pPr algn="ctr"/>
                      <a:endParaRPr lang="es-EC"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52519825"/>
                  </a:ext>
                </a:extLst>
              </a:tr>
            </a:tbl>
          </a:graphicData>
        </a:graphic>
      </p:graphicFrame>
      <p:sp>
        <p:nvSpPr>
          <p:cNvPr id="7" name="Rectángulo 6"/>
          <p:cNvSpPr/>
          <p:nvPr/>
        </p:nvSpPr>
        <p:spPr>
          <a:xfrm>
            <a:off x="1446469" y="5733256"/>
            <a:ext cx="6586206" cy="338554"/>
          </a:xfrm>
          <a:prstGeom prst="rect">
            <a:avLst/>
          </a:prstGeom>
          <a:ln w="28575">
            <a:solidFill>
              <a:srgbClr val="00B0F0"/>
            </a:solidFill>
          </a:ln>
        </p:spPr>
        <p:txBody>
          <a:bodyPr wrap="square">
            <a:spAutoFit/>
          </a:bodyPr>
          <a:lstStyle/>
          <a:p>
            <a:pPr algn="ctr"/>
            <a:r>
              <a:rPr lang="es-EC" sz="1600" dirty="0">
                <a:solidFill>
                  <a:srgbClr val="000000"/>
                </a:solidFill>
                <a:latin typeface="+mj-lt"/>
                <a:ea typeface="Times New Roman" panose="02020603050405020304" pitchFamily="18" charset="0"/>
                <a:cs typeface="Times New Roman" panose="02020603050405020304" pitchFamily="18" charset="0"/>
              </a:rPr>
              <a:t>Para conservación de la muestra, se analizó el proceso de liofilización </a:t>
            </a:r>
            <a:endParaRPr lang="es-EC" sz="1600" dirty="0">
              <a:latin typeface="+mj-lt"/>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477497220"/>
              </p:ext>
            </p:extLst>
          </p:nvPr>
        </p:nvGraphicFramePr>
        <p:xfrm>
          <a:off x="486194" y="3783844"/>
          <a:ext cx="8286094" cy="1682019"/>
        </p:xfrm>
        <a:graphic>
          <a:graphicData uri="http://schemas.openxmlformats.org/drawingml/2006/table">
            <a:tbl>
              <a:tblPr firstRow="1" bandRow="1">
                <a:tableStyleId>{69C7853C-536D-4A76-A0AE-DD22124D55A5}</a:tableStyleId>
              </a:tblPr>
              <a:tblGrid>
                <a:gridCol w="2307442">
                  <a:extLst>
                    <a:ext uri="{9D8B030D-6E8A-4147-A177-3AD203B41FA5}">
                      <a16:colId xmlns:a16="http://schemas.microsoft.com/office/drawing/2014/main" val="2391765700"/>
                    </a:ext>
                  </a:extLst>
                </a:gridCol>
                <a:gridCol w="996442">
                  <a:extLst>
                    <a:ext uri="{9D8B030D-6E8A-4147-A177-3AD203B41FA5}">
                      <a16:colId xmlns:a16="http://schemas.microsoft.com/office/drawing/2014/main" val="3557250863"/>
                    </a:ext>
                  </a:extLst>
                </a:gridCol>
                <a:gridCol w="996442">
                  <a:extLst>
                    <a:ext uri="{9D8B030D-6E8A-4147-A177-3AD203B41FA5}">
                      <a16:colId xmlns:a16="http://schemas.microsoft.com/office/drawing/2014/main" val="1433323121"/>
                    </a:ext>
                  </a:extLst>
                </a:gridCol>
                <a:gridCol w="996442">
                  <a:extLst>
                    <a:ext uri="{9D8B030D-6E8A-4147-A177-3AD203B41FA5}">
                      <a16:colId xmlns:a16="http://schemas.microsoft.com/office/drawing/2014/main" val="1929964573"/>
                    </a:ext>
                  </a:extLst>
                </a:gridCol>
                <a:gridCol w="996442">
                  <a:extLst>
                    <a:ext uri="{9D8B030D-6E8A-4147-A177-3AD203B41FA5}">
                      <a16:colId xmlns:a16="http://schemas.microsoft.com/office/drawing/2014/main" val="2335668644"/>
                    </a:ext>
                  </a:extLst>
                </a:gridCol>
                <a:gridCol w="996442">
                  <a:extLst>
                    <a:ext uri="{9D8B030D-6E8A-4147-A177-3AD203B41FA5}">
                      <a16:colId xmlns:a16="http://schemas.microsoft.com/office/drawing/2014/main" val="357014246"/>
                    </a:ext>
                  </a:extLst>
                </a:gridCol>
                <a:gridCol w="996442">
                  <a:extLst>
                    <a:ext uri="{9D8B030D-6E8A-4147-A177-3AD203B41FA5}">
                      <a16:colId xmlns:a16="http://schemas.microsoft.com/office/drawing/2014/main" val="3725000254"/>
                    </a:ext>
                  </a:extLst>
                </a:gridCol>
              </a:tblGrid>
              <a:tr h="4514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dirty="0" smtClean="0"/>
                        <a:t>Variable</a:t>
                      </a:r>
                      <a:endParaRPr lang="es-EC" dirty="0" smtClean="0">
                        <a:latin typeface="Times New Roman" panose="02020603050405020304" pitchFamily="18" charset="0"/>
                        <a:cs typeface="Times New Roman" panose="02020603050405020304" pitchFamily="18" charset="0"/>
                      </a:endParaRPr>
                    </a:p>
                  </a:txBody>
                  <a:tcPr/>
                </a:tc>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dirty="0" smtClean="0"/>
                        <a:t>Ensayos</a:t>
                      </a:r>
                      <a:endParaRPr lang="es-EC" dirty="0" smtClean="0">
                        <a:latin typeface="Times New Roman" panose="02020603050405020304" pitchFamily="18" charset="0"/>
                        <a:cs typeface="Times New Roman" panose="02020603050405020304" pitchFamily="18" charset="0"/>
                      </a:endParaRPr>
                    </a:p>
                  </a:txBody>
                  <a:tcPr/>
                </a:tc>
                <a:tc hMerge="1">
                  <a:txBody>
                    <a:bodyPr/>
                    <a:lstStyle/>
                    <a:p>
                      <a:pPr algn="ctr"/>
                      <a:endParaRPr lang="es-EC" dirty="0">
                        <a:latin typeface="Times New Roman" panose="02020603050405020304" pitchFamily="18" charset="0"/>
                        <a:cs typeface="Times New Roman" panose="02020603050405020304" pitchFamily="18" charset="0"/>
                      </a:endParaRPr>
                    </a:p>
                  </a:txBody>
                  <a:tcPr/>
                </a:tc>
                <a:tc hMerge="1">
                  <a:txBody>
                    <a:bodyPr/>
                    <a:lstStyle/>
                    <a:p>
                      <a:pPr algn="ctr"/>
                      <a:endParaRPr lang="es-EC" dirty="0">
                        <a:latin typeface="Times New Roman" panose="02020603050405020304" pitchFamily="18" charset="0"/>
                        <a:cs typeface="Times New Roman" panose="02020603050405020304" pitchFamily="18" charset="0"/>
                      </a:endParaRPr>
                    </a:p>
                  </a:txBody>
                  <a:tcPr/>
                </a:tc>
                <a:tc hMerge="1">
                  <a:txBody>
                    <a:bodyPr/>
                    <a:lstStyle/>
                    <a:p>
                      <a:pPr algn="ctr"/>
                      <a:endParaRPr lang="es-EC" dirty="0">
                        <a:latin typeface="Times New Roman" panose="02020603050405020304" pitchFamily="18" charset="0"/>
                        <a:cs typeface="Times New Roman" panose="02020603050405020304" pitchFamily="18" charset="0"/>
                      </a:endParaRPr>
                    </a:p>
                  </a:txBody>
                  <a:tcPr/>
                </a:tc>
                <a:tc hMerge="1">
                  <a:txBody>
                    <a:bodyPr/>
                    <a:lstStyle/>
                    <a:p>
                      <a:pPr algn="ctr"/>
                      <a:endParaRPr lang="es-EC" dirty="0">
                        <a:latin typeface="Times New Roman" panose="02020603050405020304" pitchFamily="18" charset="0"/>
                        <a:cs typeface="Times New Roman" panose="02020603050405020304" pitchFamily="18" charset="0"/>
                      </a:endParaRPr>
                    </a:p>
                  </a:txBody>
                  <a:tcPr/>
                </a:tc>
                <a:tc hMerge="1">
                  <a:txBody>
                    <a:bodyPr/>
                    <a:lstStyle/>
                    <a:p>
                      <a:pPr algn="ctr"/>
                      <a:endParaRPr lang="es-EC"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9912212"/>
                  </a:ext>
                </a:extLst>
              </a:tr>
              <a:tr h="451424">
                <a:tc>
                  <a:txBody>
                    <a:bodyPr/>
                    <a:lstStyle/>
                    <a:p>
                      <a:pPr algn="ctr"/>
                      <a:r>
                        <a:rPr lang="es-EC" dirty="0" smtClean="0"/>
                        <a:t>pH</a:t>
                      </a:r>
                      <a:endParaRPr lang="es-EC" dirty="0">
                        <a:latin typeface="Times New Roman" panose="02020603050405020304" pitchFamily="18" charset="0"/>
                        <a:cs typeface="Times New Roman" panose="02020603050405020304" pitchFamily="18" charset="0"/>
                      </a:endParaRPr>
                    </a:p>
                  </a:txBody>
                  <a:tcPr/>
                </a:tc>
                <a:tc>
                  <a:txBody>
                    <a:bodyPr/>
                    <a:lstStyle/>
                    <a:p>
                      <a:pPr algn="ctr"/>
                      <a:r>
                        <a:rPr lang="es-EC" dirty="0" smtClean="0"/>
                        <a:t>5</a:t>
                      </a:r>
                      <a:endParaRPr lang="es-EC" dirty="0">
                        <a:latin typeface="Times New Roman" panose="02020603050405020304" pitchFamily="18" charset="0"/>
                        <a:cs typeface="Times New Roman" panose="02020603050405020304" pitchFamily="18" charset="0"/>
                      </a:endParaRPr>
                    </a:p>
                  </a:txBody>
                  <a:tcPr/>
                </a:tc>
                <a:tc>
                  <a:txBody>
                    <a:bodyPr/>
                    <a:lstStyle/>
                    <a:p>
                      <a:pPr algn="ctr"/>
                      <a:r>
                        <a:rPr lang="es-EC" dirty="0" smtClean="0"/>
                        <a:t>8</a:t>
                      </a:r>
                      <a:endParaRPr lang="es-EC" dirty="0">
                        <a:latin typeface="Times New Roman" panose="02020603050405020304" pitchFamily="18" charset="0"/>
                        <a:cs typeface="Times New Roman" panose="02020603050405020304" pitchFamily="18" charset="0"/>
                      </a:endParaRPr>
                    </a:p>
                  </a:txBody>
                  <a:tcPr/>
                </a:tc>
                <a:tc>
                  <a:txBody>
                    <a:bodyPr/>
                    <a:lstStyle/>
                    <a:p>
                      <a:pPr algn="ctr"/>
                      <a:r>
                        <a:rPr lang="es-EC" dirty="0" smtClean="0"/>
                        <a:t>12</a:t>
                      </a:r>
                      <a:endParaRPr lang="es-EC" dirty="0">
                        <a:latin typeface="Times New Roman" panose="02020603050405020304" pitchFamily="18" charset="0"/>
                        <a:cs typeface="Times New Roman" panose="02020603050405020304" pitchFamily="18" charset="0"/>
                      </a:endParaRPr>
                    </a:p>
                  </a:txBody>
                  <a:tcPr/>
                </a:tc>
                <a:tc>
                  <a:txBody>
                    <a:bodyPr/>
                    <a:lstStyle/>
                    <a:p>
                      <a:pPr algn="ctr"/>
                      <a:endParaRPr lang="es-EC" dirty="0">
                        <a:latin typeface="Times New Roman" panose="02020603050405020304" pitchFamily="18" charset="0"/>
                        <a:cs typeface="Times New Roman" panose="02020603050405020304" pitchFamily="18" charset="0"/>
                      </a:endParaRPr>
                    </a:p>
                  </a:txBody>
                  <a:tcPr/>
                </a:tc>
                <a:tc>
                  <a:txBody>
                    <a:bodyPr/>
                    <a:lstStyle/>
                    <a:p>
                      <a:pPr algn="ctr"/>
                      <a:endParaRPr lang="es-EC" dirty="0">
                        <a:latin typeface="Times New Roman" panose="02020603050405020304" pitchFamily="18" charset="0"/>
                        <a:cs typeface="Times New Roman" panose="02020603050405020304" pitchFamily="18" charset="0"/>
                      </a:endParaRPr>
                    </a:p>
                  </a:txBody>
                  <a:tcPr/>
                </a:tc>
                <a:tc>
                  <a:txBody>
                    <a:bodyPr/>
                    <a:lstStyle/>
                    <a:p>
                      <a:pPr algn="ctr"/>
                      <a:endParaRPr lang="es-EC"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99170588"/>
                  </a:ext>
                </a:extLst>
              </a:tr>
              <a:tr h="779171">
                <a:tc>
                  <a:txBody>
                    <a:bodyPr/>
                    <a:lstStyle/>
                    <a:p>
                      <a:pPr algn="ctr"/>
                      <a:r>
                        <a:rPr lang="es-EC" dirty="0" smtClean="0"/>
                        <a:t>Concentración de PEDOT:PSS (%)</a:t>
                      </a:r>
                      <a:endParaRPr lang="es-EC" dirty="0">
                        <a:latin typeface="Times New Roman" panose="02020603050405020304" pitchFamily="18" charset="0"/>
                        <a:cs typeface="Times New Roman" panose="02020603050405020304" pitchFamily="18" charset="0"/>
                      </a:endParaRPr>
                    </a:p>
                  </a:txBody>
                  <a:tcPr/>
                </a:tc>
                <a:tc>
                  <a:txBody>
                    <a:bodyPr/>
                    <a:lstStyle/>
                    <a:p>
                      <a:pPr algn="ctr"/>
                      <a:r>
                        <a:rPr lang="es-EC" dirty="0" smtClean="0"/>
                        <a:t>0</a:t>
                      </a:r>
                      <a:endParaRPr lang="es-EC" dirty="0">
                        <a:latin typeface="Times New Roman" panose="02020603050405020304" pitchFamily="18" charset="0"/>
                        <a:cs typeface="Times New Roman" panose="02020603050405020304" pitchFamily="18" charset="0"/>
                      </a:endParaRPr>
                    </a:p>
                  </a:txBody>
                  <a:tcPr/>
                </a:tc>
                <a:tc>
                  <a:txBody>
                    <a:bodyPr/>
                    <a:lstStyle/>
                    <a:p>
                      <a:pPr algn="ctr"/>
                      <a:r>
                        <a:rPr lang="es-EC" dirty="0" smtClean="0"/>
                        <a:t>0,2</a:t>
                      </a:r>
                      <a:endParaRPr lang="es-EC" dirty="0">
                        <a:latin typeface="Times New Roman" panose="02020603050405020304" pitchFamily="18" charset="0"/>
                        <a:cs typeface="Times New Roman" panose="02020603050405020304" pitchFamily="18" charset="0"/>
                      </a:endParaRPr>
                    </a:p>
                  </a:txBody>
                  <a:tcPr/>
                </a:tc>
                <a:tc>
                  <a:txBody>
                    <a:bodyPr/>
                    <a:lstStyle/>
                    <a:p>
                      <a:pPr algn="ctr"/>
                      <a:r>
                        <a:rPr lang="es-EC" dirty="0" smtClean="0"/>
                        <a:t>0,5</a:t>
                      </a:r>
                      <a:endParaRPr lang="es-EC" dirty="0">
                        <a:latin typeface="Times New Roman" panose="02020603050405020304" pitchFamily="18" charset="0"/>
                        <a:cs typeface="Times New Roman" panose="02020603050405020304" pitchFamily="18" charset="0"/>
                      </a:endParaRPr>
                    </a:p>
                  </a:txBody>
                  <a:tcPr/>
                </a:tc>
                <a:tc>
                  <a:txBody>
                    <a:bodyPr/>
                    <a:lstStyle/>
                    <a:p>
                      <a:pPr algn="ctr"/>
                      <a:r>
                        <a:rPr lang="es-EC" dirty="0" smtClean="0"/>
                        <a:t>1,0</a:t>
                      </a:r>
                      <a:endParaRPr lang="es-EC" dirty="0">
                        <a:latin typeface="Times New Roman" panose="02020603050405020304" pitchFamily="18" charset="0"/>
                        <a:cs typeface="Times New Roman" panose="02020603050405020304" pitchFamily="18" charset="0"/>
                      </a:endParaRPr>
                    </a:p>
                  </a:txBody>
                  <a:tcPr/>
                </a:tc>
                <a:tc>
                  <a:txBody>
                    <a:bodyPr/>
                    <a:lstStyle/>
                    <a:p>
                      <a:pPr algn="ctr"/>
                      <a:r>
                        <a:rPr lang="es-EC" dirty="0" smtClean="0"/>
                        <a:t>1,5</a:t>
                      </a:r>
                      <a:endParaRPr lang="es-EC" dirty="0">
                        <a:latin typeface="Times New Roman" panose="02020603050405020304" pitchFamily="18" charset="0"/>
                        <a:cs typeface="Times New Roman" panose="02020603050405020304" pitchFamily="18" charset="0"/>
                      </a:endParaRPr>
                    </a:p>
                  </a:txBody>
                  <a:tcPr/>
                </a:tc>
                <a:tc>
                  <a:txBody>
                    <a:bodyPr/>
                    <a:lstStyle/>
                    <a:p>
                      <a:pPr algn="ctr"/>
                      <a:r>
                        <a:rPr lang="es-EC" dirty="0" smtClean="0"/>
                        <a:t>2,0</a:t>
                      </a:r>
                      <a:endParaRPr lang="es-EC"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25082677"/>
                  </a:ext>
                </a:extLst>
              </a:tr>
            </a:tbl>
          </a:graphicData>
        </a:graphic>
      </p:graphicFrame>
      <p:sp>
        <p:nvSpPr>
          <p:cNvPr id="8" name="CuadroTexto 7"/>
          <p:cNvSpPr txBox="1"/>
          <p:nvPr/>
        </p:nvSpPr>
        <p:spPr>
          <a:xfrm>
            <a:off x="1500019" y="39791"/>
            <a:ext cx="6258445" cy="523220"/>
          </a:xfrm>
          <a:prstGeom prst="rect">
            <a:avLst/>
          </a:prstGeom>
          <a:noFill/>
        </p:spPr>
        <p:txBody>
          <a:bodyPr wrap="none" rtlCol="0">
            <a:spAutoFit/>
          </a:bodyPr>
          <a:lstStyle/>
          <a:p>
            <a:r>
              <a:rPr lang="es-EC" sz="2800" b="1" dirty="0" smtClean="0">
                <a:latin typeface="+mj-lt"/>
                <a:cs typeface="Times New Roman" panose="02020603050405020304" pitchFamily="18" charset="0"/>
              </a:rPr>
              <a:t>Síntesis de Nanopartículas de Plata</a:t>
            </a:r>
            <a:endParaRPr lang="es-EC" sz="2800" b="1" dirty="0">
              <a:latin typeface="+mj-lt"/>
              <a:cs typeface="Times New Roman" panose="02020603050405020304" pitchFamily="18" charset="0"/>
            </a:endParaRPr>
          </a:p>
        </p:txBody>
      </p:sp>
    </p:spTree>
    <p:extLst>
      <p:ext uri="{BB962C8B-B14F-4D97-AF65-F5344CB8AC3E}">
        <p14:creationId xmlns:p14="http://schemas.microsoft.com/office/powerpoint/2010/main" val="1889075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Resultado de imagen para densito 30px"/>
          <p:cNvPicPr>
            <a:picLocks noChangeAspect="1" noChangeArrowheads="1"/>
          </p:cNvPicPr>
          <p:nvPr/>
        </p:nvPicPr>
        <p:blipFill rotWithShape="1">
          <a:blip r:embed="rId3">
            <a:extLst>
              <a:ext uri="{28A0092B-C50C-407E-A947-70E740481C1C}">
                <a14:useLocalDpi xmlns:a14="http://schemas.microsoft.com/office/drawing/2010/main" val="0"/>
              </a:ext>
            </a:extLst>
          </a:blip>
          <a:srcRect l="5706" t="30463" r="3002" b="25793"/>
          <a:stretch/>
        </p:blipFill>
        <p:spPr bwMode="auto">
          <a:xfrm rot="6689912">
            <a:off x="5978157" y="2536828"/>
            <a:ext cx="1846058" cy="1181483"/>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1923732" y="116632"/>
            <a:ext cx="5527475" cy="523220"/>
          </a:xfrm>
          <a:prstGeom prst="rect">
            <a:avLst/>
          </a:prstGeom>
          <a:noFill/>
        </p:spPr>
        <p:txBody>
          <a:bodyPr wrap="none" rtlCol="0">
            <a:spAutoFit/>
          </a:bodyPr>
          <a:lstStyle/>
          <a:p>
            <a:r>
              <a:rPr lang="es-EC" sz="2800" b="1" dirty="0" smtClean="0">
                <a:latin typeface="Times New Roman" panose="02020603050405020304" pitchFamily="18" charset="0"/>
                <a:cs typeface="Times New Roman" panose="02020603050405020304" pitchFamily="18" charset="0"/>
              </a:rPr>
              <a:t>Caracterización de Nanopartículas</a:t>
            </a:r>
            <a:endParaRPr lang="es-EC" sz="2800" b="1" dirty="0">
              <a:latin typeface="Times New Roman" panose="02020603050405020304" pitchFamily="18" charset="0"/>
              <a:cs typeface="Times New Roman" panose="02020603050405020304" pitchFamily="18" charset="0"/>
            </a:endParaRPr>
          </a:p>
        </p:txBody>
      </p:sp>
      <p:graphicFrame>
        <p:nvGraphicFramePr>
          <p:cNvPr id="5" name="Diagrama 4"/>
          <p:cNvGraphicFramePr/>
          <p:nvPr>
            <p:extLst>
              <p:ext uri="{D42A27DB-BD31-4B8C-83A1-F6EECF244321}">
                <p14:modId xmlns:p14="http://schemas.microsoft.com/office/powerpoint/2010/main" val="595158"/>
              </p:ext>
            </p:extLst>
          </p:nvPr>
        </p:nvGraphicFramePr>
        <p:xfrm>
          <a:off x="251520" y="908720"/>
          <a:ext cx="5904656" cy="5184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7650" name="Picture 2" descr="Resultado de imagen para UV-VIS SPECORD S600"/>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4391" b="17070"/>
          <a:stretch/>
        </p:blipFill>
        <p:spPr bwMode="auto">
          <a:xfrm>
            <a:off x="6300192" y="764704"/>
            <a:ext cx="2659382" cy="116757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10"/>
          <a:stretch>
            <a:fillRect/>
          </a:stretch>
        </p:blipFill>
        <p:spPr>
          <a:xfrm>
            <a:off x="6259023" y="4109680"/>
            <a:ext cx="1530074" cy="1160307"/>
          </a:xfrm>
          <a:prstGeom prst="rect">
            <a:avLst/>
          </a:prstGeom>
        </p:spPr>
      </p:pic>
      <p:pic>
        <p:nvPicPr>
          <p:cNvPr id="29698" name="Picture 2" descr="Resultado de imagen para (TEM) Spirit Twin de Tecnai"/>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41334" y="2405369"/>
            <a:ext cx="1354903" cy="1797505"/>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Resultado de imagen para FTIR Spectrum Two de Perkin Elme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35534" y="5085184"/>
            <a:ext cx="1272844" cy="848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864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195736" y="97468"/>
            <a:ext cx="4958409" cy="523220"/>
          </a:xfrm>
          <a:prstGeom prst="rect">
            <a:avLst/>
          </a:prstGeom>
          <a:noFill/>
        </p:spPr>
        <p:txBody>
          <a:bodyPr wrap="none" rtlCol="0">
            <a:spAutoFit/>
          </a:bodyPr>
          <a:lstStyle/>
          <a:p>
            <a:r>
              <a:rPr lang="es-ES" sz="2800" b="1" dirty="0">
                <a:latin typeface="+mj-lt"/>
                <a:cs typeface="Times New Roman" panose="02020603050405020304" pitchFamily="18" charset="0"/>
              </a:rPr>
              <a:t>Crecimiento de película </a:t>
            </a:r>
            <a:r>
              <a:rPr lang="es-ES" sz="2800" b="1" dirty="0" smtClean="0">
                <a:latin typeface="+mj-lt"/>
                <a:cs typeface="Times New Roman" panose="02020603050405020304" pitchFamily="18" charset="0"/>
              </a:rPr>
              <a:t>fina</a:t>
            </a:r>
            <a:endParaRPr lang="es-EC" sz="2800" b="1" dirty="0">
              <a:latin typeface="+mj-lt"/>
              <a:cs typeface="Times New Roman" panose="02020603050405020304" pitchFamily="18" charset="0"/>
            </a:endParaRPr>
          </a:p>
        </p:txBody>
      </p:sp>
      <p:sp>
        <p:nvSpPr>
          <p:cNvPr id="6" name="Rectángulo 5"/>
          <p:cNvSpPr/>
          <p:nvPr/>
        </p:nvSpPr>
        <p:spPr>
          <a:xfrm>
            <a:off x="2159731" y="764704"/>
            <a:ext cx="6732749" cy="175432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285750" lvl="0" indent="-285750">
              <a:lnSpc>
                <a:spcPct val="150000"/>
              </a:lnSpc>
              <a:spcAft>
                <a:spcPts val="0"/>
              </a:spcAft>
              <a:buFont typeface="Arial" panose="020B0604020202020204" pitchFamily="34" charset="0"/>
              <a:buChar char="•"/>
            </a:pPr>
            <a:r>
              <a:rPr lang="es-EC" dirty="0">
                <a:solidFill>
                  <a:srgbClr val="000000"/>
                </a:solidFill>
                <a:latin typeface="+mj-lt"/>
                <a:ea typeface="Times New Roman" panose="02020603050405020304" pitchFamily="18" charset="0"/>
                <a:cs typeface="Times New Roman" panose="02020603050405020304" pitchFamily="18" charset="0"/>
              </a:rPr>
              <a:t>Solución del extracto de pétalos de geranio (</a:t>
            </a:r>
            <a:r>
              <a:rPr lang="es-EC" i="1" dirty="0" err="1">
                <a:solidFill>
                  <a:srgbClr val="000000"/>
                </a:solidFill>
                <a:latin typeface="+mj-lt"/>
                <a:ea typeface="Times New Roman" panose="02020603050405020304" pitchFamily="18" charset="0"/>
                <a:cs typeface="Times New Roman" panose="02020603050405020304" pitchFamily="18" charset="0"/>
              </a:rPr>
              <a:t>Pelargonium</a:t>
            </a:r>
            <a:r>
              <a:rPr lang="es-EC" i="1" dirty="0">
                <a:solidFill>
                  <a:srgbClr val="000000"/>
                </a:solidFill>
                <a:latin typeface="+mj-lt"/>
                <a:ea typeface="Times New Roman" panose="02020603050405020304" pitchFamily="18" charset="0"/>
                <a:cs typeface="Times New Roman" panose="02020603050405020304" pitchFamily="18" charset="0"/>
              </a:rPr>
              <a:t> </a:t>
            </a:r>
            <a:r>
              <a:rPr lang="es-EC" i="1" dirty="0" err="1">
                <a:solidFill>
                  <a:srgbClr val="000000"/>
                </a:solidFill>
                <a:latin typeface="+mj-lt"/>
                <a:ea typeface="Times New Roman" panose="02020603050405020304" pitchFamily="18" charset="0"/>
                <a:cs typeface="Times New Roman" panose="02020603050405020304" pitchFamily="18" charset="0"/>
              </a:rPr>
              <a:t>domesticum</a:t>
            </a:r>
            <a:r>
              <a:rPr lang="es-EC" dirty="0">
                <a:solidFill>
                  <a:srgbClr val="000000"/>
                </a:solidFill>
                <a:latin typeface="+mj-lt"/>
                <a:ea typeface="Times New Roman" panose="02020603050405020304" pitchFamily="18" charset="0"/>
                <a:cs typeface="Times New Roman" panose="02020603050405020304" pitchFamily="18" charset="0"/>
              </a:rPr>
              <a:t>).</a:t>
            </a:r>
            <a:endParaRPr lang="en-US" sz="1200" dirty="0">
              <a:solidFill>
                <a:srgbClr val="000000"/>
              </a:solidFill>
              <a:latin typeface="+mj-lt"/>
              <a:ea typeface="Arial" panose="020B0604020202020204" pitchFamily="34" charset="0"/>
              <a:cs typeface="Arial" panose="020B0604020202020204" pitchFamily="34" charset="0"/>
            </a:endParaRPr>
          </a:p>
          <a:p>
            <a:pPr marL="285750" lvl="0" indent="-285750">
              <a:lnSpc>
                <a:spcPct val="150000"/>
              </a:lnSpc>
              <a:spcAft>
                <a:spcPts val="0"/>
              </a:spcAft>
              <a:buFont typeface="Arial" panose="020B0604020202020204" pitchFamily="34" charset="0"/>
              <a:buChar char="•"/>
            </a:pPr>
            <a:r>
              <a:rPr lang="es-EC" dirty="0">
                <a:solidFill>
                  <a:srgbClr val="000000"/>
                </a:solidFill>
                <a:latin typeface="+mj-lt"/>
                <a:ea typeface="Times New Roman" panose="02020603050405020304" pitchFamily="18" charset="0"/>
                <a:cs typeface="Times New Roman" panose="02020603050405020304" pitchFamily="18" charset="0"/>
              </a:rPr>
              <a:t>Solución coloidal de </a:t>
            </a:r>
            <a:r>
              <a:rPr lang="es-EC" dirty="0" err="1">
                <a:solidFill>
                  <a:srgbClr val="000000"/>
                </a:solidFill>
                <a:latin typeface="+mj-lt"/>
                <a:ea typeface="Times New Roman" panose="02020603050405020304" pitchFamily="18" charset="0"/>
                <a:cs typeface="Times New Roman" panose="02020603050405020304" pitchFamily="18" charset="0"/>
              </a:rPr>
              <a:t>AgNPs</a:t>
            </a:r>
            <a:r>
              <a:rPr lang="es-EC" dirty="0">
                <a:solidFill>
                  <a:srgbClr val="000000"/>
                </a:solidFill>
                <a:latin typeface="+mj-lt"/>
                <a:ea typeface="Times New Roman" panose="02020603050405020304" pitchFamily="18" charset="0"/>
                <a:cs typeface="Times New Roman" panose="02020603050405020304" pitchFamily="18" charset="0"/>
              </a:rPr>
              <a:t>.</a:t>
            </a:r>
            <a:endParaRPr lang="en-US" sz="1200" dirty="0">
              <a:solidFill>
                <a:srgbClr val="000000"/>
              </a:solidFill>
              <a:latin typeface="+mj-lt"/>
              <a:ea typeface="Arial" panose="020B0604020202020204" pitchFamily="34" charset="0"/>
              <a:cs typeface="Arial" panose="020B0604020202020204" pitchFamily="34" charset="0"/>
            </a:endParaRPr>
          </a:p>
          <a:p>
            <a:pPr marL="285750" lvl="0" indent="-285750">
              <a:lnSpc>
                <a:spcPct val="150000"/>
              </a:lnSpc>
              <a:spcAft>
                <a:spcPts val="600"/>
              </a:spcAft>
              <a:buFont typeface="Arial" panose="020B0604020202020204" pitchFamily="34" charset="0"/>
              <a:buChar char="•"/>
            </a:pPr>
            <a:r>
              <a:rPr lang="es-EC" dirty="0">
                <a:solidFill>
                  <a:srgbClr val="000000"/>
                </a:solidFill>
                <a:latin typeface="+mj-lt"/>
                <a:ea typeface="Times New Roman" panose="02020603050405020304" pitchFamily="18" charset="0"/>
                <a:cs typeface="Times New Roman" panose="02020603050405020304" pitchFamily="18" charset="0"/>
              </a:rPr>
              <a:t>Solución coloidal de </a:t>
            </a:r>
            <a:r>
              <a:rPr lang="es-EC" dirty="0" err="1">
                <a:solidFill>
                  <a:srgbClr val="000000"/>
                </a:solidFill>
                <a:latin typeface="+mj-lt"/>
                <a:ea typeface="Times New Roman" panose="02020603050405020304" pitchFamily="18" charset="0"/>
                <a:cs typeface="Times New Roman" panose="02020603050405020304" pitchFamily="18" charset="0"/>
              </a:rPr>
              <a:t>AgNPs</a:t>
            </a:r>
            <a:r>
              <a:rPr lang="es-EC" dirty="0">
                <a:solidFill>
                  <a:srgbClr val="000000"/>
                </a:solidFill>
                <a:latin typeface="+mj-lt"/>
                <a:ea typeface="Times New Roman" panose="02020603050405020304" pitchFamily="18" charset="0"/>
                <a:cs typeface="Times New Roman" panose="02020603050405020304" pitchFamily="18" charset="0"/>
              </a:rPr>
              <a:t> con estabilizante (PEDOT:PSS).</a:t>
            </a:r>
            <a:endParaRPr lang="en-US" sz="1200" dirty="0">
              <a:solidFill>
                <a:srgbClr val="000000"/>
              </a:solidFill>
              <a:effectLst/>
              <a:latin typeface="+mj-lt"/>
              <a:ea typeface="Arial" panose="020B0604020202020204" pitchFamily="34" charset="0"/>
              <a:cs typeface="Arial" panose="020B0604020202020204" pitchFamily="34" charset="0"/>
            </a:endParaRPr>
          </a:p>
        </p:txBody>
      </p:sp>
      <p:sp>
        <p:nvSpPr>
          <p:cNvPr id="10" name="Rectángulo 9"/>
          <p:cNvSpPr/>
          <p:nvPr/>
        </p:nvSpPr>
        <p:spPr>
          <a:xfrm>
            <a:off x="323528" y="1410802"/>
            <a:ext cx="1476045"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EC" sz="2000" b="1" dirty="0" smtClean="0">
                <a:solidFill>
                  <a:srgbClr val="000000"/>
                </a:solidFill>
                <a:latin typeface="+mj-lt"/>
                <a:ea typeface="Times New Roman" panose="02020603050405020304" pitchFamily="18" charset="0"/>
              </a:rPr>
              <a:t>Muestras</a:t>
            </a:r>
            <a:endParaRPr lang="en-US" sz="2000" dirty="0">
              <a:solidFill>
                <a:srgbClr val="000000"/>
              </a:solidFill>
              <a:latin typeface="+mj-lt"/>
              <a:ea typeface="Times New Roman" panose="02020603050405020304" pitchFamily="18" charset="0"/>
            </a:endParaRPr>
          </a:p>
        </p:txBody>
      </p:sp>
      <p:pic>
        <p:nvPicPr>
          <p:cNvPr id="11" name="Imagen 10" descr="C:\Users\BOLNA\Documents\IMG_20181122_09150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0297" y="4509120"/>
            <a:ext cx="2717165" cy="2038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ángulo 11"/>
          <p:cNvSpPr/>
          <p:nvPr/>
        </p:nvSpPr>
        <p:spPr>
          <a:xfrm>
            <a:off x="4750687" y="2849254"/>
            <a:ext cx="3456384"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C" dirty="0">
                <a:solidFill>
                  <a:srgbClr val="000000"/>
                </a:solidFill>
                <a:latin typeface="+mj-lt"/>
                <a:ea typeface="Times New Roman" panose="02020603050405020304" pitchFamily="18" charset="0"/>
              </a:rPr>
              <a:t>Spin </a:t>
            </a:r>
            <a:r>
              <a:rPr lang="es-EC" dirty="0" err="1">
                <a:solidFill>
                  <a:srgbClr val="000000"/>
                </a:solidFill>
                <a:latin typeface="+mj-lt"/>
                <a:ea typeface="Times New Roman" panose="02020603050405020304" pitchFamily="18" charset="0"/>
              </a:rPr>
              <a:t>Coater</a:t>
            </a:r>
            <a:r>
              <a:rPr lang="es-EC" dirty="0">
                <a:solidFill>
                  <a:srgbClr val="000000"/>
                </a:solidFill>
                <a:latin typeface="+mj-lt"/>
                <a:ea typeface="Times New Roman" panose="02020603050405020304" pitchFamily="18" charset="0"/>
              </a:rPr>
              <a:t> </a:t>
            </a:r>
            <a:r>
              <a:rPr lang="es-EC" dirty="0" err="1">
                <a:solidFill>
                  <a:srgbClr val="000000"/>
                </a:solidFill>
                <a:latin typeface="+mj-lt"/>
                <a:ea typeface="Times New Roman" panose="02020603050405020304" pitchFamily="18" charset="0"/>
              </a:rPr>
              <a:t>Headway</a:t>
            </a:r>
            <a:r>
              <a:rPr lang="es-EC" dirty="0">
                <a:solidFill>
                  <a:srgbClr val="000000"/>
                </a:solidFill>
                <a:latin typeface="+mj-lt"/>
                <a:ea typeface="Times New Roman" panose="02020603050405020304" pitchFamily="18" charset="0"/>
              </a:rPr>
              <a:t> </a:t>
            </a:r>
            <a:r>
              <a:rPr lang="es-EC" dirty="0" err="1">
                <a:solidFill>
                  <a:srgbClr val="000000"/>
                </a:solidFill>
                <a:latin typeface="+mj-lt"/>
                <a:ea typeface="Times New Roman" panose="02020603050405020304" pitchFamily="18" charset="0"/>
              </a:rPr>
              <a:t>Reserch</a:t>
            </a:r>
            <a:r>
              <a:rPr lang="es-EC" dirty="0">
                <a:solidFill>
                  <a:srgbClr val="000000"/>
                </a:solidFill>
                <a:latin typeface="+mj-lt"/>
                <a:ea typeface="Times New Roman" panose="02020603050405020304" pitchFamily="18" charset="0"/>
              </a:rPr>
              <a:t> Inc. EC-101D</a:t>
            </a:r>
            <a:endParaRPr lang="es-EC" dirty="0">
              <a:latin typeface="+mj-lt"/>
            </a:endParaRPr>
          </a:p>
        </p:txBody>
      </p:sp>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550" y="5029195"/>
            <a:ext cx="1975578" cy="1482200"/>
          </a:xfrm>
          <a:prstGeom prst="rect">
            <a:avLst/>
          </a:prstGeom>
          <a:ln w="28575">
            <a:solidFill>
              <a:schemeClr val="tx1"/>
            </a:solidFill>
          </a:ln>
        </p:spPr>
      </p:pic>
      <p:sp>
        <p:nvSpPr>
          <p:cNvPr id="14" name="Rectángulo 13"/>
          <p:cNvSpPr/>
          <p:nvPr/>
        </p:nvSpPr>
        <p:spPr>
          <a:xfrm>
            <a:off x="424837" y="3172419"/>
            <a:ext cx="3256003" cy="170816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342900" lvl="0" indent="-342900">
              <a:lnSpc>
                <a:spcPct val="150000"/>
              </a:lnSpc>
              <a:spcAft>
                <a:spcPts val="0"/>
              </a:spcAft>
              <a:buFont typeface="Symbol" panose="05050102010706020507" pitchFamily="18" charset="2"/>
              <a:buChar char=""/>
            </a:pPr>
            <a:r>
              <a:rPr lang="es-EC" sz="1400" dirty="0">
                <a:solidFill>
                  <a:srgbClr val="000000"/>
                </a:solidFill>
                <a:latin typeface="+mj-lt"/>
                <a:ea typeface="Times New Roman" panose="02020603050405020304" pitchFamily="18" charset="0"/>
                <a:cs typeface="Times New Roman" panose="02020603050405020304" pitchFamily="18" charset="0"/>
              </a:rPr>
              <a:t>10 min en agua y jabón</a:t>
            </a:r>
            <a:endParaRPr lang="en-US" sz="1050" dirty="0">
              <a:solidFill>
                <a:srgbClr val="000000"/>
              </a:solidFill>
              <a:latin typeface="+mj-lt"/>
              <a:ea typeface="Arial" panose="020B0604020202020204" pitchFamily="34" charset="0"/>
              <a:cs typeface="Arial" panose="020B0604020202020204" pitchFamily="34" charset="0"/>
            </a:endParaRPr>
          </a:p>
          <a:p>
            <a:pPr marL="342900" lvl="0" indent="-342900">
              <a:lnSpc>
                <a:spcPct val="150000"/>
              </a:lnSpc>
              <a:spcAft>
                <a:spcPts val="0"/>
              </a:spcAft>
              <a:buFont typeface="Symbol" panose="05050102010706020507" pitchFamily="18" charset="2"/>
              <a:buChar char=""/>
            </a:pPr>
            <a:r>
              <a:rPr lang="es-EC" sz="1400" dirty="0">
                <a:solidFill>
                  <a:srgbClr val="000000"/>
                </a:solidFill>
                <a:latin typeface="+mj-lt"/>
                <a:ea typeface="Times New Roman" panose="02020603050405020304" pitchFamily="18" charset="0"/>
                <a:cs typeface="Times New Roman" panose="02020603050405020304" pitchFamily="18" charset="0"/>
              </a:rPr>
              <a:t>10 min en agua destilada caliente</a:t>
            </a:r>
            <a:endParaRPr lang="en-US" sz="1050" dirty="0">
              <a:solidFill>
                <a:srgbClr val="000000"/>
              </a:solidFill>
              <a:latin typeface="+mj-lt"/>
              <a:ea typeface="Arial" panose="020B0604020202020204" pitchFamily="34" charset="0"/>
              <a:cs typeface="Arial" panose="020B0604020202020204" pitchFamily="34" charset="0"/>
            </a:endParaRPr>
          </a:p>
          <a:p>
            <a:pPr marL="342900" lvl="0" indent="-342900">
              <a:lnSpc>
                <a:spcPct val="150000"/>
              </a:lnSpc>
              <a:spcAft>
                <a:spcPts val="0"/>
              </a:spcAft>
              <a:buFont typeface="Symbol" panose="05050102010706020507" pitchFamily="18" charset="2"/>
              <a:buChar char=""/>
            </a:pPr>
            <a:r>
              <a:rPr lang="es-EC" sz="1400" dirty="0">
                <a:solidFill>
                  <a:srgbClr val="000000"/>
                </a:solidFill>
                <a:latin typeface="+mj-lt"/>
                <a:ea typeface="Times New Roman" panose="02020603050405020304" pitchFamily="18" charset="0"/>
                <a:cs typeface="Times New Roman" panose="02020603050405020304" pitchFamily="18" charset="0"/>
              </a:rPr>
              <a:t>10 min en acetona</a:t>
            </a:r>
            <a:endParaRPr lang="en-US" sz="1050" dirty="0">
              <a:solidFill>
                <a:srgbClr val="000000"/>
              </a:solidFill>
              <a:latin typeface="+mj-lt"/>
              <a:ea typeface="Arial" panose="020B0604020202020204" pitchFamily="34" charset="0"/>
              <a:cs typeface="Arial" panose="020B0604020202020204" pitchFamily="34" charset="0"/>
            </a:endParaRPr>
          </a:p>
          <a:p>
            <a:pPr marL="342900" lvl="0" indent="-342900">
              <a:lnSpc>
                <a:spcPct val="150000"/>
              </a:lnSpc>
              <a:spcAft>
                <a:spcPts val="0"/>
              </a:spcAft>
              <a:buFont typeface="Symbol" panose="05050102010706020507" pitchFamily="18" charset="2"/>
              <a:buChar char=""/>
            </a:pPr>
            <a:r>
              <a:rPr lang="es-EC" sz="1400" dirty="0">
                <a:solidFill>
                  <a:srgbClr val="000000"/>
                </a:solidFill>
                <a:latin typeface="+mj-lt"/>
                <a:ea typeface="Times New Roman" panose="02020603050405020304" pitchFamily="18" charset="0"/>
                <a:cs typeface="Times New Roman" panose="02020603050405020304" pitchFamily="18" charset="0"/>
              </a:rPr>
              <a:t>10 min en </a:t>
            </a:r>
            <a:r>
              <a:rPr lang="es-EC" sz="1400" dirty="0" err="1">
                <a:solidFill>
                  <a:srgbClr val="000000"/>
                </a:solidFill>
                <a:latin typeface="+mj-lt"/>
                <a:ea typeface="Times New Roman" panose="02020603050405020304" pitchFamily="18" charset="0"/>
                <a:cs typeface="Times New Roman" panose="02020603050405020304" pitchFamily="18" charset="0"/>
              </a:rPr>
              <a:t>isopropanol</a:t>
            </a:r>
            <a:endParaRPr lang="en-US" sz="1050" dirty="0">
              <a:solidFill>
                <a:srgbClr val="000000"/>
              </a:solidFill>
              <a:latin typeface="+mj-lt"/>
              <a:ea typeface="Arial" panose="020B0604020202020204" pitchFamily="34" charset="0"/>
              <a:cs typeface="Arial" panose="020B0604020202020204" pitchFamily="34" charset="0"/>
            </a:endParaRPr>
          </a:p>
          <a:p>
            <a:pPr marL="342900" lvl="0" indent="-342900">
              <a:lnSpc>
                <a:spcPct val="150000"/>
              </a:lnSpc>
              <a:spcAft>
                <a:spcPts val="600"/>
              </a:spcAft>
              <a:buFont typeface="Symbol" panose="05050102010706020507" pitchFamily="18" charset="2"/>
              <a:buChar char=""/>
            </a:pPr>
            <a:r>
              <a:rPr lang="es-EC" sz="1400" dirty="0">
                <a:solidFill>
                  <a:srgbClr val="000000"/>
                </a:solidFill>
                <a:latin typeface="+mj-lt"/>
                <a:ea typeface="Times New Roman" panose="02020603050405020304" pitchFamily="18" charset="0"/>
                <a:cs typeface="Times New Roman" panose="02020603050405020304" pitchFamily="18" charset="0"/>
              </a:rPr>
              <a:t>10 min en agua destilada</a:t>
            </a:r>
            <a:endParaRPr lang="en-US" sz="1050" dirty="0">
              <a:solidFill>
                <a:srgbClr val="000000"/>
              </a:solidFill>
              <a:effectLst/>
              <a:latin typeface="+mj-lt"/>
              <a:ea typeface="Arial" panose="020B0604020202020204" pitchFamily="34" charset="0"/>
              <a:cs typeface="Arial" panose="020B0604020202020204" pitchFamily="34" charset="0"/>
            </a:endParaRPr>
          </a:p>
        </p:txBody>
      </p:sp>
      <p:sp>
        <p:nvSpPr>
          <p:cNvPr id="15" name="Rectángulo 14"/>
          <p:cNvSpPr/>
          <p:nvPr/>
        </p:nvSpPr>
        <p:spPr>
          <a:xfrm>
            <a:off x="424837" y="2690907"/>
            <a:ext cx="3256003"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EC" b="1" dirty="0" smtClean="0">
                <a:solidFill>
                  <a:srgbClr val="000000"/>
                </a:solidFill>
                <a:latin typeface="+mj-lt"/>
                <a:ea typeface="Times New Roman" panose="02020603050405020304" pitchFamily="18" charset="0"/>
              </a:rPr>
              <a:t>Limpieza de substratos</a:t>
            </a:r>
            <a:endParaRPr lang="en-US" dirty="0">
              <a:solidFill>
                <a:srgbClr val="000000"/>
              </a:solidFill>
              <a:latin typeface="+mj-lt"/>
              <a:ea typeface="Times New Roman" panose="02020603050405020304" pitchFamily="18" charset="0"/>
            </a:endParaRPr>
          </a:p>
        </p:txBody>
      </p:sp>
      <p:sp>
        <p:nvSpPr>
          <p:cNvPr id="16" name="Rectángulo 15"/>
          <p:cNvSpPr/>
          <p:nvPr/>
        </p:nvSpPr>
        <p:spPr>
          <a:xfrm>
            <a:off x="5016851" y="3679187"/>
            <a:ext cx="2924059"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285750" indent="-285750" algn="ctr">
              <a:buFont typeface="Arial" panose="020B0604020202020204" pitchFamily="34" charset="0"/>
              <a:buChar char="•"/>
            </a:pPr>
            <a:r>
              <a:rPr lang="es-ES" dirty="0" smtClean="0">
                <a:solidFill>
                  <a:srgbClr val="000000"/>
                </a:solidFill>
                <a:latin typeface="+mj-lt"/>
                <a:ea typeface="Times New Roman" panose="02020603050405020304" pitchFamily="18" charset="0"/>
              </a:rPr>
              <a:t>700 </a:t>
            </a:r>
            <a:r>
              <a:rPr lang="es-ES" dirty="0">
                <a:solidFill>
                  <a:srgbClr val="000000"/>
                </a:solidFill>
                <a:latin typeface="+mj-lt"/>
                <a:ea typeface="Times New Roman" panose="02020603050405020304" pitchFamily="18" charset="0"/>
              </a:rPr>
              <a:t>rpm durante </a:t>
            </a:r>
            <a:r>
              <a:rPr lang="es-ES" dirty="0" smtClean="0">
                <a:solidFill>
                  <a:srgbClr val="000000"/>
                </a:solidFill>
                <a:latin typeface="+mj-lt"/>
                <a:ea typeface="Times New Roman" panose="02020603050405020304" pitchFamily="18" charset="0"/>
              </a:rPr>
              <a:t>40s</a:t>
            </a:r>
          </a:p>
          <a:p>
            <a:pPr marL="285750" indent="-285750" algn="ctr">
              <a:buFont typeface="Arial" panose="020B0604020202020204" pitchFamily="34" charset="0"/>
              <a:buChar char="•"/>
            </a:pPr>
            <a:r>
              <a:rPr lang="es-ES" dirty="0" smtClean="0">
                <a:solidFill>
                  <a:srgbClr val="000000"/>
                </a:solidFill>
                <a:latin typeface="+mj-lt"/>
                <a:ea typeface="Times New Roman" panose="02020603050405020304" pitchFamily="18" charset="0"/>
              </a:rPr>
              <a:t>1200 </a:t>
            </a:r>
            <a:r>
              <a:rPr lang="es-ES" dirty="0">
                <a:solidFill>
                  <a:srgbClr val="000000"/>
                </a:solidFill>
                <a:latin typeface="+mj-lt"/>
                <a:ea typeface="Times New Roman" panose="02020603050405020304" pitchFamily="18" charset="0"/>
              </a:rPr>
              <a:t>rpm por 10s</a:t>
            </a:r>
            <a:r>
              <a:rPr lang="es-ES" dirty="0" smtClean="0">
                <a:solidFill>
                  <a:srgbClr val="000000"/>
                </a:solidFill>
                <a:latin typeface="+mj-lt"/>
                <a:ea typeface="Times New Roman" panose="02020603050405020304" pitchFamily="18" charset="0"/>
              </a:rPr>
              <a:t>.</a:t>
            </a:r>
          </a:p>
        </p:txBody>
      </p:sp>
    </p:spTree>
    <p:extLst>
      <p:ext uri="{BB962C8B-B14F-4D97-AF65-F5344CB8AC3E}">
        <p14:creationId xmlns:p14="http://schemas.microsoft.com/office/powerpoint/2010/main" val="1939908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835696" y="97468"/>
            <a:ext cx="5559535" cy="523220"/>
          </a:xfrm>
          <a:prstGeom prst="rect">
            <a:avLst/>
          </a:prstGeom>
          <a:noFill/>
        </p:spPr>
        <p:txBody>
          <a:bodyPr wrap="none" rtlCol="0">
            <a:spAutoFit/>
          </a:bodyPr>
          <a:lstStyle/>
          <a:p>
            <a:r>
              <a:rPr lang="es-ES" sz="2800" b="1" dirty="0" smtClean="0">
                <a:cs typeface="Times New Roman" panose="02020603050405020304" pitchFamily="18" charset="0"/>
              </a:rPr>
              <a:t>Caracterización </a:t>
            </a:r>
            <a:r>
              <a:rPr lang="es-ES" sz="2800" b="1" dirty="0">
                <a:cs typeface="Times New Roman" panose="02020603050405020304" pitchFamily="18" charset="0"/>
              </a:rPr>
              <a:t>de película </a:t>
            </a:r>
            <a:r>
              <a:rPr lang="es-ES" sz="2800" b="1" dirty="0" smtClean="0">
                <a:cs typeface="Times New Roman" panose="02020603050405020304" pitchFamily="18" charset="0"/>
              </a:rPr>
              <a:t>fina</a:t>
            </a:r>
            <a:endParaRPr lang="es-EC" sz="2800" b="1" dirty="0">
              <a:cs typeface="Times New Roman" panose="02020603050405020304" pitchFamily="18" charset="0"/>
            </a:endParaRPr>
          </a:p>
        </p:txBody>
      </p:sp>
      <p:graphicFrame>
        <p:nvGraphicFramePr>
          <p:cNvPr id="5" name="Diagrama 4"/>
          <p:cNvGraphicFramePr/>
          <p:nvPr>
            <p:extLst>
              <p:ext uri="{D42A27DB-BD31-4B8C-83A1-F6EECF244321}">
                <p14:modId xmlns:p14="http://schemas.microsoft.com/office/powerpoint/2010/main" val="3296480653"/>
              </p:ext>
            </p:extLst>
          </p:nvPr>
        </p:nvGraphicFramePr>
        <p:xfrm>
          <a:off x="251520" y="1124744"/>
          <a:ext cx="8640960"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1180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07604" y="3105834"/>
            <a:ext cx="7128792" cy="646331"/>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C" sz="3600" b="1" dirty="0" smtClean="0">
                <a:latin typeface="+mj-lt"/>
                <a:cs typeface="Times New Roman" panose="02020603050405020304" pitchFamily="18" charset="0"/>
              </a:rPr>
              <a:t>RESULTADOS Y DISCUSIÓN</a:t>
            </a:r>
            <a:endParaRPr lang="es-EC" sz="3600" b="1" dirty="0">
              <a:latin typeface="+mj-lt"/>
              <a:cs typeface="Times New Roman" panose="02020603050405020304" pitchFamily="18" charset="0"/>
            </a:endParaRPr>
          </a:p>
        </p:txBody>
      </p:sp>
    </p:spTree>
    <p:extLst>
      <p:ext uri="{BB962C8B-B14F-4D97-AF65-F5344CB8AC3E}">
        <p14:creationId xmlns:p14="http://schemas.microsoft.com/office/powerpoint/2010/main" val="734929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360017" y="2924944"/>
            <a:ext cx="4780476" cy="954107"/>
          </a:xfrm>
          <a:prstGeom prst="rect">
            <a:avLst/>
          </a:prstGeom>
          <a:noFill/>
        </p:spPr>
        <p:txBody>
          <a:bodyPr wrap="none" rtlCol="0">
            <a:spAutoFit/>
          </a:bodyPr>
          <a:lstStyle/>
          <a:p>
            <a:pPr algn="ctr"/>
            <a:r>
              <a:rPr lang="es-EC" sz="2800" b="1" dirty="0" smtClean="0">
                <a:cs typeface="Times New Roman" panose="02020603050405020304" pitchFamily="18" charset="0"/>
              </a:rPr>
              <a:t>Síntesis y caracterización</a:t>
            </a:r>
          </a:p>
          <a:p>
            <a:pPr algn="ctr"/>
            <a:r>
              <a:rPr lang="es-EC" sz="2800" b="1" dirty="0" smtClean="0">
                <a:cs typeface="Times New Roman" panose="02020603050405020304" pitchFamily="18" charset="0"/>
              </a:rPr>
              <a:t>de Nanopartículas de Plata</a:t>
            </a:r>
            <a:endParaRPr lang="es-EC" sz="2800" b="1" dirty="0">
              <a:cs typeface="Times New Roman" panose="02020603050405020304" pitchFamily="18" charset="0"/>
            </a:endParaRPr>
          </a:p>
        </p:txBody>
      </p:sp>
    </p:spTree>
    <p:extLst>
      <p:ext uri="{BB962C8B-B14F-4D97-AF65-F5344CB8AC3E}">
        <p14:creationId xmlns:p14="http://schemas.microsoft.com/office/powerpoint/2010/main" val="4288180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115616" y="245224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latin typeface="+mj-lt"/>
            </a:endParaRPr>
          </a:p>
        </p:txBody>
      </p:sp>
      <p:sp>
        <p:nvSpPr>
          <p:cNvPr id="10" name="CuadroTexto 9"/>
          <p:cNvSpPr txBox="1"/>
          <p:nvPr/>
        </p:nvSpPr>
        <p:spPr>
          <a:xfrm>
            <a:off x="1803929" y="116632"/>
            <a:ext cx="6098144" cy="954107"/>
          </a:xfrm>
          <a:prstGeom prst="rect">
            <a:avLst/>
          </a:prstGeom>
          <a:noFill/>
        </p:spPr>
        <p:txBody>
          <a:bodyPr wrap="none" rtlCol="0">
            <a:spAutoFit/>
          </a:bodyPr>
          <a:lstStyle/>
          <a:p>
            <a:pPr algn="ctr"/>
            <a:r>
              <a:rPr lang="es-EC" sz="2800" b="1" dirty="0">
                <a:latin typeface="+mj-lt"/>
                <a:cs typeface="Times New Roman" panose="02020603050405020304" pitchFamily="18" charset="0"/>
              </a:rPr>
              <a:t>Obtención del extracto de geranio </a:t>
            </a:r>
            <a:endParaRPr lang="es-EC" sz="2800" b="1" dirty="0" smtClean="0">
              <a:latin typeface="+mj-lt"/>
              <a:cs typeface="Times New Roman" panose="02020603050405020304" pitchFamily="18" charset="0"/>
            </a:endParaRPr>
          </a:p>
          <a:p>
            <a:pPr algn="ctr"/>
            <a:r>
              <a:rPr lang="es-EC" sz="2800" b="1" dirty="0" smtClean="0">
                <a:latin typeface="+mj-lt"/>
                <a:cs typeface="Times New Roman" panose="02020603050405020304" pitchFamily="18" charset="0"/>
              </a:rPr>
              <a:t>(</a:t>
            </a:r>
            <a:r>
              <a:rPr lang="es-EC" sz="2800" b="1" i="1" dirty="0" err="1">
                <a:latin typeface="+mj-lt"/>
                <a:cs typeface="Times New Roman" panose="02020603050405020304" pitchFamily="18" charset="0"/>
              </a:rPr>
              <a:t>Pelargonium</a:t>
            </a:r>
            <a:r>
              <a:rPr lang="es-EC" sz="2800" b="1" i="1" dirty="0">
                <a:latin typeface="+mj-lt"/>
                <a:cs typeface="Times New Roman" panose="02020603050405020304" pitchFamily="18" charset="0"/>
              </a:rPr>
              <a:t> </a:t>
            </a:r>
            <a:r>
              <a:rPr lang="es-EC" sz="2800" b="1" i="1" dirty="0" err="1">
                <a:latin typeface="+mj-lt"/>
                <a:cs typeface="Times New Roman" panose="02020603050405020304" pitchFamily="18" charset="0"/>
              </a:rPr>
              <a:t>domesticum</a:t>
            </a:r>
            <a:r>
              <a:rPr lang="es-EC" sz="2800" b="1" dirty="0">
                <a:latin typeface="+mj-lt"/>
                <a:cs typeface="Times New Roman" panose="02020603050405020304" pitchFamily="18" charset="0"/>
              </a:rPr>
              <a:t>)</a:t>
            </a:r>
          </a:p>
        </p:txBody>
      </p:sp>
      <p:sp>
        <p:nvSpPr>
          <p:cNvPr id="11" name="Rectángulo 10"/>
          <p:cNvSpPr/>
          <p:nvPr/>
        </p:nvSpPr>
        <p:spPr>
          <a:xfrm>
            <a:off x="701322" y="5185850"/>
            <a:ext cx="4572000" cy="523220"/>
          </a:xfrm>
          <a:prstGeom prst="rect">
            <a:avLst/>
          </a:prstGeom>
        </p:spPr>
        <p:txBody>
          <a:bodyPr>
            <a:spAutoFit/>
          </a:bodyPr>
          <a:lstStyle/>
          <a:p>
            <a:pPr algn="ctr"/>
            <a:r>
              <a:rPr lang="es-EC" sz="1400" b="1" dirty="0">
                <a:solidFill>
                  <a:srgbClr val="000000"/>
                </a:solidFill>
                <a:latin typeface="+mj-lt"/>
                <a:ea typeface="Arial" panose="020B0604020202020204" pitchFamily="34" charset="0"/>
                <a:cs typeface="Times New Roman" panose="02020603050405020304" pitchFamily="18" charset="0"/>
              </a:rPr>
              <a:t>Espectro UV-VIS del extracto de geranio (</a:t>
            </a:r>
            <a:r>
              <a:rPr lang="es-EC" sz="1400" b="1" i="1" dirty="0" err="1">
                <a:solidFill>
                  <a:srgbClr val="000000"/>
                </a:solidFill>
                <a:latin typeface="+mj-lt"/>
                <a:ea typeface="Arial" panose="020B0604020202020204" pitchFamily="34" charset="0"/>
                <a:cs typeface="Times New Roman" panose="02020603050405020304" pitchFamily="18" charset="0"/>
              </a:rPr>
              <a:t>Pelargonium</a:t>
            </a:r>
            <a:r>
              <a:rPr lang="es-EC" sz="1400" b="1" i="1" dirty="0">
                <a:solidFill>
                  <a:srgbClr val="000000"/>
                </a:solidFill>
                <a:latin typeface="+mj-lt"/>
                <a:ea typeface="Arial" panose="020B0604020202020204" pitchFamily="34" charset="0"/>
                <a:cs typeface="Times New Roman" panose="02020603050405020304" pitchFamily="18" charset="0"/>
              </a:rPr>
              <a:t> </a:t>
            </a:r>
            <a:r>
              <a:rPr lang="es-EC" sz="1400" b="1" i="1" dirty="0" err="1">
                <a:solidFill>
                  <a:srgbClr val="000000"/>
                </a:solidFill>
                <a:latin typeface="+mj-lt"/>
                <a:ea typeface="Arial" panose="020B0604020202020204" pitchFamily="34" charset="0"/>
                <a:cs typeface="Times New Roman" panose="02020603050405020304" pitchFamily="18" charset="0"/>
              </a:rPr>
              <a:t>domesticum</a:t>
            </a:r>
            <a:r>
              <a:rPr lang="es-EC" sz="1400" b="1" dirty="0">
                <a:solidFill>
                  <a:srgbClr val="000000"/>
                </a:solidFill>
                <a:latin typeface="+mj-lt"/>
                <a:ea typeface="Arial" panose="020B0604020202020204" pitchFamily="34" charset="0"/>
                <a:cs typeface="Times New Roman" panose="02020603050405020304" pitchFamily="18" charset="0"/>
              </a:rPr>
              <a:t>)</a:t>
            </a:r>
            <a:endParaRPr lang="es-EC" sz="1400" dirty="0">
              <a:latin typeface="+mj-lt"/>
              <a:cs typeface="Times New Roman" panose="02020603050405020304" pitchFamily="18" charset="0"/>
            </a:endParaRPr>
          </a:p>
        </p:txBody>
      </p:sp>
      <p:sp>
        <p:nvSpPr>
          <p:cNvPr id="12" name="Rectángulo 11"/>
          <p:cNvSpPr/>
          <p:nvPr/>
        </p:nvSpPr>
        <p:spPr>
          <a:xfrm>
            <a:off x="5778388" y="2060848"/>
            <a:ext cx="3186100" cy="175432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s-EC" dirty="0" smtClean="0">
                <a:solidFill>
                  <a:srgbClr val="000000"/>
                </a:solidFill>
                <a:latin typeface="+mj-lt"/>
                <a:ea typeface="Times New Roman" panose="02020603050405020304" pitchFamily="18" charset="0"/>
              </a:rPr>
              <a:t>Espectro similar </a:t>
            </a:r>
            <a:r>
              <a:rPr lang="es-EC" dirty="0">
                <a:solidFill>
                  <a:srgbClr val="000000"/>
                </a:solidFill>
                <a:latin typeface="+mj-lt"/>
                <a:ea typeface="Times New Roman" panose="02020603050405020304" pitchFamily="18" charset="0"/>
              </a:rPr>
              <a:t>a </a:t>
            </a:r>
            <a:r>
              <a:rPr lang="es-EC" dirty="0" smtClean="0">
                <a:solidFill>
                  <a:srgbClr val="000000"/>
                </a:solidFill>
                <a:latin typeface="+mj-lt"/>
                <a:ea typeface="Times New Roman" panose="02020603050405020304" pitchFamily="18" charset="0"/>
              </a:rPr>
              <a:t>los </a:t>
            </a:r>
            <a:r>
              <a:rPr lang="es-EC" dirty="0">
                <a:solidFill>
                  <a:srgbClr val="000000"/>
                </a:solidFill>
                <a:latin typeface="+mj-lt"/>
                <a:ea typeface="Times New Roman" panose="02020603050405020304" pitchFamily="18" charset="0"/>
              </a:rPr>
              <a:t>registrados en la literatura (Madrid, 2017</a:t>
            </a:r>
            <a:r>
              <a:rPr lang="es-EC" dirty="0" smtClean="0">
                <a:solidFill>
                  <a:srgbClr val="000000"/>
                </a:solidFill>
                <a:latin typeface="+mj-lt"/>
                <a:ea typeface="Times New Roman" panose="02020603050405020304" pitchFamily="18" charset="0"/>
              </a:rPr>
              <a:t>).</a:t>
            </a:r>
          </a:p>
          <a:p>
            <a:endParaRPr lang="es-EC" dirty="0">
              <a:solidFill>
                <a:srgbClr val="000000"/>
              </a:solidFill>
              <a:latin typeface="+mj-lt"/>
              <a:ea typeface="Times New Roman" panose="02020603050405020304" pitchFamily="18" charset="0"/>
            </a:endParaRPr>
          </a:p>
          <a:p>
            <a:r>
              <a:rPr lang="es-EC" dirty="0" smtClean="0">
                <a:solidFill>
                  <a:srgbClr val="000000"/>
                </a:solidFill>
                <a:latin typeface="+mj-lt"/>
                <a:ea typeface="Times New Roman" panose="02020603050405020304" pitchFamily="18" charset="0"/>
              </a:rPr>
              <a:t>Reproducción </a:t>
            </a:r>
            <a:r>
              <a:rPr lang="es-EC" dirty="0">
                <a:solidFill>
                  <a:srgbClr val="000000"/>
                </a:solidFill>
                <a:latin typeface="+mj-lt"/>
                <a:ea typeface="Times New Roman" panose="02020603050405020304" pitchFamily="18" charset="0"/>
              </a:rPr>
              <a:t>de los procesos de extracción</a:t>
            </a:r>
            <a:endParaRPr lang="es-EC" dirty="0">
              <a:latin typeface="+mj-lt"/>
            </a:endParaRPr>
          </a:p>
        </p:txBody>
      </p:sp>
      <p:graphicFrame>
        <p:nvGraphicFramePr>
          <p:cNvPr id="20" name="Objeto 19"/>
          <p:cNvGraphicFramePr>
            <a:graphicFrameLocks noChangeAspect="1"/>
          </p:cNvGraphicFramePr>
          <p:nvPr>
            <p:extLst>
              <p:ext uri="{D42A27DB-BD31-4B8C-83A1-F6EECF244321}">
                <p14:modId xmlns:p14="http://schemas.microsoft.com/office/powerpoint/2010/main" val="4261934572"/>
              </p:ext>
            </p:extLst>
          </p:nvPr>
        </p:nvGraphicFramePr>
        <p:xfrm>
          <a:off x="534988" y="1366838"/>
          <a:ext cx="4775200" cy="3792537"/>
        </p:xfrm>
        <a:graphic>
          <a:graphicData uri="http://schemas.openxmlformats.org/presentationml/2006/ole">
            <mc:AlternateContent xmlns:mc="http://schemas.openxmlformats.org/markup-compatibility/2006">
              <mc:Choice xmlns:v="urn:schemas-microsoft-com:vml" Requires="v">
                <p:oleObj spid="_x0000_s8499" name="Graph" r:id="rId3" imgW="4276800" imgH="3025440" progId="Origin50.Graph">
                  <p:embed/>
                </p:oleObj>
              </mc:Choice>
              <mc:Fallback>
                <p:oleObj name="Graph" r:id="rId3" imgW="4276800" imgH="3025440" progId="Origin50.Graph">
                  <p:embed/>
                  <p:pic>
                    <p:nvPicPr>
                      <p:cNvPr id="0" name="Object 190"/>
                      <p:cNvPicPr>
                        <a:picLocks noChangeAspect="1" noChangeArrowheads="1"/>
                      </p:cNvPicPr>
                      <p:nvPr/>
                    </p:nvPicPr>
                    <p:blipFill>
                      <a:blip r:embed="rId4"/>
                      <a:srcRect l="8453" t="9137" r="12183" b="1761"/>
                      <a:stretch>
                        <a:fillRect/>
                      </a:stretch>
                    </p:blipFill>
                    <p:spPr bwMode="auto">
                      <a:xfrm>
                        <a:off x="534988" y="1366838"/>
                        <a:ext cx="4775200" cy="3792537"/>
                      </a:xfrm>
                      <a:prstGeom prst="rect">
                        <a:avLst/>
                      </a:prstGeom>
                      <a:noFill/>
                    </p:spPr>
                  </p:pic>
                </p:oleObj>
              </mc:Fallback>
            </mc:AlternateContent>
          </a:graphicData>
        </a:graphic>
      </p:graphicFrame>
      <p:pic>
        <p:nvPicPr>
          <p:cNvPr id="21" name="Imagen 20" descr="https://scontent.fuio1-1.fna.fbcdn.net/v/t1.15752-9/48391900_147673796115949_748901597588750336_n.png?_nc_cat=110&amp;_nc_ht=scontent.fuio1-1.fna&amp;oh=57f6bc3490c82438573691228a4e18d1&amp;oe=5CA22CAB"/>
          <p:cNvPicPr/>
          <p:nvPr/>
        </p:nvPicPr>
        <p:blipFill rotWithShape="1">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l="5232" t="47327" r="15679"/>
          <a:stretch/>
        </p:blipFill>
        <p:spPr bwMode="auto">
          <a:xfrm>
            <a:off x="3203848" y="2166918"/>
            <a:ext cx="1169035" cy="1038225"/>
          </a:xfrm>
          <a:prstGeom prst="rect">
            <a:avLst/>
          </a:prstGeom>
          <a:noFill/>
          <a:ln>
            <a:noFill/>
          </a:ln>
          <a:extLst>
            <a:ext uri="{53640926-AAD7-44D8-BBD7-CCE9431645EC}">
              <a14:shadowObscured xmlns:a14="http://schemas.microsoft.com/office/drawing/2010/main"/>
            </a:ext>
          </a:extLst>
        </p:spPr>
      </p:pic>
      <p:sp>
        <p:nvSpPr>
          <p:cNvPr id="22" name="Cuadro de texto 2"/>
          <p:cNvSpPr txBox="1">
            <a:spLocks noChangeArrowheads="1"/>
          </p:cNvSpPr>
          <p:nvPr/>
        </p:nvSpPr>
        <p:spPr bwMode="auto">
          <a:xfrm>
            <a:off x="3740647" y="3514552"/>
            <a:ext cx="1201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n-US" sz="1000" b="0" i="0" u="none" strike="noStrike" cap="none" normalizeH="0" baseline="0" smtClean="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Antocianina básica </a:t>
            </a:r>
            <a:endParaRPr kumimoji="0" lang="es-EC"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23" name="Objeto 22"/>
          <p:cNvGraphicFramePr>
            <a:graphicFrameLocks noChangeAspect="1"/>
          </p:cNvGraphicFramePr>
          <p:nvPr>
            <p:extLst>
              <p:ext uri="{D42A27DB-BD31-4B8C-83A1-F6EECF244321}">
                <p14:modId xmlns:p14="http://schemas.microsoft.com/office/powerpoint/2010/main" val="1902688672"/>
              </p:ext>
            </p:extLst>
          </p:nvPr>
        </p:nvGraphicFramePr>
        <p:xfrm>
          <a:off x="2768565" y="1970559"/>
          <a:ext cx="1935163" cy="1403350"/>
        </p:xfrm>
        <a:graphic>
          <a:graphicData uri="http://schemas.openxmlformats.org/presentationml/2006/ole">
            <mc:AlternateContent xmlns:mc="http://schemas.openxmlformats.org/markup-compatibility/2006">
              <mc:Choice xmlns:v="urn:schemas-microsoft-com:vml" Requires="v">
                <p:oleObj spid="_x0000_s8500" r:id="rId7" imgW="3505010" imgH="2543083" progId="MDLDrawOLE.MDLDrawObject.1">
                  <p:embed/>
                </p:oleObj>
              </mc:Choice>
              <mc:Fallback>
                <p:oleObj r:id="rId7" imgW="3505010" imgH="2543083" progId="MDLDrawOLE.MDLDrawObject.1">
                  <p:embed/>
                  <p:pic>
                    <p:nvPicPr>
                      <p:cNvPr id="0" name="Object 19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8565" y="1970559"/>
                        <a:ext cx="1935163" cy="140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194"/>
          <p:cNvSpPr>
            <a:spLocks noChangeArrowheads="1"/>
          </p:cNvSpPr>
          <p:nvPr/>
        </p:nvSpPr>
        <p:spPr bwMode="auto">
          <a:xfrm>
            <a:off x="827584" y="174766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5" name="Rectangle 196"/>
          <p:cNvSpPr>
            <a:spLocks noChangeArrowheads="1"/>
          </p:cNvSpPr>
          <p:nvPr/>
        </p:nvSpPr>
        <p:spPr bwMode="auto">
          <a:xfrm>
            <a:off x="827584" y="220486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6" name="Rectangle 197"/>
          <p:cNvSpPr>
            <a:spLocks noChangeArrowheads="1"/>
          </p:cNvSpPr>
          <p:nvPr/>
        </p:nvSpPr>
        <p:spPr bwMode="auto">
          <a:xfrm>
            <a:off x="827584" y="220486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n-US" sz="1100" b="0" i="0" u="none" strike="noStrike" cap="none" normalizeH="0" baseline="0" smtClean="0">
              <a:ln>
                <a:noFill/>
              </a:ln>
              <a:solidFill>
                <a:srgbClr val="000000"/>
              </a:solidFill>
              <a:effectLst/>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n-US" sz="1100" b="0" i="0" u="none" strike="noStrike" cap="none" normalizeH="0" baseline="0" smtClean="0">
                <a:ln>
                  <a:noFill/>
                </a:ln>
                <a:solidFill>
                  <a:srgbClr val="000000"/>
                </a:solidFill>
                <a:effectLst/>
                <a:latin typeface="Arial" panose="020B0604020202020204" pitchFamily="34" charset="0"/>
                <a:ea typeface="Arial" panose="020B0604020202020204" pitchFamily="34" charset="0"/>
              </a:rPr>
              <a:t> </a:t>
            </a:r>
            <a:endParaRPr kumimoji="0" lang="es-EC" altLang="en-US" sz="1800" b="0" i="0" u="none" strike="noStrike" cap="none" normalizeH="0" baseline="0" smtClean="0">
              <a:ln>
                <a:noFill/>
              </a:ln>
              <a:solidFill>
                <a:schemeClr val="tx1"/>
              </a:solidFill>
              <a:effectLst/>
              <a:latin typeface="Arial" panose="020B0604020202020204" pitchFamily="34" charset="0"/>
            </a:endParaRPr>
          </a:p>
        </p:txBody>
      </p:sp>
      <p:sp>
        <p:nvSpPr>
          <p:cNvPr id="27" name="Rectangle 198"/>
          <p:cNvSpPr>
            <a:spLocks noChangeArrowheads="1"/>
          </p:cNvSpPr>
          <p:nvPr/>
        </p:nvSpPr>
        <p:spPr bwMode="auto">
          <a:xfrm>
            <a:off x="827584" y="512903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chemeClr val="tx1"/>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176392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9223" y="1444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latin typeface="+mj-lt"/>
            </a:endParaRPr>
          </a:p>
        </p:txBody>
      </p:sp>
      <p:graphicFrame>
        <p:nvGraphicFramePr>
          <p:cNvPr id="6" name="Objeto 5"/>
          <p:cNvGraphicFramePr>
            <a:graphicFrameLocks noChangeAspect="1"/>
          </p:cNvGraphicFramePr>
          <p:nvPr>
            <p:extLst>
              <p:ext uri="{D42A27DB-BD31-4B8C-83A1-F6EECF244321}">
                <p14:modId xmlns:p14="http://schemas.microsoft.com/office/powerpoint/2010/main" val="2459993918"/>
              </p:ext>
            </p:extLst>
          </p:nvPr>
        </p:nvGraphicFramePr>
        <p:xfrm>
          <a:off x="395288" y="692150"/>
          <a:ext cx="3457575" cy="2649538"/>
        </p:xfrm>
        <a:graphic>
          <a:graphicData uri="http://schemas.openxmlformats.org/presentationml/2006/ole">
            <mc:AlternateContent xmlns:mc="http://schemas.openxmlformats.org/markup-compatibility/2006">
              <mc:Choice xmlns:v="urn:schemas-microsoft-com:vml" Requires="v">
                <p:oleObj spid="_x0000_s9898" name="Graph" r:id="rId4" imgW="4276800" imgH="3025440" progId="Origin50.Graph">
                  <p:embed/>
                </p:oleObj>
              </mc:Choice>
              <mc:Fallback>
                <p:oleObj name="Graph" r:id="rId4" imgW="4276800" imgH="3025440" progId="Origin50.Graph">
                  <p:embed/>
                  <p:pic>
                    <p:nvPicPr>
                      <p:cNvPr id="0" name="Object 1"/>
                      <p:cNvPicPr>
                        <a:picLocks noChangeAspect="1" noChangeArrowheads="1"/>
                      </p:cNvPicPr>
                      <p:nvPr/>
                    </p:nvPicPr>
                    <p:blipFill>
                      <a:blip r:embed="rId5"/>
                      <a:srcRect l="7220" t="8067" r="11945" b="4547"/>
                      <a:stretch>
                        <a:fillRect/>
                      </a:stretch>
                    </p:blipFill>
                    <p:spPr bwMode="auto">
                      <a:xfrm>
                        <a:off x="395288" y="692150"/>
                        <a:ext cx="3457575" cy="2649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4"/>
          <p:cNvSpPr>
            <a:spLocks noChangeArrowheads="1"/>
          </p:cNvSpPr>
          <p:nvPr/>
        </p:nvSpPr>
        <p:spPr bwMode="auto">
          <a:xfrm>
            <a:off x="3491880" y="146318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latin typeface="+mj-lt"/>
            </a:endParaRPr>
          </a:p>
        </p:txBody>
      </p:sp>
      <p:graphicFrame>
        <p:nvGraphicFramePr>
          <p:cNvPr id="8" name="Objeto 7"/>
          <p:cNvGraphicFramePr>
            <a:graphicFrameLocks noChangeAspect="1"/>
          </p:cNvGraphicFramePr>
          <p:nvPr>
            <p:extLst>
              <p:ext uri="{D42A27DB-BD31-4B8C-83A1-F6EECF244321}">
                <p14:modId xmlns:p14="http://schemas.microsoft.com/office/powerpoint/2010/main" val="3534440848"/>
              </p:ext>
            </p:extLst>
          </p:nvPr>
        </p:nvGraphicFramePr>
        <p:xfrm>
          <a:off x="4586288" y="700088"/>
          <a:ext cx="3467100" cy="2630487"/>
        </p:xfrm>
        <a:graphic>
          <a:graphicData uri="http://schemas.openxmlformats.org/presentationml/2006/ole">
            <mc:AlternateContent xmlns:mc="http://schemas.openxmlformats.org/markup-compatibility/2006">
              <mc:Choice xmlns:v="urn:schemas-microsoft-com:vml" Requires="v">
                <p:oleObj spid="_x0000_s9899" name="Graph" r:id="rId6" imgW="4276800" imgH="3025440" progId="Origin50.Graph">
                  <p:embed/>
                </p:oleObj>
              </mc:Choice>
              <mc:Fallback>
                <p:oleObj name="Graph" r:id="rId6" imgW="4276800" imgH="3025440" progId="Origin50.Graph">
                  <p:embed/>
                  <p:pic>
                    <p:nvPicPr>
                      <p:cNvPr id="0" name="Object 3"/>
                      <p:cNvPicPr>
                        <a:picLocks noChangeAspect="1" noChangeArrowheads="1"/>
                      </p:cNvPicPr>
                      <p:nvPr/>
                    </p:nvPicPr>
                    <p:blipFill>
                      <a:blip r:embed="rId7"/>
                      <a:srcRect l="6477" t="8424" r="12434" b="4904"/>
                      <a:stretch>
                        <a:fillRect/>
                      </a:stretch>
                    </p:blipFill>
                    <p:spPr bwMode="auto">
                      <a:xfrm>
                        <a:off x="4586288" y="700088"/>
                        <a:ext cx="3467100" cy="2630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6"/>
          <p:cNvSpPr>
            <a:spLocks noChangeArrowheads="1"/>
          </p:cNvSpPr>
          <p:nvPr/>
        </p:nvSpPr>
        <p:spPr bwMode="auto">
          <a:xfrm>
            <a:off x="4860032" y="89768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latin typeface="+mj-lt"/>
            </a:endParaRPr>
          </a:p>
        </p:txBody>
      </p:sp>
      <p:graphicFrame>
        <p:nvGraphicFramePr>
          <p:cNvPr id="10" name="Objeto 9"/>
          <p:cNvGraphicFramePr>
            <a:graphicFrameLocks noChangeAspect="1"/>
          </p:cNvGraphicFramePr>
          <p:nvPr>
            <p:extLst>
              <p:ext uri="{D42A27DB-BD31-4B8C-83A1-F6EECF244321}">
                <p14:modId xmlns:p14="http://schemas.microsoft.com/office/powerpoint/2010/main" val="1378659059"/>
              </p:ext>
            </p:extLst>
          </p:nvPr>
        </p:nvGraphicFramePr>
        <p:xfrm>
          <a:off x="384175" y="3509963"/>
          <a:ext cx="3457575" cy="2630487"/>
        </p:xfrm>
        <a:graphic>
          <a:graphicData uri="http://schemas.openxmlformats.org/presentationml/2006/ole">
            <mc:AlternateContent xmlns:mc="http://schemas.openxmlformats.org/markup-compatibility/2006">
              <mc:Choice xmlns:v="urn:schemas-microsoft-com:vml" Requires="v">
                <p:oleObj spid="_x0000_s9900" name="Graph" r:id="rId8" imgW="4276800" imgH="3025440" progId="Origin50.Graph">
                  <p:embed/>
                </p:oleObj>
              </mc:Choice>
              <mc:Fallback>
                <p:oleObj name="Graph" r:id="rId8" imgW="4276800" imgH="3025440" progId="Origin50.Graph">
                  <p:embed/>
                  <p:pic>
                    <p:nvPicPr>
                      <p:cNvPr id="0" name="Object 5"/>
                      <p:cNvPicPr>
                        <a:picLocks noChangeAspect="1" noChangeArrowheads="1"/>
                      </p:cNvPicPr>
                      <p:nvPr/>
                    </p:nvPicPr>
                    <p:blipFill>
                      <a:blip r:embed="rId9"/>
                      <a:srcRect l="6714" t="9116" r="12450" b="4568"/>
                      <a:stretch>
                        <a:fillRect/>
                      </a:stretch>
                    </p:blipFill>
                    <p:spPr bwMode="auto">
                      <a:xfrm>
                        <a:off x="384175" y="3509963"/>
                        <a:ext cx="3457575" cy="2630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CuadroTexto 10"/>
          <p:cNvSpPr txBox="1"/>
          <p:nvPr/>
        </p:nvSpPr>
        <p:spPr>
          <a:xfrm>
            <a:off x="1619672" y="97468"/>
            <a:ext cx="5958682" cy="523220"/>
          </a:xfrm>
          <a:prstGeom prst="rect">
            <a:avLst/>
          </a:prstGeom>
          <a:noFill/>
        </p:spPr>
        <p:txBody>
          <a:bodyPr wrap="none" rtlCol="0">
            <a:spAutoFit/>
          </a:bodyPr>
          <a:lstStyle/>
          <a:p>
            <a:r>
              <a:rPr lang="es-EC" sz="2800" b="1" dirty="0" smtClean="0">
                <a:latin typeface="+mj-lt"/>
                <a:cs typeface="Times New Roman" panose="02020603050405020304" pitchFamily="18" charset="0"/>
              </a:rPr>
              <a:t>Concentración de Nitrato de Plata</a:t>
            </a:r>
            <a:endParaRPr lang="es-EC" sz="2800" b="1" dirty="0">
              <a:latin typeface="+mj-lt"/>
              <a:cs typeface="Times New Roman" panose="02020603050405020304" pitchFamily="18" charset="0"/>
            </a:endParaRPr>
          </a:p>
        </p:txBody>
      </p:sp>
      <p:sp>
        <p:nvSpPr>
          <p:cNvPr id="12" name="Rectángulo 11"/>
          <p:cNvSpPr/>
          <p:nvPr/>
        </p:nvSpPr>
        <p:spPr>
          <a:xfrm>
            <a:off x="159223" y="6372686"/>
            <a:ext cx="5420889" cy="430887"/>
          </a:xfrm>
          <a:prstGeom prst="rect">
            <a:avLst/>
          </a:prstGeom>
        </p:spPr>
        <p:txBody>
          <a:bodyPr wrap="square">
            <a:spAutoFit/>
          </a:bodyPr>
          <a:lstStyle/>
          <a:p>
            <a:pPr algn="ctr"/>
            <a:r>
              <a:rPr lang="es-EC" sz="1100" b="1" dirty="0">
                <a:solidFill>
                  <a:srgbClr val="000000"/>
                </a:solidFill>
                <a:latin typeface="+mj-lt"/>
                <a:ea typeface="Arial" panose="020B0604020202020204" pitchFamily="34" charset="0"/>
                <a:cs typeface="Times New Roman" panose="02020603050405020304" pitchFamily="18" charset="0"/>
              </a:rPr>
              <a:t>Espectro UV-VIS de </a:t>
            </a:r>
            <a:r>
              <a:rPr lang="es-EC" sz="1100" b="1" dirty="0" err="1">
                <a:solidFill>
                  <a:srgbClr val="000000"/>
                </a:solidFill>
                <a:latin typeface="+mj-lt"/>
                <a:ea typeface="Arial" panose="020B0604020202020204" pitchFamily="34" charset="0"/>
                <a:cs typeface="Times New Roman" panose="02020603050405020304" pitchFamily="18" charset="0"/>
              </a:rPr>
              <a:t>AgNPs</a:t>
            </a:r>
            <a:r>
              <a:rPr lang="es-EC" sz="1100" b="1" dirty="0">
                <a:solidFill>
                  <a:srgbClr val="000000"/>
                </a:solidFill>
                <a:latin typeface="+mj-lt"/>
                <a:ea typeface="Arial" panose="020B0604020202020204" pitchFamily="34" charset="0"/>
                <a:cs typeface="Times New Roman" panose="02020603050405020304" pitchFamily="18" charset="0"/>
              </a:rPr>
              <a:t> sintetizadas con diferentes concentraciones de nitrato de plata. </a:t>
            </a:r>
            <a:endParaRPr lang="es-EC" sz="1100" dirty="0">
              <a:latin typeface="+mj-lt"/>
              <a:cs typeface="Times New Roman" panose="02020603050405020304" pitchFamily="18" charset="0"/>
            </a:endParaRPr>
          </a:p>
        </p:txBody>
      </p:sp>
      <p:sp>
        <p:nvSpPr>
          <p:cNvPr id="13" name="Rectángulo 12"/>
          <p:cNvSpPr/>
          <p:nvPr/>
        </p:nvSpPr>
        <p:spPr>
          <a:xfrm>
            <a:off x="4211959" y="4053551"/>
            <a:ext cx="4572000" cy="646331"/>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a:r>
              <a:rPr lang="es-EC" dirty="0" smtClean="0">
                <a:solidFill>
                  <a:srgbClr val="000000"/>
                </a:solidFill>
                <a:latin typeface="+mj-lt"/>
                <a:ea typeface="Times New Roman" panose="02020603050405020304" pitchFamily="18" charset="0"/>
              </a:rPr>
              <a:t>La </a:t>
            </a:r>
            <a:r>
              <a:rPr lang="es-EC" dirty="0">
                <a:solidFill>
                  <a:srgbClr val="000000"/>
                </a:solidFill>
                <a:latin typeface="+mj-lt"/>
                <a:ea typeface="Times New Roman" panose="02020603050405020304" pitchFamily="18" charset="0"/>
              </a:rPr>
              <a:t>muestra con 5 </a:t>
            </a:r>
            <a:r>
              <a:rPr lang="es-EC" dirty="0" err="1">
                <a:solidFill>
                  <a:srgbClr val="000000"/>
                </a:solidFill>
                <a:latin typeface="+mj-lt"/>
                <a:ea typeface="Times New Roman" panose="02020603050405020304" pitchFamily="18" charset="0"/>
              </a:rPr>
              <a:t>mM</a:t>
            </a:r>
            <a:r>
              <a:rPr lang="es-EC" dirty="0">
                <a:solidFill>
                  <a:srgbClr val="000000"/>
                </a:solidFill>
                <a:latin typeface="+mj-lt"/>
                <a:ea typeface="Times New Roman" panose="02020603050405020304" pitchFamily="18" charset="0"/>
              </a:rPr>
              <a:t> posee una mayor estabilidad con una tendencia </a:t>
            </a:r>
            <a:r>
              <a:rPr lang="es-EC" dirty="0" smtClean="0">
                <a:solidFill>
                  <a:srgbClr val="000000"/>
                </a:solidFill>
                <a:latin typeface="+mj-lt"/>
                <a:ea typeface="Times New Roman" panose="02020603050405020304" pitchFamily="18" charset="0"/>
              </a:rPr>
              <a:t>exponencial. </a:t>
            </a:r>
            <a:endParaRPr lang="es-EC" dirty="0">
              <a:latin typeface="+mj-lt"/>
            </a:endParaRPr>
          </a:p>
        </p:txBody>
      </p:sp>
      <p:sp>
        <p:nvSpPr>
          <p:cNvPr id="14" name="Rectángulo 13"/>
          <p:cNvSpPr/>
          <p:nvPr/>
        </p:nvSpPr>
        <p:spPr>
          <a:xfrm>
            <a:off x="4723794" y="4932118"/>
            <a:ext cx="3548329" cy="9233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s-EC" dirty="0" smtClean="0">
                <a:solidFill>
                  <a:srgbClr val="000000"/>
                </a:solidFill>
                <a:latin typeface="+mj-lt"/>
                <a:ea typeface="Times New Roman" panose="02020603050405020304" pitchFamily="18" charset="0"/>
              </a:rPr>
              <a:t>Muestras </a:t>
            </a:r>
            <a:r>
              <a:rPr lang="es-EC" dirty="0">
                <a:solidFill>
                  <a:srgbClr val="000000"/>
                </a:solidFill>
                <a:latin typeface="+mj-lt"/>
                <a:ea typeface="Times New Roman" panose="02020603050405020304" pitchFamily="18" charset="0"/>
              </a:rPr>
              <a:t>muy diluidas que imposibilitan el crecimiento de películas finas</a:t>
            </a:r>
            <a:endParaRPr lang="es-EC" dirty="0">
              <a:latin typeface="+mj-lt"/>
            </a:endParaRPr>
          </a:p>
        </p:txBody>
      </p:sp>
      <p:pic>
        <p:nvPicPr>
          <p:cNvPr id="15" name="Imagen 14"/>
          <p:cNvPicPr/>
          <p:nvPr/>
        </p:nvPicPr>
        <p:blipFill rotWithShape="1">
          <a:blip r:embed="rId10" cstate="print">
            <a:extLst>
              <a:ext uri="{28A0092B-C50C-407E-A947-70E740481C1C}">
                <a14:useLocalDpi xmlns:a14="http://schemas.microsoft.com/office/drawing/2010/main" val="0"/>
              </a:ext>
            </a:extLst>
          </a:blip>
          <a:srcRect l="43037" r="36815"/>
          <a:stretch/>
        </p:blipFill>
        <p:spPr>
          <a:xfrm>
            <a:off x="3353767" y="1651171"/>
            <a:ext cx="276225" cy="709930"/>
          </a:xfrm>
          <a:prstGeom prst="rect">
            <a:avLst/>
          </a:prstGeom>
        </p:spPr>
      </p:pic>
      <p:pic>
        <p:nvPicPr>
          <p:cNvPr id="16" name="Imagen 15"/>
          <p:cNvPicPr/>
          <p:nvPr/>
        </p:nvPicPr>
        <p:blipFill rotWithShape="1">
          <a:blip r:embed="rId11" cstate="print">
            <a:extLst>
              <a:ext uri="{28A0092B-C50C-407E-A947-70E740481C1C}">
                <a14:useLocalDpi xmlns:a14="http://schemas.microsoft.com/office/drawing/2010/main" val="0"/>
              </a:ext>
            </a:extLst>
          </a:blip>
          <a:srcRect l="43744" t="578" r="38482" b="3736"/>
          <a:stretch/>
        </p:blipFill>
        <p:spPr bwMode="auto">
          <a:xfrm>
            <a:off x="7668344" y="1625374"/>
            <a:ext cx="224155" cy="722630"/>
          </a:xfrm>
          <a:prstGeom prst="rect">
            <a:avLst/>
          </a:prstGeom>
          <a:ln>
            <a:noFill/>
          </a:ln>
          <a:extLst>
            <a:ext uri="{53640926-AAD7-44D8-BBD7-CCE9431645EC}">
              <a14:shadowObscured xmlns:a14="http://schemas.microsoft.com/office/drawing/2010/main"/>
            </a:ext>
          </a:extLst>
        </p:spPr>
      </p:pic>
      <p:pic>
        <p:nvPicPr>
          <p:cNvPr id="17" name="Imagen 16"/>
          <p:cNvPicPr/>
          <p:nvPr/>
        </p:nvPicPr>
        <p:blipFill rotWithShape="1">
          <a:blip r:embed="rId12" cstate="print">
            <a:extLst>
              <a:ext uri="{28A0092B-C50C-407E-A947-70E740481C1C}">
                <a14:useLocalDpi xmlns:a14="http://schemas.microsoft.com/office/drawing/2010/main" val="0"/>
              </a:ext>
            </a:extLst>
          </a:blip>
          <a:srcRect l="43783" r="41060" b="4445"/>
          <a:stretch/>
        </p:blipFill>
        <p:spPr bwMode="auto">
          <a:xfrm>
            <a:off x="3462989" y="4047283"/>
            <a:ext cx="232410" cy="762635"/>
          </a:xfrm>
          <a:prstGeom prst="rect">
            <a:avLst/>
          </a:prstGeom>
          <a:ln>
            <a:noFill/>
          </a:ln>
          <a:extLst>
            <a:ext uri="{53640926-AAD7-44D8-BBD7-CCE9431645EC}">
              <a14:shadowObscured xmlns:a14="http://schemas.microsoft.com/office/drawing/2010/main"/>
            </a:ext>
          </a:extLst>
        </p:spPr>
      </p:pic>
      <p:sp>
        <p:nvSpPr>
          <p:cNvPr id="18" name="Rectángulo 17"/>
          <p:cNvSpPr/>
          <p:nvPr/>
        </p:nvSpPr>
        <p:spPr>
          <a:xfrm>
            <a:off x="5133443" y="3551799"/>
            <a:ext cx="2729030" cy="30777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EC" sz="1400" dirty="0" smtClean="0">
                <a:solidFill>
                  <a:srgbClr val="000000"/>
                </a:solidFill>
                <a:latin typeface="+mj-lt"/>
                <a:ea typeface="Times New Roman" panose="02020603050405020304" pitchFamily="18" charset="0"/>
              </a:rPr>
              <a:t>Pigmento natural: 80mg/ml </a:t>
            </a:r>
            <a:endParaRPr lang="es-EC" sz="1400" dirty="0">
              <a:latin typeface="+mj-lt"/>
            </a:endParaRPr>
          </a:p>
        </p:txBody>
      </p:sp>
    </p:spTree>
    <p:extLst>
      <p:ext uri="{BB962C8B-B14F-4D97-AF65-F5344CB8AC3E}">
        <p14:creationId xmlns:p14="http://schemas.microsoft.com/office/powerpoint/2010/main" val="1446394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51520" y="692696"/>
            <a:ext cx="8568952" cy="4847481"/>
          </a:xfrm>
          <a:prstGeom prst="rect">
            <a:avLst/>
          </a:prstGeom>
        </p:spPr>
        <p:txBody>
          <a:bodyPr wrap="square">
            <a:spAutoFit/>
          </a:bodyPr>
          <a:lstStyle/>
          <a:p>
            <a:pPr>
              <a:lnSpc>
                <a:spcPct val="200000"/>
              </a:lnSpc>
              <a:spcBef>
                <a:spcPts val="800"/>
              </a:spcBef>
              <a:spcAft>
                <a:spcPts val="600"/>
              </a:spcAft>
            </a:pPr>
            <a:r>
              <a:rPr lang="es-EC" sz="1600" b="1" i="1" dirty="0">
                <a:solidFill>
                  <a:srgbClr val="000000"/>
                </a:solidFill>
                <a:latin typeface="+mj-lt"/>
                <a:ea typeface="Times New Roman" panose="02020603050405020304" pitchFamily="18" charset="0"/>
                <a:cs typeface="Times New Roman" panose="02020603050405020304" pitchFamily="18" charset="0"/>
              </a:rPr>
              <a:t>Objetivo </a:t>
            </a:r>
            <a:r>
              <a:rPr lang="es-EC" sz="1600" b="1" i="1" dirty="0" smtClean="0">
                <a:solidFill>
                  <a:srgbClr val="000000"/>
                </a:solidFill>
                <a:latin typeface="+mj-lt"/>
                <a:ea typeface="Times New Roman" panose="02020603050405020304" pitchFamily="18" charset="0"/>
                <a:cs typeface="Times New Roman" panose="02020603050405020304" pitchFamily="18" charset="0"/>
              </a:rPr>
              <a:t>general:</a:t>
            </a:r>
            <a:endParaRPr lang="en-US" sz="1600" b="1" i="1" dirty="0" smtClean="0">
              <a:solidFill>
                <a:srgbClr val="000000"/>
              </a:solidFill>
              <a:latin typeface="+mj-lt"/>
              <a:ea typeface="Times New Roman" panose="02020603050405020304" pitchFamily="18" charset="0"/>
              <a:cs typeface="Times New Roman" panose="02020603050405020304" pitchFamily="18" charset="0"/>
            </a:endParaRPr>
          </a:p>
          <a:p>
            <a:pPr indent="449580" algn="just">
              <a:lnSpc>
                <a:spcPct val="150000"/>
              </a:lnSpc>
            </a:pPr>
            <a:r>
              <a:rPr lang="es-EC" sz="1600" dirty="0" smtClean="0">
                <a:solidFill>
                  <a:srgbClr val="000000"/>
                </a:solidFill>
                <a:latin typeface="+mj-lt"/>
                <a:ea typeface="Arial" panose="020B0604020202020204" pitchFamily="34" charset="0"/>
                <a:cs typeface="Times New Roman" panose="02020603050405020304" pitchFamily="18" charset="0"/>
              </a:rPr>
              <a:t>Crecer y caracterizar películas finas de muestras híbridas obtenidas mediante la síntesis de nanopartículas de plata.</a:t>
            </a:r>
            <a:endParaRPr lang="en-US" sz="1600" dirty="0">
              <a:solidFill>
                <a:srgbClr val="000000"/>
              </a:solidFill>
              <a:latin typeface="+mj-lt"/>
              <a:ea typeface="Arial" panose="020B0604020202020204" pitchFamily="34" charset="0"/>
              <a:cs typeface="Times New Roman" panose="02020603050405020304" pitchFamily="18" charset="0"/>
            </a:endParaRPr>
          </a:p>
          <a:p>
            <a:pPr algn="just">
              <a:lnSpc>
                <a:spcPct val="200000"/>
              </a:lnSpc>
            </a:pPr>
            <a:endParaRPr lang="es-EC" sz="1600" b="1" i="1" dirty="0" smtClean="0">
              <a:solidFill>
                <a:srgbClr val="000000"/>
              </a:solidFill>
              <a:latin typeface="+mj-lt"/>
              <a:ea typeface="Times New Roman" panose="02020603050405020304" pitchFamily="18" charset="0"/>
              <a:cs typeface="Times New Roman" panose="02020603050405020304" pitchFamily="18" charset="0"/>
            </a:endParaRPr>
          </a:p>
          <a:p>
            <a:pPr algn="just">
              <a:lnSpc>
                <a:spcPct val="200000"/>
              </a:lnSpc>
            </a:pPr>
            <a:r>
              <a:rPr lang="es-EC" sz="1600" b="1" i="1" dirty="0" smtClean="0">
                <a:solidFill>
                  <a:srgbClr val="000000"/>
                </a:solidFill>
                <a:latin typeface="+mj-lt"/>
                <a:ea typeface="Times New Roman" panose="02020603050405020304" pitchFamily="18" charset="0"/>
                <a:cs typeface="Times New Roman" panose="02020603050405020304" pitchFamily="18" charset="0"/>
              </a:rPr>
              <a:t>Objetivos específicos:</a:t>
            </a:r>
            <a:endParaRPr lang="en-US" sz="1600" b="1" i="1" dirty="0">
              <a:solidFill>
                <a:srgbClr val="000000"/>
              </a:solidFill>
              <a:latin typeface="+mj-lt"/>
              <a:ea typeface="Times New Roman" panose="02020603050405020304" pitchFamily="18" charset="0"/>
              <a:cs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pPr>
            <a:r>
              <a:rPr lang="es-EC" sz="1600" dirty="0">
                <a:solidFill>
                  <a:srgbClr val="000000"/>
                </a:solidFill>
                <a:latin typeface="+mj-lt"/>
                <a:ea typeface="Arial" panose="020B0604020202020204" pitchFamily="34" charset="0"/>
                <a:cs typeface="Times New Roman" panose="02020603050405020304" pitchFamily="18" charset="0"/>
              </a:rPr>
              <a:t>Sintetizar nanopartículas de plata a partir de extracto de geranio (</a:t>
            </a:r>
            <a:r>
              <a:rPr lang="es-EC" sz="1600" i="1" dirty="0" err="1">
                <a:solidFill>
                  <a:srgbClr val="000000"/>
                </a:solidFill>
                <a:latin typeface="+mj-lt"/>
                <a:ea typeface="Arial" panose="020B0604020202020204" pitchFamily="34" charset="0"/>
                <a:cs typeface="Times New Roman" panose="02020603050405020304" pitchFamily="18" charset="0"/>
              </a:rPr>
              <a:t>Pelargonium</a:t>
            </a:r>
            <a:r>
              <a:rPr lang="es-EC" sz="1600" i="1" dirty="0">
                <a:solidFill>
                  <a:srgbClr val="000000"/>
                </a:solidFill>
                <a:latin typeface="+mj-lt"/>
                <a:ea typeface="Arial" panose="020B0604020202020204" pitchFamily="34" charset="0"/>
                <a:cs typeface="Times New Roman" panose="02020603050405020304" pitchFamily="18" charset="0"/>
              </a:rPr>
              <a:t> </a:t>
            </a:r>
            <a:r>
              <a:rPr lang="es-EC" sz="1600" i="1" dirty="0" err="1">
                <a:solidFill>
                  <a:srgbClr val="000000"/>
                </a:solidFill>
                <a:latin typeface="+mj-lt"/>
                <a:ea typeface="Arial" panose="020B0604020202020204" pitchFamily="34" charset="0"/>
                <a:cs typeface="Times New Roman" panose="02020603050405020304" pitchFamily="18" charset="0"/>
              </a:rPr>
              <a:t>domesticum</a:t>
            </a:r>
            <a:r>
              <a:rPr lang="es-EC" sz="1600" dirty="0">
                <a:solidFill>
                  <a:srgbClr val="000000"/>
                </a:solidFill>
                <a:latin typeface="+mj-lt"/>
                <a:ea typeface="Arial" panose="020B0604020202020204" pitchFamily="34" charset="0"/>
                <a:cs typeface="Times New Roman" panose="02020603050405020304" pitchFamily="18" charset="0"/>
              </a:rPr>
              <a:t>) con densidad superior a la del agua.</a:t>
            </a:r>
            <a:endParaRPr lang="en-US" sz="1600" dirty="0">
              <a:solidFill>
                <a:srgbClr val="000000"/>
              </a:solidFill>
              <a:latin typeface="+mj-lt"/>
              <a:ea typeface="Arial" panose="020B0604020202020204" pitchFamily="34" charset="0"/>
              <a:cs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pPr>
            <a:r>
              <a:rPr lang="es-EC" sz="1600" dirty="0">
                <a:solidFill>
                  <a:srgbClr val="000000"/>
                </a:solidFill>
                <a:latin typeface="+mj-lt"/>
                <a:ea typeface="Arial" panose="020B0604020202020204" pitchFamily="34" charset="0"/>
                <a:cs typeface="Times New Roman" panose="02020603050405020304" pitchFamily="18" charset="0"/>
              </a:rPr>
              <a:t>Caracterizar espectroscópica y morfológicamente las nanopartículas de plata obtenidas.</a:t>
            </a:r>
            <a:endParaRPr lang="en-US" sz="1600" dirty="0">
              <a:solidFill>
                <a:srgbClr val="000000"/>
              </a:solidFill>
              <a:latin typeface="+mj-lt"/>
              <a:ea typeface="Arial" panose="020B0604020202020204" pitchFamily="34" charset="0"/>
              <a:cs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pPr>
            <a:r>
              <a:rPr lang="es-EC" sz="1600" dirty="0">
                <a:solidFill>
                  <a:srgbClr val="000000"/>
                </a:solidFill>
                <a:latin typeface="+mj-lt"/>
                <a:ea typeface="Arial" panose="020B0604020202020204" pitchFamily="34" charset="0"/>
                <a:cs typeface="Times New Roman" panose="02020603050405020304" pitchFamily="18" charset="0"/>
              </a:rPr>
              <a:t>Crecer películas finas de nanopartículas de plata mediante la técnica de spin-</a:t>
            </a:r>
            <a:r>
              <a:rPr lang="es-EC" sz="1600" dirty="0" err="1">
                <a:solidFill>
                  <a:srgbClr val="000000"/>
                </a:solidFill>
                <a:latin typeface="+mj-lt"/>
                <a:ea typeface="Arial" panose="020B0604020202020204" pitchFamily="34" charset="0"/>
                <a:cs typeface="Times New Roman" panose="02020603050405020304" pitchFamily="18" charset="0"/>
              </a:rPr>
              <a:t>coating</a:t>
            </a:r>
            <a:r>
              <a:rPr lang="es-EC" sz="1600" dirty="0">
                <a:solidFill>
                  <a:srgbClr val="000000"/>
                </a:solidFill>
                <a:latin typeface="+mj-lt"/>
                <a:ea typeface="Arial" panose="020B0604020202020204" pitchFamily="34" charset="0"/>
                <a:cs typeface="Times New Roman" panose="02020603050405020304" pitchFamily="18" charset="0"/>
              </a:rPr>
              <a:t>.</a:t>
            </a:r>
            <a:endParaRPr lang="en-US" sz="1600" dirty="0">
              <a:solidFill>
                <a:srgbClr val="000000"/>
              </a:solidFill>
              <a:latin typeface="+mj-lt"/>
              <a:ea typeface="Arial" panose="020B0604020202020204" pitchFamily="34" charset="0"/>
              <a:cs typeface="Times New Roman" panose="02020603050405020304" pitchFamily="18" charset="0"/>
            </a:endParaRPr>
          </a:p>
          <a:p>
            <a:pPr marL="342900" lvl="0" indent="-342900" algn="just">
              <a:lnSpc>
                <a:spcPct val="200000"/>
              </a:lnSpc>
              <a:spcAft>
                <a:spcPts val="600"/>
              </a:spcAft>
              <a:buFont typeface="Symbol" panose="05050102010706020507" pitchFamily="18" charset="2"/>
              <a:buChar char=""/>
            </a:pPr>
            <a:r>
              <a:rPr lang="es-EC" sz="1600" dirty="0">
                <a:solidFill>
                  <a:srgbClr val="000000"/>
                </a:solidFill>
                <a:latin typeface="+mj-lt"/>
                <a:ea typeface="Arial" panose="020B0604020202020204" pitchFamily="34" charset="0"/>
                <a:cs typeface="Times New Roman" panose="02020603050405020304" pitchFamily="18" charset="0"/>
              </a:rPr>
              <a:t>Caracterizar la película fina óptica y morfológicamente.</a:t>
            </a:r>
            <a:endParaRPr lang="en-US" sz="1600" dirty="0">
              <a:solidFill>
                <a:srgbClr val="000000"/>
              </a:solidFill>
              <a:effectLst/>
              <a:latin typeface="+mj-lt"/>
              <a:ea typeface="Arial" panose="020B0604020202020204" pitchFamily="34" charset="0"/>
              <a:cs typeface="Times New Roman" panose="02020603050405020304" pitchFamily="18" charset="0"/>
            </a:endParaRPr>
          </a:p>
        </p:txBody>
      </p:sp>
      <p:sp>
        <p:nvSpPr>
          <p:cNvPr id="5" name="CuadroTexto 4"/>
          <p:cNvSpPr txBox="1"/>
          <p:nvPr/>
        </p:nvSpPr>
        <p:spPr>
          <a:xfrm>
            <a:off x="3380935" y="44624"/>
            <a:ext cx="2238113" cy="523220"/>
          </a:xfrm>
          <a:prstGeom prst="rect">
            <a:avLst/>
          </a:prstGeom>
          <a:noFill/>
        </p:spPr>
        <p:txBody>
          <a:bodyPr wrap="none" rtlCol="0">
            <a:spAutoFit/>
          </a:bodyPr>
          <a:lstStyle/>
          <a:p>
            <a:r>
              <a:rPr lang="es-EC" sz="2800" b="1" dirty="0" smtClean="0">
                <a:latin typeface="+mj-lt"/>
                <a:cs typeface="Times New Roman" panose="02020603050405020304" pitchFamily="18" charset="0"/>
              </a:rPr>
              <a:t>OBJETIVOS</a:t>
            </a:r>
            <a:endParaRPr lang="es-EC" sz="2800" b="1" dirty="0">
              <a:latin typeface="+mj-lt"/>
              <a:cs typeface="Times New Roman" panose="02020603050405020304" pitchFamily="18" charset="0"/>
            </a:endParaRPr>
          </a:p>
        </p:txBody>
      </p:sp>
    </p:spTree>
    <p:extLst>
      <p:ext uri="{BB962C8B-B14F-4D97-AF65-F5344CB8AC3E}">
        <p14:creationId xmlns:p14="http://schemas.microsoft.com/office/powerpoint/2010/main" val="921056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822743" y="1609405"/>
            <a:ext cx="150189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latin typeface="+mj-lt"/>
            </a:endParaRPr>
          </a:p>
        </p:txBody>
      </p:sp>
      <p:graphicFrame>
        <p:nvGraphicFramePr>
          <p:cNvPr id="6" name="Objeto 5"/>
          <p:cNvGraphicFramePr>
            <a:graphicFrameLocks noChangeAspect="1"/>
          </p:cNvGraphicFramePr>
          <p:nvPr>
            <p:extLst>
              <p:ext uri="{D42A27DB-BD31-4B8C-83A1-F6EECF244321}">
                <p14:modId xmlns:p14="http://schemas.microsoft.com/office/powerpoint/2010/main" val="2303410610"/>
              </p:ext>
            </p:extLst>
          </p:nvPr>
        </p:nvGraphicFramePr>
        <p:xfrm>
          <a:off x="107504" y="1042109"/>
          <a:ext cx="5223189" cy="3744416"/>
        </p:xfrm>
        <a:graphic>
          <a:graphicData uri="http://schemas.openxmlformats.org/presentationml/2006/ole">
            <mc:AlternateContent xmlns:mc="http://schemas.openxmlformats.org/markup-compatibility/2006">
              <mc:Choice xmlns:v="urn:schemas-microsoft-com:vml" Requires="v">
                <p:oleObj spid="_x0000_s10468" name="Graph" r:id="rId4" imgW="4276954" imgH="3024835" progId="Origin50.Graph">
                  <p:embed/>
                </p:oleObj>
              </mc:Choice>
              <mc:Fallback>
                <p:oleObj name="Graph" r:id="rId4" imgW="4276954" imgH="3024835" progId="Origin50.Graph">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l="5472" t="8762" r="8699" b="4579"/>
                      <a:stretch>
                        <a:fillRect/>
                      </a:stretch>
                    </p:blipFill>
                    <p:spPr bwMode="auto">
                      <a:xfrm>
                        <a:off x="107504" y="1042109"/>
                        <a:ext cx="5223189" cy="3744416"/>
                      </a:xfrm>
                      <a:prstGeom prst="rect">
                        <a:avLst/>
                      </a:prstGeom>
                      <a:noFill/>
                    </p:spPr>
                  </p:pic>
                </p:oleObj>
              </mc:Fallback>
            </mc:AlternateContent>
          </a:graphicData>
        </a:graphic>
      </p:graphicFrame>
      <p:graphicFrame>
        <p:nvGraphicFramePr>
          <p:cNvPr id="8" name="Tabla 7"/>
          <p:cNvGraphicFramePr>
            <a:graphicFrameLocks noGrp="1"/>
          </p:cNvGraphicFramePr>
          <p:nvPr>
            <p:extLst>
              <p:ext uri="{D42A27DB-BD31-4B8C-83A1-F6EECF244321}">
                <p14:modId xmlns:p14="http://schemas.microsoft.com/office/powerpoint/2010/main" val="551424447"/>
              </p:ext>
            </p:extLst>
          </p:nvPr>
        </p:nvGraphicFramePr>
        <p:xfrm>
          <a:off x="5724128" y="887892"/>
          <a:ext cx="2813572" cy="3840480"/>
        </p:xfrm>
        <a:graphic>
          <a:graphicData uri="http://schemas.openxmlformats.org/drawingml/2006/table">
            <a:tbl>
              <a:tblPr firstRow="1" bandRow="1">
                <a:tableStyleId>{5FD0F851-EC5A-4D38-B0AD-8093EC10F338}</a:tableStyleId>
              </a:tblPr>
              <a:tblGrid>
                <a:gridCol w="1406786">
                  <a:extLst>
                    <a:ext uri="{9D8B030D-6E8A-4147-A177-3AD203B41FA5}">
                      <a16:colId xmlns:a16="http://schemas.microsoft.com/office/drawing/2014/main" val="477803108"/>
                    </a:ext>
                  </a:extLst>
                </a:gridCol>
                <a:gridCol w="1406786">
                  <a:extLst>
                    <a:ext uri="{9D8B030D-6E8A-4147-A177-3AD203B41FA5}">
                      <a16:colId xmlns:a16="http://schemas.microsoft.com/office/drawing/2014/main" val="1909238992"/>
                    </a:ext>
                  </a:extLst>
                </a:gridCol>
              </a:tblGrid>
              <a:tr h="743855">
                <a:tc>
                  <a:txBody>
                    <a:bodyPr/>
                    <a:lstStyle/>
                    <a:p>
                      <a:pPr algn="ctr">
                        <a:lnSpc>
                          <a:spcPct val="200000"/>
                        </a:lnSpc>
                        <a:spcAft>
                          <a:spcPts val="0"/>
                        </a:spcAft>
                      </a:pPr>
                      <a:r>
                        <a:rPr lang="es-EC" sz="1400" dirty="0">
                          <a:effectLst/>
                          <a:latin typeface="+mn-lt"/>
                          <a:cs typeface="Times New Roman" panose="02020603050405020304" pitchFamily="18" charset="0"/>
                        </a:rPr>
                        <a:t>Concentración Extracto [mg/</a:t>
                      </a:r>
                      <a:r>
                        <a:rPr lang="es-EC" sz="1400" dirty="0" err="1">
                          <a:effectLst/>
                          <a:latin typeface="+mn-lt"/>
                          <a:cs typeface="Times New Roman" panose="02020603050405020304" pitchFamily="18" charset="0"/>
                        </a:rPr>
                        <a:t>mL</a:t>
                      </a:r>
                      <a:r>
                        <a:rPr lang="es-EC" sz="1400" dirty="0">
                          <a:effectLst/>
                          <a:latin typeface="+mn-lt"/>
                          <a:cs typeface="Times New Roman" panose="02020603050405020304" pitchFamily="18" charset="0"/>
                        </a:rPr>
                        <a:t>]</a:t>
                      </a:r>
                      <a:endParaRPr lang="en-US" sz="1200" b="1" dirty="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400" dirty="0">
                          <a:effectLst/>
                          <a:latin typeface="+mn-lt"/>
                          <a:cs typeface="Times New Roman" panose="02020603050405020304" pitchFamily="18" charset="0"/>
                        </a:rPr>
                        <a:t>Densidad [mg/</a:t>
                      </a:r>
                      <a:r>
                        <a:rPr lang="es-EC" sz="1400" dirty="0" err="1">
                          <a:effectLst/>
                          <a:latin typeface="+mn-lt"/>
                          <a:cs typeface="Times New Roman" panose="02020603050405020304" pitchFamily="18" charset="0"/>
                        </a:rPr>
                        <a:t>mL</a:t>
                      </a:r>
                      <a:r>
                        <a:rPr lang="es-EC" sz="1400" dirty="0">
                          <a:effectLst/>
                          <a:latin typeface="+mn-lt"/>
                          <a:cs typeface="Times New Roman" panose="02020603050405020304" pitchFamily="18" charset="0"/>
                        </a:rPr>
                        <a:t>]</a:t>
                      </a:r>
                      <a:endParaRPr lang="en-US" sz="1200" b="1" dirty="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1261649"/>
                  </a:ext>
                </a:extLst>
              </a:tr>
              <a:tr h="376538">
                <a:tc>
                  <a:txBody>
                    <a:bodyPr/>
                    <a:lstStyle/>
                    <a:p>
                      <a:pPr algn="ctr">
                        <a:lnSpc>
                          <a:spcPct val="200000"/>
                        </a:lnSpc>
                        <a:spcAft>
                          <a:spcPts val="0"/>
                        </a:spcAft>
                      </a:pPr>
                      <a:r>
                        <a:rPr lang="es-EC" sz="1400" dirty="0">
                          <a:effectLst/>
                          <a:latin typeface="+mn-lt"/>
                          <a:cs typeface="Times New Roman" panose="02020603050405020304" pitchFamily="18" charset="0"/>
                        </a:rPr>
                        <a:t>80</a:t>
                      </a:r>
                      <a:endParaRPr lang="en-US" sz="1200" dirty="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400">
                          <a:effectLst/>
                          <a:latin typeface="+mn-lt"/>
                          <a:cs typeface="Times New Roman" panose="02020603050405020304" pitchFamily="18" charset="0"/>
                        </a:rPr>
                        <a:t>1,0025</a:t>
                      </a:r>
                      <a:endParaRPr lang="en-US" sz="12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1796836"/>
                  </a:ext>
                </a:extLst>
              </a:tr>
              <a:tr h="376538">
                <a:tc>
                  <a:txBody>
                    <a:bodyPr/>
                    <a:lstStyle/>
                    <a:p>
                      <a:pPr algn="ctr">
                        <a:lnSpc>
                          <a:spcPct val="200000"/>
                        </a:lnSpc>
                        <a:spcAft>
                          <a:spcPts val="0"/>
                        </a:spcAft>
                      </a:pPr>
                      <a:r>
                        <a:rPr lang="es-EC" sz="1400">
                          <a:effectLst/>
                          <a:latin typeface="+mn-lt"/>
                          <a:cs typeface="Times New Roman" panose="02020603050405020304" pitchFamily="18" charset="0"/>
                        </a:rPr>
                        <a:t>100</a:t>
                      </a:r>
                      <a:endParaRPr lang="en-US" sz="12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400">
                          <a:effectLst/>
                          <a:latin typeface="+mn-lt"/>
                          <a:cs typeface="Times New Roman" panose="02020603050405020304" pitchFamily="18" charset="0"/>
                        </a:rPr>
                        <a:t>1,0027</a:t>
                      </a:r>
                      <a:endParaRPr lang="en-US" sz="12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1885047"/>
                  </a:ext>
                </a:extLst>
              </a:tr>
              <a:tr h="376538">
                <a:tc>
                  <a:txBody>
                    <a:bodyPr/>
                    <a:lstStyle/>
                    <a:p>
                      <a:pPr algn="ctr">
                        <a:lnSpc>
                          <a:spcPct val="200000"/>
                        </a:lnSpc>
                        <a:spcAft>
                          <a:spcPts val="0"/>
                        </a:spcAft>
                      </a:pPr>
                      <a:r>
                        <a:rPr lang="es-EC" sz="1400" dirty="0">
                          <a:solidFill>
                            <a:srgbClr val="FF0000"/>
                          </a:solidFill>
                          <a:effectLst/>
                          <a:latin typeface="+mn-lt"/>
                          <a:cs typeface="Times New Roman" panose="02020603050405020304" pitchFamily="18" charset="0"/>
                        </a:rPr>
                        <a:t>150</a:t>
                      </a:r>
                      <a:endParaRPr lang="en-US" sz="1200" dirty="0">
                        <a:solidFill>
                          <a:srgbClr val="FF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400" dirty="0">
                          <a:solidFill>
                            <a:srgbClr val="FF0000"/>
                          </a:solidFill>
                          <a:effectLst/>
                          <a:latin typeface="+mn-lt"/>
                          <a:cs typeface="Times New Roman" panose="02020603050405020304" pitchFamily="18" charset="0"/>
                        </a:rPr>
                        <a:t>1,0034</a:t>
                      </a:r>
                      <a:endParaRPr lang="en-US" sz="1200" dirty="0">
                        <a:solidFill>
                          <a:srgbClr val="FF0000"/>
                        </a:solidFill>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6650801"/>
                  </a:ext>
                </a:extLst>
              </a:tr>
              <a:tr h="376538">
                <a:tc>
                  <a:txBody>
                    <a:bodyPr/>
                    <a:lstStyle/>
                    <a:p>
                      <a:pPr algn="ctr">
                        <a:lnSpc>
                          <a:spcPct val="200000"/>
                        </a:lnSpc>
                        <a:spcAft>
                          <a:spcPts val="0"/>
                        </a:spcAft>
                      </a:pPr>
                      <a:r>
                        <a:rPr lang="es-EC" sz="1400" dirty="0">
                          <a:effectLst/>
                          <a:latin typeface="+mn-lt"/>
                          <a:cs typeface="Times New Roman" panose="02020603050405020304" pitchFamily="18" charset="0"/>
                        </a:rPr>
                        <a:t>175</a:t>
                      </a:r>
                      <a:endParaRPr lang="en-US" sz="1200" dirty="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400" dirty="0">
                          <a:effectLst/>
                          <a:latin typeface="+mn-lt"/>
                          <a:cs typeface="Times New Roman" panose="02020603050405020304" pitchFamily="18" charset="0"/>
                        </a:rPr>
                        <a:t>1,0037</a:t>
                      </a:r>
                      <a:endParaRPr lang="en-US" sz="1200" dirty="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7778267"/>
                  </a:ext>
                </a:extLst>
              </a:tr>
              <a:tr h="376538">
                <a:tc>
                  <a:txBody>
                    <a:bodyPr/>
                    <a:lstStyle/>
                    <a:p>
                      <a:pPr algn="ctr">
                        <a:lnSpc>
                          <a:spcPct val="200000"/>
                        </a:lnSpc>
                        <a:spcAft>
                          <a:spcPts val="0"/>
                        </a:spcAft>
                      </a:pPr>
                      <a:r>
                        <a:rPr lang="es-EC" sz="1400">
                          <a:effectLst/>
                          <a:latin typeface="+mn-lt"/>
                          <a:cs typeface="Times New Roman" panose="02020603050405020304" pitchFamily="18" charset="0"/>
                        </a:rPr>
                        <a:t>200</a:t>
                      </a:r>
                      <a:endParaRPr lang="en-US" sz="12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400" dirty="0">
                          <a:effectLst/>
                          <a:latin typeface="+mn-lt"/>
                          <a:cs typeface="Times New Roman" panose="02020603050405020304" pitchFamily="18" charset="0"/>
                        </a:rPr>
                        <a:t>1,0040</a:t>
                      </a:r>
                      <a:endParaRPr lang="en-US" sz="1200" dirty="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0987107"/>
                  </a:ext>
                </a:extLst>
              </a:tr>
              <a:tr h="376538">
                <a:tc>
                  <a:txBody>
                    <a:bodyPr/>
                    <a:lstStyle/>
                    <a:p>
                      <a:pPr algn="ctr">
                        <a:lnSpc>
                          <a:spcPct val="200000"/>
                        </a:lnSpc>
                        <a:spcAft>
                          <a:spcPts val="0"/>
                        </a:spcAft>
                      </a:pPr>
                      <a:r>
                        <a:rPr lang="es-EC" sz="1400">
                          <a:effectLst/>
                          <a:latin typeface="+mn-lt"/>
                          <a:cs typeface="Times New Roman" panose="02020603050405020304" pitchFamily="18" charset="0"/>
                        </a:rPr>
                        <a:t>PEDOT:PSS</a:t>
                      </a:r>
                      <a:endParaRPr lang="en-US" sz="12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400" dirty="0">
                          <a:effectLst/>
                          <a:latin typeface="+mn-lt"/>
                          <a:cs typeface="Times New Roman" panose="02020603050405020304" pitchFamily="18" charset="0"/>
                        </a:rPr>
                        <a:t>1,0036</a:t>
                      </a:r>
                      <a:endParaRPr lang="en-US" sz="1200" dirty="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8152356"/>
                  </a:ext>
                </a:extLst>
              </a:tr>
            </a:tbl>
          </a:graphicData>
        </a:graphic>
      </p:graphicFrame>
      <p:sp>
        <p:nvSpPr>
          <p:cNvPr id="10" name="CuadroTexto 9"/>
          <p:cNvSpPr txBox="1"/>
          <p:nvPr/>
        </p:nvSpPr>
        <p:spPr>
          <a:xfrm>
            <a:off x="2195736" y="97468"/>
            <a:ext cx="4761240" cy="523220"/>
          </a:xfrm>
          <a:prstGeom prst="rect">
            <a:avLst/>
          </a:prstGeom>
          <a:noFill/>
        </p:spPr>
        <p:txBody>
          <a:bodyPr wrap="none" rtlCol="0">
            <a:spAutoFit/>
          </a:bodyPr>
          <a:lstStyle/>
          <a:p>
            <a:r>
              <a:rPr lang="es-EC" sz="2800" b="1" dirty="0" smtClean="0">
                <a:latin typeface="+mj-lt"/>
                <a:cs typeface="Times New Roman" panose="02020603050405020304" pitchFamily="18" charset="0"/>
              </a:rPr>
              <a:t>Concentración de Extracto</a:t>
            </a:r>
            <a:endParaRPr lang="es-EC" sz="2800" b="1" dirty="0">
              <a:latin typeface="+mj-lt"/>
              <a:cs typeface="Times New Roman" panose="02020603050405020304" pitchFamily="18" charset="0"/>
            </a:endParaRPr>
          </a:p>
        </p:txBody>
      </p:sp>
      <p:sp>
        <p:nvSpPr>
          <p:cNvPr id="11" name="Rectángulo 10"/>
          <p:cNvSpPr/>
          <p:nvPr/>
        </p:nvSpPr>
        <p:spPr>
          <a:xfrm>
            <a:off x="831977" y="4997149"/>
            <a:ext cx="3777811" cy="3693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C" dirty="0" smtClean="0">
                <a:solidFill>
                  <a:srgbClr val="000000"/>
                </a:solidFill>
                <a:latin typeface="+mj-lt"/>
                <a:ea typeface="Times New Roman" panose="02020603050405020304" pitchFamily="18" charset="0"/>
              </a:rPr>
              <a:t>Decaimiento </a:t>
            </a:r>
            <a:r>
              <a:rPr lang="es-EC" dirty="0">
                <a:solidFill>
                  <a:srgbClr val="000000"/>
                </a:solidFill>
                <a:latin typeface="+mj-lt"/>
                <a:ea typeface="Times New Roman" panose="02020603050405020304" pitchFamily="18" charset="0"/>
              </a:rPr>
              <a:t>exponencial de tipo </a:t>
            </a:r>
            <a:r>
              <a:rPr lang="es-EC" dirty="0" smtClean="0">
                <a:solidFill>
                  <a:srgbClr val="000000"/>
                </a:solidFill>
                <a:latin typeface="+mj-lt"/>
                <a:ea typeface="Times New Roman" panose="02020603050405020304" pitchFamily="18" charset="0"/>
              </a:rPr>
              <a:t>1</a:t>
            </a:r>
            <a:endParaRPr lang="es-EC" dirty="0">
              <a:latin typeface="+mj-lt"/>
            </a:endParaRPr>
          </a:p>
        </p:txBody>
      </p:sp>
      <p:sp>
        <p:nvSpPr>
          <p:cNvPr id="12" name="Rectángulo 11"/>
          <p:cNvSpPr/>
          <p:nvPr/>
        </p:nvSpPr>
        <p:spPr>
          <a:xfrm>
            <a:off x="290143" y="6309320"/>
            <a:ext cx="4857910" cy="430887"/>
          </a:xfrm>
          <a:prstGeom prst="rect">
            <a:avLst/>
          </a:prstGeom>
        </p:spPr>
        <p:txBody>
          <a:bodyPr wrap="square">
            <a:spAutoFit/>
          </a:bodyPr>
          <a:lstStyle/>
          <a:p>
            <a:pPr algn="ctr"/>
            <a:r>
              <a:rPr lang="es-EC" sz="1100" b="1" dirty="0">
                <a:solidFill>
                  <a:srgbClr val="000000"/>
                </a:solidFill>
                <a:latin typeface="+mj-lt"/>
                <a:ea typeface="Arial" panose="020B0604020202020204" pitchFamily="34" charset="0"/>
                <a:cs typeface="Times New Roman" panose="02020603050405020304" pitchFamily="18" charset="0"/>
              </a:rPr>
              <a:t>Espectro UV-VIS de las AgNPs sintetizadas con </a:t>
            </a:r>
            <a:r>
              <a:rPr lang="es-EC" sz="1100" b="1" dirty="0" smtClean="0">
                <a:solidFill>
                  <a:srgbClr val="000000"/>
                </a:solidFill>
                <a:latin typeface="+mj-lt"/>
                <a:ea typeface="Arial" panose="020B0604020202020204" pitchFamily="34" charset="0"/>
                <a:cs typeface="Times New Roman" panose="02020603050405020304" pitchFamily="18" charset="0"/>
              </a:rPr>
              <a:t>diferentes </a:t>
            </a:r>
          </a:p>
          <a:p>
            <a:pPr algn="ctr"/>
            <a:r>
              <a:rPr lang="es-EC" sz="1100" b="1" dirty="0" smtClean="0">
                <a:solidFill>
                  <a:srgbClr val="000000"/>
                </a:solidFill>
                <a:latin typeface="+mj-lt"/>
                <a:ea typeface="Arial" panose="020B0604020202020204" pitchFamily="34" charset="0"/>
                <a:cs typeface="Times New Roman" panose="02020603050405020304" pitchFamily="18" charset="0"/>
              </a:rPr>
              <a:t>concentraciones </a:t>
            </a:r>
            <a:r>
              <a:rPr lang="es-EC" sz="1100" b="1" dirty="0">
                <a:solidFill>
                  <a:srgbClr val="000000"/>
                </a:solidFill>
                <a:latin typeface="+mj-lt"/>
                <a:ea typeface="Arial" panose="020B0604020202020204" pitchFamily="34" charset="0"/>
                <a:cs typeface="Times New Roman" panose="02020603050405020304" pitchFamily="18" charset="0"/>
              </a:rPr>
              <a:t>de </a:t>
            </a:r>
            <a:r>
              <a:rPr lang="es-EC" sz="1100" b="1" dirty="0" smtClean="0">
                <a:solidFill>
                  <a:srgbClr val="000000"/>
                </a:solidFill>
                <a:latin typeface="+mj-lt"/>
                <a:ea typeface="Arial" panose="020B0604020202020204" pitchFamily="34" charset="0"/>
                <a:cs typeface="Times New Roman" panose="02020603050405020304" pitchFamily="18" charset="0"/>
              </a:rPr>
              <a:t>extracto.</a:t>
            </a:r>
            <a:endParaRPr lang="es-EC" sz="1100" dirty="0">
              <a:latin typeface="+mj-lt"/>
              <a:cs typeface="Times New Roman" panose="02020603050405020304" pitchFamily="18" charset="0"/>
            </a:endParaRPr>
          </a:p>
        </p:txBody>
      </p:sp>
      <p:sp>
        <p:nvSpPr>
          <p:cNvPr id="13" name="Rectángulo 12"/>
          <p:cNvSpPr/>
          <p:nvPr/>
        </p:nvSpPr>
        <p:spPr>
          <a:xfrm>
            <a:off x="5475722" y="4907260"/>
            <a:ext cx="3310384" cy="9233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s-EC" dirty="0" smtClean="0">
                <a:solidFill>
                  <a:srgbClr val="000000"/>
                </a:solidFill>
                <a:latin typeface="+mj-lt"/>
                <a:ea typeface="Times New Roman" panose="02020603050405020304" pitchFamily="18" charset="0"/>
              </a:rPr>
              <a:t>No </a:t>
            </a:r>
            <a:r>
              <a:rPr lang="es-EC" dirty="0">
                <a:solidFill>
                  <a:srgbClr val="000000"/>
                </a:solidFill>
                <a:latin typeface="+mj-lt"/>
                <a:ea typeface="Times New Roman" panose="02020603050405020304" pitchFamily="18" charset="0"/>
              </a:rPr>
              <a:t>se puede </a:t>
            </a:r>
            <a:r>
              <a:rPr lang="es-EC" dirty="0" smtClean="0">
                <a:solidFill>
                  <a:srgbClr val="000000"/>
                </a:solidFill>
                <a:latin typeface="+mj-lt"/>
                <a:ea typeface="Times New Roman" panose="02020603050405020304" pitchFamily="18" charset="0"/>
              </a:rPr>
              <a:t>establecer de </a:t>
            </a:r>
            <a:r>
              <a:rPr lang="es-EC" dirty="0">
                <a:solidFill>
                  <a:srgbClr val="000000"/>
                </a:solidFill>
                <a:latin typeface="+mj-lt"/>
                <a:ea typeface="Times New Roman" panose="02020603050405020304" pitchFamily="18" charset="0"/>
              </a:rPr>
              <a:t>muestra adecuada para el crecimiento de películas finas</a:t>
            </a:r>
            <a:endParaRPr lang="es-EC" dirty="0">
              <a:latin typeface="+mj-lt"/>
            </a:endParaRPr>
          </a:p>
        </p:txBody>
      </p:sp>
    </p:spTree>
    <p:extLst>
      <p:ext uri="{BB962C8B-B14F-4D97-AF65-F5344CB8AC3E}">
        <p14:creationId xmlns:p14="http://schemas.microsoft.com/office/powerpoint/2010/main" val="2605246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61807"/>
            <a:ext cx="77943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5" name="Objeto 4"/>
          <p:cNvGraphicFramePr>
            <a:graphicFrameLocks noChangeAspect="1"/>
          </p:cNvGraphicFramePr>
          <p:nvPr>
            <p:extLst>
              <p:ext uri="{D42A27DB-BD31-4B8C-83A1-F6EECF244321}">
                <p14:modId xmlns:p14="http://schemas.microsoft.com/office/powerpoint/2010/main" val="3379374052"/>
              </p:ext>
            </p:extLst>
          </p:nvPr>
        </p:nvGraphicFramePr>
        <p:xfrm>
          <a:off x="-10919" y="996414"/>
          <a:ext cx="3060000" cy="2278369"/>
        </p:xfrm>
        <a:graphic>
          <a:graphicData uri="http://schemas.openxmlformats.org/presentationml/2006/ole">
            <mc:AlternateContent xmlns:mc="http://schemas.openxmlformats.org/markup-compatibility/2006">
              <mc:Choice xmlns:v="urn:schemas-microsoft-com:vml" Requires="v">
                <p:oleObj spid="_x0000_s30827" name="Graph" r:id="rId4" imgW="4276954" imgH="3024835" progId="Origin50.Graph">
                  <p:embed/>
                </p:oleObj>
              </mc:Choice>
              <mc:Fallback>
                <p:oleObj name="Graph" r:id="rId4" imgW="4276954" imgH="3024835" progId="Origin50.Graph">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l="6236" t="8658" r="11864" b="5031"/>
                      <a:stretch>
                        <a:fillRect/>
                      </a:stretch>
                    </p:blipFill>
                    <p:spPr bwMode="auto">
                      <a:xfrm>
                        <a:off x="-10919" y="996414"/>
                        <a:ext cx="3060000" cy="2278369"/>
                      </a:xfrm>
                      <a:prstGeom prst="rect">
                        <a:avLst/>
                      </a:prstGeom>
                      <a:noFill/>
                    </p:spPr>
                  </p:pic>
                </p:oleObj>
              </mc:Fallback>
            </mc:AlternateContent>
          </a:graphicData>
        </a:graphic>
      </p:graphicFrame>
      <p:sp>
        <p:nvSpPr>
          <p:cNvPr id="6" name="Rectangle 4"/>
          <p:cNvSpPr>
            <a:spLocks noChangeArrowheads="1"/>
          </p:cNvSpPr>
          <p:nvPr/>
        </p:nvSpPr>
        <p:spPr bwMode="auto">
          <a:xfrm>
            <a:off x="3060530" y="-182605"/>
            <a:ext cx="7658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7" name="Objeto 6"/>
          <p:cNvGraphicFramePr>
            <a:graphicFrameLocks noChangeAspect="1"/>
          </p:cNvGraphicFramePr>
          <p:nvPr>
            <p:extLst>
              <p:ext uri="{D42A27DB-BD31-4B8C-83A1-F6EECF244321}">
                <p14:modId xmlns:p14="http://schemas.microsoft.com/office/powerpoint/2010/main" val="2366351759"/>
              </p:ext>
            </p:extLst>
          </p:nvPr>
        </p:nvGraphicFramePr>
        <p:xfrm>
          <a:off x="3059832" y="1027200"/>
          <a:ext cx="3060000" cy="2257784"/>
        </p:xfrm>
        <a:graphic>
          <a:graphicData uri="http://schemas.openxmlformats.org/presentationml/2006/ole">
            <mc:AlternateContent xmlns:mc="http://schemas.openxmlformats.org/markup-compatibility/2006">
              <mc:Choice xmlns:v="urn:schemas-microsoft-com:vml" Requires="v">
                <p:oleObj spid="_x0000_s30828" name="Graph" r:id="rId6" imgW="4276954" imgH="3024835" progId="Origin50.Graph">
                  <p:embed/>
                </p:oleObj>
              </mc:Choice>
              <mc:Fallback>
                <p:oleObj name="Graph" r:id="rId6" imgW="4276954" imgH="3024835" progId="Origin50.Graph">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l="7127" t="9435" r="10468" b="4716"/>
                      <a:stretch>
                        <a:fillRect/>
                      </a:stretch>
                    </p:blipFill>
                    <p:spPr bwMode="auto">
                      <a:xfrm>
                        <a:off x="3059832" y="1027200"/>
                        <a:ext cx="3060000" cy="2257784"/>
                      </a:xfrm>
                      <a:prstGeom prst="rect">
                        <a:avLst/>
                      </a:prstGeom>
                      <a:noFill/>
                    </p:spPr>
                  </p:pic>
                </p:oleObj>
              </mc:Fallback>
            </mc:AlternateContent>
          </a:graphicData>
        </a:graphic>
      </p:graphicFrame>
      <p:sp>
        <p:nvSpPr>
          <p:cNvPr id="8" name="Rectangle 6"/>
          <p:cNvSpPr>
            <a:spLocks noChangeArrowheads="1"/>
          </p:cNvSpPr>
          <p:nvPr/>
        </p:nvSpPr>
        <p:spPr bwMode="auto">
          <a:xfrm>
            <a:off x="6372200" y="530889"/>
            <a:ext cx="59928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9" name="Objeto 8"/>
          <p:cNvGraphicFramePr>
            <a:graphicFrameLocks noChangeAspect="1"/>
          </p:cNvGraphicFramePr>
          <p:nvPr>
            <p:extLst>
              <p:ext uri="{D42A27DB-BD31-4B8C-83A1-F6EECF244321}">
                <p14:modId xmlns:p14="http://schemas.microsoft.com/office/powerpoint/2010/main" val="3051843548"/>
              </p:ext>
            </p:extLst>
          </p:nvPr>
        </p:nvGraphicFramePr>
        <p:xfrm>
          <a:off x="6120512" y="980728"/>
          <a:ext cx="3060000" cy="2324263"/>
        </p:xfrm>
        <a:graphic>
          <a:graphicData uri="http://schemas.openxmlformats.org/presentationml/2006/ole">
            <mc:AlternateContent xmlns:mc="http://schemas.openxmlformats.org/markup-compatibility/2006">
              <mc:Choice xmlns:v="urn:schemas-microsoft-com:vml" Requires="v">
                <p:oleObj spid="_x0000_s30829" name="Graph" r:id="rId8" imgW="4276954" imgH="3024835" progId="Origin50.Graph">
                  <p:embed/>
                </p:oleObj>
              </mc:Choice>
              <mc:Fallback>
                <p:oleObj name="Graph" r:id="rId8" imgW="4276954" imgH="3024835" progId="Origin50.Graph">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l="7127" t="8804" r="11136" b="3773"/>
                      <a:stretch>
                        <a:fillRect/>
                      </a:stretch>
                    </p:blipFill>
                    <p:spPr bwMode="auto">
                      <a:xfrm>
                        <a:off x="6120512" y="980728"/>
                        <a:ext cx="3060000" cy="2324263"/>
                      </a:xfrm>
                      <a:prstGeom prst="rect">
                        <a:avLst/>
                      </a:prstGeom>
                      <a:noFill/>
                    </p:spPr>
                  </p:pic>
                </p:oleObj>
              </mc:Fallback>
            </mc:AlternateContent>
          </a:graphicData>
        </a:graphic>
      </p:graphicFrame>
      <p:sp>
        <p:nvSpPr>
          <p:cNvPr id="10" name="Rectangle 8"/>
          <p:cNvSpPr>
            <a:spLocks noChangeArrowheads="1"/>
          </p:cNvSpPr>
          <p:nvPr/>
        </p:nvSpPr>
        <p:spPr bwMode="auto">
          <a:xfrm>
            <a:off x="26031" y="2629856"/>
            <a:ext cx="78667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11" name="Objeto 10"/>
          <p:cNvGraphicFramePr>
            <a:graphicFrameLocks noChangeAspect="1"/>
          </p:cNvGraphicFramePr>
          <p:nvPr>
            <p:extLst>
              <p:ext uri="{D42A27DB-BD31-4B8C-83A1-F6EECF244321}">
                <p14:modId xmlns:p14="http://schemas.microsoft.com/office/powerpoint/2010/main" val="2389246803"/>
              </p:ext>
            </p:extLst>
          </p:nvPr>
        </p:nvGraphicFramePr>
        <p:xfrm>
          <a:off x="26031" y="3477561"/>
          <a:ext cx="3060000" cy="2257783"/>
        </p:xfrm>
        <a:graphic>
          <a:graphicData uri="http://schemas.openxmlformats.org/presentationml/2006/ole">
            <mc:AlternateContent xmlns:mc="http://schemas.openxmlformats.org/markup-compatibility/2006">
              <mc:Choice xmlns:v="urn:schemas-microsoft-com:vml" Requires="v">
                <p:oleObj spid="_x0000_s30830" name="Graph" r:id="rId10" imgW="4276954" imgH="3024835" progId="Origin50.Graph">
                  <p:embed/>
                </p:oleObj>
              </mc:Choice>
              <mc:Fallback>
                <p:oleObj name="Graph" r:id="rId10" imgW="4276954" imgH="3024835" progId="Origin50.Graph">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l="6459" t="8804" r="11359" b="5347"/>
                      <a:stretch>
                        <a:fillRect/>
                      </a:stretch>
                    </p:blipFill>
                    <p:spPr bwMode="auto">
                      <a:xfrm>
                        <a:off x="26031" y="3477561"/>
                        <a:ext cx="3060000" cy="2257783"/>
                      </a:xfrm>
                      <a:prstGeom prst="rect">
                        <a:avLst/>
                      </a:prstGeom>
                      <a:noFill/>
                    </p:spPr>
                  </p:pic>
                </p:oleObj>
              </mc:Fallback>
            </mc:AlternateContent>
          </a:graphicData>
        </a:graphic>
      </p:graphicFrame>
      <p:sp>
        <p:nvSpPr>
          <p:cNvPr id="12" name="Rectangle 10"/>
          <p:cNvSpPr>
            <a:spLocks noChangeArrowheads="1"/>
          </p:cNvSpPr>
          <p:nvPr/>
        </p:nvSpPr>
        <p:spPr bwMode="auto">
          <a:xfrm>
            <a:off x="3347864" y="2655524"/>
            <a:ext cx="71892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13" name="Objeto 12"/>
          <p:cNvGraphicFramePr>
            <a:graphicFrameLocks noChangeAspect="1"/>
          </p:cNvGraphicFramePr>
          <p:nvPr>
            <p:extLst>
              <p:ext uri="{D42A27DB-BD31-4B8C-83A1-F6EECF244321}">
                <p14:modId xmlns:p14="http://schemas.microsoft.com/office/powerpoint/2010/main" val="3348904385"/>
              </p:ext>
            </p:extLst>
          </p:nvPr>
        </p:nvGraphicFramePr>
        <p:xfrm>
          <a:off x="3099210" y="3442269"/>
          <a:ext cx="3060000" cy="2309280"/>
        </p:xfrm>
        <a:graphic>
          <a:graphicData uri="http://schemas.openxmlformats.org/presentationml/2006/ole">
            <mc:AlternateContent xmlns:mc="http://schemas.openxmlformats.org/markup-compatibility/2006">
              <mc:Choice xmlns:v="urn:schemas-microsoft-com:vml" Requires="v">
                <p:oleObj spid="_x0000_s30831" name="Graph" r:id="rId12" imgW="4276954" imgH="3024835" progId="Origin50.Graph">
                  <p:embed/>
                </p:oleObj>
              </mc:Choice>
              <mc:Fallback>
                <p:oleObj name="Graph" r:id="rId12" imgW="4276954" imgH="3024835" progId="Origin50.Graph">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l="6013" t="7773" r="10245" b="3145"/>
                      <a:stretch>
                        <a:fillRect/>
                      </a:stretch>
                    </p:blipFill>
                    <p:spPr bwMode="auto">
                      <a:xfrm>
                        <a:off x="3099210" y="3442269"/>
                        <a:ext cx="3060000" cy="2309280"/>
                      </a:xfrm>
                      <a:prstGeom prst="rect">
                        <a:avLst/>
                      </a:prstGeom>
                      <a:noFill/>
                    </p:spPr>
                  </p:pic>
                </p:oleObj>
              </mc:Fallback>
            </mc:AlternateContent>
          </a:graphicData>
        </a:graphic>
      </p:graphicFrame>
      <p:sp>
        <p:nvSpPr>
          <p:cNvPr id="15" name="Rectángulo 14"/>
          <p:cNvSpPr/>
          <p:nvPr/>
        </p:nvSpPr>
        <p:spPr>
          <a:xfrm>
            <a:off x="208114" y="6381328"/>
            <a:ext cx="5681933" cy="261610"/>
          </a:xfrm>
          <a:prstGeom prst="rect">
            <a:avLst/>
          </a:prstGeom>
        </p:spPr>
        <p:txBody>
          <a:bodyPr wrap="square">
            <a:spAutoFit/>
          </a:bodyPr>
          <a:lstStyle/>
          <a:p>
            <a:pPr algn="ctr"/>
            <a:r>
              <a:rPr lang="es-EC" sz="1100" b="1" dirty="0">
                <a:solidFill>
                  <a:srgbClr val="000000"/>
                </a:solidFill>
                <a:ea typeface="Arial" panose="020B0604020202020204" pitchFamily="34" charset="0"/>
                <a:cs typeface="Times New Roman" panose="02020603050405020304" pitchFamily="18" charset="0"/>
              </a:rPr>
              <a:t>Estabilidad de las </a:t>
            </a:r>
            <a:r>
              <a:rPr lang="es-EC" sz="1100" b="1" dirty="0" err="1">
                <a:solidFill>
                  <a:srgbClr val="000000"/>
                </a:solidFill>
                <a:ea typeface="Arial" panose="020B0604020202020204" pitchFamily="34" charset="0"/>
                <a:cs typeface="Times New Roman" panose="02020603050405020304" pitchFamily="18" charset="0"/>
              </a:rPr>
              <a:t>AgNPs</a:t>
            </a:r>
            <a:r>
              <a:rPr lang="es-EC" sz="1100" b="1" dirty="0">
                <a:solidFill>
                  <a:srgbClr val="000000"/>
                </a:solidFill>
                <a:ea typeface="Arial" panose="020B0604020202020204" pitchFamily="34" charset="0"/>
                <a:cs typeface="Times New Roman" panose="02020603050405020304" pitchFamily="18" charset="0"/>
              </a:rPr>
              <a:t> sintetizadas </a:t>
            </a:r>
            <a:r>
              <a:rPr lang="es-EC" sz="1100" b="1" dirty="0" smtClean="0">
                <a:solidFill>
                  <a:srgbClr val="000000"/>
                </a:solidFill>
                <a:ea typeface="Arial" panose="020B0604020202020204" pitchFamily="34" charset="0"/>
                <a:cs typeface="Times New Roman" panose="02020603050405020304" pitchFamily="18" charset="0"/>
              </a:rPr>
              <a:t>diferentes </a:t>
            </a:r>
            <a:r>
              <a:rPr lang="es-EC" sz="1100" b="1" dirty="0">
                <a:solidFill>
                  <a:srgbClr val="000000"/>
                </a:solidFill>
                <a:ea typeface="Arial" panose="020B0604020202020204" pitchFamily="34" charset="0"/>
                <a:cs typeface="Times New Roman" panose="02020603050405020304" pitchFamily="18" charset="0"/>
              </a:rPr>
              <a:t>concentraciones de </a:t>
            </a:r>
            <a:r>
              <a:rPr lang="es-EC" sz="1100" b="1" dirty="0" smtClean="0">
                <a:solidFill>
                  <a:srgbClr val="000000"/>
                </a:solidFill>
                <a:ea typeface="Arial" panose="020B0604020202020204" pitchFamily="34" charset="0"/>
                <a:cs typeface="Times New Roman" panose="02020603050405020304" pitchFamily="18" charset="0"/>
              </a:rPr>
              <a:t>extracto.</a:t>
            </a:r>
            <a:endParaRPr lang="es-EC" sz="1100" dirty="0">
              <a:cs typeface="Times New Roman" panose="02020603050405020304" pitchFamily="18" charset="0"/>
            </a:endParaRPr>
          </a:p>
        </p:txBody>
      </p:sp>
      <p:sp>
        <p:nvSpPr>
          <p:cNvPr id="18" name="CuadroTexto 17"/>
          <p:cNvSpPr txBox="1"/>
          <p:nvPr/>
        </p:nvSpPr>
        <p:spPr>
          <a:xfrm>
            <a:off x="2267744" y="97468"/>
            <a:ext cx="4761240" cy="523220"/>
          </a:xfrm>
          <a:prstGeom prst="rect">
            <a:avLst/>
          </a:prstGeom>
          <a:noFill/>
        </p:spPr>
        <p:txBody>
          <a:bodyPr wrap="none" rtlCol="0">
            <a:spAutoFit/>
          </a:bodyPr>
          <a:lstStyle/>
          <a:p>
            <a:r>
              <a:rPr lang="es-EC" sz="2800" b="1" dirty="0" smtClean="0">
                <a:cs typeface="Times New Roman" panose="02020603050405020304" pitchFamily="18" charset="0"/>
              </a:rPr>
              <a:t>Concentración de Extracto</a:t>
            </a:r>
            <a:endParaRPr lang="es-EC" sz="2800" b="1" dirty="0">
              <a:cs typeface="Times New Roman" panose="02020603050405020304" pitchFamily="18" charset="0"/>
            </a:endParaRPr>
          </a:p>
        </p:txBody>
      </p:sp>
      <p:graphicFrame>
        <p:nvGraphicFramePr>
          <p:cNvPr id="2" name="Diagrama 1"/>
          <p:cNvGraphicFramePr/>
          <p:nvPr>
            <p:extLst>
              <p:ext uri="{D42A27DB-BD31-4B8C-83A1-F6EECF244321}">
                <p14:modId xmlns:p14="http://schemas.microsoft.com/office/powerpoint/2010/main" val="51234309"/>
              </p:ext>
            </p:extLst>
          </p:nvPr>
        </p:nvGraphicFramePr>
        <p:xfrm>
          <a:off x="6267528" y="3464219"/>
          <a:ext cx="2765968" cy="198343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2376422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p:cNvGraphicFramePr>
            <a:graphicFrameLocks noChangeAspect="1"/>
          </p:cNvGraphicFramePr>
          <p:nvPr>
            <p:extLst>
              <p:ext uri="{D42A27DB-BD31-4B8C-83A1-F6EECF244321}">
                <p14:modId xmlns:p14="http://schemas.microsoft.com/office/powerpoint/2010/main" val="3016484385"/>
              </p:ext>
            </p:extLst>
          </p:nvPr>
        </p:nvGraphicFramePr>
        <p:xfrm>
          <a:off x="13345" y="836712"/>
          <a:ext cx="3838575" cy="5305425"/>
        </p:xfrm>
        <a:graphic>
          <a:graphicData uri="http://schemas.openxmlformats.org/presentationml/2006/ole">
            <mc:AlternateContent xmlns:mc="http://schemas.openxmlformats.org/markup-compatibility/2006">
              <mc:Choice xmlns:v="urn:schemas-microsoft-com:vml" Requires="v">
                <p:oleObj spid="_x0000_s13760" name="Graph" r:id="rId4" imgW="3024835" imgH="4276954" progId="Origin50.Graph">
                  <p:embed/>
                </p:oleObj>
              </mc:Choice>
              <mc:Fallback>
                <p:oleObj name="Graph" r:id="rId4" imgW="3024835" imgH="4276954" progId="Origin50.Graph">
                  <p:embed/>
                  <p:pic>
                    <p:nvPicPr>
                      <p:cNvPr id="5" name="Objeto 4"/>
                      <p:cNvPicPr>
                        <a:picLocks noChangeAspect="1" noChangeArrowheads="1"/>
                      </p:cNvPicPr>
                      <p:nvPr/>
                    </p:nvPicPr>
                    <p:blipFill>
                      <a:blip r:embed="rId5">
                        <a:extLst>
                          <a:ext uri="{28A0092B-C50C-407E-A947-70E740481C1C}">
                            <a14:useLocalDpi xmlns:a14="http://schemas.microsoft.com/office/drawing/2010/main" val="0"/>
                          </a:ext>
                        </a:extLst>
                      </a:blip>
                      <a:srcRect l="6241" t="10791" r="13489" b="3838"/>
                      <a:stretch>
                        <a:fillRect/>
                      </a:stretch>
                    </p:blipFill>
                    <p:spPr bwMode="auto">
                      <a:xfrm>
                        <a:off x="13345" y="836712"/>
                        <a:ext cx="3838575" cy="5305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Tabla 5"/>
          <p:cNvGraphicFramePr>
            <a:graphicFrameLocks noGrp="1"/>
          </p:cNvGraphicFramePr>
          <p:nvPr>
            <p:extLst>
              <p:ext uri="{D42A27DB-BD31-4B8C-83A1-F6EECF244321}">
                <p14:modId xmlns:p14="http://schemas.microsoft.com/office/powerpoint/2010/main" val="471655515"/>
              </p:ext>
            </p:extLst>
          </p:nvPr>
        </p:nvGraphicFramePr>
        <p:xfrm>
          <a:off x="4356945" y="881544"/>
          <a:ext cx="2302318" cy="2560320"/>
        </p:xfrm>
        <a:graphic>
          <a:graphicData uri="http://schemas.openxmlformats.org/drawingml/2006/table">
            <a:tbl>
              <a:tblPr firstRow="1" bandRow="1">
                <a:tableStyleId>{5FD0F851-EC5A-4D38-B0AD-8093EC10F338}</a:tableStyleId>
              </a:tblPr>
              <a:tblGrid>
                <a:gridCol w="1363433">
                  <a:extLst>
                    <a:ext uri="{9D8B030D-6E8A-4147-A177-3AD203B41FA5}">
                      <a16:colId xmlns:a16="http://schemas.microsoft.com/office/drawing/2014/main" val="4112713025"/>
                    </a:ext>
                  </a:extLst>
                </a:gridCol>
                <a:gridCol w="938885">
                  <a:extLst>
                    <a:ext uri="{9D8B030D-6E8A-4147-A177-3AD203B41FA5}">
                      <a16:colId xmlns:a16="http://schemas.microsoft.com/office/drawing/2014/main" val="359270324"/>
                    </a:ext>
                  </a:extLst>
                </a:gridCol>
              </a:tblGrid>
              <a:tr h="370840">
                <a:tc>
                  <a:txBody>
                    <a:bodyPr/>
                    <a:lstStyle/>
                    <a:p>
                      <a:pPr algn="ctr">
                        <a:lnSpc>
                          <a:spcPct val="200000"/>
                        </a:lnSpc>
                        <a:spcAft>
                          <a:spcPts val="0"/>
                        </a:spcAft>
                      </a:pPr>
                      <a:r>
                        <a:rPr lang="es-EC" sz="1400">
                          <a:effectLst/>
                          <a:latin typeface="Times New Roman" panose="02020603050405020304" pitchFamily="18" charset="0"/>
                          <a:cs typeface="Times New Roman" panose="02020603050405020304" pitchFamily="18" charset="0"/>
                        </a:rPr>
                        <a:t>pH</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400">
                          <a:effectLst/>
                          <a:latin typeface="Times New Roman" panose="02020603050405020304" pitchFamily="18" charset="0"/>
                          <a:cs typeface="Times New Roman" panose="02020603050405020304" pitchFamily="18" charset="0"/>
                        </a:rPr>
                        <a:t>Densidad [mg/mL]</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9449431"/>
                  </a:ext>
                </a:extLst>
              </a:tr>
              <a:tr h="370840">
                <a:tc>
                  <a:txBody>
                    <a:bodyPr/>
                    <a:lstStyle/>
                    <a:p>
                      <a:pPr algn="ctr">
                        <a:lnSpc>
                          <a:spcPct val="200000"/>
                        </a:lnSpc>
                        <a:spcAft>
                          <a:spcPts val="0"/>
                        </a:spcAft>
                      </a:pPr>
                      <a:r>
                        <a:rPr lang="es-EC" sz="1400">
                          <a:effectLst/>
                          <a:latin typeface="Times New Roman" panose="02020603050405020304" pitchFamily="18" charset="0"/>
                          <a:cs typeface="Times New Roman" panose="02020603050405020304" pitchFamily="18" charset="0"/>
                        </a:rPr>
                        <a:t>12</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400" dirty="0">
                          <a:solidFill>
                            <a:srgbClr val="FF0000"/>
                          </a:solidFill>
                          <a:effectLst/>
                          <a:latin typeface="Times New Roman" panose="02020603050405020304" pitchFamily="18" charset="0"/>
                          <a:cs typeface="Times New Roman" panose="02020603050405020304" pitchFamily="18" charset="0"/>
                        </a:rPr>
                        <a:t>1,0048</a:t>
                      </a:r>
                      <a:endParaRPr lang="en-US" sz="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1102471"/>
                  </a:ext>
                </a:extLst>
              </a:tr>
              <a:tr h="370840">
                <a:tc>
                  <a:txBody>
                    <a:bodyPr/>
                    <a:lstStyle/>
                    <a:p>
                      <a:pPr algn="ctr">
                        <a:lnSpc>
                          <a:spcPct val="200000"/>
                        </a:lnSpc>
                        <a:spcAft>
                          <a:spcPts val="0"/>
                        </a:spcAft>
                      </a:pPr>
                      <a:r>
                        <a:rPr lang="es-EC" sz="1400" dirty="0">
                          <a:effectLst/>
                          <a:latin typeface="Times New Roman" panose="02020603050405020304" pitchFamily="18" charset="0"/>
                          <a:cs typeface="Times New Roman" panose="02020603050405020304" pitchFamily="18" charset="0"/>
                        </a:rPr>
                        <a:t>8</a:t>
                      </a:r>
                      <a:endParaRPr lang="en-US"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400" dirty="0">
                          <a:effectLst/>
                          <a:latin typeface="Times New Roman" panose="02020603050405020304" pitchFamily="18" charset="0"/>
                          <a:cs typeface="Times New Roman" panose="02020603050405020304" pitchFamily="18" charset="0"/>
                        </a:rPr>
                        <a:t>1,0034</a:t>
                      </a:r>
                      <a:endParaRPr lang="en-US"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0728543"/>
                  </a:ext>
                </a:extLst>
              </a:tr>
              <a:tr h="370840">
                <a:tc>
                  <a:txBody>
                    <a:bodyPr/>
                    <a:lstStyle/>
                    <a:p>
                      <a:pPr algn="ctr">
                        <a:lnSpc>
                          <a:spcPct val="200000"/>
                        </a:lnSpc>
                        <a:spcAft>
                          <a:spcPts val="0"/>
                        </a:spcAft>
                      </a:pPr>
                      <a:r>
                        <a:rPr lang="es-EC" sz="1400" dirty="0" smtClean="0">
                          <a:solidFill>
                            <a:schemeClr val="tx1"/>
                          </a:solidFill>
                          <a:effectLst/>
                          <a:latin typeface="Times New Roman" panose="02020603050405020304" pitchFamily="18" charset="0"/>
                          <a:ea typeface="+mn-ea"/>
                          <a:cs typeface="Times New Roman" panose="02020603050405020304" pitchFamily="18" charset="0"/>
                        </a:rPr>
                        <a:t>5</a:t>
                      </a:r>
                      <a:endParaRPr lang="en-US"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400" dirty="0">
                          <a:effectLst/>
                          <a:latin typeface="Times New Roman" panose="02020603050405020304" pitchFamily="18" charset="0"/>
                          <a:cs typeface="Times New Roman" panose="02020603050405020304" pitchFamily="18" charset="0"/>
                        </a:rPr>
                        <a:t>1,0037</a:t>
                      </a:r>
                      <a:endParaRPr lang="en-US"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2493197"/>
                  </a:ext>
                </a:extLst>
              </a:tr>
              <a:tr h="370840">
                <a:tc>
                  <a:txBody>
                    <a:bodyPr/>
                    <a:lstStyle/>
                    <a:p>
                      <a:pPr algn="ctr">
                        <a:lnSpc>
                          <a:spcPct val="200000"/>
                        </a:lnSpc>
                        <a:spcAft>
                          <a:spcPts val="0"/>
                        </a:spcAft>
                      </a:pPr>
                      <a:r>
                        <a:rPr lang="es-EC" sz="1400">
                          <a:effectLst/>
                          <a:latin typeface="Times New Roman" panose="02020603050405020304" pitchFamily="18" charset="0"/>
                          <a:cs typeface="Times New Roman" panose="02020603050405020304" pitchFamily="18" charset="0"/>
                        </a:rPr>
                        <a:t>PEDOT:PSS</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400" dirty="0">
                          <a:effectLst/>
                          <a:latin typeface="Times New Roman" panose="02020603050405020304" pitchFamily="18" charset="0"/>
                          <a:cs typeface="Times New Roman" panose="02020603050405020304" pitchFamily="18" charset="0"/>
                        </a:rPr>
                        <a:t>1,0036</a:t>
                      </a:r>
                      <a:endParaRPr lang="en-US"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0988955"/>
                  </a:ext>
                </a:extLst>
              </a:tr>
            </a:tbl>
          </a:graphicData>
        </a:graphic>
      </p:graphicFrame>
      <p:sp>
        <p:nvSpPr>
          <p:cNvPr id="7" name="Rectangle 3"/>
          <p:cNvSpPr>
            <a:spLocks noChangeArrowheads="1"/>
          </p:cNvSpPr>
          <p:nvPr/>
        </p:nvSpPr>
        <p:spPr bwMode="auto">
          <a:xfrm>
            <a:off x="5148064" y="281228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latin typeface="+mj-lt"/>
            </a:endParaRPr>
          </a:p>
        </p:txBody>
      </p:sp>
      <p:graphicFrame>
        <p:nvGraphicFramePr>
          <p:cNvPr id="8" name="Objeto 7"/>
          <p:cNvGraphicFramePr>
            <a:graphicFrameLocks noChangeAspect="1"/>
          </p:cNvGraphicFramePr>
          <p:nvPr>
            <p:extLst>
              <p:ext uri="{D42A27DB-BD31-4B8C-83A1-F6EECF244321}">
                <p14:modId xmlns:p14="http://schemas.microsoft.com/office/powerpoint/2010/main" val="3920160260"/>
              </p:ext>
            </p:extLst>
          </p:nvPr>
        </p:nvGraphicFramePr>
        <p:xfrm>
          <a:off x="3640038" y="3498304"/>
          <a:ext cx="3524250" cy="2667000"/>
        </p:xfrm>
        <a:graphic>
          <a:graphicData uri="http://schemas.openxmlformats.org/presentationml/2006/ole">
            <mc:AlternateContent xmlns:mc="http://schemas.openxmlformats.org/markup-compatibility/2006">
              <mc:Choice xmlns:v="urn:schemas-microsoft-com:vml" Requires="v">
                <p:oleObj spid="_x0000_s13761" name="Graph" r:id="rId6" imgW="4276954" imgH="3024835" progId="Origin50.Graph">
                  <p:embed/>
                </p:oleObj>
              </mc:Choice>
              <mc:Fallback>
                <p:oleObj name="Graph" r:id="rId6" imgW="4276954" imgH="3024835" progId="Origin50.Graph">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l="6677" t="9015" r="10980" b="2621"/>
                      <a:stretch>
                        <a:fillRect/>
                      </a:stretch>
                    </p:blipFill>
                    <p:spPr bwMode="auto">
                      <a:xfrm>
                        <a:off x="3640038" y="3498304"/>
                        <a:ext cx="3524250"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CuadroTexto 8"/>
          <p:cNvSpPr txBox="1"/>
          <p:nvPr/>
        </p:nvSpPr>
        <p:spPr>
          <a:xfrm>
            <a:off x="494281" y="97468"/>
            <a:ext cx="8254183" cy="523220"/>
          </a:xfrm>
          <a:prstGeom prst="rect">
            <a:avLst/>
          </a:prstGeom>
          <a:noFill/>
        </p:spPr>
        <p:txBody>
          <a:bodyPr wrap="none" rtlCol="0">
            <a:spAutoFit/>
          </a:bodyPr>
          <a:lstStyle/>
          <a:p>
            <a:r>
              <a:rPr lang="es-EC" sz="2800" b="1" dirty="0">
                <a:latin typeface="+mj-lt"/>
                <a:cs typeface="Times New Roman" panose="02020603050405020304" pitchFamily="18" charset="0"/>
              </a:rPr>
              <a:t>Mejoramiento de la </a:t>
            </a:r>
            <a:r>
              <a:rPr lang="es-EC" sz="2800" b="1" dirty="0" smtClean="0">
                <a:latin typeface="+mj-lt"/>
                <a:cs typeface="Times New Roman" panose="02020603050405020304" pitchFamily="18" charset="0"/>
              </a:rPr>
              <a:t>estabilidad: Cambios de pH</a:t>
            </a:r>
            <a:endParaRPr lang="es-EC" sz="2800" b="1" dirty="0">
              <a:latin typeface="+mj-lt"/>
              <a:cs typeface="Times New Roman" panose="02020603050405020304" pitchFamily="18" charset="0"/>
            </a:endParaRPr>
          </a:p>
        </p:txBody>
      </p:sp>
      <p:sp>
        <p:nvSpPr>
          <p:cNvPr id="10" name="Rectángulo 9"/>
          <p:cNvSpPr/>
          <p:nvPr/>
        </p:nvSpPr>
        <p:spPr>
          <a:xfrm>
            <a:off x="107504" y="6383717"/>
            <a:ext cx="5985352" cy="261610"/>
          </a:xfrm>
          <a:prstGeom prst="rect">
            <a:avLst/>
          </a:prstGeom>
        </p:spPr>
        <p:txBody>
          <a:bodyPr wrap="square">
            <a:spAutoFit/>
          </a:bodyPr>
          <a:lstStyle/>
          <a:p>
            <a:pPr algn="ctr"/>
            <a:r>
              <a:rPr lang="es-EC" sz="1100" b="1" dirty="0">
                <a:solidFill>
                  <a:srgbClr val="000000"/>
                </a:solidFill>
                <a:latin typeface="+mj-lt"/>
                <a:ea typeface="Arial" panose="020B0604020202020204" pitchFamily="34" charset="0"/>
                <a:cs typeface="Times New Roman" panose="02020603050405020304" pitchFamily="18" charset="0"/>
              </a:rPr>
              <a:t>Estabilidad de las </a:t>
            </a:r>
            <a:r>
              <a:rPr lang="es-EC" sz="1100" b="1" dirty="0" err="1">
                <a:solidFill>
                  <a:srgbClr val="000000"/>
                </a:solidFill>
                <a:latin typeface="+mj-lt"/>
                <a:ea typeface="Arial" panose="020B0604020202020204" pitchFamily="34" charset="0"/>
                <a:cs typeface="Times New Roman" panose="02020603050405020304" pitchFamily="18" charset="0"/>
              </a:rPr>
              <a:t>AgNPs</a:t>
            </a:r>
            <a:r>
              <a:rPr lang="es-EC" sz="1100" b="1" dirty="0">
                <a:solidFill>
                  <a:srgbClr val="000000"/>
                </a:solidFill>
                <a:latin typeface="+mj-lt"/>
                <a:ea typeface="Arial" panose="020B0604020202020204" pitchFamily="34" charset="0"/>
                <a:cs typeface="Times New Roman" panose="02020603050405020304" pitchFamily="18" charset="0"/>
              </a:rPr>
              <a:t> con diferentes </a:t>
            </a:r>
            <a:r>
              <a:rPr lang="es-EC" sz="1100" b="1" dirty="0" smtClean="0">
                <a:solidFill>
                  <a:srgbClr val="000000"/>
                </a:solidFill>
                <a:latin typeface="+mj-lt"/>
                <a:ea typeface="Arial" panose="020B0604020202020204" pitchFamily="34" charset="0"/>
                <a:cs typeface="Times New Roman" panose="02020603050405020304" pitchFamily="18" charset="0"/>
              </a:rPr>
              <a:t>pH.</a:t>
            </a:r>
            <a:endParaRPr lang="es-EC" sz="1100" dirty="0">
              <a:latin typeface="+mj-lt"/>
              <a:cs typeface="Times New Roman" panose="02020603050405020304" pitchFamily="18" charset="0"/>
            </a:endParaRPr>
          </a:p>
        </p:txBody>
      </p:sp>
      <p:sp>
        <p:nvSpPr>
          <p:cNvPr id="12" name="Rectángulo 11"/>
          <p:cNvSpPr/>
          <p:nvPr/>
        </p:nvSpPr>
        <p:spPr>
          <a:xfrm>
            <a:off x="7164288" y="3861048"/>
            <a:ext cx="1945708" cy="9233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S" dirty="0" smtClean="0">
                <a:solidFill>
                  <a:srgbClr val="000000"/>
                </a:solidFill>
                <a:latin typeface="+mj-lt"/>
                <a:ea typeface="Times New Roman" panose="02020603050405020304" pitchFamily="18" charset="0"/>
              </a:rPr>
              <a:t>Decaimiento </a:t>
            </a:r>
            <a:r>
              <a:rPr lang="es-ES" dirty="0" err="1" smtClean="0">
                <a:solidFill>
                  <a:srgbClr val="000000"/>
                </a:solidFill>
                <a:latin typeface="+mj-lt"/>
                <a:ea typeface="Times New Roman" panose="02020603050405020304" pitchFamily="18" charset="0"/>
              </a:rPr>
              <a:t>polinomial</a:t>
            </a:r>
            <a:r>
              <a:rPr lang="es-ES" dirty="0" smtClean="0">
                <a:solidFill>
                  <a:srgbClr val="000000"/>
                </a:solidFill>
                <a:latin typeface="+mj-lt"/>
                <a:ea typeface="Times New Roman" panose="02020603050405020304" pitchFamily="18" charset="0"/>
              </a:rPr>
              <a:t> </a:t>
            </a:r>
            <a:r>
              <a:rPr lang="es-ES" dirty="0">
                <a:solidFill>
                  <a:srgbClr val="000000"/>
                </a:solidFill>
                <a:latin typeface="+mj-lt"/>
                <a:ea typeface="Times New Roman" panose="02020603050405020304" pitchFamily="18" charset="0"/>
              </a:rPr>
              <a:t>de segundo </a:t>
            </a:r>
            <a:r>
              <a:rPr lang="es-ES" dirty="0" smtClean="0">
                <a:solidFill>
                  <a:srgbClr val="000000"/>
                </a:solidFill>
                <a:latin typeface="+mj-lt"/>
                <a:ea typeface="Times New Roman" panose="02020603050405020304" pitchFamily="18" charset="0"/>
              </a:rPr>
              <a:t>grado</a:t>
            </a:r>
            <a:r>
              <a:rPr lang="es-EC" dirty="0" smtClean="0">
                <a:solidFill>
                  <a:srgbClr val="000000"/>
                </a:solidFill>
                <a:latin typeface="+mj-lt"/>
                <a:ea typeface="Times New Roman" panose="02020603050405020304" pitchFamily="18" charset="0"/>
              </a:rPr>
              <a:t>.</a:t>
            </a:r>
            <a:endParaRPr lang="es-EC" dirty="0">
              <a:latin typeface="+mj-lt"/>
            </a:endParaRPr>
          </a:p>
        </p:txBody>
      </p:sp>
      <p:sp>
        <p:nvSpPr>
          <p:cNvPr id="13" name="Rectángulo 12"/>
          <p:cNvSpPr/>
          <p:nvPr/>
        </p:nvSpPr>
        <p:spPr>
          <a:xfrm>
            <a:off x="6911752" y="1590467"/>
            <a:ext cx="2232248" cy="9233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C" dirty="0" smtClean="0">
                <a:solidFill>
                  <a:srgbClr val="000000"/>
                </a:solidFill>
                <a:latin typeface="+mj-lt"/>
                <a:ea typeface="Times New Roman" panose="02020603050405020304" pitchFamily="18" charset="0"/>
              </a:rPr>
              <a:t>Incremento </a:t>
            </a:r>
            <a:r>
              <a:rPr lang="es-EC" dirty="0">
                <a:solidFill>
                  <a:srgbClr val="000000"/>
                </a:solidFill>
                <a:latin typeface="+mj-lt"/>
                <a:ea typeface="Times New Roman" panose="02020603050405020304" pitchFamily="18" charset="0"/>
              </a:rPr>
              <a:t>inmediato de la densidad </a:t>
            </a:r>
            <a:endParaRPr lang="es-EC" dirty="0">
              <a:latin typeface="+mj-lt"/>
            </a:endParaRPr>
          </a:p>
        </p:txBody>
      </p:sp>
    </p:spTree>
    <p:extLst>
      <p:ext uri="{BB962C8B-B14F-4D97-AF65-F5344CB8AC3E}">
        <p14:creationId xmlns:p14="http://schemas.microsoft.com/office/powerpoint/2010/main" val="39316411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95536" y="605505"/>
            <a:ext cx="65746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latin typeface="+mj-lt"/>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2073095012"/>
              </p:ext>
            </p:extLst>
          </p:nvPr>
        </p:nvGraphicFramePr>
        <p:xfrm>
          <a:off x="40361" y="620645"/>
          <a:ext cx="3060000" cy="2378152"/>
        </p:xfrm>
        <a:graphic>
          <a:graphicData uri="http://schemas.openxmlformats.org/presentationml/2006/ole">
            <mc:AlternateContent xmlns:mc="http://schemas.openxmlformats.org/markup-compatibility/2006">
              <mc:Choice xmlns:v="urn:schemas-microsoft-com:vml" Requires="v">
                <p:oleObj spid="_x0000_s27963" name="Graph" r:id="rId4" imgW="4276954" imgH="3024835" progId="Origin50.Graph">
                  <p:embed/>
                </p:oleObj>
              </mc:Choice>
              <mc:Fallback>
                <p:oleObj name="Graph" r:id="rId4" imgW="4276954" imgH="3024835" progId="Origin50.Graph">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l="6387" t="6667" r="11661" b="3543"/>
                      <a:stretch>
                        <a:fillRect/>
                      </a:stretch>
                    </p:blipFill>
                    <p:spPr bwMode="auto">
                      <a:xfrm>
                        <a:off x="40361" y="620645"/>
                        <a:ext cx="3060000" cy="2378152"/>
                      </a:xfrm>
                      <a:prstGeom prst="rect">
                        <a:avLst/>
                      </a:prstGeom>
                      <a:noFill/>
                    </p:spPr>
                  </p:pic>
                </p:oleObj>
              </mc:Fallback>
            </mc:AlternateContent>
          </a:graphicData>
        </a:graphic>
      </p:graphicFrame>
      <p:sp>
        <p:nvSpPr>
          <p:cNvPr id="6" name="Rectangle 4"/>
          <p:cNvSpPr>
            <a:spLocks noChangeArrowheads="1"/>
          </p:cNvSpPr>
          <p:nvPr/>
        </p:nvSpPr>
        <p:spPr bwMode="auto">
          <a:xfrm>
            <a:off x="2915816" y="661818"/>
            <a:ext cx="71237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latin typeface="+mj-lt"/>
            </a:endParaRPr>
          </a:p>
        </p:txBody>
      </p:sp>
      <p:graphicFrame>
        <p:nvGraphicFramePr>
          <p:cNvPr id="7" name="Objeto 6"/>
          <p:cNvGraphicFramePr>
            <a:graphicFrameLocks noChangeAspect="1"/>
          </p:cNvGraphicFramePr>
          <p:nvPr>
            <p:extLst>
              <p:ext uri="{D42A27DB-BD31-4B8C-83A1-F6EECF244321}">
                <p14:modId xmlns:p14="http://schemas.microsoft.com/office/powerpoint/2010/main" val="2946268555"/>
              </p:ext>
            </p:extLst>
          </p:nvPr>
        </p:nvGraphicFramePr>
        <p:xfrm>
          <a:off x="3038752" y="664180"/>
          <a:ext cx="3060000" cy="2340983"/>
        </p:xfrm>
        <a:graphic>
          <a:graphicData uri="http://schemas.openxmlformats.org/presentationml/2006/ole">
            <mc:AlternateContent xmlns:mc="http://schemas.openxmlformats.org/markup-compatibility/2006">
              <mc:Choice xmlns:v="urn:schemas-microsoft-com:vml" Requires="v">
                <p:oleObj spid="_x0000_s27964" name="Graph" r:id="rId6" imgW="4276954" imgH="3024835" progId="Origin50.Graph">
                  <p:embed/>
                </p:oleObj>
              </mc:Choice>
              <mc:Fallback>
                <p:oleObj name="Graph" r:id="rId6" imgW="4276954" imgH="3024835" progId="Origin50.Graph">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l="6668" t="7443" r="11676" b="4320"/>
                      <a:stretch>
                        <a:fillRect/>
                      </a:stretch>
                    </p:blipFill>
                    <p:spPr bwMode="auto">
                      <a:xfrm>
                        <a:off x="3038752" y="664180"/>
                        <a:ext cx="3060000" cy="2340983"/>
                      </a:xfrm>
                      <a:prstGeom prst="rect">
                        <a:avLst/>
                      </a:prstGeom>
                      <a:noFill/>
                    </p:spPr>
                  </p:pic>
                </p:oleObj>
              </mc:Fallback>
            </mc:AlternateContent>
          </a:graphicData>
        </a:graphic>
      </p:graphicFrame>
      <p:sp>
        <p:nvSpPr>
          <p:cNvPr id="8" name="Rectangle 6"/>
          <p:cNvSpPr>
            <a:spLocks noChangeArrowheads="1"/>
          </p:cNvSpPr>
          <p:nvPr/>
        </p:nvSpPr>
        <p:spPr bwMode="auto">
          <a:xfrm>
            <a:off x="5798552" y="717716"/>
            <a:ext cx="49112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latin typeface="+mj-lt"/>
            </a:endParaRPr>
          </a:p>
        </p:txBody>
      </p:sp>
      <p:graphicFrame>
        <p:nvGraphicFramePr>
          <p:cNvPr id="9" name="Objeto 8"/>
          <p:cNvGraphicFramePr>
            <a:graphicFrameLocks noChangeAspect="1"/>
          </p:cNvGraphicFramePr>
          <p:nvPr>
            <p:extLst>
              <p:ext uri="{D42A27DB-BD31-4B8C-83A1-F6EECF244321}">
                <p14:modId xmlns:p14="http://schemas.microsoft.com/office/powerpoint/2010/main" val="1614873594"/>
              </p:ext>
            </p:extLst>
          </p:nvPr>
        </p:nvGraphicFramePr>
        <p:xfrm>
          <a:off x="6084000" y="631025"/>
          <a:ext cx="3060000" cy="2353846"/>
        </p:xfrm>
        <a:graphic>
          <a:graphicData uri="http://schemas.openxmlformats.org/presentationml/2006/ole">
            <mc:AlternateContent xmlns:mc="http://schemas.openxmlformats.org/markup-compatibility/2006">
              <mc:Choice xmlns:v="urn:schemas-microsoft-com:vml" Requires="v">
                <p:oleObj spid="_x0000_s27965" name="Graph" r:id="rId8" imgW="4276954" imgH="3024835" progId="Origin50.Graph">
                  <p:embed/>
                </p:oleObj>
              </mc:Choice>
              <mc:Fallback>
                <p:oleObj name="Graph" r:id="rId8" imgW="4276954" imgH="3024835" progId="Origin50.Graph">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l="6401" t="7068" r="12508" b="4697"/>
                      <a:stretch>
                        <a:fillRect/>
                      </a:stretch>
                    </p:blipFill>
                    <p:spPr bwMode="auto">
                      <a:xfrm>
                        <a:off x="6084000" y="631025"/>
                        <a:ext cx="3060000" cy="2353846"/>
                      </a:xfrm>
                      <a:prstGeom prst="rect">
                        <a:avLst/>
                      </a:prstGeom>
                      <a:noFill/>
                    </p:spPr>
                  </p:pic>
                </p:oleObj>
              </mc:Fallback>
            </mc:AlternateContent>
          </a:graphicData>
        </a:graphic>
      </p:graphicFrame>
      <p:sp>
        <p:nvSpPr>
          <p:cNvPr id="10" name="Rectangle 8"/>
          <p:cNvSpPr>
            <a:spLocks noChangeArrowheads="1"/>
          </p:cNvSpPr>
          <p:nvPr/>
        </p:nvSpPr>
        <p:spPr bwMode="auto">
          <a:xfrm>
            <a:off x="44806" y="2835145"/>
            <a:ext cx="70253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latin typeface="+mj-lt"/>
            </a:endParaRPr>
          </a:p>
        </p:txBody>
      </p:sp>
      <p:graphicFrame>
        <p:nvGraphicFramePr>
          <p:cNvPr id="11" name="Objeto 10"/>
          <p:cNvGraphicFramePr>
            <a:graphicFrameLocks noChangeAspect="1"/>
          </p:cNvGraphicFramePr>
          <p:nvPr>
            <p:extLst>
              <p:ext uri="{D42A27DB-BD31-4B8C-83A1-F6EECF244321}">
                <p14:modId xmlns:p14="http://schemas.microsoft.com/office/powerpoint/2010/main" val="1910872091"/>
              </p:ext>
            </p:extLst>
          </p:nvPr>
        </p:nvGraphicFramePr>
        <p:xfrm>
          <a:off x="40361" y="3042753"/>
          <a:ext cx="3060000" cy="2372547"/>
        </p:xfrm>
        <a:graphic>
          <a:graphicData uri="http://schemas.openxmlformats.org/presentationml/2006/ole">
            <mc:AlternateContent xmlns:mc="http://schemas.openxmlformats.org/markup-compatibility/2006">
              <mc:Choice xmlns:v="urn:schemas-microsoft-com:vml" Requires="v">
                <p:oleObj spid="_x0000_s27966" name="Graph" r:id="rId10" imgW="4276954" imgH="3024835" progId="Origin50.Graph">
                  <p:embed/>
                </p:oleObj>
              </mc:Choice>
              <mc:Fallback>
                <p:oleObj name="Graph" r:id="rId10" imgW="4276954" imgH="3024835" progId="Origin50.Graph">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l="6403" t="6668" r="12210" b="4320"/>
                      <a:stretch>
                        <a:fillRect/>
                      </a:stretch>
                    </p:blipFill>
                    <p:spPr bwMode="auto">
                      <a:xfrm>
                        <a:off x="40361" y="3042753"/>
                        <a:ext cx="3060000" cy="2372547"/>
                      </a:xfrm>
                      <a:prstGeom prst="rect">
                        <a:avLst/>
                      </a:prstGeom>
                      <a:noFill/>
                    </p:spPr>
                  </p:pic>
                </p:oleObj>
              </mc:Fallback>
            </mc:AlternateContent>
          </a:graphicData>
        </a:graphic>
      </p:graphicFrame>
      <p:sp>
        <p:nvSpPr>
          <p:cNvPr id="12" name="Rectangle 10"/>
          <p:cNvSpPr>
            <a:spLocks noChangeArrowheads="1"/>
          </p:cNvSpPr>
          <p:nvPr/>
        </p:nvSpPr>
        <p:spPr bwMode="auto">
          <a:xfrm>
            <a:off x="2883714" y="2765266"/>
            <a:ext cx="72276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latin typeface="+mj-lt"/>
            </a:endParaRPr>
          </a:p>
        </p:txBody>
      </p:sp>
      <p:graphicFrame>
        <p:nvGraphicFramePr>
          <p:cNvPr id="13" name="Objeto 12"/>
          <p:cNvGraphicFramePr>
            <a:graphicFrameLocks noChangeAspect="1"/>
          </p:cNvGraphicFramePr>
          <p:nvPr>
            <p:extLst>
              <p:ext uri="{D42A27DB-BD31-4B8C-83A1-F6EECF244321}">
                <p14:modId xmlns:p14="http://schemas.microsoft.com/office/powerpoint/2010/main" val="3083110358"/>
              </p:ext>
            </p:extLst>
          </p:nvPr>
        </p:nvGraphicFramePr>
        <p:xfrm>
          <a:off x="3047229" y="3047525"/>
          <a:ext cx="3060000" cy="2397699"/>
        </p:xfrm>
        <a:graphic>
          <a:graphicData uri="http://schemas.openxmlformats.org/presentationml/2006/ole">
            <mc:AlternateContent xmlns:mc="http://schemas.openxmlformats.org/markup-compatibility/2006">
              <mc:Choice xmlns:v="urn:schemas-microsoft-com:vml" Requires="v">
                <p:oleObj spid="_x0000_s27967" name="Graph" r:id="rId12" imgW="4276954" imgH="3024835" progId="Origin50.Graph">
                  <p:embed/>
                </p:oleObj>
              </mc:Choice>
              <mc:Fallback>
                <p:oleObj name="Graph" r:id="rId12" imgW="4276954" imgH="3024835" progId="Origin50.Graph">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l="6401" t="6270" r="12225" b="3922"/>
                      <a:stretch>
                        <a:fillRect/>
                      </a:stretch>
                    </p:blipFill>
                    <p:spPr bwMode="auto">
                      <a:xfrm>
                        <a:off x="3047229" y="3047525"/>
                        <a:ext cx="3060000" cy="2397699"/>
                      </a:xfrm>
                      <a:prstGeom prst="rect">
                        <a:avLst/>
                      </a:prstGeom>
                      <a:noFill/>
                    </p:spPr>
                  </p:pic>
                </p:oleObj>
              </mc:Fallback>
            </mc:AlternateContent>
          </a:graphicData>
        </a:graphic>
      </p:graphicFrame>
      <p:sp>
        <p:nvSpPr>
          <p:cNvPr id="14" name="Rectangle 12"/>
          <p:cNvSpPr>
            <a:spLocks noChangeArrowheads="1"/>
          </p:cNvSpPr>
          <p:nvPr/>
        </p:nvSpPr>
        <p:spPr bwMode="auto">
          <a:xfrm>
            <a:off x="5969048" y="2877062"/>
            <a:ext cx="68582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latin typeface="+mj-lt"/>
            </a:endParaRPr>
          </a:p>
        </p:txBody>
      </p:sp>
      <p:graphicFrame>
        <p:nvGraphicFramePr>
          <p:cNvPr id="15" name="Objeto 14"/>
          <p:cNvGraphicFramePr>
            <a:graphicFrameLocks noChangeAspect="1"/>
          </p:cNvGraphicFramePr>
          <p:nvPr>
            <p:extLst>
              <p:ext uri="{D42A27DB-BD31-4B8C-83A1-F6EECF244321}">
                <p14:modId xmlns:p14="http://schemas.microsoft.com/office/powerpoint/2010/main" val="3792221764"/>
              </p:ext>
            </p:extLst>
          </p:nvPr>
        </p:nvGraphicFramePr>
        <p:xfrm>
          <a:off x="6084000" y="3065811"/>
          <a:ext cx="3060000" cy="2307405"/>
        </p:xfrm>
        <a:graphic>
          <a:graphicData uri="http://schemas.openxmlformats.org/presentationml/2006/ole">
            <mc:AlternateContent xmlns:mc="http://schemas.openxmlformats.org/markup-compatibility/2006">
              <mc:Choice xmlns:v="urn:schemas-microsoft-com:vml" Requires="v">
                <p:oleObj spid="_x0000_s27968" name="Graph" r:id="rId14" imgW="4276954" imgH="3024835" progId="Origin50.Graph">
                  <p:embed/>
                </p:oleObj>
              </mc:Choice>
              <mc:Fallback>
                <p:oleObj name="Graph" r:id="rId14" imgW="4276954" imgH="3024835" progId="Origin50.Graph">
                  <p:embed/>
                  <p:pic>
                    <p:nvPicPr>
                      <p:cNvPr id="0" name="Object 11"/>
                      <p:cNvPicPr>
                        <a:picLocks noChangeAspect="1" noChangeArrowheads="1"/>
                      </p:cNvPicPr>
                      <p:nvPr/>
                    </p:nvPicPr>
                    <p:blipFill>
                      <a:blip r:embed="rId15">
                        <a:extLst>
                          <a:ext uri="{28A0092B-C50C-407E-A947-70E740481C1C}">
                            <a14:useLocalDpi xmlns:a14="http://schemas.microsoft.com/office/drawing/2010/main" val="0"/>
                          </a:ext>
                        </a:extLst>
                      </a:blip>
                      <a:srcRect l="5838" t="7443" r="11661" b="4718"/>
                      <a:stretch>
                        <a:fillRect/>
                      </a:stretch>
                    </p:blipFill>
                    <p:spPr bwMode="auto">
                      <a:xfrm>
                        <a:off x="6084000" y="3065811"/>
                        <a:ext cx="3060000" cy="2307405"/>
                      </a:xfrm>
                      <a:prstGeom prst="rect">
                        <a:avLst/>
                      </a:prstGeom>
                      <a:noFill/>
                    </p:spPr>
                  </p:pic>
                </p:oleObj>
              </mc:Fallback>
            </mc:AlternateContent>
          </a:graphicData>
        </a:graphic>
      </p:graphicFrame>
      <p:sp>
        <p:nvSpPr>
          <p:cNvPr id="17" name="CuadroTexto 16"/>
          <p:cNvSpPr txBox="1"/>
          <p:nvPr/>
        </p:nvSpPr>
        <p:spPr>
          <a:xfrm>
            <a:off x="755576" y="97468"/>
            <a:ext cx="7770332" cy="523220"/>
          </a:xfrm>
          <a:prstGeom prst="rect">
            <a:avLst/>
          </a:prstGeom>
          <a:noFill/>
        </p:spPr>
        <p:txBody>
          <a:bodyPr wrap="none" rtlCol="0">
            <a:spAutoFit/>
          </a:bodyPr>
          <a:lstStyle/>
          <a:p>
            <a:r>
              <a:rPr lang="es-EC" sz="2800" b="1" dirty="0">
                <a:latin typeface="+mj-lt"/>
                <a:cs typeface="Times New Roman" panose="02020603050405020304" pitchFamily="18" charset="0"/>
              </a:rPr>
              <a:t>Mejoramiento de la </a:t>
            </a:r>
            <a:r>
              <a:rPr lang="es-EC" sz="2800" b="1" dirty="0" smtClean="0">
                <a:latin typeface="+mj-lt"/>
                <a:cs typeface="Times New Roman" panose="02020603050405020304" pitchFamily="18" charset="0"/>
              </a:rPr>
              <a:t>estabilidad: PEDOT: PSS</a:t>
            </a:r>
            <a:endParaRPr lang="es-EC" sz="2800" b="1" dirty="0">
              <a:latin typeface="+mj-lt"/>
              <a:cs typeface="Times New Roman" panose="02020603050405020304" pitchFamily="18" charset="0"/>
            </a:endParaRPr>
          </a:p>
        </p:txBody>
      </p:sp>
      <p:sp>
        <p:nvSpPr>
          <p:cNvPr id="18" name="Rectángulo 17"/>
          <p:cNvSpPr/>
          <p:nvPr/>
        </p:nvSpPr>
        <p:spPr>
          <a:xfrm>
            <a:off x="40361" y="6381328"/>
            <a:ext cx="6536543" cy="261610"/>
          </a:xfrm>
          <a:prstGeom prst="rect">
            <a:avLst/>
          </a:prstGeom>
        </p:spPr>
        <p:txBody>
          <a:bodyPr wrap="square">
            <a:spAutoFit/>
          </a:bodyPr>
          <a:lstStyle/>
          <a:p>
            <a:pPr algn="ctr"/>
            <a:r>
              <a:rPr lang="es-EC" sz="1100" b="1" dirty="0">
                <a:solidFill>
                  <a:srgbClr val="000000"/>
                </a:solidFill>
                <a:latin typeface="+mj-lt"/>
                <a:ea typeface="Arial" panose="020B0604020202020204" pitchFamily="34" charset="0"/>
                <a:cs typeface="Times New Roman" panose="02020603050405020304" pitchFamily="18" charset="0"/>
              </a:rPr>
              <a:t>Estabilidad de </a:t>
            </a:r>
            <a:r>
              <a:rPr lang="es-EC" sz="1100" b="1" dirty="0" err="1">
                <a:solidFill>
                  <a:srgbClr val="000000"/>
                </a:solidFill>
                <a:latin typeface="+mj-lt"/>
                <a:ea typeface="Arial" panose="020B0604020202020204" pitchFamily="34" charset="0"/>
                <a:cs typeface="Times New Roman" panose="02020603050405020304" pitchFamily="18" charset="0"/>
              </a:rPr>
              <a:t>AgNPs</a:t>
            </a:r>
            <a:r>
              <a:rPr lang="es-EC" sz="1100" b="1" dirty="0">
                <a:solidFill>
                  <a:srgbClr val="000000"/>
                </a:solidFill>
                <a:latin typeface="+mj-lt"/>
                <a:ea typeface="Arial" panose="020B0604020202020204" pitchFamily="34" charset="0"/>
                <a:cs typeface="Times New Roman" panose="02020603050405020304" pitchFamily="18" charset="0"/>
              </a:rPr>
              <a:t> con diferentes </a:t>
            </a:r>
            <a:r>
              <a:rPr lang="es-EC" sz="1100" b="1" dirty="0" smtClean="0">
                <a:solidFill>
                  <a:srgbClr val="000000"/>
                </a:solidFill>
                <a:latin typeface="+mj-lt"/>
                <a:ea typeface="Arial" panose="020B0604020202020204" pitchFamily="34" charset="0"/>
                <a:cs typeface="Times New Roman" panose="02020603050405020304" pitchFamily="18" charset="0"/>
              </a:rPr>
              <a:t>concentraciones </a:t>
            </a:r>
            <a:r>
              <a:rPr lang="es-EC" sz="1100" b="1" dirty="0">
                <a:solidFill>
                  <a:srgbClr val="000000"/>
                </a:solidFill>
                <a:latin typeface="+mj-lt"/>
                <a:ea typeface="Arial" panose="020B0604020202020204" pitchFamily="34" charset="0"/>
                <a:cs typeface="Times New Roman" panose="02020603050405020304" pitchFamily="18" charset="0"/>
              </a:rPr>
              <a:t>de PEDOT: PSS. </a:t>
            </a:r>
            <a:endParaRPr lang="es-EC" sz="1100" dirty="0">
              <a:latin typeface="+mj-lt"/>
              <a:cs typeface="Times New Roman" panose="02020603050405020304" pitchFamily="18" charset="0"/>
            </a:endParaRPr>
          </a:p>
        </p:txBody>
      </p:sp>
      <p:sp>
        <p:nvSpPr>
          <p:cNvPr id="19" name="Rectángulo 18"/>
          <p:cNvSpPr/>
          <p:nvPr/>
        </p:nvSpPr>
        <p:spPr>
          <a:xfrm>
            <a:off x="712325" y="5517232"/>
            <a:ext cx="7712854" cy="3693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C" dirty="0" smtClean="0">
                <a:solidFill>
                  <a:srgbClr val="000000"/>
                </a:solidFill>
                <a:latin typeface="+mj-lt"/>
                <a:ea typeface="Times New Roman" panose="02020603050405020304" pitchFamily="18" charset="0"/>
              </a:rPr>
              <a:t>Al </a:t>
            </a:r>
            <a:r>
              <a:rPr lang="es-EC" dirty="0">
                <a:solidFill>
                  <a:srgbClr val="000000"/>
                </a:solidFill>
                <a:latin typeface="+mj-lt"/>
                <a:ea typeface="Times New Roman" panose="02020603050405020304" pitchFamily="18" charset="0"/>
              </a:rPr>
              <a:t>incrementar el PEDOT:PSS la estabilidad de la solución </a:t>
            </a:r>
            <a:r>
              <a:rPr lang="es-EC" dirty="0" smtClean="0">
                <a:solidFill>
                  <a:srgbClr val="000000"/>
                </a:solidFill>
                <a:latin typeface="+mj-lt"/>
                <a:ea typeface="Times New Roman" panose="02020603050405020304" pitchFamily="18" charset="0"/>
              </a:rPr>
              <a:t>mejora</a:t>
            </a:r>
            <a:endParaRPr lang="es-EC" dirty="0">
              <a:latin typeface="+mj-lt"/>
            </a:endParaRPr>
          </a:p>
        </p:txBody>
      </p:sp>
    </p:spTree>
    <p:extLst>
      <p:ext uri="{BB962C8B-B14F-4D97-AF65-F5344CB8AC3E}">
        <p14:creationId xmlns:p14="http://schemas.microsoft.com/office/powerpoint/2010/main" val="1257997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710129515"/>
              </p:ext>
            </p:extLst>
          </p:nvPr>
        </p:nvGraphicFramePr>
        <p:xfrm>
          <a:off x="1043608" y="1196752"/>
          <a:ext cx="3168352" cy="4045456"/>
        </p:xfrm>
        <a:graphic>
          <a:graphicData uri="http://schemas.openxmlformats.org/drawingml/2006/table">
            <a:tbl>
              <a:tblPr firstRow="1" bandRow="1">
                <a:tableStyleId>{35758FB7-9AC5-4552-8A53-C91805E547FA}</a:tableStyleId>
              </a:tblPr>
              <a:tblGrid>
                <a:gridCol w="1515740">
                  <a:extLst>
                    <a:ext uri="{9D8B030D-6E8A-4147-A177-3AD203B41FA5}">
                      <a16:colId xmlns:a16="http://schemas.microsoft.com/office/drawing/2014/main" val="208100261"/>
                    </a:ext>
                  </a:extLst>
                </a:gridCol>
                <a:gridCol w="1652612">
                  <a:extLst>
                    <a:ext uri="{9D8B030D-6E8A-4147-A177-3AD203B41FA5}">
                      <a16:colId xmlns:a16="http://schemas.microsoft.com/office/drawing/2014/main" val="2277333336"/>
                    </a:ext>
                  </a:extLst>
                </a:gridCol>
              </a:tblGrid>
              <a:tr h="1011364">
                <a:tc>
                  <a:txBody>
                    <a:bodyPr/>
                    <a:lstStyle/>
                    <a:p>
                      <a:pPr algn="ctr">
                        <a:lnSpc>
                          <a:spcPct val="200000"/>
                        </a:lnSpc>
                        <a:spcAft>
                          <a:spcPts val="0"/>
                        </a:spcAft>
                      </a:pPr>
                      <a:r>
                        <a:rPr lang="es-EC" sz="1600" dirty="0">
                          <a:effectLst/>
                        </a:rPr>
                        <a:t>PEDOT:PSS</a:t>
                      </a:r>
                      <a:endParaRPr lang="en-US" sz="1400" dirty="0">
                        <a:effectLst/>
                      </a:endParaRPr>
                    </a:p>
                    <a:p>
                      <a:pPr algn="ctr">
                        <a:lnSpc>
                          <a:spcPct val="200000"/>
                        </a:lnSpc>
                        <a:spcAft>
                          <a:spcPts val="0"/>
                        </a:spcAft>
                      </a:pPr>
                      <a:r>
                        <a:rPr lang="es-EC" sz="1600" dirty="0">
                          <a:effectLst/>
                        </a:rPr>
                        <a:t>[%]</a:t>
                      </a:r>
                      <a:endParaRPr lang="en-US"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Densidad</a:t>
                      </a:r>
                      <a:endParaRPr lang="en-US" sz="1400">
                        <a:effectLst/>
                      </a:endParaRPr>
                    </a:p>
                    <a:p>
                      <a:pPr algn="ctr">
                        <a:lnSpc>
                          <a:spcPct val="200000"/>
                        </a:lnSpc>
                        <a:spcAft>
                          <a:spcPts val="0"/>
                        </a:spcAft>
                      </a:pPr>
                      <a:r>
                        <a:rPr lang="es-EC" sz="1600">
                          <a:effectLst/>
                        </a:rPr>
                        <a:t>[mg/mL]</a:t>
                      </a:r>
                      <a:endPar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9580192"/>
                  </a:ext>
                </a:extLst>
              </a:tr>
              <a:tr h="505682">
                <a:tc>
                  <a:txBody>
                    <a:bodyPr/>
                    <a:lstStyle/>
                    <a:p>
                      <a:pPr algn="ctr">
                        <a:lnSpc>
                          <a:spcPct val="200000"/>
                        </a:lnSpc>
                        <a:spcAft>
                          <a:spcPts val="0"/>
                        </a:spcAft>
                      </a:pPr>
                      <a:r>
                        <a:rPr lang="es-EC" sz="1600" dirty="0">
                          <a:effectLst/>
                        </a:rPr>
                        <a:t>0,0</a:t>
                      </a:r>
                      <a:endParaRPr lang="en-US"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1,0048</a:t>
                      </a:r>
                      <a:endPar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9548828"/>
                  </a:ext>
                </a:extLst>
              </a:tr>
              <a:tr h="505682">
                <a:tc>
                  <a:txBody>
                    <a:bodyPr/>
                    <a:lstStyle/>
                    <a:p>
                      <a:pPr algn="ctr">
                        <a:lnSpc>
                          <a:spcPct val="200000"/>
                        </a:lnSpc>
                        <a:spcAft>
                          <a:spcPts val="0"/>
                        </a:spcAft>
                      </a:pPr>
                      <a:r>
                        <a:rPr lang="es-EC" sz="1600">
                          <a:effectLst/>
                        </a:rPr>
                        <a:t>0,2</a:t>
                      </a:r>
                      <a:endPar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dirty="0">
                          <a:effectLst/>
                        </a:rPr>
                        <a:t>1,0048</a:t>
                      </a:r>
                      <a:endParaRPr lang="en-US"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1319120"/>
                  </a:ext>
                </a:extLst>
              </a:tr>
              <a:tr h="505682">
                <a:tc>
                  <a:txBody>
                    <a:bodyPr/>
                    <a:lstStyle/>
                    <a:p>
                      <a:pPr algn="ctr">
                        <a:lnSpc>
                          <a:spcPct val="200000"/>
                        </a:lnSpc>
                        <a:spcAft>
                          <a:spcPts val="0"/>
                        </a:spcAft>
                      </a:pPr>
                      <a:r>
                        <a:rPr lang="es-EC" sz="1600">
                          <a:effectLst/>
                        </a:rPr>
                        <a:t>0,5</a:t>
                      </a:r>
                      <a:endPar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1,0049</a:t>
                      </a:r>
                      <a:endPar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6890064"/>
                  </a:ext>
                </a:extLst>
              </a:tr>
              <a:tr h="505682">
                <a:tc>
                  <a:txBody>
                    <a:bodyPr/>
                    <a:lstStyle/>
                    <a:p>
                      <a:pPr algn="ctr">
                        <a:lnSpc>
                          <a:spcPct val="200000"/>
                        </a:lnSpc>
                        <a:spcAft>
                          <a:spcPts val="0"/>
                        </a:spcAft>
                      </a:pPr>
                      <a:r>
                        <a:rPr lang="es-EC" sz="1600">
                          <a:effectLst/>
                        </a:rPr>
                        <a:t>1,0</a:t>
                      </a:r>
                      <a:endPar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1,0050</a:t>
                      </a:r>
                      <a:endPar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9642571"/>
                  </a:ext>
                </a:extLst>
              </a:tr>
              <a:tr h="505682">
                <a:tc>
                  <a:txBody>
                    <a:bodyPr/>
                    <a:lstStyle/>
                    <a:p>
                      <a:pPr algn="ctr">
                        <a:lnSpc>
                          <a:spcPct val="200000"/>
                        </a:lnSpc>
                        <a:spcAft>
                          <a:spcPts val="0"/>
                        </a:spcAft>
                      </a:pPr>
                      <a:r>
                        <a:rPr lang="es-EC" sz="1600">
                          <a:effectLst/>
                        </a:rPr>
                        <a:t>1,5</a:t>
                      </a:r>
                      <a:endPar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a:effectLst/>
                        </a:rPr>
                        <a:t>1,0050</a:t>
                      </a:r>
                      <a:endPar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8081304"/>
                  </a:ext>
                </a:extLst>
              </a:tr>
              <a:tr h="505682">
                <a:tc>
                  <a:txBody>
                    <a:bodyPr/>
                    <a:lstStyle/>
                    <a:p>
                      <a:pPr algn="ctr">
                        <a:lnSpc>
                          <a:spcPct val="200000"/>
                        </a:lnSpc>
                        <a:spcAft>
                          <a:spcPts val="0"/>
                        </a:spcAft>
                      </a:pPr>
                      <a:r>
                        <a:rPr lang="es-EC" sz="1600" dirty="0">
                          <a:effectLst/>
                        </a:rPr>
                        <a:t>2,0</a:t>
                      </a:r>
                      <a:endParaRPr lang="en-US"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dirty="0">
                          <a:effectLst/>
                        </a:rPr>
                        <a:t>1,0051</a:t>
                      </a:r>
                      <a:endParaRPr lang="en-US"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8187373"/>
                  </a:ext>
                </a:extLst>
              </a:tr>
            </a:tbl>
          </a:graphicData>
        </a:graphic>
      </p:graphicFrame>
      <p:sp>
        <p:nvSpPr>
          <p:cNvPr id="6" name="CuadroTexto 5"/>
          <p:cNvSpPr txBox="1"/>
          <p:nvPr/>
        </p:nvSpPr>
        <p:spPr>
          <a:xfrm>
            <a:off x="899592" y="97468"/>
            <a:ext cx="7770332" cy="523220"/>
          </a:xfrm>
          <a:prstGeom prst="rect">
            <a:avLst/>
          </a:prstGeom>
          <a:noFill/>
        </p:spPr>
        <p:txBody>
          <a:bodyPr wrap="none" rtlCol="0">
            <a:spAutoFit/>
          </a:bodyPr>
          <a:lstStyle/>
          <a:p>
            <a:r>
              <a:rPr lang="es-EC" sz="2800" b="1" dirty="0">
                <a:latin typeface="+mj-lt"/>
                <a:cs typeface="Times New Roman" panose="02020603050405020304" pitchFamily="18" charset="0"/>
              </a:rPr>
              <a:t>Mejoramiento de la </a:t>
            </a:r>
            <a:r>
              <a:rPr lang="es-EC" sz="2800" b="1" dirty="0" smtClean="0">
                <a:latin typeface="+mj-lt"/>
                <a:cs typeface="Times New Roman" panose="02020603050405020304" pitchFamily="18" charset="0"/>
              </a:rPr>
              <a:t>estabilidad: PEDOT: PSS</a:t>
            </a:r>
            <a:endParaRPr lang="es-EC" sz="2800" b="1" dirty="0">
              <a:latin typeface="+mj-lt"/>
              <a:cs typeface="Times New Roman" panose="02020603050405020304" pitchFamily="18" charset="0"/>
            </a:endParaRPr>
          </a:p>
        </p:txBody>
      </p:sp>
      <p:sp>
        <p:nvSpPr>
          <p:cNvPr id="7" name="Rectángulo 6"/>
          <p:cNvSpPr/>
          <p:nvPr/>
        </p:nvSpPr>
        <p:spPr>
          <a:xfrm>
            <a:off x="5472100" y="2275131"/>
            <a:ext cx="2592288"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C" dirty="0" smtClean="0">
                <a:solidFill>
                  <a:srgbClr val="000000"/>
                </a:solidFill>
                <a:latin typeface="+mj-lt"/>
                <a:ea typeface="Times New Roman" panose="02020603050405020304" pitchFamily="18" charset="0"/>
              </a:rPr>
              <a:t>La densidad incrementada </a:t>
            </a:r>
            <a:endParaRPr lang="es-EC" dirty="0">
              <a:latin typeface="+mj-lt"/>
            </a:endParaRPr>
          </a:p>
        </p:txBody>
      </p:sp>
      <p:sp>
        <p:nvSpPr>
          <p:cNvPr id="8" name="Rectángulo 7"/>
          <p:cNvSpPr/>
          <p:nvPr/>
        </p:nvSpPr>
        <p:spPr>
          <a:xfrm>
            <a:off x="4644008" y="3284984"/>
            <a:ext cx="4248472"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C" dirty="0" smtClean="0">
                <a:solidFill>
                  <a:srgbClr val="000000"/>
                </a:solidFill>
                <a:latin typeface="+mj-lt"/>
                <a:ea typeface="Times New Roman" panose="02020603050405020304" pitchFamily="18" charset="0"/>
              </a:rPr>
              <a:t>Mayores </a:t>
            </a:r>
            <a:r>
              <a:rPr lang="es-EC" dirty="0">
                <a:solidFill>
                  <a:srgbClr val="000000"/>
                </a:solidFill>
                <a:latin typeface="+mj-lt"/>
                <a:ea typeface="Times New Roman" panose="02020603050405020304" pitchFamily="18" charset="0"/>
              </a:rPr>
              <a:t>posibilidades de obtener una buen crecimiento de películas finas</a:t>
            </a:r>
            <a:endParaRPr lang="es-EC" dirty="0">
              <a:latin typeface="+mj-lt"/>
            </a:endParaRPr>
          </a:p>
        </p:txBody>
      </p:sp>
    </p:spTree>
    <p:extLst>
      <p:ext uri="{BB962C8B-B14F-4D97-AF65-F5344CB8AC3E}">
        <p14:creationId xmlns:p14="http://schemas.microsoft.com/office/powerpoint/2010/main" val="24393717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flipV="1">
            <a:off x="611560" y="-449839"/>
            <a:ext cx="63014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latin typeface="+mj-lt"/>
            </a:endParaRPr>
          </a:p>
        </p:txBody>
      </p:sp>
      <p:sp>
        <p:nvSpPr>
          <p:cNvPr id="7" name="CuadroTexto 6"/>
          <p:cNvSpPr txBox="1"/>
          <p:nvPr/>
        </p:nvSpPr>
        <p:spPr>
          <a:xfrm>
            <a:off x="631145" y="98629"/>
            <a:ext cx="8231164" cy="954107"/>
          </a:xfrm>
          <a:prstGeom prst="rect">
            <a:avLst/>
          </a:prstGeom>
          <a:noFill/>
        </p:spPr>
        <p:txBody>
          <a:bodyPr wrap="none" rtlCol="0">
            <a:spAutoFit/>
          </a:bodyPr>
          <a:lstStyle/>
          <a:p>
            <a:pPr algn="ctr"/>
            <a:r>
              <a:rPr lang="es-EC" sz="2800" b="1" dirty="0" smtClean="0">
                <a:latin typeface="+mj-lt"/>
              </a:rPr>
              <a:t>Caracterización</a:t>
            </a:r>
            <a:r>
              <a:rPr lang="es-EC" sz="2800" b="1" dirty="0">
                <a:latin typeface="+mj-lt"/>
              </a:rPr>
              <a:t>: </a:t>
            </a:r>
            <a:r>
              <a:rPr lang="es-EC" sz="2800" b="1" dirty="0" smtClean="0">
                <a:latin typeface="+mj-lt"/>
              </a:rPr>
              <a:t>Espectrofotometría </a:t>
            </a:r>
            <a:r>
              <a:rPr lang="es-EC" sz="2800" b="1" dirty="0">
                <a:latin typeface="+mj-lt"/>
              </a:rPr>
              <a:t>de </a:t>
            </a:r>
            <a:endParaRPr lang="es-EC" sz="2800" b="1" dirty="0" smtClean="0">
              <a:latin typeface="+mj-lt"/>
            </a:endParaRPr>
          </a:p>
          <a:p>
            <a:r>
              <a:rPr lang="es-EC" sz="2800" b="1" dirty="0" smtClean="0">
                <a:latin typeface="+mj-lt"/>
              </a:rPr>
              <a:t>Infrarrojo </a:t>
            </a:r>
            <a:r>
              <a:rPr lang="es-EC" sz="2800" b="1" dirty="0">
                <a:latin typeface="+mj-lt"/>
              </a:rPr>
              <a:t>por Transformadas de Fourier (FTIR).</a:t>
            </a:r>
          </a:p>
        </p:txBody>
      </p:sp>
      <p:sp>
        <p:nvSpPr>
          <p:cNvPr id="8" name="Rectángulo 7"/>
          <p:cNvSpPr/>
          <p:nvPr/>
        </p:nvSpPr>
        <p:spPr>
          <a:xfrm>
            <a:off x="107504" y="6334780"/>
            <a:ext cx="6318448" cy="430887"/>
          </a:xfrm>
          <a:prstGeom prst="rect">
            <a:avLst/>
          </a:prstGeom>
        </p:spPr>
        <p:txBody>
          <a:bodyPr wrap="square">
            <a:spAutoFit/>
          </a:bodyPr>
          <a:lstStyle/>
          <a:p>
            <a:pPr algn="ctr"/>
            <a:r>
              <a:rPr lang="es-EC" sz="1100" b="1" dirty="0">
                <a:solidFill>
                  <a:srgbClr val="000000"/>
                </a:solidFill>
                <a:latin typeface="+mj-lt"/>
                <a:ea typeface="Arial" panose="020B0604020202020204" pitchFamily="34" charset="0"/>
                <a:cs typeface="Times New Roman" panose="02020603050405020304" pitchFamily="18" charset="0"/>
              </a:rPr>
              <a:t>Espectros de absorción obtenidas mediante FTIR del extracto de </a:t>
            </a:r>
            <a:endParaRPr lang="es-EC" sz="1100" b="1" dirty="0" smtClean="0">
              <a:solidFill>
                <a:srgbClr val="000000"/>
              </a:solidFill>
              <a:latin typeface="+mj-lt"/>
              <a:ea typeface="Arial" panose="020B0604020202020204" pitchFamily="34" charset="0"/>
              <a:cs typeface="Times New Roman" panose="02020603050405020304" pitchFamily="18" charset="0"/>
            </a:endParaRPr>
          </a:p>
          <a:p>
            <a:pPr algn="ctr"/>
            <a:r>
              <a:rPr lang="es-EC" sz="1100" b="1" dirty="0" smtClean="0">
                <a:solidFill>
                  <a:srgbClr val="000000"/>
                </a:solidFill>
                <a:latin typeface="+mj-lt"/>
                <a:ea typeface="Arial" panose="020B0604020202020204" pitchFamily="34" charset="0"/>
                <a:cs typeface="Times New Roman" panose="02020603050405020304" pitchFamily="18" charset="0"/>
              </a:rPr>
              <a:t>Geranio (</a:t>
            </a:r>
            <a:r>
              <a:rPr lang="es-EC" sz="1100" b="1" i="1" dirty="0" err="1">
                <a:solidFill>
                  <a:srgbClr val="000000"/>
                </a:solidFill>
                <a:latin typeface="+mj-lt"/>
                <a:ea typeface="Arial" panose="020B0604020202020204" pitchFamily="34" charset="0"/>
                <a:cs typeface="Times New Roman" panose="02020603050405020304" pitchFamily="18" charset="0"/>
              </a:rPr>
              <a:t>Pelargonium</a:t>
            </a:r>
            <a:r>
              <a:rPr lang="es-EC" sz="1100" b="1" i="1" dirty="0">
                <a:solidFill>
                  <a:srgbClr val="000000"/>
                </a:solidFill>
                <a:latin typeface="+mj-lt"/>
                <a:ea typeface="Arial" panose="020B0604020202020204" pitchFamily="34" charset="0"/>
                <a:cs typeface="Times New Roman" panose="02020603050405020304" pitchFamily="18" charset="0"/>
              </a:rPr>
              <a:t> </a:t>
            </a:r>
            <a:r>
              <a:rPr lang="es-EC" sz="1100" b="1" i="1" dirty="0" err="1">
                <a:solidFill>
                  <a:srgbClr val="000000"/>
                </a:solidFill>
                <a:latin typeface="+mj-lt"/>
                <a:ea typeface="Arial" panose="020B0604020202020204" pitchFamily="34" charset="0"/>
                <a:cs typeface="Times New Roman" panose="02020603050405020304" pitchFamily="18" charset="0"/>
              </a:rPr>
              <a:t>domesticum</a:t>
            </a:r>
            <a:r>
              <a:rPr lang="es-EC" sz="1100" b="1" dirty="0">
                <a:solidFill>
                  <a:srgbClr val="000000"/>
                </a:solidFill>
                <a:latin typeface="+mj-lt"/>
                <a:ea typeface="Arial" panose="020B0604020202020204" pitchFamily="34" charset="0"/>
                <a:cs typeface="Times New Roman" panose="02020603050405020304" pitchFamily="18" charset="0"/>
              </a:rPr>
              <a:t>), AgNPs con y sin PEDOT:PSS.</a:t>
            </a:r>
            <a:endParaRPr lang="es-EC" sz="1100" dirty="0">
              <a:latin typeface="+mj-lt"/>
              <a:cs typeface="Times New Roman" panose="02020603050405020304" pitchFamily="18" charset="0"/>
            </a:endParaRPr>
          </a:p>
        </p:txBody>
      </p:sp>
      <p:pic>
        <p:nvPicPr>
          <p:cNvPr id="14" name="Imagen 13" descr="http://3.bp.blogspot.com/-Fhk8GBPUL0k/Uu-G4uIA7hI/AAAAAAAAAFw/5rnicT8syeU/s1600/Esquema-3.t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8280" y="3129230"/>
            <a:ext cx="4032449" cy="1955954"/>
          </a:xfrm>
          <a:prstGeom prst="rect">
            <a:avLst/>
          </a:prstGeom>
          <a:noFill/>
          <a:ln>
            <a:noFill/>
          </a:ln>
        </p:spPr>
      </p:pic>
      <p:sp>
        <p:nvSpPr>
          <p:cNvPr id="15" name="Elipse 14"/>
          <p:cNvSpPr/>
          <p:nvPr/>
        </p:nvSpPr>
        <p:spPr>
          <a:xfrm>
            <a:off x="4498280" y="4140995"/>
            <a:ext cx="1353185" cy="74676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mj-lt"/>
            </a:endParaRPr>
          </a:p>
        </p:txBody>
      </p:sp>
      <p:sp>
        <p:nvSpPr>
          <p:cNvPr id="13" name="Rectángulo 12"/>
          <p:cNvSpPr/>
          <p:nvPr/>
        </p:nvSpPr>
        <p:spPr>
          <a:xfrm>
            <a:off x="3851919" y="5096217"/>
            <a:ext cx="5076511" cy="276999"/>
          </a:xfrm>
          <a:prstGeom prst="rect">
            <a:avLst/>
          </a:prstGeom>
        </p:spPr>
        <p:txBody>
          <a:bodyPr wrap="square">
            <a:spAutoFit/>
          </a:bodyPr>
          <a:lstStyle/>
          <a:p>
            <a:pPr algn="ctr"/>
            <a:r>
              <a:rPr lang="es-EC" sz="1200" b="1" dirty="0">
                <a:solidFill>
                  <a:srgbClr val="000000"/>
                </a:solidFill>
                <a:latin typeface="+mj-lt"/>
                <a:ea typeface="Arial" panose="020B0604020202020204" pitchFamily="34" charset="0"/>
                <a:cs typeface="Times New Roman" panose="02020603050405020304" pitchFamily="18" charset="0"/>
              </a:rPr>
              <a:t>Transformaciones </a:t>
            </a:r>
            <a:r>
              <a:rPr lang="es-EC" sz="1200" b="1" dirty="0" smtClean="0">
                <a:solidFill>
                  <a:srgbClr val="000000"/>
                </a:solidFill>
                <a:latin typeface="+mj-lt"/>
                <a:ea typeface="Arial" panose="020B0604020202020204" pitchFamily="34" charset="0"/>
                <a:cs typeface="Times New Roman" panose="02020603050405020304" pitchFamily="18" charset="0"/>
              </a:rPr>
              <a:t>moleculares </a:t>
            </a:r>
            <a:r>
              <a:rPr lang="es-EC" sz="1200" b="1" dirty="0">
                <a:solidFill>
                  <a:srgbClr val="000000"/>
                </a:solidFill>
                <a:latin typeface="+mj-lt"/>
                <a:ea typeface="Arial" panose="020B0604020202020204" pitchFamily="34" charset="0"/>
                <a:cs typeface="Times New Roman" panose="02020603050405020304" pitchFamily="18" charset="0"/>
              </a:rPr>
              <a:t>en función del pH para la </a:t>
            </a:r>
            <a:r>
              <a:rPr lang="es-EC" sz="1200" b="1" dirty="0" err="1">
                <a:solidFill>
                  <a:srgbClr val="000000"/>
                </a:solidFill>
                <a:latin typeface="+mj-lt"/>
                <a:ea typeface="Arial" panose="020B0604020202020204" pitchFamily="34" charset="0"/>
                <a:cs typeface="Times New Roman" panose="02020603050405020304" pitchFamily="18" charset="0"/>
              </a:rPr>
              <a:t>cianidina</a:t>
            </a:r>
            <a:endParaRPr lang="es-EC" sz="1200" dirty="0">
              <a:latin typeface="+mj-lt"/>
              <a:cs typeface="Times New Roman" panose="02020603050405020304" pitchFamily="18" charset="0"/>
            </a:endParaRPr>
          </a:p>
        </p:txBody>
      </p:sp>
      <p:sp>
        <p:nvSpPr>
          <p:cNvPr id="16" name="Rectángulo 15"/>
          <p:cNvSpPr/>
          <p:nvPr/>
        </p:nvSpPr>
        <p:spPr>
          <a:xfrm>
            <a:off x="4442590" y="1041334"/>
            <a:ext cx="4143827" cy="147732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C" dirty="0" smtClean="0">
                <a:solidFill>
                  <a:srgbClr val="000000"/>
                </a:solidFill>
                <a:latin typeface="+mj-lt"/>
                <a:ea typeface="Arial" panose="020B0604020202020204" pitchFamily="34" charset="0"/>
              </a:rPr>
              <a:t>Bandas </a:t>
            </a:r>
            <a:r>
              <a:rPr lang="es-EC" dirty="0">
                <a:solidFill>
                  <a:srgbClr val="000000"/>
                </a:solidFill>
                <a:latin typeface="+mj-lt"/>
                <a:ea typeface="Arial" panose="020B0604020202020204" pitchFamily="34" charset="0"/>
              </a:rPr>
              <a:t>características obtenidas de C-H, </a:t>
            </a:r>
            <a:r>
              <a:rPr lang="es-EC" dirty="0" err="1">
                <a:solidFill>
                  <a:srgbClr val="000000"/>
                </a:solidFill>
                <a:latin typeface="+mj-lt"/>
                <a:ea typeface="Arial" panose="020B0604020202020204" pitchFamily="34" charset="0"/>
              </a:rPr>
              <a:t>substituyentes</a:t>
            </a:r>
            <a:r>
              <a:rPr lang="es-EC" dirty="0">
                <a:solidFill>
                  <a:srgbClr val="000000"/>
                </a:solidFill>
                <a:latin typeface="+mj-lt"/>
                <a:ea typeface="Arial" panose="020B0604020202020204" pitchFamily="34" charset="0"/>
              </a:rPr>
              <a:t>, C-O, fenol y OH </a:t>
            </a:r>
            <a:r>
              <a:rPr lang="es-EC" dirty="0" smtClean="0">
                <a:solidFill>
                  <a:srgbClr val="000000"/>
                </a:solidFill>
                <a:latin typeface="+mj-lt"/>
                <a:ea typeface="Arial" panose="020B0604020202020204" pitchFamily="34" charset="0"/>
              </a:rPr>
              <a:t>indican </a:t>
            </a:r>
            <a:r>
              <a:rPr lang="es-EC" dirty="0">
                <a:solidFill>
                  <a:srgbClr val="000000"/>
                </a:solidFill>
                <a:latin typeface="+mj-lt"/>
                <a:ea typeface="Arial" panose="020B0604020202020204" pitchFamily="34" charset="0"/>
              </a:rPr>
              <a:t>la presencia de </a:t>
            </a:r>
            <a:r>
              <a:rPr lang="es-EC" dirty="0" err="1">
                <a:solidFill>
                  <a:srgbClr val="000000"/>
                </a:solidFill>
                <a:latin typeface="+mj-lt"/>
                <a:ea typeface="Arial" panose="020B0604020202020204" pitchFamily="34" charset="0"/>
              </a:rPr>
              <a:t>antocianos</a:t>
            </a:r>
            <a:r>
              <a:rPr lang="es-EC" dirty="0">
                <a:solidFill>
                  <a:srgbClr val="000000"/>
                </a:solidFill>
                <a:latin typeface="+mj-lt"/>
                <a:ea typeface="Arial" panose="020B0604020202020204" pitchFamily="34" charset="0"/>
              </a:rPr>
              <a:t> como </a:t>
            </a:r>
            <a:r>
              <a:rPr lang="es-EC" dirty="0" err="1">
                <a:solidFill>
                  <a:srgbClr val="000000"/>
                </a:solidFill>
                <a:latin typeface="+mj-lt"/>
                <a:ea typeface="Arial" panose="020B0604020202020204" pitchFamily="34" charset="0"/>
              </a:rPr>
              <a:t>pelargonidina</a:t>
            </a:r>
            <a:r>
              <a:rPr lang="es-EC" dirty="0">
                <a:solidFill>
                  <a:srgbClr val="000000"/>
                </a:solidFill>
                <a:latin typeface="+mj-lt"/>
                <a:ea typeface="Arial" panose="020B0604020202020204" pitchFamily="34" charset="0"/>
              </a:rPr>
              <a:t>, </a:t>
            </a:r>
            <a:r>
              <a:rPr lang="es-EC" dirty="0" err="1">
                <a:solidFill>
                  <a:srgbClr val="000000"/>
                </a:solidFill>
                <a:latin typeface="+mj-lt"/>
                <a:ea typeface="Arial" panose="020B0604020202020204" pitchFamily="34" charset="0"/>
              </a:rPr>
              <a:t>malvidina</a:t>
            </a:r>
            <a:r>
              <a:rPr lang="es-EC" dirty="0">
                <a:solidFill>
                  <a:srgbClr val="000000"/>
                </a:solidFill>
                <a:latin typeface="+mj-lt"/>
                <a:ea typeface="Arial" panose="020B0604020202020204" pitchFamily="34" charset="0"/>
              </a:rPr>
              <a:t>, </a:t>
            </a:r>
            <a:r>
              <a:rPr lang="es-EC" dirty="0" err="1">
                <a:solidFill>
                  <a:srgbClr val="000000"/>
                </a:solidFill>
                <a:latin typeface="+mj-lt"/>
                <a:ea typeface="Arial" panose="020B0604020202020204" pitchFamily="34" charset="0"/>
              </a:rPr>
              <a:t>cianidina</a:t>
            </a:r>
            <a:r>
              <a:rPr lang="es-EC" dirty="0">
                <a:solidFill>
                  <a:srgbClr val="000000"/>
                </a:solidFill>
                <a:latin typeface="+mj-lt"/>
                <a:ea typeface="Arial" panose="020B0604020202020204" pitchFamily="34" charset="0"/>
              </a:rPr>
              <a:t> y </a:t>
            </a:r>
            <a:r>
              <a:rPr lang="es-EC" dirty="0" err="1">
                <a:solidFill>
                  <a:srgbClr val="000000"/>
                </a:solidFill>
                <a:latin typeface="+mj-lt"/>
                <a:ea typeface="Arial" panose="020B0604020202020204" pitchFamily="34" charset="0"/>
              </a:rPr>
              <a:t>peonidica</a:t>
            </a:r>
            <a:r>
              <a:rPr lang="es-EC" dirty="0">
                <a:solidFill>
                  <a:srgbClr val="000000"/>
                </a:solidFill>
                <a:latin typeface="+mj-lt"/>
                <a:ea typeface="Arial" panose="020B0604020202020204" pitchFamily="34" charset="0"/>
              </a:rPr>
              <a:t> (Madrid, 2017). </a:t>
            </a:r>
            <a:endParaRPr lang="es-EC" dirty="0">
              <a:latin typeface="+mj-lt"/>
            </a:endParaRPr>
          </a:p>
        </p:txBody>
      </p:sp>
      <p:sp>
        <p:nvSpPr>
          <p:cNvPr id="17" name="Rectángulo 16"/>
          <p:cNvSpPr/>
          <p:nvPr/>
        </p:nvSpPr>
        <p:spPr>
          <a:xfrm>
            <a:off x="3979845" y="5445224"/>
            <a:ext cx="4948585" cy="36933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s-EC" dirty="0" smtClean="0">
                <a:solidFill>
                  <a:srgbClr val="000000"/>
                </a:solidFill>
                <a:latin typeface="+mj-lt"/>
                <a:ea typeface="Arial" panose="020B0604020202020204" pitchFamily="34" charset="0"/>
              </a:rPr>
              <a:t>PEDOT:PSS  </a:t>
            </a:r>
            <a:r>
              <a:rPr lang="es-EC" dirty="0">
                <a:solidFill>
                  <a:srgbClr val="000000"/>
                </a:solidFill>
                <a:latin typeface="+mj-lt"/>
                <a:ea typeface="Arial" panose="020B0604020202020204" pitchFamily="34" charset="0"/>
              </a:rPr>
              <a:t>no reacciona con las </a:t>
            </a:r>
            <a:r>
              <a:rPr lang="es-EC" dirty="0" smtClean="0">
                <a:solidFill>
                  <a:srgbClr val="000000"/>
                </a:solidFill>
                <a:latin typeface="+mj-lt"/>
                <a:ea typeface="Arial" panose="020B0604020202020204" pitchFamily="34" charset="0"/>
              </a:rPr>
              <a:t>AgNPs</a:t>
            </a:r>
            <a:endParaRPr lang="es-EC" dirty="0">
              <a:latin typeface="+mj-lt"/>
            </a:endParaRPr>
          </a:p>
        </p:txBody>
      </p:sp>
      <p:sp>
        <p:nvSpPr>
          <p:cNvPr id="19" name="Rectángulo 18"/>
          <p:cNvSpPr/>
          <p:nvPr/>
        </p:nvSpPr>
        <p:spPr>
          <a:xfrm>
            <a:off x="4351494" y="2699628"/>
            <a:ext cx="4326023" cy="36933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EC" dirty="0" smtClean="0">
                <a:solidFill>
                  <a:srgbClr val="000000"/>
                </a:solidFill>
                <a:latin typeface="+mj-lt"/>
                <a:ea typeface="Arial" panose="020B0604020202020204" pitchFamily="34" charset="0"/>
              </a:rPr>
              <a:t>Diferencias por el pH y presencia de Ag. </a:t>
            </a:r>
            <a:endParaRPr lang="es-EC" dirty="0">
              <a:latin typeface="+mj-lt"/>
            </a:endParaRPr>
          </a:p>
        </p:txBody>
      </p:sp>
      <p:sp>
        <p:nvSpPr>
          <p:cNvPr id="2" name="Rectangle 159"/>
          <p:cNvSpPr>
            <a:spLocks noChangeArrowheads="1"/>
          </p:cNvSpPr>
          <p:nvPr/>
        </p:nvSpPr>
        <p:spPr bwMode="auto">
          <a:xfrm flipV="1">
            <a:off x="103178" y="171677"/>
            <a:ext cx="53439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3" name="Objeto 2"/>
          <p:cNvGraphicFramePr>
            <a:graphicFrameLocks noChangeAspect="1"/>
          </p:cNvGraphicFramePr>
          <p:nvPr>
            <p:extLst>
              <p:ext uri="{D42A27DB-BD31-4B8C-83A1-F6EECF244321}">
                <p14:modId xmlns:p14="http://schemas.microsoft.com/office/powerpoint/2010/main" val="3221679297"/>
              </p:ext>
            </p:extLst>
          </p:nvPr>
        </p:nvGraphicFramePr>
        <p:xfrm>
          <a:off x="103188" y="908720"/>
          <a:ext cx="4397375" cy="5300662"/>
        </p:xfrm>
        <a:graphic>
          <a:graphicData uri="http://schemas.openxmlformats.org/presentationml/2006/ole">
            <mc:AlternateContent xmlns:mc="http://schemas.openxmlformats.org/markup-compatibility/2006">
              <mc:Choice xmlns:v="urn:schemas-microsoft-com:vml" Requires="v">
                <p:oleObj spid="_x0000_s16612" name="Graph" r:id="rId5" imgW="3025440" imgH="4276800" progId="Origin50.Graph">
                  <p:embed/>
                </p:oleObj>
              </mc:Choice>
              <mc:Fallback>
                <p:oleObj name="Graph" r:id="rId5" imgW="3025440" imgH="4276800" progId="Origin50.Graph">
                  <p:embed/>
                  <p:pic>
                    <p:nvPicPr>
                      <p:cNvPr id="0" name="Object 158"/>
                      <p:cNvPicPr>
                        <a:picLocks noChangeAspect="1" noChangeArrowheads="1"/>
                      </p:cNvPicPr>
                      <p:nvPr/>
                    </p:nvPicPr>
                    <p:blipFill>
                      <a:blip r:embed="rId6"/>
                      <a:srcRect t="1859" r="-5299" b="5206"/>
                      <a:stretch>
                        <a:fillRect/>
                      </a:stretch>
                    </p:blipFill>
                    <p:spPr bwMode="auto">
                      <a:xfrm>
                        <a:off x="103188" y="908720"/>
                        <a:ext cx="4397375" cy="5300662"/>
                      </a:xfrm>
                      <a:prstGeom prst="rect">
                        <a:avLst/>
                      </a:prstGeom>
                      <a:noFill/>
                    </p:spPr>
                  </p:pic>
                </p:oleObj>
              </mc:Fallback>
            </mc:AlternateContent>
          </a:graphicData>
        </a:graphic>
      </p:graphicFrame>
    </p:spTree>
    <p:extLst>
      <p:ext uri="{BB962C8B-B14F-4D97-AF65-F5344CB8AC3E}">
        <p14:creationId xmlns:p14="http://schemas.microsoft.com/office/powerpoint/2010/main" val="517458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latin typeface="+mj-lt"/>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3790440149"/>
              </p:ext>
            </p:extLst>
          </p:nvPr>
        </p:nvGraphicFramePr>
        <p:xfrm>
          <a:off x="-17268" y="663757"/>
          <a:ext cx="3060000" cy="2342011"/>
        </p:xfrm>
        <a:graphic>
          <a:graphicData uri="http://schemas.openxmlformats.org/presentationml/2006/ole">
            <mc:AlternateContent xmlns:mc="http://schemas.openxmlformats.org/markup-compatibility/2006">
              <mc:Choice xmlns:v="urn:schemas-microsoft-com:vml" Requires="v">
                <p:oleObj spid="_x0000_s28969" name="Graph" r:id="rId4" imgW="4276954" imgH="3024835" progId="Origin50.Graph">
                  <p:embed/>
                </p:oleObj>
              </mc:Choice>
              <mc:Fallback>
                <p:oleObj name="Graph" r:id="rId4" imgW="4276954" imgH="3024835" progId="Origin50.Graph">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l="8902" t="8722" r="11424" b="5042"/>
                      <a:stretch>
                        <a:fillRect/>
                      </a:stretch>
                    </p:blipFill>
                    <p:spPr bwMode="auto">
                      <a:xfrm>
                        <a:off x="-17268" y="663757"/>
                        <a:ext cx="3060000" cy="2342011"/>
                      </a:xfrm>
                      <a:prstGeom prst="rect">
                        <a:avLst/>
                      </a:prstGeom>
                      <a:noFill/>
                    </p:spPr>
                  </p:pic>
                </p:oleObj>
              </mc:Fallback>
            </mc:AlternateContent>
          </a:graphicData>
        </a:graphic>
      </p:graphicFrame>
      <p:sp>
        <p:nvSpPr>
          <p:cNvPr id="6" name="Rectangle 4"/>
          <p:cNvSpPr>
            <a:spLocks noChangeArrowheads="1"/>
          </p:cNvSpPr>
          <p:nvPr/>
        </p:nvSpPr>
        <p:spPr bwMode="auto">
          <a:xfrm>
            <a:off x="3409950" y="-680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latin typeface="+mj-lt"/>
            </a:endParaRPr>
          </a:p>
        </p:txBody>
      </p:sp>
      <p:graphicFrame>
        <p:nvGraphicFramePr>
          <p:cNvPr id="7" name="Objeto 6"/>
          <p:cNvGraphicFramePr>
            <a:graphicFrameLocks noChangeAspect="1"/>
          </p:cNvGraphicFramePr>
          <p:nvPr>
            <p:extLst>
              <p:ext uri="{D42A27DB-BD31-4B8C-83A1-F6EECF244321}">
                <p14:modId xmlns:p14="http://schemas.microsoft.com/office/powerpoint/2010/main" val="3104918021"/>
              </p:ext>
            </p:extLst>
          </p:nvPr>
        </p:nvGraphicFramePr>
        <p:xfrm>
          <a:off x="3054089" y="647576"/>
          <a:ext cx="3060000" cy="2419943"/>
        </p:xfrm>
        <a:graphic>
          <a:graphicData uri="http://schemas.openxmlformats.org/presentationml/2006/ole">
            <mc:AlternateContent xmlns:mc="http://schemas.openxmlformats.org/markup-compatibility/2006">
              <mc:Choice xmlns:v="urn:schemas-microsoft-com:vml" Requires="v">
                <p:oleObj spid="_x0000_s28970" name="Graph" r:id="rId6" imgW="4276954" imgH="3024835" progId="Origin50.Graph">
                  <p:embed/>
                </p:oleObj>
              </mc:Choice>
              <mc:Fallback>
                <p:oleObj name="Graph" r:id="rId6" imgW="4276954" imgH="3024835" progId="Origin50.Graph">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l="10237" t="7875" r="12166" b="5042"/>
                      <a:stretch>
                        <a:fillRect/>
                      </a:stretch>
                    </p:blipFill>
                    <p:spPr bwMode="auto">
                      <a:xfrm>
                        <a:off x="3054089" y="647576"/>
                        <a:ext cx="3060000" cy="2419943"/>
                      </a:xfrm>
                      <a:prstGeom prst="rect">
                        <a:avLst/>
                      </a:prstGeom>
                      <a:noFill/>
                    </p:spPr>
                  </p:pic>
                </p:oleObj>
              </mc:Fallback>
            </mc:AlternateContent>
          </a:graphicData>
        </a:graphic>
      </p:graphicFrame>
      <p:sp>
        <p:nvSpPr>
          <p:cNvPr id="8" name="Rectangle 6"/>
          <p:cNvSpPr>
            <a:spLocks noChangeArrowheads="1"/>
          </p:cNvSpPr>
          <p:nvPr/>
        </p:nvSpPr>
        <p:spPr bwMode="auto">
          <a:xfrm>
            <a:off x="5817724" y="679598"/>
            <a:ext cx="68373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latin typeface="+mj-lt"/>
            </a:endParaRPr>
          </a:p>
        </p:txBody>
      </p:sp>
      <p:graphicFrame>
        <p:nvGraphicFramePr>
          <p:cNvPr id="9" name="Objeto 8"/>
          <p:cNvGraphicFramePr>
            <a:graphicFrameLocks noChangeAspect="1"/>
          </p:cNvGraphicFramePr>
          <p:nvPr>
            <p:extLst>
              <p:ext uri="{D42A27DB-BD31-4B8C-83A1-F6EECF244321}">
                <p14:modId xmlns:p14="http://schemas.microsoft.com/office/powerpoint/2010/main" val="1685840716"/>
              </p:ext>
            </p:extLst>
          </p:nvPr>
        </p:nvGraphicFramePr>
        <p:xfrm>
          <a:off x="6077104" y="644799"/>
          <a:ext cx="3060000" cy="2408011"/>
        </p:xfrm>
        <a:graphic>
          <a:graphicData uri="http://schemas.openxmlformats.org/presentationml/2006/ole">
            <mc:AlternateContent xmlns:mc="http://schemas.openxmlformats.org/markup-compatibility/2006">
              <mc:Choice xmlns:v="urn:schemas-microsoft-com:vml" Requires="v">
                <p:oleObj spid="_x0000_s28971" name="Graph" r:id="rId8" imgW="4276954" imgH="3024835" progId="Origin50.Graph">
                  <p:embed/>
                </p:oleObj>
              </mc:Choice>
              <mc:Fallback>
                <p:oleObj name="Graph" r:id="rId8" imgW="4276954" imgH="3024835" progId="Origin50.Graph">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l="9644" t="6978" r="12314" b="5882"/>
                      <a:stretch>
                        <a:fillRect/>
                      </a:stretch>
                    </p:blipFill>
                    <p:spPr bwMode="auto">
                      <a:xfrm>
                        <a:off x="6077104" y="644799"/>
                        <a:ext cx="3060000" cy="2408011"/>
                      </a:xfrm>
                      <a:prstGeom prst="rect">
                        <a:avLst/>
                      </a:prstGeom>
                      <a:noFill/>
                    </p:spPr>
                  </p:pic>
                </p:oleObj>
              </mc:Fallback>
            </mc:AlternateContent>
          </a:graphicData>
        </a:graphic>
      </p:graphicFrame>
      <p:sp>
        <p:nvSpPr>
          <p:cNvPr id="10" name="Rectangle 8"/>
          <p:cNvSpPr>
            <a:spLocks noChangeArrowheads="1"/>
          </p:cNvSpPr>
          <p:nvPr/>
        </p:nvSpPr>
        <p:spPr bwMode="auto">
          <a:xfrm>
            <a:off x="107504" y="2882854"/>
            <a:ext cx="81210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latin typeface="+mj-lt"/>
            </a:endParaRPr>
          </a:p>
        </p:txBody>
      </p:sp>
      <p:graphicFrame>
        <p:nvGraphicFramePr>
          <p:cNvPr id="11" name="Objeto 10"/>
          <p:cNvGraphicFramePr>
            <a:graphicFrameLocks noChangeAspect="1"/>
          </p:cNvGraphicFramePr>
          <p:nvPr>
            <p:extLst>
              <p:ext uri="{D42A27DB-BD31-4B8C-83A1-F6EECF244321}">
                <p14:modId xmlns:p14="http://schemas.microsoft.com/office/powerpoint/2010/main" val="2187189468"/>
              </p:ext>
            </p:extLst>
          </p:nvPr>
        </p:nvGraphicFramePr>
        <p:xfrm>
          <a:off x="-11562" y="3044660"/>
          <a:ext cx="3060000" cy="2358568"/>
        </p:xfrm>
        <a:graphic>
          <a:graphicData uri="http://schemas.openxmlformats.org/presentationml/2006/ole">
            <mc:AlternateContent xmlns:mc="http://schemas.openxmlformats.org/markup-compatibility/2006">
              <mc:Choice xmlns:v="urn:schemas-microsoft-com:vml" Requires="v">
                <p:oleObj spid="_x0000_s28972" name="Graph" r:id="rId10" imgW="4276954" imgH="3024835" progId="Origin50.Graph">
                  <p:embed/>
                </p:oleObj>
              </mc:Choice>
              <mc:Fallback>
                <p:oleObj name="Graph" r:id="rId10" imgW="4276954" imgH="3024835" progId="Origin50.Graph">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l="9941" t="9663" r="12314" b="5672"/>
                      <a:stretch>
                        <a:fillRect/>
                      </a:stretch>
                    </p:blipFill>
                    <p:spPr bwMode="auto">
                      <a:xfrm>
                        <a:off x="-11562" y="3044660"/>
                        <a:ext cx="3060000" cy="2358568"/>
                      </a:xfrm>
                      <a:prstGeom prst="rect">
                        <a:avLst/>
                      </a:prstGeom>
                      <a:noFill/>
                    </p:spPr>
                  </p:pic>
                </p:oleObj>
              </mc:Fallback>
            </mc:AlternateContent>
          </a:graphicData>
        </a:graphic>
      </p:graphicFrame>
      <p:sp>
        <p:nvSpPr>
          <p:cNvPr id="12" name="Rectangle 10"/>
          <p:cNvSpPr>
            <a:spLocks noChangeArrowheads="1"/>
          </p:cNvSpPr>
          <p:nvPr/>
        </p:nvSpPr>
        <p:spPr bwMode="auto">
          <a:xfrm>
            <a:off x="3384798" y="3027336"/>
            <a:ext cx="75002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latin typeface="+mj-lt"/>
            </a:endParaRPr>
          </a:p>
        </p:txBody>
      </p:sp>
      <p:graphicFrame>
        <p:nvGraphicFramePr>
          <p:cNvPr id="13" name="Objeto 12"/>
          <p:cNvGraphicFramePr>
            <a:graphicFrameLocks noChangeAspect="1"/>
          </p:cNvGraphicFramePr>
          <p:nvPr>
            <p:extLst>
              <p:ext uri="{D42A27DB-BD31-4B8C-83A1-F6EECF244321}">
                <p14:modId xmlns:p14="http://schemas.microsoft.com/office/powerpoint/2010/main" val="4287967272"/>
              </p:ext>
            </p:extLst>
          </p:nvPr>
        </p:nvGraphicFramePr>
        <p:xfrm>
          <a:off x="3017104" y="3076152"/>
          <a:ext cx="3060000" cy="2349179"/>
        </p:xfrm>
        <a:graphic>
          <a:graphicData uri="http://schemas.openxmlformats.org/presentationml/2006/ole">
            <mc:AlternateContent xmlns:mc="http://schemas.openxmlformats.org/markup-compatibility/2006">
              <mc:Choice xmlns:v="urn:schemas-microsoft-com:vml" Requires="v">
                <p:oleObj spid="_x0000_s28973" name="Graph" r:id="rId12" imgW="4276954" imgH="3024835" progId="Origin50.Graph">
                  <p:embed/>
                </p:oleObj>
              </mc:Choice>
              <mc:Fallback>
                <p:oleObj name="Graph" r:id="rId12" imgW="4276954" imgH="3024835" progId="Origin50.Graph">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l="9941" t="9663" r="11572" b="5252"/>
                      <a:stretch>
                        <a:fillRect/>
                      </a:stretch>
                    </p:blipFill>
                    <p:spPr bwMode="auto">
                      <a:xfrm>
                        <a:off x="3017104" y="3076152"/>
                        <a:ext cx="3060000" cy="2349179"/>
                      </a:xfrm>
                      <a:prstGeom prst="rect">
                        <a:avLst/>
                      </a:prstGeom>
                      <a:noFill/>
                    </p:spPr>
                  </p:pic>
                </p:oleObj>
              </mc:Fallback>
            </mc:AlternateContent>
          </a:graphicData>
        </a:graphic>
      </p:graphicFrame>
      <p:sp>
        <p:nvSpPr>
          <p:cNvPr id="14" name="Rectangle 12"/>
          <p:cNvSpPr>
            <a:spLocks noChangeArrowheads="1"/>
          </p:cNvSpPr>
          <p:nvPr/>
        </p:nvSpPr>
        <p:spPr bwMode="auto">
          <a:xfrm>
            <a:off x="6114090" y="3004724"/>
            <a:ext cx="64035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latin typeface="+mj-lt"/>
            </a:endParaRPr>
          </a:p>
        </p:txBody>
      </p:sp>
      <p:graphicFrame>
        <p:nvGraphicFramePr>
          <p:cNvPr id="15" name="Objeto 14"/>
          <p:cNvGraphicFramePr>
            <a:graphicFrameLocks noChangeAspect="1"/>
          </p:cNvGraphicFramePr>
          <p:nvPr>
            <p:extLst>
              <p:ext uri="{D42A27DB-BD31-4B8C-83A1-F6EECF244321}">
                <p14:modId xmlns:p14="http://schemas.microsoft.com/office/powerpoint/2010/main" val="2939409744"/>
              </p:ext>
            </p:extLst>
          </p:nvPr>
        </p:nvGraphicFramePr>
        <p:xfrm>
          <a:off x="6114089" y="3080180"/>
          <a:ext cx="3060000" cy="2387662"/>
        </p:xfrm>
        <a:graphic>
          <a:graphicData uri="http://schemas.openxmlformats.org/presentationml/2006/ole">
            <mc:AlternateContent xmlns:mc="http://schemas.openxmlformats.org/markup-compatibility/2006">
              <mc:Choice xmlns:v="urn:schemas-microsoft-com:vml" Requires="v">
                <p:oleObj spid="_x0000_s28974" name="Graph" r:id="rId14" imgW="4276954" imgH="3024835" progId="Origin50.Graph">
                  <p:embed/>
                </p:oleObj>
              </mc:Choice>
              <mc:Fallback>
                <p:oleObj name="Graph" r:id="rId14" imgW="4276954" imgH="3024835" progId="Origin50.Graph">
                  <p:embed/>
                  <p:pic>
                    <p:nvPicPr>
                      <p:cNvPr id="0" name="Object 11"/>
                      <p:cNvPicPr>
                        <a:picLocks noChangeAspect="1" noChangeArrowheads="1"/>
                      </p:cNvPicPr>
                      <p:nvPr/>
                    </p:nvPicPr>
                    <p:blipFill>
                      <a:blip r:embed="rId15">
                        <a:extLst>
                          <a:ext uri="{28A0092B-C50C-407E-A947-70E740481C1C}">
                            <a14:useLocalDpi xmlns:a14="http://schemas.microsoft.com/office/drawing/2010/main" val="0"/>
                          </a:ext>
                        </a:extLst>
                      </a:blip>
                      <a:srcRect l="9792" t="8321" r="11128" b="4523"/>
                      <a:stretch>
                        <a:fillRect/>
                      </a:stretch>
                    </p:blipFill>
                    <p:spPr bwMode="auto">
                      <a:xfrm>
                        <a:off x="6114089" y="3080180"/>
                        <a:ext cx="3060000" cy="2387662"/>
                      </a:xfrm>
                      <a:prstGeom prst="rect">
                        <a:avLst/>
                      </a:prstGeom>
                      <a:noFill/>
                    </p:spPr>
                  </p:pic>
                </p:oleObj>
              </mc:Fallback>
            </mc:AlternateContent>
          </a:graphicData>
        </a:graphic>
      </p:graphicFrame>
      <p:sp>
        <p:nvSpPr>
          <p:cNvPr id="16" name="CuadroTexto 15"/>
          <p:cNvSpPr txBox="1"/>
          <p:nvPr/>
        </p:nvSpPr>
        <p:spPr>
          <a:xfrm>
            <a:off x="117160" y="97468"/>
            <a:ext cx="8933856" cy="523220"/>
          </a:xfrm>
          <a:prstGeom prst="rect">
            <a:avLst/>
          </a:prstGeom>
          <a:noFill/>
        </p:spPr>
        <p:txBody>
          <a:bodyPr wrap="none" rtlCol="0">
            <a:spAutoFit/>
          </a:bodyPr>
          <a:lstStyle/>
          <a:p>
            <a:pPr algn="ctr"/>
            <a:r>
              <a:rPr lang="es-EC" sz="2800" b="1" dirty="0" smtClean="0">
                <a:latin typeface="+mj-lt"/>
                <a:cs typeface="Times New Roman" panose="02020603050405020304" pitchFamily="18" charset="0"/>
              </a:rPr>
              <a:t>Caracterización</a:t>
            </a:r>
            <a:r>
              <a:rPr lang="es-EC" sz="2800" b="1" dirty="0">
                <a:latin typeface="+mj-lt"/>
                <a:cs typeface="Times New Roman" panose="02020603050405020304" pitchFamily="18" charset="0"/>
              </a:rPr>
              <a:t>: </a:t>
            </a:r>
            <a:r>
              <a:rPr lang="es-EC" sz="2800" b="1" dirty="0" smtClean="0">
                <a:latin typeface="+mj-lt"/>
                <a:cs typeface="Times New Roman" panose="02020603050405020304" pitchFamily="18" charset="0"/>
              </a:rPr>
              <a:t>Dispersión de Luz Dinámica (DLS)</a:t>
            </a:r>
            <a:endParaRPr lang="es-EC" sz="2800" b="1" dirty="0">
              <a:latin typeface="+mj-lt"/>
              <a:cs typeface="Times New Roman" panose="02020603050405020304" pitchFamily="18" charset="0"/>
            </a:endParaRPr>
          </a:p>
        </p:txBody>
      </p:sp>
      <p:sp>
        <p:nvSpPr>
          <p:cNvPr id="17" name="Rectángulo 16"/>
          <p:cNvSpPr/>
          <p:nvPr/>
        </p:nvSpPr>
        <p:spPr>
          <a:xfrm>
            <a:off x="162047" y="6352864"/>
            <a:ext cx="6077104" cy="430887"/>
          </a:xfrm>
          <a:prstGeom prst="rect">
            <a:avLst/>
          </a:prstGeom>
        </p:spPr>
        <p:txBody>
          <a:bodyPr wrap="square">
            <a:spAutoFit/>
          </a:bodyPr>
          <a:lstStyle/>
          <a:p>
            <a:pPr algn="ctr"/>
            <a:r>
              <a:rPr lang="es-EC" sz="1100" b="1" dirty="0">
                <a:solidFill>
                  <a:srgbClr val="000000"/>
                </a:solidFill>
                <a:latin typeface="+mj-lt"/>
                <a:ea typeface="Arial" panose="020B0604020202020204" pitchFamily="34" charset="0"/>
                <a:cs typeface="Times New Roman" panose="02020603050405020304" pitchFamily="18" charset="0"/>
              </a:rPr>
              <a:t>Distribución de tamaños obtenida por DLS de muestras con diferentes </a:t>
            </a:r>
            <a:endParaRPr lang="es-EC" sz="1100" b="1" dirty="0" smtClean="0">
              <a:solidFill>
                <a:srgbClr val="000000"/>
              </a:solidFill>
              <a:latin typeface="+mj-lt"/>
              <a:ea typeface="Arial" panose="020B0604020202020204" pitchFamily="34" charset="0"/>
              <a:cs typeface="Times New Roman" panose="02020603050405020304" pitchFamily="18" charset="0"/>
            </a:endParaRPr>
          </a:p>
          <a:p>
            <a:pPr algn="ctr"/>
            <a:r>
              <a:rPr lang="es-EC" sz="1100" b="1" dirty="0" smtClean="0">
                <a:solidFill>
                  <a:srgbClr val="000000"/>
                </a:solidFill>
                <a:latin typeface="+mj-lt"/>
                <a:ea typeface="Arial" panose="020B0604020202020204" pitchFamily="34" charset="0"/>
                <a:cs typeface="Times New Roman" panose="02020603050405020304" pitchFamily="18" charset="0"/>
              </a:rPr>
              <a:t>concentraciones </a:t>
            </a:r>
            <a:r>
              <a:rPr lang="es-EC" sz="1100" b="1" dirty="0">
                <a:solidFill>
                  <a:srgbClr val="000000"/>
                </a:solidFill>
                <a:latin typeface="+mj-lt"/>
                <a:ea typeface="Arial" panose="020B0604020202020204" pitchFamily="34" charset="0"/>
                <a:cs typeface="Times New Roman" panose="02020603050405020304" pitchFamily="18" charset="0"/>
              </a:rPr>
              <a:t>de PEDOT: PSS</a:t>
            </a:r>
            <a:r>
              <a:rPr lang="es-EC" sz="1100" b="1" dirty="0" smtClean="0">
                <a:solidFill>
                  <a:srgbClr val="000000"/>
                </a:solidFill>
                <a:latin typeface="+mj-lt"/>
                <a:ea typeface="Arial" panose="020B0604020202020204" pitchFamily="34" charset="0"/>
                <a:cs typeface="Times New Roman" panose="02020603050405020304" pitchFamily="18" charset="0"/>
              </a:rPr>
              <a:t>.</a:t>
            </a:r>
            <a:endParaRPr lang="en-US" sz="1100" b="1" dirty="0">
              <a:solidFill>
                <a:srgbClr val="000000"/>
              </a:solidFill>
              <a:latin typeface="+mj-lt"/>
              <a:ea typeface="Arial" panose="020B0604020202020204" pitchFamily="34" charset="0"/>
              <a:cs typeface="Times New Roman" panose="02020603050405020304" pitchFamily="18" charset="0"/>
            </a:endParaRPr>
          </a:p>
        </p:txBody>
      </p:sp>
      <p:sp>
        <p:nvSpPr>
          <p:cNvPr id="18" name="Rectángulo 17"/>
          <p:cNvSpPr/>
          <p:nvPr/>
        </p:nvSpPr>
        <p:spPr>
          <a:xfrm>
            <a:off x="1243745" y="5725687"/>
            <a:ext cx="6984776" cy="3693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s-EC" dirty="0" err="1">
                <a:solidFill>
                  <a:srgbClr val="000000"/>
                </a:solidFill>
                <a:latin typeface="+mj-lt"/>
                <a:ea typeface="Times New Roman" panose="02020603050405020304" pitchFamily="18" charset="0"/>
              </a:rPr>
              <a:t>AgNPs</a:t>
            </a:r>
            <a:r>
              <a:rPr lang="es-EC" dirty="0">
                <a:solidFill>
                  <a:srgbClr val="000000"/>
                </a:solidFill>
                <a:latin typeface="+mj-lt"/>
                <a:ea typeface="Times New Roman" panose="02020603050405020304" pitchFamily="18" charset="0"/>
              </a:rPr>
              <a:t> con diámetro entre 20 y 25 </a:t>
            </a:r>
            <a:r>
              <a:rPr lang="es-EC" dirty="0" err="1">
                <a:solidFill>
                  <a:srgbClr val="000000"/>
                </a:solidFill>
                <a:latin typeface="+mj-lt"/>
                <a:ea typeface="Times New Roman" panose="02020603050405020304" pitchFamily="18" charset="0"/>
              </a:rPr>
              <a:t>nm</a:t>
            </a:r>
            <a:r>
              <a:rPr lang="es-EC" dirty="0">
                <a:solidFill>
                  <a:srgbClr val="000000"/>
                </a:solidFill>
                <a:latin typeface="+mj-lt"/>
                <a:ea typeface="Times New Roman" panose="02020603050405020304" pitchFamily="18" charset="0"/>
              </a:rPr>
              <a:t> tienen la mayor frecuencia</a:t>
            </a:r>
            <a:endParaRPr lang="es-EC" dirty="0">
              <a:latin typeface="+mj-lt"/>
            </a:endParaRPr>
          </a:p>
        </p:txBody>
      </p:sp>
    </p:spTree>
    <p:extLst>
      <p:ext uri="{BB962C8B-B14F-4D97-AF65-F5344CB8AC3E}">
        <p14:creationId xmlns:p14="http://schemas.microsoft.com/office/powerpoint/2010/main" val="41126478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168" y="1336599"/>
            <a:ext cx="2094778" cy="2160240"/>
          </a:xfrm>
          <a:prstGeom prst="rect">
            <a:avLst/>
          </a:prstGeom>
        </p:spPr>
      </p:pic>
      <p:pic>
        <p:nvPicPr>
          <p:cNvPr id="6" name="Marcador de contenido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570168" y="1336599"/>
            <a:ext cx="2094777" cy="2160240"/>
          </a:xfr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8167" y="1336599"/>
            <a:ext cx="2094778" cy="2160240"/>
          </a:xfrm>
          <a:prstGeom prst="rect">
            <a:avLst/>
          </a:prstGeom>
        </p:spPr>
      </p:pic>
      <p:pic>
        <p:nvPicPr>
          <p:cNvPr id="8" name="Marcador de contenido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873" y="3932621"/>
            <a:ext cx="2095200" cy="2160675"/>
          </a:xfrm>
          <a:prstGeom prst="rect">
            <a:avLst/>
          </a:prstGeom>
        </p:spPr>
      </p:pic>
      <p:pic>
        <p:nvPicPr>
          <p:cNvPr id="9" name="Imagen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70168" y="3932621"/>
            <a:ext cx="2095200" cy="2160675"/>
          </a:xfrm>
          <a:prstGeom prst="rect">
            <a:avLst/>
          </a:prstGeom>
        </p:spPr>
      </p:pic>
      <p:pic>
        <p:nvPicPr>
          <p:cNvPr id="10" name="Imagen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32925" y="3932621"/>
            <a:ext cx="2094778" cy="2160241"/>
          </a:xfrm>
          <a:prstGeom prst="rect">
            <a:avLst/>
          </a:prstGeom>
        </p:spPr>
      </p:pic>
      <p:sp>
        <p:nvSpPr>
          <p:cNvPr id="11" name="Cuadro de texto 2"/>
          <p:cNvSpPr txBox="1">
            <a:spLocks noChangeArrowheads="1"/>
          </p:cNvSpPr>
          <p:nvPr/>
        </p:nvSpPr>
        <p:spPr bwMode="auto">
          <a:xfrm>
            <a:off x="99104" y="901032"/>
            <a:ext cx="2160905" cy="320040"/>
          </a:xfrm>
          <a:prstGeom prst="rect">
            <a:avLst/>
          </a:prstGeom>
          <a:noFill/>
          <a:ln w="9525">
            <a:noFill/>
            <a:miter lim="800000"/>
            <a:headEnd/>
            <a:tailEnd/>
          </a:ln>
        </p:spPr>
        <p:txBody>
          <a:bodyPr rot="0" vert="horz" wrap="square" lIns="91440" tIns="45720" rIns="91440" bIns="45720" anchor="t" anchorCtr="0">
            <a:noAutofit/>
          </a:bodyPr>
          <a:lstStyle/>
          <a:p>
            <a:pPr algn="ctr">
              <a:lnSpc>
                <a:spcPct val="200000"/>
              </a:lnSpc>
              <a:spcAft>
                <a:spcPts val="600"/>
              </a:spcAft>
            </a:pPr>
            <a:r>
              <a:rPr lang="es-EC" sz="1100" b="1" dirty="0" err="1">
                <a:solidFill>
                  <a:srgbClr val="000000"/>
                </a:solidFill>
                <a:effectLst/>
                <a:latin typeface="+mj-lt"/>
                <a:ea typeface="Arial" panose="020B0604020202020204" pitchFamily="34" charset="0"/>
              </a:rPr>
              <a:t>AgNPs</a:t>
            </a:r>
            <a:r>
              <a:rPr lang="es-EC" sz="1100" b="1" dirty="0">
                <a:solidFill>
                  <a:srgbClr val="000000"/>
                </a:solidFill>
                <a:effectLst/>
                <a:latin typeface="+mj-lt"/>
                <a:ea typeface="Arial" panose="020B0604020202020204" pitchFamily="34" charset="0"/>
              </a:rPr>
              <a:t> 0% de PEDOT: PSS</a:t>
            </a:r>
            <a:endParaRPr lang="en-US" sz="1100" dirty="0">
              <a:solidFill>
                <a:srgbClr val="000000"/>
              </a:solidFill>
              <a:effectLst/>
              <a:latin typeface="+mj-lt"/>
              <a:ea typeface="Arial" panose="020B0604020202020204" pitchFamily="34" charset="0"/>
            </a:endParaRPr>
          </a:p>
        </p:txBody>
      </p:sp>
      <p:sp>
        <p:nvSpPr>
          <p:cNvPr id="12" name="Cuadro de texto 2"/>
          <p:cNvSpPr txBox="1">
            <a:spLocks noChangeArrowheads="1"/>
          </p:cNvSpPr>
          <p:nvPr/>
        </p:nvSpPr>
        <p:spPr bwMode="auto">
          <a:xfrm>
            <a:off x="2358986" y="901032"/>
            <a:ext cx="2517140" cy="320040"/>
          </a:xfrm>
          <a:prstGeom prst="rect">
            <a:avLst/>
          </a:prstGeom>
          <a:noFill/>
          <a:ln w="9525">
            <a:noFill/>
            <a:miter lim="800000"/>
            <a:headEnd/>
            <a:tailEnd/>
          </a:ln>
        </p:spPr>
        <p:txBody>
          <a:bodyPr rot="0" vert="horz" wrap="square" lIns="91440" tIns="45720" rIns="91440" bIns="45720" anchor="t" anchorCtr="0">
            <a:noAutofit/>
          </a:bodyPr>
          <a:lstStyle/>
          <a:p>
            <a:pPr algn="ctr">
              <a:lnSpc>
                <a:spcPct val="200000"/>
              </a:lnSpc>
              <a:spcAft>
                <a:spcPts val="600"/>
              </a:spcAft>
            </a:pPr>
            <a:r>
              <a:rPr lang="es-EC" sz="1100" b="1" dirty="0" err="1">
                <a:solidFill>
                  <a:srgbClr val="000000"/>
                </a:solidFill>
                <a:effectLst/>
                <a:latin typeface="+mj-lt"/>
                <a:ea typeface="Arial" panose="020B0604020202020204" pitchFamily="34" charset="0"/>
              </a:rPr>
              <a:t>AgNPs</a:t>
            </a:r>
            <a:r>
              <a:rPr lang="es-EC" sz="1100" b="1" dirty="0">
                <a:solidFill>
                  <a:srgbClr val="000000"/>
                </a:solidFill>
                <a:effectLst/>
                <a:latin typeface="+mj-lt"/>
                <a:ea typeface="Arial" panose="020B0604020202020204" pitchFamily="34" charset="0"/>
              </a:rPr>
              <a:t> 0.2% de PEDOT: PSS</a:t>
            </a:r>
            <a:endParaRPr lang="en-US" sz="1100" dirty="0">
              <a:solidFill>
                <a:srgbClr val="000000"/>
              </a:solidFill>
              <a:effectLst/>
              <a:latin typeface="+mj-lt"/>
              <a:ea typeface="Arial" panose="020B0604020202020204" pitchFamily="34" charset="0"/>
            </a:endParaRPr>
          </a:p>
        </p:txBody>
      </p:sp>
      <p:sp>
        <p:nvSpPr>
          <p:cNvPr id="13" name="Cuadro de texto 2"/>
          <p:cNvSpPr txBox="1">
            <a:spLocks noChangeArrowheads="1"/>
          </p:cNvSpPr>
          <p:nvPr/>
        </p:nvSpPr>
        <p:spPr bwMode="auto">
          <a:xfrm>
            <a:off x="4927796" y="901032"/>
            <a:ext cx="2255520" cy="320040"/>
          </a:xfrm>
          <a:prstGeom prst="rect">
            <a:avLst/>
          </a:prstGeom>
          <a:noFill/>
          <a:ln w="9525">
            <a:noFill/>
            <a:miter lim="800000"/>
            <a:headEnd/>
            <a:tailEnd/>
          </a:ln>
        </p:spPr>
        <p:txBody>
          <a:bodyPr rot="0" vert="horz" wrap="square" lIns="91440" tIns="45720" rIns="91440" bIns="45720" anchor="t" anchorCtr="0">
            <a:noAutofit/>
          </a:bodyPr>
          <a:lstStyle/>
          <a:p>
            <a:pPr algn="ctr">
              <a:lnSpc>
                <a:spcPct val="200000"/>
              </a:lnSpc>
              <a:spcAft>
                <a:spcPts val="600"/>
              </a:spcAft>
            </a:pPr>
            <a:r>
              <a:rPr lang="es-EC" sz="1100" b="1" dirty="0" err="1">
                <a:solidFill>
                  <a:srgbClr val="000000"/>
                </a:solidFill>
                <a:effectLst/>
                <a:latin typeface="+mj-lt"/>
                <a:ea typeface="Arial" panose="020B0604020202020204" pitchFamily="34" charset="0"/>
              </a:rPr>
              <a:t>AgNPs</a:t>
            </a:r>
            <a:r>
              <a:rPr lang="es-EC" sz="1100" b="1" dirty="0">
                <a:solidFill>
                  <a:srgbClr val="000000"/>
                </a:solidFill>
                <a:effectLst/>
                <a:latin typeface="+mj-lt"/>
                <a:ea typeface="Arial" panose="020B0604020202020204" pitchFamily="34" charset="0"/>
              </a:rPr>
              <a:t> 0.5% de PEDOT: PSS</a:t>
            </a:r>
            <a:endParaRPr lang="en-US" sz="1100" dirty="0">
              <a:solidFill>
                <a:srgbClr val="000000"/>
              </a:solidFill>
              <a:effectLst/>
              <a:latin typeface="+mj-lt"/>
              <a:ea typeface="Arial" panose="020B0604020202020204" pitchFamily="34" charset="0"/>
            </a:endParaRPr>
          </a:p>
        </p:txBody>
      </p:sp>
      <p:sp>
        <p:nvSpPr>
          <p:cNvPr id="14" name="Cuadro de texto 2"/>
          <p:cNvSpPr txBox="1">
            <a:spLocks noChangeArrowheads="1"/>
          </p:cNvSpPr>
          <p:nvPr/>
        </p:nvSpPr>
        <p:spPr bwMode="auto">
          <a:xfrm>
            <a:off x="-18030" y="3477588"/>
            <a:ext cx="2255520" cy="320040"/>
          </a:xfrm>
          <a:prstGeom prst="rect">
            <a:avLst/>
          </a:prstGeom>
          <a:noFill/>
          <a:ln w="9525">
            <a:noFill/>
            <a:miter lim="800000"/>
            <a:headEnd/>
            <a:tailEnd/>
          </a:ln>
        </p:spPr>
        <p:txBody>
          <a:bodyPr rot="0" vert="horz" wrap="square" lIns="91440" tIns="45720" rIns="91440" bIns="45720" anchor="t" anchorCtr="0">
            <a:noAutofit/>
          </a:bodyPr>
          <a:lstStyle/>
          <a:p>
            <a:pPr algn="ctr">
              <a:lnSpc>
                <a:spcPct val="200000"/>
              </a:lnSpc>
              <a:spcAft>
                <a:spcPts val="600"/>
              </a:spcAft>
            </a:pPr>
            <a:r>
              <a:rPr lang="es-EC" sz="1100" b="1" dirty="0" err="1">
                <a:solidFill>
                  <a:srgbClr val="000000"/>
                </a:solidFill>
                <a:effectLst/>
                <a:latin typeface="+mj-lt"/>
                <a:ea typeface="Arial" panose="020B0604020202020204" pitchFamily="34" charset="0"/>
              </a:rPr>
              <a:t>AgNPs</a:t>
            </a:r>
            <a:r>
              <a:rPr lang="es-EC" sz="1100" b="1" dirty="0">
                <a:solidFill>
                  <a:srgbClr val="000000"/>
                </a:solidFill>
                <a:effectLst/>
                <a:latin typeface="+mj-lt"/>
                <a:ea typeface="Arial" panose="020B0604020202020204" pitchFamily="34" charset="0"/>
              </a:rPr>
              <a:t> 1.0% de PEDOT: PSS</a:t>
            </a:r>
            <a:endParaRPr lang="en-US" sz="1100" dirty="0">
              <a:solidFill>
                <a:srgbClr val="000000"/>
              </a:solidFill>
              <a:effectLst/>
              <a:latin typeface="+mj-lt"/>
              <a:ea typeface="Arial" panose="020B0604020202020204" pitchFamily="34" charset="0"/>
            </a:endParaRPr>
          </a:p>
        </p:txBody>
      </p:sp>
      <p:sp>
        <p:nvSpPr>
          <p:cNvPr id="15" name="Cuadro de texto 2"/>
          <p:cNvSpPr txBox="1">
            <a:spLocks noChangeArrowheads="1"/>
          </p:cNvSpPr>
          <p:nvPr/>
        </p:nvSpPr>
        <p:spPr bwMode="auto">
          <a:xfrm>
            <a:off x="2548767" y="3498347"/>
            <a:ext cx="2255520" cy="320040"/>
          </a:xfrm>
          <a:prstGeom prst="rect">
            <a:avLst/>
          </a:prstGeom>
          <a:noFill/>
          <a:ln w="9525">
            <a:noFill/>
            <a:miter lim="800000"/>
            <a:headEnd/>
            <a:tailEnd/>
          </a:ln>
        </p:spPr>
        <p:txBody>
          <a:bodyPr rot="0" vert="horz" wrap="square" lIns="91440" tIns="45720" rIns="91440" bIns="45720" anchor="t" anchorCtr="0">
            <a:noAutofit/>
          </a:bodyPr>
          <a:lstStyle/>
          <a:p>
            <a:pPr algn="ctr">
              <a:lnSpc>
                <a:spcPct val="200000"/>
              </a:lnSpc>
              <a:spcAft>
                <a:spcPts val="600"/>
              </a:spcAft>
            </a:pPr>
            <a:r>
              <a:rPr lang="es-EC" sz="1100" b="1" dirty="0" err="1">
                <a:solidFill>
                  <a:srgbClr val="000000"/>
                </a:solidFill>
                <a:effectLst/>
                <a:latin typeface="+mj-lt"/>
                <a:ea typeface="Arial" panose="020B0604020202020204" pitchFamily="34" charset="0"/>
              </a:rPr>
              <a:t>AgNPs</a:t>
            </a:r>
            <a:r>
              <a:rPr lang="es-EC" sz="1100" b="1" dirty="0">
                <a:solidFill>
                  <a:srgbClr val="000000"/>
                </a:solidFill>
                <a:effectLst/>
                <a:latin typeface="+mj-lt"/>
                <a:ea typeface="Arial" panose="020B0604020202020204" pitchFamily="34" charset="0"/>
              </a:rPr>
              <a:t> 1.55% de PEDOT:</a:t>
            </a:r>
            <a:r>
              <a:rPr lang="es-EC" sz="1100" dirty="0">
                <a:solidFill>
                  <a:srgbClr val="000000"/>
                </a:solidFill>
                <a:effectLst/>
                <a:latin typeface="+mj-lt"/>
                <a:ea typeface="Arial" panose="020B0604020202020204" pitchFamily="34" charset="0"/>
              </a:rPr>
              <a:t> </a:t>
            </a:r>
            <a:r>
              <a:rPr lang="es-EC" sz="1100" b="1" dirty="0">
                <a:solidFill>
                  <a:srgbClr val="000000"/>
                </a:solidFill>
                <a:effectLst/>
                <a:latin typeface="+mj-lt"/>
                <a:ea typeface="Arial" panose="020B0604020202020204" pitchFamily="34" charset="0"/>
              </a:rPr>
              <a:t>PSS</a:t>
            </a:r>
            <a:endParaRPr lang="en-US" sz="1100" dirty="0">
              <a:solidFill>
                <a:srgbClr val="000000"/>
              </a:solidFill>
              <a:effectLst/>
              <a:latin typeface="+mj-lt"/>
              <a:ea typeface="Arial" panose="020B0604020202020204" pitchFamily="34" charset="0"/>
            </a:endParaRPr>
          </a:p>
        </p:txBody>
      </p:sp>
      <p:sp>
        <p:nvSpPr>
          <p:cNvPr id="16" name="Cuadro de texto 2"/>
          <p:cNvSpPr txBox="1">
            <a:spLocks noChangeArrowheads="1"/>
          </p:cNvSpPr>
          <p:nvPr/>
        </p:nvSpPr>
        <p:spPr bwMode="auto">
          <a:xfrm>
            <a:off x="4952554" y="3499367"/>
            <a:ext cx="2255520" cy="320040"/>
          </a:xfrm>
          <a:prstGeom prst="rect">
            <a:avLst/>
          </a:prstGeom>
          <a:noFill/>
          <a:ln w="9525">
            <a:noFill/>
            <a:miter lim="800000"/>
            <a:headEnd/>
            <a:tailEnd/>
          </a:ln>
        </p:spPr>
        <p:txBody>
          <a:bodyPr rot="0" vert="horz" wrap="square" lIns="91440" tIns="45720" rIns="91440" bIns="45720" anchor="t" anchorCtr="0">
            <a:noAutofit/>
          </a:bodyPr>
          <a:lstStyle/>
          <a:p>
            <a:pPr algn="ctr">
              <a:lnSpc>
                <a:spcPct val="200000"/>
              </a:lnSpc>
              <a:spcAft>
                <a:spcPts val="600"/>
              </a:spcAft>
            </a:pPr>
            <a:r>
              <a:rPr lang="es-EC" sz="1100" b="1" dirty="0" err="1">
                <a:solidFill>
                  <a:srgbClr val="000000"/>
                </a:solidFill>
                <a:effectLst/>
                <a:latin typeface="+mj-lt"/>
                <a:ea typeface="Arial" panose="020B0604020202020204" pitchFamily="34" charset="0"/>
              </a:rPr>
              <a:t>AgNPs</a:t>
            </a:r>
            <a:r>
              <a:rPr lang="es-EC" sz="1100" b="1" dirty="0">
                <a:solidFill>
                  <a:srgbClr val="000000"/>
                </a:solidFill>
                <a:effectLst/>
                <a:latin typeface="+mj-lt"/>
                <a:ea typeface="Arial" panose="020B0604020202020204" pitchFamily="34" charset="0"/>
              </a:rPr>
              <a:t> 2.0% de PEDOT: PSS</a:t>
            </a:r>
            <a:endParaRPr lang="en-US" sz="1100" dirty="0">
              <a:solidFill>
                <a:srgbClr val="000000"/>
              </a:solidFill>
              <a:effectLst/>
              <a:latin typeface="+mj-lt"/>
              <a:ea typeface="Arial" panose="020B0604020202020204" pitchFamily="34" charset="0"/>
            </a:endParaRPr>
          </a:p>
        </p:txBody>
      </p:sp>
      <p:sp>
        <p:nvSpPr>
          <p:cNvPr id="17" name="Rectángulo 16"/>
          <p:cNvSpPr/>
          <p:nvPr/>
        </p:nvSpPr>
        <p:spPr>
          <a:xfrm>
            <a:off x="-27608" y="6313054"/>
            <a:ext cx="7191896" cy="261610"/>
          </a:xfrm>
          <a:prstGeom prst="rect">
            <a:avLst/>
          </a:prstGeom>
        </p:spPr>
        <p:txBody>
          <a:bodyPr wrap="square">
            <a:spAutoFit/>
          </a:bodyPr>
          <a:lstStyle/>
          <a:p>
            <a:pPr algn="ctr"/>
            <a:r>
              <a:rPr lang="es-EC" sz="1100" b="1" dirty="0">
                <a:solidFill>
                  <a:srgbClr val="000000"/>
                </a:solidFill>
                <a:latin typeface="+mj-lt"/>
                <a:ea typeface="Arial" panose="020B0604020202020204" pitchFamily="34" charset="0"/>
                <a:cs typeface="Times New Roman" panose="02020603050405020304" pitchFamily="18" charset="0"/>
              </a:rPr>
              <a:t>Imágenes TEM de AgNPs con diferentes concentraciones de PEDOT: PSS </a:t>
            </a:r>
            <a:r>
              <a:rPr lang="es-EC" sz="1100" b="1" dirty="0" smtClean="0">
                <a:solidFill>
                  <a:srgbClr val="000000"/>
                </a:solidFill>
                <a:latin typeface="+mj-lt"/>
                <a:ea typeface="Arial" panose="020B0604020202020204" pitchFamily="34" charset="0"/>
                <a:cs typeface="Times New Roman" panose="02020603050405020304" pitchFamily="18" charset="0"/>
              </a:rPr>
              <a:t>en solución</a:t>
            </a:r>
            <a:endParaRPr lang="es-EC" sz="1100" dirty="0">
              <a:latin typeface="+mj-lt"/>
            </a:endParaRPr>
          </a:p>
        </p:txBody>
      </p:sp>
      <p:sp>
        <p:nvSpPr>
          <p:cNvPr id="19" name="Rectángulo 18"/>
          <p:cNvSpPr/>
          <p:nvPr/>
        </p:nvSpPr>
        <p:spPr>
          <a:xfrm>
            <a:off x="7500963" y="3197722"/>
            <a:ext cx="1440873" cy="9233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C" dirty="0" err="1" smtClean="0">
                <a:solidFill>
                  <a:srgbClr val="000000"/>
                </a:solidFill>
                <a:latin typeface="+mj-lt"/>
                <a:ea typeface="Times New Roman" panose="02020603050405020304" pitchFamily="18" charset="0"/>
              </a:rPr>
              <a:t>AgNPS</a:t>
            </a:r>
            <a:r>
              <a:rPr lang="es-EC" dirty="0" smtClean="0">
                <a:solidFill>
                  <a:srgbClr val="000000"/>
                </a:solidFill>
                <a:latin typeface="+mj-lt"/>
                <a:ea typeface="Times New Roman" panose="02020603050405020304" pitchFamily="18" charset="0"/>
              </a:rPr>
              <a:t> con forma </a:t>
            </a:r>
            <a:r>
              <a:rPr lang="es-EC" dirty="0">
                <a:solidFill>
                  <a:srgbClr val="000000"/>
                </a:solidFill>
                <a:latin typeface="+mj-lt"/>
                <a:ea typeface="Times New Roman" panose="02020603050405020304" pitchFamily="18" charset="0"/>
              </a:rPr>
              <a:t>esférica</a:t>
            </a:r>
            <a:endParaRPr lang="es-EC" dirty="0">
              <a:latin typeface="+mj-lt"/>
            </a:endParaRPr>
          </a:p>
        </p:txBody>
      </p:sp>
      <p:sp>
        <p:nvSpPr>
          <p:cNvPr id="20" name="CuadroTexto 19"/>
          <p:cNvSpPr txBox="1"/>
          <p:nvPr/>
        </p:nvSpPr>
        <p:spPr>
          <a:xfrm>
            <a:off x="666579" y="-99392"/>
            <a:ext cx="7798930" cy="954107"/>
          </a:xfrm>
          <a:prstGeom prst="rect">
            <a:avLst/>
          </a:prstGeom>
          <a:noFill/>
        </p:spPr>
        <p:txBody>
          <a:bodyPr wrap="none" rtlCol="0">
            <a:spAutoFit/>
          </a:bodyPr>
          <a:lstStyle/>
          <a:p>
            <a:pPr algn="ctr"/>
            <a:r>
              <a:rPr lang="es-EC" sz="2800" b="1" dirty="0" smtClean="0">
                <a:latin typeface="+mj-lt"/>
                <a:cs typeface="Times New Roman" panose="02020603050405020304" pitchFamily="18" charset="0"/>
              </a:rPr>
              <a:t>Caracterización</a:t>
            </a:r>
            <a:r>
              <a:rPr lang="es-EC" sz="2800" b="1" dirty="0">
                <a:latin typeface="+mj-lt"/>
                <a:cs typeface="Times New Roman" panose="02020603050405020304" pitchFamily="18" charset="0"/>
              </a:rPr>
              <a:t>: </a:t>
            </a:r>
            <a:r>
              <a:rPr lang="es-EC" sz="2800" b="1" dirty="0" smtClean="0">
                <a:latin typeface="+mj-lt"/>
                <a:cs typeface="Times New Roman" panose="02020603050405020304" pitchFamily="18" charset="0"/>
              </a:rPr>
              <a:t>Microscopía electrónica de </a:t>
            </a:r>
          </a:p>
          <a:p>
            <a:pPr algn="ctr"/>
            <a:r>
              <a:rPr lang="es-EC" sz="2800" b="1" dirty="0" smtClean="0">
                <a:latin typeface="+mj-lt"/>
                <a:cs typeface="Times New Roman" panose="02020603050405020304" pitchFamily="18" charset="0"/>
              </a:rPr>
              <a:t>transmisión(TEM)</a:t>
            </a:r>
            <a:endParaRPr lang="es-EC" sz="2800" b="1" dirty="0">
              <a:latin typeface="+mj-lt"/>
              <a:cs typeface="Times New Roman" panose="02020603050405020304" pitchFamily="18" charset="0"/>
            </a:endParaRPr>
          </a:p>
        </p:txBody>
      </p:sp>
      <p:cxnSp>
        <p:nvCxnSpPr>
          <p:cNvPr id="24" name="Conector recto 23"/>
          <p:cNvCxnSpPr/>
          <p:nvPr/>
        </p:nvCxnSpPr>
        <p:spPr>
          <a:xfrm>
            <a:off x="161536" y="3356992"/>
            <a:ext cx="234000" cy="0"/>
          </a:xfrm>
          <a:prstGeom prst="line">
            <a:avLst/>
          </a:prstGeom>
          <a:ln w="19050"/>
        </p:spPr>
        <p:style>
          <a:lnRef idx="1">
            <a:schemeClr val="dk1"/>
          </a:lnRef>
          <a:fillRef idx="0">
            <a:schemeClr val="dk1"/>
          </a:fillRef>
          <a:effectRef idx="0">
            <a:schemeClr val="dk1"/>
          </a:effectRef>
          <a:fontRef idx="minor">
            <a:schemeClr val="tx1"/>
          </a:fontRef>
        </p:style>
      </p:cxnSp>
      <p:sp>
        <p:nvSpPr>
          <p:cNvPr id="29" name="Cuadro de texto 2"/>
          <p:cNvSpPr txBox="1">
            <a:spLocks noChangeArrowheads="1"/>
          </p:cNvSpPr>
          <p:nvPr/>
        </p:nvSpPr>
        <p:spPr bwMode="auto">
          <a:xfrm>
            <a:off x="-46761" y="3043888"/>
            <a:ext cx="773606" cy="320040"/>
          </a:xfrm>
          <a:prstGeom prst="rect">
            <a:avLst/>
          </a:prstGeom>
          <a:noFill/>
          <a:ln w="9525">
            <a:noFill/>
            <a:miter lim="800000"/>
            <a:headEnd/>
            <a:tailEnd/>
          </a:ln>
        </p:spPr>
        <p:txBody>
          <a:bodyPr rot="0" vert="horz" wrap="square" lIns="91440" tIns="45720" rIns="91440" bIns="45720" anchor="t" anchorCtr="0">
            <a:noAutofit/>
          </a:bodyPr>
          <a:lstStyle/>
          <a:p>
            <a:pPr algn="ctr">
              <a:lnSpc>
                <a:spcPct val="200000"/>
              </a:lnSpc>
              <a:spcAft>
                <a:spcPts val="600"/>
              </a:spcAft>
            </a:pPr>
            <a:r>
              <a:rPr lang="es-EC" sz="900" b="1" dirty="0" smtClean="0">
                <a:solidFill>
                  <a:srgbClr val="000000"/>
                </a:solidFill>
                <a:effectLst/>
                <a:latin typeface="+mj-lt"/>
                <a:ea typeface="Arial" panose="020B0604020202020204" pitchFamily="34" charset="0"/>
              </a:rPr>
              <a:t>200nm</a:t>
            </a:r>
            <a:endParaRPr lang="en-US" sz="900" dirty="0">
              <a:solidFill>
                <a:srgbClr val="000000"/>
              </a:solidFill>
              <a:effectLst/>
              <a:latin typeface="+mj-lt"/>
              <a:ea typeface="Arial" panose="020B0604020202020204" pitchFamily="34" charset="0"/>
            </a:endParaRPr>
          </a:p>
        </p:txBody>
      </p:sp>
      <p:sp>
        <p:nvSpPr>
          <p:cNvPr id="30" name="Cuadro de texto 2"/>
          <p:cNvSpPr txBox="1">
            <a:spLocks noChangeArrowheads="1"/>
          </p:cNvSpPr>
          <p:nvPr/>
        </p:nvSpPr>
        <p:spPr bwMode="auto">
          <a:xfrm>
            <a:off x="2405875" y="2996952"/>
            <a:ext cx="773606" cy="320040"/>
          </a:xfrm>
          <a:prstGeom prst="rect">
            <a:avLst/>
          </a:prstGeom>
          <a:noFill/>
          <a:ln w="9525">
            <a:noFill/>
            <a:miter lim="800000"/>
            <a:headEnd/>
            <a:tailEnd/>
          </a:ln>
        </p:spPr>
        <p:txBody>
          <a:bodyPr rot="0" vert="horz" wrap="square" lIns="91440" tIns="45720" rIns="91440" bIns="45720" anchor="t" anchorCtr="0">
            <a:noAutofit/>
          </a:bodyPr>
          <a:lstStyle/>
          <a:p>
            <a:pPr algn="ctr">
              <a:lnSpc>
                <a:spcPct val="200000"/>
              </a:lnSpc>
              <a:spcAft>
                <a:spcPts val="600"/>
              </a:spcAft>
            </a:pPr>
            <a:r>
              <a:rPr lang="es-EC" sz="900" b="1" dirty="0" smtClean="0">
                <a:solidFill>
                  <a:srgbClr val="000000"/>
                </a:solidFill>
                <a:effectLst/>
                <a:latin typeface="+mj-lt"/>
                <a:ea typeface="Arial" panose="020B0604020202020204" pitchFamily="34" charset="0"/>
              </a:rPr>
              <a:t>200nm</a:t>
            </a:r>
            <a:endParaRPr lang="en-US" sz="900" dirty="0">
              <a:solidFill>
                <a:srgbClr val="000000"/>
              </a:solidFill>
              <a:effectLst/>
              <a:latin typeface="+mj-lt"/>
              <a:ea typeface="Arial" panose="020B0604020202020204" pitchFamily="34" charset="0"/>
            </a:endParaRPr>
          </a:p>
        </p:txBody>
      </p:sp>
      <p:sp>
        <p:nvSpPr>
          <p:cNvPr id="31" name="Cuadro de texto 2"/>
          <p:cNvSpPr txBox="1">
            <a:spLocks noChangeArrowheads="1"/>
          </p:cNvSpPr>
          <p:nvPr/>
        </p:nvSpPr>
        <p:spPr bwMode="auto">
          <a:xfrm>
            <a:off x="4920985" y="3036952"/>
            <a:ext cx="773606" cy="320040"/>
          </a:xfrm>
          <a:prstGeom prst="rect">
            <a:avLst/>
          </a:prstGeom>
          <a:noFill/>
          <a:ln w="9525">
            <a:noFill/>
            <a:miter lim="800000"/>
            <a:headEnd/>
            <a:tailEnd/>
          </a:ln>
        </p:spPr>
        <p:txBody>
          <a:bodyPr rot="0" vert="horz" wrap="square" lIns="91440" tIns="45720" rIns="91440" bIns="45720" anchor="t" anchorCtr="0">
            <a:noAutofit/>
          </a:bodyPr>
          <a:lstStyle/>
          <a:p>
            <a:pPr algn="ctr">
              <a:lnSpc>
                <a:spcPct val="200000"/>
              </a:lnSpc>
              <a:spcAft>
                <a:spcPts val="600"/>
              </a:spcAft>
            </a:pPr>
            <a:r>
              <a:rPr lang="es-EC" sz="900" b="1" dirty="0" smtClean="0">
                <a:solidFill>
                  <a:srgbClr val="000000"/>
                </a:solidFill>
                <a:effectLst/>
                <a:latin typeface="+mj-lt"/>
                <a:ea typeface="Arial" panose="020B0604020202020204" pitchFamily="34" charset="0"/>
              </a:rPr>
              <a:t>200nm</a:t>
            </a:r>
            <a:endParaRPr lang="en-US" sz="900" dirty="0">
              <a:solidFill>
                <a:srgbClr val="000000"/>
              </a:solidFill>
              <a:effectLst/>
              <a:latin typeface="+mj-lt"/>
              <a:ea typeface="Arial" panose="020B0604020202020204" pitchFamily="34" charset="0"/>
            </a:endParaRPr>
          </a:p>
        </p:txBody>
      </p:sp>
      <p:cxnSp>
        <p:nvCxnSpPr>
          <p:cNvPr id="32" name="Conector recto 31"/>
          <p:cNvCxnSpPr/>
          <p:nvPr/>
        </p:nvCxnSpPr>
        <p:spPr>
          <a:xfrm>
            <a:off x="2591824" y="3323642"/>
            <a:ext cx="3960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3" name="Conector recto 32"/>
          <p:cNvCxnSpPr/>
          <p:nvPr/>
        </p:nvCxnSpPr>
        <p:spPr>
          <a:xfrm>
            <a:off x="5130088" y="3356992"/>
            <a:ext cx="2340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4" name="Conector recto 33"/>
          <p:cNvCxnSpPr/>
          <p:nvPr/>
        </p:nvCxnSpPr>
        <p:spPr>
          <a:xfrm>
            <a:off x="233544" y="5949280"/>
            <a:ext cx="2340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5" name="Conector recto 34"/>
          <p:cNvCxnSpPr/>
          <p:nvPr/>
        </p:nvCxnSpPr>
        <p:spPr>
          <a:xfrm>
            <a:off x="2645840" y="5949280"/>
            <a:ext cx="4860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6" name="Conector recto 35"/>
          <p:cNvCxnSpPr/>
          <p:nvPr/>
        </p:nvCxnSpPr>
        <p:spPr>
          <a:xfrm>
            <a:off x="5076056" y="5949280"/>
            <a:ext cx="486000" cy="0"/>
          </a:xfrm>
          <a:prstGeom prst="line">
            <a:avLst/>
          </a:prstGeom>
          <a:ln w="19050"/>
        </p:spPr>
        <p:style>
          <a:lnRef idx="1">
            <a:schemeClr val="dk1"/>
          </a:lnRef>
          <a:fillRef idx="0">
            <a:schemeClr val="dk1"/>
          </a:fillRef>
          <a:effectRef idx="0">
            <a:schemeClr val="dk1"/>
          </a:effectRef>
          <a:fontRef idx="minor">
            <a:schemeClr val="tx1"/>
          </a:fontRef>
        </p:style>
      </p:cxnSp>
      <p:sp>
        <p:nvSpPr>
          <p:cNvPr id="37" name="Cuadro de texto 2"/>
          <p:cNvSpPr txBox="1">
            <a:spLocks noChangeArrowheads="1"/>
          </p:cNvSpPr>
          <p:nvPr/>
        </p:nvSpPr>
        <p:spPr bwMode="auto">
          <a:xfrm>
            <a:off x="35496" y="5629240"/>
            <a:ext cx="773606" cy="320040"/>
          </a:xfrm>
          <a:prstGeom prst="rect">
            <a:avLst/>
          </a:prstGeom>
          <a:noFill/>
          <a:ln w="9525">
            <a:noFill/>
            <a:miter lim="800000"/>
            <a:headEnd/>
            <a:tailEnd/>
          </a:ln>
        </p:spPr>
        <p:txBody>
          <a:bodyPr rot="0" vert="horz" wrap="square" lIns="91440" tIns="45720" rIns="91440" bIns="45720" anchor="t" anchorCtr="0">
            <a:noAutofit/>
          </a:bodyPr>
          <a:lstStyle/>
          <a:p>
            <a:pPr algn="ctr">
              <a:lnSpc>
                <a:spcPct val="200000"/>
              </a:lnSpc>
              <a:spcAft>
                <a:spcPts val="600"/>
              </a:spcAft>
            </a:pPr>
            <a:r>
              <a:rPr lang="es-EC" sz="900" b="1" dirty="0">
                <a:solidFill>
                  <a:srgbClr val="000000"/>
                </a:solidFill>
                <a:latin typeface="+mj-lt"/>
                <a:ea typeface="Arial" panose="020B0604020202020204" pitchFamily="34" charset="0"/>
              </a:rPr>
              <a:t>1</a:t>
            </a:r>
            <a:r>
              <a:rPr lang="es-EC" sz="900" b="1" dirty="0" smtClean="0">
                <a:solidFill>
                  <a:srgbClr val="000000"/>
                </a:solidFill>
                <a:effectLst/>
                <a:latin typeface="+mj-lt"/>
                <a:ea typeface="Arial" panose="020B0604020202020204" pitchFamily="34" charset="0"/>
              </a:rPr>
              <a:t>00nm</a:t>
            </a:r>
            <a:endParaRPr lang="en-US" sz="900" dirty="0">
              <a:solidFill>
                <a:srgbClr val="000000"/>
              </a:solidFill>
              <a:effectLst/>
              <a:latin typeface="+mj-lt"/>
              <a:ea typeface="Arial" panose="020B0604020202020204" pitchFamily="34" charset="0"/>
            </a:endParaRPr>
          </a:p>
        </p:txBody>
      </p:sp>
      <p:sp>
        <p:nvSpPr>
          <p:cNvPr id="38" name="Cuadro de texto 2"/>
          <p:cNvSpPr txBox="1">
            <a:spLocks noChangeArrowheads="1"/>
          </p:cNvSpPr>
          <p:nvPr/>
        </p:nvSpPr>
        <p:spPr bwMode="auto">
          <a:xfrm>
            <a:off x="2430242" y="5629240"/>
            <a:ext cx="773606" cy="320040"/>
          </a:xfrm>
          <a:prstGeom prst="rect">
            <a:avLst/>
          </a:prstGeom>
          <a:noFill/>
          <a:ln w="9525">
            <a:noFill/>
            <a:miter lim="800000"/>
            <a:headEnd/>
            <a:tailEnd/>
          </a:ln>
        </p:spPr>
        <p:txBody>
          <a:bodyPr rot="0" vert="horz" wrap="square" lIns="91440" tIns="45720" rIns="91440" bIns="45720" anchor="t" anchorCtr="0">
            <a:noAutofit/>
          </a:bodyPr>
          <a:lstStyle/>
          <a:p>
            <a:pPr algn="ctr">
              <a:lnSpc>
                <a:spcPct val="200000"/>
              </a:lnSpc>
              <a:spcAft>
                <a:spcPts val="600"/>
              </a:spcAft>
            </a:pPr>
            <a:r>
              <a:rPr lang="es-EC" sz="900" b="1" dirty="0" smtClean="0">
                <a:solidFill>
                  <a:srgbClr val="000000"/>
                </a:solidFill>
                <a:latin typeface="+mj-lt"/>
                <a:ea typeface="Arial" panose="020B0604020202020204" pitchFamily="34" charset="0"/>
              </a:rPr>
              <a:t>5</a:t>
            </a:r>
            <a:r>
              <a:rPr lang="es-EC" sz="900" b="1" dirty="0" smtClean="0">
                <a:solidFill>
                  <a:srgbClr val="000000"/>
                </a:solidFill>
                <a:effectLst/>
                <a:latin typeface="+mj-lt"/>
                <a:ea typeface="Arial" panose="020B0604020202020204" pitchFamily="34" charset="0"/>
              </a:rPr>
              <a:t>00nm</a:t>
            </a:r>
            <a:endParaRPr lang="en-US" sz="900" dirty="0">
              <a:solidFill>
                <a:srgbClr val="000000"/>
              </a:solidFill>
              <a:effectLst/>
              <a:latin typeface="+mj-lt"/>
              <a:ea typeface="Arial" panose="020B0604020202020204" pitchFamily="34" charset="0"/>
            </a:endParaRPr>
          </a:p>
        </p:txBody>
      </p:sp>
      <p:sp>
        <p:nvSpPr>
          <p:cNvPr id="39" name="Cuadro de texto 2"/>
          <p:cNvSpPr txBox="1">
            <a:spLocks noChangeArrowheads="1"/>
          </p:cNvSpPr>
          <p:nvPr/>
        </p:nvSpPr>
        <p:spPr bwMode="auto">
          <a:xfrm>
            <a:off x="4905968" y="5626657"/>
            <a:ext cx="773606" cy="320040"/>
          </a:xfrm>
          <a:prstGeom prst="rect">
            <a:avLst/>
          </a:prstGeom>
          <a:noFill/>
          <a:ln w="9525">
            <a:noFill/>
            <a:miter lim="800000"/>
            <a:headEnd/>
            <a:tailEnd/>
          </a:ln>
        </p:spPr>
        <p:txBody>
          <a:bodyPr rot="0" vert="horz" wrap="square" lIns="91440" tIns="45720" rIns="91440" bIns="45720" anchor="t" anchorCtr="0">
            <a:noAutofit/>
          </a:bodyPr>
          <a:lstStyle/>
          <a:p>
            <a:pPr algn="ctr">
              <a:lnSpc>
                <a:spcPct val="200000"/>
              </a:lnSpc>
              <a:spcAft>
                <a:spcPts val="600"/>
              </a:spcAft>
            </a:pPr>
            <a:r>
              <a:rPr lang="es-EC" sz="900" b="1" dirty="0" smtClean="0">
                <a:solidFill>
                  <a:srgbClr val="000000"/>
                </a:solidFill>
                <a:latin typeface="+mj-lt"/>
                <a:ea typeface="Arial" panose="020B0604020202020204" pitchFamily="34" charset="0"/>
              </a:rPr>
              <a:t>5</a:t>
            </a:r>
            <a:r>
              <a:rPr lang="es-EC" sz="900" b="1" dirty="0" smtClean="0">
                <a:solidFill>
                  <a:srgbClr val="000000"/>
                </a:solidFill>
                <a:effectLst/>
                <a:latin typeface="+mj-lt"/>
                <a:ea typeface="Arial" panose="020B0604020202020204" pitchFamily="34" charset="0"/>
              </a:rPr>
              <a:t>00nm</a:t>
            </a:r>
            <a:endParaRPr lang="en-US" sz="900" dirty="0">
              <a:solidFill>
                <a:srgbClr val="000000"/>
              </a:solidFill>
              <a:effectLst/>
              <a:latin typeface="+mj-lt"/>
              <a:ea typeface="Arial" panose="020B0604020202020204" pitchFamily="34" charset="0"/>
            </a:endParaRPr>
          </a:p>
        </p:txBody>
      </p:sp>
    </p:spTree>
    <p:extLst>
      <p:ext uri="{BB962C8B-B14F-4D97-AF65-F5344CB8AC3E}">
        <p14:creationId xmlns:p14="http://schemas.microsoft.com/office/powerpoint/2010/main" val="4073600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07704" y="7960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latin typeface="+mj-lt"/>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845344388"/>
              </p:ext>
            </p:extLst>
          </p:nvPr>
        </p:nvGraphicFramePr>
        <p:xfrm>
          <a:off x="0" y="1009650"/>
          <a:ext cx="6157913" cy="4756150"/>
        </p:xfrm>
        <a:graphic>
          <a:graphicData uri="http://schemas.openxmlformats.org/presentationml/2006/ole">
            <mc:AlternateContent xmlns:mc="http://schemas.openxmlformats.org/markup-compatibility/2006">
              <mc:Choice xmlns:v="urn:schemas-microsoft-com:vml" Requires="v">
                <p:oleObj spid="_x0000_s18652" name="Graph" r:id="rId4" imgW="4276800" imgH="3025440" progId="Origin50.Graph">
                  <p:embed/>
                </p:oleObj>
              </mc:Choice>
              <mc:Fallback>
                <p:oleObj name="Graph" r:id="rId4" imgW="4276800" imgH="3025440" progId="Origin50.Graph">
                  <p:embed/>
                  <p:pic>
                    <p:nvPicPr>
                      <p:cNvPr id="0" name="Object 1"/>
                      <p:cNvPicPr>
                        <a:picLocks noChangeAspect="1" noChangeArrowheads="1"/>
                      </p:cNvPicPr>
                      <p:nvPr/>
                    </p:nvPicPr>
                    <p:blipFill>
                      <a:blip r:embed="rId5"/>
                      <a:srcRect l="7964" t="8780" r="10191" b="2110"/>
                      <a:stretch>
                        <a:fillRect/>
                      </a:stretch>
                    </p:blipFill>
                    <p:spPr bwMode="auto">
                      <a:xfrm>
                        <a:off x="0" y="1009650"/>
                        <a:ext cx="6157913" cy="4756150"/>
                      </a:xfrm>
                      <a:prstGeom prst="rect">
                        <a:avLst/>
                      </a:prstGeom>
                      <a:noFill/>
                    </p:spPr>
                  </p:pic>
                </p:oleObj>
              </mc:Fallback>
            </mc:AlternateContent>
          </a:graphicData>
        </a:graphic>
      </p:graphicFrame>
      <p:sp>
        <p:nvSpPr>
          <p:cNvPr id="6" name="Rectángulo 5"/>
          <p:cNvSpPr/>
          <p:nvPr/>
        </p:nvSpPr>
        <p:spPr>
          <a:xfrm>
            <a:off x="6079391" y="1483114"/>
            <a:ext cx="2985795"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C" dirty="0" smtClean="0">
                <a:solidFill>
                  <a:srgbClr val="000000"/>
                </a:solidFill>
                <a:latin typeface="+mj-lt"/>
                <a:ea typeface="Times New Roman" panose="02020603050405020304" pitchFamily="18" charset="0"/>
              </a:rPr>
              <a:t>El </a:t>
            </a:r>
            <a:r>
              <a:rPr lang="es-EC" dirty="0">
                <a:solidFill>
                  <a:srgbClr val="000000"/>
                </a:solidFill>
                <a:latin typeface="+mj-lt"/>
                <a:ea typeface="Times New Roman" panose="02020603050405020304" pitchFamily="18" charset="0"/>
              </a:rPr>
              <a:t>tamaño de </a:t>
            </a:r>
            <a:r>
              <a:rPr lang="es-EC" dirty="0" err="1">
                <a:solidFill>
                  <a:srgbClr val="000000"/>
                </a:solidFill>
                <a:latin typeface="+mj-lt"/>
                <a:ea typeface="Times New Roman" panose="02020603050405020304" pitchFamily="18" charset="0"/>
              </a:rPr>
              <a:t>AgNPs</a:t>
            </a:r>
            <a:r>
              <a:rPr lang="es-EC" dirty="0">
                <a:solidFill>
                  <a:srgbClr val="000000"/>
                </a:solidFill>
                <a:latin typeface="+mj-lt"/>
                <a:ea typeface="Times New Roman" panose="02020603050405020304" pitchFamily="18" charset="0"/>
              </a:rPr>
              <a:t> incrementa cuando se coloca el agente estabilizante.</a:t>
            </a:r>
            <a:endParaRPr lang="es-EC" dirty="0">
              <a:latin typeface="+mj-lt"/>
            </a:endParaRPr>
          </a:p>
        </p:txBody>
      </p:sp>
      <p:sp>
        <p:nvSpPr>
          <p:cNvPr id="7" name="CuadroTexto 6"/>
          <p:cNvSpPr txBox="1"/>
          <p:nvPr/>
        </p:nvSpPr>
        <p:spPr>
          <a:xfrm>
            <a:off x="2041815" y="116632"/>
            <a:ext cx="5158785" cy="523220"/>
          </a:xfrm>
          <a:prstGeom prst="rect">
            <a:avLst/>
          </a:prstGeom>
          <a:noFill/>
        </p:spPr>
        <p:txBody>
          <a:bodyPr wrap="none" rtlCol="0">
            <a:spAutoFit/>
          </a:bodyPr>
          <a:lstStyle/>
          <a:p>
            <a:pPr algn="ctr"/>
            <a:r>
              <a:rPr lang="es-EC" sz="2800" b="1" dirty="0" smtClean="0">
                <a:latin typeface="+mj-lt"/>
                <a:cs typeface="Times New Roman" panose="02020603050405020304" pitchFamily="18" charset="0"/>
              </a:rPr>
              <a:t>Caracterización</a:t>
            </a:r>
            <a:r>
              <a:rPr lang="es-EC" sz="2800" b="1" dirty="0">
                <a:latin typeface="+mj-lt"/>
                <a:cs typeface="Times New Roman" panose="02020603050405020304" pitchFamily="18" charset="0"/>
              </a:rPr>
              <a:t>: </a:t>
            </a:r>
            <a:r>
              <a:rPr lang="es-EC" sz="2800" b="1" dirty="0" smtClean="0">
                <a:latin typeface="+mj-lt"/>
                <a:cs typeface="Times New Roman" panose="02020603050405020304" pitchFamily="18" charset="0"/>
              </a:rPr>
              <a:t>DLS</a:t>
            </a:r>
            <a:r>
              <a:rPr lang="es-EC" sz="2800" b="1" dirty="0">
                <a:latin typeface="+mj-lt"/>
                <a:cs typeface="Times New Roman" panose="02020603050405020304" pitchFamily="18" charset="0"/>
              </a:rPr>
              <a:t> </a:t>
            </a:r>
            <a:r>
              <a:rPr lang="es-EC" sz="2800" b="1" dirty="0" smtClean="0">
                <a:latin typeface="+mj-lt"/>
                <a:cs typeface="Times New Roman" panose="02020603050405020304" pitchFamily="18" charset="0"/>
              </a:rPr>
              <a:t>vs TEM</a:t>
            </a:r>
            <a:endParaRPr lang="es-EC" sz="2800" b="1" dirty="0">
              <a:latin typeface="+mj-lt"/>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ángulo 7"/>
              <p:cNvSpPr/>
              <p:nvPr/>
            </p:nvSpPr>
            <p:spPr>
              <a:xfrm>
                <a:off x="6849819" y="3123751"/>
                <a:ext cx="1444937" cy="61093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s-EC" b="1" i="1" smtClean="0">
                              <a:latin typeface="Cambria Math" panose="02040503050406030204" pitchFamily="18" charset="0"/>
                            </a:rPr>
                          </m:ctrlPr>
                        </m:fPr>
                        <m:num>
                          <m:r>
                            <a:rPr lang="es-EC" b="1" i="0" smtClean="0">
                              <a:latin typeface="Cambria Math" panose="02040503050406030204" pitchFamily="18" charset="0"/>
                            </a:rPr>
                            <m:t>𝐃𝐋𝐒</m:t>
                          </m:r>
                        </m:num>
                        <m:den>
                          <m:r>
                            <a:rPr lang="es-EC" b="1" i="0" smtClean="0">
                              <a:latin typeface="Cambria Math" panose="02040503050406030204" pitchFamily="18" charset="0"/>
                            </a:rPr>
                            <m:t>𝐓𝐄𝐌</m:t>
                          </m:r>
                        </m:den>
                      </m:f>
                      <m:r>
                        <a:rPr lang="es-EC" b="1" i="0">
                          <a:latin typeface="Cambria Math" panose="02040503050406030204" pitchFamily="18" charset="0"/>
                          <a:ea typeface="Cambria Math" panose="02040503050406030204" pitchFamily="18" charset="0"/>
                        </a:rPr>
                        <m:t>≈</m:t>
                      </m:r>
                      <m:r>
                        <a:rPr lang="es-EC" b="1" i="0" smtClean="0">
                          <a:latin typeface="Cambria Math" panose="02040503050406030204" pitchFamily="18" charset="0"/>
                          <a:ea typeface="Cambria Math" panose="02040503050406030204" pitchFamily="18" charset="0"/>
                        </a:rPr>
                        <m:t>𝟑</m:t>
                      </m:r>
                    </m:oMath>
                  </m:oMathPara>
                </a14:m>
                <a:endParaRPr lang="es-EC" b="1" dirty="0">
                  <a:latin typeface="+mj-lt"/>
                </a:endParaRPr>
              </a:p>
            </p:txBody>
          </p:sp>
        </mc:Choice>
        <mc:Fallback xmlns="">
          <p:sp>
            <p:nvSpPr>
              <p:cNvPr id="8" name="Rectángulo 7"/>
              <p:cNvSpPr>
                <a:spLocks noRot="1" noChangeAspect="1" noMove="1" noResize="1" noEditPoints="1" noAdjustHandles="1" noChangeArrowheads="1" noChangeShapeType="1" noTextEdit="1"/>
              </p:cNvSpPr>
              <p:nvPr/>
            </p:nvSpPr>
            <p:spPr>
              <a:xfrm>
                <a:off x="6849819" y="3123751"/>
                <a:ext cx="1444937" cy="610936"/>
              </a:xfrm>
              <a:prstGeom prst="rect">
                <a:avLst/>
              </a:prstGeom>
              <a:blipFill>
                <a:blip r:embed="rId6"/>
                <a:stretch>
                  <a:fillRect/>
                </a:stretch>
              </a:blipFill>
            </p:spPr>
            <p:txBody>
              <a:bodyPr/>
              <a:lstStyle/>
              <a:p>
                <a:r>
                  <a:rPr lang="es-EC">
                    <a:noFill/>
                  </a:rPr>
                  <a:t> </a:t>
                </a:r>
              </a:p>
            </p:txBody>
          </p:sp>
        </mc:Fallback>
      </mc:AlternateContent>
      <p:sp>
        <p:nvSpPr>
          <p:cNvPr id="9" name="Rectángulo 8"/>
          <p:cNvSpPr/>
          <p:nvPr/>
        </p:nvSpPr>
        <p:spPr>
          <a:xfrm>
            <a:off x="899592" y="5661248"/>
            <a:ext cx="4752528" cy="461665"/>
          </a:xfrm>
          <a:prstGeom prst="rect">
            <a:avLst/>
          </a:prstGeom>
        </p:spPr>
        <p:txBody>
          <a:bodyPr wrap="square">
            <a:spAutoFit/>
          </a:bodyPr>
          <a:lstStyle/>
          <a:p>
            <a:pPr algn="ctr"/>
            <a:r>
              <a:rPr lang="es-EC" sz="1200" b="1" dirty="0" smtClean="0">
                <a:solidFill>
                  <a:srgbClr val="000000"/>
                </a:solidFill>
                <a:latin typeface="+mj-lt"/>
                <a:ea typeface="Arial" panose="020B0604020202020204" pitchFamily="34" charset="0"/>
                <a:cs typeface="Times New Roman" panose="02020603050405020304" pitchFamily="18" charset="0"/>
              </a:rPr>
              <a:t>Tamaño en función de la  </a:t>
            </a:r>
            <a:r>
              <a:rPr lang="es-EC" sz="1200" b="1" dirty="0">
                <a:solidFill>
                  <a:srgbClr val="000000"/>
                </a:solidFill>
                <a:latin typeface="+mj-lt"/>
                <a:ea typeface="Arial" panose="020B0604020202020204" pitchFamily="34" charset="0"/>
                <a:cs typeface="Times New Roman" panose="02020603050405020304" pitchFamily="18" charset="0"/>
              </a:rPr>
              <a:t>concentración de PEDOT:PSS comparando las técnicas de DLS y TEM.</a:t>
            </a:r>
            <a:endParaRPr lang="es-EC" sz="1200" dirty="0">
              <a:latin typeface="+mj-lt"/>
              <a:cs typeface="Times New Roman" panose="02020603050405020304" pitchFamily="18" charset="0"/>
            </a:endParaRPr>
          </a:p>
        </p:txBody>
      </p:sp>
    </p:spTree>
    <p:extLst>
      <p:ext uri="{BB962C8B-B14F-4D97-AF65-F5344CB8AC3E}">
        <p14:creationId xmlns:p14="http://schemas.microsoft.com/office/powerpoint/2010/main" val="42359080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9512" y="674904"/>
            <a:ext cx="54773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latin typeface="+mj-lt"/>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4231134425"/>
              </p:ext>
            </p:extLst>
          </p:nvPr>
        </p:nvGraphicFramePr>
        <p:xfrm>
          <a:off x="66691" y="711449"/>
          <a:ext cx="3060000" cy="2282459"/>
        </p:xfrm>
        <a:graphic>
          <a:graphicData uri="http://schemas.openxmlformats.org/presentationml/2006/ole">
            <mc:AlternateContent xmlns:mc="http://schemas.openxmlformats.org/markup-compatibility/2006">
              <mc:Choice xmlns:v="urn:schemas-microsoft-com:vml" Requires="v">
                <p:oleObj spid="_x0000_s29987" name="Graph" r:id="rId4" imgW="4276954" imgH="3024835" progId="Origin50.Graph">
                  <p:embed/>
                </p:oleObj>
              </mc:Choice>
              <mc:Fallback>
                <p:oleObj name="Graph" r:id="rId4" imgW="4276954" imgH="3024835" progId="Origin50.Graph">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l="6905" t="9120" r="11581" b="5031"/>
                      <a:stretch>
                        <a:fillRect/>
                      </a:stretch>
                    </p:blipFill>
                    <p:spPr bwMode="auto">
                      <a:xfrm>
                        <a:off x="66691" y="711449"/>
                        <a:ext cx="3060000" cy="2282459"/>
                      </a:xfrm>
                      <a:prstGeom prst="rect">
                        <a:avLst/>
                      </a:prstGeom>
                      <a:noFill/>
                    </p:spPr>
                  </p:pic>
                </p:oleObj>
              </mc:Fallback>
            </mc:AlternateContent>
          </a:graphicData>
        </a:graphic>
      </p:graphicFrame>
      <p:sp>
        <p:nvSpPr>
          <p:cNvPr id="6" name="Rectangle 4"/>
          <p:cNvSpPr>
            <a:spLocks noChangeArrowheads="1"/>
          </p:cNvSpPr>
          <p:nvPr/>
        </p:nvSpPr>
        <p:spPr bwMode="auto">
          <a:xfrm>
            <a:off x="2627784" y="530889"/>
            <a:ext cx="63191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latin typeface="+mj-lt"/>
            </a:endParaRPr>
          </a:p>
        </p:txBody>
      </p:sp>
      <p:graphicFrame>
        <p:nvGraphicFramePr>
          <p:cNvPr id="7" name="Objeto 6"/>
          <p:cNvGraphicFramePr>
            <a:graphicFrameLocks noChangeAspect="1"/>
          </p:cNvGraphicFramePr>
          <p:nvPr>
            <p:extLst>
              <p:ext uri="{D42A27DB-BD31-4B8C-83A1-F6EECF244321}">
                <p14:modId xmlns:p14="http://schemas.microsoft.com/office/powerpoint/2010/main" val="2044853229"/>
              </p:ext>
            </p:extLst>
          </p:nvPr>
        </p:nvGraphicFramePr>
        <p:xfrm>
          <a:off x="3054856" y="718243"/>
          <a:ext cx="3060000" cy="2432743"/>
        </p:xfrm>
        <a:graphic>
          <a:graphicData uri="http://schemas.openxmlformats.org/presentationml/2006/ole">
            <mc:AlternateContent xmlns:mc="http://schemas.openxmlformats.org/markup-compatibility/2006">
              <mc:Choice xmlns:v="urn:schemas-microsoft-com:vml" Requires="v">
                <p:oleObj spid="_x0000_s29988" name="Graph" r:id="rId6" imgW="4276954" imgH="3024835" progId="Origin50.Graph">
                  <p:embed/>
                </p:oleObj>
              </mc:Choice>
              <mc:Fallback>
                <p:oleObj name="Graph" r:id="rId6" imgW="4276954" imgH="3024835" progId="Origin50.Graph">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l="7350" t="9120" r="12027" b="760"/>
                      <a:stretch>
                        <a:fillRect/>
                      </a:stretch>
                    </p:blipFill>
                    <p:spPr bwMode="auto">
                      <a:xfrm>
                        <a:off x="3054856" y="718243"/>
                        <a:ext cx="3060000" cy="2432743"/>
                      </a:xfrm>
                      <a:prstGeom prst="rect">
                        <a:avLst/>
                      </a:prstGeom>
                      <a:noFill/>
                    </p:spPr>
                  </p:pic>
                </p:oleObj>
              </mc:Fallback>
            </mc:AlternateContent>
          </a:graphicData>
        </a:graphic>
      </p:graphicFrame>
      <p:sp>
        <p:nvSpPr>
          <p:cNvPr id="8" name="Rectangle 6"/>
          <p:cNvSpPr>
            <a:spLocks noChangeArrowheads="1"/>
          </p:cNvSpPr>
          <p:nvPr/>
        </p:nvSpPr>
        <p:spPr bwMode="auto">
          <a:xfrm>
            <a:off x="5288136" y="576607"/>
            <a:ext cx="74498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latin typeface="+mj-lt"/>
            </a:endParaRPr>
          </a:p>
        </p:txBody>
      </p:sp>
      <p:graphicFrame>
        <p:nvGraphicFramePr>
          <p:cNvPr id="9" name="Objeto 8"/>
          <p:cNvGraphicFramePr>
            <a:graphicFrameLocks noChangeAspect="1"/>
          </p:cNvGraphicFramePr>
          <p:nvPr>
            <p:extLst>
              <p:ext uri="{D42A27DB-BD31-4B8C-83A1-F6EECF244321}">
                <p14:modId xmlns:p14="http://schemas.microsoft.com/office/powerpoint/2010/main" val="1752487332"/>
              </p:ext>
            </p:extLst>
          </p:nvPr>
        </p:nvGraphicFramePr>
        <p:xfrm>
          <a:off x="6103731" y="711449"/>
          <a:ext cx="3060000" cy="2343471"/>
        </p:xfrm>
        <a:graphic>
          <a:graphicData uri="http://schemas.openxmlformats.org/presentationml/2006/ole">
            <mc:AlternateContent xmlns:mc="http://schemas.openxmlformats.org/markup-compatibility/2006">
              <mc:Choice xmlns:v="urn:schemas-microsoft-com:vml" Requires="v">
                <p:oleObj spid="_x0000_s29989" name="Graph" r:id="rId8" imgW="4276954" imgH="3024835" progId="Origin50.Graph">
                  <p:embed/>
                </p:oleObj>
              </mc:Choice>
              <mc:Fallback>
                <p:oleObj name="Graph" r:id="rId8" imgW="4276954" imgH="3024835" progId="Origin50.Graph">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l="7127" t="9435" r="12027" b="3145"/>
                      <a:stretch>
                        <a:fillRect/>
                      </a:stretch>
                    </p:blipFill>
                    <p:spPr bwMode="auto">
                      <a:xfrm>
                        <a:off x="6103731" y="711449"/>
                        <a:ext cx="3060000" cy="2343471"/>
                      </a:xfrm>
                      <a:prstGeom prst="rect">
                        <a:avLst/>
                      </a:prstGeom>
                      <a:noFill/>
                    </p:spPr>
                  </p:pic>
                </p:oleObj>
              </mc:Fallback>
            </mc:AlternateContent>
          </a:graphicData>
        </a:graphic>
      </p:graphicFrame>
      <p:sp>
        <p:nvSpPr>
          <p:cNvPr id="10" name="Rectangle 8"/>
          <p:cNvSpPr>
            <a:spLocks noChangeArrowheads="1"/>
          </p:cNvSpPr>
          <p:nvPr/>
        </p:nvSpPr>
        <p:spPr bwMode="auto">
          <a:xfrm>
            <a:off x="323528" y="2725377"/>
            <a:ext cx="68831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latin typeface="+mj-lt"/>
            </a:endParaRPr>
          </a:p>
        </p:txBody>
      </p:sp>
      <p:graphicFrame>
        <p:nvGraphicFramePr>
          <p:cNvPr id="11" name="Objeto 10"/>
          <p:cNvGraphicFramePr>
            <a:graphicFrameLocks noChangeAspect="1"/>
          </p:cNvGraphicFramePr>
          <p:nvPr>
            <p:extLst>
              <p:ext uri="{D42A27DB-BD31-4B8C-83A1-F6EECF244321}">
                <p14:modId xmlns:p14="http://schemas.microsoft.com/office/powerpoint/2010/main" val="4194864637"/>
              </p:ext>
            </p:extLst>
          </p:nvPr>
        </p:nvGraphicFramePr>
        <p:xfrm>
          <a:off x="71840" y="2991105"/>
          <a:ext cx="3060000" cy="2356454"/>
        </p:xfrm>
        <a:graphic>
          <a:graphicData uri="http://schemas.openxmlformats.org/presentationml/2006/ole">
            <mc:AlternateContent xmlns:mc="http://schemas.openxmlformats.org/markup-compatibility/2006">
              <mc:Choice xmlns:v="urn:schemas-microsoft-com:vml" Requires="v">
                <p:oleObj spid="_x0000_s29990" name="Graph" r:id="rId10" imgW="4276954" imgH="3024835" progId="Origin50.Graph">
                  <p:embed/>
                </p:oleObj>
              </mc:Choice>
              <mc:Fallback>
                <p:oleObj name="Graph" r:id="rId10" imgW="4276954" imgH="3024835" progId="Origin50.Graph">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l="7350" t="7547" r="12027" b="5031"/>
                      <a:stretch>
                        <a:fillRect/>
                      </a:stretch>
                    </p:blipFill>
                    <p:spPr bwMode="auto">
                      <a:xfrm>
                        <a:off x="71840" y="2991105"/>
                        <a:ext cx="3060000" cy="2356454"/>
                      </a:xfrm>
                      <a:prstGeom prst="rect">
                        <a:avLst/>
                      </a:prstGeom>
                      <a:noFill/>
                    </p:spPr>
                  </p:pic>
                </p:oleObj>
              </mc:Fallback>
            </mc:AlternateContent>
          </a:graphicData>
        </a:graphic>
      </p:graphicFrame>
      <p:sp>
        <p:nvSpPr>
          <p:cNvPr id="12" name="Rectangle 10"/>
          <p:cNvSpPr>
            <a:spLocks noChangeArrowheads="1"/>
          </p:cNvSpPr>
          <p:nvPr/>
        </p:nvSpPr>
        <p:spPr bwMode="auto">
          <a:xfrm>
            <a:off x="3059832" y="2760261"/>
            <a:ext cx="68492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latin typeface="+mj-lt"/>
            </a:endParaRPr>
          </a:p>
        </p:txBody>
      </p:sp>
      <p:graphicFrame>
        <p:nvGraphicFramePr>
          <p:cNvPr id="13" name="Objeto 12"/>
          <p:cNvGraphicFramePr>
            <a:graphicFrameLocks noChangeAspect="1"/>
          </p:cNvGraphicFramePr>
          <p:nvPr>
            <p:extLst>
              <p:ext uri="{D42A27DB-BD31-4B8C-83A1-F6EECF244321}">
                <p14:modId xmlns:p14="http://schemas.microsoft.com/office/powerpoint/2010/main" val="2110847763"/>
              </p:ext>
            </p:extLst>
          </p:nvPr>
        </p:nvGraphicFramePr>
        <p:xfrm>
          <a:off x="3068851" y="2993908"/>
          <a:ext cx="3060000" cy="2412693"/>
        </p:xfrm>
        <a:graphic>
          <a:graphicData uri="http://schemas.openxmlformats.org/presentationml/2006/ole">
            <mc:AlternateContent xmlns:mc="http://schemas.openxmlformats.org/markup-compatibility/2006">
              <mc:Choice xmlns:v="urn:schemas-microsoft-com:vml" Requires="v">
                <p:oleObj spid="_x0000_s29991" name="Graph" r:id="rId12" imgW="4276954" imgH="3024835" progId="Origin50.Graph">
                  <p:embed/>
                </p:oleObj>
              </mc:Choice>
              <mc:Fallback>
                <p:oleObj name="Graph" r:id="rId12" imgW="4276954" imgH="3024835" progId="Origin50.Graph">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l="6682" t="8804" r="12250" b="1030"/>
                      <a:stretch>
                        <a:fillRect/>
                      </a:stretch>
                    </p:blipFill>
                    <p:spPr bwMode="auto">
                      <a:xfrm>
                        <a:off x="3068851" y="2993908"/>
                        <a:ext cx="3060000" cy="2412693"/>
                      </a:xfrm>
                      <a:prstGeom prst="rect">
                        <a:avLst/>
                      </a:prstGeom>
                      <a:noFill/>
                    </p:spPr>
                  </p:pic>
                </p:oleObj>
              </mc:Fallback>
            </mc:AlternateContent>
          </a:graphicData>
        </a:graphic>
      </p:graphicFrame>
      <p:sp>
        <p:nvSpPr>
          <p:cNvPr id="14" name="Rectangle 12"/>
          <p:cNvSpPr>
            <a:spLocks noChangeArrowheads="1"/>
          </p:cNvSpPr>
          <p:nvPr/>
        </p:nvSpPr>
        <p:spPr bwMode="auto">
          <a:xfrm>
            <a:off x="5933061" y="2763777"/>
            <a:ext cx="67994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latin typeface="+mj-lt"/>
            </a:endParaRPr>
          </a:p>
        </p:txBody>
      </p:sp>
      <p:graphicFrame>
        <p:nvGraphicFramePr>
          <p:cNvPr id="15" name="Objeto 14"/>
          <p:cNvGraphicFramePr>
            <a:graphicFrameLocks noChangeAspect="1"/>
          </p:cNvGraphicFramePr>
          <p:nvPr>
            <p:extLst>
              <p:ext uri="{D42A27DB-BD31-4B8C-83A1-F6EECF244321}">
                <p14:modId xmlns:p14="http://schemas.microsoft.com/office/powerpoint/2010/main" val="4065690550"/>
              </p:ext>
            </p:extLst>
          </p:nvPr>
        </p:nvGraphicFramePr>
        <p:xfrm>
          <a:off x="6103910" y="2967786"/>
          <a:ext cx="3060000" cy="2307541"/>
        </p:xfrm>
        <a:graphic>
          <a:graphicData uri="http://schemas.openxmlformats.org/presentationml/2006/ole">
            <mc:AlternateContent xmlns:mc="http://schemas.openxmlformats.org/markup-compatibility/2006">
              <mc:Choice xmlns:v="urn:schemas-microsoft-com:vml" Requires="v">
                <p:oleObj spid="_x0000_s29992" name="Graph" r:id="rId14" imgW="4276954" imgH="3024835" progId="Origin50.Graph">
                  <p:embed/>
                </p:oleObj>
              </mc:Choice>
              <mc:Fallback>
                <p:oleObj name="Graph" r:id="rId14" imgW="4276954" imgH="3024835" progId="Origin50.Graph">
                  <p:embed/>
                  <p:pic>
                    <p:nvPicPr>
                      <p:cNvPr id="0" name="Object 11"/>
                      <p:cNvPicPr>
                        <a:picLocks noChangeAspect="1" noChangeArrowheads="1"/>
                      </p:cNvPicPr>
                      <p:nvPr/>
                    </p:nvPicPr>
                    <p:blipFill>
                      <a:blip r:embed="rId15">
                        <a:extLst>
                          <a:ext uri="{28A0092B-C50C-407E-A947-70E740481C1C}">
                            <a14:useLocalDpi xmlns:a14="http://schemas.microsoft.com/office/drawing/2010/main" val="0"/>
                          </a:ext>
                        </a:extLst>
                      </a:blip>
                      <a:srcRect l="6682" t="8176" r="11581" b="5345"/>
                      <a:stretch>
                        <a:fillRect/>
                      </a:stretch>
                    </p:blipFill>
                    <p:spPr bwMode="auto">
                      <a:xfrm>
                        <a:off x="6103910" y="2967786"/>
                        <a:ext cx="3060000" cy="2307541"/>
                      </a:xfrm>
                      <a:prstGeom prst="rect">
                        <a:avLst/>
                      </a:prstGeom>
                      <a:noFill/>
                    </p:spPr>
                  </p:pic>
                </p:oleObj>
              </mc:Fallback>
            </mc:AlternateContent>
          </a:graphicData>
        </a:graphic>
      </p:graphicFrame>
      <p:sp>
        <p:nvSpPr>
          <p:cNvPr id="16" name="CuadroTexto 15"/>
          <p:cNvSpPr txBox="1"/>
          <p:nvPr/>
        </p:nvSpPr>
        <p:spPr>
          <a:xfrm>
            <a:off x="294164" y="97468"/>
            <a:ext cx="8598316" cy="523220"/>
          </a:xfrm>
          <a:prstGeom prst="rect">
            <a:avLst/>
          </a:prstGeom>
          <a:noFill/>
        </p:spPr>
        <p:txBody>
          <a:bodyPr wrap="none" rtlCol="0">
            <a:spAutoFit/>
          </a:bodyPr>
          <a:lstStyle/>
          <a:p>
            <a:pPr algn="ctr"/>
            <a:r>
              <a:rPr lang="es-ES" sz="2800" b="1" dirty="0" smtClean="0">
                <a:latin typeface="+mj-lt"/>
                <a:cs typeface="Times New Roman" panose="02020603050405020304" pitchFamily="18" charset="0"/>
              </a:rPr>
              <a:t>Comparación </a:t>
            </a:r>
            <a:r>
              <a:rPr lang="es-ES" sz="2800" b="1" dirty="0">
                <a:latin typeface="+mj-lt"/>
                <a:cs typeface="Times New Roman" panose="02020603050405020304" pitchFamily="18" charset="0"/>
              </a:rPr>
              <a:t>de </a:t>
            </a:r>
            <a:r>
              <a:rPr lang="es-ES" sz="2800" b="1" dirty="0" err="1" smtClean="0">
                <a:latin typeface="+mj-lt"/>
                <a:cs typeface="Times New Roman" panose="02020603050405020304" pitchFamily="18" charset="0"/>
              </a:rPr>
              <a:t>AgNPs</a:t>
            </a:r>
            <a:r>
              <a:rPr lang="es-ES" sz="2800" b="1" dirty="0" smtClean="0">
                <a:latin typeface="+mj-lt"/>
                <a:cs typeface="Times New Roman" panose="02020603050405020304" pitchFamily="18" charset="0"/>
              </a:rPr>
              <a:t> liofilizadas </a:t>
            </a:r>
            <a:r>
              <a:rPr lang="es-ES" sz="2800" b="1" dirty="0">
                <a:latin typeface="+mj-lt"/>
                <a:cs typeface="Times New Roman" panose="02020603050405020304" pitchFamily="18" charset="0"/>
              </a:rPr>
              <a:t>y </a:t>
            </a:r>
            <a:r>
              <a:rPr lang="es-ES" sz="2800" b="1" dirty="0" smtClean="0">
                <a:latin typeface="+mj-lt"/>
                <a:cs typeface="Times New Roman" panose="02020603050405020304" pitchFamily="18" charset="0"/>
              </a:rPr>
              <a:t>en </a:t>
            </a:r>
            <a:r>
              <a:rPr lang="es-ES" sz="2800" b="1" dirty="0">
                <a:latin typeface="+mj-lt"/>
                <a:cs typeface="Times New Roman" panose="02020603050405020304" pitchFamily="18" charset="0"/>
              </a:rPr>
              <a:t>solución</a:t>
            </a:r>
            <a:endParaRPr lang="es-EC" sz="2800" b="1" dirty="0">
              <a:latin typeface="+mj-lt"/>
              <a:cs typeface="Times New Roman" panose="02020603050405020304" pitchFamily="18" charset="0"/>
            </a:endParaRPr>
          </a:p>
        </p:txBody>
      </p:sp>
      <p:sp>
        <p:nvSpPr>
          <p:cNvPr id="17" name="Rectángulo 16"/>
          <p:cNvSpPr/>
          <p:nvPr/>
        </p:nvSpPr>
        <p:spPr>
          <a:xfrm>
            <a:off x="66691" y="6396335"/>
            <a:ext cx="6678488" cy="430887"/>
          </a:xfrm>
          <a:prstGeom prst="rect">
            <a:avLst/>
          </a:prstGeom>
        </p:spPr>
        <p:txBody>
          <a:bodyPr wrap="square">
            <a:spAutoFit/>
          </a:bodyPr>
          <a:lstStyle/>
          <a:p>
            <a:pPr algn="ctr"/>
            <a:r>
              <a:rPr lang="es-EC" sz="1100" b="1" dirty="0">
                <a:solidFill>
                  <a:srgbClr val="000000"/>
                </a:solidFill>
                <a:latin typeface="+mj-lt"/>
                <a:ea typeface="Arial" panose="020B0604020202020204" pitchFamily="34" charset="0"/>
                <a:cs typeface="Times New Roman" panose="02020603050405020304" pitchFamily="18" charset="0"/>
              </a:rPr>
              <a:t>Espectro UV-VIS de </a:t>
            </a:r>
            <a:r>
              <a:rPr lang="es-EC" sz="1100" b="1" dirty="0" err="1">
                <a:solidFill>
                  <a:srgbClr val="000000"/>
                </a:solidFill>
                <a:latin typeface="+mj-lt"/>
                <a:ea typeface="Arial" panose="020B0604020202020204" pitchFamily="34" charset="0"/>
                <a:cs typeface="Times New Roman" panose="02020603050405020304" pitchFamily="18" charset="0"/>
              </a:rPr>
              <a:t>AgNPs</a:t>
            </a:r>
            <a:r>
              <a:rPr lang="es-EC" sz="1100" b="1" dirty="0">
                <a:solidFill>
                  <a:srgbClr val="000000"/>
                </a:solidFill>
                <a:latin typeface="+mj-lt"/>
                <a:ea typeface="Arial" panose="020B0604020202020204" pitchFamily="34" charset="0"/>
                <a:cs typeface="Times New Roman" panose="02020603050405020304" pitchFamily="18" charset="0"/>
              </a:rPr>
              <a:t> con diferentes concentraciones de PEDOT: PSS de las muestras mantenidas en solución y liofilizadas. </a:t>
            </a:r>
            <a:endParaRPr lang="es-EC" sz="1100" dirty="0">
              <a:latin typeface="+mj-lt"/>
              <a:cs typeface="Times New Roman" panose="02020603050405020304" pitchFamily="18" charset="0"/>
            </a:endParaRPr>
          </a:p>
        </p:txBody>
      </p:sp>
      <p:sp>
        <p:nvSpPr>
          <p:cNvPr id="19" name="Rectángulo 18"/>
          <p:cNvSpPr/>
          <p:nvPr/>
        </p:nvSpPr>
        <p:spPr>
          <a:xfrm>
            <a:off x="2627784" y="5496150"/>
            <a:ext cx="4355976" cy="58477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C" sz="1600" dirty="0" smtClean="0">
                <a:solidFill>
                  <a:srgbClr val="000000"/>
                </a:solidFill>
                <a:latin typeface="+mj-lt"/>
                <a:ea typeface="Times New Roman" panose="02020603050405020304" pitchFamily="18" charset="0"/>
              </a:rPr>
              <a:t>Cambios </a:t>
            </a:r>
            <a:r>
              <a:rPr lang="es-EC" sz="1600" dirty="0">
                <a:solidFill>
                  <a:srgbClr val="000000"/>
                </a:solidFill>
                <a:latin typeface="+mj-lt"/>
                <a:ea typeface="Times New Roman" panose="02020603050405020304" pitchFamily="18" charset="0"/>
              </a:rPr>
              <a:t>de espectro se pueden dar por un cambio en la forma o tamaño de las </a:t>
            </a:r>
            <a:r>
              <a:rPr lang="es-EC" sz="1600" dirty="0" err="1">
                <a:solidFill>
                  <a:srgbClr val="000000"/>
                </a:solidFill>
                <a:latin typeface="+mj-lt"/>
                <a:ea typeface="Times New Roman" panose="02020603050405020304" pitchFamily="18" charset="0"/>
              </a:rPr>
              <a:t>NPs</a:t>
            </a:r>
            <a:endParaRPr lang="es-EC" sz="1600" dirty="0">
              <a:latin typeface="+mj-lt"/>
            </a:endParaRPr>
          </a:p>
        </p:txBody>
      </p:sp>
    </p:spTree>
    <p:extLst>
      <p:ext uri="{BB962C8B-B14F-4D97-AF65-F5344CB8AC3E}">
        <p14:creationId xmlns:p14="http://schemas.microsoft.com/office/powerpoint/2010/main" val="977192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07604" y="3105834"/>
            <a:ext cx="7128792" cy="646331"/>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C" sz="3600" b="1" dirty="0" smtClean="0">
                <a:cs typeface="Times New Roman" panose="02020603050405020304" pitchFamily="18" charset="0"/>
              </a:rPr>
              <a:t>INTRODUCCIÓN</a:t>
            </a:r>
            <a:endParaRPr lang="es-EC" sz="3600" b="1" dirty="0">
              <a:cs typeface="Times New Roman" panose="02020603050405020304" pitchFamily="18" charset="0"/>
            </a:endParaRPr>
          </a:p>
        </p:txBody>
      </p:sp>
    </p:spTree>
    <p:extLst>
      <p:ext uri="{BB962C8B-B14F-4D97-AF65-F5344CB8AC3E}">
        <p14:creationId xmlns:p14="http://schemas.microsoft.com/office/powerpoint/2010/main" val="35865291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168" y="1336599"/>
            <a:ext cx="2094778" cy="2160239"/>
          </a:xfrm>
          <a:prstGeom prst="rect">
            <a:avLst/>
          </a:prstGeom>
        </p:spPr>
      </p:pic>
      <p:pic>
        <p:nvPicPr>
          <p:cNvPr id="6"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70168" y="1336600"/>
            <a:ext cx="2094777" cy="2160238"/>
          </a:xfr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8167" y="1336599"/>
            <a:ext cx="2094778" cy="2160239"/>
          </a:xfrm>
          <a:prstGeom prst="rect">
            <a:avLst/>
          </a:prstGeom>
        </p:spPr>
      </p:pic>
      <p:pic>
        <p:nvPicPr>
          <p:cNvPr id="8" name="Marcador de contenido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873" y="3932621"/>
            <a:ext cx="2095200" cy="2160675"/>
          </a:xfrm>
          <a:prstGeom prst="rect">
            <a:avLst/>
          </a:prstGeom>
        </p:spPr>
      </p:pic>
      <p:pic>
        <p:nvPicPr>
          <p:cNvPr id="9" name="Imagen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0168" y="3932621"/>
            <a:ext cx="2095200" cy="2160675"/>
          </a:xfrm>
          <a:prstGeom prst="rect">
            <a:avLst/>
          </a:prstGeom>
        </p:spPr>
      </p:pic>
      <p:pic>
        <p:nvPicPr>
          <p:cNvPr id="10" name="Imagen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32925" y="3932622"/>
            <a:ext cx="2094778" cy="2160239"/>
          </a:xfrm>
          <a:prstGeom prst="rect">
            <a:avLst/>
          </a:prstGeom>
        </p:spPr>
      </p:pic>
      <p:sp>
        <p:nvSpPr>
          <p:cNvPr id="11" name="Cuadro de texto 2"/>
          <p:cNvSpPr txBox="1">
            <a:spLocks noChangeArrowheads="1"/>
          </p:cNvSpPr>
          <p:nvPr/>
        </p:nvSpPr>
        <p:spPr bwMode="auto">
          <a:xfrm>
            <a:off x="99104" y="901032"/>
            <a:ext cx="2160905" cy="320040"/>
          </a:xfrm>
          <a:prstGeom prst="rect">
            <a:avLst/>
          </a:prstGeom>
          <a:noFill/>
          <a:ln w="9525">
            <a:noFill/>
            <a:miter lim="800000"/>
            <a:headEnd/>
            <a:tailEnd/>
          </a:ln>
        </p:spPr>
        <p:txBody>
          <a:bodyPr rot="0" vert="horz" wrap="square" lIns="91440" tIns="45720" rIns="91440" bIns="45720" anchor="t" anchorCtr="0">
            <a:noAutofit/>
          </a:bodyPr>
          <a:lstStyle/>
          <a:p>
            <a:pPr algn="ctr">
              <a:lnSpc>
                <a:spcPct val="200000"/>
              </a:lnSpc>
              <a:spcAft>
                <a:spcPts val="600"/>
              </a:spcAft>
            </a:pPr>
            <a:r>
              <a:rPr lang="es-EC" sz="1100" b="1" dirty="0" err="1">
                <a:solidFill>
                  <a:srgbClr val="000000"/>
                </a:solidFill>
                <a:effectLst/>
                <a:latin typeface="+mj-lt"/>
                <a:ea typeface="Arial" panose="020B0604020202020204" pitchFamily="34" charset="0"/>
              </a:rPr>
              <a:t>AgNPs</a:t>
            </a:r>
            <a:r>
              <a:rPr lang="es-EC" sz="1100" b="1" dirty="0">
                <a:solidFill>
                  <a:srgbClr val="000000"/>
                </a:solidFill>
                <a:effectLst/>
                <a:latin typeface="+mj-lt"/>
                <a:ea typeface="Arial" panose="020B0604020202020204" pitchFamily="34" charset="0"/>
              </a:rPr>
              <a:t> 0% de PEDOT: PSS</a:t>
            </a:r>
            <a:endParaRPr lang="en-US" sz="1100" dirty="0">
              <a:solidFill>
                <a:srgbClr val="000000"/>
              </a:solidFill>
              <a:effectLst/>
              <a:latin typeface="+mj-lt"/>
              <a:ea typeface="Arial" panose="020B0604020202020204" pitchFamily="34" charset="0"/>
            </a:endParaRPr>
          </a:p>
        </p:txBody>
      </p:sp>
      <p:sp>
        <p:nvSpPr>
          <p:cNvPr id="12" name="Cuadro de texto 2"/>
          <p:cNvSpPr txBox="1">
            <a:spLocks noChangeArrowheads="1"/>
          </p:cNvSpPr>
          <p:nvPr/>
        </p:nvSpPr>
        <p:spPr bwMode="auto">
          <a:xfrm>
            <a:off x="2358986" y="901032"/>
            <a:ext cx="2517140" cy="320040"/>
          </a:xfrm>
          <a:prstGeom prst="rect">
            <a:avLst/>
          </a:prstGeom>
          <a:noFill/>
          <a:ln w="9525">
            <a:noFill/>
            <a:miter lim="800000"/>
            <a:headEnd/>
            <a:tailEnd/>
          </a:ln>
        </p:spPr>
        <p:txBody>
          <a:bodyPr rot="0" vert="horz" wrap="square" lIns="91440" tIns="45720" rIns="91440" bIns="45720" anchor="t" anchorCtr="0">
            <a:noAutofit/>
          </a:bodyPr>
          <a:lstStyle/>
          <a:p>
            <a:pPr algn="ctr">
              <a:lnSpc>
                <a:spcPct val="200000"/>
              </a:lnSpc>
              <a:spcAft>
                <a:spcPts val="600"/>
              </a:spcAft>
            </a:pPr>
            <a:r>
              <a:rPr lang="es-EC" sz="1100" b="1" dirty="0" err="1">
                <a:solidFill>
                  <a:srgbClr val="000000"/>
                </a:solidFill>
                <a:effectLst/>
                <a:latin typeface="+mj-lt"/>
                <a:ea typeface="Arial" panose="020B0604020202020204" pitchFamily="34" charset="0"/>
              </a:rPr>
              <a:t>AgNPs</a:t>
            </a:r>
            <a:r>
              <a:rPr lang="es-EC" sz="1100" b="1" dirty="0">
                <a:solidFill>
                  <a:srgbClr val="000000"/>
                </a:solidFill>
                <a:effectLst/>
                <a:latin typeface="+mj-lt"/>
                <a:ea typeface="Arial" panose="020B0604020202020204" pitchFamily="34" charset="0"/>
              </a:rPr>
              <a:t> 0.2% de PEDOT: PSS</a:t>
            </a:r>
            <a:endParaRPr lang="en-US" sz="1100" dirty="0">
              <a:solidFill>
                <a:srgbClr val="000000"/>
              </a:solidFill>
              <a:effectLst/>
              <a:latin typeface="+mj-lt"/>
              <a:ea typeface="Arial" panose="020B0604020202020204" pitchFamily="34" charset="0"/>
            </a:endParaRPr>
          </a:p>
        </p:txBody>
      </p:sp>
      <p:sp>
        <p:nvSpPr>
          <p:cNvPr id="13" name="Cuadro de texto 2"/>
          <p:cNvSpPr txBox="1">
            <a:spLocks noChangeArrowheads="1"/>
          </p:cNvSpPr>
          <p:nvPr/>
        </p:nvSpPr>
        <p:spPr bwMode="auto">
          <a:xfrm>
            <a:off x="4927796" y="901032"/>
            <a:ext cx="2255520" cy="320040"/>
          </a:xfrm>
          <a:prstGeom prst="rect">
            <a:avLst/>
          </a:prstGeom>
          <a:noFill/>
          <a:ln w="9525">
            <a:noFill/>
            <a:miter lim="800000"/>
            <a:headEnd/>
            <a:tailEnd/>
          </a:ln>
        </p:spPr>
        <p:txBody>
          <a:bodyPr rot="0" vert="horz" wrap="square" lIns="91440" tIns="45720" rIns="91440" bIns="45720" anchor="t" anchorCtr="0">
            <a:noAutofit/>
          </a:bodyPr>
          <a:lstStyle/>
          <a:p>
            <a:pPr algn="ctr">
              <a:lnSpc>
                <a:spcPct val="200000"/>
              </a:lnSpc>
              <a:spcAft>
                <a:spcPts val="600"/>
              </a:spcAft>
            </a:pPr>
            <a:r>
              <a:rPr lang="es-EC" sz="1100" b="1" dirty="0" err="1">
                <a:solidFill>
                  <a:srgbClr val="000000"/>
                </a:solidFill>
                <a:effectLst/>
                <a:latin typeface="+mj-lt"/>
                <a:ea typeface="Arial" panose="020B0604020202020204" pitchFamily="34" charset="0"/>
              </a:rPr>
              <a:t>AgNPs</a:t>
            </a:r>
            <a:r>
              <a:rPr lang="es-EC" sz="1100" b="1" dirty="0">
                <a:solidFill>
                  <a:srgbClr val="000000"/>
                </a:solidFill>
                <a:effectLst/>
                <a:latin typeface="+mj-lt"/>
                <a:ea typeface="Arial" panose="020B0604020202020204" pitchFamily="34" charset="0"/>
              </a:rPr>
              <a:t> 0.5% de PEDOT: PSS</a:t>
            </a:r>
            <a:endParaRPr lang="en-US" sz="1100" dirty="0">
              <a:solidFill>
                <a:srgbClr val="000000"/>
              </a:solidFill>
              <a:effectLst/>
              <a:latin typeface="+mj-lt"/>
              <a:ea typeface="Arial" panose="020B0604020202020204" pitchFamily="34" charset="0"/>
            </a:endParaRPr>
          </a:p>
        </p:txBody>
      </p:sp>
      <p:sp>
        <p:nvSpPr>
          <p:cNvPr id="14" name="Cuadro de texto 2"/>
          <p:cNvSpPr txBox="1">
            <a:spLocks noChangeArrowheads="1"/>
          </p:cNvSpPr>
          <p:nvPr/>
        </p:nvSpPr>
        <p:spPr bwMode="auto">
          <a:xfrm>
            <a:off x="-18030" y="3477588"/>
            <a:ext cx="2255520" cy="320040"/>
          </a:xfrm>
          <a:prstGeom prst="rect">
            <a:avLst/>
          </a:prstGeom>
          <a:noFill/>
          <a:ln w="9525">
            <a:noFill/>
            <a:miter lim="800000"/>
            <a:headEnd/>
            <a:tailEnd/>
          </a:ln>
        </p:spPr>
        <p:txBody>
          <a:bodyPr rot="0" vert="horz" wrap="square" lIns="91440" tIns="45720" rIns="91440" bIns="45720" anchor="t" anchorCtr="0">
            <a:noAutofit/>
          </a:bodyPr>
          <a:lstStyle/>
          <a:p>
            <a:pPr algn="ctr">
              <a:lnSpc>
                <a:spcPct val="200000"/>
              </a:lnSpc>
              <a:spcAft>
                <a:spcPts val="600"/>
              </a:spcAft>
            </a:pPr>
            <a:r>
              <a:rPr lang="es-EC" sz="1100" b="1" dirty="0" err="1">
                <a:solidFill>
                  <a:srgbClr val="000000"/>
                </a:solidFill>
                <a:effectLst/>
                <a:latin typeface="+mj-lt"/>
                <a:ea typeface="Arial" panose="020B0604020202020204" pitchFamily="34" charset="0"/>
              </a:rPr>
              <a:t>AgNPs</a:t>
            </a:r>
            <a:r>
              <a:rPr lang="es-EC" sz="1100" b="1" dirty="0">
                <a:solidFill>
                  <a:srgbClr val="000000"/>
                </a:solidFill>
                <a:effectLst/>
                <a:latin typeface="+mj-lt"/>
                <a:ea typeface="Arial" panose="020B0604020202020204" pitchFamily="34" charset="0"/>
              </a:rPr>
              <a:t> 1.0% de PEDOT: PSS</a:t>
            </a:r>
            <a:endParaRPr lang="en-US" sz="1100" dirty="0">
              <a:solidFill>
                <a:srgbClr val="000000"/>
              </a:solidFill>
              <a:effectLst/>
              <a:latin typeface="+mj-lt"/>
              <a:ea typeface="Arial" panose="020B0604020202020204" pitchFamily="34" charset="0"/>
            </a:endParaRPr>
          </a:p>
        </p:txBody>
      </p:sp>
      <p:sp>
        <p:nvSpPr>
          <p:cNvPr id="15" name="Cuadro de texto 2"/>
          <p:cNvSpPr txBox="1">
            <a:spLocks noChangeArrowheads="1"/>
          </p:cNvSpPr>
          <p:nvPr/>
        </p:nvSpPr>
        <p:spPr bwMode="auto">
          <a:xfrm>
            <a:off x="2548767" y="3498347"/>
            <a:ext cx="2255520" cy="320040"/>
          </a:xfrm>
          <a:prstGeom prst="rect">
            <a:avLst/>
          </a:prstGeom>
          <a:noFill/>
          <a:ln w="9525">
            <a:noFill/>
            <a:miter lim="800000"/>
            <a:headEnd/>
            <a:tailEnd/>
          </a:ln>
        </p:spPr>
        <p:txBody>
          <a:bodyPr rot="0" vert="horz" wrap="square" lIns="91440" tIns="45720" rIns="91440" bIns="45720" anchor="t" anchorCtr="0">
            <a:noAutofit/>
          </a:bodyPr>
          <a:lstStyle/>
          <a:p>
            <a:pPr algn="ctr">
              <a:lnSpc>
                <a:spcPct val="200000"/>
              </a:lnSpc>
              <a:spcAft>
                <a:spcPts val="600"/>
              </a:spcAft>
            </a:pPr>
            <a:r>
              <a:rPr lang="es-EC" sz="1100" b="1" dirty="0">
                <a:solidFill>
                  <a:srgbClr val="000000"/>
                </a:solidFill>
                <a:effectLst/>
                <a:latin typeface="+mj-lt"/>
                <a:ea typeface="Arial" panose="020B0604020202020204" pitchFamily="34" charset="0"/>
              </a:rPr>
              <a:t>AgNPs </a:t>
            </a:r>
            <a:r>
              <a:rPr lang="es-EC" sz="1100" b="1" dirty="0" smtClean="0">
                <a:solidFill>
                  <a:srgbClr val="000000"/>
                </a:solidFill>
                <a:effectLst/>
                <a:latin typeface="+mj-lt"/>
                <a:ea typeface="Arial" panose="020B0604020202020204" pitchFamily="34" charset="0"/>
              </a:rPr>
              <a:t>1.5% </a:t>
            </a:r>
            <a:r>
              <a:rPr lang="es-EC" sz="1100" b="1" dirty="0">
                <a:solidFill>
                  <a:srgbClr val="000000"/>
                </a:solidFill>
                <a:effectLst/>
                <a:latin typeface="+mj-lt"/>
                <a:ea typeface="Arial" panose="020B0604020202020204" pitchFamily="34" charset="0"/>
              </a:rPr>
              <a:t>de PEDOT:</a:t>
            </a:r>
            <a:r>
              <a:rPr lang="es-EC" sz="1100" dirty="0">
                <a:solidFill>
                  <a:srgbClr val="000000"/>
                </a:solidFill>
                <a:effectLst/>
                <a:latin typeface="+mj-lt"/>
                <a:ea typeface="Arial" panose="020B0604020202020204" pitchFamily="34" charset="0"/>
              </a:rPr>
              <a:t> </a:t>
            </a:r>
            <a:r>
              <a:rPr lang="es-EC" sz="1100" b="1" dirty="0">
                <a:solidFill>
                  <a:srgbClr val="000000"/>
                </a:solidFill>
                <a:effectLst/>
                <a:latin typeface="+mj-lt"/>
                <a:ea typeface="Arial" panose="020B0604020202020204" pitchFamily="34" charset="0"/>
              </a:rPr>
              <a:t>PSS</a:t>
            </a:r>
            <a:endParaRPr lang="en-US" sz="1100" dirty="0">
              <a:solidFill>
                <a:srgbClr val="000000"/>
              </a:solidFill>
              <a:effectLst/>
              <a:latin typeface="+mj-lt"/>
              <a:ea typeface="Arial" panose="020B0604020202020204" pitchFamily="34" charset="0"/>
            </a:endParaRPr>
          </a:p>
        </p:txBody>
      </p:sp>
      <p:sp>
        <p:nvSpPr>
          <p:cNvPr id="16" name="Cuadro de texto 2"/>
          <p:cNvSpPr txBox="1">
            <a:spLocks noChangeArrowheads="1"/>
          </p:cNvSpPr>
          <p:nvPr/>
        </p:nvSpPr>
        <p:spPr bwMode="auto">
          <a:xfrm>
            <a:off x="4952554" y="3499367"/>
            <a:ext cx="2255520" cy="320040"/>
          </a:xfrm>
          <a:prstGeom prst="rect">
            <a:avLst/>
          </a:prstGeom>
          <a:noFill/>
          <a:ln w="9525">
            <a:noFill/>
            <a:miter lim="800000"/>
            <a:headEnd/>
            <a:tailEnd/>
          </a:ln>
        </p:spPr>
        <p:txBody>
          <a:bodyPr rot="0" vert="horz" wrap="square" lIns="91440" tIns="45720" rIns="91440" bIns="45720" anchor="t" anchorCtr="0">
            <a:noAutofit/>
          </a:bodyPr>
          <a:lstStyle/>
          <a:p>
            <a:pPr algn="ctr">
              <a:lnSpc>
                <a:spcPct val="200000"/>
              </a:lnSpc>
              <a:spcAft>
                <a:spcPts val="600"/>
              </a:spcAft>
            </a:pPr>
            <a:r>
              <a:rPr lang="es-EC" sz="1100" b="1" dirty="0" err="1">
                <a:solidFill>
                  <a:srgbClr val="000000"/>
                </a:solidFill>
                <a:effectLst/>
                <a:latin typeface="+mj-lt"/>
                <a:ea typeface="Arial" panose="020B0604020202020204" pitchFamily="34" charset="0"/>
              </a:rPr>
              <a:t>AgNPs</a:t>
            </a:r>
            <a:r>
              <a:rPr lang="es-EC" sz="1100" b="1" dirty="0">
                <a:solidFill>
                  <a:srgbClr val="000000"/>
                </a:solidFill>
                <a:effectLst/>
                <a:latin typeface="+mj-lt"/>
                <a:ea typeface="Arial" panose="020B0604020202020204" pitchFamily="34" charset="0"/>
              </a:rPr>
              <a:t> 2.0% de PEDOT: PSS</a:t>
            </a:r>
            <a:endParaRPr lang="en-US" sz="1100" dirty="0">
              <a:solidFill>
                <a:srgbClr val="000000"/>
              </a:solidFill>
              <a:effectLst/>
              <a:latin typeface="+mj-lt"/>
              <a:ea typeface="Arial" panose="020B0604020202020204" pitchFamily="34" charset="0"/>
            </a:endParaRPr>
          </a:p>
        </p:txBody>
      </p:sp>
      <p:sp>
        <p:nvSpPr>
          <p:cNvPr id="17" name="Rectángulo 16"/>
          <p:cNvSpPr/>
          <p:nvPr/>
        </p:nvSpPr>
        <p:spPr>
          <a:xfrm>
            <a:off x="-27608" y="6313054"/>
            <a:ext cx="7191896" cy="261610"/>
          </a:xfrm>
          <a:prstGeom prst="rect">
            <a:avLst/>
          </a:prstGeom>
        </p:spPr>
        <p:txBody>
          <a:bodyPr wrap="square">
            <a:spAutoFit/>
          </a:bodyPr>
          <a:lstStyle/>
          <a:p>
            <a:pPr algn="ctr"/>
            <a:r>
              <a:rPr lang="es-EC" sz="1100" b="1" dirty="0">
                <a:solidFill>
                  <a:srgbClr val="000000"/>
                </a:solidFill>
                <a:latin typeface="+mj-lt"/>
                <a:ea typeface="Arial" panose="020B0604020202020204" pitchFamily="34" charset="0"/>
                <a:cs typeface="Times New Roman" panose="02020603050405020304" pitchFamily="18" charset="0"/>
              </a:rPr>
              <a:t>Imágenes TEM de AgNPs con diferentes concentraciones de PEDOT: PSS </a:t>
            </a:r>
            <a:r>
              <a:rPr lang="es-EC" sz="1100" b="1" dirty="0" smtClean="0">
                <a:solidFill>
                  <a:srgbClr val="000000"/>
                </a:solidFill>
                <a:latin typeface="+mj-lt"/>
                <a:ea typeface="Arial" panose="020B0604020202020204" pitchFamily="34" charset="0"/>
                <a:cs typeface="Times New Roman" panose="02020603050405020304" pitchFamily="18" charset="0"/>
              </a:rPr>
              <a:t> </a:t>
            </a:r>
            <a:r>
              <a:rPr lang="es-EC" sz="1100" b="1" dirty="0">
                <a:solidFill>
                  <a:srgbClr val="000000"/>
                </a:solidFill>
                <a:latin typeface="+mj-lt"/>
                <a:ea typeface="Arial" panose="020B0604020202020204" pitchFamily="34" charset="0"/>
                <a:cs typeface="Times New Roman" panose="02020603050405020304" pitchFamily="18" charset="0"/>
              </a:rPr>
              <a:t>liofilizadas. </a:t>
            </a:r>
            <a:endParaRPr lang="es-EC" sz="1100" dirty="0">
              <a:latin typeface="+mj-lt"/>
            </a:endParaRPr>
          </a:p>
        </p:txBody>
      </p:sp>
      <p:sp>
        <p:nvSpPr>
          <p:cNvPr id="19" name="Rectángulo 18"/>
          <p:cNvSpPr/>
          <p:nvPr/>
        </p:nvSpPr>
        <p:spPr>
          <a:xfrm>
            <a:off x="7500963" y="3197722"/>
            <a:ext cx="1440873" cy="9233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C" dirty="0" smtClean="0">
                <a:solidFill>
                  <a:srgbClr val="000000"/>
                </a:solidFill>
                <a:latin typeface="+mj-lt"/>
                <a:ea typeface="Times New Roman" panose="02020603050405020304" pitchFamily="18" charset="0"/>
              </a:rPr>
              <a:t>No existe cambio en la forma</a:t>
            </a:r>
            <a:endParaRPr lang="es-EC" dirty="0">
              <a:latin typeface="+mj-lt"/>
            </a:endParaRPr>
          </a:p>
        </p:txBody>
      </p:sp>
      <p:sp>
        <p:nvSpPr>
          <p:cNvPr id="18" name="CuadroTexto 17"/>
          <p:cNvSpPr txBox="1"/>
          <p:nvPr/>
        </p:nvSpPr>
        <p:spPr>
          <a:xfrm>
            <a:off x="1492409" y="97468"/>
            <a:ext cx="6201826" cy="523220"/>
          </a:xfrm>
          <a:prstGeom prst="rect">
            <a:avLst/>
          </a:prstGeom>
          <a:noFill/>
        </p:spPr>
        <p:txBody>
          <a:bodyPr wrap="none" rtlCol="0">
            <a:spAutoFit/>
          </a:bodyPr>
          <a:lstStyle/>
          <a:p>
            <a:pPr algn="ctr"/>
            <a:r>
              <a:rPr lang="es-ES" sz="2800" b="1" dirty="0" smtClean="0">
                <a:latin typeface="+mj-lt"/>
                <a:cs typeface="Times New Roman" panose="02020603050405020304" pitchFamily="18" charset="0"/>
              </a:rPr>
              <a:t>Comparación </a:t>
            </a:r>
            <a:r>
              <a:rPr lang="es-ES" sz="2800" b="1" dirty="0">
                <a:latin typeface="+mj-lt"/>
                <a:cs typeface="Times New Roman" panose="02020603050405020304" pitchFamily="18" charset="0"/>
              </a:rPr>
              <a:t>de </a:t>
            </a:r>
            <a:r>
              <a:rPr lang="es-ES" sz="2800" b="1" dirty="0" smtClean="0">
                <a:latin typeface="+mj-lt"/>
                <a:cs typeface="Times New Roman" panose="02020603050405020304" pitchFamily="18" charset="0"/>
              </a:rPr>
              <a:t>AgNPs liofilizadas</a:t>
            </a:r>
            <a:endParaRPr lang="es-EC" sz="2800" b="1" dirty="0">
              <a:latin typeface="+mj-lt"/>
              <a:cs typeface="Times New Roman" panose="02020603050405020304" pitchFamily="18" charset="0"/>
            </a:endParaRPr>
          </a:p>
        </p:txBody>
      </p:sp>
      <p:cxnSp>
        <p:nvCxnSpPr>
          <p:cNvPr id="20" name="Conector recto 19"/>
          <p:cNvCxnSpPr/>
          <p:nvPr/>
        </p:nvCxnSpPr>
        <p:spPr>
          <a:xfrm>
            <a:off x="5112088" y="5942329"/>
            <a:ext cx="252000" cy="0"/>
          </a:xfrm>
          <a:prstGeom prst="line">
            <a:avLst/>
          </a:prstGeom>
          <a:ln w="19050"/>
        </p:spPr>
        <p:style>
          <a:lnRef idx="1">
            <a:schemeClr val="dk1"/>
          </a:lnRef>
          <a:fillRef idx="0">
            <a:schemeClr val="dk1"/>
          </a:fillRef>
          <a:effectRef idx="0">
            <a:schemeClr val="dk1"/>
          </a:effectRef>
          <a:fontRef idx="minor">
            <a:schemeClr val="tx1"/>
          </a:fontRef>
        </p:style>
      </p:cxnSp>
      <p:sp>
        <p:nvSpPr>
          <p:cNvPr id="21" name="Cuadro de texto 2"/>
          <p:cNvSpPr txBox="1">
            <a:spLocks noChangeArrowheads="1"/>
          </p:cNvSpPr>
          <p:nvPr/>
        </p:nvSpPr>
        <p:spPr bwMode="auto">
          <a:xfrm>
            <a:off x="4876126" y="5622289"/>
            <a:ext cx="773606" cy="320040"/>
          </a:xfrm>
          <a:prstGeom prst="rect">
            <a:avLst/>
          </a:prstGeom>
          <a:noFill/>
          <a:ln w="9525">
            <a:noFill/>
            <a:miter lim="800000"/>
            <a:headEnd/>
            <a:tailEnd/>
          </a:ln>
        </p:spPr>
        <p:txBody>
          <a:bodyPr rot="0" vert="horz" wrap="square" lIns="91440" tIns="45720" rIns="91440" bIns="45720" anchor="t" anchorCtr="0">
            <a:noAutofit/>
          </a:bodyPr>
          <a:lstStyle/>
          <a:p>
            <a:pPr algn="ctr">
              <a:lnSpc>
                <a:spcPct val="200000"/>
              </a:lnSpc>
              <a:spcAft>
                <a:spcPts val="600"/>
              </a:spcAft>
            </a:pPr>
            <a:r>
              <a:rPr lang="es-EC" sz="900" b="1" dirty="0">
                <a:solidFill>
                  <a:srgbClr val="000000"/>
                </a:solidFill>
                <a:latin typeface="+mj-lt"/>
                <a:ea typeface="Arial" panose="020B0604020202020204" pitchFamily="34" charset="0"/>
              </a:rPr>
              <a:t>1</a:t>
            </a:r>
            <a:r>
              <a:rPr lang="es-EC" sz="900" b="1" dirty="0" smtClean="0">
                <a:solidFill>
                  <a:srgbClr val="000000"/>
                </a:solidFill>
                <a:effectLst/>
                <a:latin typeface="+mj-lt"/>
                <a:ea typeface="Arial" panose="020B0604020202020204" pitchFamily="34" charset="0"/>
              </a:rPr>
              <a:t>00nm</a:t>
            </a:r>
            <a:endParaRPr lang="en-US" sz="900" dirty="0">
              <a:solidFill>
                <a:srgbClr val="000000"/>
              </a:solidFill>
              <a:effectLst/>
              <a:latin typeface="+mj-lt"/>
              <a:ea typeface="Arial" panose="020B0604020202020204" pitchFamily="34" charset="0"/>
            </a:endParaRPr>
          </a:p>
        </p:txBody>
      </p:sp>
      <p:sp>
        <p:nvSpPr>
          <p:cNvPr id="22" name="Cuadro de texto 2"/>
          <p:cNvSpPr txBox="1">
            <a:spLocks noChangeArrowheads="1"/>
          </p:cNvSpPr>
          <p:nvPr/>
        </p:nvSpPr>
        <p:spPr bwMode="auto">
          <a:xfrm>
            <a:off x="3131840" y="5629240"/>
            <a:ext cx="773606" cy="320040"/>
          </a:xfrm>
          <a:prstGeom prst="rect">
            <a:avLst/>
          </a:prstGeom>
          <a:noFill/>
          <a:ln w="9525">
            <a:noFill/>
            <a:miter lim="800000"/>
            <a:headEnd/>
            <a:tailEnd/>
          </a:ln>
        </p:spPr>
        <p:txBody>
          <a:bodyPr rot="0" vert="horz" wrap="square" lIns="91440" tIns="45720" rIns="91440" bIns="45720" anchor="t" anchorCtr="0">
            <a:noAutofit/>
          </a:bodyPr>
          <a:lstStyle/>
          <a:p>
            <a:pPr algn="ctr">
              <a:lnSpc>
                <a:spcPct val="200000"/>
              </a:lnSpc>
              <a:spcAft>
                <a:spcPts val="600"/>
              </a:spcAft>
            </a:pPr>
            <a:r>
              <a:rPr lang="es-EC" sz="900" b="1" dirty="0" smtClean="0">
                <a:solidFill>
                  <a:srgbClr val="000000"/>
                </a:solidFill>
                <a:latin typeface="+mj-lt"/>
                <a:ea typeface="Arial" panose="020B0604020202020204" pitchFamily="34" charset="0"/>
              </a:rPr>
              <a:t>5</a:t>
            </a:r>
            <a:r>
              <a:rPr lang="es-EC" sz="900" b="1" dirty="0" smtClean="0">
                <a:solidFill>
                  <a:srgbClr val="000000"/>
                </a:solidFill>
                <a:effectLst/>
                <a:latin typeface="+mj-lt"/>
                <a:ea typeface="Arial" panose="020B0604020202020204" pitchFamily="34" charset="0"/>
              </a:rPr>
              <a:t>00nm</a:t>
            </a:r>
            <a:endParaRPr lang="en-US" sz="900" dirty="0">
              <a:solidFill>
                <a:srgbClr val="000000"/>
              </a:solidFill>
              <a:effectLst/>
              <a:latin typeface="+mj-lt"/>
              <a:ea typeface="Arial" panose="020B0604020202020204" pitchFamily="34" charset="0"/>
            </a:endParaRPr>
          </a:p>
        </p:txBody>
      </p:sp>
      <p:cxnSp>
        <p:nvCxnSpPr>
          <p:cNvPr id="23" name="Conector recto 22"/>
          <p:cNvCxnSpPr/>
          <p:nvPr/>
        </p:nvCxnSpPr>
        <p:spPr>
          <a:xfrm>
            <a:off x="3275856" y="5937541"/>
            <a:ext cx="4860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4" name="Conector recto 23"/>
          <p:cNvCxnSpPr/>
          <p:nvPr/>
        </p:nvCxnSpPr>
        <p:spPr>
          <a:xfrm>
            <a:off x="251520" y="5936558"/>
            <a:ext cx="2520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5" name="Conector recto 24"/>
          <p:cNvCxnSpPr/>
          <p:nvPr/>
        </p:nvCxnSpPr>
        <p:spPr>
          <a:xfrm>
            <a:off x="2627784" y="3356992"/>
            <a:ext cx="252000" cy="0"/>
          </a:xfrm>
          <a:prstGeom prst="line">
            <a:avLst/>
          </a:prstGeom>
          <a:ln w="19050"/>
        </p:spPr>
        <p:style>
          <a:lnRef idx="1">
            <a:schemeClr val="dk1"/>
          </a:lnRef>
          <a:fillRef idx="0">
            <a:schemeClr val="dk1"/>
          </a:fillRef>
          <a:effectRef idx="0">
            <a:schemeClr val="dk1"/>
          </a:effectRef>
          <a:fontRef idx="minor">
            <a:schemeClr val="tx1"/>
          </a:fontRef>
        </p:style>
      </p:cxnSp>
      <p:sp>
        <p:nvSpPr>
          <p:cNvPr id="26" name="Cuadro de texto 2"/>
          <p:cNvSpPr txBox="1">
            <a:spLocks noChangeArrowheads="1"/>
          </p:cNvSpPr>
          <p:nvPr/>
        </p:nvSpPr>
        <p:spPr bwMode="auto">
          <a:xfrm>
            <a:off x="53978" y="5616001"/>
            <a:ext cx="773606" cy="320040"/>
          </a:xfrm>
          <a:prstGeom prst="rect">
            <a:avLst/>
          </a:prstGeom>
          <a:noFill/>
          <a:ln w="9525">
            <a:noFill/>
            <a:miter lim="800000"/>
            <a:headEnd/>
            <a:tailEnd/>
          </a:ln>
        </p:spPr>
        <p:txBody>
          <a:bodyPr rot="0" vert="horz" wrap="square" lIns="91440" tIns="45720" rIns="91440" bIns="45720" anchor="t" anchorCtr="0">
            <a:noAutofit/>
          </a:bodyPr>
          <a:lstStyle/>
          <a:p>
            <a:pPr algn="ctr">
              <a:lnSpc>
                <a:spcPct val="200000"/>
              </a:lnSpc>
              <a:spcAft>
                <a:spcPts val="600"/>
              </a:spcAft>
            </a:pPr>
            <a:r>
              <a:rPr lang="es-EC" sz="900" b="1" dirty="0">
                <a:solidFill>
                  <a:srgbClr val="000000"/>
                </a:solidFill>
                <a:latin typeface="+mj-lt"/>
                <a:ea typeface="Arial" panose="020B0604020202020204" pitchFamily="34" charset="0"/>
              </a:rPr>
              <a:t>2</a:t>
            </a:r>
            <a:r>
              <a:rPr lang="es-EC" sz="900" b="1" dirty="0" smtClean="0">
                <a:solidFill>
                  <a:srgbClr val="000000"/>
                </a:solidFill>
                <a:effectLst/>
                <a:latin typeface="+mj-lt"/>
                <a:ea typeface="Arial" panose="020B0604020202020204" pitchFamily="34" charset="0"/>
              </a:rPr>
              <a:t>00nm</a:t>
            </a:r>
            <a:endParaRPr lang="en-US" sz="900" dirty="0">
              <a:solidFill>
                <a:srgbClr val="000000"/>
              </a:solidFill>
              <a:effectLst/>
              <a:latin typeface="+mj-lt"/>
              <a:ea typeface="Arial" panose="020B0604020202020204" pitchFamily="34" charset="0"/>
            </a:endParaRPr>
          </a:p>
        </p:txBody>
      </p:sp>
      <p:cxnSp>
        <p:nvCxnSpPr>
          <p:cNvPr id="27" name="Conector recto 26"/>
          <p:cNvCxnSpPr/>
          <p:nvPr/>
        </p:nvCxnSpPr>
        <p:spPr>
          <a:xfrm>
            <a:off x="287568" y="3356992"/>
            <a:ext cx="3960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8" name="Conector recto 27"/>
          <p:cNvCxnSpPr/>
          <p:nvPr/>
        </p:nvCxnSpPr>
        <p:spPr>
          <a:xfrm>
            <a:off x="5220072" y="3356992"/>
            <a:ext cx="288000" cy="0"/>
          </a:xfrm>
          <a:prstGeom prst="line">
            <a:avLst/>
          </a:prstGeom>
          <a:ln w="19050"/>
        </p:spPr>
        <p:style>
          <a:lnRef idx="1">
            <a:schemeClr val="dk1"/>
          </a:lnRef>
          <a:fillRef idx="0">
            <a:schemeClr val="dk1"/>
          </a:fillRef>
          <a:effectRef idx="0">
            <a:schemeClr val="dk1"/>
          </a:effectRef>
          <a:fontRef idx="minor">
            <a:schemeClr val="tx1"/>
          </a:fontRef>
        </p:style>
      </p:cxnSp>
      <p:sp>
        <p:nvSpPr>
          <p:cNvPr id="29" name="Cuadro de texto 2"/>
          <p:cNvSpPr txBox="1">
            <a:spLocks noChangeArrowheads="1"/>
          </p:cNvSpPr>
          <p:nvPr/>
        </p:nvSpPr>
        <p:spPr bwMode="auto">
          <a:xfrm>
            <a:off x="5022530" y="3036952"/>
            <a:ext cx="773606" cy="320040"/>
          </a:xfrm>
          <a:prstGeom prst="rect">
            <a:avLst/>
          </a:prstGeom>
          <a:noFill/>
          <a:ln w="9525">
            <a:noFill/>
            <a:miter lim="800000"/>
            <a:headEnd/>
            <a:tailEnd/>
          </a:ln>
        </p:spPr>
        <p:txBody>
          <a:bodyPr rot="0" vert="horz" wrap="square" lIns="91440" tIns="45720" rIns="91440" bIns="45720" anchor="t" anchorCtr="0">
            <a:noAutofit/>
          </a:bodyPr>
          <a:lstStyle/>
          <a:p>
            <a:pPr algn="ctr">
              <a:lnSpc>
                <a:spcPct val="200000"/>
              </a:lnSpc>
              <a:spcAft>
                <a:spcPts val="600"/>
              </a:spcAft>
            </a:pPr>
            <a:r>
              <a:rPr lang="es-EC" sz="900" b="1" dirty="0" smtClean="0">
                <a:solidFill>
                  <a:srgbClr val="000000"/>
                </a:solidFill>
                <a:latin typeface="+mj-lt"/>
                <a:ea typeface="Arial" panose="020B0604020202020204" pitchFamily="34" charset="0"/>
              </a:rPr>
              <a:t>2</a:t>
            </a:r>
            <a:r>
              <a:rPr lang="es-EC" sz="900" b="1" dirty="0" smtClean="0">
                <a:solidFill>
                  <a:srgbClr val="000000"/>
                </a:solidFill>
                <a:effectLst/>
                <a:latin typeface="+mj-lt"/>
                <a:ea typeface="Arial" panose="020B0604020202020204" pitchFamily="34" charset="0"/>
              </a:rPr>
              <a:t>00nm</a:t>
            </a:r>
            <a:endParaRPr lang="en-US" sz="900" dirty="0">
              <a:solidFill>
                <a:srgbClr val="000000"/>
              </a:solidFill>
              <a:effectLst/>
              <a:latin typeface="+mj-lt"/>
              <a:ea typeface="Arial" panose="020B0604020202020204" pitchFamily="34" charset="0"/>
            </a:endParaRPr>
          </a:p>
        </p:txBody>
      </p:sp>
      <p:sp>
        <p:nvSpPr>
          <p:cNvPr id="30" name="Cuadro de texto 2"/>
          <p:cNvSpPr txBox="1">
            <a:spLocks noChangeArrowheads="1"/>
          </p:cNvSpPr>
          <p:nvPr/>
        </p:nvSpPr>
        <p:spPr bwMode="auto">
          <a:xfrm>
            <a:off x="2411760" y="3036952"/>
            <a:ext cx="773606" cy="320040"/>
          </a:xfrm>
          <a:prstGeom prst="rect">
            <a:avLst/>
          </a:prstGeom>
          <a:noFill/>
          <a:ln w="9525">
            <a:noFill/>
            <a:miter lim="800000"/>
            <a:headEnd/>
            <a:tailEnd/>
          </a:ln>
        </p:spPr>
        <p:txBody>
          <a:bodyPr rot="0" vert="horz" wrap="square" lIns="91440" tIns="45720" rIns="91440" bIns="45720" anchor="t" anchorCtr="0">
            <a:noAutofit/>
          </a:bodyPr>
          <a:lstStyle/>
          <a:p>
            <a:pPr algn="ctr">
              <a:lnSpc>
                <a:spcPct val="200000"/>
              </a:lnSpc>
              <a:spcAft>
                <a:spcPts val="600"/>
              </a:spcAft>
            </a:pPr>
            <a:r>
              <a:rPr lang="es-EC" sz="900" b="1" dirty="0" smtClean="0">
                <a:solidFill>
                  <a:srgbClr val="000000"/>
                </a:solidFill>
                <a:latin typeface="+mj-lt"/>
                <a:ea typeface="Arial" panose="020B0604020202020204" pitchFamily="34" charset="0"/>
              </a:rPr>
              <a:t>2</a:t>
            </a:r>
            <a:r>
              <a:rPr lang="es-EC" sz="900" b="1" dirty="0" smtClean="0">
                <a:solidFill>
                  <a:srgbClr val="000000"/>
                </a:solidFill>
                <a:effectLst/>
                <a:latin typeface="+mj-lt"/>
                <a:ea typeface="Arial" panose="020B0604020202020204" pitchFamily="34" charset="0"/>
              </a:rPr>
              <a:t>00nm</a:t>
            </a:r>
            <a:endParaRPr lang="en-US" sz="900" dirty="0">
              <a:solidFill>
                <a:srgbClr val="000000"/>
              </a:solidFill>
              <a:effectLst/>
              <a:latin typeface="+mj-lt"/>
              <a:ea typeface="Arial" panose="020B0604020202020204" pitchFamily="34" charset="0"/>
            </a:endParaRPr>
          </a:p>
        </p:txBody>
      </p:sp>
      <p:sp>
        <p:nvSpPr>
          <p:cNvPr id="31" name="Cuadro de texto 2"/>
          <p:cNvSpPr txBox="1">
            <a:spLocks noChangeArrowheads="1"/>
          </p:cNvSpPr>
          <p:nvPr/>
        </p:nvSpPr>
        <p:spPr bwMode="auto">
          <a:xfrm>
            <a:off x="107504" y="3036952"/>
            <a:ext cx="773606" cy="320040"/>
          </a:xfrm>
          <a:prstGeom prst="rect">
            <a:avLst/>
          </a:prstGeom>
          <a:noFill/>
          <a:ln w="9525">
            <a:noFill/>
            <a:miter lim="800000"/>
            <a:headEnd/>
            <a:tailEnd/>
          </a:ln>
        </p:spPr>
        <p:txBody>
          <a:bodyPr rot="0" vert="horz" wrap="square" lIns="91440" tIns="45720" rIns="91440" bIns="45720" anchor="t" anchorCtr="0">
            <a:noAutofit/>
          </a:bodyPr>
          <a:lstStyle/>
          <a:p>
            <a:pPr algn="ctr">
              <a:lnSpc>
                <a:spcPct val="200000"/>
              </a:lnSpc>
              <a:spcAft>
                <a:spcPts val="600"/>
              </a:spcAft>
            </a:pPr>
            <a:r>
              <a:rPr lang="es-EC" sz="900" b="1" dirty="0" smtClean="0">
                <a:solidFill>
                  <a:srgbClr val="000000"/>
                </a:solidFill>
                <a:latin typeface="+mj-lt"/>
                <a:ea typeface="Arial" panose="020B0604020202020204" pitchFamily="34" charset="0"/>
              </a:rPr>
              <a:t>2</a:t>
            </a:r>
            <a:r>
              <a:rPr lang="es-EC" sz="900" b="1" dirty="0" smtClean="0">
                <a:solidFill>
                  <a:srgbClr val="000000"/>
                </a:solidFill>
                <a:effectLst/>
                <a:latin typeface="+mj-lt"/>
                <a:ea typeface="Arial" panose="020B0604020202020204" pitchFamily="34" charset="0"/>
              </a:rPr>
              <a:t>00nm</a:t>
            </a:r>
            <a:endParaRPr lang="en-US" sz="900" dirty="0">
              <a:solidFill>
                <a:srgbClr val="000000"/>
              </a:solidFill>
              <a:effectLst/>
              <a:latin typeface="+mj-lt"/>
              <a:ea typeface="Arial" panose="020B0604020202020204" pitchFamily="34" charset="0"/>
            </a:endParaRPr>
          </a:p>
        </p:txBody>
      </p:sp>
    </p:spTree>
    <p:extLst>
      <p:ext uri="{BB962C8B-B14F-4D97-AF65-F5344CB8AC3E}">
        <p14:creationId xmlns:p14="http://schemas.microsoft.com/office/powerpoint/2010/main" val="17702182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835695" y="1034945"/>
            <a:ext cx="117101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latin typeface="+mj-lt"/>
            </a:endParaRPr>
          </a:p>
        </p:txBody>
      </p:sp>
      <p:sp>
        <p:nvSpPr>
          <p:cNvPr id="6" name="Rectángulo 5"/>
          <p:cNvSpPr/>
          <p:nvPr/>
        </p:nvSpPr>
        <p:spPr>
          <a:xfrm>
            <a:off x="618682" y="5490269"/>
            <a:ext cx="4752528" cy="461665"/>
          </a:xfrm>
          <a:prstGeom prst="rect">
            <a:avLst/>
          </a:prstGeom>
        </p:spPr>
        <p:txBody>
          <a:bodyPr wrap="square">
            <a:spAutoFit/>
          </a:bodyPr>
          <a:lstStyle/>
          <a:p>
            <a:pPr algn="ctr"/>
            <a:r>
              <a:rPr lang="es-EC" sz="1200" b="1" dirty="0" smtClean="0">
                <a:solidFill>
                  <a:srgbClr val="000000"/>
                </a:solidFill>
                <a:latin typeface="+mj-lt"/>
                <a:ea typeface="Arial" panose="020B0604020202020204" pitchFamily="34" charset="0"/>
                <a:cs typeface="Times New Roman" panose="02020603050405020304" pitchFamily="18" charset="0"/>
              </a:rPr>
              <a:t>Tamaño de AgNPs en función de la concentración </a:t>
            </a:r>
            <a:r>
              <a:rPr lang="es-EC" sz="1200" b="1" dirty="0">
                <a:solidFill>
                  <a:srgbClr val="000000"/>
                </a:solidFill>
                <a:latin typeface="+mj-lt"/>
                <a:ea typeface="Arial" panose="020B0604020202020204" pitchFamily="34" charset="0"/>
                <a:cs typeface="Times New Roman" panose="02020603050405020304" pitchFamily="18" charset="0"/>
              </a:rPr>
              <a:t>de PEDOT:PSS </a:t>
            </a:r>
            <a:endParaRPr lang="es-EC" sz="1200" dirty="0">
              <a:latin typeface="+mj-lt"/>
              <a:cs typeface="Times New Roman" panose="02020603050405020304" pitchFamily="18" charset="0"/>
            </a:endParaRPr>
          </a:p>
        </p:txBody>
      </p:sp>
      <p:sp>
        <p:nvSpPr>
          <p:cNvPr id="7" name="Rectángulo 6"/>
          <p:cNvSpPr/>
          <p:nvPr/>
        </p:nvSpPr>
        <p:spPr>
          <a:xfrm>
            <a:off x="5654453" y="1199822"/>
            <a:ext cx="3384376" cy="9233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C" dirty="0" smtClean="0">
                <a:solidFill>
                  <a:srgbClr val="000000"/>
                </a:solidFill>
                <a:latin typeface="+mj-lt"/>
                <a:ea typeface="Times New Roman" panose="02020603050405020304" pitchFamily="18" charset="0"/>
              </a:rPr>
              <a:t>Diferencia </a:t>
            </a:r>
            <a:r>
              <a:rPr lang="es-EC" dirty="0">
                <a:solidFill>
                  <a:srgbClr val="000000"/>
                </a:solidFill>
                <a:latin typeface="+mj-lt"/>
                <a:ea typeface="Times New Roman" panose="02020603050405020304" pitchFamily="18" charset="0"/>
              </a:rPr>
              <a:t>del tamaño promedio entre las </a:t>
            </a:r>
            <a:r>
              <a:rPr lang="es-EC" dirty="0" err="1">
                <a:solidFill>
                  <a:srgbClr val="000000"/>
                </a:solidFill>
                <a:latin typeface="+mj-lt"/>
                <a:ea typeface="Times New Roman" panose="02020603050405020304" pitchFamily="18" charset="0"/>
              </a:rPr>
              <a:t>AgNPs</a:t>
            </a:r>
            <a:r>
              <a:rPr lang="es-EC" dirty="0">
                <a:solidFill>
                  <a:srgbClr val="000000"/>
                </a:solidFill>
                <a:latin typeface="+mj-lt"/>
                <a:ea typeface="Times New Roman" panose="02020603050405020304" pitchFamily="18" charset="0"/>
              </a:rPr>
              <a:t> en solución y las liofilizadas.</a:t>
            </a:r>
            <a:endParaRPr lang="es-EC" dirty="0">
              <a:latin typeface="+mj-lt"/>
            </a:endParaRPr>
          </a:p>
        </p:txBody>
      </p:sp>
      <p:sp>
        <p:nvSpPr>
          <p:cNvPr id="8" name="Rectángulo 7"/>
          <p:cNvSpPr/>
          <p:nvPr/>
        </p:nvSpPr>
        <p:spPr>
          <a:xfrm>
            <a:off x="5728795" y="2420888"/>
            <a:ext cx="3235693" cy="258532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EC" dirty="0">
                <a:solidFill>
                  <a:srgbClr val="000000"/>
                </a:solidFill>
                <a:latin typeface="+mj-lt"/>
                <a:ea typeface="Times New Roman" panose="02020603050405020304" pitchFamily="18" charset="0"/>
              </a:rPr>
              <a:t>Debido a  que el tamaño promedio de </a:t>
            </a:r>
            <a:r>
              <a:rPr lang="es-EC" dirty="0" err="1">
                <a:solidFill>
                  <a:srgbClr val="000000"/>
                </a:solidFill>
                <a:latin typeface="+mj-lt"/>
                <a:ea typeface="Times New Roman" panose="02020603050405020304" pitchFamily="18" charset="0"/>
              </a:rPr>
              <a:t>AgNPs</a:t>
            </a:r>
            <a:r>
              <a:rPr lang="es-EC" dirty="0">
                <a:solidFill>
                  <a:srgbClr val="000000"/>
                </a:solidFill>
                <a:latin typeface="+mj-lt"/>
                <a:ea typeface="Times New Roman" panose="02020603050405020304" pitchFamily="18" charset="0"/>
              </a:rPr>
              <a:t> de las muestras esta entre el rango de los 8 y 16nm, todas las muestras se pueden utilizar para el crecimiento de películas finas, ya sea mantenidas en solución o liofilizadas </a:t>
            </a:r>
            <a:endParaRPr lang="es-EC" dirty="0">
              <a:latin typeface="+mj-lt"/>
            </a:endParaRPr>
          </a:p>
        </p:txBody>
      </p:sp>
      <p:sp>
        <p:nvSpPr>
          <p:cNvPr id="2" name="Rectangle 10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latin typeface="+mj-lt"/>
            </a:endParaRPr>
          </a:p>
        </p:txBody>
      </p:sp>
      <p:graphicFrame>
        <p:nvGraphicFramePr>
          <p:cNvPr id="3" name="Objeto 2"/>
          <p:cNvGraphicFramePr>
            <a:graphicFrameLocks noChangeAspect="1"/>
          </p:cNvGraphicFramePr>
          <p:nvPr>
            <p:extLst>
              <p:ext uri="{D42A27DB-BD31-4B8C-83A1-F6EECF244321}">
                <p14:modId xmlns:p14="http://schemas.microsoft.com/office/powerpoint/2010/main" val="737324703"/>
              </p:ext>
            </p:extLst>
          </p:nvPr>
        </p:nvGraphicFramePr>
        <p:xfrm>
          <a:off x="-12700" y="1217613"/>
          <a:ext cx="5353050" cy="4057650"/>
        </p:xfrm>
        <a:graphic>
          <a:graphicData uri="http://schemas.openxmlformats.org/presentationml/2006/ole">
            <mc:AlternateContent xmlns:mc="http://schemas.openxmlformats.org/markup-compatibility/2006">
              <mc:Choice xmlns:v="urn:schemas-microsoft-com:vml" Requires="v">
                <p:oleObj spid="_x0000_s20698" name="Graph" r:id="rId4" imgW="4276800" imgH="3025440" progId="Origin50.Graph">
                  <p:embed/>
                </p:oleObj>
              </mc:Choice>
              <mc:Fallback>
                <p:oleObj name="Graph" r:id="rId4" imgW="4276800" imgH="3025440" progId="Origin50.Graph">
                  <p:embed/>
                  <p:pic>
                    <p:nvPicPr>
                      <p:cNvPr id="0" name="Object 103"/>
                      <p:cNvPicPr>
                        <a:picLocks noChangeAspect="1" noChangeArrowheads="1"/>
                      </p:cNvPicPr>
                      <p:nvPr/>
                    </p:nvPicPr>
                    <p:blipFill>
                      <a:blip r:embed="rId5"/>
                      <a:srcRect l="6236" t="9120" r="11136" b="2516"/>
                      <a:stretch>
                        <a:fillRect/>
                      </a:stretch>
                    </p:blipFill>
                    <p:spPr bwMode="auto">
                      <a:xfrm>
                        <a:off x="-12700" y="1217613"/>
                        <a:ext cx="5353050" cy="4057650"/>
                      </a:xfrm>
                      <a:prstGeom prst="rect">
                        <a:avLst/>
                      </a:prstGeom>
                      <a:noFill/>
                    </p:spPr>
                  </p:pic>
                </p:oleObj>
              </mc:Fallback>
            </mc:AlternateContent>
          </a:graphicData>
        </a:graphic>
      </p:graphicFrame>
      <p:sp>
        <p:nvSpPr>
          <p:cNvPr id="10" name="CuadroTexto 9"/>
          <p:cNvSpPr txBox="1"/>
          <p:nvPr/>
        </p:nvSpPr>
        <p:spPr>
          <a:xfrm>
            <a:off x="294164" y="97468"/>
            <a:ext cx="8598316" cy="523220"/>
          </a:xfrm>
          <a:prstGeom prst="rect">
            <a:avLst/>
          </a:prstGeom>
          <a:noFill/>
        </p:spPr>
        <p:txBody>
          <a:bodyPr wrap="none" rtlCol="0">
            <a:spAutoFit/>
          </a:bodyPr>
          <a:lstStyle/>
          <a:p>
            <a:pPr algn="ctr"/>
            <a:r>
              <a:rPr lang="es-ES" sz="2800" b="1" dirty="0" smtClean="0">
                <a:latin typeface="+mj-lt"/>
                <a:cs typeface="Times New Roman" panose="02020603050405020304" pitchFamily="18" charset="0"/>
              </a:rPr>
              <a:t>Comparación </a:t>
            </a:r>
            <a:r>
              <a:rPr lang="es-ES" sz="2800" b="1" dirty="0">
                <a:latin typeface="+mj-lt"/>
                <a:cs typeface="Times New Roman" panose="02020603050405020304" pitchFamily="18" charset="0"/>
              </a:rPr>
              <a:t>de </a:t>
            </a:r>
            <a:r>
              <a:rPr lang="es-ES" sz="2800" b="1" dirty="0" err="1" smtClean="0">
                <a:latin typeface="+mj-lt"/>
                <a:cs typeface="Times New Roman" panose="02020603050405020304" pitchFamily="18" charset="0"/>
              </a:rPr>
              <a:t>AgNPs</a:t>
            </a:r>
            <a:r>
              <a:rPr lang="es-ES" sz="2800" b="1" dirty="0" smtClean="0">
                <a:latin typeface="+mj-lt"/>
                <a:cs typeface="Times New Roman" panose="02020603050405020304" pitchFamily="18" charset="0"/>
              </a:rPr>
              <a:t> liofilizadas </a:t>
            </a:r>
            <a:r>
              <a:rPr lang="es-ES" sz="2800" b="1" dirty="0">
                <a:latin typeface="+mj-lt"/>
                <a:cs typeface="Times New Roman" panose="02020603050405020304" pitchFamily="18" charset="0"/>
              </a:rPr>
              <a:t>y </a:t>
            </a:r>
            <a:r>
              <a:rPr lang="es-ES" sz="2800" b="1" dirty="0" smtClean="0">
                <a:latin typeface="+mj-lt"/>
                <a:cs typeface="Times New Roman" panose="02020603050405020304" pitchFamily="18" charset="0"/>
              </a:rPr>
              <a:t>en </a:t>
            </a:r>
            <a:r>
              <a:rPr lang="es-ES" sz="2800" b="1" dirty="0">
                <a:latin typeface="+mj-lt"/>
                <a:cs typeface="Times New Roman" panose="02020603050405020304" pitchFamily="18" charset="0"/>
              </a:rPr>
              <a:t>solución</a:t>
            </a:r>
            <a:endParaRPr lang="es-EC" sz="2800" b="1" dirty="0">
              <a:latin typeface="+mj-lt"/>
              <a:cs typeface="Times New Roman" panose="02020603050405020304" pitchFamily="18" charset="0"/>
            </a:endParaRPr>
          </a:p>
        </p:txBody>
      </p:sp>
    </p:spTree>
    <p:extLst>
      <p:ext uri="{BB962C8B-B14F-4D97-AF65-F5344CB8AC3E}">
        <p14:creationId xmlns:p14="http://schemas.microsoft.com/office/powerpoint/2010/main" val="28269550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139377" y="2852936"/>
            <a:ext cx="5280613" cy="954107"/>
          </a:xfrm>
          <a:prstGeom prst="rect">
            <a:avLst/>
          </a:prstGeom>
          <a:noFill/>
        </p:spPr>
        <p:txBody>
          <a:bodyPr wrap="none" rtlCol="0">
            <a:spAutoFit/>
          </a:bodyPr>
          <a:lstStyle/>
          <a:p>
            <a:pPr algn="ctr"/>
            <a:r>
              <a:rPr lang="es-EC" sz="2800" b="1" dirty="0" smtClean="0">
                <a:latin typeface="+mj-lt"/>
                <a:cs typeface="Times New Roman" panose="02020603050405020304" pitchFamily="18" charset="0"/>
              </a:rPr>
              <a:t>Crecimiento y caracterización</a:t>
            </a:r>
          </a:p>
          <a:p>
            <a:pPr algn="ctr"/>
            <a:r>
              <a:rPr lang="es-EC" sz="2800" b="1" dirty="0" smtClean="0">
                <a:latin typeface="+mj-lt"/>
                <a:cs typeface="Times New Roman" panose="02020603050405020304" pitchFamily="18" charset="0"/>
              </a:rPr>
              <a:t>de Películas finas</a:t>
            </a:r>
            <a:endParaRPr lang="es-EC" sz="2800" b="1" dirty="0">
              <a:latin typeface="+mj-lt"/>
              <a:cs typeface="Times New Roman" panose="02020603050405020304" pitchFamily="18" charset="0"/>
            </a:endParaRPr>
          </a:p>
        </p:txBody>
      </p:sp>
    </p:spTree>
    <p:extLst>
      <p:ext uri="{BB962C8B-B14F-4D97-AF65-F5344CB8AC3E}">
        <p14:creationId xmlns:p14="http://schemas.microsoft.com/office/powerpoint/2010/main" val="6195753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3">
            <a:extLst>
              <a:ext uri="{28A0092B-C50C-407E-A947-70E740481C1C}">
                <a14:useLocalDpi xmlns:a14="http://schemas.microsoft.com/office/drawing/2010/main" val="0"/>
              </a:ext>
            </a:extLst>
          </a:blip>
          <a:srcRect r="3590"/>
          <a:stretch/>
        </p:blipFill>
        <p:spPr bwMode="auto">
          <a:xfrm>
            <a:off x="1155566" y="57790"/>
            <a:ext cx="2220595" cy="2231390"/>
          </a:xfrm>
          <a:prstGeom prst="rect">
            <a:avLst/>
          </a:prstGeom>
          <a:ln w="3810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6" name="Imagen 5"/>
          <p:cNvPicPr/>
          <p:nvPr/>
        </p:nvPicPr>
        <p:blipFill>
          <a:blip r:embed="rId4">
            <a:extLst>
              <a:ext uri="{28A0092B-C50C-407E-A947-70E740481C1C}">
                <a14:useLocalDpi xmlns:a14="http://schemas.microsoft.com/office/drawing/2010/main" val="0"/>
              </a:ext>
            </a:extLst>
          </a:blip>
          <a:srcRect/>
          <a:stretch>
            <a:fillRect/>
          </a:stretch>
        </p:blipFill>
        <p:spPr bwMode="auto">
          <a:xfrm>
            <a:off x="3483952" y="52308"/>
            <a:ext cx="2196465" cy="22675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Cuadro de texto 2"/>
          <p:cNvSpPr txBox="1">
            <a:spLocks noChangeArrowheads="1"/>
          </p:cNvSpPr>
          <p:nvPr/>
        </p:nvSpPr>
        <p:spPr bwMode="auto">
          <a:xfrm>
            <a:off x="1143913" y="52308"/>
            <a:ext cx="2232248" cy="37813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200000"/>
              </a:lnSpc>
              <a:spcAft>
                <a:spcPts val="600"/>
              </a:spcAft>
            </a:pPr>
            <a:r>
              <a:rPr lang="es-EC" sz="1100" b="1" dirty="0">
                <a:solidFill>
                  <a:srgbClr val="000000"/>
                </a:solidFill>
                <a:effectLst/>
                <a:latin typeface="+mj-lt"/>
                <a:ea typeface="Arial" panose="020B0604020202020204" pitchFamily="34" charset="0"/>
              </a:rPr>
              <a:t>a) </a:t>
            </a:r>
            <a:r>
              <a:rPr lang="es-EC" sz="1100" b="1" dirty="0" err="1">
                <a:solidFill>
                  <a:srgbClr val="000000"/>
                </a:solidFill>
                <a:effectLst/>
                <a:latin typeface="+mj-lt"/>
                <a:ea typeface="Arial" panose="020B0604020202020204" pitchFamily="34" charset="0"/>
              </a:rPr>
              <a:t>AgNPs</a:t>
            </a:r>
            <a:r>
              <a:rPr lang="es-EC" sz="1100" b="1" dirty="0">
                <a:solidFill>
                  <a:srgbClr val="000000"/>
                </a:solidFill>
                <a:effectLst/>
                <a:latin typeface="+mj-lt"/>
                <a:ea typeface="Arial" panose="020B0604020202020204" pitchFamily="34" charset="0"/>
              </a:rPr>
              <a:t> 0% de PEDOT: PSS</a:t>
            </a:r>
            <a:endParaRPr lang="en-US" sz="1100" dirty="0">
              <a:solidFill>
                <a:srgbClr val="000000"/>
              </a:solidFill>
              <a:effectLst/>
              <a:latin typeface="+mj-lt"/>
              <a:ea typeface="Arial" panose="020B0604020202020204" pitchFamily="34" charset="0"/>
            </a:endParaRPr>
          </a:p>
          <a:p>
            <a:pPr algn="ctr">
              <a:lnSpc>
                <a:spcPct val="200000"/>
              </a:lnSpc>
              <a:spcAft>
                <a:spcPts val="600"/>
              </a:spcAft>
            </a:pPr>
            <a:r>
              <a:rPr lang="es-EC" sz="1100" b="1" dirty="0">
                <a:solidFill>
                  <a:srgbClr val="000000"/>
                </a:solidFill>
                <a:effectLst/>
                <a:latin typeface="+mj-lt"/>
                <a:ea typeface="Arial" panose="020B0604020202020204" pitchFamily="34" charset="0"/>
              </a:rPr>
              <a:t> </a:t>
            </a:r>
            <a:endParaRPr lang="en-US" sz="1100" dirty="0">
              <a:solidFill>
                <a:srgbClr val="000000"/>
              </a:solidFill>
              <a:effectLst/>
              <a:latin typeface="+mj-lt"/>
              <a:ea typeface="Arial" panose="020B0604020202020204" pitchFamily="34" charset="0"/>
            </a:endParaRPr>
          </a:p>
        </p:txBody>
      </p:sp>
      <p:sp>
        <p:nvSpPr>
          <p:cNvPr id="8" name="Cuadro de texto 2"/>
          <p:cNvSpPr txBox="1">
            <a:spLocks noChangeArrowheads="1"/>
          </p:cNvSpPr>
          <p:nvPr/>
        </p:nvSpPr>
        <p:spPr bwMode="auto">
          <a:xfrm>
            <a:off x="3479840" y="54019"/>
            <a:ext cx="2207260" cy="3777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200000"/>
              </a:lnSpc>
              <a:spcAft>
                <a:spcPts val="600"/>
              </a:spcAft>
            </a:pPr>
            <a:r>
              <a:rPr lang="es-EC" sz="1100" b="1" dirty="0">
                <a:solidFill>
                  <a:srgbClr val="000000"/>
                </a:solidFill>
                <a:effectLst/>
                <a:latin typeface="+mj-lt"/>
                <a:ea typeface="Arial" panose="020B0604020202020204" pitchFamily="34" charset="0"/>
              </a:rPr>
              <a:t>b) </a:t>
            </a:r>
            <a:r>
              <a:rPr lang="es-EC" sz="1100" b="1" dirty="0" err="1">
                <a:solidFill>
                  <a:srgbClr val="000000"/>
                </a:solidFill>
                <a:effectLst/>
                <a:latin typeface="+mj-lt"/>
                <a:ea typeface="Arial" panose="020B0604020202020204" pitchFamily="34" charset="0"/>
              </a:rPr>
              <a:t>AgNPs</a:t>
            </a:r>
            <a:r>
              <a:rPr lang="es-EC" sz="1100" b="1" dirty="0">
                <a:solidFill>
                  <a:srgbClr val="000000"/>
                </a:solidFill>
                <a:effectLst/>
                <a:latin typeface="+mj-lt"/>
                <a:ea typeface="Arial" panose="020B0604020202020204" pitchFamily="34" charset="0"/>
              </a:rPr>
              <a:t> 0.2% de PEDOT: PSS</a:t>
            </a:r>
            <a:endParaRPr lang="en-US" sz="1100" dirty="0">
              <a:solidFill>
                <a:srgbClr val="000000"/>
              </a:solidFill>
              <a:effectLst/>
              <a:latin typeface="+mj-lt"/>
              <a:ea typeface="Arial" panose="020B0604020202020204" pitchFamily="34" charset="0"/>
            </a:endParaRPr>
          </a:p>
          <a:p>
            <a:pPr algn="ctr">
              <a:lnSpc>
                <a:spcPct val="200000"/>
              </a:lnSpc>
              <a:spcAft>
                <a:spcPts val="600"/>
              </a:spcAft>
            </a:pPr>
            <a:r>
              <a:rPr lang="es-EC" sz="1100" b="1" dirty="0">
                <a:solidFill>
                  <a:srgbClr val="000000"/>
                </a:solidFill>
                <a:effectLst/>
                <a:latin typeface="+mj-lt"/>
                <a:ea typeface="Arial" panose="020B0604020202020204" pitchFamily="34" charset="0"/>
              </a:rPr>
              <a:t> </a:t>
            </a:r>
            <a:endParaRPr lang="en-US" sz="1100" dirty="0">
              <a:solidFill>
                <a:srgbClr val="000000"/>
              </a:solidFill>
              <a:effectLst/>
              <a:latin typeface="+mj-lt"/>
              <a:ea typeface="Arial" panose="020B0604020202020204" pitchFamily="34" charset="0"/>
            </a:endParaRPr>
          </a:p>
        </p:txBody>
      </p:sp>
      <p:pic>
        <p:nvPicPr>
          <p:cNvPr id="9" name="Imagen 8"/>
          <p:cNvPicPr/>
          <p:nvPr/>
        </p:nvPicPr>
        <p:blipFill>
          <a:blip r:embed="rId5">
            <a:extLst>
              <a:ext uri="{28A0092B-C50C-407E-A947-70E740481C1C}">
                <a14:useLocalDpi xmlns:a14="http://schemas.microsoft.com/office/drawing/2010/main" val="0"/>
              </a:ext>
            </a:extLst>
          </a:blip>
          <a:srcRect/>
          <a:stretch>
            <a:fillRect/>
          </a:stretch>
        </p:blipFill>
        <p:spPr bwMode="auto">
          <a:xfrm>
            <a:off x="5788208" y="47725"/>
            <a:ext cx="2232025" cy="22721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Cuadro de texto 2"/>
          <p:cNvSpPr txBox="1">
            <a:spLocks noChangeArrowheads="1"/>
          </p:cNvSpPr>
          <p:nvPr/>
        </p:nvSpPr>
        <p:spPr bwMode="auto">
          <a:xfrm>
            <a:off x="5787985" y="44624"/>
            <a:ext cx="2236480" cy="39760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200000"/>
              </a:lnSpc>
              <a:spcAft>
                <a:spcPts val="600"/>
              </a:spcAft>
            </a:pPr>
            <a:r>
              <a:rPr lang="es-EC" sz="1100" b="1" dirty="0">
                <a:solidFill>
                  <a:srgbClr val="000000"/>
                </a:solidFill>
                <a:effectLst/>
                <a:latin typeface="+mj-lt"/>
                <a:ea typeface="Arial" panose="020B0604020202020204" pitchFamily="34" charset="0"/>
              </a:rPr>
              <a:t>c) </a:t>
            </a:r>
            <a:r>
              <a:rPr lang="es-EC" sz="1100" b="1" dirty="0" err="1">
                <a:solidFill>
                  <a:srgbClr val="000000"/>
                </a:solidFill>
                <a:effectLst/>
                <a:latin typeface="+mj-lt"/>
                <a:ea typeface="Arial" panose="020B0604020202020204" pitchFamily="34" charset="0"/>
              </a:rPr>
              <a:t>AgNPs</a:t>
            </a:r>
            <a:r>
              <a:rPr lang="es-EC" sz="1100" b="1" dirty="0">
                <a:solidFill>
                  <a:srgbClr val="000000"/>
                </a:solidFill>
                <a:effectLst/>
                <a:latin typeface="+mj-lt"/>
                <a:ea typeface="Arial" panose="020B0604020202020204" pitchFamily="34" charset="0"/>
              </a:rPr>
              <a:t> 0.5% de PEDOT: PSS</a:t>
            </a:r>
            <a:endParaRPr lang="en-US" sz="1100" dirty="0">
              <a:solidFill>
                <a:srgbClr val="000000"/>
              </a:solidFill>
              <a:effectLst/>
              <a:latin typeface="+mj-lt"/>
              <a:ea typeface="Arial" panose="020B0604020202020204" pitchFamily="34" charset="0"/>
            </a:endParaRPr>
          </a:p>
          <a:p>
            <a:pPr algn="ctr">
              <a:lnSpc>
                <a:spcPct val="200000"/>
              </a:lnSpc>
              <a:spcAft>
                <a:spcPts val="600"/>
              </a:spcAft>
            </a:pPr>
            <a:r>
              <a:rPr lang="es-EC" sz="1100" b="1" dirty="0">
                <a:solidFill>
                  <a:srgbClr val="000000"/>
                </a:solidFill>
                <a:effectLst/>
                <a:latin typeface="+mj-lt"/>
                <a:ea typeface="Arial" panose="020B0604020202020204" pitchFamily="34" charset="0"/>
              </a:rPr>
              <a:t> </a:t>
            </a:r>
            <a:endParaRPr lang="en-US" sz="1100" dirty="0">
              <a:solidFill>
                <a:srgbClr val="000000"/>
              </a:solidFill>
              <a:effectLst/>
              <a:latin typeface="+mj-lt"/>
              <a:ea typeface="Arial" panose="020B0604020202020204" pitchFamily="34" charset="0"/>
            </a:endParaRPr>
          </a:p>
        </p:txBody>
      </p:sp>
      <p:pic>
        <p:nvPicPr>
          <p:cNvPr id="11" name="Imagen 10"/>
          <p:cNvPicPr/>
          <p:nvPr/>
        </p:nvPicPr>
        <p:blipFill>
          <a:blip r:embed="rId6">
            <a:extLst>
              <a:ext uri="{28A0092B-C50C-407E-A947-70E740481C1C}">
                <a14:useLocalDpi xmlns:a14="http://schemas.microsoft.com/office/drawing/2010/main" val="0"/>
              </a:ext>
            </a:extLst>
          </a:blip>
          <a:srcRect/>
          <a:stretch>
            <a:fillRect/>
          </a:stretch>
        </p:blipFill>
        <p:spPr bwMode="auto">
          <a:xfrm>
            <a:off x="1180715" y="2396360"/>
            <a:ext cx="2189480" cy="22440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Cuadro de texto 2"/>
          <p:cNvSpPr txBox="1">
            <a:spLocks noChangeArrowheads="1"/>
          </p:cNvSpPr>
          <p:nvPr/>
        </p:nvSpPr>
        <p:spPr bwMode="auto">
          <a:xfrm>
            <a:off x="1187441" y="2399609"/>
            <a:ext cx="2175798" cy="3600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200000"/>
              </a:lnSpc>
              <a:spcAft>
                <a:spcPts val="600"/>
              </a:spcAft>
            </a:pPr>
            <a:r>
              <a:rPr lang="es-EC" sz="1100" b="1" dirty="0">
                <a:solidFill>
                  <a:srgbClr val="000000"/>
                </a:solidFill>
                <a:effectLst/>
                <a:latin typeface="+mj-lt"/>
                <a:ea typeface="Arial" panose="020B0604020202020204" pitchFamily="34" charset="0"/>
              </a:rPr>
              <a:t>d) </a:t>
            </a:r>
            <a:r>
              <a:rPr lang="es-EC" sz="1100" b="1" dirty="0" err="1">
                <a:solidFill>
                  <a:srgbClr val="000000"/>
                </a:solidFill>
                <a:effectLst/>
                <a:latin typeface="+mj-lt"/>
                <a:ea typeface="Arial" panose="020B0604020202020204" pitchFamily="34" charset="0"/>
              </a:rPr>
              <a:t>AgNPs</a:t>
            </a:r>
            <a:r>
              <a:rPr lang="es-EC" sz="1100" b="1" dirty="0">
                <a:solidFill>
                  <a:srgbClr val="000000"/>
                </a:solidFill>
                <a:effectLst/>
                <a:latin typeface="+mj-lt"/>
                <a:ea typeface="Arial" panose="020B0604020202020204" pitchFamily="34" charset="0"/>
              </a:rPr>
              <a:t> 1.0% de PEDOT: PSS</a:t>
            </a:r>
            <a:endParaRPr lang="en-US" sz="1100" dirty="0">
              <a:solidFill>
                <a:srgbClr val="000000"/>
              </a:solidFill>
              <a:effectLst/>
              <a:latin typeface="+mj-lt"/>
              <a:ea typeface="Arial" panose="020B0604020202020204" pitchFamily="34" charset="0"/>
            </a:endParaRPr>
          </a:p>
          <a:p>
            <a:pPr algn="ctr">
              <a:lnSpc>
                <a:spcPct val="200000"/>
              </a:lnSpc>
              <a:spcAft>
                <a:spcPts val="600"/>
              </a:spcAft>
            </a:pPr>
            <a:r>
              <a:rPr lang="es-EC" sz="1100" b="1" dirty="0">
                <a:solidFill>
                  <a:srgbClr val="000000"/>
                </a:solidFill>
                <a:effectLst/>
                <a:latin typeface="+mj-lt"/>
                <a:ea typeface="Arial" panose="020B0604020202020204" pitchFamily="34" charset="0"/>
              </a:rPr>
              <a:t> </a:t>
            </a:r>
            <a:endParaRPr lang="en-US" sz="1100" dirty="0">
              <a:solidFill>
                <a:srgbClr val="000000"/>
              </a:solidFill>
              <a:effectLst/>
              <a:latin typeface="+mj-lt"/>
              <a:ea typeface="Arial" panose="020B0604020202020204" pitchFamily="34" charset="0"/>
            </a:endParaRPr>
          </a:p>
        </p:txBody>
      </p:sp>
      <p:pic>
        <p:nvPicPr>
          <p:cNvPr id="13" name="Imagen 12"/>
          <p:cNvPicPr/>
          <p:nvPr/>
        </p:nvPicPr>
        <p:blipFill>
          <a:blip r:embed="rId7">
            <a:extLst>
              <a:ext uri="{28A0092B-C50C-407E-A947-70E740481C1C}">
                <a14:useLocalDpi xmlns:a14="http://schemas.microsoft.com/office/drawing/2010/main" val="0"/>
              </a:ext>
            </a:extLst>
          </a:blip>
          <a:srcRect/>
          <a:stretch>
            <a:fillRect/>
          </a:stretch>
        </p:blipFill>
        <p:spPr bwMode="auto">
          <a:xfrm>
            <a:off x="3471887" y="2428033"/>
            <a:ext cx="2208530" cy="22124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Cuadro de texto 2"/>
          <p:cNvSpPr txBox="1">
            <a:spLocks noChangeArrowheads="1"/>
          </p:cNvSpPr>
          <p:nvPr/>
        </p:nvSpPr>
        <p:spPr bwMode="auto">
          <a:xfrm>
            <a:off x="3470919" y="2416603"/>
            <a:ext cx="2209497" cy="3600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200000"/>
              </a:lnSpc>
              <a:spcAft>
                <a:spcPts val="600"/>
              </a:spcAft>
            </a:pPr>
            <a:r>
              <a:rPr lang="es-EC" sz="1100" b="1" dirty="0">
                <a:solidFill>
                  <a:srgbClr val="000000"/>
                </a:solidFill>
                <a:effectLst/>
                <a:latin typeface="+mj-lt"/>
                <a:ea typeface="Arial" panose="020B0604020202020204" pitchFamily="34" charset="0"/>
              </a:rPr>
              <a:t>e) </a:t>
            </a:r>
            <a:r>
              <a:rPr lang="es-EC" sz="1100" b="1" dirty="0" err="1">
                <a:solidFill>
                  <a:srgbClr val="000000"/>
                </a:solidFill>
                <a:effectLst/>
                <a:latin typeface="+mj-lt"/>
                <a:ea typeface="Arial" panose="020B0604020202020204" pitchFamily="34" charset="0"/>
              </a:rPr>
              <a:t>AgNPs</a:t>
            </a:r>
            <a:r>
              <a:rPr lang="es-EC" sz="1100" b="1" dirty="0">
                <a:solidFill>
                  <a:srgbClr val="000000"/>
                </a:solidFill>
                <a:effectLst/>
                <a:latin typeface="+mj-lt"/>
                <a:ea typeface="Arial" panose="020B0604020202020204" pitchFamily="34" charset="0"/>
              </a:rPr>
              <a:t> 1.5% de PEDOT: PSS</a:t>
            </a:r>
            <a:endParaRPr lang="en-US" sz="1100" dirty="0">
              <a:solidFill>
                <a:srgbClr val="000000"/>
              </a:solidFill>
              <a:effectLst/>
              <a:latin typeface="+mj-lt"/>
              <a:ea typeface="Arial" panose="020B0604020202020204" pitchFamily="34" charset="0"/>
            </a:endParaRPr>
          </a:p>
          <a:p>
            <a:pPr algn="ctr">
              <a:lnSpc>
                <a:spcPct val="200000"/>
              </a:lnSpc>
              <a:spcAft>
                <a:spcPts val="600"/>
              </a:spcAft>
            </a:pPr>
            <a:r>
              <a:rPr lang="es-EC" sz="1100" b="1" dirty="0">
                <a:solidFill>
                  <a:srgbClr val="000000"/>
                </a:solidFill>
                <a:effectLst/>
                <a:latin typeface="+mj-lt"/>
                <a:ea typeface="Arial" panose="020B0604020202020204" pitchFamily="34" charset="0"/>
              </a:rPr>
              <a:t> </a:t>
            </a:r>
            <a:endParaRPr lang="en-US" sz="1100" dirty="0">
              <a:solidFill>
                <a:srgbClr val="000000"/>
              </a:solidFill>
              <a:effectLst/>
              <a:latin typeface="+mj-lt"/>
              <a:ea typeface="Arial" panose="020B0604020202020204" pitchFamily="34" charset="0"/>
            </a:endParaRPr>
          </a:p>
        </p:txBody>
      </p:sp>
      <p:pic>
        <p:nvPicPr>
          <p:cNvPr id="15" name="Imagen 14"/>
          <p:cNvPicPr/>
          <p:nvPr/>
        </p:nvPicPr>
        <p:blipFill>
          <a:blip r:embed="rId8">
            <a:extLst>
              <a:ext uri="{28A0092B-C50C-407E-A947-70E740481C1C}">
                <a14:useLocalDpi xmlns:a14="http://schemas.microsoft.com/office/drawing/2010/main" val="0"/>
              </a:ext>
            </a:extLst>
          </a:blip>
          <a:srcRect/>
          <a:stretch>
            <a:fillRect/>
          </a:stretch>
        </p:blipFill>
        <p:spPr bwMode="auto">
          <a:xfrm>
            <a:off x="5785221" y="2430383"/>
            <a:ext cx="2220595" cy="22100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Cuadro de texto 2"/>
          <p:cNvSpPr txBox="1">
            <a:spLocks noChangeArrowheads="1"/>
          </p:cNvSpPr>
          <p:nvPr/>
        </p:nvSpPr>
        <p:spPr bwMode="auto">
          <a:xfrm>
            <a:off x="5778265" y="2411952"/>
            <a:ext cx="2220596" cy="38337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200000"/>
              </a:lnSpc>
              <a:spcAft>
                <a:spcPts val="600"/>
              </a:spcAft>
            </a:pPr>
            <a:r>
              <a:rPr lang="es-EC" sz="1100" b="1" dirty="0">
                <a:solidFill>
                  <a:srgbClr val="000000"/>
                </a:solidFill>
                <a:effectLst/>
                <a:latin typeface="+mj-lt"/>
                <a:ea typeface="Arial" panose="020B0604020202020204" pitchFamily="34" charset="0"/>
              </a:rPr>
              <a:t>f) </a:t>
            </a:r>
            <a:r>
              <a:rPr lang="es-EC" sz="1100" b="1" dirty="0" err="1">
                <a:solidFill>
                  <a:srgbClr val="000000"/>
                </a:solidFill>
                <a:effectLst/>
                <a:latin typeface="+mj-lt"/>
                <a:ea typeface="Arial" panose="020B0604020202020204" pitchFamily="34" charset="0"/>
              </a:rPr>
              <a:t>AgNPs</a:t>
            </a:r>
            <a:r>
              <a:rPr lang="es-EC" sz="1100" b="1" dirty="0">
                <a:solidFill>
                  <a:srgbClr val="000000"/>
                </a:solidFill>
                <a:effectLst/>
                <a:latin typeface="+mj-lt"/>
                <a:ea typeface="Arial" panose="020B0604020202020204" pitchFamily="34" charset="0"/>
              </a:rPr>
              <a:t> 2.0% de PEDOT: PSS</a:t>
            </a:r>
            <a:endParaRPr lang="en-US" sz="1100" dirty="0">
              <a:solidFill>
                <a:srgbClr val="000000"/>
              </a:solidFill>
              <a:effectLst/>
              <a:latin typeface="+mj-lt"/>
              <a:ea typeface="Arial" panose="020B0604020202020204" pitchFamily="34" charset="0"/>
            </a:endParaRPr>
          </a:p>
          <a:p>
            <a:pPr algn="ctr">
              <a:lnSpc>
                <a:spcPct val="200000"/>
              </a:lnSpc>
              <a:spcAft>
                <a:spcPts val="600"/>
              </a:spcAft>
            </a:pPr>
            <a:r>
              <a:rPr lang="es-EC" sz="1100" b="1" dirty="0">
                <a:solidFill>
                  <a:srgbClr val="000000"/>
                </a:solidFill>
                <a:effectLst/>
                <a:latin typeface="+mj-lt"/>
                <a:ea typeface="Arial" panose="020B0604020202020204" pitchFamily="34" charset="0"/>
              </a:rPr>
              <a:t> </a:t>
            </a:r>
            <a:endParaRPr lang="en-US" sz="1100" dirty="0">
              <a:solidFill>
                <a:srgbClr val="000000"/>
              </a:solidFill>
              <a:effectLst/>
              <a:latin typeface="+mj-lt"/>
              <a:ea typeface="Arial" panose="020B0604020202020204" pitchFamily="34" charset="0"/>
            </a:endParaRPr>
          </a:p>
        </p:txBody>
      </p:sp>
      <p:pic>
        <p:nvPicPr>
          <p:cNvPr id="17" name="Imagen 16"/>
          <p:cNvPicPr/>
          <p:nvPr/>
        </p:nvPicPr>
        <p:blipFill>
          <a:blip r:embed="rId9">
            <a:extLst>
              <a:ext uri="{28A0092B-C50C-407E-A947-70E740481C1C}">
                <a14:useLocalDpi xmlns:a14="http://schemas.microsoft.com/office/drawing/2010/main" val="0"/>
              </a:ext>
            </a:extLst>
          </a:blip>
          <a:srcRect/>
          <a:stretch>
            <a:fillRect/>
          </a:stretch>
        </p:blipFill>
        <p:spPr bwMode="auto">
          <a:xfrm>
            <a:off x="1214846" y="4756931"/>
            <a:ext cx="2132330" cy="20259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Cuadro de texto 2"/>
          <p:cNvSpPr txBox="1">
            <a:spLocks noChangeArrowheads="1"/>
          </p:cNvSpPr>
          <p:nvPr/>
        </p:nvSpPr>
        <p:spPr bwMode="auto">
          <a:xfrm>
            <a:off x="1214846" y="4755989"/>
            <a:ext cx="2135885" cy="3600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200000"/>
              </a:lnSpc>
              <a:spcAft>
                <a:spcPts val="600"/>
              </a:spcAft>
            </a:pPr>
            <a:r>
              <a:rPr lang="es-EC" sz="1100" b="1" dirty="0">
                <a:solidFill>
                  <a:srgbClr val="000000"/>
                </a:solidFill>
                <a:effectLst/>
                <a:latin typeface="+mj-lt"/>
                <a:ea typeface="Arial" panose="020B0604020202020204" pitchFamily="34" charset="0"/>
              </a:rPr>
              <a:t>g) Extracto de geranio</a:t>
            </a:r>
            <a:endParaRPr lang="en-US" sz="1100" dirty="0">
              <a:solidFill>
                <a:srgbClr val="000000"/>
              </a:solidFill>
              <a:effectLst/>
              <a:latin typeface="+mj-lt"/>
              <a:ea typeface="Arial" panose="020B0604020202020204" pitchFamily="34" charset="0"/>
            </a:endParaRPr>
          </a:p>
        </p:txBody>
      </p:sp>
      <p:sp>
        <p:nvSpPr>
          <p:cNvPr id="19" name="Rectángulo 18"/>
          <p:cNvSpPr/>
          <p:nvPr/>
        </p:nvSpPr>
        <p:spPr>
          <a:xfrm>
            <a:off x="3499221" y="5246687"/>
            <a:ext cx="4572000" cy="523220"/>
          </a:xfrm>
          <a:prstGeom prst="rect">
            <a:avLst/>
          </a:prstGeom>
        </p:spPr>
        <p:txBody>
          <a:bodyPr>
            <a:spAutoFit/>
          </a:bodyPr>
          <a:lstStyle/>
          <a:p>
            <a:pPr algn="ctr"/>
            <a:r>
              <a:rPr lang="es-EC" sz="1400" b="1" dirty="0">
                <a:solidFill>
                  <a:srgbClr val="000000"/>
                </a:solidFill>
                <a:latin typeface="+mj-lt"/>
                <a:ea typeface="Arial" panose="020B0604020202020204" pitchFamily="34" charset="0"/>
                <a:cs typeface="Times New Roman" panose="02020603050405020304" pitchFamily="18" charset="0"/>
              </a:rPr>
              <a:t>Imágenes de </a:t>
            </a:r>
            <a:r>
              <a:rPr lang="es-EC" sz="1400" b="1" dirty="0" smtClean="0">
                <a:solidFill>
                  <a:srgbClr val="000000"/>
                </a:solidFill>
                <a:latin typeface="+mj-lt"/>
                <a:ea typeface="Arial" panose="020B0604020202020204" pitchFamily="34" charset="0"/>
                <a:cs typeface="Times New Roman" panose="02020603050405020304" pitchFamily="18" charset="0"/>
              </a:rPr>
              <a:t>las películas </a:t>
            </a:r>
            <a:r>
              <a:rPr lang="es-EC" sz="1400" b="1" dirty="0">
                <a:solidFill>
                  <a:srgbClr val="000000"/>
                </a:solidFill>
                <a:latin typeface="+mj-lt"/>
                <a:ea typeface="Arial" panose="020B0604020202020204" pitchFamily="34" charset="0"/>
                <a:cs typeface="Times New Roman" panose="02020603050405020304" pitchFamily="18" charset="0"/>
              </a:rPr>
              <a:t>finas obtenidas en substrato de óxido de silicio y substrato de </a:t>
            </a:r>
            <a:r>
              <a:rPr lang="es-EC" sz="1400" b="1" dirty="0" smtClean="0">
                <a:solidFill>
                  <a:srgbClr val="000000"/>
                </a:solidFill>
                <a:latin typeface="+mj-lt"/>
                <a:ea typeface="Arial" panose="020B0604020202020204" pitchFamily="34" charset="0"/>
                <a:cs typeface="Times New Roman" panose="02020603050405020304" pitchFamily="18" charset="0"/>
              </a:rPr>
              <a:t>vidrio</a:t>
            </a:r>
            <a:endParaRPr lang="es-EC" sz="1400" dirty="0">
              <a:latin typeface="+mj-lt"/>
              <a:cs typeface="Times New Roman" panose="02020603050405020304" pitchFamily="18" charset="0"/>
            </a:endParaRPr>
          </a:p>
        </p:txBody>
      </p:sp>
    </p:spTree>
    <p:extLst>
      <p:ext uri="{BB962C8B-B14F-4D97-AF65-F5344CB8AC3E}">
        <p14:creationId xmlns:p14="http://schemas.microsoft.com/office/powerpoint/2010/main" val="35348169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763687" y="1178961"/>
            <a:ext cx="130533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latin typeface="+mj-lt"/>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2714548135"/>
              </p:ext>
            </p:extLst>
          </p:nvPr>
        </p:nvGraphicFramePr>
        <p:xfrm>
          <a:off x="1259960" y="757052"/>
          <a:ext cx="6120352" cy="4544156"/>
        </p:xfrm>
        <a:graphic>
          <a:graphicData uri="http://schemas.openxmlformats.org/presentationml/2006/ole">
            <mc:AlternateContent xmlns:mc="http://schemas.openxmlformats.org/markup-compatibility/2006">
              <mc:Choice xmlns:v="urn:schemas-microsoft-com:vml" Requires="v">
                <p:oleObj spid="_x0000_s21732" name="Graph" r:id="rId4" imgW="4276800" imgH="3025440" progId="Origin50.Graph">
                  <p:embed/>
                </p:oleObj>
              </mc:Choice>
              <mc:Fallback>
                <p:oleObj name="Graph" r:id="rId4" imgW="4276800" imgH="3025440" progId="Origin50.Graph">
                  <p:embed/>
                  <p:pic>
                    <p:nvPicPr>
                      <p:cNvPr id="0" name="Object 1"/>
                      <p:cNvPicPr>
                        <a:picLocks noChangeAspect="1" noChangeArrowheads="1"/>
                      </p:cNvPicPr>
                      <p:nvPr/>
                    </p:nvPicPr>
                    <p:blipFill>
                      <a:blip r:embed="rId5"/>
                      <a:srcRect l="4454" t="9120" r="11804" b="3145"/>
                      <a:stretch>
                        <a:fillRect/>
                      </a:stretch>
                    </p:blipFill>
                    <p:spPr bwMode="auto">
                      <a:xfrm>
                        <a:off x="1259960" y="757052"/>
                        <a:ext cx="6120352" cy="4544156"/>
                      </a:xfrm>
                      <a:prstGeom prst="rect">
                        <a:avLst/>
                      </a:prstGeom>
                      <a:noFill/>
                    </p:spPr>
                  </p:pic>
                </p:oleObj>
              </mc:Fallback>
            </mc:AlternateContent>
          </a:graphicData>
        </a:graphic>
      </p:graphicFrame>
      <p:sp>
        <p:nvSpPr>
          <p:cNvPr id="6" name="CuadroTexto 5"/>
          <p:cNvSpPr txBox="1"/>
          <p:nvPr/>
        </p:nvSpPr>
        <p:spPr>
          <a:xfrm>
            <a:off x="1625840" y="60696"/>
            <a:ext cx="5897192" cy="523220"/>
          </a:xfrm>
          <a:prstGeom prst="rect">
            <a:avLst/>
          </a:prstGeom>
          <a:noFill/>
        </p:spPr>
        <p:txBody>
          <a:bodyPr wrap="none" rtlCol="0">
            <a:spAutoFit/>
          </a:bodyPr>
          <a:lstStyle/>
          <a:p>
            <a:pPr algn="ctr"/>
            <a:r>
              <a:rPr lang="es-EC" sz="2800" b="1" dirty="0" smtClean="0">
                <a:latin typeface="+mj-lt"/>
                <a:cs typeface="Times New Roman" panose="02020603050405020304" pitchFamily="18" charset="0"/>
              </a:rPr>
              <a:t>Caracterización</a:t>
            </a:r>
            <a:r>
              <a:rPr lang="es-EC" sz="2800" b="1" dirty="0">
                <a:latin typeface="+mj-lt"/>
                <a:cs typeface="Times New Roman" panose="02020603050405020304" pitchFamily="18" charset="0"/>
              </a:rPr>
              <a:t>: </a:t>
            </a:r>
            <a:r>
              <a:rPr lang="es-EC" sz="2800" b="1" dirty="0" smtClean="0">
                <a:latin typeface="+mj-lt"/>
                <a:cs typeface="Times New Roman" panose="02020603050405020304" pitchFamily="18" charset="0"/>
              </a:rPr>
              <a:t>Espectro UV-VIS</a:t>
            </a:r>
            <a:endParaRPr lang="es-EC" sz="2800" b="1" dirty="0">
              <a:latin typeface="+mj-lt"/>
              <a:cs typeface="Times New Roman" panose="02020603050405020304" pitchFamily="18" charset="0"/>
            </a:endParaRPr>
          </a:p>
        </p:txBody>
      </p:sp>
      <p:sp>
        <p:nvSpPr>
          <p:cNvPr id="7" name="Rectángulo 6"/>
          <p:cNvSpPr/>
          <p:nvPr/>
        </p:nvSpPr>
        <p:spPr>
          <a:xfrm>
            <a:off x="1712922" y="5400047"/>
            <a:ext cx="5616624" cy="307777"/>
          </a:xfrm>
          <a:prstGeom prst="rect">
            <a:avLst/>
          </a:prstGeom>
        </p:spPr>
        <p:txBody>
          <a:bodyPr wrap="square">
            <a:spAutoFit/>
          </a:bodyPr>
          <a:lstStyle/>
          <a:p>
            <a:pPr algn="ctr"/>
            <a:r>
              <a:rPr lang="es-EC" sz="1400" b="1" dirty="0">
                <a:solidFill>
                  <a:srgbClr val="000000"/>
                </a:solidFill>
                <a:latin typeface="+mj-lt"/>
                <a:ea typeface="Arial" panose="020B0604020202020204" pitchFamily="34" charset="0"/>
                <a:cs typeface="Times New Roman" panose="02020603050405020304" pitchFamily="18" charset="0"/>
              </a:rPr>
              <a:t>Espectro de UV-VIS de películas </a:t>
            </a:r>
            <a:r>
              <a:rPr lang="es-EC" sz="1400" b="1" dirty="0" smtClean="0">
                <a:solidFill>
                  <a:srgbClr val="000000"/>
                </a:solidFill>
                <a:latin typeface="+mj-lt"/>
                <a:ea typeface="Arial" panose="020B0604020202020204" pitchFamily="34" charset="0"/>
                <a:cs typeface="Times New Roman" panose="02020603050405020304" pitchFamily="18" charset="0"/>
              </a:rPr>
              <a:t>finas</a:t>
            </a:r>
            <a:endParaRPr lang="es-EC" sz="1400" dirty="0">
              <a:latin typeface="+mj-lt"/>
              <a:cs typeface="Times New Roman" panose="02020603050405020304" pitchFamily="18" charset="0"/>
            </a:endParaRPr>
          </a:p>
        </p:txBody>
      </p:sp>
      <p:sp>
        <p:nvSpPr>
          <p:cNvPr id="12" name="Rectangle 216"/>
          <p:cNvSpPr>
            <a:spLocks noChangeArrowheads="1"/>
          </p:cNvSpPr>
          <p:nvPr/>
        </p:nvSpPr>
        <p:spPr bwMode="auto">
          <a:xfrm>
            <a:off x="4305682" y="2361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32394285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p:cNvGraphicFramePr>
            <a:graphicFrameLocks noGrp="1"/>
          </p:cNvGraphicFramePr>
          <p:nvPr>
            <p:extLst>
              <p:ext uri="{D42A27DB-BD31-4B8C-83A1-F6EECF244321}">
                <p14:modId xmlns:p14="http://schemas.microsoft.com/office/powerpoint/2010/main" val="1051921725"/>
              </p:ext>
            </p:extLst>
          </p:nvPr>
        </p:nvGraphicFramePr>
        <p:xfrm>
          <a:off x="251520" y="908718"/>
          <a:ext cx="4464494" cy="4109280"/>
        </p:xfrm>
        <a:graphic>
          <a:graphicData uri="http://schemas.openxmlformats.org/drawingml/2006/table">
            <a:tbl>
              <a:tblPr firstRow="1" firstCol="1" bandRow="1">
                <a:tableStyleId>{5FD0F851-EC5A-4D38-B0AD-8093EC10F338}</a:tableStyleId>
              </a:tblPr>
              <a:tblGrid>
                <a:gridCol w="1704604">
                  <a:extLst>
                    <a:ext uri="{9D8B030D-6E8A-4147-A177-3AD203B41FA5}">
                      <a16:colId xmlns:a16="http://schemas.microsoft.com/office/drawing/2014/main" val="2181320616"/>
                    </a:ext>
                  </a:extLst>
                </a:gridCol>
                <a:gridCol w="1379945">
                  <a:extLst>
                    <a:ext uri="{9D8B030D-6E8A-4147-A177-3AD203B41FA5}">
                      <a16:colId xmlns:a16="http://schemas.microsoft.com/office/drawing/2014/main" val="671326718"/>
                    </a:ext>
                  </a:extLst>
                </a:gridCol>
                <a:gridCol w="1379945">
                  <a:extLst>
                    <a:ext uri="{9D8B030D-6E8A-4147-A177-3AD203B41FA5}">
                      <a16:colId xmlns:a16="http://schemas.microsoft.com/office/drawing/2014/main" val="431676885"/>
                    </a:ext>
                  </a:extLst>
                </a:gridCol>
              </a:tblGrid>
              <a:tr h="354752">
                <a:tc rowSpan="2">
                  <a:txBody>
                    <a:bodyPr/>
                    <a:lstStyle/>
                    <a:p>
                      <a:pPr algn="ctr">
                        <a:lnSpc>
                          <a:spcPct val="200000"/>
                        </a:lnSpc>
                        <a:spcAft>
                          <a:spcPts val="0"/>
                        </a:spcAft>
                      </a:pPr>
                      <a:r>
                        <a:rPr lang="es-EC" sz="1400" dirty="0">
                          <a:effectLst/>
                          <a:latin typeface="Times New Roman" panose="02020603050405020304" pitchFamily="18" charset="0"/>
                          <a:cs typeface="Times New Roman" panose="02020603050405020304" pitchFamily="18" charset="0"/>
                        </a:rPr>
                        <a:t>PEDOT:PSS [%]</a:t>
                      </a:r>
                      <a:endParaRPr lang="en-US"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gridSpan="2">
                  <a:txBody>
                    <a:bodyPr/>
                    <a:lstStyle/>
                    <a:p>
                      <a:pPr algn="ctr">
                        <a:lnSpc>
                          <a:spcPct val="200000"/>
                        </a:lnSpc>
                        <a:spcAft>
                          <a:spcPts val="0"/>
                        </a:spcAft>
                      </a:pPr>
                      <a:r>
                        <a:rPr lang="es-EC" sz="1400">
                          <a:effectLst/>
                          <a:latin typeface="Times New Roman" panose="02020603050405020304" pitchFamily="18" charset="0"/>
                          <a:cs typeface="Times New Roman" panose="02020603050405020304" pitchFamily="18" charset="0"/>
                        </a:rPr>
                        <a:t>Espesor [nm]</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hMerge="1">
                  <a:txBody>
                    <a:bodyPr/>
                    <a:lstStyle/>
                    <a:p>
                      <a:endParaRPr lang="es-EC"/>
                    </a:p>
                  </a:txBody>
                  <a:tcPr/>
                </a:tc>
                <a:extLst>
                  <a:ext uri="{0D108BD9-81ED-4DB2-BD59-A6C34878D82A}">
                    <a16:rowId xmlns:a16="http://schemas.microsoft.com/office/drawing/2014/main" val="236412925"/>
                  </a:ext>
                </a:extLst>
              </a:tr>
              <a:tr h="354752">
                <a:tc vMerge="1">
                  <a:txBody>
                    <a:bodyPr/>
                    <a:lstStyle/>
                    <a:p>
                      <a:endParaRPr lang="es-EC"/>
                    </a:p>
                  </a:txBody>
                  <a:tcPr/>
                </a:tc>
                <a:tc>
                  <a:txBody>
                    <a:bodyPr/>
                    <a:lstStyle/>
                    <a:p>
                      <a:pPr algn="ctr">
                        <a:lnSpc>
                          <a:spcPct val="200000"/>
                        </a:lnSpc>
                        <a:spcAft>
                          <a:spcPts val="0"/>
                        </a:spcAft>
                      </a:pPr>
                      <a:r>
                        <a:rPr lang="es-EC" sz="1400" b="1">
                          <a:effectLst/>
                          <a:latin typeface="Times New Roman" panose="02020603050405020304" pitchFamily="18" charset="0"/>
                          <a:cs typeface="Times New Roman" panose="02020603050405020304" pitchFamily="18" charset="0"/>
                        </a:rPr>
                        <a:t>Oxido de silicio </a:t>
                      </a:r>
                      <a:endParaRPr lang="en-US" sz="12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400" b="1" dirty="0">
                          <a:effectLst/>
                          <a:latin typeface="Times New Roman" panose="02020603050405020304" pitchFamily="18" charset="0"/>
                          <a:cs typeface="Times New Roman" panose="02020603050405020304" pitchFamily="18" charset="0"/>
                        </a:rPr>
                        <a:t>Vidrio </a:t>
                      </a:r>
                      <a:endParaRPr lang="en-US" sz="12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09095555"/>
                  </a:ext>
                </a:extLst>
              </a:tr>
              <a:tr h="354752">
                <a:tc>
                  <a:txBody>
                    <a:bodyPr/>
                    <a:lstStyle/>
                    <a:p>
                      <a:pPr algn="ctr">
                        <a:lnSpc>
                          <a:spcPct val="200000"/>
                        </a:lnSpc>
                        <a:spcAft>
                          <a:spcPts val="0"/>
                        </a:spcAft>
                      </a:pPr>
                      <a:r>
                        <a:rPr lang="es-EC" sz="1400" dirty="0">
                          <a:effectLst/>
                          <a:latin typeface="Times New Roman" panose="02020603050405020304" pitchFamily="18" charset="0"/>
                          <a:cs typeface="Times New Roman" panose="02020603050405020304" pitchFamily="18" charset="0"/>
                        </a:rPr>
                        <a:t>0</a:t>
                      </a:r>
                      <a:endParaRPr lang="en-US"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400" dirty="0">
                          <a:effectLst/>
                          <a:latin typeface="Times New Roman" panose="02020603050405020304" pitchFamily="18" charset="0"/>
                          <a:cs typeface="Times New Roman" panose="02020603050405020304" pitchFamily="18" charset="0"/>
                        </a:rPr>
                        <a:t>14.10±2.75</a:t>
                      </a:r>
                      <a:endParaRPr lang="en-US"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400">
                          <a:effectLst/>
                          <a:latin typeface="Times New Roman" panose="02020603050405020304" pitchFamily="18" charset="0"/>
                          <a:cs typeface="Times New Roman" panose="02020603050405020304" pitchFamily="18" charset="0"/>
                        </a:rPr>
                        <a:t>29.40±4.72</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30905285"/>
                  </a:ext>
                </a:extLst>
              </a:tr>
              <a:tr h="354752">
                <a:tc>
                  <a:txBody>
                    <a:bodyPr/>
                    <a:lstStyle/>
                    <a:p>
                      <a:pPr algn="ctr">
                        <a:lnSpc>
                          <a:spcPct val="200000"/>
                        </a:lnSpc>
                        <a:spcAft>
                          <a:spcPts val="0"/>
                        </a:spcAft>
                      </a:pPr>
                      <a:r>
                        <a:rPr lang="es-EC" sz="1400">
                          <a:effectLst/>
                          <a:latin typeface="Times New Roman" panose="02020603050405020304" pitchFamily="18" charset="0"/>
                          <a:cs typeface="Times New Roman" panose="02020603050405020304" pitchFamily="18" charset="0"/>
                        </a:rPr>
                        <a:t>0,2</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400" dirty="0">
                          <a:effectLst/>
                          <a:latin typeface="Times New Roman" panose="02020603050405020304" pitchFamily="18" charset="0"/>
                          <a:cs typeface="Times New Roman" panose="02020603050405020304" pitchFamily="18" charset="0"/>
                        </a:rPr>
                        <a:t>19.40±8.99</a:t>
                      </a:r>
                      <a:endParaRPr lang="en-US"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400">
                          <a:effectLst/>
                          <a:latin typeface="Times New Roman" panose="02020603050405020304" pitchFamily="18" charset="0"/>
                          <a:cs typeface="Times New Roman" panose="02020603050405020304" pitchFamily="18" charset="0"/>
                        </a:rPr>
                        <a:t>36.60±18.82</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35360900"/>
                  </a:ext>
                </a:extLst>
              </a:tr>
              <a:tr h="354752">
                <a:tc>
                  <a:txBody>
                    <a:bodyPr/>
                    <a:lstStyle/>
                    <a:p>
                      <a:pPr algn="ctr">
                        <a:lnSpc>
                          <a:spcPct val="200000"/>
                        </a:lnSpc>
                        <a:spcAft>
                          <a:spcPts val="0"/>
                        </a:spcAft>
                      </a:pPr>
                      <a:r>
                        <a:rPr lang="es-EC" sz="1400">
                          <a:effectLst/>
                          <a:latin typeface="Times New Roman" panose="02020603050405020304" pitchFamily="18" charset="0"/>
                          <a:cs typeface="Times New Roman" panose="02020603050405020304" pitchFamily="18" charset="0"/>
                        </a:rPr>
                        <a:t>0,5</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400" dirty="0">
                          <a:effectLst/>
                          <a:latin typeface="Times New Roman" panose="02020603050405020304" pitchFamily="18" charset="0"/>
                          <a:cs typeface="Times New Roman" panose="02020603050405020304" pitchFamily="18" charset="0"/>
                        </a:rPr>
                        <a:t>31.50±15.11</a:t>
                      </a:r>
                      <a:endParaRPr lang="en-US"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400">
                          <a:effectLst/>
                          <a:latin typeface="Times New Roman" panose="02020603050405020304" pitchFamily="18" charset="0"/>
                          <a:cs typeface="Times New Roman" panose="02020603050405020304" pitchFamily="18" charset="0"/>
                        </a:rPr>
                        <a:t>44.80±8.01</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41521920"/>
                  </a:ext>
                </a:extLst>
              </a:tr>
              <a:tr h="354752">
                <a:tc>
                  <a:txBody>
                    <a:bodyPr/>
                    <a:lstStyle/>
                    <a:p>
                      <a:pPr algn="ctr">
                        <a:lnSpc>
                          <a:spcPct val="200000"/>
                        </a:lnSpc>
                        <a:spcAft>
                          <a:spcPts val="0"/>
                        </a:spcAft>
                      </a:pPr>
                      <a:r>
                        <a:rPr lang="es-EC" sz="1400">
                          <a:effectLst/>
                          <a:latin typeface="Times New Roman" panose="02020603050405020304" pitchFamily="18" charset="0"/>
                          <a:cs typeface="Times New Roman" panose="02020603050405020304" pitchFamily="18" charset="0"/>
                        </a:rPr>
                        <a:t>1,0</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400" dirty="0">
                          <a:effectLst/>
                          <a:latin typeface="Times New Roman" panose="02020603050405020304" pitchFamily="18" charset="0"/>
                          <a:cs typeface="Times New Roman" panose="02020603050405020304" pitchFamily="18" charset="0"/>
                        </a:rPr>
                        <a:t>36.50±10.34</a:t>
                      </a:r>
                      <a:endParaRPr lang="en-US"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400">
                          <a:effectLst/>
                          <a:latin typeface="Times New Roman" panose="02020603050405020304" pitchFamily="18" charset="0"/>
                          <a:cs typeface="Times New Roman" panose="02020603050405020304" pitchFamily="18" charset="0"/>
                        </a:rPr>
                        <a:t>39.20±8.10</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14182325"/>
                  </a:ext>
                </a:extLst>
              </a:tr>
              <a:tr h="354752">
                <a:tc>
                  <a:txBody>
                    <a:bodyPr/>
                    <a:lstStyle/>
                    <a:p>
                      <a:pPr algn="ctr">
                        <a:lnSpc>
                          <a:spcPct val="200000"/>
                        </a:lnSpc>
                        <a:spcAft>
                          <a:spcPts val="0"/>
                        </a:spcAft>
                      </a:pPr>
                      <a:r>
                        <a:rPr lang="es-EC" sz="1400">
                          <a:effectLst/>
                          <a:latin typeface="Times New Roman" panose="02020603050405020304" pitchFamily="18" charset="0"/>
                          <a:cs typeface="Times New Roman" panose="02020603050405020304" pitchFamily="18" charset="0"/>
                        </a:rPr>
                        <a:t>1,5</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400" dirty="0">
                          <a:effectLst/>
                          <a:latin typeface="Times New Roman" panose="02020603050405020304" pitchFamily="18" charset="0"/>
                          <a:cs typeface="Times New Roman" panose="02020603050405020304" pitchFamily="18" charset="0"/>
                        </a:rPr>
                        <a:t>31.10±6.35</a:t>
                      </a:r>
                      <a:endParaRPr lang="en-US"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400" dirty="0">
                          <a:effectLst/>
                          <a:latin typeface="Times New Roman" panose="02020603050405020304" pitchFamily="18" charset="0"/>
                          <a:cs typeface="Times New Roman" panose="02020603050405020304" pitchFamily="18" charset="0"/>
                        </a:rPr>
                        <a:t>50.20±9.88</a:t>
                      </a:r>
                      <a:endParaRPr lang="en-US"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06968518"/>
                  </a:ext>
                </a:extLst>
              </a:tr>
              <a:tr h="354752">
                <a:tc>
                  <a:txBody>
                    <a:bodyPr/>
                    <a:lstStyle/>
                    <a:p>
                      <a:pPr algn="ctr">
                        <a:lnSpc>
                          <a:spcPct val="200000"/>
                        </a:lnSpc>
                        <a:spcAft>
                          <a:spcPts val="0"/>
                        </a:spcAft>
                      </a:pPr>
                      <a:r>
                        <a:rPr lang="es-EC" sz="1400">
                          <a:effectLst/>
                          <a:latin typeface="Times New Roman" panose="02020603050405020304" pitchFamily="18" charset="0"/>
                          <a:cs typeface="Times New Roman" panose="02020603050405020304" pitchFamily="18" charset="0"/>
                        </a:rPr>
                        <a:t>2,0</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400" dirty="0">
                          <a:effectLst/>
                          <a:latin typeface="Times New Roman" panose="02020603050405020304" pitchFamily="18" charset="0"/>
                          <a:cs typeface="Times New Roman" panose="02020603050405020304" pitchFamily="18" charset="0"/>
                        </a:rPr>
                        <a:t>48.20±11.57</a:t>
                      </a:r>
                      <a:endParaRPr lang="en-US"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400" dirty="0">
                          <a:effectLst/>
                          <a:latin typeface="Times New Roman" panose="02020603050405020304" pitchFamily="18" charset="0"/>
                          <a:cs typeface="Times New Roman" panose="02020603050405020304" pitchFamily="18" charset="0"/>
                        </a:rPr>
                        <a:t>51.10±8.13</a:t>
                      </a:r>
                      <a:endParaRPr lang="en-US"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43427977"/>
                  </a:ext>
                </a:extLst>
              </a:tr>
              <a:tr h="1194434">
                <a:tc>
                  <a:txBody>
                    <a:bodyPr/>
                    <a:lstStyle/>
                    <a:p>
                      <a:pPr algn="ctr">
                        <a:lnSpc>
                          <a:spcPct val="200000"/>
                        </a:lnSpc>
                        <a:spcAft>
                          <a:spcPts val="0"/>
                        </a:spcAft>
                      </a:pPr>
                      <a:r>
                        <a:rPr lang="es-EC" sz="1400" dirty="0">
                          <a:effectLst/>
                          <a:latin typeface="Times New Roman" panose="02020603050405020304" pitchFamily="18" charset="0"/>
                          <a:cs typeface="Times New Roman" panose="02020603050405020304" pitchFamily="18" charset="0"/>
                        </a:rPr>
                        <a:t>Extracto de geranio (</a:t>
                      </a:r>
                      <a:r>
                        <a:rPr lang="es-EC" sz="1400" dirty="0" err="1">
                          <a:effectLst/>
                          <a:latin typeface="Times New Roman" panose="02020603050405020304" pitchFamily="18" charset="0"/>
                          <a:cs typeface="Times New Roman" panose="02020603050405020304" pitchFamily="18" charset="0"/>
                        </a:rPr>
                        <a:t>Pelargonium</a:t>
                      </a:r>
                      <a:r>
                        <a:rPr lang="es-EC" sz="1400" dirty="0">
                          <a:effectLst/>
                          <a:latin typeface="Times New Roman" panose="02020603050405020304" pitchFamily="18" charset="0"/>
                          <a:cs typeface="Times New Roman" panose="02020603050405020304" pitchFamily="18" charset="0"/>
                        </a:rPr>
                        <a:t> </a:t>
                      </a:r>
                      <a:r>
                        <a:rPr lang="es-EC" sz="1400" dirty="0" err="1">
                          <a:effectLst/>
                          <a:latin typeface="Times New Roman" panose="02020603050405020304" pitchFamily="18" charset="0"/>
                          <a:cs typeface="Times New Roman" panose="02020603050405020304" pitchFamily="18" charset="0"/>
                        </a:rPr>
                        <a:t>domesticum</a:t>
                      </a:r>
                      <a:r>
                        <a:rPr lang="es-EC" sz="1400" dirty="0">
                          <a:effectLst/>
                          <a:latin typeface="Times New Roman" panose="02020603050405020304" pitchFamily="18" charset="0"/>
                          <a:cs typeface="Times New Roman" panose="02020603050405020304" pitchFamily="18" charset="0"/>
                        </a:rPr>
                        <a:t>)</a:t>
                      </a:r>
                      <a:endParaRPr lang="en-US"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400" dirty="0">
                          <a:effectLst/>
                          <a:latin typeface="Times New Roman" panose="02020603050405020304" pitchFamily="18" charset="0"/>
                          <a:cs typeface="Times New Roman" panose="02020603050405020304" pitchFamily="18" charset="0"/>
                        </a:rPr>
                        <a:t>120.40±21.12</a:t>
                      </a:r>
                      <a:endParaRPr lang="en-US"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400" dirty="0">
                          <a:effectLst/>
                          <a:latin typeface="Times New Roman" panose="02020603050405020304" pitchFamily="18" charset="0"/>
                          <a:cs typeface="Times New Roman" panose="02020603050405020304" pitchFamily="18" charset="0"/>
                        </a:rPr>
                        <a:t>158.30±108.21</a:t>
                      </a:r>
                      <a:endParaRPr lang="en-US"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8206621"/>
                  </a:ext>
                </a:extLst>
              </a:tr>
            </a:tbl>
          </a:graphicData>
        </a:graphic>
      </p:graphicFrame>
      <p:sp>
        <p:nvSpPr>
          <p:cNvPr id="9" name="Rectangle 4"/>
          <p:cNvSpPr>
            <a:spLocks noChangeArrowheads="1"/>
          </p:cNvSpPr>
          <p:nvPr/>
        </p:nvSpPr>
        <p:spPr bwMode="auto">
          <a:xfrm>
            <a:off x="5166122" y="151614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latin typeface="+mj-lt"/>
            </a:endParaRPr>
          </a:p>
        </p:txBody>
      </p:sp>
      <p:graphicFrame>
        <p:nvGraphicFramePr>
          <p:cNvPr id="10" name="Objeto 9"/>
          <p:cNvGraphicFramePr>
            <a:graphicFrameLocks noChangeAspect="1"/>
          </p:cNvGraphicFramePr>
          <p:nvPr>
            <p:extLst>
              <p:ext uri="{D42A27DB-BD31-4B8C-83A1-F6EECF244321}">
                <p14:modId xmlns:p14="http://schemas.microsoft.com/office/powerpoint/2010/main" val="1308181607"/>
              </p:ext>
            </p:extLst>
          </p:nvPr>
        </p:nvGraphicFramePr>
        <p:xfrm>
          <a:off x="5165725" y="1052513"/>
          <a:ext cx="3486150" cy="2620962"/>
        </p:xfrm>
        <a:graphic>
          <a:graphicData uri="http://schemas.openxmlformats.org/presentationml/2006/ole">
            <mc:AlternateContent xmlns:mc="http://schemas.openxmlformats.org/markup-compatibility/2006">
              <mc:Choice xmlns:v="urn:schemas-microsoft-com:vml" Requires="v">
                <p:oleObj spid="_x0000_s22747" name="Graph" r:id="rId4" imgW="4276800" imgH="3025440" progId="Origin50.Graph">
                  <p:embed/>
                </p:oleObj>
              </mc:Choice>
              <mc:Fallback>
                <p:oleObj name="Graph" r:id="rId4" imgW="4276800" imgH="3025440" progId="Origin50.Graph">
                  <p:embed/>
                  <p:pic>
                    <p:nvPicPr>
                      <p:cNvPr id="0" name="Object 3"/>
                      <p:cNvPicPr>
                        <a:picLocks noChangeAspect="1" noChangeArrowheads="1"/>
                      </p:cNvPicPr>
                      <p:nvPr/>
                    </p:nvPicPr>
                    <p:blipFill>
                      <a:blip r:embed="rId5"/>
                      <a:srcRect l="6236" t="8490" r="12250" b="5031"/>
                      <a:stretch>
                        <a:fillRect/>
                      </a:stretch>
                    </p:blipFill>
                    <p:spPr bwMode="auto">
                      <a:xfrm>
                        <a:off x="5165725" y="1052513"/>
                        <a:ext cx="3486150" cy="2620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CuadroTexto 10"/>
          <p:cNvSpPr txBox="1"/>
          <p:nvPr/>
        </p:nvSpPr>
        <p:spPr>
          <a:xfrm>
            <a:off x="1165495" y="97468"/>
            <a:ext cx="6817892" cy="523220"/>
          </a:xfrm>
          <a:prstGeom prst="rect">
            <a:avLst/>
          </a:prstGeom>
          <a:noFill/>
        </p:spPr>
        <p:txBody>
          <a:bodyPr wrap="none" rtlCol="0">
            <a:spAutoFit/>
          </a:bodyPr>
          <a:lstStyle/>
          <a:p>
            <a:pPr algn="ctr"/>
            <a:r>
              <a:rPr lang="es-EC" sz="2800" b="1" dirty="0" smtClean="0">
                <a:latin typeface="+mj-lt"/>
                <a:cs typeface="Times New Roman" panose="02020603050405020304" pitchFamily="18" charset="0"/>
              </a:rPr>
              <a:t>Caracterización</a:t>
            </a:r>
            <a:r>
              <a:rPr lang="es-EC" sz="2800" b="1" dirty="0">
                <a:latin typeface="+mj-lt"/>
                <a:cs typeface="Times New Roman" panose="02020603050405020304" pitchFamily="18" charset="0"/>
              </a:rPr>
              <a:t>: </a:t>
            </a:r>
            <a:r>
              <a:rPr lang="es-EC" sz="2800" b="1" dirty="0" err="1" smtClean="0">
                <a:latin typeface="+mj-lt"/>
                <a:cs typeface="Times New Roman" panose="02020603050405020304" pitchFamily="18" charset="0"/>
              </a:rPr>
              <a:t>Perfilometría</a:t>
            </a:r>
            <a:r>
              <a:rPr lang="es-EC" sz="2800" b="1" dirty="0">
                <a:latin typeface="+mj-lt"/>
                <a:cs typeface="Times New Roman" panose="02020603050405020304" pitchFamily="18" charset="0"/>
              </a:rPr>
              <a:t>-</a:t>
            </a:r>
            <a:r>
              <a:rPr lang="es-EC" sz="2800" b="1" dirty="0" smtClean="0">
                <a:latin typeface="+mj-lt"/>
                <a:cs typeface="Times New Roman" panose="02020603050405020304" pitchFamily="18" charset="0"/>
              </a:rPr>
              <a:t>Espesor</a:t>
            </a:r>
            <a:endParaRPr lang="es-EC" sz="2800" b="1" dirty="0">
              <a:latin typeface="+mj-lt"/>
              <a:cs typeface="Times New Roman" panose="02020603050405020304" pitchFamily="18" charset="0"/>
            </a:endParaRPr>
          </a:p>
        </p:txBody>
      </p:sp>
      <p:sp>
        <p:nvSpPr>
          <p:cNvPr id="12" name="Rectángulo 11"/>
          <p:cNvSpPr/>
          <p:nvPr/>
        </p:nvSpPr>
        <p:spPr>
          <a:xfrm>
            <a:off x="5422880" y="4101618"/>
            <a:ext cx="3229392" cy="738664"/>
          </a:xfrm>
          <a:prstGeom prst="rect">
            <a:avLst/>
          </a:prstGeom>
        </p:spPr>
        <p:txBody>
          <a:bodyPr wrap="square">
            <a:spAutoFit/>
          </a:bodyPr>
          <a:lstStyle/>
          <a:p>
            <a:pPr algn="ctr"/>
            <a:r>
              <a:rPr lang="es-EC" sz="1400" b="1" dirty="0" smtClean="0">
                <a:solidFill>
                  <a:srgbClr val="000000"/>
                </a:solidFill>
                <a:latin typeface="+mj-lt"/>
                <a:ea typeface="Arial" panose="020B0604020202020204" pitchFamily="34" charset="0"/>
                <a:cs typeface="Times New Roman" panose="02020603050405020304" pitchFamily="18" charset="0"/>
              </a:rPr>
              <a:t>Espesor de </a:t>
            </a:r>
            <a:r>
              <a:rPr lang="es-EC" sz="1400" b="1" dirty="0">
                <a:solidFill>
                  <a:srgbClr val="000000"/>
                </a:solidFill>
                <a:latin typeface="+mj-lt"/>
                <a:ea typeface="Arial" panose="020B0604020202020204" pitchFamily="34" charset="0"/>
                <a:cs typeface="Times New Roman" panose="02020603050405020304" pitchFamily="18" charset="0"/>
              </a:rPr>
              <a:t>la película fina </a:t>
            </a:r>
            <a:r>
              <a:rPr lang="es-EC" sz="1400" b="1" dirty="0" smtClean="0">
                <a:solidFill>
                  <a:srgbClr val="000000"/>
                </a:solidFill>
                <a:ea typeface="Arial" panose="020B0604020202020204" pitchFamily="34" charset="0"/>
                <a:cs typeface="Times New Roman" panose="02020603050405020304" pitchFamily="18" charset="0"/>
              </a:rPr>
              <a:t>en función de la </a:t>
            </a:r>
            <a:r>
              <a:rPr lang="es-EC" sz="1400" b="1" dirty="0">
                <a:solidFill>
                  <a:srgbClr val="000000"/>
                </a:solidFill>
                <a:ea typeface="Arial" panose="020B0604020202020204" pitchFamily="34" charset="0"/>
                <a:cs typeface="Times New Roman" panose="02020603050405020304" pitchFamily="18" charset="0"/>
              </a:rPr>
              <a:t>concentración de PEDOT: </a:t>
            </a:r>
            <a:r>
              <a:rPr lang="es-EC" sz="1400" b="1" dirty="0" smtClean="0">
                <a:solidFill>
                  <a:srgbClr val="000000"/>
                </a:solidFill>
                <a:ea typeface="Arial" panose="020B0604020202020204" pitchFamily="34" charset="0"/>
                <a:cs typeface="Times New Roman" panose="02020603050405020304" pitchFamily="18" charset="0"/>
              </a:rPr>
              <a:t>PSS.</a:t>
            </a:r>
            <a:endParaRPr lang="es-EC" sz="1400" dirty="0">
              <a:latin typeface="+mj-lt"/>
              <a:cs typeface="Times New Roman" panose="02020603050405020304" pitchFamily="18" charset="0"/>
            </a:endParaRPr>
          </a:p>
        </p:txBody>
      </p:sp>
      <p:sp>
        <p:nvSpPr>
          <p:cNvPr id="13" name="Rectángulo 12"/>
          <p:cNvSpPr/>
          <p:nvPr/>
        </p:nvSpPr>
        <p:spPr>
          <a:xfrm>
            <a:off x="2288440" y="5373216"/>
            <a:ext cx="5163880"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C" dirty="0" smtClean="0">
                <a:solidFill>
                  <a:srgbClr val="000000"/>
                </a:solidFill>
                <a:latin typeface="+mj-lt"/>
                <a:ea typeface="Times New Roman" panose="02020603050405020304" pitchFamily="18" charset="0"/>
              </a:rPr>
              <a:t>Con </a:t>
            </a:r>
            <a:r>
              <a:rPr lang="es-EC" dirty="0">
                <a:solidFill>
                  <a:srgbClr val="000000"/>
                </a:solidFill>
                <a:latin typeface="+mj-lt"/>
                <a:ea typeface="Times New Roman" panose="02020603050405020304" pitchFamily="18" charset="0"/>
              </a:rPr>
              <a:t>una mayor concentración de PEDOT: PSS se obtienen películas de mayor espesor.</a:t>
            </a:r>
            <a:endParaRPr lang="es-EC" dirty="0">
              <a:latin typeface="+mj-lt"/>
            </a:endParaRPr>
          </a:p>
        </p:txBody>
      </p:sp>
    </p:spTree>
    <p:extLst>
      <p:ext uri="{BB962C8B-B14F-4D97-AF65-F5344CB8AC3E}">
        <p14:creationId xmlns:p14="http://schemas.microsoft.com/office/powerpoint/2010/main" val="25033455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D:\DAVID\TESIS\AFM\16-01-2019\NP1_1_3D.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354" y="645086"/>
            <a:ext cx="2423160" cy="1979930"/>
          </a:xfrm>
          <a:prstGeom prst="rect">
            <a:avLst/>
          </a:prstGeom>
          <a:noFill/>
          <a:ln>
            <a:noFill/>
          </a:ln>
        </p:spPr>
      </p:pic>
      <p:pic>
        <p:nvPicPr>
          <p:cNvPr id="7" name="Imagen 6" descr="D:\DAVID\TESIS\AFM\16-01-2019\NP2_4_3D.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9924" y="655122"/>
            <a:ext cx="2423160" cy="1979930"/>
          </a:xfrm>
          <a:prstGeom prst="rect">
            <a:avLst/>
          </a:prstGeom>
          <a:noFill/>
          <a:ln>
            <a:noFill/>
          </a:ln>
        </p:spPr>
      </p:pic>
      <p:pic>
        <p:nvPicPr>
          <p:cNvPr id="8" name="Imagen 7" descr="D:\DAVID\TESIS\AFM\16-01-2019\NP3_3_3D.t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665157"/>
            <a:ext cx="2414905" cy="1979930"/>
          </a:xfrm>
          <a:prstGeom prst="rect">
            <a:avLst/>
          </a:prstGeom>
          <a:noFill/>
          <a:ln>
            <a:noFill/>
          </a:ln>
        </p:spPr>
      </p:pic>
      <p:pic>
        <p:nvPicPr>
          <p:cNvPr id="9" name="Imagen 8" descr="D:\DAVID\TESIS\AFM\16-01-2019\NP4_4_3D.t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1354" y="2805589"/>
            <a:ext cx="2414905" cy="1979930"/>
          </a:xfrm>
          <a:prstGeom prst="rect">
            <a:avLst/>
          </a:prstGeom>
          <a:noFill/>
          <a:ln>
            <a:noFill/>
          </a:ln>
        </p:spPr>
      </p:pic>
      <p:pic>
        <p:nvPicPr>
          <p:cNvPr id="10" name="Imagen 9" descr="D:\DAVID\TESIS\AFM\16-01-2019\NP5_3_3D.tif"/>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1118" y="2805589"/>
            <a:ext cx="2414905" cy="1979930"/>
          </a:xfrm>
          <a:prstGeom prst="rect">
            <a:avLst/>
          </a:prstGeom>
          <a:noFill/>
          <a:ln>
            <a:noFill/>
          </a:ln>
        </p:spPr>
      </p:pic>
      <p:pic>
        <p:nvPicPr>
          <p:cNvPr id="11" name="Imagen 10" descr="D:\DAVID\TESIS\AFM\16-01-2019\NP6_4_3D.tif"/>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5427" y="2826186"/>
            <a:ext cx="2414905" cy="1979930"/>
          </a:xfrm>
          <a:prstGeom prst="rect">
            <a:avLst/>
          </a:prstGeom>
          <a:noFill/>
          <a:ln>
            <a:noFill/>
          </a:ln>
        </p:spPr>
      </p:pic>
      <p:sp>
        <p:nvSpPr>
          <p:cNvPr id="12" name="CuadroTexto 11"/>
          <p:cNvSpPr txBox="1"/>
          <p:nvPr/>
        </p:nvSpPr>
        <p:spPr>
          <a:xfrm>
            <a:off x="1661081" y="97468"/>
            <a:ext cx="5826724" cy="523220"/>
          </a:xfrm>
          <a:prstGeom prst="rect">
            <a:avLst/>
          </a:prstGeom>
          <a:noFill/>
        </p:spPr>
        <p:txBody>
          <a:bodyPr wrap="none" rtlCol="0">
            <a:spAutoFit/>
          </a:bodyPr>
          <a:lstStyle/>
          <a:p>
            <a:pPr algn="ctr"/>
            <a:r>
              <a:rPr lang="es-EC" sz="2800" b="1" dirty="0" smtClean="0">
                <a:latin typeface="+mj-lt"/>
                <a:cs typeface="Times New Roman" panose="02020603050405020304" pitchFamily="18" charset="0"/>
              </a:rPr>
              <a:t>Caracterización</a:t>
            </a:r>
            <a:r>
              <a:rPr lang="es-EC" sz="2800" b="1" dirty="0">
                <a:latin typeface="+mj-lt"/>
                <a:cs typeface="Times New Roman" panose="02020603050405020304" pitchFamily="18" charset="0"/>
              </a:rPr>
              <a:t>: </a:t>
            </a:r>
            <a:r>
              <a:rPr lang="es-EC" sz="2800" b="1" dirty="0" smtClean="0">
                <a:latin typeface="+mj-lt"/>
                <a:cs typeface="Times New Roman" panose="02020603050405020304" pitchFamily="18" charset="0"/>
              </a:rPr>
              <a:t>AFM-Rugosidad</a:t>
            </a:r>
            <a:endParaRPr lang="es-EC" sz="2800" b="1" dirty="0">
              <a:latin typeface="+mj-lt"/>
              <a:cs typeface="Times New Roman" panose="02020603050405020304" pitchFamily="18" charset="0"/>
            </a:endParaRPr>
          </a:p>
        </p:txBody>
      </p:sp>
      <p:pic>
        <p:nvPicPr>
          <p:cNvPr id="13" name="Imagen 12" descr="D:\DAVID\TESIS\AFM\16-01-2019\PIG_4_3D.tif"/>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1353" y="4833446"/>
            <a:ext cx="2414905" cy="1979930"/>
          </a:xfrm>
          <a:prstGeom prst="rect">
            <a:avLst/>
          </a:prstGeom>
          <a:noFill/>
          <a:ln>
            <a:noFill/>
          </a:ln>
        </p:spPr>
      </p:pic>
      <p:sp>
        <p:nvSpPr>
          <p:cNvPr id="14" name="Rectángulo 13"/>
          <p:cNvSpPr/>
          <p:nvPr/>
        </p:nvSpPr>
        <p:spPr>
          <a:xfrm>
            <a:off x="3847551" y="5373216"/>
            <a:ext cx="4572000" cy="523220"/>
          </a:xfrm>
          <a:prstGeom prst="rect">
            <a:avLst/>
          </a:prstGeom>
          <a:solidFill>
            <a:schemeClr val="bg1"/>
          </a:solidFill>
        </p:spPr>
        <p:txBody>
          <a:bodyPr wrap="square">
            <a:spAutoFit/>
          </a:bodyPr>
          <a:lstStyle/>
          <a:p>
            <a:pPr algn="ctr"/>
            <a:r>
              <a:rPr lang="es-EC" sz="1400" b="1" dirty="0">
                <a:solidFill>
                  <a:srgbClr val="000000"/>
                </a:solidFill>
                <a:latin typeface="+mj-lt"/>
                <a:ea typeface="Arial" panose="020B0604020202020204" pitchFamily="34" charset="0"/>
                <a:cs typeface="Times New Roman" panose="02020603050405020304" pitchFamily="18" charset="0"/>
              </a:rPr>
              <a:t>Micrografías obtenidas por AFM de películas finas depositadas en substratos de óxido de </a:t>
            </a:r>
            <a:r>
              <a:rPr lang="es-EC" sz="1400" b="1" dirty="0" smtClean="0">
                <a:solidFill>
                  <a:srgbClr val="000000"/>
                </a:solidFill>
                <a:latin typeface="+mj-lt"/>
                <a:ea typeface="Arial" panose="020B0604020202020204" pitchFamily="34" charset="0"/>
                <a:cs typeface="Times New Roman" panose="02020603050405020304" pitchFamily="18" charset="0"/>
              </a:rPr>
              <a:t>silicio.</a:t>
            </a:r>
            <a:endParaRPr lang="en-US" sz="1400" b="1" dirty="0">
              <a:solidFill>
                <a:srgbClr val="000000"/>
              </a:solidFill>
              <a:latin typeface="+mj-lt"/>
              <a:ea typeface="Arial" panose="020B0604020202020204" pitchFamily="34" charset="0"/>
              <a:cs typeface="Times New Roman" panose="02020603050405020304" pitchFamily="18" charset="0"/>
            </a:endParaRPr>
          </a:p>
        </p:txBody>
      </p:sp>
      <p:sp>
        <p:nvSpPr>
          <p:cNvPr id="15" name="Cuadro de texto 2"/>
          <p:cNvSpPr txBox="1">
            <a:spLocks noChangeArrowheads="1"/>
          </p:cNvSpPr>
          <p:nvPr/>
        </p:nvSpPr>
        <p:spPr bwMode="auto">
          <a:xfrm>
            <a:off x="998125" y="656661"/>
            <a:ext cx="2408133" cy="37813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200000"/>
              </a:lnSpc>
              <a:spcAft>
                <a:spcPts val="600"/>
              </a:spcAft>
            </a:pPr>
            <a:r>
              <a:rPr lang="es-EC" sz="1100" b="1" dirty="0">
                <a:solidFill>
                  <a:srgbClr val="000000"/>
                </a:solidFill>
                <a:effectLst/>
                <a:latin typeface="+mj-lt"/>
                <a:ea typeface="Arial" panose="020B0604020202020204" pitchFamily="34" charset="0"/>
              </a:rPr>
              <a:t>a) </a:t>
            </a:r>
            <a:r>
              <a:rPr lang="es-EC" sz="1100" b="1" dirty="0" err="1">
                <a:solidFill>
                  <a:srgbClr val="000000"/>
                </a:solidFill>
                <a:effectLst/>
                <a:latin typeface="+mj-lt"/>
                <a:ea typeface="Arial" panose="020B0604020202020204" pitchFamily="34" charset="0"/>
              </a:rPr>
              <a:t>AgNPs</a:t>
            </a:r>
            <a:r>
              <a:rPr lang="es-EC" sz="1100" b="1" dirty="0">
                <a:solidFill>
                  <a:srgbClr val="000000"/>
                </a:solidFill>
                <a:effectLst/>
                <a:latin typeface="+mj-lt"/>
                <a:ea typeface="Arial" panose="020B0604020202020204" pitchFamily="34" charset="0"/>
              </a:rPr>
              <a:t> 0% de PEDOT: PSS</a:t>
            </a:r>
            <a:endParaRPr lang="en-US" sz="1100" dirty="0">
              <a:solidFill>
                <a:srgbClr val="000000"/>
              </a:solidFill>
              <a:effectLst/>
              <a:latin typeface="+mj-lt"/>
              <a:ea typeface="Arial" panose="020B0604020202020204" pitchFamily="34" charset="0"/>
            </a:endParaRPr>
          </a:p>
          <a:p>
            <a:pPr algn="ctr">
              <a:lnSpc>
                <a:spcPct val="200000"/>
              </a:lnSpc>
              <a:spcAft>
                <a:spcPts val="600"/>
              </a:spcAft>
            </a:pPr>
            <a:r>
              <a:rPr lang="es-EC" sz="1100" b="1" dirty="0">
                <a:solidFill>
                  <a:srgbClr val="000000"/>
                </a:solidFill>
                <a:effectLst/>
                <a:latin typeface="+mj-lt"/>
                <a:ea typeface="Arial" panose="020B0604020202020204" pitchFamily="34" charset="0"/>
              </a:rPr>
              <a:t> </a:t>
            </a:r>
            <a:endParaRPr lang="en-US" sz="1100" dirty="0">
              <a:solidFill>
                <a:srgbClr val="000000"/>
              </a:solidFill>
              <a:effectLst/>
              <a:latin typeface="+mj-lt"/>
              <a:ea typeface="Arial" panose="020B0604020202020204" pitchFamily="34" charset="0"/>
            </a:endParaRPr>
          </a:p>
        </p:txBody>
      </p:sp>
      <p:sp>
        <p:nvSpPr>
          <p:cNvPr id="16" name="Cuadro de texto 2"/>
          <p:cNvSpPr txBox="1">
            <a:spLocks noChangeArrowheads="1"/>
          </p:cNvSpPr>
          <p:nvPr/>
        </p:nvSpPr>
        <p:spPr bwMode="auto">
          <a:xfrm>
            <a:off x="3474240" y="657024"/>
            <a:ext cx="2418844" cy="3777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200000"/>
              </a:lnSpc>
              <a:spcAft>
                <a:spcPts val="600"/>
              </a:spcAft>
            </a:pPr>
            <a:r>
              <a:rPr lang="es-EC" sz="1100" b="1" dirty="0">
                <a:solidFill>
                  <a:srgbClr val="000000"/>
                </a:solidFill>
                <a:effectLst/>
                <a:latin typeface="+mj-lt"/>
                <a:ea typeface="Arial" panose="020B0604020202020204" pitchFamily="34" charset="0"/>
              </a:rPr>
              <a:t>b) </a:t>
            </a:r>
            <a:r>
              <a:rPr lang="es-EC" sz="1100" b="1" dirty="0" err="1">
                <a:solidFill>
                  <a:srgbClr val="000000"/>
                </a:solidFill>
                <a:effectLst/>
                <a:latin typeface="+mj-lt"/>
                <a:ea typeface="Arial" panose="020B0604020202020204" pitchFamily="34" charset="0"/>
              </a:rPr>
              <a:t>AgNPs</a:t>
            </a:r>
            <a:r>
              <a:rPr lang="es-EC" sz="1100" b="1" dirty="0">
                <a:solidFill>
                  <a:srgbClr val="000000"/>
                </a:solidFill>
                <a:effectLst/>
                <a:latin typeface="+mj-lt"/>
                <a:ea typeface="Arial" panose="020B0604020202020204" pitchFamily="34" charset="0"/>
              </a:rPr>
              <a:t> 0.2% de PEDOT: PSS</a:t>
            </a:r>
            <a:endParaRPr lang="en-US" sz="1100" dirty="0">
              <a:solidFill>
                <a:srgbClr val="000000"/>
              </a:solidFill>
              <a:effectLst/>
              <a:latin typeface="+mj-lt"/>
              <a:ea typeface="Arial" panose="020B0604020202020204" pitchFamily="34" charset="0"/>
            </a:endParaRPr>
          </a:p>
          <a:p>
            <a:pPr algn="ctr">
              <a:lnSpc>
                <a:spcPct val="200000"/>
              </a:lnSpc>
              <a:spcAft>
                <a:spcPts val="600"/>
              </a:spcAft>
            </a:pPr>
            <a:r>
              <a:rPr lang="es-EC" sz="1100" b="1" dirty="0">
                <a:solidFill>
                  <a:srgbClr val="000000"/>
                </a:solidFill>
                <a:effectLst/>
                <a:latin typeface="+mj-lt"/>
                <a:ea typeface="Arial" panose="020B0604020202020204" pitchFamily="34" charset="0"/>
              </a:rPr>
              <a:t> </a:t>
            </a:r>
            <a:endParaRPr lang="en-US" sz="1100" dirty="0">
              <a:solidFill>
                <a:srgbClr val="000000"/>
              </a:solidFill>
              <a:effectLst/>
              <a:latin typeface="+mj-lt"/>
              <a:ea typeface="Arial" panose="020B0604020202020204" pitchFamily="34" charset="0"/>
            </a:endParaRPr>
          </a:p>
        </p:txBody>
      </p:sp>
      <p:sp>
        <p:nvSpPr>
          <p:cNvPr id="17" name="Cuadro de texto 2"/>
          <p:cNvSpPr txBox="1">
            <a:spLocks noChangeArrowheads="1"/>
          </p:cNvSpPr>
          <p:nvPr/>
        </p:nvSpPr>
        <p:spPr bwMode="auto">
          <a:xfrm>
            <a:off x="6012159" y="645349"/>
            <a:ext cx="2414905" cy="39760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200000"/>
              </a:lnSpc>
              <a:spcAft>
                <a:spcPts val="600"/>
              </a:spcAft>
            </a:pPr>
            <a:r>
              <a:rPr lang="es-EC" sz="1100" b="1" dirty="0">
                <a:solidFill>
                  <a:srgbClr val="000000"/>
                </a:solidFill>
                <a:effectLst/>
                <a:latin typeface="+mj-lt"/>
                <a:ea typeface="Arial" panose="020B0604020202020204" pitchFamily="34" charset="0"/>
              </a:rPr>
              <a:t>c) </a:t>
            </a:r>
            <a:r>
              <a:rPr lang="es-EC" sz="1100" b="1" dirty="0" err="1">
                <a:solidFill>
                  <a:srgbClr val="000000"/>
                </a:solidFill>
                <a:effectLst/>
                <a:latin typeface="+mj-lt"/>
                <a:ea typeface="Arial" panose="020B0604020202020204" pitchFamily="34" charset="0"/>
              </a:rPr>
              <a:t>AgNPs</a:t>
            </a:r>
            <a:r>
              <a:rPr lang="es-EC" sz="1100" b="1" dirty="0">
                <a:solidFill>
                  <a:srgbClr val="000000"/>
                </a:solidFill>
                <a:effectLst/>
                <a:latin typeface="+mj-lt"/>
                <a:ea typeface="Arial" panose="020B0604020202020204" pitchFamily="34" charset="0"/>
              </a:rPr>
              <a:t> 0.5% de PEDOT: PSS</a:t>
            </a:r>
            <a:endParaRPr lang="en-US" sz="1100" dirty="0">
              <a:solidFill>
                <a:srgbClr val="000000"/>
              </a:solidFill>
              <a:effectLst/>
              <a:latin typeface="+mj-lt"/>
              <a:ea typeface="Arial" panose="020B0604020202020204" pitchFamily="34" charset="0"/>
            </a:endParaRPr>
          </a:p>
          <a:p>
            <a:pPr algn="ctr">
              <a:lnSpc>
                <a:spcPct val="200000"/>
              </a:lnSpc>
              <a:spcAft>
                <a:spcPts val="600"/>
              </a:spcAft>
            </a:pPr>
            <a:r>
              <a:rPr lang="es-EC" sz="1100" b="1" dirty="0">
                <a:solidFill>
                  <a:srgbClr val="000000"/>
                </a:solidFill>
                <a:effectLst/>
                <a:latin typeface="+mj-lt"/>
                <a:ea typeface="Arial" panose="020B0604020202020204" pitchFamily="34" charset="0"/>
              </a:rPr>
              <a:t> </a:t>
            </a:r>
            <a:endParaRPr lang="en-US" sz="1100" dirty="0">
              <a:solidFill>
                <a:srgbClr val="000000"/>
              </a:solidFill>
              <a:effectLst/>
              <a:latin typeface="+mj-lt"/>
              <a:ea typeface="Arial" panose="020B0604020202020204" pitchFamily="34" charset="0"/>
            </a:endParaRPr>
          </a:p>
        </p:txBody>
      </p:sp>
      <p:sp>
        <p:nvSpPr>
          <p:cNvPr id="18" name="Cuadro de texto 2"/>
          <p:cNvSpPr txBox="1">
            <a:spLocks noChangeArrowheads="1"/>
          </p:cNvSpPr>
          <p:nvPr/>
        </p:nvSpPr>
        <p:spPr bwMode="auto">
          <a:xfrm>
            <a:off x="998124" y="2811675"/>
            <a:ext cx="2408133" cy="3600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200000"/>
              </a:lnSpc>
              <a:spcAft>
                <a:spcPts val="600"/>
              </a:spcAft>
            </a:pPr>
            <a:r>
              <a:rPr lang="es-EC" sz="1100" b="1" dirty="0">
                <a:solidFill>
                  <a:srgbClr val="000000"/>
                </a:solidFill>
                <a:effectLst/>
                <a:latin typeface="+mj-lt"/>
                <a:ea typeface="Arial" panose="020B0604020202020204" pitchFamily="34" charset="0"/>
              </a:rPr>
              <a:t>d) </a:t>
            </a:r>
            <a:r>
              <a:rPr lang="es-EC" sz="1100" b="1" dirty="0" err="1">
                <a:solidFill>
                  <a:srgbClr val="000000"/>
                </a:solidFill>
                <a:effectLst/>
                <a:latin typeface="+mj-lt"/>
                <a:ea typeface="Arial" panose="020B0604020202020204" pitchFamily="34" charset="0"/>
              </a:rPr>
              <a:t>AgNPs</a:t>
            </a:r>
            <a:r>
              <a:rPr lang="es-EC" sz="1100" b="1" dirty="0">
                <a:solidFill>
                  <a:srgbClr val="000000"/>
                </a:solidFill>
                <a:effectLst/>
                <a:latin typeface="+mj-lt"/>
                <a:ea typeface="Arial" panose="020B0604020202020204" pitchFamily="34" charset="0"/>
              </a:rPr>
              <a:t> 1.0% de PEDOT: PSS</a:t>
            </a:r>
            <a:endParaRPr lang="en-US" sz="1100" dirty="0">
              <a:solidFill>
                <a:srgbClr val="000000"/>
              </a:solidFill>
              <a:effectLst/>
              <a:latin typeface="+mj-lt"/>
              <a:ea typeface="Arial" panose="020B0604020202020204" pitchFamily="34" charset="0"/>
            </a:endParaRPr>
          </a:p>
          <a:p>
            <a:pPr algn="ctr">
              <a:lnSpc>
                <a:spcPct val="200000"/>
              </a:lnSpc>
              <a:spcAft>
                <a:spcPts val="600"/>
              </a:spcAft>
            </a:pPr>
            <a:r>
              <a:rPr lang="es-EC" sz="1100" b="1" dirty="0">
                <a:solidFill>
                  <a:srgbClr val="000000"/>
                </a:solidFill>
                <a:effectLst/>
                <a:latin typeface="+mj-lt"/>
                <a:ea typeface="Arial" panose="020B0604020202020204" pitchFamily="34" charset="0"/>
              </a:rPr>
              <a:t> </a:t>
            </a:r>
            <a:endParaRPr lang="en-US" sz="1100" dirty="0">
              <a:solidFill>
                <a:srgbClr val="000000"/>
              </a:solidFill>
              <a:effectLst/>
              <a:latin typeface="+mj-lt"/>
              <a:ea typeface="Arial" panose="020B0604020202020204" pitchFamily="34" charset="0"/>
            </a:endParaRPr>
          </a:p>
        </p:txBody>
      </p:sp>
      <p:sp>
        <p:nvSpPr>
          <p:cNvPr id="19" name="Cuadro de texto 2"/>
          <p:cNvSpPr txBox="1">
            <a:spLocks noChangeArrowheads="1"/>
          </p:cNvSpPr>
          <p:nvPr/>
        </p:nvSpPr>
        <p:spPr bwMode="auto">
          <a:xfrm>
            <a:off x="3505602" y="2811675"/>
            <a:ext cx="2400421" cy="3600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200000"/>
              </a:lnSpc>
              <a:spcAft>
                <a:spcPts val="600"/>
              </a:spcAft>
            </a:pPr>
            <a:r>
              <a:rPr lang="es-EC" sz="1100" b="1" dirty="0">
                <a:solidFill>
                  <a:srgbClr val="000000"/>
                </a:solidFill>
                <a:effectLst/>
                <a:latin typeface="+mj-lt"/>
                <a:ea typeface="Arial" panose="020B0604020202020204" pitchFamily="34" charset="0"/>
              </a:rPr>
              <a:t>e) </a:t>
            </a:r>
            <a:r>
              <a:rPr lang="es-EC" sz="1100" b="1" dirty="0" err="1">
                <a:solidFill>
                  <a:srgbClr val="000000"/>
                </a:solidFill>
                <a:effectLst/>
                <a:latin typeface="+mj-lt"/>
                <a:ea typeface="Arial" panose="020B0604020202020204" pitchFamily="34" charset="0"/>
              </a:rPr>
              <a:t>AgNPs</a:t>
            </a:r>
            <a:r>
              <a:rPr lang="es-EC" sz="1100" b="1" dirty="0">
                <a:solidFill>
                  <a:srgbClr val="000000"/>
                </a:solidFill>
                <a:effectLst/>
                <a:latin typeface="+mj-lt"/>
                <a:ea typeface="Arial" panose="020B0604020202020204" pitchFamily="34" charset="0"/>
              </a:rPr>
              <a:t> 1.5% de PEDOT: PSS</a:t>
            </a:r>
            <a:endParaRPr lang="en-US" sz="1100" dirty="0">
              <a:solidFill>
                <a:srgbClr val="000000"/>
              </a:solidFill>
              <a:effectLst/>
              <a:latin typeface="+mj-lt"/>
              <a:ea typeface="Arial" panose="020B0604020202020204" pitchFamily="34" charset="0"/>
            </a:endParaRPr>
          </a:p>
          <a:p>
            <a:pPr algn="ctr">
              <a:lnSpc>
                <a:spcPct val="200000"/>
              </a:lnSpc>
              <a:spcAft>
                <a:spcPts val="600"/>
              </a:spcAft>
            </a:pPr>
            <a:r>
              <a:rPr lang="es-EC" sz="1100" b="1" dirty="0">
                <a:solidFill>
                  <a:srgbClr val="000000"/>
                </a:solidFill>
                <a:effectLst/>
                <a:latin typeface="+mj-lt"/>
                <a:ea typeface="Arial" panose="020B0604020202020204" pitchFamily="34" charset="0"/>
              </a:rPr>
              <a:t> </a:t>
            </a:r>
            <a:endParaRPr lang="en-US" sz="1100" dirty="0">
              <a:solidFill>
                <a:srgbClr val="000000"/>
              </a:solidFill>
              <a:effectLst/>
              <a:latin typeface="+mj-lt"/>
              <a:ea typeface="Arial" panose="020B0604020202020204" pitchFamily="34" charset="0"/>
            </a:endParaRPr>
          </a:p>
        </p:txBody>
      </p:sp>
      <p:sp>
        <p:nvSpPr>
          <p:cNvPr id="20" name="Cuadro de texto 2"/>
          <p:cNvSpPr txBox="1">
            <a:spLocks noChangeArrowheads="1"/>
          </p:cNvSpPr>
          <p:nvPr/>
        </p:nvSpPr>
        <p:spPr bwMode="auto">
          <a:xfrm>
            <a:off x="6018694" y="2822574"/>
            <a:ext cx="2401833" cy="38337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200000"/>
              </a:lnSpc>
              <a:spcAft>
                <a:spcPts val="600"/>
              </a:spcAft>
            </a:pPr>
            <a:r>
              <a:rPr lang="es-EC" sz="1100" b="1" dirty="0">
                <a:solidFill>
                  <a:srgbClr val="000000"/>
                </a:solidFill>
                <a:effectLst/>
                <a:latin typeface="+mj-lt"/>
                <a:ea typeface="Arial" panose="020B0604020202020204" pitchFamily="34" charset="0"/>
              </a:rPr>
              <a:t>f) </a:t>
            </a:r>
            <a:r>
              <a:rPr lang="es-EC" sz="1100" b="1" dirty="0" err="1">
                <a:solidFill>
                  <a:srgbClr val="000000"/>
                </a:solidFill>
                <a:effectLst/>
                <a:latin typeface="+mj-lt"/>
                <a:ea typeface="Arial" panose="020B0604020202020204" pitchFamily="34" charset="0"/>
              </a:rPr>
              <a:t>AgNPs</a:t>
            </a:r>
            <a:r>
              <a:rPr lang="es-EC" sz="1100" b="1" dirty="0">
                <a:solidFill>
                  <a:srgbClr val="000000"/>
                </a:solidFill>
                <a:effectLst/>
                <a:latin typeface="+mj-lt"/>
                <a:ea typeface="Arial" panose="020B0604020202020204" pitchFamily="34" charset="0"/>
              </a:rPr>
              <a:t> 2.0% de PEDOT: PSS</a:t>
            </a:r>
            <a:endParaRPr lang="en-US" sz="1100" dirty="0">
              <a:solidFill>
                <a:srgbClr val="000000"/>
              </a:solidFill>
              <a:effectLst/>
              <a:latin typeface="+mj-lt"/>
              <a:ea typeface="Arial" panose="020B0604020202020204" pitchFamily="34" charset="0"/>
            </a:endParaRPr>
          </a:p>
          <a:p>
            <a:pPr algn="ctr">
              <a:lnSpc>
                <a:spcPct val="200000"/>
              </a:lnSpc>
              <a:spcAft>
                <a:spcPts val="600"/>
              </a:spcAft>
            </a:pPr>
            <a:r>
              <a:rPr lang="es-EC" sz="1100" b="1" dirty="0">
                <a:solidFill>
                  <a:srgbClr val="000000"/>
                </a:solidFill>
                <a:effectLst/>
                <a:latin typeface="+mj-lt"/>
                <a:ea typeface="Arial" panose="020B0604020202020204" pitchFamily="34" charset="0"/>
              </a:rPr>
              <a:t> </a:t>
            </a:r>
            <a:endParaRPr lang="en-US" sz="1100" dirty="0">
              <a:solidFill>
                <a:srgbClr val="000000"/>
              </a:solidFill>
              <a:effectLst/>
              <a:latin typeface="+mj-lt"/>
              <a:ea typeface="Arial" panose="020B0604020202020204" pitchFamily="34" charset="0"/>
            </a:endParaRPr>
          </a:p>
        </p:txBody>
      </p:sp>
      <p:sp>
        <p:nvSpPr>
          <p:cNvPr id="21" name="Cuadro de texto 2"/>
          <p:cNvSpPr txBox="1">
            <a:spLocks noChangeArrowheads="1"/>
          </p:cNvSpPr>
          <p:nvPr/>
        </p:nvSpPr>
        <p:spPr bwMode="auto">
          <a:xfrm>
            <a:off x="991353" y="4833446"/>
            <a:ext cx="2414904" cy="3600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200000"/>
              </a:lnSpc>
              <a:spcAft>
                <a:spcPts val="600"/>
              </a:spcAft>
            </a:pPr>
            <a:r>
              <a:rPr lang="es-EC" sz="1100" b="1" dirty="0">
                <a:solidFill>
                  <a:srgbClr val="000000"/>
                </a:solidFill>
                <a:effectLst/>
                <a:latin typeface="+mj-lt"/>
                <a:ea typeface="Arial" panose="020B0604020202020204" pitchFamily="34" charset="0"/>
              </a:rPr>
              <a:t>g) Extracto de geranio</a:t>
            </a:r>
            <a:endParaRPr lang="en-US" sz="1100" dirty="0">
              <a:solidFill>
                <a:srgbClr val="000000"/>
              </a:solidFill>
              <a:effectLst/>
              <a:latin typeface="+mj-lt"/>
              <a:ea typeface="Arial" panose="020B0604020202020204" pitchFamily="34" charset="0"/>
            </a:endParaRPr>
          </a:p>
        </p:txBody>
      </p:sp>
    </p:spTree>
    <p:extLst>
      <p:ext uri="{BB962C8B-B14F-4D97-AF65-F5344CB8AC3E}">
        <p14:creationId xmlns:p14="http://schemas.microsoft.com/office/powerpoint/2010/main" val="14146148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603104181"/>
              </p:ext>
            </p:extLst>
          </p:nvPr>
        </p:nvGraphicFramePr>
        <p:xfrm>
          <a:off x="971600" y="620688"/>
          <a:ext cx="3084551" cy="4693920"/>
        </p:xfrm>
        <a:graphic>
          <a:graphicData uri="http://schemas.openxmlformats.org/drawingml/2006/table">
            <a:tbl>
              <a:tblPr firstRow="1" firstCol="1" bandRow="1">
                <a:tableStyleId>{5FD0F851-EC5A-4D38-B0AD-8093EC10F338}</a:tableStyleId>
              </a:tblPr>
              <a:tblGrid>
                <a:gridCol w="1704605">
                  <a:extLst>
                    <a:ext uri="{9D8B030D-6E8A-4147-A177-3AD203B41FA5}">
                      <a16:colId xmlns:a16="http://schemas.microsoft.com/office/drawing/2014/main" val="15057704"/>
                    </a:ext>
                  </a:extLst>
                </a:gridCol>
                <a:gridCol w="1379946">
                  <a:extLst>
                    <a:ext uri="{9D8B030D-6E8A-4147-A177-3AD203B41FA5}">
                      <a16:colId xmlns:a16="http://schemas.microsoft.com/office/drawing/2014/main" val="1017643775"/>
                    </a:ext>
                  </a:extLst>
                </a:gridCol>
              </a:tblGrid>
              <a:tr h="0">
                <a:tc rowSpan="2">
                  <a:txBody>
                    <a:bodyPr/>
                    <a:lstStyle/>
                    <a:p>
                      <a:pPr algn="ctr">
                        <a:lnSpc>
                          <a:spcPct val="200000"/>
                        </a:lnSpc>
                        <a:spcAft>
                          <a:spcPts val="0"/>
                        </a:spcAft>
                      </a:pPr>
                      <a:r>
                        <a:rPr lang="es-EC" sz="1400" dirty="0">
                          <a:effectLst/>
                          <a:latin typeface="Times New Roman" panose="02020603050405020304" pitchFamily="18" charset="0"/>
                          <a:cs typeface="Times New Roman" panose="02020603050405020304" pitchFamily="18" charset="0"/>
                        </a:rPr>
                        <a:t>PEDOT:PSS [%]</a:t>
                      </a:r>
                      <a:endParaRPr lang="en-US"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400" dirty="0" smtClean="0">
                          <a:effectLst/>
                          <a:latin typeface="Times New Roman" panose="02020603050405020304" pitchFamily="18" charset="0"/>
                          <a:cs typeface="Times New Roman" panose="02020603050405020304" pitchFamily="18" charset="0"/>
                        </a:rPr>
                        <a:t>Rugosidad </a:t>
                      </a:r>
                      <a:r>
                        <a:rPr lang="es-EC" sz="1400" dirty="0">
                          <a:effectLst/>
                          <a:latin typeface="Times New Roman" panose="02020603050405020304" pitchFamily="18" charset="0"/>
                          <a:cs typeface="Times New Roman" panose="02020603050405020304" pitchFamily="18" charset="0"/>
                        </a:rPr>
                        <a:t>[</a:t>
                      </a:r>
                      <a:r>
                        <a:rPr lang="es-EC" sz="1400" dirty="0" err="1">
                          <a:effectLst/>
                          <a:latin typeface="Times New Roman" panose="02020603050405020304" pitchFamily="18" charset="0"/>
                          <a:cs typeface="Times New Roman" panose="02020603050405020304" pitchFamily="18" charset="0"/>
                        </a:rPr>
                        <a:t>nm</a:t>
                      </a:r>
                      <a:r>
                        <a:rPr lang="es-EC" sz="1400" dirty="0">
                          <a:effectLst/>
                          <a:latin typeface="Times New Roman" panose="02020603050405020304" pitchFamily="18" charset="0"/>
                          <a:cs typeface="Times New Roman" panose="02020603050405020304" pitchFamily="18" charset="0"/>
                        </a:rPr>
                        <a:t>]</a:t>
                      </a:r>
                      <a:endParaRPr lang="en-US"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67375758"/>
                  </a:ext>
                </a:extLst>
              </a:tr>
              <a:tr h="0">
                <a:tc vMerge="1">
                  <a:txBody>
                    <a:bodyPr/>
                    <a:lstStyle/>
                    <a:p>
                      <a:endParaRPr lang="es-EC"/>
                    </a:p>
                  </a:txBody>
                  <a:tcPr/>
                </a:tc>
                <a:tc>
                  <a:txBody>
                    <a:bodyPr/>
                    <a:lstStyle/>
                    <a:p>
                      <a:pPr algn="ctr">
                        <a:lnSpc>
                          <a:spcPct val="200000"/>
                        </a:lnSpc>
                        <a:spcAft>
                          <a:spcPts val="0"/>
                        </a:spcAft>
                      </a:pPr>
                      <a:r>
                        <a:rPr lang="es-EC" sz="1400" b="1" dirty="0">
                          <a:effectLst/>
                          <a:latin typeface="Times New Roman" panose="02020603050405020304" pitchFamily="18" charset="0"/>
                          <a:cs typeface="Times New Roman" panose="02020603050405020304" pitchFamily="18" charset="0"/>
                        </a:rPr>
                        <a:t>Oxido de silicio </a:t>
                      </a:r>
                      <a:endParaRPr lang="en-US" sz="12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73237584"/>
                  </a:ext>
                </a:extLst>
              </a:tr>
              <a:tr h="0">
                <a:tc>
                  <a:txBody>
                    <a:bodyPr/>
                    <a:lstStyle/>
                    <a:p>
                      <a:pPr algn="ctr">
                        <a:lnSpc>
                          <a:spcPct val="200000"/>
                        </a:lnSpc>
                        <a:spcAft>
                          <a:spcPts val="0"/>
                        </a:spcAft>
                      </a:pPr>
                      <a:r>
                        <a:rPr lang="es-EC" sz="1400" dirty="0">
                          <a:effectLst/>
                          <a:latin typeface="Times New Roman" panose="02020603050405020304" pitchFamily="18" charset="0"/>
                          <a:cs typeface="Times New Roman" panose="02020603050405020304" pitchFamily="18" charset="0"/>
                        </a:rPr>
                        <a:t>0</a:t>
                      </a:r>
                      <a:endParaRPr lang="en-US"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400" dirty="0" smtClean="0">
                          <a:effectLst/>
                          <a:latin typeface="Times New Roman" panose="02020603050405020304" pitchFamily="18" charset="0"/>
                          <a:cs typeface="Times New Roman" panose="02020603050405020304" pitchFamily="18" charset="0"/>
                        </a:rPr>
                        <a:t>23.21±6.13 </a:t>
                      </a:r>
                      <a:endParaRPr lang="en-US"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41273517"/>
                  </a:ext>
                </a:extLst>
              </a:tr>
              <a:tr h="0">
                <a:tc>
                  <a:txBody>
                    <a:bodyPr/>
                    <a:lstStyle/>
                    <a:p>
                      <a:pPr algn="ctr">
                        <a:lnSpc>
                          <a:spcPct val="200000"/>
                        </a:lnSpc>
                        <a:spcAft>
                          <a:spcPts val="0"/>
                        </a:spcAft>
                      </a:pPr>
                      <a:r>
                        <a:rPr lang="es-EC" sz="1400">
                          <a:effectLst/>
                          <a:latin typeface="Times New Roman" panose="02020603050405020304" pitchFamily="18" charset="0"/>
                          <a:cs typeface="Times New Roman" panose="02020603050405020304" pitchFamily="18" charset="0"/>
                        </a:rPr>
                        <a:t>0,2</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400" dirty="0" smtClean="0">
                          <a:effectLst/>
                          <a:latin typeface="Times New Roman" panose="02020603050405020304" pitchFamily="18" charset="0"/>
                          <a:cs typeface="Times New Roman" panose="02020603050405020304" pitchFamily="18" charset="0"/>
                        </a:rPr>
                        <a:t>16.11±7.82 </a:t>
                      </a:r>
                      <a:endParaRPr lang="en-US"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2039722"/>
                  </a:ext>
                </a:extLst>
              </a:tr>
              <a:tr h="0">
                <a:tc>
                  <a:txBody>
                    <a:bodyPr/>
                    <a:lstStyle/>
                    <a:p>
                      <a:pPr algn="ctr">
                        <a:lnSpc>
                          <a:spcPct val="200000"/>
                        </a:lnSpc>
                        <a:spcAft>
                          <a:spcPts val="0"/>
                        </a:spcAft>
                      </a:pPr>
                      <a:r>
                        <a:rPr lang="es-EC" sz="1400">
                          <a:effectLst/>
                          <a:latin typeface="Times New Roman" panose="02020603050405020304" pitchFamily="18" charset="0"/>
                          <a:cs typeface="Times New Roman" panose="02020603050405020304" pitchFamily="18" charset="0"/>
                        </a:rPr>
                        <a:t>0,5</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400" dirty="0" smtClean="0">
                          <a:effectLst/>
                          <a:latin typeface="Times New Roman" panose="02020603050405020304" pitchFamily="18" charset="0"/>
                          <a:cs typeface="Times New Roman" panose="02020603050405020304" pitchFamily="18" charset="0"/>
                        </a:rPr>
                        <a:t>17.60±4.29 </a:t>
                      </a:r>
                      <a:endParaRPr lang="en-US"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15954316"/>
                  </a:ext>
                </a:extLst>
              </a:tr>
              <a:tr h="0">
                <a:tc>
                  <a:txBody>
                    <a:bodyPr/>
                    <a:lstStyle/>
                    <a:p>
                      <a:pPr algn="ctr">
                        <a:lnSpc>
                          <a:spcPct val="200000"/>
                        </a:lnSpc>
                        <a:spcAft>
                          <a:spcPts val="0"/>
                        </a:spcAft>
                      </a:pPr>
                      <a:r>
                        <a:rPr lang="es-EC" sz="1400">
                          <a:effectLst/>
                          <a:latin typeface="Times New Roman" panose="02020603050405020304" pitchFamily="18" charset="0"/>
                          <a:cs typeface="Times New Roman" panose="02020603050405020304" pitchFamily="18" charset="0"/>
                        </a:rPr>
                        <a:t>1,0</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400" dirty="0" smtClean="0">
                          <a:effectLst/>
                          <a:latin typeface="Times New Roman" panose="02020603050405020304" pitchFamily="18" charset="0"/>
                          <a:cs typeface="Times New Roman" panose="02020603050405020304" pitchFamily="18" charset="0"/>
                        </a:rPr>
                        <a:t>23.26±2.96 </a:t>
                      </a:r>
                      <a:endParaRPr lang="en-US"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99296983"/>
                  </a:ext>
                </a:extLst>
              </a:tr>
              <a:tr h="0">
                <a:tc>
                  <a:txBody>
                    <a:bodyPr/>
                    <a:lstStyle/>
                    <a:p>
                      <a:pPr algn="ctr">
                        <a:lnSpc>
                          <a:spcPct val="200000"/>
                        </a:lnSpc>
                        <a:spcAft>
                          <a:spcPts val="0"/>
                        </a:spcAft>
                      </a:pPr>
                      <a:r>
                        <a:rPr lang="es-EC" sz="1400">
                          <a:effectLst/>
                          <a:latin typeface="Times New Roman" panose="02020603050405020304" pitchFamily="18" charset="0"/>
                          <a:cs typeface="Times New Roman" panose="02020603050405020304" pitchFamily="18" charset="0"/>
                        </a:rPr>
                        <a:t>1,5</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400" dirty="0" smtClean="0">
                          <a:effectLst/>
                          <a:latin typeface="Times New Roman" panose="02020603050405020304" pitchFamily="18" charset="0"/>
                          <a:cs typeface="Times New Roman" panose="02020603050405020304" pitchFamily="18" charset="0"/>
                        </a:rPr>
                        <a:t>26.00±6.91 </a:t>
                      </a:r>
                      <a:endParaRPr lang="en-US"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65012465"/>
                  </a:ext>
                </a:extLst>
              </a:tr>
              <a:tr h="0">
                <a:tc>
                  <a:txBody>
                    <a:bodyPr/>
                    <a:lstStyle/>
                    <a:p>
                      <a:pPr algn="ctr">
                        <a:lnSpc>
                          <a:spcPct val="200000"/>
                        </a:lnSpc>
                        <a:spcAft>
                          <a:spcPts val="0"/>
                        </a:spcAft>
                      </a:pPr>
                      <a:r>
                        <a:rPr lang="es-EC" sz="1400">
                          <a:effectLst/>
                          <a:latin typeface="Times New Roman" panose="02020603050405020304" pitchFamily="18" charset="0"/>
                          <a:cs typeface="Times New Roman" panose="02020603050405020304" pitchFamily="18" charset="0"/>
                        </a:rPr>
                        <a:t>2,0</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400" dirty="0" smtClean="0">
                          <a:effectLst/>
                          <a:latin typeface="Times New Roman" panose="02020603050405020304" pitchFamily="18" charset="0"/>
                          <a:cs typeface="Times New Roman" panose="02020603050405020304" pitchFamily="18" charset="0"/>
                        </a:rPr>
                        <a:t>26.57±8.97 </a:t>
                      </a:r>
                      <a:endParaRPr lang="en-US"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35481305"/>
                  </a:ext>
                </a:extLst>
              </a:tr>
              <a:tr h="441960">
                <a:tc>
                  <a:txBody>
                    <a:bodyPr/>
                    <a:lstStyle/>
                    <a:p>
                      <a:pPr algn="ctr">
                        <a:lnSpc>
                          <a:spcPct val="200000"/>
                        </a:lnSpc>
                        <a:spcAft>
                          <a:spcPts val="0"/>
                        </a:spcAft>
                      </a:pPr>
                      <a:r>
                        <a:rPr lang="es-EC" sz="1400">
                          <a:effectLst/>
                          <a:latin typeface="Times New Roman" panose="02020603050405020304" pitchFamily="18" charset="0"/>
                          <a:cs typeface="Times New Roman" panose="02020603050405020304" pitchFamily="18" charset="0"/>
                        </a:rPr>
                        <a:t>Extracto de geranio (Pelargonium domesticum)</a:t>
                      </a:r>
                      <a:endParaRPr lang="en-US" sz="1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400" dirty="0" smtClean="0">
                          <a:effectLst/>
                          <a:latin typeface="Times New Roman" panose="02020603050405020304" pitchFamily="18" charset="0"/>
                          <a:cs typeface="Times New Roman" panose="02020603050405020304" pitchFamily="18" charset="0"/>
                        </a:rPr>
                        <a:t>1.64±1.07 </a:t>
                      </a:r>
                      <a:endParaRPr lang="en-US"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0427611"/>
                  </a:ext>
                </a:extLst>
              </a:tr>
            </a:tbl>
          </a:graphicData>
        </a:graphic>
      </p:graphicFrame>
      <p:sp>
        <p:nvSpPr>
          <p:cNvPr id="6" name="Rectangle 2"/>
          <p:cNvSpPr>
            <a:spLocks noChangeArrowheads="1"/>
          </p:cNvSpPr>
          <p:nvPr/>
        </p:nvSpPr>
        <p:spPr bwMode="auto">
          <a:xfrm>
            <a:off x="5666865" y="317232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latin typeface="+mj-lt"/>
            </a:endParaRPr>
          </a:p>
        </p:txBody>
      </p:sp>
      <p:graphicFrame>
        <p:nvGraphicFramePr>
          <p:cNvPr id="7" name="Objeto 6"/>
          <p:cNvGraphicFramePr>
            <a:graphicFrameLocks noChangeAspect="1"/>
          </p:cNvGraphicFramePr>
          <p:nvPr>
            <p:extLst>
              <p:ext uri="{D42A27DB-BD31-4B8C-83A1-F6EECF244321}">
                <p14:modId xmlns:p14="http://schemas.microsoft.com/office/powerpoint/2010/main" val="1951755847"/>
              </p:ext>
            </p:extLst>
          </p:nvPr>
        </p:nvGraphicFramePr>
        <p:xfrm>
          <a:off x="4633913" y="836613"/>
          <a:ext cx="4186237" cy="3194050"/>
        </p:xfrm>
        <a:graphic>
          <a:graphicData uri="http://schemas.openxmlformats.org/presentationml/2006/ole">
            <mc:AlternateContent xmlns:mc="http://schemas.openxmlformats.org/markup-compatibility/2006">
              <mc:Choice xmlns:v="urn:schemas-microsoft-com:vml" Requires="v">
                <p:oleObj spid="_x0000_s24786" name="Graph" r:id="rId4" imgW="4276800" imgH="3025440" progId="Origin50.Graph">
                  <p:embed/>
                </p:oleObj>
              </mc:Choice>
              <mc:Fallback>
                <p:oleObj name="Graph" r:id="rId4" imgW="4276800" imgH="3025440" progId="Origin50.Graph">
                  <p:embed/>
                  <p:pic>
                    <p:nvPicPr>
                      <p:cNvPr id="0" name="Object 1"/>
                      <p:cNvPicPr>
                        <a:picLocks noChangeAspect="1" noChangeArrowheads="1"/>
                      </p:cNvPicPr>
                      <p:nvPr/>
                    </p:nvPicPr>
                    <p:blipFill>
                      <a:blip r:embed="rId5"/>
                      <a:srcRect l="6459" t="8804" r="12027" b="3459"/>
                      <a:stretch>
                        <a:fillRect/>
                      </a:stretch>
                    </p:blipFill>
                    <p:spPr bwMode="auto">
                      <a:xfrm>
                        <a:off x="4633913" y="836613"/>
                        <a:ext cx="4186237" cy="3194050"/>
                      </a:xfrm>
                      <a:prstGeom prst="rect">
                        <a:avLst/>
                      </a:prstGeom>
                      <a:noFill/>
                      <a:extLst/>
                    </p:spPr>
                  </p:pic>
                </p:oleObj>
              </mc:Fallback>
            </mc:AlternateContent>
          </a:graphicData>
        </a:graphic>
      </p:graphicFrame>
      <p:sp>
        <p:nvSpPr>
          <p:cNvPr id="8" name="Rectángulo 7"/>
          <p:cNvSpPr/>
          <p:nvPr/>
        </p:nvSpPr>
        <p:spPr>
          <a:xfrm>
            <a:off x="5004048" y="4131077"/>
            <a:ext cx="3888432" cy="523220"/>
          </a:xfrm>
          <a:prstGeom prst="rect">
            <a:avLst/>
          </a:prstGeom>
        </p:spPr>
        <p:txBody>
          <a:bodyPr wrap="square">
            <a:spAutoFit/>
          </a:bodyPr>
          <a:lstStyle/>
          <a:p>
            <a:pPr algn="ctr"/>
            <a:r>
              <a:rPr lang="es-EC" sz="1400" b="1" dirty="0" smtClean="0">
                <a:solidFill>
                  <a:srgbClr val="000000"/>
                </a:solidFill>
                <a:latin typeface="+mj-lt"/>
                <a:ea typeface="Arial" panose="020B0604020202020204" pitchFamily="34" charset="0"/>
                <a:cs typeface="Times New Roman" panose="02020603050405020304" pitchFamily="18" charset="0"/>
              </a:rPr>
              <a:t>Rugosidad </a:t>
            </a:r>
            <a:r>
              <a:rPr lang="es-EC" sz="1400" b="1" dirty="0">
                <a:solidFill>
                  <a:srgbClr val="000000"/>
                </a:solidFill>
                <a:latin typeface="+mj-lt"/>
                <a:ea typeface="Arial" panose="020B0604020202020204" pitchFamily="34" charset="0"/>
                <a:cs typeface="Times New Roman" panose="02020603050405020304" pitchFamily="18" charset="0"/>
              </a:rPr>
              <a:t>de la película </a:t>
            </a:r>
            <a:r>
              <a:rPr lang="es-EC" sz="1400" b="1" dirty="0" smtClean="0">
                <a:solidFill>
                  <a:srgbClr val="000000"/>
                </a:solidFill>
                <a:latin typeface="+mj-lt"/>
                <a:ea typeface="Arial" panose="020B0604020202020204" pitchFamily="34" charset="0"/>
                <a:cs typeface="Times New Roman" panose="02020603050405020304" pitchFamily="18" charset="0"/>
              </a:rPr>
              <a:t>fina </a:t>
            </a:r>
            <a:r>
              <a:rPr lang="es-EC" sz="1400" b="1" dirty="0">
                <a:solidFill>
                  <a:srgbClr val="000000"/>
                </a:solidFill>
                <a:ea typeface="Arial" panose="020B0604020202020204" pitchFamily="34" charset="0"/>
                <a:cs typeface="Times New Roman" panose="02020603050405020304" pitchFamily="18" charset="0"/>
              </a:rPr>
              <a:t>Relación entre la concentración de PEDOT: PSS </a:t>
            </a:r>
            <a:r>
              <a:rPr lang="es-EC" sz="1400" b="1" dirty="0" smtClean="0">
                <a:solidFill>
                  <a:srgbClr val="000000"/>
                </a:solidFill>
                <a:latin typeface="+mj-lt"/>
                <a:ea typeface="Arial" panose="020B0604020202020204" pitchFamily="34" charset="0"/>
                <a:cs typeface="Times New Roman" panose="02020603050405020304" pitchFamily="18" charset="0"/>
              </a:rPr>
              <a:t>, </a:t>
            </a:r>
            <a:endParaRPr lang="es-EC" sz="1400" dirty="0">
              <a:latin typeface="+mj-lt"/>
              <a:cs typeface="Times New Roman" panose="02020603050405020304" pitchFamily="18" charset="0"/>
            </a:endParaRPr>
          </a:p>
        </p:txBody>
      </p:sp>
      <p:sp>
        <p:nvSpPr>
          <p:cNvPr id="10" name="Rectángulo 9"/>
          <p:cNvSpPr/>
          <p:nvPr/>
        </p:nvSpPr>
        <p:spPr>
          <a:xfrm>
            <a:off x="2051720" y="5446965"/>
            <a:ext cx="5400600"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C" dirty="0" smtClean="0">
                <a:solidFill>
                  <a:srgbClr val="000000"/>
                </a:solidFill>
                <a:latin typeface="+mj-lt"/>
                <a:ea typeface="Times New Roman" panose="02020603050405020304" pitchFamily="18" charset="0"/>
              </a:rPr>
              <a:t>Incremento lineal de </a:t>
            </a:r>
            <a:r>
              <a:rPr lang="es-EC" dirty="0">
                <a:solidFill>
                  <a:srgbClr val="000000"/>
                </a:solidFill>
                <a:latin typeface="+mj-lt"/>
                <a:ea typeface="Times New Roman" panose="02020603050405020304" pitchFamily="18" charset="0"/>
              </a:rPr>
              <a:t>la rugosidad al incrementar la concentración de PEDOT:PSS. </a:t>
            </a:r>
            <a:endParaRPr lang="es-EC" dirty="0">
              <a:latin typeface="+mj-lt"/>
            </a:endParaRPr>
          </a:p>
        </p:txBody>
      </p:sp>
      <p:sp>
        <p:nvSpPr>
          <p:cNvPr id="9" name="CuadroTexto 8"/>
          <p:cNvSpPr txBox="1"/>
          <p:nvPr/>
        </p:nvSpPr>
        <p:spPr>
          <a:xfrm>
            <a:off x="1661081" y="97468"/>
            <a:ext cx="5826724" cy="523220"/>
          </a:xfrm>
          <a:prstGeom prst="rect">
            <a:avLst/>
          </a:prstGeom>
          <a:noFill/>
        </p:spPr>
        <p:txBody>
          <a:bodyPr wrap="none" rtlCol="0">
            <a:spAutoFit/>
          </a:bodyPr>
          <a:lstStyle/>
          <a:p>
            <a:pPr algn="ctr"/>
            <a:r>
              <a:rPr lang="es-EC" sz="2800" b="1" dirty="0" smtClean="0">
                <a:latin typeface="+mj-lt"/>
                <a:cs typeface="Times New Roman" panose="02020603050405020304" pitchFamily="18" charset="0"/>
              </a:rPr>
              <a:t>Caracterización</a:t>
            </a:r>
            <a:r>
              <a:rPr lang="es-EC" sz="2800" b="1" dirty="0">
                <a:latin typeface="+mj-lt"/>
                <a:cs typeface="Times New Roman" panose="02020603050405020304" pitchFamily="18" charset="0"/>
              </a:rPr>
              <a:t>: </a:t>
            </a:r>
            <a:r>
              <a:rPr lang="es-EC" sz="2800" b="1" dirty="0" smtClean="0">
                <a:latin typeface="+mj-lt"/>
                <a:cs typeface="Times New Roman" panose="02020603050405020304" pitchFamily="18" charset="0"/>
              </a:rPr>
              <a:t>AFM-Rugosidad</a:t>
            </a:r>
            <a:endParaRPr lang="es-EC" sz="2800" b="1" dirty="0">
              <a:latin typeface="+mj-lt"/>
              <a:cs typeface="Times New Roman" panose="02020603050405020304" pitchFamily="18" charset="0"/>
            </a:endParaRPr>
          </a:p>
        </p:txBody>
      </p:sp>
    </p:spTree>
    <p:extLst>
      <p:ext uri="{BB962C8B-B14F-4D97-AF65-F5344CB8AC3E}">
        <p14:creationId xmlns:p14="http://schemas.microsoft.com/office/powerpoint/2010/main" val="901822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415254" y="97468"/>
            <a:ext cx="6466322" cy="523220"/>
          </a:xfrm>
          <a:prstGeom prst="rect">
            <a:avLst/>
          </a:prstGeom>
          <a:noFill/>
        </p:spPr>
        <p:txBody>
          <a:bodyPr wrap="none" rtlCol="0">
            <a:spAutoFit/>
          </a:bodyPr>
          <a:lstStyle/>
          <a:p>
            <a:pPr algn="ctr"/>
            <a:r>
              <a:rPr lang="es-EC" sz="2800" b="1" dirty="0" smtClean="0">
                <a:latin typeface="+mj-lt"/>
                <a:cs typeface="Times New Roman" panose="02020603050405020304" pitchFamily="18" charset="0"/>
              </a:rPr>
              <a:t>Caracterización</a:t>
            </a:r>
            <a:r>
              <a:rPr lang="es-EC" sz="2800" b="1" dirty="0">
                <a:latin typeface="+mj-lt"/>
                <a:cs typeface="Times New Roman" panose="02020603050405020304" pitchFamily="18" charset="0"/>
              </a:rPr>
              <a:t>: </a:t>
            </a:r>
            <a:r>
              <a:rPr lang="es-EC" sz="2800" b="1" dirty="0" smtClean="0">
                <a:latin typeface="+mj-lt"/>
                <a:cs typeface="Times New Roman" panose="02020603050405020304" pitchFamily="18" charset="0"/>
              </a:rPr>
              <a:t>AFM-Conductividad</a:t>
            </a:r>
            <a:endParaRPr lang="es-EC" sz="2800" b="1" dirty="0">
              <a:latin typeface="+mj-lt"/>
              <a:cs typeface="Times New Roman" panose="02020603050405020304" pitchFamily="18" charset="0"/>
            </a:endParaRPr>
          </a:p>
        </p:txBody>
      </p:sp>
      <p:graphicFrame>
        <p:nvGraphicFramePr>
          <p:cNvPr id="2" name="Objeto 1"/>
          <p:cNvGraphicFramePr>
            <a:graphicFrameLocks noChangeAspect="1"/>
          </p:cNvGraphicFramePr>
          <p:nvPr>
            <p:extLst>
              <p:ext uri="{D42A27DB-BD31-4B8C-83A1-F6EECF244321}">
                <p14:modId xmlns:p14="http://schemas.microsoft.com/office/powerpoint/2010/main" val="4116592474"/>
              </p:ext>
            </p:extLst>
          </p:nvPr>
        </p:nvGraphicFramePr>
        <p:xfrm>
          <a:off x="1363337" y="947410"/>
          <a:ext cx="6559644" cy="4970513"/>
        </p:xfrm>
        <a:graphic>
          <a:graphicData uri="http://schemas.openxmlformats.org/presentationml/2006/ole">
            <mc:AlternateContent xmlns:mc="http://schemas.openxmlformats.org/markup-compatibility/2006">
              <mc:Choice xmlns:v="urn:schemas-microsoft-com:vml" Requires="v">
                <p:oleObj spid="_x0000_s25730" name="Graph" r:id="rId3" imgW="4276954" imgH="3024835" progId="Origin50.Graph">
                  <p:embed/>
                </p:oleObj>
              </mc:Choice>
              <mc:Fallback>
                <p:oleObj name="Graph" r:id="rId3" imgW="4276954" imgH="3024835" progId="Origin50.Graph">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l="16589" t="10170" r="12396" b="13614"/>
                      <a:stretch>
                        <a:fillRect/>
                      </a:stretch>
                    </p:blipFill>
                    <p:spPr bwMode="auto">
                      <a:xfrm>
                        <a:off x="1363337" y="947410"/>
                        <a:ext cx="6559644" cy="4970513"/>
                      </a:xfrm>
                      <a:prstGeom prst="rect">
                        <a:avLst/>
                      </a:prstGeom>
                      <a:noFill/>
                    </p:spPr>
                  </p:pic>
                </p:oleObj>
              </mc:Fallback>
            </mc:AlternateContent>
          </a:graphicData>
        </a:graphic>
      </p:graphicFrame>
      <p:pic>
        <p:nvPicPr>
          <p:cNvPr id="25602" name="Imagen 40" descr="NP1"/>
          <p:cNvPicPr>
            <a:picLocks noChangeAspect="1" noChangeArrowheads="1"/>
          </p:cNvPicPr>
          <p:nvPr/>
        </p:nvPicPr>
        <p:blipFill>
          <a:blip r:embed="rId5" cstate="print">
            <a:extLst>
              <a:ext uri="{28A0092B-C50C-407E-A947-70E740481C1C}">
                <a14:useLocalDpi xmlns:a14="http://schemas.microsoft.com/office/drawing/2010/main" val="0"/>
              </a:ext>
            </a:extLst>
          </a:blip>
          <a:srcRect l="4405" t="2" r="3731" b="533"/>
          <a:stretch>
            <a:fillRect/>
          </a:stretch>
        </p:blipFill>
        <p:spPr bwMode="auto">
          <a:xfrm>
            <a:off x="5013753" y="1290985"/>
            <a:ext cx="1233942" cy="1088132"/>
          </a:xfrm>
          <a:prstGeom prst="rect">
            <a:avLst/>
          </a:prstGeom>
          <a:noFill/>
          <a:extLst>
            <a:ext uri="{909E8E84-426E-40DD-AFC4-6F175D3DCCD1}">
              <a14:hiddenFill xmlns:a14="http://schemas.microsoft.com/office/drawing/2010/main">
                <a:solidFill>
                  <a:srgbClr val="FFFFFF"/>
                </a:solidFill>
              </a14:hiddenFill>
            </a:ext>
          </a:extLst>
        </p:spPr>
      </p:pic>
      <p:pic>
        <p:nvPicPr>
          <p:cNvPr id="25603" name="Imagen 41" descr="NP2"/>
          <p:cNvPicPr>
            <a:picLocks noChangeAspect="1" noChangeArrowheads="1"/>
          </p:cNvPicPr>
          <p:nvPr/>
        </p:nvPicPr>
        <p:blipFill>
          <a:blip r:embed="rId6" cstate="print">
            <a:extLst>
              <a:ext uri="{28A0092B-C50C-407E-A947-70E740481C1C}">
                <a14:useLocalDpi xmlns:a14="http://schemas.microsoft.com/office/drawing/2010/main" val="0"/>
              </a:ext>
            </a:extLst>
          </a:blip>
          <a:srcRect l="4744" r="4092"/>
          <a:stretch>
            <a:fillRect/>
          </a:stretch>
        </p:blipFill>
        <p:spPr bwMode="auto">
          <a:xfrm>
            <a:off x="6236468" y="1290986"/>
            <a:ext cx="1197964" cy="1069082"/>
          </a:xfrm>
          <a:prstGeom prst="rect">
            <a:avLst/>
          </a:prstGeom>
          <a:noFill/>
          <a:extLst>
            <a:ext uri="{909E8E84-426E-40DD-AFC4-6F175D3DCCD1}">
              <a14:hiddenFill xmlns:a14="http://schemas.microsoft.com/office/drawing/2010/main">
                <a:solidFill>
                  <a:srgbClr val="FFFFFF"/>
                </a:solidFill>
              </a14:hiddenFill>
            </a:ext>
          </a:extLst>
        </p:spPr>
      </p:pic>
      <p:pic>
        <p:nvPicPr>
          <p:cNvPr id="25604" name="Imagen 51" descr="NP3"/>
          <p:cNvPicPr>
            <a:picLocks noChangeAspect="1" noChangeArrowheads="1"/>
          </p:cNvPicPr>
          <p:nvPr/>
        </p:nvPicPr>
        <p:blipFill>
          <a:blip r:embed="rId7" cstate="print">
            <a:extLst>
              <a:ext uri="{28A0092B-C50C-407E-A947-70E740481C1C}">
                <a14:useLocalDpi xmlns:a14="http://schemas.microsoft.com/office/drawing/2010/main" val="0"/>
              </a:ext>
            </a:extLst>
          </a:blip>
          <a:srcRect l="3726" r="3738"/>
          <a:stretch>
            <a:fillRect/>
          </a:stretch>
        </p:blipFill>
        <p:spPr bwMode="auto">
          <a:xfrm>
            <a:off x="5013754" y="2379117"/>
            <a:ext cx="1222714" cy="949825"/>
          </a:xfrm>
          <a:prstGeom prst="rect">
            <a:avLst/>
          </a:prstGeom>
          <a:noFill/>
          <a:extLst>
            <a:ext uri="{909E8E84-426E-40DD-AFC4-6F175D3DCCD1}">
              <a14:hiddenFill xmlns:a14="http://schemas.microsoft.com/office/drawing/2010/main">
                <a:solidFill>
                  <a:srgbClr val="FFFFFF"/>
                </a:solidFill>
              </a14:hiddenFill>
            </a:ext>
          </a:extLst>
        </p:spPr>
      </p:pic>
      <p:pic>
        <p:nvPicPr>
          <p:cNvPr id="25605" name="Imagen 54" descr="NP4"/>
          <p:cNvPicPr>
            <a:picLocks noChangeAspect="1" noChangeArrowheads="1"/>
          </p:cNvPicPr>
          <p:nvPr/>
        </p:nvPicPr>
        <p:blipFill>
          <a:blip r:embed="rId8" cstate="print">
            <a:extLst>
              <a:ext uri="{28A0092B-C50C-407E-A947-70E740481C1C}">
                <a14:useLocalDpi xmlns:a14="http://schemas.microsoft.com/office/drawing/2010/main" val="0"/>
              </a:ext>
            </a:extLst>
          </a:blip>
          <a:srcRect l="3728" r="2380"/>
          <a:stretch>
            <a:fillRect/>
          </a:stretch>
        </p:blipFill>
        <p:spPr bwMode="auto">
          <a:xfrm>
            <a:off x="6226943" y="2390229"/>
            <a:ext cx="1207489" cy="1045637"/>
          </a:xfrm>
          <a:prstGeom prst="rect">
            <a:avLst/>
          </a:prstGeom>
          <a:noFill/>
          <a:extLst>
            <a:ext uri="{909E8E84-426E-40DD-AFC4-6F175D3DCCD1}">
              <a14:hiddenFill xmlns:a14="http://schemas.microsoft.com/office/drawing/2010/main">
                <a:solidFill>
                  <a:srgbClr val="FFFFFF"/>
                </a:solidFill>
              </a14:hiddenFill>
            </a:ext>
          </a:extLst>
        </p:spPr>
      </p:pic>
      <p:pic>
        <p:nvPicPr>
          <p:cNvPr id="25606" name="Imagen 58" descr="NP5"/>
          <p:cNvPicPr>
            <a:picLocks noChangeAspect="1" noChangeArrowheads="1"/>
          </p:cNvPicPr>
          <p:nvPr/>
        </p:nvPicPr>
        <p:blipFill>
          <a:blip r:embed="rId9" cstate="print">
            <a:extLst>
              <a:ext uri="{28A0092B-C50C-407E-A947-70E740481C1C}">
                <a14:useLocalDpi xmlns:a14="http://schemas.microsoft.com/office/drawing/2010/main" val="0"/>
              </a:ext>
            </a:extLst>
          </a:blip>
          <a:srcRect l="3389" r="4089"/>
          <a:stretch>
            <a:fillRect/>
          </a:stretch>
        </p:blipFill>
        <p:spPr bwMode="auto">
          <a:xfrm>
            <a:off x="5035237" y="3436937"/>
            <a:ext cx="1159162" cy="1018099"/>
          </a:xfrm>
          <a:prstGeom prst="rect">
            <a:avLst/>
          </a:prstGeom>
          <a:noFill/>
          <a:extLst>
            <a:ext uri="{909E8E84-426E-40DD-AFC4-6F175D3DCCD1}">
              <a14:hiddenFill xmlns:a14="http://schemas.microsoft.com/office/drawing/2010/main">
                <a:solidFill>
                  <a:srgbClr val="FFFFFF"/>
                </a:solidFill>
              </a14:hiddenFill>
            </a:ext>
          </a:extLst>
        </p:spPr>
      </p:pic>
      <p:pic>
        <p:nvPicPr>
          <p:cNvPr id="25607" name="Imagen 59" descr="NP6"/>
          <p:cNvPicPr>
            <a:picLocks noChangeAspect="1" noChangeArrowheads="1"/>
          </p:cNvPicPr>
          <p:nvPr/>
        </p:nvPicPr>
        <p:blipFill>
          <a:blip r:embed="rId10" cstate="print">
            <a:extLst>
              <a:ext uri="{28A0092B-C50C-407E-A947-70E740481C1C}">
                <a14:useLocalDpi xmlns:a14="http://schemas.microsoft.com/office/drawing/2010/main" val="0"/>
              </a:ext>
            </a:extLst>
          </a:blip>
          <a:srcRect l="4065" r="4063"/>
          <a:stretch>
            <a:fillRect/>
          </a:stretch>
        </p:blipFill>
        <p:spPr bwMode="auto">
          <a:xfrm>
            <a:off x="6233293" y="3429000"/>
            <a:ext cx="1201139" cy="1063442"/>
          </a:xfrm>
          <a:prstGeom prst="rect">
            <a:avLst/>
          </a:prstGeom>
          <a:noFill/>
          <a:extLst>
            <a:ext uri="{909E8E84-426E-40DD-AFC4-6F175D3DCCD1}">
              <a14:hiddenFill xmlns:a14="http://schemas.microsoft.com/office/drawing/2010/main">
                <a:solidFill>
                  <a:srgbClr val="FFFFFF"/>
                </a:solidFill>
              </a14:hiddenFill>
            </a:ext>
          </a:extLst>
        </p:spPr>
      </p:pic>
      <p:pic>
        <p:nvPicPr>
          <p:cNvPr id="25608" name="Imagen 62" descr="PIG"/>
          <p:cNvPicPr>
            <a:picLocks noChangeAspect="1" noChangeArrowheads="1"/>
          </p:cNvPicPr>
          <p:nvPr/>
        </p:nvPicPr>
        <p:blipFill>
          <a:blip r:embed="rId11" cstate="print">
            <a:extLst>
              <a:ext uri="{28A0092B-C50C-407E-A947-70E740481C1C}">
                <a14:useLocalDpi xmlns:a14="http://schemas.microsoft.com/office/drawing/2010/main" val="0"/>
              </a:ext>
            </a:extLst>
          </a:blip>
          <a:srcRect l="4405" r="4784"/>
          <a:stretch>
            <a:fillRect/>
          </a:stretch>
        </p:blipFill>
        <p:spPr bwMode="auto">
          <a:xfrm>
            <a:off x="5500645" y="4492441"/>
            <a:ext cx="1330042" cy="1191641"/>
          </a:xfrm>
          <a:prstGeom prst="rect">
            <a:avLst/>
          </a:prstGeom>
          <a:noFill/>
          <a:extLst>
            <a:ext uri="{909E8E84-426E-40DD-AFC4-6F175D3DCCD1}">
              <a14:hiddenFill xmlns:a14="http://schemas.microsoft.com/office/drawing/2010/main">
                <a:solidFill>
                  <a:srgbClr val="FFFFFF"/>
                </a:solidFill>
              </a14:hiddenFill>
            </a:ext>
          </a:extLst>
        </p:spPr>
      </p:pic>
      <p:sp>
        <p:nvSpPr>
          <p:cNvPr id="3" name="Cuadro de texto 2"/>
          <p:cNvSpPr txBox="1">
            <a:spLocks noChangeArrowheads="1"/>
          </p:cNvSpPr>
          <p:nvPr/>
        </p:nvSpPr>
        <p:spPr bwMode="auto">
          <a:xfrm>
            <a:off x="5182368" y="2067967"/>
            <a:ext cx="29241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n-US" sz="900" b="0" i="0" u="none" cap="none" normalizeH="0" baseline="0" smtClean="0">
                <a:ln>
                  <a:noFill/>
                </a:ln>
                <a:solidFill>
                  <a:srgbClr val="FFFFFF"/>
                </a:solidFill>
                <a:effectLst/>
                <a:latin typeface="+mj-lt"/>
                <a:ea typeface="Arial" panose="020B0604020202020204" pitchFamily="34" charset="0"/>
              </a:rPr>
              <a:t>AgNPs 0% </a:t>
            </a:r>
            <a:endParaRPr kumimoji="0" lang="es-EC" altLang="en-US" b="0" i="0" u="none" cap="none" normalizeH="0" baseline="0" smtClean="0">
              <a:ln>
                <a:noFill/>
              </a:ln>
              <a:solidFill>
                <a:schemeClr val="tx1"/>
              </a:solidFill>
              <a:effectLst/>
              <a:latin typeface="+mj-lt"/>
            </a:endParaRPr>
          </a:p>
        </p:txBody>
      </p:sp>
      <p:sp>
        <p:nvSpPr>
          <p:cNvPr id="4" name="Text Box 12"/>
          <p:cNvSpPr txBox="1">
            <a:spLocks noChangeArrowheads="1"/>
          </p:cNvSpPr>
          <p:nvPr/>
        </p:nvSpPr>
        <p:spPr bwMode="auto">
          <a:xfrm>
            <a:off x="6329933" y="2046040"/>
            <a:ext cx="29225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n-US" sz="900" b="1" i="0" u="none" cap="none" normalizeH="0" baseline="0" dirty="0" err="1" smtClean="0">
                <a:ln>
                  <a:noFill/>
                </a:ln>
                <a:solidFill>
                  <a:srgbClr val="FFFFFF"/>
                </a:solidFill>
                <a:effectLst/>
                <a:latin typeface="+mj-lt"/>
                <a:ea typeface="Arial" panose="020B0604020202020204" pitchFamily="34" charset="0"/>
              </a:rPr>
              <a:t>AgNPs</a:t>
            </a:r>
            <a:r>
              <a:rPr kumimoji="0" lang="es-EC" altLang="en-US" sz="900" b="1" i="0" u="none" cap="none" normalizeH="0" baseline="0" dirty="0" smtClean="0">
                <a:ln>
                  <a:noFill/>
                </a:ln>
                <a:solidFill>
                  <a:srgbClr val="FFFFFF"/>
                </a:solidFill>
                <a:effectLst/>
                <a:latin typeface="+mj-lt"/>
                <a:ea typeface="Arial" panose="020B0604020202020204" pitchFamily="34" charset="0"/>
              </a:rPr>
              <a:t> 0.2% </a:t>
            </a:r>
            <a:endParaRPr kumimoji="0" lang="es-EC" altLang="en-US" b="0" i="0" u="none" cap="none" normalizeH="0" baseline="0" dirty="0" smtClean="0">
              <a:ln>
                <a:noFill/>
              </a:ln>
              <a:solidFill>
                <a:schemeClr val="tx1"/>
              </a:solidFill>
              <a:effectLst/>
              <a:latin typeface="+mj-lt"/>
            </a:endParaRPr>
          </a:p>
        </p:txBody>
      </p:sp>
      <p:sp>
        <p:nvSpPr>
          <p:cNvPr id="6" name="Text Box 11"/>
          <p:cNvSpPr txBox="1">
            <a:spLocks noChangeArrowheads="1"/>
          </p:cNvSpPr>
          <p:nvPr/>
        </p:nvSpPr>
        <p:spPr bwMode="auto">
          <a:xfrm>
            <a:off x="5142309" y="3054152"/>
            <a:ext cx="29225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n-US" sz="900" b="1" i="0" u="none" cap="none" normalizeH="0" baseline="0" dirty="0" err="1" smtClean="0">
                <a:ln>
                  <a:noFill/>
                </a:ln>
                <a:solidFill>
                  <a:srgbClr val="FFFFFF"/>
                </a:solidFill>
                <a:effectLst/>
                <a:latin typeface="+mj-lt"/>
                <a:ea typeface="Arial" panose="020B0604020202020204" pitchFamily="34" charset="0"/>
              </a:rPr>
              <a:t>AgNPs</a:t>
            </a:r>
            <a:r>
              <a:rPr kumimoji="0" lang="es-EC" altLang="en-US" sz="900" b="1" i="0" u="none" cap="none" normalizeH="0" baseline="0" dirty="0" smtClean="0">
                <a:ln>
                  <a:noFill/>
                </a:ln>
                <a:solidFill>
                  <a:srgbClr val="FFFFFF"/>
                </a:solidFill>
                <a:effectLst/>
                <a:latin typeface="+mj-lt"/>
                <a:ea typeface="Arial" panose="020B0604020202020204" pitchFamily="34" charset="0"/>
              </a:rPr>
              <a:t> 0.5% </a:t>
            </a:r>
            <a:endParaRPr kumimoji="0" lang="es-EC" altLang="en-US" b="0" i="0" u="none" cap="none" normalizeH="0" baseline="0" dirty="0" smtClean="0">
              <a:ln>
                <a:noFill/>
              </a:ln>
              <a:solidFill>
                <a:schemeClr val="tx1"/>
              </a:solidFill>
              <a:effectLst/>
              <a:latin typeface="+mj-lt"/>
            </a:endParaRPr>
          </a:p>
        </p:txBody>
      </p:sp>
      <p:sp>
        <p:nvSpPr>
          <p:cNvPr id="7" name="Text Box 10"/>
          <p:cNvSpPr txBox="1">
            <a:spLocks noChangeArrowheads="1"/>
          </p:cNvSpPr>
          <p:nvPr/>
        </p:nvSpPr>
        <p:spPr bwMode="auto">
          <a:xfrm>
            <a:off x="6294437" y="3054152"/>
            <a:ext cx="29225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n-US" sz="900" b="1" i="0" u="none" cap="none" normalizeH="0" baseline="0" dirty="0" err="1" smtClean="0">
                <a:ln>
                  <a:noFill/>
                </a:ln>
                <a:solidFill>
                  <a:srgbClr val="FFFFFF"/>
                </a:solidFill>
                <a:effectLst/>
                <a:latin typeface="+mj-lt"/>
                <a:ea typeface="Arial" panose="020B0604020202020204" pitchFamily="34" charset="0"/>
              </a:rPr>
              <a:t>AgNPs</a:t>
            </a:r>
            <a:r>
              <a:rPr kumimoji="0" lang="es-EC" altLang="en-US" sz="900" b="1" i="0" u="none" cap="none" normalizeH="0" baseline="0" dirty="0" smtClean="0">
                <a:ln>
                  <a:noFill/>
                </a:ln>
                <a:solidFill>
                  <a:srgbClr val="FFFFFF"/>
                </a:solidFill>
                <a:effectLst/>
                <a:latin typeface="+mj-lt"/>
                <a:ea typeface="Arial" panose="020B0604020202020204" pitchFamily="34" charset="0"/>
              </a:rPr>
              <a:t> 1.0% </a:t>
            </a:r>
            <a:endParaRPr kumimoji="0" lang="es-EC" altLang="en-US" b="0" i="0" u="none" cap="none" normalizeH="0" baseline="0" dirty="0" smtClean="0">
              <a:ln>
                <a:noFill/>
              </a:ln>
              <a:solidFill>
                <a:schemeClr val="tx1"/>
              </a:solidFill>
              <a:effectLst/>
              <a:latin typeface="+mj-lt"/>
            </a:endParaRPr>
          </a:p>
        </p:txBody>
      </p:sp>
      <p:sp>
        <p:nvSpPr>
          <p:cNvPr id="8" name="Text Box 9"/>
          <p:cNvSpPr txBox="1">
            <a:spLocks noChangeArrowheads="1"/>
          </p:cNvSpPr>
          <p:nvPr/>
        </p:nvSpPr>
        <p:spPr bwMode="auto">
          <a:xfrm>
            <a:off x="5142681" y="4134272"/>
            <a:ext cx="29225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n-US" sz="900" b="1" i="0" u="none" cap="none" normalizeH="0" baseline="0" dirty="0" err="1" smtClean="0">
                <a:ln>
                  <a:noFill/>
                </a:ln>
                <a:solidFill>
                  <a:srgbClr val="FFFFFF"/>
                </a:solidFill>
                <a:effectLst/>
                <a:latin typeface="+mj-lt"/>
                <a:ea typeface="Arial" panose="020B0604020202020204" pitchFamily="34" charset="0"/>
              </a:rPr>
              <a:t>AgNPs</a:t>
            </a:r>
            <a:r>
              <a:rPr kumimoji="0" lang="es-EC" altLang="en-US" sz="900" b="1" i="0" u="none" cap="none" normalizeH="0" baseline="0" dirty="0" smtClean="0">
                <a:ln>
                  <a:noFill/>
                </a:ln>
                <a:solidFill>
                  <a:srgbClr val="FFFFFF"/>
                </a:solidFill>
                <a:effectLst/>
                <a:latin typeface="+mj-lt"/>
                <a:ea typeface="Arial" panose="020B0604020202020204" pitchFamily="34" charset="0"/>
              </a:rPr>
              <a:t> 1.5% </a:t>
            </a:r>
            <a:endParaRPr kumimoji="0" lang="es-EC" altLang="en-US" b="0" i="0" u="none" cap="none" normalizeH="0" baseline="0" dirty="0" smtClean="0">
              <a:ln>
                <a:noFill/>
              </a:ln>
              <a:solidFill>
                <a:schemeClr val="tx1"/>
              </a:solidFill>
              <a:effectLst/>
              <a:latin typeface="+mj-lt"/>
            </a:endParaRPr>
          </a:p>
        </p:txBody>
      </p:sp>
      <p:sp>
        <p:nvSpPr>
          <p:cNvPr id="9" name="Text Box 14"/>
          <p:cNvSpPr txBox="1">
            <a:spLocks noChangeArrowheads="1"/>
          </p:cNvSpPr>
          <p:nvPr/>
        </p:nvSpPr>
        <p:spPr bwMode="auto">
          <a:xfrm>
            <a:off x="6294437" y="4134272"/>
            <a:ext cx="29225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n-US" sz="900" b="0" i="0" u="none" cap="none" normalizeH="0" baseline="0" dirty="0" err="1" smtClean="0">
                <a:ln>
                  <a:noFill/>
                </a:ln>
                <a:solidFill>
                  <a:srgbClr val="FFFFFF"/>
                </a:solidFill>
                <a:effectLst/>
                <a:latin typeface="+mj-lt"/>
                <a:ea typeface="Arial" panose="020B0604020202020204" pitchFamily="34" charset="0"/>
              </a:rPr>
              <a:t>AgNPs</a:t>
            </a:r>
            <a:r>
              <a:rPr kumimoji="0" lang="es-EC" altLang="en-US" sz="900" b="0" i="0" u="none" cap="none" normalizeH="0" baseline="0" dirty="0" smtClean="0">
                <a:ln>
                  <a:noFill/>
                </a:ln>
                <a:solidFill>
                  <a:srgbClr val="FFFFFF"/>
                </a:solidFill>
                <a:effectLst/>
                <a:latin typeface="+mj-lt"/>
                <a:ea typeface="Arial" panose="020B0604020202020204" pitchFamily="34" charset="0"/>
              </a:rPr>
              <a:t> 2.0% </a:t>
            </a:r>
            <a:endParaRPr kumimoji="0" lang="es-EC" altLang="en-US" b="0" i="0" u="none" cap="none" normalizeH="0" baseline="0" dirty="0" smtClean="0">
              <a:ln>
                <a:noFill/>
              </a:ln>
              <a:solidFill>
                <a:schemeClr val="tx1"/>
              </a:solidFill>
              <a:effectLst/>
              <a:latin typeface="+mj-lt"/>
            </a:endParaRPr>
          </a:p>
        </p:txBody>
      </p:sp>
      <p:sp>
        <p:nvSpPr>
          <p:cNvPr id="10" name="Text Box 15"/>
          <p:cNvSpPr txBox="1">
            <a:spLocks noChangeArrowheads="1"/>
          </p:cNvSpPr>
          <p:nvPr/>
        </p:nvSpPr>
        <p:spPr bwMode="auto">
          <a:xfrm>
            <a:off x="5790381" y="5358408"/>
            <a:ext cx="29225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n-US" sz="900" b="0" i="0" u="none" cap="none" normalizeH="0" baseline="0" dirty="0" smtClean="0">
                <a:ln>
                  <a:noFill/>
                </a:ln>
                <a:solidFill>
                  <a:srgbClr val="FFFFFF"/>
                </a:solidFill>
                <a:effectLst/>
                <a:latin typeface="+mj-lt"/>
                <a:ea typeface="Arial" panose="020B0604020202020204" pitchFamily="34" charset="0"/>
              </a:rPr>
              <a:t>Extracto </a:t>
            </a:r>
            <a:endParaRPr kumimoji="0" lang="es-EC" altLang="en-US" b="0" i="0" u="none" cap="none" normalizeH="0" baseline="0" dirty="0" smtClean="0">
              <a:ln>
                <a:noFill/>
              </a:ln>
              <a:solidFill>
                <a:schemeClr val="tx1"/>
              </a:solidFill>
              <a:effectLst/>
              <a:latin typeface="+mj-lt"/>
            </a:endParaRPr>
          </a:p>
        </p:txBody>
      </p:sp>
      <p:sp>
        <p:nvSpPr>
          <p:cNvPr id="11" name="Rectangle 16"/>
          <p:cNvSpPr>
            <a:spLocks noChangeArrowheads="1"/>
          </p:cNvSpPr>
          <p:nvPr/>
        </p:nvSpPr>
        <p:spPr bwMode="auto">
          <a:xfrm>
            <a:off x="1872208" y="210979"/>
            <a:ext cx="5597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es-EC" altLang="en-US" b="0" i="0" u="none" cap="none" normalizeH="0" baseline="0" smtClean="0">
                <a:ln>
                  <a:noFill/>
                </a:ln>
                <a:solidFill>
                  <a:srgbClr val="000000"/>
                </a:solidFill>
                <a:effectLst/>
                <a:latin typeface="+mj-lt"/>
                <a:ea typeface="Times New Roman" panose="02020603050405020304" pitchFamily="18" charset="0"/>
                <a:cs typeface="Times New Roman" panose="02020603050405020304" pitchFamily="18" charset="0"/>
              </a:rPr>
              <a:t>   </a:t>
            </a:r>
            <a:endParaRPr kumimoji="0" lang="en-US" altLang="en-US" sz="600" b="0" i="0" u="none" cap="none" normalizeH="0" baseline="0" smtClean="0">
              <a:ln>
                <a:noFill/>
              </a:ln>
              <a:solidFill>
                <a:schemeClr val="tx1"/>
              </a:solidFill>
              <a:effectLst/>
              <a:latin typeface="+mj-lt"/>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n-US" altLang="en-US" sz="1800" b="0" i="0" u="none" cap="none" normalizeH="0" baseline="0" smtClean="0">
              <a:ln>
                <a:noFill/>
              </a:ln>
              <a:solidFill>
                <a:schemeClr val="tx1"/>
              </a:solidFill>
              <a:effectLst/>
              <a:latin typeface="+mj-lt"/>
            </a:endParaRPr>
          </a:p>
        </p:txBody>
      </p:sp>
      <p:sp>
        <p:nvSpPr>
          <p:cNvPr id="12" name="Rectangle 24"/>
          <p:cNvSpPr>
            <a:spLocks noChangeArrowheads="1"/>
          </p:cNvSpPr>
          <p:nvPr/>
        </p:nvSpPr>
        <p:spPr bwMode="auto">
          <a:xfrm>
            <a:off x="1872208" y="57807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latin typeface="+mj-lt"/>
            </a:endParaRPr>
          </a:p>
        </p:txBody>
      </p:sp>
      <p:sp>
        <p:nvSpPr>
          <p:cNvPr id="13" name="Rectángulo 12"/>
          <p:cNvSpPr/>
          <p:nvPr/>
        </p:nvSpPr>
        <p:spPr>
          <a:xfrm>
            <a:off x="881867" y="5756161"/>
            <a:ext cx="4572000" cy="523220"/>
          </a:xfrm>
          <a:prstGeom prst="rect">
            <a:avLst/>
          </a:prstGeom>
        </p:spPr>
        <p:txBody>
          <a:bodyPr>
            <a:spAutoFit/>
          </a:bodyPr>
          <a:lstStyle/>
          <a:p>
            <a:pPr algn="ctr"/>
            <a:r>
              <a:rPr lang="es-EC" sz="1400" b="1" dirty="0">
                <a:solidFill>
                  <a:srgbClr val="000000"/>
                </a:solidFill>
                <a:latin typeface="Arial" panose="020B0604020202020204" pitchFamily="34" charset="0"/>
                <a:ea typeface="Arial" panose="020B0604020202020204" pitchFamily="34" charset="0"/>
              </a:rPr>
              <a:t>Curvas de Potencial en </a:t>
            </a:r>
            <a:r>
              <a:rPr lang="es-EC" sz="1400" b="1" dirty="0" err="1">
                <a:solidFill>
                  <a:srgbClr val="000000"/>
                </a:solidFill>
                <a:latin typeface="Arial" panose="020B0604020202020204" pitchFamily="34" charset="0"/>
                <a:ea typeface="Arial" panose="020B0604020202020204" pitchFamily="34" charset="0"/>
              </a:rPr>
              <a:t>funcion</a:t>
            </a:r>
            <a:r>
              <a:rPr lang="es-EC" sz="1400" b="1" dirty="0">
                <a:solidFill>
                  <a:srgbClr val="000000"/>
                </a:solidFill>
                <a:latin typeface="Arial" panose="020B0604020202020204" pitchFamily="34" charset="0"/>
                <a:ea typeface="Arial" panose="020B0604020202020204" pitchFamily="34" charset="0"/>
              </a:rPr>
              <a:t> del tiempo obtenidas en el AFM.</a:t>
            </a:r>
            <a:endParaRPr lang="es-EC" sz="1400" dirty="0"/>
          </a:p>
        </p:txBody>
      </p:sp>
    </p:spTree>
    <p:extLst>
      <p:ext uri="{BB962C8B-B14F-4D97-AF65-F5344CB8AC3E}">
        <p14:creationId xmlns:p14="http://schemas.microsoft.com/office/powerpoint/2010/main" val="16810445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67544" y="1268759"/>
            <a:ext cx="126901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2" name="Rectángulo 1"/>
          <p:cNvSpPr/>
          <p:nvPr/>
        </p:nvSpPr>
        <p:spPr>
          <a:xfrm>
            <a:off x="6226528" y="1844824"/>
            <a:ext cx="2664296" cy="9233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C" smtClean="0">
                <a:solidFill>
                  <a:srgbClr val="000000"/>
                </a:solidFill>
                <a:latin typeface="Times New Roman" panose="02020603050405020304" pitchFamily="18" charset="0"/>
                <a:ea typeface="Times New Roman" panose="02020603050405020304" pitchFamily="18" charset="0"/>
              </a:rPr>
              <a:t>Capacidad de generar una corriente eléctrica, si se coloca una carga </a:t>
            </a:r>
            <a:endParaRPr lang="es-EC" dirty="0"/>
          </a:p>
        </p:txBody>
      </p:sp>
      <p:sp>
        <p:nvSpPr>
          <p:cNvPr id="3" name="Rectángulo 2"/>
          <p:cNvSpPr/>
          <p:nvPr/>
        </p:nvSpPr>
        <p:spPr>
          <a:xfrm>
            <a:off x="1115616" y="5649281"/>
            <a:ext cx="4572000" cy="523220"/>
          </a:xfrm>
          <a:prstGeom prst="rect">
            <a:avLst/>
          </a:prstGeom>
        </p:spPr>
        <p:txBody>
          <a:bodyPr>
            <a:spAutoFit/>
          </a:bodyPr>
          <a:lstStyle/>
          <a:p>
            <a:pPr algn="ctr"/>
            <a:r>
              <a:rPr lang="es-EC" sz="1400" b="1" dirty="0">
                <a:solidFill>
                  <a:srgbClr val="000000"/>
                </a:solidFill>
                <a:latin typeface="Arial" panose="020B0604020202020204" pitchFamily="34" charset="0"/>
                <a:ea typeface="Arial" panose="020B0604020202020204" pitchFamily="34" charset="0"/>
              </a:rPr>
              <a:t>Campo eléctrico en función de la concentración de PEDOT: PSS</a:t>
            </a:r>
            <a:endParaRPr lang="es-EC" sz="1400" dirty="0"/>
          </a:p>
        </p:txBody>
      </p:sp>
      <p:sp>
        <p:nvSpPr>
          <p:cNvPr id="6" name="CuadroTexto 5"/>
          <p:cNvSpPr txBox="1"/>
          <p:nvPr/>
        </p:nvSpPr>
        <p:spPr>
          <a:xfrm>
            <a:off x="1415254" y="97468"/>
            <a:ext cx="6466322" cy="523220"/>
          </a:xfrm>
          <a:prstGeom prst="rect">
            <a:avLst/>
          </a:prstGeom>
          <a:noFill/>
        </p:spPr>
        <p:txBody>
          <a:bodyPr wrap="none" rtlCol="0">
            <a:spAutoFit/>
          </a:bodyPr>
          <a:lstStyle/>
          <a:p>
            <a:pPr algn="ctr"/>
            <a:r>
              <a:rPr lang="es-EC" sz="2800" b="1" dirty="0" smtClean="0">
                <a:latin typeface="+mj-lt"/>
                <a:cs typeface="Times New Roman" panose="02020603050405020304" pitchFamily="18" charset="0"/>
              </a:rPr>
              <a:t>Caracterización</a:t>
            </a:r>
            <a:r>
              <a:rPr lang="es-EC" sz="2800" b="1" dirty="0">
                <a:latin typeface="+mj-lt"/>
                <a:cs typeface="Times New Roman" panose="02020603050405020304" pitchFamily="18" charset="0"/>
              </a:rPr>
              <a:t>: </a:t>
            </a:r>
            <a:r>
              <a:rPr lang="es-EC" sz="2800" b="1" dirty="0" smtClean="0">
                <a:latin typeface="+mj-lt"/>
                <a:cs typeface="Times New Roman" panose="02020603050405020304" pitchFamily="18" charset="0"/>
              </a:rPr>
              <a:t>AFM-Conductividad</a:t>
            </a:r>
            <a:endParaRPr lang="es-EC" sz="2800" b="1" dirty="0">
              <a:latin typeface="+mj-lt"/>
              <a:cs typeface="Times New Roman" panose="02020603050405020304" pitchFamily="18" charset="0"/>
            </a:endParaRPr>
          </a:p>
        </p:txBody>
      </p:sp>
      <p:graphicFrame>
        <p:nvGraphicFramePr>
          <p:cNvPr id="8" name="Diagrama 7"/>
          <p:cNvGraphicFramePr/>
          <p:nvPr>
            <p:extLst>
              <p:ext uri="{D42A27DB-BD31-4B8C-83A1-F6EECF244321}">
                <p14:modId xmlns:p14="http://schemas.microsoft.com/office/powerpoint/2010/main" val="2567988773"/>
              </p:ext>
            </p:extLst>
          </p:nvPr>
        </p:nvGraphicFramePr>
        <p:xfrm>
          <a:off x="5207412" y="3083538"/>
          <a:ext cx="4702528" cy="23920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Objeto 8"/>
          <p:cNvGraphicFramePr>
            <a:graphicFrameLocks noChangeAspect="1"/>
          </p:cNvGraphicFramePr>
          <p:nvPr>
            <p:extLst>
              <p:ext uri="{D42A27DB-BD31-4B8C-83A1-F6EECF244321}">
                <p14:modId xmlns:p14="http://schemas.microsoft.com/office/powerpoint/2010/main" val="2803281775"/>
              </p:ext>
            </p:extLst>
          </p:nvPr>
        </p:nvGraphicFramePr>
        <p:xfrm>
          <a:off x="0" y="967363"/>
          <a:ext cx="6599622" cy="4669220"/>
        </p:xfrm>
        <a:graphic>
          <a:graphicData uri="http://schemas.openxmlformats.org/presentationml/2006/ole">
            <mc:AlternateContent xmlns:mc="http://schemas.openxmlformats.org/markup-compatibility/2006">
              <mc:Choice xmlns:v="urn:schemas-microsoft-com:vml" Requires="v">
                <p:oleObj spid="_x0000_s26731" name="Graph" r:id="rId9" imgW="4276800" imgH="3025440" progId="Origin50.Graph">
                  <p:embed/>
                </p:oleObj>
              </mc:Choice>
              <mc:Fallback>
                <p:oleObj name="Graph" r:id="rId9" imgW="4276800" imgH="3025440" progId="Origin50.Graph">
                  <p:embed/>
                  <p:pic>
                    <p:nvPicPr>
                      <p:cNvPr id="0" name=""/>
                      <p:cNvPicPr/>
                      <p:nvPr/>
                    </p:nvPicPr>
                    <p:blipFill>
                      <a:blip r:embed="rId10"/>
                      <a:stretch>
                        <a:fillRect/>
                      </a:stretch>
                    </p:blipFill>
                    <p:spPr>
                      <a:xfrm>
                        <a:off x="0" y="967363"/>
                        <a:ext cx="6599622" cy="4669220"/>
                      </a:xfrm>
                      <a:prstGeom prst="rect">
                        <a:avLst/>
                      </a:prstGeom>
                    </p:spPr>
                  </p:pic>
                </p:oleObj>
              </mc:Fallback>
            </mc:AlternateContent>
          </a:graphicData>
        </a:graphic>
      </p:graphicFrame>
    </p:spTree>
    <p:extLst>
      <p:ext uri="{BB962C8B-B14F-4D97-AF65-F5344CB8AC3E}">
        <p14:creationId xmlns:p14="http://schemas.microsoft.com/office/powerpoint/2010/main" val="2036403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619941" y="44624"/>
            <a:ext cx="5946884" cy="523220"/>
          </a:xfrm>
          <a:prstGeom prst="rect">
            <a:avLst/>
          </a:prstGeom>
          <a:noFill/>
        </p:spPr>
        <p:txBody>
          <a:bodyPr wrap="none" rtlCol="0">
            <a:spAutoFit/>
          </a:bodyPr>
          <a:lstStyle/>
          <a:p>
            <a:pPr algn="ctr"/>
            <a:r>
              <a:rPr lang="es-EC" sz="2800" b="1" dirty="0" smtClean="0">
                <a:latin typeface="+mj-lt"/>
                <a:cs typeface="Arial" pitchFamily="34" charset="0"/>
              </a:rPr>
              <a:t>FORMULACIÓN DEL PROBLEMA</a:t>
            </a:r>
            <a:endParaRPr lang="es-EC" sz="2800" b="1" dirty="0">
              <a:latin typeface="+mj-lt"/>
              <a:cs typeface="Arial" pitchFamily="34" charset="0"/>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708" y="908720"/>
            <a:ext cx="1704648" cy="1546202"/>
          </a:xfrm>
          <a:prstGeom prst="rect">
            <a:avLst/>
          </a:prstGeom>
          <a:ln w="28575">
            <a:solidFill>
              <a:schemeClr val="tx1"/>
            </a:solidFill>
          </a:ln>
        </p:spPr>
      </p:pic>
      <p:pic>
        <p:nvPicPr>
          <p:cNvPr id="25602" name="Picture 2" descr="http://www.innovaticias.com/userfiles/extra/thumbs/306_QLLX_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707" y="2751364"/>
            <a:ext cx="1704649" cy="154173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25604" name="Picture 4" descr="Resultado de imagen para nanoparticula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3266" b="11045"/>
          <a:stretch/>
        </p:blipFill>
        <p:spPr bwMode="auto">
          <a:xfrm>
            <a:off x="181708" y="4509120"/>
            <a:ext cx="1704647" cy="152794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375755" y="990600"/>
            <a:ext cx="3168352" cy="369332"/>
          </a:xfrm>
          <a:prstGeom prst="rect">
            <a:avLst/>
          </a:prstGeom>
          <a:noFill/>
          <a:ln w="28575">
            <a:solidFill>
              <a:srgbClr val="7030A0"/>
            </a:solidFill>
          </a:ln>
        </p:spPr>
        <p:txBody>
          <a:bodyPr wrap="square" rtlCol="0">
            <a:spAutoFit/>
          </a:bodyPr>
          <a:lstStyle/>
          <a:p>
            <a:pPr lvl="0" algn="ctr"/>
            <a:r>
              <a:rPr lang="es-EC" dirty="0" smtClean="0">
                <a:latin typeface="+mj-lt"/>
                <a:ea typeface="Times New Roman" panose="02020603050405020304" pitchFamily="18" charset="0"/>
                <a:cs typeface="Arial" pitchFamily="34" charset="0"/>
              </a:rPr>
              <a:t>Celdas </a:t>
            </a:r>
            <a:r>
              <a:rPr lang="es-EC" dirty="0">
                <a:latin typeface="+mj-lt"/>
                <a:ea typeface="Times New Roman" panose="02020603050405020304" pitchFamily="18" charset="0"/>
                <a:cs typeface="Arial" pitchFamily="34" charset="0"/>
              </a:rPr>
              <a:t>solares fotovoltaicas </a:t>
            </a:r>
            <a:endParaRPr lang="es-EC" dirty="0">
              <a:latin typeface="+mj-lt"/>
              <a:cs typeface="Arial" pitchFamily="34" charset="0"/>
            </a:endParaRPr>
          </a:p>
        </p:txBody>
      </p:sp>
      <p:sp>
        <p:nvSpPr>
          <p:cNvPr id="3" name="2 Rectángulo"/>
          <p:cNvSpPr/>
          <p:nvPr/>
        </p:nvSpPr>
        <p:spPr>
          <a:xfrm>
            <a:off x="1979712" y="1497155"/>
            <a:ext cx="3960440" cy="369332"/>
          </a:xfrm>
          <a:prstGeom prst="rect">
            <a:avLst/>
          </a:prstGeom>
          <a:ln w="28575">
            <a:solidFill>
              <a:srgbClr val="7030A0"/>
            </a:solidFill>
          </a:ln>
        </p:spPr>
        <p:txBody>
          <a:bodyPr wrap="square">
            <a:spAutoFit/>
          </a:bodyPr>
          <a:lstStyle/>
          <a:p>
            <a:pPr lvl="0" algn="ctr"/>
            <a:r>
              <a:rPr lang="es-EC" dirty="0" smtClean="0">
                <a:latin typeface="+mj-lt"/>
                <a:ea typeface="Times New Roman" panose="02020603050405020304" pitchFamily="18" charset="0"/>
              </a:rPr>
              <a:t>Electricidad </a:t>
            </a:r>
            <a:r>
              <a:rPr lang="es-EC" dirty="0">
                <a:latin typeface="+mj-lt"/>
                <a:ea typeface="Times New Roman" panose="02020603050405020304" pitchFamily="18" charset="0"/>
              </a:rPr>
              <a:t>a partir </a:t>
            </a:r>
            <a:r>
              <a:rPr lang="es-EC" dirty="0" smtClean="0">
                <a:latin typeface="+mj-lt"/>
                <a:ea typeface="Times New Roman" panose="02020603050405020304" pitchFamily="18" charset="0"/>
              </a:rPr>
              <a:t>de energía solar</a:t>
            </a:r>
            <a:endParaRPr lang="es-EC" dirty="0">
              <a:latin typeface="+mj-lt"/>
            </a:endParaRPr>
          </a:p>
        </p:txBody>
      </p:sp>
      <p:sp>
        <p:nvSpPr>
          <p:cNvPr id="8" name="7 Rectángulo"/>
          <p:cNvSpPr/>
          <p:nvPr/>
        </p:nvSpPr>
        <p:spPr>
          <a:xfrm>
            <a:off x="2283831" y="1988840"/>
            <a:ext cx="3352201" cy="369332"/>
          </a:xfrm>
          <a:prstGeom prst="rect">
            <a:avLst/>
          </a:prstGeom>
          <a:ln w="28575">
            <a:solidFill>
              <a:srgbClr val="7030A0"/>
            </a:solidFill>
          </a:ln>
        </p:spPr>
        <p:txBody>
          <a:bodyPr wrap="none">
            <a:spAutoFit/>
          </a:bodyPr>
          <a:lstStyle/>
          <a:p>
            <a:pPr lvl="0" algn="ctr"/>
            <a:r>
              <a:rPr lang="es-EC" dirty="0" smtClean="0">
                <a:latin typeface="+mj-lt"/>
                <a:ea typeface="Times New Roman" panose="02020603050405020304" pitchFamily="18" charset="0"/>
              </a:rPr>
              <a:t>Aprovecha efecto </a:t>
            </a:r>
            <a:r>
              <a:rPr lang="es-EC" dirty="0">
                <a:latin typeface="+mj-lt"/>
                <a:ea typeface="Times New Roman" panose="02020603050405020304" pitchFamily="18" charset="0"/>
              </a:rPr>
              <a:t>fotoeléctrico </a:t>
            </a:r>
            <a:endParaRPr lang="es-EC" dirty="0">
              <a:latin typeface="+mj-lt"/>
            </a:endParaRPr>
          </a:p>
        </p:txBody>
      </p:sp>
      <p:sp>
        <p:nvSpPr>
          <p:cNvPr id="9" name="8 Rectángulo"/>
          <p:cNvSpPr/>
          <p:nvPr/>
        </p:nvSpPr>
        <p:spPr>
          <a:xfrm>
            <a:off x="2592060" y="3020622"/>
            <a:ext cx="2839239" cy="369332"/>
          </a:xfrm>
          <a:prstGeom prst="rect">
            <a:avLst/>
          </a:prstGeom>
          <a:ln w="28575">
            <a:solidFill>
              <a:srgbClr val="0099FF"/>
            </a:solidFill>
          </a:ln>
        </p:spPr>
        <p:txBody>
          <a:bodyPr wrap="none">
            <a:spAutoFit/>
          </a:bodyPr>
          <a:lstStyle/>
          <a:p>
            <a:pPr lvl="0"/>
            <a:r>
              <a:rPr lang="es-EC" dirty="0">
                <a:latin typeface="+mj-lt"/>
                <a:ea typeface="Times New Roman" panose="02020603050405020304" pitchFamily="18" charset="0"/>
              </a:rPr>
              <a:t>Desarrollo nuevas celdas </a:t>
            </a:r>
            <a:endParaRPr lang="es-EC" dirty="0">
              <a:latin typeface="+mj-lt"/>
            </a:endParaRPr>
          </a:p>
        </p:txBody>
      </p:sp>
      <p:sp>
        <p:nvSpPr>
          <p:cNvPr id="10" name="9 Rectángulo"/>
          <p:cNvSpPr/>
          <p:nvPr/>
        </p:nvSpPr>
        <p:spPr>
          <a:xfrm>
            <a:off x="1979712" y="3491716"/>
            <a:ext cx="4275529" cy="369332"/>
          </a:xfrm>
          <a:prstGeom prst="rect">
            <a:avLst/>
          </a:prstGeom>
          <a:ln w="28575">
            <a:solidFill>
              <a:srgbClr val="0099FF"/>
            </a:solidFill>
          </a:ln>
        </p:spPr>
        <p:txBody>
          <a:bodyPr wrap="none">
            <a:spAutoFit/>
          </a:bodyPr>
          <a:lstStyle/>
          <a:p>
            <a:pPr lvl="0"/>
            <a:r>
              <a:rPr lang="es-EC" dirty="0">
                <a:latin typeface="+mj-lt"/>
                <a:ea typeface="Times New Roman" panose="02020603050405020304" pitchFamily="18" charset="0"/>
              </a:rPr>
              <a:t>B</a:t>
            </a:r>
            <a:r>
              <a:rPr lang="es-EC" dirty="0" smtClean="0">
                <a:latin typeface="+mj-lt"/>
                <a:ea typeface="Times New Roman" panose="02020603050405020304" pitchFamily="18" charset="0"/>
              </a:rPr>
              <a:t>asadas </a:t>
            </a:r>
            <a:r>
              <a:rPr lang="es-EC" dirty="0">
                <a:latin typeface="+mj-lt"/>
                <a:ea typeface="Times New Roman" panose="02020603050405020304" pitchFamily="18" charset="0"/>
              </a:rPr>
              <a:t>en plásticos y nanotecnologías</a:t>
            </a:r>
            <a:endParaRPr lang="es-ES" dirty="0">
              <a:latin typeface="+mj-lt"/>
            </a:endParaRPr>
          </a:p>
        </p:txBody>
      </p:sp>
      <p:sp>
        <p:nvSpPr>
          <p:cNvPr id="11" name="10 Rectángulo"/>
          <p:cNvSpPr/>
          <p:nvPr/>
        </p:nvSpPr>
        <p:spPr>
          <a:xfrm>
            <a:off x="2095975" y="5095186"/>
            <a:ext cx="4211409" cy="369332"/>
          </a:xfrm>
          <a:prstGeom prst="rect">
            <a:avLst/>
          </a:prstGeom>
          <a:ln w="28575">
            <a:solidFill>
              <a:srgbClr val="FFC000"/>
            </a:solidFill>
          </a:ln>
        </p:spPr>
        <p:txBody>
          <a:bodyPr wrap="none">
            <a:spAutoFit/>
          </a:bodyPr>
          <a:lstStyle/>
          <a:p>
            <a:pPr lvl="0"/>
            <a:r>
              <a:rPr lang="es-EC" dirty="0">
                <a:latin typeface="+mj-lt"/>
                <a:ea typeface="Times New Roman" panose="02020603050405020304" pitchFamily="18" charset="0"/>
              </a:rPr>
              <a:t>Materiales híbridos con nanopartículas </a:t>
            </a:r>
            <a:endParaRPr lang="es-ES" dirty="0">
              <a:latin typeface="+mj-lt"/>
            </a:endParaRPr>
          </a:p>
        </p:txBody>
      </p:sp>
      <p:sp>
        <p:nvSpPr>
          <p:cNvPr id="14" name="13 CuadroTexto"/>
          <p:cNvSpPr txBox="1"/>
          <p:nvPr/>
        </p:nvSpPr>
        <p:spPr>
          <a:xfrm>
            <a:off x="6588224" y="836712"/>
            <a:ext cx="2376264" cy="369332"/>
          </a:xfrm>
          <a:prstGeom prst="rect">
            <a:avLst/>
          </a:prstGeom>
          <a:noFill/>
          <a:ln w="28575">
            <a:solidFill>
              <a:srgbClr val="002060"/>
            </a:solidFill>
          </a:ln>
        </p:spPr>
        <p:txBody>
          <a:bodyPr wrap="square" rtlCol="0">
            <a:spAutoFit/>
          </a:bodyPr>
          <a:lstStyle/>
          <a:p>
            <a:pPr lvl="0" algn="ctr"/>
            <a:r>
              <a:rPr lang="es-EC" dirty="0" smtClean="0">
                <a:latin typeface="+mj-lt"/>
                <a:ea typeface="Times New Roman" panose="02020603050405020304" pitchFamily="18" charset="0"/>
                <a:cs typeface="Arial" pitchFamily="34" charset="0"/>
              </a:rPr>
              <a:t>Síntesis química</a:t>
            </a:r>
            <a:endParaRPr lang="es-EC" dirty="0">
              <a:latin typeface="+mj-lt"/>
              <a:cs typeface="Arial" pitchFamily="34" charset="0"/>
            </a:endParaRPr>
          </a:p>
        </p:txBody>
      </p:sp>
      <p:sp>
        <p:nvSpPr>
          <p:cNvPr id="15" name="14 CuadroTexto"/>
          <p:cNvSpPr txBox="1"/>
          <p:nvPr/>
        </p:nvSpPr>
        <p:spPr>
          <a:xfrm>
            <a:off x="6488596" y="1332489"/>
            <a:ext cx="2528664" cy="646331"/>
          </a:xfrm>
          <a:prstGeom prst="rect">
            <a:avLst/>
          </a:prstGeom>
          <a:noFill/>
          <a:ln w="28575">
            <a:solidFill>
              <a:srgbClr val="002060"/>
            </a:solidFill>
          </a:ln>
        </p:spPr>
        <p:txBody>
          <a:bodyPr wrap="square" rtlCol="0">
            <a:spAutoFit/>
          </a:bodyPr>
          <a:lstStyle/>
          <a:p>
            <a:pPr lvl="0" algn="ctr"/>
            <a:r>
              <a:rPr lang="es-EC" dirty="0" smtClean="0">
                <a:latin typeface="+mj-lt"/>
                <a:ea typeface="Times New Roman" panose="02020603050405020304" pitchFamily="18" charset="0"/>
              </a:rPr>
              <a:t>Impacto </a:t>
            </a:r>
            <a:r>
              <a:rPr lang="es-EC" dirty="0">
                <a:latin typeface="+mj-lt"/>
                <a:ea typeface="Times New Roman" panose="02020603050405020304" pitchFamily="18" charset="0"/>
              </a:rPr>
              <a:t>ambiental negativo.</a:t>
            </a:r>
            <a:endParaRPr lang="es-EC" dirty="0">
              <a:latin typeface="+mj-lt"/>
            </a:endParaRPr>
          </a:p>
        </p:txBody>
      </p:sp>
      <p:sp>
        <p:nvSpPr>
          <p:cNvPr id="16" name="15 CuadroTexto"/>
          <p:cNvSpPr txBox="1"/>
          <p:nvPr/>
        </p:nvSpPr>
        <p:spPr>
          <a:xfrm>
            <a:off x="6554705" y="4633455"/>
            <a:ext cx="2376264" cy="369332"/>
          </a:xfrm>
          <a:prstGeom prst="rect">
            <a:avLst/>
          </a:prstGeom>
          <a:noFill/>
          <a:ln w="28575">
            <a:solidFill>
              <a:srgbClr val="92D050"/>
            </a:solidFill>
          </a:ln>
        </p:spPr>
        <p:txBody>
          <a:bodyPr wrap="square" rtlCol="0">
            <a:spAutoFit/>
          </a:bodyPr>
          <a:lstStyle/>
          <a:p>
            <a:pPr lvl="0" algn="ctr"/>
            <a:r>
              <a:rPr lang="es-EC" dirty="0" smtClean="0">
                <a:latin typeface="+mj-lt"/>
                <a:ea typeface="Times New Roman" panose="02020603050405020304" pitchFamily="18" charset="0"/>
                <a:cs typeface="Arial" pitchFamily="34" charset="0"/>
              </a:rPr>
              <a:t>Síntesis verde</a:t>
            </a:r>
            <a:endParaRPr lang="es-EC" dirty="0">
              <a:latin typeface="+mj-lt"/>
              <a:cs typeface="Arial" pitchFamily="34" charset="0"/>
            </a:endParaRPr>
          </a:p>
        </p:txBody>
      </p:sp>
      <p:sp>
        <p:nvSpPr>
          <p:cNvPr id="17" name="16 CuadroTexto"/>
          <p:cNvSpPr txBox="1"/>
          <p:nvPr/>
        </p:nvSpPr>
        <p:spPr>
          <a:xfrm>
            <a:off x="6554705" y="5158933"/>
            <a:ext cx="2355476" cy="646331"/>
          </a:xfrm>
          <a:prstGeom prst="rect">
            <a:avLst/>
          </a:prstGeom>
          <a:noFill/>
          <a:ln w="28575">
            <a:solidFill>
              <a:srgbClr val="92D050"/>
            </a:solidFill>
          </a:ln>
        </p:spPr>
        <p:txBody>
          <a:bodyPr wrap="square" rtlCol="0">
            <a:spAutoFit/>
          </a:bodyPr>
          <a:lstStyle/>
          <a:p>
            <a:pPr lvl="0" algn="ctr"/>
            <a:r>
              <a:rPr lang="es-EC" dirty="0">
                <a:latin typeface="+mj-lt"/>
                <a:ea typeface="Times New Roman" panose="02020603050405020304" pitchFamily="18" charset="0"/>
              </a:rPr>
              <a:t>P</a:t>
            </a:r>
            <a:r>
              <a:rPr lang="es-EC" dirty="0" smtClean="0">
                <a:latin typeface="+mj-lt"/>
                <a:ea typeface="Times New Roman" panose="02020603050405020304" pitchFamily="18" charset="0"/>
              </a:rPr>
              <a:t>étalos </a:t>
            </a:r>
            <a:r>
              <a:rPr lang="es-EC" dirty="0">
                <a:latin typeface="+mj-lt"/>
                <a:ea typeface="Times New Roman" panose="02020603050405020304" pitchFamily="18" charset="0"/>
              </a:rPr>
              <a:t>de flores y extractos de plantas.</a:t>
            </a:r>
            <a:endParaRPr lang="es-ES" dirty="0">
              <a:latin typeface="+mj-lt"/>
            </a:endParaRPr>
          </a:p>
        </p:txBody>
      </p:sp>
      <p:pic>
        <p:nvPicPr>
          <p:cNvPr id="276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3271" y="2556516"/>
            <a:ext cx="2318344" cy="130453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12 Conector angular"/>
          <p:cNvCxnSpPr>
            <a:stCxn id="15" idx="2"/>
          </p:cNvCxnSpPr>
          <p:nvPr/>
        </p:nvCxnSpPr>
        <p:spPr>
          <a:xfrm rot="16200000" flipH="1">
            <a:off x="7747571" y="1984177"/>
            <a:ext cx="574202" cy="563488"/>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21" name="20 Conector angular"/>
          <p:cNvCxnSpPr>
            <a:stCxn id="16" idx="0"/>
          </p:cNvCxnSpPr>
          <p:nvPr/>
        </p:nvCxnSpPr>
        <p:spPr>
          <a:xfrm rot="16200000" flipV="1">
            <a:off x="7031356" y="3921973"/>
            <a:ext cx="772407" cy="650557"/>
          </a:xfrm>
          <a:prstGeom prst="bentConnector3">
            <a:avLst/>
          </a:prstGeom>
          <a:ln>
            <a:tailEnd type="arrow"/>
          </a:ln>
        </p:spPr>
        <p:style>
          <a:lnRef idx="2">
            <a:schemeClr val="dk1"/>
          </a:lnRef>
          <a:fillRef idx="0">
            <a:schemeClr val="dk1"/>
          </a:fillRef>
          <a:effectRef idx="1">
            <a:schemeClr val="dk1"/>
          </a:effectRef>
          <a:fontRef idx="minor">
            <a:schemeClr val="tx1"/>
          </a:fontRef>
        </p:style>
      </p:cxnSp>
      <p:sp>
        <p:nvSpPr>
          <p:cNvPr id="4" name="Rectángulo 3"/>
          <p:cNvSpPr/>
          <p:nvPr/>
        </p:nvSpPr>
        <p:spPr>
          <a:xfrm>
            <a:off x="3210817" y="5517942"/>
            <a:ext cx="1813317" cy="369332"/>
          </a:xfrm>
          <a:prstGeom prst="rect">
            <a:avLst/>
          </a:prstGeom>
        </p:spPr>
        <p:txBody>
          <a:bodyPr wrap="none">
            <a:spAutoFit/>
          </a:bodyPr>
          <a:lstStyle/>
          <a:p>
            <a:r>
              <a:rPr lang="es-EC" dirty="0">
                <a:solidFill>
                  <a:srgbClr val="000000"/>
                </a:solidFill>
                <a:latin typeface="Times New Roman" panose="02020603050405020304" pitchFamily="18" charset="0"/>
                <a:ea typeface="Times New Roman" panose="02020603050405020304" pitchFamily="18" charset="0"/>
              </a:rPr>
              <a:t>(</a:t>
            </a:r>
            <a:r>
              <a:rPr lang="es-EC" dirty="0" err="1">
                <a:solidFill>
                  <a:srgbClr val="000000"/>
                </a:solidFill>
                <a:latin typeface="Times New Roman" panose="02020603050405020304" pitchFamily="18" charset="0"/>
                <a:ea typeface="Times New Roman" panose="02020603050405020304" pitchFamily="18" charset="0"/>
              </a:rPr>
              <a:t>Piacente</a:t>
            </a:r>
            <a:r>
              <a:rPr lang="es-EC" dirty="0">
                <a:solidFill>
                  <a:srgbClr val="000000"/>
                </a:solidFill>
                <a:latin typeface="Times New Roman" panose="02020603050405020304" pitchFamily="18" charset="0"/>
                <a:ea typeface="Times New Roman" panose="02020603050405020304" pitchFamily="18" charset="0"/>
              </a:rPr>
              <a:t>, 2009). </a:t>
            </a:r>
            <a:endParaRPr lang="es-EC" dirty="0"/>
          </a:p>
        </p:txBody>
      </p:sp>
    </p:spTree>
    <p:extLst>
      <p:ext uri="{BB962C8B-B14F-4D97-AF65-F5344CB8AC3E}">
        <p14:creationId xmlns:p14="http://schemas.microsoft.com/office/powerpoint/2010/main" val="17994198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43608" y="2492896"/>
            <a:ext cx="7128792" cy="1200329"/>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C" sz="3600" b="1" dirty="0" smtClean="0">
                <a:cs typeface="Times New Roman" panose="02020603050405020304" pitchFamily="18" charset="0"/>
              </a:rPr>
              <a:t>CONCLUSIONES  Y RECOMENDACIONES </a:t>
            </a:r>
            <a:endParaRPr lang="es-EC" sz="3600" b="1" dirty="0">
              <a:cs typeface="Times New Roman" panose="02020603050405020304" pitchFamily="18" charset="0"/>
            </a:endParaRPr>
          </a:p>
        </p:txBody>
      </p:sp>
    </p:spTree>
    <p:extLst>
      <p:ext uri="{BB962C8B-B14F-4D97-AF65-F5344CB8AC3E}">
        <p14:creationId xmlns:p14="http://schemas.microsoft.com/office/powerpoint/2010/main" val="24845935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79512" y="908218"/>
            <a:ext cx="8784976" cy="4247317"/>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S" sz="1500" dirty="0" smtClean="0">
                <a:solidFill>
                  <a:srgbClr val="000000"/>
                </a:solidFill>
                <a:latin typeface="+mj-lt"/>
                <a:ea typeface="Arial" panose="020B0604020202020204" pitchFamily="34" charset="0"/>
                <a:cs typeface="Times New Roman" panose="02020603050405020304" pitchFamily="18" charset="0"/>
              </a:rPr>
              <a:t>La </a:t>
            </a:r>
            <a:r>
              <a:rPr lang="es-ES" sz="1500" dirty="0">
                <a:solidFill>
                  <a:srgbClr val="000000"/>
                </a:solidFill>
                <a:latin typeface="+mj-lt"/>
                <a:ea typeface="Arial" panose="020B0604020202020204" pitchFamily="34" charset="0"/>
                <a:cs typeface="Times New Roman" panose="02020603050405020304" pitchFamily="18" charset="0"/>
              </a:rPr>
              <a:t>extracción de Pelargonium domesticum como agente reductor y la síntesis de AgNPs utilizando protocolos obtenidos en la literatura (Madrid, 2017) se pudo observar que son reproducibles independientemente del tiempo de cosecha del pigmento</a:t>
            </a:r>
            <a:r>
              <a:rPr lang="es-ES" sz="1500" dirty="0" smtClean="0">
                <a:solidFill>
                  <a:srgbClr val="000000"/>
                </a:solidFill>
                <a:latin typeface="+mj-lt"/>
                <a:ea typeface="Arial" panose="020B0604020202020204" pitchFamily="34" charset="0"/>
                <a:cs typeface="Times New Roman" panose="02020603050405020304" pitchFamily="18" charset="0"/>
              </a:rPr>
              <a:t>.</a:t>
            </a:r>
          </a:p>
          <a:p>
            <a:pPr lvl="0" algn="just">
              <a:lnSpc>
                <a:spcPct val="150000"/>
              </a:lnSpc>
              <a:spcAft>
                <a:spcPts val="0"/>
              </a:spcAft>
            </a:pPr>
            <a:endParaRPr lang="es-ES" sz="1500" dirty="0">
              <a:solidFill>
                <a:srgbClr val="000000"/>
              </a:solidFill>
              <a:latin typeface="+mj-lt"/>
              <a:ea typeface="Arial" panose="020B060402020202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sz="1500" dirty="0" smtClean="0">
                <a:solidFill>
                  <a:srgbClr val="000000"/>
                </a:solidFill>
                <a:latin typeface="+mj-lt"/>
                <a:ea typeface="Arial" panose="020B0604020202020204" pitchFamily="34" charset="0"/>
                <a:cs typeface="Times New Roman" panose="02020603050405020304" pitchFamily="18" charset="0"/>
              </a:rPr>
              <a:t> </a:t>
            </a:r>
            <a:r>
              <a:rPr lang="es-ES" sz="1500" dirty="0">
                <a:solidFill>
                  <a:srgbClr val="000000"/>
                </a:solidFill>
                <a:latin typeface="+mj-lt"/>
                <a:ea typeface="Arial" panose="020B0604020202020204" pitchFamily="34" charset="0"/>
                <a:cs typeface="Times New Roman" panose="02020603050405020304" pitchFamily="18" charset="0"/>
              </a:rPr>
              <a:t>Entre los parámetros que generó el desarrollo de este proyecto fue el incremento de la densidad para poder crecer películas finas y aplicar en la construcción de celdas solares. Al aumentar la concentración tanto de la sal de plata, del agente reductor y sus variaciones de pH se obtuvieron densidades altas pero su estabilidad en el tiempo se </a:t>
            </a:r>
            <a:r>
              <a:rPr lang="es-ES" sz="1500" dirty="0" err="1">
                <a:solidFill>
                  <a:srgbClr val="000000"/>
                </a:solidFill>
                <a:latin typeface="+mj-lt"/>
                <a:ea typeface="Arial" panose="020B0604020202020204" pitchFamily="34" charset="0"/>
                <a:cs typeface="Times New Roman" panose="02020603050405020304" pitchFamily="18" charset="0"/>
              </a:rPr>
              <a:t>vió</a:t>
            </a:r>
            <a:r>
              <a:rPr lang="es-ES" sz="1500" dirty="0">
                <a:solidFill>
                  <a:srgbClr val="000000"/>
                </a:solidFill>
                <a:latin typeface="+mj-lt"/>
                <a:ea typeface="Arial" panose="020B0604020202020204" pitchFamily="34" charset="0"/>
                <a:cs typeface="Times New Roman" panose="02020603050405020304" pitchFamily="18" charset="0"/>
              </a:rPr>
              <a:t> afectada, por lo que fue vital el uso de un agente estabilizante en este proceso de síntesis verde. La concentración del estabilizante debía ser tal que debía permitir incrementar el tiempo de vida de la solución sin disminuir significativamente su absorbancia y conducción eléctrica. Por lo que se concluye que valores no mayores del 0.2% del estabilizante conductor deben ser usados para la síntesis de </a:t>
            </a:r>
            <a:r>
              <a:rPr lang="es-ES" sz="1500" dirty="0" err="1">
                <a:solidFill>
                  <a:srgbClr val="000000"/>
                </a:solidFill>
                <a:latin typeface="+mj-lt"/>
                <a:ea typeface="Arial" panose="020B0604020202020204" pitchFamily="34" charset="0"/>
                <a:cs typeface="Times New Roman" panose="02020603050405020304" pitchFamily="18" charset="0"/>
              </a:rPr>
              <a:t>NPs</a:t>
            </a:r>
            <a:r>
              <a:rPr lang="es-ES" sz="1500" dirty="0">
                <a:solidFill>
                  <a:srgbClr val="000000"/>
                </a:solidFill>
                <a:latin typeface="+mj-lt"/>
                <a:ea typeface="Arial" panose="020B0604020202020204" pitchFamily="34" charset="0"/>
                <a:cs typeface="Times New Roman" panose="02020603050405020304" pitchFamily="18" charset="0"/>
              </a:rPr>
              <a:t>. </a:t>
            </a:r>
          </a:p>
        </p:txBody>
      </p:sp>
      <p:sp>
        <p:nvSpPr>
          <p:cNvPr id="3" name="CuadroTexto 2"/>
          <p:cNvSpPr txBox="1"/>
          <p:nvPr/>
        </p:nvSpPr>
        <p:spPr>
          <a:xfrm>
            <a:off x="3303106" y="97468"/>
            <a:ext cx="2542684" cy="523220"/>
          </a:xfrm>
          <a:prstGeom prst="rect">
            <a:avLst/>
          </a:prstGeom>
          <a:noFill/>
        </p:spPr>
        <p:txBody>
          <a:bodyPr wrap="none" rtlCol="0">
            <a:spAutoFit/>
          </a:bodyPr>
          <a:lstStyle/>
          <a:p>
            <a:pPr algn="ctr"/>
            <a:r>
              <a:rPr lang="es-EC" sz="2800" b="1" dirty="0" smtClean="0">
                <a:latin typeface="+mj-lt"/>
                <a:cs typeface="Times New Roman" panose="02020603050405020304" pitchFamily="18" charset="0"/>
              </a:rPr>
              <a:t>Conclusiones</a:t>
            </a:r>
            <a:endParaRPr lang="es-EC" sz="2800" b="1" dirty="0">
              <a:latin typeface="+mj-lt"/>
              <a:cs typeface="Times New Roman" panose="02020603050405020304" pitchFamily="18" charset="0"/>
            </a:endParaRPr>
          </a:p>
        </p:txBody>
      </p:sp>
    </p:spTree>
    <p:extLst>
      <p:ext uri="{BB962C8B-B14F-4D97-AF65-F5344CB8AC3E}">
        <p14:creationId xmlns:p14="http://schemas.microsoft.com/office/powerpoint/2010/main" val="38776439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81960" y="643987"/>
            <a:ext cx="8784976" cy="5632311"/>
          </a:xfrm>
          <a:prstGeom prst="rect">
            <a:avLst/>
          </a:prstGeom>
        </p:spPr>
        <p:txBody>
          <a:bodyPr wrap="square">
            <a:spAutoFit/>
          </a:bodyPr>
          <a:lstStyle/>
          <a:p>
            <a:pPr marL="342900" lvl="0" indent="-342900" algn="just">
              <a:lnSpc>
                <a:spcPct val="200000"/>
              </a:lnSpc>
              <a:spcAft>
                <a:spcPts val="0"/>
              </a:spcAft>
              <a:buFont typeface="Symbol" panose="05050102010706020507" pitchFamily="18" charset="2"/>
              <a:buChar char=""/>
            </a:pPr>
            <a:r>
              <a:rPr lang="es-ES" sz="1500" dirty="0" smtClean="0">
                <a:solidFill>
                  <a:srgbClr val="000000"/>
                </a:solidFill>
                <a:latin typeface="+mj-lt"/>
                <a:ea typeface="Arial" panose="020B0604020202020204" pitchFamily="34" charset="0"/>
                <a:cs typeface="Times New Roman" panose="02020603050405020304" pitchFamily="18" charset="0"/>
              </a:rPr>
              <a:t>El </a:t>
            </a:r>
            <a:r>
              <a:rPr lang="es-ES" sz="1500" dirty="0">
                <a:solidFill>
                  <a:srgbClr val="000000"/>
                </a:solidFill>
                <a:latin typeface="+mj-lt"/>
                <a:ea typeface="Arial" panose="020B0604020202020204" pitchFamily="34" charset="0"/>
                <a:cs typeface="Times New Roman" panose="02020603050405020304" pitchFamily="18" charset="0"/>
              </a:rPr>
              <a:t>estudio de absorción de los niveles </a:t>
            </a:r>
            <a:r>
              <a:rPr lang="es-ES" sz="1500" dirty="0" err="1">
                <a:solidFill>
                  <a:srgbClr val="000000"/>
                </a:solidFill>
                <a:latin typeface="+mj-lt"/>
                <a:ea typeface="Arial" panose="020B0604020202020204" pitchFamily="34" charset="0"/>
                <a:cs typeface="Times New Roman" panose="02020603050405020304" pitchFamily="18" charset="0"/>
              </a:rPr>
              <a:t>vibracionales</a:t>
            </a:r>
            <a:r>
              <a:rPr lang="es-ES" sz="1500" dirty="0">
                <a:solidFill>
                  <a:srgbClr val="000000"/>
                </a:solidFill>
                <a:latin typeface="+mj-lt"/>
                <a:ea typeface="Arial" panose="020B0604020202020204" pitchFamily="34" charset="0"/>
                <a:cs typeface="Times New Roman" panose="02020603050405020304" pitchFamily="18" charset="0"/>
              </a:rPr>
              <a:t> de las diferentes moléculas que constituían la solución, muestra la reacción entre las </a:t>
            </a:r>
            <a:r>
              <a:rPr lang="es-ES" sz="1500" dirty="0" err="1">
                <a:solidFill>
                  <a:srgbClr val="000000"/>
                </a:solidFill>
                <a:latin typeface="+mj-lt"/>
                <a:ea typeface="Arial" panose="020B0604020202020204" pitchFamily="34" charset="0"/>
                <a:cs typeface="Times New Roman" panose="02020603050405020304" pitchFamily="18" charset="0"/>
              </a:rPr>
              <a:t>NPs</a:t>
            </a:r>
            <a:r>
              <a:rPr lang="es-ES" sz="1500" dirty="0">
                <a:solidFill>
                  <a:srgbClr val="000000"/>
                </a:solidFill>
                <a:latin typeface="+mj-lt"/>
                <a:ea typeface="Arial" panose="020B0604020202020204" pitchFamily="34" charset="0"/>
                <a:cs typeface="Times New Roman" panose="02020603050405020304" pitchFamily="18" charset="0"/>
              </a:rPr>
              <a:t> de plata y el agente reductor, así como la interacción del agente estabilizante. Este análisis nos muestra que, al mezclar la solución con el agente estabilizante, este no interfiere en la reacción química, por lo que su roll de incrementar la estabilidad de la muestra en el tiempo fue ejercida. </a:t>
            </a:r>
          </a:p>
          <a:p>
            <a:pPr marL="342900" lvl="0" indent="-342900" algn="just">
              <a:lnSpc>
                <a:spcPct val="200000"/>
              </a:lnSpc>
              <a:spcAft>
                <a:spcPts val="0"/>
              </a:spcAft>
              <a:buFont typeface="Symbol" panose="05050102010706020507" pitchFamily="18" charset="2"/>
              <a:buChar char=""/>
            </a:pPr>
            <a:r>
              <a:rPr lang="es-ES" sz="1500" dirty="0" smtClean="0">
                <a:solidFill>
                  <a:srgbClr val="000000"/>
                </a:solidFill>
                <a:latin typeface="+mj-lt"/>
                <a:ea typeface="Arial" panose="020B0604020202020204" pitchFamily="34" charset="0"/>
                <a:cs typeface="Times New Roman" panose="02020603050405020304" pitchFamily="18" charset="0"/>
              </a:rPr>
              <a:t>Para </a:t>
            </a:r>
            <a:r>
              <a:rPr lang="es-ES" sz="1500" dirty="0">
                <a:solidFill>
                  <a:srgbClr val="000000"/>
                </a:solidFill>
                <a:latin typeface="+mj-lt"/>
                <a:ea typeface="Arial" panose="020B0604020202020204" pitchFamily="34" charset="0"/>
                <a:cs typeface="Times New Roman" panose="02020603050405020304" pitchFamily="18" charset="0"/>
              </a:rPr>
              <a:t>el crecimiento de películas finas en escala </a:t>
            </a:r>
            <a:r>
              <a:rPr lang="es-ES" sz="1500" dirty="0" err="1">
                <a:solidFill>
                  <a:srgbClr val="000000"/>
                </a:solidFill>
                <a:latin typeface="+mj-lt"/>
                <a:ea typeface="Arial" panose="020B0604020202020204" pitchFamily="34" charset="0"/>
                <a:cs typeface="Times New Roman" panose="02020603050405020304" pitchFamily="18" charset="0"/>
              </a:rPr>
              <a:t>nanométrica</a:t>
            </a:r>
            <a:r>
              <a:rPr lang="es-ES" sz="1500" dirty="0">
                <a:solidFill>
                  <a:srgbClr val="000000"/>
                </a:solidFill>
                <a:latin typeface="+mj-lt"/>
                <a:ea typeface="Arial" panose="020B0604020202020204" pitchFamily="34" charset="0"/>
                <a:cs typeface="Times New Roman" panose="02020603050405020304" pitchFamily="18" charset="0"/>
              </a:rPr>
              <a:t> se requiere que las muestras con </a:t>
            </a:r>
            <a:r>
              <a:rPr lang="es-ES" sz="1500" dirty="0" err="1">
                <a:solidFill>
                  <a:srgbClr val="000000"/>
                </a:solidFill>
                <a:latin typeface="+mj-lt"/>
                <a:ea typeface="Arial" panose="020B0604020202020204" pitchFamily="34" charset="0"/>
                <a:cs typeface="Times New Roman" panose="02020603050405020304" pitchFamily="18" charset="0"/>
              </a:rPr>
              <a:t>NPs</a:t>
            </a:r>
            <a:r>
              <a:rPr lang="es-ES" sz="1500" dirty="0">
                <a:solidFill>
                  <a:srgbClr val="000000"/>
                </a:solidFill>
                <a:latin typeface="+mj-lt"/>
                <a:ea typeface="Arial" panose="020B0604020202020204" pitchFamily="34" charset="0"/>
                <a:cs typeface="Times New Roman" panose="02020603050405020304" pitchFamily="18" charset="0"/>
              </a:rPr>
              <a:t> tengan tamaños entre </a:t>
            </a:r>
            <a:r>
              <a:rPr lang="es-ES" sz="1500" dirty="0" smtClean="0">
                <a:solidFill>
                  <a:srgbClr val="000000"/>
                </a:solidFill>
                <a:latin typeface="+mj-lt"/>
                <a:ea typeface="Arial" panose="020B0604020202020204" pitchFamily="34" charset="0"/>
                <a:cs typeface="Times New Roman" panose="02020603050405020304" pitchFamily="18" charset="0"/>
              </a:rPr>
              <a:t>5-15nm</a:t>
            </a:r>
            <a:r>
              <a:rPr lang="es-ES" sz="1500" dirty="0">
                <a:solidFill>
                  <a:srgbClr val="000000"/>
                </a:solidFill>
                <a:latin typeface="+mj-lt"/>
                <a:ea typeface="Arial" panose="020B0604020202020204" pitchFamily="34" charset="0"/>
                <a:cs typeface="Times New Roman" panose="02020603050405020304" pitchFamily="18" charset="0"/>
              </a:rPr>
              <a:t>. El uso del agente estabilizante muestra que las </a:t>
            </a:r>
            <a:r>
              <a:rPr lang="es-ES" sz="1500" dirty="0" err="1">
                <a:solidFill>
                  <a:srgbClr val="000000"/>
                </a:solidFill>
                <a:latin typeface="+mj-lt"/>
                <a:ea typeface="Arial" panose="020B0604020202020204" pitchFamily="34" charset="0"/>
                <a:cs typeface="Times New Roman" panose="02020603050405020304" pitchFamily="18" charset="0"/>
              </a:rPr>
              <a:t>NPs</a:t>
            </a:r>
            <a:r>
              <a:rPr lang="es-ES" sz="1500" dirty="0">
                <a:solidFill>
                  <a:srgbClr val="000000"/>
                </a:solidFill>
                <a:latin typeface="+mj-lt"/>
                <a:ea typeface="Arial" panose="020B0604020202020204" pitchFamily="34" charset="0"/>
                <a:cs typeface="Times New Roman" panose="02020603050405020304" pitchFamily="18" charset="0"/>
              </a:rPr>
              <a:t> incrementan ligeramente su tamaño, llegando a valores de 4nm cuando el % del estabilizante se va aumentando.  </a:t>
            </a:r>
          </a:p>
          <a:p>
            <a:pPr marL="342900" lvl="0" indent="-342900" algn="just">
              <a:lnSpc>
                <a:spcPct val="200000"/>
              </a:lnSpc>
              <a:spcAft>
                <a:spcPts val="0"/>
              </a:spcAft>
              <a:buFont typeface="Symbol" panose="05050102010706020507" pitchFamily="18" charset="2"/>
              <a:buChar char=""/>
            </a:pPr>
            <a:r>
              <a:rPr lang="es-ES" sz="1500" dirty="0" smtClean="0">
                <a:solidFill>
                  <a:srgbClr val="000000"/>
                </a:solidFill>
                <a:latin typeface="+mj-lt"/>
                <a:ea typeface="Arial" panose="020B0604020202020204" pitchFamily="34" charset="0"/>
                <a:cs typeface="Times New Roman" panose="02020603050405020304" pitchFamily="18" charset="0"/>
              </a:rPr>
              <a:t>El </a:t>
            </a:r>
            <a:r>
              <a:rPr lang="es-ES" sz="1500" dirty="0">
                <a:solidFill>
                  <a:srgbClr val="000000"/>
                </a:solidFill>
                <a:latin typeface="+mj-lt"/>
                <a:ea typeface="Arial" panose="020B0604020202020204" pitchFamily="34" charset="0"/>
                <a:cs typeface="Times New Roman" panose="02020603050405020304" pitchFamily="18" charset="0"/>
              </a:rPr>
              <a:t>proceso de liofilización de las muestras no registró cambios significativos en forma y tamaño, por lo que se pueden utilizar este tipo de muestras en forma líquida o sólida, para el crecimiento de películas finas u otras aplicaciones.</a:t>
            </a:r>
          </a:p>
        </p:txBody>
      </p:sp>
      <p:sp>
        <p:nvSpPr>
          <p:cNvPr id="3" name="CuadroTexto 2"/>
          <p:cNvSpPr txBox="1"/>
          <p:nvPr/>
        </p:nvSpPr>
        <p:spPr>
          <a:xfrm>
            <a:off x="3303106" y="97468"/>
            <a:ext cx="2542684" cy="523220"/>
          </a:xfrm>
          <a:prstGeom prst="rect">
            <a:avLst/>
          </a:prstGeom>
          <a:noFill/>
        </p:spPr>
        <p:txBody>
          <a:bodyPr wrap="none" rtlCol="0">
            <a:spAutoFit/>
          </a:bodyPr>
          <a:lstStyle/>
          <a:p>
            <a:pPr algn="ctr"/>
            <a:r>
              <a:rPr lang="es-EC" sz="2800" b="1" dirty="0" smtClean="0">
                <a:latin typeface="+mj-lt"/>
                <a:cs typeface="Times New Roman" panose="02020603050405020304" pitchFamily="18" charset="0"/>
              </a:rPr>
              <a:t>Conclusiones</a:t>
            </a:r>
            <a:endParaRPr lang="es-EC" sz="2800" b="1" dirty="0">
              <a:latin typeface="+mj-lt"/>
              <a:cs typeface="Times New Roman" panose="02020603050405020304" pitchFamily="18" charset="0"/>
            </a:endParaRPr>
          </a:p>
        </p:txBody>
      </p:sp>
    </p:spTree>
    <p:extLst>
      <p:ext uri="{BB962C8B-B14F-4D97-AF65-F5344CB8AC3E}">
        <p14:creationId xmlns:p14="http://schemas.microsoft.com/office/powerpoint/2010/main" val="11513034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81960" y="643987"/>
            <a:ext cx="8784976" cy="2329036"/>
          </a:xfrm>
          <a:prstGeom prst="rect">
            <a:avLst/>
          </a:prstGeom>
        </p:spPr>
        <p:txBody>
          <a:bodyPr wrap="square">
            <a:spAutoFit/>
          </a:bodyPr>
          <a:lstStyle/>
          <a:p>
            <a:pPr marL="342900" lvl="0" indent="-342900" algn="just">
              <a:lnSpc>
                <a:spcPct val="200000"/>
              </a:lnSpc>
              <a:spcAft>
                <a:spcPts val="0"/>
              </a:spcAft>
              <a:buFont typeface="Symbol" panose="05050102010706020507" pitchFamily="18" charset="2"/>
              <a:buChar char=""/>
            </a:pPr>
            <a:r>
              <a:rPr lang="es-ES" sz="1500" dirty="0" smtClean="0">
                <a:solidFill>
                  <a:srgbClr val="000000"/>
                </a:solidFill>
                <a:latin typeface="+mj-lt"/>
                <a:ea typeface="Arial" panose="020B0604020202020204" pitchFamily="34" charset="0"/>
                <a:cs typeface="Times New Roman" panose="02020603050405020304" pitchFamily="18" charset="0"/>
              </a:rPr>
              <a:t>El </a:t>
            </a:r>
            <a:r>
              <a:rPr lang="es-ES" sz="1500" dirty="0">
                <a:solidFill>
                  <a:srgbClr val="000000"/>
                </a:solidFill>
                <a:latin typeface="+mj-lt"/>
                <a:ea typeface="Arial" panose="020B0604020202020204" pitchFamily="34" charset="0"/>
                <a:cs typeface="Times New Roman" panose="02020603050405020304" pitchFamily="18" charset="0"/>
              </a:rPr>
              <a:t>proceso de síntesis verde que registra este proyecto en comparación a otros procesos de síntesis química se puede concluir que es viable, reproducible y amigable con el medio ambiente, no requiere de mucha energía para ser producida y tienen una buena estabilidad en el tiempo. Convirtiendo en una solución apta para su aplicación en la fabricación de dispositivos híbridos (celdas solares).</a:t>
            </a:r>
          </a:p>
        </p:txBody>
      </p:sp>
      <p:sp>
        <p:nvSpPr>
          <p:cNvPr id="3" name="CuadroTexto 2"/>
          <p:cNvSpPr txBox="1"/>
          <p:nvPr/>
        </p:nvSpPr>
        <p:spPr>
          <a:xfrm>
            <a:off x="3303106" y="97468"/>
            <a:ext cx="2542684" cy="523220"/>
          </a:xfrm>
          <a:prstGeom prst="rect">
            <a:avLst/>
          </a:prstGeom>
          <a:noFill/>
        </p:spPr>
        <p:txBody>
          <a:bodyPr wrap="none" rtlCol="0">
            <a:spAutoFit/>
          </a:bodyPr>
          <a:lstStyle/>
          <a:p>
            <a:pPr algn="ctr"/>
            <a:r>
              <a:rPr lang="es-EC" sz="2800" b="1" dirty="0" smtClean="0">
                <a:latin typeface="+mj-lt"/>
                <a:cs typeface="Times New Roman" panose="02020603050405020304" pitchFamily="18" charset="0"/>
              </a:rPr>
              <a:t>Conclusiones</a:t>
            </a:r>
            <a:endParaRPr lang="es-EC" sz="2800" b="1" dirty="0">
              <a:latin typeface="+mj-lt"/>
              <a:cs typeface="Times New Roman" panose="02020603050405020304" pitchFamily="18" charset="0"/>
            </a:endParaRPr>
          </a:p>
        </p:txBody>
      </p:sp>
    </p:spTree>
    <p:extLst>
      <p:ext uri="{BB962C8B-B14F-4D97-AF65-F5344CB8AC3E}">
        <p14:creationId xmlns:p14="http://schemas.microsoft.com/office/powerpoint/2010/main" val="14070591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67544" y="1155130"/>
            <a:ext cx="8316416" cy="3785652"/>
          </a:xfrm>
          <a:prstGeom prst="rect">
            <a:avLst/>
          </a:prstGeom>
        </p:spPr>
        <p:txBody>
          <a:bodyPr wrap="square">
            <a:spAutoFit/>
          </a:bodyPr>
          <a:lstStyle/>
          <a:p>
            <a:pPr marL="342900" lvl="0" indent="-342900" algn="just">
              <a:lnSpc>
                <a:spcPct val="200000"/>
              </a:lnSpc>
              <a:spcAft>
                <a:spcPts val="0"/>
              </a:spcAft>
              <a:buFont typeface="Symbol" panose="05050102010706020507" pitchFamily="18" charset="2"/>
              <a:buChar char=""/>
            </a:pPr>
            <a:r>
              <a:rPr lang="es-ES" sz="1500" dirty="0" smtClean="0">
                <a:solidFill>
                  <a:srgbClr val="000000"/>
                </a:solidFill>
                <a:latin typeface="+mj-lt"/>
                <a:ea typeface="Arial" panose="020B0604020202020204" pitchFamily="34" charset="0"/>
                <a:cs typeface="Times New Roman" panose="02020603050405020304" pitchFamily="18" charset="0"/>
              </a:rPr>
              <a:t>Optimizar </a:t>
            </a:r>
            <a:r>
              <a:rPr lang="es-ES" sz="1500" dirty="0">
                <a:solidFill>
                  <a:srgbClr val="000000"/>
                </a:solidFill>
                <a:latin typeface="+mj-lt"/>
                <a:ea typeface="Arial" panose="020B0604020202020204" pitchFamily="34" charset="0"/>
                <a:cs typeface="Times New Roman" panose="02020603050405020304" pitchFamily="18" charset="0"/>
              </a:rPr>
              <a:t>el crecimiento de películas finas para mejorar la uniformidad sobre todo el substrato, así como para disminuir la rugosidad, para lo cual se podría cambiar las condiciones del equipo, así como el material y la forma del substrato</a:t>
            </a:r>
            <a:r>
              <a:rPr lang="es-ES" sz="1500" dirty="0" smtClean="0">
                <a:solidFill>
                  <a:srgbClr val="000000"/>
                </a:solidFill>
                <a:latin typeface="+mj-lt"/>
                <a:ea typeface="Arial" panose="020B0604020202020204" pitchFamily="34" charset="0"/>
                <a:cs typeface="Times New Roman" panose="02020603050405020304" pitchFamily="18" charset="0"/>
              </a:rPr>
              <a:t>.</a:t>
            </a:r>
          </a:p>
          <a:p>
            <a:pPr lvl="0" algn="just">
              <a:lnSpc>
                <a:spcPct val="200000"/>
              </a:lnSpc>
              <a:spcAft>
                <a:spcPts val="0"/>
              </a:spcAft>
            </a:pPr>
            <a:endParaRPr lang="es-ES" sz="1500" dirty="0">
              <a:solidFill>
                <a:srgbClr val="000000"/>
              </a:solidFill>
              <a:latin typeface="+mj-lt"/>
              <a:ea typeface="Arial" panose="020B0604020202020204" pitchFamily="34" charset="0"/>
              <a:cs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pPr>
            <a:r>
              <a:rPr lang="es-ES" sz="1500" dirty="0" smtClean="0">
                <a:solidFill>
                  <a:srgbClr val="000000"/>
                </a:solidFill>
                <a:latin typeface="+mj-lt"/>
                <a:ea typeface="Arial" panose="020B0604020202020204" pitchFamily="34" charset="0"/>
                <a:cs typeface="Times New Roman" panose="02020603050405020304" pitchFamily="18" charset="0"/>
              </a:rPr>
              <a:t>Fabricar </a:t>
            </a:r>
            <a:r>
              <a:rPr lang="es-ES" sz="1500" dirty="0">
                <a:solidFill>
                  <a:srgbClr val="000000"/>
                </a:solidFill>
                <a:latin typeface="+mj-lt"/>
                <a:ea typeface="Arial" panose="020B0604020202020204" pitchFamily="34" charset="0"/>
                <a:cs typeface="Times New Roman" panose="02020603050405020304" pitchFamily="18" charset="0"/>
              </a:rPr>
              <a:t>dispositivos a escala de laboratorio para comprobar si las películas finas pueden ser funcionales para su aplicación en celdas solares y analizar el costo-beneficio de estos dispositivos híbridos para determinar la factibilidad económica de uso de esta tecnología a nivel industrial.</a:t>
            </a:r>
          </a:p>
        </p:txBody>
      </p:sp>
      <p:sp>
        <p:nvSpPr>
          <p:cNvPr id="3" name="CuadroTexto 2"/>
          <p:cNvSpPr txBox="1"/>
          <p:nvPr/>
        </p:nvSpPr>
        <p:spPr>
          <a:xfrm>
            <a:off x="2892741" y="97468"/>
            <a:ext cx="3363421" cy="523220"/>
          </a:xfrm>
          <a:prstGeom prst="rect">
            <a:avLst/>
          </a:prstGeom>
          <a:noFill/>
        </p:spPr>
        <p:txBody>
          <a:bodyPr wrap="none" rtlCol="0">
            <a:spAutoFit/>
          </a:bodyPr>
          <a:lstStyle/>
          <a:p>
            <a:pPr algn="ctr"/>
            <a:r>
              <a:rPr lang="es-EC" sz="2800" b="1" dirty="0" smtClean="0">
                <a:latin typeface="+mj-lt"/>
                <a:cs typeface="Times New Roman" panose="02020603050405020304" pitchFamily="18" charset="0"/>
              </a:rPr>
              <a:t>Recomendaciones</a:t>
            </a:r>
            <a:endParaRPr lang="es-EC" sz="2800" b="1" dirty="0">
              <a:latin typeface="+mj-lt"/>
              <a:cs typeface="Times New Roman" panose="02020603050405020304" pitchFamily="18" charset="0"/>
            </a:endParaRPr>
          </a:p>
        </p:txBody>
      </p:sp>
    </p:spTree>
    <p:extLst>
      <p:ext uri="{BB962C8B-B14F-4D97-AF65-F5344CB8AC3E}">
        <p14:creationId xmlns:p14="http://schemas.microsoft.com/office/powerpoint/2010/main" val="864900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Resultado de imagen para grac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4251960"/>
            <a:ext cx="3135169" cy="196338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827584" y="900356"/>
            <a:ext cx="3312368" cy="3416320"/>
          </a:xfrm>
          <a:prstGeom prst="rect">
            <a:avLst/>
          </a:prstGeom>
          <a:noFill/>
        </p:spPr>
        <p:txBody>
          <a:bodyPr wrap="square" rtlCol="0">
            <a:spAutoFit/>
          </a:bodyPr>
          <a:lstStyle/>
          <a:p>
            <a:pPr algn="ctr"/>
            <a:endParaRPr lang="es-EC" sz="2400" dirty="0" smtClean="0">
              <a:latin typeface="+mj-lt"/>
              <a:cs typeface="Times New Roman" panose="02020603050405020304" pitchFamily="18" charset="0"/>
            </a:endParaRPr>
          </a:p>
          <a:p>
            <a:pPr algn="ctr"/>
            <a:r>
              <a:rPr lang="es-EC" sz="2400" dirty="0" smtClean="0">
                <a:latin typeface="+mj-lt"/>
                <a:cs typeface="Times New Roman" panose="02020603050405020304" pitchFamily="18" charset="0"/>
              </a:rPr>
              <a:t>Yolanda Angulo, PhD.</a:t>
            </a:r>
          </a:p>
          <a:p>
            <a:pPr algn="ctr"/>
            <a:r>
              <a:rPr lang="es-EC" sz="2400" dirty="0" smtClean="0">
                <a:latin typeface="+mj-lt"/>
                <a:cs typeface="Times New Roman" panose="02020603050405020304" pitchFamily="18" charset="0"/>
              </a:rPr>
              <a:t>Dra. Blanca Naranjo</a:t>
            </a:r>
          </a:p>
          <a:p>
            <a:pPr algn="ctr"/>
            <a:r>
              <a:rPr lang="es-EC" sz="2400" dirty="0" smtClean="0">
                <a:latin typeface="+mj-lt"/>
                <a:cs typeface="Times New Roman" panose="02020603050405020304" pitchFamily="18" charset="0"/>
              </a:rPr>
              <a:t>Alexis Debut, PhD.</a:t>
            </a:r>
          </a:p>
          <a:p>
            <a:pPr algn="ctr"/>
            <a:r>
              <a:rPr lang="es-EC" sz="2400" dirty="0" smtClean="0">
                <a:latin typeface="+mj-lt"/>
                <a:cs typeface="Times New Roman" panose="02020603050405020304" pitchFamily="18" charset="0"/>
              </a:rPr>
              <a:t>Ing. </a:t>
            </a:r>
            <a:r>
              <a:rPr lang="es-EC" sz="2400" dirty="0" err="1" smtClean="0">
                <a:latin typeface="+mj-lt"/>
                <a:cs typeface="Times New Roman" panose="02020603050405020304" pitchFamily="18" charset="0"/>
              </a:rPr>
              <a:t>Geovana</a:t>
            </a:r>
            <a:r>
              <a:rPr lang="es-EC" sz="2400" dirty="0" smtClean="0">
                <a:latin typeface="+mj-lt"/>
                <a:cs typeface="Times New Roman" panose="02020603050405020304" pitchFamily="18" charset="0"/>
              </a:rPr>
              <a:t> Arroyo</a:t>
            </a:r>
          </a:p>
          <a:p>
            <a:pPr algn="ctr"/>
            <a:r>
              <a:rPr lang="es-EC" sz="2400" dirty="0" smtClean="0">
                <a:latin typeface="+mj-lt"/>
                <a:cs typeface="Times New Roman" panose="02020603050405020304" pitchFamily="18" charset="0"/>
              </a:rPr>
              <a:t>Ing</a:t>
            </a:r>
            <a:r>
              <a:rPr lang="es-EC" sz="2400" dirty="0">
                <a:latin typeface="+mj-lt"/>
                <a:cs typeface="Times New Roman" panose="02020603050405020304" pitchFamily="18" charset="0"/>
              </a:rPr>
              <a:t>. </a:t>
            </a:r>
            <a:r>
              <a:rPr lang="es-EC" sz="2400" dirty="0" smtClean="0">
                <a:latin typeface="+mj-lt"/>
                <a:cs typeface="Times New Roman" panose="02020603050405020304" pitchFamily="18" charset="0"/>
              </a:rPr>
              <a:t>Alison Madrid</a:t>
            </a:r>
          </a:p>
          <a:p>
            <a:pPr algn="ctr"/>
            <a:r>
              <a:rPr lang="es-EC" sz="2400" dirty="0" smtClean="0">
                <a:latin typeface="+mj-lt"/>
                <a:cs typeface="Times New Roman" panose="02020603050405020304" pitchFamily="18" charset="0"/>
              </a:rPr>
              <a:t>Marco </a:t>
            </a:r>
            <a:r>
              <a:rPr lang="es-EC" sz="2400" dirty="0">
                <a:latin typeface="+mj-lt"/>
                <a:cs typeface="Times New Roman" panose="02020603050405020304" pitchFamily="18" charset="0"/>
              </a:rPr>
              <a:t>Cremona, PhD</a:t>
            </a:r>
            <a:r>
              <a:rPr lang="es-EC" sz="2400" dirty="0" smtClean="0">
                <a:latin typeface="+mj-lt"/>
                <a:cs typeface="Times New Roman" panose="02020603050405020304" pitchFamily="18" charset="0"/>
              </a:rPr>
              <a:t>.</a:t>
            </a:r>
          </a:p>
          <a:p>
            <a:pPr algn="ctr"/>
            <a:r>
              <a:rPr lang="es-EC" sz="2400" dirty="0" err="1" smtClean="0">
                <a:latin typeface="+mj-lt"/>
                <a:cs typeface="Times New Roman" panose="02020603050405020304" pitchFamily="18" charset="0"/>
              </a:rPr>
              <a:t>Rian</a:t>
            </a:r>
            <a:r>
              <a:rPr lang="es-EC" sz="2400" dirty="0" smtClean="0">
                <a:latin typeface="+mj-lt"/>
                <a:cs typeface="Times New Roman" panose="02020603050405020304" pitchFamily="18" charset="0"/>
              </a:rPr>
              <a:t> </a:t>
            </a:r>
            <a:r>
              <a:rPr lang="es-EC" sz="2400" dirty="0" err="1" smtClean="0">
                <a:latin typeface="+mj-lt"/>
                <a:cs typeface="Times New Roman" panose="02020603050405020304" pitchFamily="18" charset="0"/>
              </a:rPr>
              <a:t>Aderne</a:t>
            </a:r>
            <a:r>
              <a:rPr lang="es-EC" sz="2400" dirty="0" smtClean="0">
                <a:latin typeface="+mj-lt"/>
                <a:cs typeface="Times New Roman" panose="02020603050405020304" pitchFamily="18" charset="0"/>
              </a:rPr>
              <a:t>, PhD.</a:t>
            </a:r>
            <a:endParaRPr lang="es-EC" sz="2400" dirty="0" smtClean="0">
              <a:latin typeface="+mj-lt"/>
            </a:endParaRPr>
          </a:p>
          <a:p>
            <a:pPr algn="ctr"/>
            <a:endParaRPr lang="es-EC" sz="2400" dirty="0">
              <a:latin typeface="+mj-lt"/>
            </a:endParaRPr>
          </a:p>
        </p:txBody>
      </p:sp>
      <p:pic>
        <p:nvPicPr>
          <p:cNvPr id="5" name="Picture 6" descr="Resultado de imagen para PONTIFICIA UNIVERSIDAD CATOLICA DE RIO DE JANEIR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6761" y="722015"/>
            <a:ext cx="2581652" cy="18579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Resultado de imagen para cencinat logo"/>
          <p:cNvPicPr>
            <a:picLocks noChangeAspect="1" noChangeArrowheads="1"/>
          </p:cNvPicPr>
          <p:nvPr/>
        </p:nvPicPr>
        <p:blipFill>
          <a:blip r:embed="rId5" cstate="print">
            <a:clrChange>
              <a:clrFrom>
                <a:srgbClr val="F5F5F3"/>
              </a:clrFrom>
              <a:clrTo>
                <a:srgbClr val="F5F5F3">
                  <a:alpha val="0"/>
                </a:srgbClr>
              </a:clrTo>
            </a:clrChange>
            <a:extLst>
              <a:ext uri="{28A0092B-C50C-407E-A947-70E740481C1C}">
                <a14:useLocalDpi xmlns:a14="http://schemas.microsoft.com/office/drawing/2010/main" val="0"/>
              </a:ext>
            </a:extLst>
          </a:blip>
          <a:srcRect/>
          <a:stretch>
            <a:fillRect/>
          </a:stretch>
        </p:blipFill>
        <p:spPr bwMode="auto">
          <a:xfrm>
            <a:off x="4726601" y="2579937"/>
            <a:ext cx="3567526" cy="1315526"/>
          </a:xfrm>
          <a:prstGeom prst="rect">
            <a:avLst/>
          </a:prstGeom>
          <a:ln>
            <a:noFill/>
          </a:ln>
          <a:effectLst>
            <a:outerShdw blurRad="292100" dist="139700" dir="2700000" algn="tl" rotWithShape="0">
              <a:srgbClr val="333333">
                <a:alpha val="65000"/>
              </a:srgbClr>
            </a:outerShdw>
          </a:effectLst>
          <a:extLst/>
        </p:spPr>
      </p:pic>
      <p:pic>
        <p:nvPicPr>
          <p:cNvPr id="7" name="Picture 6" descr="http://decv.espe.edu.ec/wp-content/uploads/2015/01/sello-biote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6601" y="907915"/>
            <a:ext cx="1440160" cy="14861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2993238" y="97468"/>
            <a:ext cx="3102132" cy="523220"/>
          </a:xfrm>
          <a:prstGeom prst="rect">
            <a:avLst/>
          </a:prstGeom>
          <a:noFill/>
        </p:spPr>
        <p:txBody>
          <a:bodyPr wrap="none" rtlCol="0">
            <a:spAutoFit/>
          </a:bodyPr>
          <a:lstStyle/>
          <a:p>
            <a:pPr algn="ctr"/>
            <a:r>
              <a:rPr lang="es-ES" sz="2800" b="1" dirty="0" smtClean="0">
                <a:latin typeface="+mj-lt"/>
                <a:cs typeface="Times New Roman" panose="02020603050405020304" pitchFamily="18" charset="0"/>
              </a:rPr>
              <a:t>Agradecimientos</a:t>
            </a:r>
            <a:endParaRPr lang="es-EC" sz="2800" b="1" dirty="0">
              <a:latin typeface="+mj-lt"/>
              <a:cs typeface="Times New Roman" panose="02020603050405020304" pitchFamily="18" charset="0"/>
            </a:endParaRPr>
          </a:p>
        </p:txBody>
      </p:sp>
    </p:spTree>
    <p:extLst>
      <p:ext uri="{BB962C8B-B14F-4D97-AF65-F5344CB8AC3E}">
        <p14:creationId xmlns:p14="http://schemas.microsoft.com/office/powerpoint/2010/main" val="753909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619941" y="44624"/>
            <a:ext cx="5984267" cy="523220"/>
          </a:xfrm>
          <a:prstGeom prst="rect">
            <a:avLst/>
          </a:prstGeom>
          <a:noFill/>
        </p:spPr>
        <p:txBody>
          <a:bodyPr wrap="none" rtlCol="0">
            <a:spAutoFit/>
          </a:bodyPr>
          <a:lstStyle/>
          <a:p>
            <a:r>
              <a:rPr lang="es-EC" sz="2800" b="1" dirty="0" smtClean="0">
                <a:latin typeface="+mj-lt"/>
                <a:cs typeface="Times New Roman" panose="02020603050405020304" pitchFamily="18" charset="0"/>
              </a:rPr>
              <a:t>JUSTIFICACIÓN</a:t>
            </a:r>
            <a:r>
              <a:rPr lang="es-EC" sz="2800" b="1" dirty="0" smtClean="0">
                <a:latin typeface="+mj-lt"/>
              </a:rPr>
              <a:t> DEL PROBLEMA</a:t>
            </a:r>
            <a:endParaRPr lang="es-EC" sz="2800" b="1" dirty="0">
              <a:latin typeface="+mj-lt"/>
            </a:endParaRPr>
          </a:p>
        </p:txBody>
      </p:sp>
      <p:graphicFrame>
        <p:nvGraphicFramePr>
          <p:cNvPr id="5" name="Diagrama 4"/>
          <p:cNvGraphicFramePr/>
          <p:nvPr>
            <p:extLst>
              <p:ext uri="{D42A27DB-BD31-4B8C-83A1-F6EECF244321}">
                <p14:modId xmlns:p14="http://schemas.microsoft.com/office/powerpoint/2010/main" val="2830358328"/>
              </p:ext>
            </p:extLst>
          </p:nvPr>
        </p:nvGraphicFramePr>
        <p:xfrm>
          <a:off x="246553" y="188640"/>
          <a:ext cx="8587276" cy="233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CuadroTexto"/>
          <p:cNvSpPr txBox="1"/>
          <p:nvPr/>
        </p:nvSpPr>
        <p:spPr>
          <a:xfrm>
            <a:off x="179512" y="3499267"/>
            <a:ext cx="936104" cy="369332"/>
          </a:xfrm>
          <a:prstGeom prst="rect">
            <a:avLst/>
          </a:prstGeom>
          <a:noFill/>
          <a:ln w="28575">
            <a:solidFill>
              <a:schemeClr val="accent2">
                <a:lumMod val="75000"/>
              </a:schemeClr>
            </a:solidFill>
          </a:ln>
        </p:spPr>
        <p:txBody>
          <a:bodyPr wrap="square" rtlCol="0">
            <a:spAutoFit/>
          </a:bodyPr>
          <a:lstStyle/>
          <a:p>
            <a:pPr algn="ctr"/>
            <a:r>
              <a:rPr lang="es-EC" dirty="0" err="1" smtClean="0">
                <a:latin typeface="+mj-lt"/>
              </a:rPr>
              <a:t>AgNPs</a:t>
            </a:r>
            <a:endParaRPr lang="es-EC" dirty="0">
              <a:latin typeface="+mj-lt"/>
            </a:endParaRPr>
          </a:p>
        </p:txBody>
      </p:sp>
      <p:sp>
        <p:nvSpPr>
          <p:cNvPr id="7" name="6 CuadroTexto"/>
          <p:cNvSpPr txBox="1"/>
          <p:nvPr/>
        </p:nvSpPr>
        <p:spPr>
          <a:xfrm>
            <a:off x="1578152" y="3368392"/>
            <a:ext cx="1498013" cy="646331"/>
          </a:xfrm>
          <a:prstGeom prst="rect">
            <a:avLst/>
          </a:prstGeom>
          <a:noFill/>
          <a:ln w="28575">
            <a:solidFill>
              <a:schemeClr val="accent2">
                <a:lumMod val="75000"/>
              </a:schemeClr>
            </a:solidFill>
          </a:ln>
        </p:spPr>
        <p:txBody>
          <a:bodyPr wrap="square" rtlCol="0">
            <a:spAutoFit/>
          </a:bodyPr>
          <a:lstStyle/>
          <a:p>
            <a:pPr algn="ctr"/>
            <a:r>
              <a:rPr lang="es-EC" dirty="0" smtClean="0">
                <a:latin typeface="+mj-lt"/>
              </a:rPr>
              <a:t>Incrementan propiedades</a:t>
            </a:r>
            <a:endParaRPr lang="es-EC" dirty="0">
              <a:latin typeface="+mj-lt"/>
            </a:endParaRPr>
          </a:p>
        </p:txBody>
      </p:sp>
      <p:sp>
        <p:nvSpPr>
          <p:cNvPr id="8" name="7 CuadroTexto"/>
          <p:cNvSpPr txBox="1"/>
          <p:nvPr/>
        </p:nvSpPr>
        <p:spPr>
          <a:xfrm>
            <a:off x="3506035" y="3211235"/>
            <a:ext cx="1498013" cy="369332"/>
          </a:xfrm>
          <a:prstGeom prst="rect">
            <a:avLst/>
          </a:prstGeom>
          <a:noFill/>
          <a:ln w="28575">
            <a:solidFill>
              <a:schemeClr val="accent2">
                <a:lumMod val="75000"/>
              </a:schemeClr>
            </a:solidFill>
          </a:ln>
        </p:spPr>
        <p:txBody>
          <a:bodyPr wrap="square" rtlCol="0">
            <a:spAutoFit/>
          </a:bodyPr>
          <a:lstStyle/>
          <a:p>
            <a:pPr algn="ctr"/>
            <a:r>
              <a:rPr lang="es-EC" dirty="0" smtClean="0">
                <a:latin typeface="+mj-lt"/>
              </a:rPr>
              <a:t>Fotoactivas</a:t>
            </a:r>
            <a:endParaRPr lang="es-EC" dirty="0">
              <a:latin typeface="+mj-lt"/>
            </a:endParaRPr>
          </a:p>
        </p:txBody>
      </p:sp>
      <p:sp>
        <p:nvSpPr>
          <p:cNvPr id="9" name="8 CuadroTexto"/>
          <p:cNvSpPr txBox="1"/>
          <p:nvPr/>
        </p:nvSpPr>
        <p:spPr>
          <a:xfrm>
            <a:off x="3506035" y="3707887"/>
            <a:ext cx="1498013" cy="369332"/>
          </a:xfrm>
          <a:prstGeom prst="rect">
            <a:avLst/>
          </a:prstGeom>
          <a:noFill/>
          <a:ln w="28575">
            <a:solidFill>
              <a:schemeClr val="accent2">
                <a:lumMod val="75000"/>
              </a:schemeClr>
            </a:solidFill>
          </a:ln>
        </p:spPr>
        <p:txBody>
          <a:bodyPr wrap="square" rtlCol="0">
            <a:spAutoFit/>
          </a:bodyPr>
          <a:lstStyle/>
          <a:p>
            <a:pPr algn="ctr"/>
            <a:r>
              <a:rPr lang="es-EC" dirty="0" smtClean="0">
                <a:latin typeface="+mj-lt"/>
              </a:rPr>
              <a:t>Conductivas </a:t>
            </a:r>
            <a:endParaRPr lang="es-EC" dirty="0">
              <a:latin typeface="+mj-lt"/>
            </a:endParaRPr>
          </a:p>
        </p:txBody>
      </p:sp>
      <p:sp>
        <p:nvSpPr>
          <p:cNvPr id="10" name="9 CuadroTexto"/>
          <p:cNvSpPr txBox="1"/>
          <p:nvPr/>
        </p:nvSpPr>
        <p:spPr>
          <a:xfrm>
            <a:off x="5436095" y="3314716"/>
            <a:ext cx="1498013" cy="646331"/>
          </a:xfrm>
          <a:prstGeom prst="rect">
            <a:avLst/>
          </a:prstGeom>
          <a:noFill/>
          <a:ln w="28575">
            <a:solidFill>
              <a:schemeClr val="accent2">
                <a:lumMod val="75000"/>
              </a:schemeClr>
            </a:solidFill>
          </a:ln>
        </p:spPr>
        <p:txBody>
          <a:bodyPr wrap="square" rtlCol="0">
            <a:spAutoFit/>
          </a:bodyPr>
          <a:lstStyle/>
          <a:p>
            <a:pPr algn="ctr"/>
            <a:r>
              <a:rPr lang="es-EC" dirty="0" smtClean="0">
                <a:latin typeface="+mj-lt"/>
              </a:rPr>
              <a:t>Pigmentos naturales</a:t>
            </a:r>
            <a:endParaRPr lang="es-EC" dirty="0">
              <a:latin typeface="+mj-lt"/>
            </a:endParaRPr>
          </a:p>
        </p:txBody>
      </p:sp>
      <p:sp>
        <p:nvSpPr>
          <p:cNvPr id="3" name="2 Cerrar llave"/>
          <p:cNvSpPr/>
          <p:nvPr/>
        </p:nvSpPr>
        <p:spPr>
          <a:xfrm>
            <a:off x="6934108" y="2995211"/>
            <a:ext cx="526084" cy="1368152"/>
          </a:xfrm>
          <a:prstGeom prst="rightBrace">
            <a:avLst>
              <a:gd name="adj1" fmla="val 19730"/>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EC">
              <a:latin typeface="+mj-lt"/>
            </a:endParaRPr>
          </a:p>
        </p:txBody>
      </p:sp>
      <p:sp>
        <p:nvSpPr>
          <p:cNvPr id="13" name="12 CuadroTexto"/>
          <p:cNvSpPr txBox="1"/>
          <p:nvPr/>
        </p:nvSpPr>
        <p:spPr>
          <a:xfrm>
            <a:off x="7532200" y="2852936"/>
            <a:ext cx="1360280" cy="646331"/>
          </a:xfrm>
          <a:prstGeom prst="rect">
            <a:avLst/>
          </a:prstGeom>
          <a:noFill/>
          <a:ln w="28575">
            <a:solidFill>
              <a:srgbClr val="FFC000"/>
            </a:solidFill>
          </a:ln>
        </p:spPr>
        <p:txBody>
          <a:bodyPr wrap="square" rtlCol="0">
            <a:spAutoFit/>
          </a:bodyPr>
          <a:lstStyle/>
          <a:p>
            <a:pPr algn="ctr"/>
            <a:r>
              <a:rPr lang="es-EC" dirty="0" smtClean="0">
                <a:latin typeface="+mj-lt"/>
              </a:rPr>
              <a:t>Buenos candidatos</a:t>
            </a:r>
            <a:endParaRPr lang="es-EC" dirty="0">
              <a:latin typeface="+mj-lt"/>
            </a:endParaRPr>
          </a:p>
        </p:txBody>
      </p:sp>
      <p:sp>
        <p:nvSpPr>
          <p:cNvPr id="14" name="13 CuadroTexto"/>
          <p:cNvSpPr txBox="1"/>
          <p:nvPr/>
        </p:nvSpPr>
        <p:spPr>
          <a:xfrm>
            <a:off x="7590851" y="3843796"/>
            <a:ext cx="1242978" cy="646331"/>
          </a:xfrm>
          <a:prstGeom prst="rect">
            <a:avLst/>
          </a:prstGeom>
          <a:noFill/>
          <a:ln w="28575">
            <a:solidFill>
              <a:srgbClr val="FFC000"/>
            </a:solidFill>
          </a:ln>
        </p:spPr>
        <p:txBody>
          <a:bodyPr wrap="square" rtlCol="0">
            <a:spAutoFit/>
          </a:bodyPr>
          <a:lstStyle/>
          <a:p>
            <a:pPr algn="ctr"/>
            <a:r>
              <a:rPr lang="es-EC" dirty="0" smtClean="0">
                <a:latin typeface="+mj-lt"/>
              </a:rPr>
              <a:t>Celdas solares</a:t>
            </a:r>
            <a:endParaRPr lang="es-EC" dirty="0">
              <a:latin typeface="+mj-lt"/>
            </a:endParaRPr>
          </a:p>
        </p:txBody>
      </p:sp>
      <p:cxnSp>
        <p:nvCxnSpPr>
          <p:cNvPr id="16" name="15 Conector recto de flecha"/>
          <p:cNvCxnSpPr>
            <a:stCxn id="2" idx="3"/>
            <a:endCxn id="7" idx="1"/>
          </p:cNvCxnSpPr>
          <p:nvPr/>
        </p:nvCxnSpPr>
        <p:spPr>
          <a:xfrm>
            <a:off x="1115616" y="3683933"/>
            <a:ext cx="462536" cy="7625"/>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a:stCxn id="7" idx="3"/>
            <a:endCxn id="8" idx="1"/>
          </p:cNvCxnSpPr>
          <p:nvPr/>
        </p:nvCxnSpPr>
        <p:spPr>
          <a:xfrm flipV="1">
            <a:off x="3076165" y="3395901"/>
            <a:ext cx="429870" cy="295657"/>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a:stCxn id="7" idx="3"/>
            <a:endCxn id="9" idx="1"/>
          </p:cNvCxnSpPr>
          <p:nvPr/>
        </p:nvCxnSpPr>
        <p:spPr>
          <a:xfrm>
            <a:off x="3076165" y="3691558"/>
            <a:ext cx="429870" cy="200995"/>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stCxn id="8" idx="3"/>
            <a:endCxn id="10" idx="1"/>
          </p:cNvCxnSpPr>
          <p:nvPr/>
        </p:nvCxnSpPr>
        <p:spPr>
          <a:xfrm>
            <a:off x="5004048" y="3395901"/>
            <a:ext cx="432047" cy="241981"/>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a:stCxn id="9" idx="3"/>
            <a:endCxn id="10" idx="1"/>
          </p:cNvCxnSpPr>
          <p:nvPr/>
        </p:nvCxnSpPr>
        <p:spPr>
          <a:xfrm flipV="1">
            <a:off x="5004048" y="3637882"/>
            <a:ext cx="432047" cy="254671"/>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a:stCxn id="13" idx="2"/>
            <a:endCxn id="14" idx="0"/>
          </p:cNvCxnSpPr>
          <p:nvPr/>
        </p:nvCxnSpPr>
        <p:spPr>
          <a:xfrm>
            <a:off x="8212340" y="3499267"/>
            <a:ext cx="0" cy="34452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a:off x="266764" y="4932557"/>
            <a:ext cx="1647800" cy="646331"/>
          </a:xfrm>
          <a:prstGeom prst="rect">
            <a:avLst/>
          </a:prstGeom>
          <a:noFill/>
          <a:ln w="28575">
            <a:solidFill>
              <a:schemeClr val="accent6"/>
            </a:solidFill>
          </a:ln>
        </p:spPr>
        <p:txBody>
          <a:bodyPr wrap="square" rtlCol="0">
            <a:spAutoFit/>
          </a:bodyPr>
          <a:lstStyle/>
          <a:p>
            <a:pPr algn="ctr"/>
            <a:r>
              <a:rPr lang="es-EC" dirty="0" smtClean="0">
                <a:latin typeface="+mj-lt"/>
              </a:rPr>
              <a:t>Técnicas de spinning</a:t>
            </a:r>
            <a:endParaRPr lang="es-EC" dirty="0">
              <a:latin typeface="+mj-lt"/>
            </a:endParaRPr>
          </a:p>
        </p:txBody>
      </p:sp>
      <p:sp>
        <p:nvSpPr>
          <p:cNvPr id="29" name="28 CuadroTexto"/>
          <p:cNvSpPr txBox="1"/>
          <p:nvPr/>
        </p:nvSpPr>
        <p:spPr>
          <a:xfrm>
            <a:off x="2282988" y="4932558"/>
            <a:ext cx="1208892" cy="646331"/>
          </a:xfrm>
          <a:prstGeom prst="rect">
            <a:avLst/>
          </a:prstGeom>
          <a:noFill/>
          <a:ln w="28575">
            <a:solidFill>
              <a:schemeClr val="accent6"/>
            </a:solidFill>
          </a:ln>
        </p:spPr>
        <p:txBody>
          <a:bodyPr wrap="square" rtlCol="0">
            <a:spAutoFit/>
          </a:bodyPr>
          <a:lstStyle/>
          <a:p>
            <a:pPr algn="ctr"/>
            <a:r>
              <a:rPr lang="es-EC" dirty="0" smtClean="0">
                <a:latin typeface="+mj-lt"/>
              </a:rPr>
              <a:t>Soluci</a:t>
            </a:r>
            <a:r>
              <a:rPr lang="es-EC" dirty="0">
                <a:latin typeface="+mj-lt"/>
              </a:rPr>
              <a:t>ó</a:t>
            </a:r>
            <a:r>
              <a:rPr lang="es-EC" dirty="0" smtClean="0">
                <a:latin typeface="+mj-lt"/>
              </a:rPr>
              <a:t>n acuosa </a:t>
            </a:r>
            <a:endParaRPr lang="es-EC" dirty="0">
              <a:latin typeface="+mj-lt"/>
            </a:endParaRPr>
          </a:p>
        </p:txBody>
      </p:sp>
      <p:sp>
        <p:nvSpPr>
          <p:cNvPr id="30" name="29 CuadroTexto"/>
          <p:cNvSpPr txBox="1"/>
          <p:nvPr/>
        </p:nvSpPr>
        <p:spPr>
          <a:xfrm>
            <a:off x="3867164" y="4942909"/>
            <a:ext cx="1208892" cy="646331"/>
          </a:xfrm>
          <a:prstGeom prst="rect">
            <a:avLst/>
          </a:prstGeom>
          <a:noFill/>
          <a:ln w="28575">
            <a:solidFill>
              <a:schemeClr val="accent6"/>
            </a:solidFill>
          </a:ln>
        </p:spPr>
        <p:txBody>
          <a:bodyPr wrap="square" rtlCol="0">
            <a:spAutoFit/>
          </a:bodyPr>
          <a:lstStyle/>
          <a:p>
            <a:pPr algn="ctr"/>
            <a:r>
              <a:rPr lang="el-GR" dirty="0" smtClean="0">
                <a:latin typeface="+mj-lt"/>
              </a:rPr>
              <a:t>ρ</a:t>
            </a:r>
            <a:r>
              <a:rPr lang="es-EC" dirty="0" smtClean="0">
                <a:latin typeface="+mj-lt"/>
              </a:rPr>
              <a:t> </a:t>
            </a:r>
            <a:r>
              <a:rPr lang="en-US" dirty="0" err="1" smtClean="0">
                <a:latin typeface="+mj-lt"/>
              </a:rPr>
              <a:t>adecuada</a:t>
            </a:r>
            <a:endParaRPr lang="es-EC" dirty="0">
              <a:latin typeface="+mj-lt"/>
            </a:endParaRPr>
          </a:p>
        </p:txBody>
      </p:sp>
      <p:cxnSp>
        <p:nvCxnSpPr>
          <p:cNvPr id="32" name="31 Conector recto de flecha"/>
          <p:cNvCxnSpPr>
            <a:stCxn id="28" idx="3"/>
            <a:endCxn id="29" idx="1"/>
          </p:cNvCxnSpPr>
          <p:nvPr/>
        </p:nvCxnSpPr>
        <p:spPr>
          <a:xfrm>
            <a:off x="1914564" y="5255723"/>
            <a:ext cx="368424" cy="1"/>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a:stCxn id="29" idx="3"/>
            <a:endCxn id="30" idx="1"/>
          </p:cNvCxnSpPr>
          <p:nvPr/>
        </p:nvCxnSpPr>
        <p:spPr>
          <a:xfrm>
            <a:off x="3491880" y="5255724"/>
            <a:ext cx="375284" cy="10351"/>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38" name="37 Rectángulo"/>
          <p:cNvSpPr/>
          <p:nvPr/>
        </p:nvSpPr>
        <p:spPr>
          <a:xfrm>
            <a:off x="731319" y="2362862"/>
            <a:ext cx="3621504" cy="369332"/>
          </a:xfrm>
          <a:prstGeom prst="rect">
            <a:avLst/>
          </a:prstGeom>
          <a:ln w="28575">
            <a:solidFill>
              <a:srgbClr val="00B050"/>
            </a:solidFill>
          </a:ln>
        </p:spPr>
        <p:txBody>
          <a:bodyPr wrap="none">
            <a:spAutoFit/>
          </a:bodyPr>
          <a:lstStyle/>
          <a:p>
            <a:pPr lvl="0"/>
            <a:r>
              <a:rPr lang="es-EC" dirty="0" smtClean="0">
                <a:latin typeface="+mj-lt"/>
                <a:ea typeface="Times New Roman" panose="02020603050405020304" pitchFamily="18" charset="0"/>
              </a:rPr>
              <a:t>Amigables </a:t>
            </a:r>
            <a:r>
              <a:rPr lang="es-EC" dirty="0">
                <a:latin typeface="+mj-lt"/>
                <a:ea typeface="Times New Roman" panose="02020603050405020304" pitchFamily="18" charset="0"/>
              </a:rPr>
              <a:t>con el medio ambiente</a:t>
            </a:r>
            <a:endParaRPr lang="es-ES" dirty="0">
              <a:latin typeface="+mj-lt"/>
            </a:endParaRPr>
          </a:p>
        </p:txBody>
      </p:sp>
      <p:sp>
        <p:nvSpPr>
          <p:cNvPr id="39" name="38 Rectángulo"/>
          <p:cNvSpPr/>
          <p:nvPr/>
        </p:nvSpPr>
        <p:spPr>
          <a:xfrm>
            <a:off x="4860032" y="2362862"/>
            <a:ext cx="3288080" cy="369332"/>
          </a:xfrm>
          <a:prstGeom prst="rect">
            <a:avLst/>
          </a:prstGeom>
          <a:ln w="28575">
            <a:solidFill>
              <a:srgbClr val="00B050"/>
            </a:solidFill>
          </a:ln>
        </p:spPr>
        <p:txBody>
          <a:bodyPr wrap="none">
            <a:spAutoFit/>
          </a:bodyPr>
          <a:lstStyle/>
          <a:p>
            <a:pPr lvl="0"/>
            <a:r>
              <a:rPr lang="es-ES" dirty="0" smtClean="0">
                <a:latin typeface="+mj-lt"/>
                <a:ea typeface="Times New Roman" panose="02020603050405020304" pitchFamily="18" charset="0"/>
              </a:rPr>
              <a:t>Depende </a:t>
            </a:r>
            <a:r>
              <a:rPr lang="es-ES" dirty="0">
                <a:latin typeface="+mj-lt"/>
                <a:ea typeface="Times New Roman" panose="02020603050405020304" pitchFamily="18" charset="0"/>
              </a:rPr>
              <a:t>del material utilizado</a:t>
            </a:r>
          </a:p>
        </p:txBody>
      </p:sp>
      <p:cxnSp>
        <p:nvCxnSpPr>
          <p:cNvPr id="41" name="40 Conector angular"/>
          <p:cNvCxnSpPr/>
          <p:nvPr/>
        </p:nvCxnSpPr>
        <p:spPr>
          <a:xfrm rot="16200000" flipH="1">
            <a:off x="291074" y="2044568"/>
            <a:ext cx="544706" cy="335783"/>
          </a:xfrm>
          <a:prstGeom prst="bentConnector2">
            <a:avLst/>
          </a:prstGeom>
          <a:ln>
            <a:tailEnd type="arrow"/>
          </a:ln>
        </p:spPr>
        <p:style>
          <a:lnRef idx="2">
            <a:schemeClr val="accent5"/>
          </a:lnRef>
          <a:fillRef idx="0">
            <a:schemeClr val="accent5"/>
          </a:fillRef>
          <a:effectRef idx="1">
            <a:schemeClr val="accent5"/>
          </a:effectRef>
          <a:fontRef idx="minor">
            <a:schemeClr val="tx1"/>
          </a:fontRef>
        </p:style>
      </p:cxnSp>
      <p:cxnSp>
        <p:nvCxnSpPr>
          <p:cNvPr id="43" name="42 Conector angular"/>
          <p:cNvCxnSpPr/>
          <p:nvPr/>
        </p:nvCxnSpPr>
        <p:spPr>
          <a:xfrm rot="16200000" flipH="1">
            <a:off x="4463700" y="2088481"/>
            <a:ext cx="544707" cy="247958"/>
          </a:xfrm>
          <a:prstGeom prst="bentConnector2">
            <a:avLst/>
          </a:prstGeom>
          <a:ln>
            <a:tailEnd type="arrow"/>
          </a:ln>
        </p:spPr>
        <p:style>
          <a:lnRef idx="2">
            <a:schemeClr val="accent5"/>
          </a:lnRef>
          <a:fillRef idx="0">
            <a:schemeClr val="accent5"/>
          </a:fillRef>
          <a:effectRef idx="1">
            <a:schemeClr val="accent5"/>
          </a:effectRef>
          <a:fontRef idx="minor">
            <a:schemeClr val="tx1"/>
          </a:fontRef>
        </p:style>
      </p:cxnSp>
      <p:pic>
        <p:nvPicPr>
          <p:cNvPr id="28674" name="Picture 2" descr="Resultado de imagen para tubos de ensayo colores pigmento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36095" y="4625894"/>
            <a:ext cx="969346" cy="145679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2867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20156" y="4767638"/>
            <a:ext cx="1865428" cy="117330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2" name="28671 Flecha derecha"/>
          <p:cNvSpPr/>
          <p:nvPr/>
        </p:nvSpPr>
        <p:spPr>
          <a:xfrm>
            <a:off x="6504072" y="5354292"/>
            <a:ext cx="430036" cy="22459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sp>
        <p:nvSpPr>
          <p:cNvPr id="6" name="Rectángulo 5"/>
          <p:cNvSpPr/>
          <p:nvPr/>
        </p:nvSpPr>
        <p:spPr>
          <a:xfrm>
            <a:off x="1645418" y="4077219"/>
            <a:ext cx="1422184" cy="369332"/>
          </a:xfrm>
          <a:prstGeom prst="rect">
            <a:avLst/>
          </a:prstGeom>
        </p:spPr>
        <p:txBody>
          <a:bodyPr wrap="none">
            <a:spAutoFit/>
          </a:bodyPr>
          <a:lstStyle/>
          <a:p>
            <a:r>
              <a:rPr lang="es-EC" dirty="0">
                <a:solidFill>
                  <a:srgbClr val="000000"/>
                </a:solidFill>
                <a:latin typeface="Times New Roman" panose="02020603050405020304" pitchFamily="18" charset="0"/>
                <a:ea typeface="Times New Roman" panose="02020603050405020304" pitchFamily="18" charset="0"/>
              </a:rPr>
              <a:t>(Cruz, 2016</a:t>
            </a:r>
            <a:r>
              <a:rPr lang="es-EC" dirty="0" smtClean="0">
                <a:solidFill>
                  <a:srgbClr val="000000"/>
                </a:solidFill>
                <a:latin typeface="Times New Roman" panose="02020603050405020304" pitchFamily="18" charset="0"/>
                <a:ea typeface="Times New Roman" panose="02020603050405020304" pitchFamily="18" charset="0"/>
              </a:rPr>
              <a:t>) </a:t>
            </a:r>
            <a:endParaRPr lang="es-EC" dirty="0"/>
          </a:p>
        </p:txBody>
      </p:sp>
    </p:spTree>
    <p:extLst>
      <p:ext uri="{BB962C8B-B14F-4D97-AF65-F5344CB8AC3E}">
        <p14:creationId xmlns:p14="http://schemas.microsoft.com/office/powerpoint/2010/main" val="924159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07604" y="3105834"/>
            <a:ext cx="7128792" cy="646331"/>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C" sz="3600" b="1" dirty="0" smtClean="0">
                <a:latin typeface="+mj-lt"/>
                <a:cs typeface="Times New Roman" panose="02020603050405020304" pitchFamily="18" charset="0"/>
              </a:rPr>
              <a:t>MARCO TEÓRICO</a:t>
            </a:r>
            <a:endParaRPr lang="es-EC" sz="3600" b="1" dirty="0">
              <a:latin typeface="+mj-lt"/>
              <a:cs typeface="Times New Roman" panose="02020603050405020304" pitchFamily="18" charset="0"/>
            </a:endParaRPr>
          </a:p>
        </p:txBody>
      </p:sp>
    </p:spTree>
    <p:extLst>
      <p:ext uri="{BB962C8B-B14F-4D97-AF65-F5344CB8AC3E}">
        <p14:creationId xmlns:p14="http://schemas.microsoft.com/office/powerpoint/2010/main" val="3704977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3"/>
          <a:stretch>
            <a:fillRect/>
          </a:stretch>
        </p:blipFill>
        <p:spPr>
          <a:xfrm>
            <a:off x="1392299" y="2567254"/>
            <a:ext cx="6579836" cy="2493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uadroTexto 5"/>
          <p:cNvSpPr txBox="1"/>
          <p:nvPr/>
        </p:nvSpPr>
        <p:spPr>
          <a:xfrm>
            <a:off x="1802262" y="121915"/>
            <a:ext cx="5759910" cy="523220"/>
          </a:xfrm>
          <a:prstGeom prst="rect">
            <a:avLst/>
          </a:prstGeom>
          <a:noFill/>
        </p:spPr>
        <p:txBody>
          <a:bodyPr wrap="none" rtlCol="0">
            <a:spAutoFit/>
          </a:bodyPr>
          <a:lstStyle/>
          <a:p>
            <a:r>
              <a:rPr lang="es-EC" sz="2800" b="1" dirty="0" smtClean="0">
                <a:latin typeface="+mj-lt"/>
                <a:cs typeface="Times New Roman" panose="02020603050405020304" pitchFamily="18" charset="0"/>
              </a:rPr>
              <a:t>Nanopartículas de plata (</a:t>
            </a:r>
            <a:r>
              <a:rPr lang="es-EC" sz="2800" b="1" dirty="0" err="1" smtClean="0">
                <a:latin typeface="+mj-lt"/>
                <a:cs typeface="Times New Roman" panose="02020603050405020304" pitchFamily="18" charset="0"/>
              </a:rPr>
              <a:t>AgNPs</a:t>
            </a:r>
            <a:r>
              <a:rPr lang="es-EC" sz="2800" b="1" dirty="0" smtClean="0">
                <a:latin typeface="+mj-lt"/>
                <a:cs typeface="Times New Roman" panose="02020603050405020304" pitchFamily="18" charset="0"/>
              </a:rPr>
              <a:t>)</a:t>
            </a:r>
            <a:endParaRPr lang="es-EC" sz="2800" b="1" dirty="0">
              <a:latin typeface="+mj-lt"/>
              <a:cs typeface="Times New Roman" panose="02020603050405020304" pitchFamily="18" charset="0"/>
            </a:endParaRPr>
          </a:p>
        </p:txBody>
      </p:sp>
      <p:sp>
        <p:nvSpPr>
          <p:cNvPr id="9" name="Rectángulo 8"/>
          <p:cNvSpPr/>
          <p:nvPr/>
        </p:nvSpPr>
        <p:spPr>
          <a:xfrm>
            <a:off x="513485" y="1165986"/>
            <a:ext cx="2095445" cy="36933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ctr"/>
            <a:r>
              <a:rPr lang="es-EC" dirty="0" smtClean="0">
                <a:solidFill>
                  <a:srgbClr val="000000"/>
                </a:solidFill>
                <a:latin typeface="+mj-lt"/>
                <a:ea typeface="Times New Roman" panose="02020603050405020304" pitchFamily="18" charset="0"/>
              </a:rPr>
              <a:t>Partículas de plata</a:t>
            </a:r>
            <a:endParaRPr lang="es-EC" dirty="0">
              <a:latin typeface="+mj-lt"/>
            </a:endParaRPr>
          </a:p>
        </p:txBody>
      </p:sp>
      <p:sp>
        <p:nvSpPr>
          <p:cNvPr id="10" name="Rectángulo 9"/>
          <p:cNvSpPr/>
          <p:nvPr/>
        </p:nvSpPr>
        <p:spPr>
          <a:xfrm>
            <a:off x="3851920" y="1310944"/>
            <a:ext cx="5035719"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C" dirty="0" smtClean="0">
                <a:solidFill>
                  <a:srgbClr val="000000"/>
                </a:solidFill>
                <a:latin typeface="+mj-lt"/>
                <a:ea typeface="Times New Roman" panose="02020603050405020304" pitchFamily="18" charset="0"/>
              </a:rPr>
              <a:t>Buena </a:t>
            </a:r>
            <a:r>
              <a:rPr lang="es-EC" dirty="0">
                <a:solidFill>
                  <a:srgbClr val="000000"/>
                </a:solidFill>
                <a:latin typeface="+mj-lt"/>
                <a:ea typeface="Times New Roman" panose="02020603050405020304" pitchFamily="18" charset="0"/>
              </a:rPr>
              <a:t>conductividad, estabilidad química, actividad catalítica y antibacteriana </a:t>
            </a:r>
            <a:endParaRPr lang="es-EC" dirty="0">
              <a:latin typeface="+mj-lt"/>
            </a:endParaRPr>
          </a:p>
        </p:txBody>
      </p:sp>
      <p:sp>
        <p:nvSpPr>
          <p:cNvPr id="11" name="Rectángulo 10"/>
          <p:cNvSpPr/>
          <p:nvPr/>
        </p:nvSpPr>
        <p:spPr>
          <a:xfrm rot="16200000">
            <a:off x="365532" y="3629357"/>
            <a:ext cx="1005404"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lgn="ctr"/>
            <a:r>
              <a:rPr lang="es-EC" dirty="0" smtClean="0">
                <a:solidFill>
                  <a:srgbClr val="000000"/>
                </a:solidFill>
                <a:latin typeface="+mj-lt"/>
                <a:ea typeface="Times New Roman" panose="02020603050405020304" pitchFamily="18" charset="0"/>
              </a:rPr>
              <a:t>Síntesis</a:t>
            </a:r>
            <a:endParaRPr lang="es-EC" dirty="0">
              <a:latin typeface="+mj-lt"/>
            </a:endParaRPr>
          </a:p>
        </p:txBody>
      </p:sp>
      <p:sp>
        <p:nvSpPr>
          <p:cNvPr id="2" name="1 Rectángulo"/>
          <p:cNvSpPr/>
          <p:nvPr/>
        </p:nvSpPr>
        <p:spPr>
          <a:xfrm>
            <a:off x="194626" y="1634109"/>
            <a:ext cx="2659455" cy="369332"/>
          </a:xfrm>
          <a:prstGeom prst="rect">
            <a:avLst/>
          </a:prstGeom>
          <a:ln w="28575">
            <a:solidFill>
              <a:srgbClr val="00B050"/>
            </a:solidFill>
          </a:ln>
        </p:spPr>
        <p:txBody>
          <a:bodyPr wrap="square">
            <a:spAutoFit/>
          </a:bodyPr>
          <a:lstStyle/>
          <a:p>
            <a:pPr algn="ctr"/>
            <a:r>
              <a:rPr lang="es-EC" dirty="0">
                <a:solidFill>
                  <a:srgbClr val="000000"/>
                </a:solidFill>
                <a:ea typeface="Times New Roman" panose="02020603050405020304" pitchFamily="18" charset="0"/>
              </a:rPr>
              <a:t>5nm &lt; </a:t>
            </a:r>
            <a:r>
              <a:rPr lang="es-EC" dirty="0" smtClean="0">
                <a:solidFill>
                  <a:srgbClr val="000000"/>
                </a:solidFill>
                <a:ea typeface="Times New Roman" panose="02020603050405020304" pitchFamily="18" charset="0"/>
              </a:rPr>
              <a:t>D </a:t>
            </a:r>
            <a:r>
              <a:rPr lang="es-EC" dirty="0" smtClean="0">
                <a:solidFill>
                  <a:srgbClr val="000000"/>
                </a:solidFill>
                <a:ea typeface="Times New Roman" panose="02020603050405020304" pitchFamily="18" charset="0"/>
              </a:rPr>
              <a:t>&lt; </a:t>
            </a:r>
            <a:r>
              <a:rPr lang="es-EC" dirty="0" smtClean="0">
                <a:solidFill>
                  <a:srgbClr val="000000"/>
                </a:solidFill>
                <a:ea typeface="Times New Roman" panose="02020603050405020304" pitchFamily="18" charset="0"/>
              </a:rPr>
              <a:t>15</a:t>
            </a:r>
            <a:r>
              <a:rPr lang="es-EC" dirty="0" smtClean="0">
                <a:solidFill>
                  <a:srgbClr val="000000"/>
                </a:solidFill>
                <a:ea typeface="Times New Roman" panose="02020603050405020304" pitchFamily="18" charset="0"/>
              </a:rPr>
              <a:t>nm</a:t>
            </a:r>
            <a:r>
              <a:rPr lang="es-EC" dirty="0">
                <a:solidFill>
                  <a:srgbClr val="000000"/>
                </a:solidFill>
                <a:ea typeface="Times New Roman" panose="02020603050405020304" pitchFamily="18" charset="0"/>
              </a:rPr>
              <a:t>.</a:t>
            </a:r>
            <a:endParaRPr lang="es-EC" dirty="0"/>
          </a:p>
        </p:txBody>
      </p:sp>
      <p:sp>
        <p:nvSpPr>
          <p:cNvPr id="3" name="2 Flecha derecha"/>
          <p:cNvSpPr/>
          <p:nvPr/>
        </p:nvSpPr>
        <p:spPr>
          <a:xfrm>
            <a:off x="2982878" y="1492380"/>
            <a:ext cx="611448" cy="28345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837895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3"/>
          <a:srcRect l="5755" r="6920"/>
          <a:stretch/>
        </p:blipFill>
        <p:spPr bwMode="auto">
          <a:xfrm>
            <a:off x="1934588" y="3566097"/>
            <a:ext cx="2421999" cy="24534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6" name="Imagen 5"/>
          <p:cNvPicPr>
            <a:picLocks noChangeAspect="1"/>
          </p:cNvPicPr>
          <p:nvPr/>
        </p:nvPicPr>
        <p:blipFill>
          <a:blip r:embed="rId4"/>
          <a:stretch>
            <a:fillRect/>
          </a:stretch>
        </p:blipFill>
        <p:spPr>
          <a:xfrm>
            <a:off x="5004683" y="2949446"/>
            <a:ext cx="4171335" cy="3012631"/>
          </a:xfrm>
          <a:prstGeom prst="rect">
            <a:avLst/>
          </a:prstGeom>
        </p:spPr>
      </p:pic>
      <p:sp>
        <p:nvSpPr>
          <p:cNvPr id="7" name="CuadroTexto 6"/>
          <p:cNvSpPr txBox="1"/>
          <p:nvPr/>
        </p:nvSpPr>
        <p:spPr>
          <a:xfrm>
            <a:off x="3415977" y="0"/>
            <a:ext cx="2281394" cy="523220"/>
          </a:xfrm>
          <a:prstGeom prst="rect">
            <a:avLst/>
          </a:prstGeom>
          <a:noFill/>
        </p:spPr>
        <p:txBody>
          <a:bodyPr wrap="none" rtlCol="0">
            <a:spAutoFit/>
          </a:bodyPr>
          <a:lstStyle/>
          <a:p>
            <a:r>
              <a:rPr lang="es-EC" sz="2800" b="1" dirty="0" smtClean="0">
                <a:latin typeface="+mj-lt"/>
                <a:cs typeface="Times New Roman" panose="02020603050405020304" pitchFamily="18" charset="0"/>
              </a:rPr>
              <a:t>Película fina</a:t>
            </a:r>
            <a:endParaRPr lang="es-EC" sz="2800" b="1" dirty="0">
              <a:latin typeface="+mj-lt"/>
              <a:cs typeface="Times New Roman" panose="02020603050405020304" pitchFamily="18" charset="0"/>
            </a:endParaRPr>
          </a:p>
        </p:txBody>
      </p:sp>
      <p:sp>
        <p:nvSpPr>
          <p:cNvPr id="10" name="Rectángulo 9"/>
          <p:cNvSpPr/>
          <p:nvPr/>
        </p:nvSpPr>
        <p:spPr>
          <a:xfrm>
            <a:off x="202166" y="1628800"/>
            <a:ext cx="1569660" cy="369332"/>
          </a:xfrm>
          <a:prstGeom prst="rect">
            <a:avLst/>
          </a:prstGeom>
          <a:ln w="28575">
            <a:solidFill>
              <a:srgbClr val="00B050"/>
            </a:solidFill>
          </a:ln>
        </p:spPr>
        <p:style>
          <a:lnRef idx="2">
            <a:schemeClr val="accent3"/>
          </a:lnRef>
          <a:fillRef idx="1">
            <a:schemeClr val="lt1"/>
          </a:fillRef>
          <a:effectRef idx="0">
            <a:schemeClr val="accent3"/>
          </a:effectRef>
          <a:fontRef idx="minor">
            <a:schemeClr val="dk1"/>
          </a:fontRef>
        </p:style>
        <p:txBody>
          <a:bodyPr wrap="none">
            <a:spAutoFit/>
          </a:bodyPr>
          <a:lstStyle/>
          <a:p>
            <a:pPr algn="ctr"/>
            <a:r>
              <a:rPr lang="es-EC" b="1" dirty="0" smtClean="0">
                <a:solidFill>
                  <a:srgbClr val="000000"/>
                </a:solidFill>
                <a:latin typeface="+mj-lt"/>
                <a:ea typeface="Times New Roman" panose="02020603050405020304" pitchFamily="18" charset="0"/>
              </a:rPr>
              <a:t>Spin </a:t>
            </a:r>
            <a:r>
              <a:rPr lang="es-EC" b="1" dirty="0" err="1" smtClean="0">
                <a:solidFill>
                  <a:srgbClr val="000000"/>
                </a:solidFill>
                <a:latin typeface="+mj-lt"/>
                <a:ea typeface="Times New Roman" panose="02020603050405020304" pitchFamily="18" charset="0"/>
              </a:rPr>
              <a:t>coating</a:t>
            </a:r>
            <a:endParaRPr lang="es-EC" b="1" dirty="0">
              <a:latin typeface="+mj-lt"/>
            </a:endParaRPr>
          </a:p>
        </p:txBody>
      </p:sp>
      <p:sp>
        <p:nvSpPr>
          <p:cNvPr id="12" name="Rectángulo 11"/>
          <p:cNvSpPr/>
          <p:nvPr/>
        </p:nvSpPr>
        <p:spPr>
          <a:xfrm rot="16200000">
            <a:off x="3568672" y="4199494"/>
            <a:ext cx="2351926" cy="36933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lgn="ctr"/>
            <a:r>
              <a:rPr lang="es-EC" dirty="0" smtClean="0">
                <a:solidFill>
                  <a:srgbClr val="000000"/>
                </a:solidFill>
                <a:latin typeface="+mj-lt"/>
                <a:ea typeface="Times New Roman" panose="02020603050405020304" pitchFamily="18" charset="0"/>
              </a:rPr>
              <a:t>Factores que afectan</a:t>
            </a:r>
            <a:endParaRPr lang="es-EC" dirty="0">
              <a:latin typeface="+mj-lt"/>
            </a:endParaRPr>
          </a:p>
        </p:txBody>
      </p:sp>
      <p:sp>
        <p:nvSpPr>
          <p:cNvPr id="13" name="Rectángulo 12"/>
          <p:cNvSpPr/>
          <p:nvPr/>
        </p:nvSpPr>
        <p:spPr>
          <a:xfrm>
            <a:off x="3083386" y="2483604"/>
            <a:ext cx="4152910" cy="369332"/>
          </a:xfrm>
          <a:prstGeom prst="rect">
            <a:avLst/>
          </a:prstGeom>
          <a:ln w="28575">
            <a:solidFill>
              <a:srgbClr val="00B050"/>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S" dirty="0" smtClean="0">
                <a:solidFill>
                  <a:srgbClr val="000000"/>
                </a:solidFill>
                <a:latin typeface="+mj-lt"/>
                <a:ea typeface="Times New Roman" panose="02020603050405020304" pitchFamily="18" charset="0"/>
              </a:rPr>
              <a:t>de materiales orgánicos fotosensibles</a:t>
            </a:r>
            <a:endParaRPr lang="es-EC" dirty="0">
              <a:latin typeface="+mj-lt"/>
            </a:endParaRPr>
          </a:p>
        </p:txBody>
      </p:sp>
      <p:sp>
        <p:nvSpPr>
          <p:cNvPr id="14" name="Rectángulo 13"/>
          <p:cNvSpPr/>
          <p:nvPr/>
        </p:nvSpPr>
        <p:spPr>
          <a:xfrm>
            <a:off x="103864" y="3917251"/>
            <a:ext cx="1612066" cy="175432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C" dirty="0" smtClean="0">
                <a:solidFill>
                  <a:srgbClr val="000000"/>
                </a:solidFill>
                <a:latin typeface="+mj-lt"/>
                <a:ea typeface="Times New Roman" panose="02020603050405020304" pitchFamily="18" charset="0"/>
              </a:rPr>
              <a:t>El </a:t>
            </a:r>
            <a:r>
              <a:rPr lang="es-EC" dirty="0">
                <a:solidFill>
                  <a:srgbClr val="000000"/>
                </a:solidFill>
                <a:latin typeface="+mj-lt"/>
                <a:ea typeface="Times New Roman" panose="02020603050405020304" pitchFamily="18" charset="0"/>
              </a:rPr>
              <a:t>recubrimiento solo se utiliza del 2 al 5% de material dispensado</a:t>
            </a:r>
          </a:p>
        </p:txBody>
      </p:sp>
      <p:sp>
        <p:nvSpPr>
          <p:cNvPr id="15" name="Rectángulo 14"/>
          <p:cNvSpPr/>
          <p:nvPr/>
        </p:nvSpPr>
        <p:spPr>
          <a:xfrm>
            <a:off x="2696891" y="3085832"/>
            <a:ext cx="902811" cy="369332"/>
          </a:xfrm>
          <a:prstGeom prst="rect">
            <a:avLst/>
          </a:prstGeom>
          <a:ln>
            <a:solidFill>
              <a:srgbClr val="FF0000"/>
            </a:solidFill>
          </a:ln>
        </p:spPr>
        <p:style>
          <a:lnRef idx="2">
            <a:schemeClr val="accent4"/>
          </a:lnRef>
          <a:fillRef idx="1">
            <a:schemeClr val="lt1"/>
          </a:fillRef>
          <a:effectRef idx="0">
            <a:schemeClr val="accent4"/>
          </a:effectRef>
          <a:fontRef idx="minor">
            <a:schemeClr val="dk1"/>
          </a:fontRef>
        </p:style>
        <p:txBody>
          <a:bodyPr wrap="none">
            <a:spAutoFit/>
          </a:bodyPr>
          <a:lstStyle/>
          <a:p>
            <a:pPr algn="ctr"/>
            <a:r>
              <a:rPr lang="es-EC" dirty="0" smtClean="0">
                <a:solidFill>
                  <a:srgbClr val="000000"/>
                </a:solidFill>
                <a:latin typeface="+mj-lt"/>
              </a:rPr>
              <a:t>Etapas</a:t>
            </a:r>
            <a:endParaRPr lang="es-EC" dirty="0">
              <a:latin typeface="+mj-lt"/>
            </a:endParaRPr>
          </a:p>
        </p:txBody>
      </p:sp>
      <p:sp>
        <p:nvSpPr>
          <p:cNvPr id="2" name="1 CuadroTexto"/>
          <p:cNvSpPr txBox="1"/>
          <p:nvPr/>
        </p:nvSpPr>
        <p:spPr>
          <a:xfrm>
            <a:off x="202167" y="899428"/>
            <a:ext cx="1561522" cy="369332"/>
          </a:xfrm>
          <a:prstGeom prst="rect">
            <a:avLst/>
          </a:prstGeom>
          <a:noFill/>
          <a:ln w="28575">
            <a:solidFill>
              <a:srgbClr val="FFC000"/>
            </a:solidFill>
          </a:ln>
        </p:spPr>
        <p:txBody>
          <a:bodyPr wrap="square" rtlCol="0">
            <a:spAutoFit/>
          </a:bodyPr>
          <a:lstStyle/>
          <a:p>
            <a:r>
              <a:rPr lang="en-US" b="1" dirty="0" err="1" smtClean="0">
                <a:latin typeface="+mj-lt"/>
              </a:rPr>
              <a:t>Película</a:t>
            </a:r>
            <a:r>
              <a:rPr lang="en-US" b="1" dirty="0" smtClean="0">
                <a:latin typeface="+mj-lt"/>
              </a:rPr>
              <a:t> </a:t>
            </a:r>
            <a:r>
              <a:rPr lang="en-US" b="1" dirty="0" err="1" smtClean="0">
                <a:latin typeface="+mj-lt"/>
              </a:rPr>
              <a:t>fina</a:t>
            </a:r>
            <a:endParaRPr lang="es-EC" b="1" dirty="0">
              <a:latin typeface="+mj-lt"/>
            </a:endParaRPr>
          </a:p>
        </p:txBody>
      </p:sp>
      <p:sp>
        <p:nvSpPr>
          <p:cNvPr id="3" name="2 Rectángulo"/>
          <p:cNvSpPr/>
          <p:nvPr/>
        </p:nvSpPr>
        <p:spPr>
          <a:xfrm>
            <a:off x="2123728" y="896800"/>
            <a:ext cx="3433953" cy="369332"/>
          </a:xfrm>
          <a:prstGeom prst="rect">
            <a:avLst/>
          </a:prstGeom>
          <a:ln w="28575">
            <a:solidFill>
              <a:srgbClr val="FFC000"/>
            </a:solidFill>
          </a:ln>
        </p:spPr>
        <p:txBody>
          <a:bodyPr wrap="none">
            <a:spAutoFit/>
          </a:bodyPr>
          <a:lstStyle/>
          <a:p>
            <a:r>
              <a:rPr lang="es-EC" dirty="0">
                <a:solidFill>
                  <a:srgbClr val="000000"/>
                </a:solidFill>
                <a:latin typeface="+mj-lt"/>
                <a:ea typeface="Times New Roman" panose="02020603050405020304" pitchFamily="18" charset="0"/>
              </a:rPr>
              <a:t>espesor uniforme de hasta 1μm</a:t>
            </a:r>
            <a:endParaRPr lang="es-EC" dirty="0">
              <a:latin typeface="+mj-lt"/>
            </a:endParaRPr>
          </a:p>
        </p:txBody>
      </p:sp>
      <p:sp>
        <p:nvSpPr>
          <p:cNvPr id="4" name="3 Rectángulo"/>
          <p:cNvSpPr/>
          <p:nvPr/>
        </p:nvSpPr>
        <p:spPr>
          <a:xfrm>
            <a:off x="6228184" y="755412"/>
            <a:ext cx="2441694" cy="369332"/>
          </a:xfrm>
          <a:prstGeom prst="rect">
            <a:avLst/>
          </a:prstGeom>
          <a:ln w="28575">
            <a:solidFill>
              <a:srgbClr val="FFC000"/>
            </a:solidFill>
          </a:ln>
        </p:spPr>
        <p:txBody>
          <a:bodyPr wrap="none">
            <a:spAutoFit/>
          </a:bodyPr>
          <a:lstStyle/>
          <a:p>
            <a:r>
              <a:rPr lang="es-EC" dirty="0">
                <a:solidFill>
                  <a:srgbClr val="000000"/>
                </a:solidFill>
                <a:latin typeface="+mj-lt"/>
                <a:ea typeface="Times New Roman" panose="02020603050405020304" pitchFamily="18" charset="0"/>
              </a:rPr>
              <a:t>químicamente estable</a:t>
            </a:r>
            <a:endParaRPr lang="es-EC" dirty="0">
              <a:latin typeface="+mj-lt"/>
            </a:endParaRPr>
          </a:p>
        </p:txBody>
      </p:sp>
      <p:sp>
        <p:nvSpPr>
          <p:cNvPr id="9" name="8 Rectángulo"/>
          <p:cNvSpPr/>
          <p:nvPr/>
        </p:nvSpPr>
        <p:spPr>
          <a:xfrm>
            <a:off x="6237714" y="1196752"/>
            <a:ext cx="2582758" cy="369332"/>
          </a:xfrm>
          <a:prstGeom prst="rect">
            <a:avLst/>
          </a:prstGeom>
          <a:ln w="28575">
            <a:solidFill>
              <a:srgbClr val="FFC000"/>
            </a:solidFill>
          </a:ln>
        </p:spPr>
        <p:txBody>
          <a:bodyPr wrap="none">
            <a:spAutoFit/>
          </a:bodyPr>
          <a:lstStyle/>
          <a:p>
            <a:r>
              <a:rPr lang="es-EC" dirty="0">
                <a:solidFill>
                  <a:srgbClr val="000000"/>
                </a:solidFill>
                <a:latin typeface="+mj-lt"/>
                <a:ea typeface="Times New Roman" panose="02020603050405020304" pitchFamily="18" charset="0"/>
              </a:rPr>
              <a:t>adherencia al substrato</a:t>
            </a:r>
            <a:endParaRPr lang="es-EC" dirty="0">
              <a:latin typeface="+mj-lt"/>
            </a:endParaRPr>
          </a:p>
        </p:txBody>
      </p:sp>
      <p:cxnSp>
        <p:nvCxnSpPr>
          <p:cNvPr id="16" name="15 Conector recto de flecha"/>
          <p:cNvCxnSpPr>
            <a:stCxn id="2" idx="3"/>
            <a:endCxn id="3" idx="1"/>
          </p:cNvCxnSpPr>
          <p:nvPr/>
        </p:nvCxnSpPr>
        <p:spPr>
          <a:xfrm flipV="1">
            <a:off x="1763689" y="1081466"/>
            <a:ext cx="360039" cy="26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17 Conector recto de flecha"/>
          <p:cNvCxnSpPr>
            <a:stCxn id="3" idx="3"/>
            <a:endCxn id="4" idx="1"/>
          </p:cNvCxnSpPr>
          <p:nvPr/>
        </p:nvCxnSpPr>
        <p:spPr>
          <a:xfrm flipV="1">
            <a:off x="5557681" y="940078"/>
            <a:ext cx="670503" cy="1413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19 Conector recto de flecha"/>
          <p:cNvCxnSpPr>
            <a:stCxn id="3" idx="3"/>
            <a:endCxn id="9" idx="1"/>
          </p:cNvCxnSpPr>
          <p:nvPr/>
        </p:nvCxnSpPr>
        <p:spPr>
          <a:xfrm>
            <a:off x="5557681" y="1081466"/>
            <a:ext cx="680033" cy="2999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21 Rectángulo"/>
          <p:cNvSpPr/>
          <p:nvPr/>
        </p:nvSpPr>
        <p:spPr>
          <a:xfrm>
            <a:off x="2222009" y="1628800"/>
            <a:ext cx="3070071" cy="369332"/>
          </a:xfrm>
          <a:prstGeom prst="rect">
            <a:avLst/>
          </a:prstGeom>
          <a:ln w="28575">
            <a:solidFill>
              <a:srgbClr val="00B050"/>
            </a:solidFill>
          </a:ln>
        </p:spPr>
        <p:txBody>
          <a:bodyPr wrap="none">
            <a:spAutoFit/>
          </a:bodyPr>
          <a:lstStyle/>
          <a:p>
            <a:r>
              <a:rPr lang="es-ES" dirty="0" smtClean="0">
                <a:solidFill>
                  <a:srgbClr val="000000"/>
                </a:solidFill>
                <a:ea typeface="Times New Roman" panose="02020603050405020304" pitchFamily="18" charset="0"/>
              </a:rPr>
              <a:t>produce </a:t>
            </a:r>
            <a:r>
              <a:rPr lang="es-ES" dirty="0">
                <a:solidFill>
                  <a:srgbClr val="000000"/>
                </a:solidFill>
                <a:ea typeface="Times New Roman" panose="02020603050405020304" pitchFamily="18" charset="0"/>
              </a:rPr>
              <a:t>películas uniformes</a:t>
            </a:r>
            <a:endParaRPr lang="es-EC" dirty="0"/>
          </a:p>
        </p:txBody>
      </p:sp>
      <p:sp>
        <p:nvSpPr>
          <p:cNvPr id="23" name="22 Rectángulo"/>
          <p:cNvSpPr/>
          <p:nvPr/>
        </p:nvSpPr>
        <p:spPr>
          <a:xfrm>
            <a:off x="2657798" y="2051556"/>
            <a:ext cx="5482954" cy="369332"/>
          </a:xfrm>
          <a:prstGeom prst="rect">
            <a:avLst/>
          </a:prstGeom>
          <a:ln w="28575">
            <a:solidFill>
              <a:srgbClr val="00B050"/>
            </a:solidFill>
          </a:ln>
        </p:spPr>
        <p:txBody>
          <a:bodyPr wrap="square">
            <a:spAutoFit/>
          </a:bodyPr>
          <a:lstStyle/>
          <a:p>
            <a:r>
              <a:rPr lang="es-ES" dirty="0" smtClean="0">
                <a:solidFill>
                  <a:srgbClr val="000000"/>
                </a:solidFill>
                <a:ea typeface="Times New Roman" panose="02020603050405020304" pitchFamily="18" charset="0"/>
              </a:rPr>
              <a:t>grosor desde nanómetros </a:t>
            </a:r>
            <a:r>
              <a:rPr lang="es-ES" dirty="0">
                <a:solidFill>
                  <a:srgbClr val="000000"/>
                </a:solidFill>
                <a:ea typeface="Times New Roman" panose="02020603050405020304" pitchFamily="18" charset="0"/>
              </a:rPr>
              <a:t>hasta </a:t>
            </a:r>
            <a:r>
              <a:rPr lang="es-ES" dirty="0" smtClean="0">
                <a:solidFill>
                  <a:srgbClr val="000000"/>
                </a:solidFill>
                <a:ea typeface="Times New Roman" panose="02020603050405020304" pitchFamily="18" charset="0"/>
              </a:rPr>
              <a:t>pocos </a:t>
            </a:r>
            <a:r>
              <a:rPr lang="es-ES" dirty="0">
                <a:solidFill>
                  <a:srgbClr val="000000"/>
                </a:solidFill>
                <a:ea typeface="Times New Roman" panose="02020603050405020304" pitchFamily="18" charset="0"/>
              </a:rPr>
              <a:t>micrómetros</a:t>
            </a:r>
            <a:endParaRPr lang="es-EC" dirty="0"/>
          </a:p>
        </p:txBody>
      </p:sp>
      <p:sp>
        <p:nvSpPr>
          <p:cNvPr id="24" name="23 Rectángulo"/>
          <p:cNvSpPr/>
          <p:nvPr/>
        </p:nvSpPr>
        <p:spPr>
          <a:xfrm>
            <a:off x="569994" y="2117176"/>
            <a:ext cx="825867" cy="369332"/>
          </a:xfrm>
          <a:prstGeom prst="rect">
            <a:avLst/>
          </a:prstGeom>
          <a:ln w="28575">
            <a:solidFill>
              <a:srgbClr val="0099FF"/>
            </a:solidFill>
          </a:ln>
        </p:spPr>
        <p:txBody>
          <a:bodyPr wrap="none">
            <a:spAutoFit/>
          </a:bodyPr>
          <a:lstStyle/>
          <a:p>
            <a:r>
              <a:rPr lang="es-ES" dirty="0">
                <a:solidFill>
                  <a:srgbClr val="000000"/>
                </a:solidFill>
                <a:ea typeface="Times New Roman" panose="02020603050405020304" pitchFamily="18" charset="0"/>
              </a:rPr>
              <a:t>rápida</a:t>
            </a:r>
            <a:endParaRPr lang="es-EC" dirty="0"/>
          </a:p>
        </p:txBody>
      </p:sp>
      <p:sp>
        <p:nvSpPr>
          <p:cNvPr id="25" name="24 Rectángulo"/>
          <p:cNvSpPr/>
          <p:nvPr/>
        </p:nvSpPr>
        <p:spPr>
          <a:xfrm>
            <a:off x="689478" y="2544578"/>
            <a:ext cx="595035" cy="369332"/>
          </a:xfrm>
          <a:prstGeom prst="rect">
            <a:avLst/>
          </a:prstGeom>
          <a:ln w="28575">
            <a:solidFill>
              <a:srgbClr val="0099FF"/>
            </a:solidFill>
          </a:ln>
        </p:spPr>
        <p:txBody>
          <a:bodyPr wrap="none">
            <a:spAutoFit/>
          </a:bodyPr>
          <a:lstStyle/>
          <a:p>
            <a:r>
              <a:rPr lang="es-ES" dirty="0">
                <a:solidFill>
                  <a:srgbClr val="000000"/>
                </a:solidFill>
                <a:ea typeface="Times New Roman" panose="02020603050405020304" pitchFamily="18" charset="0"/>
              </a:rPr>
              <a:t>fácil</a:t>
            </a:r>
            <a:endParaRPr lang="es-EC" dirty="0"/>
          </a:p>
        </p:txBody>
      </p:sp>
      <p:sp>
        <p:nvSpPr>
          <p:cNvPr id="26" name="25 Rectángulo"/>
          <p:cNvSpPr/>
          <p:nvPr/>
        </p:nvSpPr>
        <p:spPr>
          <a:xfrm>
            <a:off x="689480" y="3030722"/>
            <a:ext cx="1236236" cy="369332"/>
          </a:xfrm>
          <a:prstGeom prst="rect">
            <a:avLst/>
          </a:prstGeom>
          <a:ln w="28575">
            <a:solidFill>
              <a:srgbClr val="0099FF"/>
            </a:solidFill>
          </a:ln>
        </p:spPr>
        <p:txBody>
          <a:bodyPr wrap="none">
            <a:spAutoFit/>
          </a:bodyPr>
          <a:lstStyle/>
          <a:p>
            <a:r>
              <a:rPr lang="es-ES" dirty="0">
                <a:solidFill>
                  <a:srgbClr val="000000"/>
                </a:solidFill>
                <a:ea typeface="Times New Roman" panose="02020603050405020304" pitchFamily="18" charset="0"/>
              </a:rPr>
              <a:t>bajo costo</a:t>
            </a:r>
            <a:endParaRPr lang="es-EC" dirty="0"/>
          </a:p>
        </p:txBody>
      </p:sp>
      <p:cxnSp>
        <p:nvCxnSpPr>
          <p:cNvPr id="29" name="28 Conector recto de flecha"/>
          <p:cNvCxnSpPr>
            <a:stCxn id="10" idx="3"/>
            <a:endCxn id="22" idx="1"/>
          </p:cNvCxnSpPr>
          <p:nvPr/>
        </p:nvCxnSpPr>
        <p:spPr>
          <a:xfrm>
            <a:off x="1771826" y="1813466"/>
            <a:ext cx="450183"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31" name="30 Conector angular"/>
          <p:cNvCxnSpPr>
            <a:endCxn id="23" idx="1"/>
          </p:cNvCxnSpPr>
          <p:nvPr/>
        </p:nvCxnSpPr>
        <p:spPr>
          <a:xfrm>
            <a:off x="2339753" y="1998131"/>
            <a:ext cx="318045" cy="238091"/>
          </a:xfrm>
          <a:prstGeom prst="bentConnector3">
            <a:avLst>
              <a:gd name="adj1" fmla="val 2868"/>
            </a:avLst>
          </a:prstGeom>
          <a:ln>
            <a:tailEnd type="arrow"/>
          </a:ln>
        </p:spPr>
        <p:style>
          <a:lnRef idx="2">
            <a:schemeClr val="accent5"/>
          </a:lnRef>
          <a:fillRef idx="0">
            <a:schemeClr val="accent5"/>
          </a:fillRef>
          <a:effectRef idx="1">
            <a:schemeClr val="accent5"/>
          </a:effectRef>
          <a:fontRef idx="minor">
            <a:schemeClr val="tx1"/>
          </a:fontRef>
        </p:style>
      </p:cxnSp>
      <p:cxnSp>
        <p:nvCxnSpPr>
          <p:cNvPr id="35" name="34 Conector angular"/>
          <p:cNvCxnSpPr>
            <a:endCxn id="13" idx="1"/>
          </p:cNvCxnSpPr>
          <p:nvPr/>
        </p:nvCxnSpPr>
        <p:spPr>
          <a:xfrm rot="16200000" flipH="1">
            <a:off x="2839906" y="2424790"/>
            <a:ext cx="247382" cy="239578"/>
          </a:xfrm>
          <a:prstGeom prst="bentConnector2">
            <a:avLst/>
          </a:prstGeom>
          <a:ln>
            <a:tailEnd type="arrow"/>
          </a:ln>
        </p:spPr>
        <p:style>
          <a:lnRef idx="2">
            <a:schemeClr val="accent5"/>
          </a:lnRef>
          <a:fillRef idx="0">
            <a:schemeClr val="accent5"/>
          </a:fillRef>
          <a:effectRef idx="1">
            <a:schemeClr val="accent5"/>
          </a:effectRef>
          <a:fontRef idx="minor">
            <a:schemeClr val="tx1"/>
          </a:fontRef>
        </p:style>
      </p:cxnSp>
      <p:cxnSp>
        <p:nvCxnSpPr>
          <p:cNvPr id="40" name="39 Conector angular"/>
          <p:cNvCxnSpPr/>
          <p:nvPr/>
        </p:nvCxnSpPr>
        <p:spPr>
          <a:xfrm rot="16200000" flipH="1">
            <a:off x="-93489" y="2415147"/>
            <a:ext cx="1199986" cy="365951"/>
          </a:xfrm>
          <a:prstGeom prst="bentConnector3">
            <a:avLst>
              <a:gd name="adj1" fmla="val 101217"/>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4" name="43 Conector angular"/>
          <p:cNvCxnSpPr>
            <a:endCxn id="25" idx="1"/>
          </p:cNvCxnSpPr>
          <p:nvPr/>
        </p:nvCxnSpPr>
        <p:spPr>
          <a:xfrm rot="16200000" flipH="1">
            <a:off x="140946" y="2180712"/>
            <a:ext cx="731114" cy="365950"/>
          </a:xfrm>
          <a:prstGeom prst="bentConnector2">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6" name="45 Conector recto de flecha"/>
          <p:cNvCxnSpPr>
            <a:endCxn id="24" idx="1"/>
          </p:cNvCxnSpPr>
          <p:nvPr/>
        </p:nvCxnSpPr>
        <p:spPr>
          <a:xfrm>
            <a:off x="323528" y="2301842"/>
            <a:ext cx="246466"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8" name="Rectángulo 27"/>
          <p:cNvSpPr/>
          <p:nvPr/>
        </p:nvSpPr>
        <p:spPr>
          <a:xfrm>
            <a:off x="5739183" y="4359647"/>
            <a:ext cx="847860" cy="276999"/>
          </a:xfrm>
          <a:prstGeom prst="rect">
            <a:avLst/>
          </a:prstGeom>
          <a:ln>
            <a:noFill/>
          </a:ln>
        </p:spPr>
        <p:style>
          <a:lnRef idx="2">
            <a:schemeClr val="accent4"/>
          </a:lnRef>
          <a:fillRef idx="1">
            <a:schemeClr val="lt1"/>
          </a:fillRef>
          <a:effectRef idx="0">
            <a:schemeClr val="accent4"/>
          </a:effectRef>
          <a:fontRef idx="minor">
            <a:schemeClr val="dk1"/>
          </a:fontRef>
        </p:style>
        <p:txBody>
          <a:bodyPr wrap="none">
            <a:spAutoFit/>
          </a:bodyPr>
          <a:lstStyle/>
          <a:p>
            <a:pPr algn="ctr"/>
            <a:r>
              <a:rPr lang="es-EC" sz="1200" dirty="0" smtClean="0">
                <a:solidFill>
                  <a:srgbClr val="000000"/>
                </a:solidFill>
                <a:latin typeface="+mj-lt"/>
              </a:rPr>
              <a:t>Velocidad</a:t>
            </a:r>
            <a:endParaRPr lang="es-EC" sz="1200" dirty="0">
              <a:latin typeface="+mj-lt"/>
            </a:endParaRPr>
          </a:p>
        </p:txBody>
      </p:sp>
      <p:sp>
        <p:nvSpPr>
          <p:cNvPr id="30" name="Rectángulo 29"/>
          <p:cNvSpPr/>
          <p:nvPr/>
        </p:nvSpPr>
        <p:spPr>
          <a:xfrm>
            <a:off x="7714413" y="4359646"/>
            <a:ext cx="690317" cy="276999"/>
          </a:xfrm>
          <a:prstGeom prst="rect">
            <a:avLst/>
          </a:prstGeom>
          <a:ln>
            <a:noFill/>
          </a:ln>
        </p:spPr>
        <p:style>
          <a:lnRef idx="2">
            <a:schemeClr val="accent4"/>
          </a:lnRef>
          <a:fillRef idx="1">
            <a:schemeClr val="lt1"/>
          </a:fillRef>
          <a:effectRef idx="0">
            <a:schemeClr val="accent4"/>
          </a:effectRef>
          <a:fontRef idx="minor">
            <a:schemeClr val="dk1"/>
          </a:fontRef>
        </p:style>
        <p:txBody>
          <a:bodyPr wrap="none">
            <a:spAutoFit/>
          </a:bodyPr>
          <a:lstStyle/>
          <a:p>
            <a:pPr algn="ctr"/>
            <a:r>
              <a:rPr lang="es-EC" sz="1200" dirty="0" smtClean="0">
                <a:solidFill>
                  <a:srgbClr val="000000"/>
                </a:solidFill>
                <a:latin typeface="+mj-lt"/>
              </a:rPr>
              <a:t>Tiempo</a:t>
            </a:r>
            <a:endParaRPr lang="es-EC" sz="1200" dirty="0">
              <a:latin typeface="+mj-lt"/>
            </a:endParaRPr>
          </a:p>
        </p:txBody>
      </p:sp>
      <p:sp>
        <p:nvSpPr>
          <p:cNvPr id="32" name="Rectángulo 31"/>
          <p:cNvSpPr/>
          <p:nvPr/>
        </p:nvSpPr>
        <p:spPr>
          <a:xfrm>
            <a:off x="5376529" y="5769848"/>
            <a:ext cx="1530740" cy="276999"/>
          </a:xfrm>
          <a:prstGeom prst="rect">
            <a:avLst/>
          </a:prstGeom>
          <a:ln>
            <a:noFill/>
          </a:ln>
        </p:spPr>
        <p:style>
          <a:lnRef idx="2">
            <a:schemeClr val="accent4"/>
          </a:lnRef>
          <a:fillRef idx="1">
            <a:schemeClr val="lt1"/>
          </a:fillRef>
          <a:effectRef idx="0">
            <a:schemeClr val="accent4"/>
          </a:effectRef>
          <a:fontRef idx="minor">
            <a:schemeClr val="dk1"/>
          </a:fontRef>
        </p:style>
        <p:txBody>
          <a:bodyPr wrap="none">
            <a:spAutoFit/>
          </a:bodyPr>
          <a:lstStyle/>
          <a:p>
            <a:pPr algn="ctr"/>
            <a:r>
              <a:rPr lang="es-EC" sz="1200" dirty="0" smtClean="0">
                <a:solidFill>
                  <a:srgbClr val="000000"/>
                </a:solidFill>
                <a:latin typeface="+mj-lt"/>
              </a:rPr>
              <a:t>Volumen de escape</a:t>
            </a:r>
            <a:endParaRPr lang="es-EC" sz="1200" dirty="0">
              <a:latin typeface="+mj-lt"/>
            </a:endParaRPr>
          </a:p>
        </p:txBody>
      </p:sp>
      <p:sp>
        <p:nvSpPr>
          <p:cNvPr id="33" name="Rectángulo 32"/>
          <p:cNvSpPr/>
          <p:nvPr/>
        </p:nvSpPr>
        <p:spPr>
          <a:xfrm>
            <a:off x="7294201" y="5769848"/>
            <a:ext cx="1530740" cy="276999"/>
          </a:xfrm>
          <a:prstGeom prst="rect">
            <a:avLst/>
          </a:prstGeom>
          <a:ln>
            <a:noFill/>
          </a:ln>
        </p:spPr>
        <p:style>
          <a:lnRef idx="2">
            <a:schemeClr val="accent4"/>
          </a:lnRef>
          <a:fillRef idx="1">
            <a:schemeClr val="lt1"/>
          </a:fillRef>
          <a:effectRef idx="0">
            <a:schemeClr val="accent4"/>
          </a:effectRef>
          <a:fontRef idx="minor">
            <a:schemeClr val="dk1"/>
          </a:fontRef>
        </p:style>
        <p:txBody>
          <a:bodyPr wrap="none">
            <a:spAutoFit/>
          </a:bodyPr>
          <a:lstStyle/>
          <a:p>
            <a:pPr algn="ctr"/>
            <a:r>
              <a:rPr lang="es-EC" sz="1200" dirty="0" smtClean="0">
                <a:solidFill>
                  <a:srgbClr val="000000"/>
                </a:solidFill>
                <a:latin typeface="+mj-lt"/>
              </a:rPr>
              <a:t>Volumen de escape</a:t>
            </a:r>
            <a:endParaRPr lang="es-EC" sz="1200" dirty="0">
              <a:latin typeface="+mj-lt"/>
            </a:endParaRPr>
          </a:p>
        </p:txBody>
      </p:sp>
      <p:sp>
        <p:nvSpPr>
          <p:cNvPr id="34" name="Rectángulo 33"/>
          <p:cNvSpPr/>
          <p:nvPr/>
        </p:nvSpPr>
        <p:spPr>
          <a:xfrm rot="16200000">
            <a:off x="4705321" y="3577724"/>
            <a:ext cx="747320" cy="276999"/>
          </a:xfrm>
          <a:prstGeom prst="rect">
            <a:avLst/>
          </a:prstGeom>
          <a:ln>
            <a:noFill/>
          </a:ln>
        </p:spPr>
        <p:style>
          <a:lnRef idx="2">
            <a:schemeClr val="accent4"/>
          </a:lnRef>
          <a:fillRef idx="1">
            <a:schemeClr val="lt1"/>
          </a:fillRef>
          <a:effectRef idx="0">
            <a:schemeClr val="accent4"/>
          </a:effectRef>
          <a:fontRef idx="minor">
            <a:schemeClr val="dk1"/>
          </a:fontRef>
        </p:style>
        <p:txBody>
          <a:bodyPr wrap="none">
            <a:spAutoFit/>
          </a:bodyPr>
          <a:lstStyle/>
          <a:p>
            <a:pPr algn="ctr"/>
            <a:r>
              <a:rPr lang="es-EC" sz="1200" dirty="0" smtClean="0">
                <a:solidFill>
                  <a:srgbClr val="000000"/>
                </a:solidFill>
                <a:latin typeface="+mj-lt"/>
              </a:rPr>
              <a:t>Espesor</a:t>
            </a:r>
            <a:endParaRPr lang="es-EC" sz="1200" dirty="0">
              <a:latin typeface="+mj-lt"/>
            </a:endParaRPr>
          </a:p>
        </p:txBody>
      </p:sp>
      <p:sp>
        <p:nvSpPr>
          <p:cNvPr id="36" name="Rectángulo 35"/>
          <p:cNvSpPr/>
          <p:nvPr/>
        </p:nvSpPr>
        <p:spPr>
          <a:xfrm rot="16200000">
            <a:off x="6656307" y="3603953"/>
            <a:ext cx="747320" cy="276999"/>
          </a:xfrm>
          <a:prstGeom prst="rect">
            <a:avLst/>
          </a:prstGeom>
          <a:ln>
            <a:noFill/>
          </a:ln>
        </p:spPr>
        <p:style>
          <a:lnRef idx="2">
            <a:schemeClr val="accent4"/>
          </a:lnRef>
          <a:fillRef idx="1">
            <a:schemeClr val="lt1"/>
          </a:fillRef>
          <a:effectRef idx="0">
            <a:schemeClr val="accent4"/>
          </a:effectRef>
          <a:fontRef idx="minor">
            <a:schemeClr val="dk1"/>
          </a:fontRef>
        </p:style>
        <p:txBody>
          <a:bodyPr wrap="none">
            <a:spAutoFit/>
          </a:bodyPr>
          <a:lstStyle/>
          <a:p>
            <a:pPr algn="ctr"/>
            <a:r>
              <a:rPr lang="es-EC" sz="1200" dirty="0" smtClean="0">
                <a:solidFill>
                  <a:srgbClr val="000000"/>
                </a:solidFill>
                <a:latin typeface="+mj-lt"/>
              </a:rPr>
              <a:t>Espesor</a:t>
            </a:r>
            <a:endParaRPr lang="es-EC" sz="1200" dirty="0">
              <a:latin typeface="+mj-lt"/>
            </a:endParaRPr>
          </a:p>
        </p:txBody>
      </p:sp>
      <p:sp>
        <p:nvSpPr>
          <p:cNvPr id="37" name="Rectángulo 36"/>
          <p:cNvSpPr/>
          <p:nvPr/>
        </p:nvSpPr>
        <p:spPr>
          <a:xfrm rot="16200000">
            <a:off x="6649537" y="5038053"/>
            <a:ext cx="747320" cy="276999"/>
          </a:xfrm>
          <a:prstGeom prst="rect">
            <a:avLst/>
          </a:prstGeom>
          <a:ln>
            <a:noFill/>
          </a:ln>
        </p:spPr>
        <p:style>
          <a:lnRef idx="2">
            <a:schemeClr val="accent4"/>
          </a:lnRef>
          <a:fillRef idx="1">
            <a:schemeClr val="lt1"/>
          </a:fillRef>
          <a:effectRef idx="0">
            <a:schemeClr val="accent4"/>
          </a:effectRef>
          <a:fontRef idx="minor">
            <a:schemeClr val="dk1"/>
          </a:fontRef>
        </p:style>
        <p:txBody>
          <a:bodyPr wrap="none">
            <a:spAutoFit/>
          </a:bodyPr>
          <a:lstStyle/>
          <a:p>
            <a:pPr algn="ctr"/>
            <a:r>
              <a:rPr lang="es-EC" sz="1200" dirty="0" smtClean="0">
                <a:solidFill>
                  <a:srgbClr val="000000"/>
                </a:solidFill>
                <a:latin typeface="+mj-lt"/>
              </a:rPr>
              <a:t>Espesor</a:t>
            </a:r>
            <a:endParaRPr lang="es-EC" sz="1200" dirty="0">
              <a:latin typeface="+mj-lt"/>
            </a:endParaRPr>
          </a:p>
        </p:txBody>
      </p:sp>
      <p:sp>
        <p:nvSpPr>
          <p:cNvPr id="38" name="Rectángulo 37"/>
          <p:cNvSpPr/>
          <p:nvPr/>
        </p:nvSpPr>
        <p:spPr>
          <a:xfrm rot="16200000">
            <a:off x="4582632" y="5038052"/>
            <a:ext cx="1010213" cy="276999"/>
          </a:xfrm>
          <a:prstGeom prst="rect">
            <a:avLst/>
          </a:prstGeom>
          <a:ln>
            <a:noFill/>
          </a:ln>
        </p:spPr>
        <p:style>
          <a:lnRef idx="2">
            <a:schemeClr val="accent4"/>
          </a:lnRef>
          <a:fillRef idx="1">
            <a:schemeClr val="lt1"/>
          </a:fillRef>
          <a:effectRef idx="0">
            <a:schemeClr val="accent4"/>
          </a:effectRef>
          <a:fontRef idx="minor">
            <a:schemeClr val="dk1"/>
          </a:fontRef>
        </p:style>
        <p:txBody>
          <a:bodyPr wrap="none">
            <a:spAutoFit/>
          </a:bodyPr>
          <a:lstStyle/>
          <a:p>
            <a:pPr algn="ctr"/>
            <a:r>
              <a:rPr lang="es-EC" sz="1200" dirty="0" smtClean="0">
                <a:solidFill>
                  <a:srgbClr val="000000"/>
                </a:solidFill>
                <a:latin typeface="+mj-lt"/>
              </a:rPr>
              <a:t>Uniformidad</a:t>
            </a:r>
            <a:endParaRPr lang="es-EC" sz="1200" dirty="0">
              <a:latin typeface="+mj-lt"/>
            </a:endParaRPr>
          </a:p>
        </p:txBody>
      </p:sp>
    </p:spTree>
    <p:extLst>
      <p:ext uri="{BB962C8B-B14F-4D97-AF65-F5344CB8AC3E}">
        <p14:creationId xmlns:p14="http://schemas.microsoft.com/office/powerpoint/2010/main" val="2384317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07604" y="3105834"/>
            <a:ext cx="7128792" cy="646331"/>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C" sz="3600" b="1" dirty="0" smtClean="0">
                <a:latin typeface="+mj-lt"/>
                <a:cs typeface="Times New Roman" panose="02020603050405020304" pitchFamily="18" charset="0"/>
              </a:rPr>
              <a:t>MATERIALES Y MÉTODOS</a:t>
            </a:r>
            <a:endParaRPr lang="es-EC" sz="3600" b="1" dirty="0">
              <a:latin typeface="+mj-lt"/>
              <a:cs typeface="Times New Roman" panose="02020603050405020304" pitchFamily="18" charset="0"/>
            </a:endParaRPr>
          </a:p>
        </p:txBody>
      </p:sp>
    </p:spTree>
    <p:extLst>
      <p:ext uri="{BB962C8B-B14F-4D97-AF65-F5344CB8AC3E}">
        <p14:creationId xmlns:p14="http://schemas.microsoft.com/office/powerpoint/2010/main" val="1519456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iseño predeterminado">
  <a:themeElements>
    <a:clrScheme name="Crepúsculo">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25601</TotalTime>
  <Words>3049</Words>
  <Application>Microsoft Office PowerPoint</Application>
  <PresentationFormat>Presentación en pantalla (4:3)</PresentationFormat>
  <Paragraphs>552</Paragraphs>
  <Slides>45</Slides>
  <Notes>26</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3</vt:i4>
      </vt:variant>
      <vt:variant>
        <vt:lpstr>Títulos de diapositiva</vt:lpstr>
      </vt:variant>
      <vt:variant>
        <vt:i4>45</vt:i4>
      </vt:variant>
    </vt:vector>
  </HeadingPairs>
  <TitlesOfParts>
    <vt:vector size="55" baseType="lpstr">
      <vt:lpstr>Arial</vt:lpstr>
      <vt:lpstr>Calibri</vt:lpstr>
      <vt:lpstr>Cambria Math</vt:lpstr>
      <vt:lpstr>Raavi</vt:lpstr>
      <vt:lpstr>Symbol</vt:lpstr>
      <vt:lpstr>Times New Roman</vt:lpstr>
      <vt:lpstr>1_Diseño predeterminado</vt:lpstr>
      <vt:lpstr>CorelDRAW</vt:lpstr>
      <vt:lpstr>Graph</vt:lpstr>
      <vt:lpstr>MDLDrawOLE.MDLDrawObject.1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Usuario de Windows</cp:lastModifiedBy>
  <cp:revision>724</cp:revision>
  <dcterms:created xsi:type="dcterms:W3CDTF">2015-04-23T21:31:36Z</dcterms:created>
  <dcterms:modified xsi:type="dcterms:W3CDTF">2019-02-04T15:36:03Z</dcterms:modified>
</cp:coreProperties>
</file>