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7"/>
  </p:notesMasterIdLst>
  <p:sldIdLst>
    <p:sldId id="256" r:id="rId2"/>
    <p:sldId id="258" r:id="rId3"/>
    <p:sldId id="265" r:id="rId4"/>
    <p:sldId id="268" r:id="rId5"/>
    <p:sldId id="264" r:id="rId6"/>
    <p:sldId id="303" r:id="rId7"/>
    <p:sldId id="266" r:id="rId8"/>
    <p:sldId id="267" r:id="rId9"/>
    <p:sldId id="269" r:id="rId10"/>
    <p:sldId id="304" r:id="rId11"/>
    <p:sldId id="271" r:id="rId12"/>
    <p:sldId id="272" r:id="rId13"/>
    <p:sldId id="260" r:id="rId14"/>
    <p:sldId id="270" r:id="rId15"/>
    <p:sldId id="274" r:id="rId16"/>
    <p:sldId id="282" r:id="rId17"/>
    <p:sldId id="279" r:id="rId18"/>
    <p:sldId id="312" r:id="rId19"/>
    <p:sldId id="275" r:id="rId20"/>
    <p:sldId id="305" r:id="rId21"/>
    <p:sldId id="306" r:id="rId22"/>
    <p:sldId id="307" r:id="rId23"/>
    <p:sldId id="308" r:id="rId24"/>
    <p:sldId id="309" r:id="rId25"/>
    <p:sldId id="281" r:id="rId26"/>
    <p:sldId id="310" r:id="rId27"/>
    <p:sldId id="280" r:id="rId28"/>
    <p:sldId id="276" r:id="rId29"/>
    <p:sldId id="277" r:id="rId30"/>
    <p:sldId id="313" r:id="rId31"/>
    <p:sldId id="290" r:id="rId32"/>
    <p:sldId id="287" r:id="rId33"/>
    <p:sldId id="291" r:id="rId34"/>
    <p:sldId id="298" r:id="rId35"/>
    <p:sldId id="288" r:id="rId36"/>
    <p:sldId id="302" r:id="rId37"/>
    <p:sldId id="292" r:id="rId38"/>
    <p:sldId id="301" r:id="rId39"/>
    <p:sldId id="293" r:id="rId40"/>
    <p:sldId id="278" r:id="rId41"/>
    <p:sldId id="311" r:id="rId42"/>
    <p:sldId id="261" r:id="rId43"/>
    <p:sldId id="262" r:id="rId44"/>
    <p:sldId id="314" r:id="rId45"/>
    <p:sldId id="27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l name" initials="Fn" lastIdx="1" clrIdx="0">
    <p:extLst>
      <p:ext uri="{19B8F6BF-5375-455C-9EA6-DF929625EA0E}">
        <p15:presenceInfo xmlns:p15="http://schemas.microsoft.com/office/powerpoint/2012/main" userId="Full na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898" autoAdjust="0"/>
  </p:normalViewPr>
  <p:slideViewPr>
    <p:cSldViewPr snapToGrid="0">
      <p:cViewPr varScale="1">
        <p:scale>
          <a:sx n="62" d="100"/>
          <a:sy n="62"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12-10T10:53:58.895"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08748-EAE4-4A78-B412-8469E6366F6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EC"/>
        </a:p>
      </dgm:t>
    </dgm:pt>
    <dgm:pt modelId="{34B0C315-2169-406E-AC80-1B71ED9A1634}">
      <dgm:prSet phldrT="[Texto]" custT="1"/>
      <dgm:spPr>
        <a:solidFill>
          <a:srgbClr val="0070C0"/>
        </a:solidFill>
      </dgm:spPr>
      <dgm:t>
        <a:bodyPr/>
        <a:lstStyle/>
        <a:p>
          <a:r>
            <a:rPr lang="es-ES_tradnl" sz="2800" dirty="0"/>
            <a:t>Mejorar y adecuar el torso robótico para poder manipularlo mediante técnicas de teleoperación.</a:t>
          </a:r>
          <a:endParaRPr lang="es-EC" sz="2800" dirty="0"/>
        </a:p>
      </dgm:t>
    </dgm:pt>
    <dgm:pt modelId="{1B1CEAB3-D80C-4DA3-9283-3A24D216E3F2}" type="parTrans" cxnId="{58FD7036-F8ED-4048-82DD-2E8F88C8FDC4}">
      <dgm:prSet/>
      <dgm:spPr/>
      <dgm:t>
        <a:bodyPr/>
        <a:lstStyle/>
        <a:p>
          <a:endParaRPr lang="es-EC" sz="6600"/>
        </a:p>
      </dgm:t>
    </dgm:pt>
    <dgm:pt modelId="{414F7848-50D9-4E0C-8CB5-E9F638363181}" type="sibTrans" cxnId="{58FD7036-F8ED-4048-82DD-2E8F88C8FDC4}">
      <dgm:prSet/>
      <dgm:spPr/>
      <dgm:t>
        <a:bodyPr/>
        <a:lstStyle/>
        <a:p>
          <a:endParaRPr lang="es-EC" sz="6600"/>
        </a:p>
      </dgm:t>
    </dgm:pt>
    <dgm:pt modelId="{663FCE00-39B6-4DDD-90CC-155FE4118FA5}">
      <dgm:prSet phldrT="[Texto]" custT="1"/>
      <dgm:spPr>
        <a:solidFill>
          <a:srgbClr val="0070C0"/>
        </a:solidFill>
      </dgm:spPr>
      <dgm:t>
        <a:bodyPr/>
        <a:lstStyle/>
        <a:p>
          <a:r>
            <a:rPr lang="es-ES_tradnl" sz="2800" dirty="0"/>
            <a:t>Implementar la teleoperación del torso robótico utilizando sensores inerciales.</a:t>
          </a:r>
          <a:endParaRPr lang="es-EC" sz="2800" dirty="0"/>
        </a:p>
      </dgm:t>
    </dgm:pt>
    <dgm:pt modelId="{BC9CCB6C-B12C-44EE-98D6-2E2523C9D80B}" type="parTrans" cxnId="{B22C62A6-90D5-468A-9545-41146C3308CA}">
      <dgm:prSet/>
      <dgm:spPr/>
      <dgm:t>
        <a:bodyPr/>
        <a:lstStyle/>
        <a:p>
          <a:endParaRPr lang="es-EC" sz="6600"/>
        </a:p>
      </dgm:t>
    </dgm:pt>
    <dgm:pt modelId="{63F5195F-1723-4D37-87BF-0CC9DC7FCC6E}" type="sibTrans" cxnId="{B22C62A6-90D5-468A-9545-41146C3308CA}">
      <dgm:prSet/>
      <dgm:spPr/>
      <dgm:t>
        <a:bodyPr/>
        <a:lstStyle/>
        <a:p>
          <a:endParaRPr lang="es-EC" sz="6600"/>
        </a:p>
      </dgm:t>
    </dgm:pt>
    <dgm:pt modelId="{95CA5586-156D-4069-820F-199537E62999}" type="pres">
      <dgm:prSet presAssocID="{7AA08748-EAE4-4A78-B412-8469E6366F63}" presName="linear" presStyleCnt="0">
        <dgm:presLayoutVars>
          <dgm:dir/>
          <dgm:animLvl val="lvl"/>
          <dgm:resizeHandles val="exact"/>
        </dgm:presLayoutVars>
      </dgm:prSet>
      <dgm:spPr/>
      <dgm:t>
        <a:bodyPr/>
        <a:lstStyle/>
        <a:p>
          <a:endParaRPr lang="es-ES"/>
        </a:p>
      </dgm:t>
    </dgm:pt>
    <dgm:pt modelId="{0EA128A1-6C33-4C83-BE96-D13096F5A318}" type="pres">
      <dgm:prSet presAssocID="{34B0C315-2169-406E-AC80-1B71ED9A1634}" presName="parentLin" presStyleCnt="0"/>
      <dgm:spPr/>
    </dgm:pt>
    <dgm:pt modelId="{AA3FADC0-889F-4273-A743-D553C2760D2A}" type="pres">
      <dgm:prSet presAssocID="{34B0C315-2169-406E-AC80-1B71ED9A1634}" presName="parentLeftMargin" presStyleLbl="node1" presStyleIdx="0" presStyleCnt="2"/>
      <dgm:spPr/>
      <dgm:t>
        <a:bodyPr/>
        <a:lstStyle/>
        <a:p>
          <a:endParaRPr lang="es-ES"/>
        </a:p>
      </dgm:t>
    </dgm:pt>
    <dgm:pt modelId="{56BD7FBA-AAE4-4E82-AD1C-073205519D3C}" type="pres">
      <dgm:prSet presAssocID="{34B0C315-2169-406E-AC80-1B71ED9A1634}" presName="parentText" presStyleLbl="node1" presStyleIdx="0" presStyleCnt="2" custScaleX="111240">
        <dgm:presLayoutVars>
          <dgm:chMax val="0"/>
          <dgm:bulletEnabled val="1"/>
        </dgm:presLayoutVars>
      </dgm:prSet>
      <dgm:spPr/>
      <dgm:t>
        <a:bodyPr/>
        <a:lstStyle/>
        <a:p>
          <a:endParaRPr lang="es-ES"/>
        </a:p>
      </dgm:t>
    </dgm:pt>
    <dgm:pt modelId="{72E6D40B-14B0-4BA1-9782-D060BE440953}" type="pres">
      <dgm:prSet presAssocID="{34B0C315-2169-406E-AC80-1B71ED9A1634}" presName="negativeSpace" presStyleCnt="0"/>
      <dgm:spPr/>
    </dgm:pt>
    <dgm:pt modelId="{95BB3031-0EE5-4BD0-8BC5-0769947EA37E}" type="pres">
      <dgm:prSet presAssocID="{34B0C315-2169-406E-AC80-1B71ED9A1634}" presName="childText" presStyleLbl="conFgAcc1" presStyleIdx="0" presStyleCnt="2">
        <dgm:presLayoutVars>
          <dgm:bulletEnabled val="1"/>
        </dgm:presLayoutVars>
      </dgm:prSet>
      <dgm:spPr/>
    </dgm:pt>
    <dgm:pt modelId="{BA1F31E2-0FF3-4774-BD24-707FD346BA97}" type="pres">
      <dgm:prSet presAssocID="{414F7848-50D9-4E0C-8CB5-E9F638363181}" presName="spaceBetweenRectangles" presStyleCnt="0"/>
      <dgm:spPr/>
    </dgm:pt>
    <dgm:pt modelId="{F5132360-520F-4D68-94DD-54B8765CFCDE}" type="pres">
      <dgm:prSet presAssocID="{663FCE00-39B6-4DDD-90CC-155FE4118FA5}" presName="parentLin" presStyleCnt="0"/>
      <dgm:spPr/>
    </dgm:pt>
    <dgm:pt modelId="{1F7A1129-5291-4FB1-A3BF-D9401996A6F8}" type="pres">
      <dgm:prSet presAssocID="{663FCE00-39B6-4DDD-90CC-155FE4118FA5}" presName="parentLeftMargin" presStyleLbl="node1" presStyleIdx="0" presStyleCnt="2"/>
      <dgm:spPr/>
      <dgm:t>
        <a:bodyPr/>
        <a:lstStyle/>
        <a:p>
          <a:endParaRPr lang="es-ES"/>
        </a:p>
      </dgm:t>
    </dgm:pt>
    <dgm:pt modelId="{906AC3CE-18E1-492A-8754-F4BFD3191486}" type="pres">
      <dgm:prSet presAssocID="{663FCE00-39B6-4DDD-90CC-155FE4118FA5}" presName="parentText" presStyleLbl="node1" presStyleIdx="1" presStyleCnt="2" custScaleX="111240">
        <dgm:presLayoutVars>
          <dgm:chMax val="0"/>
          <dgm:bulletEnabled val="1"/>
        </dgm:presLayoutVars>
      </dgm:prSet>
      <dgm:spPr/>
      <dgm:t>
        <a:bodyPr/>
        <a:lstStyle/>
        <a:p>
          <a:endParaRPr lang="es-ES"/>
        </a:p>
      </dgm:t>
    </dgm:pt>
    <dgm:pt modelId="{31C6EC7E-3512-45A9-9170-DE0AEF459282}" type="pres">
      <dgm:prSet presAssocID="{663FCE00-39B6-4DDD-90CC-155FE4118FA5}" presName="negativeSpace" presStyleCnt="0"/>
      <dgm:spPr/>
    </dgm:pt>
    <dgm:pt modelId="{35D374C9-7C98-4421-918F-956B98B76279}" type="pres">
      <dgm:prSet presAssocID="{663FCE00-39B6-4DDD-90CC-155FE4118FA5}" presName="childText" presStyleLbl="conFgAcc1" presStyleIdx="1" presStyleCnt="2">
        <dgm:presLayoutVars>
          <dgm:bulletEnabled val="1"/>
        </dgm:presLayoutVars>
      </dgm:prSet>
      <dgm:spPr/>
    </dgm:pt>
  </dgm:ptLst>
  <dgm:cxnLst>
    <dgm:cxn modelId="{58FD7036-F8ED-4048-82DD-2E8F88C8FDC4}" srcId="{7AA08748-EAE4-4A78-B412-8469E6366F63}" destId="{34B0C315-2169-406E-AC80-1B71ED9A1634}" srcOrd="0" destOrd="0" parTransId="{1B1CEAB3-D80C-4DA3-9283-3A24D216E3F2}" sibTransId="{414F7848-50D9-4E0C-8CB5-E9F638363181}"/>
    <dgm:cxn modelId="{B22C62A6-90D5-468A-9545-41146C3308CA}" srcId="{7AA08748-EAE4-4A78-B412-8469E6366F63}" destId="{663FCE00-39B6-4DDD-90CC-155FE4118FA5}" srcOrd="1" destOrd="0" parTransId="{BC9CCB6C-B12C-44EE-98D6-2E2523C9D80B}" sibTransId="{63F5195F-1723-4D37-87BF-0CC9DC7FCC6E}"/>
    <dgm:cxn modelId="{91C5B10F-4DE8-49F0-9F68-AFD60D4176A1}" type="presOf" srcId="{34B0C315-2169-406E-AC80-1B71ED9A1634}" destId="{56BD7FBA-AAE4-4E82-AD1C-073205519D3C}" srcOrd="1" destOrd="0" presId="urn:microsoft.com/office/officeart/2005/8/layout/list1"/>
    <dgm:cxn modelId="{C1F59647-C1E1-4779-A348-61E1FF837460}" type="presOf" srcId="{34B0C315-2169-406E-AC80-1B71ED9A1634}" destId="{AA3FADC0-889F-4273-A743-D553C2760D2A}" srcOrd="0" destOrd="0" presId="urn:microsoft.com/office/officeart/2005/8/layout/list1"/>
    <dgm:cxn modelId="{91EF12DF-5DA9-49FD-B695-5385F34621CF}" type="presOf" srcId="{663FCE00-39B6-4DDD-90CC-155FE4118FA5}" destId="{906AC3CE-18E1-492A-8754-F4BFD3191486}" srcOrd="1" destOrd="0" presId="urn:microsoft.com/office/officeart/2005/8/layout/list1"/>
    <dgm:cxn modelId="{5F57970B-A648-4FCA-8F79-9FD7F3E5AC7A}" type="presOf" srcId="{7AA08748-EAE4-4A78-B412-8469E6366F63}" destId="{95CA5586-156D-4069-820F-199537E62999}" srcOrd="0" destOrd="0" presId="urn:microsoft.com/office/officeart/2005/8/layout/list1"/>
    <dgm:cxn modelId="{142F1989-3B46-4D80-842B-996EF0F6BAA4}" type="presOf" srcId="{663FCE00-39B6-4DDD-90CC-155FE4118FA5}" destId="{1F7A1129-5291-4FB1-A3BF-D9401996A6F8}" srcOrd="0" destOrd="0" presId="urn:microsoft.com/office/officeart/2005/8/layout/list1"/>
    <dgm:cxn modelId="{E0053DFD-9839-4EA8-BD9A-1B2BEE0CA868}" type="presParOf" srcId="{95CA5586-156D-4069-820F-199537E62999}" destId="{0EA128A1-6C33-4C83-BE96-D13096F5A318}" srcOrd="0" destOrd="0" presId="urn:microsoft.com/office/officeart/2005/8/layout/list1"/>
    <dgm:cxn modelId="{558FBB51-46E6-45BC-8358-DA4667FBDDA6}" type="presParOf" srcId="{0EA128A1-6C33-4C83-BE96-D13096F5A318}" destId="{AA3FADC0-889F-4273-A743-D553C2760D2A}" srcOrd="0" destOrd="0" presId="urn:microsoft.com/office/officeart/2005/8/layout/list1"/>
    <dgm:cxn modelId="{C1336631-9D51-4E09-97CA-2715F162BBF2}" type="presParOf" srcId="{0EA128A1-6C33-4C83-BE96-D13096F5A318}" destId="{56BD7FBA-AAE4-4E82-AD1C-073205519D3C}" srcOrd="1" destOrd="0" presId="urn:microsoft.com/office/officeart/2005/8/layout/list1"/>
    <dgm:cxn modelId="{346D044A-0767-4DEE-8960-7C96341507DF}" type="presParOf" srcId="{95CA5586-156D-4069-820F-199537E62999}" destId="{72E6D40B-14B0-4BA1-9782-D060BE440953}" srcOrd="1" destOrd="0" presId="urn:microsoft.com/office/officeart/2005/8/layout/list1"/>
    <dgm:cxn modelId="{B95B3324-C254-469F-96D5-468E4BE21C7C}" type="presParOf" srcId="{95CA5586-156D-4069-820F-199537E62999}" destId="{95BB3031-0EE5-4BD0-8BC5-0769947EA37E}" srcOrd="2" destOrd="0" presId="urn:microsoft.com/office/officeart/2005/8/layout/list1"/>
    <dgm:cxn modelId="{B12E8408-BBBD-4C48-A81C-DF9C9F0DC7C1}" type="presParOf" srcId="{95CA5586-156D-4069-820F-199537E62999}" destId="{BA1F31E2-0FF3-4774-BD24-707FD346BA97}" srcOrd="3" destOrd="0" presId="urn:microsoft.com/office/officeart/2005/8/layout/list1"/>
    <dgm:cxn modelId="{F81FEB24-1918-4FA3-B540-A59E332F03A9}" type="presParOf" srcId="{95CA5586-156D-4069-820F-199537E62999}" destId="{F5132360-520F-4D68-94DD-54B8765CFCDE}" srcOrd="4" destOrd="0" presId="urn:microsoft.com/office/officeart/2005/8/layout/list1"/>
    <dgm:cxn modelId="{A571A103-9362-4F15-AC20-F7B52EBDE3E7}" type="presParOf" srcId="{F5132360-520F-4D68-94DD-54B8765CFCDE}" destId="{1F7A1129-5291-4FB1-A3BF-D9401996A6F8}" srcOrd="0" destOrd="0" presId="urn:microsoft.com/office/officeart/2005/8/layout/list1"/>
    <dgm:cxn modelId="{2BC0587E-1CD6-4993-BD5A-D1B8B82933AF}" type="presParOf" srcId="{F5132360-520F-4D68-94DD-54B8765CFCDE}" destId="{906AC3CE-18E1-492A-8754-F4BFD3191486}" srcOrd="1" destOrd="0" presId="urn:microsoft.com/office/officeart/2005/8/layout/list1"/>
    <dgm:cxn modelId="{8A1A2697-9E7F-443F-B4B1-628AAECE0D5D}" type="presParOf" srcId="{95CA5586-156D-4069-820F-199537E62999}" destId="{31C6EC7E-3512-45A9-9170-DE0AEF459282}" srcOrd="5" destOrd="0" presId="urn:microsoft.com/office/officeart/2005/8/layout/list1"/>
    <dgm:cxn modelId="{B2BD54BC-A034-4821-A2E7-83507673F919}" type="presParOf" srcId="{95CA5586-156D-4069-820F-199537E62999}" destId="{35D374C9-7C98-4421-918F-956B98B7627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AA08748-EAE4-4A78-B412-8469E6366F6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EC"/>
        </a:p>
      </dgm:t>
    </dgm:pt>
    <dgm:pt modelId="{34B0C315-2169-406E-AC80-1B71ED9A1634}">
      <dgm:prSet phldrT="[Texto]" custT="1"/>
      <dgm:spPr>
        <a:solidFill>
          <a:srgbClr val="0070C0"/>
        </a:solidFill>
      </dgm:spPr>
      <dgm:t>
        <a:bodyPr/>
        <a:lstStyle/>
        <a:p>
          <a:r>
            <a:rPr lang="es-ES_tradnl" sz="2800" dirty="0"/>
            <a:t>Implementar la teleoperación del torso robótico utilizando un sensor Kinect.</a:t>
          </a:r>
          <a:endParaRPr lang="es-EC" sz="2800" dirty="0"/>
        </a:p>
      </dgm:t>
    </dgm:pt>
    <dgm:pt modelId="{414F7848-50D9-4E0C-8CB5-E9F638363181}" type="sibTrans" cxnId="{58FD7036-F8ED-4048-82DD-2E8F88C8FDC4}">
      <dgm:prSet/>
      <dgm:spPr/>
      <dgm:t>
        <a:bodyPr/>
        <a:lstStyle/>
        <a:p>
          <a:endParaRPr lang="es-EC" sz="8000"/>
        </a:p>
      </dgm:t>
    </dgm:pt>
    <dgm:pt modelId="{1B1CEAB3-D80C-4DA3-9283-3A24D216E3F2}" type="parTrans" cxnId="{58FD7036-F8ED-4048-82DD-2E8F88C8FDC4}">
      <dgm:prSet/>
      <dgm:spPr/>
      <dgm:t>
        <a:bodyPr/>
        <a:lstStyle/>
        <a:p>
          <a:endParaRPr lang="es-EC" sz="8000"/>
        </a:p>
      </dgm:t>
    </dgm:pt>
    <dgm:pt modelId="{D4C221D1-D197-4CC6-8A56-9E1BB4D7938D}">
      <dgm:prSet phldrT="[Texto]" custT="1"/>
      <dgm:spPr>
        <a:solidFill>
          <a:srgbClr val="0070C0"/>
        </a:solidFill>
      </dgm:spPr>
      <dgm:t>
        <a:bodyPr/>
        <a:lstStyle/>
        <a:p>
          <a:r>
            <a:rPr lang="es-ES_tradnl" sz="2800" dirty="0"/>
            <a:t>Analizar la información para realizar una comparación entre ambos métodos y concluir cuál es el más adecuado en base a parámetros establecidos en la norma ISO 9283.</a:t>
          </a:r>
          <a:endParaRPr lang="es-EC" sz="2800" dirty="0"/>
        </a:p>
      </dgm:t>
    </dgm:pt>
    <dgm:pt modelId="{0C1B5015-3108-410C-8053-F9DB7BBA2D26}" type="parTrans" cxnId="{C665B486-9D47-489C-80AF-89EF11DBB9BD}">
      <dgm:prSet/>
      <dgm:spPr/>
      <dgm:t>
        <a:bodyPr/>
        <a:lstStyle/>
        <a:p>
          <a:endParaRPr lang="es-EC" sz="2400"/>
        </a:p>
      </dgm:t>
    </dgm:pt>
    <dgm:pt modelId="{C954ED39-9669-4B14-9BF1-60BFBF474A65}" type="sibTrans" cxnId="{C665B486-9D47-489C-80AF-89EF11DBB9BD}">
      <dgm:prSet/>
      <dgm:spPr/>
      <dgm:t>
        <a:bodyPr/>
        <a:lstStyle/>
        <a:p>
          <a:endParaRPr lang="es-EC" sz="2400"/>
        </a:p>
      </dgm:t>
    </dgm:pt>
    <dgm:pt modelId="{95CA5586-156D-4069-820F-199537E62999}" type="pres">
      <dgm:prSet presAssocID="{7AA08748-EAE4-4A78-B412-8469E6366F63}" presName="linear" presStyleCnt="0">
        <dgm:presLayoutVars>
          <dgm:dir/>
          <dgm:animLvl val="lvl"/>
          <dgm:resizeHandles val="exact"/>
        </dgm:presLayoutVars>
      </dgm:prSet>
      <dgm:spPr/>
      <dgm:t>
        <a:bodyPr/>
        <a:lstStyle/>
        <a:p>
          <a:endParaRPr lang="es-ES"/>
        </a:p>
      </dgm:t>
    </dgm:pt>
    <dgm:pt modelId="{0EA128A1-6C33-4C83-BE96-D13096F5A318}" type="pres">
      <dgm:prSet presAssocID="{34B0C315-2169-406E-AC80-1B71ED9A1634}" presName="parentLin" presStyleCnt="0"/>
      <dgm:spPr/>
    </dgm:pt>
    <dgm:pt modelId="{AA3FADC0-889F-4273-A743-D553C2760D2A}" type="pres">
      <dgm:prSet presAssocID="{34B0C315-2169-406E-AC80-1B71ED9A1634}" presName="parentLeftMargin" presStyleLbl="node1" presStyleIdx="0" presStyleCnt="2"/>
      <dgm:spPr/>
      <dgm:t>
        <a:bodyPr/>
        <a:lstStyle/>
        <a:p>
          <a:endParaRPr lang="es-ES"/>
        </a:p>
      </dgm:t>
    </dgm:pt>
    <dgm:pt modelId="{56BD7FBA-AAE4-4E82-AD1C-073205519D3C}" type="pres">
      <dgm:prSet presAssocID="{34B0C315-2169-406E-AC80-1B71ED9A1634}" presName="parentText" presStyleLbl="node1" presStyleIdx="0" presStyleCnt="2" custScaleX="118941">
        <dgm:presLayoutVars>
          <dgm:chMax val="0"/>
          <dgm:bulletEnabled val="1"/>
        </dgm:presLayoutVars>
      </dgm:prSet>
      <dgm:spPr/>
      <dgm:t>
        <a:bodyPr/>
        <a:lstStyle/>
        <a:p>
          <a:endParaRPr lang="es-ES"/>
        </a:p>
      </dgm:t>
    </dgm:pt>
    <dgm:pt modelId="{72E6D40B-14B0-4BA1-9782-D060BE440953}" type="pres">
      <dgm:prSet presAssocID="{34B0C315-2169-406E-AC80-1B71ED9A1634}" presName="negativeSpace" presStyleCnt="0"/>
      <dgm:spPr/>
    </dgm:pt>
    <dgm:pt modelId="{95BB3031-0EE5-4BD0-8BC5-0769947EA37E}" type="pres">
      <dgm:prSet presAssocID="{34B0C315-2169-406E-AC80-1B71ED9A1634}" presName="childText" presStyleLbl="conFgAcc1" presStyleIdx="0" presStyleCnt="2">
        <dgm:presLayoutVars>
          <dgm:bulletEnabled val="1"/>
        </dgm:presLayoutVars>
      </dgm:prSet>
      <dgm:spPr/>
    </dgm:pt>
    <dgm:pt modelId="{BA1F31E2-0FF3-4774-BD24-707FD346BA97}" type="pres">
      <dgm:prSet presAssocID="{414F7848-50D9-4E0C-8CB5-E9F638363181}" presName="spaceBetweenRectangles" presStyleCnt="0"/>
      <dgm:spPr/>
    </dgm:pt>
    <dgm:pt modelId="{7A1914BC-3541-4F82-9BBF-FB2873894793}" type="pres">
      <dgm:prSet presAssocID="{D4C221D1-D197-4CC6-8A56-9E1BB4D7938D}" presName="parentLin" presStyleCnt="0"/>
      <dgm:spPr/>
    </dgm:pt>
    <dgm:pt modelId="{514DA7E1-641D-426A-92B0-DF2FC10B8518}" type="pres">
      <dgm:prSet presAssocID="{D4C221D1-D197-4CC6-8A56-9E1BB4D7938D}" presName="parentLeftMargin" presStyleLbl="node1" presStyleIdx="0" presStyleCnt="2" custScaleX="125394"/>
      <dgm:spPr/>
      <dgm:t>
        <a:bodyPr/>
        <a:lstStyle/>
        <a:p>
          <a:endParaRPr lang="es-ES"/>
        </a:p>
      </dgm:t>
    </dgm:pt>
    <dgm:pt modelId="{4B1A3C4E-F92F-4813-8097-E89FC9BE544A}" type="pres">
      <dgm:prSet presAssocID="{D4C221D1-D197-4CC6-8A56-9E1BB4D7938D}" presName="parentText" presStyleLbl="node1" presStyleIdx="1" presStyleCnt="2" custScaleX="116256" custScaleY="167632">
        <dgm:presLayoutVars>
          <dgm:chMax val="0"/>
          <dgm:bulletEnabled val="1"/>
        </dgm:presLayoutVars>
      </dgm:prSet>
      <dgm:spPr/>
      <dgm:t>
        <a:bodyPr/>
        <a:lstStyle/>
        <a:p>
          <a:endParaRPr lang="es-ES"/>
        </a:p>
      </dgm:t>
    </dgm:pt>
    <dgm:pt modelId="{F3ABDDB3-EB09-4645-B417-87B320E375C5}" type="pres">
      <dgm:prSet presAssocID="{D4C221D1-D197-4CC6-8A56-9E1BB4D7938D}" presName="negativeSpace" presStyleCnt="0"/>
      <dgm:spPr/>
    </dgm:pt>
    <dgm:pt modelId="{97ABEE2F-D8A5-441F-AAF5-7889F9C2A4E5}" type="pres">
      <dgm:prSet presAssocID="{D4C221D1-D197-4CC6-8A56-9E1BB4D7938D}" presName="childText" presStyleLbl="conFgAcc1" presStyleIdx="1" presStyleCnt="2">
        <dgm:presLayoutVars>
          <dgm:bulletEnabled val="1"/>
        </dgm:presLayoutVars>
      </dgm:prSet>
      <dgm:spPr/>
    </dgm:pt>
  </dgm:ptLst>
  <dgm:cxnLst>
    <dgm:cxn modelId="{C665B486-9D47-489C-80AF-89EF11DBB9BD}" srcId="{7AA08748-EAE4-4A78-B412-8469E6366F63}" destId="{D4C221D1-D197-4CC6-8A56-9E1BB4D7938D}" srcOrd="1" destOrd="0" parTransId="{0C1B5015-3108-410C-8053-F9DB7BBA2D26}" sibTransId="{C954ED39-9669-4B14-9BF1-60BFBF474A65}"/>
    <dgm:cxn modelId="{58FD7036-F8ED-4048-82DD-2E8F88C8FDC4}" srcId="{7AA08748-EAE4-4A78-B412-8469E6366F63}" destId="{34B0C315-2169-406E-AC80-1B71ED9A1634}" srcOrd="0" destOrd="0" parTransId="{1B1CEAB3-D80C-4DA3-9283-3A24D216E3F2}" sibTransId="{414F7848-50D9-4E0C-8CB5-E9F638363181}"/>
    <dgm:cxn modelId="{EB48F0A4-72B6-49CB-B790-164DB1F1A55A}" type="presOf" srcId="{D4C221D1-D197-4CC6-8A56-9E1BB4D7938D}" destId="{514DA7E1-641D-426A-92B0-DF2FC10B8518}" srcOrd="0" destOrd="0" presId="urn:microsoft.com/office/officeart/2005/8/layout/list1"/>
    <dgm:cxn modelId="{84C3C66A-1BC6-4C6E-AABD-40342864F55A}" type="presOf" srcId="{D4C221D1-D197-4CC6-8A56-9E1BB4D7938D}" destId="{4B1A3C4E-F92F-4813-8097-E89FC9BE544A}" srcOrd="1" destOrd="0" presId="urn:microsoft.com/office/officeart/2005/8/layout/list1"/>
    <dgm:cxn modelId="{91C5B10F-4DE8-49F0-9F68-AFD60D4176A1}" type="presOf" srcId="{34B0C315-2169-406E-AC80-1B71ED9A1634}" destId="{56BD7FBA-AAE4-4E82-AD1C-073205519D3C}" srcOrd="1" destOrd="0" presId="urn:microsoft.com/office/officeart/2005/8/layout/list1"/>
    <dgm:cxn modelId="{5F57970B-A648-4FCA-8F79-9FD7F3E5AC7A}" type="presOf" srcId="{7AA08748-EAE4-4A78-B412-8469E6366F63}" destId="{95CA5586-156D-4069-820F-199537E62999}" srcOrd="0" destOrd="0" presId="urn:microsoft.com/office/officeart/2005/8/layout/list1"/>
    <dgm:cxn modelId="{C1F59647-C1E1-4779-A348-61E1FF837460}" type="presOf" srcId="{34B0C315-2169-406E-AC80-1B71ED9A1634}" destId="{AA3FADC0-889F-4273-A743-D553C2760D2A}" srcOrd="0" destOrd="0" presId="urn:microsoft.com/office/officeart/2005/8/layout/list1"/>
    <dgm:cxn modelId="{E0053DFD-9839-4EA8-BD9A-1B2BEE0CA868}" type="presParOf" srcId="{95CA5586-156D-4069-820F-199537E62999}" destId="{0EA128A1-6C33-4C83-BE96-D13096F5A318}" srcOrd="0" destOrd="0" presId="urn:microsoft.com/office/officeart/2005/8/layout/list1"/>
    <dgm:cxn modelId="{558FBB51-46E6-45BC-8358-DA4667FBDDA6}" type="presParOf" srcId="{0EA128A1-6C33-4C83-BE96-D13096F5A318}" destId="{AA3FADC0-889F-4273-A743-D553C2760D2A}" srcOrd="0" destOrd="0" presId="urn:microsoft.com/office/officeart/2005/8/layout/list1"/>
    <dgm:cxn modelId="{C1336631-9D51-4E09-97CA-2715F162BBF2}" type="presParOf" srcId="{0EA128A1-6C33-4C83-BE96-D13096F5A318}" destId="{56BD7FBA-AAE4-4E82-AD1C-073205519D3C}" srcOrd="1" destOrd="0" presId="urn:microsoft.com/office/officeart/2005/8/layout/list1"/>
    <dgm:cxn modelId="{346D044A-0767-4DEE-8960-7C96341507DF}" type="presParOf" srcId="{95CA5586-156D-4069-820F-199537E62999}" destId="{72E6D40B-14B0-4BA1-9782-D060BE440953}" srcOrd="1" destOrd="0" presId="urn:microsoft.com/office/officeart/2005/8/layout/list1"/>
    <dgm:cxn modelId="{B95B3324-C254-469F-96D5-468E4BE21C7C}" type="presParOf" srcId="{95CA5586-156D-4069-820F-199537E62999}" destId="{95BB3031-0EE5-4BD0-8BC5-0769947EA37E}" srcOrd="2" destOrd="0" presId="urn:microsoft.com/office/officeart/2005/8/layout/list1"/>
    <dgm:cxn modelId="{B12E8408-BBBD-4C48-A81C-DF9C9F0DC7C1}" type="presParOf" srcId="{95CA5586-156D-4069-820F-199537E62999}" destId="{BA1F31E2-0FF3-4774-BD24-707FD346BA97}" srcOrd="3" destOrd="0" presId="urn:microsoft.com/office/officeart/2005/8/layout/list1"/>
    <dgm:cxn modelId="{14A8D1BE-CF62-4AF7-AC27-CADD9A135E8E}" type="presParOf" srcId="{95CA5586-156D-4069-820F-199537E62999}" destId="{7A1914BC-3541-4F82-9BBF-FB2873894793}" srcOrd="4" destOrd="0" presId="urn:microsoft.com/office/officeart/2005/8/layout/list1"/>
    <dgm:cxn modelId="{446AC08D-549B-47F3-9A1F-86A860BBC804}" type="presParOf" srcId="{7A1914BC-3541-4F82-9BBF-FB2873894793}" destId="{514DA7E1-641D-426A-92B0-DF2FC10B8518}" srcOrd="0" destOrd="0" presId="urn:microsoft.com/office/officeart/2005/8/layout/list1"/>
    <dgm:cxn modelId="{8B55CDFD-6929-492E-BA50-AB3D3D43696B}" type="presParOf" srcId="{7A1914BC-3541-4F82-9BBF-FB2873894793}" destId="{4B1A3C4E-F92F-4813-8097-E89FC9BE544A}" srcOrd="1" destOrd="0" presId="urn:microsoft.com/office/officeart/2005/8/layout/list1"/>
    <dgm:cxn modelId="{1BB59C52-71D7-47B7-A66F-ECEF6858C32F}" type="presParOf" srcId="{95CA5586-156D-4069-820F-199537E62999}" destId="{F3ABDDB3-EB09-4645-B417-87B320E375C5}" srcOrd="5" destOrd="0" presId="urn:microsoft.com/office/officeart/2005/8/layout/list1"/>
    <dgm:cxn modelId="{9780DCFA-B088-4DC2-B0C7-5A16E3E7D58E}" type="presParOf" srcId="{95CA5586-156D-4069-820F-199537E62999}" destId="{97ABEE2F-D8A5-441F-AAF5-7889F9C2A4E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2077EEF-9AE6-496A-BAA9-47858B7D8CB1}" type="doc">
      <dgm:prSet loTypeId="urn:microsoft.com/office/officeart/2005/8/layout/vList3" loCatId="list" qsTypeId="urn:microsoft.com/office/officeart/2005/8/quickstyle/simple1" qsCatId="simple" csTypeId="urn:microsoft.com/office/officeart/2005/8/colors/accent1_2" csCatId="accent1" phldr="1"/>
      <dgm:spPr/>
    </dgm:pt>
    <dgm:pt modelId="{9B274E2C-A191-45EA-A6FB-A4547313096A}">
      <dgm:prSet phldrT="[Texto]" custT="1"/>
      <dgm:spPr>
        <a:solidFill>
          <a:srgbClr val="0070C0"/>
        </a:solidFill>
      </dgm:spPr>
      <dgm:t>
        <a:bodyPr/>
        <a:lstStyle/>
        <a:p>
          <a:r>
            <a:rPr lang="es-EC" sz="2800" dirty="0"/>
            <a:t>Cinemática Directa – D.H.</a:t>
          </a:r>
        </a:p>
      </dgm:t>
    </dgm:pt>
    <dgm:pt modelId="{36DFA99D-7257-47B3-8327-1AC20125ECB3}" type="parTrans" cxnId="{21CCB3EE-F783-4EF9-8044-FFB9984D1EBD}">
      <dgm:prSet/>
      <dgm:spPr/>
      <dgm:t>
        <a:bodyPr/>
        <a:lstStyle/>
        <a:p>
          <a:endParaRPr lang="es-EC" sz="1600"/>
        </a:p>
      </dgm:t>
    </dgm:pt>
    <dgm:pt modelId="{6A4B6EC9-E00B-43A5-8E54-4F219615CCC2}" type="sibTrans" cxnId="{21CCB3EE-F783-4EF9-8044-FFB9984D1EBD}">
      <dgm:prSet/>
      <dgm:spPr/>
      <dgm:t>
        <a:bodyPr/>
        <a:lstStyle/>
        <a:p>
          <a:endParaRPr lang="es-EC" sz="1600"/>
        </a:p>
      </dgm:t>
    </dgm:pt>
    <dgm:pt modelId="{4650986B-101B-408F-927C-050D3F67FC9F}">
      <dgm:prSet phldrT="[Texto]" custT="1"/>
      <dgm:spPr>
        <a:solidFill>
          <a:srgbClr val="0070C0"/>
        </a:solidFill>
      </dgm:spPr>
      <dgm:t>
        <a:bodyPr/>
        <a:lstStyle/>
        <a:p>
          <a:r>
            <a:rPr lang="es-EC" sz="2800" dirty="0"/>
            <a:t>Cinemática Inversa - Jacobiano</a:t>
          </a:r>
        </a:p>
      </dgm:t>
    </dgm:pt>
    <dgm:pt modelId="{37983374-E933-45D3-A867-68E671F20AEC}" type="parTrans" cxnId="{3BF9DCA4-BE6E-4F5F-9CAC-EDC9A08003C3}">
      <dgm:prSet/>
      <dgm:spPr/>
      <dgm:t>
        <a:bodyPr/>
        <a:lstStyle/>
        <a:p>
          <a:endParaRPr lang="es-EC" sz="1600"/>
        </a:p>
      </dgm:t>
    </dgm:pt>
    <dgm:pt modelId="{3DAC79D7-4634-4CEC-BC1D-2CCC62766F46}" type="sibTrans" cxnId="{3BF9DCA4-BE6E-4F5F-9CAC-EDC9A08003C3}">
      <dgm:prSet/>
      <dgm:spPr/>
      <dgm:t>
        <a:bodyPr/>
        <a:lstStyle/>
        <a:p>
          <a:endParaRPr lang="es-EC" sz="1600"/>
        </a:p>
      </dgm:t>
    </dgm:pt>
    <dgm:pt modelId="{BEE8607A-31E5-4884-927E-C4F3EAF8D369}">
      <dgm:prSet phldrT="[Texto]" custT="1"/>
      <dgm:spPr>
        <a:solidFill>
          <a:srgbClr val="0070C0"/>
        </a:solidFill>
      </dgm:spPr>
      <dgm:t>
        <a:bodyPr/>
        <a:lstStyle/>
        <a:p>
          <a:r>
            <a:rPr lang="es-EC" sz="2800" dirty="0"/>
            <a:t>Adecuación del torso robótico</a:t>
          </a:r>
        </a:p>
      </dgm:t>
    </dgm:pt>
    <dgm:pt modelId="{5E7FF58A-D1CB-4BD3-8F82-7751C4889507}" type="parTrans" cxnId="{DB2C96B8-575F-49D7-BD21-85F69760CDED}">
      <dgm:prSet/>
      <dgm:spPr/>
      <dgm:t>
        <a:bodyPr/>
        <a:lstStyle/>
        <a:p>
          <a:endParaRPr lang="es-EC" sz="1600"/>
        </a:p>
      </dgm:t>
    </dgm:pt>
    <dgm:pt modelId="{9E14584A-91F3-4888-9032-FE7766717851}" type="sibTrans" cxnId="{DB2C96B8-575F-49D7-BD21-85F69760CDED}">
      <dgm:prSet/>
      <dgm:spPr/>
      <dgm:t>
        <a:bodyPr/>
        <a:lstStyle/>
        <a:p>
          <a:endParaRPr lang="es-EC" sz="1600"/>
        </a:p>
      </dgm:t>
    </dgm:pt>
    <dgm:pt modelId="{E0A76134-6EC9-46C2-85CC-13077EC529E6}">
      <dgm:prSet phldrT="[Texto]" custT="1"/>
      <dgm:spPr>
        <a:solidFill>
          <a:srgbClr val="0070C0"/>
        </a:solidFill>
      </dgm:spPr>
      <dgm:t>
        <a:bodyPr/>
        <a:lstStyle/>
        <a:p>
          <a:r>
            <a:rPr lang="es-EC" sz="2600" dirty="0"/>
            <a:t>Teleoperación mediante esqueletización</a:t>
          </a:r>
        </a:p>
      </dgm:t>
    </dgm:pt>
    <dgm:pt modelId="{4EE5988B-7B2F-47DF-9903-C6F469D12185}" type="parTrans" cxnId="{6DD01B98-D016-4860-B2A8-4FCB65BFBA2B}">
      <dgm:prSet/>
      <dgm:spPr/>
      <dgm:t>
        <a:bodyPr/>
        <a:lstStyle/>
        <a:p>
          <a:endParaRPr lang="es-EC" sz="1600"/>
        </a:p>
      </dgm:t>
    </dgm:pt>
    <dgm:pt modelId="{43FFBF86-0731-4281-8145-7A2F9956C125}" type="sibTrans" cxnId="{6DD01B98-D016-4860-B2A8-4FCB65BFBA2B}">
      <dgm:prSet/>
      <dgm:spPr/>
      <dgm:t>
        <a:bodyPr/>
        <a:lstStyle/>
        <a:p>
          <a:endParaRPr lang="es-EC" sz="1600"/>
        </a:p>
      </dgm:t>
    </dgm:pt>
    <dgm:pt modelId="{5AC99AB0-A263-4A02-9440-2606F77910F8}">
      <dgm:prSet phldrT="[Texto]" custT="1"/>
      <dgm:spPr>
        <a:solidFill>
          <a:srgbClr val="0070C0"/>
        </a:solidFill>
      </dgm:spPr>
      <dgm:t>
        <a:bodyPr/>
        <a:lstStyle/>
        <a:p>
          <a:r>
            <a:rPr lang="es-EC" sz="2600" dirty="0"/>
            <a:t>Teleoperación en base a sensores inerciales</a:t>
          </a:r>
        </a:p>
      </dgm:t>
    </dgm:pt>
    <dgm:pt modelId="{A1E11C51-D17D-487D-9934-C1D59580CB3D}" type="parTrans" cxnId="{07F295C6-B03E-4021-984F-C1FBB5D70F0E}">
      <dgm:prSet/>
      <dgm:spPr/>
      <dgm:t>
        <a:bodyPr/>
        <a:lstStyle/>
        <a:p>
          <a:endParaRPr lang="es-EC" sz="1600"/>
        </a:p>
      </dgm:t>
    </dgm:pt>
    <dgm:pt modelId="{B9D2EC80-69D3-46CF-9D3E-37D50E1C2913}" type="sibTrans" cxnId="{07F295C6-B03E-4021-984F-C1FBB5D70F0E}">
      <dgm:prSet/>
      <dgm:spPr/>
      <dgm:t>
        <a:bodyPr/>
        <a:lstStyle/>
        <a:p>
          <a:endParaRPr lang="es-EC" sz="1600"/>
        </a:p>
      </dgm:t>
    </dgm:pt>
    <dgm:pt modelId="{76955AA6-755C-4A56-9E42-227ED5C89B7F}" type="pres">
      <dgm:prSet presAssocID="{42077EEF-9AE6-496A-BAA9-47858B7D8CB1}" presName="linearFlow" presStyleCnt="0">
        <dgm:presLayoutVars>
          <dgm:dir/>
          <dgm:resizeHandles val="exact"/>
        </dgm:presLayoutVars>
      </dgm:prSet>
      <dgm:spPr/>
    </dgm:pt>
    <dgm:pt modelId="{E4FA93FC-0374-4E88-B396-1EB6A2734AE9}" type="pres">
      <dgm:prSet presAssocID="{9B274E2C-A191-45EA-A6FB-A4547313096A}" presName="composite" presStyleCnt="0"/>
      <dgm:spPr/>
    </dgm:pt>
    <dgm:pt modelId="{C5B31F8E-FA07-47B5-9DC5-1FE8ABEEECAB}" type="pres">
      <dgm:prSet presAssocID="{9B274E2C-A191-45EA-A6FB-A4547313096A}" presName="imgShp" presStyleLbl="fgImgPlace1" presStyleIdx="0" presStyleCnt="5"/>
      <dgm:spPr/>
    </dgm:pt>
    <dgm:pt modelId="{C57E1994-595E-4F77-B980-BDA165E2EF8A}" type="pres">
      <dgm:prSet presAssocID="{9B274E2C-A191-45EA-A6FB-A4547313096A}" presName="txShp" presStyleLbl="node1" presStyleIdx="0" presStyleCnt="5" custScaleX="115667">
        <dgm:presLayoutVars>
          <dgm:bulletEnabled val="1"/>
        </dgm:presLayoutVars>
      </dgm:prSet>
      <dgm:spPr/>
      <dgm:t>
        <a:bodyPr/>
        <a:lstStyle/>
        <a:p>
          <a:endParaRPr lang="es-ES"/>
        </a:p>
      </dgm:t>
    </dgm:pt>
    <dgm:pt modelId="{DF96CF81-4C37-4131-8412-7E4907D3803E}" type="pres">
      <dgm:prSet presAssocID="{6A4B6EC9-E00B-43A5-8E54-4F219615CCC2}" presName="spacing" presStyleCnt="0"/>
      <dgm:spPr/>
    </dgm:pt>
    <dgm:pt modelId="{A798B5C9-ACAA-476D-98A9-ACD00EBD68FC}" type="pres">
      <dgm:prSet presAssocID="{4650986B-101B-408F-927C-050D3F67FC9F}" presName="composite" presStyleCnt="0"/>
      <dgm:spPr/>
    </dgm:pt>
    <dgm:pt modelId="{87DA663B-A04B-485E-880F-8ADE36D9B641}" type="pres">
      <dgm:prSet presAssocID="{4650986B-101B-408F-927C-050D3F67FC9F}" presName="imgShp" presStyleLbl="fgImgPlace1" presStyleIdx="1" presStyleCnt="5"/>
      <dgm:spPr/>
    </dgm:pt>
    <dgm:pt modelId="{6DB3AB4F-A6DC-40A6-802A-16391C487993}" type="pres">
      <dgm:prSet presAssocID="{4650986B-101B-408F-927C-050D3F67FC9F}" presName="txShp" presStyleLbl="node1" presStyleIdx="1" presStyleCnt="5" custScaleX="115667">
        <dgm:presLayoutVars>
          <dgm:bulletEnabled val="1"/>
        </dgm:presLayoutVars>
      </dgm:prSet>
      <dgm:spPr/>
      <dgm:t>
        <a:bodyPr/>
        <a:lstStyle/>
        <a:p>
          <a:endParaRPr lang="es-ES"/>
        </a:p>
      </dgm:t>
    </dgm:pt>
    <dgm:pt modelId="{4556D58B-05F3-46A1-9D98-8FE0F36155B4}" type="pres">
      <dgm:prSet presAssocID="{3DAC79D7-4634-4CEC-BC1D-2CCC62766F46}" presName="spacing" presStyleCnt="0"/>
      <dgm:spPr/>
    </dgm:pt>
    <dgm:pt modelId="{DAD3B2E4-B0CE-4758-B71D-187DBACC8A5E}" type="pres">
      <dgm:prSet presAssocID="{BEE8607A-31E5-4884-927E-C4F3EAF8D369}" presName="composite" presStyleCnt="0"/>
      <dgm:spPr/>
    </dgm:pt>
    <dgm:pt modelId="{3FF26C9A-20F6-43A3-A744-AD24C3BD107D}" type="pres">
      <dgm:prSet presAssocID="{BEE8607A-31E5-4884-927E-C4F3EAF8D369}" presName="imgShp" presStyleLbl="fgImgPlace1" presStyleIdx="2" presStyleCnt="5"/>
      <dgm:spPr/>
    </dgm:pt>
    <dgm:pt modelId="{314B2EC8-8264-4EC4-82C3-3EBCCA67CEBC}" type="pres">
      <dgm:prSet presAssocID="{BEE8607A-31E5-4884-927E-C4F3EAF8D369}" presName="txShp" presStyleLbl="node1" presStyleIdx="2" presStyleCnt="5" custScaleX="115667">
        <dgm:presLayoutVars>
          <dgm:bulletEnabled val="1"/>
        </dgm:presLayoutVars>
      </dgm:prSet>
      <dgm:spPr/>
      <dgm:t>
        <a:bodyPr/>
        <a:lstStyle/>
        <a:p>
          <a:endParaRPr lang="es-ES"/>
        </a:p>
      </dgm:t>
    </dgm:pt>
    <dgm:pt modelId="{CD9F8D44-4D87-44C6-9DC2-EAEC7004A500}" type="pres">
      <dgm:prSet presAssocID="{9E14584A-91F3-4888-9032-FE7766717851}" presName="spacing" presStyleCnt="0"/>
      <dgm:spPr/>
    </dgm:pt>
    <dgm:pt modelId="{B5149B93-C169-4B6D-BF91-A300ED133A66}" type="pres">
      <dgm:prSet presAssocID="{E0A76134-6EC9-46C2-85CC-13077EC529E6}" presName="composite" presStyleCnt="0"/>
      <dgm:spPr/>
    </dgm:pt>
    <dgm:pt modelId="{F6AA1853-9373-4406-A550-EDB27577D8AB}" type="pres">
      <dgm:prSet presAssocID="{E0A76134-6EC9-46C2-85CC-13077EC529E6}" presName="imgShp" presStyleLbl="fgImgPlace1" presStyleIdx="3" presStyleCnt="5"/>
      <dgm:spPr/>
    </dgm:pt>
    <dgm:pt modelId="{CEAD583A-60C3-465E-8BD3-66855511B1F9}" type="pres">
      <dgm:prSet presAssocID="{E0A76134-6EC9-46C2-85CC-13077EC529E6}" presName="txShp" presStyleLbl="node1" presStyleIdx="3" presStyleCnt="5" custScaleX="115667">
        <dgm:presLayoutVars>
          <dgm:bulletEnabled val="1"/>
        </dgm:presLayoutVars>
      </dgm:prSet>
      <dgm:spPr/>
      <dgm:t>
        <a:bodyPr/>
        <a:lstStyle/>
        <a:p>
          <a:endParaRPr lang="es-ES"/>
        </a:p>
      </dgm:t>
    </dgm:pt>
    <dgm:pt modelId="{0CE16971-D3C2-41F9-8A62-B039B7647163}" type="pres">
      <dgm:prSet presAssocID="{43FFBF86-0731-4281-8145-7A2F9956C125}" presName="spacing" presStyleCnt="0"/>
      <dgm:spPr/>
    </dgm:pt>
    <dgm:pt modelId="{5CF24A71-A599-4CCB-A80B-56EED6366CE2}" type="pres">
      <dgm:prSet presAssocID="{5AC99AB0-A263-4A02-9440-2606F77910F8}" presName="composite" presStyleCnt="0"/>
      <dgm:spPr/>
    </dgm:pt>
    <dgm:pt modelId="{3ABAAEE7-A245-448E-94CC-3BB32B570E59}" type="pres">
      <dgm:prSet presAssocID="{5AC99AB0-A263-4A02-9440-2606F77910F8}" presName="imgShp" presStyleLbl="fgImgPlace1" presStyleIdx="4" presStyleCnt="5"/>
      <dgm:spPr/>
    </dgm:pt>
    <dgm:pt modelId="{80EEDF56-55B4-4D73-96FB-181DA02C5E5C}" type="pres">
      <dgm:prSet presAssocID="{5AC99AB0-A263-4A02-9440-2606F77910F8}" presName="txShp" presStyleLbl="node1" presStyleIdx="4" presStyleCnt="5" custScaleX="115667">
        <dgm:presLayoutVars>
          <dgm:bulletEnabled val="1"/>
        </dgm:presLayoutVars>
      </dgm:prSet>
      <dgm:spPr/>
      <dgm:t>
        <a:bodyPr/>
        <a:lstStyle/>
        <a:p>
          <a:endParaRPr lang="es-ES"/>
        </a:p>
      </dgm:t>
    </dgm:pt>
  </dgm:ptLst>
  <dgm:cxnLst>
    <dgm:cxn modelId="{21CCB3EE-F783-4EF9-8044-FFB9984D1EBD}" srcId="{42077EEF-9AE6-496A-BAA9-47858B7D8CB1}" destId="{9B274E2C-A191-45EA-A6FB-A4547313096A}" srcOrd="0" destOrd="0" parTransId="{36DFA99D-7257-47B3-8327-1AC20125ECB3}" sibTransId="{6A4B6EC9-E00B-43A5-8E54-4F219615CCC2}"/>
    <dgm:cxn modelId="{DC27690C-59A8-4FCF-B800-E2AAC3D4446F}" type="presOf" srcId="{5AC99AB0-A263-4A02-9440-2606F77910F8}" destId="{80EEDF56-55B4-4D73-96FB-181DA02C5E5C}" srcOrd="0" destOrd="0" presId="urn:microsoft.com/office/officeart/2005/8/layout/vList3"/>
    <dgm:cxn modelId="{6DD01B98-D016-4860-B2A8-4FCB65BFBA2B}" srcId="{42077EEF-9AE6-496A-BAA9-47858B7D8CB1}" destId="{E0A76134-6EC9-46C2-85CC-13077EC529E6}" srcOrd="3" destOrd="0" parTransId="{4EE5988B-7B2F-47DF-9903-C6F469D12185}" sibTransId="{43FFBF86-0731-4281-8145-7A2F9956C125}"/>
    <dgm:cxn modelId="{6B7385A5-B099-4CE7-A2E1-A1876452DB77}" type="presOf" srcId="{9B274E2C-A191-45EA-A6FB-A4547313096A}" destId="{C57E1994-595E-4F77-B980-BDA165E2EF8A}" srcOrd="0" destOrd="0" presId="urn:microsoft.com/office/officeart/2005/8/layout/vList3"/>
    <dgm:cxn modelId="{603490DE-5BB6-4B8C-A034-6A23FDD7A44F}" type="presOf" srcId="{4650986B-101B-408F-927C-050D3F67FC9F}" destId="{6DB3AB4F-A6DC-40A6-802A-16391C487993}" srcOrd="0" destOrd="0" presId="urn:microsoft.com/office/officeart/2005/8/layout/vList3"/>
    <dgm:cxn modelId="{16F92D6B-2738-48F6-98A2-CF66B595AE95}" type="presOf" srcId="{BEE8607A-31E5-4884-927E-C4F3EAF8D369}" destId="{314B2EC8-8264-4EC4-82C3-3EBCCA67CEBC}" srcOrd="0" destOrd="0" presId="urn:microsoft.com/office/officeart/2005/8/layout/vList3"/>
    <dgm:cxn modelId="{DB2C96B8-575F-49D7-BD21-85F69760CDED}" srcId="{42077EEF-9AE6-496A-BAA9-47858B7D8CB1}" destId="{BEE8607A-31E5-4884-927E-C4F3EAF8D369}" srcOrd="2" destOrd="0" parTransId="{5E7FF58A-D1CB-4BD3-8F82-7751C4889507}" sibTransId="{9E14584A-91F3-4888-9032-FE7766717851}"/>
    <dgm:cxn modelId="{F53318C8-210D-4F3C-820E-491C25BF145E}" type="presOf" srcId="{E0A76134-6EC9-46C2-85CC-13077EC529E6}" destId="{CEAD583A-60C3-465E-8BD3-66855511B1F9}" srcOrd="0" destOrd="0" presId="urn:microsoft.com/office/officeart/2005/8/layout/vList3"/>
    <dgm:cxn modelId="{3BF9DCA4-BE6E-4F5F-9CAC-EDC9A08003C3}" srcId="{42077EEF-9AE6-496A-BAA9-47858B7D8CB1}" destId="{4650986B-101B-408F-927C-050D3F67FC9F}" srcOrd="1" destOrd="0" parTransId="{37983374-E933-45D3-A867-68E671F20AEC}" sibTransId="{3DAC79D7-4634-4CEC-BC1D-2CCC62766F46}"/>
    <dgm:cxn modelId="{9262269D-14A7-4D05-B406-3950C0506BC3}" type="presOf" srcId="{42077EEF-9AE6-496A-BAA9-47858B7D8CB1}" destId="{76955AA6-755C-4A56-9E42-227ED5C89B7F}" srcOrd="0" destOrd="0" presId="urn:microsoft.com/office/officeart/2005/8/layout/vList3"/>
    <dgm:cxn modelId="{07F295C6-B03E-4021-984F-C1FBB5D70F0E}" srcId="{42077EEF-9AE6-496A-BAA9-47858B7D8CB1}" destId="{5AC99AB0-A263-4A02-9440-2606F77910F8}" srcOrd="4" destOrd="0" parTransId="{A1E11C51-D17D-487D-9934-C1D59580CB3D}" sibTransId="{B9D2EC80-69D3-46CF-9D3E-37D50E1C2913}"/>
    <dgm:cxn modelId="{A1DA1199-FF40-42E7-AFE1-2EE537D7E2C2}" type="presParOf" srcId="{76955AA6-755C-4A56-9E42-227ED5C89B7F}" destId="{E4FA93FC-0374-4E88-B396-1EB6A2734AE9}" srcOrd="0" destOrd="0" presId="urn:microsoft.com/office/officeart/2005/8/layout/vList3"/>
    <dgm:cxn modelId="{A6394B94-46A9-41F1-B637-6497EA893B69}" type="presParOf" srcId="{E4FA93FC-0374-4E88-B396-1EB6A2734AE9}" destId="{C5B31F8E-FA07-47B5-9DC5-1FE8ABEEECAB}" srcOrd="0" destOrd="0" presId="urn:microsoft.com/office/officeart/2005/8/layout/vList3"/>
    <dgm:cxn modelId="{AEF22CBF-4FAC-4EB2-B979-A958A755E9C7}" type="presParOf" srcId="{E4FA93FC-0374-4E88-B396-1EB6A2734AE9}" destId="{C57E1994-595E-4F77-B980-BDA165E2EF8A}" srcOrd="1" destOrd="0" presId="urn:microsoft.com/office/officeart/2005/8/layout/vList3"/>
    <dgm:cxn modelId="{C79B4800-8628-400A-AB00-F67CB0F533B4}" type="presParOf" srcId="{76955AA6-755C-4A56-9E42-227ED5C89B7F}" destId="{DF96CF81-4C37-4131-8412-7E4907D3803E}" srcOrd="1" destOrd="0" presId="urn:microsoft.com/office/officeart/2005/8/layout/vList3"/>
    <dgm:cxn modelId="{306D0072-C466-4C99-A1C1-0AA8F7BC770C}" type="presParOf" srcId="{76955AA6-755C-4A56-9E42-227ED5C89B7F}" destId="{A798B5C9-ACAA-476D-98A9-ACD00EBD68FC}" srcOrd="2" destOrd="0" presId="urn:microsoft.com/office/officeart/2005/8/layout/vList3"/>
    <dgm:cxn modelId="{03BB5D7B-173A-429B-A930-27EBEFD59959}" type="presParOf" srcId="{A798B5C9-ACAA-476D-98A9-ACD00EBD68FC}" destId="{87DA663B-A04B-485E-880F-8ADE36D9B641}" srcOrd="0" destOrd="0" presId="urn:microsoft.com/office/officeart/2005/8/layout/vList3"/>
    <dgm:cxn modelId="{A5260A01-DC3C-43F5-9886-FA1FB917F816}" type="presParOf" srcId="{A798B5C9-ACAA-476D-98A9-ACD00EBD68FC}" destId="{6DB3AB4F-A6DC-40A6-802A-16391C487993}" srcOrd="1" destOrd="0" presId="urn:microsoft.com/office/officeart/2005/8/layout/vList3"/>
    <dgm:cxn modelId="{9A56961A-7FBB-43D7-9E6F-BEFA22673843}" type="presParOf" srcId="{76955AA6-755C-4A56-9E42-227ED5C89B7F}" destId="{4556D58B-05F3-46A1-9D98-8FE0F36155B4}" srcOrd="3" destOrd="0" presId="urn:microsoft.com/office/officeart/2005/8/layout/vList3"/>
    <dgm:cxn modelId="{35972877-9955-45C3-B7D7-130DFEBE1CDF}" type="presParOf" srcId="{76955AA6-755C-4A56-9E42-227ED5C89B7F}" destId="{DAD3B2E4-B0CE-4758-B71D-187DBACC8A5E}" srcOrd="4" destOrd="0" presId="urn:microsoft.com/office/officeart/2005/8/layout/vList3"/>
    <dgm:cxn modelId="{342FB3A0-B5D7-4C67-916C-1D345C2C636F}" type="presParOf" srcId="{DAD3B2E4-B0CE-4758-B71D-187DBACC8A5E}" destId="{3FF26C9A-20F6-43A3-A744-AD24C3BD107D}" srcOrd="0" destOrd="0" presId="urn:microsoft.com/office/officeart/2005/8/layout/vList3"/>
    <dgm:cxn modelId="{CE95B37A-C309-4E65-86C7-5FB03596BCE6}" type="presParOf" srcId="{DAD3B2E4-B0CE-4758-B71D-187DBACC8A5E}" destId="{314B2EC8-8264-4EC4-82C3-3EBCCA67CEBC}" srcOrd="1" destOrd="0" presId="urn:microsoft.com/office/officeart/2005/8/layout/vList3"/>
    <dgm:cxn modelId="{58049066-11AE-468B-8745-36776C1E08A6}" type="presParOf" srcId="{76955AA6-755C-4A56-9E42-227ED5C89B7F}" destId="{CD9F8D44-4D87-44C6-9DC2-EAEC7004A500}" srcOrd="5" destOrd="0" presId="urn:microsoft.com/office/officeart/2005/8/layout/vList3"/>
    <dgm:cxn modelId="{6E943362-3BFD-40B7-9336-070E6CBF6EBE}" type="presParOf" srcId="{76955AA6-755C-4A56-9E42-227ED5C89B7F}" destId="{B5149B93-C169-4B6D-BF91-A300ED133A66}" srcOrd="6" destOrd="0" presId="urn:microsoft.com/office/officeart/2005/8/layout/vList3"/>
    <dgm:cxn modelId="{B427BEED-B5B7-4B01-B3C8-0D8B902F7581}" type="presParOf" srcId="{B5149B93-C169-4B6D-BF91-A300ED133A66}" destId="{F6AA1853-9373-4406-A550-EDB27577D8AB}" srcOrd="0" destOrd="0" presId="urn:microsoft.com/office/officeart/2005/8/layout/vList3"/>
    <dgm:cxn modelId="{DE445709-F209-46B9-BD02-30B356B5AC24}" type="presParOf" srcId="{B5149B93-C169-4B6D-BF91-A300ED133A66}" destId="{CEAD583A-60C3-465E-8BD3-66855511B1F9}" srcOrd="1" destOrd="0" presId="urn:microsoft.com/office/officeart/2005/8/layout/vList3"/>
    <dgm:cxn modelId="{318A9E13-BE2B-48CF-BBD6-2A77256703DE}" type="presParOf" srcId="{76955AA6-755C-4A56-9E42-227ED5C89B7F}" destId="{0CE16971-D3C2-41F9-8A62-B039B7647163}" srcOrd="7" destOrd="0" presId="urn:microsoft.com/office/officeart/2005/8/layout/vList3"/>
    <dgm:cxn modelId="{E86C95CB-6985-42F9-B148-CF7CF7E8D9A2}" type="presParOf" srcId="{76955AA6-755C-4A56-9E42-227ED5C89B7F}" destId="{5CF24A71-A599-4CCB-A80B-56EED6366CE2}" srcOrd="8" destOrd="0" presId="urn:microsoft.com/office/officeart/2005/8/layout/vList3"/>
    <dgm:cxn modelId="{2B778358-AB44-417A-9540-521A05D8000F}" type="presParOf" srcId="{5CF24A71-A599-4CCB-A80B-56EED6366CE2}" destId="{3ABAAEE7-A245-448E-94CC-3BB32B570E59}" srcOrd="0" destOrd="0" presId="urn:microsoft.com/office/officeart/2005/8/layout/vList3"/>
    <dgm:cxn modelId="{097C8748-0914-4CC1-91D8-D1658E5F561C}" type="presParOf" srcId="{5CF24A71-A599-4CCB-A80B-56EED6366CE2}" destId="{80EEDF56-55B4-4D73-96FB-181DA02C5E5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B58EC6-0BD8-4D58-8C15-F077A5AC10B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C"/>
        </a:p>
      </dgm:t>
    </dgm:pt>
    <dgm:pt modelId="{B2B63BBA-48E6-4C02-AC08-9EF49CEC711C}">
      <dgm:prSet custT="1"/>
      <dgm:spPr>
        <a:solidFill>
          <a:srgbClr val="0070C0"/>
        </a:solidFill>
      </dgm:spPr>
      <dgm:t>
        <a:bodyPr/>
        <a:lstStyle/>
        <a:p>
          <a:r>
            <a:rPr lang="es-EC" sz="2400" dirty="0"/>
            <a:t>Desacoplamiento cinemático:</a:t>
          </a:r>
        </a:p>
      </dgm:t>
    </dgm:pt>
    <dgm:pt modelId="{E8CC0DFC-9B8B-473A-B8D3-E142B3BBB182}" type="parTrans" cxnId="{86AA62D8-C97B-4F65-BE2F-4F138CB64727}">
      <dgm:prSet/>
      <dgm:spPr/>
      <dgm:t>
        <a:bodyPr/>
        <a:lstStyle/>
        <a:p>
          <a:endParaRPr lang="es-EC"/>
        </a:p>
      </dgm:t>
    </dgm:pt>
    <dgm:pt modelId="{C7AFEBB2-4EEC-4A01-B1A5-9C532DC8156A}" type="sibTrans" cxnId="{86AA62D8-C97B-4F65-BE2F-4F138CB64727}">
      <dgm:prSet/>
      <dgm:spPr/>
      <dgm:t>
        <a:bodyPr/>
        <a:lstStyle/>
        <a:p>
          <a:endParaRPr lang="es-EC"/>
        </a:p>
      </dgm:t>
    </dgm:pt>
    <dgm:pt modelId="{85D57A20-3B38-407C-B3EE-BFCB4D35A200}">
      <dgm:prSet/>
      <dgm:spPr>
        <a:solidFill>
          <a:srgbClr val="00B050"/>
        </a:solidFill>
      </dgm:spPr>
      <dgm:t>
        <a:bodyPr/>
        <a:lstStyle/>
        <a:p>
          <a:r>
            <a:rPr lang="es-EC" dirty="0"/>
            <a:t>Cinemática inversa de posicionamiento</a:t>
          </a:r>
        </a:p>
      </dgm:t>
    </dgm:pt>
    <dgm:pt modelId="{B84D67F2-06B8-4736-A308-9D9C7DFDC61E}" type="parTrans" cxnId="{996C8929-44B0-4FCE-B568-9122953CE238}">
      <dgm:prSet/>
      <dgm:spPr/>
      <dgm:t>
        <a:bodyPr/>
        <a:lstStyle/>
        <a:p>
          <a:endParaRPr lang="es-EC"/>
        </a:p>
      </dgm:t>
    </dgm:pt>
    <dgm:pt modelId="{251DCB1B-9CF5-4ED0-98FC-A7563271523F}" type="sibTrans" cxnId="{996C8929-44B0-4FCE-B568-9122953CE238}">
      <dgm:prSet/>
      <dgm:spPr/>
      <dgm:t>
        <a:bodyPr/>
        <a:lstStyle/>
        <a:p>
          <a:endParaRPr lang="es-EC"/>
        </a:p>
      </dgm:t>
    </dgm:pt>
    <dgm:pt modelId="{DB2F2DA7-BF03-425D-ACFC-31EF6C23E296}">
      <dgm:prSet/>
      <dgm:spPr>
        <a:solidFill>
          <a:srgbClr val="00B050"/>
        </a:solidFill>
      </dgm:spPr>
      <dgm:t>
        <a:bodyPr/>
        <a:lstStyle/>
        <a:p>
          <a:r>
            <a:rPr lang="es-EC" dirty="0"/>
            <a:t>Cinemática inversa de orientación</a:t>
          </a:r>
        </a:p>
      </dgm:t>
    </dgm:pt>
    <dgm:pt modelId="{C7512F47-3D0B-4D50-A328-58B89A3DB603}" type="parTrans" cxnId="{69369429-18D4-4A17-94A8-99CB214277D4}">
      <dgm:prSet/>
      <dgm:spPr/>
      <dgm:t>
        <a:bodyPr/>
        <a:lstStyle/>
        <a:p>
          <a:endParaRPr lang="es-EC"/>
        </a:p>
      </dgm:t>
    </dgm:pt>
    <dgm:pt modelId="{76B9916E-19FD-4C77-BC1E-065850E583CA}" type="sibTrans" cxnId="{69369429-18D4-4A17-94A8-99CB214277D4}">
      <dgm:prSet/>
      <dgm:spPr/>
      <dgm:t>
        <a:bodyPr/>
        <a:lstStyle/>
        <a:p>
          <a:endParaRPr lang="es-EC"/>
        </a:p>
      </dgm:t>
    </dgm:pt>
    <dgm:pt modelId="{C385617B-5F9A-4CAD-B971-F85F1ED9EC66}" type="pres">
      <dgm:prSet presAssocID="{8BB58EC6-0BD8-4D58-8C15-F077A5AC10BA}" presName="hierChild1" presStyleCnt="0">
        <dgm:presLayoutVars>
          <dgm:orgChart val="1"/>
          <dgm:chPref val="1"/>
          <dgm:dir/>
          <dgm:animOne val="branch"/>
          <dgm:animLvl val="lvl"/>
          <dgm:resizeHandles/>
        </dgm:presLayoutVars>
      </dgm:prSet>
      <dgm:spPr/>
      <dgm:t>
        <a:bodyPr/>
        <a:lstStyle/>
        <a:p>
          <a:endParaRPr lang="es-ES"/>
        </a:p>
      </dgm:t>
    </dgm:pt>
    <dgm:pt modelId="{227E226D-DD66-4342-83B1-D578888E06D8}" type="pres">
      <dgm:prSet presAssocID="{B2B63BBA-48E6-4C02-AC08-9EF49CEC711C}" presName="hierRoot1" presStyleCnt="0">
        <dgm:presLayoutVars>
          <dgm:hierBranch val="init"/>
        </dgm:presLayoutVars>
      </dgm:prSet>
      <dgm:spPr/>
    </dgm:pt>
    <dgm:pt modelId="{EF2CB588-92BE-452F-8607-B18C08F3A5DC}" type="pres">
      <dgm:prSet presAssocID="{B2B63BBA-48E6-4C02-AC08-9EF49CEC711C}" presName="rootComposite1" presStyleCnt="0"/>
      <dgm:spPr/>
    </dgm:pt>
    <dgm:pt modelId="{5B16AAAA-F453-4A1C-B747-AB94C2BCE87C}" type="pres">
      <dgm:prSet presAssocID="{B2B63BBA-48E6-4C02-AC08-9EF49CEC711C}" presName="rootText1" presStyleLbl="node0" presStyleIdx="0" presStyleCnt="1" custScaleX="110524" custScaleY="119206">
        <dgm:presLayoutVars>
          <dgm:chPref val="3"/>
        </dgm:presLayoutVars>
      </dgm:prSet>
      <dgm:spPr/>
      <dgm:t>
        <a:bodyPr/>
        <a:lstStyle/>
        <a:p>
          <a:endParaRPr lang="es-ES"/>
        </a:p>
      </dgm:t>
    </dgm:pt>
    <dgm:pt modelId="{A50D925E-080F-4408-B988-6C3671A399C9}" type="pres">
      <dgm:prSet presAssocID="{B2B63BBA-48E6-4C02-AC08-9EF49CEC711C}" presName="rootConnector1" presStyleLbl="node1" presStyleIdx="0" presStyleCnt="0"/>
      <dgm:spPr/>
      <dgm:t>
        <a:bodyPr/>
        <a:lstStyle/>
        <a:p>
          <a:endParaRPr lang="es-ES"/>
        </a:p>
      </dgm:t>
    </dgm:pt>
    <dgm:pt modelId="{C288F48F-17AF-43F1-B61F-593432B6BDEA}" type="pres">
      <dgm:prSet presAssocID="{B2B63BBA-48E6-4C02-AC08-9EF49CEC711C}" presName="hierChild2" presStyleCnt="0"/>
      <dgm:spPr/>
    </dgm:pt>
    <dgm:pt modelId="{A56C3462-4887-4DDE-A6B6-EED66A4EFC5F}" type="pres">
      <dgm:prSet presAssocID="{B84D67F2-06B8-4736-A308-9D9C7DFDC61E}" presName="Name64" presStyleLbl="parChTrans1D2" presStyleIdx="0" presStyleCnt="2"/>
      <dgm:spPr/>
      <dgm:t>
        <a:bodyPr/>
        <a:lstStyle/>
        <a:p>
          <a:endParaRPr lang="es-ES"/>
        </a:p>
      </dgm:t>
    </dgm:pt>
    <dgm:pt modelId="{55322C95-A2D3-47E2-B36E-7E09D7BBDB0D}" type="pres">
      <dgm:prSet presAssocID="{85D57A20-3B38-407C-B3EE-BFCB4D35A200}" presName="hierRoot2" presStyleCnt="0">
        <dgm:presLayoutVars>
          <dgm:hierBranch val="init"/>
        </dgm:presLayoutVars>
      </dgm:prSet>
      <dgm:spPr/>
    </dgm:pt>
    <dgm:pt modelId="{6EA19A14-0B16-47F0-9369-76A14AA10D41}" type="pres">
      <dgm:prSet presAssocID="{85D57A20-3B38-407C-B3EE-BFCB4D35A200}" presName="rootComposite" presStyleCnt="0"/>
      <dgm:spPr/>
    </dgm:pt>
    <dgm:pt modelId="{C8EFA222-86C9-46BC-ADA5-A766C2974419}" type="pres">
      <dgm:prSet presAssocID="{85D57A20-3B38-407C-B3EE-BFCB4D35A200}" presName="rootText" presStyleLbl="node2" presStyleIdx="0" presStyleCnt="2" custScaleX="111513" custLinFactNeighborX="158" custLinFactNeighborY="-34493">
        <dgm:presLayoutVars>
          <dgm:chPref val="3"/>
        </dgm:presLayoutVars>
      </dgm:prSet>
      <dgm:spPr/>
      <dgm:t>
        <a:bodyPr/>
        <a:lstStyle/>
        <a:p>
          <a:endParaRPr lang="es-ES"/>
        </a:p>
      </dgm:t>
    </dgm:pt>
    <dgm:pt modelId="{73BC3741-7160-4D06-B55A-FB13F49E985D}" type="pres">
      <dgm:prSet presAssocID="{85D57A20-3B38-407C-B3EE-BFCB4D35A200}" presName="rootConnector" presStyleLbl="node2" presStyleIdx="0" presStyleCnt="2"/>
      <dgm:spPr/>
      <dgm:t>
        <a:bodyPr/>
        <a:lstStyle/>
        <a:p>
          <a:endParaRPr lang="es-ES"/>
        </a:p>
      </dgm:t>
    </dgm:pt>
    <dgm:pt modelId="{B8777B60-9CF7-4A3B-8D54-B6F27F291796}" type="pres">
      <dgm:prSet presAssocID="{85D57A20-3B38-407C-B3EE-BFCB4D35A200}" presName="hierChild4" presStyleCnt="0"/>
      <dgm:spPr/>
    </dgm:pt>
    <dgm:pt modelId="{988A4794-14DD-4E6E-8B1D-DB190003D1E1}" type="pres">
      <dgm:prSet presAssocID="{85D57A20-3B38-407C-B3EE-BFCB4D35A200}" presName="hierChild5" presStyleCnt="0"/>
      <dgm:spPr/>
    </dgm:pt>
    <dgm:pt modelId="{E93BF2EA-C511-4846-B19B-90E2889873DE}" type="pres">
      <dgm:prSet presAssocID="{C7512F47-3D0B-4D50-A328-58B89A3DB603}" presName="Name64" presStyleLbl="parChTrans1D2" presStyleIdx="1" presStyleCnt="2"/>
      <dgm:spPr/>
      <dgm:t>
        <a:bodyPr/>
        <a:lstStyle/>
        <a:p>
          <a:endParaRPr lang="es-ES"/>
        </a:p>
      </dgm:t>
    </dgm:pt>
    <dgm:pt modelId="{E11365AA-A1F9-434F-B4DA-29D27C21402A}" type="pres">
      <dgm:prSet presAssocID="{DB2F2DA7-BF03-425D-ACFC-31EF6C23E296}" presName="hierRoot2" presStyleCnt="0">
        <dgm:presLayoutVars>
          <dgm:hierBranch val="init"/>
        </dgm:presLayoutVars>
      </dgm:prSet>
      <dgm:spPr/>
    </dgm:pt>
    <dgm:pt modelId="{9FE9E7D5-842E-41FA-8BB1-035C4A5CFC20}" type="pres">
      <dgm:prSet presAssocID="{DB2F2DA7-BF03-425D-ACFC-31EF6C23E296}" presName="rootComposite" presStyleCnt="0"/>
      <dgm:spPr/>
    </dgm:pt>
    <dgm:pt modelId="{08C74B5A-0C09-4C34-8D98-D2AB09C32E14}" type="pres">
      <dgm:prSet presAssocID="{DB2F2DA7-BF03-425D-ACFC-31EF6C23E296}" presName="rootText" presStyleLbl="node2" presStyleIdx="1" presStyleCnt="2" custScaleX="111513" custLinFactNeighborX="158" custLinFactNeighborY="40616">
        <dgm:presLayoutVars>
          <dgm:chPref val="3"/>
        </dgm:presLayoutVars>
      </dgm:prSet>
      <dgm:spPr/>
      <dgm:t>
        <a:bodyPr/>
        <a:lstStyle/>
        <a:p>
          <a:endParaRPr lang="es-ES"/>
        </a:p>
      </dgm:t>
    </dgm:pt>
    <dgm:pt modelId="{59C43277-64CE-41C9-A61B-7B0FF2CD5FAE}" type="pres">
      <dgm:prSet presAssocID="{DB2F2DA7-BF03-425D-ACFC-31EF6C23E296}" presName="rootConnector" presStyleLbl="node2" presStyleIdx="1" presStyleCnt="2"/>
      <dgm:spPr/>
      <dgm:t>
        <a:bodyPr/>
        <a:lstStyle/>
        <a:p>
          <a:endParaRPr lang="es-ES"/>
        </a:p>
      </dgm:t>
    </dgm:pt>
    <dgm:pt modelId="{A26FB0D2-3B6F-4E6C-A05B-69B292259629}" type="pres">
      <dgm:prSet presAssocID="{DB2F2DA7-BF03-425D-ACFC-31EF6C23E296}" presName="hierChild4" presStyleCnt="0"/>
      <dgm:spPr/>
    </dgm:pt>
    <dgm:pt modelId="{108AA22D-B5A5-49BA-BF43-D4DB86134DAB}" type="pres">
      <dgm:prSet presAssocID="{DB2F2DA7-BF03-425D-ACFC-31EF6C23E296}" presName="hierChild5" presStyleCnt="0"/>
      <dgm:spPr/>
    </dgm:pt>
    <dgm:pt modelId="{6BDEBBBC-D798-473C-B405-3EEE148F09C8}" type="pres">
      <dgm:prSet presAssocID="{B2B63BBA-48E6-4C02-AC08-9EF49CEC711C}" presName="hierChild3" presStyleCnt="0"/>
      <dgm:spPr/>
    </dgm:pt>
  </dgm:ptLst>
  <dgm:cxnLst>
    <dgm:cxn modelId="{16C04F7F-8292-4125-A7E5-C92F2A4F87A4}" type="presOf" srcId="{B2B63BBA-48E6-4C02-AC08-9EF49CEC711C}" destId="{A50D925E-080F-4408-B988-6C3671A399C9}" srcOrd="1" destOrd="0" presId="urn:microsoft.com/office/officeart/2009/3/layout/HorizontalOrganizationChart"/>
    <dgm:cxn modelId="{996C8929-44B0-4FCE-B568-9122953CE238}" srcId="{B2B63BBA-48E6-4C02-AC08-9EF49CEC711C}" destId="{85D57A20-3B38-407C-B3EE-BFCB4D35A200}" srcOrd="0" destOrd="0" parTransId="{B84D67F2-06B8-4736-A308-9D9C7DFDC61E}" sibTransId="{251DCB1B-9CF5-4ED0-98FC-A7563271523F}"/>
    <dgm:cxn modelId="{63195C9A-5A69-48F2-8AFA-F3E7859B91DD}" type="presOf" srcId="{85D57A20-3B38-407C-B3EE-BFCB4D35A200}" destId="{C8EFA222-86C9-46BC-ADA5-A766C2974419}" srcOrd="0" destOrd="0" presId="urn:microsoft.com/office/officeart/2009/3/layout/HorizontalOrganizationChart"/>
    <dgm:cxn modelId="{9805E39C-E25A-4563-878E-73CD34FB2F71}" type="presOf" srcId="{85D57A20-3B38-407C-B3EE-BFCB4D35A200}" destId="{73BC3741-7160-4D06-B55A-FB13F49E985D}" srcOrd="1" destOrd="0" presId="urn:microsoft.com/office/officeart/2009/3/layout/HorizontalOrganizationChart"/>
    <dgm:cxn modelId="{86AA62D8-C97B-4F65-BE2F-4F138CB64727}" srcId="{8BB58EC6-0BD8-4D58-8C15-F077A5AC10BA}" destId="{B2B63BBA-48E6-4C02-AC08-9EF49CEC711C}" srcOrd="0" destOrd="0" parTransId="{E8CC0DFC-9B8B-473A-B8D3-E142B3BBB182}" sibTransId="{C7AFEBB2-4EEC-4A01-B1A5-9C532DC8156A}"/>
    <dgm:cxn modelId="{7A5DD5E8-CAC7-4CA6-BF96-1044FBED36E2}" type="presOf" srcId="{B2B63BBA-48E6-4C02-AC08-9EF49CEC711C}" destId="{5B16AAAA-F453-4A1C-B747-AB94C2BCE87C}" srcOrd="0" destOrd="0" presId="urn:microsoft.com/office/officeart/2009/3/layout/HorizontalOrganizationChart"/>
    <dgm:cxn modelId="{D53C1948-B298-42D8-A337-F845D47D4810}" type="presOf" srcId="{8BB58EC6-0BD8-4D58-8C15-F077A5AC10BA}" destId="{C385617B-5F9A-4CAD-B971-F85F1ED9EC66}" srcOrd="0" destOrd="0" presId="urn:microsoft.com/office/officeart/2009/3/layout/HorizontalOrganizationChart"/>
    <dgm:cxn modelId="{69369429-18D4-4A17-94A8-99CB214277D4}" srcId="{B2B63BBA-48E6-4C02-AC08-9EF49CEC711C}" destId="{DB2F2DA7-BF03-425D-ACFC-31EF6C23E296}" srcOrd="1" destOrd="0" parTransId="{C7512F47-3D0B-4D50-A328-58B89A3DB603}" sibTransId="{76B9916E-19FD-4C77-BC1E-065850E583CA}"/>
    <dgm:cxn modelId="{108733EF-EBAA-4EB5-A965-378A80652EFF}" type="presOf" srcId="{DB2F2DA7-BF03-425D-ACFC-31EF6C23E296}" destId="{08C74B5A-0C09-4C34-8D98-D2AB09C32E14}" srcOrd="0" destOrd="0" presId="urn:microsoft.com/office/officeart/2009/3/layout/HorizontalOrganizationChart"/>
    <dgm:cxn modelId="{69ACEFED-BE8D-436C-82CB-DB5594EC973D}" type="presOf" srcId="{C7512F47-3D0B-4D50-A328-58B89A3DB603}" destId="{E93BF2EA-C511-4846-B19B-90E2889873DE}" srcOrd="0" destOrd="0" presId="urn:microsoft.com/office/officeart/2009/3/layout/HorizontalOrganizationChart"/>
    <dgm:cxn modelId="{F515D137-4E35-422C-AED1-CF4E511771DF}" type="presOf" srcId="{B84D67F2-06B8-4736-A308-9D9C7DFDC61E}" destId="{A56C3462-4887-4DDE-A6B6-EED66A4EFC5F}" srcOrd="0" destOrd="0" presId="urn:microsoft.com/office/officeart/2009/3/layout/HorizontalOrganizationChart"/>
    <dgm:cxn modelId="{8B1868BF-5814-470B-9596-10BB46986D6A}" type="presOf" srcId="{DB2F2DA7-BF03-425D-ACFC-31EF6C23E296}" destId="{59C43277-64CE-41C9-A61B-7B0FF2CD5FAE}" srcOrd="1" destOrd="0" presId="urn:microsoft.com/office/officeart/2009/3/layout/HorizontalOrganizationChart"/>
    <dgm:cxn modelId="{8A998059-692E-4ED8-8A84-5247CEF5842A}" type="presParOf" srcId="{C385617B-5F9A-4CAD-B971-F85F1ED9EC66}" destId="{227E226D-DD66-4342-83B1-D578888E06D8}" srcOrd="0" destOrd="0" presId="urn:microsoft.com/office/officeart/2009/3/layout/HorizontalOrganizationChart"/>
    <dgm:cxn modelId="{D1D5DD32-C7FA-473A-8283-CB6F6AEC330A}" type="presParOf" srcId="{227E226D-DD66-4342-83B1-D578888E06D8}" destId="{EF2CB588-92BE-452F-8607-B18C08F3A5DC}" srcOrd="0" destOrd="0" presId="urn:microsoft.com/office/officeart/2009/3/layout/HorizontalOrganizationChart"/>
    <dgm:cxn modelId="{C839B3A8-8A36-42C5-83EE-771A95412683}" type="presParOf" srcId="{EF2CB588-92BE-452F-8607-B18C08F3A5DC}" destId="{5B16AAAA-F453-4A1C-B747-AB94C2BCE87C}" srcOrd="0" destOrd="0" presId="urn:microsoft.com/office/officeart/2009/3/layout/HorizontalOrganizationChart"/>
    <dgm:cxn modelId="{2C9573D0-F3BD-4479-A57D-CC523599510C}" type="presParOf" srcId="{EF2CB588-92BE-452F-8607-B18C08F3A5DC}" destId="{A50D925E-080F-4408-B988-6C3671A399C9}" srcOrd="1" destOrd="0" presId="urn:microsoft.com/office/officeart/2009/3/layout/HorizontalOrganizationChart"/>
    <dgm:cxn modelId="{F9479957-8BE7-4673-B801-C07848C5DCE7}" type="presParOf" srcId="{227E226D-DD66-4342-83B1-D578888E06D8}" destId="{C288F48F-17AF-43F1-B61F-593432B6BDEA}" srcOrd="1" destOrd="0" presId="urn:microsoft.com/office/officeart/2009/3/layout/HorizontalOrganizationChart"/>
    <dgm:cxn modelId="{1AB367EA-9DBE-4959-B716-DC56C9579489}" type="presParOf" srcId="{C288F48F-17AF-43F1-B61F-593432B6BDEA}" destId="{A56C3462-4887-4DDE-A6B6-EED66A4EFC5F}" srcOrd="0" destOrd="0" presId="urn:microsoft.com/office/officeart/2009/3/layout/HorizontalOrganizationChart"/>
    <dgm:cxn modelId="{366C4065-2175-42BE-9D2C-8ED2DEBA2FBE}" type="presParOf" srcId="{C288F48F-17AF-43F1-B61F-593432B6BDEA}" destId="{55322C95-A2D3-47E2-B36E-7E09D7BBDB0D}" srcOrd="1" destOrd="0" presId="urn:microsoft.com/office/officeart/2009/3/layout/HorizontalOrganizationChart"/>
    <dgm:cxn modelId="{B99E30CF-CA00-42D2-B09E-0C5A1314C8EB}" type="presParOf" srcId="{55322C95-A2D3-47E2-B36E-7E09D7BBDB0D}" destId="{6EA19A14-0B16-47F0-9369-76A14AA10D41}" srcOrd="0" destOrd="0" presId="urn:microsoft.com/office/officeart/2009/3/layout/HorizontalOrganizationChart"/>
    <dgm:cxn modelId="{C51A7484-E64D-44E5-BACF-AE0ED28702BE}" type="presParOf" srcId="{6EA19A14-0B16-47F0-9369-76A14AA10D41}" destId="{C8EFA222-86C9-46BC-ADA5-A766C2974419}" srcOrd="0" destOrd="0" presId="urn:microsoft.com/office/officeart/2009/3/layout/HorizontalOrganizationChart"/>
    <dgm:cxn modelId="{B29FB3B4-61C4-4116-B321-A315D5553DF1}" type="presParOf" srcId="{6EA19A14-0B16-47F0-9369-76A14AA10D41}" destId="{73BC3741-7160-4D06-B55A-FB13F49E985D}" srcOrd="1" destOrd="0" presId="urn:microsoft.com/office/officeart/2009/3/layout/HorizontalOrganizationChart"/>
    <dgm:cxn modelId="{B46A8E51-833F-4503-B372-B84E35940F53}" type="presParOf" srcId="{55322C95-A2D3-47E2-B36E-7E09D7BBDB0D}" destId="{B8777B60-9CF7-4A3B-8D54-B6F27F291796}" srcOrd="1" destOrd="0" presId="urn:microsoft.com/office/officeart/2009/3/layout/HorizontalOrganizationChart"/>
    <dgm:cxn modelId="{98661E42-B13D-4D05-A43D-50177346C541}" type="presParOf" srcId="{55322C95-A2D3-47E2-B36E-7E09D7BBDB0D}" destId="{988A4794-14DD-4E6E-8B1D-DB190003D1E1}" srcOrd="2" destOrd="0" presId="urn:microsoft.com/office/officeart/2009/3/layout/HorizontalOrganizationChart"/>
    <dgm:cxn modelId="{92E59F0F-9818-431F-B8FB-95569522115C}" type="presParOf" srcId="{C288F48F-17AF-43F1-B61F-593432B6BDEA}" destId="{E93BF2EA-C511-4846-B19B-90E2889873DE}" srcOrd="2" destOrd="0" presId="urn:microsoft.com/office/officeart/2009/3/layout/HorizontalOrganizationChart"/>
    <dgm:cxn modelId="{007D1A44-C2C9-40F8-809A-76903333F42A}" type="presParOf" srcId="{C288F48F-17AF-43F1-B61F-593432B6BDEA}" destId="{E11365AA-A1F9-434F-B4DA-29D27C21402A}" srcOrd="3" destOrd="0" presId="urn:microsoft.com/office/officeart/2009/3/layout/HorizontalOrganizationChart"/>
    <dgm:cxn modelId="{055BFC8E-91B6-4014-B33B-56C140CB3F4C}" type="presParOf" srcId="{E11365AA-A1F9-434F-B4DA-29D27C21402A}" destId="{9FE9E7D5-842E-41FA-8BB1-035C4A5CFC20}" srcOrd="0" destOrd="0" presId="urn:microsoft.com/office/officeart/2009/3/layout/HorizontalOrganizationChart"/>
    <dgm:cxn modelId="{75AEB4C3-6992-456C-B8E3-E866CC627977}" type="presParOf" srcId="{9FE9E7D5-842E-41FA-8BB1-035C4A5CFC20}" destId="{08C74B5A-0C09-4C34-8D98-D2AB09C32E14}" srcOrd="0" destOrd="0" presId="urn:microsoft.com/office/officeart/2009/3/layout/HorizontalOrganizationChart"/>
    <dgm:cxn modelId="{4DF23CB8-C479-4C0F-BDE7-81E3006B305F}" type="presParOf" srcId="{9FE9E7D5-842E-41FA-8BB1-035C4A5CFC20}" destId="{59C43277-64CE-41C9-A61B-7B0FF2CD5FAE}" srcOrd="1" destOrd="0" presId="urn:microsoft.com/office/officeart/2009/3/layout/HorizontalOrganizationChart"/>
    <dgm:cxn modelId="{A20E7D96-A622-4119-88D6-674DAB6AC427}" type="presParOf" srcId="{E11365AA-A1F9-434F-B4DA-29D27C21402A}" destId="{A26FB0D2-3B6F-4E6C-A05B-69B292259629}" srcOrd="1" destOrd="0" presId="urn:microsoft.com/office/officeart/2009/3/layout/HorizontalOrganizationChart"/>
    <dgm:cxn modelId="{C8E2B240-ED5E-4FD2-B84A-B9C60D3BA64F}" type="presParOf" srcId="{E11365AA-A1F9-434F-B4DA-29D27C21402A}" destId="{108AA22D-B5A5-49BA-BF43-D4DB86134DAB}" srcOrd="2" destOrd="0" presId="urn:microsoft.com/office/officeart/2009/3/layout/HorizontalOrganizationChart"/>
    <dgm:cxn modelId="{608835A2-D51F-4ED4-8180-4637B11EA599}" type="presParOf" srcId="{227E226D-DD66-4342-83B1-D578888E06D8}" destId="{6BDEBBBC-D798-473C-B405-3EEE148F09C8}"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B58EC6-0BD8-4D58-8C15-F077A5AC10B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C"/>
        </a:p>
      </dgm:t>
    </dgm:pt>
    <dgm:pt modelId="{B2B63BBA-48E6-4C02-AC08-9EF49CEC711C}">
      <dgm:prSet custT="1"/>
      <dgm:spPr>
        <a:solidFill>
          <a:srgbClr val="0070C0"/>
        </a:solidFill>
      </dgm:spPr>
      <dgm:t>
        <a:bodyPr/>
        <a:lstStyle/>
        <a:p>
          <a:r>
            <a:rPr lang="es-EC" sz="1800" dirty="0"/>
            <a:t>Desacoplamiento cinemático:</a:t>
          </a:r>
        </a:p>
      </dgm:t>
    </dgm:pt>
    <dgm:pt modelId="{E8CC0DFC-9B8B-473A-B8D3-E142B3BBB182}" type="parTrans" cxnId="{86AA62D8-C97B-4F65-BE2F-4F138CB64727}">
      <dgm:prSet/>
      <dgm:spPr/>
      <dgm:t>
        <a:bodyPr/>
        <a:lstStyle/>
        <a:p>
          <a:endParaRPr lang="es-EC"/>
        </a:p>
      </dgm:t>
    </dgm:pt>
    <dgm:pt modelId="{C7AFEBB2-4EEC-4A01-B1A5-9C532DC8156A}" type="sibTrans" cxnId="{86AA62D8-C97B-4F65-BE2F-4F138CB64727}">
      <dgm:prSet/>
      <dgm:spPr/>
      <dgm:t>
        <a:bodyPr/>
        <a:lstStyle/>
        <a:p>
          <a:endParaRPr lang="es-EC"/>
        </a:p>
      </dgm:t>
    </dgm:pt>
    <dgm:pt modelId="{85D57A20-3B38-407C-B3EE-BFCB4D35A200}">
      <dgm:prSet custT="1"/>
      <dgm:spPr>
        <a:solidFill>
          <a:srgbClr val="00B050"/>
        </a:solidFill>
      </dgm:spPr>
      <dgm:t>
        <a:bodyPr/>
        <a:lstStyle/>
        <a:p>
          <a:r>
            <a:rPr lang="es-EC" sz="2400" dirty="0"/>
            <a:t>Cinemática inversa de posicionamiento</a:t>
          </a:r>
        </a:p>
      </dgm:t>
    </dgm:pt>
    <dgm:pt modelId="{B84D67F2-06B8-4736-A308-9D9C7DFDC61E}" type="parTrans" cxnId="{996C8929-44B0-4FCE-B568-9122953CE238}">
      <dgm:prSet/>
      <dgm:spPr/>
      <dgm:t>
        <a:bodyPr/>
        <a:lstStyle/>
        <a:p>
          <a:endParaRPr lang="es-EC"/>
        </a:p>
      </dgm:t>
    </dgm:pt>
    <dgm:pt modelId="{251DCB1B-9CF5-4ED0-98FC-A7563271523F}" type="sibTrans" cxnId="{996C8929-44B0-4FCE-B568-9122953CE238}">
      <dgm:prSet/>
      <dgm:spPr/>
      <dgm:t>
        <a:bodyPr/>
        <a:lstStyle/>
        <a:p>
          <a:endParaRPr lang="es-EC"/>
        </a:p>
      </dgm:t>
    </dgm:pt>
    <dgm:pt modelId="{C385617B-5F9A-4CAD-B971-F85F1ED9EC66}" type="pres">
      <dgm:prSet presAssocID="{8BB58EC6-0BD8-4D58-8C15-F077A5AC10BA}" presName="hierChild1" presStyleCnt="0">
        <dgm:presLayoutVars>
          <dgm:orgChart val="1"/>
          <dgm:chPref val="1"/>
          <dgm:dir/>
          <dgm:animOne val="branch"/>
          <dgm:animLvl val="lvl"/>
          <dgm:resizeHandles/>
        </dgm:presLayoutVars>
      </dgm:prSet>
      <dgm:spPr/>
      <dgm:t>
        <a:bodyPr/>
        <a:lstStyle/>
        <a:p>
          <a:endParaRPr lang="es-ES"/>
        </a:p>
      </dgm:t>
    </dgm:pt>
    <dgm:pt modelId="{227E226D-DD66-4342-83B1-D578888E06D8}" type="pres">
      <dgm:prSet presAssocID="{B2B63BBA-48E6-4C02-AC08-9EF49CEC711C}" presName="hierRoot1" presStyleCnt="0">
        <dgm:presLayoutVars>
          <dgm:hierBranch val="init"/>
        </dgm:presLayoutVars>
      </dgm:prSet>
      <dgm:spPr/>
    </dgm:pt>
    <dgm:pt modelId="{EF2CB588-92BE-452F-8607-B18C08F3A5DC}" type="pres">
      <dgm:prSet presAssocID="{B2B63BBA-48E6-4C02-AC08-9EF49CEC711C}" presName="rootComposite1" presStyleCnt="0"/>
      <dgm:spPr/>
    </dgm:pt>
    <dgm:pt modelId="{5B16AAAA-F453-4A1C-B747-AB94C2BCE87C}" type="pres">
      <dgm:prSet presAssocID="{B2B63BBA-48E6-4C02-AC08-9EF49CEC711C}" presName="rootText1" presStyleLbl="node0" presStyleIdx="0" presStyleCnt="1" custScaleX="70450" custScaleY="88503">
        <dgm:presLayoutVars>
          <dgm:chPref val="3"/>
        </dgm:presLayoutVars>
      </dgm:prSet>
      <dgm:spPr/>
      <dgm:t>
        <a:bodyPr/>
        <a:lstStyle/>
        <a:p>
          <a:endParaRPr lang="es-ES"/>
        </a:p>
      </dgm:t>
    </dgm:pt>
    <dgm:pt modelId="{A50D925E-080F-4408-B988-6C3671A399C9}" type="pres">
      <dgm:prSet presAssocID="{B2B63BBA-48E6-4C02-AC08-9EF49CEC711C}" presName="rootConnector1" presStyleLbl="node1" presStyleIdx="0" presStyleCnt="0"/>
      <dgm:spPr/>
      <dgm:t>
        <a:bodyPr/>
        <a:lstStyle/>
        <a:p>
          <a:endParaRPr lang="es-ES"/>
        </a:p>
      </dgm:t>
    </dgm:pt>
    <dgm:pt modelId="{C288F48F-17AF-43F1-B61F-593432B6BDEA}" type="pres">
      <dgm:prSet presAssocID="{B2B63BBA-48E6-4C02-AC08-9EF49CEC711C}" presName="hierChild2" presStyleCnt="0"/>
      <dgm:spPr/>
    </dgm:pt>
    <dgm:pt modelId="{A56C3462-4887-4DDE-A6B6-EED66A4EFC5F}" type="pres">
      <dgm:prSet presAssocID="{B84D67F2-06B8-4736-A308-9D9C7DFDC61E}" presName="Name64" presStyleLbl="parChTrans1D2" presStyleIdx="0" presStyleCnt="1"/>
      <dgm:spPr/>
      <dgm:t>
        <a:bodyPr/>
        <a:lstStyle/>
        <a:p>
          <a:endParaRPr lang="es-ES"/>
        </a:p>
      </dgm:t>
    </dgm:pt>
    <dgm:pt modelId="{55322C95-A2D3-47E2-B36E-7E09D7BBDB0D}" type="pres">
      <dgm:prSet presAssocID="{85D57A20-3B38-407C-B3EE-BFCB4D35A200}" presName="hierRoot2" presStyleCnt="0">
        <dgm:presLayoutVars>
          <dgm:hierBranch val="init"/>
        </dgm:presLayoutVars>
      </dgm:prSet>
      <dgm:spPr/>
    </dgm:pt>
    <dgm:pt modelId="{6EA19A14-0B16-47F0-9369-76A14AA10D41}" type="pres">
      <dgm:prSet presAssocID="{85D57A20-3B38-407C-B3EE-BFCB4D35A200}" presName="rootComposite" presStyleCnt="0"/>
      <dgm:spPr/>
    </dgm:pt>
    <dgm:pt modelId="{C8EFA222-86C9-46BC-ADA5-A766C2974419}" type="pres">
      <dgm:prSet presAssocID="{85D57A20-3B38-407C-B3EE-BFCB4D35A200}" presName="rootText" presStyleLbl="node2" presStyleIdx="0" presStyleCnt="1" custScaleX="111513" custLinFactY="-100000" custLinFactNeighborX="165" custLinFactNeighborY="-198988">
        <dgm:presLayoutVars>
          <dgm:chPref val="3"/>
        </dgm:presLayoutVars>
      </dgm:prSet>
      <dgm:spPr/>
      <dgm:t>
        <a:bodyPr/>
        <a:lstStyle/>
        <a:p>
          <a:endParaRPr lang="es-ES"/>
        </a:p>
      </dgm:t>
    </dgm:pt>
    <dgm:pt modelId="{73BC3741-7160-4D06-B55A-FB13F49E985D}" type="pres">
      <dgm:prSet presAssocID="{85D57A20-3B38-407C-B3EE-BFCB4D35A200}" presName="rootConnector" presStyleLbl="node2" presStyleIdx="0" presStyleCnt="1"/>
      <dgm:spPr/>
      <dgm:t>
        <a:bodyPr/>
        <a:lstStyle/>
        <a:p>
          <a:endParaRPr lang="es-ES"/>
        </a:p>
      </dgm:t>
    </dgm:pt>
    <dgm:pt modelId="{B8777B60-9CF7-4A3B-8D54-B6F27F291796}" type="pres">
      <dgm:prSet presAssocID="{85D57A20-3B38-407C-B3EE-BFCB4D35A200}" presName="hierChild4" presStyleCnt="0"/>
      <dgm:spPr/>
    </dgm:pt>
    <dgm:pt modelId="{988A4794-14DD-4E6E-8B1D-DB190003D1E1}" type="pres">
      <dgm:prSet presAssocID="{85D57A20-3B38-407C-B3EE-BFCB4D35A200}" presName="hierChild5" presStyleCnt="0"/>
      <dgm:spPr/>
    </dgm:pt>
    <dgm:pt modelId="{6BDEBBBC-D798-473C-B405-3EEE148F09C8}" type="pres">
      <dgm:prSet presAssocID="{B2B63BBA-48E6-4C02-AC08-9EF49CEC711C}" presName="hierChild3" presStyleCnt="0"/>
      <dgm:spPr/>
    </dgm:pt>
  </dgm:ptLst>
  <dgm:cxnLst>
    <dgm:cxn modelId="{16C04F7F-8292-4125-A7E5-C92F2A4F87A4}" type="presOf" srcId="{B2B63BBA-48E6-4C02-AC08-9EF49CEC711C}" destId="{A50D925E-080F-4408-B988-6C3671A399C9}" srcOrd="1" destOrd="0" presId="urn:microsoft.com/office/officeart/2009/3/layout/HorizontalOrganizationChart"/>
    <dgm:cxn modelId="{996C8929-44B0-4FCE-B568-9122953CE238}" srcId="{B2B63BBA-48E6-4C02-AC08-9EF49CEC711C}" destId="{85D57A20-3B38-407C-B3EE-BFCB4D35A200}" srcOrd="0" destOrd="0" parTransId="{B84D67F2-06B8-4736-A308-9D9C7DFDC61E}" sibTransId="{251DCB1B-9CF5-4ED0-98FC-A7563271523F}"/>
    <dgm:cxn modelId="{63195C9A-5A69-48F2-8AFA-F3E7859B91DD}" type="presOf" srcId="{85D57A20-3B38-407C-B3EE-BFCB4D35A200}" destId="{C8EFA222-86C9-46BC-ADA5-A766C2974419}" srcOrd="0" destOrd="0" presId="urn:microsoft.com/office/officeart/2009/3/layout/HorizontalOrganizationChart"/>
    <dgm:cxn modelId="{9805E39C-E25A-4563-878E-73CD34FB2F71}" type="presOf" srcId="{85D57A20-3B38-407C-B3EE-BFCB4D35A200}" destId="{73BC3741-7160-4D06-B55A-FB13F49E985D}" srcOrd="1" destOrd="0" presId="urn:microsoft.com/office/officeart/2009/3/layout/HorizontalOrganizationChart"/>
    <dgm:cxn modelId="{86AA62D8-C97B-4F65-BE2F-4F138CB64727}" srcId="{8BB58EC6-0BD8-4D58-8C15-F077A5AC10BA}" destId="{B2B63BBA-48E6-4C02-AC08-9EF49CEC711C}" srcOrd="0" destOrd="0" parTransId="{E8CC0DFC-9B8B-473A-B8D3-E142B3BBB182}" sibTransId="{C7AFEBB2-4EEC-4A01-B1A5-9C532DC8156A}"/>
    <dgm:cxn modelId="{7A5DD5E8-CAC7-4CA6-BF96-1044FBED36E2}" type="presOf" srcId="{B2B63BBA-48E6-4C02-AC08-9EF49CEC711C}" destId="{5B16AAAA-F453-4A1C-B747-AB94C2BCE87C}" srcOrd="0" destOrd="0" presId="urn:microsoft.com/office/officeart/2009/3/layout/HorizontalOrganizationChart"/>
    <dgm:cxn modelId="{D53C1948-B298-42D8-A337-F845D47D4810}" type="presOf" srcId="{8BB58EC6-0BD8-4D58-8C15-F077A5AC10BA}" destId="{C385617B-5F9A-4CAD-B971-F85F1ED9EC66}" srcOrd="0" destOrd="0" presId="urn:microsoft.com/office/officeart/2009/3/layout/HorizontalOrganizationChart"/>
    <dgm:cxn modelId="{F515D137-4E35-422C-AED1-CF4E511771DF}" type="presOf" srcId="{B84D67F2-06B8-4736-A308-9D9C7DFDC61E}" destId="{A56C3462-4887-4DDE-A6B6-EED66A4EFC5F}" srcOrd="0" destOrd="0" presId="urn:microsoft.com/office/officeart/2009/3/layout/HorizontalOrganizationChart"/>
    <dgm:cxn modelId="{8A998059-692E-4ED8-8A84-5247CEF5842A}" type="presParOf" srcId="{C385617B-5F9A-4CAD-B971-F85F1ED9EC66}" destId="{227E226D-DD66-4342-83B1-D578888E06D8}" srcOrd="0" destOrd="0" presId="urn:microsoft.com/office/officeart/2009/3/layout/HorizontalOrganizationChart"/>
    <dgm:cxn modelId="{D1D5DD32-C7FA-473A-8283-CB6F6AEC330A}" type="presParOf" srcId="{227E226D-DD66-4342-83B1-D578888E06D8}" destId="{EF2CB588-92BE-452F-8607-B18C08F3A5DC}" srcOrd="0" destOrd="0" presId="urn:microsoft.com/office/officeart/2009/3/layout/HorizontalOrganizationChart"/>
    <dgm:cxn modelId="{C839B3A8-8A36-42C5-83EE-771A95412683}" type="presParOf" srcId="{EF2CB588-92BE-452F-8607-B18C08F3A5DC}" destId="{5B16AAAA-F453-4A1C-B747-AB94C2BCE87C}" srcOrd="0" destOrd="0" presId="urn:microsoft.com/office/officeart/2009/3/layout/HorizontalOrganizationChart"/>
    <dgm:cxn modelId="{2C9573D0-F3BD-4479-A57D-CC523599510C}" type="presParOf" srcId="{EF2CB588-92BE-452F-8607-B18C08F3A5DC}" destId="{A50D925E-080F-4408-B988-6C3671A399C9}" srcOrd="1" destOrd="0" presId="urn:microsoft.com/office/officeart/2009/3/layout/HorizontalOrganizationChart"/>
    <dgm:cxn modelId="{F9479957-8BE7-4673-B801-C07848C5DCE7}" type="presParOf" srcId="{227E226D-DD66-4342-83B1-D578888E06D8}" destId="{C288F48F-17AF-43F1-B61F-593432B6BDEA}" srcOrd="1" destOrd="0" presId="urn:microsoft.com/office/officeart/2009/3/layout/HorizontalOrganizationChart"/>
    <dgm:cxn modelId="{1AB367EA-9DBE-4959-B716-DC56C9579489}" type="presParOf" srcId="{C288F48F-17AF-43F1-B61F-593432B6BDEA}" destId="{A56C3462-4887-4DDE-A6B6-EED66A4EFC5F}" srcOrd="0" destOrd="0" presId="urn:microsoft.com/office/officeart/2009/3/layout/HorizontalOrganizationChart"/>
    <dgm:cxn modelId="{366C4065-2175-42BE-9D2C-8ED2DEBA2FBE}" type="presParOf" srcId="{C288F48F-17AF-43F1-B61F-593432B6BDEA}" destId="{55322C95-A2D3-47E2-B36E-7E09D7BBDB0D}" srcOrd="1" destOrd="0" presId="urn:microsoft.com/office/officeart/2009/3/layout/HorizontalOrganizationChart"/>
    <dgm:cxn modelId="{B99E30CF-CA00-42D2-B09E-0C5A1314C8EB}" type="presParOf" srcId="{55322C95-A2D3-47E2-B36E-7E09D7BBDB0D}" destId="{6EA19A14-0B16-47F0-9369-76A14AA10D41}" srcOrd="0" destOrd="0" presId="urn:microsoft.com/office/officeart/2009/3/layout/HorizontalOrganizationChart"/>
    <dgm:cxn modelId="{C51A7484-E64D-44E5-BACF-AE0ED28702BE}" type="presParOf" srcId="{6EA19A14-0B16-47F0-9369-76A14AA10D41}" destId="{C8EFA222-86C9-46BC-ADA5-A766C2974419}" srcOrd="0" destOrd="0" presId="urn:microsoft.com/office/officeart/2009/3/layout/HorizontalOrganizationChart"/>
    <dgm:cxn modelId="{B29FB3B4-61C4-4116-B321-A315D5553DF1}" type="presParOf" srcId="{6EA19A14-0B16-47F0-9369-76A14AA10D41}" destId="{73BC3741-7160-4D06-B55A-FB13F49E985D}" srcOrd="1" destOrd="0" presId="urn:microsoft.com/office/officeart/2009/3/layout/HorizontalOrganizationChart"/>
    <dgm:cxn modelId="{B46A8E51-833F-4503-B372-B84E35940F53}" type="presParOf" srcId="{55322C95-A2D3-47E2-B36E-7E09D7BBDB0D}" destId="{B8777B60-9CF7-4A3B-8D54-B6F27F291796}" srcOrd="1" destOrd="0" presId="urn:microsoft.com/office/officeart/2009/3/layout/HorizontalOrganizationChart"/>
    <dgm:cxn modelId="{98661E42-B13D-4D05-A43D-50177346C541}" type="presParOf" srcId="{55322C95-A2D3-47E2-B36E-7E09D7BBDB0D}" destId="{988A4794-14DD-4E6E-8B1D-DB190003D1E1}" srcOrd="2" destOrd="0" presId="urn:microsoft.com/office/officeart/2009/3/layout/HorizontalOrganizationChart"/>
    <dgm:cxn modelId="{608835A2-D51F-4ED4-8180-4637B11EA599}" type="presParOf" srcId="{227E226D-DD66-4342-83B1-D578888E06D8}" destId="{6BDEBBBC-D798-473C-B405-3EEE148F09C8}" srcOrd="2" destOrd="0" presId="urn:microsoft.com/office/officeart/2009/3/layout/HorizontalOrganizationChar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B58EC6-0BD8-4D58-8C15-F077A5AC10B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C"/>
        </a:p>
      </dgm:t>
    </dgm:pt>
    <dgm:pt modelId="{B2B63BBA-48E6-4C02-AC08-9EF49CEC711C}">
      <dgm:prSet custT="1"/>
      <dgm:spPr>
        <a:solidFill>
          <a:srgbClr val="0070C0"/>
        </a:solidFill>
      </dgm:spPr>
      <dgm:t>
        <a:bodyPr/>
        <a:lstStyle/>
        <a:p>
          <a:r>
            <a:rPr lang="es-EC" sz="1800" dirty="0"/>
            <a:t>Desacoplamiento cinemático:</a:t>
          </a:r>
        </a:p>
      </dgm:t>
    </dgm:pt>
    <dgm:pt modelId="{E8CC0DFC-9B8B-473A-B8D3-E142B3BBB182}" type="parTrans" cxnId="{86AA62D8-C97B-4F65-BE2F-4F138CB64727}">
      <dgm:prSet/>
      <dgm:spPr/>
      <dgm:t>
        <a:bodyPr/>
        <a:lstStyle/>
        <a:p>
          <a:endParaRPr lang="es-EC"/>
        </a:p>
      </dgm:t>
    </dgm:pt>
    <dgm:pt modelId="{C7AFEBB2-4EEC-4A01-B1A5-9C532DC8156A}" type="sibTrans" cxnId="{86AA62D8-C97B-4F65-BE2F-4F138CB64727}">
      <dgm:prSet/>
      <dgm:spPr/>
      <dgm:t>
        <a:bodyPr/>
        <a:lstStyle/>
        <a:p>
          <a:endParaRPr lang="es-EC"/>
        </a:p>
      </dgm:t>
    </dgm:pt>
    <dgm:pt modelId="{85D57A20-3B38-407C-B3EE-BFCB4D35A200}">
      <dgm:prSet custT="1"/>
      <dgm:spPr>
        <a:solidFill>
          <a:srgbClr val="00B050"/>
        </a:solidFill>
      </dgm:spPr>
      <dgm:t>
        <a:bodyPr/>
        <a:lstStyle/>
        <a:p>
          <a:r>
            <a:rPr lang="es-EC" sz="2400" dirty="0"/>
            <a:t>Cinemática inversa de orientación</a:t>
          </a:r>
        </a:p>
      </dgm:t>
    </dgm:pt>
    <dgm:pt modelId="{B84D67F2-06B8-4736-A308-9D9C7DFDC61E}" type="parTrans" cxnId="{996C8929-44B0-4FCE-B568-9122953CE238}">
      <dgm:prSet/>
      <dgm:spPr/>
      <dgm:t>
        <a:bodyPr/>
        <a:lstStyle/>
        <a:p>
          <a:endParaRPr lang="es-EC"/>
        </a:p>
      </dgm:t>
    </dgm:pt>
    <dgm:pt modelId="{251DCB1B-9CF5-4ED0-98FC-A7563271523F}" type="sibTrans" cxnId="{996C8929-44B0-4FCE-B568-9122953CE238}">
      <dgm:prSet/>
      <dgm:spPr/>
      <dgm:t>
        <a:bodyPr/>
        <a:lstStyle/>
        <a:p>
          <a:endParaRPr lang="es-EC"/>
        </a:p>
      </dgm:t>
    </dgm:pt>
    <dgm:pt modelId="{C385617B-5F9A-4CAD-B971-F85F1ED9EC66}" type="pres">
      <dgm:prSet presAssocID="{8BB58EC6-0BD8-4D58-8C15-F077A5AC10BA}" presName="hierChild1" presStyleCnt="0">
        <dgm:presLayoutVars>
          <dgm:orgChart val="1"/>
          <dgm:chPref val="1"/>
          <dgm:dir/>
          <dgm:animOne val="branch"/>
          <dgm:animLvl val="lvl"/>
          <dgm:resizeHandles/>
        </dgm:presLayoutVars>
      </dgm:prSet>
      <dgm:spPr/>
      <dgm:t>
        <a:bodyPr/>
        <a:lstStyle/>
        <a:p>
          <a:endParaRPr lang="es-ES"/>
        </a:p>
      </dgm:t>
    </dgm:pt>
    <dgm:pt modelId="{227E226D-DD66-4342-83B1-D578888E06D8}" type="pres">
      <dgm:prSet presAssocID="{B2B63BBA-48E6-4C02-AC08-9EF49CEC711C}" presName="hierRoot1" presStyleCnt="0">
        <dgm:presLayoutVars>
          <dgm:hierBranch val="init"/>
        </dgm:presLayoutVars>
      </dgm:prSet>
      <dgm:spPr/>
    </dgm:pt>
    <dgm:pt modelId="{EF2CB588-92BE-452F-8607-B18C08F3A5DC}" type="pres">
      <dgm:prSet presAssocID="{B2B63BBA-48E6-4C02-AC08-9EF49CEC711C}" presName="rootComposite1" presStyleCnt="0"/>
      <dgm:spPr/>
    </dgm:pt>
    <dgm:pt modelId="{5B16AAAA-F453-4A1C-B747-AB94C2BCE87C}" type="pres">
      <dgm:prSet presAssocID="{B2B63BBA-48E6-4C02-AC08-9EF49CEC711C}" presName="rootText1" presStyleLbl="node0" presStyleIdx="0" presStyleCnt="1" custScaleX="70450" custScaleY="88503">
        <dgm:presLayoutVars>
          <dgm:chPref val="3"/>
        </dgm:presLayoutVars>
      </dgm:prSet>
      <dgm:spPr/>
      <dgm:t>
        <a:bodyPr/>
        <a:lstStyle/>
        <a:p>
          <a:endParaRPr lang="es-ES"/>
        </a:p>
      </dgm:t>
    </dgm:pt>
    <dgm:pt modelId="{A50D925E-080F-4408-B988-6C3671A399C9}" type="pres">
      <dgm:prSet presAssocID="{B2B63BBA-48E6-4C02-AC08-9EF49CEC711C}" presName="rootConnector1" presStyleLbl="node1" presStyleIdx="0" presStyleCnt="0"/>
      <dgm:spPr/>
      <dgm:t>
        <a:bodyPr/>
        <a:lstStyle/>
        <a:p>
          <a:endParaRPr lang="es-ES"/>
        </a:p>
      </dgm:t>
    </dgm:pt>
    <dgm:pt modelId="{C288F48F-17AF-43F1-B61F-593432B6BDEA}" type="pres">
      <dgm:prSet presAssocID="{B2B63BBA-48E6-4C02-AC08-9EF49CEC711C}" presName="hierChild2" presStyleCnt="0"/>
      <dgm:spPr/>
    </dgm:pt>
    <dgm:pt modelId="{A56C3462-4887-4DDE-A6B6-EED66A4EFC5F}" type="pres">
      <dgm:prSet presAssocID="{B84D67F2-06B8-4736-A308-9D9C7DFDC61E}" presName="Name64" presStyleLbl="parChTrans1D2" presStyleIdx="0" presStyleCnt="1"/>
      <dgm:spPr/>
      <dgm:t>
        <a:bodyPr/>
        <a:lstStyle/>
        <a:p>
          <a:endParaRPr lang="es-ES"/>
        </a:p>
      </dgm:t>
    </dgm:pt>
    <dgm:pt modelId="{55322C95-A2D3-47E2-B36E-7E09D7BBDB0D}" type="pres">
      <dgm:prSet presAssocID="{85D57A20-3B38-407C-B3EE-BFCB4D35A200}" presName="hierRoot2" presStyleCnt="0">
        <dgm:presLayoutVars>
          <dgm:hierBranch val="init"/>
        </dgm:presLayoutVars>
      </dgm:prSet>
      <dgm:spPr/>
    </dgm:pt>
    <dgm:pt modelId="{6EA19A14-0B16-47F0-9369-76A14AA10D41}" type="pres">
      <dgm:prSet presAssocID="{85D57A20-3B38-407C-B3EE-BFCB4D35A200}" presName="rootComposite" presStyleCnt="0"/>
      <dgm:spPr/>
    </dgm:pt>
    <dgm:pt modelId="{C8EFA222-86C9-46BC-ADA5-A766C2974419}" type="pres">
      <dgm:prSet presAssocID="{85D57A20-3B38-407C-B3EE-BFCB4D35A200}" presName="rootText" presStyleLbl="node2" presStyleIdx="0" presStyleCnt="1" custScaleX="111513" custLinFactY="-100000" custLinFactNeighborX="165" custLinFactNeighborY="-198988">
        <dgm:presLayoutVars>
          <dgm:chPref val="3"/>
        </dgm:presLayoutVars>
      </dgm:prSet>
      <dgm:spPr/>
      <dgm:t>
        <a:bodyPr/>
        <a:lstStyle/>
        <a:p>
          <a:endParaRPr lang="es-ES"/>
        </a:p>
      </dgm:t>
    </dgm:pt>
    <dgm:pt modelId="{73BC3741-7160-4D06-B55A-FB13F49E985D}" type="pres">
      <dgm:prSet presAssocID="{85D57A20-3B38-407C-B3EE-BFCB4D35A200}" presName="rootConnector" presStyleLbl="node2" presStyleIdx="0" presStyleCnt="1"/>
      <dgm:spPr/>
      <dgm:t>
        <a:bodyPr/>
        <a:lstStyle/>
        <a:p>
          <a:endParaRPr lang="es-ES"/>
        </a:p>
      </dgm:t>
    </dgm:pt>
    <dgm:pt modelId="{B8777B60-9CF7-4A3B-8D54-B6F27F291796}" type="pres">
      <dgm:prSet presAssocID="{85D57A20-3B38-407C-B3EE-BFCB4D35A200}" presName="hierChild4" presStyleCnt="0"/>
      <dgm:spPr/>
    </dgm:pt>
    <dgm:pt modelId="{988A4794-14DD-4E6E-8B1D-DB190003D1E1}" type="pres">
      <dgm:prSet presAssocID="{85D57A20-3B38-407C-B3EE-BFCB4D35A200}" presName="hierChild5" presStyleCnt="0"/>
      <dgm:spPr/>
    </dgm:pt>
    <dgm:pt modelId="{6BDEBBBC-D798-473C-B405-3EEE148F09C8}" type="pres">
      <dgm:prSet presAssocID="{B2B63BBA-48E6-4C02-AC08-9EF49CEC711C}" presName="hierChild3" presStyleCnt="0"/>
      <dgm:spPr/>
    </dgm:pt>
  </dgm:ptLst>
  <dgm:cxnLst>
    <dgm:cxn modelId="{16C04F7F-8292-4125-A7E5-C92F2A4F87A4}" type="presOf" srcId="{B2B63BBA-48E6-4C02-AC08-9EF49CEC711C}" destId="{A50D925E-080F-4408-B988-6C3671A399C9}" srcOrd="1" destOrd="0" presId="urn:microsoft.com/office/officeart/2009/3/layout/HorizontalOrganizationChart"/>
    <dgm:cxn modelId="{996C8929-44B0-4FCE-B568-9122953CE238}" srcId="{B2B63BBA-48E6-4C02-AC08-9EF49CEC711C}" destId="{85D57A20-3B38-407C-B3EE-BFCB4D35A200}" srcOrd="0" destOrd="0" parTransId="{B84D67F2-06B8-4736-A308-9D9C7DFDC61E}" sibTransId="{251DCB1B-9CF5-4ED0-98FC-A7563271523F}"/>
    <dgm:cxn modelId="{63195C9A-5A69-48F2-8AFA-F3E7859B91DD}" type="presOf" srcId="{85D57A20-3B38-407C-B3EE-BFCB4D35A200}" destId="{C8EFA222-86C9-46BC-ADA5-A766C2974419}" srcOrd="0" destOrd="0" presId="urn:microsoft.com/office/officeart/2009/3/layout/HorizontalOrganizationChart"/>
    <dgm:cxn modelId="{9805E39C-E25A-4563-878E-73CD34FB2F71}" type="presOf" srcId="{85D57A20-3B38-407C-B3EE-BFCB4D35A200}" destId="{73BC3741-7160-4D06-B55A-FB13F49E985D}" srcOrd="1" destOrd="0" presId="urn:microsoft.com/office/officeart/2009/3/layout/HorizontalOrganizationChart"/>
    <dgm:cxn modelId="{86AA62D8-C97B-4F65-BE2F-4F138CB64727}" srcId="{8BB58EC6-0BD8-4D58-8C15-F077A5AC10BA}" destId="{B2B63BBA-48E6-4C02-AC08-9EF49CEC711C}" srcOrd="0" destOrd="0" parTransId="{E8CC0DFC-9B8B-473A-B8D3-E142B3BBB182}" sibTransId="{C7AFEBB2-4EEC-4A01-B1A5-9C532DC8156A}"/>
    <dgm:cxn modelId="{7A5DD5E8-CAC7-4CA6-BF96-1044FBED36E2}" type="presOf" srcId="{B2B63BBA-48E6-4C02-AC08-9EF49CEC711C}" destId="{5B16AAAA-F453-4A1C-B747-AB94C2BCE87C}" srcOrd="0" destOrd="0" presId="urn:microsoft.com/office/officeart/2009/3/layout/HorizontalOrganizationChart"/>
    <dgm:cxn modelId="{D53C1948-B298-42D8-A337-F845D47D4810}" type="presOf" srcId="{8BB58EC6-0BD8-4D58-8C15-F077A5AC10BA}" destId="{C385617B-5F9A-4CAD-B971-F85F1ED9EC66}" srcOrd="0" destOrd="0" presId="urn:microsoft.com/office/officeart/2009/3/layout/HorizontalOrganizationChart"/>
    <dgm:cxn modelId="{F515D137-4E35-422C-AED1-CF4E511771DF}" type="presOf" srcId="{B84D67F2-06B8-4736-A308-9D9C7DFDC61E}" destId="{A56C3462-4887-4DDE-A6B6-EED66A4EFC5F}" srcOrd="0" destOrd="0" presId="urn:microsoft.com/office/officeart/2009/3/layout/HorizontalOrganizationChart"/>
    <dgm:cxn modelId="{8A998059-692E-4ED8-8A84-5247CEF5842A}" type="presParOf" srcId="{C385617B-5F9A-4CAD-B971-F85F1ED9EC66}" destId="{227E226D-DD66-4342-83B1-D578888E06D8}" srcOrd="0" destOrd="0" presId="urn:microsoft.com/office/officeart/2009/3/layout/HorizontalOrganizationChart"/>
    <dgm:cxn modelId="{D1D5DD32-C7FA-473A-8283-CB6F6AEC330A}" type="presParOf" srcId="{227E226D-DD66-4342-83B1-D578888E06D8}" destId="{EF2CB588-92BE-452F-8607-B18C08F3A5DC}" srcOrd="0" destOrd="0" presId="urn:microsoft.com/office/officeart/2009/3/layout/HorizontalOrganizationChart"/>
    <dgm:cxn modelId="{C839B3A8-8A36-42C5-83EE-771A95412683}" type="presParOf" srcId="{EF2CB588-92BE-452F-8607-B18C08F3A5DC}" destId="{5B16AAAA-F453-4A1C-B747-AB94C2BCE87C}" srcOrd="0" destOrd="0" presId="urn:microsoft.com/office/officeart/2009/3/layout/HorizontalOrganizationChart"/>
    <dgm:cxn modelId="{2C9573D0-F3BD-4479-A57D-CC523599510C}" type="presParOf" srcId="{EF2CB588-92BE-452F-8607-B18C08F3A5DC}" destId="{A50D925E-080F-4408-B988-6C3671A399C9}" srcOrd="1" destOrd="0" presId="urn:microsoft.com/office/officeart/2009/3/layout/HorizontalOrganizationChart"/>
    <dgm:cxn modelId="{F9479957-8BE7-4673-B801-C07848C5DCE7}" type="presParOf" srcId="{227E226D-DD66-4342-83B1-D578888E06D8}" destId="{C288F48F-17AF-43F1-B61F-593432B6BDEA}" srcOrd="1" destOrd="0" presId="urn:microsoft.com/office/officeart/2009/3/layout/HorizontalOrganizationChart"/>
    <dgm:cxn modelId="{1AB367EA-9DBE-4959-B716-DC56C9579489}" type="presParOf" srcId="{C288F48F-17AF-43F1-B61F-593432B6BDEA}" destId="{A56C3462-4887-4DDE-A6B6-EED66A4EFC5F}" srcOrd="0" destOrd="0" presId="urn:microsoft.com/office/officeart/2009/3/layout/HorizontalOrganizationChart"/>
    <dgm:cxn modelId="{366C4065-2175-42BE-9D2C-8ED2DEBA2FBE}" type="presParOf" srcId="{C288F48F-17AF-43F1-B61F-593432B6BDEA}" destId="{55322C95-A2D3-47E2-B36E-7E09D7BBDB0D}" srcOrd="1" destOrd="0" presId="urn:microsoft.com/office/officeart/2009/3/layout/HorizontalOrganizationChart"/>
    <dgm:cxn modelId="{B99E30CF-CA00-42D2-B09E-0C5A1314C8EB}" type="presParOf" srcId="{55322C95-A2D3-47E2-B36E-7E09D7BBDB0D}" destId="{6EA19A14-0B16-47F0-9369-76A14AA10D41}" srcOrd="0" destOrd="0" presId="urn:microsoft.com/office/officeart/2009/3/layout/HorizontalOrganizationChart"/>
    <dgm:cxn modelId="{C51A7484-E64D-44E5-BACF-AE0ED28702BE}" type="presParOf" srcId="{6EA19A14-0B16-47F0-9369-76A14AA10D41}" destId="{C8EFA222-86C9-46BC-ADA5-A766C2974419}" srcOrd="0" destOrd="0" presId="urn:microsoft.com/office/officeart/2009/3/layout/HorizontalOrganizationChart"/>
    <dgm:cxn modelId="{B29FB3B4-61C4-4116-B321-A315D5553DF1}" type="presParOf" srcId="{6EA19A14-0B16-47F0-9369-76A14AA10D41}" destId="{73BC3741-7160-4D06-B55A-FB13F49E985D}" srcOrd="1" destOrd="0" presId="urn:microsoft.com/office/officeart/2009/3/layout/HorizontalOrganizationChart"/>
    <dgm:cxn modelId="{B46A8E51-833F-4503-B372-B84E35940F53}" type="presParOf" srcId="{55322C95-A2D3-47E2-B36E-7E09D7BBDB0D}" destId="{B8777B60-9CF7-4A3B-8D54-B6F27F291796}" srcOrd="1" destOrd="0" presId="urn:microsoft.com/office/officeart/2009/3/layout/HorizontalOrganizationChart"/>
    <dgm:cxn modelId="{98661E42-B13D-4D05-A43D-50177346C541}" type="presParOf" srcId="{55322C95-A2D3-47E2-B36E-7E09D7BBDB0D}" destId="{988A4794-14DD-4E6E-8B1D-DB190003D1E1}" srcOrd="2" destOrd="0" presId="urn:microsoft.com/office/officeart/2009/3/layout/HorizontalOrganizationChart"/>
    <dgm:cxn modelId="{608835A2-D51F-4ED4-8180-4637B11EA599}" type="presParOf" srcId="{227E226D-DD66-4342-83B1-D578888E06D8}" destId="{6BDEBBBC-D798-473C-B405-3EEE148F09C8}"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821384-6A28-4705-8E29-D5FC7676E9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AD14D766-A46E-4960-9E6B-CF446B6A27EF}">
      <dgm:prSet custT="1"/>
      <dgm:spPr/>
      <dgm:t>
        <a:bodyPr/>
        <a:lstStyle/>
        <a:p>
          <a:r>
            <a:rPr lang="es-EC" sz="2800" dirty="0"/>
            <a:t>ISO 9283</a:t>
          </a:r>
        </a:p>
      </dgm:t>
    </dgm:pt>
    <dgm:pt modelId="{330C0E79-9D0D-486B-8BC5-9E8FA42974FF}" type="parTrans" cxnId="{8C0A5005-C479-4EF2-A5D7-7402A5859A47}">
      <dgm:prSet/>
      <dgm:spPr/>
      <dgm:t>
        <a:bodyPr/>
        <a:lstStyle/>
        <a:p>
          <a:endParaRPr lang="es-EC"/>
        </a:p>
      </dgm:t>
    </dgm:pt>
    <dgm:pt modelId="{843CBD59-E01D-49BD-A2F4-726CA1FF749D}" type="sibTrans" cxnId="{8C0A5005-C479-4EF2-A5D7-7402A5859A47}">
      <dgm:prSet/>
      <dgm:spPr/>
      <dgm:t>
        <a:bodyPr/>
        <a:lstStyle/>
        <a:p>
          <a:endParaRPr lang="es-EC"/>
        </a:p>
      </dgm:t>
    </dgm:pt>
    <dgm:pt modelId="{BBA33FB7-B741-406C-9F92-839232A6C1F5}">
      <dgm:prSet custT="1"/>
      <dgm:spPr>
        <a:solidFill>
          <a:srgbClr val="0070C0"/>
        </a:solidFill>
      </dgm:spPr>
      <dgm:t>
        <a:bodyPr/>
        <a:lstStyle/>
        <a:p>
          <a:r>
            <a:rPr lang="es-EC" sz="2800"/>
            <a:t>Exactitud</a:t>
          </a:r>
        </a:p>
      </dgm:t>
    </dgm:pt>
    <dgm:pt modelId="{0992AF7B-9F7C-435F-B783-F2CF83FEF8D6}" type="parTrans" cxnId="{D3784587-CA82-4DC7-ADB6-8CA5EE9F4204}">
      <dgm:prSet/>
      <dgm:spPr/>
      <dgm:t>
        <a:bodyPr/>
        <a:lstStyle/>
        <a:p>
          <a:endParaRPr lang="es-EC"/>
        </a:p>
      </dgm:t>
    </dgm:pt>
    <dgm:pt modelId="{DC3E506E-1C10-46D4-A665-A3DDA6BFA39C}" type="sibTrans" cxnId="{D3784587-CA82-4DC7-ADB6-8CA5EE9F4204}">
      <dgm:prSet/>
      <dgm:spPr/>
      <dgm:t>
        <a:bodyPr/>
        <a:lstStyle/>
        <a:p>
          <a:endParaRPr lang="es-EC"/>
        </a:p>
      </dgm:t>
    </dgm:pt>
    <dgm:pt modelId="{AC764C5D-9D8B-4133-A7AE-9237E948A9FD}">
      <dgm:prSet custT="1"/>
      <dgm:spPr>
        <a:solidFill>
          <a:srgbClr val="0070C0"/>
        </a:solidFill>
      </dgm:spPr>
      <dgm:t>
        <a:bodyPr/>
        <a:lstStyle/>
        <a:p>
          <a:r>
            <a:rPr lang="es-EC" sz="2800" dirty="0"/>
            <a:t>Repetibilidad</a:t>
          </a:r>
        </a:p>
      </dgm:t>
    </dgm:pt>
    <dgm:pt modelId="{FB108D2B-F70E-48F5-BA8D-6DAF74F2BC33}" type="parTrans" cxnId="{A252A542-53E0-4D1B-A372-16DCD46FB051}">
      <dgm:prSet/>
      <dgm:spPr/>
      <dgm:t>
        <a:bodyPr/>
        <a:lstStyle/>
        <a:p>
          <a:endParaRPr lang="es-EC"/>
        </a:p>
      </dgm:t>
    </dgm:pt>
    <dgm:pt modelId="{A698CF2C-6690-410E-BE0E-1150F06CA96D}" type="sibTrans" cxnId="{A252A542-53E0-4D1B-A372-16DCD46FB051}">
      <dgm:prSet/>
      <dgm:spPr/>
      <dgm:t>
        <a:bodyPr/>
        <a:lstStyle/>
        <a:p>
          <a:endParaRPr lang="es-EC"/>
        </a:p>
      </dgm:t>
    </dgm:pt>
    <dgm:pt modelId="{D6C7FBD4-7907-42A1-B9D6-50316A19EBA7}">
      <dgm:prSet custT="1"/>
      <dgm:spPr>
        <a:solidFill>
          <a:srgbClr val="0070C0"/>
        </a:solidFill>
      </dgm:spPr>
      <dgm:t>
        <a:bodyPr/>
        <a:lstStyle/>
        <a:p>
          <a:r>
            <a:rPr lang="es-EC" sz="2800" dirty="0"/>
            <a:t>Tiempo de estabilización</a:t>
          </a:r>
        </a:p>
      </dgm:t>
    </dgm:pt>
    <dgm:pt modelId="{E27E2427-2091-4158-8037-BE706171A275}" type="parTrans" cxnId="{68D5B564-07D1-4B23-978A-357645325BA4}">
      <dgm:prSet/>
      <dgm:spPr/>
      <dgm:t>
        <a:bodyPr/>
        <a:lstStyle/>
        <a:p>
          <a:endParaRPr lang="es-EC"/>
        </a:p>
      </dgm:t>
    </dgm:pt>
    <dgm:pt modelId="{3A198DF7-33A5-4891-AF16-6A09CBC222DF}" type="sibTrans" cxnId="{68D5B564-07D1-4B23-978A-357645325BA4}">
      <dgm:prSet/>
      <dgm:spPr/>
      <dgm:t>
        <a:bodyPr/>
        <a:lstStyle/>
        <a:p>
          <a:endParaRPr lang="es-EC"/>
        </a:p>
      </dgm:t>
    </dgm:pt>
    <dgm:pt modelId="{D43C4D29-C625-4911-850A-9C101D5B8CDE}" type="pres">
      <dgm:prSet presAssocID="{7F821384-6A28-4705-8E29-D5FC7676E943}" presName="hierChild1" presStyleCnt="0">
        <dgm:presLayoutVars>
          <dgm:orgChart val="1"/>
          <dgm:chPref val="1"/>
          <dgm:dir/>
          <dgm:animOne val="branch"/>
          <dgm:animLvl val="lvl"/>
          <dgm:resizeHandles/>
        </dgm:presLayoutVars>
      </dgm:prSet>
      <dgm:spPr/>
      <dgm:t>
        <a:bodyPr/>
        <a:lstStyle/>
        <a:p>
          <a:endParaRPr lang="es-ES"/>
        </a:p>
      </dgm:t>
    </dgm:pt>
    <dgm:pt modelId="{FE1452A6-67E0-4735-B9AE-AA2A245E102A}" type="pres">
      <dgm:prSet presAssocID="{AD14D766-A46E-4960-9E6B-CF446B6A27EF}" presName="hierRoot1" presStyleCnt="0">
        <dgm:presLayoutVars>
          <dgm:hierBranch val="init"/>
        </dgm:presLayoutVars>
      </dgm:prSet>
      <dgm:spPr/>
    </dgm:pt>
    <dgm:pt modelId="{243CEFCE-B98C-487E-BB9C-43A387BB21D5}" type="pres">
      <dgm:prSet presAssocID="{AD14D766-A46E-4960-9E6B-CF446B6A27EF}" presName="rootComposite1" presStyleCnt="0"/>
      <dgm:spPr/>
    </dgm:pt>
    <dgm:pt modelId="{AAF6E575-D83F-4F98-8FC4-503110F8EC05}" type="pres">
      <dgm:prSet presAssocID="{AD14D766-A46E-4960-9E6B-CF446B6A27EF}" presName="rootText1" presStyleLbl="node0" presStyleIdx="0" presStyleCnt="1" custScaleY="48767" custLinFactNeighborX="-57483">
        <dgm:presLayoutVars>
          <dgm:chPref val="3"/>
        </dgm:presLayoutVars>
      </dgm:prSet>
      <dgm:spPr/>
      <dgm:t>
        <a:bodyPr/>
        <a:lstStyle/>
        <a:p>
          <a:endParaRPr lang="es-ES"/>
        </a:p>
      </dgm:t>
    </dgm:pt>
    <dgm:pt modelId="{D7D49CC0-08FA-4035-B9DA-30D06066342C}" type="pres">
      <dgm:prSet presAssocID="{AD14D766-A46E-4960-9E6B-CF446B6A27EF}" presName="rootConnector1" presStyleLbl="node1" presStyleIdx="0" presStyleCnt="0"/>
      <dgm:spPr/>
      <dgm:t>
        <a:bodyPr/>
        <a:lstStyle/>
        <a:p>
          <a:endParaRPr lang="es-ES"/>
        </a:p>
      </dgm:t>
    </dgm:pt>
    <dgm:pt modelId="{8CB88B10-A9E0-41D7-BDFB-9213E466965D}" type="pres">
      <dgm:prSet presAssocID="{AD14D766-A46E-4960-9E6B-CF446B6A27EF}" presName="hierChild2" presStyleCnt="0"/>
      <dgm:spPr/>
    </dgm:pt>
    <dgm:pt modelId="{543B3F7B-53E0-4BFE-AD15-9A45F96B45AB}" type="pres">
      <dgm:prSet presAssocID="{0992AF7B-9F7C-435F-B783-F2CF83FEF8D6}" presName="Name37" presStyleLbl="parChTrans1D2" presStyleIdx="0" presStyleCnt="3"/>
      <dgm:spPr/>
      <dgm:t>
        <a:bodyPr/>
        <a:lstStyle/>
        <a:p>
          <a:endParaRPr lang="es-ES"/>
        </a:p>
      </dgm:t>
    </dgm:pt>
    <dgm:pt modelId="{74A67CC6-DC49-4DFA-9A74-4C8385EB766E}" type="pres">
      <dgm:prSet presAssocID="{BBA33FB7-B741-406C-9F92-839232A6C1F5}" presName="hierRoot2" presStyleCnt="0">
        <dgm:presLayoutVars>
          <dgm:hierBranch val="init"/>
        </dgm:presLayoutVars>
      </dgm:prSet>
      <dgm:spPr/>
    </dgm:pt>
    <dgm:pt modelId="{955AF256-C323-4974-8116-FBC69CB758E9}" type="pres">
      <dgm:prSet presAssocID="{BBA33FB7-B741-406C-9F92-839232A6C1F5}" presName="rootComposite" presStyleCnt="0"/>
      <dgm:spPr/>
    </dgm:pt>
    <dgm:pt modelId="{A68E96A8-B42B-42D0-87D3-1F374F254FE8}" type="pres">
      <dgm:prSet presAssocID="{BBA33FB7-B741-406C-9F92-839232A6C1F5}" presName="rootText" presStyleLbl="node2" presStyleIdx="0" presStyleCnt="3" custScaleY="67408">
        <dgm:presLayoutVars>
          <dgm:chPref val="3"/>
        </dgm:presLayoutVars>
      </dgm:prSet>
      <dgm:spPr/>
      <dgm:t>
        <a:bodyPr/>
        <a:lstStyle/>
        <a:p>
          <a:endParaRPr lang="es-ES"/>
        </a:p>
      </dgm:t>
    </dgm:pt>
    <dgm:pt modelId="{B198464A-F5F8-4E7A-B941-649C8EAEFF1A}" type="pres">
      <dgm:prSet presAssocID="{BBA33FB7-B741-406C-9F92-839232A6C1F5}" presName="rootConnector" presStyleLbl="node2" presStyleIdx="0" presStyleCnt="3"/>
      <dgm:spPr/>
      <dgm:t>
        <a:bodyPr/>
        <a:lstStyle/>
        <a:p>
          <a:endParaRPr lang="es-ES"/>
        </a:p>
      </dgm:t>
    </dgm:pt>
    <dgm:pt modelId="{C2172C87-59A1-43C2-AFBE-719B34562074}" type="pres">
      <dgm:prSet presAssocID="{BBA33FB7-B741-406C-9F92-839232A6C1F5}" presName="hierChild4" presStyleCnt="0"/>
      <dgm:spPr/>
    </dgm:pt>
    <dgm:pt modelId="{348C84C7-70E7-461F-9E3A-53E8B888CB74}" type="pres">
      <dgm:prSet presAssocID="{BBA33FB7-B741-406C-9F92-839232A6C1F5}" presName="hierChild5" presStyleCnt="0"/>
      <dgm:spPr/>
    </dgm:pt>
    <dgm:pt modelId="{57B6E9AE-C466-4F07-BBFE-8D4DCBD12690}" type="pres">
      <dgm:prSet presAssocID="{FB108D2B-F70E-48F5-BA8D-6DAF74F2BC33}" presName="Name37" presStyleLbl="parChTrans1D2" presStyleIdx="1" presStyleCnt="3"/>
      <dgm:spPr/>
      <dgm:t>
        <a:bodyPr/>
        <a:lstStyle/>
        <a:p>
          <a:endParaRPr lang="es-ES"/>
        </a:p>
      </dgm:t>
    </dgm:pt>
    <dgm:pt modelId="{35DD1F3E-322F-45FD-9D52-A0FC9A61650C}" type="pres">
      <dgm:prSet presAssocID="{AC764C5D-9D8B-4133-A7AE-9237E948A9FD}" presName="hierRoot2" presStyleCnt="0">
        <dgm:presLayoutVars>
          <dgm:hierBranch val="init"/>
        </dgm:presLayoutVars>
      </dgm:prSet>
      <dgm:spPr/>
    </dgm:pt>
    <dgm:pt modelId="{72202463-F3F9-4969-B0FB-DCF556B17FA6}" type="pres">
      <dgm:prSet presAssocID="{AC764C5D-9D8B-4133-A7AE-9237E948A9FD}" presName="rootComposite" presStyleCnt="0"/>
      <dgm:spPr/>
    </dgm:pt>
    <dgm:pt modelId="{ABA0C250-905B-4C49-AF13-B728DAA6C957}" type="pres">
      <dgm:prSet presAssocID="{AC764C5D-9D8B-4133-A7AE-9237E948A9FD}" presName="rootText" presStyleLbl="node2" presStyleIdx="1" presStyleCnt="3" custScaleY="67408">
        <dgm:presLayoutVars>
          <dgm:chPref val="3"/>
        </dgm:presLayoutVars>
      </dgm:prSet>
      <dgm:spPr/>
      <dgm:t>
        <a:bodyPr/>
        <a:lstStyle/>
        <a:p>
          <a:endParaRPr lang="es-ES"/>
        </a:p>
      </dgm:t>
    </dgm:pt>
    <dgm:pt modelId="{3AA79313-A6A4-439B-A64D-B2C3E3620229}" type="pres">
      <dgm:prSet presAssocID="{AC764C5D-9D8B-4133-A7AE-9237E948A9FD}" presName="rootConnector" presStyleLbl="node2" presStyleIdx="1" presStyleCnt="3"/>
      <dgm:spPr/>
      <dgm:t>
        <a:bodyPr/>
        <a:lstStyle/>
        <a:p>
          <a:endParaRPr lang="es-ES"/>
        </a:p>
      </dgm:t>
    </dgm:pt>
    <dgm:pt modelId="{436FCED6-9F73-4FD4-920D-F4332E4F2BC7}" type="pres">
      <dgm:prSet presAssocID="{AC764C5D-9D8B-4133-A7AE-9237E948A9FD}" presName="hierChild4" presStyleCnt="0"/>
      <dgm:spPr/>
    </dgm:pt>
    <dgm:pt modelId="{DF254DF2-5708-475B-A430-A3D9D6F3F9CD}" type="pres">
      <dgm:prSet presAssocID="{AC764C5D-9D8B-4133-A7AE-9237E948A9FD}" presName="hierChild5" presStyleCnt="0"/>
      <dgm:spPr/>
    </dgm:pt>
    <dgm:pt modelId="{AE49BDD5-0101-4F6C-8940-FD7781F33C8C}" type="pres">
      <dgm:prSet presAssocID="{E27E2427-2091-4158-8037-BE706171A275}" presName="Name37" presStyleLbl="parChTrans1D2" presStyleIdx="2" presStyleCnt="3"/>
      <dgm:spPr/>
      <dgm:t>
        <a:bodyPr/>
        <a:lstStyle/>
        <a:p>
          <a:endParaRPr lang="es-ES"/>
        </a:p>
      </dgm:t>
    </dgm:pt>
    <dgm:pt modelId="{83D8BA03-2DE6-439C-82B3-71FDB690533C}" type="pres">
      <dgm:prSet presAssocID="{D6C7FBD4-7907-42A1-B9D6-50316A19EBA7}" presName="hierRoot2" presStyleCnt="0">
        <dgm:presLayoutVars>
          <dgm:hierBranch val="init"/>
        </dgm:presLayoutVars>
      </dgm:prSet>
      <dgm:spPr/>
    </dgm:pt>
    <dgm:pt modelId="{E19BFBA2-E822-4D1D-B1F8-C355EE428741}" type="pres">
      <dgm:prSet presAssocID="{D6C7FBD4-7907-42A1-B9D6-50316A19EBA7}" presName="rootComposite" presStyleCnt="0"/>
      <dgm:spPr/>
    </dgm:pt>
    <dgm:pt modelId="{AB15F92B-DE14-44D6-A81D-4F8B249E3E51}" type="pres">
      <dgm:prSet presAssocID="{D6C7FBD4-7907-42A1-B9D6-50316A19EBA7}" presName="rootText" presStyleLbl="node2" presStyleIdx="2" presStyleCnt="3" custScaleY="67408">
        <dgm:presLayoutVars>
          <dgm:chPref val="3"/>
        </dgm:presLayoutVars>
      </dgm:prSet>
      <dgm:spPr/>
      <dgm:t>
        <a:bodyPr/>
        <a:lstStyle/>
        <a:p>
          <a:endParaRPr lang="es-ES"/>
        </a:p>
      </dgm:t>
    </dgm:pt>
    <dgm:pt modelId="{73765C89-05C4-4CCC-89E4-710D5CCDB7FE}" type="pres">
      <dgm:prSet presAssocID="{D6C7FBD4-7907-42A1-B9D6-50316A19EBA7}" presName="rootConnector" presStyleLbl="node2" presStyleIdx="2" presStyleCnt="3"/>
      <dgm:spPr/>
      <dgm:t>
        <a:bodyPr/>
        <a:lstStyle/>
        <a:p>
          <a:endParaRPr lang="es-ES"/>
        </a:p>
      </dgm:t>
    </dgm:pt>
    <dgm:pt modelId="{8DF3EC7A-F9A7-437E-8B86-E6CCB2DDDC3C}" type="pres">
      <dgm:prSet presAssocID="{D6C7FBD4-7907-42A1-B9D6-50316A19EBA7}" presName="hierChild4" presStyleCnt="0"/>
      <dgm:spPr/>
    </dgm:pt>
    <dgm:pt modelId="{12378851-55E2-4431-A10B-814EEC0920E4}" type="pres">
      <dgm:prSet presAssocID="{D6C7FBD4-7907-42A1-B9D6-50316A19EBA7}" presName="hierChild5" presStyleCnt="0"/>
      <dgm:spPr/>
    </dgm:pt>
    <dgm:pt modelId="{9D6680AD-0E0B-469B-8C99-E5F4D1FEBA76}" type="pres">
      <dgm:prSet presAssocID="{AD14D766-A46E-4960-9E6B-CF446B6A27EF}" presName="hierChild3" presStyleCnt="0"/>
      <dgm:spPr/>
    </dgm:pt>
  </dgm:ptLst>
  <dgm:cxnLst>
    <dgm:cxn modelId="{E2BDD754-3AED-4E51-884E-EDF45050CFBE}" type="presOf" srcId="{AD14D766-A46E-4960-9E6B-CF446B6A27EF}" destId="{AAF6E575-D83F-4F98-8FC4-503110F8EC05}" srcOrd="0" destOrd="0" presId="urn:microsoft.com/office/officeart/2005/8/layout/orgChart1"/>
    <dgm:cxn modelId="{D3784587-CA82-4DC7-ADB6-8CA5EE9F4204}" srcId="{AD14D766-A46E-4960-9E6B-CF446B6A27EF}" destId="{BBA33FB7-B741-406C-9F92-839232A6C1F5}" srcOrd="0" destOrd="0" parTransId="{0992AF7B-9F7C-435F-B783-F2CF83FEF8D6}" sibTransId="{DC3E506E-1C10-46D4-A665-A3DDA6BFA39C}"/>
    <dgm:cxn modelId="{0ABA238A-1355-40FE-A0D8-FDF44A5C8088}" type="presOf" srcId="{AD14D766-A46E-4960-9E6B-CF446B6A27EF}" destId="{D7D49CC0-08FA-4035-B9DA-30D06066342C}" srcOrd="1" destOrd="0" presId="urn:microsoft.com/office/officeart/2005/8/layout/orgChart1"/>
    <dgm:cxn modelId="{8C0A5005-C479-4EF2-A5D7-7402A5859A47}" srcId="{7F821384-6A28-4705-8E29-D5FC7676E943}" destId="{AD14D766-A46E-4960-9E6B-CF446B6A27EF}" srcOrd="0" destOrd="0" parTransId="{330C0E79-9D0D-486B-8BC5-9E8FA42974FF}" sibTransId="{843CBD59-E01D-49BD-A2F4-726CA1FF749D}"/>
    <dgm:cxn modelId="{14FC456F-C923-4551-8C2B-83263778CADC}" type="presOf" srcId="{E27E2427-2091-4158-8037-BE706171A275}" destId="{AE49BDD5-0101-4F6C-8940-FD7781F33C8C}" srcOrd="0" destOrd="0" presId="urn:microsoft.com/office/officeart/2005/8/layout/orgChart1"/>
    <dgm:cxn modelId="{8DBD4521-9457-464A-9ABE-95215BD3B100}" type="presOf" srcId="{7F821384-6A28-4705-8E29-D5FC7676E943}" destId="{D43C4D29-C625-4911-850A-9C101D5B8CDE}" srcOrd="0" destOrd="0" presId="urn:microsoft.com/office/officeart/2005/8/layout/orgChart1"/>
    <dgm:cxn modelId="{D0847787-F03F-41A2-A623-19EC40872C32}" type="presOf" srcId="{AC764C5D-9D8B-4133-A7AE-9237E948A9FD}" destId="{3AA79313-A6A4-439B-A64D-B2C3E3620229}" srcOrd="1" destOrd="0" presId="urn:microsoft.com/office/officeart/2005/8/layout/orgChart1"/>
    <dgm:cxn modelId="{5A8089B9-D2EF-4BC6-B5D5-6A5AE04EB5D2}" type="presOf" srcId="{D6C7FBD4-7907-42A1-B9D6-50316A19EBA7}" destId="{73765C89-05C4-4CCC-89E4-710D5CCDB7FE}" srcOrd="1" destOrd="0" presId="urn:microsoft.com/office/officeart/2005/8/layout/orgChart1"/>
    <dgm:cxn modelId="{1861CA6A-3F93-4B4B-B8AC-A466C03ECB95}" type="presOf" srcId="{D6C7FBD4-7907-42A1-B9D6-50316A19EBA7}" destId="{AB15F92B-DE14-44D6-A81D-4F8B249E3E51}" srcOrd="0" destOrd="0" presId="urn:microsoft.com/office/officeart/2005/8/layout/orgChart1"/>
    <dgm:cxn modelId="{330686F7-3F1A-46FE-B352-F3F54237ACB8}" type="presOf" srcId="{BBA33FB7-B741-406C-9F92-839232A6C1F5}" destId="{A68E96A8-B42B-42D0-87D3-1F374F254FE8}" srcOrd="0" destOrd="0" presId="urn:microsoft.com/office/officeart/2005/8/layout/orgChart1"/>
    <dgm:cxn modelId="{12C24D92-F858-4EEE-B524-AE8CF81D9349}" type="presOf" srcId="{0992AF7B-9F7C-435F-B783-F2CF83FEF8D6}" destId="{543B3F7B-53E0-4BFE-AD15-9A45F96B45AB}" srcOrd="0" destOrd="0" presId="urn:microsoft.com/office/officeart/2005/8/layout/orgChart1"/>
    <dgm:cxn modelId="{A252A542-53E0-4D1B-A372-16DCD46FB051}" srcId="{AD14D766-A46E-4960-9E6B-CF446B6A27EF}" destId="{AC764C5D-9D8B-4133-A7AE-9237E948A9FD}" srcOrd="1" destOrd="0" parTransId="{FB108D2B-F70E-48F5-BA8D-6DAF74F2BC33}" sibTransId="{A698CF2C-6690-410E-BE0E-1150F06CA96D}"/>
    <dgm:cxn modelId="{201C9052-44C8-4359-9D49-A3BF903BE81F}" type="presOf" srcId="{FB108D2B-F70E-48F5-BA8D-6DAF74F2BC33}" destId="{57B6E9AE-C466-4F07-BBFE-8D4DCBD12690}" srcOrd="0" destOrd="0" presId="urn:microsoft.com/office/officeart/2005/8/layout/orgChart1"/>
    <dgm:cxn modelId="{8E9D871C-2057-4EFA-81B4-C258ED1BAB7D}" type="presOf" srcId="{BBA33FB7-B741-406C-9F92-839232A6C1F5}" destId="{B198464A-F5F8-4E7A-B941-649C8EAEFF1A}" srcOrd="1" destOrd="0" presId="urn:microsoft.com/office/officeart/2005/8/layout/orgChart1"/>
    <dgm:cxn modelId="{9AD478AF-B03F-4D0F-9454-C786D09E8784}" type="presOf" srcId="{AC764C5D-9D8B-4133-A7AE-9237E948A9FD}" destId="{ABA0C250-905B-4C49-AF13-B728DAA6C957}" srcOrd="0" destOrd="0" presId="urn:microsoft.com/office/officeart/2005/8/layout/orgChart1"/>
    <dgm:cxn modelId="{68D5B564-07D1-4B23-978A-357645325BA4}" srcId="{AD14D766-A46E-4960-9E6B-CF446B6A27EF}" destId="{D6C7FBD4-7907-42A1-B9D6-50316A19EBA7}" srcOrd="2" destOrd="0" parTransId="{E27E2427-2091-4158-8037-BE706171A275}" sibTransId="{3A198DF7-33A5-4891-AF16-6A09CBC222DF}"/>
    <dgm:cxn modelId="{5E6007E5-3584-47D5-9DCE-55EFCF08A5B9}" type="presParOf" srcId="{D43C4D29-C625-4911-850A-9C101D5B8CDE}" destId="{FE1452A6-67E0-4735-B9AE-AA2A245E102A}" srcOrd="0" destOrd="0" presId="urn:microsoft.com/office/officeart/2005/8/layout/orgChart1"/>
    <dgm:cxn modelId="{06284DFE-0351-4C70-9270-D5EF8A25EA34}" type="presParOf" srcId="{FE1452A6-67E0-4735-B9AE-AA2A245E102A}" destId="{243CEFCE-B98C-487E-BB9C-43A387BB21D5}" srcOrd="0" destOrd="0" presId="urn:microsoft.com/office/officeart/2005/8/layout/orgChart1"/>
    <dgm:cxn modelId="{09A52385-2C31-4905-8B3E-322A4BC8A32C}" type="presParOf" srcId="{243CEFCE-B98C-487E-BB9C-43A387BB21D5}" destId="{AAF6E575-D83F-4F98-8FC4-503110F8EC05}" srcOrd="0" destOrd="0" presId="urn:microsoft.com/office/officeart/2005/8/layout/orgChart1"/>
    <dgm:cxn modelId="{60C34735-B7C0-4162-8881-C105ADE3BEC1}" type="presParOf" srcId="{243CEFCE-B98C-487E-BB9C-43A387BB21D5}" destId="{D7D49CC0-08FA-4035-B9DA-30D06066342C}" srcOrd="1" destOrd="0" presId="urn:microsoft.com/office/officeart/2005/8/layout/orgChart1"/>
    <dgm:cxn modelId="{ECFB32C3-59D5-418B-8095-482455FD17CC}" type="presParOf" srcId="{FE1452A6-67E0-4735-B9AE-AA2A245E102A}" destId="{8CB88B10-A9E0-41D7-BDFB-9213E466965D}" srcOrd="1" destOrd="0" presId="urn:microsoft.com/office/officeart/2005/8/layout/orgChart1"/>
    <dgm:cxn modelId="{8A8C0F2F-A337-4714-929A-F8FB3A6FB812}" type="presParOf" srcId="{8CB88B10-A9E0-41D7-BDFB-9213E466965D}" destId="{543B3F7B-53E0-4BFE-AD15-9A45F96B45AB}" srcOrd="0" destOrd="0" presId="urn:microsoft.com/office/officeart/2005/8/layout/orgChart1"/>
    <dgm:cxn modelId="{8C964656-7F98-4DA3-B8EA-E5B211F2B512}" type="presParOf" srcId="{8CB88B10-A9E0-41D7-BDFB-9213E466965D}" destId="{74A67CC6-DC49-4DFA-9A74-4C8385EB766E}" srcOrd="1" destOrd="0" presId="urn:microsoft.com/office/officeart/2005/8/layout/orgChart1"/>
    <dgm:cxn modelId="{07872E15-CC55-428B-A4F0-1FC350DD4D80}" type="presParOf" srcId="{74A67CC6-DC49-4DFA-9A74-4C8385EB766E}" destId="{955AF256-C323-4974-8116-FBC69CB758E9}" srcOrd="0" destOrd="0" presId="urn:microsoft.com/office/officeart/2005/8/layout/orgChart1"/>
    <dgm:cxn modelId="{C6B8274E-55DF-4D1D-9EE9-ED66C83F1584}" type="presParOf" srcId="{955AF256-C323-4974-8116-FBC69CB758E9}" destId="{A68E96A8-B42B-42D0-87D3-1F374F254FE8}" srcOrd="0" destOrd="0" presId="urn:microsoft.com/office/officeart/2005/8/layout/orgChart1"/>
    <dgm:cxn modelId="{64CB2868-2CF8-45F3-859D-EB195CD9D6C4}" type="presParOf" srcId="{955AF256-C323-4974-8116-FBC69CB758E9}" destId="{B198464A-F5F8-4E7A-B941-649C8EAEFF1A}" srcOrd="1" destOrd="0" presId="urn:microsoft.com/office/officeart/2005/8/layout/orgChart1"/>
    <dgm:cxn modelId="{5DE1509F-6CBF-45E5-B601-CC3F0FA110C9}" type="presParOf" srcId="{74A67CC6-DC49-4DFA-9A74-4C8385EB766E}" destId="{C2172C87-59A1-43C2-AFBE-719B34562074}" srcOrd="1" destOrd="0" presId="urn:microsoft.com/office/officeart/2005/8/layout/orgChart1"/>
    <dgm:cxn modelId="{CE28DB8D-B6B7-4DF7-B103-11C30ED30CF6}" type="presParOf" srcId="{74A67CC6-DC49-4DFA-9A74-4C8385EB766E}" destId="{348C84C7-70E7-461F-9E3A-53E8B888CB74}" srcOrd="2" destOrd="0" presId="urn:microsoft.com/office/officeart/2005/8/layout/orgChart1"/>
    <dgm:cxn modelId="{8434363E-0BFB-44D4-9105-8D317D07870E}" type="presParOf" srcId="{8CB88B10-A9E0-41D7-BDFB-9213E466965D}" destId="{57B6E9AE-C466-4F07-BBFE-8D4DCBD12690}" srcOrd="2" destOrd="0" presId="urn:microsoft.com/office/officeart/2005/8/layout/orgChart1"/>
    <dgm:cxn modelId="{1C781B6B-4917-4711-A30A-AD34FDD359B0}" type="presParOf" srcId="{8CB88B10-A9E0-41D7-BDFB-9213E466965D}" destId="{35DD1F3E-322F-45FD-9D52-A0FC9A61650C}" srcOrd="3" destOrd="0" presId="urn:microsoft.com/office/officeart/2005/8/layout/orgChart1"/>
    <dgm:cxn modelId="{E07586B9-24A6-443B-899B-CF02231A1B7B}" type="presParOf" srcId="{35DD1F3E-322F-45FD-9D52-A0FC9A61650C}" destId="{72202463-F3F9-4969-B0FB-DCF556B17FA6}" srcOrd="0" destOrd="0" presId="urn:microsoft.com/office/officeart/2005/8/layout/orgChart1"/>
    <dgm:cxn modelId="{4404D2F9-5FCE-4CD6-9DB9-DE060EE23B03}" type="presParOf" srcId="{72202463-F3F9-4969-B0FB-DCF556B17FA6}" destId="{ABA0C250-905B-4C49-AF13-B728DAA6C957}" srcOrd="0" destOrd="0" presId="urn:microsoft.com/office/officeart/2005/8/layout/orgChart1"/>
    <dgm:cxn modelId="{CF7F650F-14B2-42FE-B344-1499E72E596D}" type="presParOf" srcId="{72202463-F3F9-4969-B0FB-DCF556B17FA6}" destId="{3AA79313-A6A4-439B-A64D-B2C3E3620229}" srcOrd="1" destOrd="0" presId="urn:microsoft.com/office/officeart/2005/8/layout/orgChart1"/>
    <dgm:cxn modelId="{3A235830-3E26-4365-A498-828C8675E0C6}" type="presParOf" srcId="{35DD1F3E-322F-45FD-9D52-A0FC9A61650C}" destId="{436FCED6-9F73-4FD4-920D-F4332E4F2BC7}" srcOrd="1" destOrd="0" presId="urn:microsoft.com/office/officeart/2005/8/layout/orgChart1"/>
    <dgm:cxn modelId="{A3BA9E6E-2CBB-4896-A1A5-6B456F3279E2}" type="presParOf" srcId="{35DD1F3E-322F-45FD-9D52-A0FC9A61650C}" destId="{DF254DF2-5708-475B-A430-A3D9D6F3F9CD}" srcOrd="2" destOrd="0" presId="urn:microsoft.com/office/officeart/2005/8/layout/orgChart1"/>
    <dgm:cxn modelId="{43EFAD96-3D8C-4F5F-B02D-5C34E2993ACC}" type="presParOf" srcId="{8CB88B10-A9E0-41D7-BDFB-9213E466965D}" destId="{AE49BDD5-0101-4F6C-8940-FD7781F33C8C}" srcOrd="4" destOrd="0" presId="urn:microsoft.com/office/officeart/2005/8/layout/orgChart1"/>
    <dgm:cxn modelId="{C008E164-7FFF-4BC7-BB5C-041322FCBA1A}" type="presParOf" srcId="{8CB88B10-A9E0-41D7-BDFB-9213E466965D}" destId="{83D8BA03-2DE6-439C-82B3-71FDB690533C}" srcOrd="5" destOrd="0" presId="urn:microsoft.com/office/officeart/2005/8/layout/orgChart1"/>
    <dgm:cxn modelId="{785D993F-DA4D-4190-85A9-573B90AC9346}" type="presParOf" srcId="{83D8BA03-2DE6-439C-82B3-71FDB690533C}" destId="{E19BFBA2-E822-4D1D-B1F8-C355EE428741}" srcOrd="0" destOrd="0" presId="urn:microsoft.com/office/officeart/2005/8/layout/orgChart1"/>
    <dgm:cxn modelId="{64A671BF-77D1-4EF2-A353-3349DBBB75DB}" type="presParOf" srcId="{E19BFBA2-E822-4D1D-B1F8-C355EE428741}" destId="{AB15F92B-DE14-44D6-A81D-4F8B249E3E51}" srcOrd="0" destOrd="0" presId="urn:microsoft.com/office/officeart/2005/8/layout/orgChart1"/>
    <dgm:cxn modelId="{4E524EBA-9986-4809-A504-788E554E4E1A}" type="presParOf" srcId="{E19BFBA2-E822-4D1D-B1F8-C355EE428741}" destId="{73765C89-05C4-4CCC-89E4-710D5CCDB7FE}" srcOrd="1" destOrd="0" presId="urn:microsoft.com/office/officeart/2005/8/layout/orgChart1"/>
    <dgm:cxn modelId="{2D26247C-A60D-4E92-884E-5EE1586CB271}" type="presParOf" srcId="{83D8BA03-2DE6-439C-82B3-71FDB690533C}" destId="{8DF3EC7A-F9A7-437E-8B86-E6CCB2DDDC3C}" srcOrd="1" destOrd="0" presId="urn:microsoft.com/office/officeart/2005/8/layout/orgChart1"/>
    <dgm:cxn modelId="{AD48AB7C-F45C-408F-856F-A61446ED087A}" type="presParOf" srcId="{83D8BA03-2DE6-439C-82B3-71FDB690533C}" destId="{12378851-55E2-4431-A10B-814EEC0920E4}" srcOrd="2" destOrd="0" presId="urn:microsoft.com/office/officeart/2005/8/layout/orgChart1"/>
    <dgm:cxn modelId="{7B8A5ABA-4E87-487B-A3E2-3236A4D19D92}" type="presParOf" srcId="{FE1452A6-67E0-4735-B9AE-AA2A245E102A}" destId="{9D6680AD-0E0B-469B-8C99-E5F4D1FEBA76}"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B3031-0EE5-4BD0-8BC5-0769947EA37E}">
      <dsp:nvSpPr>
        <dsp:cNvPr id="0" name=""/>
        <dsp:cNvSpPr/>
      </dsp:nvSpPr>
      <dsp:spPr>
        <a:xfrm>
          <a:off x="0" y="677209"/>
          <a:ext cx="9522691" cy="11340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 modelId="{56BD7FBA-AAE4-4E82-AD1C-073205519D3C}">
      <dsp:nvSpPr>
        <dsp:cNvPr id="0" name=""/>
        <dsp:cNvSpPr/>
      </dsp:nvSpPr>
      <dsp:spPr>
        <a:xfrm>
          <a:off x="476134" y="13008"/>
          <a:ext cx="7415129" cy="1328400"/>
        </a:xfrm>
        <a:prstGeom prst="roundRect">
          <a:avLst/>
        </a:prstGeom>
        <a:solidFill>
          <a:srgbClr val="0070C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51955" tIns="0" rIns="251955" bIns="0" numCol="1" spcCol="1270" anchor="ctr" anchorCtr="0">
          <a:noAutofit/>
        </a:bodyPr>
        <a:lstStyle/>
        <a:p>
          <a:pPr lvl="0" algn="l" defTabSz="1244600">
            <a:lnSpc>
              <a:spcPct val="90000"/>
            </a:lnSpc>
            <a:spcBef>
              <a:spcPct val="0"/>
            </a:spcBef>
            <a:spcAft>
              <a:spcPct val="35000"/>
            </a:spcAft>
          </a:pPr>
          <a:r>
            <a:rPr lang="es-ES_tradnl" sz="2800" kern="1200" dirty="0"/>
            <a:t>Mejorar y adecuar el torso robótico para poder manipularlo mediante técnicas de teleoperación.</a:t>
          </a:r>
          <a:endParaRPr lang="es-EC" sz="2800" kern="1200" dirty="0"/>
        </a:p>
      </dsp:txBody>
      <dsp:txXfrm>
        <a:off x="540981" y="77855"/>
        <a:ext cx="7285435" cy="1198706"/>
      </dsp:txXfrm>
    </dsp:sp>
    <dsp:sp modelId="{35D374C9-7C98-4421-918F-956B98B76279}">
      <dsp:nvSpPr>
        <dsp:cNvPr id="0" name=""/>
        <dsp:cNvSpPr/>
      </dsp:nvSpPr>
      <dsp:spPr>
        <a:xfrm>
          <a:off x="0" y="2718409"/>
          <a:ext cx="9522691" cy="11340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 modelId="{906AC3CE-18E1-492A-8754-F4BFD3191486}">
      <dsp:nvSpPr>
        <dsp:cNvPr id="0" name=""/>
        <dsp:cNvSpPr/>
      </dsp:nvSpPr>
      <dsp:spPr>
        <a:xfrm>
          <a:off x="476134" y="2054209"/>
          <a:ext cx="7415129" cy="1328400"/>
        </a:xfrm>
        <a:prstGeom prst="roundRect">
          <a:avLst/>
        </a:prstGeom>
        <a:solidFill>
          <a:srgbClr val="0070C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51955" tIns="0" rIns="251955" bIns="0" numCol="1" spcCol="1270" anchor="ctr" anchorCtr="0">
          <a:noAutofit/>
        </a:bodyPr>
        <a:lstStyle/>
        <a:p>
          <a:pPr lvl="0" algn="l" defTabSz="1244600">
            <a:lnSpc>
              <a:spcPct val="90000"/>
            </a:lnSpc>
            <a:spcBef>
              <a:spcPct val="0"/>
            </a:spcBef>
            <a:spcAft>
              <a:spcPct val="35000"/>
            </a:spcAft>
          </a:pPr>
          <a:r>
            <a:rPr lang="es-ES_tradnl" sz="2800" kern="1200" dirty="0"/>
            <a:t>Implementar la teleoperación del torso robótico utilizando sensores inerciales.</a:t>
          </a:r>
          <a:endParaRPr lang="es-EC" sz="2800" kern="1200" dirty="0"/>
        </a:p>
      </dsp:txBody>
      <dsp:txXfrm>
        <a:off x="540981" y="2119056"/>
        <a:ext cx="7285435" cy="1198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B3031-0EE5-4BD0-8BC5-0769947EA37E}">
      <dsp:nvSpPr>
        <dsp:cNvPr id="0" name=""/>
        <dsp:cNvSpPr/>
      </dsp:nvSpPr>
      <dsp:spPr>
        <a:xfrm>
          <a:off x="0" y="568939"/>
          <a:ext cx="9522691" cy="907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 modelId="{56BD7FBA-AAE4-4E82-AD1C-073205519D3C}">
      <dsp:nvSpPr>
        <dsp:cNvPr id="0" name=""/>
        <dsp:cNvSpPr/>
      </dsp:nvSpPr>
      <dsp:spPr>
        <a:xfrm>
          <a:off x="476134" y="37579"/>
          <a:ext cx="7928468" cy="1062720"/>
        </a:xfrm>
        <a:prstGeom prst="roundRect">
          <a:avLst/>
        </a:prstGeom>
        <a:solidFill>
          <a:srgbClr val="0070C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51955" tIns="0" rIns="251955" bIns="0" numCol="1" spcCol="1270" anchor="ctr" anchorCtr="0">
          <a:noAutofit/>
        </a:bodyPr>
        <a:lstStyle/>
        <a:p>
          <a:pPr lvl="0" algn="l" defTabSz="1244600">
            <a:lnSpc>
              <a:spcPct val="90000"/>
            </a:lnSpc>
            <a:spcBef>
              <a:spcPct val="0"/>
            </a:spcBef>
            <a:spcAft>
              <a:spcPct val="35000"/>
            </a:spcAft>
          </a:pPr>
          <a:r>
            <a:rPr lang="es-ES_tradnl" sz="2800" kern="1200" dirty="0"/>
            <a:t>Implementar la teleoperación del torso robótico utilizando un sensor Kinect.</a:t>
          </a:r>
          <a:endParaRPr lang="es-EC" sz="2800" kern="1200" dirty="0"/>
        </a:p>
      </dsp:txBody>
      <dsp:txXfrm>
        <a:off x="528012" y="89457"/>
        <a:ext cx="7824712" cy="958964"/>
      </dsp:txXfrm>
    </dsp:sp>
    <dsp:sp modelId="{97ABEE2F-D8A5-441F-AAF5-7889F9C2A4E5}">
      <dsp:nvSpPr>
        <dsp:cNvPr id="0" name=""/>
        <dsp:cNvSpPr/>
      </dsp:nvSpPr>
      <dsp:spPr>
        <a:xfrm>
          <a:off x="0" y="2920638"/>
          <a:ext cx="9522691" cy="9072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reflection blurRad="12700" stA="26000" endPos="32000" dist="12700" dir="5400000" sy="-100000" rotWithShape="0"/>
        </a:effectLst>
      </dsp:spPr>
      <dsp:style>
        <a:lnRef idx="1">
          <a:scrgbClr r="0" g="0" b="0"/>
        </a:lnRef>
        <a:fillRef idx="1">
          <a:scrgbClr r="0" g="0" b="0"/>
        </a:fillRef>
        <a:effectRef idx="2">
          <a:scrgbClr r="0" g="0" b="0"/>
        </a:effectRef>
        <a:fontRef idx="minor"/>
      </dsp:style>
    </dsp:sp>
    <dsp:sp modelId="{4B1A3C4E-F92F-4813-8097-E89FC9BE544A}">
      <dsp:nvSpPr>
        <dsp:cNvPr id="0" name=""/>
        <dsp:cNvSpPr/>
      </dsp:nvSpPr>
      <dsp:spPr>
        <a:xfrm>
          <a:off x="597044" y="1670539"/>
          <a:ext cx="7749489" cy="1781458"/>
        </a:xfrm>
        <a:prstGeom prst="roundRect">
          <a:avLst/>
        </a:prstGeom>
        <a:solidFill>
          <a:srgbClr val="0070C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251955" tIns="0" rIns="251955" bIns="0" numCol="1" spcCol="1270" anchor="ctr" anchorCtr="0">
          <a:noAutofit/>
        </a:bodyPr>
        <a:lstStyle/>
        <a:p>
          <a:pPr lvl="0" algn="l" defTabSz="1244600">
            <a:lnSpc>
              <a:spcPct val="90000"/>
            </a:lnSpc>
            <a:spcBef>
              <a:spcPct val="0"/>
            </a:spcBef>
            <a:spcAft>
              <a:spcPct val="35000"/>
            </a:spcAft>
          </a:pPr>
          <a:r>
            <a:rPr lang="es-ES_tradnl" sz="2800" kern="1200" dirty="0"/>
            <a:t>Analizar la información para realizar una comparación entre ambos métodos y concluir cuál es el más adecuado en base a parámetros establecidos en la norma ISO 9283.</a:t>
          </a:r>
          <a:endParaRPr lang="es-EC" sz="2800" kern="1200" dirty="0"/>
        </a:p>
      </dsp:txBody>
      <dsp:txXfrm>
        <a:off x="684008" y="1757503"/>
        <a:ext cx="7575561" cy="1607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E1994-595E-4F77-B980-BDA165E2EF8A}">
      <dsp:nvSpPr>
        <dsp:cNvPr id="0" name=""/>
        <dsp:cNvSpPr/>
      </dsp:nvSpPr>
      <dsp:spPr>
        <a:xfrm rot="10800000">
          <a:off x="1110179" y="1896"/>
          <a:ext cx="7399314" cy="643574"/>
        </a:xfrm>
        <a:prstGeom prst="homePlate">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798" tIns="106680" rIns="199136" bIns="106680" numCol="1" spcCol="1270" anchor="ctr" anchorCtr="0">
          <a:noAutofit/>
        </a:bodyPr>
        <a:lstStyle/>
        <a:p>
          <a:pPr lvl="0" algn="ctr" defTabSz="1244600">
            <a:lnSpc>
              <a:spcPct val="90000"/>
            </a:lnSpc>
            <a:spcBef>
              <a:spcPct val="0"/>
            </a:spcBef>
            <a:spcAft>
              <a:spcPct val="35000"/>
            </a:spcAft>
          </a:pPr>
          <a:r>
            <a:rPr lang="es-EC" sz="2800" kern="1200" dirty="0"/>
            <a:t>Cinemática Directa – D.H.</a:t>
          </a:r>
        </a:p>
      </dsp:txBody>
      <dsp:txXfrm rot="10800000">
        <a:off x="1271072" y="1896"/>
        <a:ext cx="7238421" cy="643574"/>
      </dsp:txXfrm>
    </dsp:sp>
    <dsp:sp modelId="{C5B31F8E-FA07-47B5-9DC5-1FE8ABEEECAB}">
      <dsp:nvSpPr>
        <dsp:cNvPr id="0" name=""/>
        <dsp:cNvSpPr/>
      </dsp:nvSpPr>
      <dsp:spPr>
        <a:xfrm>
          <a:off x="1289508" y="1896"/>
          <a:ext cx="643574" cy="643574"/>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B3AB4F-A6DC-40A6-802A-16391C487993}">
      <dsp:nvSpPr>
        <dsp:cNvPr id="0" name=""/>
        <dsp:cNvSpPr/>
      </dsp:nvSpPr>
      <dsp:spPr>
        <a:xfrm rot="10800000">
          <a:off x="1110179" y="837582"/>
          <a:ext cx="7399314" cy="643574"/>
        </a:xfrm>
        <a:prstGeom prst="homePlate">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798" tIns="106680" rIns="199136" bIns="106680" numCol="1" spcCol="1270" anchor="ctr" anchorCtr="0">
          <a:noAutofit/>
        </a:bodyPr>
        <a:lstStyle/>
        <a:p>
          <a:pPr lvl="0" algn="ctr" defTabSz="1244600">
            <a:lnSpc>
              <a:spcPct val="90000"/>
            </a:lnSpc>
            <a:spcBef>
              <a:spcPct val="0"/>
            </a:spcBef>
            <a:spcAft>
              <a:spcPct val="35000"/>
            </a:spcAft>
          </a:pPr>
          <a:r>
            <a:rPr lang="es-EC" sz="2800" kern="1200" dirty="0"/>
            <a:t>Cinemática Inversa - Jacobiano</a:t>
          </a:r>
        </a:p>
      </dsp:txBody>
      <dsp:txXfrm rot="10800000">
        <a:off x="1271072" y="837582"/>
        <a:ext cx="7238421" cy="643574"/>
      </dsp:txXfrm>
    </dsp:sp>
    <dsp:sp modelId="{87DA663B-A04B-485E-880F-8ADE36D9B641}">
      <dsp:nvSpPr>
        <dsp:cNvPr id="0" name=""/>
        <dsp:cNvSpPr/>
      </dsp:nvSpPr>
      <dsp:spPr>
        <a:xfrm>
          <a:off x="1289508" y="837582"/>
          <a:ext cx="643574" cy="643574"/>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4B2EC8-8264-4EC4-82C3-3EBCCA67CEBC}">
      <dsp:nvSpPr>
        <dsp:cNvPr id="0" name=""/>
        <dsp:cNvSpPr/>
      </dsp:nvSpPr>
      <dsp:spPr>
        <a:xfrm rot="10800000">
          <a:off x="1110179" y="1673267"/>
          <a:ext cx="7399314" cy="643574"/>
        </a:xfrm>
        <a:prstGeom prst="homePlate">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798" tIns="106680" rIns="199136" bIns="106680" numCol="1" spcCol="1270" anchor="ctr" anchorCtr="0">
          <a:noAutofit/>
        </a:bodyPr>
        <a:lstStyle/>
        <a:p>
          <a:pPr lvl="0" algn="ctr" defTabSz="1244600">
            <a:lnSpc>
              <a:spcPct val="90000"/>
            </a:lnSpc>
            <a:spcBef>
              <a:spcPct val="0"/>
            </a:spcBef>
            <a:spcAft>
              <a:spcPct val="35000"/>
            </a:spcAft>
          </a:pPr>
          <a:r>
            <a:rPr lang="es-EC" sz="2800" kern="1200" dirty="0"/>
            <a:t>Adecuación del torso robótico</a:t>
          </a:r>
        </a:p>
      </dsp:txBody>
      <dsp:txXfrm rot="10800000">
        <a:off x="1271072" y="1673267"/>
        <a:ext cx="7238421" cy="643574"/>
      </dsp:txXfrm>
    </dsp:sp>
    <dsp:sp modelId="{3FF26C9A-20F6-43A3-A744-AD24C3BD107D}">
      <dsp:nvSpPr>
        <dsp:cNvPr id="0" name=""/>
        <dsp:cNvSpPr/>
      </dsp:nvSpPr>
      <dsp:spPr>
        <a:xfrm>
          <a:off x="1289508" y="1673267"/>
          <a:ext cx="643574" cy="643574"/>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AD583A-60C3-465E-8BD3-66855511B1F9}">
      <dsp:nvSpPr>
        <dsp:cNvPr id="0" name=""/>
        <dsp:cNvSpPr/>
      </dsp:nvSpPr>
      <dsp:spPr>
        <a:xfrm rot="10800000">
          <a:off x="1110179" y="2508953"/>
          <a:ext cx="7399314" cy="643574"/>
        </a:xfrm>
        <a:prstGeom prst="homePlate">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798" tIns="99060" rIns="184912" bIns="99060" numCol="1" spcCol="1270" anchor="ctr" anchorCtr="0">
          <a:noAutofit/>
        </a:bodyPr>
        <a:lstStyle/>
        <a:p>
          <a:pPr lvl="0" algn="ctr" defTabSz="1155700">
            <a:lnSpc>
              <a:spcPct val="90000"/>
            </a:lnSpc>
            <a:spcBef>
              <a:spcPct val="0"/>
            </a:spcBef>
            <a:spcAft>
              <a:spcPct val="35000"/>
            </a:spcAft>
          </a:pPr>
          <a:r>
            <a:rPr lang="es-EC" sz="2600" kern="1200" dirty="0"/>
            <a:t>Teleoperación mediante esqueletización</a:t>
          </a:r>
        </a:p>
      </dsp:txBody>
      <dsp:txXfrm rot="10800000">
        <a:off x="1271072" y="2508953"/>
        <a:ext cx="7238421" cy="643574"/>
      </dsp:txXfrm>
    </dsp:sp>
    <dsp:sp modelId="{F6AA1853-9373-4406-A550-EDB27577D8AB}">
      <dsp:nvSpPr>
        <dsp:cNvPr id="0" name=""/>
        <dsp:cNvSpPr/>
      </dsp:nvSpPr>
      <dsp:spPr>
        <a:xfrm>
          <a:off x="1289508" y="2508953"/>
          <a:ext cx="643574" cy="643574"/>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EEDF56-55B4-4D73-96FB-181DA02C5E5C}">
      <dsp:nvSpPr>
        <dsp:cNvPr id="0" name=""/>
        <dsp:cNvSpPr/>
      </dsp:nvSpPr>
      <dsp:spPr>
        <a:xfrm rot="10800000">
          <a:off x="1110179" y="3344639"/>
          <a:ext cx="7399314" cy="643574"/>
        </a:xfrm>
        <a:prstGeom prst="homePlate">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798" tIns="99060" rIns="184912" bIns="99060" numCol="1" spcCol="1270" anchor="ctr" anchorCtr="0">
          <a:noAutofit/>
        </a:bodyPr>
        <a:lstStyle/>
        <a:p>
          <a:pPr lvl="0" algn="ctr" defTabSz="1155700">
            <a:lnSpc>
              <a:spcPct val="90000"/>
            </a:lnSpc>
            <a:spcBef>
              <a:spcPct val="0"/>
            </a:spcBef>
            <a:spcAft>
              <a:spcPct val="35000"/>
            </a:spcAft>
          </a:pPr>
          <a:r>
            <a:rPr lang="es-EC" sz="2600" kern="1200" dirty="0"/>
            <a:t>Teleoperación en base a sensores inerciales</a:t>
          </a:r>
        </a:p>
      </dsp:txBody>
      <dsp:txXfrm rot="10800000">
        <a:off x="1271072" y="3344639"/>
        <a:ext cx="7238421" cy="643574"/>
      </dsp:txXfrm>
    </dsp:sp>
    <dsp:sp modelId="{3ABAAEE7-A245-448E-94CC-3BB32B570E59}">
      <dsp:nvSpPr>
        <dsp:cNvPr id="0" name=""/>
        <dsp:cNvSpPr/>
      </dsp:nvSpPr>
      <dsp:spPr>
        <a:xfrm>
          <a:off x="1289508" y="3344639"/>
          <a:ext cx="643574" cy="643574"/>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BF2EA-C511-4846-B19B-90E2889873DE}">
      <dsp:nvSpPr>
        <dsp:cNvPr id="0" name=""/>
        <dsp:cNvSpPr/>
      </dsp:nvSpPr>
      <dsp:spPr>
        <a:xfrm>
          <a:off x="2318387" y="1610590"/>
          <a:ext cx="422210" cy="709784"/>
        </a:xfrm>
        <a:custGeom>
          <a:avLst/>
          <a:gdLst/>
          <a:ahLst/>
          <a:cxnLst/>
          <a:rect l="0" t="0" r="0" b="0"/>
          <a:pathLst>
            <a:path>
              <a:moveTo>
                <a:pt x="0" y="0"/>
              </a:moveTo>
              <a:lnTo>
                <a:pt x="212760" y="0"/>
              </a:lnTo>
              <a:lnTo>
                <a:pt x="212760" y="709784"/>
              </a:lnTo>
              <a:lnTo>
                <a:pt x="422210" y="70978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6C3462-4887-4DDE-A6B6-EED66A4EFC5F}">
      <dsp:nvSpPr>
        <dsp:cNvPr id="0" name=""/>
        <dsp:cNvSpPr/>
      </dsp:nvSpPr>
      <dsp:spPr>
        <a:xfrm>
          <a:off x="2318387" y="939921"/>
          <a:ext cx="422210" cy="670668"/>
        </a:xfrm>
        <a:custGeom>
          <a:avLst/>
          <a:gdLst/>
          <a:ahLst/>
          <a:cxnLst/>
          <a:rect l="0" t="0" r="0" b="0"/>
          <a:pathLst>
            <a:path>
              <a:moveTo>
                <a:pt x="0" y="670668"/>
              </a:moveTo>
              <a:lnTo>
                <a:pt x="212760" y="670668"/>
              </a:lnTo>
              <a:lnTo>
                <a:pt x="212760" y="0"/>
              </a:lnTo>
              <a:lnTo>
                <a:pt x="422210"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6AAAA-F453-4A1C-B747-AB94C2BCE87C}">
      <dsp:nvSpPr>
        <dsp:cNvPr id="0" name=""/>
        <dsp:cNvSpPr/>
      </dsp:nvSpPr>
      <dsp:spPr>
        <a:xfrm>
          <a:off x="3454" y="1229831"/>
          <a:ext cx="2314932" cy="761517"/>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a:t>Desacoplamiento cinemático:</a:t>
          </a:r>
        </a:p>
      </dsp:txBody>
      <dsp:txXfrm>
        <a:off x="3454" y="1229831"/>
        <a:ext cx="2314932" cy="761517"/>
      </dsp:txXfrm>
    </dsp:sp>
    <dsp:sp modelId="{C8EFA222-86C9-46BC-ADA5-A766C2974419}">
      <dsp:nvSpPr>
        <dsp:cNvPr id="0" name=""/>
        <dsp:cNvSpPr/>
      </dsp:nvSpPr>
      <dsp:spPr>
        <a:xfrm>
          <a:off x="2740598" y="620509"/>
          <a:ext cx="2335647" cy="638824"/>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a:t>Cinemática inversa de posicionamiento</a:t>
          </a:r>
        </a:p>
      </dsp:txBody>
      <dsp:txXfrm>
        <a:off x="2740598" y="620509"/>
        <a:ext cx="2335647" cy="638824"/>
      </dsp:txXfrm>
    </dsp:sp>
    <dsp:sp modelId="{08C74B5A-0C09-4C34-8D98-D2AB09C32E14}">
      <dsp:nvSpPr>
        <dsp:cNvPr id="0" name=""/>
        <dsp:cNvSpPr/>
      </dsp:nvSpPr>
      <dsp:spPr>
        <a:xfrm>
          <a:off x="2740598" y="2000962"/>
          <a:ext cx="2335647" cy="638824"/>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a:t>Cinemática inversa de orientación</a:t>
          </a:r>
        </a:p>
      </dsp:txBody>
      <dsp:txXfrm>
        <a:off x="2740598" y="2000962"/>
        <a:ext cx="2335647" cy="6388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C3462-4887-4DDE-A6B6-EED66A4EFC5F}">
      <dsp:nvSpPr>
        <dsp:cNvPr id="0" name=""/>
        <dsp:cNvSpPr/>
      </dsp:nvSpPr>
      <dsp:spPr>
        <a:xfrm>
          <a:off x="1796255" y="388664"/>
          <a:ext cx="510477" cy="1973809"/>
        </a:xfrm>
        <a:custGeom>
          <a:avLst/>
          <a:gdLst/>
          <a:ahLst/>
          <a:cxnLst/>
          <a:rect l="0" t="0" r="0" b="0"/>
          <a:pathLst>
            <a:path>
              <a:moveTo>
                <a:pt x="0" y="1973809"/>
              </a:moveTo>
              <a:lnTo>
                <a:pt x="255616" y="1973809"/>
              </a:lnTo>
              <a:lnTo>
                <a:pt x="255616" y="0"/>
              </a:lnTo>
              <a:lnTo>
                <a:pt x="51047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6AAAA-F453-4A1C-B747-AB94C2BCE87C}">
      <dsp:nvSpPr>
        <dsp:cNvPr id="0" name=""/>
        <dsp:cNvSpPr/>
      </dsp:nvSpPr>
      <dsp:spPr>
        <a:xfrm>
          <a:off x="754" y="2018494"/>
          <a:ext cx="1795500" cy="687958"/>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Desacoplamiento cinemático:</a:t>
          </a:r>
        </a:p>
      </dsp:txBody>
      <dsp:txXfrm>
        <a:off x="754" y="2018494"/>
        <a:ext cx="1795500" cy="687958"/>
      </dsp:txXfrm>
    </dsp:sp>
    <dsp:sp modelId="{C8EFA222-86C9-46BC-ADA5-A766C2974419}">
      <dsp:nvSpPr>
        <dsp:cNvPr id="0" name=""/>
        <dsp:cNvSpPr/>
      </dsp:nvSpPr>
      <dsp:spPr>
        <a:xfrm>
          <a:off x="2306732" y="0"/>
          <a:ext cx="2842039" cy="777328"/>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a:t>Cinemática inversa de posicionamiento</a:t>
          </a:r>
        </a:p>
      </dsp:txBody>
      <dsp:txXfrm>
        <a:off x="2306732" y="0"/>
        <a:ext cx="2842039" cy="777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C3462-4887-4DDE-A6B6-EED66A4EFC5F}">
      <dsp:nvSpPr>
        <dsp:cNvPr id="0" name=""/>
        <dsp:cNvSpPr/>
      </dsp:nvSpPr>
      <dsp:spPr>
        <a:xfrm>
          <a:off x="1796255" y="388664"/>
          <a:ext cx="510477" cy="1973809"/>
        </a:xfrm>
        <a:custGeom>
          <a:avLst/>
          <a:gdLst/>
          <a:ahLst/>
          <a:cxnLst/>
          <a:rect l="0" t="0" r="0" b="0"/>
          <a:pathLst>
            <a:path>
              <a:moveTo>
                <a:pt x="0" y="1973809"/>
              </a:moveTo>
              <a:lnTo>
                <a:pt x="255616" y="1973809"/>
              </a:lnTo>
              <a:lnTo>
                <a:pt x="255616" y="0"/>
              </a:lnTo>
              <a:lnTo>
                <a:pt x="51047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6AAAA-F453-4A1C-B747-AB94C2BCE87C}">
      <dsp:nvSpPr>
        <dsp:cNvPr id="0" name=""/>
        <dsp:cNvSpPr/>
      </dsp:nvSpPr>
      <dsp:spPr>
        <a:xfrm>
          <a:off x="754" y="2018494"/>
          <a:ext cx="1795500" cy="687958"/>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a:t>Desacoplamiento cinemático:</a:t>
          </a:r>
        </a:p>
      </dsp:txBody>
      <dsp:txXfrm>
        <a:off x="754" y="2018494"/>
        <a:ext cx="1795500" cy="687958"/>
      </dsp:txXfrm>
    </dsp:sp>
    <dsp:sp modelId="{C8EFA222-86C9-46BC-ADA5-A766C2974419}">
      <dsp:nvSpPr>
        <dsp:cNvPr id="0" name=""/>
        <dsp:cNvSpPr/>
      </dsp:nvSpPr>
      <dsp:spPr>
        <a:xfrm>
          <a:off x="2306732" y="0"/>
          <a:ext cx="2842039" cy="777328"/>
        </a:xfrm>
        <a:prstGeom prst="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a:t>Cinemática inversa de orientación</a:t>
          </a:r>
        </a:p>
      </dsp:txBody>
      <dsp:txXfrm>
        <a:off x="2306732" y="0"/>
        <a:ext cx="2842039" cy="7773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9BDD5-0101-4F6C-8940-FD7781F33C8C}">
      <dsp:nvSpPr>
        <dsp:cNvPr id="0" name=""/>
        <dsp:cNvSpPr/>
      </dsp:nvSpPr>
      <dsp:spPr>
        <a:xfrm>
          <a:off x="3365792" y="894479"/>
          <a:ext cx="5290972" cy="622526"/>
        </a:xfrm>
        <a:custGeom>
          <a:avLst/>
          <a:gdLst/>
          <a:ahLst/>
          <a:cxnLst/>
          <a:rect l="0" t="0" r="0" b="0"/>
          <a:pathLst>
            <a:path>
              <a:moveTo>
                <a:pt x="0" y="0"/>
              </a:moveTo>
              <a:lnTo>
                <a:pt x="0" y="311263"/>
              </a:lnTo>
              <a:lnTo>
                <a:pt x="5290972" y="311263"/>
              </a:lnTo>
              <a:lnTo>
                <a:pt x="5290972" y="62252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B6E9AE-C466-4F07-BBFE-8D4DCBD12690}">
      <dsp:nvSpPr>
        <dsp:cNvPr id="0" name=""/>
        <dsp:cNvSpPr/>
      </dsp:nvSpPr>
      <dsp:spPr>
        <a:xfrm>
          <a:off x="3365792" y="894479"/>
          <a:ext cx="1704033" cy="622526"/>
        </a:xfrm>
        <a:custGeom>
          <a:avLst/>
          <a:gdLst/>
          <a:ahLst/>
          <a:cxnLst/>
          <a:rect l="0" t="0" r="0" b="0"/>
          <a:pathLst>
            <a:path>
              <a:moveTo>
                <a:pt x="0" y="0"/>
              </a:moveTo>
              <a:lnTo>
                <a:pt x="0" y="311263"/>
              </a:lnTo>
              <a:lnTo>
                <a:pt x="1704033" y="311263"/>
              </a:lnTo>
              <a:lnTo>
                <a:pt x="1704033" y="62252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3B3F7B-53E0-4BFE-AD15-9A45F96B45AB}">
      <dsp:nvSpPr>
        <dsp:cNvPr id="0" name=""/>
        <dsp:cNvSpPr/>
      </dsp:nvSpPr>
      <dsp:spPr>
        <a:xfrm>
          <a:off x="1482886" y="894479"/>
          <a:ext cx="1882905" cy="622526"/>
        </a:xfrm>
        <a:custGeom>
          <a:avLst/>
          <a:gdLst/>
          <a:ahLst/>
          <a:cxnLst/>
          <a:rect l="0" t="0" r="0" b="0"/>
          <a:pathLst>
            <a:path>
              <a:moveTo>
                <a:pt x="1882905" y="0"/>
              </a:moveTo>
              <a:lnTo>
                <a:pt x="1882905" y="311263"/>
              </a:lnTo>
              <a:lnTo>
                <a:pt x="0" y="311263"/>
              </a:lnTo>
              <a:lnTo>
                <a:pt x="0" y="62252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6E575-D83F-4F98-8FC4-503110F8EC05}">
      <dsp:nvSpPr>
        <dsp:cNvPr id="0" name=""/>
        <dsp:cNvSpPr/>
      </dsp:nvSpPr>
      <dsp:spPr>
        <a:xfrm>
          <a:off x="1883586" y="171651"/>
          <a:ext cx="2964412" cy="72282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a:t>ISO 9283</a:t>
          </a:r>
        </a:p>
      </dsp:txBody>
      <dsp:txXfrm>
        <a:off x="1883586" y="171651"/>
        <a:ext cx="2964412" cy="722827"/>
      </dsp:txXfrm>
    </dsp:sp>
    <dsp:sp modelId="{A68E96A8-B42B-42D0-87D3-1F374F254FE8}">
      <dsp:nvSpPr>
        <dsp:cNvPr id="0" name=""/>
        <dsp:cNvSpPr/>
      </dsp:nvSpPr>
      <dsp:spPr>
        <a:xfrm>
          <a:off x="680" y="1517005"/>
          <a:ext cx="2964412" cy="99912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a:t>Exactitud</a:t>
          </a:r>
        </a:p>
      </dsp:txBody>
      <dsp:txXfrm>
        <a:off x="680" y="1517005"/>
        <a:ext cx="2964412" cy="999125"/>
      </dsp:txXfrm>
    </dsp:sp>
    <dsp:sp modelId="{ABA0C250-905B-4C49-AF13-B728DAA6C957}">
      <dsp:nvSpPr>
        <dsp:cNvPr id="0" name=""/>
        <dsp:cNvSpPr/>
      </dsp:nvSpPr>
      <dsp:spPr>
        <a:xfrm>
          <a:off x="3587619" y="1517005"/>
          <a:ext cx="2964412" cy="99912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a:t>Repetibilidad</a:t>
          </a:r>
        </a:p>
      </dsp:txBody>
      <dsp:txXfrm>
        <a:off x="3587619" y="1517005"/>
        <a:ext cx="2964412" cy="999125"/>
      </dsp:txXfrm>
    </dsp:sp>
    <dsp:sp modelId="{AB15F92B-DE14-44D6-A81D-4F8B249E3E51}">
      <dsp:nvSpPr>
        <dsp:cNvPr id="0" name=""/>
        <dsp:cNvSpPr/>
      </dsp:nvSpPr>
      <dsp:spPr>
        <a:xfrm>
          <a:off x="7174558" y="1517005"/>
          <a:ext cx="2964412" cy="999125"/>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a:t>Tiempo de estabilización</a:t>
          </a:r>
        </a:p>
      </dsp:txBody>
      <dsp:txXfrm>
        <a:off x="7174558" y="1517005"/>
        <a:ext cx="2964412" cy="99912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4EB08-C2E1-49D4-A75B-6EC722B2D9C2}" type="datetimeFigureOut">
              <a:rPr lang="es-EC" smtClean="0"/>
              <a:t>08/01/2019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F3998-F65E-48AE-8933-05DD3B773793}" type="slidenum">
              <a:rPr lang="es-EC" smtClean="0"/>
              <a:t>‹Nº›</a:t>
            </a:fld>
            <a:endParaRPr lang="es-EC"/>
          </a:p>
        </p:txBody>
      </p:sp>
    </p:spTree>
    <p:extLst>
      <p:ext uri="{BB962C8B-B14F-4D97-AF65-F5344CB8AC3E}">
        <p14:creationId xmlns:p14="http://schemas.microsoft.com/office/powerpoint/2010/main" val="1954357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1" dirty="0" smtClean="0"/>
              <a:t>Tomando en cuenta los cambios realizados</a:t>
            </a:r>
            <a:endParaRPr lang="es-EC" b="1" dirty="0"/>
          </a:p>
        </p:txBody>
      </p:sp>
      <p:sp>
        <p:nvSpPr>
          <p:cNvPr id="4" name="Marcador de número de diapositiva 3"/>
          <p:cNvSpPr>
            <a:spLocks noGrp="1"/>
          </p:cNvSpPr>
          <p:nvPr>
            <p:ph type="sldNum" sz="quarter" idx="10"/>
          </p:nvPr>
        </p:nvSpPr>
        <p:spPr/>
        <p:txBody>
          <a:bodyPr/>
          <a:lstStyle/>
          <a:p>
            <a:fld id="{FF6F3998-F65E-48AE-8933-05DD3B773793}" type="slidenum">
              <a:rPr lang="es-EC" smtClean="0"/>
              <a:t>14</a:t>
            </a:fld>
            <a:endParaRPr lang="es-EC"/>
          </a:p>
        </p:txBody>
      </p:sp>
    </p:spTree>
    <p:extLst>
      <p:ext uri="{BB962C8B-B14F-4D97-AF65-F5344CB8AC3E}">
        <p14:creationId xmlns:p14="http://schemas.microsoft.com/office/powerpoint/2010/main" val="110512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1" dirty="0" smtClean="0"/>
              <a:t>TCP</a:t>
            </a:r>
          </a:p>
          <a:p>
            <a:endParaRPr lang="es-EC" b="1" dirty="0" smtClean="0"/>
          </a:p>
          <a:p>
            <a:r>
              <a:rPr lang="es-EC" b="1" dirty="0" smtClean="0"/>
              <a:t>Es</a:t>
            </a:r>
            <a:r>
              <a:rPr lang="es-EC" b="1" baseline="0" dirty="0" smtClean="0"/>
              <a:t> la base para cálculos posteriores</a:t>
            </a:r>
            <a:endParaRPr lang="es-EC" b="1" dirty="0"/>
          </a:p>
        </p:txBody>
      </p:sp>
      <p:sp>
        <p:nvSpPr>
          <p:cNvPr id="4" name="Marcador de número de diapositiva 3"/>
          <p:cNvSpPr>
            <a:spLocks noGrp="1"/>
          </p:cNvSpPr>
          <p:nvPr>
            <p:ph type="sldNum" sz="quarter" idx="10"/>
          </p:nvPr>
        </p:nvSpPr>
        <p:spPr/>
        <p:txBody>
          <a:bodyPr/>
          <a:lstStyle/>
          <a:p>
            <a:fld id="{FF6F3998-F65E-48AE-8933-05DD3B773793}" type="slidenum">
              <a:rPr lang="es-EC" smtClean="0"/>
              <a:t>15</a:t>
            </a:fld>
            <a:endParaRPr lang="es-EC"/>
          </a:p>
        </p:txBody>
      </p:sp>
    </p:spTree>
    <p:extLst>
      <p:ext uri="{BB962C8B-B14F-4D97-AF65-F5344CB8AC3E}">
        <p14:creationId xmlns:p14="http://schemas.microsoft.com/office/powerpoint/2010/main" val="107977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1" dirty="0" smtClean="0"/>
              <a:t>Posición y orientación deseadas</a:t>
            </a:r>
          </a:p>
          <a:p>
            <a:endParaRPr lang="es-EC" b="1" dirty="0" smtClean="0"/>
          </a:p>
          <a:p>
            <a:r>
              <a:rPr lang="es-EC" b="1" dirty="0" smtClean="0"/>
              <a:t>CADENA CINEMÁTICA REDUNDANTE</a:t>
            </a:r>
            <a:endParaRPr lang="es-EC" b="1" dirty="0"/>
          </a:p>
        </p:txBody>
      </p:sp>
      <p:sp>
        <p:nvSpPr>
          <p:cNvPr id="4" name="Marcador de número de diapositiva 3"/>
          <p:cNvSpPr>
            <a:spLocks noGrp="1"/>
          </p:cNvSpPr>
          <p:nvPr>
            <p:ph type="sldNum" sz="quarter" idx="10"/>
          </p:nvPr>
        </p:nvSpPr>
        <p:spPr/>
        <p:txBody>
          <a:bodyPr/>
          <a:lstStyle/>
          <a:p>
            <a:fld id="{FF6F3998-F65E-48AE-8933-05DD3B773793}" type="slidenum">
              <a:rPr lang="es-EC" smtClean="0"/>
              <a:t>16</a:t>
            </a:fld>
            <a:endParaRPr lang="es-EC"/>
          </a:p>
        </p:txBody>
      </p:sp>
    </p:spTree>
    <p:extLst>
      <p:ext uri="{BB962C8B-B14F-4D97-AF65-F5344CB8AC3E}">
        <p14:creationId xmlns:p14="http://schemas.microsoft.com/office/powerpoint/2010/main" val="260278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1" dirty="0" smtClean="0"/>
              <a:t>5 GDL, REDUNDANCIA</a:t>
            </a:r>
          </a:p>
          <a:p>
            <a:endParaRPr lang="es-EC" b="1" dirty="0" smtClean="0"/>
          </a:p>
          <a:p>
            <a:r>
              <a:rPr lang="es-EC" b="1" dirty="0" smtClean="0"/>
              <a:t>MATLAB</a:t>
            </a:r>
            <a:endParaRPr lang="es-EC" b="1" dirty="0"/>
          </a:p>
        </p:txBody>
      </p:sp>
      <p:sp>
        <p:nvSpPr>
          <p:cNvPr id="4" name="Marcador de número de diapositiva 3"/>
          <p:cNvSpPr>
            <a:spLocks noGrp="1"/>
          </p:cNvSpPr>
          <p:nvPr>
            <p:ph type="sldNum" sz="quarter" idx="10"/>
          </p:nvPr>
        </p:nvSpPr>
        <p:spPr/>
        <p:txBody>
          <a:bodyPr/>
          <a:lstStyle/>
          <a:p>
            <a:fld id="{FF6F3998-F65E-48AE-8933-05DD3B773793}" type="slidenum">
              <a:rPr lang="es-EC" smtClean="0"/>
              <a:t>17</a:t>
            </a:fld>
            <a:endParaRPr lang="es-EC"/>
          </a:p>
        </p:txBody>
      </p:sp>
    </p:spTree>
    <p:extLst>
      <p:ext uri="{BB962C8B-B14F-4D97-AF65-F5344CB8AC3E}">
        <p14:creationId xmlns:p14="http://schemas.microsoft.com/office/powerpoint/2010/main" val="357345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1" dirty="0" smtClean="0"/>
              <a:t>MATRIZ</a:t>
            </a:r>
            <a:r>
              <a:rPr lang="es-EC" b="1" baseline="0" dirty="0" smtClean="0"/>
              <a:t> DE ROTACIÓN RELATIVA</a:t>
            </a:r>
          </a:p>
          <a:p>
            <a:endParaRPr lang="es-EC" b="1" baseline="0" dirty="0" smtClean="0"/>
          </a:p>
          <a:p>
            <a:r>
              <a:rPr lang="es-EC" b="1" baseline="0" dirty="0" smtClean="0"/>
              <a:t>MUÑECA DE EULER</a:t>
            </a:r>
            <a:endParaRPr lang="es-EC" b="1" dirty="0"/>
          </a:p>
        </p:txBody>
      </p:sp>
      <p:sp>
        <p:nvSpPr>
          <p:cNvPr id="4" name="Marcador de número de diapositiva 3"/>
          <p:cNvSpPr>
            <a:spLocks noGrp="1"/>
          </p:cNvSpPr>
          <p:nvPr>
            <p:ph type="sldNum" sz="quarter" idx="10"/>
          </p:nvPr>
        </p:nvSpPr>
        <p:spPr/>
        <p:txBody>
          <a:bodyPr/>
          <a:lstStyle/>
          <a:p>
            <a:fld id="{FF6F3998-F65E-48AE-8933-05DD3B773793}" type="slidenum">
              <a:rPr lang="es-EC" smtClean="0"/>
              <a:t>18</a:t>
            </a:fld>
            <a:endParaRPr lang="es-EC"/>
          </a:p>
        </p:txBody>
      </p:sp>
    </p:spTree>
    <p:extLst>
      <p:ext uri="{BB962C8B-B14F-4D97-AF65-F5344CB8AC3E}">
        <p14:creationId xmlns:p14="http://schemas.microsoft.com/office/powerpoint/2010/main" val="371878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1" dirty="0" smtClean="0"/>
              <a:t>PROTOCOLO</a:t>
            </a:r>
            <a:r>
              <a:rPr lang="es-EC" b="1" baseline="0" dirty="0" smtClean="0"/>
              <a:t> EXPERIMENTAL</a:t>
            </a:r>
            <a:endParaRPr lang="es-EC" b="1" dirty="0"/>
          </a:p>
        </p:txBody>
      </p:sp>
      <p:sp>
        <p:nvSpPr>
          <p:cNvPr id="4" name="Marcador de número de diapositiva 3"/>
          <p:cNvSpPr>
            <a:spLocks noGrp="1"/>
          </p:cNvSpPr>
          <p:nvPr>
            <p:ph type="sldNum" sz="quarter" idx="10"/>
          </p:nvPr>
        </p:nvSpPr>
        <p:spPr/>
        <p:txBody>
          <a:bodyPr/>
          <a:lstStyle/>
          <a:p>
            <a:fld id="{FF6F3998-F65E-48AE-8933-05DD3B773793}" type="slidenum">
              <a:rPr lang="es-EC" smtClean="0"/>
              <a:t>34</a:t>
            </a:fld>
            <a:endParaRPr lang="es-EC"/>
          </a:p>
        </p:txBody>
      </p:sp>
    </p:spTree>
    <p:extLst>
      <p:ext uri="{BB962C8B-B14F-4D97-AF65-F5344CB8AC3E}">
        <p14:creationId xmlns:p14="http://schemas.microsoft.com/office/powerpoint/2010/main" val="343415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DAC7B71-3BCF-4672-B940-9E4EF5D309A1}" type="datetimeFigureOut">
              <a:rPr lang="es-EC" smtClean="0"/>
              <a:t>08/01/2019</a:t>
            </a:fld>
            <a:endParaRPr lang="es-EC"/>
          </a:p>
        </p:txBody>
      </p:sp>
      <p:sp>
        <p:nvSpPr>
          <p:cNvPr id="5" name="Footer Placeholder 4"/>
          <p:cNvSpPr>
            <a:spLocks noGrp="1"/>
          </p:cNvSpPr>
          <p:nvPr>
            <p:ph type="ftr" sz="quarter" idx="11"/>
          </p:nvPr>
        </p:nvSpPr>
        <p:spPr>
          <a:xfrm>
            <a:off x="5332412" y="5883275"/>
            <a:ext cx="4324044" cy="365125"/>
          </a:xfrm>
        </p:spPr>
        <p:txBody>
          <a:bodyPr/>
          <a:lstStyle/>
          <a:p>
            <a:endParaRPr lang="es-EC"/>
          </a:p>
        </p:txBody>
      </p:sp>
      <p:sp>
        <p:nvSpPr>
          <p:cNvPr id="6" name="Slide Number Placeholder 5"/>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258811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2DAC7B71-3BCF-4672-B940-9E4EF5D309A1}" type="datetimeFigureOut">
              <a:rPr lang="es-EC" smtClean="0"/>
              <a:t>08/01/2019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189992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2DAC7B71-3BCF-4672-B940-9E4EF5D309A1}"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338227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2DAC7B71-3BCF-4672-B940-9E4EF5D309A1}"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273669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2DAC7B71-3BCF-4672-B940-9E4EF5D309A1}"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3676192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2DAC7B71-3BCF-4672-B940-9E4EF5D309A1}"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4274542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2DAC7B71-3BCF-4672-B940-9E4EF5D309A1}"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3213238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AC7B71-3BCF-4672-B940-9E4EF5D309A1}"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217047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AC7B71-3BCF-4672-B940-9E4EF5D309A1}"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273676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DAC7B71-3BCF-4672-B940-9E4EF5D309A1}"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951856" y="5867131"/>
            <a:ext cx="551167" cy="365125"/>
          </a:xfrm>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109880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2DAC7B71-3BCF-4672-B940-9E4EF5D309A1}" type="datetimeFigureOut">
              <a:rPr lang="es-EC" smtClean="0"/>
              <a:t>08/01/2019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57058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DAC7B71-3BCF-4672-B940-9E4EF5D309A1}" type="datetimeFigureOut">
              <a:rPr lang="es-EC" smtClean="0"/>
              <a:t>08/01/2019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409436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DAC7B71-3BCF-4672-B940-9E4EF5D309A1}" type="datetimeFigureOut">
              <a:rPr lang="es-EC" smtClean="0"/>
              <a:t>08/01/2019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181702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DAC7B71-3BCF-4672-B940-9E4EF5D309A1}" type="datetimeFigureOut">
              <a:rPr lang="es-EC" smtClean="0"/>
              <a:t>08/01/2019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64322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C7B71-3BCF-4672-B940-9E4EF5D309A1}" type="datetimeFigureOut">
              <a:rPr lang="es-EC" smtClean="0"/>
              <a:t>08/01/2019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336763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2DAC7B71-3BCF-4672-B940-9E4EF5D309A1}" type="datetimeFigureOut">
              <a:rPr lang="es-EC" smtClean="0"/>
              <a:t>08/01/2019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379981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2DAC7B71-3BCF-4672-B940-9E4EF5D309A1}" type="datetimeFigureOut">
              <a:rPr lang="es-EC" smtClean="0"/>
              <a:t>08/01/2019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5347309-47E2-4513-A9BF-F051D1559CE8}" type="slidenum">
              <a:rPr lang="es-EC" smtClean="0"/>
              <a:t>‹Nº›</a:t>
            </a:fld>
            <a:endParaRPr lang="es-EC"/>
          </a:p>
        </p:txBody>
      </p:sp>
    </p:spTree>
    <p:extLst>
      <p:ext uri="{BB962C8B-B14F-4D97-AF65-F5344CB8AC3E}">
        <p14:creationId xmlns:p14="http://schemas.microsoft.com/office/powerpoint/2010/main" val="53322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AC7B71-3BCF-4672-B940-9E4EF5D309A1}" type="datetimeFigureOut">
              <a:rPr lang="es-EC" smtClean="0"/>
              <a:t>08/01/2019</a:t>
            </a:fld>
            <a:endParaRPr lang="es-EC"/>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347309-47E2-4513-A9BF-F051D1559CE8}" type="slidenum">
              <a:rPr lang="es-EC" smtClean="0"/>
              <a:t>‹Nº›</a:t>
            </a:fld>
            <a:endParaRPr lang="es-EC"/>
          </a:p>
        </p:txBody>
      </p:sp>
    </p:spTree>
    <p:extLst>
      <p:ext uri="{BB962C8B-B14F-4D97-AF65-F5344CB8AC3E}">
        <p14:creationId xmlns:p14="http://schemas.microsoft.com/office/powerpoint/2010/main" val="269065814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jpeg"/><Relationship Id="rId7"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comments" Target="../comments/comment3.xml"/><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comments" Target="../comments/comment4.xml"/><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12.png"/><Relationship Id="rId18" Type="http://schemas.openxmlformats.org/officeDocument/2006/relationships/image" Target="../media/image160.png"/><Relationship Id="rId3" Type="http://schemas.openxmlformats.org/officeDocument/2006/relationships/image" Target="../media/image32.png"/><Relationship Id="rId7" Type="http://schemas.openxmlformats.org/officeDocument/2006/relationships/diagramColors" Target="../diagrams/colors4.xml"/><Relationship Id="rId12" Type="http://schemas.openxmlformats.org/officeDocument/2006/relationships/image" Target="../media/image11.png"/><Relationship Id="rId17" Type="http://schemas.openxmlformats.org/officeDocument/2006/relationships/image" Target="../media/image150.pn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6.png"/><Relationship Id="rId5" Type="http://schemas.openxmlformats.org/officeDocument/2006/relationships/diagramLayout" Target="../diagrams/layout4.xml"/><Relationship Id="rId15" Type="http://schemas.openxmlformats.org/officeDocument/2006/relationships/image" Target="../media/image33.png"/><Relationship Id="rId10" Type="http://schemas.microsoft.com/office/2007/relationships/hdphoto" Target="../media/hdphoto1.wdp"/><Relationship Id="rId19" Type="http://schemas.openxmlformats.org/officeDocument/2006/relationships/image" Target="../media/image170.png"/><Relationship Id="rId4" Type="http://schemas.openxmlformats.org/officeDocument/2006/relationships/diagramData" Target="../diagrams/data4.xml"/><Relationship Id="rId9" Type="http://schemas.openxmlformats.org/officeDocument/2006/relationships/image" Target="../media/image3.png"/><Relationship Id="rId14" Type="http://schemas.openxmlformats.org/officeDocument/2006/relationships/image" Target="../media/image130.png"/></Relationships>
</file>

<file path=ppt/slides/_rels/slide17.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diagramQuickStyle" Target="../diagrams/quickStyle5.xml"/><Relationship Id="rId18" Type="http://schemas.openxmlformats.org/officeDocument/2006/relationships/image" Target="../media/image34.emf"/><Relationship Id="rId3" Type="http://schemas.openxmlformats.org/officeDocument/2006/relationships/notesSlide" Target="../notesSlides/notesSlide4.xml"/><Relationship Id="rId7" Type="http://schemas.openxmlformats.org/officeDocument/2006/relationships/image" Target="../media/image20.png"/><Relationship Id="rId12" Type="http://schemas.openxmlformats.org/officeDocument/2006/relationships/diagramLayout" Target="../diagrams/layout5.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40.png"/><Relationship Id="rId1" Type="http://schemas.openxmlformats.org/officeDocument/2006/relationships/vmlDrawing" Target="../drawings/vmlDrawing1.vml"/><Relationship Id="rId6" Type="http://schemas.openxmlformats.org/officeDocument/2006/relationships/image" Target="../media/image190.png"/><Relationship Id="rId11" Type="http://schemas.openxmlformats.org/officeDocument/2006/relationships/diagramData" Target="../diagrams/data5.xml"/><Relationship Id="rId5" Type="http://schemas.microsoft.com/office/2007/relationships/hdphoto" Target="../media/hdphoto1.wdp"/><Relationship Id="rId15" Type="http://schemas.microsoft.com/office/2007/relationships/diagramDrawing" Target="../diagrams/drawing5.xml"/><Relationship Id="rId10" Type="http://schemas.openxmlformats.org/officeDocument/2006/relationships/image" Target="../media/image230.png"/><Relationship Id="rId19" Type="http://schemas.openxmlformats.org/officeDocument/2006/relationships/image" Target="../media/image250.png"/><Relationship Id="rId4" Type="http://schemas.openxmlformats.org/officeDocument/2006/relationships/image" Target="../media/image3.png"/><Relationship Id="rId9" Type="http://schemas.openxmlformats.org/officeDocument/2006/relationships/image" Target="../media/image220.png"/><Relationship Id="rId14"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300.png"/><Relationship Id="rId3" Type="http://schemas.openxmlformats.org/officeDocument/2006/relationships/image" Target="../media/image3.png"/><Relationship Id="rId21" Type="http://schemas.openxmlformats.org/officeDocument/2006/relationships/image" Target="../media/image350.png"/><Relationship Id="rId7" Type="http://schemas.openxmlformats.org/officeDocument/2006/relationships/diagramColors" Target="../diagrams/colors6.xml"/><Relationship Id="rId12" Type="http://schemas.openxmlformats.org/officeDocument/2006/relationships/image" Target="../media/image290.png"/><Relationship Id="rId17"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6.png"/><Relationship Id="rId20"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280.png"/><Relationship Id="rId5" Type="http://schemas.openxmlformats.org/officeDocument/2006/relationships/diagramLayout" Target="../diagrams/layout6.xml"/><Relationship Id="rId15" Type="http://schemas.openxmlformats.org/officeDocument/2006/relationships/image" Target="../media/image332.png"/><Relationship Id="rId10" Type="http://schemas.openxmlformats.org/officeDocument/2006/relationships/image" Target="../media/image311.png"/><Relationship Id="rId19" Type="http://schemas.openxmlformats.org/officeDocument/2006/relationships/image" Target="../media/image331.png"/><Relationship Id="rId4" Type="http://schemas.openxmlformats.org/officeDocument/2006/relationships/diagramData" Target="../diagrams/data6.xml"/><Relationship Id="rId9" Type="http://schemas.openxmlformats.org/officeDocument/2006/relationships/image" Target="../media/image301.png"/><Relationship Id="rId14" Type="http://schemas.openxmlformats.org/officeDocument/2006/relationships/image" Target="../media/image32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image" Target="../media/image38.png"/><Relationship Id="rId7"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comments" Target="../comments/comment8.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comments" Target="../comments/comment9.xml"/><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10.png"/><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comments" Target="../comments/comment10.xml"/><Relationship Id="rId5" Type="http://schemas.openxmlformats.org/officeDocument/2006/relationships/image" Target="../media/image330.png"/><Relationship Id="rId10" Type="http://schemas.microsoft.com/office/2007/relationships/hdphoto" Target="../media/hdphoto1.wdp"/><Relationship Id="rId4" Type="http://schemas.openxmlformats.org/officeDocument/2006/relationships/image" Target="../media/image320.png"/><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4.png"/><Relationship Id="rId7"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comments" Target="../comments/commen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comments" Target="../comments/comment12.xml"/><Relationship Id="rId5" Type="http://schemas.microsoft.com/office/2007/relationships/hdphoto" Target="../media/hdphoto1.wd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comments" Target="../comments/comment13.xml"/><Relationship Id="rId5" Type="http://schemas.microsoft.com/office/2007/relationships/hdphoto" Target="../media/hdphoto1.wdp"/><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8.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1.wdp"/><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370.png"/><Relationship Id="rId10" Type="http://schemas.openxmlformats.org/officeDocument/2006/relationships/image" Target="../media/image49.png"/><Relationship Id="rId4" Type="http://schemas.openxmlformats.org/officeDocument/2006/relationships/image" Target="../media/image6.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image" Target="../media/image450.png"/><Relationship Id="rId12"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40.png"/><Relationship Id="rId11" Type="http://schemas.openxmlformats.org/officeDocument/2006/relationships/image" Target="../media/image50.png"/><Relationship Id="rId5" Type="http://schemas.openxmlformats.org/officeDocument/2006/relationships/image" Target="../media/image430.png"/><Relationship Id="rId10" Type="http://schemas.openxmlformats.org/officeDocument/2006/relationships/image" Target="../media/image480.png"/><Relationship Id="rId9" Type="http://schemas.openxmlformats.org/officeDocument/2006/relationships/image" Target="../media/image470.png"/></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1.wdp"/><Relationship Id="rId7"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10.png"/><Relationship Id="rId10" Type="http://schemas.openxmlformats.org/officeDocument/2006/relationships/image" Target="../media/image49.png"/><Relationship Id="rId4" Type="http://schemas.openxmlformats.org/officeDocument/2006/relationships/image" Target="../media/image6.png"/><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50.png"/><Relationship Id="rId5" Type="http://schemas.openxmlformats.org/officeDocument/2006/relationships/image" Target="../media/image55.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59.png"/><Relationship Id="rId3" Type="http://schemas.microsoft.com/office/2007/relationships/hdphoto" Target="../media/hdphoto1.wdp"/><Relationship Id="rId7"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6.png"/><Relationship Id="rId9" Type="http://schemas.openxmlformats.org/officeDocument/2006/relationships/image" Target="../media/image60.png"/></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6.png"/><Relationship Id="rId7" Type="http://schemas.openxmlformats.org/officeDocument/2006/relationships/diagramLayout" Target="../diagrams/layout7.xml"/><Relationship Id="rId12"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openxmlformats.org/officeDocument/2006/relationships/image" Target="../media/image63.png"/><Relationship Id="rId5" Type="http://schemas.microsoft.com/office/2007/relationships/hdphoto" Target="../media/hdphoto1.wdp"/><Relationship Id="rId10" Type="http://schemas.microsoft.com/office/2007/relationships/diagramDrawing" Target="../diagrams/drawing7.xml"/><Relationship Id="rId4" Type="http://schemas.openxmlformats.org/officeDocument/2006/relationships/image" Target="../media/image3.png"/><Relationship Id="rId9" Type="http://schemas.openxmlformats.org/officeDocument/2006/relationships/diagramColors" Target="../diagrams/colors7.xml"/></Relationships>
</file>

<file path=ppt/slides/_rels/slide35.xml.rels><?xml version="1.0" encoding="UTF-8" standalone="yes"?>
<Relationships xmlns="http://schemas.openxmlformats.org/package/2006/relationships"><Relationship Id="rId8" Type="http://schemas.openxmlformats.org/officeDocument/2006/relationships/image" Target="../media/image66.png"/><Relationship Id="rId3" Type="http://schemas.microsoft.com/office/2007/relationships/hdphoto" Target="../media/hdphoto1.wdp"/><Relationship Id="rId7" Type="http://schemas.openxmlformats.org/officeDocument/2006/relationships/image" Target="../media/image6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40.png"/><Relationship Id="rId4" Type="http://schemas.openxmlformats.org/officeDocument/2006/relationships/image" Target="../media/image6.png"/><Relationship Id="rId9" Type="http://schemas.openxmlformats.org/officeDocument/2006/relationships/image" Target="../media/image66.jpeg"/></Relationships>
</file>

<file path=ppt/slides/_rels/slide36.xml.rels><?xml version="1.0" encoding="UTF-8" standalone="yes"?>
<Relationships xmlns="http://schemas.openxmlformats.org/package/2006/relationships"><Relationship Id="rId8" Type="http://schemas.openxmlformats.org/officeDocument/2006/relationships/image" Target="../media/image70.png"/><Relationship Id="rId3" Type="http://schemas.microsoft.com/office/2007/relationships/hdphoto" Target="../media/hdphoto1.wdp"/><Relationship Id="rId7" Type="http://schemas.openxmlformats.org/officeDocument/2006/relationships/image" Target="../media/image69.png"/><Relationship Id="rId12" Type="http://schemas.openxmlformats.org/officeDocument/2006/relationships/image" Target="../media/image7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8.png"/><Relationship Id="rId10" Type="http://schemas.openxmlformats.org/officeDocument/2006/relationships/image" Target="../media/image72.png"/><Relationship Id="rId4" Type="http://schemas.openxmlformats.org/officeDocument/2006/relationships/image" Target="../media/image6.png"/><Relationship Id="rId9" Type="http://schemas.openxmlformats.org/officeDocument/2006/relationships/image" Target="../media/image71.png"/></Relationships>
</file>

<file path=ppt/slides/_rels/slide37.xml.rels><?xml version="1.0" encoding="UTF-8" standalone="yes"?>
<Relationships xmlns="http://schemas.openxmlformats.org/package/2006/relationships"><Relationship Id="rId8" Type="http://schemas.openxmlformats.org/officeDocument/2006/relationships/image" Target="../media/image77.jpeg"/><Relationship Id="rId3" Type="http://schemas.microsoft.com/office/2007/relationships/hdphoto" Target="../media/hdphoto1.wdp"/><Relationship Id="rId7" Type="http://schemas.openxmlformats.org/officeDocument/2006/relationships/image" Target="../media/image7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5.jpeg"/><Relationship Id="rId11" Type="http://schemas.openxmlformats.org/officeDocument/2006/relationships/image" Target="../media/image81.png"/><Relationship Id="rId5" Type="http://schemas.openxmlformats.org/officeDocument/2006/relationships/image" Target="../media/image74.jpeg"/><Relationship Id="rId10" Type="http://schemas.openxmlformats.org/officeDocument/2006/relationships/image" Target="../media/image80.png"/><Relationship Id="rId4" Type="http://schemas.openxmlformats.org/officeDocument/2006/relationships/image" Target="../media/image6.png"/><Relationship Id="rId9" Type="http://schemas.openxmlformats.org/officeDocument/2006/relationships/image" Target="../media/image78.jpeg"/></Relationships>
</file>

<file path=ppt/slides/_rels/slide38.xml.rels><?xml version="1.0" encoding="UTF-8" standalone="yes"?>
<Relationships xmlns="http://schemas.openxmlformats.org/package/2006/relationships"><Relationship Id="rId8" Type="http://schemas.openxmlformats.org/officeDocument/2006/relationships/image" Target="../media/image80.jpeg"/><Relationship Id="rId3" Type="http://schemas.microsoft.com/office/2007/relationships/hdphoto" Target="../media/hdphoto1.wdp"/><Relationship Id="rId7" Type="http://schemas.openxmlformats.org/officeDocument/2006/relationships/image" Target="../media/image7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3.jpeg"/><Relationship Id="rId5" Type="http://schemas.openxmlformats.org/officeDocument/2006/relationships/image" Target="../media/image82.png"/><Relationship Id="rId10" Type="http://schemas.openxmlformats.org/officeDocument/2006/relationships/image" Target="../media/image82.jpeg"/><Relationship Id="rId4" Type="http://schemas.openxmlformats.org/officeDocument/2006/relationships/image" Target="../media/image6.png"/><Relationship Id="rId9" Type="http://schemas.openxmlformats.org/officeDocument/2006/relationships/image" Target="../media/image81.jpeg"/></Relationships>
</file>

<file path=ppt/slides/_rels/slide39.xml.rels><?xml version="1.0" encoding="UTF-8" standalone="yes"?>
<Relationships xmlns="http://schemas.openxmlformats.org/package/2006/relationships"><Relationship Id="rId8" Type="http://schemas.openxmlformats.org/officeDocument/2006/relationships/image" Target="../media/image90.png"/><Relationship Id="rId3" Type="http://schemas.microsoft.com/office/2007/relationships/hdphoto" Target="../media/hdphoto1.wdp"/><Relationship Id="rId7" Type="http://schemas.openxmlformats.org/officeDocument/2006/relationships/image" Target="../media/image8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76.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4.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jpe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CD328-73B2-489A-B5D6-463A3658005F}"/>
              </a:ext>
            </a:extLst>
          </p:cNvPr>
          <p:cNvSpPr>
            <a:spLocks noGrp="1"/>
          </p:cNvSpPr>
          <p:nvPr>
            <p:ph type="ctrTitle"/>
          </p:nvPr>
        </p:nvSpPr>
        <p:spPr>
          <a:xfrm>
            <a:off x="688978" y="1380069"/>
            <a:ext cx="10814045" cy="1252295"/>
          </a:xfrm>
        </p:spPr>
        <p:txBody>
          <a:bodyPr>
            <a:noAutofit/>
          </a:bodyPr>
          <a:lstStyle/>
          <a:p>
            <a:pPr algn="ctr"/>
            <a:r>
              <a:rPr lang="es-EC" sz="2400" b="1" dirty="0"/>
              <a:t>DEPARTAMENTO DE CIENCIAS DE LA ENERGÍA Y MECÁNICA</a:t>
            </a:r>
            <a:br>
              <a:rPr lang="es-EC" sz="2400" b="1" dirty="0"/>
            </a:br>
            <a:r>
              <a:rPr lang="es-EC" sz="1200" b="1" dirty="0"/>
              <a:t/>
            </a:r>
            <a:br>
              <a:rPr lang="es-EC" sz="1200" b="1" dirty="0"/>
            </a:br>
            <a:r>
              <a:rPr lang="es-EC" sz="2400" b="1" dirty="0"/>
              <a:t>CARRERA DE INGENIERÍA MECATRÓNICA</a:t>
            </a:r>
          </a:p>
        </p:txBody>
      </p:sp>
      <p:sp>
        <p:nvSpPr>
          <p:cNvPr id="3" name="Subtítulo 2">
            <a:extLst>
              <a:ext uri="{FF2B5EF4-FFF2-40B4-BE49-F238E27FC236}">
                <a16:creationId xmlns:a16="http://schemas.microsoft.com/office/drawing/2014/main" id="{CAFA51EF-65DE-409A-825E-68C719375B9F}"/>
              </a:ext>
            </a:extLst>
          </p:cNvPr>
          <p:cNvSpPr>
            <a:spLocks noGrp="1"/>
          </p:cNvSpPr>
          <p:nvPr>
            <p:ph type="subTitle" idx="1"/>
          </p:nvPr>
        </p:nvSpPr>
        <p:spPr>
          <a:xfrm>
            <a:off x="4030467" y="4562843"/>
            <a:ext cx="6987645" cy="2124075"/>
          </a:xfrm>
        </p:spPr>
        <p:txBody>
          <a:bodyPr>
            <a:normAutofit fontScale="85000" lnSpcReduction="20000"/>
          </a:bodyPr>
          <a:lstStyle/>
          <a:p>
            <a:pPr algn="l"/>
            <a:r>
              <a:rPr lang="es-EC" b="1" dirty="0"/>
              <a:t>		AUTORES:</a:t>
            </a:r>
          </a:p>
          <a:p>
            <a:pPr algn="l"/>
            <a:r>
              <a:rPr lang="es-EC" b="1" i="1" dirty="0"/>
              <a:t>BÁEZ MALDONADO JOSÉ DANIEL</a:t>
            </a:r>
          </a:p>
          <a:p>
            <a:pPr algn="l"/>
            <a:r>
              <a:rPr lang="es-EC" b="1" i="1" dirty="0"/>
              <a:t>        SALINAS DELGADO SANTIAGO ANDRÉS</a:t>
            </a:r>
          </a:p>
          <a:p>
            <a:pPr algn="l">
              <a:lnSpc>
                <a:spcPct val="210000"/>
              </a:lnSpc>
            </a:pPr>
            <a:r>
              <a:rPr lang="es-EC" b="1" dirty="0"/>
              <a:t>				DIRECTOR:</a:t>
            </a:r>
          </a:p>
          <a:p>
            <a:pPr algn="l"/>
            <a:r>
              <a:rPr lang="es-EC" dirty="0"/>
              <a:t>		   	 </a:t>
            </a:r>
            <a:r>
              <a:rPr lang="es-EC" b="1" i="1" dirty="0"/>
              <a:t>ING. ALEXANDER IBARRA </a:t>
            </a:r>
            <a:r>
              <a:rPr lang="es-EC" b="1" i="1" dirty="0" err="1"/>
              <a:t>MSc</a:t>
            </a:r>
            <a:r>
              <a:rPr lang="es-EC" b="1" i="1" dirty="0"/>
              <a:t>.</a:t>
            </a:r>
          </a:p>
          <a:p>
            <a:pPr algn="l"/>
            <a:endParaRPr lang="es-EC" dirty="0"/>
          </a:p>
          <a:p>
            <a:pPr algn="l"/>
            <a:endParaRPr lang="es-EC" dirty="0"/>
          </a:p>
        </p:txBody>
      </p:sp>
      <p:pic>
        <p:nvPicPr>
          <p:cNvPr id="7" name="Imagen 6">
            <a:extLst>
              <a:ext uri="{FF2B5EF4-FFF2-40B4-BE49-F238E27FC236}">
                <a16:creationId xmlns:a16="http://schemas.microsoft.com/office/drawing/2014/main" id="{515548B4-BA7F-4489-AE6D-1AE883030A5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34498" y="356707"/>
            <a:ext cx="4323004" cy="1116492"/>
          </a:xfrm>
          <a:prstGeom prst="rect">
            <a:avLst/>
          </a:prstGeom>
        </p:spPr>
      </p:pic>
      <p:sp>
        <p:nvSpPr>
          <p:cNvPr id="8" name="Título 1">
            <a:extLst>
              <a:ext uri="{FF2B5EF4-FFF2-40B4-BE49-F238E27FC236}">
                <a16:creationId xmlns:a16="http://schemas.microsoft.com/office/drawing/2014/main" id="{24827FFF-8F59-4CB0-925A-EA658FC2C75E}"/>
              </a:ext>
            </a:extLst>
          </p:cNvPr>
          <p:cNvSpPr txBox="1">
            <a:spLocks/>
          </p:cNvSpPr>
          <p:nvPr/>
        </p:nvSpPr>
        <p:spPr>
          <a:xfrm>
            <a:off x="2078187" y="2698554"/>
            <a:ext cx="8368146" cy="1617467"/>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400" b="1" dirty="0"/>
              <a:t>TEMA: </a:t>
            </a:r>
            <a:r>
              <a:rPr lang="es-EC" sz="2400" i="1" dirty="0"/>
              <a:t>COMPARACIÓN EXPERIMENTAL DE TÉCNICAS DE TELEOPERACIÓN IMPLEMENTADAS EN EL TORSO ROBÓTICO SALOSBOT MEDIANTE EL USO DE SENSORES INERCIALES Y VISIÓN POR COMPUTADOR</a:t>
            </a:r>
            <a:endParaRPr lang="es-EC" sz="2400" b="1" i="1" dirty="0"/>
          </a:p>
        </p:txBody>
      </p:sp>
      <p:pic>
        <p:nvPicPr>
          <p:cNvPr id="1026" name="Picture 2" descr="Resultado de imagen para ESPE MECATRONICA">
            <a:extLst>
              <a:ext uri="{FF2B5EF4-FFF2-40B4-BE49-F238E27FC236}">
                <a16:creationId xmlns:a16="http://schemas.microsoft.com/office/drawing/2014/main" id="{E3488BF7-ADBD-4562-AC5F-B91974668F9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248084" y="4826591"/>
            <a:ext cx="1663843" cy="184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457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484312" y="1323833"/>
            <a:ext cx="4895055" cy="5254388"/>
          </a:xfrm>
        </p:spPr>
        <p:txBody>
          <a:bodyPr anchor="t" anchorCtr="0">
            <a:normAutofit/>
          </a:bodyPr>
          <a:lstStyle/>
          <a:p>
            <a:pPr algn="just"/>
            <a:r>
              <a:rPr lang="es-EC" b="1" dirty="0"/>
              <a:t>Torsos robóticos:</a:t>
            </a:r>
          </a:p>
          <a:p>
            <a:pPr marL="544513" algn="just">
              <a:buSzPct val="80000"/>
              <a:buFont typeface="Wingdings" panose="05000000000000000000" pitchFamily="2" charset="2"/>
              <a:buChar char="Ø"/>
            </a:pPr>
            <a:r>
              <a:rPr lang="es-EC" dirty="0"/>
              <a:t>La mayoría de torsos robóticos industriales presenta una configuración de 2 brazos con 7 grados de libertad.</a:t>
            </a:r>
          </a:p>
          <a:p>
            <a:pPr marL="544513" algn="just">
              <a:buSzPct val="80000"/>
              <a:buFont typeface="Wingdings" panose="05000000000000000000" pitchFamily="2" charset="2"/>
              <a:buChar char="Ø"/>
            </a:pPr>
            <a:r>
              <a:rPr lang="es-EC" dirty="0"/>
              <a:t>Existen 3 configuraciones para la base de este tipo de robots:</a:t>
            </a:r>
          </a:p>
          <a:p>
            <a:pPr marL="804863" algn="just">
              <a:buSzPct val="80000"/>
              <a:buFont typeface="Corbel" panose="020B0503020204020204" pitchFamily="34" charset="0"/>
              <a:buChar char="–"/>
            </a:pPr>
            <a:r>
              <a:rPr lang="es-EC" dirty="0"/>
              <a:t>Fija</a:t>
            </a:r>
          </a:p>
          <a:p>
            <a:pPr marL="804863" algn="just">
              <a:buSzPct val="80000"/>
              <a:buFont typeface="Corbel" panose="020B0503020204020204" pitchFamily="34" charset="0"/>
              <a:buChar char="–"/>
            </a:pPr>
            <a:r>
              <a:rPr lang="es-EC" dirty="0"/>
              <a:t>Ruedas</a:t>
            </a:r>
          </a:p>
          <a:p>
            <a:pPr marL="804863" algn="just">
              <a:buSzPct val="80000"/>
              <a:buFont typeface="Corbel" panose="020B0503020204020204" pitchFamily="34" charset="0"/>
              <a:buChar char="–"/>
            </a:pPr>
            <a:r>
              <a:rPr lang="es-EC" dirty="0"/>
              <a:t>Piernas</a:t>
            </a:r>
          </a:p>
          <a:p>
            <a:pPr marL="544513" algn="just">
              <a:buSzPct val="80000"/>
              <a:buFont typeface="Wingdings" panose="05000000000000000000" pitchFamily="2" charset="2"/>
              <a:buChar char="Ø"/>
            </a:pPr>
            <a:r>
              <a:rPr lang="es-EC" dirty="0"/>
              <a:t>Pueden poseer de 1 a 3 grados de libertad en la cintura.</a:t>
            </a:r>
          </a:p>
          <a:p>
            <a:pPr marL="544513" algn="just">
              <a:buSzPct val="80000"/>
              <a:buFont typeface="Wingdings" panose="05000000000000000000" pitchFamily="2" charset="2"/>
              <a:buChar char="Ø"/>
            </a:pPr>
            <a:r>
              <a:rPr lang="es-EC" dirty="0"/>
              <a:t>Suelen estar equipados con sensores de fuerza en el efector final y sistemas de visión en la cabeza.</a:t>
            </a:r>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pic>
        <p:nvPicPr>
          <p:cNvPr id="18" name="Imagen 17"/>
          <p:cNvPicPr>
            <a:picLocks noChangeAspect="1"/>
          </p:cNvPicPr>
          <p:nvPr/>
        </p:nvPicPr>
        <p:blipFill rotWithShape="1">
          <a:blip r:embed="rId2">
            <a:extLst>
              <a:ext uri="{28A0092B-C50C-407E-A947-70E740481C1C}">
                <a14:useLocalDpi xmlns:a14="http://schemas.microsoft.com/office/drawing/2010/main" val="0"/>
              </a:ext>
            </a:extLst>
          </a:blip>
          <a:srcRect l="14758" r="10423"/>
          <a:stretch/>
        </p:blipFill>
        <p:spPr>
          <a:xfrm>
            <a:off x="9906942" y="4080680"/>
            <a:ext cx="2057634" cy="2750179"/>
          </a:xfrm>
          <a:prstGeom prst="rect">
            <a:avLst/>
          </a:prstGeom>
        </p:spPr>
      </p:pic>
      <p:pic>
        <p:nvPicPr>
          <p:cNvPr id="19" name="Imagen 18"/>
          <p:cNvPicPr>
            <a:picLocks noChangeAspect="1"/>
          </p:cNvPicPr>
          <p:nvPr/>
        </p:nvPicPr>
        <p:blipFill rotWithShape="1">
          <a:blip r:embed="rId3" cstate="print">
            <a:extLst>
              <a:ext uri="{28A0092B-C50C-407E-A947-70E740481C1C}">
                <a14:useLocalDpi xmlns:a14="http://schemas.microsoft.com/office/drawing/2010/main" val="0"/>
              </a:ext>
            </a:extLst>
          </a:blip>
          <a:srcRect l="12109" r="13790"/>
          <a:stretch/>
        </p:blipFill>
        <p:spPr>
          <a:xfrm>
            <a:off x="6851176" y="1211981"/>
            <a:ext cx="2688609" cy="2721242"/>
          </a:xfrm>
          <a:prstGeom prst="rect">
            <a:avLst/>
          </a:prstGeom>
        </p:spPr>
      </p:pic>
      <p:pic>
        <p:nvPicPr>
          <p:cNvPr id="20"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5776" y="1171303"/>
            <a:ext cx="2161503" cy="2761920"/>
          </a:xfrm>
          <a:prstGeom prst="rect">
            <a:avLst/>
          </a:prstGeom>
        </p:spPr>
      </p:pic>
      <p:pic>
        <p:nvPicPr>
          <p:cNvPr id="21" name="Imagen 20"/>
          <p:cNvPicPr>
            <a:picLocks noChangeAspect="1"/>
          </p:cNvPicPr>
          <p:nvPr/>
        </p:nvPicPr>
        <p:blipFill rotWithShape="1">
          <a:blip r:embed="rId5">
            <a:extLst>
              <a:ext uri="{28A0092B-C50C-407E-A947-70E740481C1C}">
                <a14:useLocalDpi xmlns:a14="http://schemas.microsoft.com/office/drawing/2010/main" val="0"/>
              </a:ext>
            </a:extLst>
          </a:blip>
          <a:srcRect l="11076" t="-1002" r="14239" b="1002"/>
          <a:stretch/>
        </p:blipFill>
        <p:spPr>
          <a:xfrm>
            <a:off x="6841508" y="4080680"/>
            <a:ext cx="2934268" cy="2750179"/>
          </a:xfrm>
          <a:prstGeom prst="rect">
            <a:avLst/>
          </a:prstGeom>
        </p:spPr>
      </p:pic>
      <p:sp>
        <p:nvSpPr>
          <p:cNvPr id="11" name="Título 1">
            <a:extLst>
              <a:ext uri="{FF2B5EF4-FFF2-40B4-BE49-F238E27FC236}">
                <a16:creationId xmlns:a16="http://schemas.microsoft.com/office/drawing/2014/main" id="{0269FEDD-5DD3-4A1E-AB64-8D9CA7890626}"/>
              </a:ext>
            </a:extLst>
          </p:cNvPr>
          <p:cNvSpPr txBox="1">
            <a:spLocks/>
          </p:cNvSpPr>
          <p:nvPr/>
        </p:nvSpPr>
        <p:spPr>
          <a:xfrm>
            <a:off x="2050473" y="182881"/>
            <a:ext cx="9452551" cy="102300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3600" b="1"/>
              <a:t>Estado del arte</a:t>
            </a:r>
            <a:endParaRPr lang="es-EC" sz="3600" b="1" dirty="0"/>
          </a:p>
        </p:txBody>
      </p:sp>
      <p:pic>
        <p:nvPicPr>
          <p:cNvPr id="13" name="Imagen 12">
            <a:extLst>
              <a:ext uri="{FF2B5EF4-FFF2-40B4-BE49-F238E27FC236}">
                <a16:creationId xmlns:a16="http://schemas.microsoft.com/office/drawing/2014/main" id="{ACF94E40-8A79-4197-B05E-7240E684897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4" name="Picture 2" descr="Resultado de imagen para ESPE MECATRONICA">
            <a:extLst>
              <a:ext uri="{FF2B5EF4-FFF2-40B4-BE49-F238E27FC236}">
                <a16:creationId xmlns:a16="http://schemas.microsoft.com/office/drawing/2014/main" id="{2841C288-4FF6-4EDF-BEBD-75B6B30BA3B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872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332218"/>
            <a:ext cx="10018713" cy="633060"/>
          </a:xfrm>
        </p:spPr>
        <p:txBody>
          <a:bodyPr>
            <a:normAutofit/>
          </a:bodyPr>
          <a:lstStyle/>
          <a:p>
            <a:pPr algn="just"/>
            <a:r>
              <a:rPr lang="es-EC" b="1" dirty="0"/>
              <a:t>Trabajos realizados</a:t>
            </a:r>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pic>
        <p:nvPicPr>
          <p:cNvPr id="1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173053" y="2134065"/>
            <a:ext cx="3054041" cy="3895239"/>
          </a:xfrm>
          <a:prstGeom prst="rect">
            <a:avLst/>
          </a:prstGeom>
          <a:noFill/>
          <a:ln>
            <a:noFill/>
          </a:ln>
        </p:spPr>
      </p:pic>
      <p:pic>
        <p:nvPicPr>
          <p:cNvPr id="18"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969451" y="2116181"/>
            <a:ext cx="5007702" cy="3913123"/>
          </a:xfrm>
          <a:prstGeom prst="rect">
            <a:avLst/>
          </a:prstGeom>
          <a:noFill/>
          <a:ln>
            <a:noFill/>
          </a:ln>
        </p:spPr>
      </p:pic>
      <p:sp>
        <p:nvSpPr>
          <p:cNvPr id="19" name="CuadroTexto 18"/>
          <p:cNvSpPr txBox="1"/>
          <p:nvPr/>
        </p:nvSpPr>
        <p:spPr>
          <a:xfrm>
            <a:off x="3054041" y="6198091"/>
            <a:ext cx="1284647" cy="369332"/>
          </a:xfrm>
          <a:prstGeom prst="rect">
            <a:avLst/>
          </a:prstGeom>
          <a:noFill/>
        </p:spPr>
        <p:txBody>
          <a:bodyPr wrap="none" rtlCol="0">
            <a:spAutoFit/>
          </a:bodyPr>
          <a:lstStyle/>
          <a:p>
            <a:r>
              <a:rPr lang="es-EC" dirty="0" err="1"/>
              <a:t>Kruse</a:t>
            </a:r>
            <a:r>
              <a:rPr lang="es-EC" dirty="0"/>
              <a:t>, 2015</a:t>
            </a:r>
          </a:p>
        </p:txBody>
      </p:sp>
      <p:sp>
        <p:nvSpPr>
          <p:cNvPr id="20" name="CuadroTexto 19"/>
          <p:cNvSpPr txBox="1"/>
          <p:nvPr/>
        </p:nvSpPr>
        <p:spPr>
          <a:xfrm>
            <a:off x="7751156" y="6186716"/>
            <a:ext cx="1608454" cy="369332"/>
          </a:xfrm>
          <a:prstGeom prst="rect">
            <a:avLst/>
          </a:prstGeom>
          <a:noFill/>
        </p:spPr>
        <p:txBody>
          <a:bodyPr wrap="none" rtlCol="0">
            <a:spAutoFit/>
          </a:bodyPr>
          <a:lstStyle/>
          <a:p>
            <a:r>
              <a:rPr lang="es-EC" dirty="0" err="1"/>
              <a:t>Filiatraut</a:t>
            </a:r>
            <a:r>
              <a:rPr lang="es-EC" dirty="0"/>
              <a:t>, 2014</a:t>
            </a:r>
          </a:p>
        </p:txBody>
      </p:sp>
      <p:sp>
        <p:nvSpPr>
          <p:cNvPr id="11" name="Título 1">
            <a:extLst>
              <a:ext uri="{FF2B5EF4-FFF2-40B4-BE49-F238E27FC236}">
                <a16:creationId xmlns:a16="http://schemas.microsoft.com/office/drawing/2014/main" id="{568BE596-2576-406F-8631-0EA4A53F6D55}"/>
              </a:ext>
            </a:extLst>
          </p:cNvPr>
          <p:cNvSpPr>
            <a:spLocks noGrp="1"/>
          </p:cNvSpPr>
          <p:nvPr>
            <p:ph type="title"/>
          </p:nvPr>
        </p:nvSpPr>
        <p:spPr>
          <a:xfrm>
            <a:off x="2050473" y="182881"/>
            <a:ext cx="9452551" cy="1023008"/>
          </a:xfrm>
        </p:spPr>
        <p:txBody>
          <a:bodyPr>
            <a:normAutofit/>
          </a:bodyPr>
          <a:lstStyle/>
          <a:p>
            <a:pPr algn="l"/>
            <a:r>
              <a:rPr lang="es-EC" sz="3600" b="1" dirty="0"/>
              <a:t>Estado del arte</a:t>
            </a:r>
          </a:p>
        </p:txBody>
      </p:sp>
      <p:pic>
        <p:nvPicPr>
          <p:cNvPr id="13" name="Imagen 12">
            <a:extLst>
              <a:ext uri="{FF2B5EF4-FFF2-40B4-BE49-F238E27FC236}">
                <a16:creationId xmlns:a16="http://schemas.microsoft.com/office/drawing/2014/main" id="{DF34BE8F-A93F-4A53-828E-F840F465B61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4" name="Picture 2" descr="Resultado de imagen para ESPE MECATRONICA">
            <a:extLst>
              <a:ext uri="{FF2B5EF4-FFF2-40B4-BE49-F238E27FC236}">
                <a16:creationId xmlns:a16="http://schemas.microsoft.com/office/drawing/2014/main" id="{9E09B2CD-6A6C-4C6D-A79A-68CD142A7BA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600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332218"/>
            <a:ext cx="10018713" cy="633060"/>
          </a:xfrm>
        </p:spPr>
        <p:txBody>
          <a:bodyPr>
            <a:normAutofit/>
          </a:bodyPr>
          <a:lstStyle/>
          <a:p>
            <a:pPr algn="just"/>
            <a:r>
              <a:rPr lang="es-EC" b="1" dirty="0"/>
              <a:t>Trabajos realizados</a:t>
            </a:r>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pic>
        <p:nvPicPr>
          <p:cNvPr id="16" name="Imagen 15"/>
          <p:cNvPicPr/>
          <p:nvPr/>
        </p:nvPicPr>
        <p:blipFill>
          <a:blip r:embed="rId2">
            <a:extLst>
              <a:ext uri="{28A0092B-C50C-407E-A947-70E740481C1C}">
                <a14:useLocalDpi xmlns:a14="http://schemas.microsoft.com/office/drawing/2010/main" val="0"/>
              </a:ext>
            </a:extLst>
          </a:blip>
          <a:srcRect/>
          <a:stretch>
            <a:fillRect/>
          </a:stretch>
        </p:blipFill>
        <p:spPr bwMode="auto">
          <a:xfrm>
            <a:off x="1589964" y="2525813"/>
            <a:ext cx="3916068" cy="2919643"/>
          </a:xfrm>
          <a:prstGeom prst="rect">
            <a:avLst/>
          </a:prstGeom>
          <a:noFill/>
          <a:ln>
            <a:noFill/>
          </a:ln>
        </p:spPr>
      </p:pic>
      <p:pic>
        <p:nvPicPr>
          <p:cNvPr id="17" name="Imagen 16"/>
          <p:cNvPicPr/>
          <p:nvPr/>
        </p:nvPicPr>
        <p:blipFill rotWithShape="1">
          <a:blip r:embed="rId3">
            <a:extLst>
              <a:ext uri="{28A0092B-C50C-407E-A947-70E740481C1C}">
                <a14:useLocalDpi xmlns:a14="http://schemas.microsoft.com/office/drawing/2010/main" val="0"/>
              </a:ext>
            </a:extLst>
          </a:blip>
          <a:srcRect l="34271"/>
          <a:stretch/>
        </p:blipFill>
        <p:spPr bwMode="auto">
          <a:xfrm>
            <a:off x="5808503" y="2525813"/>
            <a:ext cx="6143550" cy="2919643"/>
          </a:xfrm>
          <a:prstGeom prst="rect">
            <a:avLst/>
          </a:prstGeom>
          <a:noFill/>
          <a:ln>
            <a:noFill/>
          </a:ln>
        </p:spPr>
      </p:pic>
      <p:sp>
        <p:nvSpPr>
          <p:cNvPr id="9" name="CuadroTexto 8"/>
          <p:cNvSpPr txBox="1"/>
          <p:nvPr/>
        </p:nvSpPr>
        <p:spPr>
          <a:xfrm>
            <a:off x="2658250" y="5652180"/>
            <a:ext cx="1730217" cy="369332"/>
          </a:xfrm>
          <a:prstGeom prst="rect">
            <a:avLst/>
          </a:prstGeom>
          <a:noFill/>
        </p:spPr>
        <p:txBody>
          <a:bodyPr wrap="none" rtlCol="0">
            <a:spAutoFit/>
          </a:bodyPr>
          <a:lstStyle/>
          <a:p>
            <a:r>
              <a:rPr lang="es-EC" dirty="0"/>
              <a:t>Santander, 2018</a:t>
            </a:r>
          </a:p>
        </p:txBody>
      </p:sp>
      <p:sp>
        <p:nvSpPr>
          <p:cNvPr id="10" name="CuadroTexto 9"/>
          <p:cNvSpPr txBox="1"/>
          <p:nvPr/>
        </p:nvSpPr>
        <p:spPr>
          <a:xfrm>
            <a:off x="7614672" y="5640804"/>
            <a:ext cx="2667012" cy="369332"/>
          </a:xfrm>
          <a:prstGeom prst="rect">
            <a:avLst/>
          </a:prstGeom>
          <a:noFill/>
        </p:spPr>
        <p:txBody>
          <a:bodyPr wrap="none" rtlCol="0">
            <a:spAutoFit/>
          </a:bodyPr>
          <a:lstStyle/>
          <a:p>
            <a:r>
              <a:rPr lang="es-EC" dirty="0"/>
              <a:t>Granda &amp; Quiñónez , 2016</a:t>
            </a:r>
          </a:p>
        </p:txBody>
      </p:sp>
      <p:sp>
        <p:nvSpPr>
          <p:cNvPr id="11" name="Título 1">
            <a:extLst>
              <a:ext uri="{FF2B5EF4-FFF2-40B4-BE49-F238E27FC236}">
                <a16:creationId xmlns:a16="http://schemas.microsoft.com/office/drawing/2014/main" id="{4019CE0D-D67C-46B0-B0A0-20657D1B0813}"/>
              </a:ext>
            </a:extLst>
          </p:cNvPr>
          <p:cNvSpPr>
            <a:spLocks noGrp="1"/>
          </p:cNvSpPr>
          <p:nvPr>
            <p:ph type="title"/>
          </p:nvPr>
        </p:nvSpPr>
        <p:spPr>
          <a:xfrm>
            <a:off x="2050473" y="182881"/>
            <a:ext cx="9452551" cy="1023008"/>
          </a:xfrm>
        </p:spPr>
        <p:txBody>
          <a:bodyPr>
            <a:normAutofit/>
          </a:bodyPr>
          <a:lstStyle/>
          <a:p>
            <a:pPr algn="l"/>
            <a:r>
              <a:rPr lang="es-EC" sz="3600" b="1" dirty="0"/>
              <a:t>Estado del arte</a:t>
            </a:r>
          </a:p>
        </p:txBody>
      </p:sp>
      <p:pic>
        <p:nvPicPr>
          <p:cNvPr id="13" name="Imagen 12">
            <a:extLst>
              <a:ext uri="{FF2B5EF4-FFF2-40B4-BE49-F238E27FC236}">
                <a16:creationId xmlns:a16="http://schemas.microsoft.com/office/drawing/2014/main" id="{CC395052-59F7-4479-8D70-46F8AD358D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4" name="Picture 2" descr="Resultado de imagen para ESPE MECATRONICA">
            <a:extLst>
              <a:ext uri="{FF2B5EF4-FFF2-40B4-BE49-F238E27FC236}">
                <a16:creationId xmlns:a16="http://schemas.microsoft.com/office/drawing/2014/main" id="{4CB67006-B6A2-44BC-8CE3-AAA5070D236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887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484311" y="408700"/>
            <a:ext cx="10018713" cy="1226138"/>
          </a:xfrm>
        </p:spPr>
        <p:txBody>
          <a:bodyPr>
            <a:noAutofit/>
          </a:bodyPr>
          <a:lstStyle/>
          <a:p>
            <a:r>
              <a:rPr lang="es-EC" b="1" dirty="0"/>
              <a:t>DESARROLLO DE TÉCNICAS DE TELEOPERACIÓN</a:t>
            </a:r>
          </a:p>
        </p:txBody>
      </p:sp>
      <p:pic>
        <p:nvPicPr>
          <p:cNvPr id="4" name="Imagen 3">
            <a:extLst>
              <a:ext uri="{FF2B5EF4-FFF2-40B4-BE49-F238E27FC236}">
                <a16:creationId xmlns:a16="http://schemas.microsoft.com/office/drawing/2014/main" id="{84E58C84-06EB-4A7C-8D3A-6F2B3A27A0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pic>
        <p:nvPicPr>
          <p:cNvPr id="5" name="Picture 2" descr="Resultado de imagen para ESPE MECATRONICA">
            <a:extLst>
              <a:ext uri="{FF2B5EF4-FFF2-40B4-BE49-F238E27FC236}">
                <a16:creationId xmlns:a16="http://schemas.microsoft.com/office/drawing/2014/main" id="{2F185A00-8235-4F09-B8FC-B5F920ED995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1EF442F3-D1B4-4BEB-94C7-5F5EE20EE858}"/>
              </a:ext>
            </a:extLst>
          </p:cNvPr>
          <p:cNvGraphicFramePr/>
          <p:nvPr>
            <p:extLst>
              <p:ext uri="{D42A27DB-BD31-4B8C-83A1-F6EECF244321}">
                <p14:modId xmlns:p14="http://schemas.microsoft.com/office/powerpoint/2010/main" val="3444281971"/>
              </p:ext>
            </p:extLst>
          </p:nvPr>
        </p:nvGraphicFramePr>
        <p:xfrm>
          <a:off x="1883350" y="1801091"/>
          <a:ext cx="9619674" cy="3990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2750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1923904" y="1170694"/>
            <a:ext cx="10018713" cy="914399"/>
          </a:xfrm>
        </p:spPr>
        <p:txBody>
          <a:bodyPr>
            <a:normAutofit/>
          </a:bodyPr>
          <a:lstStyle/>
          <a:p>
            <a:r>
              <a:rPr lang="es-EC" dirty="0"/>
              <a:t>BRAZO IZQUIERDO</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5B4C2EEC-092C-425F-8279-36A800B3922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pic>
        <p:nvPicPr>
          <p:cNvPr id="10" name="Imagen 9">
            <a:extLst>
              <a:ext uri="{FF2B5EF4-FFF2-40B4-BE49-F238E27FC236}">
                <a16:creationId xmlns:a16="http://schemas.microsoft.com/office/drawing/2014/main" id="{7BFD949B-9F0E-4EE3-BC7F-58DD862108C2}"/>
              </a:ext>
            </a:extLst>
          </p:cNvPr>
          <p:cNvPicPr/>
          <p:nvPr/>
        </p:nvPicPr>
        <p:blipFill>
          <a:blip r:embed="rId6"/>
          <a:stretch>
            <a:fillRect/>
          </a:stretch>
        </p:blipFill>
        <p:spPr>
          <a:xfrm>
            <a:off x="1349971" y="1831000"/>
            <a:ext cx="6048358" cy="4563408"/>
          </a:xfrm>
          <a:prstGeom prst="rect">
            <a:avLst/>
          </a:prstGeom>
        </p:spPr>
      </p:pic>
      <mc:AlternateContent xmlns:mc="http://schemas.openxmlformats.org/markup-compatibility/2006" xmlns:a14="http://schemas.microsoft.com/office/drawing/2010/main">
        <mc:Choice Requires="a14">
          <p:graphicFrame>
            <p:nvGraphicFramePr>
              <p:cNvPr id="11" name="Tabla 10">
                <a:extLst>
                  <a:ext uri="{FF2B5EF4-FFF2-40B4-BE49-F238E27FC236}">
                    <a16:creationId xmlns:a16="http://schemas.microsoft.com/office/drawing/2014/main" id="{6F57189E-6EB1-4167-A910-1F93F6CE1AE9}"/>
                  </a:ext>
                </a:extLst>
              </p:cNvPr>
              <p:cNvGraphicFramePr>
                <a:graphicFrameLocks noGrp="1"/>
              </p:cNvGraphicFramePr>
              <p:nvPr>
                <p:extLst>
                  <p:ext uri="{D42A27DB-BD31-4B8C-83A1-F6EECF244321}">
                    <p14:modId xmlns:p14="http://schemas.microsoft.com/office/powerpoint/2010/main" val="1426815815"/>
                  </p:ext>
                </p:extLst>
              </p:nvPr>
            </p:nvGraphicFramePr>
            <p:xfrm>
              <a:off x="9074727" y="2148840"/>
              <a:ext cx="2633708" cy="2560320"/>
            </p:xfrm>
            <a:graphic>
              <a:graphicData uri="http://schemas.openxmlformats.org/drawingml/2006/table">
                <a:tbl>
                  <a:tblPr firstRow="1" firstCol="1" bandRow="1">
                    <a:tableStyleId>{21E4AEA4-8DFA-4A89-87EB-49C32662AFE0}</a:tableStyleId>
                  </a:tblPr>
                  <a:tblGrid>
                    <a:gridCol w="1120837">
                      <a:extLst>
                        <a:ext uri="{9D8B030D-6E8A-4147-A177-3AD203B41FA5}">
                          <a16:colId xmlns:a16="http://schemas.microsoft.com/office/drawing/2014/main" val="2978045995"/>
                        </a:ext>
                      </a:extLst>
                    </a:gridCol>
                    <a:gridCol w="1512871">
                      <a:extLst>
                        <a:ext uri="{9D8B030D-6E8A-4147-A177-3AD203B41FA5}">
                          <a16:colId xmlns:a16="http://schemas.microsoft.com/office/drawing/2014/main" val="3938029535"/>
                        </a:ext>
                      </a:extLst>
                    </a:gridCol>
                  </a:tblGrid>
                  <a:tr h="319034">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𝑪𝒐𝒏𝒔𝒕𝒂𝒏𝒕𝒆</m:t>
                                </m:r>
                              </m:oMath>
                            </m:oMathPara>
                          </a14:m>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𝑳𝒐𝒏𝒈𝒊𝒕𝒖𝒅</m:t>
                                </m:r>
                                <m:r>
                                  <a:rPr lang="es-EC" sz="1400">
                                    <a:effectLst/>
                                    <a:latin typeface="Cambria Math" panose="02040503050406030204" pitchFamily="18" charset="0"/>
                                  </a:rPr>
                                  <m:t> (</m:t>
                                </m:r>
                                <m:r>
                                  <a:rPr lang="es-EC" sz="1400">
                                    <a:effectLst/>
                                    <a:latin typeface="Cambria Math" panose="02040503050406030204" pitchFamily="18" charset="0"/>
                                  </a:rPr>
                                  <m:t>𝒎𝒎</m:t>
                                </m:r>
                                <m:r>
                                  <a:rPr lang="es-EC" sz="1400">
                                    <a:effectLst/>
                                    <a:latin typeface="Cambria Math" panose="02040503050406030204" pitchFamily="18" charset="0"/>
                                  </a:rPr>
                                  <m:t>)</m:t>
                                </m:r>
                              </m:oMath>
                            </m:oMathPara>
                          </a14:m>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747677631"/>
                      </a:ext>
                    </a:extLst>
                  </a:tr>
                  <a:tr h="319034">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𝒉</m:t>
                                </m:r>
                              </m:oMath>
                            </m:oMathPara>
                          </a14:m>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tc>
                      <a:txBody>
                        <a:bodyPr/>
                        <a:lstStyle/>
                        <a:p>
                          <a:pPr marR="30480" indent="5715" algn="ctr">
                            <a:lnSpc>
                              <a:spcPct val="150000"/>
                            </a:lnSpc>
                            <a:spcAft>
                              <a:spcPts val="30"/>
                            </a:spcAft>
                          </a:pPr>
                          <a:r>
                            <a:rPr lang="es-EC" sz="1400" dirty="0">
                              <a:effectLst/>
                            </a:rPr>
                            <a:t>624</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3752236364"/>
                      </a:ext>
                    </a:extLst>
                  </a:tr>
                  <a:tr h="319034">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𝑳</m:t>
                                    </m:r>
                                  </m:e>
                                  <m:sub>
                                    <m:r>
                                      <a:rPr lang="es-EC" sz="1400">
                                        <a:effectLst/>
                                        <a:latin typeface="Cambria Math" panose="02040503050406030204" pitchFamily="18" charset="0"/>
                                      </a:rPr>
                                      <m:t>𝟎</m:t>
                                    </m:r>
                                  </m:sub>
                                </m:sSub>
                              </m:oMath>
                            </m:oMathPara>
                          </a14:m>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tc>
                      <a:txBody>
                        <a:bodyPr/>
                        <a:lstStyle/>
                        <a:p>
                          <a:pPr marR="30480" indent="5715" algn="ctr">
                            <a:lnSpc>
                              <a:spcPct val="150000"/>
                            </a:lnSpc>
                            <a:spcAft>
                              <a:spcPts val="30"/>
                            </a:spcAft>
                          </a:pPr>
                          <a:r>
                            <a:rPr lang="es-EC" sz="1400">
                              <a:effectLst/>
                            </a:rPr>
                            <a:t>150</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1047563462"/>
                      </a:ext>
                    </a:extLst>
                  </a:tr>
                  <a:tr h="319034">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𝑳</m:t>
                                    </m:r>
                                  </m:e>
                                  <m:sub>
                                    <m:r>
                                      <a:rPr lang="es-EC" sz="1400">
                                        <a:effectLst/>
                                        <a:latin typeface="Cambria Math" panose="02040503050406030204" pitchFamily="18" charset="0"/>
                                      </a:rPr>
                                      <m:t>𝟏</m:t>
                                    </m:r>
                                  </m:sub>
                                </m:sSub>
                              </m:oMath>
                            </m:oMathPara>
                          </a14:m>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tc>
                      <a:txBody>
                        <a:bodyPr/>
                        <a:lstStyle/>
                        <a:p>
                          <a:pPr marR="30480" indent="5715" algn="ctr">
                            <a:lnSpc>
                              <a:spcPct val="150000"/>
                            </a:lnSpc>
                            <a:spcAft>
                              <a:spcPts val="30"/>
                            </a:spcAft>
                          </a:pPr>
                          <a:r>
                            <a:rPr lang="es-EC" sz="1400">
                              <a:effectLst/>
                            </a:rPr>
                            <a:t>87</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3447992353"/>
                      </a:ext>
                    </a:extLst>
                  </a:tr>
                  <a:tr h="319034">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𝑳</m:t>
                                    </m:r>
                                  </m:e>
                                  <m:sub>
                                    <m:r>
                                      <a:rPr lang="es-EC" sz="1400">
                                        <a:effectLst/>
                                        <a:latin typeface="Cambria Math" panose="02040503050406030204" pitchFamily="18" charset="0"/>
                                      </a:rPr>
                                      <m:t>𝟎</m:t>
                                    </m:r>
                                  </m:sub>
                                </m:sSub>
                                <m:r>
                                  <a:rPr lang="es-EC" sz="1400">
                                    <a:effectLst/>
                                    <a:latin typeface="Cambria Math" panose="02040503050406030204" pitchFamily="18" charset="0"/>
                                  </a:rPr>
                                  <m:t>+</m:t>
                                </m:r>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𝑳</m:t>
                                    </m:r>
                                  </m:e>
                                  <m:sub>
                                    <m:r>
                                      <a:rPr lang="es-EC" sz="1400">
                                        <a:effectLst/>
                                        <a:latin typeface="Cambria Math" panose="02040503050406030204" pitchFamily="18" charset="0"/>
                                      </a:rPr>
                                      <m:t>𝟏</m:t>
                                    </m:r>
                                  </m:sub>
                                </m:sSub>
                                <m:r>
                                  <a:rPr lang="es-EC" sz="1400">
                                    <a:effectLst/>
                                    <a:latin typeface="Cambria Math" panose="02040503050406030204" pitchFamily="18" charset="0"/>
                                  </a:rPr>
                                  <m:t>)</m:t>
                                </m:r>
                              </m:oMath>
                            </m:oMathPara>
                          </a14:m>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tc>
                      <a:txBody>
                        <a:bodyPr/>
                        <a:lstStyle/>
                        <a:p>
                          <a:pPr marR="30480" indent="5715" algn="ctr">
                            <a:lnSpc>
                              <a:spcPct val="150000"/>
                            </a:lnSpc>
                            <a:spcAft>
                              <a:spcPts val="30"/>
                            </a:spcAft>
                          </a:pPr>
                          <a:r>
                            <a:rPr lang="es-EC" sz="1400">
                              <a:effectLst/>
                            </a:rPr>
                            <a:t>237</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2064090276"/>
                      </a:ext>
                    </a:extLst>
                  </a:tr>
                  <a:tr h="319034">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𝑳</m:t>
                                    </m:r>
                                  </m:e>
                                  <m:sub>
                                    <m:r>
                                      <a:rPr lang="es-EC" sz="1400">
                                        <a:effectLst/>
                                        <a:latin typeface="Cambria Math" panose="02040503050406030204" pitchFamily="18" charset="0"/>
                                      </a:rPr>
                                      <m:t>𝟐</m:t>
                                    </m:r>
                                  </m:sub>
                                </m:sSub>
                              </m:oMath>
                            </m:oMathPara>
                          </a14:m>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tc>
                      <a:txBody>
                        <a:bodyPr/>
                        <a:lstStyle/>
                        <a:p>
                          <a:pPr marR="30480" indent="5715" algn="ctr">
                            <a:lnSpc>
                              <a:spcPct val="150000"/>
                            </a:lnSpc>
                            <a:spcAft>
                              <a:spcPts val="30"/>
                            </a:spcAft>
                          </a:pPr>
                          <a:r>
                            <a:rPr lang="es-EC" sz="1400">
                              <a:effectLst/>
                            </a:rPr>
                            <a:t>239</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1698987129"/>
                      </a:ext>
                    </a:extLst>
                  </a:tr>
                  <a:tr h="319034">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𝑳</m:t>
                                    </m:r>
                                  </m:e>
                                  <m:sub>
                                    <m:r>
                                      <a:rPr lang="es-EC" sz="1400">
                                        <a:effectLst/>
                                        <a:latin typeface="Cambria Math" panose="02040503050406030204" pitchFamily="18" charset="0"/>
                                      </a:rPr>
                                      <m:t>𝟑</m:t>
                                    </m:r>
                                  </m:sub>
                                </m:sSub>
                              </m:oMath>
                            </m:oMathPara>
                          </a14:m>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tc>
                      <a:txBody>
                        <a:bodyPr/>
                        <a:lstStyle/>
                        <a:p>
                          <a:pPr marR="30480" indent="5715" algn="ctr">
                            <a:lnSpc>
                              <a:spcPct val="150000"/>
                            </a:lnSpc>
                            <a:spcAft>
                              <a:spcPts val="30"/>
                            </a:spcAft>
                          </a:pPr>
                          <a:r>
                            <a:rPr lang="es-EC" sz="1400">
                              <a:effectLst/>
                            </a:rPr>
                            <a:t>157</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606701615"/>
                      </a:ext>
                    </a:extLst>
                  </a:tr>
                  <a:tr h="319034">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𝑳</m:t>
                                    </m:r>
                                  </m:e>
                                  <m:sub>
                                    <m:r>
                                      <a:rPr lang="es-EC" sz="1400">
                                        <a:effectLst/>
                                        <a:latin typeface="Cambria Math" panose="02040503050406030204" pitchFamily="18" charset="0"/>
                                      </a:rPr>
                                      <m:t>𝟒</m:t>
                                    </m:r>
                                  </m:sub>
                                </m:sSub>
                              </m:oMath>
                            </m:oMathPara>
                          </a14:m>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tc>
                      <a:txBody>
                        <a:bodyPr/>
                        <a:lstStyle/>
                        <a:p>
                          <a:pPr marR="30480" indent="5715" algn="ctr">
                            <a:lnSpc>
                              <a:spcPct val="150000"/>
                            </a:lnSpc>
                            <a:spcAft>
                              <a:spcPts val="30"/>
                            </a:spcAft>
                          </a:pPr>
                          <a:r>
                            <a:rPr lang="es-EC" sz="1400" dirty="0">
                              <a:effectLst/>
                            </a:rPr>
                            <a:t>166</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1565585889"/>
                      </a:ext>
                    </a:extLst>
                  </a:tr>
                </a:tbl>
              </a:graphicData>
            </a:graphic>
          </p:graphicFrame>
        </mc:Choice>
        <mc:Fallback xmlns="">
          <p:graphicFrame>
            <p:nvGraphicFramePr>
              <p:cNvPr id="11" name="Tabla 10">
                <a:extLst>
                  <a:ext uri="{FF2B5EF4-FFF2-40B4-BE49-F238E27FC236}">
                    <a16:creationId xmlns:a16="http://schemas.microsoft.com/office/drawing/2014/main" id="{6F57189E-6EB1-4167-A910-1F93F6CE1AE9}"/>
                  </a:ext>
                </a:extLst>
              </p:cNvPr>
              <p:cNvGraphicFramePr>
                <a:graphicFrameLocks noGrp="1"/>
              </p:cNvGraphicFramePr>
              <p:nvPr>
                <p:extLst>
                  <p:ext uri="{D42A27DB-BD31-4B8C-83A1-F6EECF244321}">
                    <p14:modId xmlns:p14="http://schemas.microsoft.com/office/powerpoint/2010/main" val="1426815815"/>
                  </p:ext>
                </p:extLst>
              </p:nvPr>
            </p:nvGraphicFramePr>
            <p:xfrm>
              <a:off x="9074727" y="2148840"/>
              <a:ext cx="2633708" cy="2560320"/>
            </p:xfrm>
            <a:graphic>
              <a:graphicData uri="http://schemas.openxmlformats.org/drawingml/2006/table">
                <a:tbl>
                  <a:tblPr firstRow="1" firstCol="1" bandRow="1">
                    <a:tableStyleId>{21E4AEA4-8DFA-4A89-87EB-49C32662AFE0}</a:tableStyleId>
                  </a:tblPr>
                  <a:tblGrid>
                    <a:gridCol w="1120837">
                      <a:extLst>
                        <a:ext uri="{9D8B030D-6E8A-4147-A177-3AD203B41FA5}">
                          <a16:colId xmlns:a16="http://schemas.microsoft.com/office/drawing/2014/main" val="2978045995"/>
                        </a:ext>
                      </a:extLst>
                    </a:gridCol>
                    <a:gridCol w="1512871">
                      <a:extLst>
                        <a:ext uri="{9D8B030D-6E8A-4147-A177-3AD203B41FA5}">
                          <a16:colId xmlns:a16="http://schemas.microsoft.com/office/drawing/2014/main" val="3938029535"/>
                        </a:ext>
                      </a:extLst>
                    </a:gridCol>
                  </a:tblGrid>
                  <a:tr h="320040">
                    <a:tc>
                      <a:txBody>
                        <a:bodyPr/>
                        <a:lstStyle/>
                        <a:p>
                          <a:endParaRPr lang="es-EC"/>
                        </a:p>
                      </a:txBody>
                      <a:tcPr marL="79586" marR="79586" marT="0" marB="0" anchor="ctr">
                        <a:blipFill>
                          <a:blip r:embed="rId7"/>
                          <a:stretch>
                            <a:fillRect l="-543" t="-1887" r="-137500" b="-722642"/>
                          </a:stretch>
                        </a:blipFill>
                      </a:tcPr>
                    </a:tc>
                    <a:tc>
                      <a:txBody>
                        <a:bodyPr/>
                        <a:lstStyle/>
                        <a:p>
                          <a:endParaRPr lang="es-EC"/>
                        </a:p>
                      </a:txBody>
                      <a:tcPr marL="79586" marR="79586" marT="0" marB="0" anchor="ctr">
                        <a:blipFill>
                          <a:blip r:embed="rId7"/>
                          <a:stretch>
                            <a:fillRect l="-74297" t="-1887" r="-1606" b="-722642"/>
                          </a:stretch>
                        </a:blipFill>
                      </a:tcPr>
                    </a:tc>
                    <a:extLst>
                      <a:ext uri="{0D108BD9-81ED-4DB2-BD59-A6C34878D82A}">
                        <a16:rowId xmlns:a16="http://schemas.microsoft.com/office/drawing/2014/main" val="747677631"/>
                      </a:ext>
                    </a:extLst>
                  </a:tr>
                  <a:tr h="320040">
                    <a:tc>
                      <a:txBody>
                        <a:bodyPr/>
                        <a:lstStyle/>
                        <a:p>
                          <a:endParaRPr lang="es-EC"/>
                        </a:p>
                      </a:txBody>
                      <a:tcPr marL="79586" marR="79586" marT="0" marB="0" anchor="ctr">
                        <a:blipFill>
                          <a:blip r:embed="rId7"/>
                          <a:stretch>
                            <a:fillRect l="-543" t="-103846" r="-137500" b="-636538"/>
                          </a:stretch>
                        </a:blipFill>
                      </a:tcPr>
                    </a:tc>
                    <a:tc>
                      <a:txBody>
                        <a:bodyPr/>
                        <a:lstStyle/>
                        <a:p>
                          <a:pPr marR="30480" indent="5715" algn="ctr">
                            <a:lnSpc>
                              <a:spcPct val="150000"/>
                            </a:lnSpc>
                            <a:spcAft>
                              <a:spcPts val="30"/>
                            </a:spcAft>
                          </a:pPr>
                          <a:r>
                            <a:rPr lang="es-EC" sz="1400" dirty="0">
                              <a:effectLst/>
                            </a:rPr>
                            <a:t>624</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3752236364"/>
                      </a:ext>
                    </a:extLst>
                  </a:tr>
                  <a:tr h="320040">
                    <a:tc>
                      <a:txBody>
                        <a:bodyPr/>
                        <a:lstStyle/>
                        <a:p>
                          <a:endParaRPr lang="es-EC"/>
                        </a:p>
                      </a:txBody>
                      <a:tcPr marL="79586" marR="79586" marT="0" marB="0" anchor="ctr">
                        <a:blipFill>
                          <a:blip r:embed="rId7"/>
                          <a:stretch>
                            <a:fillRect l="-543" t="-200000" r="-137500" b="-524528"/>
                          </a:stretch>
                        </a:blipFill>
                      </a:tcPr>
                    </a:tc>
                    <a:tc>
                      <a:txBody>
                        <a:bodyPr/>
                        <a:lstStyle/>
                        <a:p>
                          <a:pPr marR="30480" indent="5715" algn="ctr">
                            <a:lnSpc>
                              <a:spcPct val="150000"/>
                            </a:lnSpc>
                            <a:spcAft>
                              <a:spcPts val="30"/>
                            </a:spcAft>
                          </a:pPr>
                          <a:r>
                            <a:rPr lang="es-EC" sz="1400">
                              <a:effectLst/>
                            </a:rPr>
                            <a:t>150</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1047563462"/>
                      </a:ext>
                    </a:extLst>
                  </a:tr>
                  <a:tr h="320040">
                    <a:tc>
                      <a:txBody>
                        <a:bodyPr/>
                        <a:lstStyle/>
                        <a:p>
                          <a:endParaRPr lang="es-EC"/>
                        </a:p>
                      </a:txBody>
                      <a:tcPr marL="79586" marR="79586" marT="0" marB="0" anchor="ctr">
                        <a:blipFill>
                          <a:blip r:embed="rId7"/>
                          <a:stretch>
                            <a:fillRect l="-543" t="-300000" r="-137500" b="-424528"/>
                          </a:stretch>
                        </a:blipFill>
                      </a:tcPr>
                    </a:tc>
                    <a:tc>
                      <a:txBody>
                        <a:bodyPr/>
                        <a:lstStyle/>
                        <a:p>
                          <a:pPr marR="30480" indent="5715" algn="ctr">
                            <a:lnSpc>
                              <a:spcPct val="150000"/>
                            </a:lnSpc>
                            <a:spcAft>
                              <a:spcPts val="30"/>
                            </a:spcAft>
                          </a:pPr>
                          <a:r>
                            <a:rPr lang="es-EC" sz="1400">
                              <a:effectLst/>
                            </a:rPr>
                            <a:t>87</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3447992353"/>
                      </a:ext>
                    </a:extLst>
                  </a:tr>
                  <a:tr h="320040">
                    <a:tc>
                      <a:txBody>
                        <a:bodyPr/>
                        <a:lstStyle/>
                        <a:p>
                          <a:endParaRPr lang="es-EC"/>
                        </a:p>
                      </a:txBody>
                      <a:tcPr marL="79586" marR="79586" marT="0" marB="0" anchor="ctr">
                        <a:blipFill>
                          <a:blip r:embed="rId7"/>
                          <a:stretch>
                            <a:fillRect l="-543" t="-407692" r="-137500" b="-332692"/>
                          </a:stretch>
                        </a:blipFill>
                      </a:tcPr>
                    </a:tc>
                    <a:tc>
                      <a:txBody>
                        <a:bodyPr/>
                        <a:lstStyle/>
                        <a:p>
                          <a:pPr marR="30480" indent="5715" algn="ctr">
                            <a:lnSpc>
                              <a:spcPct val="150000"/>
                            </a:lnSpc>
                            <a:spcAft>
                              <a:spcPts val="30"/>
                            </a:spcAft>
                          </a:pPr>
                          <a:r>
                            <a:rPr lang="es-EC" sz="1400">
                              <a:effectLst/>
                            </a:rPr>
                            <a:t>237</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2064090276"/>
                      </a:ext>
                    </a:extLst>
                  </a:tr>
                  <a:tr h="320040">
                    <a:tc>
                      <a:txBody>
                        <a:bodyPr/>
                        <a:lstStyle/>
                        <a:p>
                          <a:endParaRPr lang="es-EC"/>
                        </a:p>
                      </a:txBody>
                      <a:tcPr marL="79586" marR="79586" marT="0" marB="0" anchor="ctr">
                        <a:blipFill>
                          <a:blip r:embed="rId7"/>
                          <a:stretch>
                            <a:fillRect l="-543" t="-498113" r="-137500" b="-226415"/>
                          </a:stretch>
                        </a:blipFill>
                      </a:tcPr>
                    </a:tc>
                    <a:tc>
                      <a:txBody>
                        <a:bodyPr/>
                        <a:lstStyle/>
                        <a:p>
                          <a:pPr marR="30480" indent="5715" algn="ctr">
                            <a:lnSpc>
                              <a:spcPct val="150000"/>
                            </a:lnSpc>
                            <a:spcAft>
                              <a:spcPts val="30"/>
                            </a:spcAft>
                          </a:pPr>
                          <a:r>
                            <a:rPr lang="es-EC" sz="1400">
                              <a:effectLst/>
                            </a:rPr>
                            <a:t>239</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1698987129"/>
                      </a:ext>
                    </a:extLst>
                  </a:tr>
                  <a:tr h="320040">
                    <a:tc>
                      <a:txBody>
                        <a:bodyPr/>
                        <a:lstStyle/>
                        <a:p>
                          <a:endParaRPr lang="es-EC"/>
                        </a:p>
                      </a:txBody>
                      <a:tcPr marL="79586" marR="79586" marT="0" marB="0" anchor="ctr">
                        <a:blipFill>
                          <a:blip r:embed="rId7"/>
                          <a:stretch>
                            <a:fillRect l="-543" t="-609615" r="-137500" b="-130769"/>
                          </a:stretch>
                        </a:blipFill>
                      </a:tcPr>
                    </a:tc>
                    <a:tc>
                      <a:txBody>
                        <a:bodyPr/>
                        <a:lstStyle/>
                        <a:p>
                          <a:pPr marR="30480" indent="5715" algn="ctr">
                            <a:lnSpc>
                              <a:spcPct val="150000"/>
                            </a:lnSpc>
                            <a:spcAft>
                              <a:spcPts val="30"/>
                            </a:spcAft>
                          </a:pPr>
                          <a:r>
                            <a:rPr lang="es-EC" sz="1400">
                              <a:effectLst/>
                            </a:rPr>
                            <a:t>157</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606701615"/>
                      </a:ext>
                    </a:extLst>
                  </a:tr>
                  <a:tr h="320040">
                    <a:tc>
                      <a:txBody>
                        <a:bodyPr/>
                        <a:lstStyle/>
                        <a:p>
                          <a:endParaRPr lang="es-EC"/>
                        </a:p>
                      </a:txBody>
                      <a:tcPr marL="79586" marR="79586" marT="0" marB="0" anchor="ctr">
                        <a:blipFill>
                          <a:blip r:embed="rId7"/>
                          <a:stretch>
                            <a:fillRect l="-543" t="-696226" r="-137500" b="-28302"/>
                          </a:stretch>
                        </a:blipFill>
                      </a:tcPr>
                    </a:tc>
                    <a:tc>
                      <a:txBody>
                        <a:bodyPr/>
                        <a:lstStyle/>
                        <a:p>
                          <a:pPr marR="30480" indent="5715" algn="ctr">
                            <a:lnSpc>
                              <a:spcPct val="150000"/>
                            </a:lnSpc>
                            <a:spcAft>
                              <a:spcPts val="30"/>
                            </a:spcAft>
                          </a:pPr>
                          <a:r>
                            <a:rPr lang="es-EC" sz="1400" dirty="0">
                              <a:effectLst/>
                            </a:rPr>
                            <a:t>166</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9586" marR="79586" marT="0" marB="0" anchor="ctr"/>
                    </a:tc>
                    <a:extLst>
                      <a:ext uri="{0D108BD9-81ED-4DB2-BD59-A6C34878D82A}">
                        <a16:rowId xmlns:a16="http://schemas.microsoft.com/office/drawing/2014/main" val="1565585889"/>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2" name="Tabla 11">
                <a:extLst>
                  <a:ext uri="{FF2B5EF4-FFF2-40B4-BE49-F238E27FC236}">
                    <a16:creationId xmlns:a16="http://schemas.microsoft.com/office/drawing/2014/main" id="{92A49A06-740E-4578-8C9F-201CA31624D6}"/>
                  </a:ext>
                </a:extLst>
              </p:cNvPr>
              <p:cNvGraphicFramePr>
                <a:graphicFrameLocks noGrp="1"/>
              </p:cNvGraphicFramePr>
              <p:nvPr>
                <p:extLst>
                  <p:ext uri="{D42A27DB-BD31-4B8C-83A1-F6EECF244321}">
                    <p14:modId xmlns:p14="http://schemas.microsoft.com/office/powerpoint/2010/main" val="2062658137"/>
                  </p:ext>
                </p:extLst>
              </p:nvPr>
            </p:nvGraphicFramePr>
            <p:xfrm>
              <a:off x="4142353" y="3539840"/>
              <a:ext cx="4370118" cy="3086100"/>
            </p:xfrm>
            <a:graphic>
              <a:graphicData uri="http://schemas.openxmlformats.org/drawingml/2006/table">
                <a:tbl>
                  <a:tblPr firstRow="1" firstCol="1" bandRow="1">
                    <a:tableStyleId>{5C22544A-7EE6-4342-B048-85BDC9FD1C3A}</a:tableStyleId>
                  </a:tblPr>
                  <a:tblGrid>
                    <a:gridCol w="881069">
                      <a:extLst>
                        <a:ext uri="{9D8B030D-6E8A-4147-A177-3AD203B41FA5}">
                          <a16:colId xmlns:a16="http://schemas.microsoft.com/office/drawing/2014/main" val="825027530"/>
                        </a:ext>
                      </a:extLst>
                    </a:gridCol>
                    <a:gridCol w="1086689">
                      <a:extLst>
                        <a:ext uri="{9D8B030D-6E8A-4147-A177-3AD203B41FA5}">
                          <a16:colId xmlns:a16="http://schemas.microsoft.com/office/drawing/2014/main" val="3137450275"/>
                        </a:ext>
                      </a:extLst>
                    </a:gridCol>
                    <a:gridCol w="848121">
                      <a:extLst>
                        <a:ext uri="{9D8B030D-6E8A-4147-A177-3AD203B41FA5}">
                          <a16:colId xmlns:a16="http://schemas.microsoft.com/office/drawing/2014/main" val="3120044071"/>
                        </a:ext>
                      </a:extLst>
                    </a:gridCol>
                    <a:gridCol w="891990">
                      <a:extLst>
                        <a:ext uri="{9D8B030D-6E8A-4147-A177-3AD203B41FA5}">
                          <a16:colId xmlns:a16="http://schemas.microsoft.com/office/drawing/2014/main" val="2666453335"/>
                        </a:ext>
                      </a:extLst>
                    </a:gridCol>
                    <a:gridCol w="662249">
                      <a:extLst>
                        <a:ext uri="{9D8B030D-6E8A-4147-A177-3AD203B41FA5}">
                          <a16:colId xmlns:a16="http://schemas.microsoft.com/office/drawing/2014/main" val="2534313041"/>
                        </a:ext>
                      </a:extLst>
                    </a:gridCol>
                  </a:tblGrid>
                  <a:tr h="337786">
                    <a:tc>
                      <a:txBody>
                        <a:bodyPr/>
                        <a:lstStyle/>
                        <a:p>
                          <a:endParaRPr lang="es-EC" sz="1400">
                            <a:solidFill>
                              <a:srgbClr val="000000"/>
                            </a:solidFill>
                            <a:effectLst/>
                            <a:latin typeface="Calibri" panose="020F0502020204030204" pitchFamily="34"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500">
                                    <a:effectLst/>
                                    <a:latin typeface="Cambria Math" panose="02040503050406030204" pitchFamily="18" charset="0"/>
                                  </a:rPr>
                                  <m:t>𝜽</m:t>
                                </m:r>
                              </m:oMath>
                            </m:oMathPara>
                          </a14:m>
                          <a:endPar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500">
                                    <a:effectLst/>
                                    <a:latin typeface="Cambria Math" panose="02040503050406030204" pitchFamily="18" charset="0"/>
                                  </a:rPr>
                                  <m:t>𝜶</m:t>
                                </m:r>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500">
                                    <a:effectLst/>
                                    <a:latin typeface="Cambria Math" panose="02040503050406030204" pitchFamily="18" charset="0"/>
                                  </a:rPr>
                                  <m:t>𝒅</m:t>
                                </m:r>
                              </m:oMath>
                            </m:oMathPara>
                          </a14:m>
                          <a:endPar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500">
                                    <a:effectLst/>
                                    <a:latin typeface="Cambria Math" panose="02040503050406030204" pitchFamily="18" charset="0"/>
                                  </a:rPr>
                                  <m:t>𝒂</m:t>
                                </m:r>
                              </m:oMath>
                            </m:oMathPara>
                          </a14:m>
                          <a:endPar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1855691535"/>
                      </a:ext>
                    </a:extLst>
                  </a:tr>
                  <a:tr h="337786">
                    <a:tc>
                      <a:txBody>
                        <a:bodyPr/>
                        <a:lstStyle/>
                        <a:p>
                          <a:pPr marR="30480" indent="5715" algn="ctr">
                            <a:lnSpc>
                              <a:spcPct val="150000"/>
                            </a:lnSpc>
                            <a:spcAft>
                              <a:spcPts val="30"/>
                            </a:spcAft>
                          </a:pPr>
                          <a:r>
                            <a:rPr lang="es-EC" sz="1500" dirty="0">
                              <a:effectLst/>
                            </a:rPr>
                            <a:t>0-1</a:t>
                          </a:r>
                          <a:endPar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𝑞</m:t>
                                    </m:r>
                                  </m:e>
                                  <m:sub>
                                    <m:r>
                                      <a:rPr lang="es-EC" sz="1500">
                                        <a:effectLst/>
                                        <a:latin typeface="Cambria Math" panose="02040503050406030204" pitchFamily="18" charset="0"/>
                                      </a:rPr>
                                      <m:t>0</m:t>
                                    </m:r>
                                  </m:sub>
                                </m:sSub>
                              </m:oMath>
                            </m:oMathPara>
                          </a14:m>
                          <a:endPar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500">
                                    <a:effectLst/>
                                    <a:latin typeface="Cambria Math" panose="02040503050406030204" pitchFamily="18" charset="0"/>
                                  </a:rPr>
                                  <m:t>h</m:t>
                                </m:r>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2538696736"/>
                      </a:ext>
                    </a:extLst>
                  </a:tr>
                  <a:tr h="337786">
                    <a:tc>
                      <a:txBody>
                        <a:bodyPr/>
                        <a:lstStyle/>
                        <a:p>
                          <a:pPr marR="30480" indent="5715" algn="ctr">
                            <a:lnSpc>
                              <a:spcPct val="150000"/>
                            </a:lnSpc>
                            <a:spcAft>
                              <a:spcPts val="30"/>
                            </a:spcAft>
                          </a:pPr>
                          <a:r>
                            <a:rPr lang="es-EC" sz="1500">
                              <a:effectLst/>
                            </a:rPr>
                            <a:t>1-2</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𝑞</m:t>
                                    </m:r>
                                  </m:e>
                                  <m:sub>
                                    <m:r>
                                      <a:rPr lang="es-EC" sz="1500">
                                        <a:effectLst/>
                                        <a:latin typeface="Cambria Math" panose="02040503050406030204" pitchFamily="18" charset="0"/>
                                      </a:rPr>
                                      <m:t>1</m:t>
                                    </m:r>
                                  </m:sub>
                                </m:sSub>
                                <m:r>
                                  <a:rPr lang="es-EC" sz="1500">
                                    <a:effectLst/>
                                    <a:latin typeface="Cambria Math" panose="02040503050406030204" pitchFamily="18" charset="0"/>
                                  </a:rPr>
                                  <m:t>−90°</m:t>
                                </m:r>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𝐿</m:t>
                                    </m:r>
                                  </m:e>
                                  <m:sub>
                                    <m:r>
                                      <a:rPr lang="es-EC" sz="1500">
                                        <a:effectLst/>
                                        <a:latin typeface="Cambria Math" panose="02040503050406030204" pitchFamily="18" charset="0"/>
                                      </a:rPr>
                                      <m:t>0</m:t>
                                    </m:r>
                                  </m:sub>
                                </m:sSub>
                                <m:r>
                                  <a:rPr lang="es-EC" sz="1500">
                                    <a:effectLst/>
                                    <a:latin typeface="Cambria Math" panose="02040503050406030204" pitchFamily="18" charset="0"/>
                                  </a:rPr>
                                  <m:t>+</m:t>
                                </m:r>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𝐿</m:t>
                                    </m:r>
                                  </m:e>
                                  <m:sub>
                                    <m:r>
                                      <a:rPr lang="es-EC" sz="1500">
                                        <a:effectLst/>
                                        <a:latin typeface="Cambria Math" panose="02040503050406030204" pitchFamily="18" charset="0"/>
                                      </a:rPr>
                                      <m:t>1</m:t>
                                    </m:r>
                                  </m:sub>
                                </m:sSub>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4178922864"/>
                      </a:ext>
                    </a:extLst>
                  </a:tr>
                  <a:tr h="337786">
                    <a:tc>
                      <a:txBody>
                        <a:bodyPr/>
                        <a:lstStyle/>
                        <a:p>
                          <a:pPr marR="30480" indent="5715" algn="ctr">
                            <a:lnSpc>
                              <a:spcPct val="150000"/>
                            </a:lnSpc>
                            <a:spcAft>
                              <a:spcPts val="30"/>
                            </a:spcAft>
                          </a:pPr>
                          <a:r>
                            <a:rPr lang="es-EC" sz="1500">
                              <a:effectLst/>
                            </a:rPr>
                            <a:t>2-3</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𝑞</m:t>
                                    </m:r>
                                  </m:e>
                                  <m:sub>
                                    <m:r>
                                      <a:rPr lang="es-EC" sz="1500">
                                        <a:effectLst/>
                                        <a:latin typeface="Cambria Math" panose="02040503050406030204" pitchFamily="18" charset="0"/>
                                      </a:rPr>
                                      <m:t>2</m:t>
                                    </m:r>
                                  </m:sub>
                                </m:sSub>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2425106947"/>
                      </a:ext>
                    </a:extLst>
                  </a:tr>
                  <a:tr h="337786">
                    <a:tc>
                      <a:txBody>
                        <a:bodyPr/>
                        <a:lstStyle/>
                        <a:p>
                          <a:pPr marR="30480" indent="5715" algn="ctr">
                            <a:lnSpc>
                              <a:spcPct val="150000"/>
                            </a:lnSpc>
                            <a:spcAft>
                              <a:spcPts val="30"/>
                            </a:spcAft>
                          </a:pPr>
                          <a:r>
                            <a:rPr lang="es-EC" sz="1500">
                              <a:effectLst/>
                            </a:rPr>
                            <a:t>3-4</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𝑞</m:t>
                                    </m:r>
                                  </m:e>
                                  <m:sub>
                                    <m:r>
                                      <a:rPr lang="es-EC" sz="1500">
                                        <a:effectLst/>
                                        <a:latin typeface="Cambria Math" panose="02040503050406030204" pitchFamily="18" charset="0"/>
                                      </a:rPr>
                                      <m:t>3</m:t>
                                    </m:r>
                                  </m:sub>
                                </m:sSub>
                                <m:r>
                                  <a:rPr lang="es-EC" sz="1500">
                                    <a:effectLst/>
                                    <a:latin typeface="Cambria Math" panose="02040503050406030204" pitchFamily="18" charset="0"/>
                                  </a:rPr>
                                  <m:t>+90°</m:t>
                                </m:r>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𝐿</m:t>
                                    </m:r>
                                  </m:e>
                                  <m:sub>
                                    <m:r>
                                      <a:rPr lang="es-EC" sz="1500">
                                        <a:effectLst/>
                                        <a:latin typeface="Cambria Math" panose="02040503050406030204" pitchFamily="18" charset="0"/>
                                      </a:rPr>
                                      <m:t>2</m:t>
                                    </m:r>
                                  </m:sub>
                                </m:sSub>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1226609018"/>
                      </a:ext>
                    </a:extLst>
                  </a:tr>
                  <a:tr h="337786">
                    <a:tc>
                      <a:txBody>
                        <a:bodyPr/>
                        <a:lstStyle/>
                        <a:p>
                          <a:pPr marR="30480" indent="5715" algn="ctr">
                            <a:lnSpc>
                              <a:spcPct val="150000"/>
                            </a:lnSpc>
                            <a:spcAft>
                              <a:spcPts val="30"/>
                            </a:spcAft>
                          </a:pPr>
                          <a:r>
                            <a:rPr lang="es-EC" sz="1500">
                              <a:effectLst/>
                            </a:rPr>
                            <a:t>4-5</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𝑞</m:t>
                                    </m:r>
                                  </m:e>
                                  <m:sub>
                                    <m:r>
                                      <a:rPr lang="es-EC" sz="1500">
                                        <a:effectLst/>
                                        <a:latin typeface="Cambria Math" panose="02040503050406030204" pitchFamily="18" charset="0"/>
                                      </a:rPr>
                                      <m:t>4</m:t>
                                    </m:r>
                                  </m:sub>
                                </m:sSub>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3493354545"/>
                      </a:ext>
                    </a:extLst>
                  </a:tr>
                  <a:tr h="337786">
                    <a:tc>
                      <a:txBody>
                        <a:bodyPr/>
                        <a:lstStyle/>
                        <a:p>
                          <a:pPr marR="30480" indent="5715" algn="ctr">
                            <a:lnSpc>
                              <a:spcPct val="150000"/>
                            </a:lnSpc>
                            <a:spcAft>
                              <a:spcPts val="30"/>
                            </a:spcAft>
                          </a:pPr>
                          <a:r>
                            <a:rPr lang="es-EC" sz="1500">
                              <a:effectLst/>
                            </a:rPr>
                            <a:t>5-6</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𝑞</m:t>
                                    </m:r>
                                  </m:e>
                                  <m:sub>
                                    <m:r>
                                      <a:rPr lang="es-EC" sz="1500">
                                        <a:effectLst/>
                                        <a:latin typeface="Cambria Math" panose="02040503050406030204" pitchFamily="18" charset="0"/>
                                      </a:rPr>
                                      <m:t>5</m:t>
                                    </m:r>
                                  </m:sub>
                                </m:sSub>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𝐿</m:t>
                                    </m:r>
                                  </m:e>
                                  <m:sub>
                                    <m:r>
                                      <a:rPr lang="es-EC" sz="1500">
                                        <a:effectLst/>
                                        <a:latin typeface="Cambria Math" panose="02040503050406030204" pitchFamily="18" charset="0"/>
                                      </a:rPr>
                                      <m:t>3</m:t>
                                    </m:r>
                                  </m:sub>
                                </m:sSub>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675701876"/>
                      </a:ext>
                    </a:extLst>
                  </a:tr>
                  <a:tr h="337786">
                    <a:tc>
                      <a:txBody>
                        <a:bodyPr/>
                        <a:lstStyle/>
                        <a:p>
                          <a:pPr marR="30480" indent="5715" algn="ctr">
                            <a:lnSpc>
                              <a:spcPct val="150000"/>
                            </a:lnSpc>
                            <a:spcAft>
                              <a:spcPts val="30"/>
                            </a:spcAft>
                          </a:pPr>
                          <a:r>
                            <a:rPr lang="es-EC" sz="1500">
                              <a:effectLst/>
                            </a:rPr>
                            <a:t>6-7</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𝑞</m:t>
                                    </m:r>
                                  </m:e>
                                  <m:sub>
                                    <m:r>
                                      <a:rPr lang="es-EC" sz="1500">
                                        <a:effectLst/>
                                        <a:latin typeface="Cambria Math" panose="02040503050406030204" pitchFamily="18" charset="0"/>
                                      </a:rPr>
                                      <m:t>6</m:t>
                                    </m:r>
                                  </m:sub>
                                </m:sSub>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482634090"/>
                      </a:ext>
                    </a:extLst>
                  </a:tr>
                  <a:tr h="337786">
                    <a:tc>
                      <a:txBody>
                        <a:bodyPr/>
                        <a:lstStyle/>
                        <a:p>
                          <a:pPr marR="30480" indent="5715" algn="ctr">
                            <a:lnSpc>
                              <a:spcPct val="150000"/>
                            </a:lnSpc>
                            <a:spcAft>
                              <a:spcPts val="30"/>
                            </a:spcAft>
                          </a:pPr>
                          <a:r>
                            <a:rPr lang="es-EC" sz="1500">
                              <a:effectLst/>
                            </a:rPr>
                            <a:t>7-8</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a:effectLst/>
                                        <a:latin typeface="Cambria Math" panose="02040503050406030204" pitchFamily="18" charset="0"/>
                                      </a:rPr>
                                    </m:ctrlPr>
                                  </m:sSubPr>
                                  <m:e>
                                    <m:r>
                                      <a:rPr lang="es-EC" sz="1500">
                                        <a:effectLst/>
                                        <a:latin typeface="Cambria Math" panose="02040503050406030204" pitchFamily="18" charset="0"/>
                                      </a:rPr>
                                      <m:t>𝑞</m:t>
                                    </m:r>
                                  </m:e>
                                  <m:sub>
                                    <m:r>
                                      <a:rPr lang="es-EC" sz="1500">
                                        <a:effectLst/>
                                        <a:latin typeface="Cambria Math" panose="02040503050406030204" pitchFamily="18" charset="0"/>
                                      </a:rPr>
                                      <m:t>7</m:t>
                                    </m:r>
                                  </m:sub>
                                </m:sSub>
                              </m:oMath>
                            </m:oMathPara>
                          </a14:m>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500" i="1" smtClean="0">
                                        <a:effectLst/>
                                        <a:latin typeface="Cambria Math" panose="02040503050406030204" pitchFamily="18" charset="0"/>
                                      </a:rPr>
                                    </m:ctrlPr>
                                  </m:sSubPr>
                                  <m:e>
                                    <m:r>
                                      <a:rPr lang="es-EC" sz="1500">
                                        <a:effectLst/>
                                        <a:latin typeface="Cambria Math" panose="02040503050406030204" pitchFamily="18" charset="0"/>
                                      </a:rPr>
                                      <m:t>𝐿</m:t>
                                    </m:r>
                                  </m:e>
                                  <m:sub>
                                    <m:r>
                                      <a:rPr lang="es-EC" sz="1500" b="0" i="0" smtClean="0">
                                        <a:effectLst/>
                                        <a:latin typeface="Cambria Math" panose="02040503050406030204" pitchFamily="18" charset="0"/>
                                      </a:rPr>
                                      <m:t>4</m:t>
                                    </m:r>
                                  </m:sub>
                                </m:sSub>
                              </m:oMath>
                            </m:oMathPara>
                          </a14:m>
                          <a:endPar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dirty="0">
                              <a:effectLst/>
                            </a:rPr>
                            <a:t>0</a:t>
                          </a:r>
                          <a:endPar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2196570568"/>
                      </a:ext>
                    </a:extLst>
                  </a:tr>
                </a:tbl>
              </a:graphicData>
            </a:graphic>
          </p:graphicFrame>
        </mc:Choice>
        <mc:Fallback>
          <p:graphicFrame>
            <p:nvGraphicFramePr>
              <p:cNvPr id="12" name="Tabla 11">
                <a:extLst>
                  <a:ext uri="{FF2B5EF4-FFF2-40B4-BE49-F238E27FC236}">
                    <a16:creationId xmlns:a16="http://schemas.microsoft.com/office/drawing/2014/main" id="{92A49A06-740E-4578-8C9F-201CA31624D6}"/>
                  </a:ext>
                </a:extLst>
              </p:cNvPr>
              <p:cNvGraphicFramePr>
                <a:graphicFrameLocks noGrp="1"/>
              </p:cNvGraphicFramePr>
              <p:nvPr>
                <p:extLst>
                  <p:ext uri="{D42A27DB-BD31-4B8C-83A1-F6EECF244321}">
                    <p14:modId xmlns:p14="http://schemas.microsoft.com/office/powerpoint/2010/main" val="2062658137"/>
                  </p:ext>
                </p:extLst>
              </p:nvPr>
            </p:nvGraphicFramePr>
            <p:xfrm>
              <a:off x="4142353" y="3539840"/>
              <a:ext cx="4370118" cy="3086100"/>
            </p:xfrm>
            <a:graphic>
              <a:graphicData uri="http://schemas.openxmlformats.org/drawingml/2006/table">
                <a:tbl>
                  <a:tblPr firstRow="1" firstCol="1" bandRow="1">
                    <a:tableStyleId>{5C22544A-7EE6-4342-B048-85BDC9FD1C3A}</a:tableStyleId>
                  </a:tblPr>
                  <a:tblGrid>
                    <a:gridCol w="881069">
                      <a:extLst>
                        <a:ext uri="{9D8B030D-6E8A-4147-A177-3AD203B41FA5}">
                          <a16:colId xmlns:a16="http://schemas.microsoft.com/office/drawing/2014/main" val="825027530"/>
                        </a:ext>
                      </a:extLst>
                    </a:gridCol>
                    <a:gridCol w="1086689">
                      <a:extLst>
                        <a:ext uri="{9D8B030D-6E8A-4147-A177-3AD203B41FA5}">
                          <a16:colId xmlns:a16="http://schemas.microsoft.com/office/drawing/2014/main" val="3137450275"/>
                        </a:ext>
                      </a:extLst>
                    </a:gridCol>
                    <a:gridCol w="848121">
                      <a:extLst>
                        <a:ext uri="{9D8B030D-6E8A-4147-A177-3AD203B41FA5}">
                          <a16:colId xmlns:a16="http://schemas.microsoft.com/office/drawing/2014/main" val="3120044071"/>
                        </a:ext>
                      </a:extLst>
                    </a:gridCol>
                    <a:gridCol w="891990">
                      <a:extLst>
                        <a:ext uri="{9D8B030D-6E8A-4147-A177-3AD203B41FA5}">
                          <a16:colId xmlns:a16="http://schemas.microsoft.com/office/drawing/2014/main" val="2666453335"/>
                        </a:ext>
                      </a:extLst>
                    </a:gridCol>
                    <a:gridCol w="662249">
                      <a:extLst>
                        <a:ext uri="{9D8B030D-6E8A-4147-A177-3AD203B41FA5}">
                          <a16:colId xmlns:a16="http://schemas.microsoft.com/office/drawing/2014/main" val="2534313041"/>
                        </a:ext>
                      </a:extLst>
                    </a:gridCol>
                  </a:tblGrid>
                  <a:tr h="342900">
                    <a:tc>
                      <a:txBody>
                        <a:bodyPr/>
                        <a:lstStyle/>
                        <a:p>
                          <a:endParaRPr lang="es-EC" sz="1400">
                            <a:solidFill>
                              <a:srgbClr val="000000"/>
                            </a:solidFill>
                            <a:effectLst/>
                            <a:latin typeface="Calibri" panose="020F0502020204030204" pitchFamily="34"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82022" t="-1786" r="-224157" b="-828571"/>
                          </a:stretch>
                        </a:blipFill>
                      </a:tcPr>
                    </a:tc>
                    <a:tc>
                      <a:txBody>
                        <a:bodyPr/>
                        <a:lstStyle/>
                        <a:p>
                          <a:endParaRPr lang="es-EC"/>
                        </a:p>
                      </a:txBody>
                      <a:tcPr marL="83537" marR="83537" marT="0" marB="0" anchor="ctr">
                        <a:blipFill>
                          <a:blip r:embed="rId8"/>
                          <a:stretch>
                            <a:fillRect l="-231429" t="-1786" r="-185000" b="-828571"/>
                          </a:stretch>
                        </a:blipFill>
                      </a:tcPr>
                    </a:tc>
                    <a:tc>
                      <a:txBody>
                        <a:bodyPr/>
                        <a:lstStyle/>
                        <a:p>
                          <a:endParaRPr lang="es-EC"/>
                        </a:p>
                      </a:txBody>
                      <a:tcPr marL="83537" marR="83537" marT="0" marB="0" anchor="ctr">
                        <a:blipFill>
                          <a:blip r:embed="rId8"/>
                          <a:stretch>
                            <a:fillRect l="-317808" t="-1786" r="-77397" b="-828571"/>
                          </a:stretch>
                        </a:blipFill>
                      </a:tcPr>
                    </a:tc>
                    <a:tc>
                      <a:txBody>
                        <a:bodyPr/>
                        <a:lstStyle/>
                        <a:p>
                          <a:endParaRPr lang="es-EC"/>
                        </a:p>
                      </a:txBody>
                      <a:tcPr marL="83537" marR="83537" marT="0" marB="0" anchor="ctr">
                        <a:blipFill>
                          <a:blip r:embed="rId8"/>
                          <a:stretch>
                            <a:fillRect l="-559633" t="-1786" r="-3670" b="-828571"/>
                          </a:stretch>
                        </a:blipFill>
                      </a:tcPr>
                    </a:tc>
                    <a:extLst>
                      <a:ext uri="{0D108BD9-81ED-4DB2-BD59-A6C34878D82A}">
                        <a16:rowId xmlns:a16="http://schemas.microsoft.com/office/drawing/2014/main" val="1855691535"/>
                      </a:ext>
                    </a:extLst>
                  </a:tr>
                  <a:tr h="342900">
                    <a:tc>
                      <a:txBody>
                        <a:bodyPr/>
                        <a:lstStyle/>
                        <a:p>
                          <a:pPr marR="30480" indent="5715" algn="ctr">
                            <a:lnSpc>
                              <a:spcPct val="150000"/>
                            </a:lnSpc>
                            <a:spcAft>
                              <a:spcPts val="30"/>
                            </a:spcAft>
                          </a:pPr>
                          <a:r>
                            <a:rPr lang="es-EC" sz="1500" dirty="0">
                              <a:effectLst/>
                            </a:rPr>
                            <a:t>0-1</a:t>
                          </a:r>
                          <a:endPar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82022" t="-100000" r="-224157" b="-714035"/>
                          </a:stretch>
                        </a:blipFill>
                      </a:tcP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317808" t="-100000" r="-77397" b="-714035"/>
                          </a:stretch>
                        </a:blipFill>
                      </a:tcP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2538696736"/>
                      </a:ext>
                    </a:extLst>
                  </a:tr>
                  <a:tr h="342900">
                    <a:tc>
                      <a:txBody>
                        <a:bodyPr/>
                        <a:lstStyle/>
                        <a:p>
                          <a:pPr marR="30480" indent="5715" algn="ctr">
                            <a:lnSpc>
                              <a:spcPct val="150000"/>
                            </a:lnSpc>
                            <a:spcAft>
                              <a:spcPts val="30"/>
                            </a:spcAft>
                          </a:pPr>
                          <a:r>
                            <a:rPr lang="es-EC" sz="1500">
                              <a:effectLst/>
                            </a:rPr>
                            <a:t>1-2</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82022" t="-203571" r="-224157" b="-626786"/>
                          </a:stretch>
                        </a:blipFill>
                      </a:tcP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317808" t="-203571" r="-77397" b="-626786"/>
                          </a:stretch>
                        </a:blipFill>
                      </a:tcP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4178922864"/>
                      </a:ext>
                    </a:extLst>
                  </a:tr>
                  <a:tr h="342900">
                    <a:tc>
                      <a:txBody>
                        <a:bodyPr/>
                        <a:lstStyle/>
                        <a:p>
                          <a:pPr marR="30480" indent="5715" algn="ctr">
                            <a:lnSpc>
                              <a:spcPct val="150000"/>
                            </a:lnSpc>
                            <a:spcAft>
                              <a:spcPts val="30"/>
                            </a:spcAft>
                          </a:pPr>
                          <a:r>
                            <a:rPr lang="es-EC" sz="1500">
                              <a:effectLst/>
                            </a:rPr>
                            <a:t>2-3</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82022" t="-303571" r="-224157" b="-526786"/>
                          </a:stretch>
                        </a:blipFill>
                      </a:tcP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2425106947"/>
                      </a:ext>
                    </a:extLst>
                  </a:tr>
                  <a:tr h="342900">
                    <a:tc>
                      <a:txBody>
                        <a:bodyPr/>
                        <a:lstStyle/>
                        <a:p>
                          <a:pPr marR="30480" indent="5715" algn="ctr">
                            <a:lnSpc>
                              <a:spcPct val="150000"/>
                            </a:lnSpc>
                            <a:spcAft>
                              <a:spcPts val="30"/>
                            </a:spcAft>
                          </a:pPr>
                          <a:r>
                            <a:rPr lang="es-EC" sz="1500">
                              <a:effectLst/>
                            </a:rPr>
                            <a:t>3-4</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82022" t="-396491" r="-224157" b="-417544"/>
                          </a:stretch>
                        </a:blipFill>
                      </a:tcP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317808" t="-396491" r="-77397" b="-417544"/>
                          </a:stretch>
                        </a:blipFill>
                      </a:tcP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1226609018"/>
                      </a:ext>
                    </a:extLst>
                  </a:tr>
                  <a:tr h="342900">
                    <a:tc>
                      <a:txBody>
                        <a:bodyPr/>
                        <a:lstStyle/>
                        <a:p>
                          <a:pPr marR="30480" indent="5715" algn="ctr">
                            <a:lnSpc>
                              <a:spcPct val="150000"/>
                            </a:lnSpc>
                            <a:spcAft>
                              <a:spcPts val="30"/>
                            </a:spcAft>
                          </a:pPr>
                          <a:r>
                            <a:rPr lang="es-EC" sz="1500">
                              <a:effectLst/>
                            </a:rPr>
                            <a:t>4-5</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82022" t="-505357" r="-224157" b="-325000"/>
                          </a:stretch>
                        </a:blipFill>
                      </a:tcP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3493354545"/>
                      </a:ext>
                    </a:extLst>
                  </a:tr>
                  <a:tr h="342900">
                    <a:tc>
                      <a:txBody>
                        <a:bodyPr/>
                        <a:lstStyle/>
                        <a:p>
                          <a:pPr marR="30480" indent="5715" algn="ctr">
                            <a:lnSpc>
                              <a:spcPct val="150000"/>
                            </a:lnSpc>
                            <a:spcAft>
                              <a:spcPts val="30"/>
                            </a:spcAft>
                          </a:pPr>
                          <a:r>
                            <a:rPr lang="es-EC" sz="1500">
                              <a:effectLst/>
                            </a:rPr>
                            <a:t>5-6</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82022" t="-605357" r="-224157" b="-225000"/>
                          </a:stretch>
                        </a:blipFill>
                      </a:tcP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317808" t="-605357" r="-77397" b="-225000"/>
                          </a:stretch>
                        </a:blipFill>
                      </a:tcP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675701876"/>
                      </a:ext>
                    </a:extLst>
                  </a:tr>
                  <a:tr h="342900">
                    <a:tc>
                      <a:txBody>
                        <a:bodyPr/>
                        <a:lstStyle/>
                        <a:p>
                          <a:pPr marR="30480" indent="5715" algn="ctr">
                            <a:lnSpc>
                              <a:spcPct val="150000"/>
                            </a:lnSpc>
                            <a:spcAft>
                              <a:spcPts val="30"/>
                            </a:spcAft>
                          </a:pPr>
                          <a:r>
                            <a:rPr lang="es-EC" sz="1500">
                              <a:effectLst/>
                            </a:rPr>
                            <a:t>6-7</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82022" t="-692982" r="-224157" b="-121053"/>
                          </a:stretch>
                        </a:blipFill>
                      </a:tcPr>
                    </a:tc>
                    <a:tc>
                      <a:txBody>
                        <a:bodyPr/>
                        <a:lstStyle/>
                        <a:p>
                          <a:pPr marR="30480" indent="5715" algn="ctr">
                            <a:lnSpc>
                              <a:spcPct val="150000"/>
                            </a:lnSpc>
                            <a:spcAft>
                              <a:spcPts val="30"/>
                            </a:spcAft>
                          </a:pPr>
                          <a:r>
                            <a:rPr lang="es-EC" sz="1500">
                              <a:effectLst/>
                            </a:rPr>
                            <a:t>-90°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482634090"/>
                      </a:ext>
                    </a:extLst>
                  </a:tr>
                  <a:tr h="342900">
                    <a:tc>
                      <a:txBody>
                        <a:bodyPr/>
                        <a:lstStyle/>
                        <a:p>
                          <a:pPr marR="30480" indent="5715" algn="ctr">
                            <a:lnSpc>
                              <a:spcPct val="150000"/>
                            </a:lnSpc>
                            <a:spcAft>
                              <a:spcPts val="30"/>
                            </a:spcAft>
                          </a:pPr>
                          <a:r>
                            <a:rPr lang="es-EC" sz="1500">
                              <a:effectLst/>
                            </a:rPr>
                            <a:t>7-8</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82022" t="-807143" r="-224157" b="-23214"/>
                          </a:stretch>
                        </a:blipFill>
                      </a:tcPr>
                    </a:tc>
                    <a:tc>
                      <a:txBody>
                        <a:bodyPr/>
                        <a:lstStyle/>
                        <a:p>
                          <a:pPr marR="30480" indent="5715" algn="ctr">
                            <a:lnSpc>
                              <a:spcPct val="150000"/>
                            </a:lnSpc>
                            <a:spcAft>
                              <a:spcPts val="30"/>
                            </a:spcAft>
                          </a:pPr>
                          <a:r>
                            <a:rPr lang="es-EC" sz="1500">
                              <a:effectLst/>
                            </a:rPr>
                            <a:t>0</a:t>
                          </a:r>
                          <a:endPar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tc>
                      <a:txBody>
                        <a:bodyPr/>
                        <a:lstStyle/>
                        <a:p>
                          <a:endParaRPr lang="es-EC"/>
                        </a:p>
                      </a:txBody>
                      <a:tcPr marL="83537" marR="83537" marT="0" marB="0" anchor="ctr">
                        <a:blipFill>
                          <a:blip r:embed="rId8"/>
                          <a:stretch>
                            <a:fillRect l="-317808" t="-807143" r="-77397" b="-23214"/>
                          </a:stretch>
                        </a:blipFill>
                      </a:tcPr>
                    </a:tc>
                    <a:tc>
                      <a:txBody>
                        <a:bodyPr/>
                        <a:lstStyle/>
                        <a:p>
                          <a:pPr marR="30480" indent="5715" algn="ctr">
                            <a:lnSpc>
                              <a:spcPct val="150000"/>
                            </a:lnSpc>
                            <a:spcAft>
                              <a:spcPts val="30"/>
                            </a:spcAft>
                          </a:pPr>
                          <a:r>
                            <a:rPr lang="es-EC" sz="1500" dirty="0">
                              <a:effectLst/>
                            </a:rPr>
                            <a:t>0</a:t>
                          </a:r>
                          <a:endPar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3537" marR="83537" marT="0" marB="0" anchor="ctr"/>
                    </a:tc>
                    <a:extLst>
                      <a:ext uri="{0D108BD9-81ED-4DB2-BD59-A6C34878D82A}">
                        <a16:rowId xmlns:a16="http://schemas.microsoft.com/office/drawing/2014/main" val="2196570568"/>
                      </a:ext>
                    </a:extLst>
                  </a:tr>
                </a:tbl>
              </a:graphicData>
            </a:graphic>
          </p:graphicFrame>
        </mc:Fallback>
      </mc:AlternateContent>
      <p:sp>
        <p:nvSpPr>
          <p:cNvPr id="15" name="Título 1">
            <a:extLst>
              <a:ext uri="{FF2B5EF4-FFF2-40B4-BE49-F238E27FC236}">
                <a16:creationId xmlns:a16="http://schemas.microsoft.com/office/drawing/2014/main" id="{94E40D98-ED8F-418B-B61F-F9C2BFD9969B}"/>
              </a:ext>
            </a:extLst>
          </p:cNvPr>
          <p:cNvSpPr>
            <a:spLocks noGrp="1"/>
          </p:cNvSpPr>
          <p:nvPr>
            <p:ph type="title"/>
          </p:nvPr>
        </p:nvSpPr>
        <p:spPr>
          <a:xfrm>
            <a:off x="1830682" y="270151"/>
            <a:ext cx="8047616" cy="1046028"/>
          </a:xfrm>
        </p:spPr>
        <p:txBody>
          <a:bodyPr>
            <a:noAutofit/>
          </a:bodyPr>
          <a:lstStyle/>
          <a:p>
            <a:pPr algn="l"/>
            <a:r>
              <a:rPr lang="es-EC" sz="3200" b="1" dirty="0"/>
              <a:t>Desarrollo de la cinemática directa mediante la convención Denavit - Hartenberg</a:t>
            </a:r>
          </a:p>
        </p:txBody>
      </p:sp>
    </p:spTree>
    <p:extLst>
      <p:ext uri="{BB962C8B-B14F-4D97-AF65-F5344CB8AC3E}">
        <p14:creationId xmlns:p14="http://schemas.microsoft.com/office/powerpoint/2010/main" val="38839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8047616" cy="1046028"/>
          </a:xfrm>
        </p:spPr>
        <p:txBody>
          <a:bodyPr>
            <a:noAutofit/>
          </a:bodyPr>
          <a:lstStyle/>
          <a:p>
            <a:pPr algn="l"/>
            <a:r>
              <a:rPr lang="es-EC" sz="3200" b="1" dirty="0"/>
              <a:t>Desarrollo de la cinemática directa mediante la convención Denavit - Hartenberg</a:t>
            </a:r>
          </a:p>
        </p:txBody>
      </p:sp>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1923904" y="1170694"/>
            <a:ext cx="10018713" cy="914399"/>
          </a:xfrm>
        </p:spPr>
        <p:txBody>
          <a:bodyPr>
            <a:normAutofit/>
          </a:bodyPr>
          <a:lstStyle/>
          <a:p>
            <a:r>
              <a:rPr lang="es-EC" dirty="0"/>
              <a:t>BRAZO DERECHO</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EDB59AD9-63BA-4BB7-B66B-74A13ACF9FA8}"/>
              </a:ext>
            </a:extLst>
          </p:cNvPr>
          <p:cNvPicPr/>
          <p:nvPr/>
        </p:nvPicPr>
        <p:blipFill>
          <a:blip r:embed="rId5"/>
          <a:stretch>
            <a:fillRect/>
          </a:stretch>
        </p:blipFill>
        <p:spPr>
          <a:xfrm>
            <a:off x="4881140" y="1413164"/>
            <a:ext cx="5826548" cy="4382499"/>
          </a:xfrm>
          <a:prstGeom prst="rect">
            <a:avLst/>
          </a:prstGeom>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mc:AlternateContent xmlns:mc="http://schemas.openxmlformats.org/markup-compatibility/2006">
        <mc:Choice xmlns:a14="http://schemas.microsoft.com/office/drawing/2010/main" Requires="a14">
          <p:graphicFrame>
            <p:nvGraphicFramePr>
              <p:cNvPr id="4" name="Tabla 3">
                <a:extLst>
                  <a:ext uri="{FF2B5EF4-FFF2-40B4-BE49-F238E27FC236}">
                    <a16:creationId xmlns:a16="http://schemas.microsoft.com/office/drawing/2014/main" id="{DE81B17B-5CA3-4230-A031-177410C64329}"/>
                  </a:ext>
                </a:extLst>
              </p:cNvPr>
              <p:cNvGraphicFramePr>
                <a:graphicFrameLocks noGrp="1"/>
              </p:cNvGraphicFramePr>
              <p:nvPr>
                <p:extLst>
                  <p:ext uri="{D42A27DB-BD31-4B8C-83A1-F6EECF244321}">
                    <p14:modId xmlns:p14="http://schemas.microsoft.com/office/powerpoint/2010/main" val="2883056530"/>
                  </p:ext>
                </p:extLst>
              </p:nvPr>
            </p:nvGraphicFramePr>
            <p:xfrm>
              <a:off x="2831764" y="3128347"/>
              <a:ext cx="4493045" cy="3362517"/>
            </p:xfrm>
            <a:graphic>
              <a:graphicData uri="http://schemas.openxmlformats.org/drawingml/2006/table">
                <a:tbl>
                  <a:tblPr firstRow="1" firstCol="1" bandRow="1">
                    <a:tableStyleId>{5C22544A-7EE6-4342-B048-85BDC9FD1C3A}</a:tableStyleId>
                  </a:tblPr>
                  <a:tblGrid>
                    <a:gridCol w="773202">
                      <a:extLst>
                        <a:ext uri="{9D8B030D-6E8A-4147-A177-3AD203B41FA5}">
                          <a16:colId xmlns:a16="http://schemas.microsoft.com/office/drawing/2014/main" val="339061389"/>
                        </a:ext>
                      </a:extLst>
                    </a:gridCol>
                    <a:gridCol w="1042466">
                      <a:extLst>
                        <a:ext uri="{9D8B030D-6E8A-4147-A177-3AD203B41FA5}">
                          <a16:colId xmlns:a16="http://schemas.microsoft.com/office/drawing/2014/main" val="436120143"/>
                        </a:ext>
                      </a:extLst>
                    </a:gridCol>
                    <a:gridCol w="931705">
                      <a:extLst>
                        <a:ext uri="{9D8B030D-6E8A-4147-A177-3AD203B41FA5}">
                          <a16:colId xmlns:a16="http://schemas.microsoft.com/office/drawing/2014/main" val="4262252576"/>
                        </a:ext>
                      </a:extLst>
                    </a:gridCol>
                    <a:gridCol w="969818">
                      <a:extLst>
                        <a:ext uri="{9D8B030D-6E8A-4147-A177-3AD203B41FA5}">
                          <a16:colId xmlns:a16="http://schemas.microsoft.com/office/drawing/2014/main" val="3382133927"/>
                        </a:ext>
                      </a:extLst>
                    </a:gridCol>
                    <a:gridCol w="775854">
                      <a:extLst>
                        <a:ext uri="{9D8B030D-6E8A-4147-A177-3AD203B41FA5}">
                          <a16:colId xmlns:a16="http://schemas.microsoft.com/office/drawing/2014/main" val="3717239305"/>
                        </a:ext>
                      </a:extLst>
                    </a:gridCol>
                  </a:tblGrid>
                  <a:tr h="373613">
                    <a:tc>
                      <a:txBody>
                        <a:bodyPr/>
                        <a:lstStyle/>
                        <a:p>
                          <a:endParaRPr lang="es-EC" sz="14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𝜽</m:t>
                                </m:r>
                              </m:oMath>
                            </m:oMathPara>
                          </a14:m>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𝜶</m:t>
                                </m:r>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𝒅</m:t>
                                </m:r>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𝒂</m:t>
                                </m:r>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2960752"/>
                      </a:ext>
                    </a:extLst>
                  </a:tr>
                  <a:tr h="373613">
                    <a:tc>
                      <a:txBody>
                        <a:bodyPr/>
                        <a:lstStyle/>
                        <a:p>
                          <a:pPr marR="30480" indent="5715" algn="ctr">
                            <a:lnSpc>
                              <a:spcPct val="150000"/>
                            </a:lnSpc>
                            <a:spcAft>
                              <a:spcPts val="30"/>
                            </a:spcAft>
                          </a:pPr>
                          <a:r>
                            <a:rPr lang="es-EC" sz="1600" dirty="0">
                              <a:effectLst/>
                            </a:rPr>
                            <a:t>0-1</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𝑞</m:t>
                                    </m:r>
                                  </m:e>
                                  <m:sub>
                                    <m:r>
                                      <a:rPr lang="es-EC" sz="1600">
                                        <a:effectLst/>
                                        <a:latin typeface="Cambria Math" panose="02040503050406030204" pitchFamily="18" charset="0"/>
                                      </a:rPr>
                                      <m:t>0</m:t>
                                    </m:r>
                                  </m:sub>
                                </m:sSub>
                              </m:oMath>
                            </m:oMathPara>
                          </a14:m>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h</m:t>
                                </m:r>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51089755"/>
                      </a:ext>
                    </a:extLst>
                  </a:tr>
                  <a:tr h="373613">
                    <a:tc>
                      <a:txBody>
                        <a:bodyPr/>
                        <a:lstStyle/>
                        <a:p>
                          <a:pPr marR="30480" indent="5715" algn="ctr">
                            <a:lnSpc>
                              <a:spcPct val="150000"/>
                            </a:lnSpc>
                            <a:spcAft>
                              <a:spcPts val="30"/>
                            </a:spcAft>
                          </a:pPr>
                          <a:r>
                            <a:rPr lang="es-EC" sz="1600">
                              <a:effectLst/>
                            </a:rPr>
                            <a:t>1-2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𝑞</m:t>
                                    </m:r>
                                  </m:e>
                                  <m:sub>
                                    <m:r>
                                      <a:rPr lang="es-EC" sz="1600">
                                        <a:effectLst/>
                                        <a:latin typeface="Cambria Math" panose="02040503050406030204" pitchFamily="18" charset="0"/>
                                      </a:rPr>
                                      <m:t>11</m:t>
                                    </m:r>
                                  </m:sub>
                                </m:sSub>
                                <m:r>
                                  <a:rPr lang="es-EC" sz="1600">
                                    <a:effectLst/>
                                    <a:latin typeface="Cambria Math" panose="02040503050406030204" pitchFamily="18" charset="0"/>
                                  </a:rPr>
                                  <m:t>−90°</m:t>
                                </m:r>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𝐿</m:t>
                                    </m:r>
                                  </m:e>
                                  <m:sub>
                                    <m:r>
                                      <a:rPr lang="es-EC" sz="1600">
                                        <a:effectLst/>
                                        <a:latin typeface="Cambria Math" panose="02040503050406030204" pitchFamily="18" charset="0"/>
                                      </a:rPr>
                                      <m:t>0</m:t>
                                    </m:r>
                                  </m:sub>
                                </m:sSub>
                                <m:r>
                                  <a:rPr lang="es-EC" sz="1600">
                                    <a:effectLst/>
                                    <a:latin typeface="Cambria Math" panose="02040503050406030204" pitchFamily="18" charset="0"/>
                                  </a:rPr>
                                  <m:t>+</m:t>
                                </m:r>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𝐿</m:t>
                                    </m:r>
                                  </m:e>
                                  <m:sub>
                                    <m:r>
                                      <a:rPr lang="es-EC" sz="1600">
                                        <a:effectLst/>
                                        <a:latin typeface="Cambria Math" panose="02040503050406030204" pitchFamily="18" charset="0"/>
                                      </a:rPr>
                                      <m:t>1</m:t>
                                    </m:r>
                                  </m:sub>
                                </m:sSub>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0271712"/>
                      </a:ext>
                    </a:extLst>
                  </a:tr>
                  <a:tr h="373613">
                    <a:tc>
                      <a:txBody>
                        <a:bodyPr/>
                        <a:lstStyle/>
                        <a:p>
                          <a:pPr marR="30480" indent="5715" algn="ctr">
                            <a:lnSpc>
                              <a:spcPct val="150000"/>
                            </a:lnSpc>
                            <a:spcAft>
                              <a:spcPts val="30"/>
                            </a:spcAft>
                          </a:pPr>
                          <a:r>
                            <a:rPr lang="es-EC" sz="1600">
                              <a:effectLst/>
                            </a:rPr>
                            <a:t>2-3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𝑞</m:t>
                                    </m:r>
                                  </m:e>
                                  <m:sub>
                                    <m:r>
                                      <a:rPr lang="es-EC" sz="1600">
                                        <a:effectLst/>
                                        <a:latin typeface="Cambria Math" panose="02040503050406030204" pitchFamily="18" charset="0"/>
                                      </a:rPr>
                                      <m:t>12</m:t>
                                    </m:r>
                                  </m:sub>
                                </m:sSub>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8856320"/>
                      </a:ext>
                    </a:extLst>
                  </a:tr>
                  <a:tr h="373613">
                    <a:tc>
                      <a:txBody>
                        <a:bodyPr/>
                        <a:lstStyle/>
                        <a:p>
                          <a:pPr marR="30480" indent="5715" algn="ctr">
                            <a:lnSpc>
                              <a:spcPct val="150000"/>
                            </a:lnSpc>
                            <a:spcAft>
                              <a:spcPts val="30"/>
                            </a:spcAft>
                          </a:pPr>
                          <a:r>
                            <a:rPr lang="es-EC" sz="1600">
                              <a:effectLst/>
                            </a:rPr>
                            <a:t>3-4</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𝑞</m:t>
                                    </m:r>
                                  </m:e>
                                  <m:sub>
                                    <m:r>
                                      <a:rPr lang="es-EC" sz="1600">
                                        <a:effectLst/>
                                        <a:latin typeface="Cambria Math" panose="02040503050406030204" pitchFamily="18" charset="0"/>
                                      </a:rPr>
                                      <m:t>13</m:t>
                                    </m:r>
                                  </m:sub>
                                </m:sSub>
                                <m:r>
                                  <a:rPr lang="es-EC" sz="1600">
                                    <a:effectLst/>
                                    <a:latin typeface="Cambria Math" panose="02040503050406030204" pitchFamily="18" charset="0"/>
                                  </a:rPr>
                                  <m:t>+90°</m:t>
                                </m:r>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𝐿</m:t>
                                    </m:r>
                                  </m:e>
                                  <m:sub>
                                    <m:r>
                                      <a:rPr lang="es-EC" sz="1600">
                                        <a:effectLst/>
                                        <a:latin typeface="Cambria Math" panose="02040503050406030204" pitchFamily="18" charset="0"/>
                                      </a:rPr>
                                      <m:t>2</m:t>
                                    </m:r>
                                  </m:sub>
                                </m:sSub>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7961176"/>
                      </a:ext>
                    </a:extLst>
                  </a:tr>
                  <a:tr h="373613">
                    <a:tc>
                      <a:txBody>
                        <a:bodyPr/>
                        <a:lstStyle/>
                        <a:p>
                          <a:pPr marR="30480" indent="5715" algn="ctr">
                            <a:lnSpc>
                              <a:spcPct val="150000"/>
                            </a:lnSpc>
                            <a:spcAft>
                              <a:spcPts val="30"/>
                            </a:spcAft>
                          </a:pPr>
                          <a:r>
                            <a:rPr lang="es-EC" sz="1600">
                              <a:effectLst/>
                            </a:rPr>
                            <a:t>4-5</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𝑞</m:t>
                                    </m:r>
                                  </m:e>
                                  <m:sub>
                                    <m:r>
                                      <a:rPr lang="es-EC" sz="1600">
                                        <a:effectLst/>
                                        <a:latin typeface="Cambria Math" panose="02040503050406030204" pitchFamily="18" charset="0"/>
                                      </a:rPr>
                                      <m:t>14</m:t>
                                    </m:r>
                                  </m:sub>
                                </m:sSub>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4497783"/>
                      </a:ext>
                    </a:extLst>
                  </a:tr>
                  <a:tr h="373613">
                    <a:tc>
                      <a:txBody>
                        <a:bodyPr/>
                        <a:lstStyle/>
                        <a:p>
                          <a:pPr marR="30480" indent="5715" algn="ctr">
                            <a:lnSpc>
                              <a:spcPct val="150000"/>
                            </a:lnSpc>
                            <a:spcAft>
                              <a:spcPts val="30"/>
                            </a:spcAft>
                          </a:pPr>
                          <a:r>
                            <a:rPr lang="es-EC" sz="1600">
                              <a:effectLst/>
                            </a:rPr>
                            <a:t>5-6</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𝑞</m:t>
                                    </m:r>
                                  </m:e>
                                  <m:sub>
                                    <m:r>
                                      <a:rPr lang="es-EC" sz="1600">
                                        <a:effectLst/>
                                        <a:latin typeface="Cambria Math" panose="02040503050406030204" pitchFamily="18" charset="0"/>
                                      </a:rPr>
                                      <m:t>15</m:t>
                                    </m:r>
                                  </m:sub>
                                </m:sSub>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𝐿</m:t>
                                    </m:r>
                                  </m:e>
                                  <m:sub>
                                    <m:r>
                                      <a:rPr lang="es-EC" sz="1600">
                                        <a:effectLst/>
                                        <a:latin typeface="Cambria Math" panose="02040503050406030204" pitchFamily="18" charset="0"/>
                                      </a:rPr>
                                      <m:t>3</m:t>
                                    </m:r>
                                  </m:sub>
                                </m:sSub>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8805038"/>
                      </a:ext>
                    </a:extLst>
                  </a:tr>
                  <a:tr h="373613">
                    <a:tc>
                      <a:txBody>
                        <a:bodyPr/>
                        <a:lstStyle/>
                        <a:p>
                          <a:pPr marR="30480" indent="5715" algn="ctr">
                            <a:lnSpc>
                              <a:spcPct val="150000"/>
                            </a:lnSpc>
                            <a:spcAft>
                              <a:spcPts val="30"/>
                            </a:spcAft>
                          </a:pPr>
                          <a:r>
                            <a:rPr lang="es-EC" sz="1600">
                              <a:effectLst/>
                            </a:rPr>
                            <a:t>6-7</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𝑞</m:t>
                                    </m:r>
                                  </m:e>
                                  <m:sub>
                                    <m:r>
                                      <a:rPr lang="es-EC" sz="1600">
                                        <a:effectLst/>
                                        <a:latin typeface="Cambria Math" panose="02040503050406030204" pitchFamily="18" charset="0"/>
                                      </a:rPr>
                                      <m:t>16</m:t>
                                    </m:r>
                                  </m:sub>
                                </m:sSub>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163787"/>
                      </a:ext>
                    </a:extLst>
                  </a:tr>
                  <a:tr h="373613">
                    <a:tc>
                      <a:txBody>
                        <a:bodyPr/>
                        <a:lstStyle/>
                        <a:p>
                          <a:pPr marR="30480" indent="5715" algn="ctr">
                            <a:lnSpc>
                              <a:spcPct val="150000"/>
                            </a:lnSpc>
                            <a:spcAft>
                              <a:spcPts val="30"/>
                            </a:spcAft>
                          </a:pPr>
                          <a:r>
                            <a:rPr lang="es-EC" sz="1600">
                              <a:effectLst/>
                            </a:rPr>
                            <a:t>7-8</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𝑞</m:t>
                                    </m:r>
                                  </m:e>
                                  <m:sub>
                                    <m:r>
                                      <a:rPr lang="es-EC" sz="1600">
                                        <a:effectLst/>
                                        <a:latin typeface="Cambria Math" panose="02040503050406030204" pitchFamily="18" charset="0"/>
                                      </a:rPr>
                                      <m:t>17</m:t>
                                    </m:r>
                                  </m:sub>
                                </m:sSub>
                              </m:oMath>
                            </m:oMathPara>
                          </a14:m>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14:m>
                            <m:oMathPara xmlns:m="http://schemas.openxmlformats.org/officeDocument/2006/math">
                              <m:oMathParaPr>
                                <m:jc m:val="centerGroup"/>
                              </m:oMathParaPr>
                              <m:oMath xmlns:m="http://schemas.openxmlformats.org/officeDocument/2006/math">
                                <m:sSub>
                                  <m:sSubPr>
                                    <m:ctrlPr>
                                      <a:rPr lang="es-EC" sz="1600" i="1" smtClean="0">
                                        <a:effectLst/>
                                        <a:latin typeface="Cambria Math" panose="02040503050406030204" pitchFamily="18" charset="0"/>
                                      </a:rPr>
                                    </m:ctrlPr>
                                  </m:sSubPr>
                                  <m:e>
                                    <m:r>
                                      <a:rPr lang="es-EC" sz="1600">
                                        <a:effectLst/>
                                        <a:latin typeface="Cambria Math" panose="02040503050406030204" pitchFamily="18" charset="0"/>
                                      </a:rPr>
                                      <m:t>𝐿</m:t>
                                    </m:r>
                                  </m:e>
                                  <m:sub>
                                    <m:r>
                                      <a:rPr lang="es-EC" sz="1600" b="0" i="0" smtClean="0">
                                        <a:effectLst/>
                                        <a:latin typeface="Cambria Math" panose="02040503050406030204" pitchFamily="18" charset="0"/>
                                      </a:rPr>
                                      <m:t>4</m:t>
                                    </m:r>
                                  </m:sub>
                                </m:sSub>
                              </m:oMath>
                            </m:oMathPara>
                          </a14:m>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effectLst/>
                            </a:rPr>
                            <a:t>0</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3997589"/>
                      </a:ext>
                    </a:extLst>
                  </a:tr>
                </a:tbl>
              </a:graphicData>
            </a:graphic>
          </p:graphicFrame>
        </mc:Choice>
        <mc:Fallback>
          <p:graphicFrame>
            <p:nvGraphicFramePr>
              <p:cNvPr id="4" name="Tabla 3">
                <a:extLst>
                  <a:ext uri="{FF2B5EF4-FFF2-40B4-BE49-F238E27FC236}">
                    <a16:creationId xmlns:a16="http://schemas.microsoft.com/office/drawing/2014/main" id="{DE81B17B-5CA3-4230-A031-177410C64329}"/>
                  </a:ext>
                </a:extLst>
              </p:cNvPr>
              <p:cNvGraphicFramePr>
                <a:graphicFrameLocks noGrp="1"/>
              </p:cNvGraphicFramePr>
              <p:nvPr>
                <p:extLst>
                  <p:ext uri="{D42A27DB-BD31-4B8C-83A1-F6EECF244321}">
                    <p14:modId xmlns:p14="http://schemas.microsoft.com/office/powerpoint/2010/main" val="2883056530"/>
                  </p:ext>
                </p:extLst>
              </p:nvPr>
            </p:nvGraphicFramePr>
            <p:xfrm>
              <a:off x="2831764" y="3128347"/>
              <a:ext cx="4493045" cy="3362517"/>
            </p:xfrm>
            <a:graphic>
              <a:graphicData uri="http://schemas.openxmlformats.org/drawingml/2006/table">
                <a:tbl>
                  <a:tblPr firstRow="1" firstCol="1" bandRow="1">
                    <a:tableStyleId>{5C22544A-7EE6-4342-B048-85BDC9FD1C3A}</a:tableStyleId>
                  </a:tblPr>
                  <a:tblGrid>
                    <a:gridCol w="773202">
                      <a:extLst>
                        <a:ext uri="{9D8B030D-6E8A-4147-A177-3AD203B41FA5}">
                          <a16:colId xmlns:a16="http://schemas.microsoft.com/office/drawing/2014/main" val="339061389"/>
                        </a:ext>
                      </a:extLst>
                    </a:gridCol>
                    <a:gridCol w="1042466">
                      <a:extLst>
                        <a:ext uri="{9D8B030D-6E8A-4147-A177-3AD203B41FA5}">
                          <a16:colId xmlns:a16="http://schemas.microsoft.com/office/drawing/2014/main" val="436120143"/>
                        </a:ext>
                      </a:extLst>
                    </a:gridCol>
                    <a:gridCol w="931705">
                      <a:extLst>
                        <a:ext uri="{9D8B030D-6E8A-4147-A177-3AD203B41FA5}">
                          <a16:colId xmlns:a16="http://schemas.microsoft.com/office/drawing/2014/main" val="4262252576"/>
                        </a:ext>
                      </a:extLst>
                    </a:gridCol>
                    <a:gridCol w="969818">
                      <a:extLst>
                        <a:ext uri="{9D8B030D-6E8A-4147-A177-3AD203B41FA5}">
                          <a16:colId xmlns:a16="http://schemas.microsoft.com/office/drawing/2014/main" val="3382133927"/>
                        </a:ext>
                      </a:extLst>
                    </a:gridCol>
                    <a:gridCol w="775854">
                      <a:extLst>
                        <a:ext uri="{9D8B030D-6E8A-4147-A177-3AD203B41FA5}">
                          <a16:colId xmlns:a16="http://schemas.microsoft.com/office/drawing/2014/main" val="3717239305"/>
                        </a:ext>
                      </a:extLst>
                    </a:gridCol>
                  </a:tblGrid>
                  <a:tr h="373613">
                    <a:tc>
                      <a:txBody>
                        <a:bodyPr/>
                        <a:lstStyle/>
                        <a:p>
                          <a:endParaRPr lang="es-EC" sz="1400">
                            <a:solidFill>
                              <a:srgbClr val="000000"/>
                            </a:solidFill>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74854" t="-1639" r="-259649" b="-832787"/>
                          </a:stretch>
                        </a:blipFill>
                      </a:tcPr>
                    </a:tc>
                    <a:tc>
                      <a:txBody>
                        <a:bodyPr/>
                        <a:lstStyle/>
                        <a:p>
                          <a:endParaRPr lang="es-EC"/>
                        </a:p>
                      </a:txBody>
                      <a:tcPr marL="68580" marR="68580" marT="0" marB="0" anchor="ctr">
                        <a:blipFill>
                          <a:blip r:embed="rId7"/>
                          <a:stretch>
                            <a:fillRect l="-195425" t="-1639" r="-190196" b="-832787"/>
                          </a:stretch>
                        </a:blipFill>
                      </a:tcPr>
                    </a:tc>
                    <a:tc>
                      <a:txBody>
                        <a:bodyPr/>
                        <a:lstStyle/>
                        <a:p>
                          <a:endParaRPr lang="es-EC"/>
                        </a:p>
                      </a:txBody>
                      <a:tcPr marL="68580" marR="68580" marT="0" marB="0" anchor="ctr">
                        <a:blipFill>
                          <a:blip r:embed="rId7"/>
                          <a:stretch>
                            <a:fillRect l="-282500" t="-1639" r="-81875" b="-832787"/>
                          </a:stretch>
                        </a:blipFill>
                      </a:tcPr>
                    </a:tc>
                    <a:tc>
                      <a:txBody>
                        <a:bodyPr/>
                        <a:lstStyle/>
                        <a:p>
                          <a:endParaRPr lang="es-EC"/>
                        </a:p>
                      </a:txBody>
                      <a:tcPr marL="68580" marR="68580" marT="0" marB="0" anchor="ctr">
                        <a:blipFill>
                          <a:blip r:embed="rId7"/>
                          <a:stretch>
                            <a:fillRect l="-481890" t="-1639" r="-3150" b="-832787"/>
                          </a:stretch>
                        </a:blipFill>
                      </a:tcPr>
                    </a:tc>
                    <a:extLst>
                      <a:ext uri="{0D108BD9-81ED-4DB2-BD59-A6C34878D82A}">
                        <a16:rowId xmlns:a16="http://schemas.microsoft.com/office/drawing/2014/main" val="3782960752"/>
                      </a:ext>
                    </a:extLst>
                  </a:tr>
                  <a:tr h="373613">
                    <a:tc>
                      <a:txBody>
                        <a:bodyPr/>
                        <a:lstStyle/>
                        <a:p>
                          <a:pPr marR="30480" indent="5715" algn="ctr">
                            <a:lnSpc>
                              <a:spcPct val="150000"/>
                            </a:lnSpc>
                            <a:spcAft>
                              <a:spcPts val="30"/>
                            </a:spcAft>
                          </a:pPr>
                          <a:r>
                            <a:rPr lang="es-EC" sz="1600" dirty="0">
                              <a:effectLst/>
                            </a:rPr>
                            <a:t>0-1</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74854" t="-100000" r="-259649" b="-719355"/>
                          </a:stretch>
                        </a:blipFill>
                      </a:tcP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282500" t="-100000" r="-81875" b="-719355"/>
                          </a:stretch>
                        </a:blipFill>
                      </a:tcP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51089755"/>
                      </a:ext>
                    </a:extLst>
                  </a:tr>
                  <a:tr h="373613">
                    <a:tc>
                      <a:txBody>
                        <a:bodyPr/>
                        <a:lstStyle/>
                        <a:p>
                          <a:pPr marR="30480" indent="5715" algn="ctr">
                            <a:lnSpc>
                              <a:spcPct val="150000"/>
                            </a:lnSpc>
                            <a:spcAft>
                              <a:spcPts val="30"/>
                            </a:spcAft>
                          </a:pPr>
                          <a:r>
                            <a:rPr lang="es-EC" sz="1600">
                              <a:effectLst/>
                            </a:rPr>
                            <a:t>1-2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74854" t="-203279" r="-259649" b="-631148"/>
                          </a:stretch>
                        </a:blipFill>
                      </a:tcP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282500" t="-203279" r="-81875" b="-631148"/>
                          </a:stretch>
                        </a:blipFill>
                      </a:tcP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0271712"/>
                      </a:ext>
                    </a:extLst>
                  </a:tr>
                  <a:tr h="373613">
                    <a:tc>
                      <a:txBody>
                        <a:bodyPr/>
                        <a:lstStyle/>
                        <a:p>
                          <a:pPr marR="30480" indent="5715" algn="ctr">
                            <a:lnSpc>
                              <a:spcPct val="150000"/>
                            </a:lnSpc>
                            <a:spcAft>
                              <a:spcPts val="30"/>
                            </a:spcAft>
                          </a:pPr>
                          <a:r>
                            <a:rPr lang="es-EC" sz="1600">
                              <a:effectLst/>
                            </a:rPr>
                            <a:t>2-3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74854" t="-303279" r="-259649" b="-531148"/>
                          </a:stretch>
                        </a:blipFill>
                      </a:tcP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8856320"/>
                      </a:ext>
                    </a:extLst>
                  </a:tr>
                  <a:tr h="373613">
                    <a:tc>
                      <a:txBody>
                        <a:bodyPr/>
                        <a:lstStyle/>
                        <a:p>
                          <a:pPr marR="30480" indent="5715" algn="ctr">
                            <a:lnSpc>
                              <a:spcPct val="150000"/>
                            </a:lnSpc>
                            <a:spcAft>
                              <a:spcPts val="30"/>
                            </a:spcAft>
                          </a:pPr>
                          <a:r>
                            <a:rPr lang="es-EC" sz="1600">
                              <a:effectLst/>
                            </a:rPr>
                            <a:t>3-4</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74854" t="-396774" r="-259649" b="-422581"/>
                          </a:stretch>
                        </a:blipFill>
                      </a:tcP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282500" t="-396774" r="-81875" b="-422581"/>
                          </a:stretch>
                        </a:blipFill>
                      </a:tcP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7961176"/>
                      </a:ext>
                    </a:extLst>
                  </a:tr>
                  <a:tr h="373613">
                    <a:tc>
                      <a:txBody>
                        <a:bodyPr/>
                        <a:lstStyle/>
                        <a:p>
                          <a:pPr marR="30480" indent="5715" algn="ctr">
                            <a:lnSpc>
                              <a:spcPct val="150000"/>
                            </a:lnSpc>
                            <a:spcAft>
                              <a:spcPts val="30"/>
                            </a:spcAft>
                          </a:pPr>
                          <a:r>
                            <a:rPr lang="es-EC" sz="1600">
                              <a:effectLst/>
                            </a:rPr>
                            <a:t>4-5</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74854" t="-504918" r="-259649" b="-329508"/>
                          </a:stretch>
                        </a:blipFill>
                      </a:tcP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4497783"/>
                      </a:ext>
                    </a:extLst>
                  </a:tr>
                  <a:tr h="373613">
                    <a:tc>
                      <a:txBody>
                        <a:bodyPr/>
                        <a:lstStyle/>
                        <a:p>
                          <a:pPr marR="30480" indent="5715" algn="ctr">
                            <a:lnSpc>
                              <a:spcPct val="150000"/>
                            </a:lnSpc>
                            <a:spcAft>
                              <a:spcPts val="30"/>
                            </a:spcAft>
                          </a:pPr>
                          <a:r>
                            <a:rPr lang="es-EC" sz="1600">
                              <a:effectLst/>
                            </a:rPr>
                            <a:t>5-6</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74854" t="-604918" r="-259649" b="-229508"/>
                          </a:stretch>
                        </a:blipFill>
                      </a:tcP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282500" t="-604918" r="-81875" b="-229508"/>
                          </a:stretch>
                        </a:blipFill>
                      </a:tcP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8805038"/>
                      </a:ext>
                    </a:extLst>
                  </a:tr>
                  <a:tr h="373613">
                    <a:tc>
                      <a:txBody>
                        <a:bodyPr/>
                        <a:lstStyle/>
                        <a:p>
                          <a:pPr marR="30480" indent="5715" algn="ctr">
                            <a:lnSpc>
                              <a:spcPct val="150000"/>
                            </a:lnSpc>
                            <a:spcAft>
                              <a:spcPts val="30"/>
                            </a:spcAft>
                          </a:pPr>
                          <a:r>
                            <a:rPr lang="es-EC" sz="1600">
                              <a:effectLst/>
                            </a:rPr>
                            <a:t>6-7</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74854" t="-693548" r="-259649" b="-125806"/>
                          </a:stretch>
                        </a:blipFill>
                      </a:tcPr>
                    </a:tc>
                    <a:tc>
                      <a:txBody>
                        <a:bodyPr/>
                        <a:lstStyle/>
                        <a:p>
                          <a:pPr marR="30480" indent="5715" algn="ctr">
                            <a:lnSpc>
                              <a:spcPct val="150000"/>
                            </a:lnSpc>
                            <a:spcAft>
                              <a:spcPts val="30"/>
                            </a:spcAft>
                          </a:pPr>
                          <a:r>
                            <a:rPr lang="es-EC" sz="1600">
                              <a:effectLst/>
                            </a:rPr>
                            <a:t>90°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163787"/>
                      </a:ext>
                    </a:extLst>
                  </a:tr>
                  <a:tr h="373613">
                    <a:tc>
                      <a:txBody>
                        <a:bodyPr/>
                        <a:lstStyle/>
                        <a:p>
                          <a:pPr marR="30480" indent="5715" algn="ctr">
                            <a:lnSpc>
                              <a:spcPct val="150000"/>
                            </a:lnSpc>
                            <a:spcAft>
                              <a:spcPts val="30"/>
                            </a:spcAft>
                          </a:pPr>
                          <a:r>
                            <a:rPr lang="es-EC" sz="1600">
                              <a:effectLst/>
                            </a:rPr>
                            <a:t>7-8</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74854" t="-806557" r="-259649" b="-27869"/>
                          </a:stretch>
                        </a:blipFill>
                      </a:tcPr>
                    </a:tc>
                    <a:tc>
                      <a:txBody>
                        <a:bodyPr/>
                        <a:lstStyle/>
                        <a:p>
                          <a:pPr marR="30480" indent="5715" algn="ctr">
                            <a:lnSpc>
                              <a:spcPct val="150000"/>
                            </a:lnSpc>
                            <a:spcAft>
                              <a:spcPts val="30"/>
                            </a:spcAft>
                          </a:pPr>
                          <a:r>
                            <a:rPr lang="es-EC" sz="1600">
                              <a:effectLst/>
                            </a:rPr>
                            <a:t>0</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282500" t="-806557" r="-81875" b="-27869"/>
                          </a:stretch>
                        </a:blipFill>
                      </a:tcPr>
                    </a:tc>
                    <a:tc>
                      <a:txBody>
                        <a:bodyPr/>
                        <a:lstStyle/>
                        <a:p>
                          <a:pPr marR="30480" indent="5715" algn="ctr">
                            <a:lnSpc>
                              <a:spcPct val="150000"/>
                            </a:lnSpc>
                            <a:spcAft>
                              <a:spcPts val="30"/>
                            </a:spcAft>
                          </a:pPr>
                          <a:r>
                            <a:rPr lang="es-EC" sz="1600" dirty="0">
                              <a:effectLst/>
                            </a:rPr>
                            <a:t>0</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3997589"/>
                      </a:ext>
                    </a:extLst>
                  </a:tr>
                </a:tbl>
              </a:graphicData>
            </a:graphic>
          </p:graphicFrame>
        </mc:Fallback>
      </mc:AlternateContent>
    </p:spTree>
    <p:extLst>
      <p:ext uri="{BB962C8B-B14F-4D97-AF65-F5344CB8AC3E}">
        <p14:creationId xmlns:p14="http://schemas.microsoft.com/office/powerpoint/2010/main" val="3491498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7F7F9C86-3958-432D-A9A5-68669CF10EF7}"/>
              </a:ext>
            </a:extLst>
          </p:cNvPr>
          <p:cNvPicPr/>
          <p:nvPr/>
        </p:nvPicPr>
        <p:blipFill>
          <a:blip r:embed="rId3"/>
          <a:stretch>
            <a:fillRect/>
          </a:stretch>
        </p:blipFill>
        <p:spPr>
          <a:xfrm>
            <a:off x="1530509" y="1396162"/>
            <a:ext cx="7507082" cy="5269097"/>
          </a:xfrm>
          <a:prstGeom prst="rect">
            <a:avLst/>
          </a:prstGeom>
        </p:spPr>
      </p:pic>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9696300" cy="1046028"/>
          </a:xfrm>
        </p:spPr>
        <p:txBody>
          <a:bodyPr>
            <a:noAutofit/>
          </a:bodyPr>
          <a:lstStyle/>
          <a:p>
            <a:pPr algn="l"/>
            <a:r>
              <a:rPr lang="es-EC" sz="3200" b="1" dirty="0"/>
              <a:t>Desarrollo del método iterativo usando el jacobiano para resolución de cinemática inversa</a:t>
            </a:r>
            <a:endParaRPr lang="es-EC" sz="2400" b="1" dirty="0"/>
          </a:p>
        </p:txBody>
      </p:sp>
      <p:graphicFrame>
        <p:nvGraphicFramePr>
          <p:cNvPr id="6" name="Marcador de contenido 5">
            <a:extLst>
              <a:ext uri="{FF2B5EF4-FFF2-40B4-BE49-F238E27FC236}">
                <a16:creationId xmlns:a16="http://schemas.microsoft.com/office/drawing/2014/main" id="{400E809B-80A7-4C2D-9D7B-A4DFD8B3B27E}"/>
              </a:ext>
            </a:extLst>
          </p:cNvPr>
          <p:cNvGraphicFramePr>
            <a:graphicFrameLocks noGrp="1"/>
          </p:cNvGraphicFramePr>
          <p:nvPr>
            <p:ph idx="1"/>
            <p:extLst>
              <p:ext uri="{D42A27DB-BD31-4B8C-83A1-F6EECF244321}">
                <p14:modId xmlns:p14="http://schemas.microsoft.com/office/powerpoint/2010/main" val="2920684437"/>
              </p:ext>
            </p:extLst>
          </p:nvPr>
        </p:nvGraphicFramePr>
        <p:xfrm>
          <a:off x="3349526" y="2496799"/>
          <a:ext cx="5076391" cy="3221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C2D4D28E-FFCB-4CCF-B5FF-C83681589C13}"/>
                  </a:ext>
                </a:extLst>
              </p:cNvPr>
              <p:cNvSpPr/>
              <p:nvPr/>
            </p:nvSpPr>
            <p:spPr>
              <a:xfrm>
                <a:off x="6846229" y="3748135"/>
                <a:ext cx="18040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sz="2400" b="1" i="1">
                              <a:latin typeface="Cambria Math" panose="02040503050406030204" pitchFamily="18" charset="0"/>
                            </a:rPr>
                          </m:ctrlPr>
                        </m:dPr>
                        <m:e>
                          <m:r>
                            <a:rPr lang="es-EC" sz="2400" b="1" i="1">
                              <a:latin typeface="Cambria Math" panose="02040503050406030204" pitchFamily="18" charset="0"/>
                            </a:rPr>
                            <m:t>𝑷</m:t>
                          </m:r>
                          <m:r>
                            <a:rPr lang="es-EC" sz="2400" b="0" i="0">
                              <a:latin typeface="Cambria Math" panose="02040503050406030204" pitchFamily="18" charset="0"/>
                            </a:rPr>
                            <m:t>=[</m:t>
                          </m:r>
                          <m:r>
                            <a:rPr lang="es-EC" sz="2400" b="0" i="1">
                              <a:latin typeface="Cambria Math" panose="02040503050406030204" pitchFamily="18" charset="0"/>
                            </a:rPr>
                            <m:t>𝑥</m:t>
                          </m:r>
                          <m:r>
                            <a:rPr lang="es-EC" sz="2400" b="0" i="0">
                              <a:latin typeface="Cambria Math" panose="02040503050406030204" pitchFamily="18" charset="0"/>
                            </a:rPr>
                            <m:t>,</m:t>
                          </m:r>
                          <m:r>
                            <a:rPr lang="es-EC" sz="2400" b="0" i="1">
                              <a:latin typeface="Cambria Math" panose="02040503050406030204" pitchFamily="18" charset="0"/>
                            </a:rPr>
                            <m:t>𝑦</m:t>
                          </m:r>
                          <m:r>
                            <a:rPr lang="es-EC" sz="2400" b="0" i="0">
                              <a:latin typeface="Cambria Math" panose="02040503050406030204" pitchFamily="18" charset="0"/>
                            </a:rPr>
                            <m:t>,</m:t>
                          </m:r>
                          <m:r>
                            <a:rPr lang="es-EC" sz="2400" b="0" i="1">
                              <a:latin typeface="Cambria Math" panose="02040503050406030204" pitchFamily="18" charset="0"/>
                            </a:rPr>
                            <m:t>𝑧</m:t>
                          </m:r>
                        </m:e>
                      </m:d>
                    </m:oMath>
                  </m:oMathPara>
                </a14:m>
                <a:endParaRPr lang="es-EC" sz="2400" dirty="0"/>
              </a:p>
            </p:txBody>
          </p:sp>
        </mc:Choice>
        <mc:Fallback xmlns="">
          <p:sp>
            <p:nvSpPr>
              <p:cNvPr id="14" name="Rectángulo 13">
                <a:extLst>
                  <a:ext uri="{FF2B5EF4-FFF2-40B4-BE49-F238E27FC236}">
                    <a16:creationId xmlns:a16="http://schemas.microsoft.com/office/drawing/2014/main" id="{C2D4D28E-FFCB-4CCF-B5FF-C83681589C13}"/>
                  </a:ext>
                </a:extLst>
              </p:cNvPr>
              <p:cNvSpPr>
                <a:spLocks noRot="1" noChangeAspect="1" noMove="1" noResize="1" noEditPoints="1" noAdjustHandles="1" noChangeArrowheads="1" noChangeShapeType="1" noTextEdit="1"/>
              </p:cNvSpPr>
              <p:nvPr/>
            </p:nvSpPr>
            <p:spPr>
              <a:xfrm>
                <a:off x="6846229" y="3748135"/>
                <a:ext cx="1804020" cy="461665"/>
              </a:xfrm>
              <a:prstGeom prst="rect">
                <a:avLst/>
              </a:prstGeom>
              <a:blipFill>
                <a:blip r:embed="rId12"/>
                <a:stretch>
                  <a:fillRect t="-130263" r="-33108" b="-19473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E36B1422-8B19-488E-AC37-4B370428AEA3}"/>
                  </a:ext>
                </a:extLst>
              </p:cNvPr>
              <p:cNvSpPr/>
              <p:nvPr/>
            </p:nvSpPr>
            <p:spPr>
              <a:xfrm>
                <a:off x="7136694" y="5219704"/>
                <a:ext cx="1513555" cy="769441"/>
              </a:xfrm>
              <a:prstGeom prst="rect">
                <a:avLst/>
              </a:prstGeom>
            </p:spPr>
            <p:txBody>
              <a:bodyPr wrap="none">
                <a:spAutoFit/>
              </a:bodyPr>
              <a:lstStyle/>
              <a:p>
                <a:pPr algn="r"/>
                <a:r>
                  <a:rPr lang="es-EC" sz="2000" dirty="0">
                    <a:latin typeface="Times New Roman" panose="02020603050405020304" pitchFamily="18" charset="0"/>
                    <a:cs typeface="Times New Roman" panose="02020603050405020304" pitchFamily="18" charset="0"/>
                  </a:rPr>
                  <a:t>ZYZ - Euler</a:t>
                </a:r>
              </a:p>
              <a:p>
                <a:pPr algn="r"/>
                <a14:m>
                  <m:oMathPara xmlns:m="http://schemas.openxmlformats.org/officeDocument/2006/math">
                    <m:oMathParaPr>
                      <m:jc m:val="right"/>
                    </m:oMathParaPr>
                    <m:oMath xmlns:m="http://schemas.openxmlformats.org/officeDocument/2006/math">
                      <m:d>
                        <m:dPr>
                          <m:ctrlPr>
                            <a:rPr lang="es-EC" sz="2400" i="1">
                              <a:latin typeface="Cambria Math" panose="02040503050406030204" pitchFamily="18" charset="0"/>
                            </a:rPr>
                          </m:ctrlPr>
                        </m:dPr>
                        <m:e>
                          <m:r>
                            <a:rPr lang="es-EC" sz="2400" i="1">
                              <a:latin typeface="Cambria Math" panose="02040503050406030204" pitchFamily="18" charset="0"/>
                            </a:rPr>
                            <m:t>𝜙</m:t>
                          </m:r>
                          <m:r>
                            <a:rPr lang="es-EC" sz="2400" i="0">
                              <a:latin typeface="Cambria Math" panose="02040503050406030204" pitchFamily="18" charset="0"/>
                            </a:rPr>
                            <m:t>,</m:t>
                          </m:r>
                          <m:r>
                            <a:rPr lang="es-EC" sz="2400" i="1">
                              <a:latin typeface="Cambria Math" panose="02040503050406030204" pitchFamily="18" charset="0"/>
                            </a:rPr>
                            <m:t>𝜃</m:t>
                          </m:r>
                          <m:r>
                            <a:rPr lang="es-EC" sz="2400" i="0">
                              <a:latin typeface="Cambria Math" panose="02040503050406030204" pitchFamily="18" charset="0"/>
                            </a:rPr>
                            <m:t>,</m:t>
                          </m:r>
                          <m:r>
                            <a:rPr lang="es-EC" sz="2400" i="1">
                              <a:latin typeface="Cambria Math" panose="02040503050406030204" pitchFamily="18" charset="0"/>
                            </a:rPr>
                            <m:t>𝜓</m:t>
                          </m:r>
                        </m:e>
                      </m:d>
                    </m:oMath>
                  </m:oMathPara>
                </a14:m>
                <a:endParaRPr lang="es-EC" sz="2400" dirty="0"/>
              </a:p>
            </p:txBody>
          </p:sp>
        </mc:Choice>
        <mc:Fallback xmlns="">
          <p:sp>
            <p:nvSpPr>
              <p:cNvPr id="15" name="Rectángulo 14">
                <a:extLst>
                  <a:ext uri="{FF2B5EF4-FFF2-40B4-BE49-F238E27FC236}">
                    <a16:creationId xmlns:a16="http://schemas.microsoft.com/office/drawing/2014/main" id="{E36B1422-8B19-488E-AC37-4B370428AEA3}"/>
                  </a:ext>
                </a:extLst>
              </p:cNvPr>
              <p:cNvSpPr>
                <a:spLocks noRot="1" noChangeAspect="1" noMove="1" noResize="1" noEditPoints="1" noAdjustHandles="1" noChangeArrowheads="1" noChangeShapeType="1" noTextEdit="1"/>
              </p:cNvSpPr>
              <p:nvPr/>
            </p:nvSpPr>
            <p:spPr>
              <a:xfrm>
                <a:off x="7136694" y="5219704"/>
                <a:ext cx="1513555" cy="769441"/>
              </a:xfrm>
              <a:prstGeom prst="rect">
                <a:avLst/>
              </a:prstGeom>
              <a:blipFill>
                <a:blip r:embed="rId13"/>
                <a:stretch>
                  <a:fillRect l="-403" t="-3968" r="-4032" b="-1031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3641641B-500F-48E5-9C3A-8B780A11302F}"/>
                  </a:ext>
                </a:extLst>
              </p:cNvPr>
              <p:cNvSpPr/>
              <p:nvPr/>
            </p:nvSpPr>
            <p:spPr>
              <a:xfrm>
                <a:off x="8650249" y="3036841"/>
                <a:ext cx="3342069" cy="1070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b="1" i="1">
                              <a:latin typeface="Cambria Math" panose="02040503050406030204" pitchFamily="18" charset="0"/>
                            </a:rPr>
                          </m:ctrlPr>
                        </m:sSubPr>
                        <m:e>
                          <m:r>
                            <a:rPr lang="es-EC" sz="2000" b="1" i="1">
                              <a:latin typeface="Cambria Math" panose="02040503050406030204" pitchFamily="18" charset="0"/>
                            </a:rPr>
                            <m:t>𝑷</m:t>
                          </m:r>
                        </m:e>
                        <m:sub>
                          <m:r>
                            <a:rPr lang="es-EC" sz="2000" b="1" i="1">
                              <a:latin typeface="Cambria Math" panose="02040503050406030204" pitchFamily="18" charset="0"/>
                            </a:rPr>
                            <m:t>𝒎</m:t>
                          </m:r>
                        </m:sub>
                      </m:sSub>
                      <m:r>
                        <a:rPr lang="es-EC" sz="2000" b="0" i="0">
                          <a:latin typeface="Cambria Math" panose="02040503050406030204" pitchFamily="18" charset="0"/>
                        </a:rPr>
                        <m:t>=</m:t>
                      </m:r>
                      <m:d>
                        <m:dPr>
                          <m:begChr m:val="["/>
                          <m:endChr m:val="]"/>
                          <m:ctrlPr>
                            <a:rPr lang="es-EC" sz="2000" b="0" i="1">
                              <a:latin typeface="Cambria Math" panose="02040503050406030204" pitchFamily="18" charset="0"/>
                            </a:rPr>
                          </m:ctrlPr>
                        </m:dPr>
                        <m:e>
                          <m:m>
                            <m:mPr>
                              <m:plcHide m:val="on"/>
                              <m:mcs>
                                <m:mc>
                                  <m:mcPr>
                                    <m:count m:val="1"/>
                                    <m:mcJc m:val="center"/>
                                  </m:mcPr>
                                </m:mc>
                              </m:mcs>
                              <m:ctrlPr>
                                <a:rPr lang="es-EC" sz="2000" b="0" i="1">
                                  <a:latin typeface="Cambria Math" panose="02040503050406030204" pitchFamily="18" charset="0"/>
                                </a:rPr>
                              </m:ctrlPr>
                            </m:mPr>
                            <m:mr>
                              <m:e>
                                <m:sSub>
                                  <m:sSubPr>
                                    <m:ctrlPr>
                                      <a:rPr lang="es-EC" sz="2000" b="0" i="1">
                                        <a:latin typeface="Cambria Math" panose="02040503050406030204" pitchFamily="18" charset="0"/>
                                      </a:rPr>
                                    </m:ctrlPr>
                                  </m:sSubPr>
                                  <m:e>
                                    <m:r>
                                      <a:rPr lang="es-EC" sz="2000" b="0" i="1">
                                        <a:latin typeface="Cambria Math" panose="02040503050406030204" pitchFamily="18" charset="0"/>
                                      </a:rPr>
                                      <m:t>𝑥</m:t>
                                    </m:r>
                                  </m:e>
                                  <m:sub>
                                    <m:r>
                                      <a:rPr lang="es-EC" sz="2000" b="0" i="1">
                                        <a:latin typeface="Cambria Math" panose="02040503050406030204" pitchFamily="18" charset="0"/>
                                      </a:rPr>
                                      <m:t>𝑚</m:t>
                                    </m:r>
                                  </m:sub>
                                </m:sSub>
                              </m:e>
                            </m:mr>
                            <m:mr>
                              <m:e>
                                <m:sSub>
                                  <m:sSubPr>
                                    <m:ctrlPr>
                                      <a:rPr lang="es-EC" sz="2000" b="0" i="1">
                                        <a:latin typeface="Cambria Math" panose="02040503050406030204" pitchFamily="18" charset="0"/>
                                      </a:rPr>
                                    </m:ctrlPr>
                                  </m:sSubPr>
                                  <m:e>
                                    <m:r>
                                      <a:rPr lang="es-EC" sz="2000" b="0" i="1">
                                        <a:latin typeface="Cambria Math" panose="02040503050406030204" pitchFamily="18" charset="0"/>
                                      </a:rPr>
                                      <m:t>𝑦</m:t>
                                    </m:r>
                                  </m:e>
                                  <m:sub>
                                    <m:r>
                                      <a:rPr lang="es-EC" sz="2000" b="0" i="1">
                                        <a:latin typeface="Cambria Math" panose="02040503050406030204" pitchFamily="18" charset="0"/>
                                      </a:rPr>
                                      <m:t>𝑚</m:t>
                                    </m:r>
                                  </m:sub>
                                </m:sSub>
                              </m:e>
                            </m:mr>
                            <m:mr>
                              <m:e>
                                <m:sSub>
                                  <m:sSubPr>
                                    <m:ctrlPr>
                                      <a:rPr lang="es-EC" sz="2000" b="0" i="1">
                                        <a:latin typeface="Cambria Math" panose="02040503050406030204" pitchFamily="18" charset="0"/>
                                      </a:rPr>
                                    </m:ctrlPr>
                                  </m:sSubPr>
                                  <m:e>
                                    <m:r>
                                      <a:rPr lang="es-EC" sz="2000" b="0" i="1">
                                        <a:latin typeface="Cambria Math" panose="02040503050406030204" pitchFamily="18" charset="0"/>
                                      </a:rPr>
                                      <m:t>𝑧</m:t>
                                    </m:r>
                                  </m:e>
                                  <m:sub>
                                    <m:r>
                                      <a:rPr lang="es-EC" sz="2000" b="0" i="1">
                                        <a:latin typeface="Cambria Math" panose="02040503050406030204" pitchFamily="18" charset="0"/>
                                      </a:rPr>
                                      <m:t>𝑚</m:t>
                                    </m:r>
                                  </m:sub>
                                </m:sSub>
                              </m:e>
                            </m:mr>
                          </m:m>
                        </m:e>
                      </m:d>
                      <m:r>
                        <a:rPr lang="es-EC" sz="2000" b="0" i="0">
                          <a:latin typeface="Cambria Math" panose="02040503050406030204" pitchFamily="18" charset="0"/>
                        </a:rPr>
                        <m:t>=</m:t>
                      </m:r>
                      <m:d>
                        <m:dPr>
                          <m:begChr m:val="["/>
                          <m:endChr m:val="]"/>
                          <m:ctrlPr>
                            <a:rPr lang="es-EC" sz="2000" b="0" i="1">
                              <a:latin typeface="Cambria Math" panose="02040503050406030204" pitchFamily="18" charset="0"/>
                            </a:rPr>
                          </m:ctrlPr>
                        </m:dPr>
                        <m:e>
                          <m:r>
                            <a:rPr lang="es-EC" sz="2000" b="0" i="0">
                              <a:latin typeface="Cambria Math" panose="02040503050406030204" pitchFamily="18" charset="0"/>
                            </a:rPr>
                            <m:t> </m:t>
                          </m:r>
                          <m:m>
                            <m:mPr>
                              <m:plcHide m:val="on"/>
                              <m:mcs>
                                <m:mc>
                                  <m:mcPr>
                                    <m:count m:val="1"/>
                                    <m:mcJc m:val="center"/>
                                  </m:mcPr>
                                </m:mc>
                              </m:mcs>
                              <m:ctrlPr>
                                <a:rPr lang="es-EC" sz="2000" b="0" i="1">
                                  <a:latin typeface="Cambria Math" panose="02040503050406030204" pitchFamily="18" charset="0"/>
                                </a:rPr>
                              </m:ctrlPr>
                            </m:mPr>
                            <m:mr>
                              <m:e>
                                <m:r>
                                  <a:rPr lang="es-EC" sz="2000" b="0" i="1">
                                    <a:latin typeface="Cambria Math" panose="02040503050406030204" pitchFamily="18" charset="0"/>
                                  </a:rPr>
                                  <m:t>𝑥</m:t>
                                </m:r>
                                <m:r>
                                  <a:rPr lang="es-EC" sz="2000" b="0" i="0">
                                    <a:latin typeface="Cambria Math" panose="02040503050406030204" pitchFamily="18" charset="0"/>
                                  </a:rPr>
                                  <m:t>−</m:t>
                                </m:r>
                                <m:sSub>
                                  <m:sSubPr>
                                    <m:ctrlPr>
                                      <a:rPr lang="es-EC" sz="2000" b="0" i="1">
                                        <a:latin typeface="Cambria Math" panose="02040503050406030204" pitchFamily="18" charset="0"/>
                                      </a:rPr>
                                    </m:ctrlPr>
                                  </m:sSubPr>
                                  <m:e>
                                    <m:r>
                                      <a:rPr lang="es-EC" sz="2000" b="0" i="1">
                                        <a:latin typeface="Cambria Math" panose="02040503050406030204" pitchFamily="18" charset="0"/>
                                      </a:rPr>
                                      <m:t>𝐿</m:t>
                                    </m:r>
                                  </m:e>
                                  <m:sub>
                                    <m:r>
                                      <a:rPr lang="es-EC" sz="2000" b="0" i="0">
                                        <a:latin typeface="Cambria Math" panose="02040503050406030204" pitchFamily="18" charset="0"/>
                                      </a:rPr>
                                      <m:t>4</m:t>
                                    </m:r>
                                  </m:sub>
                                </m:sSub>
                                <m:sSub>
                                  <m:sSubPr>
                                    <m:ctrlPr>
                                      <a:rPr lang="es-EC" sz="2000" b="0" i="1">
                                        <a:latin typeface="Cambria Math" panose="02040503050406030204" pitchFamily="18" charset="0"/>
                                      </a:rPr>
                                    </m:ctrlPr>
                                  </m:sSubPr>
                                  <m:e>
                                    <m:r>
                                      <a:rPr lang="es-EC" sz="2000" b="0" i="1">
                                        <a:latin typeface="Cambria Math" panose="02040503050406030204" pitchFamily="18" charset="0"/>
                                      </a:rPr>
                                      <m:t>𝑐</m:t>
                                    </m:r>
                                  </m:e>
                                  <m:sub>
                                    <m:r>
                                      <a:rPr lang="es-EC" sz="2000" b="0" i="1">
                                        <a:latin typeface="Cambria Math" panose="02040503050406030204" pitchFamily="18" charset="0"/>
                                      </a:rPr>
                                      <m:t>𝜙</m:t>
                                    </m:r>
                                  </m:sub>
                                </m:sSub>
                                <m:sSub>
                                  <m:sSubPr>
                                    <m:ctrlPr>
                                      <a:rPr lang="es-EC" sz="2000" b="0" i="1">
                                        <a:latin typeface="Cambria Math" panose="02040503050406030204" pitchFamily="18" charset="0"/>
                                      </a:rPr>
                                    </m:ctrlPr>
                                  </m:sSubPr>
                                  <m:e>
                                    <m:r>
                                      <a:rPr lang="es-EC" sz="2000" b="0" i="1">
                                        <a:latin typeface="Cambria Math" panose="02040503050406030204" pitchFamily="18" charset="0"/>
                                      </a:rPr>
                                      <m:t>𝑠</m:t>
                                    </m:r>
                                  </m:e>
                                  <m:sub>
                                    <m:r>
                                      <a:rPr lang="es-EC" sz="2000" b="0" i="1">
                                        <a:latin typeface="Cambria Math" panose="02040503050406030204" pitchFamily="18" charset="0"/>
                                      </a:rPr>
                                      <m:t>𝜃</m:t>
                                    </m:r>
                                  </m:sub>
                                </m:sSub>
                              </m:e>
                            </m:mr>
                            <m:mr>
                              <m:e>
                                <m:r>
                                  <a:rPr lang="es-EC" sz="2000" b="0" i="1">
                                    <a:latin typeface="Cambria Math" panose="02040503050406030204" pitchFamily="18" charset="0"/>
                                  </a:rPr>
                                  <m:t>𝑦</m:t>
                                </m:r>
                                <m:r>
                                  <a:rPr lang="es-EC" sz="2000" b="0" i="0">
                                    <a:latin typeface="Cambria Math" panose="02040503050406030204" pitchFamily="18" charset="0"/>
                                  </a:rPr>
                                  <m:t>−</m:t>
                                </m:r>
                                <m:sSub>
                                  <m:sSubPr>
                                    <m:ctrlPr>
                                      <a:rPr lang="es-EC" sz="2000" b="0" i="1">
                                        <a:latin typeface="Cambria Math" panose="02040503050406030204" pitchFamily="18" charset="0"/>
                                      </a:rPr>
                                    </m:ctrlPr>
                                  </m:sSubPr>
                                  <m:e>
                                    <m:r>
                                      <a:rPr lang="es-EC" sz="2000" b="0" i="1">
                                        <a:latin typeface="Cambria Math" panose="02040503050406030204" pitchFamily="18" charset="0"/>
                                      </a:rPr>
                                      <m:t>𝐿</m:t>
                                    </m:r>
                                  </m:e>
                                  <m:sub>
                                    <m:r>
                                      <a:rPr lang="es-EC" sz="2000" b="0" i="0">
                                        <a:latin typeface="Cambria Math" panose="02040503050406030204" pitchFamily="18" charset="0"/>
                                      </a:rPr>
                                      <m:t>4</m:t>
                                    </m:r>
                                  </m:sub>
                                </m:sSub>
                                <m:sSub>
                                  <m:sSubPr>
                                    <m:ctrlPr>
                                      <a:rPr lang="es-EC" sz="2000" b="0" i="1">
                                        <a:latin typeface="Cambria Math" panose="02040503050406030204" pitchFamily="18" charset="0"/>
                                      </a:rPr>
                                    </m:ctrlPr>
                                  </m:sSubPr>
                                  <m:e>
                                    <m:r>
                                      <a:rPr lang="es-EC" sz="2000" b="0" i="1">
                                        <a:latin typeface="Cambria Math" panose="02040503050406030204" pitchFamily="18" charset="0"/>
                                      </a:rPr>
                                      <m:t>𝑠</m:t>
                                    </m:r>
                                  </m:e>
                                  <m:sub>
                                    <m:r>
                                      <a:rPr lang="es-EC" sz="2000" b="0" i="1">
                                        <a:latin typeface="Cambria Math" panose="02040503050406030204" pitchFamily="18" charset="0"/>
                                      </a:rPr>
                                      <m:t>𝜙</m:t>
                                    </m:r>
                                  </m:sub>
                                </m:sSub>
                                <m:sSub>
                                  <m:sSubPr>
                                    <m:ctrlPr>
                                      <a:rPr lang="es-EC" sz="2000" b="0" i="1">
                                        <a:latin typeface="Cambria Math" panose="02040503050406030204" pitchFamily="18" charset="0"/>
                                      </a:rPr>
                                    </m:ctrlPr>
                                  </m:sSubPr>
                                  <m:e>
                                    <m:r>
                                      <a:rPr lang="es-EC" sz="2000" b="0" i="1">
                                        <a:latin typeface="Cambria Math" panose="02040503050406030204" pitchFamily="18" charset="0"/>
                                      </a:rPr>
                                      <m:t>𝑠</m:t>
                                    </m:r>
                                  </m:e>
                                  <m:sub>
                                    <m:r>
                                      <a:rPr lang="es-EC" sz="2000" b="0" i="1">
                                        <a:latin typeface="Cambria Math" panose="02040503050406030204" pitchFamily="18" charset="0"/>
                                      </a:rPr>
                                      <m:t>𝜃</m:t>
                                    </m:r>
                                  </m:sub>
                                </m:sSub>
                              </m:e>
                            </m:mr>
                            <m:mr>
                              <m:e>
                                <m:r>
                                  <a:rPr lang="es-EC" sz="2000" b="0" i="1">
                                    <a:latin typeface="Cambria Math" panose="02040503050406030204" pitchFamily="18" charset="0"/>
                                  </a:rPr>
                                  <m:t>𝑧</m:t>
                                </m:r>
                                <m:r>
                                  <a:rPr lang="es-EC" sz="2000" b="0" i="0">
                                    <a:latin typeface="Cambria Math" panose="02040503050406030204" pitchFamily="18" charset="0"/>
                                  </a:rPr>
                                  <m:t>−</m:t>
                                </m:r>
                                <m:sSub>
                                  <m:sSubPr>
                                    <m:ctrlPr>
                                      <a:rPr lang="es-EC" sz="2000" b="0" i="1">
                                        <a:latin typeface="Cambria Math" panose="02040503050406030204" pitchFamily="18" charset="0"/>
                                      </a:rPr>
                                    </m:ctrlPr>
                                  </m:sSubPr>
                                  <m:e>
                                    <m:r>
                                      <a:rPr lang="es-EC" sz="2000" b="0" i="1">
                                        <a:latin typeface="Cambria Math" panose="02040503050406030204" pitchFamily="18" charset="0"/>
                                      </a:rPr>
                                      <m:t>𝐿</m:t>
                                    </m:r>
                                  </m:e>
                                  <m:sub>
                                    <m:r>
                                      <a:rPr lang="es-EC" sz="2000" b="0" i="0">
                                        <a:latin typeface="Cambria Math" panose="02040503050406030204" pitchFamily="18" charset="0"/>
                                      </a:rPr>
                                      <m:t>4</m:t>
                                    </m:r>
                                  </m:sub>
                                </m:sSub>
                                <m:sSub>
                                  <m:sSubPr>
                                    <m:ctrlPr>
                                      <a:rPr lang="es-EC" sz="2000" b="0" i="1">
                                        <a:latin typeface="Cambria Math" panose="02040503050406030204" pitchFamily="18" charset="0"/>
                                      </a:rPr>
                                    </m:ctrlPr>
                                  </m:sSubPr>
                                  <m:e>
                                    <m:r>
                                      <a:rPr lang="es-EC" sz="2000" b="0" i="1">
                                        <a:latin typeface="Cambria Math" panose="02040503050406030204" pitchFamily="18" charset="0"/>
                                      </a:rPr>
                                      <m:t>𝑐</m:t>
                                    </m:r>
                                  </m:e>
                                  <m:sub>
                                    <m:r>
                                      <a:rPr lang="es-EC" sz="2000" b="0" i="1">
                                        <a:latin typeface="Cambria Math" panose="02040503050406030204" pitchFamily="18" charset="0"/>
                                      </a:rPr>
                                      <m:t>𝜃</m:t>
                                    </m:r>
                                  </m:sub>
                                </m:sSub>
                              </m:e>
                            </m:mr>
                          </m:m>
                          <m:r>
                            <a:rPr lang="es-EC" sz="2000" b="0" i="0">
                              <a:latin typeface="Cambria Math" panose="02040503050406030204" pitchFamily="18" charset="0"/>
                            </a:rPr>
                            <m:t> </m:t>
                          </m:r>
                        </m:e>
                      </m:d>
                    </m:oMath>
                  </m:oMathPara>
                </a14:m>
                <a:endParaRPr lang="es-EC" sz="2000" dirty="0"/>
              </a:p>
            </p:txBody>
          </p:sp>
        </mc:Choice>
        <mc:Fallback xmlns="">
          <p:sp>
            <p:nvSpPr>
              <p:cNvPr id="17" name="Rectángulo 16">
                <a:extLst>
                  <a:ext uri="{FF2B5EF4-FFF2-40B4-BE49-F238E27FC236}">
                    <a16:creationId xmlns:a16="http://schemas.microsoft.com/office/drawing/2014/main" id="{3641641B-500F-48E5-9C3A-8B780A11302F}"/>
                  </a:ext>
                </a:extLst>
              </p:cNvPr>
              <p:cNvSpPr>
                <a:spLocks noRot="1" noChangeAspect="1" noMove="1" noResize="1" noEditPoints="1" noAdjustHandles="1" noChangeArrowheads="1" noChangeShapeType="1" noTextEdit="1"/>
              </p:cNvSpPr>
              <p:nvPr/>
            </p:nvSpPr>
            <p:spPr>
              <a:xfrm>
                <a:off x="8650249" y="3036841"/>
                <a:ext cx="3342069" cy="1070549"/>
              </a:xfrm>
              <a:prstGeom prst="rect">
                <a:avLst/>
              </a:prstGeom>
              <a:blipFill>
                <a:blip r:embed="rId14"/>
                <a:stretch>
                  <a:fillRect/>
                </a:stretch>
              </a:blipFill>
            </p:spPr>
            <p:txBody>
              <a:bodyPr/>
              <a:lstStyle/>
              <a:p>
                <a:r>
                  <a:rPr lang="es-EC">
                    <a:noFill/>
                  </a:rPr>
                  <a:t> </a:t>
                </a:r>
              </a:p>
            </p:txBody>
          </p:sp>
        </mc:Fallback>
      </mc:AlternateContent>
      <p:sp>
        <p:nvSpPr>
          <p:cNvPr id="3" name="Elipse 2">
            <a:extLst>
              <a:ext uri="{FF2B5EF4-FFF2-40B4-BE49-F238E27FC236}">
                <a16:creationId xmlns:a16="http://schemas.microsoft.com/office/drawing/2014/main" id="{FFDD4084-1B50-492D-B0C5-996204E70320}"/>
              </a:ext>
            </a:extLst>
          </p:cNvPr>
          <p:cNvSpPr/>
          <p:nvPr/>
        </p:nvSpPr>
        <p:spPr>
          <a:xfrm>
            <a:off x="6706542" y="1759526"/>
            <a:ext cx="1301386" cy="1249605"/>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cxnSp>
        <p:nvCxnSpPr>
          <p:cNvPr id="10" name="Conector recto de flecha 9">
            <a:extLst>
              <a:ext uri="{FF2B5EF4-FFF2-40B4-BE49-F238E27FC236}">
                <a16:creationId xmlns:a16="http://schemas.microsoft.com/office/drawing/2014/main" id="{1E861319-8098-4AFA-9429-1AFF327500CE}"/>
              </a:ext>
            </a:extLst>
          </p:cNvPr>
          <p:cNvCxnSpPr>
            <a:cxnSpLocks/>
          </p:cNvCxnSpPr>
          <p:nvPr/>
        </p:nvCxnSpPr>
        <p:spPr>
          <a:xfrm>
            <a:off x="7952508" y="2674178"/>
            <a:ext cx="1066799" cy="531627"/>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pic>
        <p:nvPicPr>
          <p:cNvPr id="16386" name="Picture 2" descr="Resultado de imagen para spherical wrist">
            <a:extLst>
              <a:ext uri="{FF2B5EF4-FFF2-40B4-BE49-F238E27FC236}">
                <a16:creationId xmlns:a16="http://schemas.microsoft.com/office/drawing/2014/main" id="{88863004-0915-4B25-B238-0CFB3FA1CEC8}"/>
              </a:ext>
            </a:extLst>
          </p:cNvPr>
          <p:cNvPicPr>
            <a:picLocks noChangeAspect="1" noChangeArrowheads="1"/>
          </p:cNvPicPr>
          <p:nvPr/>
        </p:nvPicPr>
        <p:blipFill>
          <a:blip r:embed="rId15" cstate="hqprint">
            <a:extLst>
              <a:ext uri="{BEBA8EAE-BF5A-486C-A8C5-ECC9F3942E4B}">
                <a14:imgProps xmlns:a14="http://schemas.microsoft.com/office/drawing/2010/main">
                  <a14:imgLayer r:embed="rId16">
                    <a14:imgEffect>
                      <a14:backgroundRemoval t="0" b="100000" l="0" r="99135">
                        <a14:foregroundMark x1="10605" y1="52479" x2="10605" y2="52479"/>
                        <a14:foregroundMark x1="23804" y1="95768" x2="37406" y2="96735"/>
                        <a14:foregroundMark x1="74063" y1="46977" x2="62075" y2="54534"/>
                        <a14:foregroundMark x1="11297" y1="53386" x2="2133" y2="43470"/>
                        <a14:backgroundMark x1="73141" y1="73156" x2="73141" y2="73156"/>
                        <a14:backgroundMark x1="61441" y1="65478" x2="52277" y2="69589"/>
                        <a14:backgroundMark x1="64726" y1="67654" x2="69337" y2="85973"/>
                      </a14:backgroundRemoval>
                    </a14:imgEffect>
                  </a14:imgLayer>
                </a14:imgProps>
              </a:ext>
              <a:ext uri="{28A0092B-C50C-407E-A947-70E740481C1C}">
                <a14:useLocalDpi xmlns:a14="http://schemas.microsoft.com/office/drawing/2010/main" val="0"/>
              </a:ext>
            </a:extLst>
          </a:blip>
          <a:srcRect/>
          <a:stretch>
            <a:fillRect/>
          </a:stretch>
        </p:blipFill>
        <p:spPr bwMode="auto">
          <a:xfrm rot="2909054">
            <a:off x="9579005" y="4362545"/>
            <a:ext cx="1747955" cy="16661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A7AAAF35-E413-4D11-B533-31BBD140DF6D}"/>
                  </a:ext>
                </a:extLst>
              </p:cNvPr>
              <p:cNvSpPr/>
              <p:nvPr/>
            </p:nvSpPr>
            <p:spPr>
              <a:xfrm>
                <a:off x="9224784" y="5300520"/>
                <a:ext cx="41620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𝜙</m:t>
                      </m:r>
                    </m:oMath>
                  </m:oMathPara>
                </a14:m>
                <a:endParaRPr lang="es-EC" sz="2000" dirty="0"/>
              </a:p>
            </p:txBody>
          </p:sp>
        </mc:Choice>
        <mc:Fallback xmlns="">
          <p:sp>
            <p:nvSpPr>
              <p:cNvPr id="18" name="Rectángulo 17">
                <a:extLst>
                  <a:ext uri="{FF2B5EF4-FFF2-40B4-BE49-F238E27FC236}">
                    <a16:creationId xmlns:a16="http://schemas.microsoft.com/office/drawing/2014/main" id="{A7AAAF35-E413-4D11-B533-31BBD140DF6D}"/>
                  </a:ext>
                </a:extLst>
              </p:cNvPr>
              <p:cNvSpPr>
                <a:spLocks noRot="1" noChangeAspect="1" noMove="1" noResize="1" noEditPoints="1" noAdjustHandles="1" noChangeArrowheads="1" noChangeShapeType="1" noTextEdit="1"/>
              </p:cNvSpPr>
              <p:nvPr/>
            </p:nvSpPr>
            <p:spPr>
              <a:xfrm>
                <a:off x="9224784" y="5300520"/>
                <a:ext cx="416204" cy="400110"/>
              </a:xfrm>
              <a:prstGeom prst="rect">
                <a:avLst/>
              </a:prstGeom>
              <a:blipFill>
                <a:blip r:embed="rId17"/>
                <a:stretch>
                  <a:fillRect b="-1384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a:extLst>
                  <a:ext uri="{FF2B5EF4-FFF2-40B4-BE49-F238E27FC236}">
                    <a16:creationId xmlns:a16="http://schemas.microsoft.com/office/drawing/2014/main" id="{16280BED-3853-4E05-B456-DAC27553C9BF}"/>
                  </a:ext>
                </a:extLst>
              </p:cNvPr>
              <p:cNvSpPr/>
              <p:nvPr/>
            </p:nvSpPr>
            <p:spPr>
              <a:xfrm>
                <a:off x="9592860" y="4388032"/>
                <a:ext cx="38773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𝜃</m:t>
                      </m:r>
                    </m:oMath>
                  </m:oMathPara>
                </a14:m>
                <a:endParaRPr lang="es-EC" sz="2000" dirty="0"/>
              </a:p>
            </p:txBody>
          </p:sp>
        </mc:Choice>
        <mc:Fallback xmlns="">
          <p:sp>
            <p:nvSpPr>
              <p:cNvPr id="19" name="Rectángulo 18">
                <a:extLst>
                  <a:ext uri="{FF2B5EF4-FFF2-40B4-BE49-F238E27FC236}">
                    <a16:creationId xmlns:a16="http://schemas.microsoft.com/office/drawing/2014/main" id="{16280BED-3853-4E05-B456-DAC27553C9BF}"/>
                  </a:ext>
                </a:extLst>
              </p:cNvPr>
              <p:cNvSpPr>
                <a:spLocks noRot="1" noChangeAspect="1" noMove="1" noResize="1" noEditPoints="1" noAdjustHandles="1" noChangeArrowheads="1" noChangeShapeType="1" noTextEdit="1"/>
              </p:cNvSpPr>
              <p:nvPr/>
            </p:nvSpPr>
            <p:spPr>
              <a:xfrm>
                <a:off x="9592860" y="4388032"/>
                <a:ext cx="387735" cy="400110"/>
              </a:xfrm>
              <a:prstGeom prst="rect">
                <a:avLst/>
              </a:prstGeom>
              <a:blipFill>
                <a:blip r:embed="rId1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699A7E16-E3D9-4F6F-A2BF-65AC90284B44}"/>
                  </a:ext>
                </a:extLst>
              </p:cNvPr>
              <p:cNvSpPr/>
              <p:nvPr/>
            </p:nvSpPr>
            <p:spPr>
              <a:xfrm>
                <a:off x="10402177" y="5423614"/>
                <a:ext cx="42088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𝜓</m:t>
                      </m:r>
                    </m:oMath>
                  </m:oMathPara>
                </a14:m>
                <a:endParaRPr lang="es-EC" sz="2000" dirty="0"/>
              </a:p>
            </p:txBody>
          </p:sp>
        </mc:Choice>
        <mc:Fallback xmlns="">
          <p:sp>
            <p:nvSpPr>
              <p:cNvPr id="20" name="Rectángulo 19">
                <a:extLst>
                  <a:ext uri="{FF2B5EF4-FFF2-40B4-BE49-F238E27FC236}">
                    <a16:creationId xmlns:a16="http://schemas.microsoft.com/office/drawing/2014/main" id="{699A7E16-E3D9-4F6F-A2BF-65AC90284B44}"/>
                  </a:ext>
                </a:extLst>
              </p:cNvPr>
              <p:cNvSpPr>
                <a:spLocks noRot="1" noChangeAspect="1" noMove="1" noResize="1" noEditPoints="1" noAdjustHandles="1" noChangeArrowheads="1" noChangeShapeType="1" noTextEdit="1"/>
              </p:cNvSpPr>
              <p:nvPr/>
            </p:nvSpPr>
            <p:spPr>
              <a:xfrm>
                <a:off x="10402177" y="5423614"/>
                <a:ext cx="420884" cy="400110"/>
              </a:xfrm>
              <a:prstGeom prst="rect">
                <a:avLst/>
              </a:prstGeom>
              <a:blipFill>
                <a:blip r:embed="rId19"/>
                <a:stretch>
                  <a:fillRect b="-15385"/>
                </a:stretch>
              </a:blipFill>
            </p:spPr>
            <p:txBody>
              <a:bodyPr/>
              <a:lstStyle/>
              <a:p>
                <a:r>
                  <a:rPr lang="es-EC">
                    <a:noFill/>
                  </a:rPr>
                  <a:t> </a:t>
                </a:r>
              </a:p>
            </p:txBody>
          </p:sp>
        </mc:Fallback>
      </mc:AlternateContent>
    </p:spTree>
    <p:extLst>
      <p:ext uri="{BB962C8B-B14F-4D97-AF65-F5344CB8AC3E}">
        <p14:creationId xmlns:p14="http://schemas.microsoft.com/office/powerpoint/2010/main" val="3077379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esquinas diagonales cortadas 26">
            <a:extLst>
              <a:ext uri="{FF2B5EF4-FFF2-40B4-BE49-F238E27FC236}">
                <a16:creationId xmlns:a16="http://schemas.microsoft.com/office/drawing/2014/main" id="{C886BB9D-0E51-49C0-986C-A6ABB5DFD0FB}"/>
              </a:ext>
            </a:extLst>
          </p:cNvPr>
          <p:cNvSpPr/>
          <p:nvPr/>
        </p:nvSpPr>
        <p:spPr>
          <a:xfrm>
            <a:off x="4067035" y="2864350"/>
            <a:ext cx="4995080" cy="838985"/>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9696300" cy="1046028"/>
          </a:xfrm>
        </p:spPr>
        <p:txBody>
          <a:bodyPr>
            <a:noAutofit/>
          </a:bodyPr>
          <a:lstStyle/>
          <a:p>
            <a:pPr algn="l"/>
            <a:r>
              <a:rPr lang="es-EC" sz="3200" b="1" dirty="0"/>
              <a:t>Desarrollo del método iterativo usando el jacobiano para resolución de cinemática inversa</a:t>
            </a:r>
            <a:endParaRPr lang="es-EC" sz="2400" b="1" dirty="0"/>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909C9163-A2CA-420C-AA62-18D8C200A2CE}"/>
                  </a:ext>
                </a:extLst>
              </p:cNvPr>
              <p:cNvSpPr/>
              <p:nvPr/>
            </p:nvSpPr>
            <p:spPr>
              <a:xfrm>
                <a:off x="4348070" y="3027106"/>
                <a:ext cx="4546566" cy="486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sz="2400" b="1" i="1">
                              <a:latin typeface="Cambria Math" panose="02040503050406030204" pitchFamily="18" charset="0"/>
                            </a:rPr>
                          </m:ctrlPr>
                        </m:sSupPr>
                        <m:e>
                          <m:sSub>
                            <m:sSubPr>
                              <m:ctrlPr>
                                <a:rPr lang="es-EC" sz="2400" b="1" i="1">
                                  <a:latin typeface="Cambria Math" panose="02040503050406030204" pitchFamily="18" charset="0"/>
                                </a:rPr>
                              </m:ctrlPr>
                            </m:sSubPr>
                            <m:e>
                              <m:r>
                                <a:rPr lang="es-EC" sz="2400" b="1" i="1">
                                  <a:latin typeface="Cambria Math" panose="02040503050406030204" pitchFamily="18" charset="0"/>
                                </a:rPr>
                                <m:t>𝒒</m:t>
                              </m:r>
                            </m:e>
                            <m:sub>
                              <m:r>
                                <a:rPr lang="es-EC" sz="2400" b="1" i="1">
                                  <a:latin typeface="Cambria Math" panose="02040503050406030204" pitchFamily="18" charset="0"/>
                                </a:rPr>
                                <m:t>𝒎</m:t>
                              </m:r>
                            </m:sub>
                          </m:sSub>
                        </m:e>
                        <m:sup>
                          <m:d>
                            <m:dPr>
                              <m:ctrlPr>
                                <a:rPr lang="es-EC" sz="2400" b="1" i="1">
                                  <a:latin typeface="Cambria Math" panose="02040503050406030204" pitchFamily="18" charset="0"/>
                                </a:rPr>
                              </m:ctrlPr>
                            </m:dPr>
                            <m:e>
                              <m:r>
                                <a:rPr lang="es-EC" sz="2400" b="1" i="1">
                                  <a:latin typeface="Cambria Math" panose="02040503050406030204" pitchFamily="18" charset="0"/>
                                </a:rPr>
                                <m:t>𝒊</m:t>
                              </m:r>
                              <m:r>
                                <a:rPr lang="es-EC" sz="2400" b="0" i="0">
                                  <a:latin typeface="Cambria Math" panose="02040503050406030204" pitchFamily="18" charset="0"/>
                                </a:rPr>
                                <m:t>+1</m:t>
                              </m:r>
                            </m:e>
                          </m:d>
                        </m:sup>
                      </m:sSup>
                      <m:r>
                        <a:rPr lang="es-EC" sz="2400" b="0" i="0">
                          <a:latin typeface="Cambria Math" panose="02040503050406030204" pitchFamily="18" charset="0"/>
                        </a:rPr>
                        <m:t>=</m:t>
                      </m:r>
                      <m:sSup>
                        <m:sSupPr>
                          <m:ctrlPr>
                            <a:rPr lang="es-EC" sz="2400" b="0" i="1">
                              <a:latin typeface="Cambria Math" panose="02040503050406030204" pitchFamily="18" charset="0"/>
                            </a:rPr>
                          </m:ctrlPr>
                        </m:sSupPr>
                        <m:e>
                          <m:sSub>
                            <m:sSubPr>
                              <m:ctrlPr>
                                <a:rPr lang="es-EC" sz="2400" b="0" i="1">
                                  <a:latin typeface="Cambria Math" panose="02040503050406030204" pitchFamily="18" charset="0"/>
                                </a:rPr>
                              </m:ctrlPr>
                            </m:sSubPr>
                            <m:e>
                              <m:r>
                                <a:rPr lang="es-EC" sz="2400" b="1" i="1">
                                  <a:latin typeface="Cambria Math" panose="02040503050406030204" pitchFamily="18" charset="0"/>
                                </a:rPr>
                                <m:t>𝒒</m:t>
                              </m:r>
                            </m:e>
                            <m:sub>
                              <m:r>
                                <a:rPr lang="es-EC" sz="2400" b="1" i="1">
                                  <a:latin typeface="Cambria Math" panose="02040503050406030204" pitchFamily="18" charset="0"/>
                                </a:rPr>
                                <m:t>𝒎</m:t>
                              </m:r>
                            </m:sub>
                          </m:sSub>
                        </m:e>
                        <m:sup>
                          <m:d>
                            <m:dPr>
                              <m:ctrlPr>
                                <a:rPr lang="es-EC" sz="2400" b="0" i="1">
                                  <a:latin typeface="Cambria Math" panose="02040503050406030204" pitchFamily="18" charset="0"/>
                                </a:rPr>
                              </m:ctrlPr>
                            </m:dPr>
                            <m:e>
                              <m:r>
                                <a:rPr lang="es-EC" sz="2400" b="1" i="1">
                                  <a:latin typeface="Cambria Math" panose="02040503050406030204" pitchFamily="18" charset="0"/>
                                </a:rPr>
                                <m:t>𝒊</m:t>
                              </m:r>
                            </m:e>
                          </m:d>
                        </m:sup>
                      </m:sSup>
                      <m:r>
                        <a:rPr lang="es-EC" sz="2400" b="0" i="0">
                          <a:latin typeface="Cambria Math" panose="02040503050406030204" pitchFamily="18" charset="0"/>
                        </a:rPr>
                        <m:t>+</m:t>
                      </m:r>
                      <m:r>
                        <a:rPr lang="es-EC" sz="2400" b="0" i="1">
                          <a:latin typeface="Cambria Math" panose="02040503050406030204" pitchFamily="18" charset="0"/>
                        </a:rPr>
                        <m:t>𝑎</m:t>
                      </m:r>
                      <m:r>
                        <a:rPr lang="es-EC" sz="2400" b="0" i="0">
                          <a:latin typeface="Cambria Math" panose="02040503050406030204" pitchFamily="18" charset="0"/>
                        </a:rPr>
                        <m:t> </m:t>
                      </m:r>
                      <m:sSup>
                        <m:sSupPr>
                          <m:ctrlPr>
                            <a:rPr lang="es-EC" sz="2400" b="0" i="1">
                              <a:latin typeface="Cambria Math" panose="02040503050406030204" pitchFamily="18" charset="0"/>
                            </a:rPr>
                          </m:ctrlPr>
                        </m:sSupPr>
                        <m:e>
                          <m:r>
                            <a:rPr lang="es-EC" sz="2400" b="0" i="1">
                              <a:latin typeface="Cambria Math" panose="02040503050406030204" pitchFamily="18" charset="0"/>
                            </a:rPr>
                            <m:t>𝐽</m:t>
                          </m:r>
                        </m:e>
                        <m:sup>
                          <m:r>
                            <a:rPr lang="es-EC" sz="2400" b="0" i="0">
                              <a:latin typeface="Cambria Math" panose="02040503050406030204" pitchFamily="18" charset="0"/>
                            </a:rPr>
                            <m:t>†</m:t>
                          </m:r>
                        </m:sup>
                      </m:sSup>
                      <m:r>
                        <a:rPr lang="es-EC" sz="2400" b="0" i="0">
                          <a:latin typeface="Cambria Math" panose="02040503050406030204" pitchFamily="18" charset="0"/>
                        </a:rPr>
                        <m:t>(</m:t>
                      </m:r>
                      <m:sSup>
                        <m:sSupPr>
                          <m:ctrlPr>
                            <a:rPr lang="es-EC" sz="2400" b="0" i="1">
                              <a:latin typeface="Cambria Math" panose="02040503050406030204" pitchFamily="18" charset="0"/>
                            </a:rPr>
                          </m:ctrlPr>
                        </m:sSupPr>
                        <m:e>
                          <m:sSub>
                            <m:sSubPr>
                              <m:ctrlPr>
                                <a:rPr lang="es-EC" sz="2400" b="0" i="1">
                                  <a:latin typeface="Cambria Math" panose="02040503050406030204" pitchFamily="18" charset="0"/>
                                </a:rPr>
                              </m:ctrlPr>
                            </m:sSubPr>
                            <m:e>
                              <m:r>
                                <a:rPr lang="es-EC" sz="2400" b="1" i="1">
                                  <a:latin typeface="Cambria Math" panose="02040503050406030204" pitchFamily="18" charset="0"/>
                                </a:rPr>
                                <m:t>𝒒</m:t>
                              </m:r>
                            </m:e>
                            <m:sub>
                              <m:r>
                                <a:rPr lang="es-EC" sz="2400" b="1" i="1">
                                  <a:latin typeface="Cambria Math" panose="02040503050406030204" pitchFamily="18" charset="0"/>
                                </a:rPr>
                                <m:t>𝒎</m:t>
                              </m:r>
                            </m:sub>
                          </m:sSub>
                        </m:e>
                        <m:sup>
                          <m:d>
                            <m:dPr>
                              <m:ctrlPr>
                                <a:rPr lang="es-EC" sz="2400" b="0" i="1">
                                  <a:latin typeface="Cambria Math" panose="02040503050406030204" pitchFamily="18" charset="0"/>
                                </a:rPr>
                              </m:ctrlPr>
                            </m:dPr>
                            <m:e>
                              <m:r>
                                <a:rPr lang="es-EC" sz="2400" b="1" i="1">
                                  <a:latin typeface="Cambria Math" panose="02040503050406030204" pitchFamily="18" charset="0"/>
                                </a:rPr>
                                <m:t>𝒊</m:t>
                              </m:r>
                            </m:e>
                          </m:d>
                        </m:sup>
                      </m:sSup>
                      <m:r>
                        <a:rPr lang="es-EC" sz="2400" b="0" i="0">
                          <a:latin typeface="Cambria Math" panose="02040503050406030204" pitchFamily="18" charset="0"/>
                        </a:rPr>
                        <m:t>) </m:t>
                      </m:r>
                      <m:sSub>
                        <m:sSubPr>
                          <m:ctrlPr>
                            <a:rPr lang="es-EC" sz="2400" b="0" i="1">
                              <a:latin typeface="Cambria Math" panose="02040503050406030204" pitchFamily="18" charset="0"/>
                            </a:rPr>
                          </m:ctrlPr>
                        </m:sSubPr>
                        <m:e>
                          <m:r>
                            <a:rPr lang="es-EC" sz="2400" b="1" i="1">
                              <a:latin typeface="Cambria Math" panose="02040503050406030204" pitchFamily="18" charset="0"/>
                            </a:rPr>
                            <m:t>𝒆</m:t>
                          </m:r>
                        </m:e>
                        <m:sub>
                          <m:r>
                            <a:rPr lang="es-EC" sz="2400" b="1" i="1">
                              <a:latin typeface="Cambria Math" panose="02040503050406030204" pitchFamily="18" charset="0"/>
                            </a:rPr>
                            <m:t>𝑷</m:t>
                          </m:r>
                        </m:sub>
                      </m:sSub>
                    </m:oMath>
                  </m:oMathPara>
                </a14:m>
                <a:endParaRPr lang="es-EC" sz="2400" dirty="0"/>
              </a:p>
            </p:txBody>
          </p:sp>
        </mc:Choice>
        <mc:Fallback xmlns="">
          <p:sp>
            <p:nvSpPr>
              <p:cNvPr id="3" name="Rectángulo 2">
                <a:extLst>
                  <a:ext uri="{FF2B5EF4-FFF2-40B4-BE49-F238E27FC236}">
                    <a16:creationId xmlns:a16="http://schemas.microsoft.com/office/drawing/2014/main" id="{909C9163-A2CA-420C-AA62-18D8C200A2CE}"/>
                  </a:ext>
                </a:extLst>
              </p:cNvPr>
              <p:cNvSpPr>
                <a:spLocks noRot="1" noChangeAspect="1" noMove="1" noResize="1" noEditPoints="1" noAdjustHandles="1" noChangeArrowheads="1" noChangeShapeType="1" noTextEdit="1"/>
              </p:cNvSpPr>
              <p:nvPr/>
            </p:nvSpPr>
            <p:spPr>
              <a:xfrm>
                <a:off x="4348070" y="3027106"/>
                <a:ext cx="4546566" cy="486672"/>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DBBE095A-2A98-4E1B-B02D-A22DD2595D7E}"/>
                  </a:ext>
                </a:extLst>
              </p:cNvPr>
              <p:cNvSpPr/>
              <p:nvPr/>
            </p:nvSpPr>
            <p:spPr>
              <a:xfrm>
                <a:off x="4702910" y="2237675"/>
                <a:ext cx="3538020" cy="400110"/>
              </a:xfrm>
              <a:prstGeom prst="rect">
                <a:avLst/>
              </a:prstGeom>
            </p:spPr>
            <p:txBody>
              <a:bodyPr wrap="none">
                <a:spAutoFit/>
              </a:bodyPr>
              <a:lstStyle/>
              <a:p>
                <a14:m>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ea typeface="Times New Roman" panose="02020603050405020304" pitchFamily="18" charset="0"/>
                            <a:cs typeface="Times New Roman" panose="02020603050405020304" pitchFamily="18" charset="0"/>
                          </a:rPr>
                          <m:t>𝑞</m:t>
                        </m:r>
                      </m:e>
                      <m:sub>
                        <m:r>
                          <a:rPr lang="es-EC" sz="2000" i="1">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s-EC" sz="2000" dirty="0">
                    <a:latin typeface="Times New Roman" panose="02020603050405020304" pitchFamily="18" charset="0"/>
                    <a:ea typeface="Times New Roman" panose="02020603050405020304" pitchFamily="18" charset="0"/>
                  </a:rPr>
                  <a:t>*</a:t>
                </a:r>
                <a14:m>
                  <m:oMath xmlns:m="http://schemas.openxmlformats.org/officeDocument/2006/math">
                    <m:r>
                      <a:rPr lang="es-EC" sz="2000" i="1">
                        <a:latin typeface="Cambria Math" panose="02040503050406030204" pitchFamily="18" charset="0"/>
                        <a:ea typeface="Times New Roman" panose="02020603050405020304" pitchFamily="18" charset="0"/>
                        <a:cs typeface="Times New Roman" panose="02020603050405020304" pitchFamily="18" charset="0"/>
                      </a:rPr>
                      <m:t>=</m:t>
                    </m:r>
                    <m:r>
                      <a:rPr lang="es-EC" sz="2000" i="1">
                        <a:latin typeface="Cambria Math" panose="02040503050406030204" pitchFamily="18" charset="0"/>
                        <a:ea typeface="Times New Roman" panose="02020603050405020304" pitchFamily="18" charset="0"/>
                        <a:cs typeface="Times New Roman" panose="02020603050405020304" pitchFamily="18" charset="0"/>
                      </a:rPr>
                      <m:t>𝑎𝑡𝑎𝑛</m:t>
                    </m:r>
                    <m:r>
                      <a:rPr lang="es-EC" sz="2000" i="1">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s-EC" sz="2000" i="1">
                            <a:effectLst/>
                            <a:latin typeface="Cambria Math" panose="02040503050406030204" pitchFamily="18" charset="0"/>
                          </a:rPr>
                        </m:ctrlPr>
                      </m:sSubPr>
                      <m:e>
                        <m:r>
                          <a:rPr lang="es-EC" sz="2000" i="1">
                            <a:latin typeface="Cambria Math" panose="02040503050406030204" pitchFamily="18" charset="0"/>
                            <a:ea typeface="Times New Roman" panose="02020603050405020304" pitchFamily="18" charset="0"/>
                            <a:cs typeface="Times New Roman" panose="02020603050405020304" pitchFamily="18" charset="0"/>
                          </a:rPr>
                          <m:t>𝑥</m:t>
                        </m:r>
                      </m:e>
                      <m:sub>
                        <m:r>
                          <a:rPr lang="es-EC" sz="2000" i="1">
                            <a:latin typeface="Cambria Math" panose="02040503050406030204" pitchFamily="18" charset="0"/>
                            <a:ea typeface="Times New Roman" panose="02020603050405020304" pitchFamily="18" charset="0"/>
                            <a:cs typeface="Times New Roman" panose="02020603050405020304" pitchFamily="18" charset="0"/>
                          </a:rPr>
                          <m:t>𝑅</m:t>
                        </m:r>
                      </m:sub>
                    </m:sSub>
                    <m:r>
                      <a:rPr lang="es-EC"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i="1">
                            <a:effectLst/>
                            <a:latin typeface="Cambria Math" panose="02040503050406030204" pitchFamily="18" charset="0"/>
                          </a:rPr>
                        </m:ctrlPr>
                      </m:sSubPr>
                      <m:e>
                        <m:r>
                          <a:rPr lang="es-EC" sz="2000" i="1">
                            <a:latin typeface="Cambria Math" panose="02040503050406030204" pitchFamily="18" charset="0"/>
                            <a:ea typeface="Times New Roman" panose="02020603050405020304" pitchFamily="18" charset="0"/>
                            <a:cs typeface="Times New Roman" panose="02020603050405020304" pitchFamily="18" charset="0"/>
                          </a:rPr>
                          <m:t>𝑥</m:t>
                        </m:r>
                      </m:e>
                      <m:sub>
                        <m:r>
                          <a:rPr lang="es-EC" sz="2000" i="1">
                            <a:latin typeface="Cambria Math" panose="02040503050406030204" pitchFamily="18" charset="0"/>
                            <a:ea typeface="Times New Roman" panose="02020603050405020304" pitchFamily="18" charset="0"/>
                            <a:cs typeface="Times New Roman" panose="02020603050405020304" pitchFamily="18" charset="0"/>
                          </a:rPr>
                          <m:t>𝐿</m:t>
                        </m:r>
                      </m:sub>
                    </m:sSub>
                    <m:r>
                      <a:rPr lang="es-EC" sz="2000"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s-EC" sz="2000" i="1">
                            <a:effectLst/>
                            <a:latin typeface="Cambria Math" panose="02040503050406030204" pitchFamily="18" charset="0"/>
                          </a:rPr>
                        </m:ctrlPr>
                      </m:sSubPr>
                      <m:e>
                        <m:r>
                          <a:rPr lang="es-EC" sz="2000" i="1">
                            <a:latin typeface="Cambria Math" panose="02040503050406030204" pitchFamily="18" charset="0"/>
                            <a:ea typeface="Times New Roman" panose="02020603050405020304" pitchFamily="18" charset="0"/>
                            <a:cs typeface="Times New Roman" panose="02020603050405020304" pitchFamily="18" charset="0"/>
                          </a:rPr>
                          <m:t>𝑦</m:t>
                        </m:r>
                      </m:e>
                      <m:sub>
                        <m:r>
                          <a:rPr lang="es-EC" sz="2000" i="1">
                            <a:latin typeface="Cambria Math" panose="02040503050406030204" pitchFamily="18" charset="0"/>
                            <a:ea typeface="Times New Roman" panose="02020603050405020304" pitchFamily="18" charset="0"/>
                            <a:cs typeface="Times New Roman" panose="02020603050405020304" pitchFamily="18" charset="0"/>
                          </a:rPr>
                          <m:t>𝐿</m:t>
                        </m:r>
                      </m:sub>
                    </m:sSub>
                    <m:r>
                      <a:rPr lang="es-EC"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i="1">
                            <a:effectLst/>
                            <a:latin typeface="Cambria Math" panose="02040503050406030204" pitchFamily="18" charset="0"/>
                          </a:rPr>
                        </m:ctrlPr>
                      </m:sSubPr>
                      <m:e>
                        <m:r>
                          <a:rPr lang="es-EC" sz="2000" i="1">
                            <a:latin typeface="Cambria Math" panose="02040503050406030204" pitchFamily="18" charset="0"/>
                            <a:ea typeface="Times New Roman" panose="02020603050405020304" pitchFamily="18" charset="0"/>
                            <a:cs typeface="Times New Roman" panose="02020603050405020304" pitchFamily="18" charset="0"/>
                          </a:rPr>
                          <m:t>𝑦</m:t>
                        </m:r>
                      </m:e>
                      <m:sub>
                        <m:r>
                          <a:rPr lang="es-EC" sz="2000" i="1">
                            <a:latin typeface="Cambria Math" panose="02040503050406030204" pitchFamily="18" charset="0"/>
                            <a:ea typeface="Times New Roman" panose="02020603050405020304" pitchFamily="18" charset="0"/>
                            <a:cs typeface="Times New Roman" panose="02020603050405020304" pitchFamily="18" charset="0"/>
                          </a:rPr>
                          <m:t>𝑅</m:t>
                        </m:r>
                      </m:sub>
                    </m:sSub>
                    <m:r>
                      <a:rPr lang="es-EC" sz="2000"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s-EC" sz="2000" dirty="0"/>
              </a:p>
            </p:txBody>
          </p:sp>
        </mc:Choice>
        <mc:Fallback xmlns="">
          <p:sp>
            <p:nvSpPr>
              <p:cNvPr id="4" name="Rectángulo 3">
                <a:extLst>
                  <a:ext uri="{FF2B5EF4-FFF2-40B4-BE49-F238E27FC236}">
                    <a16:creationId xmlns:a16="http://schemas.microsoft.com/office/drawing/2014/main" id="{DBBE095A-2A98-4E1B-B02D-A22DD2595D7E}"/>
                  </a:ext>
                </a:extLst>
              </p:cNvPr>
              <p:cNvSpPr>
                <a:spLocks noRot="1" noChangeAspect="1" noMove="1" noResize="1" noEditPoints="1" noAdjustHandles="1" noChangeArrowheads="1" noChangeShapeType="1" noTextEdit="1"/>
              </p:cNvSpPr>
              <p:nvPr/>
            </p:nvSpPr>
            <p:spPr>
              <a:xfrm>
                <a:off x="4702910" y="2237675"/>
                <a:ext cx="3538020" cy="400110"/>
              </a:xfrm>
              <a:prstGeom prst="rect">
                <a:avLst/>
              </a:prstGeom>
              <a:blipFill>
                <a:blip r:embed="rId7"/>
                <a:stretch>
                  <a:fillRect t="-9091" b="-2424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A5C7EAD7-3B8D-44BD-8A37-CAFE8FC373B7}"/>
                  </a:ext>
                </a:extLst>
              </p:cNvPr>
              <p:cNvSpPr/>
              <p:nvPr/>
            </p:nvSpPr>
            <p:spPr>
              <a:xfrm>
                <a:off x="5108382" y="3991643"/>
                <a:ext cx="2713301" cy="400110"/>
              </a:xfrm>
              <a:prstGeom prst="rect">
                <a:avLst/>
              </a:prstGeom>
            </p:spPr>
            <p:txBody>
              <a:bodyPr wrap="square">
                <a:spAutoFit/>
              </a:bodyPr>
              <a:lstStyle/>
              <a:p>
                <a14:m>
                  <m:oMath xmlns:m="http://schemas.openxmlformats.org/officeDocument/2006/math">
                    <m:sSub>
                      <m:sSubPr>
                        <m:ctrlPr>
                          <a:rPr lang="es-EC" sz="2000" b="1" i="1">
                            <a:latin typeface="Cambria Math" panose="02040503050406030204" pitchFamily="18" charset="0"/>
                          </a:rPr>
                        </m:ctrlPr>
                      </m:sSubPr>
                      <m:e>
                        <m:r>
                          <a:rPr lang="es-EC" sz="2000" b="1" i="1">
                            <a:latin typeface="Cambria Math" panose="02040503050406030204" pitchFamily="18" charset="0"/>
                            <a:ea typeface="Times New Roman" panose="02020603050405020304" pitchFamily="18" charset="0"/>
                            <a:cs typeface="Times New Roman" panose="02020603050405020304" pitchFamily="18" charset="0"/>
                          </a:rPr>
                          <m:t>𝒆</m:t>
                        </m:r>
                      </m:e>
                      <m:sub>
                        <m:r>
                          <a:rPr lang="es-EC" sz="2000" b="1" i="1">
                            <a:latin typeface="Cambria Math" panose="02040503050406030204" pitchFamily="18" charset="0"/>
                            <a:ea typeface="Times New Roman" panose="02020603050405020304" pitchFamily="18" charset="0"/>
                            <a:cs typeface="Times New Roman" panose="02020603050405020304" pitchFamily="18" charset="0"/>
                          </a:rPr>
                          <m:t>𝑷</m:t>
                        </m:r>
                      </m:sub>
                    </m:sSub>
                    <m:r>
                      <a:rPr lang="es-EC"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b="1" i="1">
                            <a:effectLst/>
                            <a:latin typeface="Cambria Math" panose="02040503050406030204" pitchFamily="18" charset="0"/>
                          </a:rPr>
                        </m:ctrlPr>
                      </m:sSubPr>
                      <m:e>
                        <m:r>
                          <a:rPr lang="es-EC" sz="2000" b="1" i="1">
                            <a:latin typeface="Cambria Math" panose="02040503050406030204" pitchFamily="18" charset="0"/>
                            <a:ea typeface="Times New Roman" panose="02020603050405020304" pitchFamily="18" charset="0"/>
                            <a:cs typeface="Times New Roman" panose="02020603050405020304" pitchFamily="18" charset="0"/>
                          </a:rPr>
                          <m:t>𝑷</m:t>
                        </m:r>
                      </m:e>
                      <m:sub>
                        <m:r>
                          <a:rPr lang="es-EC" sz="2000" b="1" i="1">
                            <a:latin typeface="Cambria Math" panose="02040503050406030204" pitchFamily="18" charset="0"/>
                            <a:ea typeface="Times New Roman" panose="02020603050405020304" pitchFamily="18" charset="0"/>
                            <a:cs typeface="Times New Roman" panose="02020603050405020304" pitchFamily="18" charset="0"/>
                          </a:rPr>
                          <m:t>𝒎</m:t>
                        </m:r>
                      </m:sub>
                    </m:sSub>
                    <m:r>
                      <a:rPr lang="es-EC"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b="1" i="1">
                            <a:effectLst/>
                            <a:latin typeface="Cambria Math" panose="02040503050406030204" pitchFamily="18" charset="0"/>
                          </a:rPr>
                        </m:ctrlPr>
                      </m:sSubPr>
                      <m:e>
                        <m:r>
                          <a:rPr lang="es-EC" sz="2000" b="1" i="1">
                            <a:latin typeface="Cambria Math" panose="02040503050406030204" pitchFamily="18" charset="0"/>
                            <a:ea typeface="Times New Roman" panose="02020603050405020304" pitchFamily="18" charset="0"/>
                            <a:cs typeface="Times New Roman" panose="02020603050405020304" pitchFamily="18" charset="0"/>
                          </a:rPr>
                          <m:t>𝑷</m:t>
                        </m:r>
                      </m:e>
                      <m:sub>
                        <m:r>
                          <a:rPr lang="es-EC" sz="2000" b="1" i="1">
                            <a:latin typeface="Cambria Math" panose="02040503050406030204" pitchFamily="18" charset="0"/>
                            <a:ea typeface="Times New Roman" panose="02020603050405020304" pitchFamily="18" charset="0"/>
                            <a:cs typeface="Times New Roman" panose="02020603050405020304" pitchFamily="18" charset="0"/>
                          </a:rPr>
                          <m:t>𝒎</m:t>
                        </m:r>
                      </m:sub>
                    </m:sSub>
                  </m:oMath>
                </a14:m>
                <a:r>
                  <a:rPr lang="es-EC" sz="2000" b="1" dirty="0">
                    <a:latin typeface="Times New Roman" panose="02020603050405020304" pitchFamily="18" charset="0"/>
                    <a:ea typeface="Times New Roman" panose="02020603050405020304" pitchFamily="18" charset="0"/>
                  </a:rPr>
                  <a:t>*</a:t>
                </a:r>
                <a:endParaRPr lang="es-EC" sz="2000" dirty="0"/>
              </a:p>
            </p:txBody>
          </p:sp>
        </mc:Choice>
        <mc:Fallback xmlns="">
          <p:sp>
            <p:nvSpPr>
              <p:cNvPr id="7" name="Rectángulo 6">
                <a:extLst>
                  <a:ext uri="{FF2B5EF4-FFF2-40B4-BE49-F238E27FC236}">
                    <a16:creationId xmlns:a16="http://schemas.microsoft.com/office/drawing/2014/main" id="{A5C7EAD7-3B8D-44BD-8A37-CAFE8FC373B7}"/>
                  </a:ext>
                </a:extLst>
              </p:cNvPr>
              <p:cNvSpPr>
                <a:spLocks noRot="1" noChangeAspect="1" noMove="1" noResize="1" noEditPoints="1" noAdjustHandles="1" noChangeArrowheads="1" noChangeShapeType="1" noTextEdit="1"/>
              </p:cNvSpPr>
              <p:nvPr/>
            </p:nvSpPr>
            <p:spPr>
              <a:xfrm>
                <a:off x="5108382" y="3991643"/>
                <a:ext cx="2713301" cy="400110"/>
              </a:xfrm>
              <a:prstGeom prst="rect">
                <a:avLst/>
              </a:prstGeom>
              <a:blipFill>
                <a:blip r:embed="rId8"/>
                <a:stretch>
                  <a:fillRect t="-10769" b="-2615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4AABCE09-9349-4EE9-AD24-B9963C3EFBA2}"/>
                  </a:ext>
                </a:extLst>
              </p:cNvPr>
              <p:cNvSpPr/>
              <p:nvPr/>
            </p:nvSpPr>
            <p:spPr>
              <a:xfrm>
                <a:off x="5220676" y="5619148"/>
                <a:ext cx="1908984" cy="499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sz="2000" i="1">
                              <a:latin typeface="Cambria Math" panose="02040503050406030204" pitchFamily="18" charset="0"/>
                            </a:rPr>
                          </m:ctrlPr>
                        </m:sSupPr>
                        <m:e>
                          <m:r>
                            <a:rPr lang="es-EC" sz="2000" i="1">
                              <a:latin typeface="Cambria Math" panose="02040503050406030204" pitchFamily="18" charset="0"/>
                            </a:rPr>
                            <m:t>𝐽</m:t>
                          </m:r>
                        </m:e>
                        <m:sup>
                          <m:r>
                            <a:rPr lang="es-EC" sz="2000" i="0">
                              <a:latin typeface="Cambria Math" panose="02040503050406030204" pitchFamily="18" charset="0"/>
                            </a:rPr>
                            <m:t>†</m:t>
                          </m:r>
                        </m:sup>
                      </m:sSup>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𝐽</m:t>
                          </m:r>
                        </m:e>
                        <m:sup>
                          <m:r>
                            <m:rPr>
                              <m:sty m:val="p"/>
                            </m:rPr>
                            <a:rPr lang="es-EC" sz="2000" i="0">
                              <a:latin typeface="Cambria Math" panose="02040503050406030204" pitchFamily="18" charset="0"/>
                            </a:rPr>
                            <m:t>Τ</m:t>
                          </m:r>
                        </m:sup>
                      </m:sSup>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r>
                                <a:rPr lang="es-EC" sz="2000" i="1">
                                  <a:latin typeface="Cambria Math" panose="02040503050406030204" pitchFamily="18" charset="0"/>
                                </a:rPr>
                                <m:t>𝐽</m:t>
                              </m:r>
                              <m:r>
                                <a:rPr lang="es-EC" sz="2000" i="0">
                                  <a:latin typeface="Cambria Math" panose="02040503050406030204" pitchFamily="18" charset="0"/>
                                </a:rPr>
                                <m:t> </m:t>
                              </m:r>
                              <m:sSup>
                                <m:sSupPr>
                                  <m:ctrlPr>
                                    <a:rPr lang="es-EC" sz="2000" i="1">
                                      <a:latin typeface="Cambria Math" panose="02040503050406030204" pitchFamily="18" charset="0"/>
                                    </a:rPr>
                                  </m:ctrlPr>
                                </m:sSupPr>
                                <m:e>
                                  <m:r>
                                    <a:rPr lang="es-EC" sz="2000" i="1">
                                      <a:latin typeface="Cambria Math" panose="02040503050406030204" pitchFamily="18" charset="0"/>
                                    </a:rPr>
                                    <m:t>𝐽</m:t>
                                  </m:r>
                                </m:e>
                                <m:sup>
                                  <m:r>
                                    <m:rPr>
                                      <m:sty m:val="p"/>
                                    </m:rPr>
                                    <a:rPr lang="es-EC" sz="2000" i="0">
                                      <a:latin typeface="Cambria Math" panose="02040503050406030204" pitchFamily="18" charset="0"/>
                                    </a:rPr>
                                    <m:t>Τ</m:t>
                                  </m:r>
                                </m:sup>
                              </m:sSup>
                            </m:e>
                          </m:d>
                        </m:e>
                        <m:sup>
                          <m:r>
                            <a:rPr lang="es-EC" sz="2000" i="0">
                              <a:latin typeface="Cambria Math" panose="02040503050406030204" pitchFamily="18" charset="0"/>
                            </a:rPr>
                            <m:t>−1</m:t>
                          </m:r>
                        </m:sup>
                      </m:sSup>
                    </m:oMath>
                  </m:oMathPara>
                </a14:m>
                <a:endParaRPr lang="es-EC" sz="2000" dirty="0"/>
              </a:p>
            </p:txBody>
          </p:sp>
        </mc:Choice>
        <mc:Fallback xmlns="">
          <p:sp>
            <p:nvSpPr>
              <p:cNvPr id="8" name="Rectángulo 7">
                <a:extLst>
                  <a:ext uri="{FF2B5EF4-FFF2-40B4-BE49-F238E27FC236}">
                    <a16:creationId xmlns:a16="http://schemas.microsoft.com/office/drawing/2014/main" id="{4AABCE09-9349-4EE9-AD24-B9963C3EFBA2}"/>
                  </a:ext>
                </a:extLst>
              </p:cNvPr>
              <p:cNvSpPr>
                <a:spLocks noRot="1" noChangeAspect="1" noMove="1" noResize="1" noEditPoints="1" noAdjustHandles="1" noChangeArrowheads="1" noChangeShapeType="1" noTextEdit="1"/>
              </p:cNvSpPr>
              <p:nvPr/>
            </p:nvSpPr>
            <p:spPr>
              <a:xfrm>
                <a:off x="5220676" y="5619148"/>
                <a:ext cx="1908984" cy="499880"/>
              </a:xfrm>
              <a:prstGeom prst="rect">
                <a:avLst/>
              </a:prstGeom>
              <a:blipFill>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9F5957AC-68BA-4063-B39C-EF3B34CD53D5}"/>
                  </a:ext>
                </a:extLst>
              </p:cNvPr>
              <p:cNvSpPr/>
              <p:nvPr/>
            </p:nvSpPr>
            <p:spPr>
              <a:xfrm>
                <a:off x="5220676" y="4666413"/>
                <a:ext cx="1723998" cy="7295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𝐽</m:t>
                      </m:r>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b="1" i="1">
                              <a:latin typeface="Cambria Math" panose="02040503050406030204" pitchFamily="18" charset="0"/>
                            </a:rPr>
                            <m:t>𝒒</m:t>
                          </m:r>
                        </m:e>
                        <m:sub>
                          <m:r>
                            <a:rPr lang="es-EC" sz="2000" b="1" i="1">
                              <a:latin typeface="Cambria Math" panose="02040503050406030204" pitchFamily="18" charset="0"/>
                            </a:rPr>
                            <m:t>𝒎</m:t>
                          </m:r>
                        </m:sub>
                      </m:sSub>
                      <m:r>
                        <a:rPr lang="es-EC" sz="2000" b="0" i="0">
                          <a:latin typeface="Cambria Math" panose="02040503050406030204" pitchFamily="18" charset="0"/>
                        </a:rPr>
                        <m:t>)=</m:t>
                      </m:r>
                      <m:f>
                        <m:fPr>
                          <m:ctrlPr>
                            <a:rPr lang="es-EC" sz="2000" b="0" i="1">
                              <a:latin typeface="Cambria Math" panose="02040503050406030204" pitchFamily="18" charset="0"/>
                            </a:rPr>
                          </m:ctrlPr>
                        </m:fPr>
                        <m:num>
                          <m:r>
                            <a:rPr lang="es-EC" sz="2000" b="0" i="0">
                              <a:latin typeface="Cambria Math" panose="02040503050406030204" pitchFamily="18" charset="0"/>
                            </a:rPr>
                            <m:t>𝜕</m:t>
                          </m:r>
                          <m:sSub>
                            <m:sSubPr>
                              <m:ctrlPr>
                                <a:rPr lang="es-EC" sz="2000" b="0" i="1">
                                  <a:latin typeface="Cambria Math" panose="02040503050406030204" pitchFamily="18" charset="0"/>
                                </a:rPr>
                              </m:ctrlPr>
                            </m:sSubPr>
                            <m:e>
                              <m:r>
                                <a:rPr lang="es-EC" sz="2000" b="1" i="1">
                                  <a:latin typeface="Cambria Math" panose="02040503050406030204" pitchFamily="18" charset="0"/>
                                </a:rPr>
                                <m:t>𝑷</m:t>
                              </m:r>
                            </m:e>
                            <m:sub>
                              <m:r>
                                <a:rPr lang="es-EC" sz="2000" b="1" i="1">
                                  <a:latin typeface="Cambria Math" panose="02040503050406030204" pitchFamily="18" charset="0"/>
                                </a:rPr>
                                <m:t>𝒎</m:t>
                              </m:r>
                            </m:sub>
                          </m:sSub>
                        </m:num>
                        <m:den>
                          <m:r>
                            <a:rPr lang="es-EC" sz="2000" b="0" i="0">
                              <a:latin typeface="Cambria Math" panose="02040503050406030204" pitchFamily="18" charset="0"/>
                            </a:rPr>
                            <m:t>𝜕</m:t>
                          </m:r>
                          <m:sSub>
                            <m:sSubPr>
                              <m:ctrlPr>
                                <a:rPr lang="es-EC" sz="2000" b="0" i="1">
                                  <a:latin typeface="Cambria Math" panose="02040503050406030204" pitchFamily="18" charset="0"/>
                                </a:rPr>
                              </m:ctrlPr>
                            </m:sSubPr>
                            <m:e>
                              <m:r>
                                <a:rPr lang="es-EC" sz="2000" b="1" i="1">
                                  <a:latin typeface="Cambria Math" panose="02040503050406030204" pitchFamily="18" charset="0"/>
                                </a:rPr>
                                <m:t>𝒒</m:t>
                              </m:r>
                            </m:e>
                            <m:sub>
                              <m:r>
                                <a:rPr lang="es-EC" sz="2000" b="1" i="1">
                                  <a:latin typeface="Cambria Math" panose="02040503050406030204" pitchFamily="18" charset="0"/>
                                </a:rPr>
                                <m:t>𝒎</m:t>
                              </m:r>
                            </m:sub>
                          </m:sSub>
                        </m:den>
                      </m:f>
                    </m:oMath>
                  </m:oMathPara>
                </a14:m>
                <a:endParaRPr lang="es-EC" sz="2000" dirty="0"/>
              </a:p>
            </p:txBody>
          </p:sp>
        </mc:Choice>
        <mc:Fallback xmlns="">
          <p:sp>
            <p:nvSpPr>
              <p:cNvPr id="10" name="Rectángulo 9">
                <a:extLst>
                  <a:ext uri="{FF2B5EF4-FFF2-40B4-BE49-F238E27FC236}">
                    <a16:creationId xmlns:a16="http://schemas.microsoft.com/office/drawing/2014/main" id="{9F5957AC-68BA-4063-B39C-EF3B34CD53D5}"/>
                  </a:ext>
                </a:extLst>
              </p:cNvPr>
              <p:cNvSpPr>
                <a:spLocks noRot="1" noChangeAspect="1" noMove="1" noResize="1" noEditPoints="1" noAdjustHandles="1" noChangeArrowheads="1" noChangeShapeType="1" noTextEdit="1"/>
              </p:cNvSpPr>
              <p:nvPr/>
            </p:nvSpPr>
            <p:spPr>
              <a:xfrm>
                <a:off x="5220676" y="4666413"/>
                <a:ext cx="1723998" cy="729559"/>
              </a:xfrm>
              <a:prstGeom prst="rect">
                <a:avLst/>
              </a:prstGeom>
              <a:blipFill>
                <a:blip r:embed="rId10"/>
                <a:stretch>
                  <a:fillRect/>
                </a:stretch>
              </a:blipFill>
            </p:spPr>
            <p:txBody>
              <a:bodyPr/>
              <a:lstStyle/>
              <a:p>
                <a:r>
                  <a:rPr lang="es-EC">
                    <a:noFill/>
                  </a:rPr>
                  <a:t> </a:t>
                </a:r>
              </a:p>
            </p:txBody>
          </p:sp>
        </mc:Fallback>
      </mc:AlternateContent>
      <p:graphicFrame>
        <p:nvGraphicFramePr>
          <p:cNvPr id="26" name="Marcador de contenido 5">
            <a:extLst>
              <a:ext uri="{FF2B5EF4-FFF2-40B4-BE49-F238E27FC236}">
                <a16:creationId xmlns:a16="http://schemas.microsoft.com/office/drawing/2014/main" id="{8FC2BE4C-AF24-437D-BCCE-7EEB4A65275E}"/>
              </a:ext>
            </a:extLst>
          </p:cNvPr>
          <p:cNvGraphicFramePr>
            <a:graphicFrameLocks noGrp="1"/>
          </p:cNvGraphicFramePr>
          <p:nvPr>
            <p:ph idx="1"/>
            <p:extLst>
              <p:ext uri="{D42A27DB-BD31-4B8C-83A1-F6EECF244321}">
                <p14:modId xmlns:p14="http://schemas.microsoft.com/office/powerpoint/2010/main" val="503145303"/>
              </p:ext>
            </p:extLst>
          </p:nvPr>
        </p:nvGraphicFramePr>
        <p:xfrm>
          <a:off x="1115548" y="1334658"/>
          <a:ext cx="5148772" cy="472494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720ACFC5-1D5E-4EF2-B2D7-3D4FB8FF03B6}"/>
                  </a:ext>
                </a:extLst>
              </p:cNvPr>
              <p:cNvSpPr/>
              <p:nvPr/>
            </p:nvSpPr>
            <p:spPr>
              <a:xfrm>
                <a:off x="7292692" y="3991643"/>
                <a:ext cx="105798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𝑎</m:t>
                      </m:r>
                      <m:r>
                        <a:rPr lang="es-EC" sz="2000" i="0">
                          <a:latin typeface="Cambria Math" panose="02040503050406030204" pitchFamily="18" charset="0"/>
                        </a:rPr>
                        <m:t>=0.4</m:t>
                      </m:r>
                    </m:oMath>
                  </m:oMathPara>
                </a14:m>
                <a:endParaRPr lang="es-EC" sz="2000" dirty="0"/>
              </a:p>
            </p:txBody>
          </p:sp>
        </mc:Choice>
        <mc:Fallback xmlns="">
          <p:sp>
            <p:nvSpPr>
              <p:cNvPr id="28" name="Rectángulo 27">
                <a:extLst>
                  <a:ext uri="{FF2B5EF4-FFF2-40B4-BE49-F238E27FC236}">
                    <a16:creationId xmlns:a16="http://schemas.microsoft.com/office/drawing/2014/main" id="{720ACFC5-1D5E-4EF2-B2D7-3D4FB8FF03B6}"/>
                  </a:ext>
                </a:extLst>
              </p:cNvPr>
              <p:cNvSpPr>
                <a:spLocks noRot="1" noChangeAspect="1" noMove="1" noResize="1" noEditPoints="1" noAdjustHandles="1" noChangeArrowheads="1" noChangeShapeType="1" noTextEdit="1"/>
              </p:cNvSpPr>
              <p:nvPr/>
            </p:nvSpPr>
            <p:spPr>
              <a:xfrm>
                <a:off x="7292692" y="3991643"/>
                <a:ext cx="1057982" cy="400110"/>
              </a:xfrm>
              <a:prstGeom prst="rect">
                <a:avLst/>
              </a:prstGeom>
              <a:blipFill>
                <a:blip r:embed="rId16"/>
                <a:stretch>
                  <a:fillRect/>
                </a:stretch>
              </a:blipFill>
            </p:spPr>
            <p:txBody>
              <a:bodyPr/>
              <a:lstStyle/>
              <a:p>
                <a:r>
                  <a:rPr lang="es-EC">
                    <a:noFill/>
                  </a:rPr>
                  <a:t> </a:t>
                </a:r>
              </a:p>
            </p:txBody>
          </p:sp>
        </mc:Fallback>
      </mc:AlternateContent>
      <p:sp>
        <p:nvSpPr>
          <p:cNvPr id="29" name="Rectangle 2">
            <a:extLst>
              <a:ext uri="{FF2B5EF4-FFF2-40B4-BE49-F238E27FC236}">
                <a16:creationId xmlns:a16="http://schemas.microsoft.com/office/drawing/2014/main" id="{B4C7CBC8-C5A4-4E32-93FC-D18196F5A899}"/>
              </a:ext>
            </a:extLst>
          </p:cNvPr>
          <p:cNvSpPr>
            <a:spLocks noChangeArrowheads="1"/>
          </p:cNvSpPr>
          <p:nvPr/>
        </p:nvSpPr>
        <p:spPr bwMode="auto">
          <a:xfrm flipV="1">
            <a:off x="9570646" y="-1557169"/>
            <a:ext cx="88212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0" name="Objeto 29">
            <a:extLst>
              <a:ext uri="{FF2B5EF4-FFF2-40B4-BE49-F238E27FC236}">
                <a16:creationId xmlns:a16="http://schemas.microsoft.com/office/drawing/2014/main" id="{F0030BB0-53C3-462C-8162-A8A39D3F86CC}"/>
              </a:ext>
            </a:extLst>
          </p:cNvPr>
          <p:cNvGraphicFramePr>
            <a:graphicFrameLocks noChangeAspect="1"/>
          </p:cNvGraphicFramePr>
          <p:nvPr>
            <p:extLst>
              <p:ext uri="{D42A27DB-BD31-4B8C-83A1-F6EECF244321}">
                <p14:modId xmlns:p14="http://schemas.microsoft.com/office/powerpoint/2010/main" val="544923672"/>
              </p:ext>
            </p:extLst>
          </p:nvPr>
        </p:nvGraphicFramePr>
        <p:xfrm>
          <a:off x="9570647" y="752290"/>
          <a:ext cx="1908984" cy="6043968"/>
        </p:xfrm>
        <a:graphic>
          <a:graphicData uri="http://schemas.openxmlformats.org/presentationml/2006/ole">
            <mc:AlternateContent xmlns:mc="http://schemas.openxmlformats.org/markup-compatibility/2006">
              <mc:Choice xmlns:v="urn:schemas-microsoft-com:vml" Requires="v">
                <p:oleObj spid="_x0000_s11289" name="Visio" r:id="rId17" imgW="3129106" imgH="9881205" progId="Visio.Drawing.11">
                  <p:embed/>
                </p:oleObj>
              </mc:Choice>
              <mc:Fallback>
                <p:oleObj name="Visio" r:id="rId17" imgW="3129106" imgH="9881205" progId="Visio.Drawing.11">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70647" y="752290"/>
                        <a:ext cx="1908984" cy="604396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9FEAA6BD-04AC-4526-8D0B-D69BACFA2958}"/>
                  </a:ext>
                </a:extLst>
              </p:cNvPr>
              <p:cNvSpPr/>
              <p:nvPr/>
            </p:nvSpPr>
            <p:spPr>
              <a:xfrm>
                <a:off x="6992980" y="1536266"/>
                <a:ext cx="17736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𝑞</m:t>
                          </m:r>
                        </m:e>
                        <m:sub>
                          <m:r>
                            <a:rPr lang="es-EC" b="0" i="0" smtClean="0">
                              <a:latin typeface="Cambria Math" panose="02040503050406030204" pitchFamily="18" charset="0"/>
                            </a:rPr>
                            <m:t>0</m:t>
                          </m:r>
                        </m:sub>
                      </m:sSub>
                      <m:r>
                        <a:rPr lang="es-EC">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1</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2</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3</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4</m:t>
                          </m:r>
                        </m:sub>
                      </m:sSub>
                    </m:oMath>
                  </m:oMathPara>
                </a14:m>
                <a:endParaRPr lang="es-EC" dirty="0"/>
              </a:p>
            </p:txBody>
          </p:sp>
        </mc:Choice>
        <mc:Fallback xmlns="">
          <p:sp>
            <p:nvSpPr>
              <p:cNvPr id="31" name="Rectángulo 30">
                <a:extLst>
                  <a:ext uri="{FF2B5EF4-FFF2-40B4-BE49-F238E27FC236}">
                    <a16:creationId xmlns:a16="http://schemas.microsoft.com/office/drawing/2014/main" id="{9FEAA6BD-04AC-4526-8D0B-D69BACFA2958}"/>
                  </a:ext>
                </a:extLst>
              </p:cNvPr>
              <p:cNvSpPr>
                <a:spLocks noRot="1" noChangeAspect="1" noMove="1" noResize="1" noEditPoints="1" noAdjustHandles="1" noChangeArrowheads="1" noChangeShapeType="1" noTextEdit="1"/>
              </p:cNvSpPr>
              <p:nvPr/>
            </p:nvSpPr>
            <p:spPr>
              <a:xfrm>
                <a:off x="6992980" y="1536266"/>
                <a:ext cx="1773691" cy="369332"/>
              </a:xfrm>
              <a:prstGeom prst="rect">
                <a:avLst/>
              </a:prstGeom>
              <a:blipFill>
                <a:blip r:embed="rId19"/>
                <a:stretch>
                  <a:fillRect b="-6557"/>
                </a:stretch>
              </a:blipFill>
            </p:spPr>
            <p:txBody>
              <a:bodyPr/>
              <a:lstStyle/>
              <a:p>
                <a:r>
                  <a:rPr lang="es-EC">
                    <a:noFill/>
                  </a:rPr>
                  <a:t> </a:t>
                </a:r>
              </a:p>
            </p:txBody>
          </p:sp>
        </mc:Fallback>
      </mc:AlternateContent>
      <p:cxnSp>
        <p:nvCxnSpPr>
          <p:cNvPr id="33" name="Conector recto de flecha 32">
            <a:extLst>
              <a:ext uri="{FF2B5EF4-FFF2-40B4-BE49-F238E27FC236}">
                <a16:creationId xmlns:a16="http://schemas.microsoft.com/office/drawing/2014/main" id="{34957C67-19E1-4557-9377-92235E9FD312}"/>
              </a:ext>
            </a:extLst>
          </p:cNvPr>
          <p:cNvCxnSpPr/>
          <p:nvPr/>
        </p:nvCxnSpPr>
        <p:spPr>
          <a:xfrm>
            <a:off x="6365779" y="1745210"/>
            <a:ext cx="578895" cy="0"/>
          </a:xfrm>
          <a:prstGeom prst="straightConnector1">
            <a:avLst/>
          </a:prstGeom>
          <a:ln w="38100">
            <a:solidFill>
              <a:srgbClr val="00B05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58884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E81A5CA-903C-4C9D-A56B-6890F215F15F}"/>
              </a:ext>
            </a:extLst>
          </p:cNvPr>
          <p:cNvSpPr>
            <a:spLocks noGrp="1"/>
          </p:cNvSpPr>
          <p:nvPr>
            <p:ph type="title"/>
          </p:nvPr>
        </p:nvSpPr>
        <p:spPr>
          <a:xfrm>
            <a:off x="1830682" y="270151"/>
            <a:ext cx="9696300" cy="1046028"/>
          </a:xfrm>
        </p:spPr>
        <p:txBody>
          <a:bodyPr>
            <a:noAutofit/>
          </a:bodyPr>
          <a:lstStyle/>
          <a:p>
            <a:pPr algn="l"/>
            <a:r>
              <a:rPr lang="es-EC" sz="3200" b="1" dirty="0"/>
              <a:t>Desarrollo del método iterativo usando el jacobiano para resolución de cinemática inversa</a:t>
            </a:r>
            <a:endParaRPr lang="es-EC" sz="2400" b="1" dirty="0"/>
          </a:p>
        </p:txBody>
      </p:sp>
      <p:pic>
        <p:nvPicPr>
          <p:cNvPr id="5" name="Picture 2" descr="Resultado de imagen para ESPE MECATRONICA">
            <a:extLst>
              <a:ext uri="{FF2B5EF4-FFF2-40B4-BE49-F238E27FC236}">
                <a16:creationId xmlns:a16="http://schemas.microsoft.com/office/drawing/2014/main" id="{C287A570-C4A5-4F8C-BD38-9298BEA14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Marcador de contenido 5">
            <a:extLst>
              <a:ext uri="{FF2B5EF4-FFF2-40B4-BE49-F238E27FC236}">
                <a16:creationId xmlns:a16="http://schemas.microsoft.com/office/drawing/2014/main" id="{0425B3F6-CEBC-43CD-9F1E-69ECB9CC8A30}"/>
              </a:ext>
            </a:extLst>
          </p:cNvPr>
          <p:cNvGraphicFramePr>
            <a:graphicFrameLocks noGrp="1"/>
          </p:cNvGraphicFramePr>
          <p:nvPr>
            <p:ph idx="1"/>
            <p:extLst/>
          </p:nvPr>
        </p:nvGraphicFramePr>
        <p:xfrm>
          <a:off x="1115548" y="1334658"/>
          <a:ext cx="5148772" cy="4724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84E136E1-AAB7-48F5-9197-E46CFC4A8603}"/>
                  </a:ext>
                </a:extLst>
              </p:cNvPr>
              <p:cNvSpPr/>
              <p:nvPr/>
            </p:nvSpPr>
            <p:spPr>
              <a:xfrm>
                <a:off x="6992980" y="1536266"/>
                <a:ext cx="10879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𝑞</m:t>
                          </m:r>
                        </m:e>
                        <m:sub>
                          <m:r>
                            <a:rPr lang="es-EC" b="0" i="0" smtClean="0">
                              <a:latin typeface="Cambria Math" panose="02040503050406030204" pitchFamily="18" charset="0"/>
                            </a:rPr>
                            <m:t>5</m:t>
                          </m:r>
                        </m:sub>
                      </m:sSub>
                      <m:r>
                        <a:rPr lang="es-EC">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b="0" i="0" smtClean="0">
                              <a:latin typeface="Cambria Math" panose="02040503050406030204" pitchFamily="18" charset="0"/>
                            </a:rPr>
                            <m:t>6</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b="0" i="0" smtClean="0">
                              <a:latin typeface="Cambria Math" panose="02040503050406030204" pitchFamily="18" charset="0"/>
                            </a:rPr>
                            <m:t>7</m:t>
                          </m:r>
                        </m:sub>
                      </m:sSub>
                    </m:oMath>
                  </m:oMathPara>
                </a14:m>
                <a:endParaRPr lang="es-EC" dirty="0"/>
              </a:p>
            </p:txBody>
          </p:sp>
        </mc:Choice>
        <mc:Fallback xmlns="">
          <p:sp>
            <p:nvSpPr>
              <p:cNvPr id="7" name="Rectángulo 6">
                <a:extLst>
                  <a:ext uri="{FF2B5EF4-FFF2-40B4-BE49-F238E27FC236}">
                    <a16:creationId xmlns:a16="http://schemas.microsoft.com/office/drawing/2014/main" id="{84E136E1-AAB7-48F5-9197-E46CFC4A8603}"/>
                  </a:ext>
                </a:extLst>
              </p:cNvPr>
              <p:cNvSpPr>
                <a:spLocks noRot="1" noChangeAspect="1" noMove="1" noResize="1" noEditPoints="1" noAdjustHandles="1" noChangeArrowheads="1" noChangeShapeType="1" noTextEdit="1"/>
              </p:cNvSpPr>
              <p:nvPr/>
            </p:nvSpPr>
            <p:spPr>
              <a:xfrm>
                <a:off x="6992980" y="1536266"/>
                <a:ext cx="1087927" cy="369332"/>
              </a:xfrm>
              <a:prstGeom prst="rect">
                <a:avLst/>
              </a:prstGeom>
              <a:blipFill>
                <a:blip r:embed="rId9"/>
                <a:stretch>
                  <a:fillRect b="-6557"/>
                </a:stretch>
              </a:blipFill>
            </p:spPr>
            <p:txBody>
              <a:bodyPr/>
              <a:lstStyle/>
              <a:p>
                <a:r>
                  <a:rPr lang="es-EC">
                    <a:noFill/>
                  </a:rPr>
                  <a:t> </a:t>
                </a:r>
              </a:p>
            </p:txBody>
          </p:sp>
        </mc:Fallback>
      </mc:AlternateContent>
      <p:cxnSp>
        <p:nvCxnSpPr>
          <p:cNvPr id="8" name="Conector recto de flecha 7">
            <a:extLst>
              <a:ext uri="{FF2B5EF4-FFF2-40B4-BE49-F238E27FC236}">
                <a16:creationId xmlns:a16="http://schemas.microsoft.com/office/drawing/2014/main" id="{3AFAAE34-35B9-46A8-81FA-665CEF68B38F}"/>
              </a:ext>
            </a:extLst>
          </p:cNvPr>
          <p:cNvCxnSpPr/>
          <p:nvPr/>
        </p:nvCxnSpPr>
        <p:spPr>
          <a:xfrm>
            <a:off x="6365779" y="1745210"/>
            <a:ext cx="578895" cy="0"/>
          </a:xfrm>
          <a:prstGeom prst="straightConnector1">
            <a:avLst/>
          </a:prstGeom>
          <a:ln w="38100">
            <a:solidFill>
              <a:srgbClr val="00B050"/>
            </a:solidFill>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4914A5D6-2CA1-4DC7-88DC-1C40070A9692}"/>
                  </a:ext>
                </a:extLst>
              </p:cNvPr>
              <p:cNvSpPr/>
              <p:nvPr/>
            </p:nvSpPr>
            <p:spPr>
              <a:xfrm>
                <a:off x="6585664" y="2316411"/>
                <a:ext cx="1809470" cy="499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sz="2000" i="1">
                              <a:latin typeface="Cambria Math" panose="02040503050406030204" pitchFamily="18" charset="0"/>
                            </a:rPr>
                          </m:ctrlPr>
                        </m:sSubSupPr>
                        <m:e>
                          <m:r>
                            <a:rPr lang="es-EC" sz="2000" i="1">
                              <a:latin typeface="Cambria Math" panose="02040503050406030204" pitchFamily="18" charset="0"/>
                            </a:rPr>
                            <m:t>𝑅</m:t>
                          </m:r>
                        </m:e>
                        <m:sub>
                          <m:r>
                            <a:rPr lang="es-EC" sz="2000" i="0">
                              <a:latin typeface="Cambria Math" panose="02040503050406030204" pitchFamily="18" charset="0"/>
                            </a:rPr>
                            <m:t>8</m:t>
                          </m:r>
                        </m:sub>
                        <m:sup>
                          <m:r>
                            <a:rPr lang="es-EC" sz="2000" i="0">
                              <a:latin typeface="Cambria Math" panose="02040503050406030204" pitchFamily="18" charset="0"/>
                            </a:rPr>
                            <m:t>5</m:t>
                          </m:r>
                        </m:sup>
                      </m:sSubSup>
                      <m:r>
                        <a:rPr lang="es-EC" sz="2000" i="0">
                          <a:latin typeface="Cambria Math" panose="02040503050406030204" pitchFamily="18" charset="0"/>
                        </a:rPr>
                        <m:t>=</m:t>
                      </m:r>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sSubSup>
                                <m:sSubSupPr>
                                  <m:ctrlPr>
                                    <a:rPr lang="es-EC" sz="2000" i="1">
                                      <a:latin typeface="Cambria Math" panose="02040503050406030204" pitchFamily="18" charset="0"/>
                                    </a:rPr>
                                  </m:ctrlPr>
                                </m:sSubSupPr>
                                <m:e>
                                  <m:r>
                                    <a:rPr lang="es-EC" sz="2000" i="1">
                                      <a:latin typeface="Cambria Math" panose="02040503050406030204" pitchFamily="18" charset="0"/>
                                    </a:rPr>
                                    <m:t>𝑅</m:t>
                                  </m:r>
                                </m:e>
                                <m:sub>
                                  <m:r>
                                    <a:rPr lang="es-EC" sz="2000" i="0">
                                      <a:latin typeface="Cambria Math" panose="02040503050406030204" pitchFamily="18" charset="0"/>
                                    </a:rPr>
                                    <m:t>5</m:t>
                                  </m:r>
                                </m:sub>
                                <m:sup>
                                  <m:r>
                                    <a:rPr lang="es-EC" sz="2000" i="0">
                                      <a:latin typeface="Cambria Math" panose="02040503050406030204" pitchFamily="18" charset="0"/>
                                    </a:rPr>
                                    <m:t>0</m:t>
                                  </m:r>
                                </m:sup>
                              </m:sSubSup>
                            </m:e>
                          </m:d>
                        </m:e>
                        <m:sup>
                          <m:r>
                            <a:rPr lang="es-EC" sz="2000" i="0">
                              <a:latin typeface="Cambria Math" panose="02040503050406030204" pitchFamily="18" charset="0"/>
                            </a:rPr>
                            <m:t>−1</m:t>
                          </m:r>
                        </m:sup>
                      </m:sSup>
                      <m:r>
                        <a:rPr lang="es-EC" sz="2000" i="1">
                          <a:latin typeface="Cambria Math" panose="02040503050406030204" pitchFamily="18" charset="0"/>
                        </a:rPr>
                        <m:t>𝑅</m:t>
                      </m:r>
                    </m:oMath>
                  </m:oMathPara>
                </a14:m>
                <a:endParaRPr lang="es-EC" sz="2000" dirty="0"/>
              </a:p>
            </p:txBody>
          </p:sp>
        </mc:Choice>
        <mc:Fallback xmlns="">
          <p:sp>
            <p:nvSpPr>
              <p:cNvPr id="9" name="Rectángulo 8">
                <a:extLst>
                  <a:ext uri="{FF2B5EF4-FFF2-40B4-BE49-F238E27FC236}">
                    <a16:creationId xmlns:a16="http://schemas.microsoft.com/office/drawing/2014/main" id="{4914A5D6-2CA1-4DC7-88DC-1C40070A9692}"/>
                  </a:ext>
                </a:extLst>
              </p:cNvPr>
              <p:cNvSpPr>
                <a:spLocks noRot="1" noChangeAspect="1" noMove="1" noResize="1" noEditPoints="1" noAdjustHandles="1" noChangeArrowheads="1" noChangeShapeType="1" noTextEdit="1"/>
              </p:cNvSpPr>
              <p:nvPr/>
            </p:nvSpPr>
            <p:spPr>
              <a:xfrm>
                <a:off x="6585664" y="2316411"/>
                <a:ext cx="1809470" cy="499880"/>
              </a:xfrm>
              <a:prstGeom prst="rect">
                <a:avLst/>
              </a:prstGeom>
              <a:blipFill>
                <a:blip r:embed="rId10"/>
                <a:stretch>
                  <a:fillRect/>
                </a:stretch>
              </a:blipFill>
            </p:spPr>
            <p:txBody>
              <a:bodyPr/>
              <a:lstStyle/>
              <a:p>
                <a:r>
                  <a:rPr lang="es-EC">
                    <a:noFill/>
                  </a:rPr>
                  <a:t> </a:t>
                </a:r>
              </a:p>
            </p:txBody>
          </p:sp>
        </mc:Fallback>
      </mc:AlternateContent>
      <p:grpSp>
        <p:nvGrpSpPr>
          <p:cNvPr id="10" name="Grupo 9">
            <a:extLst>
              <a:ext uri="{FF2B5EF4-FFF2-40B4-BE49-F238E27FC236}">
                <a16:creationId xmlns:a16="http://schemas.microsoft.com/office/drawing/2014/main" id="{63C05962-24BF-45A8-B151-A489AF211EAD}"/>
              </a:ext>
            </a:extLst>
          </p:cNvPr>
          <p:cNvGrpSpPr/>
          <p:nvPr/>
        </p:nvGrpSpPr>
        <p:grpSpPr>
          <a:xfrm>
            <a:off x="4178258" y="4032739"/>
            <a:ext cx="4673033" cy="2054162"/>
            <a:chOff x="4648387" y="3909907"/>
            <a:chExt cx="4673033" cy="2054162"/>
          </a:xfrm>
        </p:grpSpPr>
        <p:sp>
          <p:nvSpPr>
            <p:cNvPr id="11" name="Rectángulo: esquinas diagonales cortadas 10">
              <a:extLst>
                <a:ext uri="{FF2B5EF4-FFF2-40B4-BE49-F238E27FC236}">
                  <a16:creationId xmlns:a16="http://schemas.microsoft.com/office/drawing/2014/main" id="{2E8BF577-21C5-473E-8D8A-0A2F9CFCFFB4}"/>
                </a:ext>
              </a:extLst>
            </p:cNvPr>
            <p:cNvSpPr/>
            <p:nvPr/>
          </p:nvSpPr>
          <p:spPr>
            <a:xfrm>
              <a:off x="4648387" y="3909907"/>
              <a:ext cx="4673033" cy="2054162"/>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6DF685A0-132C-4E95-9884-7DDE10DA7C5E}"/>
                    </a:ext>
                  </a:extLst>
                </p:cNvPr>
                <p:cNvSpPr/>
                <p:nvPr/>
              </p:nvSpPr>
              <p:spPr>
                <a:xfrm>
                  <a:off x="4946395" y="4090607"/>
                  <a:ext cx="313451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r>
                                  <a:rPr lang="es-EC" sz="2000" i="1">
                                    <a:latin typeface="Cambria Math" panose="02040503050406030204" pitchFamily="18" charset="0"/>
                                  </a:rPr>
                                  <m:t>𝑞</m:t>
                                </m:r>
                              </m:e>
                              <m:sub>
                                <m:r>
                                  <a:rPr lang="es-EC" sz="2000" i="0">
                                    <a:latin typeface="Cambria Math" panose="02040503050406030204" pitchFamily="18" charset="0"/>
                                  </a:rPr>
                                  <m:t>5</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𝜙</m:t>
                                </m:r>
                              </m:e>
                              <m:sub>
                                <m:r>
                                  <a:rPr lang="es-EC" sz="2000" i="1">
                                    <a:latin typeface="Cambria Math" panose="02040503050406030204" pitchFamily="18" charset="0"/>
                                  </a:rPr>
                                  <m:t>𝑚</m:t>
                                </m:r>
                              </m:sub>
                            </m:sSub>
                            <m:r>
                              <a:rPr lang="es-EC" sz="2000" i="0">
                                <a:latin typeface="Cambria Math" panose="02040503050406030204" pitchFamily="18" charset="0"/>
                              </a:rPr>
                              <m:t>=</m:t>
                            </m:r>
                            <m:r>
                              <a:rPr lang="es-EC" sz="2000" i="1">
                                <a:latin typeface="Cambria Math" panose="02040503050406030204" pitchFamily="18" charset="0"/>
                              </a:rPr>
                              <m:t>𝑎𝑡𝑎𝑛</m:t>
                            </m:r>
                            <m:r>
                              <a:rPr lang="es-EC" sz="2000" i="0">
                                <a:latin typeface="Cambria Math" panose="02040503050406030204" pitchFamily="18" charset="0"/>
                              </a:rPr>
                              <m:t>2(</m:t>
                            </m:r>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23</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13</m:t>
                                </m:r>
                              </m:sub>
                            </m:sSub>
                          </m:e>
                        </m:d>
                      </m:oMath>
                    </m:oMathPara>
                  </a14:m>
                  <a:endParaRPr lang="es-EC" sz="2000" dirty="0"/>
                </a:p>
              </p:txBody>
            </p:sp>
          </mc:Choice>
          <mc:Fallback xmlns="">
            <p:sp>
              <p:nvSpPr>
                <p:cNvPr id="18" name="Rectángulo 17">
                  <a:extLst>
                    <a:ext uri="{FF2B5EF4-FFF2-40B4-BE49-F238E27FC236}">
                      <a16:creationId xmlns:a16="http://schemas.microsoft.com/office/drawing/2014/main" id="{57983626-E048-46A5-B609-4B8E51EB9173}"/>
                    </a:ext>
                  </a:extLst>
                </p:cNvPr>
                <p:cNvSpPr>
                  <a:spLocks noRot="1" noChangeAspect="1" noMove="1" noResize="1" noEditPoints="1" noAdjustHandles="1" noChangeArrowheads="1" noChangeShapeType="1" noTextEdit="1"/>
                </p:cNvSpPr>
                <p:nvPr/>
              </p:nvSpPr>
              <p:spPr>
                <a:xfrm>
                  <a:off x="4946395" y="4090607"/>
                  <a:ext cx="3134512" cy="400110"/>
                </a:xfrm>
                <a:prstGeom prst="rect">
                  <a:avLst/>
                </a:prstGeom>
                <a:blipFill>
                  <a:blip r:embed="rId11"/>
                  <a:stretch>
                    <a:fillRect t="-125758" r="-18677" b="-18939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9FF81864-069F-4421-9CB9-D44F08C5C4A8}"/>
                    </a:ext>
                  </a:extLst>
                </p:cNvPr>
                <p:cNvSpPr/>
                <p:nvPr/>
              </p:nvSpPr>
              <p:spPr>
                <a:xfrm>
                  <a:off x="4946395" y="4586581"/>
                  <a:ext cx="4268220" cy="5529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r>
                                  <a:rPr lang="es-EC" sz="2000" i="1">
                                    <a:latin typeface="Cambria Math" panose="02040503050406030204" pitchFamily="18" charset="0"/>
                                  </a:rPr>
                                  <m:t>𝑞</m:t>
                                </m:r>
                              </m:e>
                              <m:sub>
                                <m:r>
                                  <a:rPr lang="es-EC" sz="2000" i="0">
                                    <a:latin typeface="Cambria Math" panose="02040503050406030204" pitchFamily="18" charset="0"/>
                                  </a:rPr>
                                  <m:t>6</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𝜃</m:t>
                                </m:r>
                              </m:e>
                              <m:sub>
                                <m:r>
                                  <a:rPr lang="es-EC" sz="2000" i="1">
                                    <a:latin typeface="Cambria Math" panose="02040503050406030204" pitchFamily="18" charset="0"/>
                                  </a:rPr>
                                  <m:t>𝑚</m:t>
                                </m:r>
                              </m:sub>
                            </m:sSub>
                            <m:r>
                              <a:rPr lang="es-EC" sz="2000" i="0">
                                <a:latin typeface="Cambria Math" panose="02040503050406030204" pitchFamily="18" charset="0"/>
                              </a:rPr>
                              <m:t>=−</m:t>
                            </m:r>
                            <m:r>
                              <a:rPr lang="es-EC" sz="2000" i="1">
                                <a:latin typeface="Cambria Math" panose="02040503050406030204" pitchFamily="18" charset="0"/>
                              </a:rPr>
                              <m:t>𝑎𝑡𝑎𝑛</m:t>
                            </m:r>
                            <m:r>
                              <a:rPr lang="es-EC" sz="2000" i="0">
                                <a:latin typeface="Cambria Math" panose="02040503050406030204" pitchFamily="18" charset="0"/>
                              </a:rPr>
                              <m:t>2(</m:t>
                            </m:r>
                            <m:rad>
                              <m:radPr>
                                <m:degHide m:val="on"/>
                                <m:ctrlPr>
                                  <a:rPr lang="es-EC" sz="2000" i="1">
                                    <a:latin typeface="Cambria Math" panose="02040503050406030204" pitchFamily="18" charset="0"/>
                                  </a:rPr>
                                </m:ctrlPr>
                              </m:radPr>
                              <m:deg/>
                              <m:e>
                                <m:r>
                                  <a:rPr lang="es-EC" sz="2000" i="0">
                                    <a:latin typeface="Cambria Math" panose="02040503050406030204" pitchFamily="18" charset="0"/>
                                  </a:rPr>
                                  <m:t>1−</m:t>
                                </m:r>
                                <m:sSup>
                                  <m:sSupPr>
                                    <m:ctrlPr>
                                      <a:rPr lang="es-EC" sz="2000" i="1">
                                        <a:latin typeface="Cambria Math" panose="02040503050406030204" pitchFamily="18" charset="0"/>
                                      </a:rPr>
                                    </m:ctrlPr>
                                  </m:sSupPr>
                                  <m:e>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33</m:t>
                                        </m:r>
                                      </m:sub>
                                    </m:sSub>
                                  </m:e>
                                  <m:sup>
                                    <m:r>
                                      <a:rPr lang="es-EC" sz="2000" i="0">
                                        <a:latin typeface="Cambria Math" panose="02040503050406030204" pitchFamily="18" charset="0"/>
                                      </a:rPr>
                                      <m:t>2</m:t>
                                    </m:r>
                                  </m:sup>
                                </m:sSup>
                              </m:e>
                            </m:rad>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33</m:t>
                                </m:r>
                              </m:sub>
                            </m:sSub>
                          </m:e>
                        </m:d>
                      </m:oMath>
                    </m:oMathPara>
                  </a14:m>
                  <a:endParaRPr lang="es-EC" sz="2000" dirty="0"/>
                </a:p>
              </p:txBody>
            </p:sp>
          </mc:Choice>
          <mc:Fallback xmlns="">
            <p:sp>
              <p:nvSpPr>
                <p:cNvPr id="19" name="Rectángulo 18">
                  <a:extLst>
                    <a:ext uri="{FF2B5EF4-FFF2-40B4-BE49-F238E27FC236}">
                      <a16:creationId xmlns:a16="http://schemas.microsoft.com/office/drawing/2014/main" id="{F608B89C-3802-4124-BAB6-9E22D5B4B1AF}"/>
                    </a:ext>
                  </a:extLst>
                </p:cNvPr>
                <p:cNvSpPr>
                  <a:spLocks noRot="1" noChangeAspect="1" noMove="1" noResize="1" noEditPoints="1" noAdjustHandles="1" noChangeArrowheads="1" noChangeShapeType="1" noTextEdit="1"/>
                </p:cNvSpPr>
                <p:nvPr/>
              </p:nvSpPr>
              <p:spPr>
                <a:xfrm>
                  <a:off x="4946395" y="4586581"/>
                  <a:ext cx="4268220" cy="552972"/>
                </a:xfrm>
                <a:prstGeom prst="rect">
                  <a:avLst/>
                </a:prstGeom>
                <a:blipFill>
                  <a:blip r:embed="rId1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883FF731-1BF9-4657-B9D7-F551A200E9BE}"/>
                    </a:ext>
                  </a:extLst>
                </p:cNvPr>
                <p:cNvSpPr/>
                <p:nvPr/>
              </p:nvSpPr>
              <p:spPr>
                <a:xfrm>
                  <a:off x="4946395" y="5235417"/>
                  <a:ext cx="333924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r>
                                  <a:rPr lang="es-EC" sz="2000" i="1">
                                    <a:latin typeface="Cambria Math" panose="02040503050406030204" pitchFamily="18" charset="0"/>
                                  </a:rPr>
                                  <m:t>𝑞</m:t>
                                </m:r>
                              </m:e>
                              <m:sub>
                                <m:r>
                                  <a:rPr lang="es-EC" sz="2000" i="0">
                                    <a:latin typeface="Cambria Math" panose="02040503050406030204" pitchFamily="18" charset="0"/>
                                  </a:rPr>
                                  <m:t>7</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𝜓</m:t>
                                </m:r>
                              </m:e>
                              <m:sub>
                                <m:r>
                                  <a:rPr lang="es-EC" sz="2000" i="1">
                                    <a:latin typeface="Cambria Math" panose="02040503050406030204" pitchFamily="18" charset="0"/>
                                  </a:rPr>
                                  <m:t>𝑚</m:t>
                                </m:r>
                              </m:sub>
                            </m:sSub>
                            <m:r>
                              <a:rPr lang="es-EC" sz="2000" i="0">
                                <a:latin typeface="Cambria Math" panose="02040503050406030204" pitchFamily="18" charset="0"/>
                              </a:rPr>
                              <m:t>=</m:t>
                            </m:r>
                            <m:r>
                              <a:rPr lang="es-EC" sz="2000" i="1">
                                <a:latin typeface="Cambria Math" panose="02040503050406030204" pitchFamily="18" charset="0"/>
                              </a:rPr>
                              <m:t>𝑎𝑡𝑎𝑛</m:t>
                            </m:r>
                            <m:r>
                              <a:rPr lang="es-EC" sz="2000" i="0">
                                <a:latin typeface="Cambria Math" panose="02040503050406030204" pitchFamily="18" charset="0"/>
                              </a:rPr>
                              <m:t>2(</m:t>
                            </m:r>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32</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31</m:t>
                                </m:r>
                              </m:sub>
                            </m:sSub>
                          </m:e>
                        </m:d>
                      </m:oMath>
                    </m:oMathPara>
                  </a14:m>
                  <a:endParaRPr lang="es-EC" sz="2000" dirty="0"/>
                </a:p>
              </p:txBody>
            </p:sp>
          </mc:Choice>
          <mc:Fallback xmlns="">
            <p:sp>
              <p:nvSpPr>
                <p:cNvPr id="20" name="Rectángulo 19">
                  <a:extLst>
                    <a:ext uri="{FF2B5EF4-FFF2-40B4-BE49-F238E27FC236}">
                      <a16:creationId xmlns:a16="http://schemas.microsoft.com/office/drawing/2014/main" id="{3732A680-2478-43AF-A17E-F1FD211E5BD6}"/>
                    </a:ext>
                  </a:extLst>
                </p:cNvPr>
                <p:cNvSpPr>
                  <a:spLocks noRot="1" noChangeAspect="1" noMove="1" noResize="1" noEditPoints="1" noAdjustHandles="1" noChangeArrowheads="1" noChangeShapeType="1" noTextEdit="1"/>
                </p:cNvSpPr>
                <p:nvPr/>
              </p:nvSpPr>
              <p:spPr>
                <a:xfrm>
                  <a:off x="4946395" y="5235417"/>
                  <a:ext cx="3339247" cy="400110"/>
                </a:xfrm>
                <a:prstGeom prst="rect">
                  <a:avLst/>
                </a:prstGeom>
                <a:blipFill>
                  <a:blip r:embed="rId13"/>
                  <a:stretch>
                    <a:fillRect t="-125758" r="-17550" b="-189394"/>
                  </a:stretch>
                </a:blipFill>
              </p:spPr>
              <p:txBody>
                <a:bodyPr/>
                <a:lstStyle/>
                <a:p>
                  <a:r>
                    <a:rPr lang="es-EC">
                      <a:noFill/>
                    </a:rPr>
                    <a:t> </a:t>
                  </a:r>
                </a:p>
              </p:txBody>
            </p:sp>
          </mc:Fallback>
        </mc:AlternateContent>
      </p:grp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DEBCE9FD-DD42-439D-82FA-522FF4C0131A}"/>
                  </a:ext>
                </a:extLst>
              </p:cNvPr>
              <p:cNvSpPr/>
              <p:nvPr/>
            </p:nvSpPr>
            <p:spPr>
              <a:xfrm>
                <a:off x="5036633" y="2923669"/>
                <a:ext cx="2658292" cy="906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sz="2000" i="1">
                              <a:latin typeface="Cambria Math" panose="02040503050406030204" pitchFamily="18" charset="0"/>
                            </a:rPr>
                          </m:ctrlPr>
                        </m:sSubSupPr>
                        <m:e>
                          <m:r>
                            <a:rPr lang="es-EC" sz="2000" i="1">
                              <a:latin typeface="Cambria Math" panose="02040503050406030204" pitchFamily="18" charset="0"/>
                            </a:rPr>
                            <m:t>𝑅</m:t>
                          </m:r>
                        </m:e>
                        <m:sub>
                          <m:r>
                            <a:rPr lang="es-EC" sz="2000" i="0">
                              <a:latin typeface="Cambria Math" panose="02040503050406030204" pitchFamily="18" charset="0"/>
                            </a:rPr>
                            <m:t>8</m:t>
                          </m:r>
                        </m:sub>
                        <m:sup>
                          <m:r>
                            <a:rPr lang="es-EC" sz="2000" i="0">
                              <a:latin typeface="Cambria Math" panose="02040503050406030204" pitchFamily="18" charset="0"/>
                            </a:rPr>
                            <m:t>5</m:t>
                          </m:r>
                        </m:sup>
                      </m:sSubSup>
                      <m:r>
                        <a:rPr lang="es-EC" sz="2000" i="0">
                          <a:latin typeface="Cambria Math" panose="02040503050406030204" pitchFamily="18" charset="0"/>
                        </a:rPr>
                        <m:t>=</m:t>
                      </m:r>
                      <m:d>
                        <m:dPr>
                          <m:begChr m:val="["/>
                          <m:endChr m:val="]"/>
                          <m:ctrlPr>
                            <a:rPr lang="es-EC" sz="2000" i="1">
                              <a:latin typeface="Cambria Math" panose="02040503050406030204" pitchFamily="18" charset="0"/>
                            </a:rPr>
                          </m:ctrlPr>
                        </m:dPr>
                        <m:e>
                          <m:r>
                            <a:rPr lang="es-EC" sz="2000" i="0">
                              <a:latin typeface="Cambria Math" panose="02040503050406030204" pitchFamily="18" charset="0"/>
                            </a:rPr>
                            <m:t> </m:t>
                          </m:r>
                          <m:m>
                            <m:mPr>
                              <m:plcHide m:val="on"/>
                              <m:mcs>
                                <m:mc>
                                  <m:mcPr>
                                    <m:count m:val="3"/>
                                    <m:mcJc m:val="center"/>
                                  </m:mcPr>
                                </m:mc>
                              </m:mcs>
                              <m:ctrlPr>
                                <a:rPr lang="es-EC" sz="2000" i="1">
                                  <a:latin typeface="Cambria Math" panose="02040503050406030204" pitchFamily="18" charset="0"/>
                                </a:rPr>
                              </m:ctrlPr>
                            </m:mPr>
                            <m:mr>
                              <m:e>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11</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12</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13</m:t>
                                    </m:r>
                                  </m:sub>
                                </m:sSub>
                              </m:e>
                            </m:mr>
                            <m:mr>
                              <m:e>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21</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22</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23</m:t>
                                    </m:r>
                                  </m:sub>
                                </m:sSub>
                              </m:e>
                            </m:mr>
                            <m:mr>
                              <m:e>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31</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32</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𝑟</m:t>
                                    </m:r>
                                  </m:e>
                                  <m:sub>
                                    <m:r>
                                      <a:rPr lang="es-EC" sz="2000" i="0">
                                        <a:latin typeface="Cambria Math" panose="02040503050406030204" pitchFamily="18" charset="0"/>
                                      </a:rPr>
                                      <m:t>33</m:t>
                                    </m:r>
                                  </m:sub>
                                </m:sSub>
                              </m:e>
                            </m:mr>
                          </m:m>
                          <m:r>
                            <a:rPr lang="es-EC" sz="2000" i="0">
                              <a:latin typeface="Cambria Math" panose="02040503050406030204" pitchFamily="18" charset="0"/>
                            </a:rPr>
                            <m:t> </m:t>
                          </m:r>
                        </m:e>
                      </m:d>
                    </m:oMath>
                  </m:oMathPara>
                </a14:m>
                <a:endParaRPr lang="es-EC" sz="2000" dirty="0"/>
              </a:p>
            </p:txBody>
          </p:sp>
        </mc:Choice>
        <mc:Fallback xmlns="">
          <p:sp>
            <p:nvSpPr>
              <p:cNvPr id="15" name="Rectángulo 14">
                <a:extLst>
                  <a:ext uri="{FF2B5EF4-FFF2-40B4-BE49-F238E27FC236}">
                    <a16:creationId xmlns:a16="http://schemas.microsoft.com/office/drawing/2014/main" id="{DEBCE9FD-DD42-439D-82FA-522FF4C0131A}"/>
                  </a:ext>
                </a:extLst>
              </p:cNvPr>
              <p:cNvSpPr>
                <a:spLocks noRot="1" noChangeAspect="1" noMove="1" noResize="1" noEditPoints="1" noAdjustHandles="1" noChangeArrowheads="1" noChangeShapeType="1" noTextEdit="1"/>
              </p:cNvSpPr>
              <p:nvPr/>
            </p:nvSpPr>
            <p:spPr>
              <a:xfrm>
                <a:off x="5036633" y="2923669"/>
                <a:ext cx="2658292" cy="906980"/>
              </a:xfrm>
              <a:prstGeom prst="rect">
                <a:avLst/>
              </a:prstGeom>
              <a:blipFill>
                <a:blip r:embed="rId1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5877D346-7084-4C2B-8A30-579A7B8D46B7}"/>
                  </a:ext>
                </a:extLst>
              </p:cNvPr>
              <p:cNvSpPr/>
              <p:nvPr/>
            </p:nvSpPr>
            <p:spPr>
              <a:xfrm>
                <a:off x="4584384" y="2352729"/>
                <a:ext cx="1323119" cy="414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𝑅</m:t>
                      </m:r>
                      <m:r>
                        <a:rPr lang="es-EC" sz="2000" i="0">
                          <a:latin typeface="Cambria Math" panose="02040503050406030204" pitchFamily="18" charset="0"/>
                        </a:rPr>
                        <m:t>=</m:t>
                      </m:r>
                      <m:sSubSup>
                        <m:sSubSupPr>
                          <m:ctrlPr>
                            <a:rPr lang="es-EC" sz="2000" i="1">
                              <a:latin typeface="Cambria Math" panose="02040503050406030204" pitchFamily="18" charset="0"/>
                            </a:rPr>
                          </m:ctrlPr>
                        </m:sSubSupPr>
                        <m:e>
                          <m:r>
                            <a:rPr lang="es-EC" sz="2000" i="1">
                              <a:latin typeface="Cambria Math" panose="02040503050406030204" pitchFamily="18" charset="0"/>
                            </a:rPr>
                            <m:t>𝑅</m:t>
                          </m:r>
                        </m:e>
                        <m:sub>
                          <m:r>
                            <a:rPr lang="es-EC" sz="2000" i="0">
                              <a:latin typeface="Cambria Math" panose="02040503050406030204" pitchFamily="18" charset="0"/>
                            </a:rPr>
                            <m:t>5</m:t>
                          </m:r>
                        </m:sub>
                        <m:sup>
                          <m:r>
                            <a:rPr lang="es-EC" sz="2000" i="0">
                              <a:latin typeface="Cambria Math" panose="02040503050406030204" pitchFamily="18" charset="0"/>
                            </a:rPr>
                            <m:t>0</m:t>
                          </m:r>
                        </m:sup>
                      </m:sSubSup>
                      <m:sSubSup>
                        <m:sSubSupPr>
                          <m:ctrlPr>
                            <a:rPr lang="es-EC" sz="2000" i="1">
                              <a:latin typeface="Cambria Math" panose="02040503050406030204" pitchFamily="18" charset="0"/>
                            </a:rPr>
                          </m:ctrlPr>
                        </m:sSubSupPr>
                        <m:e>
                          <m:r>
                            <a:rPr lang="es-EC" sz="2000" i="1">
                              <a:latin typeface="Cambria Math" panose="02040503050406030204" pitchFamily="18" charset="0"/>
                            </a:rPr>
                            <m:t>𝑅</m:t>
                          </m:r>
                        </m:e>
                        <m:sub>
                          <m:r>
                            <a:rPr lang="es-EC" sz="2000" i="0">
                              <a:latin typeface="Cambria Math" panose="02040503050406030204" pitchFamily="18" charset="0"/>
                            </a:rPr>
                            <m:t>8</m:t>
                          </m:r>
                        </m:sub>
                        <m:sup>
                          <m:r>
                            <a:rPr lang="es-EC" sz="2000" i="0">
                              <a:latin typeface="Cambria Math" panose="02040503050406030204" pitchFamily="18" charset="0"/>
                            </a:rPr>
                            <m:t>5</m:t>
                          </m:r>
                        </m:sup>
                      </m:sSubSup>
                    </m:oMath>
                  </m:oMathPara>
                </a14:m>
                <a:endParaRPr lang="es-EC" sz="2000" dirty="0"/>
              </a:p>
            </p:txBody>
          </p:sp>
        </mc:Choice>
        <mc:Fallback xmlns="">
          <p:sp>
            <p:nvSpPr>
              <p:cNvPr id="16" name="Rectángulo 15">
                <a:extLst>
                  <a:ext uri="{FF2B5EF4-FFF2-40B4-BE49-F238E27FC236}">
                    <a16:creationId xmlns:a16="http://schemas.microsoft.com/office/drawing/2014/main" id="{5877D346-7084-4C2B-8A30-579A7B8D46B7}"/>
                  </a:ext>
                </a:extLst>
              </p:cNvPr>
              <p:cNvSpPr>
                <a:spLocks noRot="1" noChangeAspect="1" noMove="1" noResize="1" noEditPoints="1" noAdjustHandles="1" noChangeArrowheads="1" noChangeShapeType="1" noTextEdit="1"/>
              </p:cNvSpPr>
              <p:nvPr/>
            </p:nvSpPr>
            <p:spPr>
              <a:xfrm>
                <a:off x="4584384" y="2352729"/>
                <a:ext cx="1323119" cy="414665"/>
              </a:xfrm>
              <a:prstGeom prst="rect">
                <a:avLst/>
              </a:prstGeom>
              <a:blipFill>
                <a:blip r:embed="rId15"/>
                <a:stretch>
                  <a:fillRect b="-2941"/>
                </a:stretch>
              </a:blipFill>
            </p:spPr>
            <p:txBody>
              <a:bodyPr/>
              <a:lstStyle/>
              <a:p>
                <a:r>
                  <a:rPr lang="es-EC">
                    <a:noFill/>
                  </a:rPr>
                  <a:t> </a:t>
                </a:r>
              </a:p>
            </p:txBody>
          </p:sp>
        </mc:Fallback>
      </mc:AlternateContent>
      <p:cxnSp>
        <p:nvCxnSpPr>
          <p:cNvPr id="17" name="Conector recto de flecha 16">
            <a:extLst>
              <a:ext uri="{FF2B5EF4-FFF2-40B4-BE49-F238E27FC236}">
                <a16:creationId xmlns:a16="http://schemas.microsoft.com/office/drawing/2014/main" id="{A9FE902C-6B75-454F-BCEF-A889C2B1E90D}"/>
              </a:ext>
            </a:extLst>
          </p:cNvPr>
          <p:cNvCxnSpPr/>
          <p:nvPr/>
        </p:nvCxnSpPr>
        <p:spPr>
          <a:xfrm>
            <a:off x="5936364" y="2566351"/>
            <a:ext cx="578895" cy="0"/>
          </a:xfrm>
          <a:prstGeom prst="straightConnector1">
            <a:avLst/>
          </a:prstGeom>
          <a:ln>
            <a:solidFill>
              <a:srgbClr val="0070C0"/>
            </a:solidFill>
            <a:tailEnd type="triangle"/>
          </a:ln>
        </p:spPr>
        <p:style>
          <a:lnRef idx="3">
            <a:schemeClr val="accent1"/>
          </a:lnRef>
          <a:fillRef idx="0">
            <a:schemeClr val="accent1"/>
          </a:fillRef>
          <a:effectRef idx="2">
            <a:schemeClr val="accent1"/>
          </a:effectRef>
          <a:fontRef idx="minor">
            <a:schemeClr val="tx1"/>
          </a:fontRef>
        </p:style>
      </p:cxnSp>
      <p:pic>
        <p:nvPicPr>
          <p:cNvPr id="18" name="Imagen 17">
            <a:extLst>
              <a:ext uri="{FF2B5EF4-FFF2-40B4-BE49-F238E27FC236}">
                <a16:creationId xmlns:a16="http://schemas.microsoft.com/office/drawing/2014/main" id="{B6DD9B0B-9523-4601-BC11-FA106B6D0CA6}"/>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grpSp>
        <p:nvGrpSpPr>
          <p:cNvPr id="19" name="Grupo 18">
            <a:extLst>
              <a:ext uri="{FF2B5EF4-FFF2-40B4-BE49-F238E27FC236}">
                <a16:creationId xmlns:a16="http://schemas.microsoft.com/office/drawing/2014/main" id="{AE43B2AA-FB53-4EF0-86D9-8070A15A38FE}"/>
              </a:ext>
            </a:extLst>
          </p:cNvPr>
          <p:cNvGrpSpPr/>
          <p:nvPr/>
        </p:nvGrpSpPr>
        <p:grpSpPr>
          <a:xfrm>
            <a:off x="8991298" y="1992853"/>
            <a:ext cx="2535684" cy="2150234"/>
            <a:chOff x="9080326" y="2119389"/>
            <a:chExt cx="2061293" cy="1747955"/>
          </a:xfrm>
        </p:grpSpPr>
        <p:pic>
          <p:nvPicPr>
            <p:cNvPr id="20" name="Picture 2" descr="Resultado de imagen para spherical wrist">
              <a:extLst>
                <a:ext uri="{FF2B5EF4-FFF2-40B4-BE49-F238E27FC236}">
                  <a16:creationId xmlns:a16="http://schemas.microsoft.com/office/drawing/2014/main" id="{A0EC091D-F6BD-49CC-A243-EBB5B1CF217D}"/>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rot="2909054">
              <a:off x="9434547" y="2160273"/>
              <a:ext cx="1747955" cy="16661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Rectángulo 20">
                  <a:extLst>
                    <a:ext uri="{FF2B5EF4-FFF2-40B4-BE49-F238E27FC236}">
                      <a16:creationId xmlns:a16="http://schemas.microsoft.com/office/drawing/2014/main" id="{DC45FC1F-2079-420E-93A9-CB49FFB1DB46}"/>
                    </a:ext>
                  </a:extLst>
                </p:cNvPr>
                <p:cNvSpPr/>
                <p:nvPr/>
              </p:nvSpPr>
              <p:spPr>
                <a:xfrm>
                  <a:off x="9080326" y="3098248"/>
                  <a:ext cx="41620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𝜙</m:t>
                        </m:r>
                      </m:oMath>
                    </m:oMathPara>
                  </a14:m>
                  <a:endParaRPr lang="es-EC" sz="2000" dirty="0"/>
                </a:p>
              </p:txBody>
            </p:sp>
          </mc:Choice>
          <mc:Fallback xmlns="">
            <p:sp>
              <p:nvSpPr>
                <p:cNvPr id="31" name="Rectángulo 30">
                  <a:extLst>
                    <a:ext uri="{FF2B5EF4-FFF2-40B4-BE49-F238E27FC236}">
                      <a16:creationId xmlns:a16="http://schemas.microsoft.com/office/drawing/2014/main" id="{A944DA09-DF4F-43F4-AF45-B1C74EF890B5}"/>
                    </a:ext>
                  </a:extLst>
                </p:cNvPr>
                <p:cNvSpPr>
                  <a:spLocks noRot="1" noChangeAspect="1" noMove="1" noResize="1" noEditPoints="1" noAdjustHandles="1" noChangeArrowheads="1" noChangeShapeType="1" noTextEdit="1"/>
                </p:cNvSpPr>
                <p:nvPr/>
              </p:nvSpPr>
              <p:spPr>
                <a:xfrm>
                  <a:off x="9080326" y="3098248"/>
                  <a:ext cx="416204" cy="400110"/>
                </a:xfrm>
                <a:prstGeom prst="rect">
                  <a:avLst/>
                </a:prstGeom>
                <a:blipFill>
                  <a:blip r:embed="rId1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ángulo 21">
                  <a:extLst>
                    <a:ext uri="{FF2B5EF4-FFF2-40B4-BE49-F238E27FC236}">
                      <a16:creationId xmlns:a16="http://schemas.microsoft.com/office/drawing/2014/main" id="{1B380F76-B706-4F2B-8F9A-B00010F94D60}"/>
                    </a:ext>
                  </a:extLst>
                </p:cNvPr>
                <p:cNvSpPr/>
                <p:nvPr/>
              </p:nvSpPr>
              <p:spPr>
                <a:xfrm>
                  <a:off x="9448402" y="2185760"/>
                  <a:ext cx="38773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𝜃</m:t>
                        </m:r>
                      </m:oMath>
                    </m:oMathPara>
                  </a14:m>
                  <a:endParaRPr lang="es-EC" sz="2000" dirty="0"/>
                </a:p>
              </p:txBody>
            </p:sp>
          </mc:Choice>
          <mc:Fallback xmlns="">
            <p:sp>
              <p:nvSpPr>
                <p:cNvPr id="32" name="Rectángulo 31">
                  <a:extLst>
                    <a:ext uri="{FF2B5EF4-FFF2-40B4-BE49-F238E27FC236}">
                      <a16:creationId xmlns:a16="http://schemas.microsoft.com/office/drawing/2014/main" id="{4E900AEA-FF61-4106-B345-7ED4AEAD6C14}"/>
                    </a:ext>
                  </a:extLst>
                </p:cNvPr>
                <p:cNvSpPr>
                  <a:spLocks noRot="1" noChangeAspect="1" noMove="1" noResize="1" noEditPoints="1" noAdjustHandles="1" noChangeArrowheads="1" noChangeShapeType="1" noTextEdit="1"/>
                </p:cNvSpPr>
                <p:nvPr/>
              </p:nvSpPr>
              <p:spPr>
                <a:xfrm>
                  <a:off x="9448402" y="2185760"/>
                  <a:ext cx="387735" cy="400110"/>
                </a:xfrm>
                <a:prstGeom prst="rect">
                  <a:avLst/>
                </a:prstGeom>
                <a:blipFill>
                  <a:blip r:embed="rId2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A3DAF28F-47BC-44C0-A26C-AC98A5E35CA2}"/>
                    </a:ext>
                  </a:extLst>
                </p:cNvPr>
                <p:cNvSpPr/>
                <p:nvPr/>
              </p:nvSpPr>
              <p:spPr>
                <a:xfrm>
                  <a:off x="10257719" y="3221342"/>
                  <a:ext cx="42088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𝜓</m:t>
                        </m:r>
                      </m:oMath>
                    </m:oMathPara>
                  </a14:m>
                  <a:endParaRPr lang="es-EC" sz="2000" dirty="0"/>
                </a:p>
              </p:txBody>
            </p:sp>
          </mc:Choice>
          <mc:Fallback xmlns="">
            <p:sp>
              <p:nvSpPr>
                <p:cNvPr id="33" name="Rectángulo 32">
                  <a:extLst>
                    <a:ext uri="{FF2B5EF4-FFF2-40B4-BE49-F238E27FC236}">
                      <a16:creationId xmlns:a16="http://schemas.microsoft.com/office/drawing/2014/main" id="{BE8811D3-9E3F-4B0A-AB44-C3BFC34A703D}"/>
                    </a:ext>
                  </a:extLst>
                </p:cNvPr>
                <p:cNvSpPr>
                  <a:spLocks noRot="1" noChangeAspect="1" noMove="1" noResize="1" noEditPoints="1" noAdjustHandles="1" noChangeArrowheads="1" noChangeShapeType="1" noTextEdit="1"/>
                </p:cNvSpPr>
                <p:nvPr/>
              </p:nvSpPr>
              <p:spPr>
                <a:xfrm>
                  <a:off x="10257719" y="3221342"/>
                  <a:ext cx="420884" cy="400110"/>
                </a:xfrm>
                <a:prstGeom prst="rect">
                  <a:avLst/>
                </a:prstGeom>
                <a:blipFill>
                  <a:blip r:embed="rId21"/>
                  <a:stretch>
                    <a:fillRect/>
                  </a:stretch>
                </a:blipFill>
              </p:spPr>
              <p:txBody>
                <a:bodyPr/>
                <a:lstStyle/>
                <a:p>
                  <a:r>
                    <a:rPr lang="es-EC">
                      <a:noFill/>
                    </a:rPr>
                    <a:t> </a:t>
                  </a:r>
                </a:p>
              </p:txBody>
            </p:sp>
          </mc:Fallback>
        </mc:AlternateContent>
      </p:grpSp>
    </p:spTree>
    <p:extLst>
      <p:ext uri="{BB962C8B-B14F-4D97-AF65-F5344CB8AC3E}">
        <p14:creationId xmlns:p14="http://schemas.microsoft.com/office/powerpoint/2010/main" val="2325074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6618" y="182880"/>
            <a:ext cx="9466406" cy="1091737"/>
          </a:xfrm>
        </p:spPr>
        <p:txBody>
          <a:bodyPr>
            <a:normAutofit/>
          </a:bodyPr>
          <a:lstStyle/>
          <a:p>
            <a:pPr algn="l"/>
            <a:r>
              <a:rPr lang="es-EC" sz="3200" b="1" dirty="0"/>
              <a:t>Adecuación del torso robótico</a:t>
            </a:r>
          </a:p>
        </p:txBody>
      </p:sp>
      <p:sp>
        <p:nvSpPr>
          <p:cNvPr id="3" name="Marcador de contenido 2"/>
          <p:cNvSpPr>
            <a:spLocks noGrp="1"/>
          </p:cNvSpPr>
          <p:nvPr>
            <p:ph idx="1"/>
          </p:nvPr>
        </p:nvSpPr>
        <p:spPr>
          <a:xfrm>
            <a:off x="1484311" y="1168441"/>
            <a:ext cx="10018713" cy="5027639"/>
          </a:xfrm>
        </p:spPr>
        <p:txBody>
          <a:bodyPr anchor="t" anchorCtr="0">
            <a:normAutofit/>
          </a:bodyPr>
          <a:lstStyle/>
          <a:p>
            <a:pPr algn="just"/>
            <a:r>
              <a:rPr lang="es-EC" b="1" dirty="0"/>
              <a:t>Repotenciación:</a:t>
            </a:r>
            <a:endParaRPr lang="es-EC" dirty="0"/>
          </a:p>
          <a:p>
            <a:pPr marL="273050" indent="0" algn="just">
              <a:buNone/>
            </a:pPr>
            <a:r>
              <a:rPr lang="es-EC" sz="2000" dirty="0"/>
              <a:t>Se realizó un análisis de carga estática que arrojó que no había la necesidad de reemplazar el motor ubicado en la segunda articulación del brazo por lo que se realizaron las siguientes adecuaciones:</a:t>
            </a:r>
          </a:p>
          <a:p>
            <a:pPr marL="1160463" algn="just">
              <a:buSzPct val="80000"/>
              <a:buFont typeface="Wingdings" panose="05000000000000000000" pitchFamily="2" charset="2"/>
              <a:buChar char="Ø"/>
            </a:pPr>
            <a:r>
              <a:rPr lang="es-EC" sz="2000" dirty="0"/>
              <a:t>Diseño y construcción de una pieza de acople entre el motor y el eslabón correspondiente.</a:t>
            </a:r>
          </a:p>
          <a:p>
            <a:pPr marL="1160463" algn="just">
              <a:buSzPct val="80000"/>
              <a:buFont typeface="Wingdings" panose="05000000000000000000" pitchFamily="2" charset="2"/>
              <a:buChar char="Ø"/>
            </a:pPr>
            <a:r>
              <a:rPr lang="es-EC" sz="2000" dirty="0"/>
              <a:t>Repotenciado del cableado de alimentación de la red de motores.</a:t>
            </a:r>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stretch>
            <a:fillRect/>
          </a:stretch>
        </p:blipFill>
        <p:spPr>
          <a:xfrm>
            <a:off x="3097051" y="4049974"/>
            <a:ext cx="6415441" cy="2741942"/>
          </a:xfrm>
          <a:prstGeom prst="rect">
            <a:avLst/>
          </a:prstGeom>
        </p:spPr>
      </p:pic>
      <p:pic>
        <p:nvPicPr>
          <p:cNvPr id="8" name="Imagen 7">
            <a:extLst>
              <a:ext uri="{FF2B5EF4-FFF2-40B4-BE49-F238E27FC236}">
                <a16:creationId xmlns:a16="http://schemas.microsoft.com/office/drawing/2014/main" id="{CB919574-0477-4125-9B0B-9239F211058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9" name="Picture 2" descr="Resultado de imagen para ESPE MECATRONICA">
            <a:extLst>
              <a:ext uri="{FF2B5EF4-FFF2-40B4-BE49-F238E27FC236}">
                <a16:creationId xmlns:a16="http://schemas.microsoft.com/office/drawing/2014/main" id="{4D7DB5BA-4718-4A14-B800-484EFDF02C4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37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1484310" y="429491"/>
            <a:ext cx="10018713" cy="5361710"/>
          </a:xfrm>
        </p:spPr>
        <p:txBody>
          <a:bodyPr>
            <a:normAutofit/>
          </a:bodyPr>
          <a:lstStyle/>
          <a:p>
            <a:pPr marL="0" indent="0">
              <a:buNone/>
            </a:pPr>
            <a:r>
              <a:rPr lang="es-EC" sz="4000" b="1" dirty="0"/>
              <a:t>OBJETIVO GENERAL:</a:t>
            </a:r>
          </a:p>
          <a:p>
            <a:endParaRPr lang="es-EC" dirty="0"/>
          </a:p>
          <a:p>
            <a:pPr algn="just"/>
            <a:r>
              <a:rPr lang="es-EC" sz="3600" dirty="0"/>
              <a:t>Realizar una comparación experimental de técnicas de teleoperación en un torso robótico mediante el uso de sensores inerciales y técnica de esqueletización.</a:t>
            </a:r>
          </a:p>
        </p:txBody>
      </p:sp>
      <p:pic>
        <p:nvPicPr>
          <p:cNvPr id="4" name="Imagen 3">
            <a:extLst>
              <a:ext uri="{FF2B5EF4-FFF2-40B4-BE49-F238E27FC236}">
                <a16:creationId xmlns:a16="http://schemas.microsoft.com/office/drawing/2014/main" id="{84E58C84-06EB-4A7C-8D3A-6F2B3A27A0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86651" y="5725917"/>
            <a:ext cx="3455966" cy="892565"/>
          </a:xfrm>
          <a:prstGeom prst="rect">
            <a:avLst/>
          </a:prstGeom>
        </p:spPr>
      </p:pic>
      <p:pic>
        <p:nvPicPr>
          <p:cNvPr id="6" name="Picture 2" descr="Resultado de imagen para ESPE MECATRONICA">
            <a:extLst>
              <a:ext uri="{FF2B5EF4-FFF2-40B4-BE49-F238E27FC236}">
                <a16:creationId xmlns:a16="http://schemas.microsoft.com/office/drawing/2014/main" id="{A4473929-8C0B-4D14-957B-89D3440D221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347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332217"/>
            <a:ext cx="10018713" cy="1383687"/>
          </a:xfrm>
        </p:spPr>
        <p:txBody>
          <a:bodyPr anchor="t" anchorCtr="0">
            <a:normAutofit/>
          </a:bodyPr>
          <a:lstStyle/>
          <a:p>
            <a:pPr algn="just"/>
            <a:r>
              <a:rPr lang="es-EC" b="1" dirty="0"/>
              <a:t>Definición de requerimientos:</a:t>
            </a:r>
          </a:p>
          <a:p>
            <a:pPr marL="0" indent="0" algn="just">
              <a:buNone/>
            </a:pPr>
            <a:r>
              <a:rPr lang="es-EC" b="1" dirty="0"/>
              <a:t> </a:t>
            </a:r>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graphicFrame>
        <p:nvGraphicFramePr>
          <p:cNvPr id="4" name="Tabla 3"/>
          <p:cNvGraphicFramePr>
            <a:graphicFrameLocks noGrp="1"/>
          </p:cNvGraphicFramePr>
          <p:nvPr>
            <p:extLst/>
          </p:nvPr>
        </p:nvGraphicFramePr>
        <p:xfrm>
          <a:off x="1982099" y="1910687"/>
          <a:ext cx="8813280" cy="4167558"/>
        </p:xfrm>
        <a:graphic>
          <a:graphicData uri="http://schemas.openxmlformats.org/drawingml/2006/table">
            <a:tbl>
              <a:tblPr firstRow="1" firstCol="1" bandRow="1">
                <a:tableStyleId>{5C22544A-7EE6-4342-B048-85BDC9FD1C3A}</a:tableStyleId>
              </a:tblPr>
              <a:tblGrid>
                <a:gridCol w="6487480">
                  <a:extLst>
                    <a:ext uri="{9D8B030D-6E8A-4147-A177-3AD203B41FA5}">
                      <a16:colId xmlns:a16="http://schemas.microsoft.com/office/drawing/2014/main" val="2809840090"/>
                    </a:ext>
                  </a:extLst>
                </a:gridCol>
                <a:gridCol w="2325800">
                  <a:extLst>
                    <a:ext uri="{9D8B030D-6E8A-4147-A177-3AD203B41FA5}">
                      <a16:colId xmlns:a16="http://schemas.microsoft.com/office/drawing/2014/main" val="2590069124"/>
                    </a:ext>
                  </a:extLst>
                </a:gridCol>
              </a:tblGrid>
              <a:tr h="387809">
                <a:tc>
                  <a:txBody>
                    <a:bodyPr/>
                    <a:lstStyle/>
                    <a:p>
                      <a:pPr marR="30480" indent="5715" algn="ctr">
                        <a:lnSpc>
                          <a:spcPct val="150000"/>
                        </a:lnSpc>
                        <a:spcAft>
                          <a:spcPts val="0"/>
                        </a:spcAft>
                      </a:pPr>
                      <a:r>
                        <a:rPr lang="es-EC" sz="1400" dirty="0">
                          <a:effectLst/>
                        </a:rPr>
                        <a:t>REQUERIMIENTO</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tc>
                  <a:txBody>
                    <a:bodyPr/>
                    <a:lstStyle/>
                    <a:p>
                      <a:pPr marR="30480" indent="5715" algn="ctr">
                        <a:lnSpc>
                          <a:spcPct val="150000"/>
                        </a:lnSpc>
                        <a:spcAft>
                          <a:spcPts val="0"/>
                        </a:spcAft>
                      </a:pPr>
                      <a:r>
                        <a:rPr lang="es-EC" sz="1400">
                          <a:effectLst/>
                        </a:rPr>
                        <a:t>PONDERACIÓN</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extLst>
                  <a:ext uri="{0D108BD9-81ED-4DB2-BD59-A6C34878D82A}">
                    <a16:rowId xmlns:a16="http://schemas.microsoft.com/office/drawing/2014/main" val="3446467738"/>
                  </a:ext>
                </a:extLst>
              </a:tr>
              <a:tr h="581714">
                <a:tc>
                  <a:txBody>
                    <a:bodyPr/>
                    <a:lstStyle/>
                    <a:p>
                      <a:pPr marR="30480" indent="5715" algn="l">
                        <a:lnSpc>
                          <a:spcPct val="150000"/>
                        </a:lnSpc>
                        <a:spcAft>
                          <a:spcPts val="0"/>
                        </a:spcAft>
                      </a:pPr>
                      <a:r>
                        <a:rPr lang="es-EC" sz="1400">
                          <a:effectLst/>
                        </a:rPr>
                        <a:t>Adicionar una articulación con movimiento fluido y un giro de 360 grados en la cintura del robot diseñado por Carvajal y Martínez (Carvajal &amp; Martínez, 2016).</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tc>
                  <a:txBody>
                    <a:bodyPr/>
                    <a:lstStyle/>
                    <a:p>
                      <a:pPr marR="30480" indent="5715" algn="ct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extLst>
                  <a:ext uri="{0D108BD9-81ED-4DB2-BD59-A6C34878D82A}">
                    <a16:rowId xmlns:a16="http://schemas.microsoft.com/office/drawing/2014/main" val="2660381351"/>
                  </a:ext>
                </a:extLst>
              </a:tr>
              <a:tr h="545964">
                <a:tc>
                  <a:txBody>
                    <a:bodyPr/>
                    <a:lstStyle/>
                    <a:p>
                      <a:pPr marR="30480" indent="5715" algn="l">
                        <a:lnSpc>
                          <a:spcPct val="150000"/>
                        </a:lnSpc>
                        <a:spcAft>
                          <a:spcPts val="0"/>
                        </a:spcAft>
                      </a:pPr>
                      <a:r>
                        <a:rPr lang="es-EC" sz="1400" dirty="0">
                          <a:effectLst/>
                        </a:rPr>
                        <a:t>El actuador de dicha articulación deberá ser compatible con el sistema de control ya implementado.</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tc>
                  <a:txBody>
                    <a:bodyPr/>
                    <a:lstStyle/>
                    <a:p>
                      <a:pPr marR="30480" indent="5715" algn="ct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extLst>
                  <a:ext uri="{0D108BD9-81ED-4DB2-BD59-A6C34878D82A}">
                    <a16:rowId xmlns:a16="http://schemas.microsoft.com/office/drawing/2014/main" val="781860829"/>
                  </a:ext>
                </a:extLst>
              </a:tr>
              <a:tr h="581714">
                <a:tc>
                  <a:txBody>
                    <a:bodyPr/>
                    <a:lstStyle/>
                    <a:p>
                      <a:pPr marR="30480" indent="5715" algn="l">
                        <a:lnSpc>
                          <a:spcPct val="150000"/>
                        </a:lnSpc>
                        <a:spcAft>
                          <a:spcPts val="0"/>
                        </a:spcAft>
                      </a:pPr>
                      <a:r>
                        <a:rPr lang="es-EC" sz="1400" dirty="0">
                          <a:effectLst/>
                        </a:rPr>
                        <a:t>Dimensionar el actuador y los componentes mecánicos de modo que aguanten la carga dinámica y estática de la articulación.</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tc>
                  <a:txBody>
                    <a:bodyPr/>
                    <a:lstStyle/>
                    <a:p>
                      <a:pPr marR="30480" indent="5715" algn="ctr">
                        <a:lnSpc>
                          <a:spcPct val="150000"/>
                        </a:lnSpc>
                        <a:spcAft>
                          <a:spcPts val="0"/>
                        </a:spcAft>
                      </a:pPr>
                      <a:r>
                        <a:rPr lang="es-EC" sz="1400">
                          <a:effectLst/>
                        </a:rPr>
                        <a:t>5</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extLst>
                  <a:ext uri="{0D108BD9-81ED-4DB2-BD59-A6C34878D82A}">
                    <a16:rowId xmlns:a16="http://schemas.microsoft.com/office/drawing/2014/main" val="908932329"/>
                  </a:ext>
                </a:extLst>
              </a:tr>
              <a:tr h="581714">
                <a:tc>
                  <a:txBody>
                    <a:bodyPr/>
                    <a:lstStyle/>
                    <a:p>
                      <a:pPr marR="30480" indent="5715" algn="l">
                        <a:lnSpc>
                          <a:spcPct val="150000"/>
                        </a:lnSpc>
                        <a:spcAft>
                          <a:spcPts val="0"/>
                        </a:spcAft>
                      </a:pPr>
                      <a:r>
                        <a:rPr lang="es-EC" sz="1400" dirty="0">
                          <a:effectLst/>
                        </a:rPr>
                        <a:t>Proveer una compuerta de fácil acceso para el mantenimiento del actuador y el acople del mismo con el sistema.</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tc>
                  <a:txBody>
                    <a:bodyPr/>
                    <a:lstStyle/>
                    <a:p>
                      <a:pPr marR="30480" indent="5715" algn="ctr">
                        <a:lnSpc>
                          <a:spcPct val="150000"/>
                        </a:lnSpc>
                        <a:spcAft>
                          <a:spcPts val="0"/>
                        </a:spcAft>
                      </a:pPr>
                      <a:r>
                        <a:rPr lang="es-EC" sz="1400">
                          <a:effectLst/>
                        </a:rPr>
                        <a:t>4</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extLst>
                  <a:ext uri="{0D108BD9-81ED-4DB2-BD59-A6C34878D82A}">
                    <a16:rowId xmlns:a16="http://schemas.microsoft.com/office/drawing/2014/main" val="4178851436"/>
                  </a:ext>
                </a:extLst>
              </a:tr>
              <a:tr h="484762">
                <a:tc>
                  <a:txBody>
                    <a:bodyPr/>
                    <a:lstStyle/>
                    <a:p>
                      <a:pPr marR="30480" indent="5715" algn="l">
                        <a:lnSpc>
                          <a:spcPct val="150000"/>
                        </a:lnSpc>
                        <a:spcAft>
                          <a:spcPts val="0"/>
                        </a:spcAft>
                      </a:pPr>
                      <a:r>
                        <a:rPr lang="es-EC" sz="1400">
                          <a:effectLst/>
                        </a:rPr>
                        <a:t>Ocultar el cableado existente y el necesario para la implementación.</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tc>
                  <a:txBody>
                    <a:bodyPr/>
                    <a:lstStyle/>
                    <a:p>
                      <a:pPr marR="30480" indent="5715" algn="ctr">
                        <a:lnSpc>
                          <a:spcPct val="150000"/>
                        </a:lnSpc>
                        <a:spcAft>
                          <a:spcPts val="0"/>
                        </a:spcAft>
                      </a:pPr>
                      <a:r>
                        <a:rPr lang="es-EC" sz="1400">
                          <a:effectLst/>
                        </a:rPr>
                        <a:t>3</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extLst>
                  <a:ext uri="{0D108BD9-81ED-4DB2-BD59-A6C34878D82A}">
                    <a16:rowId xmlns:a16="http://schemas.microsoft.com/office/drawing/2014/main" val="2501888942"/>
                  </a:ext>
                </a:extLst>
              </a:tr>
              <a:tr h="734667">
                <a:tc>
                  <a:txBody>
                    <a:bodyPr/>
                    <a:lstStyle/>
                    <a:p>
                      <a:pPr marR="30480" indent="5715" algn="l">
                        <a:lnSpc>
                          <a:spcPct val="150000"/>
                        </a:lnSpc>
                        <a:spcAft>
                          <a:spcPts val="0"/>
                        </a:spcAft>
                      </a:pPr>
                      <a:r>
                        <a:rPr lang="es-EC" sz="1400">
                          <a:effectLst/>
                        </a:rPr>
                        <a:t>El diseño final debe tener una buena apariencia estética, ocultando los elementos mecánicos implementados con el fin de darle una apariencia humanoide.</a:t>
                      </a:r>
                      <a:endPar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tc>
                  <a:txBody>
                    <a:bodyPr/>
                    <a:lstStyle/>
                    <a:p>
                      <a:pPr marR="30480" indent="5715" algn="ctr">
                        <a:lnSpc>
                          <a:spcPct val="150000"/>
                        </a:lnSpc>
                        <a:spcAft>
                          <a:spcPts val="0"/>
                        </a:spcAft>
                      </a:pPr>
                      <a:r>
                        <a:rPr lang="es-EC" sz="1400" dirty="0">
                          <a:effectLst/>
                        </a:rPr>
                        <a:t>3</a:t>
                      </a:r>
                      <a:endPar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329" marR="49329" marT="0" marB="0"/>
                </a:tc>
                <a:extLst>
                  <a:ext uri="{0D108BD9-81ED-4DB2-BD59-A6C34878D82A}">
                    <a16:rowId xmlns:a16="http://schemas.microsoft.com/office/drawing/2014/main" val="1615314920"/>
                  </a:ext>
                </a:extLst>
              </a:tr>
            </a:tbl>
          </a:graphicData>
        </a:graphic>
      </p:graphicFrame>
      <p:sp>
        <p:nvSpPr>
          <p:cNvPr id="8" name="Título 1">
            <a:extLst>
              <a:ext uri="{FF2B5EF4-FFF2-40B4-BE49-F238E27FC236}">
                <a16:creationId xmlns:a16="http://schemas.microsoft.com/office/drawing/2014/main" id="{BB069E1F-3C28-490F-99E6-9A2D11EF6528}"/>
              </a:ext>
            </a:extLst>
          </p:cNvPr>
          <p:cNvSpPr>
            <a:spLocks noGrp="1"/>
          </p:cNvSpPr>
          <p:nvPr>
            <p:ph type="title"/>
          </p:nvPr>
        </p:nvSpPr>
        <p:spPr>
          <a:xfrm>
            <a:off x="2036618" y="182880"/>
            <a:ext cx="9466406" cy="1091737"/>
          </a:xfrm>
        </p:spPr>
        <p:txBody>
          <a:bodyPr>
            <a:normAutofit/>
          </a:bodyPr>
          <a:lstStyle/>
          <a:p>
            <a:pPr algn="l"/>
            <a:r>
              <a:rPr lang="es-EC" sz="3200" b="1" dirty="0"/>
              <a:t>Adecuación del torso robótico</a:t>
            </a:r>
          </a:p>
        </p:txBody>
      </p:sp>
      <p:pic>
        <p:nvPicPr>
          <p:cNvPr id="9" name="Imagen 8">
            <a:extLst>
              <a:ext uri="{FF2B5EF4-FFF2-40B4-BE49-F238E27FC236}">
                <a16:creationId xmlns:a16="http://schemas.microsoft.com/office/drawing/2014/main" id="{73110516-F18A-4218-B018-2091CBD94C4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0" name="Picture 2" descr="Resultado de imagen para ESPE MECATRONICA">
            <a:extLst>
              <a:ext uri="{FF2B5EF4-FFF2-40B4-BE49-F238E27FC236}">
                <a16:creationId xmlns:a16="http://schemas.microsoft.com/office/drawing/2014/main" id="{4E706471-D52D-499B-BDBE-716B6AE2030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77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332217"/>
            <a:ext cx="10018713" cy="5027639"/>
          </a:xfrm>
        </p:spPr>
        <p:txBody>
          <a:bodyPr anchor="t" anchorCtr="0">
            <a:normAutofit/>
          </a:bodyPr>
          <a:lstStyle/>
          <a:p>
            <a:pPr algn="just"/>
            <a:r>
              <a:rPr lang="es-EC" b="1" dirty="0"/>
              <a:t>Adición del grado de libertad en la cintura</a:t>
            </a:r>
          </a:p>
          <a:p>
            <a:pPr marL="273050" indent="0" algn="just">
              <a:buNone/>
            </a:pPr>
            <a:r>
              <a:rPr lang="es-EC" dirty="0"/>
              <a:t>Planificación del corte de la estructura</a:t>
            </a:r>
            <a:r>
              <a:rPr lang="es-EC" b="1" dirty="0"/>
              <a:t> </a:t>
            </a:r>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pic>
        <p:nvPicPr>
          <p:cNvPr id="11" name="Imagen 10"/>
          <p:cNvPicPr/>
          <p:nvPr/>
        </p:nvPicPr>
        <p:blipFill rotWithShape="1">
          <a:blip r:embed="rId2">
            <a:extLst>
              <a:ext uri="{28A0092B-C50C-407E-A947-70E740481C1C}">
                <a14:useLocalDpi xmlns:a14="http://schemas.microsoft.com/office/drawing/2010/main" val="0"/>
              </a:ext>
            </a:extLst>
          </a:blip>
          <a:srcRect r="11779"/>
          <a:stretch/>
        </p:blipFill>
        <p:spPr bwMode="auto">
          <a:xfrm>
            <a:off x="2939956" y="2627762"/>
            <a:ext cx="4519682" cy="3595202"/>
          </a:xfrm>
          <a:prstGeom prst="rect">
            <a:avLst/>
          </a:prstGeom>
          <a:noFill/>
          <a:ln>
            <a:noFill/>
          </a:ln>
          <a:extLst>
            <a:ext uri="{53640926-AAD7-44D8-BBD7-CCE9431645EC}">
              <a14:shadowObscured xmlns:a14="http://schemas.microsoft.com/office/drawing/2010/main"/>
            </a:ext>
          </a:extLst>
        </p:spPr>
      </p:pic>
      <p:pic>
        <p:nvPicPr>
          <p:cNvPr id="4" name="Imagen 3"/>
          <p:cNvPicPr>
            <a:picLocks noChangeAspect="1"/>
          </p:cNvPicPr>
          <p:nvPr/>
        </p:nvPicPr>
        <p:blipFill>
          <a:blip r:embed="rId3"/>
          <a:stretch>
            <a:fillRect/>
          </a:stretch>
        </p:blipFill>
        <p:spPr>
          <a:xfrm>
            <a:off x="8441333" y="1762427"/>
            <a:ext cx="2275343" cy="1883043"/>
          </a:xfrm>
          <a:prstGeom prst="rect">
            <a:avLst/>
          </a:prstGeom>
        </p:spPr>
      </p:pic>
      <p:pic>
        <p:nvPicPr>
          <p:cNvPr id="6" name="Imagen 5"/>
          <p:cNvPicPr>
            <a:picLocks noChangeAspect="1"/>
          </p:cNvPicPr>
          <p:nvPr/>
        </p:nvPicPr>
        <p:blipFill>
          <a:blip r:embed="rId4"/>
          <a:stretch>
            <a:fillRect/>
          </a:stretch>
        </p:blipFill>
        <p:spPr>
          <a:xfrm>
            <a:off x="8452854" y="3764777"/>
            <a:ext cx="2263822" cy="3025289"/>
          </a:xfrm>
          <a:prstGeom prst="rect">
            <a:avLst/>
          </a:prstGeom>
        </p:spPr>
      </p:pic>
      <p:sp>
        <p:nvSpPr>
          <p:cNvPr id="10" name="Título 1">
            <a:extLst>
              <a:ext uri="{FF2B5EF4-FFF2-40B4-BE49-F238E27FC236}">
                <a16:creationId xmlns:a16="http://schemas.microsoft.com/office/drawing/2014/main" id="{E0EAA396-A8C4-44E6-80DA-D67C64DC1170}"/>
              </a:ext>
            </a:extLst>
          </p:cNvPr>
          <p:cNvSpPr>
            <a:spLocks noGrp="1"/>
          </p:cNvSpPr>
          <p:nvPr>
            <p:ph type="title"/>
          </p:nvPr>
        </p:nvSpPr>
        <p:spPr>
          <a:xfrm>
            <a:off x="2036618" y="182880"/>
            <a:ext cx="9466406" cy="1091737"/>
          </a:xfrm>
        </p:spPr>
        <p:txBody>
          <a:bodyPr>
            <a:normAutofit/>
          </a:bodyPr>
          <a:lstStyle/>
          <a:p>
            <a:pPr algn="l"/>
            <a:r>
              <a:rPr lang="es-EC" sz="3200" b="1" dirty="0"/>
              <a:t>Adecuación del torso robótico</a:t>
            </a:r>
          </a:p>
        </p:txBody>
      </p:sp>
      <p:pic>
        <p:nvPicPr>
          <p:cNvPr id="13" name="Imagen 12">
            <a:extLst>
              <a:ext uri="{FF2B5EF4-FFF2-40B4-BE49-F238E27FC236}">
                <a16:creationId xmlns:a16="http://schemas.microsoft.com/office/drawing/2014/main" id="{C16A0C79-175B-454D-AB92-F3E147BE10B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4" name="Picture 2" descr="Resultado de imagen para ESPE MECATRONICA">
            <a:extLst>
              <a:ext uri="{FF2B5EF4-FFF2-40B4-BE49-F238E27FC236}">
                <a16:creationId xmlns:a16="http://schemas.microsoft.com/office/drawing/2014/main" id="{A7E24B16-E6CE-4B33-8485-C45B572950F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39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2" y="1168441"/>
            <a:ext cx="5298626" cy="5027639"/>
          </a:xfrm>
        </p:spPr>
        <p:txBody>
          <a:bodyPr anchor="t" anchorCtr="0">
            <a:normAutofit/>
          </a:bodyPr>
          <a:lstStyle/>
          <a:p>
            <a:pPr algn="just"/>
            <a:r>
              <a:rPr lang="es-EC" b="1" dirty="0"/>
              <a:t>Primera iteración de diseño:</a:t>
            </a:r>
          </a:p>
          <a:p>
            <a:pPr marL="531813" algn="just">
              <a:buSzPct val="80000"/>
              <a:buFont typeface="Wingdings" panose="05000000000000000000" pitchFamily="2" charset="2"/>
              <a:buChar char="Ø"/>
            </a:pPr>
            <a:r>
              <a:rPr lang="es-EC" dirty="0"/>
              <a:t>El motor debía ser ubicado en la parte inferior del torso.</a:t>
            </a:r>
          </a:p>
          <a:p>
            <a:pPr marL="531813" algn="just">
              <a:buSzPct val="80000"/>
              <a:buFont typeface="Wingdings" panose="05000000000000000000" pitchFamily="2" charset="2"/>
              <a:buChar char="Ø"/>
            </a:pPr>
            <a:r>
              <a:rPr lang="es-EC" dirty="0"/>
              <a:t>Se transmitiría el movimiento a través de un eje vertical.</a:t>
            </a:r>
          </a:p>
          <a:p>
            <a:pPr marL="531813" algn="just">
              <a:buSzPct val="80000"/>
              <a:buFont typeface="Wingdings" panose="05000000000000000000" pitchFamily="2" charset="2"/>
              <a:buChar char="Ø"/>
            </a:pPr>
            <a:r>
              <a:rPr lang="es-EC" dirty="0"/>
              <a:t>El eje se apoyaría sobre dos rodamientos , alojados en el torso inferior.</a:t>
            </a:r>
          </a:p>
          <a:p>
            <a:pPr marL="531813" algn="just">
              <a:buSzPct val="80000"/>
              <a:buFont typeface="Wingdings" panose="05000000000000000000" pitchFamily="2" charset="2"/>
              <a:buChar char="Ø"/>
            </a:pPr>
            <a:r>
              <a:rPr lang="es-EC" dirty="0"/>
              <a:t>Los cables se alojarían dentro del eje.</a:t>
            </a:r>
          </a:p>
          <a:p>
            <a:pPr marL="0" indent="0" algn="just">
              <a:buNone/>
            </a:pPr>
            <a:endParaRPr lang="es-EC" dirty="0"/>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896" y="1168441"/>
            <a:ext cx="3946739" cy="5204343"/>
          </a:xfrm>
          <a:prstGeom prst="rect">
            <a:avLst/>
          </a:prstGeom>
        </p:spPr>
      </p:pic>
      <p:sp>
        <p:nvSpPr>
          <p:cNvPr id="8" name="Título 1">
            <a:extLst>
              <a:ext uri="{FF2B5EF4-FFF2-40B4-BE49-F238E27FC236}">
                <a16:creationId xmlns:a16="http://schemas.microsoft.com/office/drawing/2014/main" id="{6BD85444-8349-4BDF-87E3-7E477C5B4659}"/>
              </a:ext>
            </a:extLst>
          </p:cNvPr>
          <p:cNvSpPr>
            <a:spLocks noGrp="1"/>
          </p:cNvSpPr>
          <p:nvPr>
            <p:ph type="title"/>
          </p:nvPr>
        </p:nvSpPr>
        <p:spPr>
          <a:xfrm>
            <a:off x="2036618" y="182880"/>
            <a:ext cx="9466406" cy="1091737"/>
          </a:xfrm>
        </p:spPr>
        <p:txBody>
          <a:bodyPr>
            <a:normAutofit/>
          </a:bodyPr>
          <a:lstStyle/>
          <a:p>
            <a:pPr algn="l"/>
            <a:r>
              <a:rPr lang="es-EC" sz="3200" b="1" dirty="0"/>
              <a:t>Adecuación del torso robótico</a:t>
            </a:r>
          </a:p>
        </p:txBody>
      </p:sp>
      <p:pic>
        <p:nvPicPr>
          <p:cNvPr id="9" name="Imagen 8">
            <a:extLst>
              <a:ext uri="{FF2B5EF4-FFF2-40B4-BE49-F238E27FC236}">
                <a16:creationId xmlns:a16="http://schemas.microsoft.com/office/drawing/2014/main" id="{001B5F73-850D-4EF8-BE3F-3B135832B6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0" name="Picture 2" descr="Resultado de imagen para ESPE MECATRONICA">
            <a:extLst>
              <a:ext uri="{FF2B5EF4-FFF2-40B4-BE49-F238E27FC236}">
                <a16:creationId xmlns:a16="http://schemas.microsoft.com/office/drawing/2014/main" id="{36112B59-524A-4816-A2E9-B05F369E65F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322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332217"/>
            <a:ext cx="5871831" cy="5027639"/>
          </a:xfrm>
        </p:spPr>
        <p:txBody>
          <a:bodyPr anchor="t" anchorCtr="0">
            <a:normAutofit/>
          </a:bodyPr>
          <a:lstStyle/>
          <a:p>
            <a:pPr algn="just"/>
            <a:r>
              <a:rPr lang="es-EC" b="1" dirty="0"/>
              <a:t>Dimensionamiento de los rodamientos:</a:t>
            </a:r>
          </a:p>
          <a:p>
            <a:pPr marL="0" indent="0" algn="just">
              <a:buNone/>
            </a:pPr>
            <a:endParaRPr lang="es-EC" b="1" dirty="0"/>
          </a:p>
          <a:p>
            <a:pPr marL="531813" algn="just">
              <a:buSzPct val="80000"/>
              <a:buFont typeface="Wingdings" panose="05000000000000000000" pitchFamily="2" charset="2"/>
              <a:buChar char="Ø"/>
            </a:pPr>
            <a:r>
              <a:rPr lang="es-EC" b="1" dirty="0"/>
              <a:t>Espacio de instalación: </a:t>
            </a:r>
            <a:r>
              <a:rPr lang="es-EC" dirty="0"/>
              <a:t>Cilindro de 140 mm de diámetro y 215 mm de altura.</a:t>
            </a:r>
            <a:endParaRPr lang="es-EC" b="1" dirty="0"/>
          </a:p>
          <a:p>
            <a:pPr marL="531813" algn="just">
              <a:buSzPct val="80000"/>
              <a:buFont typeface="Wingdings" panose="05000000000000000000" pitchFamily="2" charset="2"/>
              <a:buChar char="Ø"/>
            </a:pPr>
            <a:r>
              <a:rPr lang="es-EC" b="1" dirty="0"/>
              <a:t>Índice de carga: </a:t>
            </a:r>
            <a:r>
              <a:rPr lang="es-EC" dirty="0"/>
              <a:t>5 kg de carga axial.</a:t>
            </a:r>
            <a:endParaRPr lang="es-EC" b="1" dirty="0"/>
          </a:p>
          <a:p>
            <a:pPr marL="531813" algn="just">
              <a:buSzPct val="80000"/>
              <a:buFont typeface="Wingdings" panose="05000000000000000000" pitchFamily="2" charset="2"/>
              <a:buChar char="Ø"/>
            </a:pPr>
            <a:r>
              <a:rPr lang="es-EC" b="1" dirty="0"/>
              <a:t>Velocidad de trabajo máxima: </a:t>
            </a:r>
            <a:r>
              <a:rPr lang="es-EC" dirty="0"/>
              <a:t>97 RPM</a:t>
            </a:r>
            <a:r>
              <a:rPr lang="es-EC" b="1" dirty="0"/>
              <a:t> </a:t>
            </a:r>
          </a:p>
          <a:p>
            <a:pPr marL="531813" algn="just">
              <a:buSzPct val="80000"/>
              <a:buFont typeface="Wingdings" panose="05000000000000000000" pitchFamily="2" charset="2"/>
              <a:buChar char="Ø"/>
            </a:pPr>
            <a:r>
              <a:rPr lang="es-EC" b="1" dirty="0"/>
              <a:t>Deslizamiento: </a:t>
            </a:r>
            <a:r>
              <a:rPr lang="es-EC" dirty="0"/>
              <a:t>Compensada con el alojamiento tipo “Chumacera”</a:t>
            </a:r>
            <a:endParaRPr lang="es-EC" b="1" dirty="0"/>
          </a:p>
          <a:p>
            <a:pPr marL="531813" algn="just">
              <a:buSzPct val="80000"/>
              <a:buFont typeface="Wingdings" panose="05000000000000000000" pitchFamily="2" charset="2"/>
              <a:buChar char="Ø"/>
            </a:pPr>
            <a:r>
              <a:rPr lang="es-EC" b="1" dirty="0"/>
              <a:t>Disposición: </a:t>
            </a:r>
            <a:r>
              <a:rPr lang="es-EC" dirty="0"/>
              <a:t>Disposición fijo/libre, modo de trabajo cara con cara.</a:t>
            </a:r>
            <a:endParaRPr lang="es-EC" b="1" dirty="0"/>
          </a:p>
          <a:p>
            <a:pPr algn="just"/>
            <a:endParaRPr lang="es-EC" b="1" dirty="0"/>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pic>
        <p:nvPicPr>
          <p:cNvPr id="5" name="Imagen 4" descr="Resultado de imagen para ucf204-12"/>
          <p:cNvPicPr/>
          <p:nvPr/>
        </p:nvPicPr>
        <p:blipFill>
          <a:blip r:embed="rId2">
            <a:extLst>
              <a:ext uri="{28A0092B-C50C-407E-A947-70E740481C1C}">
                <a14:useLocalDpi xmlns:a14="http://schemas.microsoft.com/office/drawing/2010/main" val="0"/>
              </a:ext>
            </a:extLst>
          </a:blip>
          <a:srcRect/>
          <a:stretch>
            <a:fillRect/>
          </a:stretch>
        </p:blipFill>
        <p:spPr bwMode="auto">
          <a:xfrm>
            <a:off x="7926292" y="1624437"/>
            <a:ext cx="3479826" cy="3479826"/>
          </a:xfrm>
          <a:prstGeom prst="rect">
            <a:avLst/>
          </a:prstGeom>
          <a:noFill/>
          <a:ln>
            <a:noFill/>
          </a:ln>
        </p:spPr>
      </p:pic>
      <p:sp>
        <p:nvSpPr>
          <p:cNvPr id="6" name="CuadroTexto 5"/>
          <p:cNvSpPr txBox="1"/>
          <p:nvPr/>
        </p:nvSpPr>
        <p:spPr>
          <a:xfrm>
            <a:off x="8908925" y="5237703"/>
            <a:ext cx="1230145" cy="369332"/>
          </a:xfrm>
          <a:prstGeom prst="rect">
            <a:avLst/>
          </a:prstGeom>
          <a:noFill/>
        </p:spPr>
        <p:txBody>
          <a:bodyPr wrap="none" rtlCol="0">
            <a:spAutoFit/>
          </a:bodyPr>
          <a:lstStyle/>
          <a:p>
            <a:r>
              <a:rPr lang="es-EC" dirty="0"/>
              <a:t>UCF201-12</a:t>
            </a:r>
          </a:p>
        </p:txBody>
      </p:sp>
      <p:sp>
        <p:nvSpPr>
          <p:cNvPr id="9" name="Título 1">
            <a:extLst>
              <a:ext uri="{FF2B5EF4-FFF2-40B4-BE49-F238E27FC236}">
                <a16:creationId xmlns:a16="http://schemas.microsoft.com/office/drawing/2014/main" id="{160E4EB0-4889-4751-9323-85ACE71E6893}"/>
              </a:ext>
            </a:extLst>
          </p:cNvPr>
          <p:cNvSpPr>
            <a:spLocks noGrp="1"/>
          </p:cNvSpPr>
          <p:nvPr>
            <p:ph type="title"/>
          </p:nvPr>
        </p:nvSpPr>
        <p:spPr>
          <a:xfrm>
            <a:off x="2036618" y="182880"/>
            <a:ext cx="9466406" cy="1091737"/>
          </a:xfrm>
        </p:spPr>
        <p:txBody>
          <a:bodyPr>
            <a:normAutofit/>
          </a:bodyPr>
          <a:lstStyle/>
          <a:p>
            <a:pPr algn="l"/>
            <a:r>
              <a:rPr lang="es-EC" sz="3200" b="1" dirty="0"/>
              <a:t>Adecuación del torso robótico</a:t>
            </a:r>
          </a:p>
        </p:txBody>
      </p:sp>
      <p:pic>
        <p:nvPicPr>
          <p:cNvPr id="10" name="Imagen 9">
            <a:extLst>
              <a:ext uri="{FF2B5EF4-FFF2-40B4-BE49-F238E27FC236}">
                <a16:creationId xmlns:a16="http://schemas.microsoft.com/office/drawing/2014/main" id="{97624809-E0AA-4365-AFF6-2AEB7D758A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1" name="Picture 2" descr="Resultado de imagen para ESPE MECATRONICA">
            <a:extLst>
              <a:ext uri="{FF2B5EF4-FFF2-40B4-BE49-F238E27FC236}">
                <a16:creationId xmlns:a16="http://schemas.microsoft.com/office/drawing/2014/main" id="{BCDCA17D-BC84-41BC-BB74-361AE696DBE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915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332217"/>
            <a:ext cx="5871831" cy="5027639"/>
          </a:xfrm>
        </p:spPr>
        <p:txBody>
          <a:bodyPr anchor="t" anchorCtr="0">
            <a:normAutofit/>
          </a:bodyPr>
          <a:lstStyle/>
          <a:p>
            <a:pPr algn="just"/>
            <a:r>
              <a:rPr lang="es-EC" b="1" dirty="0"/>
              <a:t>Dimensionamiento del motor: </a:t>
            </a:r>
          </a:p>
          <a:p>
            <a:pPr marL="0" indent="0" algn="just">
              <a:buNone/>
            </a:pPr>
            <a:r>
              <a:rPr lang="es-EC" dirty="0"/>
              <a:t>Modelo dinámico del manipulador basado en el </a:t>
            </a:r>
            <a:r>
              <a:rPr lang="es-EC" dirty="0" err="1"/>
              <a:t>Lagrangiano</a:t>
            </a:r>
            <a:endParaRPr lang="es-EC" dirty="0"/>
          </a:p>
          <a:p>
            <a:pPr marL="0" indent="0" algn="just">
              <a:buNone/>
            </a:pPr>
            <a:endParaRPr lang="es-EC" b="1" dirty="0"/>
          </a:p>
          <a:p>
            <a:pPr marL="0" indent="0" algn="just">
              <a:buNone/>
            </a:pPr>
            <a:endParaRPr lang="es-EC" b="1" dirty="0"/>
          </a:p>
          <a:p>
            <a:pPr algn="just"/>
            <a:endParaRPr lang="es-EC" b="1" dirty="0"/>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ángulo 4"/>
              <p:cNvSpPr/>
              <p:nvPr/>
            </p:nvSpPr>
            <p:spPr>
              <a:xfrm>
                <a:off x="2388093" y="2868104"/>
                <a:ext cx="27161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i="1" smtClean="0">
                              <a:latin typeface="Cambria Math" panose="02040503050406030204" pitchFamily="18" charset="0"/>
                            </a:rPr>
                          </m:ctrlPr>
                        </m:dPr>
                        <m:e>
                          <m:r>
                            <a:rPr lang="es-EC">
                              <a:latin typeface="Cambria Math" panose="02040503050406030204" pitchFamily="18" charset="0"/>
                            </a:rPr>
                            <m:t>ℒ</m:t>
                          </m:r>
                          <m:r>
                            <a:rPr lang="es-EC" i="0">
                              <a:latin typeface="Cambria Math" panose="02040503050406030204" pitchFamily="18" charset="0"/>
                            </a:rPr>
                            <m:t>(</m:t>
                          </m:r>
                          <m:r>
                            <a:rPr lang="es-EC" b="1" i="1">
                              <a:latin typeface="Cambria Math" panose="02040503050406030204" pitchFamily="18" charset="0"/>
                            </a:rPr>
                            <m:t>𝒒</m:t>
                          </m:r>
                          <m:r>
                            <a:rPr lang="es-EC" b="0" i="0">
                              <a:latin typeface="Cambria Math" panose="02040503050406030204" pitchFamily="18" charset="0"/>
                            </a:rPr>
                            <m:t>, </m:t>
                          </m:r>
                          <m:acc>
                            <m:accPr>
                              <m:chr m:val="̇"/>
                              <m:ctrlPr>
                                <a:rPr lang="es-EC" b="0" i="1">
                                  <a:latin typeface="Cambria Math" panose="02040503050406030204" pitchFamily="18" charset="0"/>
                                </a:rPr>
                              </m:ctrlPr>
                            </m:accPr>
                            <m:e>
                              <m:r>
                                <a:rPr lang="es-EC" b="1" i="1">
                                  <a:latin typeface="Cambria Math" panose="02040503050406030204" pitchFamily="18" charset="0"/>
                                </a:rPr>
                                <m:t>𝒒</m:t>
                              </m:r>
                            </m:e>
                          </m:acc>
                          <m:r>
                            <a:rPr lang="es-EC" b="0" i="0">
                              <a:latin typeface="Cambria Math" panose="02040503050406030204" pitchFamily="18" charset="0"/>
                            </a:rPr>
                            <m:t>)=</m:t>
                          </m:r>
                          <m:r>
                            <a:rPr lang="es-EC" b="0" i="1">
                              <a:latin typeface="Cambria Math" panose="02040503050406030204" pitchFamily="18" charset="0"/>
                            </a:rPr>
                            <m:t>𝐾</m:t>
                          </m:r>
                          <m:r>
                            <a:rPr lang="es-EC" b="0" i="0">
                              <a:latin typeface="Cambria Math" panose="02040503050406030204" pitchFamily="18" charset="0"/>
                            </a:rPr>
                            <m:t>(</m:t>
                          </m:r>
                          <m:r>
                            <a:rPr lang="es-EC" b="1" i="1">
                              <a:latin typeface="Cambria Math" panose="02040503050406030204" pitchFamily="18" charset="0"/>
                            </a:rPr>
                            <m:t>𝒒</m:t>
                          </m:r>
                          <m:r>
                            <a:rPr lang="es-EC" b="0" i="0">
                              <a:latin typeface="Cambria Math" panose="02040503050406030204" pitchFamily="18" charset="0"/>
                            </a:rPr>
                            <m:t>,</m:t>
                          </m:r>
                          <m:acc>
                            <m:accPr>
                              <m:chr m:val="̇"/>
                              <m:ctrlPr>
                                <a:rPr lang="es-EC" b="0" i="1">
                                  <a:latin typeface="Cambria Math" panose="02040503050406030204" pitchFamily="18" charset="0"/>
                                </a:rPr>
                              </m:ctrlPr>
                            </m:accPr>
                            <m:e>
                              <m:r>
                                <a:rPr lang="es-EC" b="1" i="1">
                                  <a:latin typeface="Cambria Math" panose="02040503050406030204" pitchFamily="18" charset="0"/>
                                </a:rPr>
                                <m:t>𝒒</m:t>
                              </m:r>
                            </m:e>
                          </m:acc>
                          <m:r>
                            <a:rPr lang="es-EC" b="0" i="0">
                              <a:latin typeface="Cambria Math" panose="02040503050406030204" pitchFamily="18" charset="0"/>
                            </a:rPr>
                            <m:t>)−</m:t>
                          </m:r>
                          <m:r>
                            <a:rPr lang="es-EC" b="0" i="1">
                              <a:latin typeface="Cambria Math" panose="02040503050406030204" pitchFamily="18" charset="0"/>
                            </a:rPr>
                            <m:t>𝑃</m:t>
                          </m:r>
                          <m:r>
                            <a:rPr lang="es-EC" b="0" i="0">
                              <a:latin typeface="Cambria Math" panose="02040503050406030204" pitchFamily="18" charset="0"/>
                            </a:rPr>
                            <m:t>(</m:t>
                          </m:r>
                          <m:r>
                            <a:rPr lang="es-EC" b="1" i="1">
                              <a:latin typeface="Cambria Math" panose="02040503050406030204" pitchFamily="18" charset="0"/>
                            </a:rPr>
                            <m:t>𝒒</m:t>
                          </m:r>
                        </m:e>
                      </m:d>
                    </m:oMath>
                  </m:oMathPara>
                </a14:m>
                <a:endParaRPr lang="es-EC" dirty="0"/>
              </a:p>
            </p:txBody>
          </p:sp>
        </mc:Choice>
        <mc:Fallback xmlns="">
          <p:sp>
            <p:nvSpPr>
              <p:cNvPr id="5" name="Rectángulo 4"/>
              <p:cNvSpPr>
                <a:spLocks noRot="1" noChangeAspect="1" noMove="1" noResize="1" noEditPoints="1" noAdjustHandles="1" noChangeArrowheads="1" noChangeShapeType="1" noTextEdit="1"/>
              </p:cNvSpPr>
              <p:nvPr/>
            </p:nvSpPr>
            <p:spPr>
              <a:xfrm>
                <a:off x="2388093" y="2868104"/>
                <a:ext cx="2716128" cy="369332"/>
              </a:xfrm>
              <a:prstGeom prst="rect">
                <a:avLst/>
              </a:prstGeom>
              <a:blipFill>
                <a:blip r:embed="rId3"/>
                <a:stretch>
                  <a:fillRect t="-119672" r="-18652" b="-18360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2865723" y="3512932"/>
                <a:ext cx="1760867" cy="6662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r>
                            <a:rPr lang="es-EC" i="1">
                              <a:latin typeface="Cambria Math" panose="02040503050406030204" pitchFamily="18" charset="0"/>
                            </a:rPr>
                            <m:t>𝑑</m:t>
                          </m:r>
                        </m:num>
                        <m:den>
                          <m:r>
                            <a:rPr lang="es-EC" i="1">
                              <a:latin typeface="Cambria Math" panose="02040503050406030204" pitchFamily="18" charset="0"/>
                            </a:rPr>
                            <m:t>𝑑𝑡</m:t>
                          </m:r>
                        </m:den>
                      </m:f>
                      <m:f>
                        <m:fPr>
                          <m:ctrlPr>
                            <a:rPr lang="es-EC" i="1">
                              <a:latin typeface="Cambria Math" panose="02040503050406030204" pitchFamily="18" charset="0"/>
                            </a:rPr>
                          </m:ctrlPr>
                        </m:fPr>
                        <m:num>
                          <m:r>
                            <a:rPr lang="es-EC" i="1">
                              <a:latin typeface="Cambria Math" panose="02040503050406030204" pitchFamily="18" charset="0"/>
                            </a:rPr>
                            <m:t>𝛿</m:t>
                          </m:r>
                          <m:r>
                            <a:rPr lang="es-EC" i="0">
                              <a:latin typeface="Cambria Math" panose="02040503050406030204" pitchFamily="18" charset="0"/>
                            </a:rPr>
                            <m:t>ℒ</m:t>
                          </m:r>
                        </m:num>
                        <m:den>
                          <m:r>
                            <a:rPr lang="es-EC" i="1">
                              <a:latin typeface="Cambria Math" panose="02040503050406030204" pitchFamily="18" charset="0"/>
                            </a:rPr>
                            <m:t>𝛿</m:t>
                          </m:r>
                          <m:acc>
                            <m:accPr>
                              <m:chr m:val="̇"/>
                              <m:ctrlPr>
                                <a:rPr lang="es-EC" i="1">
                                  <a:latin typeface="Cambria Math" panose="02040503050406030204" pitchFamily="18" charset="0"/>
                                </a:rPr>
                              </m:ctrlPr>
                            </m:accPr>
                            <m:e>
                              <m:r>
                                <a:rPr lang="es-EC" i="1">
                                  <a:latin typeface="Cambria Math" panose="02040503050406030204" pitchFamily="18" charset="0"/>
                                </a:rPr>
                                <m:t>𝑦</m:t>
                              </m:r>
                            </m:e>
                          </m:acc>
                        </m:den>
                      </m:f>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𝛿</m:t>
                          </m:r>
                          <m:r>
                            <a:rPr lang="es-EC" i="0">
                              <a:latin typeface="Cambria Math" panose="02040503050406030204" pitchFamily="18" charset="0"/>
                            </a:rPr>
                            <m:t>ℒ</m:t>
                          </m:r>
                        </m:num>
                        <m:den>
                          <m:r>
                            <a:rPr lang="es-EC" i="1">
                              <a:latin typeface="Cambria Math" panose="02040503050406030204" pitchFamily="18" charset="0"/>
                            </a:rPr>
                            <m:t>𝛿</m:t>
                          </m:r>
                          <m:r>
                            <a:rPr lang="es-EC" i="1">
                              <a:latin typeface="Cambria Math" panose="02040503050406030204" pitchFamily="18" charset="0"/>
                            </a:rPr>
                            <m:t>𝑦</m:t>
                          </m:r>
                        </m:den>
                      </m:f>
                      <m:r>
                        <a:rPr lang="es-EC" i="0">
                          <a:latin typeface="Cambria Math" panose="02040503050406030204" pitchFamily="18" charset="0"/>
                        </a:rPr>
                        <m:t>=</m:t>
                      </m:r>
                      <m:r>
                        <a:rPr lang="es-EC" i="1">
                          <a:latin typeface="Cambria Math" panose="02040503050406030204" pitchFamily="18" charset="0"/>
                        </a:rPr>
                        <m:t>𝐹</m:t>
                      </m:r>
                    </m:oMath>
                  </m:oMathPara>
                </a14:m>
                <a:endParaRPr lang="es-EC" dirty="0"/>
              </a:p>
            </p:txBody>
          </p:sp>
        </mc:Choice>
        <mc:Fallback xmlns="">
          <p:sp>
            <p:nvSpPr>
              <p:cNvPr id="7" name="Rectángulo 6"/>
              <p:cNvSpPr>
                <a:spLocks noRot="1" noChangeAspect="1" noMove="1" noResize="1" noEditPoints="1" noAdjustHandles="1" noChangeArrowheads="1" noChangeShapeType="1" noTextEdit="1"/>
              </p:cNvSpPr>
              <p:nvPr/>
            </p:nvSpPr>
            <p:spPr>
              <a:xfrm>
                <a:off x="2865723" y="3512932"/>
                <a:ext cx="1760867" cy="666208"/>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2204484" y="4560778"/>
                <a:ext cx="3083344"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𝜏</m:t>
                          </m:r>
                        </m:e>
                        <m:sub>
                          <m:r>
                            <a:rPr lang="es-EC" i="1">
                              <a:latin typeface="Cambria Math" panose="02040503050406030204" pitchFamily="18" charset="0"/>
                            </a:rPr>
                            <m:t>𝑖</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𝑑</m:t>
                          </m:r>
                        </m:num>
                        <m:den>
                          <m:r>
                            <a:rPr lang="es-EC" i="1">
                              <a:latin typeface="Cambria Math" panose="02040503050406030204" pitchFamily="18" charset="0"/>
                            </a:rPr>
                            <m:t>𝑑𝑡</m:t>
                          </m:r>
                        </m:den>
                      </m:f>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d>
                                <m:dPr>
                                  <m:begChr m:val=""/>
                                  <m:ctrlPr>
                                    <a:rPr lang="es-EC" i="1">
                                      <a:latin typeface="Cambria Math" panose="02040503050406030204" pitchFamily="18" charset="0"/>
                                    </a:rPr>
                                  </m:ctrlPr>
                                </m:dPr>
                                <m:e>
                                  <m:r>
                                    <a:rPr lang="es-EC" i="1">
                                      <a:latin typeface="Cambria Math" panose="02040503050406030204" pitchFamily="18" charset="0"/>
                                    </a:rPr>
                                    <m:t>𝛿</m:t>
                                  </m:r>
                                  <m:r>
                                    <a:rPr lang="es-EC" i="0">
                                      <a:latin typeface="Cambria Math" panose="02040503050406030204" pitchFamily="18" charset="0"/>
                                    </a:rPr>
                                    <m:t>ℒ</m:t>
                                  </m:r>
                                  <m:r>
                                    <a:rPr lang="es-EC" i="0">
                                      <a:latin typeface="Cambria Math" panose="02040503050406030204" pitchFamily="18" charset="0"/>
                                    </a:rPr>
                                    <m:t>(</m:t>
                                  </m:r>
                                  <m:r>
                                    <a:rPr lang="es-EC" b="1" i="1">
                                      <a:latin typeface="Cambria Math" panose="02040503050406030204" pitchFamily="18" charset="0"/>
                                    </a:rPr>
                                    <m:t>𝒒</m:t>
                                  </m:r>
                                  <m:r>
                                    <a:rPr lang="es-EC" b="0" i="0">
                                      <a:latin typeface="Cambria Math" panose="02040503050406030204" pitchFamily="18" charset="0"/>
                                    </a:rPr>
                                    <m:t>, </m:t>
                                  </m:r>
                                  <m:acc>
                                    <m:accPr>
                                      <m:chr m:val="̇"/>
                                      <m:ctrlPr>
                                        <a:rPr lang="es-EC" b="0" i="1">
                                          <a:latin typeface="Cambria Math" panose="02040503050406030204" pitchFamily="18" charset="0"/>
                                        </a:rPr>
                                      </m:ctrlPr>
                                    </m:accPr>
                                    <m:e>
                                      <m:r>
                                        <a:rPr lang="es-EC" b="1" i="1">
                                          <a:latin typeface="Cambria Math" panose="02040503050406030204" pitchFamily="18" charset="0"/>
                                        </a:rPr>
                                        <m:t>𝒒</m:t>
                                      </m:r>
                                    </m:e>
                                  </m:acc>
                                </m:e>
                              </m:d>
                            </m:num>
                            <m:den>
                              <m:r>
                                <a:rPr lang="es-EC" b="0" i="1">
                                  <a:latin typeface="Cambria Math" panose="02040503050406030204" pitchFamily="18" charset="0"/>
                                </a:rPr>
                                <m:t>𝛿</m:t>
                              </m:r>
                              <m:acc>
                                <m:accPr>
                                  <m:chr m:val="̇"/>
                                  <m:ctrlPr>
                                    <a:rPr lang="es-EC" b="0" i="1">
                                      <a:latin typeface="Cambria Math" panose="02040503050406030204" pitchFamily="18" charset="0"/>
                                    </a:rPr>
                                  </m:ctrlPr>
                                </m:accPr>
                                <m:e>
                                  <m:sSub>
                                    <m:sSubPr>
                                      <m:ctrlPr>
                                        <a:rPr lang="es-EC" b="0" i="1">
                                          <a:latin typeface="Cambria Math" panose="02040503050406030204" pitchFamily="18" charset="0"/>
                                        </a:rPr>
                                      </m:ctrlPr>
                                    </m:sSubPr>
                                    <m:e>
                                      <m:r>
                                        <a:rPr lang="es-EC" b="0" i="1">
                                          <a:latin typeface="Cambria Math" panose="02040503050406030204" pitchFamily="18" charset="0"/>
                                        </a:rPr>
                                        <m:t>𝑞</m:t>
                                      </m:r>
                                    </m:e>
                                    <m:sub>
                                      <m:r>
                                        <a:rPr lang="es-EC" b="0" i="1">
                                          <a:latin typeface="Cambria Math" panose="02040503050406030204" pitchFamily="18" charset="0"/>
                                        </a:rPr>
                                        <m:t>𝑖</m:t>
                                      </m:r>
                                    </m:sub>
                                  </m:sSub>
                                </m:e>
                              </m:acc>
                            </m:den>
                          </m:f>
                        </m:e>
                      </m:d>
                      <m:r>
                        <a:rPr lang="es-EC" b="0" i="0">
                          <a:latin typeface="Cambria Math" panose="02040503050406030204" pitchFamily="18" charset="0"/>
                        </a:rPr>
                        <m:t>−</m:t>
                      </m:r>
                      <m:f>
                        <m:fPr>
                          <m:ctrlPr>
                            <a:rPr lang="es-EC" b="0" i="1">
                              <a:latin typeface="Cambria Math" panose="02040503050406030204" pitchFamily="18" charset="0"/>
                            </a:rPr>
                          </m:ctrlPr>
                        </m:fPr>
                        <m:num>
                          <m:d>
                            <m:dPr>
                              <m:begChr m:val=""/>
                              <m:ctrlPr>
                                <a:rPr lang="es-EC" b="0" i="1">
                                  <a:latin typeface="Cambria Math" panose="02040503050406030204" pitchFamily="18" charset="0"/>
                                </a:rPr>
                              </m:ctrlPr>
                            </m:dPr>
                            <m:e>
                              <m:r>
                                <a:rPr lang="es-EC" b="0" i="1">
                                  <a:latin typeface="Cambria Math" panose="02040503050406030204" pitchFamily="18" charset="0"/>
                                </a:rPr>
                                <m:t>𝛿</m:t>
                              </m:r>
                              <m:r>
                                <a:rPr lang="es-EC" b="0" i="0">
                                  <a:latin typeface="Cambria Math" panose="02040503050406030204" pitchFamily="18" charset="0"/>
                                </a:rPr>
                                <m:t>ℒ</m:t>
                              </m:r>
                              <m:r>
                                <a:rPr lang="es-EC" b="0" i="0">
                                  <a:latin typeface="Cambria Math" panose="02040503050406030204" pitchFamily="18" charset="0"/>
                                </a:rPr>
                                <m:t>(</m:t>
                              </m:r>
                              <m:r>
                                <a:rPr lang="es-EC" b="1" i="1">
                                  <a:latin typeface="Cambria Math" panose="02040503050406030204" pitchFamily="18" charset="0"/>
                                </a:rPr>
                                <m:t>𝒒</m:t>
                              </m:r>
                              <m:r>
                                <a:rPr lang="es-EC" b="0" i="0">
                                  <a:latin typeface="Cambria Math" panose="02040503050406030204" pitchFamily="18" charset="0"/>
                                </a:rPr>
                                <m:t>, </m:t>
                              </m:r>
                              <m:acc>
                                <m:accPr>
                                  <m:chr m:val="̇"/>
                                  <m:ctrlPr>
                                    <a:rPr lang="es-EC" b="0" i="1">
                                      <a:latin typeface="Cambria Math" panose="02040503050406030204" pitchFamily="18" charset="0"/>
                                    </a:rPr>
                                  </m:ctrlPr>
                                </m:accPr>
                                <m:e>
                                  <m:r>
                                    <a:rPr lang="es-EC" b="1" i="1">
                                      <a:latin typeface="Cambria Math" panose="02040503050406030204" pitchFamily="18" charset="0"/>
                                    </a:rPr>
                                    <m:t>𝒒</m:t>
                                  </m:r>
                                </m:e>
                              </m:acc>
                            </m:e>
                          </m:d>
                        </m:num>
                        <m:den>
                          <m:r>
                            <a:rPr lang="es-EC" b="0" i="1">
                              <a:latin typeface="Cambria Math" panose="02040503050406030204" pitchFamily="18" charset="0"/>
                            </a:rPr>
                            <m:t>𝛿</m:t>
                          </m:r>
                          <m:sSub>
                            <m:sSubPr>
                              <m:ctrlPr>
                                <a:rPr lang="es-EC" b="0" i="1">
                                  <a:latin typeface="Cambria Math" panose="02040503050406030204" pitchFamily="18" charset="0"/>
                                </a:rPr>
                              </m:ctrlPr>
                            </m:sSubPr>
                            <m:e>
                              <m:r>
                                <a:rPr lang="es-EC" b="0" i="1">
                                  <a:latin typeface="Cambria Math" panose="02040503050406030204" pitchFamily="18" charset="0"/>
                                </a:rPr>
                                <m:t>𝑞</m:t>
                              </m:r>
                            </m:e>
                            <m:sub>
                              <m:r>
                                <a:rPr lang="es-EC" b="0" i="1">
                                  <a:latin typeface="Cambria Math" panose="02040503050406030204" pitchFamily="18" charset="0"/>
                                </a:rPr>
                                <m:t>𝑖</m:t>
                              </m:r>
                            </m:sub>
                          </m:sSub>
                        </m:den>
                      </m:f>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2204484" y="4560778"/>
                <a:ext cx="3083344" cy="708720"/>
              </a:xfrm>
              <a:prstGeom prst="rect">
                <a:avLst/>
              </a:prstGeom>
              <a:blipFill>
                <a:blip r:embed="rId5"/>
                <a:stretch>
                  <a:fillRect/>
                </a:stretch>
              </a:blipFill>
            </p:spPr>
            <p:txBody>
              <a:bodyPr/>
              <a:lstStyle/>
              <a:p>
                <a:r>
                  <a:rPr lang="es-EC">
                    <a:noFill/>
                  </a:rPr>
                  <a:t> </a:t>
                </a:r>
              </a:p>
            </p:txBody>
          </p:sp>
        </mc:Fallback>
      </mc:AlternateContent>
      <p:sp>
        <p:nvSpPr>
          <p:cNvPr id="10" name="Rectangle 2"/>
          <p:cNvSpPr>
            <a:spLocks noChangeArrowheads="1"/>
          </p:cNvSpPr>
          <p:nvPr/>
        </p:nvSpPr>
        <p:spPr bwMode="auto">
          <a:xfrm>
            <a:off x="8121704" y="219075"/>
            <a:ext cx="1081428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3" name="Objeto 12"/>
          <p:cNvGraphicFramePr>
            <a:graphicFrameLocks noChangeAspect="1"/>
          </p:cNvGraphicFramePr>
          <p:nvPr>
            <p:extLst/>
          </p:nvPr>
        </p:nvGraphicFramePr>
        <p:xfrm>
          <a:off x="8121704" y="969285"/>
          <a:ext cx="2619084" cy="5888715"/>
        </p:xfrm>
        <a:graphic>
          <a:graphicData uri="http://schemas.openxmlformats.org/presentationml/2006/ole">
            <mc:AlternateContent xmlns:mc="http://schemas.openxmlformats.org/markup-compatibility/2006">
              <mc:Choice xmlns:v="urn:schemas-microsoft-com:vml" Requires="v">
                <p:oleObj spid="_x0000_s12297" name="Visio" r:id="rId6" imgW="3813725" imgH="8585237" progId="Visio.Drawing.11">
                  <p:embed/>
                </p:oleObj>
              </mc:Choice>
              <mc:Fallback>
                <p:oleObj name="Visio" r:id="rId6" imgW="3813725" imgH="8585237" progId="Visio.Drawing.11">
                  <p:embed/>
                  <p:pic>
                    <p:nvPicPr>
                      <p:cNvPr id="13" name="Objeto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1704" y="969285"/>
                        <a:ext cx="2619084" cy="5888715"/>
                      </a:xfrm>
                      <a:prstGeom prst="rect">
                        <a:avLst/>
                      </a:prstGeom>
                      <a:noFill/>
                    </p:spPr>
                  </p:pic>
                </p:oleObj>
              </mc:Fallback>
            </mc:AlternateContent>
          </a:graphicData>
        </a:graphic>
      </p:graphicFrame>
      <p:sp>
        <p:nvSpPr>
          <p:cNvPr id="14" name="Título 1">
            <a:extLst>
              <a:ext uri="{FF2B5EF4-FFF2-40B4-BE49-F238E27FC236}">
                <a16:creationId xmlns:a16="http://schemas.microsoft.com/office/drawing/2014/main" id="{92E10520-F588-4824-8B4A-3217722AA274}"/>
              </a:ext>
            </a:extLst>
          </p:cNvPr>
          <p:cNvSpPr>
            <a:spLocks noGrp="1"/>
          </p:cNvSpPr>
          <p:nvPr>
            <p:ph type="title"/>
          </p:nvPr>
        </p:nvSpPr>
        <p:spPr>
          <a:xfrm>
            <a:off x="2036618" y="182880"/>
            <a:ext cx="9466406" cy="1091737"/>
          </a:xfrm>
        </p:spPr>
        <p:txBody>
          <a:bodyPr>
            <a:normAutofit/>
          </a:bodyPr>
          <a:lstStyle/>
          <a:p>
            <a:pPr algn="l"/>
            <a:r>
              <a:rPr lang="es-EC" sz="3200" b="1" dirty="0"/>
              <a:t>Adecuación del torso robótico</a:t>
            </a:r>
          </a:p>
        </p:txBody>
      </p:sp>
      <p:pic>
        <p:nvPicPr>
          <p:cNvPr id="15" name="Imagen 14">
            <a:extLst>
              <a:ext uri="{FF2B5EF4-FFF2-40B4-BE49-F238E27FC236}">
                <a16:creationId xmlns:a16="http://schemas.microsoft.com/office/drawing/2014/main" id="{D21744DA-6686-4695-B0E9-AAB073F2AC0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033164" y="125280"/>
            <a:ext cx="2867890" cy="740684"/>
          </a:xfrm>
          <a:prstGeom prst="rect">
            <a:avLst/>
          </a:prstGeom>
        </p:spPr>
      </p:pic>
      <p:pic>
        <p:nvPicPr>
          <p:cNvPr id="16" name="Picture 2" descr="Resultado de imagen para ESPE MECATRONICA">
            <a:extLst>
              <a:ext uri="{FF2B5EF4-FFF2-40B4-BE49-F238E27FC236}">
                <a16:creationId xmlns:a16="http://schemas.microsoft.com/office/drawing/2014/main" id="{623ED65C-3B77-42F6-9168-9E63FFD754C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11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332217"/>
            <a:ext cx="5871831" cy="5027639"/>
          </a:xfrm>
        </p:spPr>
        <p:txBody>
          <a:bodyPr anchor="t" anchorCtr="0">
            <a:normAutofit/>
          </a:bodyPr>
          <a:lstStyle/>
          <a:p>
            <a:pPr algn="just"/>
            <a:r>
              <a:rPr lang="es-EC" b="1" dirty="0"/>
              <a:t>Dimensionamiento del motor: </a:t>
            </a:r>
          </a:p>
          <a:p>
            <a:pPr marL="0" indent="0" algn="just">
              <a:buNone/>
            </a:pPr>
            <a:r>
              <a:rPr lang="es-EC" dirty="0"/>
              <a:t>Específicamente para la articulación cero se tiene:</a:t>
            </a:r>
          </a:p>
          <a:p>
            <a:pPr marL="0" indent="0" algn="just">
              <a:buNone/>
            </a:pPr>
            <a:endParaRPr lang="es-EC" b="1" dirty="0"/>
          </a:p>
          <a:p>
            <a:pPr marL="0" indent="0" algn="just">
              <a:buNone/>
            </a:pPr>
            <a:endParaRPr lang="es-EC" b="1" dirty="0"/>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ángulo 3"/>
              <p:cNvSpPr/>
              <p:nvPr/>
            </p:nvSpPr>
            <p:spPr>
              <a:xfrm>
                <a:off x="4129857" y="3520449"/>
                <a:ext cx="3780266"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smtClean="0">
                              <a:latin typeface="Cambria Math" panose="02040503050406030204" pitchFamily="18" charset="0"/>
                            </a:rPr>
                          </m:ctrlPr>
                        </m:sSubPr>
                        <m:e>
                          <m:r>
                            <a:rPr lang="es-EC" sz="2000" i="1">
                              <a:latin typeface="Cambria Math" panose="02040503050406030204" pitchFamily="18" charset="0"/>
                            </a:rPr>
                            <m:t>𝐾</m:t>
                          </m:r>
                        </m:e>
                        <m:sub>
                          <m:r>
                            <a:rPr lang="es-EC" sz="2000" i="1">
                              <a:latin typeface="Cambria Math" panose="02040503050406030204" pitchFamily="18" charset="0"/>
                            </a:rPr>
                            <m:t>𝑖</m:t>
                          </m:r>
                        </m:sub>
                      </m:sSub>
                      <m:d>
                        <m:dPr>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r>
                                <a:rPr lang="es-EC" sz="2000" i="1">
                                  <a:latin typeface="Cambria Math" panose="02040503050406030204" pitchFamily="18" charset="0"/>
                                </a:rPr>
                                <m:t>𝑞</m:t>
                              </m:r>
                            </m:e>
                            <m:sub>
                              <m:r>
                                <a:rPr lang="es-EC" sz="2000" i="1">
                                  <a:latin typeface="Cambria Math" panose="02040503050406030204" pitchFamily="18" charset="0"/>
                                </a:rPr>
                                <m:t>𝑖</m:t>
                              </m:r>
                            </m:sub>
                          </m:sSub>
                          <m:r>
                            <a:rPr lang="es-EC" sz="2000" i="0">
                              <a:latin typeface="Cambria Math" panose="02040503050406030204" pitchFamily="18" charset="0"/>
                            </a:rPr>
                            <m:t>,</m:t>
                          </m:r>
                          <m:acc>
                            <m:accPr>
                              <m:chr m:val="̇"/>
                              <m:ctrlPr>
                                <a:rPr lang="es-EC" sz="2000" i="1">
                                  <a:latin typeface="Cambria Math" panose="02040503050406030204" pitchFamily="18" charset="0"/>
                                </a:rPr>
                              </m:ctrlPr>
                            </m:accPr>
                            <m:e>
                              <m:sSub>
                                <m:sSubPr>
                                  <m:ctrlPr>
                                    <a:rPr lang="es-EC" sz="2000" i="1">
                                      <a:latin typeface="Cambria Math" panose="02040503050406030204" pitchFamily="18" charset="0"/>
                                    </a:rPr>
                                  </m:ctrlPr>
                                </m:sSubPr>
                                <m:e>
                                  <m:r>
                                    <a:rPr lang="es-EC" sz="2000" i="1">
                                      <a:latin typeface="Cambria Math" panose="02040503050406030204" pitchFamily="18" charset="0"/>
                                    </a:rPr>
                                    <m:t>𝑞</m:t>
                                  </m:r>
                                </m:e>
                                <m:sub>
                                  <m:r>
                                    <a:rPr lang="es-EC" sz="2000" i="1">
                                      <a:latin typeface="Cambria Math" panose="02040503050406030204" pitchFamily="18" charset="0"/>
                                    </a:rPr>
                                    <m:t>𝑖</m:t>
                                  </m:r>
                                </m:sub>
                              </m:sSub>
                            </m:e>
                          </m:acc>
                        </m:e>
                      </m:d>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1</m:t>
                          </m:r>
                        </m:num>
                        <m:den>
                          <m:r>
                            <a:rPr lang="es-EC" sz="2000" i="0">
                              <a:latin typeface="Cambria Math" panose="02040503050406030204" pitchFamily="18" charset="0"/>
                            </a:rPr>
                            <m:t>2</m:t>
                          </m:r>
                        </m:den>
                      </m:f>
                      <m:sSub>
                        <m:sSubPr>
                          <m:ctrlPr>
                            <a:rPr lang="es-EC" sz="2000" i="1">
                              <a:latin typeface="Cambria Math" panose="02040503050406030204" pitchFamily="18" charset="0"/>
                            </a:rPr>
                          </m:ctrlPr>
                        </m:sSubPr>
                        <m:e>
                          <m:r>
                            <a:rPr lang="es-EC" sz="2000" i="1">
                              <a:latin typeface="Cambria Math" panose="02040503050406030204" pitchFamily="18" charset="0"/>
                            </a:rPr>
                            <m:t>𝑚</m:t>
                          </m:r>
                        </m:e>
                        <m:sub>
                          <m:r>
                            <a:rPr lang="es-EC" sz="2000" i="1">
                              <a:latin typeface="Cambria Math" panose="02040503050406030204" pitchFamily="18" charset="0"/>
                            </a:rPr>
                            <m:t>𝑖</m:t>
                          </m:r>
                        </m:sub>
                      </m:sSub>
                      <m:sSubSup>
                        <m:sSubSupPr>
                          <m:ctrlPr>
                            <a:rPr lang="es-EC" sz="2000" i="1">
                              <a:latin typeface="Cambria Math" panose="02040503050406030204" pitchFamily="18" charset="0"/>
                            </a:rPr>
                          </m:ctrlPr>
                        </m:sSubSupPr>
                        <m:e>
                          <m:r>
                            <a:rPr lang="es-EC" sz="2000" b="1" i="1">
                              <a:latin typeface="Cambria Math" panose="02040503050406030204" pitchFamily="18" charset="0"/>
                            </a:rPr>
                            <m:t>𝒗</m:t>
                          </m:r>
                        </m:e>
                        <m:sub>
                          <m:r>
                            <a:rPr lang="es-EC" sz="2000" b="0" i="1">
                              <a:latin typeface="Cambria Math" panose="02040503050406030204" pitchFamily="18" charset="0"/>
                            </a:rPr>
                            <m:t>𝑖</m:t>
                          </m:r>
                        </m:sub>
                        <m:sup>
                          <m:r>
                            <a:rPr lang="es-EC" sz="2000" b="0" i="1">
                              <a:latin typeface="Cambria Math" panose="02040503050406030204" pitchFamily="18" charset="0"/>
                            </a:rPr>
                            <m:t>𝑇</m:t>
                          </m:r>
                        </m:sup>
                      </m:sSubSup>
                      <m:sSub>
                        <m:sSubPr>
                          <m:ctrlPr>
                            <a:rPr lang="es-EC" sz="2000" b="0" i="1">
                              <a:latin typeface="Cambria Math" panose="02040503050406030204" pitchFamily="18" charset="0"/>
                            </a:rPr>
                          </m:ctrlPr>
                        </m:sSubPr>
                        <m:e>
                          <m:r>
                            <a:rPr lang="es-EC" sz="2000" b="1" i="1">
                              <a:latin typeface="Cambria Math" panose="02040503050406030204" pitchFamily="18" charset="0"/>
                            </a:rPr>
                            <m:t>𝒗</m:t>
                          </m:r>
                        </m:e>
                        <m:sub>
                          <m:r>
                            <a:rPr lang="es-EC" sz="2000" b="0" i="1">
                              <a:latin typeface="Cambria Math" panose="02040503050406030204" pitchFamily="18" charset="0"/>
                            </a:rPr>
                            <m:t>𝑖</m:t>
                          </m:r>
                        </m:sub>
                      </m:sSub>
                      <m:r>
                        <a:rPr lang="es-EC" sz="2000" b="0" i="0">
                          <a:latin typeface="Cambria Math" panose="02040503050406030204" pitchFamily="18" charset="0"/>
                        </a:rPr>
                        <m:t>+</m:t>
                      </m:r>
                      <m:f>
                        <m:fPr>
                          <m:ctrlPr>
                            <a:rPr lang="es-EC" sz="2000" b="0" i="1">
                              <a:latin typeface="Cambria Math" panose="02040503050406030204" pitchFamily="18" charset="0"/>
                            </a:rPr>
                          </m:ctrlPr>
                        </m:fPr>
                        <m:num>
                          <m:r>
                            <a:rPr lang="es-EC" sz="2000" b="0" i="0">
                              <a:latin typeface="Cambria Math" panose="02040503050406030204" pitchFamily="18" charset="0"/>
                            </a:rPr>
                            <m:t>1</m:t>
                          </m:r>
                        </m:num>
                        <m:den>
                          <m:r>
                            <a:rPr lang="es-EC" sz="2000" b="0" i="0">
                              <a:latin typeface="Cambria Math" panose="02040503050406030204" pitchFamily="18" charset="0"/>
                            </a:rPr>
                            <m:t>2</m:t>
                          </m:r>
                        </m:den>
                      </m:f>
                      <m:sSubSup>
                        <m:sSubSupPr>
                          <m:ctrlPr>
                            <a:rPr lang="es-EC" sz="2000" b="0" i="1">
                              <a:latin typeface="Cambria Math" panose="02040503050406030204" pitchFamily="18" charset="0"/>
                            </a:rPr>
                          </m:ctrlPr>
                        </m:sSubSupPr>
                        <m:e>
                          <m:r>
                            <a:rPr lang="es-EC" sz="2000" b="1" i="1">
                              <a:latin typeface="Cambria Math" panose="02040503050406030204" pitchFamily="18" charset="0"/>
                            </a:rPr>
                            <m:t>𝝎</m:t>
                          </m:r>
                        </m:e>
                        <m:sub>
                          <m:r>
                            <a:rPr lang="es-EC" sz="2000" b="0" i="1">
                              <a:latin typeface="Cambria Math" panose="02040503050406030204" pitchFamily="18" charset="0"/>
                            </a:rPr>
                            <m:t>𝑖</m:t>
                          </m:r>
                        </m:sub>
                        <m:sup>
                          <m:r>
                            <a:rPr lang="es-EC" sz="2000" b="0" i="1">
                              <a:latin typeface="Cambria Math" panose="02040503050406030204" pitchFamily="18" charset="0"/>
                            </a:rPr>
                            <m:t>𝑇</m:t>
                          </m:r>
                        </m:sup>
                      </m:sSubSup>
                      <m:r>
                        <a:rPr lang="es-EC" sz="2000" b="0" i="1">
                          <a:latin typeface="Cambria Math" panose="02040503050406030204" pitchFamily="18" charset="0"/>
                        </a:rPr>
                        <m:t>𝐼</m:t>
                      </m:r>
                      <m:sSub>
                        <m:sSubPr>
                          <m:ctrlPr>
                            <a:rPr lang="es-EC" sz="2000" b="0" i="1">
                              <a:latin typeface="Cambria Math" panose="02040503050406030204" pitchFamily="18" charset="0"/>
                            </a:rPr>
                          </m:ctrlPr>
                        </m:sSubPr>
                        <m:e>
                          <m:r>
                            <a:rPr lang="es-EC" sz="2000" b="1" i="1">
                              <a:latin typeface="Cambria Math" panose="02040503050406030204" pitchFamily="18" charset="0"/>
                            </a:rPr>
                            <m:t>𝝎</m:t>
                          </m:r>
                        </m:e>
                        <m:sub>
                          <m:r>
                            <a:rPr lang="es-EC" sz="2000" b="0" i="1">
                              <a:latin typeface="Cambria Math" panose="02040503050406030204" pitchFamily="18" charset="0"/>
                            </a:rPr>
                            <m:t>𝑖</m:t>
                          </m:r>
                        </m:sub>
                      </m:sSub>
                    </m:oMath>
                  </m:oMathPara>
                </a14:m>
                <a:endParaRPr lang="es-EC" sz="2000" dirty="0"/>
              </a:p>
            </p:txBody>
          </p:sp>
        </mc:Choice>
        <mc:Fallback xmlns="">
          <p:sp>
            <p:nvSpPr>
              <p:cNvPr id="4" name="Rectángulo 3"/>
              <p:cNvSpPr>
                <a:spLocks noRot="1" noChangeAspect="1" noMove="1" noResize="1" noEditPoints="1" noAdjustHandles="1" noChangeArrowheads="1" noChangeShapeType="1" noTextEdit="1"/>
              </p:cNvSpPr>
              <p:nvPr/>
            </p:nvSpPr>
            <p:spPr>
              <a:xfrm>
                <a:off x="4129857" y="3520449"/>
                <a:ext cx="3780266" cy="668516"/>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4607145" y="2937442"/>
                <a:ext cx="2153410" cy="400110"/>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ℒ</m:t>
                      </m:r>
                      <m:r>
                        <a:rPr lang="es-EC" sz="2000" i="1" smtClean="0">
                          <a:latin typeface="Cambria Math" panose="02040503050406030204" pitchFamily="18" charset="0"/>
                        </a:rPr>
                        <m:t>(</m:t>
                      </m:r>
                      <m:r>
                        <a:rPr lang="es-EC" sz="2000" b="1" i="1">
                          <a:latin typeface="Cambria Math" panose="02040503050406030204" pitchFamily="18" charset="0"/>
                        </a:rPr>
                        <m:t>𝒒</m:t>
                      </m:r>
                      <m:r>
                        <a:rPr lang="es-EC" sz="2000" i="1">
                          <a:latin typeface="Cambria Math" panose="02040503050406030204" pitchFamily="18" charset="0"/>
                        </a:rPr>
                        <m:t>, </m:t>
                      </m:r>
                      <m:acc>
                        <m:accPr>
                          <m:chr m:val="̇"/>
                          <m:ctrlPr>
                            <a:rPr lang="es-EC" sz="2000" i="1">
                              <a:latin typeface="Cambria Math" panose="02040503050406030204" pitchFamily="18" charset="0"/>
                            </a:rPr>
                          </m:ctrlPr>
                        </m:accPr>
                        <m:e>
                          <m:r>
                            <a:rPr lang="es-EC" sz="2000" b="1" i="1">
                              <a:latin typeface="Cambria Math" panose="02040503050406030204" pitchFamily="18" charset="0"/>
                            </a:rPr>
                            <m:t>𝒒</m:t>
                          </m:r>
                        </m:e>
                      </m:acc>
                      <m:r>
                        <a:rPr lang="es-EC" sz="2000" i="1">
                          <a:latin typeface="Cambria Math" panose="02040503050406030204" pitchFamily="18" charset="0"/>
                        </a:rPr>
                        <m:t>)=</m:t>
                      </m:r>
                      <m:r>
                        <a:rPr lang="es-EC" sz="2000" i="1">
                          <a:latin typeface="Cambria Math" panose="02040503050406030204" pitchFamily="18" charset="0"/>
                        </a:rPr>
                        <m:t>𝐾</m:t>
                      </m:r>
                      <m:r>
                        <a:rPr lang="es-EC" sz="2000" i="1">
                          <a:latin typeface="Cambria Math" panose="02040503050406030204" pitchFamily="18" charset="0"/>
                        </a:rPr>
                        <m:t>(</m:t>
                      </m:r>
                      <m:r>
                        <a:rPr lang="es-EC" sz="2000" b="1" i="1">
                          <a:latin typeface="Cambria Math" panose="02040503050406030204" pitchFamily="18" charset="0"/>
                        </a:rPr>
                        <m:t>𝒒</m:t>
                      </m:r>
                      <m:r>
                        <a:rPr lang="es-EC" sz="2000" i="1">
                          <a:latin typeface="Cambria Math" panose="02040503050406030204" pitchFamily="18" charset="0"/>
                        </a:rPr>
                        <m:t>,</m:t>
                      </m:r>
                      <m:acc>
                        <m:accPr>
                          <m:chr m:val="̇"/>
                          <m:ctrlPr>
                            <a:rPr lang="es-EC" sz="2000" b="1" i="1">
                              <a:latin typeface="Cambria Math" panose="02040503050406030204" pitchFamily="18" charset="0"/>
                            </a:rPr>
                          </m:ctrlPr>
                        </m:accPr>
                        <m:e>
                          <m:r>
                            <a:rPr lang="es-EC" sz="2000" b="1" i="1">
                              <a:latin typeface="Cambria Math" panose="02040503050406030204" pitchFamily="18" charset="0"/>
                            </a:rPr>
                            <m:t>𝒒</m:t>
                          </m:r>
                        </m:e>
                      </m:acc>
                      <m:r>
                        <a:rPr lang="es-EC" sz="2000" i="1">
                          <a:latin typeface="Cambria Math" panose="02040503050406030204" pitchFamily="18" charset="0"/>
                        </a:rPr>
                        <m:t>)</m:t>
                      </m:r>
                    </m:oMath>
                  </m:oMathPara>
                </a14:m>
                <a:endParaRPr lang="es-EC" sz="2000" dirty="0"/>
              </a:p>
            </p:txBody>
          </p:sp>
        </mc:Choice>
        <mc:Fallback xmlns="">
          <p:sp>
            <p:nvSpPr>
              <p:cNvPr id="5" name="Rectángulo 4"/>
              <p:cNvSpPr>
                <a:spLocks noRot="1" noChangeAspect="1" noMove="1" noResize="1" noEditPoints="1" noAdjustHandles="1" noChangeArrowheads="1" noChangeShapeType="1" noTextEdit="1"/>
              </p:cNvSpPr>
              <p:nvPr/>
            </p:nvSpPr>
            <p:spPr>
              <a:xfrm>
                <a:off x="4607145" y="2937442"/>
                <a:ext cx="2153410" cy="400110"/>
              </a:xfrm>
              <a:prstGeom prst="rect">
                <a:avLst/>
              </a:prstGeom>
              <a:blipFill>
                <a:blip r:embed="rId3"/>
                <a:stretch>
                  <a:fillRect b="-153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192677" y="4817665"/>
                <a:ext cx="2377510" cy="1071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𝐼</m:t>
                      </m:r>
                      <m:r>
                        <a:rPr lang="es-EC" sz="2000" i="0">
                          <a:latin typeface="Cambria Math" panose="02040503050406030204" pitchFamily="18" charset="0"/>
                        </a:rPr>
                        <m:t>=</m:t>
                      </m:r>
                      <m:d>
                        <m:dPr>
                          <m:begChr m:val="["/>
                          <m:endChr m:val="]"/>
                          <m:ctrlPr>
                            <a:rPr lang="es-EC" sz="2000" i="1">
                              <a:latin typeface="Cambria Math" panose="02040503050406030204" pitchFamily="18" charset="0"/>
                            </a:rPr>
                          </m:ctrlPr>
                        </m:dPr>
                        <m:e>
                          <m:m>
                            <m:mPr>
                              <m:mcs>
                                <m:mc>
                                  <m:mcPr>
                                    <m:count m:val="3"/>
                                    <m:mcJc m:val="center"/>
                                  </m:mcPr>
                                </m:mc>
                              </m:mcs>
                              <m:ctrlPr>
                                <a:rPr lang="es-EC" sz="2000" i="1">
                                  <a:latin typeface="Cambria Math" panose="02040503050406030204" pitchFamily="18" charset="0"/>
                                </a:rPr>
                              </m:ctrlPr>
                            </m:mPr>
                            <m:mr>
                              <m:e>
                                <m:sSub>
                                  <m:sSubPr>
                                    <m:ctrlPr>
                                      <a:rPr lang="es-EC" sz="2000" i="1">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𝑥𝑥</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𝑥𝑦</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𝑥𝑧</m:t>
                                    </m:r>
                                  </m:sub>
                                </m:sSub>
                              </m:e>
                            </m:mr>
                            <m:mr>
                              <m:e>
                                <m:sSub>
                                  <m:sSubPr>
                                    <m:ctrlPr>
                                      <a:rPr lang="es-EC" sz="2000" i="1">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𝑦𝑥</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𝑦𝑦</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𝑦𝑧</m:t>
                                    </m:r>
                                  </m:sub>
                                </m:sSub>
                              </m:e>
                            </m:mr>
                            <m:mr>
                              <m:e>
                                <m:sSub>
                                  <m:sSubPr>
                                    <m:ctrlPr>
                                      <a:rPr lang="es-EC" sz="2000" i="1">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𝑧𝑥</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𝑧𝑦</m:t>
                                    </m:r>
                                  </m:sub>
                                </m:sSub>
                              </m:e>
                              <m:e>
                                <m:sSub>
                                  <m:sSubPr>
                                    <m:ctrlPr>
                                      <a:rPr lang="es-EC" sz="2000" i="1">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𝑧𝑧</m:t>
                                    </m:r>
                                  </m:sub>
                                </m:sSub>
                              </m:e>
                            </m:mr>
                          </m:m>
                        </m:e>
                      </m:d>
                    </m:oMath>
                  </m:oMathPara>
                </a14:m>
                <a:endParaRPr lang="es-EC" sz="2000" dirty="0"/>
              </a:p>
            </p:txBody>
          </p:sp>
        </mc:Choice>
        <mc:Fallback xmlns="">
          <p:sp>
            <p:nvSpPr>
              <p:cNvPr id="6" name="Rectángulo 5"/>
              <p:cNvSpPr>
                <a:spLocks noRot="1" noChangeAspect="1" noMove="1" noResize="1" noEditPoints="1" noAdjustHandles="1" noChangeArrowheads="1" noChangeShapeType="1" noTextEdit="1"/>
              </p:cNvSpPr>
              <p:nvPr/>
            </p:nvSpPr>
            <p:spPr>
              <a:xfrm>
                <a:off x="3192677" y="4817665"/>
                <a:ext cx="2377510" cy="1071127"/>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188818" y="5016623"/>
                <a:ext cx="1721305" cy="4187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b="1" i="1" smtClean="0">
                              <a:latin typeface="Cambria Math" panose="02040503050406030204" pitchFamily="18" charset="0"/>
                            </a:rPr>
                          </m:ctrlPr>
                        </m:sSubPr>
                        <m:e>
                          <m:r>
                            <a:rPr lang="es-EC" sz="2000" b="1" i="1">
                              <a:latin typeface="Cambria Math" panose="02040503050406030204" pitchFamily="18" charset="0"/>
                            </a:rPr>
                            <m:t>𝒓</m:t>
                          </m:r>
                        </m:e>
                        <m:sub>
                          <m:r>
                            <a:rPr lang="es-EC" sz="2000" b="1" i="1">
                              <a:latin typeface="Cambria Math" panose="02040503050406030204" pitchFamily="18" charset="0"/>
                            </a:rPr>
                            <m:t>𝒊</m:t>
                          </m:r>
                        </m:sub>
                      </m:sSub>
                      <m:r>
                        <a:rPr lang="es-EC" sz="2000" b="0" i="0">
                          <a:latin typeface="Cambria Math" panose="02040503050406030204" pitchFamily="18" charset="0"/>
                        </a:rPr>
                        <m:t>=</m:t>
                      </m:r>
                      <m:sSubSup>
                        <m:sSubSupPr>
                          <m:ctrlPr>
                            <a:rPr lang="es-EC" sz="2000" b="0" i="1">
                              <a:latin typeface="Cambria Math" panose="02040503050406030204" pitchFamily="18" charset="0"/>
                            </a:rPr>
                          </m:ctrlPr>
                        </m:sSubSupPr>
                        <m:e>
                          <m:r>
                            <a:rPr lang="es-EC" sz="2000" b="0" i="1">
                              <a:latin typeface="Cambria Math" panose="02040503050406030204" pitchFamily="18" charset="0"/>
                            </a:rPr>
                            <m:t>𝐻</m:t>
                          </m:r>
                        </m:e>
                        <m:sub>
                          <m:r>
                            <a:rPr lang="es-EC" sz="2000" b="0" i="1">
                              <a:latin typeface="Cambria Math" panose="02040503050406030204" pitchFamily="18" charset="0"/>
                            </a:rPr>
                            <m:t>𝑖</m:t>
                          </m:r>
                        </m:sub>
                        <m:sup>
                          <m:r>
                            <a:rPr lang="es-EC" sz="2000" b="0" i="0">
                              <a:latin typeface="Cambria Math" panose="02040503050406030204" pitchFamily="18" charset="0"/>
                            </a:rPr>
                            <m:t>0</m:t>
                          </m:r>
                        </m:sup>
                      </m:sSubSup>
                      <m:r>
                        <a:rPr lang="es-EC" sz="2000" b="0" i="0">
                          <a:latin typeface="Cambria Math" panose="02040503050406030204" pitchFamily="18" charset="0"/>
                        </a:rPr>
                        <m:t>∗</m:t>
                      </m:r>
                      <m:sSub>
                        <m:sSubPr>
                          <m:ctrlPr>
                            <a:rPr lang="es-EC" sz="2000" b="0" i="1">
                              <a:latin typeface="Cambria Math" panose="02040503050406030204" pitchFamily="18" charset="0"/>
                            </a:rPr>
                          </m:ctrlPr>
                        </m:sSubPr>
                        <m:e>
                          <m:r>
                            <a:rPr lang="es-EC" sz="2000" b="1" i="1">
                              <a:latin typeface="Cambria Math" panose="02040503050406030204" pitchFamily="18" charset="0"/>
                            </a:rPr>
                            <m:t>𝒄𝒈</m:t>
                          </m:r>
                        </m:e>
                        <m:sub>
                          <m:r>
                            <a:rPr lang="es-EC" sz="2000" b="1" i="1">
                              <a:latin typeface="Cambria Math" panose="02040503050406030204" pitchFamily="18" charset="0"/>
                            </a:rPr>
                            <m:t>𝒊</m:t>
                          </m:r>
                        </m:sub>
                      </m:sSub>
                    </m:oMath>
                  </m:oMathPara>
                </a14:m>
                <a:endParaRPr lang="es-EC" sz="2000" dirty="0"/>
              </a:p>
            </p:txBody>
          </p:sp>
        </mc:Choice>
        <mc:Fallback xmlns="">
          <p:sp>
            <p:nvSpPr>
              <p:cNvPr id="7" name="Rectángulo 6"/>
              <p:cNvSpPr>
                <a:spLocks noRot="1" noChangeAspect="1" noMove="1" noResize="1" noEditPoints="1" noAdjustHandles="1" noChangeArrowheads="1" noChangeShapeType="1" noTextEdit="1"/>
              </p:cNvSpPr>
              <p:nvPr/>
            </p:nvSpPr>
            <p:spPr>
              <a:xfrm>
                <a:off x="6188818" y="5016623"/>
                <a:ext cx="1721305" cy="418704"/>
              </a:xfrm>
              <a:prstGeom prst="rect">
                <a:avLst/>
              </a:prstGeom>
              <a:blipFill>
                <a:blip r:embed="rId5"/>
                <a:stretch>
                  <a:fillRect b="-7246"/>
                </a:stretch>
              </a:blipFill>
            </p:spPr>
            <p:txBody>
              <a:bodyPr/>
              <a:lstStyle/>
              <a:p>
                <a:r>
                  <a:rPr lang="es-EC">
                    <a:noFill/>
                  </a:rPr>
                  <a:t> </a:t>
                </a:r>
              </a:p>
            </p:txBody>
          </p:sp>
        </mc:Fallback>
      </mc:AlternateContent>
      <p:sp>
        <p:nvSpPr>
          <p:cNvPr id="11" name="Título 1">
            <a:extLst>
              <a:ext uri="{FF2B5EF4-FFF2-40B4-BE49-F238E27FC236}">
                <a16:creationId xmlns:a16="http://schemas.microsoft.com/office/drawing/2014/main" id="{8A03824A-5909-493B-8012-0F1DD5972C47}"/>
              </a:ext>
            </a:extLst>
          </p:cNvPr>
          <p:cNvSpPr>
            <a:spLocks noGrp="1"/>
          </p:cNvSpPr>
          <p:nvPr>
            <p:ph type="title"/>
          </p:nvPr>
        </p:nvSpPr>
        <p:spPr>
          <a:xfrm>
            <a:off x="2036618" y="182880"/>
            <a:ext cx="9466406" cy="1091737"/>
          </a:xfrm>
        </p:spPr>
        <p:txBody>
          <a:bodyPr>
            <a:normAutofit/>
          </a:bodyPr>
          <a:lstStyle/>
          <a:p>
            <a:pPr algn="l"/>
            <a:r>
              <a:rPr lang="es-EC" sz="3200" b="1" dirty="0"/>
              <a:t>Adecuación del torso robótico</a:t>
            </a:r>
          </a:p>
        </p:txBody>
      </p:sp>
      <p:pic>
        <p:nvPicPr>
          <p:cNvPr id="13" name="Imagen 12">
            <a:extLst>
              <a:ext uri="{FF2B5EF4-FFF2-40B4-BE49-F238E27FC236}">
                <a16:creationId xmlns:a16="http://schemas.microsoft.com/office/drawing/2014/main" id="{473A54A7-5B73-41A0-879C-57945D2FFB5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4" name="Picture 2" descr="Resultado de imagen para ESPE MECATRONICA">
            <a:extLst>
              <a:ext uri="{FF2B5EF4-FFF2-40B4-BE49-F238E27FC236}">
                <a16:creationId xmlns:a16="http://schemas.microsoft.com/office/drawing/2014/main" id="{98D90725-4366-41CA-8377-E755D682159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59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332217"/>
            <a:ext cx="5871831" cy="5027639"/>
          </a:xfrm>
        </p:spPr>
        <p:txBody>
          <a:bodyPr anchor="t" anchorCtr="0">
            <a:normAutofit/>
          </a:bodyPr>
          <a:lstStyle/>
          <a:p>
            <a:pPr algn="just"/>
            <a:r>
              <a:rPr lang="es-EC" b="1" dirty="0"/>
              <a:t>Dimensionamiento de la transmisión:</a:t>
            </a:r>
          </a:p>
          <a:p>
            <a:pPr marL="0" indent="0" algn="just">
              <a:buNone/>
            </a:pPr>
            <a:r>
              <a:rPr lang="es-EC" dirty="0"/>
              <a:t>Se optó por una transmisión de engranes debido a su confiabilidad, bajo mantenimiento y versatilidad de diseño.</a:t>
            </a:r>
          </a:p>
          <a:p>
            <a:pPr marL="0" indent="0" algn="just">
              <a:buNone/>
            </a:pPr>
            <a:r>
              <a:rPr lang="es-EC" dirty="0"/>
              <a:t>El material de construcción fue aluminio.</a:t>
            </a:r>
          </a:p>
          <a:p>
            <a:pPr marL="0" indent="0" algn="just">
              <a:buNone/>
            </a:pPr>
            <a:endParaRPr lang="es-EC" dirty="0"/>
          </a:p>
          <a:p>
            <a:pPr marL="0" indent="0" algn="just">
              <a:buNone/>
            </a:pPr>
            <a:endParaRPr lang="es-EC" dirty="0"/>
          </a:p>
          <a:p>
            <a:pPr algn="just"/>
            <a:endParaRPr lang="es-EC" b="1" dirty="0"/>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graphicFrame>
        <p:nvGraphicFramePr>
          <p:cNvPr id="4" name="Tabla 3"/>
          <p:cNvGraphicFramePr>
            <a:graphicFrameLocks noGrp="1"/>
          </p:cNvGraphicFramePr>
          <p:nvPr>
            <p:extLst/>
          </p:nvPr>
        </p:nvGraphicFramePr>
        <p:xfrm>
          <a:off x="968991" y="3800203"/>
          <a:ext cx="2867025" cy="2560320"/>
        </p:xfrm>
        <a:graphic>
          <a:graphicData uri="http://schemas.openxmlformats.org/drawingml/2006/table">
            <a:tbl>
              <a:tblPr firstRow="1" firstCol="1" bandRow="1">
                <a:tableStyleId>{5C22544A-7EE6-4342-B048-85BDC9FD1C3A}</a:tableStyleId>
              </a:tblPr>
              <a:tblGrid>
                <a:gridCol w="955675">
                  <a:extLst>
                    <a:ext uri="{9D8B030D-6E8A-4147-A177-3AD203B41FA5}">
                      <a16:colId xmlns:a16="http://schemas.microsoft.com/office/drawing/2014/main" val="2580595200"/>
                    </a:ext>
                  </a:extLst>
                </a:gridCol>
                <a:gridCol w="955675">
                  <a:extLst>
                    <a:ext uri="{9D8B030D-6E8A-4147-A177-3AD203B41FA5}">
                      <a16:colId xmlns:a16="http://schemas.microsoft.com/office/drawing/2014/main" val="1007028657"/>
                    </a:ext>
                  </a:extLst>
                </a:gridCol>
                <a:gridCol w="955675">
                  <a:extLst>
                    <a:ext uri="{9D8B030D-6E8A-4147-A177-3AD203B41FA5}">
                      <a16:colId xmlns:a16="http://schemas.microsoft.com/office/drawing/2014/main" val="2249300311"/>
                    </a:ext>
                  </a:extLst>
                </a:gridCol>
              </a:tblGrid>
              <a:tr h="306309">
                <a:tc>
                  <a:txBody>
                    <a:bodyPr/>
                    <a:lstStyle/>
                    <a:p>
                      <a:endParaRPr lang="es-EC" sz="18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PIÑÓN</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RUEDA</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405224"/>
                  </a:ext>
                </a:extLst>
              </a:tr>
              <a:tr h="306309">
                <a:tc>
                  <a:txBody>
                    <a:bodyPr/>
                    <a:lstStyle/>
                    <a:p>
                      <a:pPr marR="30480" indent="5715" algn="l">
                        <a:lnSpc>
                          <a:spcPct val="150000"/>
                        </a:lnSpc>
                        <a:spcAft>
                          <a:spcPts val="0"/>
                        </a:spcAft>
                      </a:pPr>
                      <a:r>
                        <a:rPr lang="es-EC" sz="1400">
                          <a:effectLst/>
                        </a:rPr>
                        <a:t>Z</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20</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36</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1321867"/>
                  </a:ext>
                </a:extLst>
              </a:tr>
              <a:tr h="306309">
                <a:tc>
                  <a:txBody>
                    <a:bodyPr/>
                    <a:lstStyle/>
                    <a:p>
                      <a:pPr marR="30480" indent="5715" algn="l">
                        <a:lnSpc>
                          <a:spcPct val="150000"/>
                        </a:lnSpc>
                        <a:spcAft>
                          <a:spcPts val="0"/>
                        </a:spcAft>
                      </a:pPr>
                      <a:r>
                        <a:rPr lang="es-EC" sz="1400">
                          <a:effectLst/>
                        </a:rPr>
                        <a:t>Di</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28 mm</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53.46 mm</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59459808"/>
                  </a:ext>
                </a:extLst>
              </a:tr>
              <a:tr h="306309">
                <a:tc>
                  <a:txBody>
                    <a:bodyPr/>
                    <a:lstStyle/>
                    <a:p>
                      <a:pPr marR="30480" indent="5715" algn="l">
                        <a:lnSpc>
                          <a:spcPct val="150000"/>
                        </a:lnSpc>
                        <a:spcAft>
                          <a:spcPts val="0"/>
                        </a:spcAft>
                      </a:pPr>
                      <a:r>
                        <a:rPr lang="es-EC" sz="1400">
                          <a:effectLst/>
                        </a:rPr>
                        <a:t>Dp</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31.79 mm</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57.21 mm</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728431"/>
                  </a:ext>
                </a:extLst>
              </a:tr>
              <a:tr h="306309">
                <a:tc>
                  <a:txBody>
                    <a:bodyPr/>
                    <a:lstStyle/>
                    <a:p>
                      <a:pPr marR="30480" indent="5715" algn="l">
                        <a:lnSpc>
                          <a:spcPct val="150000"/>
                        </a:lnSpc>
                        <a:spcAft>
                          <a:spcPts val="0"/>
                        </a:spcAft>
                      </a:pPr>
                      <a:r>
                        <a:rPr lang="es-EC" sz="1400">
                          <a:effectLst/>
                        </a:rPr>
                        <a:t>De</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dirty="0">
                          <a:effectLst/>
                        </a:rPr>
                        <a:t>34.79 mm</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60.21 mm</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5885830"/>
                  </a:ext>
                </a:extLst>
              </a:tr>
              <a:tr h="306309">
                <a:tc>
                  <a:txBody>
                    <a:bodyPr/>
                    <a:lstStyle/>
                    <a:p>
                      <a:pPr marR="30480" indent="5715" algn="l">
                        <a:lnSpc>
                          <a:spcPct val="150000"/>
                        </a:lnSpc>
                        <a:spcAft>
                          <a:spcPts val="0"/>
                        </a:spcAft>
                      </a:pPr>
                      <a:r>
                        <a:rPr lang="es-EC" sz="1400">
                          <a:effectLst/>
                        </a:rPr>
                        <a:t>Pcf</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5.99</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5.99</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6483781"/>
                  </a:ext>
                </a:extLst>
              </a:tr>
              <a:tr h="306309">
                <a:tc>
                  <a:txBody>
                    <a:bodyPr/>
                    <a:lstStyle/>
                    <a:p>
                      <a:pPr marR="30480" indent="5715" algn="l">
                        <a:lnSpc>
                          <a:spcPct val="150000"/>
                        </a:lnSpc>
                        <a:spcAft>
                          <a:spcPts val="0"/>
                        </a:spcAft>
                      </a:pPr>
                      <a:r>
                        <a:rPr lang="es-EC" sz="1400">
                          <a:effectLst/>
                        </a:rPr>
                        <a:t>Pax</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17.1</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17.1</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9547127"/>
                  </a:ext>
                </a:extLst>
              </a:tr>
              <a:tr h="306309">
                <a:tc>
                  <a:txBody>
                    <a:bodyPr/>
                    <a:lstStyle/>
                    <a:p>
                      <a:pPr marR="30480" indent="5715" algn="l">
                        <a:lnSpc>
                          <a:spcPct val="150000"/>
                        </a:lnSpc>
                        <a:spcAft>
                          <a:spcPts val="0"/>
                        </a:spcAft>
                      </a:pPr>
                      <a:r>
                        <a:rPr lang="es-EC" sz="1400">
                          <a:effectLst/>
                        </a:rPr>
                        <a:t>B</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dirty="0">
                          <a:effectLst/>
                        </a:rPr>
                        <a:t>20 mm</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dirty="0">
                          <a:effectLst/>
                        </a:rPr>
                        <a:t>20 mm</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9740989"/>
                  </a:ext>
                </a:extLst>
              </a:tr>
            </a:tbl>
          </a:graphicData>
        </a:graphic>
      </p:graphicFrame>
      <p:graphicFrame>
        <p:nvGraphicFramePr>
          <p:cNvPr id="5" name="Tabla 4"/>
          <p:cNvGraphicFramePr>
            <a:graphicFrameLocks noGrp="1"/>
          </p:cNvGraphicFramePr>
          <p:nvPr>
            <p:extLst/>
          </p:nvPr>
        </p:nvGraphicFramePr>
        <p:xfrm>
          <a:off x="3975797" y="3800203"/>
          <a:ext cx="3559531" cy="2249424"/>
        </p:xfrm>
        <a:graphic>
          <a:graphicData uri="http://schemas.openxmlformats.org/drawingml/2006/table">
            <a:tbl>
              <a:tblPr firstRow="1" firstCol="1" bandRow="1">
                <a:tableStyleId>{5C22544A-7EE6-4342-B048-85BDC9FD1C3A}</a:tableStyleId>
              </a:tblPr>
              <a:tblGrid>
                <a:gridCol w="1995867">
                  <a:extLst>
                    <a:ext uri="{9D8B030D-6E8A-4147-A177-3AD203B41FA5}">
                      <a16:colId xmlns:a16="http://schemas.microsoft.com/office/drawing/2014/main" val="893353718"/>
                    </a:ext>
                  </a:extLst>
                </a:gridCol>
                <a:gridCol w="770330">
                  <a:extLst>
                    <a:ext uri="{9D8B030D-6E8A-4147-A177-3AD203B41FA5}">
                      <a16:colId xmlns:a16="http://schemas.microsoft.com/office/drawing/2014/main" val="1232310914"/>
                    </a:ext>
                  </a:extLst>
                </a:gridCol>
                <a:gridCol w="793334">
                  <a:extLst>
                    <a:ext uri="{9D8B030D-6E8A-4147-A177-3AD203B41FA5}">
                      <a16:colId xmlns:a16="http://schemas.microsoft.com/office/drawing/2014/main" val="584588068"/>
                    </a:ext>
                  </a:extLst>
                </a:gridCol>
              </a:tblGrid>
              <a:tr h="402336">
                <a:tc>
                  <a:txBody>
                    <a:bodyPr/>
                    <a:lstStyle/>
                    <a:p>
                      <a:pPr marR="30480" indent="5715" algn="ctr">
                        <a:lnSpc>
                          <a:spcPct val="150000"/>
                        </a:lnSpc>
                        <a:spcAft>
                          <a:spcPts val="0"/>
                        </a:spcAft>
                      </a:pPr>
                      <a:r>
                        <a:rPr lang="es-EC" sz="1400" dirty="0">
                          <a:solidFill>
                            <a:schemeClr val="lt1"/>
                          </a:solidFill>
                          <a:effectLst/>
                          <a:latin typeface="+mn-lt"/>
                          <a:ea typeface="+mn-ea"/>
                          <a:cs typeface="+mn-cs"/>
                        </a:rPr>
                        <a:t>F</a:t>
                      </a:r>
                      <a:r>
                        <a:rPr lang="es-EC" sz="1400" baseline="0" dirty="0">
                          <a:solidFill>
                            <a:schemeClr val="lt1"/>
                          </a:solidFill>
                          <a:effectLst/>
                          <a:latin typeface="+mn-lt"/>
                          <a:ea typeface="+mn-ea"/>
                          <a:cs typeface="+mn-cs"/>
                        </a:rPr>
                        <a:t> DE SEGURIDAD</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PIÑON</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dirty="0">
                          <a:effectLst/>
                        </a:rPr>
                        <a:t>RUEDA</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9392447"/>
                  </a:ext>
                </a:extLst>
              </a:tr>
              <a:tr h="402336">
                <a:tc>
                  <a:txBody>
                    <a:bodyPr/>
                    <a:lstStyle/>
                    <a:p>
                      <a:pPr marR="30480" indent="5715" algn="l">
                        <a:lnSpc>
                          <a:spcPct val="150000"/>
                        </a:lnSpc>
                        <a:spcAft>
                          <a:spcPts val="0"/>
                        </a:spcAft>
                      </a:pPr>
                      <a:r>
                        <a:rPr lang="es-EC" sz="1400">
                          <a:effectLst/>
                        </a:rPr>
                        <a:t>Para el picado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1.238</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1.313</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7191797"/>
                  </a:ext>
                </a:extLst>
              </a:tr>
              <a:tr h="402336">
                <a:tc>
                  <a:txBody>
                    <a:bodyPr/>
                    <a:lstStyle/>
                    <a:p>
                      <a:pPr marR="30480" indent="5715" algn="l">
                        <a:lnSpc>
                          <a:spcPct val="150000"/>
                        </a:lnSpc>
                        <a:spcAft>
                          <a:spcPts val="0"/>
                        </a:spcAft>
                      </a:pPr>
                      <a:r>
                        <a:rPr lang="es-EC" sz="1400">
                          <a:effectLst/>
                        </a:rPr>
                        <a:t>Para la rotura</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6.664</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7.278</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7169651"/>
                  </a:ext>
                </a:extLst>
              </a:tr>
              <a:tr h="402336">
                <a:tc>
                  <a:txBody>
                    <a:bodyPr/>
                    <a:lstStyle/>
                    <a:p>
                      <a:pPr marR="30480" indent="5715" algn="l">
                        <a:lnSpc>
                          <a:spcPct val="150000"/>
                        </a:lnSpc>
                        <a:spcAft>
                          <a:spcPts val="0"/>
                        </a:spcAft>
                      </a:pPr>
                      <a:r>
                        <a:rPr lang="es-EC" sz="1400">
                          <a:effectLst/>
                        </a:rPr>
                        <a:t>Para el contacto estático</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3.136</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3.136</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3939942"/>
                  </a:ext>
                </a:extLst>
              </a:tr>
              <a:tr h="402336">
                <a:tc>
                  <a:txBody>
                    <a:bodyPr/>
                    <a:lstStyle/>
                    <a:p>
                      <a:pPr marR="30480" indent="5715" algn="l">
                        <a:lnSpc>
                          <a:spcPct val="150000"/>
                        </a:lnSpc>
                        <a:spcAft>
                          <a:spcPts val="0"/>
                        </a:spcAft>
                      </a:pPr>
                      <a:r>
                        <a:rPr lang="es-EC" sz="1400" dirty="0">
                          <a:effectLst/>
                        </a:rPr>
                        <a:t>Para el doblez</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a:effectLst/>
                        </a:rPr>
                        <a:t>13.388</a:t>
                      </a:r>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indent="5715" algn="ctr">
                        <a:lnSpc>
                          <a:spcPct val="150000"/>
                        </a:lnSpc>
                        <a:spcAft>
                          <a:spcPts val="0"/>
                        </a:spcAft>
                      </a:pPr>
                      <a:r>
                        <a:rPr lang="es-EC" sz="1400" dirty="0">
                          <a:effectLst/>
                        </a:rPr>
                        <a:t>14.49</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8530859"/>
                  </a:ext>
                </a:extLst>
              </a:tr>
            </a:tbl>
          </a:graphicData>
        </a:graphic>
      </p:graphicFrame>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514" y="1332217"/>
            <a:ext cx="4143375" cy="4610100"/>
          </a:xfrm>
          <a:prstGeom prst="rect">
            <a:avLst/>
          </a:prstGeom>
        </p:spPr>
      </p:pic>
      <p:sp>
        <p:nvSpPr>
          <p:cNvPr id="10" name="Título 1">
            <a:extLst>
              <a:ext uri="{FF2B5EF4-FFF2-40B4-BE49-F238E27FC236}">
                <a16:creationId xmlns:a16="http://schemas.microsoft.com/office/drawing/2014/main" id="{0E00C600-EDED-448B-AB0C-00142C2D8448}"/>
              </a:ext>
            </a:extLst>
          </p:cNvPr>
          <p:cNvSpPr txBox="1">
            <a:spLocks/>
          </p:cNvSpPr>
          <p:nvPr/>
        </p:nvSpPr>
        <p:spPr>
          <a:xfrm>
            <a:off x="2036618" y="182880"/>
            <a:ext cx="9466406" cy="109173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3200" b="1"/>
              <a:t>Adecuación del torso robótico</a:t>
            </a:r>
            <a:endParaRPr lang="es-EC" sz="3200" b="1" dirty="0"/>
          </a:p>
        </p:txBody>
      </p:sp>
      <p:pic>
        <p:nvPicPr>
          <p:cNvPr id="11" name="Imagen 10">
            <a:extLst>
              <a:ext uri="{FF2B5EF4-FFF2-40B4-BE49-F238E27FC236}">
                <a16:creationId xmlns:a16="http://schemas.microsoft.com/office/drawing/2014/main" id="{92280982-E2E7-4EDD-A595-26B48F9C2C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3" name="Picture 2" descr="Resultado de imagen para ESPE MECATRONICA">
            <a:extLst>
              <a:ext uri="{FF2B5EF4-FFF2-40B4-BE49-F238E27FC236}">
                <a16:creationId xmlns:a16="http://schemas.microsoft.com/office/drawing/2014/main" id="{F6978697-BE2A-4D4E-AB31-7161F9E6CE2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064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57015" y="1100202"/>
            <a:ext cx="9638614" cy="5027639"/>
          </a:xfrm>
        </p:spPr>
        <p:txBody>
          <a:bodyPr anchor="t" anchorCtr="0">
            <a:normAutofit/>
          </a:bodyPr>
          <a:lstStyle/>
          <a:p>
            <a:pPr algn="just"/>
            <a:r>
              <a:rPr lang="es-EC" b="1" dirty="0"/>
              <a:t>Validación por análisis de elementos finitos:</a:t>
            </a:r>
          </a:p>
          <a:p>
            <a:pPr algn="just"/>
            <a:endParaRPr lang="es-EC" b="1" dirty="0"/>
          </a:p>
        </p:txBody>
      </p:sp>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pic>
        <p:nvPicPr>
          <p:cNvPr id="5" name="Picture 38"/>
          <p:cNvPicPr/>
          <p:nvPr/>
        </p:nvPicPr>
        <p:blipFill>
          <a:blip r:embed="rId2">
            <a:extLst>
              <a:ext uri="{28A0092B-C50C-407E-A947-70E740481C1C}">
                <a14:useLocalDpi xmlns:a14="http://schemas.microsoft.com/office/drawing/2010/main" val="0"/>
              </a:ext>
            </a:extLst>
          </a:blip>
          <a:srcRect/>
          <a:stretch>
            <a:fillRect/>
          </a:stretch>
        </p:blipFill>
        <p:spPr bwMode="auto">
          <a:xfrm>
            <a:off x="3768593" y="1683136"/>
            <a:ext cx="4733963" cy="5174864"/>
          </a:xfrm>
          <a:prstGeom prst="rect">
            <a:avLst/>
          </a:prstGeom>
          <a:noFill/>
          <a:ln>
            <a:noFill/>
          </a:ln>
        </p:spPr>
      </p:pic>
      <p:sp>
        <p:nvSpPr>
          <p:cNvPr id="8" name="Título 1">
            <a:extLst>
              <a:ext uri="{FF2B5EF4-FFF2-40B4-BE49-F238E27FC236}">
                <a16:creationId xmlns:a16="http://schemas.microsoft.com/office/drawing/2014/main" id="{0513DC01-D0BD-49D2-A944-95CC2D82DCDC}"/>
              </a:ext>
            </a:extLst>
          </p:cNvPr>
          <p:cNvSpPr txBox="1">
            <a:spLocks/>
          </p:cNvSpPr>
          <p:nvPr/>
        </p:nvSpPr>
        <p:spPr>
          <a:xfrm>
            <a:off x="2036618" y="182881"/>
            <a:ext cx="9466406" cy="91732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3200" b="1" dirty="0"/>
              <a:t>Adecuación del torso robótico</a:t>
            </a:r>
          </a:p>
        </p:txBody>
      </p:sp>
      <p:pic>
        <p:nvPicPr>
          <p:cNvPr id="9" name="Imagen 8">
            <a:extLst>
              <a:ext uri="{FF2B5EF4-FFF2-40B4-BE49-F238E27FC236}">
                <a16:creationId xmlns:a16="http://schemas.microsoft.com/office/drawing/2014/main" id="{65AE6401-81E1-4A29-8AAA-CFCFBF9F87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0" name="Picture 2" descr="Resultado de imagen para ESPE MECATRONICA">
            <a:extLst>
              <a:ext uri="{FF2B5EF4-FFF2-40B4-BE49-F238E27FC236}">
                <a16:creationId xmlns:a16="http://schemas.microsoft.com/office/drawing/2014/main" id="{BCFEBE95-4175-48EA-9835-A284881C187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15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8047616" cy="1046028"/>
          </a:xfrm>
        </p:spPr>
        <p:txBody>
          <a:bodyPr>
            <a:noAutofit/>
          </a:bodyPr>
          <a:lstStyle/>
          <a:p>
            <a:pPr algn="l"/>
            <a:r>
              <a:rPr lang="es-EC" sz="3200" b="1" dirty="0"/>
              <a:t>Desarrollo de la teleoperación mediante esqueletización</a:t>
            </a:r>
          </a:p>
        </p:txBody>
      </p:sp>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3882466" y="5858745"/>
            <a:ext cx="5018256" cy="740684"/>
          </a:xfrm>
        </p:spPr>
        <p:txBody>
          <a:bodyPr>
            <a:normAutofit fontScale="92500" lnSpcReduction="10000"/>
          </a:bodyPr>
          <a:lstStyle/>
          <a:p>
            <a:r>
              <a:rPr lang="es-EC" dirty="0"/>
              <a:t>Puntos clave del cuerpo humano detectados por el Kinect V2</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pic>
        <p:nvPicPr>
          <p:cNvPr id="6" name="Imagen 5">
            <a:extLst>
              <a:ext uri="{FF2B5EF4-FFF2-40B4-BE49-F238E27FC236}">
                <a16:creationId xmlns:a16="http://schemas.microsoft.com/office/drawing/2014/main" id="{327D6473-CAF9-410F-B34F-454779287603}"/>
              </a:ext>
            </a:extLst>
          </p:cNvPr>
          <p:cNvPicPr/>
          <p:nvPr/>
        </p:nvPicPr>
        <p:blipFill>
          <a:blip r:embed="rId5">
            <a:extLst>
              <a:ext uri="{BEBA8EAE-BF5A-486C-A8C5-ECC9F3942E4B}">
                <a14:imgProps xmlns:a14="http://schemas.microsoft.com/office/drawing/2010/main">
                  <a14:imgLayer r:embed="rId6">
                    <a14:imgEffect>
                      <a14:backgroundRemoval t="2186" b="94262" l="2846" r="97533">
                        <a14:foregroundMark x1="40038" y1="10656" x2="38710" y2="12568"/>
                        <a14:foregroundMark x1="22960" y1="78415" x2="22011" y2="79508"/>
                      </a14:backgroundRemoval>
                    </a14:imgEffect>
                  </a14:imgLayer>
                </a14:imgProps>
              </a:ext>
            </a:extLst>
          </a:blip>
          <a:stretch>
            <a:fillRect/>
          </a:stretch>
        </p:blipFill>
        <p:spPr>
          <a:xfrm>
            <a:off x="7928070" y="2350770"/>
            <a:ext cx="3105150" cy="2156460"/>
          </a:xfrm>
          <a:prstGeom prst="rect">
            <a:avLst/>
          </a:prstGeom>
        </p:spPr>
      </p:pic>
      <p:pic>
        <p:nvPicPr>
          <p:cNvPr id="7" name="Imagen 6" descr="https://image.slidesharecdn.com/kinectgesturerecognation-171113174914/95/kinect-v2-gesture-recognation-22-638.jpg?cb=1510595832">
            <a:extLst>
              <a:ext uri="{FF2B5EF4-FFF2-40B4-BE49-F238E27FC236}">
                <a16:creationId xmlns:a16="http://schemas.microsoft.com/office/drawing/2014/main" id="{C94BC4A6-9C6E-47A9-A37D-C0C3CB95D97A}"/>
              </a:ext>
            </a:extLst>
          </p:cNvPr>
          <p:cNvPicPr/>
          <p:nvPr/>
        </p:nvPicPr>
        <p:blipFill rotWithShape="1">
          <a:blip r:embed="rId7">
            <a:extLst>
              <a:ext uri="{28A0092B-C50C-407E-A947-70E740481C1C}">
                <a14:useLocalDpi xmlns:a14="http://schemas.microsoft.com/office/drawing/2010/main" val="0"/>
              </a:ext>
            </a:extLst>
          </a:blip>
          <a:srcRect l="37541" t="19555" r="12773" b="7041"/>
          <a:stretch/>
        </p:blipFill>
        <p:spPr bwMode="auto">
          <a:xfrm>
            <a:off x="1964315" y="1350854"/>
            <a:ext cx="5421505" cy="45156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8442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8047616" cy="1046028"/>
          </a:xfrm>
        </p:spPr>
        <p:txBody>
          <a:bodyPr>
            <a:noAutofit/>
          </a:bodyPr>
          <a:lstStyle/>
          <a:p>
            <a:pPr algn="l"/>
            <a:r>
              <a:rPr lang="es-EC" sz="3200" b="1" dirty="0"/>
              <a:t>Desarrollo de la teleoperación mediante esqueletización</a:t>
            </a:r>
          </a:p>
        </p:txBody>
      </p:sp>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1923904" y="1170694"/>
            <a:ext cx="10018713" cy="1820122"/>
          </a:xfrm>
        </p:spPr>
        <p:txBody>
          <a:bodyPr>
            <a:normAutofit/>
          </a:bodyPr>
          <a:lstStyle/>
          <a:p>
            <a:r>
              <a:rPr lang="es-EC" dirty="0"/>
              <a:t>Se toma como referencia la orientación de los eslabones</a:t>
            </a:r>
          </a:p>
          <a:p>
            <a:endParaRPr lang="es-EC" sz="700" dirty="0"/>
          </a:p>
          <a:p>
            <a:r>
              <a:rPr lang="es-EC" dirty="0"/>
              <a:t>Se calculan secuencialmente las variables articulares.</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4A223DFE-53AF-4C86-A843-4E5FD89899BC}"/>
                  </a:ext>
                </a:extLst>
              </p:cNvPr>
              <p:cNvSpPr/>
              <p:nvPr/>
            </p:nvSpPr>
            <p:spPr>
              <a:xfrm>
                <a:off x="1211404" y="3305986"/>
                <a:ext cx="234461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0</m:t>
                          </m:r>
                        </m:sub>
                      </m:sSub>
                      <m:r>
                        <a:rPr lang="es-EC" i="0">
                          <a:latin typeface="Cambria Math" panose="02040503050406030204" pitchFamily="18" charset="0"/>
                        </a:rPr>
                        <m:t>=</m:t>
                      </m:r>
                      <m:func>
                        <m:funcPr>
                          <m:ctrlPr>
                            <a:rPr lang="es-EC" i="1">
                              <a:latin typeface="Cambria Math" panose="02040503050406030204" pitchFamily="18" charset="0"/>
                            </a:rPr>
                          </m:ctrlPr>
                        </m:funcPr>
                        <m:fName>
                          <m:sSup>
                            <m:sSupPr>
                              <m:ctrlPr>
                                <a:rPr lang="es-EC" i="1">
                                  <a:latin typeface="Cambria Math" panose="02040503050406030204" pitchFamily="18" charset="0"/>
                                </a:rPr>
                              </m:ctrlPr>
                            </m:sSupPr>
                            <m:e>
                              <m:r>
                                <m:rPr>
                                  <m:sty m:val="p"/>
                                </m:rPr>
                                <a:rPr lang="es-EC" i="0">
                                  <a:latin typeface="Cambria Math" panose="02040503050406030204" pitchFamily="18" charset="0"/>
                                </a:rPr>
                                <m:t>tan</m:t>
                              </m:r>
                            </m:e>
                            <m:sup>
                              <m:r>
                                <a:rPr lang="es-EC" i="0">
                                  <a:latin typeface="Cambria Math" panose="02040503050406030204" pitchFamily="18" charset="0"/>
                                </a:rPr>
                                <m:t>−1</m:t>
                              </m:r>
                            </m:sup>
                          </m:sSup>
                        </m:fName>
                        <m:e>
                          <m:d>
                            <m:dPr>
                              <m:ctrlPr>
                                <a:rPr lang="es-EC" i="1">
                                  <a:latin typeface="Cambria Math" panose="02040503050406030204" pitchFamily="18" charset="0"/>
                                </a:rPr>
                              </m:ctrlPr>
                            </m:dPr>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0">
                                          <a:latin typeface="Cambria Math" panose="02040503050406030204" pitchFamily="18" charset="0"/>
                                        </a:rPr>
                                        <m:t>4</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0">
                                          <a:latin typeface="Cambria Math" panose="02040503050406030204" pitchFamily="18" charset="0"/>
                                        </a:rPr>
                                        <m:t>8</m:t>
                                      </m:r>
                                    </m:sub>
                                  </m:sSub>
                                </m:num>
                                <m:den>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0">
                                          <a:latin typeface="Cambria Math" panose="02040503050406030204" pitchFamily="18" charset="0"/>
                                        </a:rPr>
                                        <m:t>8</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0">
                                          <a:latin typeface="Cambria Math" panose="02040503050406030204" pitchFamily="18" charset="0"/>
                                        </a:rPr>
                                        <m:t>4</m:t>
                                      </m:r>
                                    </m:sub>
                                  </m:sSub>
                                </m:den>
                              </m:f>
                            </m:e>
                          </m:d>
                        </m:e>
                      </m:func>
                    </m:oMath>
                  </m:oMathPara>
                </a14:m>
                <a:endParaRPr lang="es-EC" dirty="0"/>
              </a:p>
            </p:txBody>
          </p:sp>
        </mc:Choice>
        <mc:Fallback xmlns="">
          <p:sp>
            <p:nvSpPr>
              <p:cNvPr id="4" name="Rectángulo 3">
                <a:extLst>
                  <a:ext uri="{FF2B5EF4-FFF2-40B4-BE49-F238E27FC236}">
                    <a16:creationId xmlns:a16="http://schemas.microsoft.com/office/drawing/2014/main" id="{4A223DFE-53AF-4C86-A843-4E5FD89899BC}"/>
                  </a:ext>
                </a:extLst>
              </p:cNvPr>
              <p:cNvSpPr>
                <a:spLocks noRot="1" noChangeAspect="1" noMove="1" noResize="1" noEditPoints="1" noAdjustHandles="1" noChangeArrowheads="1" noChangeShapeType="1" noTextEdit="1"/>
              </p:cNvSpPr>
              <p:nvPr/>
            </p:nvSpPr>
            <p:spPr>
              <a:xfrm>
                <a:off x="1211404" y="3305986"/>
                <a:ext cx="2344616" cy="714683"/>
              </a:xfrm>
              <a:prstGeom prst="rect">
                <a:avLst/>
              </a:prstGeom>
              <a:blipFill>
                <a:blip r:embed="rId5"/>
                <a:stretch>
                  <a:fillRect/>
                </a:stretch>
              </a:blipFill>
            </p:spPr>
            <p:txBody>
              <a:bodyPr/>
              <a:lstStyle/>
              <a:p>
                <a:r>
                  <a:rPr lang="es-EC">
                    <a:noFill/>
                  </a:rPr>
                  <a:t> </a:t>
                </a:r>
              </a:p>
            </p:txBody>
          </p:sp>
        </mc:Fallback>
      </mc:AlternateContent>
      <p:grpSp>
        <p:nvGrpSpPr>
          <p:cNvPr id="11" name="Grupo 10">
            <a:extLst>
              <a:ext uri="{FF2B5EF4-FFF2-40B4-BE49-F238E27FC236}">
                <a16:creationId xmlns:a16="http://schemas.microsoft.com/office/drawing/2014/main" id="{0C42CBA8-8F6D-4F0A-9ECF-9AAD6952ED3E}"/>
              </a:ext>
            </a:extLst>
          </p:cNvPr>
          <p:cNvGrpSpPr/>
          <p:nvPr/>
        </p:nvGrpSpPr>
        <p:grpSpPr>
          <a:xfrm>
            <a:off x="7525332" y="2867661"/>
            <a:ext cx="4530856" cy="1924314"/>
            <a:chOff x="7525332" y="3246361"/>
            <a:chExt cx="4530856" cy="1924314"/>
          </a:xfrm>
        </p:grpSpPr>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6355FB72-0F96-4ACA-BA11-61039CA76A93}"/>
                    </a:ext>
                  </a:extLst>
                </p:cNvPr>
                <p:cNvSpPr/>
                <p:nvPr/>
              </p:nvSpPr>
              <p:spPr>
                <a:xfrm>
                  <a:off x="7525332" y="3246361"/>
                  <a:ext cx="2565061" cy="438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1</m:t>
                            </m:r>
                          </m:sub>
                        </m:sSub>
                        <m:r>
                          <a:rPr lang="es-EC" i="0">
                            <a:latin typeface="Cambria Math" panose="02040503050406030204" pitchFamily="18" charset="0"/>
                          </a:rPr>
                          <m:t>=</m:t>
                        </m:r>
                        <m:func>
                          <m:funcPr>
                            <m:ctrlPr>
                              <a:rPr lang="es-EC" i="1">
                                <a:latin typeface="Cambria Math" panose="02040503050406030204" pitchFamily="18" charset="0"/>
                              </a:rPr>
                            </m:ctrlPr>
                          </m:funcPr>
                          <m:fName>
                            <m:r>
                              <a:rPr lang="es-EC" i="0">
                                <a:latin typeface="Cambria Math" panose="02040503050406030204" pitchFamily="18" charset="0"/>
                              </a:rPr>
                              <m:t>−</m:t>
                            </m:r>
                            <m:r>
                              <m:rPr>
                                <m:sty m:val="p"/>
                              </m:rPr>
                              <a:rPr lang="es-EC" i="0">
                                <a:latin typeface="Cambria Math" panose="02040503050406030204" pitchFamily="18" charset="0"/>
                              </a:rPr>
                              <m:t>atan</m:t>
                            </m:r>
                            <m:r>
                              <a:rPr lang="es-EC" i="0">
                                <a:latin typeface="Cambria Math" panose="02040503050406030204" pitchFamily="18" charset="0"/>
                              </a:rPr>
                              <m:t>2</m:t>
                            </m:r>
                          </m:fName>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m:t>
                                        </m:r>
                                      </m:sup>
                                    </m:sSup>
                                  </m:e>
                                  <m:sub>
                                    <m:r>
                                      <a:rPr lang="es-EC" i="0">
                                        <a:latin typeface="Cambria Math" panose="02040503050406030204" pitchFamily="18" charset="0"/>
                                      </a:rPr>
                                      <m:t>5</m:t>
                                    </m:r>
                                  </m:sub>
                                  <m:sup>
                                    <m:r>
                                      <a:rPr lang="es-EC" i="0">
                                        <a:latin typeface="Cambria Math" panose="02040503050406030204" pitchFamily="18" charset="0"/>
                                      </a:rPr>
                                      <m:t>4</m:t>
                                    </m:r>
                                  </m:sup>
                                </m:sSubSup>
                                <m:r>
                                  <a:rPr lang="es-EC" i="0">
                                    <a:latin typeface="Cambria Math" panose="02040503050406030204" pitchFamily="18" charset="0"/>
                                  </a:rPr>
                                  <m:t> , </m:t>
                                </m:r>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m:t>
                                        </m:r>
                                      </m:sup>
                                    </m:sSup>
                                  </m:e>
                                  <m:sub>
                                    <m:r>
                                      <a:rPr lang="es-EC" i="0">
                                        <a:latin typeface="Cambria Math" panose="02040503050406030204" pitchFamily="18" charset="0"/>
                                      </a:rPr>
                                      <m:t>5</m:t>
                                    </m:r>
                                  </m:sub>
                                  <m:sup>
                                    <m:r>
                                      <a:rPr lang="es-EC" i="0">
                                        <a:latin typeface="Cambria Math" panose="02040503050406030204" pitchFamily="18" charset="0"/>
                                      </a:rPr>
                                      <m:t>4</m:t>
                                    </m:r>
                                  </m:sup>
                                </m:sSubSup>
                                <m:r>
                                  <a:rPr lang="es-EC" i="0">
                                    <a:latin typeface="Cambria Math" panose="02040503050406030204" pitchFamily="18" charset="0"/>
                                  </a:rPr>
                                  <m:t> </m:t>
                                </m:r>
                              </m:e>
                            </m:d>
                          </m:e>
                        </m:func>
                        <m:r>
                          <a:rPr lang="es-EC" i="0">
                            <a:latin typeface="Cambria Math" panose="02040503050406030204" pitchFamily="18" charset="0"/>
                          </a:rPr>
                          <m:t> </m:t>
                        </m:r>
                      </m:oMath>
                    </m:oMathPara>
                  </a14:m>
                  <a:endParaRPr lang="es-EC" dirty="0"/>
                </a:p>
              </p:txBody>
            </p:sp>
          </mc:Choice>
          <mc:Fallback xmlns="">
            <p:sp>
              <p:nvSpPr>
                <p:cNvPr id="7" name="Rectángulo 6">
                  <a:extLst>
                    <a:ext uri="{FF2B5EF4-FFF2-40B4-BE49-F238E27FC236}">
                      <a16:creationId xmlns:a16="http://schemas.microsoft.com/office/drawing/2014/main" id="{6355FB72-0F96-4ACA-BA11-61039CA76A93}"/>
                    </a:ext>
                  </a:extLst>
                </p:cNvPr>
                <p:cNvSpPr>
                  <a:spLocks noRot="1" noChangeAspect="1" noMove="1" noResize="1" noEditPoints="1" noAdjustHandles="1" noChangeArrowheads="1" noChangeShapeType="1" noTextEdit="1"/>
                </p:cNvSpPr>
                <p:nvPr/>
              </p:nvSpPr>
              <p:spPr>
                <a:xfrm>
                  <a:off x="7525332" y="3246361"/>
                  <a:ext cx="2565061" cy="438325"/>
                </a:xfrm>
                <a:prstGeom prst="rect">
                  <a:avLst/>
                </a:prstGeom>
                <a:blipFill>
                  <a:blip r:embed="rId6"/>
                  <a:stretch>
                    <a:fillRect b="-138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1A4290F3-061F-4DC5-8F6D-47B6DFDE644A}"/>
                    </a:ext>
                  </a:extLst>
                </p:cNvPr>
                <p:cNvSpPr/>
                <p:nvPr/>
              </p:nvSpPr>
              <p:spPr>
                <a:xfrm>
                  <a:off x="7525332" y="3763302"/>
                  <a:ext cx="4530856" cy="14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2</m:t>
                            </m:r>
                          </m:sub>
                        </m:sSub>
                        <m:r>
                          <a:rPr lang="es-EC" i="0">
                            <a:latin typeface="Cambria Math" panose="02040503050406030204" pitchFamily="18" charset="0"/>
                          </a:rPr>
                          <m:t>=−</m:t>
                        </m:r>
                        <m:func>
                          <m:funcPr>
                            <m:ctrlPr>
                              <a:rPr lang="es-EC" i="1">
                                <a:latin typeface="Cambria Math" panose="02040503050406030204" pitchFamily="18" charset="0"/>
                              </a:rPr>
                            </m:ctrlPr>
                          </m:funcPr>
                          <m:fName>
                            <m:sSup>
                              <m:sSupPr>
                                <m:ctrlPr>
                                  <a:rPr lang="es-EC" i="1">
                                    <a:latin typeface="Cambria Math" panose="02040503050406030204" pitchFamily="18" charset="0"/>
                                  </a:rPr>
                                </m:ctrlPr>
                              </m:sSupPr>
                              <m:e>
                                <m:r>
                                  <m:rPr>
                                    <m:sty m:val="p"/>
                                  </m:rPr>
                                  <a:rPr lang="es-EC" i="0">
                                    <a:latin typeface="Cambria Math" panose="02040503050406030204" pitchFamily="18" charset="0"/>
                                  </a:rPr>
                                  <m:t>sin</m:t>
                                </m:r>
                              </m:e>
                              <m:sup>
                                <m:r>
                                  <a:rPr lang="es-EC" i="0">
                                    <a:latin typeface="Cambria Math" panose="02040503050406030204" pitchFamily="18" charset="0"/>
                                  </a:rPr>
                                  <m:t>−1</m:t>
                                </m:r>
                              </m:sup>
                            </m:sSup>
                          </m:fName>
                          <m:e>
                            <m:d>
                              <m:dPr>
                                <m:ctrlPr>
                                  <a:rPr lang="es-EC" i="1">
                                    <a:latin typeface="Cambria Math" panose="02040503050406030204" pitchFamily="18" charset="0"/>
                                  </a:rPr>
                                </m:ctrlPr>
                              </m:dPr>
                              <m:e>
                                <m:f>
                                  <m:fPr>
                                    <m:ctrlPr>
                                      <a:rPr lang="es-EC" i="1">
                                        <a:latin typeface="Cambria Math" panose="02040503050406030204" pitchFamily="18" charset="0"/>
                                      </a:rPr>
                                    </m:ctrlPr>
                                  </m:fPr>
                                  <m:num>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m:t>
                                                        </m:r>
                                                      </m:sup>
                                                    </m:sSup>
                                                  </m:e>
                                                  <m:sub>
                                                    <m:r>
                                                      <a:rPr lang="es-EC" i="0">
                                                        <a:latin typeface="Cambria Math" panose="02040503050406030204" pitchFamily="18" charset="0"/>
                                                      </a:rPr>
                                                      <m:t>5</m:t>
                                                    </m:r>
                                                  </m:sub>
                                                  <m:sup>
                                                    <m:r>
                                                      <a:rPr lang="es-EC" i="0">
                                                        <a:latin typeface="Cambria Math" panose="02040503050406030204" pitchFamily="18" charset="0"/>
                                                      </a:rPr>
                                                      <m:t>4</m:t>
                                                    </m:r>
                                                  </m:sup>
                                                </m:sSubSup>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m:t>
                                                        </m:r>
                                                      </m:sup>
                                                    </m:sSup>
                                                  </m:e>
                                                  <m:sub>
                                                    <m:r>
                                                      <a:rPr lang="es-EC" i="0">
                                                        <a:latin typeface="Cambria Math" panose="02040503050406030204" pitchFamily="18" charset="0"/>
                                                      </a:rPr>
                                                      <m:t>5</m:t>
                                                    </m:r>
                                                  </m:sub>
                                                  <m:sup>
                                                    <m:r>
                                                      <a:rPr lang="es-EC" i="0">
                                                        <a:latin typeface="Cambria Math" panose="02040503050406030204" pitchFamily="18" charset="0"/>
                                                      </a:rPr>
                                                      <m:t>4</m:t>
                                                    </m:r>
                                                  </m:sup>
                                                </m:sSubSup>
                                              </m:e>
                                            </m:d>
                                          </m:e>
                                          <m:sup>
                                            <m:r>
                                              <a:rPr lang="es-EC" i="0">
                                                <a:latin typeface="Cambria Math" panose="02040503050406030204" pitchFamily="18" charset="0"/>
                                              </a:rPr>
                                              <m:t>2</m:t>
                                            </m:r>
                                          </m:sup>
                                        </m:sSup>
                                      </m:e>
                                    </m:rad>
                                  </m:num>
                                  <m:den>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m:t>
                                                        </m:r>
                                                      </m:sup>
                                                    </m:sSup>
                                                  </m:e>
                                                  <m:sub>
                                                    <m:r>
                                                      <a:rPr lang="es-EC" i="0">
                                                        <a:latin typeface="Cambria Math" panose="02040503050406030204" pitchFamily="18" charset="0"/>
                                                      </a:rPr>
                                                      <m:t>5</m:t>
                                                    </m:r>
                                                  </m:sub>
                                                  <m:sup>
                                                    <m:r>
                                                      <a:rPr lang="es-EC" i="0">
                                                        <a:latin typeface="Cambria Math" panose="02040503050406030204" pitchFamily="18" charset="0"/>
                                                      </a:rPr>
                                                      <m:t>4</m:t>
                                                    </m:r>
                                                  </m:sup>
                                                </m:sSubSup>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m:t>
                                                        </m:r>
                                                      </m:sup>
                                                    </m:sSup>
                                                  </m:e>
                                                  <m:sub>
                                                    <m:r>
                                                      <a:rPr lang="es-EC" i="0">
                                                        <a:latin typeface="Cambria Math" panose="02040503050406030204" pitchFamily="18" charset="0"/>
                                                      </a:rPr>
                                                      <m:t>5</m:t>
                                                    </m:r>
                                                  </m:sub>
                                                  <m:sup>
                                                    <m:r>
                                                      <a:rPr lang="es-EC" i="0">
                                                        <a:latin typeface="Cambria Math" panose="02040503050406030204" pitchFamily="18" charset="0"/>
                                                      </a:rPr>
                                                      <m:t>4</m:t>
                                                    </m:r>
                                                  </m:sup>
                                                </m:sSubSup>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m:t>
                                                        </m:r>
                                                      </m:sup>
                                                    </m:sSup>
                                                  </m:e>
                                                  <m:sub>
                                                    <m:r>
                                                      <a:rPr lang="es-EC" i="0">
                                                        <a:latin typeface="Cambria Math" panose="02040503050406030204" pitchFamily="18" charset="0"/>
                                                      </a:rPr>
                                                      <m:t>5</m:t>
                                                    </m:r>
                                                  </m:sub>
                                                  <m:sup>
                                                    <m:r>
                                                      <a:rPr lang="es-EC" i="0">
                                                        <a:latin typeface="Cambria Math" panose="02040503050406030204" pitchFamily="18" charset="0"/>
                                                      </a:rPr>
                                                      <m:t>4</m:t>
                                                    </m:r>
                                                  </m:sup>
                                                </m:sSubSup>
                                              </m:e>
                                            </m:d>
                                          </m:e>
                                          <m:sup>
                                            <m:r>
                                              <a:rPr lang="es-EC" i="0">
                                                <a:latin typeface="Cambria Math" panose="02040503050406030204" pitchFamily="18" charset="0"/>
                                              </a:rPr>
                                              <m:t>2</m:t>
                                            </m:r>
                                          </m:sup>
                                        </m:sSup>
                                      </m:e>
                                    </m:rad>
                                  </m:den>
                                </m:f>
                              </m:e>
                            </m:d>
                          </m:e>
                        </m:func>
                        <m:r>
                          <a:rPr lang="es-EC" i="0">
                            <a:latin typeface="Cambria Math" panose="02040503050406030204" pitchFamily="18" charset="0"/>
                          </a:rPr>
                          <m:t> </m:t>
                        </m:r>
                      </m:oMath>
                    </m:oMathPara>
                  </a14:m>
                  <a:endParaRPr lang="es-EC" dirty="0"/>
                </a:p>
              </p:txBody>
            </p:sp>
          </mc:Choice>
          <mc:Fallback xmlns="">
            <p:sp>
              <p:nvSpPr>
                <p:cNvPr id="8" name="Rectángulo 7">
                  <a:extLst>
                    <a:ext uri="{FF2B5EF4-FFF2-40B4-BE49-F238E27FC236}">
                      <a16:creationId xmlns:a16="http://schemas.microsoft.com/office/drawing/2014/main" id="{1A4290F3-061F-4DC5-8F6D-47B6DFDE644A}"/>
                    </a:ext>
                  </a:extLst>
                </p:cNvPr>
                <p:cNvSpPr>
                  <a:spLocks noRot="1" noChangeAspect="1" noMove="1" noResize="1" noEditPoints="1" noAdjustHandles="1" noChangeArrowheads="1" noChangeShapeType="1" noTextEdit="1"/>
                </p:cNvSpPr>
                <p:nvPr/>
              </p:nvSpPr>
              <p:spPr>
                <a:xfrm>
                  <a:off x="7525332" y="3763302"/>
                  <a:ext cx="4530856" cy="1407373"/>
                </a:xfrm>
                <a:prstGeom prst="rect">
                  <a:avLst/>
                </a:prstGeom>
                <a:blipFill>
                  <a:blip r:embed="rId7"/>
                  <a:stretch>
                    <a:fillRect/>
                  </a:stretch>
                </a:blipFill>
              </p:spPr>
              <p:txBody>
                <a:bodyPr/>
                <a:lstStyle/>
                <a:p>
                  <a:r>
                    <a:rPr lang="es-EC">
                      <a:noFill/>
                    </a:rPr>
                    <a:t> </a:t>
                  </a:r>
                </a:p>
              </p:txBody>
            </p:sp>
          </mc:Fallback>
        </mc:AlternateContent>
      </p:grpSp>
      <p:grpSp>
        <p:nvGrpSpPr>
          <p:cNvPr id="10" name="Grupo 9">
            <a:extLst>
              <a:ext uri="{FF2B5EF4-FFF2-40B4-BE49-F238E27FC236}">
                <a16:creationId xmlns:a16="http://schemas.microsoft.com/office/drawing/2014/main" id="{D4770DCE-908A-48A9-A14E-1E7B589CF025}"/>
              </a:ext>
            </a:extLst>
          </p:cNvPr>
          <p:cNvGrpSpPr/>
          <p:nvPr/>
        </p:nvGrpSpPr>
        <p:grpSpPr>
          <a:xfrm>
            <a:off x="4666669" y="3196922"/>
            <a:ext cx="1623330" cy="902363"/>
            <a:chOff x="4666669" y="3575622"/>
            <a:chExt cx="1623330" cy="902363"/>
          </a:xfrm>
        </p:grpSpPr>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55D7EC83-4A32-49A3-BA0E-1D64632820FD}"/>
                    </a:ext>
                  </a:extLst>
                </p:cNvPr>
                <p:cNvSpPr/>
                <p:nvPr/>
              </p:nvSpPr>
              <p:spPr>
                <a:xfrm>
                  <a:off x="4666669" y="3575622"/>
                  <a:ext cx="1623330" cy="3753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1</m:t>
                            </m:r>
                          </m:sub>
                          <m:sup>
                            <m:r>
                              <a:rPr lang="es-EC" i="0">
                                <a:latin typeface="Cambria Math" panose="02040503050406030204" pitchFamily="18" charset="0"/>
                              </a:rPr>
                              <m:t>−2</m:t>
                            </m:r>
                          </m:sup>
                        </m:sSubSup>
                        <m:r>
                          <a:rPr lang="es-EC" i="0">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0</m:t>
                            </m:r>
                          </m:sub>
                          <m:sup>
                            <m:r>
                              <a:rPr lang="es-EC" i="0">
                                <a:latin typeface="Cambria Math" panose="02040503050406030204" pitchFamily="18" charset="0"/>
                              </a:rPr>
                              <m:t>−2</m:t>
                            </m:r>
                          </m:sup>
                        </m:sSubSup>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1</m:t>
                            </m:r>
                          </m:sub>
                          <m:sup>
                            <m:r>
                              <a:rPr lang="es-EC" i="0">
                                <a:latin typeface="Cambria Math" panose="02040503050406030204" pitchFamily="18" charset="0"/>
                              </a:rPr>
                              <m:t>0</m:t>
                            </m:r>
                          </m:sup>
                        </m:sSubSup>
                      </m:oMath>
                    </m:oMathPara>
                  </a14:m>
                  <a:endParaRPr lang="es-EC" dirty="0"/>
                </a:p>
              </p:txBody>
            </p:sp>
          </mc:Choice>
          <mc:Fallback xmlns="">
            <p:sp>
              <p:nvSpPr>
                <p:cNvPr id="6" name="Rectángulo 5">
                  <a:extLst>
                    <a:ext uri="{FF2B5EF4-FFF2-40B4-BE49-F238E27FC236}">
                      <a16:creationId xmlns:a16="http://schemas.microsoft.com/office/drawing/2014/main" id="{55D7EC83-4A32-49A3-BA0E-1D64632820FD}"/>
                    </a:ext>
                  </a:extLst>
                </p:cNvPr>
                <p:cNvSpPr>
                  <a:spLocks noRot="1" noChangeAspect="1" noMove="1" noResize="1" noEditPoints="1" noAdjustHandles="1" noChangeArrowheads="1" noChangeShapeType="1" noTextEdit="1"/>
                </p:cNvSpPr>
                <p:nvPr/>
              </p:nvSpPr>
              <p:spPr>
                <a:xfrm>
                  <a:off x="4666669" y="3575622"/>
                  <a:ext cx="1623330" cy="375359"/>
                </a:xfrm>
                <a:prstGeom prst="rect">
                  <a:avLst/>
                </a:prstGeom>
                <a:blipFill>
                  <a:blip r:embed="rId8"/>
                  <a:stretch>
                    <a:fillRect b="-16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7EA08098-03A3-472D-8427-9DEDB893E0DE}"/>
                    </a:ext>
                  </a:extLst>
                </p:cNvPr>
                <p:cNvSpPr/>
                <p:nvPr/>
              </p:nvSpPr>
              <p:spPr>
                <a:xfrm>
                  <a:off x="4666669" y="4068193"/>
                  <a:ext cx="1592166" cy="4097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b="1" i="1" smtClean="0">
                                <a:latin typeface="Cambria Math" panose="02040503050406030204" pitchFamily="18" charset="0"/>
                              </a:rPr>
                            </m:ctrlPr>
                          </m:sSubSupPr>
                          <m:e>
                            <m:sSup>
                              <m:sSupPr>
                                <m:ctrlPr>
                                  <a:rPr lang="es-EC" b="1" i="1">
                                    <a:latin typeface="Cambria Math" panose="02040503050406030204" pitchFamily="18" charset="0"/>
                                  </a:rPr>
                                </m:ctrlPr>
                              </m:sSupPr>
                              <m:e>
                                <m:r>
                                  <a:rPr lang="es-EC" b="1" i="1">
                                    <a:latin typeface="Cambria Math" panose="02040503050406030204" pitchFamily="18" charset="0"/>
                                  </a:rPr>
                                  <m:t>𝑷</m:t>
                                </m:r>
                              </m:e>
                              <m:sup>
                                <m:r>
                                  <a:rPr lang="es-EC" b="0" i="0">
                                    <a:latin typeface="Cambria Math" panose="02040503050406030204" pitchFamily="18" charset="0"/>
                                  </a:rPr>
                                  <m:t>′</m:t>
                                </m:r>
                              </m:sup>
                            </m:sSup>
                          </m:e>
                          <m:sub>
                            <m:r>
                              <a:rPr lang="es-EC" b="0" i="0">
                                <a:latin typeface="Cambria Math" panose="02040503050406030204" pitchFamily="18" charset="0"/>
                              </a:rPr>
                              <m:t>5</m:t>
                            </m:r>
                          </m:sub>
                          <m:sup>
                            <m:r>
                              <a:rPr lang="es-EC" b="0" i="0">
                                <a:latin typeface="Cambria Math" panose="02040503050406030204" pitchFamily="18" charset="0"/>
                              </a:rPr>
                              <m:t>4</m:t>
                            </m:r>
                          </m:sup>
                        </m:sSubSup>
                        <m:r>
                          <a:rPr lang="es-EC" b="0" i="0">
                            <a:latin typeface="Cambria Math" panose="02040503050406030204" pitchFamily="18" charset="0"/>
                          </a:rPr>
                          <m:t>=</m:t>
                        </m:r>
                        <m:sSubSup>
                          <m:sSubSupPr>
                            <m:ctrlPr>
                              <a:rPr lang="es-EC" b="1" i="1">
                                <a:latin typeface="Cambria Math" panose="02040503050406030204" pitchFamily="18" charset="0"/>
                              </a:rPr>
                            </m:ctrlPr>
                          </m:sSubSupPr>
                          <m:e>
                            <m:r>
                              <a:rPr lang="es-EC" b="1" i="1">
                                <a:latin typeface="Cambria Math" panose="02040503050406030204" pitchFamily="18" charset="0"/>
                              </a:rPr>
                              <m:t>𝑷</m:t>
                            </m:r>
                          </m:e>
                          <m:sub>
                            <m:r>
                              <a:rPr lang="es-EC" b="1" i="1">
                                <a:latin typeface="Cambria Math" panose="02040503050406030204" pitchFamily="18" charset="0"/>
                              </a:rPr>
                              <m:t>𝟓</m:t>
                            </m:r>
                          </m:sub>
                          <m:sup>
                            <m:r>
                              <a:rPr lang="es-EC" b="1" i="1">
                                <a:latin typeface="Cambria Math" panose="02040503050406030204" pitchFamily="18" charset="0"/>
                              </a:rPr>
                              <m:t>𝟒</m:t>
                            </m:r>
                          </m:sup>
                        </m:sSubSup>
                        <m:r>
                          <a:rPr lang="es-EC" b="0" i="1" smtClean="0">
                            <a:latin typeface="Cambria Math" panose="02040503050406030204" pitchFamily="18" charset="0"/>
                          </a:rPr>
                          <m:t> </m:t>
                        </m:r>
                        <m:sSubSup>
                          <m:sSubSupPr>
                            <m:ctrlPr>
                              <a:rPr lang="es-EC" b="0" i="1">
                                <a:latin typeface="Cambria Math" panose="02040503050406030204" pitchFamily="18" charset="0"/>
                              </a:rPr>
                            </m:ctrlPr>
                          </m:sSubSupPr>
                          <m:e>
                            <m:r>
                              <a:rPr lang="es-EC" b="0" i="1">
                                <a:latin typeface="Cambria Math" panose="02040503050406030204" pitchFamily="18" charset="0"/>
                              </a:rPr>
                              <m:t>𝐻</m:t>
                            </m:r>
                          </m:e>
                          <m:sub>
                            <m:r>
                              <a:rPr lang="es-EC" b="0" i="0">
                                <a:latin typeface="Cambria Math" panose="02040503050406030204" pitchFamily="18" charset="0"/>
                              </a:rPr>
                              <m:t>1</m:t>
                            </m:r>
                          </m:sub>
                          <m:sup>
                            <m:r>
                              <a:rPr lang="es-EC" b="0" i="0">
                                <a:latin typeface="Cambria Math" panose="02040503050406030204" pitchFamily="18" charset="0"/>
                              </a:rPr>
                              <m:t>−2</m:t>
                            </m:r>
                          </m:sup>
                        </m:sSubSup>
                      </m:oMath>
                    </m:oMathPara>
                  </a14:m>
                  <a:endParaRPr lang="es-EC" dirty="0"/>
                </a:p>
              </p:txBody>
            </p:sp>
          </mc:Choice>
          <mc:Fallback xmlns="">
            <p:sp>
              <p:nvSpPr>
                <p:cNvPr id="9" name="Rectángulo 8">
                  <a:extLst>
                    <a:ext uri="{FF2B5EF4-FFF2-40B4-BE49-F238E27FC236}">
                      <a16:creationId xmlns:a16="http://schemas.microsoft.com/office/drawing/2014/main" id="{7EA08098-03A3-472D-8427-9DEDB893E0DE}"/>
                    </a:ext>
                  </a:extLst>
                </p:cNvPr>
                <p:cNvSpPr>
                  <a:spLocks noRot="1" noChangeAspect="1" noMove="1" noResize="1" noEditPoints="1" noAdjustHandles="1" noChangeArrowheads="1" noChangeShapeType="1" noTextEdit="1"/>
                </p:cNvSpPr>
                <p:nvPr/>
              </p:nvSpPr>
              <p:spPr>
                <a:xfrm>
                  <a:off x="4666669" y="4068193"/>
                  <a:ext cx="1592166" cy="409792"/>
                </a:xfrm>
                <a:prstGeom prst="rect">
                  <a:avLst/>
                </a:prstGeom>
                <a:blipFill>
                  <a:blip r:embed="rId9"/>
                  <a:stretch>
                    <a:fillRect b="-4478"/>
                  </a:stretch>
                </a:blipFill>
              </p:spPr>
              <p:txBody>
                <a:bodyPr/>
                <a:lstStyle/>
                <a:p>
                  <a:r>
                    <a:rPr lang="es-EC">
                      <a:noFill/>
                    </a:rPr>
                    <a:t> </a:t>
                  </a:r>
                </a:p>
              </p:txBody>
            </p:sp>
          </mc:Fallback>
        </mc:AlternateContent>
      </p:grpSp>
      <p:sp>
        <p:nvSpPr>
          <p:cNvPr id="12" name="Flecha: a la derecha 11">
            <a:extLst>
              <a:ext uri="{FF2B5EF4-FFF2-40B4-BE49-F238E27FC236}">
                <a16:creationId xmlns:a16="http://schemas.microsoft.com/office/drawing/2014/main" id="{0123FAEB-69F6-47D0-935C-E456D6A283DE}"/>
              </a:ext>
            </a:extLst>
          </p:cNvPr>
          <p:cNvSpPr/>
          <p:nvPr/>
        </p:nvSpPr>
        <p:spPr>
          <a:xfrm>
            <a:off x="3692255" y="3458431"/>
            <a:ext cx="838180" cy="409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a la derecha 13">
            <a:extLst>
              <a:ext uri="{FF2B5EF4-FFF2-40B4-BE49-F238E27FC236}">
                <a16:creationId xmlns:a16="http://schemas.microsoft.com/office/drawing/2014/main" id="{848F76A8-ABB7-4DC2-AB89-3C7ACD9149EE}"/>
              </a:ext>
            </a:extLst>
          </p:cNvPr>
          <p:cNvSpPr/>
          <p:nvPr/>
        </p:nvSpPr>
        <p:spPr>
          <a:xfrm>
            <a:off x="6472993" y="3458431"/>
            <a:ext cx="838180" cy="40979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grpSp>
        <p:nvGrpSpPr>
          <p:cNvPr id="15" name="Grupo 14">
            <a:extLst>
              <a:ext uri="{FF2B5EF4-FFF2-40B4-BE49-F238E27FC236}">
                <a16:creationId xmlns:a16="http://schemas.microsoft.com/office/drawing/2014/main" id="{03035277-5B47-4081-B12B-241A6D7120AD}"/>
              </a:ext>
            </a:extLst>
          </p:cNvPr>
          <p:cNvGrpSpPr/>
          <p:nvPr/>
        </p:nvGrpSpPr>
        <p:grpSpPr>
          <a:xfrm>
            <a:off x="3059359" y="4529247"/>
            <a:ext cx="4482350" cy="1802740"/>
            <a:chOff x="3059359" y="4362987"/>
            <a:chExt cx="4482350" cy="1802740"/>
          </a:xfrm>
        </p:grpSpPr>
        <p:pic>
          <p:nvPicPr>
            <p:cNvPr id="16" name="Imagen 15" descr="https://image.slidesharecdn.com/kinectgesturerecognation-171113174914/95/kinect-v2-gesture-recognation-22-638.jpg?cb=1510595832">
              <a:extLst>
                <a:ext uri="{FF2B5EF4-FFF2-40B4-BE49-F238E27FC236}">
                  <a16:creationId xmlns:a16="http://schemas.microsoft.com/office/drawing/2014/main" id="{B02E9DCE-CFAF-4E39-B1C5-1E78A683C51E}"/>
                </a:ext>
              </a:extLst>
            </p:cNvPr>
            <p:cNvPicPr/>
            <p:nvPr/>
          </p:nvPicPr>
          <p:blipFill rotWithShape="1">
            <a:blip r:embed="rId10">
              <a:extLst>
                <a:ext uri="{28A0092B-C50C-407E-A947-70E740481C1C}">
                  <a14:useLocalDpi xmlns:a14="http://schemas.microsoft.com/office/drawing/2010/main" val="0"/>
                </a:ext>
              </a:extLst>
            </a:blip>
            <a:srcRect l="44563" t="25780" r="21139" b="50793"/>
            <a:stretch/>
          </p:blipFill>
          <p:spPr bwMode="auto">
            <a:xfrm>
              <a:off x="3059359" y="4362987"/>
              <a:ext cx="4482350" cy="1726124"/>
            </a:xfrm>
            <a:prstGeom prst="rect">
              <a:avLst/>
            </a:prstGeom>
            <a:noFill/>
            <a:ln>
              <a:noFill/>
            </a:ln>
            <a:extLst>
              <a:ext uri="{53640926-AAD7-44D8-BBD7-CCE9431645EC}">
                <a14:shadowObscured xmlns:a14="http://schemas.microsoft.com/office/drawing/2010/main"/>
              </a:ext>
            </a:extLst>
          </p:spPr>
        </p:pic>
        <p:sp>
          <p:nvSpPr>
            <p:cNvPr id="17" name="Elipse 16">
              <a:extLst>
                <a:ext uri="{FF2B5EF4-FFF2-40B4-BE49-F238E27FC236}">
                  <a16:creationId xmlns:a16="http://schemas.microsoft.com/office/drawing/2014/main" id="{1D30A8F2-91E7-4F95-93DA-F0A3373EAC45}"/>
                </a:ext>
              </a:extLst>
            </p:cNvPr>
            <p:cNvSpPr/>
            <p:nvPr/>
          </p:nvSpPr>
          <p:spPr>
            <a:xfrm>
              <a:off x="4600251" y="5082301"/>
              <a:ext cx="1270000" cy="262095"/>
            </a:xfrm>
            <a:prstGeom prst="ellipse">
              <a:avLst/>
            </a:prstGeom>
            <a:noFill/>
            <a:ln w="1905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18" name="Elipse 17">
              <a:extLst>
                <a:ext uri="{FF2B5EF4-FFF2-40B4-BE49-F238E27FC236}">
                  <a16:creationId xmlns:a16="http://schemas.microsoft.com/office/drawing/2014/main" id="{CF4E2F89-A5EB-4397-BF8A-153CDB380C08}"/>
                </a:ext>
              </a:extLst>
            </p:cNvPr>
            <p:cNvSpPr/>
            <p:nvPr/>
          </p:nvSpPr>
          <p:spPr>
            <a:xfrm rot="21383674">
              <a:off x="5629049" y="5046449"/>
              <a:ext cx="254000" cy="1119278"/>
            </a:xfrm>
            <a:prstGeom prst="ellipse">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grpSp>
    </p:spTree>
    <p:extLst>
      <p:ext uri="{BB962C8B-B14F-4D97-AF65-F5344CB8AC3E}">
        <p14:creationId xmlns:p14="http://schemas.microsoft.com/office/powerpoint/2010/main" val="251592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1747546" y="429491"/>
            <a:ext cx="10018713" cy="892565"/>
          </a:xfrm>
        </p:spPr>
        <p:txBody>
          <a:bodyPr>
            <a:normAutofit/>
          </a:bodyPr>
          <a:lstStyle/>
          <a:p>
            <a:pPr marL="0" indent="0">
              <a:buNone/>
            </a:pPr>
            <a:r>
              <a:rPr lang="es-EC" sz="4000" b="1" dirty="0"/>
              <a:t>OBJETIVOS ESPECÍFICOS:</a:t>
            </a:r>
            <a:endParaRPr lang="es-EC" dirty="0"/>
          </a:p>
        </p:txBody>
      </p:sp>
      <p:pic>
        <p:nvPicPr>
          <p:cNvPr id="4" name="Imagen 3">
            <a:extLst>
              <a:ext uri="{FF2B5EF4-FFF2-40B4-BE49-F238E27FC236}">
                <a16:creationId xmlns:a16="http://schemas.microsoft.com/office/drawing/2014/main" id="{84E58C84-06EB-4A7C-8D3A-6F2B3A27A0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86651" y="5725917"/>
            <a:ext cx="3455966" cy="892565"/>
          </a:xfrm>
          <a:prstGeom prst="rect">
            <a:avLst/>
          </a:prstGeom>
        </p:spPr>
      </p:pic>
      <p:graphicFrame>
        <p:nvGraphicFramePr>
          <p:cNvPr id="2" name="Diagrama 1">
            <a:extLst>
              <a:ext uri="{FF2B5EF4-FFF2-40B4-BE49-F238E27FC236}">
                <a16:creationId xmlns:a16="http://schemas.microsoft.com/office/drawing/2014/main" id="{036DEB93-527C-43AA-A7D5-F1F761F9074B}"/>
              </a:ext>
            </a:extLst>
          </p:cNvPr>
          <p:cNvGraphicFramePr/>
          <p:nvPr>
            <p:extLst>
              <p:ext uri="{D42A27DB-BD31-4B8C-83A1-F6EECF244321}">
                <p14:modId xmlns:p14="http://schemas.microsoft.com/office/powerpoint/2010/main" val="3087269627"/>
              </p:ext>
            </p:extLst>
          </p:nvPr>
        </p:nvGraphicFramePr>
        <p:xfrm>
          <a:off x="2031999" y="1648691"/>
          <a:ext cx="9522691" cy="3865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Resultado de imagen para ESPE MECATRONICA">
            <a:extLst>
              <a:ext uri="{FF2B5EF4-FFF2-40B4-BE49-F238E27FC236}">
                <a16:creationId xmlns:a16="http://schemas.microsoft.com/office/drawing/2014/main" id="{9195477F-BDAC-496F-A029-1D933D3A5CD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021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E05EEAD-BC0A-475D-8136-94EEEE940D79}"/>
              </a:ext>
            </a:extLst>
          </p:cNvPr>
          <p:cNvSpPr>
            <a:spLocks noGrp="1"/>
          </p:cNvSpPr>
          <p:nvPr>
            <p:ph type="title"/>
          </p:nvPr>
        </p:nvSpPr>
        <p:spPr>
          <a:xfrm>
            <a:off x="1830682" y="270151"/>
            <a:ext cx="8047616" cy="1046028"/>
          </a:xfrm>
        </p:spPr>
        <p:txBody>
          <a:bodyPr>
            <a:noAutofit/>
          </a:bodyPr>
          <a:lstStyle/>
          <a:p>
            <a:pPr algn="l"/>
            <a:r>
              <a:rPr lang="es-EC" sz="3200" b="1" dirty="0"/>
              <a:t>Desarrollo de la teleoperación mediante esqueletización</a:t>
            </a:r>
          </a:p>
        </p:txBody>
      </p:sp>
      <p:sp>
        <p:nvSpPr>
          <p:cNvPr id="5" name="Marcador de contenido 2">
            <a:extLst>
              <a:ext uri="{FF2B5EF4-FFF2-40B4-BE49-F238E27FC236}">
                <a16:creationId xmlns:a16="http://schemas.microsoft.com/office/drawing/2014/main" id="{E04A7DAB-71D3-4F87-83E6-6388B0C6BB2B}"/>
              </a:ext>
            </a:extLst>
          </p:cNvPr>
          <p:cNvSpPr>
            <a:spLocks noGrp="1"/>
          </p:cNvSpPr>
          <p:nvPr>
            <p:ph idx="1"/>
          </p:nvPr>
        </p:nvSpPr>
        <p:spPr>
          <a:xfrm>
            <a:off x="1923904" y="1170694"/>
            <a:ext cx="10018713" cy="1046028"/>
          </a:xfrm>
        </p:spPr>
        <p:txBody>
          <a:bodyPr>
            <a:normAutofit/>
          </a:bodyPr>
          <a:lstStyle/>
          <a:p>
            <a:r>
              <a:rPr lang="es-EC" dirty="0"/>
              <a:t>Se calculan secuencialmente las variables articulares.</a:t>
            </a:r>
          </a:p>
        </p:txBody>
      </p:sp>
      <p:pic>
        <p:nvPicPr>
          <p:cNvPr id="6" name="Picture 2" descr="Resultado de imagen para ESPE MECATRONICA">
            <a:extLst>
              <a:ext uri="{FF2B5EF4-FFF2-40B4-BE49-F238E27FC236}">
                <a16:creationId xmlns:a16="http://schemas.microsoft.com/office/drawing/2014/main" id="{8A553B8E-7651-4A98-B0DB-EA2CA51D7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BE193B3D-36AF-4585-AAF7-11078D61244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sp>
        <p:nvSpPr>
          <p:cNvPr id="8" name="Flecha: a la derecha 7">
            <a:extLst>
              <a:ext uri="{FF2B5EF4-FFF2-40B4-BE49-F238E27FC236}">
                <a16:creationId xmlns:a16="http://schemas.microsoft.com/office/drawing/2014/main" id="{006BE329-9F28-4155-B2D5-57F1C9CFAEF5}"/>
              </a:ext>
            </a:extLst>
          </p:cNvPr>
          <p:cNvSpPr/>
          <p:nvPr/>
        </p:nvSpPr>
        <p:spPr>
          <a:xfrm>
            <a:off x="3694747" y="2573374"/>
            <a:ext cx="838180" cy="40979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9" name="Flecha: a la derecha 8">
            <a:extLst>
              <a:ext uri="{FF2B5EF4-FFF2-40B4-BE49-F238E27FC236}">
                <a16:creationId xmlns:a16="http://schemas.microsoft.com/office/drawing/2014/main" id="{79DEBA1F-8836-483D-883B-8BD466FFB83B}"/>
              </a:ext>
            </a:extLst>
          </p:cNvPr>
          <p:cNvSpPr/>
          <p:nvPr/>
        </p:nvSpPr>
        <p:spPr>
          <a:xfrm>
            <a:off x="3746310" y="4641279"/>
            <a:ext cx="838180" cy="409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rupo 9">
            <a:extLst>
              <a:ext uri="{FF2B5EF4-FFF2-40B4-BE49-F238E27FC236}">
                <a16:creationId xmlns:a16="http://schemas.microsoft.com/office/drawing/2014/main" id="{A2E5108C-B404-4930-A343-9301C623BC04}"/>
              </a:ext>
            </a:extLst>
          </p:cNvPr>
          <p:cNvGrpSpPr/>
          <p:nvPr/>
        </p:nvGrpSpPr>
        <p:grpSpPr>
          <a:xfrm>
            <a:off x="1825775" y="2335328"/>
            <a:ext cx="1654813" cy="885884"/>
            <a:chOff x="6428810" y="4190097"/>
            <a:chExt cx="1654813" cy="885884"/>
          </a:xfrm>
        </p:grpSpPr>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6A3222A8-8AB5-42B0-AD3D-C20828B97C05}"/>
                    </a:ext>
                  </a:extLst>
                </p:cNvPr>
                <p:cNvSpPr/>
                <p:nvPr/>
              </p:nvSpPr>
              <p:spPr>
                <a:xfrm>
                  <a:off x="6460293" y="4190097"/>
                  <a:ext cx="1623330" cy="3761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3</m:t>
                            </m:r>
                          </m:sub>
                          <m:sup>
                            <m:r>
                              <a:rPr lang="es-EC" i="0">
                                <a:latin typeface="Cambria Math" panose="02040503050406030204" pitchFamily="18" charset="0"/>
                              </a:rPr>
                              <m:t>−2</m:t>
                            </m:r>
                          </m:sup>
                        </m:sSubSup>
                        <m:r>
                          <a:rPr lang="es-EC" i="0">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0</m:t>
                            </m:r>
                          </m:sub>
                          <m:sup>
                            <m:r>
                              <a:rPr lang="es-EC" i="0">
                                <a:latin typeface="Cambria Math" panose="02040503050406030204" pitchFamily="18" charset="0"/>
                              </a:rPr>
                              <m:t>−2</m:t>
                            </m:r>
                          </m:sup>
                        </m:sSubSup>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3</m:t>
                            </m:r>
                          </m:sub>
                          <m:sup>
                            <m:r>
                              <a:rPr lang="es-EC" i="0">
                                <a:latin typeface="Cambria Math" panose="02040503050406030204" pitchFamily="18" charset="0"/>
                              </a:rPr>
                              <m:t>0</m:t>
                            </m:r>
                          </m:sup>
                        </m:sSubSup>
                      </m:oMath>
                    </m:oMathPara>
                  </a14:m>
                  <a:endParaRPr lang="es-EC" dirty="0"/>
                </a:p>
              </p:txBody>
            </p:sp>
          </mc:Choice>
          <mc:Fallback xmlns="">
            <p:sp>
              <p:nvSpPr>
                <p:cNvPr id="18" name="Rectángulo 17">
                  <a:extLst>
                    <a:ext uri="{FF2B5EF4-FFF2-40B4-BE49-F238E27FC236}">
                      <a16:creationId xmlns:a16="http://schemas.microsoft.com/office/drawing/2014/main" id="{4A4676FC-3E7F-44E8-87A3-718840BA76FE}"/>
                    </a:ext>
                  </a:extLst>
                </p:cNvPr>
                <p:cNvSpPr>
                  <a:spLocks noRot="1" noChangeAspect="1" noMove="1" noResize="1" noEditPoints="1" noAdjustHandles="1" noChangeArrowheads="1" noChangeShapeType="1" noTextEdit="1"/>
                </p:cNvSpPr>
                <p:nvPr/>
              </p:nvSpPr>
              <p:spPr>
                <a:xfrm>
                  <a:off x="6460293" y="4190097"/>
                  <a:ext cx="1623330" cy="376193"/>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C4EDA0A1-F0DD-4143-8BB0-70DD0CCD3C30}"/>
                    </a:ext>
                  </a:extLst>
                </p:cNvPr>
                <p:cNvSpPr/>
                <p:nvPr/>
              </p:nvSpPr>
              <p:spPr>
                <a:xfrm>
                  <a:off x="6428810" y="4662470"/>
                  <a:ext cx="1592167" cy="4135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b="1" i="1" smtClean="0">
                                <a:latin typeface="Cambria Math" panose="02040503050406030204" pitchFamily="18" charset="0"/>
                              </a:rPr>
                            </m:ctrlPr>
                          </m:sSubSupPr>
                          <m:e>
                            <m:sSup>
                              <m:sSupPr>
                                <m:ctrlPr>
                                  <a:rPr lang="es-EC" b="1" i="1">
                                    <a:latin typeface="Cambria Math" panose="02040503050406030204" pitchFamily="18" charset="0"/>
                                  </a:rPr>
                                </m:ctrlPr>
                              </m:sSupPr>
                              <m:e>
                                <m:r>
                                  <a:rPr lang="es-EC" b="1" i="1">
                                    <a:latin typeface="Cambria Math" panose="02040503050406030204" pitchFamily="18" charset="0"/>
                                  </a:rPr>
                                  <m:t>𝑷</m:t>
                                </m:r>
                              </m:e>
                              <m:sup>
                                <m:r>
                                  <a:rPr lang="es-EC" b="0" i="0">
                                    <a:latin typeface="Cambria Math" panose="02040503050406030204" pitchFamily="18" charset="0"/>
                                  </a:rPr>
                                  <m:t>′</m:t>
                                </m:r>
                              </m:sup>
                            </m:sSup>
                          </m:e>
                          <m:sub>
                            <m:r>
                              <a:rPr lang="es-EC" b="0" i="0">
                                <a:latin typeface="Cambria Math" panose="02040503050406030204" pitchFamily="18" charset="0"/>
                              </a:rPr>
                              <m:t>6</m:t>
                            </m:r>
                          </m:sub>
                          <m:sup>
                            <m:r>
                              <a:rPr lang="es-EC" b="0" i="0">
                                <a:latin typeface="Cambria Math" panose="02040503050406030204" pitchFamily="18" charset="0"/>
                              </a:rPr>
                              <m:t>5</m:t>
                            </m:r>
                          </m:sup>
                        </m:sSubSup>
                        <m:r>
                          <a:rPr lang="es-EC" b="0" i="0">
                            <a:latin typeface="Cambria Math" panose="02040503050406030204" pitchFamily="18" charset="0"/>
                          </a:rPr>
                          <m:t>=</m:t>
                        </m:r>
                        <m:sSubSup>
                          <m:sSubSupPr>
                            <m:ctrlPr>
                              <a:rPr lang="es-EC" b="1" i="1">
                                <a:latin typeface="Cambria Math" panose="02040503050406030204" pitchFamily="18" charset="0"/>
                              </a:rPr>
                            </m:ctrlPr>
                          </m:sSubSupPr>
                          <m:e>
                            <m:r>
                              <a:rPr lang="es-EC" b="1" i="1">
                                <a:latin typeface="Cambria Math" panose="02040503050406030204" pitchFamily="18" charset="0"/>
                              </a:rPr>
                              <m:t>𝑷</m:t>
                            </m:r>
                          </m:e>
                          <m:sub>
                            <m:r>
                              <a:rPr lang="es-EC" b="1" i="1">
                                <a:latin typeface="Cambria Math" panose="02040503050406030204" pitchFamily="18" charset="0"/>
                              </a:rPr>
                              <m:t>𝟔</m:t>
                            </m:r>
                          </m:sub>
                          <m:sup>
                            <m:r>
                              <a:rPr lang="es-EC" b="1" i="1">
                                <a:latin typeface="Cambria Math" panose="02040503050406030204" pitchFamily="18" charset="0"/>
                              </a:rPr>
                              <m:t>𝟓</m:t>
                            </m:r>
                          </m:sup>
                        </m:sSubSup>
                        <m:r>
                          <a:rPr lang="es-EC" b="0" i="1" smtClean="0">
                            <a:latin typeface="Cambria Math" panose="02040503050406030204" pitchFamily="18" charset="0"/>
                          </a:rPr>
                          <m:t> </m:t>
                        </m:r>
                        <m:sSubSup>
                          <m:sSubSupPr>
                            <m:ctrlPr>
                              <a:rPr lang="es-EC" b="0" i="1">
                                <a:latin typeface="Cambria Math" panose="02040503050406030204" pitchFamily="18" charset="0"/>
                              </a:rPr>
                            </m:ctrlPr>
                          </m:sSubSupPr>
                          <m:e>
                            <m:r>
                              <a:rPr lang="es-EC" b="0" i="1">
                                <a:latin typeface="Cambria Math" panose="02040503050406030204" pitchFamily="18" charset="0"/>
                              </a:rPr>
                              <m:t>𝐻</m:t>
                            </m:r>
                          </m:e>
                          <m:sub>
                            <m:r>
                              <a:rPr lang="es-EC" b="0" i="0">
                                <a:latin typeface="Cambria Math" panose="02040503050406030204" pitchFamily="18" charset="0"/>
                              </a:rPr>
                              <m:t>3</m:t>
                            </m:r>
                          </m:sub>
                          <m:sup>
                            <m:r>
                              <a:rPr lang="es-EC" b="0" i="0">
                                <a:latin typeface="Cambria Math" panose="02040503050406030204" pitchFamily="18" charset="0"/>
                              </a:rPr>
                              <m:t>−2</m:t>
                            </m:r>
                          </m:sup>
                        </m:sSubSup>
                      </m:oMath>
                    </m:oMathPara>
                  </a14:m>
                  <a:endParaRPr lang="es-EC" dirty="0"/>
                </a:p>
              </p:txBody>
            </p:sp>
          </mc:Choice>
          <mc:Fallback xmlns="">
            <p:sp>
              <p:nvSpPr>
                <p:cNvPr id="19" name="Rectángulo 18">
                  <a:extLst>
                    <a:ext uri="{FF2B5EF4-FFF2-40B4-BE49-F238E27FC236}">
                      <a16:creationId xmlns:a16="http://schemas.microsoft.com/office/drawing/2014/main" id="{DAB5FE6D-E2AD-4776-B183-97740EDD5D93}"/>
                    </a:ext>
                  </a:extLst>
                </p:cNvPr>
                <p:cNvSpPr>
                  <a:spLocks noRot="1" noChangeAspect="1" noMove="1" noResize="1" noEditPoints="1" noAdjustHandles="1" noChangeArrowheads="1" noChangeShapeType="1" noTextEdit="1"/>
                </p:cNvSpPr>
                <p:nvPr/>
              </p:nvSpPr>
              <p:spPr>
                <a:xfrm>
                  <a:off x="6428810" y="4662470"/>
                  <a:ext cx="1592167" cy="413511"/>
                </a:xfrm>
                <a:prstGeom prst="rect">
                  <a:avLst/>
                </a:prstGeom>
                <a:blipFill>
                  <a:blip r:embed="rId6"/>
                  <a:stretch>
                    <a:fillRect b="-1493"/>
                  </a:stretch>
                </a:blipFill>
              </p:spPr>
              <p:txBody>
                <a:bodyPr/>
                <a:lstStyle/>
                <a:p>
                  <a:r>
                    <a:rPr lang="es-EC">
                      <a:noFill/>
                    </a:rPr>
                    <a:t> </a:t>
                  </a:r>
                </a:p>
              </p:txBody>
            </p:sp>
          </mc:Fallback>
        </mc:AlternateContent>
      </p:grpSp>
      <p:grpSp>
        <p:nvGrpSpPr>
          <p:cNvPr id="13" name="Grupo 12">
            <a:extLst>
              <a:ext uri="{FF2B5EF4-FFF2-40B4-BE49-F238E27FC236}">
                <a16:creationId xmlns:a16="http://schemas.microsoft.com/office/drawing/2014/main" id="{ABCC33A3-4413-495B-9134-50FA0B558514}"/>
              </a:ext>
            </a:extLst>
          </p:cNvPr>
          <p:cNvGrpSpPr/>
          <p:nvPr/>
        </p:nvGrpSpPr>
        <p:grpSpPr>
          <a:xfrm>
            <a:off x="4826000" y="2005024"/>
            <a:ext cx="4530856" cy="1868881"/>
            <a:chOff x="4810808" y="2214681"/>
            <a:chExt cx="4530856" cy="1868881"/>
          </a:xfrm>
        </p:grpSpPr>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BCE2D3FE-E6AC-4B8D-94F8-FDB64C8891A8}"/>
                    </a:ext>
                  </a:extLst>
                </p:cNvPr>
                <p:cNvSpPr/>
                <p:nvPr/>
              </p:nvSpPr>
              <p:spPr>
                <a:xfrm>
                  <a:off x="4810808" y="2214681"/>
                  <a:ext cx="2570383" cy="443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3</m:t>
                            </m:r>
                          </m:sub>
                        </m:sSub>
                        <m:r>
                          <a:rPr lang="es-EC" i="0">
                            <a:latin typeface="Cambria Math" panose="02040503050406030204" pitchFamily="18" charset="0"/>
                          </a:rPr>
                          <m:t>=</m:t>
                        </m:r>
                        <m:func>
                          <m:funcPr>
                            <m:ctrlPr>
                              <a:rPr lang="es-EC" i="1">
                                <a:latin typeface="Cambria Math" panose="02040503050406030204" pitchFamily="18" charset="0"/>
                              </a:rPr>
                            </m:ctrlPr>
                          </m:funcPr>
                          <m:fName>
                            <m:r>
                              <a:rPr lang="es-EC" i="0">
                                <a:latin typeface="Cambria Math" panose="02040503050406030204" pitchFamily="18" charset="0"/>
                              </a:rPr>
                              <m:t>−</m:t>
                            </m:r>
                            <m:r>
                              <m:rPr>
                                <m:sty m:val="p"/>
                              </m:rPr>
                              <a:rPr lang="es-EC" i="0">
                                <a:latin typeface="Cambria Math" panose="02040503050406030204" pitchFamily="18" charset="0"/>
                              </a:rPr>
                              <m:t>atan</m:t>
                            </m:r>
                            <m:r>
                              <a:rPr lang="es-EC" i="0">
                                <a:latin typeface="Cambria Math" panose="02040503050406030204" pitchFamily="18" charset="0"/>
                              </a:rPr>
                              <m:t>2</m:t>
                            </m:r>
                          </m:fName>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m:t>
                                        </m:r>
                                      </m:sup>
                                    </m:sSup>
                                  </m:e>
                                  <m:sub>
                                    <m:r>
                                      <a:rPr lang="es-EC" i="0">
                                        <a:latin typeface="Cambria Math" panose="02040503050406030204" pitchFamily="18" charset="0"/>
                                      </a:rPr>
                                      <m:t>6</m:t>
                                    </m:r>
                                  </m:sub>
                                  <m:sup>
                                    <m:r>
                                      <a:rPr lang="es-EC" i="0">
                                        <a:latin typeface="Cambria Math" panose="02040503050406030204" pitchFamily="18" charset="0"/>
                                      </a:rPr>
                                      <m:t>5</m:t>
                                    </m:r>
                                  </m:sup>
                                </m:sSubSup>
                                <m:r>
                                  <a:rPr lang="es-EC" i="0">
                                    <a:latin typeface="Cambria Math" panose="02040503050406030204" pitchFamily="18" charset="0"/>
                                  </a:rPr>
                                  <m:t> , </m:t>
                                </m:r>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m:t>
                                        </m:r>
                                      </m:sup>
                                    </m:sSup>
                                  </m:e>
                                  <m:sub>
                                    <m:r>
                                      <a:rPr lang="es-EC" i="0">
                                        <a:latin typeface="Cambria Math" panose="02040503050406030204" pitchFamily="18" charset="0"/>
                                      </a:rPr>
                                      <m:t>6</m:t>
                                    </m:r>
                                  </m:sub>
                                  <m:sup>
                                    <m:r>
                                      <a:rPr lang="es-EC" i="0">
                                        <a:latin typeface="Cambria Math" panose="02040503050406030204" pitchFamily="18" charset="0"/>
                                      </a:rPr>
                                      <m:t>5</m:t>
                                    </m:r>
                                  </m:sup>
                                </m:sSubSup>
                                <m:r>
                                  <a:rPr lang="es-EC" i="0">
                                    <a:latin typeface="Cambria Math" panose="02040503050406030204" pitchFamily="18" charset="0"/>
                                  </a:rPr>
                                  <m:t> </m:t>
                                </m:r>
                              </m:e>
                            </m:d>
                          </m:e>
                        </m:func>
                        <m:r>
                          <a:rPr lang="es-EC" i="0">
                            <a:latin typeface="Cambria Math" panose="02040503050406030204" pitchFamily="18" charset="0"/>
                          </a:rPr>
                          <m:t> </m:t>
                        </m:r>
                      </m:oMath>
                    </m:oMathPara>
                  </a14:m>
                  <a:endParaRPr lang="es-EC" dirty="0"/>
                </a:p>
              </p:txBody>
            </p:sp>
          </mc:Choice>
          <mc:Fallback xmlns="">
            <p:sp>
              <p:nvSpPr>
                <p:cNvPr id="21" name="Rectángulo 20">
                  <a:extLst>
                    <a:ext uri="{FF2B5EF4-FFF2-40B4-BE49-F238E27FC236}">
                      <a16:creationId xmlns:a16="http://schemas.microsoft.com/office/drawing/2014/main" id="{0AD94143-C989-4323-951E-910DEE70FD17}"/>
                    </a:ext>
                  </a:extLst>
                </p:cNvPr>
                <p:cNvSpPr>
                  <a:spLocks noRot="1" noChangeAspect="1" noMove="1" noResize="1" noEditPoints="1" noAdjustHandles="1" noChangeArrowheads="1" noChangeShapeType="1" noTextEdit="1"/>
                </p:cNvSpPr>
                <p:nvPr/>
              </p:nvSpPr>
              <p:spPr>
                <a:xfrm>
                  <a:off x="4810808" y="2214681"/>
                  <a:ext cx="2570383" cy="443391"/>
                </a:xfrm>
                <a:prstGeom prst="rect">
                  <a:avLst/>
                </a:prstGeom>
                <a:blipFill>
                  <a:blip r:embed="rId7"/>
                  <a:stretch>
                    <a:fillRect b="-137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BE8EF697-B3D4-4BFD-97FC-E1D73109564B}"/>
                    </a:ext>
                  </a:extLst>
                </p:cNvPr>
                <p:cNvSpPr/>
                <p:nvPr/>
              </p:nvSpPr>
              <p:spPr>
                <a:xfrm>
                  <a:off x="4810808" y="2676189"/>
                  <a:ext cx="4530856" cy="14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4</m:t>
                            </m:r>
                          </m:sub>
                        </m:sSub>
                        <m:r>
                          <a:rPr lang="es-EC" i="0">
                            <a:latin typeface="Cambria Math" panose="02040503050406030204" pitchFamily="18" charset="0"/>
                          </a:rPr>
                          <m:t>=−</m:t>
                        </m:r>
                        <m:func>
                          <m:funcPr>
                            <m:ctrlPr>
                              <a:rPr lang="es-EC" i="1">
                                <a:latin typeface="Cambria Math" panose="02040503050406030204" pitchFamily="18" charset="0"/>
                              </a:rPr>
                            </m:ctrlPr>
                          </m:funcPr>
                          <m:fName>
                            <m:sSup>
                              <m:sSupPr>
                                <m:ctrlPr>
                                  <a:rPr lang="es-EC" i="1">
                                    <a:latin typeface="Cambria Math" panose="02040503050406030204" pitchFamily="18" charset="0"/>
                                  </a:rPr>
                                </m:ctrlPr>
                              </m:sSupPr>
                              <m:e>
                                <m:r>
                                  <m:rPr>
                                    <m:sty m:val="p"/>
                                  </m:rPr>
                                  <a:rPr lang="es-EC" i="0">
                                    <a:latin typeface="Cambria Math" panose="02040503050406030204" pitchFamily="18" charset="0"/>
                                  </a:rPr>
                                  <m:t>sin</m:t>
                                </m:r>
                              </m:e>
                              <m:sup>
                                <m:r>
                                  <a:rPr lang="es-EC" i="0">
                                    <a:latin typeface="Cambria Math" panose="02040503050406030204" pitchFamily="18" charset="0"/>
                                  </a:rPr>
                                  <m:t>−1</m:t>
                                </m:r>
                              </m:sup>
                            </m:sSup>
                          </m:fName>
                          <m:e>
                            <m:d>
                              <m:dPr>
                                <m:ctrlPr>
                                  <a:rPr lang="es-EC" i="1">
                                    <a:latin typeface="Cambria Math" panose="02040503050406030204" pitchFamily="18" charset="0"/>
                                  </a:rPr>
                                </m:ctrlPr>
                              </m:dPr>
                              <m:e>
                                <m:f>
                                  <m:fPr>
                                    <m:ctrlPr>
                                      <a:rPr lang="es-EC" i="1">
                                        <a:latin typeface="Cambria Math" panose="02040503050406030204" pitchFamily="18" charset="0"/>
                                      </a:rPr>
                                    </m:ctrlPr>
                                  </m:fPr>
                                  <m:num>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m:t>
                                                        </m:r>
                                                      </m:sup>
                                                    </m:sSup>
                                                  </m:e>
                                                  <m:sub>
                                                    <m:r>
                                                      <a:rPr lang="es-EC" i="0">
                                                        <a:latin typeface="Cambria Math" panose="02040503050406030204" pitchFamily="18" charset="0"/>
                                                      </a:rPr>
                                                      <m:t>6</m:t>
                                                    </m:r>
                                                  </m:sub>
                                                  <m:sup>
                                                    <m:r>
                                                      <a:rPr lang="es-EC" i="0">
                                                        <a:latin typeface="Cambria Math" panose="02040503050406030204" pitchFamily="18" charset="0"/>
                                                      </a:rPr>
                                                      <m:t>5</m:t>
                                                    </m:r>
                                                  </m:sup>
                                                </m:sSubSup>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m:t>
                                                        </m:r>
                                                      </m:sup>
                                                    </m:sSup>
                                                  </m:e>
                                                  <m:sub>
                                                    <m:r>
                                                      <a:rPr lang="es-EC" i="0">
                                                        <a:latin typeface="Cambria Math" panose="02040503050406030204" pitchFamily="18" charset="0"/>
                                                      </a:rPr>
                                                      <m:t>6</m:t>
                                                    </m:r>
                                                  </m:sub>
                                                  <m:sup>
                                                    <m:r>
                                                      <a:rPr lang="es-EC" i="0">
                                                        <a:latin typeface="Cambria Math" panose="02040503050406030204" pitchFamily="18" charset="0"/>
                                                      </a:rPr>
                                                      <m:t>5</m:t>
                                                    </m:r>
                                                  </m:sup>
                                                </m:sSubSup>
                                              </m:e>
                                            </m:d>
                                          </m:e>
                                          <m:sup>
                                            <m:r>
                                              <a:rPr lang="es-EC" i="0">
                                                <a:latin typeface="Cambria Math" panose="02040503050406030204" pitchFamily="18" charset="0"/>
                                              </a:rPr>
                                              <m:t>2</m:t>
                                            </m:r>
                                          </m:sup>
                                        </m:sSup>
                                      </m:e>
                                    </m:rad>
                                  </m:num>
                                  <m:den>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m:t>
                                                        </m:r>
                                                      </m:sup>
                                                    </m:sSup>
                                                  </m:e>
                                                  <m:sub>
                                                    <m:r>
                                                      <a:rPr lang="es-EC" i="0">
                                                        <a:latin typeface="Cambria Math" panose="02040503050406030204" pitchFamily="18" charset="0"/>
                                                      </a:rPr>
                                                      <m:t>6</m:t>
                                                    </m:r>
                                                  </m:sub>
                                                  <m:sup>
                                                    <m:r>
                                                      <a:rPr lang="es-EC" i="0">
                                                        <a:latin typeface="Cambria Math" panose="02040503050406030204" pitchFamily="18" charset="0"/>
                                                      </a:rPr>
                                                      <m:t>5</m:t>
                                                    </m:r>
                                                  </m:sup>
                                                </m:sSubSup>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m:t>
                                                        </m:r>
                                                      </m:sup>
                                                    </m:sSup>
                                                  </m:e>
                                                  <m:sub>
                                                    <m:r>
                                                      <a:rPr lang="es-EC" i="0">
                                                        <a:latin typeface="Cambria Math" panose="02040503050406030204" pitchFamily="18" charset="0"/>
                                                      </a:rPr>
                                                      <m:t>6</m:t>
                                                    </m:r>
                                                  </m:sub>
                                                  <m:sup>
                                                    <m:r>
                                                      <a:rPr lang="es-EC" i="0">
                                                        <a:latin typeface="Cambria Math" panose="02040503050406030204" pitchFamily="18" charset="0"/>
                                                      </a:rPr>
                                                      <m:t>5</m:t>
                                                    </m:r>
                                                  </m:sup>
                                                </m:sSubSup>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m:t>
                                                        </m:r>
                                                      </m:sup>
                                                    </m:sSup>
                                                  </m:e>
                                                  <m:sub>
                                                    <m:r>
                                                      <a:rPr lang="es-EC" i="0">
                                                        <a:latin typeface="Cambria Math" panose="02040503050406030204" pitchFamily="18" charset="0"/>
                                                      </a:rPr>
                                                      <m:t>6</m:t>
                                                    </m:r>
                                                  </m:sub>
                                                  <m:sup>
                                                    <m:r>
                                                      <a:rPr lang="es-EC" i="0">
                                                        <a:latin typeface="Cambria Math" panose="02040503050406030204" pitchFamily="18" charset="0"/>
                                                      </a:rPr>
                                                      <m:t>5</m:t>
                                                    </m:r>
                                                  </m:sup>
                                                </m:sSubSup>
                                              </m:e>
                                            </m:d>
                                          </m:e>
                                          <m:sup>
                                            <m:r>
                                              <a:rPr lang="es-EC" i="0">
                                                <a:latin typeface="Cambria Math" panose="02040503050406030204" pitchFamily="18" charset="0"/>
                                              </a:rPr>
                                              <m:t>2</m:t>
                                            </m:r>
                                          </m:sup>
                                        </m:sSup>
                                      </m:e>
                                    </m:rad>
                                  </m:den>
                                </m:f>
                              </m:e>
                            </m:d>
                          </m:e>
                        </m:func>
                        <m:r>
                          <a:rPr lang="es-EC" i="0">
                            <a:latin typeface="Cambria Math" panose="02040503050406030204" pitchFamily="18" charset="0"/>
                          </a:rPr>
                          <m:t> </m:t>
                        </m:r>
                      </m:oMath>
                    </m:oMathPara>
                  </a14:m>
                  <a:endParaRPr lang="es-EC" dirty="0"/>
                </a:p>
              </p:txBody>
            </p:sp>
          </mc:Choice>
          <mc:Fallback xmlns="">
            <p:sp>
              <p:nvSpPr>
                <p:cNvPr id="22" name="Rectángulo 21">
                  <a:extLst>
                    <a:ext uri="{FF2B5EF4-FFF2-40B4-BE49-F238E27FC236}">
                      <a16:creationId xmlns:a16="http://schemas.microsoft.com/office/drawing/2014/main" id="{B32170B4-613E-4A2B-99BD-1666264654BC}"/>
                    </a:ext>
                  </a:extLst>
                </p:cNvPr>
                <p:cNvSpPr>
                  <a:spLocks noRot="1" noChangeAspect="1" noMove="1" noResize="1" noEditPoints="1" noAdjustHandles="1" noChangeArrowheads="1" noChangeShapeType="1" noTextEdit="1"/>
                </p:cNvSpPr>
                <p:nvPr/>
              </p:nvSpPr>
              <p:spPr>
                <a:xfrm>
                  <a:off x="4810808" y="2676189"/>
                  <a:ext cx="4530856" cy="1407373"/>
                </a:xfrm>
                <a:prstGeom prst="rect">
                  <a:avLst/>
                </a:prstGeom>
                <a:blipFill>
                  <a:blip r:embed="rId8"/>
                  <a:stretch>
                    <a:fillRect/>
                  </a:stretch>
                </a:blipFill>
              </p:spPr>
              <p:txBody>
                <a:bodyPr/>
                <a:lstStyle/>
                <a:p>
                  <a:r>
                    <a:rPr lang="es-EC">
                      <a:noFill/>
                    </a:rPr>
                    <a:t> </a:t>
                  </a:r>
                </a:p>
              </p:txBody>
            </p:sp>
          </mc:Fallback>
        </mc:AlternateContent>
      </p:grpSp>
      <p:grpSp>
        <p:nvGrpSpPr>
          <p:cNvPr id="16" name="Grupo 15">
            <a:extLst>
              <a:ext uri="{FF2B5EF4-FFF2-40B4-BE49-F238E27FC236}">
                <a16:creationId xmlns:a16="http://schemas.microsoft.com/office/drawing/2014/main" id="{CB0D80BF-04FE-461E-8D2B-2F85DC29039C}"/>
              </a:ext>
            </a:extLst>
          </p:cNvPr>
          <p:cNvGrpSpPr/>
          <p:nvPr/>
        </p:nvGrpSpPr>
        <p:grpSpPr>
          <a:xfrm>
            <a:off x="1857258" y="4406086"/>
            <a:ext cx="1623330" cy="880177"/>
            <a:chOff x="1365526" y="2386128"/>
            <a:chExt cx="1623330" cy="880177"/>
          </a:xfrm>
        </p:grpSpPr>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CC29DBF4-AFF6-4159-BDFB-D874162BEB6E}"/>
                    </a:ext>
                  </a:extLst>
                </p:cNvPr>
                <p:cNvSpPr/>
                <p:nvPr/>
              </p:nvSpPr>
              <p:spPr>
                <a:xfrm>
                  <a:off x="1365526" y="2386128"/>
                  <a:ext cx="1623330" cy="3804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5</m:t>
                            </m:r>
                          </m:sub>
                          <m:sup>
                            <m:r>
                              <a:rPr lang="es-EC" i="0">
                                <a:latin typeface="Cambria Math" panose="02040503050406030204" pitchFamily="18" charset="0"/>
                              </a:rPr>
                              <m:t>−2</m:t>
                            </m:r>
                          </m:sup>
                        </m:sSubSup>
                        <m:r>
                          <a:rPr lang="es-EC" i="0">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0</m:t>
                            </m:r>
                          </m:sub>
                          <m:sup>
                            <m:r>
                              <a:rPr lang="es-EC" i="0">
                                <a:latin typeface="Cambria Math" panose="02040503050406030204" pitchFamily="18" charset="0"/>
                              </a:rPr>
                              <m:t>−2</m:t>
                            </m:r>
                          </m:sup>
                        </m:sSubSup>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5</m:t>
                            </m:r>
                          </m:sub>
                          <m:sup>
                            <m:r>
                              <a:rPr lang="es-EC" i="0">
                                <a:latin typeface="Cambria Math" panose="02040503050406030204" pitchFamily="18" charset="0"/>
                              </a:rPr>
                              <m:t>0</m:t>
                            </m:r>
                          </m:sup>
                        </m:sSubSup>
                      </m:oMath>
                    </m:oMathPara>
                  </a14:m>
                  <a:endParaRPr lang="es-EC" dirty="0"/>
                </a:p>
              </p:txBody>
            </p:sp>
          </mc:Choice>
          <mc:Fallback xmlns="">
            <p:sp>
              <p:nvSpPr>
                <p:cNvPr id="24" name="Rectángulo 23">
                  <a:extLst>
                    <a:ext uri="{FF2B5EF4-FFF2-40B4-BE49-F238E27FC236}">
                      <a16:creationId xmlns:a16="http://schemas.microsoft.com/office/drawing/2014/main" id="{F30DE40C-E360-4925-85D6-5A82B56A9593}"/>
                    </a:ext>
                  </a:extLst>
                </p:cNvPr>
                <p:cNvSpPr>
                  <a:spLocks noRot="1" noChangeAspect="1" noMove="1" noResize="1" noEditPoints="1" noAdjustHandles="1" noChangeArrowheads="1" noChangeShapeType="1" noTextEdit="1"/>
                </p:cNvSpPr>
                <p:nvPr/>
              </p:nvSpPr>
              <p:spPr>
                <a:xfrm>
                  <a:off x="1365526" y="2386128"/>
                  <a:ext cx="1623330" cy="380425"/>
                </a:xfrm>
                <a:prstGeom prst="rect">
                  <a:avLst/>
                </a:prstGeom>
                <a:blipFill>
                  <a:blip r:embed="rId9"/>
                  <a:stretch>
                    <a:fillRect b="-161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0252640B-8B97-4F76-B292-54F6298450CB}"/>
                    </a:ext>
                  </a:extLst>
                </p:cNvPr>
                <p:cNvSpPr/>
                <p:nvPr/>
              </p:nvSpPr>
              <p:spPr>
                <a:xfrm>
                  <a:off x="1365526" y="2858501"/>
                  <a:ext cx="1592167" cy="407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b="1" i="1" smtClean="0">
                                <a:latin typeface="Cambria Math" panose="02040503050406030204" pitchFamily="18" charset="0"/>
                              </a:rPr>
                            </m:ctrlPr>
                          </m:sSubSupPr>
                          <m:e>
                            <m:sSup>
                              <m:sSupPr>
                                <m:ctrlPr>
                                  <a:rPr lang="es-EC" b="1" i="1">
                                    <a:latin typeface="Cambria Math" panose="02040503050406030204" pitchFamily="18" charset="0"/>
                                  </a:rPr>
                                </m:ctrlPr>
                              </m:sSupPr>
                              <m:e>
                                <m:r>
                                  <a:rPr lang="es-EC" b="1" i="1">
                                    <a:latin typeface="Cambria Math" panose="02040503050406030204" pitchFamily="18" charset="0"/>
                                  </a:rPr>
                                  <m:t>𝑷</m:t>
                                </m:r>
                              </m:e>
                              <m:sup>
                                <m:r>
                                  <a:rPr lang="es-EC" b="0" i="0">
                                    <a:latin typeface="Cambria Math" panose="02040503050406030204" pitchFamily="18" charset="0"/>
                                  </a:rPr>
                                  <m:t>′</m:t>
                                </m:r>
                              </m:sup>
                            </m:sSup>
                          </m:e>
                          <m:sub>
                            <m:r>
                              <a:rPr lang="es-EC" b="0" i="0">
                                <a:latin typeface="Cambria Math" panose="02040503050406030204" pitchFamily="18" charset="0"/>
                              </a:rPr>
                              <m:t>7</m:t>
                            </m:r>
                          </m:sub>
                          <m:sup>
                            <m:r>
                              <a:rPr lang="es-EC" b="0" i="0">
                                <a:latin typeface="Cambria Math" panose="02040503050406030204" pitchFamily="18" charset="0"/>
                              </a:rPr>
                              <m:t>6</m:t>
                            </m:r>
                          </m:sup>
                        </m:sSubSup>
                        <m:r>
                          <a:rPr lang="es-EC" b="0" i="0">
                            <a:latin typeface="Cambria Math" panose="02040503050406030204" pitchFamily="18" charset="0"/>
                          </a:rPr>
                          <m:t>=</m:t>
                        </m:r>
                        <m:sSubSup>
                          <m:sSubSupPr>
                            <m:ctrlPr>
                              <a:rPr lang="es-EC" b="1" i="1">
                                <a:latin typeface="Cambria Math" panose="02040503050406030204" pitchFamily="18" charset="0"/>
                              </a:rPr>
                            </m:ctrlPr>
                          </m:sSubSupPr>
                          <m:e>
                            <m:r>
                              <a:rPr lang="es-EC" b="1" i="1">
                                <a:latin typeface="Cambria Math" panose="02040503050406030204" pitchFamily="18" charset="0"/>
                              </a:rPr>
                              <m:t>𝑷</m:t>
                            </m:r>
                          </m:e>
                          <m:sub>
                            <m:r>
                              <a:rPr lang="es-EC" b="1" i="1">
                                <a:latin typeface="Cambria Math" panose="02040503050406030204" pitchFamily="18" charset="0"/>
                              </a:rPr>
                              <m:t>𝟕</m:t>
                            </m:r>
                          </m:sub>
                          <m:sup>
                            <m:r>
                              <a:rPr lang="es-EC" b="1" i="1">
                                <a:latin typeface="Cambria Math" panose="02040503050406030204" pitchFamily="18" charset="0"/>
                              </a:rPr>
                              <m:t>𝟔</m:t>
                            </m:r>
                          </m:sup>
                        </m:sSubSup>
                        <m:r>
                          <a:rPr lang="es-EC" b="0" i="1" smtClean="0">
                            <a:latin typeface="Cambria Math" panose="02040503050406030204" pitchFamily="18" charset="0"/>
                          </a:rPr>
                          <m:t> </m:t>
                        </m:r>
                        <m:sSubSup>
                          <m:sSubSupPr>
                            <m:ctrlPr>
                              <a:rPr lang="es-EC" b="0" i="1">
                                <a:latin typeface="Cambria Math" panose="02040503050406030204" pitchFamily="18" charset="0"/>
                              </a:rPr>
                            </m:ctrlPr>
                          </m:sSubSupPr>
                          <m:e>
                            <m:r>
                              <a:rPr lang="es-EC" b="0" i="1">
                                <a:latin typeface="Cambria Math" panose="02040503050406030204" pitchFamily="18" charset="0"/>
                              </a:rPr>
                              <m:t>𝐻</m:t>
                            </m:r>
                          </m:e>
                          <m:sub>
                            <m:r>
                              <a:rPr lang="es-EC" b="0" i="0">
                                <a:latin typeface="Cambria Math" panose="02040503050406030204" pitchFamily="18" charset="0"/>
                              </a:rPr>
                              <m:t>5</m:t>
                            </m:r>
                          </m:sub>
                          <m:sup>
                            <m:r>
                              <a:rPr lang="es-EC" b="0" i="0">
                                <a:latin typeface="Cambria Math" panose="02040503050406030204" pitchFamily="18" charset="0"/>
                              </a:rPr>
                              <m:t>−2</m:t>
                            </m:r>
                          </m:sup>
                        </m:sSubSup>
                      </m:oMath>
                    </m:oMathPara>
                  </a14:m>
                  <a:endParaRPr lang="es-EC" dirty="0"/>
                </a:p>
              </p:txBody>
            </p:sp>
          </mc:Choice>
          <mc:Fallback xmlns="">
            <p:sp>
              <p:nvSpPr>
                <p:cNvPr id="25" name="Rectángulo 24">
                  <a:extLst>
                    <a:ext uri="{FF2B5EF4-FFF2-40B4-BE49-F238E27FC236}">
                      <a16:creationId xmlns:a16="http://schemas.microsoft.com/office/drawing/2014/main" id="{F8695C95-87AB-42C3-9310-2EAB38ADECA5}"/>
                    </a:ext>
                  </a:extLst>
                </p:cNvPr>
                <p:cNvSpPr>
                  <a:spLocks noRot="1" noChangeAspect="1" noMove="1" noResize="1" noEditPoints="1" noAdjustHandles="1" noChangeArrowheads="1" noChangeShapeType="1" noTextEdit="1"/>
                </p:cNvSpPr>
                <p:nvPr/>
              </p:nvSpPr>
              <p:spPr>
                <a:xfrm>
                  <a:off x="1365526" y="2858501"/>
                  <a:ext cx="1592167" cy="407804"/>
                </a:xfrm>
                <a:prstGeom prst="rect">
                  <a:avLst/>
                </a:prstGeom>
                <a:blipFill>
                  <a:blip r:embed="rId10"/>
                  <a:stretch>
                    <a:fillRect b="-2985"/>
                  </a:stretch>
                </a:blipFill>
              </p:spPr>
              <p:txBody>
                <a:bodyPr/>
                <a:lstStyle/>
                <a:p>
                  <a:r>
                    <a:rPr lang="es-EC">
                      <a:noFill/>
                    </a:rPr>
                    <a:t> </a:t>
                  </a:r>
                </a:p>
              </p:txBody>
            </p:sp>
          </mc:Fallback>
        </mc:AlternateContent>
      </p:grpSp>
      <mc:AlternateContent xmlns:mc="http://schemas.openxmlformats.org/markup-compatibility/2006" xmlns:a14="http://schemas.microsoft.com/office/drawing/2010/main">
        <mc:Choice Requires="a14">
          <p:sp>
            <p:nvSpPr>
              <p:cNvPr id="19" name="Rectángulo 18">
                <a:extLst>
                  <a:ext uri="{FF2B5EF4-FFF2-40B4-BE49-F238E27FC236}">
                    <a16:creationId xmlns:a16="http://schemas.microsoft.com/office/drawing/2014/main" id="{E5C1C925-4438-4BA7-8234-5E907C223A54}"/>
                  </a:ext>
                </a:extLst>
              </p:cNvPr>
              <p:cNvSpPr/>
              <p:nvPr/>
            </p:nvSpPr>
            <p:spPr>
              <a:xfrm>
                <a:off x="4826000" y="4085615"/>
                <a:ext cx="2964722" cy="4381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5</m:t>
                          </m:r>
                        </m:sub>
                      </m:sSub>
                      <m:r>
                        <a:rPr lang="es-EC" i="0">
                          <a:latin typeface="Cambria Math" panose="02040503050406030204" pitchFamily="18" charset="0"/>
                        </a:rPr>
                        <m:t>=</m:t>
                      </m:r>
                      <m:func>
                        <m:funcPr>
                          <m:ctrlPr>
                            <a:rPr lang="es-EC" i="1">
                              <a:latin typeface="Cambria Math" panose="02040503050406030204" pitchFamily="18" charset="0"/>
                            </a:rPr>
                          </m:ctrlPr>
                        </m:funcPr>
                        <m:fName>
                          <m:r>
                            <a:rPr lang="es-EC" i="0">
                              <a:latin typeface="Cambria Math" panose="02040503050406030204" pitchFamily="18" charset="0"/>
                            </a:rPr>
                            <m:t>90°−</m:t>
                          </m:r>
                          <m:r>
                            <m:rPr>
                              <m:sty m:val="p"/>
                            </m:rPr>
                            <a:rPr lang="es-EC" i="0">
                              <a:latin typeface="Cambria Math" panose="02040503050406030204" pitchFamily="18" charset="0"/>
                            </a:rPr>
                            <m:t>atan</m:t>
                          </m:r>
                          <m:r>
                            <a:rPr lang="es-EC" i="0">
                              <a:latin typeface="Cambria Math" panose="02040503050406030204" pitchFamily="18" charset="0"/>
                            </a:rPr>
                            <m:t>2</m:t>
                          </m:r>
                        </m:fName>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m:t>
                                      </m:r>
                                    </m:sup>
                                  </m:sSup>
                                </m:e>
                                <m:sub>
                                  <m:r>
                                    <a:rPr lang="es-EC" i="0">
                                      <a:latin typeface="Cambria Math" panose="02040503050406030204" pitchFamily="18" charset="0"/>
                                    </a:rPr>
                                    <m:t>7</m:t>
                                  </m:r>
                                </m:sub>
                                <m:sup>
                                  <m:r>
                                    <a:rPr lang="es-EC" i="0">
                                      <a:latin typeface="Cambria Math" panose="02040503050406030204" pitchFamily="18" charset="0"/>
                                    </a:rPr>
                                    <m:t>6</m:t>
                                  </m:r>
                                </m:sup>
                              </m:sSubSup>
                              <m:r>
                                <a:rPr lang="es-EC" i="0">
                                  <a:latin typeface="Cambria Math" panose="02040503050406030204" pitchFamily="18" charset="0"/>
                                </a:rPr>
                                <m:t> , </m:t>
                              </m:r>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m:t>
                                      </m:r>
                                    </m:sup>
                                  </m:sSup>
                                </m:e>
                                <m:sub>
                                  <m:r>
                                    <a:rPr lang="es-EC" i="0">
                                      <a:latin typeface="Cambria Math" panose="02040503050406030204" pitchFamily="18" charset="0"/>
                                    </a:rPr>
                                    <m:t>7</m:t>
                                  </m:r>
                                </m:sub>
                                <m:sup>
                                  <m:r>
                                    <a:rPr lang="es-EC" i="0">
                                      <a:latin typeface="Cambria Math" panose="02040503050406030204" pitchFamily="18" charset="0"/>
                                    </a:rPr>
                                    <m:t>6</m:t>
                                  </m:r>
                                </m:sup>
                              </m:sSubSup>
                              <m:r>
                                <a:rPr lang="es-EC" i="0">
                                  <a:latin typeface="Cambria Math" panose="02040503050406030204" pitchFamily="18" charset="0"/>
                                </a:rPr>
                                <m:t> </m:t>
                              </m:r>
                            </m:e>
                          </m:d>
                        </m:e>
                      </m:func>
                    </m:oMath>
                  </m:oMathPara>
                </a14:m>
                <a:endParaRPr lang="es-EC" dirty="0"/>
              </a:p>
            </p:txBody>
          </p:sp>
        </mc:Choice>
        <mc:Fallback xmlns="">
          <p:sp>
            <p:nvSpPr>
              <p:cNvPr id="19" name="Rectángulo 18">
                <a:extLst>
                  <a:ext uri="{FF2B5EF4-FFF2-40B4-BE49-F238E27FC236}">
                    <a16:creationId xmlns:a16="http://schemas.microsoft.com/office/drawing/2014/main" id="{E5C1C925-4438-4BA7-8234-5E907C223A54}"/>
                  </a:ext>
                </a:extLst>
              </p:cNvPr>
              <p:cNvSpPr>
                <a:spLocks noRot="1" noChangeAspect="1" noMove="1" noResize="1" noEditPoints="1" noAdjustHandles="1" noChangeArrowheads="1" noChangeShapeType="1" noTextEdit="1"/>
              </p:cNvSpPr>
              <p:nvPr/>
            </p:nvSpPr>
            <p:spPr>
              <a:xfrm>
                <a:off x="4826000" y="4085615"/>
                <a:ext cx="2964722" cy="438197"/>
              </a:xfrm>
              <a:prstGeom prst="rect">
                <a:avLst/>
              </a:prstGeom>
              <a:blipFill>
                <a:blip r:embed="rId11"/>
                <a:stretch>
                  <a:fillRect b="-138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C82B0AD9-DB3D-45AE-B92F-21C8BA5F4CC5}"/>
                  </a:ext>
                </a:extLst>
              </p:cNvPr>
              <p:cNvSpPr/>
              <p:nvPr/>
            </p:nvSpPr>
            <p:spPr>
              <a:xfrm>
                <a:off x="4826000" y="4541651"/>
                <a:ext cx="4530856" cy="14073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6</m:t>
                          </m:r>
                        </m:sub>
                      </m:sSub>
                      <m:r>
                        <a:rPr lang="es-EC" i="0">
                          <a:latin typeface="Cambria Math" panose="02040503050406030204" pitchFamily="18" charset="0"/>
                        </a:rPr>
                        <m:t>=−</m:t>
                      </m:r>
                      <m:func>
                        <m:funcPr>
                          <m:ctrlPr>
                            <a:rPr lang="es-EC" i="1">
                              <a:latin typeface="Cambria Math" panose="02040503050406030204" pitchFamily="18" charset="0"/>
                            </a:rPr>
                          </m:ctrlPr>
                        </m:funcPr>
                        <m:fName>
                          <m:sSup>
                            <m:sSupPr>
                              <m:ctrlPr>
                                <a:rPr lang="es-EC" i="1">
                                  <a:latin typeface="Cambria Math" panose="02040503050406030204" pitchFamily="18" charset="0"/>
                                </a:rPr>
                              </m:ctrlPr>
                            </m:sSupPr>
                            <m:e>
                              <m:r>
                                <m:rPr>
                                  <m:sty m:val="p"/>
                                </m:rPr>
                                <a:rPr lang="es-EC" i="0">
                                  <a:latin typeface="Cambria Math" panose="02040503050406030204" pitchFamily="18" charset="0"/>
                                </a:rPr>
                                <m:t>sin</m:t>
                              </m:r>
                            </m:e>
                            <m:sup>
                              <m:r>
                                <a:rPr lang="es-EC" i="0">
                                  <a:latin typeface="Cambria Math" panose="02040503050406030204" pitchFamily="18" charset="0"/>
                                </a:rPr>
                                <m:t>−1</m:t>
                              </m:r>
                            </m:sup>
                          </m:sSup>
                        </m:fName>
                        <m:e>
                          <m:d>
                            <m:dPr>
                              <m:ctrlPr>
                                <a:rPr lang="es-EC" i="1">
                                  <a:latin typeface="Cambria Math" panose="02040503050406030204" pitchFamily="18" charset="0"/>
                                </a:rPr>
                              </m:ctrlPr>
                            </m:dPr>
                            <m:e>
                              <m:f>
                                <m:fPr>
                                  <m:ctrlPr>
                                    <a:rPr lang="es-EC" i="1">
                                      <a:latin typeface="Cambria Math" panose="02040503050406030204" pitchFamily="18" charset="0"/>
                                    </a:rPr>
                                  </m:ctrlPr>
                                </m:fPr>
                                <m:num>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m:t>
                                                      </m:r>
                                                    </m:sup>
                                                  </m:sSup>
                                                </m:e>
                                                <m:sub>
                                                  <m:r>
                                                    <a:rPr lang="es-EC" i="0">
                                                      <a:latin typeface="Cambria Math" panose="02040503050406030204" pitchFamily="18" charset="0"/>
                                                    </a:rPr>
                                                    <m:t>7</m:t>
                                                  </m:r>
                                                </m:sub>
                                                <m:sup>
                                                  <m:r>
                                                    <a:rPr lang="es-EC" i="0">
                                                      <a:latin typeface="Cambria Math" panose="02040503050406030204" pitchFamily="18" charset="0"/>
                                                    </a:rPr>
                                                    <m:t>6</m:t>
                                                  </m:r>
                                                </m:sup>
                                              </m:sSubSup>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m:t>
                                                      </m:r>
                                                    </m:sup>
                                                  </m:sSup>
                                                </m:e>
                                                <m:sub>
                                                  <m:r>
                                                    <a:rPr lang="es-EC" i="0">
                                                      <a:latin typeface="Cambria Math" panose="02040503050406030204" pitchFamily="18" charset="0"/>
                                                    </a:rPr>
                                                    <m:t>7</m:t>
                                                  </m:r>
                                                </m:sub>
                                                <m:sup>
                                                  <m:r>
                                                    <a:rPr lang="es-EC" i="0">
                                                      <a:latin typeface="Cambria Math" panose="02040503050406030204" pitchFamily="18" charset="0"/>
                                                    </a:rPr>
                                                    <m:t>6</m:t>
                                                  </m:r>
                                                </m:sup>
                                              </m:sSubSup>
                                            </m:e>
                                          </m:d>
                                        </m:e>
                                        <m:sup>
                                          <m:r>
                                            <a:rPr lang="es-EC" i="0">
                                              <a:latin typeface="Cambria Math" panose="02040503050406030204" pitchFamily="18" charset="0"/>
                                            </a:rPr>
                                            <m:t>2</m:t>
                                          </m:r>
                                        </m:sup>
                                      </m:sSup>
                                    </m:e>
                                  </m:rad>
                                </m:num>
                                <m:den>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m:t>
                                                      </m:r>
                                                    </m:sup>
                                                  </m:sSup>
                                                </m:e>
                                                <m:sub>
                                                  <m:r>
                                                    <a:rPr lang="es-EC" i="0">
                                                      <a:latin typeface="Cambria Math" panose="02040503050406030204" pitchFamily="18" charset="0"/>
                                                    </a:rPr>
                                                    <m:t>7</m:t>
                                                  </m:r>
                                                </m:sub>
                                                <m:sup>
                                                  <m:r>
                                                    <a:rPr lang="es-EC" i="0">
                                                      <a:latin typeface="Cambria Math" panose="02040503050406030204" pitchFamily="18" charset="0"/>
                                                    </a:rPr>
                                                    <m:t>6</m:t>
                                                  </m:r>
                                                </m:sup>
                                              </m:sSubSup>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m:t>
                                                      </m:r>
                                                    </m:sup>
                                                  </m:sSup>
                                                </m:e>
                                                <m:sub>
                                                  <m:r>
                                                    <a:rPr lang="es-EC" i="0">
                                                      <a:latin typeface="Cambria Math" panose="02040503050406030204" pitchFamily="18" charset="0"/>
                                                    </a:rPr>
                                                    <m:t>7</m:t>
                                                  </m:r>
                                                </m:sub>
                                                <m:sup>
                                                  <m:r>
                                                    <a:rPr lang="es-EC" i="0">
                                                      <a:latin typeface="Cambria Math" panose="02040503050406030204" pitchFamily="18" charset="0"/>
                                                    </a:rPr>
                                                    <m:t>6</m:t>
                                                  </m:r>
                                                </m:sup>
                                              </m:sSubSup>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m:t>
                                                      </m:r>
                                                    </m:sup>
                                                  </m:sSup>
                                                </m:e>
                                                <m:sub>
                                                  <m:r>
                                                    <a:rPr lang="es-EC" i="0">
                                                      <a:latin typeface="Cambria Math" panose="02040503050406030204" pitchFamily="18" charset="0"/>
                                                    </a:rPr>
                                                    <m:t>7</m:t>
                                                  </m:r>
                                                </m:sub>
                                                <m:sup>
                                                  <m:r>
                                                    <a:rPr lang="es-EC" i="0">
                                                      <a:latin typeface="Cambria Math" panose="02040503050406030204" pitchFamily="18" charset="0"/>
                                                    </a:rPr>
                                                    <m:t>6</m:t>
                                                  </m:r>
                                                </m:sup>
                                              </m:sSubSup>
                                            </m:e>
                                          </m:d>
                                        </m:e>
                                        <m:sup>
                                          <m:r>
                                            <a:rPr lang="es-EC" i="0">
                                              <a:latin typeface="Cambria Math" panose="02040503050406030204" pitchFamily="18" charset="0"/>
                                            </a:rPr>
                                            <m:t>2</m:t>
                                          </m:r>
                                        </m:sup>
                                      </m:sSup>
                                    </m:e>
                                  </m:rad>
                                </m:den>
                              </m:f>
                            </m:e>
                          </m:d>
                        </m:e>
                      </m:func>
                      <m:r>
                        <a:rPr lang="es-EC" i="0">
                          <a:latin typeface="Cambria Math" panose="02040503050406030204" pitchFamily="18" charset="0"/>
                        </a:rPr>
                        <m:t> </m:t>
                      </m:r>
                    </m:oMath>
                  </m:oMathPara>
                </a14:m>
                <a:endParaRPr lang="es-EC" dirty="0"/>
              </a:p>
            </p:txBody>
          </p:sp>
        </mc:Choice>
        <mc:Fallback xmlns="">
          <p:sp>
            <p:nvSpPr>
              <p:cNvPr id="20" name="Rectángulo 19">
                <a:extLst>
                  <a:ext uri="{FF2B5EF4-FFF2-40B4-BE49-F238E27FC236}">
                    <a16:creationId xmlns:a16="http://schemas.microsoft.com/office/drawing/2014/main" id="{C82B0AD9-DB3D-45AE-B92F-21C8BA5F4CC5}"/>
                  </a:ext>
                </a:extLst>
              </p:cNvPr>
              <p:cNvSpPr>
                <a:spLocks noRot="1" noChangeAspect="1" noMove="1" noResize="1" noEditPoints="1" noAdjustHandles="1" noChangeArrowheads="1" noChangeShapeType="1" noTextEdit="1"/>
              </p:cNvSpPr>
              <p:nvPr/>
            </p:nvSpPr>
            <p:spPr>
              <a:xfrm>
                <a:off x="4826000" y="4541651"/>
                <a:ext cx="4530856" cy="1407373"/>
              </a:xfrm>
              <a:prstGeom prst="rect">
                <a:avLst/>
              </a:prstGeom>
              <a:blipFill>
                <a:blip r:embed="rId12"/>
                <a:stretch>
                  <a:fillRect/>
                </a:stretch>
              </a:blipFill>
            </p:spPr>
            <p:txBody>
              <a:bodyPr/>
              <a:lstStyle/>
              <a:p>
                <a:r>
                  <a:rPr lang="es-EC">
                    <a:noFill/>
                  </a:rPr>
                  <a:t> </a:t>
                </a:r>
              </a:p>
            </p:txBody>
          </p:sp>
        </mc:Fallback>
      </mc:AlternateContent>
      <p:grpSp>
        <p:nvGrpSpPr>
          <p:cNvPr id="34" name="Grupo 33">
            <a:extLst>
              <a:ext uri="{FF2B5EF4-FFF2-40B4-BE49-F238E27FC236}">
                <a16:creationId xmlns:a16="http://schemas.microsoft.com/office/drawing/2014/main" id="{9355DFF6-3AD4-430A-B8F5-A67B5620E6A3}"/>
              </a:ext>
            </a:extLst>
          </p:cNvPr>
          <p:cNvGrpSpPr/>
          <p:nvPr/>
        </p:nvGrpSpPr>
        <p:grpSpPr>
          <a:xfrm>
            <a:off x="9583158" y="2161196"/>
            <a:ext cx="1946766" cy="3171744"/>
            <a:chOff x="9583158" y="2161196"/>
            <a:chExt cx="1946766" cy="3171744"/>
          </a:xfrm>
        </p:grpSpPr>
        <p:grpSp>
          <p:nvGrpSpPr>
            <p:cNvPr id="35" name="Grupo 34">
              <a:extLst>
                <a:ext uri="{FF2B5EF4-FFF2-40B4-BE49-F238E27FC236}">
                  <a16:creationId xmlns:a16="http://schemas.microsoft.com/office/drawing/2014/main" id="{ADB0679C-80D6-4BE9-9E0F-3B3E0C83204F}"/>
                </a:ext>
              </a:extLst>
            </p:cNvPr>
            <p:cNvGrpSpPr/>
            <p:nvPr/>
          </p:nvGrpSpPr>
          <p:grpSpPr>
            <a:xfrm>
              <a:off x="9583158" y="2161196"/>
              <a:ext cx="1566134" cy="3171744"/>
              <a:chOff x="9366512" y="2073593"/>
              <a:chExt cx="1566134" cy="3171744"/>
            </a:xfrm>
          </p:grpSpPr>
          <p:pic>
            <p:nvPicPr>
              <p:cNvPr id="39" name="Imagen 38" descr="https://image.slidesharecdn.com/kinectgesturerecognation-171113174914/95/kinect-v2-gesture-recognation-22-638.jpg?cb=1510595832">
                <a:extLst>
                  <a:ext uri="{FF2B5EF4-FFF2-40B4-BE49-F238E27FC236}">
                    <a16:creationId xmlns:a16="http://schemas.microsoft.com/office/drawing/2014/main" id="{584CD7C8-17DC-42EF-8AC3-A1B4D153E180}"/>
                  </a:ext>
                </a:extLst>
              </p:cNvPr>
              <p:cNvPicPr/>
              <p:nvPr/>
            </p:nvPicPr>
            <p:blipFill rotWithShape="1">
              <a:blip r:embed="rId13">
                <a:extLst>
                  <a:ext uri="{28A0092B-C50C-407E-A947-70E740481C1C}">
                    <a14:useLocalDpi xmlns:a14="http://schemas.microsoft.com/office/drawing/2010/main" val="0"/>
                  </a:ext>
                </a:extLst>
              </a:blip>
              <a:srcRect l="61528" t="31603" r="29186" b="35042"/>
              <a:stretch/>
            </p:blipFill>
            <p:spPr bwMode="auto">
              <a:xfrm>
                <a:off x="9366512" y="2073593"/>
                <a:ext cx="1566134" cy="3171744"/>
              </a:xfrm>
              <a:prstGeom prst="rect">
                <a:avLst/>
              </a:prstGeom>
              <a:noFill/>
              <a:ln>
                <a:noFill/>
              </a:ln>
              <a:extLst>
                <a:ext uri="{53640926-AAD7-44D8-BBD7-CCE9431645EC}">
                  <a14:shadowObscured xmlns:a14="http://schemas.microsoft.com/office/drawing/2010/main"/>
                </a:ext>
              </a:extLst>
            </p:spPr>
          </p:pic>
          <p:sp>
            <p:nvSpPr>
              <p:cNvPr id="40" name="Elipse 39">
                <a:extLst>
                  <a:ext uri="{FF2B5EF4-FFF2-40B4-BE49-F238E27FC236}">
                    <a16:creationId xmlns:a16="http://schemas.microsoft.com/office/drawing/2014/main" id="{6FABC639-A288-4F78-AB7F-AFAF14D14B37}"/>
                  </a:ext>
                </a:extLst>
              </p:cNvPr>
              <p:cNvSpPr/>
              <p:nvPr/>
            </p:nvSpPr>
            <p:spPr>
              <a:xfrm>
                <a:off x="9878298" y="3361210"/>
                <a:ext cx="323600" cy="1162602"/>
              </a:xfrm>
              <a:prstGeom prst="ellipse">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41" name="Elipse 40">
                <a:extLst>
                  <a:ext uri="{FF2B5EF4-FFF2-40B4-BE49-F238E27FC236}">
                    <a16:creationId xmlns:a16="http://schemas.microsoft.com/office/drawing/2014/main" id="{3E8AEC9B-607B-4956-ADA0-C6998914C4DF}"/>
                  </a:ext>
                </a:extLst>
              </p:cNvPr>
              <p:cNvSpPr/>
              <p:nvPr/>
            </p:nvSpPr>
            <p:spPr>
              <a:xfrm rot="20670940">
                <a:off x="9975543" y="4237855"/>
                <a:ext cx="219986" cy="524866"/>
              </a:xfrm>
              <a:prstGeom prst="ellipse">
                <a:avLst/>
              </a:prstGeom>
              <a:noFill/>
              <a:ln w="1905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grpSp>
        <p:sp>
          <p:nvSpPr>
            <p:cNvPr id="36" name="Rectángulo 35">
              <a:extLst>
                <a:ext uri="{FF2B5EF4-FFF2-40B4-BE49-F238E27FC236}">
                  <a16:creationId xmlns:a16="http://schemas.microsoft.com/office/drawing/2014/main" id="{EADF6EC6-1A1F-4992-BB8D-50F45EFF9F0A}"/>
                </a:ext>
              </a:extLst>
            </p:cNvPr>
            <p:cNvSpPr/>
            <p:nvPr/>
          </p:nvSpPr>
          <p:spPr>
            <a:xfrm>
              <a:off x="11136380" y="3380099"/>
              <a:ext cx="308098" cy="400110"/>
            </a:xfrm>
            <a:prstGeom prst="rect">
              <a:avLst/>
            </a:prstGeom>
          </p:spPr>
          <p:txBody>
            <a:bodyPr wrap="none">
              <a:spAutoFit/>
            </a:bodyPr>
            <a:lstStyle/>
            <a:p>
              <a:r>
                <a:rPr lang="es-EC" sz="2000" b="1" dirty="0"/>
                <a:t>5</a:t>
              </a:r>
            </a:p>
          </p:txBody>
        </p:sp>
        <p:sp>
          <p:nvSpPr>
            <p:cNvPr id="37" name="Rectángulo 36">
              <a:extLst>
                <a:ext uri="{FF2B5EF4-FFF2-40B4-BE49-F238E27FC236}">
                  <a16:creationId xmlns:a16="http://schemas.microsoft.com/office/drawing/2014/main" id="{15E6AE2E-5246-4F6C-9EC3-AF350ED83C1E}"/>
                </a:ext>
              </a:extLst>
            </p:cNvPr>
            <p:cNvSpPr/>
            <p:nvPr/>
          </p:nvSpPr>
          <p:spPr>
            <a:xfrm>
              <a:off x="11111192" y="4219808"/>
              <a:ext cx="325730" cy="400110"/>
            </a:xfrm>
            <a:prstGeom prst="rect">
              <a:avLst/>
            </a:prstGeom>
          </p:spPr>
          <p:txBody>
            <a:bodyPr wrap="none">
              <a:spAutoFit/>
            </a:bodyPr>
            <a:lstStyle/>
            <a:p>
              <a:r>
                <a:rPr lang="es-EC" sz="2000" b="1" dirty="0"/>
                <a:t>6</a:t>
              </a:r>
            </a:p>
          </p:txBody>
        </p:sp>
        <p:sp>
          <p:nvSpPr>
            <p:cNvPr id="38" name="Rectángulo 37">
              <a:extLst>
                <a:ext uri="{FF2B5EF4-FFF2-40B4-BE49-F238E27FC236}">
                  <a16:creationId xmlns:a16="http://schemas.microsoft.com/office/drawing/2014/main" id="{FF113BB8-D1A5-476E-B031-717E3C07B72F}"/>
                </a:ext>
              </a:extLst>
            </p:cNvPr>
            <p:cNvSpPr/>
            <p:nvPr/>
          </p:nvSpPr>
          <p:spPr>
            <a:xfrm>
              <a:off x="11220224" y="4452070"/>
              <a:ext cx="309700" cy="400110"/>
            </a:xfrm>
            <a:prstGeom prst="rect">
              <a:avLst/>
            </a:prstGeom>
          </p:spPr>
          <p:txBody>
            <a:bodyPr wrap="none">
              <a:spAutoFit/>
            </a:bodyPr>
            <a:lstStyle/>
            <a:p>
              <a:r>
                <a:rPr lang="es-EC" sz="2000" b="1" dirty="0"/>
                <a:t>7</a:t>
              </a:r>
            </a:p>
          </p:txBody>
        </p:sp>
      </p:grpSp>
    </p:spTree>
    <p:extLst>
      <p:ext uri="{BB962C8B-B14F-4D97-AF65-F5344CB8AC3E}">
        <p14:creationId xmlns:p14="http://schemas.microsoft.com/office/powerpoint/2010/main" val="1452394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8047616" cy="1046028"/>
          </a:xfrm>
        </p:spPr>
        <p:txBody>
          <a:bodyPr>
            <a:noAutofit/>
          </a:bodyPr>
          <a:lstStyle/>
          <a:p>
            <a:pPr algn="l"/>
            <a:r>
              <a:rPr lang="es-EC" sz="3200" b="1" dirty="0"/>
              <a:t>Desarrollo de la teleoperación mediante esqueletización</a:t>
            </a:r>
          </a:p>
        </p:txBody>
      </p:sp>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1923904" y="1170694"/>
            <a:ext cx="10018713" cy="1046028"/>
          </a:xfrm>
        </p:spPr>
        <p:txBody>
          <a:bodyPr>
            <a:normAutofit/>
          </a:bodyPr>
          <a:lstStyle/>
          <a:p>
            <a:r>
              <a:rPr lang="es-EC" dirty="0"/>
              <a:t>Se calculan secuencialmente las variables articulares.</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sp>
        <p:nvSpPr>
          <p:cNvPr id="12" name="Flecha: a la derecha 11">
            <a:extLst>
              <a:ext uri="{FF2B5EF4-FFF2-40B4-BE49-F238E27FC236}">
                <a16:creationId xmlns:a16="http://schemas.microsoft.com/office/drawing/2014/main" id="{0123FAEB-69F6-47D0-935C-E456D6A283DE}"/>
              </a:ext>
            </a:extLst>
          </p:cNvPr>
          <p:cNvSpPr/>
          <p:nvPr/>
        </p:nvSpPr>
        <p:spPr>
          <a:xfrm>
            <a:off x="3496507" y="3381056"/>
            <a:ext cx="838180" cy="40979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grpSp>
        <p:nvGrpSpPr>
          <p:cNvPr id="7" name="Grupo 6">
            <a:extLst>
              <a:ext uri="{FF2B5EF4-FFF2-40B4-BE49-F238E27FC236}">
                <a16:creationId xmlns:a16="http://schemas.microsoft.com/office/drawing/2014/main" id="{1D4891BD-42FF-4735-8688-40C8D8C57699}"/>
              </a:ext>
            </a:extLst>
          </p:cNvPr>
          <p:cNvGrpSpPr/>
          <p:nvPr/>
        </p:nvGrpSpPr>
        <p:grpSpPr>
          <a:xfrm>
            <a:off x="1479267" y="3133749"/>
            <a:ext cx="1790938" cy="892198"/>
            <a:chOff x="0" y="2336675"/>
            <a:chExt cx="1790938" cy="892198"/>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9C07452D-CC0E-4C23-A894-5A1FC4E59F62}"/>
                    </a:ext>
                  </a:extLst>
                </p:cNvPr>
                <p:cNvSpPr/>
                <p:nvPr/>
              </p:nvSpPr>
              <p:spPr>
                <a:xfrm>
                  <a:off x="19769" y="2336675"/>
                  <a:ext cx="1623330" cy="3748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7</m:t>
                            </m:r>
                          </m:sub>
                          <m:sup>
                            <m:r>
                              <a:rPr lang="es-EC" i="0">
                                <a:latin typeface="Cambria Math" panose="02040503050406030204" pitchFamily="18" charset="0"/>
                              </a:rPr>
                              <m:t>−2</m:t>
                            </m:r>
                          </m:sup>
                        </m:sSubSup>
                        <m:r>
                          <a:rPr lang="es-EC" i="0">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0</m:t>
                            </m:r>
                          </m:sub>
                          <m:sup>
                            <m:r>
                              <a:rPr lang="es-EC" i="0">
                                <a:latin typeface="Cambria Math" panose="02040503050406030204" pitchFamily="18" charset="0"/>
                              </a:rPr>
                              <m:t>−2</m:t>
                            </m:r>
                          </m:sup>
                        </m:sSubSup>
                        <m:sSubSup>
                          <m:sSubSupPr>
                            <m:ctrlPr>
                              <a:rPr lang="es-EC" i="1">
                                <a:latin typeface="Cambria Math" panose="02040503050406030204" pitchFamily="18" charset="0"/>
                              </a:rPr>
                            </m:ctrlPr>
                          </m:sSubSupPr>
                          <m:e>
                            <m:r>
                              <a:rPr lang="es-EC" i="1">
                                <a:latin typeface="Cambria Math" panose="02040503050406030204" pitchFamily="18" charset="0"/>
                              </a:rPr>
                              <m:t>𝐻</m:t>
                            </m:r>
                          </m:e>
                          <m:sub>
                            <m:r>
                              <a:rPr lang="es-EC" i="0">
                                <a:latin typeface="Cambria Math" panose="02040503050406030204" pitchFamily="18" charset="0"/>
                              </a:rPr>
                              <m:t>7</m:t>
                            </m:r>
                          </m:sub>
                          <m:sup>
                            <m:r>
                              <a:rPr lang="es-EC" i="0">
                                <a:latin typeface="Cambria Math" panose="02040503050406030204" pitchFamily="18" charset="0"/>
                              </a:rPr>
                              <m:t>0</m:t>
                            </m:r>
                          </m:sup>
                        </m:sSubSup>
                      </m:oMath>
                    </m:oMathPara>
                  </a14:m>
                  <a:endParaRPr lang="es-EC" dirty="0"/>
                </a:p>
              </p:txBody>
            </p:sp>
          </mc:Choice>
          <mc:Fallback xmlns="">
            <p:sp>
              <p:nvSpPr>
                <p:cNvPr id="4" name="Rectángulo 3">
                  <a:extLst>
                    <a:ext uri="{FF2B5EF4-FFF2-40B4-BE49-F238E27FC236}">
                      <a16:creationId xmlns:a16="http://schemas.microsoft.com/office/drawing/2014/main" id="{9C07452D-CC0E-4C23-A894-5A1FC4E59F62}"/>
                    </a:ext>
                  </a:extLst>
                </p:cNvPr>
                <p:cNvSpPr>
                  <a:spLocks noRot="1" noChangeAspect="1" noMove="1" noResize="1" noEditPoints="1" noAdjustHandles="1" noChangeArrowheads="1" noChangeShapeType="1" noTextEdit="1"/>
                </p:cNvSpPr>
                <p:nvPr/>
              </p:nvSpPr>
              <p:spPr>
                <a:xfrm>
                  <a:off x="19769" y="2336675"/>
                  <a:ext cx="1623330" cy="374846"/>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852CDE8D-FADF-49CE-8B33-E41224DA2A54}"/>
                    </a:ext>
                  </a:extLst>
                </p:cNvPr>
                <p:cNvSpPr/>
                <p:nvPr/>
              </p:nvSpPr>
              <p:spPr>
                <a:xfrm>
                  <a:off x="0" y="2821326"/>
                  <a:ext cx="1790938"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b="1" i="1" smtClean="0">
                                <a:latin typeface="Cambria Math" panose="02040503050406030204" pitchFamily="18" charset="0"/>
                              </a:rPr>
                            </m:ctrlPr>
                          </m:sSubSupPr>
                          <m:e>
                            <m:sSup>
                              <m:sSupPr>
                                <m:ctrlPr>
                                  <a:rPr lang="es-EC" b="1" i="1">
                                    <a:latin typeface="Cambria Math" panose="02040503050406030204" pitchFamily="18" charset="0"/>
                                  </a:rPr>
                                </m:ctrlPr>
                              </m:sSupPr>
                              <m:e>
                                <m:r>
                                  <a:rPr lang="es-EC" b="1" i="1">
                                    <a:latin typeface="Cambria Math" panose="02040503050406030204" pitchFamily="18" charset="0"/>
                                  </a:rPr>
                                  <m:t>𝑷</m:t>
                                </m:r>
                              </m:e>
                              <m:sup>
                                <m:r>
                                  <a:rPr lang="es-EC" b="0" i="0">
                                    <a:latin typeface="Cambria Math" panose="02040503050406030204" pitchFamily="18" charset="0"/>
                                  </a:rPr>
                                  <m:t>′</m:t>
                                </m:r>
                              </m:sup>
                            </m:sSup>
                          </m:e>
                          <m:sub>
                            <m:r>
                              <a:rPr lang="es-EC" b="0" i="0">
                                <a:latin typeface="Cambria Math" panose="02040503050406030204" pitchFamily="18" charset="0"/>
                              </a:rPr>
                              <m:t>22</m:t>
                            </m:r>
                          </m:sub>
                          <m:sup>
                            <m:r>
                              <a:rPr lang="es-EC" b="0" i="0">
                                <a:latin typeface="Cambria Math" panose="02040503050406030204" pitchFamily="18" charset="0"/>
                              </a:rPr>
                              <m:t>21</m:t>
                            </m:r>
                          </m:sup>
                        </m:sSubSup>
                        <m:r>
                          <a:rPr lang="es-EC" b="0" i="0">
                            <a:latin typeface="Cambria Math" panose="02040503050406030204" pitchFamily="18" charset="0"/>
                          </a:rPr>
                          <m:t>=</m:t>
                        </m:r>
                        <m:sSubSup>
                          <m:sSubSupPr>
                            <m:ctrlPr>
                              <a:rPr lang="es-EC" b="1" i="1">
                                <a:latin typeface="Cambria Math" panose="02040503050406030204" pitchFamily="18" charset="0"/>
                              </a:rPr>
                            </m:ctrlPr>
                          </m:sSubSupPr>
                          <m:e>
                            <m:r>
                              <a:rPr lang="es-EC" b="1" i="1">
                                <a:latin typeface="Cambria Math" panose="02040503050406030204" pitchFamily="18" charset="0"/>
                              </a:rPr>
                              <m:t>𝑷</m:t>
                            </m:r>
                          </m:e>
                          <m:sub>
                            <m:r>
                              <a:rPr lang="es-EC" b="1" i="1">
                                <a:latin typeface="Cambria Math" panose="02040503050406030204" pitchFamily="18" charset="0"/>
                              </a:rPr>
                              <m:t>𝟐𝟐</m:t>
                            </m:r>
                          </m:sub>
                          <m:sup>
                            <m:r>
                              <a:rPr lang="es-EC" b="1" i="1">
                                <a:latin typeface="Cambria Math" panose="02040503050406030204" pitchFamily="18" charset="0"/>
                              </a:rPr>
                              <m:t>𝟐𝟏</m:t>
                            </m:r>
                          </m:sup>
                        </m:sSubSup>
                        <m:r>
                          <a:rPr lang="es-EC" b="0" i="1" smtClean="0">
                            <a:latin typeface="Cambria Math" panose="02040503050406030204" pitchFamily="18" charset="0"/>
                          </a:rPr>
                          <m:t> </m:t>
                        </m:r>
                        <m:sSubSup>
                          <m:sSubSupPr>
                            <m:ctrlPr>
                              <a:rPr lang="es-EC" b="0" i="1">
                                <a:latin typeface="Cambria Math" panose="02040503050406030204" pitchFamily="18" charset="0"/>
                              </a:rPr>
                            </m:ctrlPr>
                          </m:sSubSupPr>
                          <m:e>
                            <m:r>
                              <a:rPr lang="es-EC" b="0" i="1">
                                <a:latin typeface="Cambria Math" panose="02040503050406030204" pitchFamily="18" charset="0"/>
                              </a:rPr>
                              <m:t>𝐻</m:t>
                            </m:r>
                          </m:e>
                          <m:sub>
                            <m:r>
                              <a:rPr lang="es-EC" b="0" i="0">
                                <a:latin typeface="Cambria Math" panose="02040503050406030204" pitchFamily="18" charset="0"/>
                              </a:rPr>
                              <m:t>7</m:t>
                            </m:r>
                          </m:sub>
                          <m:sup>
                            <m:r>
                              <a:rPr lang="es-EC" b="0" i="0">
                                <a:latin typeface="Cambria Math" panose="02040503050406030204" pitchFamily="18" charset="0"/>
                              </a:rPr>
                              <m:t>−2</m:t>
                            </m:r>
                          </m:sup>
                        </m:sSubSup>
                      </m:oMath>
                    </m:oMathPara>
                  </a14:m>
                  <a:endParaRPr lang="es-EC" dirty="0"/>
                </a:p>
              </p:txBody>
            </p:sp>
          </mc:Choice>
          <mc:Fallback xmlns="">
            <p:sp>
              <p:nvSpPr>
                <p:cNvPr id="6" name="Rectángulo 5">
                  <a:extLst>
                    <a:ext uri="{FF2B5EF4-FFF2-40B4-BE49-F238E27FC236}">
                      <a16:creationId xmlns:a16="http://schemas.microsoft.com/office/drawing/2014/main" id="{852CDE8D-FADF-49CE-8B33-E41224DA2A54}"/>
                    </a:ext>
                  </a:extLst>
                </p:cNvPr>
                <p:cNvSpPr>
                  <a:spLocks noRot="1" noChangeAspect="1" noMove="1" noResize="1" noEditPoints="1" noAdjustHandles="1" noChangeArrowheads="1" noChangeShapeType="1" noTextEdit="1"/>
                </p:cNvSpPr>
                <p:nvPr/>
              </p:nvSpPr>
              <p:spPr>
                <a:xfrm>
                  <a:off x="0" y="2821326"/>
                  <a:ext cx="1790938" cy="407547"/>
                </a:xfrm>
                <a:prstGeom prst="rect">
                  <a:avLst/>
                </a:prstGeom>
                <a:blipFill>
                  <a:blip r:embed="rId7"/>
                  <a:stretch>
                    <a:fillRect b="-1515"/>
                  </a:stretch>
                </a:blipFill>
              </p:spPr>
              <p:txBody>
                <a:bodyPr/>
                <a:lstStyle/>
                <a:p>
                  <a:r>
                    <a:rPr lang="es-EC">
                      <a:noFill/>
                    </a:rPr>
                    <a:t> </a:t>
                  </a:r>
                </a:p>
              </p:txBody>
            </p:sp>
          </mc:Fallback>
        </mc:AlternateContent>
      </p:gr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346A4056-276B-403D-8220-7858288C0280}"/>
                  </a:ext>
                </a:extLst>
              </p:cNvPr>
              <p:cNvSpPr/>
              <p:nvPr/>
            </p:nvSpPr>
            <p:spPr>
              <a:xfrm>
                <a:off x="4458713" y="2898390"/>
                <a:ext cx="2541530" cy="4377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7</m:t>
                          </m:r>
                        </m:sub>
                      </m:sSub>
                      <m:r>
                        <a:rPr lang="es-EC" i="0">
                          <a:latin typeface="Cambria Math" panose="02040503050406030204" pitchFamily="18" charset="0"/>
                        </a:rPr>
                        <m:t>=</m:t>
                      </m:r>
                      <m:func>
                        <m:funcPr>
                          <m:ctrlPr>
                            <a:rPr lang="es-EC" i="1">
                              <a:latin typeface="Cambria Math" panose="02040503050406030204" pitchFamily="18" charset="0"/>
                            </a:rPr>
                          </m:ctrlPr>
                        </m:funcPr>
                        <m:fName>
                          <m:r>
                            <m:rPr>
                              <m:sty m:val="p"/>
                            </m:rPr>
                            <a:rPr lang="es-EC" i="0">
                              <a:latin typeface="Cambria Math" panose="02040503050406030204" pitchFamily="18" charset="0"/>
                            </a:rPr>
                            <m:t>atan</m:t>
                          </m:r>
                          <m:r>
                            <a:rPr lang="es-EC" i="0">
                              <a:latin typeface="Cambria Math" panose="02040503050406030204" pitchFamily="18" charset="0"/>
                            </a:rPr>
                            <m:t>2</m:t>
                          </m:r>
                        </m:fName>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m:t>
                                      </m:r>
                                    </m:sup>
                                  </m:sSup>
                                </m:e>
                                <m:sub>
                                  <m:r>
                                    <a:rPr lang="es-EC" i="0">
                                      <a:latin typeface="Cambria Math" panose="02040503050406030204" pitchFamily="18" charset="0"/>
                                    </a:rPr>
                                    <m:t>22</m:t>
                                  </m:r>
                                </m:sub>
                                <m:sup>
                                  <m:r>
                                    <a:rPr lang="es-EC" i="0">
                                      <a:latin typeface="Cambria Math" panose="02040503050406030204" pitchFamily="18" charset="0"/>
                                    </a:rPr>
                                    <m:t>21</m:t>
                                  </m:r>
                                </m:sup>
                              </m:sSubSup>
                              <m:r>
                                <a:rPr lang="es-EC" i="0">
                                  <a:latin typeface="Cambria Math" panose="02040503050406030204" pitchFamily="18" charset="0"/>
                                </a:rPr>
                                <m:t> , </m:t>
                              </m:r>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m:t>
                                      </m:r>
                                    </m:sup>
                                  </m:sSup>
                                </m:e>
                                <m:sub>
                                  <m:r>
                                    <a:rPr lang="es-EC" i="0">
                                      <a:latin typeface="Cambria Math" panose="02040503050406030204" pitchFamily="18" charset="0"/>
                                    </a:rPr>
                                    <m:t>22</m:t>
                                  </m:r>
                                </m:sub>
                                <m:sup>
                                  <m:r>
                                    <a:rPr lang="es-EC" i="0">
                                      <a:latin typeface="Cambria Math" panose="02040503050406030204" pitchFamily="18" charset="0"/>
                                    </a:rPr>
                                    <m:t>21</m:t>
                                  </m:r>
                                </m:sup>
                              </m:sSubSup>
                              <m:r>
                                <a:rPr lang="es-EC" i="0">
                                  <a:latin typeface="Cambria Math" panose="02040503050406030204" pitchFamily="18" charset="0"/>
                                </a:rPr>
                                <m:t> </m:t>
                              </m:r>
                            </m:e>
                          </m:d>
                        </m:e>
                      </m:func>
                    </m:oMath>
                  </m:oMathPara>
                </a14:m>
                <a:endParaRPr lang="es-EC" dirty="0"/>
              </a:p>
            </p:txBody>
          </p:sp>
        </mc:Choice>
        <mc:Fallback xmlns="">
          <p:sp>
            <p:nvSpPr>
              <p:cNvPr id="8" name="Rectángulo 7">
                <a:extLst>
                  <a:ext uri="{FF2B5EF4-FFF2-40B4-BE49-F238E27FC236}">
                    <a16:creationId xmlns:a16="http://schemas.microsoft.com/office/drawing/2014/main" id="{346A4056-276B-403D-8220-7858288C0280}"/>
                  </a:ext>
                </a:extLst>
              </p:cNvPr>
              <p:cNvSpPr>
                <a:spLocks noRot="1" noChangeAspect="1" noMove="1" noResize="1" noEditPoints="1" noAdjustHandles="1" noChangeArrowheads="1" noChangeShapeType="1" noTextEdit="1"/>
              </p:cNvSpPr>
              <p:nvPr/>
            </p:nvSpPr>
            <p:spPr>
              <a:xfrm>
                <a:off x="4458713" y="2898390"/>
                <a:ext cx="2541530" cy="437749"/>
              </a:xfrm>
              <a:prstGeom prst="rect">
                <a:avLst/>
              </a:prstGeom>
              <a:blipFill>
                <a:blip r:embed="rId8"/>
                <a:stretch>
                  <a:fillRect b="-138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0390FB30-2CEA-4BF9-BC6D-214DCB268012}"/>
                  </a:ext>
                </a:extLst>
              </p:cNvPr>
              <p:cNvSpPr/>
              <p:nvPr/>
            </p:nvSpPr>
            <p:spPr>
              <a:xfrm>
                <a:off x="4497064" y="3592692"/>
                <a:ext cx="4658390" cy="7323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𝑞</m:t>
                          </m:r>
                        </m:e>
                        <m:sub>
                          <m:r>
                            <a:rPr lang="es-EC" i="0">
                              <a:latin typeface="Cambria Math" panose="02040503050406030204" pitchFamily="18" charset="0"/>
                            </a:rPr>
                            <m:t>8</m:t>
                          </m:r>
                        </m:sub>
                      </m:sSub>
                      <m:r>
                        <a:rPr lang="es-EC" i="0">
                          <a:latin typeface="Cambria Math" panose="02040503050406030204" pitchFamily="18" charset="0"/>
                        </a:rPr>
                        <m:t>=</m:t>
                      </m:r>
                      <m:d>
                        <m:dPr>
                          <m:ctrlPr>
                            <a:rPr lang="es-EC" i="1">
                              <a:latin typeface="Cambria Math" panose="02040503050406030204" pitchFamily="18" charset="0"/>
                            </a:rPr>
                          </m:ctrlPr>
                        </m:dPr>
                        <m:e>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m:t>
                                              </m:r>
                                            </m:sup>
                                          </m:sSup>
                                        </m:e>
                                        <m:sub>
                                          <m:r>
                                            <a:rPr lang="es-EC" i="0">
                                              <a:latin typeface="Cambria Math" panose="02040503050406030204" pitchFamily="18" charset="0"/>
                                            </a:rPr>
                                            <m:t>22</m:t>
                                          </m:r>
                                        </m:sub>
                                        <m:sup>
                                          <m:r>
                                            <a:rPr lang="es-EC" i="0">
                                              <a:latin typeface="Cambria Math" panose="02040503050406030204" pitchFamily="18" charset="0"/>
                                            </a:rPr>
                                            <m:t>21</m:t>
                                          </m:r>
                                        </m:sup>
                                      </m:sSubSup>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Sup>
                                        <m:sSubSupPr>
                                          <m:ctrlPr>
                                            <a:rPr lang="es-EC" i="1">
                                              <a:latin typeface="Cambria Math" panose="02040503050406030204" pitchFamily="18" charset="0"/>
                                            </a:rPr>
                                          </m:ctrlPr>
                                        </m:sSubSupPr>
                                        <m:e>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m:t>
                                              </m:r>
                                            </m:sup>
                                          </m:sSup>
                                        </m:e>
                                        <m:sub>
                                          <m:r>
                                            <a:rPr lang="es-EC" i="0">
                                              <a:latin typeface="Cambria Math" panose="02040503050406030204" pitchFamily="18" charset="0"/>
                                            </a:rPr>
                                            <m:t>22</m:t>
                                          </m:r>
                                        </m:sub>
                                        <m:sup>
                                          <m:r>
                                            <a:rPr lang="es-EC" i="0">
                                              <a:latin typeface="Cambria Math" panose="02040503050406030204" pitchFamily="18" charset="0"/>
                                            </a:rPr>
                                            <m:t>21</m:t>
                                          </m:r>
                                        </m:sup>
                                      </m:sSubSup>
                                    </m:e>
                                  </m:d>
                                </m:e>
                                <m:sup>
                                  <m:r>
                                    <a:rPr lang="es-EC" i="0">
                                      <a:latin typeface="Cambria Math" panose="02040503050406030204" pitchFamily="18" charset="0"/>
                                    </a:rPr>
                                    <m:t>2</m:t>
                                  </m:r>
                                </m:sup>
                              </m:sSup>
                            </m:e>
                          </m:rad>
                          <m:r>
                            <a:rPr lang="es-EC" i="0">
                              <a:latin typeface="Cambria Math" panose="02040503050406030204" pitchFamily="18" charset="0"/>
                            </a:rPr>
                            <m:t>−50</m:t>
                          </m:r>
                        </m:e>
                      </m:d>
                      <m:r>
                        <a:rPr lang="es-EC" i="0">
                          <a:latin typeface="Cambria Math" panose="02040503050406030204" pitchFamily="18" charset="0"/>
                        </a:rPr>
                        <m:t>∗28−150</m:t>
                      </m:r>
                      <m:r>
                        <a:rPr lang="es-EC" b="0" i="0" smtClean="0">
                          <a:latin typeface="Cambria Math" panose="02040503050406030204" pitchFamily="18" charset="0"/>
                        </a:rPr>
                        <m:t>°</m:t>
                      </m:r>
                    </m:oMath>
                  </m:oMathPara>
                </a14:m>
                <a:endParaRPr lang="es-EC" dirty="0"/>
              </a:p>
            </p:txBody>
          </p:sp>
        </mc:Choice>
        <mc:Fallback xmlns="">
          <p:sp>
            <p:nvSpPr>
              <p:cNvPr id="9" name="Rectángulo 8">
                <a:extLst>
                  <a:ext uri="{FF2B5EF4-FFF2-40B4-BE49-F238E27FC236}">
                    <a16:creationId xmlns:a16="http://schemas.microsoft.com/office/drawing/2014/main" id="{0390FB30-2CEA-4BF9-BC6D-214DCB268012}"/>
                  </a:ext>
                </a:extLst>
              </p:cNvPr>
              <p:cNvSpPr>
                <a:spLocks noRot="1" noChangeAspect="1" noMove="1" noResize="1" noEditPoints="1" noAdjustHandles="1" noChangeArrowheads="1" noChangeShapeType="1" noTextEdit="1"/>
              </p:cNvSpPr>
              <p:nvPr/>
            </p:nvSpPr>
            <p:spPr>
              <a:xfrm>
                <a:off x="4497064" y="3592692"/>
                <a:ext cx="4658390" cy="732316"/>
              </a:xfrm>
              <a:prstGeom prst="rect">
                <a:avLst/>
              </a:prstGeom>
              <a:blipFill>
                <a:blip r:embed="rId9"/>
                <a:stretch>
                  <a:fillRect/>
                </a:stretch>
              </a:blipFill>
            </p:spPr>
            <p:txBody>
              <a:bodyPr/>
              <a:lstStyle/>
              <a:p>
                <a:r>
                  <a:rPr lang="es-EC">
                    <a:noFill/>
                  </a:rPr>
                  <a:t> </a:t>
                </a:r>
              </a:p>
            </p:txBody>
          </p:sp>
        </mc:Fallback>
      </mc:AlternateContent>
      <p:grpSp>
        <p:nvGrpSpPr>
          <p:cNvPr id="10" name="Grupo 9">
            <a:extLst>
              <a:ext uri="{FF2B5EF4-FFF2-40B4-BE49-F238E27FC236}">
                <a16:creationId xmlns:a16="http://schemas.microsoft.com/office/drawing/2014/main" id="{66E6FA20-509F-443C-AFAB-FF5A6480AE86}"/>
              </a:ext>
            </a:extLst>
          </p:cNvPr>
          <p:cNvGrpSpPr/>
          <p:nvPr/>
        </p:nvGrpSpPr>
        <p:grpSpPr>
          <a:xfrm>
            <a:off x="8976838" y="2161196"/>
            <a:ext cx="2891896" cy="3171744"/>
            <a:chOff x="8976838" y="2161196"/>
            <a:chExt cx="2891896" cy="3171744"/>
          </a:xfrm>
        </p:grpSpPr>
        <p:grpSp>
          <p:nvGrpSpPr>
            <p:cNvPr id="32" name="Grupo 31">
              <a:extLst>
                <a:ext uri="{FF2B5EF4-FFF2-40B4-BE49-F238E27FC236}">
                  <a16:creationId xmlns:a16="http://schemas.microsoft.com/office/drawing/2014/main" id="{0E4013BE-CAF6-4F04-A4FD-2A2E7B193158}"/>
                </a:ext>
              </a:extLst>
            </p:cNvPr>
            <p:cNvGrpSpPr/>
            <p:nvPr/>
          </p:nvGrpSpPr>
          <p:grpSpPr>
            <a:xfrm>
              <a:off x="9583158" y="2161196"/>
              <a:ext cx="1566134" cy="3171744"/>
              <a:chOff x="9366512" y="2073593"/>
              <a:chExt cx="1566134" cy="3171744"/>
            </a:xfrm>
          </p:grpSpPr>
          <p:pic>
            <p:nvPicPr>
              <p:cNvPr id="27" name="Imagen 26" descr="https://image.slidesharecdn.com/kinectgesturerecognation-171113174914/95/kinect-v2-gesture-recognation-22-638.jpg?cb=1510595832">
                <a:extLst>
                  <a:ext uri="{FF2B5EF4-FFF2-40B4-BE49-F238E27FC236}">
                    <a16:creationId xmlns:a16="http://schemas.microsoft.com/office/drawing/2014/main" id="{60F2F274-240B-4E1A-BCB7-6CF0E1895B7F}"/>
                  </a:ext>
                </a:extLst>
              </p:cNvPr>
              <p:cNvPicPr/>
              <p:nvPr/>
            </p:nvPicPr>
            <p:blipFill rotWithShape="1">
              <a:blip r:embed="rId10">
                <a:extLst>
                  <a:ext uri="{28A0092B-C50C-407E-A947-70E740481C1C}">
                    <a14:useLocalDpi xmlns:a14="http://schemas.microsoft.com/office/drawing/2010/main" val="0"/>
                  </a:ext>
                </a:extLst>
              </a:blip>
              <a:srcRect l="61528" t="31603" r="29186" b="35042"/>
              <a:stretch/>
            </p:blipFill>
            <p:spPr bwMode="auto">
              <a:xfrm>
                <a:off x="9366512" y="2073593"/>
                <a:ext cx="1566134" cy="3171744"/>
              </a:xfrm>
              <a:prstGeom prst="rect">
                <a:avLst/>
              </a:prstGeom>
              <a:noFill/>
              <a:ln>
                <a:noFill/>
              </a:ln>
              <a:extLst>
                <a:ext uri="{53640926-AAD7-44D8-BBD7-CCE9431645EC}">
                  <a14:shadowObscured xmlns:a14="http://schemas.microsoft.com/office/drawing/2010/main"/>
                </a:ext>
              </a:extLst>
            </p:spPr>
          </p:pic>
          <p:sp>
            <p:nvSpPr>
              <p:cNvPr id="28" name="Elipse 27">
                <a:extLst>
                  <a:ext uri="{FF2B5EF4-FFF2-40B4-BE49-F238E27FC236}">
                    <a16:creationId xmlns:a16="http://schemas.microsoft.com/office/drawing/2014/main" id="{7EBB451D-67E2-4AFD-AF23-E387522094CE}"/>
                  </a:ext>
                </a:extLst>
              </p:cNvPr>
              <p:cNvSpPr/>
              <p:nvPr/>
            </p:nvSpPr>
            <p:spPr>
              <a:xfrm>
                <a:off x="9802098" y="4529610"/>
                <a:ext cx="287369" cy="400355"/>
              </a:xfrm>
              <a:prstGeom prst="ellipse">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grpSp>
        <p:sp>
          <p:nvSpPr>
            <p:cNvPr id="34" name="Rectángulo 33">
              <a:extLst>
                <a:ext uri="{FF2B5EF4-FFF2-40B4-BE49-F238E27FC236}">
                  <a16:creationId xmlns:a16="http://schemas.microsoft.com/office/drawing/2014/main" id="{16A1A86C-95F1-4874-A5FC-599D5493C27E}"/>
                </a:ext>
              </a:extLst>
            </p:cNvPr>
            <p:cNvSpPr/>
            <p:nvPr/>
          </p:nvSpPr>
          <p:spPr>
            <a:xfrm>
              <a:off x="11262414" y="4697564"/>
              <a:ext cx="606320" cy="461665"/>
            </a:xfrm>
            <a:prstGeom prst="rect">
              <a:avLst/>
            </a:prstGeom>
          </p:spPr>
          <p:txBody>
            <a:bodyPr wrap="square">
              <a:spAutoFit/>
            </a:bodyPr>
            <a:lstStyle/>
            <a:p>
              <a:r>
                <a:rPr lang="es-EC" sz="2400" b="1" dirty="0"/>
                <a:t>21</a:t>
              </a:r>
              <a:endParaRPr lang="es-EC" sz="2000" b="1" dirty="0"/>
            </a:p>
          </p:txBody>
        </p:sp>
        <p:sp>
          <p:nvSpPr>
            <p:cNvPr id="36" name="Rectángulo 35">
              <a:extLst>
                <a:ext uri="{FF2B5EF4-FFF2-40B4-BE49-F238E27FC236}">
                  <a16:creationId xmlns:a16="http://schemas.microsoft.com/office/drawing/2014/main" id="{84D07D3F-54DF-4288-AA7C-EC6D800C1A59}"/>
                </a:ext>
              </a:extLst>
            </p:cNvPr>
            <p:cNvSpPr/>
            <p:nvPr/>
          </p:nvSpPr>
          <p:spPr>
            <a:xfrm>
              <a:off x="8976838" y="4466731"/>
              <a:ext cx="606320" cy="461665"/>
            </a:xfrm>
            <a:prstGeom prst="rect">
              <a:avLst/>
            </a:prstGeom>
          </p:spPr>
          <p:txBody>
            <a:bodyPr wrap="square">
              <a:spAutoFit/>
            </a:bodyPr>
            <a:lstStyle/>
            <a:p>
              <a:r>
                <a:rPr lang="es-EC" sz="2400" b="1" dirty="0"/>
                <a:t>22</a:t>
              </a:r>
              <a:endParaRPr lang="es-EC" sz="2000" b="1" dirty="0"/>
            </a:p>
          </p:txBody>
        </p:sp>
        <p:cxnSp>
          <p:nvCxnSpPr>
            <p:cNvPr id="11" name="Conector recto 10">
              <a:extLst>
                <a:ext uri="{FF2B5EF4-FFF2-40B4-BE49-F238E27FC236}">
                  <a16:creationId xmlns:a16="http://schemas.microsoft.com/office/drawing/2014/main" id="{5CE7272D-8C0B-4267-AB98-457A0E237AFE}"/>
                </a:ext>
              </a:extLst>
            </p:cNvPr>
            <p:cNvCxnSpPr>
              <a:cxnSpLocks/>
            </p:cNvCxnSpPr>
            <p:nvPr/>
          </p:nvCxnSpPr>
          <p:spPr>
            <a:xfrm>
              <a:off x="9434544" y="4697563"/>
              <a:ext cx="584200" cy="0"/>
            </a:xfrm>
            <a:prstGeom prst="line">
              <a:avLst/>
            </a:prstGeom>
            <a:ln w="5715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cxnSp>
          <p:nvCxnSpPr>
            <p:cNvPr id="37" name="Conector recto 36">
              <a:extLst>
                <a:ext uri="{FF2B5EF4-FFF2-40B4-BE49-F238E27FC236}">
                  <a16:creationId xmlns:a16="http://schemas.microsoft.com/office/drawing/2014/main" id="{83433F28-B2D4-48A0-B439-0A3E28AC24C9}"/>
                </a:ext>
              </a:extLst>
            </p:cNvPr>
            <p:cNvCxnSpPr>
              <a:cxnSpLocks/>
            </p:cNvCxnSpPr>
            <p:nvPr/>
          </p:nvCxnSpPr>
          <p:spPr>
            <a:xfrm>
              <a:off x="10388600" y="4928396"/>
              <a:ext cx="873814" cy="1"/>
            </a:xfrm>
            <a:prstGeom prst="line">
              <a:avLst/>
            </a:prstGeom>
            <a:ln w="5715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885724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8047616" cy="1046028"/>
          </a:xfrm>
        </p:spPr>
        <p:txBody>
          <a:bodyPr>
            <a:noAutofit/>
          </a:bodyPr>
          <a:lstStyle/>
          <a:p>
            <a:pPr algn="l"/>
            <a:r>
              <a:rPr lang="es-EC" sz="3200" b="1" dirty="0"/>
              <a:t>Desarrollo de la teleoperación en base a sensores inerciales</a:t>
            </a:r>
          </a:p>
        </p:txBody>
      </p:sp>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1830682" y="1316180"/>
            <a:ext cx="4753987" cy="2992584"/>
          </a:xfrm>
        </p:spPr>
        <p:txBody>
          <a:bodyPr>
            <a:normAutofit/>
          </a:bodyPr>
          <a:lstStyle/>
          <a:p>
            <a:r>
              <a:rPr lang="es-EC" dirty="0"/>
              <a:t>7 Módulos GY-521 (MPU-5060):</a:t>
            </a:r>
          </a:p>
          <a:p>
            <a:pPr lvl="1"/>
            <a:r>
              <a:rPr lang="es-EC" dirty="0"/>
              <a:t>3 Acelerómetros</a:t>
            </a:r>
          </a:p>
          <a:p>
            <a:pPr lvl="1"/>
            <a:r>
              <a:rPr lang="es-EC" dirty="0"/>
              <a:t>3 Giroscopios</a:t>
            </a:r>
          </a:p>
          <a:p>
            <a:pPr lvl="1"/>
            <a:r>
              <a:rPr lang="es-EC" dirty="0"/>
              <a:t>Comunicación I2C</a:t>
            </a:r>
          </a:p>
          <a:p>
            <a:pPr lvl="1"/>
            <a:endParaRPr lang="es-EC" dirty="0"/>
          </a:p>
          <a:p>
            <a:r>
              <a:rPr lang="es-EC" dirty="0"/>
              <a:t>Filtro de media móvil</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pic>
        <p:nvPicPr>
          <p:cNvPr id="6" name="Imagen 5">
            <a:extLst>
              <a:ext uri="{FF2B5EF4-FFF2-40B4-BE49-F238E27FC236}">
                <a16:creationId xmlns:a16="http://schemas.microsoft.com/office/drawing/2014/main" id="{5165878B-0E80-4472-B7C5-575197FDEAC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65916" y="2000646"/>
            <a:ext cx="6380957" cy="3790555"/>
          </a:xfrm>
          <a:prstGeom prst="rect">
            <a:avLst/>
          </a:prstGeom>
          <a:noFill/>
          <a:ln>
            <a:noFill/>
          </a:ln>
        </p:spPr>
      </p:pic>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2211A07F-4FE5-48C4-AC8D-DF5850435A39}"/>
                  </a:ext>
                </a:extLst>
              </p:cNvPr>
              <p:cNvSpPr/>
              <p:nvPr/>
            </p:nvSpPr>
            <p:spPr>
              <a:xfrm>
                <a:off x="2251468" y="4308764"/>
                <a:ext cx="2562881" cy="6905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𝑦</m:t>
                      </m:r>
                      <m:d>
                        <m:dPr>
                          <m:begChr m:val="["/>
                          <m:endChr m:val="]"/>
                          <m:ctrlPr>
                            <a:rPr lang="es-EC" i="1">
                              <a:latin typeface="Cambria Math" panose="02040503050406030204" pitchFamily="18" charset="0"/>
                            </a:rPr>
                          </m:ctrlPr>
                        </m:dPr>
                        <m:e>
                          <m:r>
                            <a:rPr lang="es-EC" i="1">
                              <a:latin typeface="Cambria Math" panose="02040503050406030204" pitchFamily="18" charset="0"/>
                            </a:rPr>
                            <m:t>𝑖</m:t>
                          </m:r>
                        </m:e>
                      </m:d>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1">
                              <a:latin typeface="Cambria Math" panose="02040503050406030204" pitchFamily="18" charset="0"/>
                            </a:rPr>
                            <m:t>𝑀</m:t>
                          </m:r>
                        </m:den>
                      </m:f>
                      <m:nary>
                        <m:naryPr>
                          <m:chr m:val="∑"/>
                          <m:limLoc m:val="subSup"/>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=0</m:t>
                          </m:r>
                        </m:sub>
                        <m:sup>
                          <m:r>
                            <a:rPr lang="es-EC" i="1">
                              <a:latin typeface="Cambria Math" panose="02040503050406030204" pitchFamily="18" charset="0"/>
                            </a:rPr>
                            <m:t>𝑀</m:t>
                          </m:r>
                          <m:r>
                            <a:rPr lang="es-EC" i="0">
                              <a:latin typeface="Cambria Math" panose="02040503050406030204" pitchFamily="18" charset="0"/>
                            </a:rPr>
                            <m:t>−1</m:t>
                          </m:r>
                        </m:sup>
                        <m:e>
                          <m:d>
                            <m:dPr>
                              <m:begChr m:val=""/>
                              <m:endChr m:val="]"/>
                              <m:ctrlPr>
                                <a:rPr lang="es-EC" i="1">
                                  <a:latin typeface="Cambria Math" panose="02040503050406030204" pitchFamily="18" charset="0"/>
                                </a:rPr>
                              </m:ctrlPr>
                            </m:dPr>
                            <m:e>
                              <m:r>
                                <a:rPr lang="es-EC" i="1">
                                  <a:latin typeface="Cambria Math" panose="02040503050406030204" pitchFamily="18" charset="0"/>
                                </a:rPr>
                                <m:t>𝑥</m:t>
                              </m:r>
                              <m:r>
                                <a:rPr lang="es-EC" i="0">
                                  <a:latin typeface="Cambria Math" panose="02040503050406030204" pitchFamily="18" charset="0"/>
                                </a:rPr>
                                <m:t>[</m:t>
                              </m:r>
                              <m:r>
                                <a:rPr lang="es-EC" i="1">
                                  <a:latin typeface="Cambria Math" panose="02040503050406030204" pitchFamily="18" charset="0"/>
                                </a:rPr>
                                <m:t>𝑖</m:t>
                              </m:r>
                              <m:r>
                                <a:rPr lang="es-EC" i="0">
                                  <a:latin typeface="Cambria Math" panose="02040503050406030204" pitchFamily="18" charset="0"/>
                                </a:rPr>
                                <m:t>+</m:t>
                              </m:r>
                              <m:r>
                                <a:rPr lang="es-EC" i="1">
                                  <a:latin typeface="Cambria Math" panose="02040503050406030204" pitchFamily="18" charset="0"/>
                                </a:rPr>
                                <m:t>𝑗</m:t>
                              </m:r>
                            </m:e>
                          </m:d>
                        </m:e>
                      </m:nary>
                    </m:oMath>
                  </m:oMathPara>
                </a14:m>
                <a:endParaRPr lang="es-EC" dirty="0"/>
              </a:p>
            </p:txBody>
          </p:sp>
        </mc:Choice>
        <mc:Fallback xmlns="">
          <p:sp>
            <p:nvSpPr>
              <p:cNvPr id="4" name="Rectángulo 3">
                <a:extLst>
                  <a:ext uri="{FF2B5EF4-FFF2-40B4-BE49-F238E27FC236}">
                    <a16:creationId xmlns:a16="http://schemas.microsoft.com/office/drawing/2014/main" id="{2211A07F-4FE5-48C4-AC8D-DF5850435A39}"/>
                  </a:ext>
                </a:extLst>
              </p:cNvPr>
              <p:cNvSpPr>
                <a:spLocks noRot="1" noChangeAspect="1" noMove="1" noResize="1" noEditPoints="1" noAdjustHandles="1" noChangeArrowheads="1" noChangeShapeType="1" noTextEdit="1"/>
              </p:cNvSpPr>
              <p:nvPr/>
            </p:nvSpPr>
            <p:spPr>
              <a:xfrm>
                <a:off x="2251468" y="4308764"/>
                <a:ext cx="2562881" cy="690574"/>
              </a:xfrm>
              <a:prstGeom prst="rect">
                <a:avLst/>
              </a:prstGeom>
              <a:blipFill>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987611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8047616" cy="1046028"/>
          </a:xfrm>
        </p:spPr>
        <p:txBody>
          <a:bodyPr>
            <a:noAutofit/>
          </a:bodyPr>
          <a:lstStyle/>
          <a:p>
            <a:pPr algn="l"/>
            <a:r>
              <a:rPr lang="es-EC" sz="3200" b="1" dirty="0"/>
              <a:t>Desarrollo de la teleoperación en base a sensores inerciales</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grpSp>
        <p:nvGrpSpPr>
          <p:cNvPr id="14" name="Grupo 13">
            <a:extLst>
              <a:ext uri="{FF2B5EF4-FFF2-40B4-BE49-F238E27FC236}">
                <a16:creationId xmlns:a16="http://schemas.microsoft.com/office/drawing/2014/main" id="{DD9662F2-E204-40A6-8FB1-1071C8D0A693}"/>
              </a:ext>
            </a:extLst>
          </p:cNvPr>
          <p:cNvGrpSpPr/>
          <p:nvPr/>
        </p:nvGrpSpPr>
        <p:grpSpPr>
          <a:xfrm>
            <a:off x="2584818" y="1731814"/>
            <a:ext cx="3269672" cy="4059387"/>
            <a:chOff x="7439891" y="1607123"/>
            <a:chExt cx="3269672" cy="4059387"/>
          </a:xfrm>
        </p:grpSpPr>
        <p:grpSp>
          <p:nvGrpSpPr>
            <p:cNvPr id="8" name="Grupo 7">
              <a:extLst>
                <a:ext uri="{FF2B5EF4-FFF2-40B4-BE49-F238E27FC236}">
                  <a16:creationId xmlns:a16="http://schemas.microsoft.com/office/drawing/2014/main" id="{678C00B5-4887-493F-BFDA-A56C03C3E020}"/>
                </a:ext>
              </a:extLst>
            </p:cNvPr>
            <p:cNvGrpSpPr/>
            <p:nvPr/>
          </p:nvGrpSpPr>
          <p:grpSpPr>
            <a:xfrm>
              <a:off x="7439891" y="1607123"/>
              <a:ext cx="3269672" cy="4059387"/>
              <a:chOff x="7661563" y="1136068"/>
              <a:chExt cx="3269672" cy="4059387"/>
            </a:xfrm>
          </p:grpSpPr>
          <p:pic>
            <p:nvPicPr>
              <p:cNvPr id="12292" name="Picture 4" descr="Resultado de imagen para roll pitch yaw">
                <a:extLst>
                  <a:ext uri="{FF2B5EF4-FFF2-40B4-BE49-F238E27FC236}">
                    <a16:creationId xmlns:a16="http://schemas.microsoft.com/office/drawing/2014/main" id="{96818EF8-F504-4398-A68F-EBC3FBDF52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57" t="5456" r="49702" b="8312"/>
              <a:stretch/>
            </p:blipFill>
            <p:spPr bwMode="auto">
              <a:xfrm>
                <a:off x="7661563" y="1136068"/>
                <a:ext cx="3269672" cy="22998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ultado de imagen para roll pitch yaw">
                <a:extLst>
                  <a:ext uri="{FF2B5EF4-FFF2-40B4-BE49-F238E27FC236}">
                    <a16:creationId xmlns:a16="http://schemas.microsoft.com/office/drawing/2014/main" id="{C92B81D9-E13F-4D84-9B75-5D14C36A11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735" t="28832" r="624" b="4676"/>
              <a:stretch/>
            </p:blipFill>
            <p:spPr bwMode="auto">
              <a:xfrm>
                <a:off x="7661563" y="3422076"/>
                <a:ext cx="3269672" cy="1773379"/>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33FE86AF-429C-45D0-8BD8-E7058949BDB3}"/>
                    </a:ext>
                  </a:extLst>
                </p:cNvPr>
                <p:cNvSpPr/>
                <p:nvPr/>
              </p:nvSpPr>
              <p:spPr>
                <a:xfrm>
                  <a:off x="9981999" y="1669468"/>
                  <a:ext cx="42088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𝜓</m:t>
                        </m:r>
                      </m:oMath>
                    </m:oMathPara>
                  </a14:m>
                  <a:endParaRPr lang="es-EC" dirty="0"/>
                </a:p>
              </p:txBody>
            </p:sp>
          </mc:Choice>
          <mc:Fallback xmlns="">
            <p:sp>
              <p:nvSpPr>
                <p:cNvPr id="9" name="Rectángulo 8">
                  <a:extLst>
                    <a:ext uri="{FF2B5EF4-FFF2-40B4-BE49-F238E27FC236}">
                      <a16:creationId xmlns:a16="http://schemas.microsoft.com/office/drawing/2014/main" id="{33FE86AF-429C-45D0-8BD8-E7058949BDB3}"/>
                    </a:ext>
                  </a:extLst>
                </p:cNvPr>
                <p:cNvSpPr>
                  <a:spLocks noRot="1" noChangeAspect="1" noMove="1" noResize="1" noEditPoints="1" noAdjustHandles="1" noChangeArrowheads="1" noChangeShapeType="1" noTextEdit="1"/>
                </p:cNvSpPr>
                <p:nvPr/>
              </p:nvSpPr>
              <p:spPr>
                <a:xfrm>
                  <a:off x="9981999" y="1669468"/>
                  <a:ext cx="420884" cy="400110"/>
                </a:xfrm>
                <a:prstGeom prst="rect">
                  <a:avLst/>
                </a:prstGeom>
                <a:blipFill>
                  <a:blip r:embed="rId6"/>
                  <a:stretch>
                    <a:fillRect b="-1363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51439AAE-882E-4C2F-8203-44B97A18FA5F}"/>
                    </a:ext>
                  </a:extLst>
                </p:cNvPr>
                <p:cNvSpPr/>
                <p:nvPr/>
              </p:nvSpPr>
              <p:spPr>
                <a:xfrm>
                  <a:off x="9047017" y="4267796"/>
                  <a:ext cx="38773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𝜃</m:t>
                        </m:r>
                      </m:oMath>
                    </m:oMathPara>
                  </a14:m>
                  <a:endParaRPr lang="es-EC" sz="2000" dirty="0"/>
                </a:p>
              </p:txBody>
            </p:sp>
          </mc:Choice>
          <mc:Fallback xmlns="">
            <p:sp>
              <p:nvSpPr>
                <p:cNvPr id="11" name="Rectángulo 10">
                  <a:extLst>
                    <a:ext uri="{FF2B5EF4-FFF2-40B4-BE49-F238E27FC236}">
                      <a16:creationId xmlns:a16="http://schemas.microsoft.com/office/drawing/2014/main" id="{51439AAE-882E-4C2F-8203-44B97A18FA5F}"/>
                    </a:ext>
                  </a:extLst>
                </p:cNvPr>
                <p:cNvSpPr>
                  <a:spLocks noRot="1" noChangeAspect="1" noMove="1" noResize="1" noEditPoints="1" noAdjustHandles="1" noChangeArrowheads="1" noChangeShapeType="1" noTextEdit="1"/>
                </p:cNvSpPr>
                <p:nvPr/>
              </p:nvSpPr>
              <p:spPr>
                <a:xfrm>
                  <a:off x="9047017" y="4267796"/>
                  <a:ext cx="387735" cy="400110"/>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209A2AF0-7E99-4303-8C6A-6F991157B446}"/>
                    </a:ext>
                  </a:extLst>
                </p:cNvPr>
                <p:cNvSpPr/>
                <p:nvPr/>
              </p:nvSpPr>
              <p:spPr>
                <a:xfrm>
                  <a:off x="9981999" y="2581244"/>
                  <a:ext cx="41620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𝜙</m:t>
                        </m:r>
                      </m:oMath>
                    </m:oMathPara>
                  </a14:m>
                  <a:endParaRPr lang="es-EC" dirty="0"/>
                </a:p>
              </p:txBody>
            </p:sp>
          </mc:Choice>
          <mc:Fallback xmlns="">
            <p:sp>
              <p:nvSpPr>
                <p:cNvPr id="12" name="Rectángulo 11">
                  <a:extLst>
                    <a:ext uri="{FF2B5EF4-FFF2-40B4-BE49-F238E27FC236}">
                      <a16:creationId xmlns:a16="http://schemas.microsoft.com/office/drawing/2014/main" id="{209A2AF0-7E99-4303-8C6A-6F991157B446}"/>
                    </a:ext>
                  </a:extLst>
                </p:cNvPr>
                <p:cNvSpPr>
                  <a:spLocks noRot="1" noChangeAspect="1" noMove="1" noResize="1" noEditPoints="1" noAdjustHandles="1" noChangeArrowheads="1" noChangeShapeType="1" noTextEdit="1"/>
                </p:cNvSpPr>
                <p:nvPr/>
              </p:nvSpPr>
              <p:spPr>
                <a:xfrm>
                  <a:off x="9981999" y="2581244"/>
                  <a:ext cx="416204" cy="400110"/>
                </a:xfrm>
                <a:prstGeom prst="rect">
                  <a:avLst/>
                </a:prstGeom>
                <a:blipFill>
                  <a:blip r:embed="rId8"/>
                  <a:stretch>
                    <a:fillRect b="-12121"/>
                  </a:stretch>
                </a:blipFill>
              </p:spPr>
              <p:txBody>
                <a:bodyPr/>
                <a:lstStyle/>
                <a:p>
                  <a:r>
                    <a:rPr lang="es-EC">
                      <a:noFill/>
                    </a:rPr>
                    <a:t> </a:t>
                  </a:r>
                </a:p>
              </p:txBody>
            </p:sp>
          </mc:Fallback>
        </mc:AlternateContent>
      </p:grpSp>
      <p:grpSp>
        <p:nvGrpSpPr>
          <p:cNvPr id="20" name="Grupo 19">
            <a:extLst>
              <a:ext uri="{FF2B5EF4-FFF2-40B4-BE49-F238E27FC236}">
                <a16:creationId xmlns:a16="http://schemas.microsoft.com/office/drawing/2014/main" id="{699E3F74-5380-4D1E-B37A-38439865E66C}"/>
              </a:ext>
            </a:extLst>
          </p:cNvPr>
          <p:cNvGrpSpPr/>
          <p:nvPr/>
        </p:nvGrpSpPr>
        <p:grpSpPr>
          <a:xfrm>
            <a:off x="6503766" y="1859829"/>
            <a:ext cx="2895857" cy="3044678"/>
            <a:chOff x="2757247" y="1902483"/>
            <a:chExt cx="2895857" cy="3044678"/>
          </a:xfrm>
        </p:grpSpPr>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699BDF32-6FE7-41C7-98A0-8881B31DAA90}"/>
                    </a:ext>
                  </a:extLst>
                </p:cNvPr>
                <p:cNvSpPr/>
                <p:nvPr/>
              </p:nvSpPr>
              <p:spPr>
                <a:xfrm>
                  <a:off x="3095257" y="1902483"/>
                  <a:ext cx="221983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𝜓</m:t>
                        </m:r>
                        <m:r>
                          <a:rPr lang="es-EC" sz="2000" i="0">
                            <a:latin typeface="Cambria Math" panose="02040503050406030204" pitchFamily="18" charset="0"/>
                          </a:rPr>
                          <m:t>=</m:t>
                        </m:r>
                        <m:r>
                          <a:rPr lang="es-EC" sz="2000" i="1">
                            <a:latin typeface="Cambria Math" panose="02040503050406030204" pitchFamily="18" charset="0"/>
                          </a:rPr>
                          <m:t>𝜓</m:t>
                        </m:r>
                        <m:r>
                          <a:rPr lang="es-EC" sz="2000" i="0">
                            <a:latin typeface="Cambria Math" panose="02040503050406030204" pitchFamily="18" charset="0"/>
                          </a:rPr>
                          <m:t>+</m:t>
                        </m:r>
                        <m:r>
                          <a:rPr lang="es-EC" sz="2000" i="1">
                            <a:latin typeface="Cambria Math" panose="02040503050406030204" pitchFamily="18" charset="0"/>
                          </a:rPr>
                          <m:t>𝐷𝑔𝑥</m:t>
                        </m:r>
                        <m:r>
                          <a:rPr lang="es-EC" sz="2000" i="0">
                            <a:latin typeface="Cambria Math" panose="02040503050406030204" pitchFamily="18" charset="0"/>
                          </a:rPr>
                          <m:t>∗</m:t>
                        </m:r>
                        <m:r>
                          <a:rPr lang="es-EC" sz="2000" i="1">
                            <a:latin typeface="Cambria Math" panose="02040503050406030204" pitchFamily="18" charset="0"/>
                          </a:rPr>
                          <m:t>𝑑𝑡</m:t>
                        </m:r>
                      </m:oMath>
                    </m:oMathPara>
                  </a14:m>
                  <a:endParaRPr lang="es-EC" sz="2000" dirty="0"/>
                </a:p>
              </p:txBody>
            </p:sp>
          </mc:Choice>
          <mc:Fallback xmlns="">
            <p:sp>
              <p:nvSpPr>
                <p:cNvPr id="17" name="Rectángulo 16">
                  <a:extLst>
                    <a:ext uri="{FF2B5EF4-FFF2-40B4-BE49-F238E27FC236}">
                      <a16:creationId xmlns:a16="http://schemas.microsoft.com/office/drawing/2014/main" id="{699BDF32-6FE7-41C7-98A0-8881B31DAA90}"/>
                    </a:ext>
                  </a:extLst>
                </p:cNvPr>
                <p:cNvSpPr>
                  <a:spLocks noRot="1" noChangeAspect="1" noMove="1" noResize="1" noEditPoints="1" noAdjustHandles="1" noChangeArrowheads="1" noChangeShapeType="1" noTextEdit="1"/>
                </p:cNvSpPr>
                <p:nvPr/>
              </p:nvSpPr>
              <p:spPr>
                <a:xfrm>
                  <a:off x="3095257" y="1902483"/>
                  <a:ext cx="2219838" cy="400110"/>
                </a:xfrm>
                <a:prstGeom prst="rect">
                  <a:avLst/>
                </a:prstGeom>
                <a:blipFill>
                  <a:blip r:embed="rId9"/>
                  <a:stretch>
                    <a:fillRect b="-1363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BAA7B6C4-9F46-404F-8487-0C47609DD223}"/>
                    </a:ext>
                  </a:extLst>
                </p:cNvPr>
                <p:cNvSpPr/>
                <p:nvPr/>
              </p:nvSpPr>
              <p:spPr>
                <a:xfrm>
                  <a:off x="2799951" y="4163292"/>
                  <a:ext cx="2853153"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𝜃</m:t>
                        </m:r>
                        <m:r>
                          <a:rPr lang="es-EC" sz="2000" b="0" i="0" smtClean="0">
                            <a:latin typeface="Cambria Math" panose="02040503050406030204" pitchFamily="18" charset="0"/>
                          </a:rPr>
                          <m:t>=</m:t>
                        </m:r>
                        <m:func>
                          <m:funcPr>
                            <m:ctrlPr>
                              <a:rPr lang="es-EC" sz="2000" i="1">
                                <a:latin typeface="Cambria Math" panose="02040503050406030204" pitchFamily="18" charset="0"/>
                              </a:rPr>
                            </m:ctrlPr>
                          </m:funcPr>
                          <m:fName>
                            <m:r>
                              <m:rPr>
                                <m:sty m:val="p"/>
                              </m:rPr>
                              <a:rPr lang="es-EC" sz="2000" b="0" i="0" smtClean="0">
                                <a:latin typeface="Cambria Math" panose="02040503050406030204" pitchFamily="18" charset="0"/>
                              </a:rPr>
                              <m:t>ata</m:t>
                            </m:r>
                            <m:r>
                              <m:rPr>
                                <m:sty m:val="p"/>
                              </m:rPr>
                              <a:rPr lang="es-EC" sz="2000" i="0">
                                <a:latin typeface="Cambria Math" panose="02040503050406030204" pitchFamily="18" charset="0"/>
                              </a:rPr>
                              <m:t>n</m:t>
                            </m:r>
                          </m:fName>
                          <m:e>
                            <m:d>
                              <m:dPr>
                                <m:ctrlPr>
                                  <a:rPr lang="es-EC" sz="2000" i="1">
                                    <a:latin typeface="Cambria Math" panose="02040503050406030204" pitchFamily="18" charset="0"/>
                                  </a:rPr>
                                </m:ctrlPr>
                              </m:dPr>
                              <m:e>
                                <m:f>
                                  <m:fPr>
                                    <m:ctrlPr>
                                      <a:rPr lang="es-EC" sz="2000" i="1">
                                        <a:latin typeface="Cambria Math" panose="02040503050406030204" pitchFamily="18" charset="0"/>
                                      </a:rPr>
                                    </m:ctrlPr>
                                  </m:fPr>
                                  <m:num>
                                    <m:r>
                                      <a:rPr lang="es-EC" sz="2000" i="1">
                                        <a:latin typeface="Cambria Math" panose="02040503050406030204" pitchFamily="18" charset="0"/>
                                      </a:rPr>
                                      <m:t>𝑎𝑥</m:t>
                                    </m:r>
                                  </m:num>
                                  <m:den>
                                    <m:rad>
                                      <m:radPr>
                                        <m:degHide m:val="on"/>
                                        <m:ctrlPr>
                                          <a:rPr lang="es-EC" sz="2000" i="1">
                                            <a:latin typeface="Cambria Math" panose="02040503050406030204" pitchFamily="18" charset="0"/>
                                          </a:rPr>
                                        </m:ctrlPr>
                                      </m:radPr>
                                      <m:deg/>
                                      <m:e>
                                        <m:sSup>
                                          <m:sSupPr>
                                            <m:ctrlPr>
                                              <a:rPr lang="es-EC" sz="2000" i="1">
                                                <a:latin typeface="Cambria Math" panose="02040503050406030204" pitchFamily="18" charset="0"/>
                                              </a:rPr>
                                            </m:ctrlPr>
                                          </m:sSupPr>
                                          <m:e>
                                            <m:r>
                                              <a:rPr lang="es-EC" sz="2000" i="1">
                                                <a:latin typeface="Cambria Math" panose="02040503050406030204" pitchFamily="18" charset="0"/>
                                              </a:rPr>
                                              <m:t>𝑎𝑦</m:t>
                                            </m:r>
                                          </m:e>
                                          <m:sup>
                                            <m:r>
                                              <a:rPr lang="es-EC" sz="2000" i="0">
                                                <a:latin typeface="Cambria Math" panose="02040503050406030204" pitchFamily="18" charset="0"/>
                                              </a:rPr>
                                              <m:t>2</m:t>
                                            </m:r>
                                          </m:sup>
                                        </m:sSup>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𝑎𝑧</m:t>
                                            </m:r>
                                          </m:e>
                                          <m:sup>
                                            <m:r>
                                              <a:rPr lang="es-EC" sz="2000" i="0">
                                                <a:latin typeface="Cambria Math" panose="02040503050406030204" pitchFamily="18" charset="0"/>
                                              </a:rPr>
                                              <m:t>2</m:t>
                                            </m:r>
                                          </m:sup>
                                        </m:sSup>
                                      </m:e>
                                    </m:rad>
                                  </m:den>
                                </m:f>
                              </m:e>
                            </m:d>
                          </m:e>
                        </m:func>
                      </m:oMath>
                    </m:oMathPara>
                  </a14:m>
                  <a:endParaRPr lang="es-EC" sz="2000" dirty="0"/>
                </a:p>
              </p:txBody>
            </p:sp>
          </mc:Choice>
          <mc:Fallback xmlns="">
            <p:sp>
              <p:nvSpPr>
                <p:cNvPr id="18" name="Rectángulo 17">
                  <a:extLst>
                    <a:ext uri="{FF2B5EF4-FFF2-40B4-BE49-F238E27FC236}">
                      <a16:creationId xmlns:a16="http://schemas.microsoft.com/office/drawing/2014/main" id="{BAA7B6C4-9F46-404F-8487-0C47609DD223}"/>
                    </a:ext>
                  </a:extLst>
                </p:cNvPr>
                <p:cNvSpPr>
                  <a:spLocks noRot="1" noChangeAspect="1" noMove="1" noResize="1" noEditPoints="1" noAdjustHandles="1" noChangeArrowheads="1" noChangeShapeType="1" noTextEdit="1"/>
                </p:cNvSpPr>
                <p:nvPr/>
              </p:nvSpPr>
              <p:spPr>
                <a:xfrm>
                  <a:off x="2799951" y="4163292"/>
                  <a:ext cx="2853153" cy="783869"/>
                </a:xfrm>
                <a:prstGeom prst="rect">
                  <a:avLst/>
                </a:prstGeom>
                <a:blipFill>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Rectángulo 18">
                  <a:extLst>
                    <a:ext uri="{FF2B5EF4-FFF2-40B4-BE49-F238E27FC236}">
                      <a16:creationId xmlns:a16="http://schemas.microsoft.com/office/drawing/2014/main" id="{5E7A1D59-8AA2-4755-B962-B274967CEA31}"/>
                    </a:ext>
                  </a:extLst>
                </p:cNvPr>
                <p:cNvSpPr/>
                <p:nvPr/>
              </p:nvSpPr>
              <p:spPr>
                <a:xfrm>
                  <a:off x="2757247" y="2781299"/>
                  <a:ext cx="2895857"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𝜙</m:t>
                        </m:r>
                        <m:r>
                          <a:rPr lang="es-EC" sz="2000" i="0">
                            <a:latin typeface="Cambria Math" panose="02040503050406030204" pitchFamily="18" charset="0"/>
                          </a:rPr>
                          <m:t>=</m:t>
                        </m:r>
                        <m:r>
                          <m:rPr>
                            <m:sty m:val="p"/>
                          </m:rPr>
                          <a:rPr lang="es-EC" sz="2000" i="0">
                            <a:latin typeface="Cambria Math" panose="02040503050406030204" pitchFamily="18" charset="0"/>
                          </a:rPr>
                          <m:t>ata</m:t>
                        </m:r>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n</m:t>
                            </m:r>
                          </m:fName>
                          <m:e>
                            <m:d>
                              <m:dPr>
                                <m:ctrlPr>
                                  <a:rPr lang="es-EC" sz="2000" i="1">
                                    <a:latin typeface="Cambria Math" panose="02040503050406030204" pitchFamily="18" charset="0"/>
                                  </a:rPr>
                                </m:ctrlPr>
                              </m:dPr>
                              <m:e>
                                <m:f>
                                  <m:fPr>
                                    <m:ctrlPr>
                                      <a:rPr lang="es-EC" sz="2000" i="1">
                                        <a:latin typeface="Cambria Math" panose="02040503050406030204" pitchFamily="18" charset="0"/>
                                      </a:rPr>
                                    </m:ctrlPr>
                                  </m:fPr>
                                  <m:num>
                                    <m:r>
                                      <a:rPr lang="es-EC" sz="2000" i="1">
                                        <a:latin typeface="Cambria Math" panose="02040503050406030204" pitchFamily="18" charset="0"/>
                                      </a:rPr>
                                      <m:t>𝑎𝑦</m:t>
                                    </m:r>
                                  </m:num>
                                  <m:den>
                                    <m:rad>
                                      <m:radPr>
                                        <m:degHide m:val="on"/>
                                        <m:ctrlPr>
                                          <a:rPr lang="es-EC" sz="2000" i="1">
                                            <a:latin typeface="Cambria Math" panose="02040503050406030204" pitchFamily="18" charset="0"/>
                                          </a:rPr>
                                        </m:ctrlPr>
                                      </m:radPr>
                                      <m:deg/>
                                      <m:e>
                                        <m:sSup>
                                          <m:sSupPr>
                                            <m:ctrlPr>
                                              <a:rPr lang="es-EC" sz="2000" i="1">
                                                <a:latin typeface="Cambria Math" panose="02040503050406030204" pitchFamily="18" charset="0"/>
                                              </a:rPr>
                                            </m:ctrlPr>
                                          </m:sSupPr>
                                          <m:e>
                                            <m:r>
                                              <a:rPr lang="es-EC" sz="2000" i="1">
                                                <a:latin typeface="Cambria Math" panose="02040503050406030204" pitchFamily="18" charset="0"/>
                                              </a:rPr>
                                              <m:t>𝑎𝑥</m:t>
                                            </m:r>
                                          </m:e>
                                          <m:sup>
                                            <m:r>
                                              <a:rPr lang="es-EC" sz="2000" i="0">
                                                <a:latin typeface="Cambria Math" panose="02040503050406030204" pitchFamily="18" charset="0"/>
                                              </a:rPr>
                                              <m:t>2</m:t>
                                            </m:r>
                                          </m:sup>
                                        </m:sSup>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𝑎𝑧</m:t>
                                            </m:r>
                                          </m:e>
                                          <m:sup>
                                            <m:r>
                                              <a:rPr lang="es-EC" sz="2000" i="0">
                                                <a:latin typeface="Cambria Math" panose="02040503050406030204" pitchFamily="18" charset="0"/>
                                              </a:rPr>
                                              <m:t>2</m:t>
                                            </m:r>
                                          </m:sup>
                                        </m:sSup>
                                      </m:e>
                                    </m:rad>
                                  </m:den>
                                </m:f>
                              </m:e>
                            </m:d>
                          </m:e>
                        </m:func>
                      </m:oMath>
                    </m:oMathPara>
                  </a14:m>
                  <a:endParaRPr lang="es-EC" sz="2000" dirty="0"/>
                </a:p>
              </p:txBody>
            </p:sp>
          </mc:Choice>
          <mc:Fallback xmlns="">
            <p:sp>
              <p:nvSpPr>
                <p:cNvPr id="19" name="Rectángulo 18">
                  <a:extLst>
                    <a:ext uri="{FF2B5EF4-FFF2-40B4-BE49-F238E27FC236}">
                      <a16:creationId xmlns:a16="http://schemas.microsoft.com/office/drawing/2014/main" id="{5E7A1D59-8AA2-4755-B962-B274967CEA31}"/>
                    </a:ext>
                  </a:extLst>
                </p:cNvPr>
                <p:cNvSpPr>
                  <a:spLocks noRot="1" noChangeAspect="1" noMove="1" noResize="1" noEditPoints="1" noAdjustHandles="1" noChangeArrowheads="1" noChangeShapeType="1" noTextEdit="1"/>
                </p:cNvSpPr>
                <p:nvPr/>
              </p:nvSpPr>
              <p:spPr>
                <a:xfrm>
                  <a:off x="2757247" y="2781299"/>
                  <a:ext cx="2895857" cy="783869"/>
                </a:xfrm>
                <a:prstGeom prst="rect">
                  <a:avLst/>
                </a:prstGeom>
                <a:blipFill>
                  <a:blip r:embed="rId11"/>
                  <a:stretch>
                    <a:fillRect/>
                  </a:stretch>
                </a:blipFill>
              </p:spPr>
              <p:txBody>
                <a:bodyPr/>
                <a:lstStyle/>
                <a:p>
                  <a:r>
                    <a:rPr lang="es-EC">
                      <a:noFill/>
                    </a:rPr>
                    <a:t> </a:t>
                  </a:r>
                </a:p>
              </p:txBody>
            </p:sp>
          </mc:Fallback>
        </mc:AlternateContent>
      </p:grpSp>
    </p:spTree>
    <p:extLst>
      <p:ext uri="{BB962C8B-B14F-4D97-AF65-F5344CB8AC3E}">
        <p14:creationId xmlns:p14="http://schemas.microsoft.com/office/powerpoint/2010/main" val="2645354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2942791" y="408700"/>
            <a:ext cx="7101754" cy="780850"/>
          </a:xfrm>
        </p:spPr>
        <p:txBody>
          <a:bodyPr>
            <a:noAutofit/>
          </a:bodyPr>
          <a:lstStyle/>
          <a:p>
            <a:r>
              <a:rPr lang="es-EC" b="1" dirty="0"/>
              <a:t>PRUEBAS Y RESULTADOS</a:t>
            </a:r>
          </a:p>
        </p:txBody>
      </p:sp>
      <p:pic>
        <p:nvPicPr>
          <p:cNvPr id="4" name="Imagen 3">
            <a:extLst>
              <a:ext uri="{FF2B5EF4-FFF2-40B4-BE49-F238E27FC236}">
                <a16:creationId xmlns:a16="http://schemas.microsoft.com/office/drawing/2014/main" id="{84E58C84-06EB-4A7C-8D3A-6F2B3A27A0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pic>
        <p:nvPicPr>
          <p:cNvPr id="5" name="Picture 2" descr="Resultado de imagen para ESPE MECATRONICA">
            <a:extLst>
              <a:ext uri="{FF2B5EF4-FFF2-40B4-BE49-F238E27FC236}">
                <a16:creationId xmlns:a16="http://schemas.microsoft.com/office/drawing/2014/main" id="{2F185A00-8235-4F09-B8FC-B5F920ED995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Marcador de contenido 7">
            <a:extLst>
              <a:ext uri="{FF2B5EF4-FFF2-40B4-BE49-F238E27FC236}">
                <a16:creationId xmlns:a16="http://schemas.microsoft.com/office/drawing/2014/main" id="{F3098DCD-508C-461C-A7FF-0CC0CA54F4E3}"/>
              </a:ext>
            </a:extLst>
          </p:cNvPr>
          <p:cNvGraphicFramePr>
            <a:graphicFrameLocks noGrp="1"/>
          </p:cNvGraphicFramePr>
          <p:nvPr>
            <p:ph idx="1"/>
            <p:extLst>
              <p:ext uri="{D42A27DB-BD31-4B8C-83A1-F6EECF244321}">
                <p14:modId xmlns:p14="http://schemas.microsoft.com/office/powerpoint/2010/main" val="2329265985"/>
              </p:ext>
            </p:extLst>
          </p:nvPr>
        </p:nvGraphicFramePr>
        <p:xfrm>
          <a:off x="1423842" y="1072866"/>
          <a:ext cx="10139652" cy="26877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3316" name="Picture 4" descr="Resultado de imagen para precision y exactitud">
            <a:extLst>
              <a:ext uri="{FF2B5EF4-FFF2-40B4-BE49-F238E27FC236}">
                <a16:creationId xmlns:a16="http://schemas.microsoft.com/office/drawing/2014/main" id="{CC2E4824-193C-4E29-84A0-9C939D3BF87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494" t="54458" r="54404" b="-1280"/>
          <a:stretch/>
        </p:blipFill>
        <p:spPr bwMode="auto">
          <a:xfrm>
            <a:off x="1876747" y="3826442"/>
            <a:ext cx="2132087" cy="21048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sultado de imagen para tiempo de estabilizacion">
            <a:extLst>
              <a:ext uri="{FF2B5EF4-FFF2-40B4-BE49-F238E27FC236}">
                <a16:creationId xmlns:a16="http://schemas.microsoft.com/office/drawing/2014/main" id="{4DE836D5-8BA0-4730-A12A-52BDEA4E7C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19527" y="3760649"/>
            <a:ext cx="3230077" cy="20244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n para precision y exactitud">
            <a:extLst>
              <a:ext uri="{FF2B5EF4-FFF2-40B4-BE49-F238E27FC236}">
                <a16:creationId xmlns:a16="http://schemas.microsoft.com/office/drawing/2014/main" id="{713BB807-A23C-4E35-916D-BD3FEE6DBEB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409" t="-4286" r="55489" b="57464"/>
          <a:stretch/>
        </p:blipFill>
        <p:spPr bwMode="auto">
          <a:xfrm>
            <a:off x="5395043" y="3746095"/>
            <a:ext cx="2132087" cy="210483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D9531296-184B-4EC6-86E1-AAEA72D339A8}"/>
              </a:ext>
            </a:extLst>
          </p:cNvPr>
          <p:cNvSpPr/>
          <p:nvPr/>
        </p:nvSpPr>
        <p:spPr>
          <a:xfrm>
            <a:off x="6391710" y="1189550"/>
            <a:ext cx="4376448" cy="923330"/>
          </a:xfrm>
          <a:prstGeom prst="rect">
            <a:avLst/>
          </a:prstGeom>
        </p:spPr>
        <p:txBody>
          <a:bodyPr wrap="square">
            <a:spAutoFit/>
          </a:bodyPr>
          <a:lstStyle/>
          <a:p>
            <a:r>
              <a:rPr lang="es-ES_tradnl" dirty="0">
                <a:ea typeface="Times New Roman" panose="02020603050405020304" pitchFamily="18" charset="0"/>
              </a:rPr>
              <a:t>Manipulación de robots industriales - Criterios de desempeño y métodos de pruebas relacionadas (1998)</a:t>
            </a:r>
            <a:endParaRPr lang="es-EC" dirty="0"/>
          </a:p>
        </p:txBody>
      </p:sp>
    </p:spTree>
    <p:extLst>
      <p:ext uri="{BB962C8B-B14F-4D97-AF65-F5344CB8AC3E}">
        <p14:creationId xmlns:p14="http://schemas.microsoft.com/office/powerpoint/2010/main" val="2988029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8047616" cy="1046028"/>
          </a:xfrm>
        </p:spPr>
        <p:txBody>
          <a:bodyPr>
            <a:noAutofit/>
          </a:bodyPr>
          <a:lstStyle/>
          <a:p>
            <a:pPr algn="l"/>
            <a:r>
              <a:rPr lang="es-EC" sz="3200" b="1" dirty="0"/>
              <a:t>Protocolo experimental</a:t>
            </a:r>
          </a:p>
        </p:txBody>
      </p:sp>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1923904" y="1905203"/>
            <a:ext cx="10018713" cy="3906983"/>
          </a:xfrm>
        </p:spPr>
        <p:txBody>
          <a:bodyPr>
            <a:normAutofit/>
          </a:bodyPr>
          <a:lstStyle/>
          <a:p>
            <a:pPr>
              <a:lnSpc>
                <a:spcPct val="150000"/>
              </a:lnSpc>
            </a:pPr>
            <a:r>
              <a:rPr lang="es-EC" dirty="0"/>
              <a:t>5 Poses de prueba seleccionadas</a:t>
            </a:r>
          </a:p>
          <a:p>
            <a:pPr>
              <a:lnSpc>
                <a:spcPct val="150000"/>
              </a:lnSpc>
            </a:pPr>
            <a:r>
              <a:rPr lang="es-EC" dirty="0"/>
              <a:t>30 Repeticiones</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grpSp>
        <p:nvGrpSpPr>
          <p:cNvPr id="10" name="Grupo 9">
            <a:extLst>
              <a:ext uri="{FF2B5EF4-FFF2-40B4-BE49-F238E27FC236}">
                <a16:creationId xmlns:a16="http://schemas.microsoft.com/office/drawing/2014/main" id="{84AE28E9-C6C1-4F65-A3A8-870F1C63BFA6}"/>
              </a:ext>
            </a:extLst>
          </p:cNvPr>
          <p:cNvGrpSpPr/>
          <p:nvPr/>
        </p:nvGrpSpPr>
        <p:grpSpPr>
          <a:xfrm>
            <a:off x="3858516" y="1703033"/>
            <a:ext cx="4224962" cy="1690792"/>
            <a:chOff x="680" y="1639338"/>
            <a:chExt cx="2964412" cy="999125"/>
          </a:xfrm>
        </p:grpSpPr>
        <p:sp>
          <p:nvSpPr>
            <p:cNvPr id="11" name="Rectángulo 10">
              <a:extLst>
                <a:ext uri="{FF2B5EF4-FFF2-40B4-BE49-F238E27FC236}">
                  <a16:creationId xmlns:a16="http://schemas.microsoft.com/office/drawing/2014/main" id="{B93CBD83-4A9E-41F5-B9F0-2018201B3BD1}"/>
                </a:ext>
              </a:extLst>
            </p:cNvPr>
            <p:cNvSpPr/>
            <p:nvPr/>
          </p:nvSpPr>
          <p:spPr>
            <a:xfrm>
              <a:off x="680" y="1639338"/>
              <a:ext cx="2964412" cy="876792"/>
            </a:xfrm>
            <a:prstGeom prst="rect">
              <a:avLst/>
            </a:prstGeom>
          </p:spPr>
          <p:style>
            <a:lnRef idx="2">
              <a:schemeClr val="accent1"/>
            </a:lnRef>
            <a:fillRef idx="1">
              <a:schemeClr val="lt1"/>
            </a:fillRef>
            <a:effectRef idx="0">
              <a:schemeClr val="accent1"/>
            </a:effectRef>
            <a:fontRef idx="minor">
              <a:schemeClr val="dk1"/>
            </a:fontRef>
          </p:style>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5930AF21-B719-4167-A90B-B1353C61D4A8}"/>
                    </a:ext>
                  </a:extLst>
                </p:cNvPr>
                <p:cNvSpPr txBox="1"/>
                <p:nvPr/>
              </p:nvSpPr>
              <p:spPr>
                <a:xfrm>
                  <a:off x="680" y="1639338"/>
                  <a:ext cx="2964412" cy="999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000" dirty="0">
                      <a:solidFill>
                        <a:schemeClr val="tx1"/>
                      </a:solidFill>
                    </a:rPr>
                    <a:t>Desviación entre la posición deseada </a:t>
                  </a:r>
                  <a14:m>
                    <m:oMath xmlns:m="http://schemas.openxmlformats.org/officeDocument/2006/math">
                      <m:sSub>
                        <m:sSubPr>
                          <m:ctrlPr>
                            <a:rPr lang="es-EC" sz="2000" b="1" i="1">
                              <a:solidFill>
                                <a:schemeClr val="tx1"/>
                              </a:solidFill>
                              <a:latin typeface="Cambria Math" panose="02040503050406030204" pitchFamily="18" charset="0"/>
                            </a:rPr>
                          </m:ctrlPr>
                        </m:sSubPr>
                        <m:e>
                          <m:r>
                            <a:rPr lang="es-EC" sz="2000" b="1" i="1">
                              <a:solidFill>
                                <a:schemeClr val="tx1"/>
                              </a:solidFill>
                              <a:latin typeface="Cambria Math" panose="02040503050406030204" pitchFamily="18" charset="0"/>
                            </a:rPr>
                            <m:t>𝑷</m:t>
                          </m:r>
                        </m:e>
                        <m:sub>
                          <m:r>
                            <a:rPr lang="es-EC" sz="2000" b="1" i="1">
                              <a:solidFill>
                                <a:schemeClr val="tx1"/>
                              </a:solidFill>
                              <a:latin typeface="Cambria Math" panose="02040503050406030204" pitchFamily="18" charset="0"/>
                            </a:rPr>
                            <m:t>𝒄</m:t>
                          </m:r>
                        </m:sub>
                      </m:sSub>
                      <m:r>
                        <a:rPr lang="es-EC"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𝑥</m:t>
                          </m:r>
                        </m:e>
                        <m:sub>
                          <m:r>
                            <a:rPr lang="es-EC" sz="2000" i="1">
                              <a:solidFill>
                                <a:schemeClr val="tx1"/>
                              </a:solidFill>
                              <a:latin typeface="Cambria Math" panose="02040503050406030204" pitchFamily="18" charset="0"/>
                            </a:rPr>
                            <m:t>𝑐</m:t>
                          </m:r>
                        </m:sub>
                      </m:sSub>
                      <m:r>
                        <a:rPr lang="es-EC"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𝑦</m:t>
                          </m:r>
                        </m:e>
                        <m:sub>
                          <m:r>
                            <a:rPr lang="es-EC" sz="2000" i="1">
                              <a:solidFill>
                                <a:schemeClr val="tx1"/>
                              </a:solidFill>
                              <a:latin typeface="Cambria Math" panose="02040503050406030204" pitchFamily="18" charset="0"/>
                            </a:rPr>
                            <m:t>𝑐</m:t>
                          </m:r>
                        </m:sub>
                      </m:sSub>
                      <m:r>
                        <a:rPr lang="es-EC"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𝑧</m:t>
                          </m:r>
                        </m:e>
                        <m:sub>
                          <m:r>
                            <a:rPr lang="es-EC" sz="2000" i="1">
                              <a:solidFill>
                                <a:schemeClr val="tx1"/>
                              </a:solidFill>
                              <a:latin typeface="Cambria Math" panose="02040503050406030204" pitchFamily="18" charset="0"/>
                            </a:rPr>
                            <m:t>𝑐</m:t>
                          </m:r>
                        </m:sub>
                      </m:sSub>
                      <m:r>
                        <a:rPr lang="es-EC" sz="2000" i="1">
                          <a:solidFill>
                            <a:schemeClr val="tx1"/>
                          </a:solidFill>
                          <a:latin typeface="Cambria Math" panose="02040503050406030204" pitchFamily="18" charset="0"/>
                        </a:rPr>
                        <m:t>]</m:t>
                      </m:r>
                    </m:oMath>
                  </a14:m>
                  <a:r>
                    <a:rPr lang="es-EC" sz="2000" dirty="0">
                      <a:solidFill>
                        <a:schemeClr val="tx1"/>
                      </a:solidFill>
                    </a:rPr>
                    <a:t> y la media de las posiciones alcanzadas </a:t>
                  </a:r>
                  <a14:m>
                    <m:oMath xmlns:m="http://schemas.openxmlformats.org/officeDocument/2006/math">
                      <m:acc>
                        <m:accPr>
                          <m:chr m:val="̅"/>
                          <m:ctrlPr>
                            <a:rPr lang="es-EC" sz="2000" b="1" i="1">
                              <a:solidFill>
                                <a:schemeClr val="tx1"/>
                              </a:solidFill>
                              <a:latin typeface="Cambria Math" panose="02040503050406030204" pitchFamily="18" charset="0"/>
                            </a:rPr>
                          </m:ctrlPr>
                        </m:accPr>
                        <m:e>
                          <m:r>
                            <a:rPr lang="es-EC" sz="2000" b="1" i="1">
                              <a:solidFill>
                                <a:schemeClr val="tx1"/>
                              </a:solidFill>
                              <a:latin typeface="Cambria Math" panose="02040503050406030204" pitchFamily="18" charset="0"/>
                            </a:rPr>
                            <m:t>𝑷</m:t>
                          </m:r>
                        </m:e>
                      </m:acc>
                      <m:r>
                        <a:rPr lang="es-EC" sz="2000" i="1">
                          <a:solidFill>
                            <a:schemeClr val="tx1"/>
                          </a:solidFill>
                          <a:latin typeface="Cambria Math" panose="02040503050406030204" pitchFamily="18" charset="0"/>
                        </a:rPr>
                        <m:t>=[</m:t>
                      </m:r>
                      <m:acc>
                        <m:accPr>
                          <m:chr m:val="̅"/>
                          <m:ctrlPr>
                            <a:rPr lang="es-EC" sz="2000" i="1">
                              <a:solidFill>
                                <a:schemeClr val="tx1"/>
                              </a:solidFill>
                              <a:latin typeface="Cambria Math" panose="02040503050406030204" pitchFamily="18" charset="0"/>
                            </a:rPr>
                          </m:ctrlPr>
                        </m:accPr>
                        <m:e>
                          <m:r>
                            <a:rPr lang="es-EC" sz="2000" i="1">
                              <a:solidFill>
                                <a:schemeClr val="tx1"/>
                              </a:solidFill>
                              <a:latin typeface="Cambria Math" panose="02040503050406030204" pitchFamily="18" charset="0"/>
                            </a:rPr>
                            <m:t>𝑥</m:t>
                          </m:r>
                        </m:e>
                      </m:acc>
                      <m:r>
                        <a:rPr lang="es-EC" sz="2000" i="1">
                          <a:solidFill>
                            <a:schemeClr val="tx1"/>
                          </a:solidFill>
                          <a:latin typeface="Cambria Math" panose="02040503050406030204" pitchFamily="18" charset="0"/>
                        </a:rPr>
                        <m:t>,</m:t>
                      </m:r>
                      <m:acc>
                        <m:accPr>
                          <m:chr m:val="̅"/>
                          <m:ctrlPr>
                            <a:rPr lang="es-EC" sz="2000" i="1">
                              <a:solidFill>
                                <a:schemeClr val="tx1"/>
                              </a:solidFill>
                              <a:latin typeface="Cambria Math" panose="02040503050406030204" pitchFamily="18" charset="0"/>
                            </a:rPr>
                          </m:ctrlPr>
                        </m:accPr>
                        <m:e>
                          <m:r>
                            <a:rPr lang="es-EC" sz="2000" i="1">
                              <a:solidFill>
                                <a:schemeClr val="tx1"/>
                              </a:solidFill>
                              <a:latin typeface="Cambria Math" panose="02040503050406030204" pitchFamily="18" charset="0"/>
                            </a:rPr>
                            <m:t>𝑦</m:t>
                          </m:r>
                        </m:e>
                      </m:acc>
                      <m:r>
                        <a:rPr lang="es-EC" sz="2000" i="1">
                          <a:solidFill>
                            <a:schemeClr val="tx1"/>
                          </a:solidFill>
                          <a:latin typeface="Cambria Math" panose="02040503050406030204" pitchFamily="18" charset="0"/>
                        </a:rPr>
                        <m:t>,</m:t>
                      </m:r>
                      <m:acc>
                        <m:accPr>
                          <m:chr m:val="̅"/>
                          <m:ctrlPr>
                            <a:rPr lang="es-EC" sz="2000" i="1">
                              <a:solidFill>
                                <a:schemeClr val="tx1"/>
                              </a:solidFill>
                              <a:latin typeface="Cambria Math" panose="02040503050406030204" pitchFamily="18" charset="0"/>
                            </a:rPr>
                          </m:ctrlPr>
                        </m:accPr>
                        <m:e>
                          <m:r>
                            <a:rPr lang="es-EC" sz="2000" i="1">
                              <a:solidFill>
                                <a:schemeClr val="tx1"/>
                              </a:solidFill>
                              <a:latin typeface="Cambria Math" panose="02040503050406030204" pitchFamily="18" charset="0"/>
                            </a:rPr>
                            <m:t>𝑧</m:t>
                          </m:r>
                        </m:e>
                      </m:acc>
                      <m:r>
                        <a:rPr lang="es-EC" sz="2000" i="1">
                          <a:solidFill>
                            <a:schemeClr val="tx1"/>
                          </a:solidFill>
                          <a:latin typeface="Cambria Math" panose="02040503050406030204" pitchFamily="18" charset="0"/>
                        </a:rPr>
                        <m:t>]</m:t>
                      </m:r>
                    </m:oMath>
                  </a14:m>
                  <a:endParaRPr lang="es-EC" sz="2800" kern="1200" dirty="0">
                    <a:solidFill>
                      <a:schemeClr val="tx1"/>
                    </a:solidFill>
                  </a:endParaRPr>
                </a:p>
              </p:txBody>
            </p:sp>
          </mc:Choice>
          <mc:Fallback xmlns="">
            <p:sp>
              <p:nvSpPr>
                <p:cNvPr id="12" name="CuadroTexto 11">
                  <a:extLst>
                    <a:ext uri="{FF2B5EF4-FFF2-40B4-BE49-F238E27FC236}">
                      <a16:creationId xmlns:a16="http://schemas.microsoft.com/office/drawing/2014/main" id="{5930AF21-B719-4167-A90B-B1353C61D4A8}"/>
                    </a:ext>
                  </a:extLst>
                </p:cNvPr>
                <p:cNvSpPr txBox="1">
                  <a:spLocks noRot="1" noChangeAspect="1" noMove="1" noResize="1" noEditPoints="1" noAdjustHandles="1" noChangeArrowheads="1" noChangeShapeType="1" noTextEdit="1"/>
                </p:cNvSpPr>
                <p:nvPr/>
              </p:nvSpPr>
              <p:spPr>
                <a:xfrm>
                  <a:off x="680" y="1639338"/>
                  <a:ext cx="2964412" cy="999125"/>
                </a:xfrm>
                <a:prstGeom prst="rect">
                  <a:avLst/>
                </a:prstGeom>
                <a:blipFill>
                  <a:blip r:embed="rId5"/>
                  <a:stretch>
                    <a:fillRect r="-144"/>
                  </a:stretch>
                </a:blipFill>
              </p:spPr>
              <p:txBody>
                <a:bodyPr/>
                <a:lstStyle/>
                <a:p>
                  <a:r>
                    <a:rPr lang="es-EC">
                      <a:noFill/>
                    </a:rPr>
                    <a:t> </a:t>
                  </a:r>
                </a:p>
              </p:txBody>
            </p:sp>
          </mc:Fallback>
        </mc:AlternateContent>
      </p:grpSp>
      <p:grpSp>
        <p:nvGrpSpPr>
          <p:cNvPr id="6" name="Grupo 5">
            <a:extLst>
              <a:ext uri="{FF2B5EF4-FFF2-40B4-BE49-F238E27FC236}">
                <a16:creationId xmlns:a16="http://schemas.microsoft.com/office/drawing/2014/main" id="{9F979C85-5973-4551-BF94-72E09D4FEC4A}"/>
              </a:ext>
            </a:extLst>
          </p:cNvPr>
          <p:cNvGrpSpPr/>
          <p:nvPr/>
        </p:nvGrpSpPr>
        <p:grpSpPr>
          <a:xfrm>
            <a:off x="3042478" y="1316179"/>
            <a:ext cx="2624031" cy="720439"/>
            <a:chOff x="680" y="1517005"/>
            <a:chExt cx="2964412" cy="999125"/>
          </a:xfrm>
        </p:grpSpPr>
        <p:sp>
          <p:nvSpPr>
            <p:cNvPr id="7" name="Rectángulo 6">
              <a:extLst>
                <a:ext uri="{FF2B5EF4-FFF2-40B4-BE49-F238E27FC236}">
                  <a16:creationId xmlns:a16="http://schemas.microsoft.com/office/drawing/2014/main" id="{4D151F60-4D9E-4E6F-8514-E74CCE6C62C1}"/>
                </a:ext>
              </a:extLst>
            </p:cNvPr>
            <p:cNvSpPr/>
            <p:nvPr/>
          </p:nvSpPr>
          <p:spPr>
            <a:xfrm>
              <a:off x="680" y="1517005"/>
              <a:ext cx="2964412" cy="999125"/>
            </a:xfrm>
            <a:prstGeom prst="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CuadroTexto 7">
              <a:extLst>
                <a:ext uri="{FF2B5EF4-FFF2-40B4-BE49-F238E27FC236}">
                  <a16:creationId xmlns:a16="http://schemas.microsoft.com/office/drawing/2014/main" id="{47C2150D-02E4-4E39-A469-9DF48B79AEAD}"/>
                </a:ext>
              </a:extLst>
            </p:cNvPr>
            <p:cNvSpPr txBox="1"/>
            <p:nvPr/>
          </p:nvSpPr>
          <p:spPr>
            <a:xfrm>
              <a:off x="680" y="1517005"/>
              <a:ext cx="2964412" cy="999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400" kern="1200"/>
                <a:t>Exactitud</a:t>
              </a:r>
            </a:p>
          </p:txBody>
        </p:sp>
      </p:grpSp>
      <p:pic>
        <p:nvPicPr>
          <p:cNvPr id="9" name="Picture 4" descr="Resultado de imagen para precision y exactitud">
            <a:extLst>
              <a:ext uri="{FF2B5EF4-FFF2-40B4-BE49-F238E27FC236}">
                <a16:creationId xmlns:a16="http://schemas.microsoft.com/office/drawing/2014/main" id="{03D24D84-157F-4128-BBED-EEB6C71C77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494" t="54458" r="54404" b="-1280"/>
          <a:stretch/>
        </p:blipFill>
        <p:spPr bwMode="auto">
          <a:xfrm>
            <a:off x="1571412" y="1703033"/>
            <a:ext cx="1441479" cy="142305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874B6D4A-935B-4CFB-BAAA-F9C1FCA1894A}"/>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6359" t="5743" r="8019" b="11622"/>
          <a:stretch/>
        </p:blipFill>
        <p:spPr>
          <a:xfrm>
            <a:off x="8904890" y="159862"/>
            <a:ext cx="2405794" cy="3505200"/>
          </a:xfrm>
          <a:prstGeom prst="rect">
            <a:avLst/>
          </a:prstGeom>
        </p:spPr>
      </p:pic>
      <p:grpSp>
        <p:nvGrpSpPr>
          <p:cNvPr id="17" name="Grupo 16">
            <a:extLst>
              <a:ext uri="{FF2B5EF4-FFF2-40B4-BE49-F238E27FC236}">
                <a16:creationId xmlns:a16="http://schemas.microsoft.com/office/drawing/2014/main" id="{4B04EF45-3124-496A-A5A8-E01E2E71ECE5}"/>
              </a:ext>
            </a:extLst>
          </p:cNvPr>
          <p:cNvGrpSpPr/>
          <p:nvPr/>
        </p:nvGrpSpPr>
        <p:grpSpPr>
          <a:xfrm>
            <a:off x="2473869" y="4915546"/>
            <a:ext cx="5412977" cy="848982"/>
            <a:chOff x="3356949" y="5371709"/>
            <a:chExt cx="5412977" cy="848982"/>
          </a:xfrm>
        </p:grpSpPr>
        <p:sp>
          <p:nvSpPr>
            <p:cNvPr id="16" name="Rectángulo: esquinas diagonales cortadas 15">
              <a:extLst>
                <a:ext uri="{FF2B5EF4-FFF2-40B4-BE49-F238E27FC236}">
                  <a16:creationId xmlns:a16="http://schemas.microsoft.com/office/drawing/2014/main" id="{B498A694-8772-4FF3-B8AC-DB3A3496A49C}"/>
                </a:ext>
              </a:extLst>
            </p:cNvPr>
            <p:cNvSpPr/>
            <p:nvPr/>
          </p:nvSpPr>
          <p:spPr>
            <a:xfrm>
              <a:off x="3356949" y="5371709"/>
              <a:ext cx="5412977" cy="848982"/>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D3B4A54B-5A39-478A-924D-C4DA230D20FB}"/>
                    </a:ext>
                  </a:extLst>
                </p:cNvPr>
                <p:cNvSpPr/>
                <p:nvPr/>
              </p:nvSpPr>
              <p:spPr>
                <a:xfrm>
                  <a:off x="3663088" y="5547506"/>
                  <a:ext cx="4847161" cy="4650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𝐴𝑃</m:t>
                            </m:r>
                          </m:e>
                          <m:sub>
                            <m:r>
                              <a:rPr lang="es-EC" sz="2000" i="1">
                                <a:latin typeface="Cambria Math" panose="02040503050406030204" pitchFamily="18" charset="0"/>
                              </a:rPr>
                              <m:t>𝑃</m:t>
                            </m:r>
                          </m:sub>
                        </m:sSub>
                        <m:r>
                          <a:rPr lang="es-EC" sz="2000" i="0">
                            <a:latin typeface="Cambria Math" panose="02040503050406030204" pitchFamily="18" charset="0"/>
                          </a:rPr>
                          <m:t>=</m:t>
                        </m:r>
                        <m:rad>
                          <m:radPr>
                            <m:degHide m:val="on"/>
                            <m:ctrlPr>
                              <a:rPr lang="es-EC" sz="2000" i="1">
                                <a:latin typeface="Cambria Math" panose="02040503050406030204" pitchFamily="18" charset="0"/>
                              </a:rPr>
                            </m:ctrlPr>
                          </m:radPr>
                          <m:deg/>
                          <m:e>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acc>
                                      <m:accPr>
                                        <m:chr m:val="̅"/>
                                        <m:ctrlPr>
                                          <a:rPr lang="es-EC" sz="2000" i="1">
                                            <a:latin typeface="Cambria Math" panose="02040503050406030204" pitchFamily="18" charset="0"/>
                                          </a:rPr>
                                        </m:ctrlPr>
                                      </m:accPr>
                                      <m:e>
                                        <m:r>
                                          <a:rPr lang="es-EC" sz="2000" i="1">
                                            <a:latin typeface="Cambria Math" panose="02040503050406030204" pitchFamily="18" charset="0"/>
                                          </a:rPr>
                                          <m:t>𝑥</m:t>
                                        </m:r>
                                      </m:e>
                                    </m:acc>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𝑥</m:t>
                                        </m:r>
                                      </m:e>
                                      <m:sub>
                                        <m:r>
                                          <a:rPr lang="es-EC" sz="2000" i="1">
                                            <a:latin typeface="Cambria Math" panose="02040503050406030204" pitchFamily="18" charset="0"/>
                                          </a:rPr>
                                          <m:t>𝑐</m:t>
                                        </m:r>
                                      </m:sub>
                                    </m:sSub>
                                  </m:e>
                                </m:d>
                              </m:e>
                              <m:sup>
                                <m:r>
                                  <a:rPr lang="es-EC" sz="2000" i="0">
                                    <a:latin typeface="Cambria Math" panose="02040503050406030204" pitchFamily="18" charset="0"/>
                                  </a:rPr>
                                  <m:t>2</m:t>
                                </m:r>
                              </m:sup>
                            </m:sSup>
                            <m:r>
                              <a:rPr lang="es-EC" sz="2000" i="0">
                                <a:latin typeface="Cambria Math" panose="02040503050406030204" pitchFamily="18" charset="0"/>
                              </a:rPr>
                              <m:t>+</m:t>
                            </m:r>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acc>
                                      <m:accPr>
                                        <m:chr m:val="̅"/>
                                        <m:ctrlPr>
                                          <a:rPr lang="es-EC" sz="2000" i="1">
                                            <a:latin typeface="Cambria Math" panose="02040503050406030204" pitchFamily="18" charset="0"/>
                                          </a:rPr>
                                        </m:ctrlPr>
                                      </m:accPr>
                                      <m:e>
                                        <m:r>
                                          <a:rPr lang="es-EC" sz="2000" i="1">
                                            <a:latin typeface="Cambria Math" panose="02040503050406030204" pitchFamily="18" charset="0"/>
                                          </a:rPr>
                                          <m:t>𝑦</m:t>
                                        </m:r>
                                      </m:e>
                                    </m:acc>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𝑦</m:t>
                                        </m:r>
                                      </m:e>
                                      <m:sub>
                                        <m:r>
                                          <a:rPr lang="es-EC" sz="2000" i="1">
                                            <a:latin typeface="Cambria Math" panose="02040503050406030204" pitchFamily="18" charset="0"/>
                                          </a:rPr>
                                          <m:t>𝑐</m:t>
                                        </m:r>
                                      </m:sub>
                                    </m:sSub>
                                  </m:e>
                                </m:d>
                              </m:e>
                              <m:sup>
                                <m:r>
                                  <a:rPr lang="es-EC" sz="2000" i="0">
                                    <a:latin typeface="Cambria Math" panose="02040503050406030204" pitchFamily="18" charset="0"/>
                                  </a:rPr>
                                  <m:t>2</m:t>
                                </m:r>
                              </m:sup>
                            </m:sSup>
                            <m:r>
                              <a:rPr lang="es-EC" sz="2000" i="0">
                                <a:latin typeface="Cambria Math" panose="02040503050406030204" pitchFamily="18" charset="0"/>
                              </a:rPr>
                              <m:t>+</m:t>
                            </m:r>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acc>
                                      <m:accPr>
                                        <m:chr m:val="̅"/>
                                        <m:ctrlPr>
                                          <a:rPr lang="es-EC" sz="2000" i="1">
                                            <a:latin typeface="Cambria Math" panose="02040503050406030204" pitchFamily="18" charset="0"/>
                                          </a:rPr>
                                        </m:ctrlPr>
                                      </m:accPr>
                                      <m:e>
                                        <m:r>
                                          <a:rPr lang="es-EC" sz="2000" i="1">
                                            <a:latin typeface="Cambria Math" panose="02040503050406030204" pitchFamily="18" charset="0"/>
                                          </a:rPr>
                                          <m:t>𝑧</m:t>
                                        </m:r>
                                      </m:e>
                                    </m:acc>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𝑧</m:t>
                                        </m:r>
                                      </m:e>
                                      <m:sub>
                                        <m:r>
                                          <a:rPr lang="es-EC" sz="2000" i="1">
                                            <a:latin typeface="Cambria Math" panose="02040503050406030204" pitchFamily="18" charset="0"/>
                                          </a:rPr>
                                          <m:t>𝑐</m:t>
                                        </m:r>
                                      </m:sub>
                                    </m:sSub>
                                  </m:e>
                                </m:d>
                              </m:e>
                              <m:sup>
                                <m:r>
                                  <a:rPr lang="es-EC" sz="2000" i="0">
                                    <a:latin typeface="Cambria Math" panose="02040503050406030204" pitchFamily="18" charset="0"/>
                                  </a:rPr>
                                  <m:t>2</m:t>
                                </m:r>
                              </m:sup>
                            </m:sSup>
                          </m:e>
                        </m:rad>
                      </m:oMath>
                    </m:oMathPara>
                  </a14:m>
                  <a:endParaRPr lang="es-EC" sz="2000" dirty="0"/>
                </a:p>
              </p:txBody>
            </p:sp>
          </mc:Choice>
          <mc:Fallback xmlns="">
            <p:sp>
              <p:nvSpPr>
                <p:cNvPr id="15" name="Rectángulo 14">
                  <a:extLst>
                    <a:ext uri="{FF2B5EF4-FFF2-40B4-BE49-F238E27FC236}">
                      <a16:creationId xmlns:a16="http://schemas.microsoft.com/office/drawing/2014/main" id="{D3B4A54B-5A39-478A-924D-C4DA230D20FB}"/>
                    </a:ext>
                  </a:extLst>
                </p:cNvPr>
                <p:cNvSpPr>
                  <a:spLocks noRot="1" noChangeAspect="1" noMove="1" noResize="1" noEditPoints="1" noAdjustHandles="1" noChangeArrowheads="1" noChangeShapeType="1" noTextEdit="1"/>
                </p:cNvSpPr>
                <p:nvPr/>
              </p:nvSpPr>
              <p:spPr>
                <a:xfrm>
                  <a:off x="3663088" y="5547506"/>
                  <a:ext cx="4847161" cy="465064"/>
                </a:xfrm>
                <a:prstGeom prst="rect">
                  <a:avLst/>
                </a:prstGeom>
                <a:blipFill>
                  <a:blip r:embed="rId8"/>
                  <a:stretch>
                    <a:fillRect b="-7895"/>
                  </a:stretch>
                </a:blipFill>
              </p:spPr>
              <p:txBody>
                <a:bodyPr/>
                <a:lstStyle/>
                <a:p>
                  <a:r>
                    <a:rPr lang="es-EC">
                      <a:noFill/>
                    </a:rPr>
                    <a:t> </a:t>
                  </a:r>
                </a:p>
              </p:txBody>
            </p:sp>
          </mc:Fallback>
        </mc:AlternateContent>
      </p:grpSp>
      <p:pic>
        <p:nvPicPr>
          <p:cNvPr id="19" name="Imagen 18">
            <a:extLst>
              <a:ext uri="{FF2B5EF4-FFF2-40B4-BE49-F238E27FC236}">
                <a16:creationId xmlns:a16="http://schemas.microsoft.com/office/drawing/2014/main" id="{A807593E-45F9-4AAD-9B25-0237E1AE659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4290" y="3061520"/>
            <a:ext cx="3588327" cy="2691245"/>
          </a:xfrm>
          <a:prstGeom prst="rect">
            <a:avLst/>
          </a:prstGeom>
        </p:spPr>
      </p:pic>
    </p:spTree>
    <p:extLst>
      <p:ext uri="{BB962C8B-B14F-4D97-AF65-F5344CB8AC3E}">
        <p14:creationId xmlns:p14="http://schemas.microsoft.com/office/powerpoint/2010/main" val="785257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8047616" cy="1046028"/>
          </a:xfrm>
        </p:spPr>
        <p:txBody>
          <a:bodyPr>
            <a:noAutofit/>
          </a:bodyPr>
          <a:lstStyle/>
          <a:p>
            <a:pPr algn="l"/>
            <a:r>
              <a:rPr lang="es-EC" sz="3200" b="1" dirty="0"/>
              <a:t>Protocolo experimental</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grpSp>
        <p:nvGrpSpPr>
          <p:cNvPr id="10" name="Grupo 9">
            <a:extLst>
              <a:ext uri="{FF2B5EF4-FFF2-40B4-BE49-F238E27FC236}">
                <a16:creationId xmlns:a16="http://schemas.microsoft.com/office/drawing/2014/main" id="{84AE28E9-C6C1-4F65-A3A8-870F1C63BFA6}"/>
              </a:ext>
            </a:extLst>
          </p:cNvPr>
          <p:cNvGrpSpPr/>
          <p:nvPr/>
        </p:nvGrpSpPr>
        <p:grpSpPr>
          <a:xfrm>
            <a:off x="3858516" y="1703033"/>
            <a:ext cx="4224962" cy="1690792"/>
            <a:chOff x="680" y="1639338"/>
            <a:chExt cx="2964412" cy="999125"/>
          </a:xfrm>
        </p:grpSpPr>
        <p:sp>
          <p:nvSpPr>
            <p:cNvPr id="11" name="Rectángulo 10">
              <a:extLst>
                <a:ext uri="{FF2B5EF4-FFF2-40B4-BE49-F238E27FC236}">
                  <a16:creationId xmlns:a16="http://schemas.microsoft.com/office/drawing/2014/main" id="{B93CBD83-4A9E-41F5-B9F0-2018201B3BD1}"/>
                </a:ext>
              </a:extLst>
            </p:cNvPr>
            <p:cNvSpPr/>
            <p:nvPr/>
          </p:nvSpPr>
          <p:spPr>
            <a:xfrm>
              <a:off x="680" y="1639338"/>
              <a:ext cx="2964412" cy="876792"/>
            </a:xfrm>
            <a:prstGeom prst="rect">
              <a:avLst/>
            </a:prstGeom>
          </p:spPr>
          <p:style>
            <a:lnRef idx="2">
              <a:schemeClr val="accent1"/>
            </a:lnRef>
            <a:fillRef idx="1">
              <a:schemeClr val="lt1"/>
            </a:fillRef>
            <a:effectRef idx="0">
              <a:schemeClr val="accent1"/>
            </a:effectRef>
            <a:fontRef idx="minor">
              <a:schemeClr val="dk1"/>
            </a:fontRef>
          </p:style>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5930AF21-B719-4167-A90B-B1353C61D4A8}"/>
                    </a:ext>
                  </a:extLst>
                </p:cNvPr>
                <p:cNvSpPr txBox="1"/>
                <p:nvPr/>
              </p:nvSpPr>
              <p:spPr>
                <a:xfrm>
                  <a:off x="68729" y="1639338"/>
                  <a:ext cx="2826447" cy="999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000" dirty="0">
                      <a:solidFill>
                        <a:schemeClr val="tx1"/>
                      </a:solidFill>
                    </a:rPr>
                    <a:t>Radio de la esfera que contiene el 99% de las posiciones alcanzadas </a:t>
                  </a:r>
                  <a14:m>
                    <m:oMath xmlns:m="http://schemas.openxmlformats.org/officeDocument/2006/math">
                      <m:sSub>
                        <m:sSubPr>
                          <m:ctrlPr>
                            <a:rPr lang="es-EC" sz="2000" b="1" i="1">
                              <a:solidFill>
                                <a:schemeClr val="tx1"/>
                              </a:solidFill>
                              <a:latin typeface="Cambria Math" panose="02040503050406030204" pitchFamily="18" charset="0"/>
                            </a:rPr>
                          </m:ctrlPr>
                        </m:sSubPr>
                        <m:e>
                          <m:r>
                            <a:rPr lang="es-EC" sz="2000" b="1" i="1">
                              <a:solidFill>
                                <a:schemeClr val="tx1"/>
                              </a:solidFill>
                              <a:latin typeface="Cambria Math" panose="02040503050406030204" pitchFamily="18" charset="0"/>
                            </a:rPr>
                            <m:t>𝑷</m:t>
                          </m:r>
                        </m:e>
                        <m:sub>
                          <m:r>
                            <a:rPr lang="es-EC" sz="2000" b="1" i="1">
                              <a:solidFill>
                                <a:schemeClr val="tx1"/>
                              </a:solidFill>
                              <a:latin typeface="Cambria Math" panose="02040503050406030204" pitchFamily="18" charset="0"/>
                            </a:rPr>
                            <m:t>𝒋</m:t>
                          </m:r>
                        </m:sub>
                      </m:sSub>
                      <m:r>
                        <a:rPr lang="es-EC"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𝑥</m:t>
                          </m:r>
                        </m:e>
                        <m:sub>
                          <m:r>
                            <a:rPr lang="es-EC" sz="2000" i="1">
                              <a:solidFill>
                                <a:schemeClr val="tx1"/>
                              </a:solidFill>
                              <a:latin typeface="Cambria Math" panose="02040503050406030204" pitchFamily="18" charset="0"/>
                            </a:rPr>
                            <m:t>𝑗</m:t>
                          </m:r>
                        </m:sub>
                      </m:sSub>
                      <m:r>
                        <a:rPr lang="es-EC"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𝑦</m:t>
                          </m:r>
                        </m:e>
                        <m:sub>
                          <m:r>
                            <a:rPr lang="es-EC" sz="2000" i="1">
                              <a:solidFill>
                                <a:schemeClr val="tx1"/>
                              </a:solidFill>
                              <a:latin typeface="Cambria Math" panose="02040503050406030204" pitchFamily="18" charset="0"/>
                            </a:rPr>
                            <m:t>𝑗</m:t>
                          </m:r>
                        </m:sub>
                      </m:sSub>
                      <m:r>
                        <a:rPr lang="es-EC"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𝑧</m:t>
                          </m:r>
                        </m:e>
                        <m:sub>
                          <m:r>
                            <a:rPr lang="es-EC" sz="2000" i="1">
                              <a:solidFill>
                                <a:schemeClr val="tx1"/>
                              </a:solidFill>
                              <a:latin typeface="Cambria Math" panose="02040503050406030204" pitchFamily="18" charset="0"/>
                            </a:rPr>
                            <m:t>𝑗</m:t>
                          </m:r>
                        </m:sub>
                      </m:sSub>
                      <m:r>
                        <a:rPr lang="es-EC" sz="2000" i="1">
                          <a:solidFill>
                            <a:schemeClr val="tx1"/>
                          </a:solidFill>
                          <a:latin typeface="Cambria Math" panose="02040503050406030204" pitchFamily="18" charset="0"/>
                        </a:rPr>
                        <m:t>]</m:t>
                      </m:r>
                    </m:oMath>
                  </a14:m>
                  <a:r>
                    <a:rPr lang="es-EC" sz="2000" dirty="0">
                      <a:solidFill>
                        <a:schemeClr val="tx1"/>
                      </a:solidFill>
                    </a:rPr>
                    <a:t> en </a:t>
                  </a:r>
                  <a14:m>
                    <m:oMath xmlns:m="http://schemas.openxmlformats.org/officeDocument/2006/math">
                      <m:r>
                        <a:rPr lang="es-EC" sz="2000" i="1">
                          <a:solidFill>
                            <a:schemeClr val="tx1"/>
                          </a:solidFill>
                          <a:latin typeface="Cambria Math" panose="02040503050406030204" pitchFamily="18" charset="0"/>
                        </a:rPr>
                        <m:t>𝑛</m:t>
                      </m:r>
                    </m:oMath>
                  </a14:m>
                  <a:r>
                    <a:rPr lang="es-EC" sz="2000" dirty="0">
                      <a:solidFill>
                        <a:schemeClr val="tx1"/>
                      </a:solidFill>
                    </a:rPr>
                    <a:t> repeticiones.</a:t>
                  </a:r>
                  <a:endParaRPr lang="es-EC" sz="3600" kern="1200" dirty="0">
                    <a:solidFill>
                      <a:schemeClr val="tx1"/>
                    </a:solidFill>
                  </a:endParaRPr>
                </a:p>
              </p:txBody>
            </p:sp>
          </mc:Choice>
          <mc:Fallback xmlns="">
            <p:sp>
              <p:nvSpPr>
                <p:cNvPr id="12" name="CuadroTexto 11">
                  <a:extLst>
                    <a:ext uri="{FF2B5EF4-FFF2-40B4-BE49-F238E27FC236}">
                      <a16:creationId xmlns:a16="http://schemas.microsoft.com/office/drawing/2014/main" id="{5930AF21-B719-4167-A90B-B1353C61D4A8}"/>
                    </a:ext>
                  </a:extLst>
                </p:cNvPr>
                <p:cNvSpPr txBox="1">
                  <a:spLocks noRot="1" noChangeAspect="1" noMove="1" noResize="1" noEditPoints="1" noAdjustHandles="1" noChangeArrowheads="1" noChangeShapeType="1" noTextEdit="1"/>
                </p:cNvSpPr>
                <p:nvPr/>
              </p:nvSpPr>
              <p:spPr>
                <a:xfrm>
                  <a:off x="68729" y="1639338"/>
                  <a:ext cx="2826447" cy="999125"/>
                </a:xfrm>
                <a:prstGeom prst="rect">
                  <a:avLst/>
                </a:prstGeom>
                <a:blipFill>
                  <a:blip r:embed="rId5"/>
                  <a:stretch>
                    <a:fillRect/>
                  </a:stretch>
                </a:blipFill>
              </p:spPr>
              <p:txBody>
                <a:bodyPr/>
                <a:lstStyle/>
                <a:p>
                  <a:r>
                    <a:rPr lang="es-EC">
                      <a:noFill/>
                    </a:rPr>
                    <a:t> </a:t>
                  </a:r>
                </a:p>
              </p:txBody>
            </p:sp>
          </mc:Fallback>
        </mc:AlternateContent>
      </p:grpSp>
      <p:grpSp>
        <p:nvGrpSpPr>
          <p:cNvPr id="6" name="Grupo 5">
            <a:extLst>
              <a:ext uri="{FF2B5EF4-FFF2-40B4-BE49-F238E27FC236}">
                <a16:creationId xmlns:a16="http://schemas.microsoft.com/office/drawing/2014/main" id="{9F979C85-5973-4551-BF94-72E09D4FEC4A}"/>
              </a:ext>
            </a:extLst>
          </p:cNvPr>
          <p:cNvGrpSpPr/>
          <p:nvPr/>
        </p:nvGrpSpPr>
        <p:grpSpPr>
          <a:xfrm>
            <a:off x="3042478" y="1316179"/>
            <a:ext cx="2624031" cy="720439"/>
            <a:chOff x="680" y="1517005"/>
            <a:chExt cx="2964412" cy="999125"/>
          </a:xfrm>
        </p:grpSpPr>
        <p:sp>
          <p:nvSpPr>
            <p:cNvPr id="7" name="Rectángulo 6">
              <a:extLst>
                <a:ext uri="{FF2B5EF4-FFF2-40B4-BE49-F238E27FC236}">
                  <a16:creationId xmlns:a16="http://schemas.microsoft.com/office/drawing/2014/main" id="{4D151F60-4D9E-4E6F-8514-E74CCE6C62C1}"/>
                </a:ext>
              </a:extLst>
            </p:cNvPr>
            <p:cNvSpPr/>
            <p:nvPr/>
          </p:nvSpPr>
          <p:spPr>
            <a:xfrm>
              <a:off x="680" y="1517005"/>
              <a:ext cx="2964412" cy="999125"/>
            </a:xfrm>
            <a:prstGeom prst="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CuadroTexto 7">
              <a:extLst>
                <a:ext uri="{FF2B5EF4-FFF2-40B4-BE49-F238E27FC236}">
                  <a16:creationId xmlns:a16="http://schemas.microsoft.com/office/drawing/2014/main" id="{47C2150D-02E4-4E39-A469-9DF48B79AEAD}"/>
                </a:ext>
              </a:extLst>
            </p:cNvPr>
            <p:cNvSpPr txBox="1"/>
            <p:nvPr/>
          </p:nvSpPr>
          <p:spPr>
            <a:xfrm>
              <a:off x="680" y="1517005"/>
              <a:ext cx="2964412" cy="999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C" sz="2400" kern="1200" dirty="0"/>
                <a:t>Repetibilidad</a:t>
              </a:r>
            </a:p>
          </p:txBody>
        </p:sp>
      </p:grpSp>
      <p:pic>
        <p:nvPicPr>
          <p:cNvPr id="18" name="Picture 4" descr="Resultado de imagen para precision y exactitud">
            <a:extLst>
              <a:ext uri="{FF2B5EF4-FFF2-40B4-BE49-F238E27FC236}">
                <a16:creationId xmlns:a16="http://schemas.microsoft.com/office/drawing/2014/main" id="{E2A3C2C2-4D29-42BC-8F89-2B30D52561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09" t="-4286" r="55489" b="57464"/>
          <a:stretch/>
        </p:blipFill>
        <p:spPr bwMode="auto">
          <a:xfrm>
            <a:off x="1523665" y="1632943"/>
            <a:ext cx="1429708" cy="141143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upo 21">
            <a:extLst>
              <a:ext uri="{FF2B5EF4-FFF2-40B4-BE49-F238E27FC236}">
                <a16:creationId xmlns:a16="http://schemas.microsoft.com/office/drawing/2014/main" id="{67E3E8FE-E548-451D-93B6-229934C227CE}"/>
              </a:ext>
            </a:extLst>
          </p:cNvPr>
          <p:cNvGrpSpPr/>
          <p:nvPr/>
        </p:nvGrpSpPr>
        <p:grpSpPr>
          <a:xfrm>
            <a:off x="4364914" y="3332860"/>
            <a:ext cx="3040240" cy="848982"/>
            <a:chOff x="2473870" y="4915546"/>
            <a:chExt cx="3040240" cy="848982"/>
          </a:xfrm>
        </p:grpSpPr>
        <p:sp>
          <p:nvSpPr>
            <p:cNvPr id="16" name="Rectángulo: esquinas diagonales cortadas 15">
              <a:extLst>
                <a:ext uri="{FF2B5EF4-FFF2-40B4-BE49-F238E27FC236}">
                  <a16:creationId xmlns:a16="http://schemas.microsoft.com/office/drawing/2014/main" id="{B498A694-8772-4FF3-B8AC-DB3A3496A49C}"/>
                </a:ext>
              </a:extLst>
            </p:cNvPr>
            <p:cNvSpPr/>
            <p:nvPr/>
          </p:nvSpPr>
          <p:spPr>
            <a:xfrm>
              <a:off x="2473870" y="4915546"/>
              <a:ext cx="3040240" cy="848982"/>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21" name="Rectángulo 20">
                  <a:extLst>
                    <a:ext uri="{FF2B5EF4-FFF2-40B4-BE49-F238E27FC236}">
                      <a16:creationId xmlns:a16="http://schemas.microsoft.com/office/drawing/2014/main" id="{CB22A71D-C07C-4153-9785-7F915B129241}"/>
                    </a:ext>
                  </a:extLst>
                </p:cNvPr>
                <p:cNvSpPr/>
                <p:nvPr/>
              </p:nvSpPr>
              <p:spPr>
                <a:xfrm>
                  <a:off x="3096253" y="5122567"/>
                  <a:ext cx="1750992" cy="4069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𝑅𝑃</m:t>
                            </m:r>
                          </m:e>
                          <m:sub>
                            <m:r>
                              <a:rPr lang="es-EC" sz="2000" i="1">
                                <a:latin typeface="Cambria Math" panose="02040503050406030204" pitchFamily="18" charset="0"/>
                              </a:rPr>
                              <m:t>𝑙</m:t>
                            </m:r>
                          </m:sub>
                        </m:sSub>
                        <m:r>
                          <a:rPr lang="es-EC" sz="2000" i="0">
                            <a:latin typeface="Cambria Math" panose="02040503050406030204" pitchFamily="18" charset="0"/>
                          </a:rPr>
                          <m:t>=</m:t>
                        </m:r>
                        <m:acc>
                          <m:accPr>
                            <m:chr m:val="̅"/>
                            <m:ctrlPr>
                              <a:rPr lang="es-EC" sz="2000" i="1">
                                <a:latin typeface="Cambria Math" panose="02040503050406030204" pitchFamily="18" charset="0"/>
                              </a:rPr>
                            </m:ctrlPr>
                          </m:accPr>
                          <m:e>
                            <m:r>
                              <a:rPr lang="es-EC" sz="2000" i="1">
                                <a:latin typeface="Cambria Math" panose="02040503050406030204" pitchFamily="18" charset="0"/>
                              </a:rPr>
                              <m:t>𝑙</m:t>
                            </m:r>
                          </m:e>
                        </m:acc>
                        <m:r>
                          <a:rPr lang="es-EC" sz="2000" i="0">
                            <a:latin typeface="Cambria Math" panose="02040503050406030204" pitchFamily="18" charset="0"/>
                          </a:rPr>
                          <m:t>+3 </m:t>
                        </m:r>
                        <m:sSub>
                          <m:sSubPr>
                            <m:ctrlPr>
                              <a:rPr lang="es-EC" sz="2000" i="1">
                                <a:latin typeface="Cambria Math" panose="02040503050406030204" pitchFamily="18" charset="0"/>
                              </a:rPr>
                            </m:ctrlPr>
                          </m:sSubPr>
                          <m:e>
                            <m:r>
                              <a:rPr lang="es-EC" sz="2000" i="1">
                                <a:latin typeface="Cambria Math" panose="02040503050406030204" pitchFamily="18" charset="0"/>
                              </a:rPr>
                              <m:t>𝑆</m:t>
                            </m:r>
                          </m:e>
                          <m:sub>
                            <m:r>
                              <a:rPr lang="es-EC" sz="2000" i="1">
                                <a:latin typeface="Cambria Math" panose="02040503050406030204" pitchFamily="18" charset="0"/>
                              </a:rPr>
                              <m:t>𝑙</m:t>
                            </m:r>
                          </m:sub>
                        </m:sSub>
                      </m:oMath>
                    </m:oMathPara>
                  </a14:m>
                  <a:endParaRPr lang="es-EC" sz="2000" dirty="0"/>
                </a:p>
              </p:txBody>
            </p:sp>
          </mc:Choice>
          <mc:Fallback xmlns="">
            <p:sp>
              <p:nvSpPr>
                <p:cNvPr id="21" name="Rectángulo 20">
                  <a:extLst>
                    <a:ext uri="{FF2B5EF4-FFF2-40B4-BE49-F238E27FC236}">
                      <a16:creationId xmlns:a16="http://schemas.microsoft.com/office/drawing/2014/main" id="{CB22A71D-C07C-4153-9785-7F915B129241}"/>
                    </a:ext>
                  </a:extLst>
                </p:cNvPr>
                <p:cNvSpPr>
                  <a:spLocks noRot="1" noChangeAspect="1" noMove="1" noResize="1" noEditPoints="1" noAdjustHandles="1" noChangeArrowheads="1" noChangeShapeType="1" noTextEdit="1"/>
                </p:cNvSpPr>
                <p:nvPr/>
              </p:nvSpPr>
              <p:spPr>
                <a:xfrm>
                  <a:off x="3096253" y="5122567"/>
                  <a:ext cx="1750992" cy="406971"/>
                </a:xfrm>
                <a:prstGeom prst="rect">
                  <a:avLst/>
                </a:prstGeom>
                <a:blipFill>
                  <a:blip r:embed="rId7"/>
                  <a:stretch>
                    <a:fillRect b="-1515"/>
                  </a:stretch>
                </a:blipFill>
              </p:spPr>
              <p:txBody>
                <a:bodyPr/>
                <a:lstStyle/>
                <a:p>
                  <a:r>
                    <a:rPr lang="es-EC">
                      <a:noFill/>
                    </a:rPr>
                    <a:t> </a:t>
                  </a:r>
                </a:p>
              </p:txBody>
            </p:sp>
          </mc:Fallback>
        </mc:AlternateContent>
      </p:grpSp>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6EDF3116-41DB-4F96-A579-873869716F46}"/>
                  </a:ext>
                </a:extLst>
              </p:cNvPr>
              <p:cNvSpPr/>
              <p:nvPr/>
            </p:nvSpPr>
            <p:spPr>
              <a:xfrm>
                <a:off x="2773163" y="4545127"/>
                <a:ext cx="1581330" cy="6799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C" i="1">
                              <a:latin typeface="Cambria Math" panose="02040503050406030204" pitchFamily="18" charset="0"/>
                            </a:rPr>
                          </m:ctrlPr>
                        </m:accPr>
                        <m:e>
                          <m:r>
                            <a:rPr lang="es-EC" i="1">
                              <a:latin typeface="Cambria Math" panose="02040503050406030204" pitchFamily="18" charset="0"/>
                            </a:rPr>
                            <m:t>𝑙</m:t>
                          </m:r>
                        </m:e>
                      </m:acc>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1">
                              <a:latin typeface="Cambria Math" panose="02040503050406030204" pitchFamily="18" charset="0"/>
                            </a:rPr>
                            <m:t>𝑛</m:t>
                          </m:r>
                        </m:den>
                      </m:f>
                      <m:nary>
                        <m:naryPr>
                          <m:chr m:val="∑"/>
                          <m:limLoc m:val="subSup"/>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𝑛</m:t>
                          </m:r>
                        </m:sup>
                        <m:e>
                          <m:sSub>
                            <m:sSubPr>
                              <m:ctrlPr>
                                <a:rPr lang="es-EC" i="1">
                                  <a:latin typeface="Cambria Math" panose="02040503050406030204" pitchFamily="18" charset="0"/>
                                </a:rPr>
                              </m:ctrlPr>
                            </m:sSubPr>
                            <m:e>
                              <m:r>
                                <a:rPr lang="es-EC" i="1">
                                  <a:latin typeface="Cambria Math" panose="02040503050406030204" pitchFamily="18" charset="0"/>
                                </a:rPr>
                                <m:t>𝑙</m:t>
                              </m:r>
                            </m:e>
                            <m:sub>
                              <m:r>
                                <a:rPr lang="es-EC" i="1">
                                  <a:latin typeface="Cambria Math" panose="02040503050406030204" pitchFamily="18" charset="0"/>
                                </a:rPr>
                                <m:t>𝑗</m:t>
                              </m:r>
                            </m:sub>
                          </m:sSub>
                        </m:e>
                      </m:nary>
                    </m:oMath>
                  </m:oMathPara>
                </a14:m>
                <a:endParaRPr lang="es-EC" dirty="0"/>
              </a:p>
            </p:txBody>
          </p:sp>
        </mc:Choice>
        <mc:Fallback xmlns="">
          <p:sp>
            <p:nvSpPr>
              <p:cNvPr id="23" name="Rectángulo 22">
                <a:extLst>
                  <a:ext uri="{FF2B5EF4-FFF2-40B4-BE49-F238E27FC236}">
                    <a16:creationId xmlns:a16="http://schemas.microsoft.com/office/drawing/2014/main" id="{6EDF3116-41DB-4F96-A579-873869716F46}"/>
                  </a:ext>
                </a:extLst>
              </p:cNvPr>
              <p:cNvSpPr>
                <a:spLocks noRot="1" noChangeAspect="1" noMove="1" noResize="1" noEditPoints="1" noAdjustHandles="1" noChangeArrowheads="1" noChangeShapeType="1" noTextEdit="1"/>
              </p:cNvSpPr>
              <p:nvPr/>
            </p:nvSpPr>
            <p:spPr>
              <a:xfrm>
                <a:off x="2773163" y="4545127"/>
                <a:ext cx="1581330" cy="679930"/>
              </a:xfrm>
              <a:prstGeom prst="rect">
                <a:avLst/>
              </a:prstGeom>
              <a:blipFill>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7F0FC703-9274-4D1C-9BBF-67E98AE7E28E}"/>
                  </a:ext>
                </a:extLst>
              </p:cNvPr>
              <p:cNvSpPr/>
              <p:nvPr/>
            </p:nvSpPr>
            <p:spPr>
              <a:xfrm>
                <a:off x="1730508" y="5463194"/>
                <a:ext cx="4132285" cy="6560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𝑙</m:t>
                          </m:r>
                        </m:e>
                        <m:sub>
                          <m:r>
                            <a:rPr lang="es-EC" i="1">
                              <a:latin typeface="Cambria Math" panose="02040503050406030204" pitchFamily="18" charset="0"/>
                            </a:rPr>
                            <m:t>𝑗</m:t>
                          </m:r>
                        </m:sub>
                      </m:sSub>
                      <m:r>
                        <a:rPr lang="es-EC" i="0">
                          <a:latin typeface="Cambria Math" panose="02040503050406030204" pitchFamily="18" charset="0"/>
                        </a:rPr>
                        <m:t>=</m:t>
                      </m:r>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𝑗</m:t>
                                      </m:r>
                                    </m:sub>
                                  </m:sSub>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𝑥</m:t>
                                      </m:r>
                                    </m:e>
                                  </m:acc>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𝑗</m:t>
                                      </m:r>
                                    </m:sub>
                                  </m:sSub>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𝑦</m:t>
                                      </m:r>
                                    </m:e>
                                  </m:acc>
                                </m:e>
                              </m:d>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𝑧</m:t>
                                      </m:r>
                                    </m:e>
                                    <m:sub>
                                      <m:r>
                                        <a:rPr lang="es-EC" i="1">
                                          <a:latin typeface="Cambria Math" panose="02040503050406030204" pitchFamily="18" charset="0"/>
                                        </a:rPr>
                                        <m:t>𝑗</m:t>
                                      </m:r>
                                    </m:sub>
                                  </m:sSub>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𝑧</m:t>
                                      </m:r>
                                    </m:e>
                                  </m:acc>
                                </m:e>
                              </m:d>
                            </m:e>
                            <m:sup>
                              <m:r>
                                <a:rPr lang="es-EC" i="0">
                                  <a:latin typeface="Cambria Math" panose="02040503050406030204" pitchFamily="18" charset="0"/>
                                </a:rPr>
                                <m:t>2</m:t>
                              </m:r>
                            </m:sup>
                          </m:sSup>
                        </m:e>
                      </m:rad>
                    </m:oMath>
                  </m:oMathPara>
                </a14:m>
                <a:endParaRPr lang="es-EC" dirty="0"/>
              </a:p>
            </p:txBody>
          </p:sp>
        </mc:Choice>
        <mc:Fallback xmlns="">
          <p:sp>
            <p:nvSpPr>
              <p:cNvPr id="24" name="Rectángulo 23">
                <a:extLst>
                  <a:ext uri="{FF2B5EF4-FFF2-40B4-BE49-F238E27FC236}">
                    <a16:creationId xmlns:a16="http://schemas.microsoft.com/office/drawing/2014/main" id="{7F0FC703-9274-4D1C-9BBF-67E98AE7E28E}"/>
                  </a:ext>
                </a:extLst>
              </p:cNvPr>
              <p:cNvSpPr>
                <a:spLocks noRot="1" noChangeAspect="1" noMove="1" noResize="1" noEditPoints="1" noAdjustHandles="1" noChangeArrowheads="1" noChangeShapeType="1" noTextEdit="1"/>
              </p:cNvSpPr>
              <p:nvPr/>
            </p:nvSpPr>
            <p:spPr>
              <a:xfrm>
                <a:off x="1730508" y="5463194"/>
                <a:ext cx="4132285" cy="656013"/>
              </a:xfrm>
              <a:prstGeom prst="rect">
                <a:avLst/>
              </a:prstGeom>
              <a:blipFill>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4F63E63E-BEAF-4F0B-A176-D5436E34292B}"/>
                  </a:ext>
                </a:extLst>
              </p:cNvPr>
              <p:cNvSpPr/>
              <p:nvPr/>
            </p:nvSpPr>
            <p:spPr>
              <a:xfrm>
                <a:off x="5626257" y="4429742"/>
                <a:ext cx="2178224"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𝑙</m:t>
                          </m:r>
                        </m:sub>
                      </m:sSub>
                      <m:r>
                        <a:rPr lang="es-EC" i="0">
                          <a:latin typeface="Cambria Math" panose="02040503050406030204" pitchFamily="18" charset="0"/>
                        </a:rPr>
                        <m:t>=</m:t>
                      </m:r>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nary>
                                <m:naryPr>
                                  <m:chr m:val="∑"/>
                                  <m:limLoc m:val="subSup"/>
                                  <m:ctrlPr>
                                    <a:rPr lang="es-EC" i="1">
                                      <a:latin typeface="Cambria Math" panose="02040503050406030204" pitchFamily="18" charset="0"/>
                                    </a:rPr>
                                  </m:ctrlPr>
                                </m:naryPr>
                                <m:sub>
                                  <m:r>
                                    <a:rPr lang="es-EC" i="1">
                                      <a:latin typeface="Cambria Math" panose="02040503050406030204" pitchFamily="18" charset="0"/>
                                    </a:rPr>
                                    <m:t>𝑗</m:t>
                                  </m:r>
                                  <m:r>
                                    <a:rPr lang="es-EC" i="0">
                                      <a:latin typeface="Cambria Math" panose="02040503050406030204" pitchFamily="18" charset="0"/>
                                    </a:rPr>
                                    <m:t>=1</m:t>
                                  </m:r>
                                </m:sub>
                                <m:sup>
                                  <m:r>
                                    <a:rPr lang="es-EC" i="1">
                                      <a:latin typeface="Cambria Math" panose="02040503050406030204" pitchFamily="18" charset="0"/>
                                    </a:rPr>
                                    <m:t>𝑛</m:t>
                                  </m:r>
                                </m:sup>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𝑙</m:t>
                                              </m:r>
                                            </m:e>
                                            <m:sub>
                                              <m:r>
                                                <a:rPr lang="es-EC" i="1">
                                                  <a:latin typeface="Cambria Math" panose="02040503050406030204" pitchFamily="18" charset="0"/>
                                                </a:rPr>
                                                <m:t>𝑗</m:t>
                                              </m:r>
                                            </m:sub>
                                          </m:sSub>
                                          <m:r>
                                            <a:rPr lang="es-EC" i="0">
                                              <a:latin typeface="Cambria Math" panose="02040503050406030204" pitchFamily="18" charset="0"/>
                                            </a:rPr>
                                            <m:t>−</m:t>
                                          </m:r>
                                          <m:acc>
                                            <m:accPr>
                                              <m:chr m:val="̅"/>
                                              <m:ctrlPr>
                                                <a:rPr lang="es-EC" i="1">
                                                  <a:latin typeface="Cambria Math" panose="02040503050406030204" pitchFamily="18" charset="0"/>
                                                </a:rPr>
                                              </m:ctrlPr>
                                            </m:accPr>
                                            <m:e>
                                              <m:r>
                                                <a:rPr lang="es-EC" i="1">
                                                  <a:latin typeface="Cambria Math" panose="02040503050406030204" pitchFamily="18" charset="0"/>
                                                </a:rPr>
                                                <m:t>𝑙</m:t>
                                              </m:r>
                                            </m:e>
                                          </m:acc>
                                        </m:e>
                                      </m:d>
                                    </m:e>
                                    <m:sup>
                                      <m:r>
                                        <a:rPr lang="es-EC" i="0">
                                          <a:latin typeface="Cambria Math" panose="02040503050406030204" pitchFamily="18" charset="0"/>
                                        </a:rPr>
                                        <m:t>2</m:t>
                                      </m:r>
                                    </m:sup>
                                  </m:sSup>
                                </m:e>
                              </m:nary>
                            </m:num>
                            <m:den>
                              <m:r>
                                <a:rPr lang="es-EC" i="1">
                                  <a:latin typeface="Cambria Math" panose="02040503050406030204" pitchFamily="18" charset="0"/>
                                </a:rPr>
                                <m:t>𝑛</m:t>
                              </m:r>
                              <m:r>
                                <a:rPr lang="es-EC" i="0">
                                  <a:latin typeface="Cambria Math" panose="02040503050406030204" pitchFamily="18" charset="0"/>
                                </a:rPr>
                                <m:t>−1</m:t>
                              </m:r>
                            </m:den>
                          </m:f>
                        </m:e>
                      </m:rad>
                    </m:oMath>
                  </m:oMathPara>
                </a14:m>
                <a:endParaRPr lang="es-EC" dirty="0"/>
              </a:p>
            </p:txBody>
          </p:sp>
        </mc:Choice>
        <mc:Fallback xmlns="">
          <p:sp>
            <p:nvSpPr>
              <p:cNvPr id="25" name="Rectángulo 24">
                <a:extLst>
                  <a:ext uri="{FF2B5EF4-FFF2-40B4-BE49-F238E27FC236}">
                    <a16:creationId xmlns:a16="http://schemas.microsoft.com/office/drawing/2014/main" id="{4F63E63E-BEAF-4F0B-A176-D5436E34292B}"/>
                  </a:ext>
                </a:extLst>
              </p:cNvPr>
              <p:cNvSpPr>
                <a:spLocks noRot="1" noChangeAspect="1" noMove="1" noResize="1" noEditPoints="1" noAdjustHandles="1" noChangeArrowheads="1" noChangeShapeType="1" noTextEdit="1"/>
              </p:cNvSpPr>
              <p:nvPr/>
            </p:nvSpPr>
            <p:spPr>
              <a:xfrm>
                <a:off x="5626257" y="4429742"/>
                <a:ext cx="2178224" cy="910699"/>
              </a:xfrm>
              <a:prstGeom prst="rect">
                <a:avLst/>
              </a:prstGeom>
              <a:blipFill>
                <a:blip r:embed="rId10"/>
                <a:stretch>
                  <a:fillRect/>
                </a:stretch>
              </a:blipFill>
            </p:spPr>
            <p:txBody>
              <a:bodyPr/>
              <a:lstStyle/>
              <a:p>
                <a:r>
                  <a:rPr lang="es-EC">
                    <a:noFill/>
                  </a:rPr>
                  <a:t> </a:t>
                </a:r>
              </a:p>
            </p:txBody>
          </p:sp>
        </mc:Fallback>
      </mc:AlternateContent>
      <p:pic>
        <p:nvPicPr>
          <p:cNvPr id="20" name="Imagen 19">
            <a:extLst>
              <a:ext uri="{FF2B5EF4-FFF2-40B4-BE49-F238E27FC236}">
                <a16:creationId xmlns:a16="http://schemas.microsoft.com/office/drawing/2014/main" id="{69A8104B-EE87-4AF0-B8AB-ECCF8E1E88A3}"/>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8225674" y="710409"/>
            <a:ext cx="3883926" cy="2586209"/>
          </a:xfrm>
          <a:prstGeom prst="rect">
            <a:avLst/>
          </a:prstGeom>
          <a:noFill/>
        </p:spPr>
      </p:pic>
      <p:pic>
        <p:nvPicPr>
          <p:cNvPr id="27" name="Imagen 26">
            <a:extLst>
              <a:ext uri="{FF2B5EF4-FFF2-40B4-BE49-F238E27FC236}">
                <a16:creationId xmlns:a16="http://schemas.microsoft.com/office/drawing/2014/main" id="{E2287127-5A9B-4AB4-A3ED-C54C5D70459C}"/>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8225674" y="3429000"/>
            <a:ext cx="3883926" cy="1958581"/>
          </a:xfrm>
          <a:prstGeom prst="rect">
            <a:avLst/>
          </a:prstGeom>
          <a:noFill/>
        </p:spPr>
      </p:pic>
    </p:spTree>
    <p:extLst>
      <p:ext uri="{BB962C8B-B14F-4D97-AF65-F5344CB8AC3E}">
        <p14:creationId xmlns:p14="http://schemas.microsoft.com/office/powerpoint/2010/main" val="1887011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4904504" y="186544"/>
            <a:ext cx="5401393" cy="1046028"/>
          </a:xfrm>
        </p:spPr>
        <p:txBody>
          <a:bodyPr>
            <a:noAutofit/>
          </a:bodyPr>
          <a:lstStyle/>
          <a:p>
            <a:pPr algn="r"/>
            <a:r>
              <a:rPr lang="es-EC" sz="3200" b="1" dirty="0"/>
              <a:t>Resultados de teleoperación mediante esqueletización</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pic>
        <p:nvPicPr>
          <p:cNvPr id="6" name="Imagen 5">
            <a:extLst>
              <a:ext uri="{FF2B5EF4-FFF2-40B4-BE49-F238E27FC236}">
                <a16:creationId xmlns:a16="http://schemas.microsoft.com/office/drawing/2014/main" id="{E1B388D5-D116-4332-AF9C-E417C2DE455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610" y="249875"/>
            <a:ext cx="2866009" cy="2149641"/>
          </a:xfrm>
          <a:prstGeom prst="rect">
            <a:avLst/>
          </a:prstGeom>
          <a:noFill/>
          <a:ln>
            <a:noFill/>
          </a:ln>
        </p:spPr>
      </p:pic>
      <p:pic>
        <p:nvPicPr>
          <p:cNvPr id="7" name="Imagen 6">
            <a:extLst>
              <a:ext uri="{FF2B5EF4-FFF2-40B4-BE49-F238E27FC236}">
                <a16:creationId xmlns:a16="http://schemas.microsoft.com/office/drawing/2014/main" id="{EC70787D-69FD-402E-8FD1-597B91DE381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6609" y="2399516"/>
            <a:ext cx="2866009" cy="2149246"/>
          </a:xfrm>
          <a:prstGeom prst="rect">
            <a:avLst/>
          </a:prstGeom>
          <a:noFill/>
          <a:ln>
            <a:noFill/>
          </a:ln>
        </p:spPr>
      </p:pic>
      <p:pic>
        <p:nvPicPr>
          <p:cNvPr id="8" name="Imagen 7">
            <a:extLst>
              <a:ext uri="{FF2B5EF4-FFF2-40B4-BE49-F238E27FC236}">
                <a16:creationId xmlns:a16="http://schemas.microsoft.com/office/drawing/2014/main" id="{53BA7F01-631D-485A-9CCD-75FFAF980C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609" y="4548762"/>
            <a:ext cx="2866009" cy="2149376"/>
          </a:xfrm>
          <a:prstGeom prst="rect">
            <a:avLst/>
          </a:prstGeom>
          <a:noFill/>
          <a:ln>
            <a:noFill/>
          </a:ln>
        </p:spPr>
      </p:pic>
      <p:pic>
        <p:nvPicPr>
          <p:cNvPr id="9" name="Imagen 8">
            <a:extLst>
              <a:ext uri="{FF2B5EF4-FFF2-40B4-BE49-F238E27FC236}">
                <a16:creationId xmlns:a16="http://schemas.microsoft.com/office/drawing/2014/main" id="{C06FD80E-4971-4701-B86A-7B7B1605787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2621" y="1325038"/>
            <a:ext cx="2866009" cy="2149899"/>
          </a:xfrm>
          <a:prstGeom prst="rect">
            <a:avLst/>
          </a:prstGeom>
          <a:noFill/>
          <a:ln>
            <a:noFill/>
          </a:ln>
        </p:spPr>
      </p:pic>
      <p:pic>
        <p:nvPicPr>
          <p:cNvPr id="10" name="Imagen 9">
            <a:extLst>
              <a:ext uri="{FF2B5EF4-FFF2-40B4-BE49-F238E27FC236}">
                <a16:creationId xmlns:a16="http://schemas.microsoft.com/office/drawing/2014/main" id="{02DBEF99-A9D9-4B26-A31A-B67D648B4813}"/>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22620" y="3474676"/>
            <a:ext cx="2866009" cy="2149899"/>
          </a:xfrm>
          <a:prstGeom prst="rect">
            <a:avLst/>
          </a:prstGeom>
          <a:noFill/>
          <a:ln>
            <a:noFill/>
          </a:ln>
        </p:spPr>
      </p:pic>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id="{751973E2-C689-431A-82BD-19D6F9BD464D}"/>
                  </a:ext>
                </a:extLst>
              </p:cNvPr>
              <p:cNvGraphicFramePr>
                <a:graphicFrameLocks noGrp="1"/>
              </p:cNvGraphicFramePr>
              <p:nvPr>
                <p:extLst>
                  <p:ext uri="{D42A27DB-BD31-4B8C-83A1-F6EECF244321}">
                    <p14:modId xmlns:p14="http://schemas.microsoft.com/office/powerpoint/2010/main" val="3069059987"/>
                  </p:ext>
                </p:extLst>
              </p:nvPr>
            </p:nvGraphicFramePr>
            <p:xfrm>
              <a:off x="8139153" y="1353776"/>
              <a:ext cx="2902927" cy="2316480"/>
            </p:xfrm>
            <a:graphic>
              <a:graphicData uri="http://schemas.openxmlformats.org/drawingml/2006/table">
                <a:tbl>
                  <a:tblPr firstRow="1" firstCol="1" bandRow="1">
                    <a:tableStyleId>{21E4AEA4-8DFA-4A89-87EB-49C32662AFE0}</a:tableStyleId>
                  </a:tblPr>
                  <a:tblGrid>
                    <a:gridCol w="886330">
                      <a:extLst>
                        <a:ext uri="{9D8B030D-6E8A-4147-A177-3AD203B41FA5}">
                          <a16:colId xmlns:a16="http://schemas.microsoft.com/office/drawing/2014/main" val="3782516629"/>
                        </a:ext>
                      </a:extLst>
                    </a:gridCol>
                    <a:gridCol w="963651">
                      <a:extLst>
                        <a:ext uri="{9D8B030D-6E8A-4147-A177-3AD203B41FA5}">
                          <a16:colId xmlns:a16="http://schemas.microsoft.com/office/drawing/2014/main" val="3307863432"/>
                        </a:ext>
                      </a:extLst>
                    </a:gridCol>
                    <a:gridCol w="1052946">
                      <a:extLst>
                        <a:ext uri="{9D8B030D-6E8A-4147-A177-3AD203B41FA5}">
                          <a16:colId xmlns:a16="http://schemas.microsoft.com/office/drawing/2014/main" val="2685566164"/>
                        </a:ext>
                      </a:extLst>
                    </a:gridCol>
                  </a:tblGrid>
                  <a:tr h="0">
                    <a:tc>
                      <a:txBody>
                        <a:bodyPr/>
                        <a:lstStyle/>
                        <a:p>
                          <a:pPr marR="30480" indent="5715" algn="ctr">
                            <a:lnSpc>
                              <a:spcPct val="100000"/>
                            </a:lnSpc>
                            <a:spcAft>
                              <a:spcPts val="30"/>
                            </a:spcAft>
                          </a:pPr>
                          <a:r>
                            <a:rPr lang="es-EC" sz="1600" dirty="0">
                              <a:effectLst/>
                            </a:rPr>
                            <a:t>Pose de prueba</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R="30480" indent="5715" algn="ctr">
                            <a:lnSpc>
                              <a:spcPct val="100000"/>
                            </a:lnSpc>
                            <a:spcAft>
                              <a:spcPts val="30"/>
                            </a:spcAft>
                          </a:pPr>
                          <a14:m>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𝑨𝑷</m:t>
                                  </m:r>
                                </m:e>
                                <m:sub>
                                  <m:r>
                                    <a:rPr lang="es-EC" sz="1600">
                                      <a:effectLst/>
                                      <a:latin typeface="Cambria Math" panose="02040503050406030204" pitchFamily="18" charset="0"/>
                                    </a:rPr>
                                    <m:t>𝑷</m:t>
                                  </m:r>
                                </m:sub>
                              </m:sSub>
                            </m:oMath>
                          </a14:m>
                          <a:r>
                            <a:rPr lang="es-EC" sz="1600" dirty="0">
                              <a:effectLst/>
                            </a:rPr>
                            <a:t> (mm)</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R="30480" indent="5715" algn="ctr">
                            <a:lnSpc>
                              <a:spcPct val="100000"/>
                            </a:lnSpc>
                            <a:spcAft>
                              <a:spcPts val="30"/>
                            </a:spcAft>
                          </a:pPr>
                          <a14:m>
                            <m:oMath xmlns:m="http://schemas.openxmlformats.org/officeDocument/2006/math">
                              <m:sSub>
                                <m:sSubPr>
                                  <m:ctrlPr>
                                    <a:rPr lang="es-EC" sz="1600" i="1">
                                      <a:effectLst/>
                                      <a:latin typeface="Cambria Math" panose="02040503050406030204" pitchFamily="18" charset="0"/>
                                    </a:rPr>
                                  </m:ctrlPr>
                                </m:sSubPr>
                                <m:e>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𝑨𝑷</m:t>
                                      </m:r>
                                    </m:e>
                                  </m:acc>
                                </m:e>
                                <m:sub>
                                  <m:r>
                                    <a:rPr lang="es-EC" sz="1600">
                                      <a:effectLst/>
                                      <a:latin typeface="Cambria Math" panose="02040503050406030204" pitchFamily="18" charset="0"/>
                                    </a:rPr>
                                    <m:t>𝑷</m:t>
                                  </m:r>
                                </m:sub>
                              </m:sSub>
                            </m:oMath>
                          </a14:m>
                          <a:r>
                            <a:rPr lang="es-EC" sz="1600" dirty="0">
                              <a:effectLst/>
                            </a:rPr>
                            <a:t> (mm)</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325816026"/>
                      </a:ext>
                    </a:extLst>
                  </a:tr>
                  <a:tr h="0">
                    <a:tc>
                      <a:txBody>
                        <a:bodyPr/>
                        <a:lstStyle/>
                        <a:p>
                          <a:pPr marR="30480" indent="5715" algn="ctr">
                            <a:lnSpc>
                              <a:spcPct val="150000"/>
                            </a:lnSpc>
                            <a:spcAft>
                              <a:spcPts val="30"/>
                            </a:spcAft>
                          </a:pPr>
                          <a:r>
                            <a:rPr lang="es-EC" sz="1600">
                              <a:effectLst/>
                            </a:rPr>
                            <a:t>1</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9.15</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5">
                      <a:txBody>
                        <a:bodyPr/>
                        <a:lstStyle/>
                        <a:p>
                          <a:pPr marR="30480" indent="5715" algn="ctr">
                            <a:lnSpc>
                              <a:spcPct val="150000"/>
                            </a:lnSpc>
                            <a:spcAft>
                              <a:spcPts val="30"/>
                            </a:spcAft>
                          </a:pPr>
                          <a:r>
                            <a:rPr lang="es-EC" sz="2400" b="1" dirty="0">
                              <a:effectLst/>
                            </a:rPr>
                            <a:t>7.88</a:t>
                          </a:r>
                          <a:endParaRPr lang="es-EC"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8361301"/>
                      </a:ext>
                    </a:extLst>
                  </a:tr>
                  <a:tr h="0">
                    <a:tc>
                      <a:txBody>
                        <a:bodyPr/>
                        <a:lstStyle/>
                        <a:p>
                          <a:pPr marR="30480" indent="5715" algn="ctr">
                            <a:lnSpc>
                              <a:spcPct val="150000"/>
                            </a:lnSpc>
                            <a:spcAft>
                              <a:spcPts val="30"/>
                            </a:spcAft>
                          </a:pPr>
                          <a:r>
                            <a:rPr lang="es-EC" sz="1600">
                              <a:effectLst/>
                            </a:rPr>
                            <a:t>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10.06</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3095131133"/>
                      </a:ext>
                    </a:extLst>
                  </a:tr>
                  <a:tr h="0">
                    <a:tc>
                      <a:txBody>
                        <a:bodyPr/>
                        <a:lstStyle/>
                        <a:p>
                          <a:pPr marR="30480" indent="5715" algn="ctr">
                            <a:lnSpc>
                              <a:spcPct val="150000"/>
                            </a:lnSpc>
                            <a:spcAft>
                              <a:spcPts val="30"/>
                            </a:spcAft>
                          </a:pPr>
                          <a:r>
                            <a:rPr lang="es-EC" sz="1600">
                              <a:effectLst/>
                            </a:rPr>
                            <a:t>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10.57</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4021634656"/>
                      </a:ext>
                    </a:extLst>
                  </a:tr>
                  <a:tr h="0">
                    <a:tc>
                      <a:txBody>
                        <a:bodyPr/>
                        <a:lstStyle/>
                        <a:p>
                          <a:pPr marR="30480" indent="5715" algn="ctr">
                            <a:lnSpc>
                              <a:spcPct val="150000"/>
                            </a:lnSpc>
                            <a:spcAft>
                              <a:spcPts val="30"/>
                            </a:spcAft>
                          </a:pPr>
                          <a:r>
                            <a:rPr lang="es-EC" sz="1600">
                              <a:effectLst/>
                            </a:rPr>
                            <a:t>4</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7.42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3393984814"/>
                      </a:ext>
                    </a:extLst>
                  </a:tr>
                  <a:tr h="0">
                    <a:tc>
                      <a:txBody>
                        <a:bodyPr/>
                        <a:lstStyle/>
                        <a:p>
                          <a:pPr marR="30480" indent="5715" algn="ctr">
                            <a:lnSpc>
                              <a:spcPct val="150000"/>
                            </a:lnSpc>
                            <a:spcAft>
                              <a:spcPts val="30"/>
                            </a:spcAft>
                          </a:pPr>
                          <a:r>
                            <a:rPr lang="es-EC" sz="1600">
                              <a:effectLst/>
                            </a:rPr>
                            <a:t>5</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effectLst/>
                            </a:rPr>
                            <a:t>2.22</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4027786992"/>
                      </a:ext>
                    </a:extLst>
                  </a:tr>
                </a:tbl>
              </a:graphicData>
            </a:graphic>
          </p:graphicFrame>
        </mc:Choice>
        <mc:Fallback xmlns="">
          <p:graphicFrame>
            <p:nvGraphicFramePr>
              <p:cNvPr id="4" name="Tabla 3">
                <a:extLst>
                  <a:ext uri="{FF2B5EF4-FFF2-40B4-BE49-F238E27FC236}">
                    <a16:creationId xmlns:a16="http://schemas.microsoft.com/office/drawing/2014/main" id="{751973E2-C689-431A-82BD-19D6F9BD464D}"/>
                  </a:ext>
                </a:extLst>
              </p:cNvPr>
              <p:cNvGraphicFramePr>
                <a:graphicFrameLocks noGrp="1"/>
              </p:cNvGraphicFramePr>
              <p:nvPr>
                <p:extLst>
                  <p:ext uri="{D42A27DB-BD31-4B8C-83A1-F6EECF244321}">
                    <p14:modId xmlns:p14="http://schemas.microsoft.com/office/powerpoint/2010/main" val="3069059987"/>
                  </p:ext>
                </p:extLst>
              </p:nvPr>
            </p:nvGraphicFramePr>
            <p:xfrm>
              <a:off x="8139153" y="1353776"/>
              <a:ext cx="2902927" cy="2120900"/>
            </p:xfrm>
            <a:graphic>
              <a:graphicData uri="http://schemas.openxmlformats.org/drawingml/2006/table">
                <a:tbl>
                  <a:tblPr firstRow="1" firstCol="1" bandRow="1">
                    <a:tableStyleId>{21E4AEA4-8DFA-4A89-87EB-49C32662AFE0}</a:tableStyleId>
                  </a:tblPr>
                  <a:tblGrid>
                    <a:gridCol w="886330">
                      <a:extLst>
                        <a:ext uri="{9D8B030D-6E8A-4147-A177-3AD203B41FA5}">
                          <a16:colId xmlns:a16="http://schemas.microsoft.com/office/drawing/2014/main" val="3782516629"/>
                        </a:ext>
                      </a:extLst>
                    </a:gridCol>
                    <a:gridCol w="963651">
                      <a:extLst>
                        <a:ext uri="{9D8B030D-6E8A-4147-A177-3AD203B41FA5}">
                          <a16:colId xmlns:a16="http://schemas.microsoft.com/office/drawing/2014/main" val="3307863432"/>
                        </a:ext>
                      </a:extLst>
                    </a:gridCol>
                    <a:gridCol w="1052946">
                      <a:extLst>
                        <a:ext uri="{9D8B030D-6E8A-4147-A177-3AD203B41FA5}">
                          <a16:colId xmlns:a16="http://schemas.microsoft.com/office/drawing/2014/main" val="2685566164"/>
                        </a:ext>
                      </a:extLst>
                    </a:gridCol>
                  </a:tblGrid>
                  <a:tr h="487680">
                    <a:tc>
                      <a:txBody>
                        <a:bodyPr/>
                        <a:lstStyle/>
                        <a:p>
                          <a:pPr marR="30480" indent="5715" algn="ctr">
                            <a:lnSpc>
                              <a:spcPct val="100000"/>
                            </a:lnSpc>
                            <a:spcAft>
                              <a:spcPts val="30"/>
                            </a:spcAft>
                          </a:pPr>
                          <a:r>
                            <a:rPr lang="es-EC" sz="1600" dirty="0">
                              <a:effectLst/>
                            </a:rPr>
                            <a:t>Pose de prueba</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endParaRPr lang="es-EC"/>
                        </a:p>
                      </a:txBody>
                      <a:tcPr marL="68580" marR="68580" marT="0" marB="0" anchor="ctr">
                        <a:blipFill>
                          <a:blip r:embed="rId10"/>
                          <a:stretch>
                            <a:fillRect l="-93038" t="-12500" r="-112025" b="-361250"/>
                          </a:stretch>
                        </a:blipFill>
                      </a:tcPr>
                    </a:tc>
                    <a:tc>
                      <a:txBody>
                        <a:bodyPr/>
                        <a:lstStyle/>
                        <a:p>
                          <a:endParaRPr lang="es-EC"/>
                        </a:p>
                      </a:txBody>
                      <a:tcPr marL="68580" marR="68580" marT="0" marB="0" anchor="ctr">
                        <a:blipFill>
                          <a:blip r:embed="rId10"/>
                          <a:stretch>
                            <a:fillRect l="-176301" t="-12500" r="-2312" b="-361250"/>
                          </a:stretch>
                        </a:blipFill>
                      </a:tcPr>
                    </a:tc>
                    <a:extLst>
                      <a:ext uri="{0D108BD9-81ED-4DB2-BD59-A6C34878D82A}">
                        <a16:rowId xmlns:a16="http://schemas.microsoft.com/office/drawing/2014/main" val="325816026"/>
                      </a:ext>
                    </a:extLst>
                  </a:tr>
                  <a:tr h="326644">
                    <a:tc>
                      <a:txBody>
                        <a:bodyPr/>
                        <a:lstStyle/>
                        <a:p>
                          <a:pPr marR="30480" indent="5715" algn="ctr">
                            <a:lnSpc>
                              <a:spcPct val="150000"/>
                            </a:lnSpc>
                            <a:spcAft>
                              <a:spcPts val="30"/>
                            </a:spcAft>
                          </a:pPr>
                          <a:r>
                            <a:rPr lang="es-EC" sz="1600">
                              <a:effectLst/>
                            </a:rPr>
                            <a:t>1</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9.15</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5">
                      <a:txBody>
                        <a:bodyPr/>
                        <a:lstStyle/>
                        <a:p>
                          <a:pPr marR="30480" indent="5715" algn="ctr">
                            <a:lnSpc>
                              <a:spcPct val="150000"/>
                            </a:lnSpc>
                            <a:spcAft>
                              <a:spcPts val="30"/>
                            </a:spcAft>
                          </a:pPr>
                          <a:r>
                            <a:rPr lang="es-EC" sz="2400" b="1" dirty="0">
                              <a:effectLst/>
                            </a:rPr>
                            <a:t>7.88</a:t>
                          </a:r>
                          <a:endParaRPr lang="es-EC"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8361301"/>
                      </a:ext>
                    </a:extLst>
                  </a:tr>
                  <a:tr h="326644">
                    <a:tc>
                      <a:txBody>
                        <a:bodyPr/>
                        <a:lstStyle/>
                        <a:p>
                          <a:pPr marR="30480" indent="5715" algn="ctr">
                            <a:lnSpc>
                              <a:spcPct val="150000"/>
                            </a:lnSpc>
                            <a:spcAft>
                              <a:spcPts val="30"/>
                            </a:spcAft>
                          </a:pPr>
                          <a:r>
                            <a:rPr lang="es-EC" sz="1600">
                              <a:effectLst/>
                            </a:rPr>
                            <a:t>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10.06</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3095131133"/>
                      </a:ext>
                    </a:extLst>
                  </a:tr>
                  <a:tr h="326644">
                    <a:tc>
                      <a:txBody>
                        <a:bodyPr/>
                        <a:lstStyle/>
                        <a:p>
                          <a:pPr marR="30480" indent="5715" algn="ctr">
                            <a:lnSpc>
                              <a:spcPct val="150000"/>
                            </a:lnSpc>
                            <a:spcAft>
                              <a:spcPts val="30"/>
                            </a:spcAft>
                          </a:pPr>
                          <a:r>
                            <a:rPr lang="es-EC" sz="1600">
                              <a:effectLst/>
                            </a:rPr>
                            <a:t>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10.57</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4021634656"/>
                      </a:ext>
                    </a:extLst>
                  </a:tr>
                  <a:tr h="326644">
                    <a:tc>
                      <a:txBody>
                        <a:bodyPr/>
                        <a:lstStyle/>
                        <a:p>
                          <a:pPr marR="30480" indent="5715" algn="ctr">
                            <a:lnSpc>
                              <a:spcPct val="150000"/>
                            </a:lnSpc>
                            <a:spcAft>
                              <a:spcPts val="30"/>
                            </a:spcAft>
                          </a:pPr>
                          <a:r>
                            <a:rPr lang="es-EC" sz="1600">
                              <a:effectLst/>
                            </a:rPr>
                            <a:t>4</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7.42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3393984814"/>
                      </a:ext>
                    </a:extLst>
                  </a:tr>
                  <a:tr h="326644">
                    <a:tc>
                      <a:txBody>
                        <a:bodyPr/>
                        <a:lstStyle/>
                        <a:p>
                          <a:pPr marR="30480" indent="5715" algn="ctr">
                            <a:lnSpc>
                              <a:spcPct val="150000"/>
                            </a:lnSpc>
                            <a:spcAft>
                              <a:spcPts val="30"/>
                            </a:spcAft>
                          </a:pPr>
                          <a:r>
                            <a:rPr lang="es-EC" sz="1600">
                              <a:effectLst/>
                            </a:rPr>
                            <a:t>5</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effectLst/>
                            </a:rPr>
                            <a:t>2.22</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402778699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a 13">
                <a:extLst>
                  <a:ext uri="{FF2B5EF4-FFF2-40B4-BE49-F238E27FC236}">
                    <a16:creationId xmlns:a16="http://schemas.microsoft.com/office/drawing/2014/main" id="{008877E4-0088-4DD0-88EB-76233AA5C7D1}"/>
                  </a:ext>
                </a:extLst>
              </p:cNvPr>
              <p:cNvGraphicFramePr>
                <a:graphicFrameLocks noGrp="1"/>
              </p:cNvGraphicFramePr>
              <p:nvPr>
                <p:extLst>
                  <p:ext uri="{D42A27DB-BD31-4B8C-83A1-F6EECF244321}">
                    <p14:modId xmlns:p14="http://schemas.microsoft.com/office/powerpoint/2010/main" val="1880792712"/>
                  </p:ext>
                </p:extLst>
              </p:nvPr>
            </p:nvGraphicFramePr>
            <p:xfrm>
              <a:off x="8117432" y="3567142"/>
              <a:ext cx="2902927" cy="2316480"/>
            </p:xfrm>
            <a:graphic>
              <a:graphicData uri="http://schemas.openxmlformats.org/drawingml/2006/table">
                <a:tbl>
                  <a:tblPr firstRow="1" firstCol="1" bandRow="1">
                    <a:tableStyleId>{5C22544A-7EE6-4342-B048-85BDC9FD1C3A}</a:tableStyleId>
                  </a:tblPr>
                  <a:tblGrid>
                    <a:gridCol w="901877">
                      <a:extLst>
                        <a:ext uri="{9D8B030D-6E8A-4147-A177-3AD203B41FA5}">
                          <a16:colId xmlns:a16="http://schemas.microsoft.com/office/drawing/2014/main" val="701428482"/>
                        </a:ext>
                      </a:extLst>
                    </a:gridCol>
                    <a:gridCol w="983673">
                      <a:extLst>
                        <a:ext uri="{9D8B030D-6E8A-4147-A177-3AD203B41FA5}">
                          <a16:colId xmlns:a16="http://schemas.microsoft.com/office/drawing/2014/main" val="490442413"/>
                        </a:ext>
                      </a:extLst>
                    </a:gridCol>
                    <a:gridCol w="1017377">
                      <a:extLst>
                        <a:ext uri="{9D8B030D-6E8A-4147-A177-3AD203B41FA5}">
                          <a16:colId xmlns:a16="http://schemas.microsoft.com/office/drawing/2014/main" val="1967161226"/>
                        </a:ext>
                      </a:extLst>
                    </a:gridCol>
                  </a:tblGrid>
                  <a:tr h="0">
                    <a:tc>
                      <a:txBody>
                        <a:bodyPr/>
                        <a:lstStyle/>
                        <a:p>
                          <a:pPr marR="30480" indent="5715" algn="ctr">
                            <a:lnSpc>
                              <a:spcPct val="100000"/>
                            </a:lnSpc>
                            <a:spcAft>
                              <a:spcPts val="30"/>
                            </a:spcAft>
                          </a:pPr>
                          <a:r>
                            <a:rPr lang="es-EC" sz="1600" dirty="0">
                              <a:effectLst/>
                            </a:rPr>
                            <a:t>Pose de prueba</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R="30480" indent="5715" algn="ctr">
                            <a:lnSpc>
                              <a:spcPct val="100000"/>
                            </a:lnSpc>
                            <a:spcAft>
                              <a:spcPts val="30"/>
                            </a:spcAft>
                          </a:pPr>
                          <a14:m>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𝑹𝑷</m:t>
                                  </m:r>
                                </m:e>
                                <m:sub>
                                  <m:r>
                                    <a:rPr lang="es-EC" sz="1600">
                                      <a:effectLst/>
                                      <a:latin typeface="Cambria Math" panose="02040503050406030204" pitchFamily="18" charset="0"/>
                                    </a:rPr>
                                    <m:t>𝒍</m:t>
                                  </m:r>
                                </m:sub>
                              </m:sSub>
                            </m:oMath>
                          </a14:m>
                          <a:r>
                            <a:rPr lang="es-EC" sz="1600" dirty="0">
                              <a:effectLst/>
                            </a:rPr>
                            <a:t> (mm)</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R="30480" indent="5715" algn="ctr">
                            <a:lnSpc>
                              <a:spcPct val="100000"/>
                            </a:lnSpc>
                            <a:spcAft>
                              <a:spcPts val="30"/>
                            </a:spcAft>
                          </a:pPr>
                          <a14:m>
                            <m:oMath xmlns:m="http://schemas.openxmlformats.org/officeDocument/2006/math">
                              <m:sSub>
                                <m:sSubPr>
                                  <m:ctrlPr>
                                    <a:rPr lang="es-EC" sz="1600" i="1">
                                      <a:effectLst/>
                                      <a:latin typeface="Cambria Math" panose="02040503050406030204" pitchFamily="18" charset="0"/>
                                    </a:rPr>
                                  </m:ctrlPr>
                                </m:sSubPr>
                                <m:e>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𝑹𝑷</m:t>
                                      </m:r>
                                    </m:e>
                                  </m:acc>
                                </m:e>
                                <m:sub>
                                  <m:r>
                                    <a:rPr lang="es-EC" sz="1600">
                                      <a:effectLst/>
                                      <a:latin typeface="Cambria Math" panose="02040503050406030204" pitchFamily="18" charset="0"/>
                                    </a:rPr>
                                    <m:t>𝒍</m:t>
                                  </m:r>
                                </m:sub>
                              </m:sSub>
                            </m:oMath>
                          </a14:m>
                          <a:r>
                            <a:rPr lang="es-EC" sz="1600" dirty="0">
                              <a:effectLst/>
                            </a:rPr>
                            <a:t> (mm)</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702533773"/>
                      </a:ext>
                    </a:extLst>
                  </a:tr>
                  <a:tr h="0">
                    <a:tc>
                      <a:txBody>
                        <a:bodyPr/>
                        <a:lstStyle/>
                        <a:p>
                          <a:pPr marR="30480" indent="5715" algn="ctr">
                            <a:lnSpc>
                              <a:spcPct val="150000"/>
                            </a:lnSpc>
                            <a:spcAft>
                              <a:spcPts val="30"/>
                            </a:spcAft>
                          </a:pPr>
                          <a:r>
                            <a:rPr lang="es-EC" sz="1600" dirty="0">
                              <a:effectLst/>
                            </a:rPr>
                            <a:t>1</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effectLst/>
                            </a:rPr>
                            <a:t>7.92</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5">
                      <a:txBody>
                        <a:bodyPr/>
                        <a:lstStyle/>
                        <a:p>
                          <a:pPr marR="30480" indent="5715" algn="ctr">
                            <a:lnSpc>
                              <a:spcPct val="150000"/>
                            </a:lnSpc>
                            <a:spcAft>
                              <a:spcPts val="30"/>
                            </a:spcAft>
                          </a:pPr>
                          <a:r>
                            <a:rPr lang="es-EC" sz="2400" b="1" dirty="0">
                              <a:solidFill>
                                <a:schemeClr val="tx1"/>
                              </a:solidFill>
                              <a:effectLst/>
                            </a:rPr>
                            <a:t>22.95</a:t>
                          </a:r>
                          <a:endParaRPr lang="es-EC"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8995664"/>
                      </a:ext>
                    </a:extLst>
                  </a:tr>
                  <a:tr h="0">
                    <a:tc>
                      <a:txBody>
                        <a:bodyPr/>
                        <a:lstStyle/>
                        <a:p>
                          <a:pPr marR="30480" indent="5715" algn="ctr">
                            <a:lnSpc>
                              <a:spcPct val="150000"/>
                            </a:lnSpc>
                            <a:spcAft>
                              <a:spcPts val="30"/>
                            </a:spcAft>
                          </a:pPr>
                          <a:r>
                            <a:rPr lang="es-EC" sz="1600">
                              <a:effectLst/>
                            </a:rPr>
                            <a:t>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17.83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528208553"/>
                      </a:ext>
                    </a:extLst>
                  </a:tr>
                  <a:tr h="0">
                    <a:tc>
                      <a:txBody>
                        <a:bodyPr/>
                        <a:lstStyle/>
                        <a:p>
                          <a:pPr marR="30480" indent="5715" algn="ctr">
                            <a:lnSpc>
                              <a:spcPct val="150000"/>
                            </a:lnSpc>
                            <a:spcAft>
                              <a:spcPts val="30"/>
                            </a:spcAft>
                          </a:pPr>
                          <a:r>
                            <a:rPr lang="es-EC" sz="1600">
                              <a:effectLst/>
                            </a:rPr>
                            <a:t>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33.67</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193685696"/>
                      </a:ext>
                    </a:extLst>
                  </a:tr>
                  <a:tr h="0">
                    <a:tc>
                      <a:txBody>
                        <a:bodyPr/>
                        <a:lstStyle/>
                        <a:p>
                          <a:pPr marR="30480" indent="5715" algn="ctr">
                            <a:lnSpc>
                              <a:spcPct val="150000"/>
                            </a:lnSpc>
                            <a:spcAft>
                              <a:spcPts val="30"/>
                            </a:spcAft>
                          </a:pPr>
                          <a:r>
                            <a:rPr lang="es-EC" sz="1600">
                              <a:effectLst/>
                            </a:rPr>
                            <a:t>4</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13.18</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4008799392"/>
                      </a:ext>
                    </a:extLst>
                  </a:tr>
                  <a:tr h="0">
                    <a:tc>
                      <a:txBody>
                        <a:bodyPr/>
                        <a:lstStyle/>
                        <a:p>
                          <a:pPr marR="30480" indent="5715" algn="ctr">
                            <a:lnSpc>
                              <a:spcPct val="150000"/>
                            </a:lnSpc>
                            <a:spcAft>
                              <a:spcPts val="30"/>
                            </a:spcAft>
                          </a:pPr>
                          <a:r>
                            <a:rPr lang="es-EC" sz="1600">
                              <a:effectLst/>
                            </a:rPr>
                            <a:t>5</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effectLst/>
                            </a:rPr>
                            <a:t>42.15</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2612955570"/>
                      </a:ext>
                    </a:extLst>
                  </a:tr>
                </a:tbl>
              </a:graphicData>
            </a:graphic>
          </p:graphicFrame>
        </mc:Choice>
        <mc:Fallback xmlns="">
          <p:graphicFrame>
            <p:nvGraphicFramePr>
              <p:cNvPr id="14" name="Tabla 13">
                <a:extLst>
                  <a:ext uri="{FF2B5EF4-FFF2-40B4-BE49-F238E27FC236}">
                    <a16:creationId xmlns:a16="http://schemas.microsoft.com/office/drawing/2014/main" id="{008877E4-0088-4DD0-88EB-76233AA5C7D1}"/>
                  </a:ext>
                </a:extLst>
              </p:cNvPr>
              <p:cNvGraphicFramePr>
                <a:graphicFrameLocks noGrp="1"/>
              </p:cNvGraphicFramePr>
              <p:nvPr>
                <p:extLst>
                  <p:ext uri="{D42A27DB-BD31-4B8C-83A1-F6EECF244321}">
                    <p14:modId xmlns:p14="http://schemas.microsoft.com/office/powerpoint/2010/main" val="1880792712"/>
                  </p:ext>
                </p:extLst>
              </p:nvPr>
            </p:nvGraphicFramePr>
            <p:xfrm>
              <a:off x="8117432" y="3567142"/>
              <a:ext cx="2902927" cy="2120900"/>
            </p:xfrm>
            <a:graphic>
              <a:graphicData uri="http://schemas.openxmlformats.org/drawingml/2006/table">
                <a:tbl>
                  <a:tblPr firstRow="1" firstCol="1" bandRow="1">
                    <a:tableStyleId>{5C22544A-7EE6-4342-B048-85BDC9FD1C3A}</a:tableStyleId>
                  </a:tblPr>
                  <a:tblGrid>
                    <a:gridCol w="901877">
                      <a:extLst>
                        <a:ext uri="{9D8B030D-6E8A-4147-A177-3AD203B41FA5}">
                          <a16:colId xmlns:a16="http://schemas.microsoft.com/office/drawing/2014/main" val="701428482"/>
                        </a:ext>
                      </a:extLst>
                    </a:gridCol>
                    <a:gridCol w="983673">
                      <a:extLst>
                        <a:ext uri="{9D8B030D-6E8A-4147-A177-3AD203B41FA5}">
                          <a16:colId xmlns:a16="http://schemas.microsoft.com/office/drawing/2014/main" val="490442413"/>
                        </a:ext>
                      </a:extLst>
                    </a:gridCol>
                    <a:gridCol w="1017377">
                      <a:extLst>
                        <a:ext uri="{9D8B030D-6E8A-4147-A177-3AD203B41FA5}">
                          <a16:colId xmlns:a16="http://schemas.microsoft.com/office/drawing/2014/main" val="1967161226"/>
                        </a:ext>
                      </a:extLst>
                    </a:gridCol>
                  </a:tblGrid>
                  <a:tr h="487680">
                    <a:tc>
                      <a:txBody>
                        <a:bodyPr/>
                        <a:lstStyle/>
                        <a:p>
                          <a:pPr marR="30480" indent="5715" algn="ctr">
                            <a:lnSpc>
                              <a:spcPct val="100000"/>
                            </a:lnSpc>
                            <a:spcAft>
                              <a:spcPts val="30"/>
                            </a:spcAft>
                          </a:pPr>
                          <a:r>
                            <a:rPr lang="es-EC" sz="1600" dirty="0">
                              <a:effectLst/>
                            </a:rPr>
                            <a:t>Pose de prueba</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endParaRPr lang="es-EC"/>
                        </a:p>
                      </a:txBody>
                      <a:tcPr marL="68580" marR="68580" marT="0" marB="0" anchor="ctr">
                        <a:blipFill>
                          <a:blip r:embed="rId11"/>
                          <a:stretch>
                            <a:fillRect l="-91975" t="-12500" r="-105556" b="-361250"/>
                          </a:stretch>
                        </a:blipFill>
                      </a:tcPr>
                    </a:tc>
                    <a:tc>
                      <a:txBody>
                        <a:bodyPr/>
                        <a:lstStyle/>
                        <a:p>
                          <a:endParaRPr lang="es-EC"/>
                        </a:p>
                      </a:txBody>
                      <a:tcPr marL="68580" marR="68580" marT="0" marB="0" anchor="ctr">
                        <a:blipFill>
                          <a:blip r:embed="rId11"/>
                          <a:stretch>
                            <a:fillRect l="-186228" t="-12500" r="-2395" b="-361250"/>
                          </a:stretch>
                        </a:blipFill>
                      </a:tcPr>
                    </a:tc>
                    <a:extLst>
                      <a:ext uri="{0D108BD9-81ED-4DB2-BD59-A6C34878D82A}">
                        <a16:rowId xmlns:a16="http://schemas.microsoft.com/office/drawing/2014/main" val="1702533773"/>
                      </a:ext>
                    </a:extLst>
                  </a:tr>
                  <a:tr h="326644">
                    <a:tc>
                      <a:txBody>
                        <a:bodyPr/>
                        <a:lstStyle/>
                        <a:p>
                          <a:pPr marR="30480" indent="5715" algn="ctr">
                            <a:lnSpc>
                              <a:spcPct val="150000"/>
                            </a:lnSpc>
                            <a:spcAft>
                              <a:spcPts val="30"/>
                            </a:spcAft>
                          </a:pPr>
                          <a:r>
                            <a:rPr lang="es-EC" sz="1600" dirty="0">
                              <a:effectLst/>
                            </a:rPr>
                            <a:t>1</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effectLst/>
                            </a:rPr>
                            <a:t>7.92</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rowSpan="5">
                      <a:txBody>
                        <a:bodyPr/>
                        <a:lstStyle/>
                        <a:p>
                          <a:pPr marR="30480" indent="5715" algn="ctr">
                            <a:lnSpc>
                              <a:spcPct val="150000"/>
                            </a:lnSpc>
                            <a:spcAft>
                              <a:spcPts val="30"/>
                            </a:spcAft>
                          </a:pPr>
                          <a:r>
                            <a:rPr lang="es-EC" sz="2400" b="1" dirty="0">
                              <a:solidFill>
                                <a:schemeClr val="tx1"/>
                              </a:solidFill>
                              <a:effectLst/>
                            </a:rPr>
                            <a:t>22.95</a:t>
                          </a:r>
                          <a:endParaRPr lang="es-EC"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8995664"/>
                      </a:ext>
                    </a:extLst>
                  </a:tr>
                  <a:tr h="326644">
                    <a:tc>
                      <a:txBody>
                        <a:bodyPr/>
                        <a:lstStyle/>
                        <a:p>
                          <a:pPr marR="30480" indent="5715" algn="ctr">
                            <a:lnSpc>
                              <a:spcPct val="150000"/>
                            </a:lnSpc>
                            <a:spcAft>
                              <a:spcPts val="30"/>
                            </a:spcAft>
                          </a:pPr>
                          <a:r>
                            <a:rPr lang="es-EC" sz="1600">
                              <a:effectLst/>
                            </a:rPr>
                            <a:t>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17.83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528208553"/>
                      </a:ext>
                    </a:extLst>
                  </a:tr>
                  <a:tr h="326644">
                    <a:tc>
                      <a:txBody>
                        <a:bodyPr/>
                        <a:lstStyle/>
                        <a:p>
                          <a:pPr marR="30480" indent="5715" algn="ctr">
                            <a:lnSpc>
                              <a:spcPct val="150000"/>
                            </a:lnSpc>
                            <a:spcAft>
                              <a:spcPts val="30"/>
                            </a:spcAft>
                          </a:pPr>
                          <a:r>
                            <a:rPr lang="es-EC" sz="1600">
                              <a:effectLst/>
                            </a:rPr>
                            <a:t>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33.67</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193685696"/>
                      </a:ext>
                    </a:extLst>
                  </a:tr>
                  <a:tr h="326644">
                    <a:tc>
                      <a:txBody>
                        <a:bodyPr/>
                        <a:lstStyle/>
                        <a:p>
                          <a:pPr marR="30480" indent="5715" algn="ctr">
                            <a:lnSpc>
                              <a:spcPct val="150000"/>
                            </a:lnSpc>
                            <a:spcAft>
                              <a:spcPts val="30"/>
                            </a:spcAft>
                          </a:pPr>
                          <a:r>
                            <a:rPr lang="es-EC" sz="1600">
                              <a:effectLst/>
                            </a:rPr>
                            <a:t>4</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13.18</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4008799392"/>
                      </a:ext>
                    </a:extLst>
                  </a:tr>
                  <a:tr h="326644">
                    <a:tc>
                      <a:txBody>
                        <a:bodyPr/>
                        <a:lstStyle/>
                        <a:p>
                          <a:pPr marR="30480" indent="5715" algn="ctr">
                            <a:lnSpc>
                              <a:spcPct val="150000"/>
                            </a:lnSpc>
                            <a:spcAft>
                              <a:spcPts val="30"/>
                            </a:spcAft>
                          </a:pPr>
                          <a:r>
                            <a:rPr lang="es-EC" sz="1600">
                              <a:effectLst/>
                            </a:rPr>
                            <a:t>5</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effectLst/>
                            </a:rPr>
                            <a:t>42.15</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2612955570"/>
                      </a:ext>
                    </a:extLst>
                  </a:tr>
                </a:tbl>
              </a:graphicData>
            </a:graphic>
          </p:graphicFrame>
        </mc:Fallback>
      </mc:AlternateContent>
    </p:spTree>
    <p:extLst>
      <p:ext uri="{BB962C8B-B14F-4D97-AF65-F5344CB8AC3E}">
        <p14:creationId xmlns:p14="http://schemas.microsoft.com/office/powerpoint/2010/main" val="1945047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4904504" y="186544"/>
            <a:ext cx="5401393" cy="1046028"/>
          </a:xfrm>
        </p:spPr>
        <p:txBody>
          <a:bodyPr>
            <a:noAutofit/>
          </a:bodyPr>
          <a:lstStyle/>
          <a:p>
            <a:pPr algn="r"/>
            <a:r>
              <a:rPr lang="es-EC" sz="3200" b="1" dirty="0"/>
              <a:t>Resultados de teleoperación mediante sensores inerciales</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id="{751973E2-C689-431A-82BD-19D6F9BD464D}"/>
                  </a:ext>
                </a:extLst>
              </p:cNvPr>
              <p:cNvGraphicFramePr>
                <a:graphicFrameLocks noGrp="1"/>
              </p:cNvGraphicFramePr>
              <p:nvPr>
                <p:extLst>
                  <p:ext uri="{D42A27DB-BD31-4B8C-83A1-F6EECF244321}">
                    <p14:modId xmlns:p14="http://schemas.microsoft.com/office/powerpoint/2010/main" val="2035670123"/>
                  </p:ext>
                </p:extLst>
              </p:nvPr>
            </p:nvGraphicFramePr>
            <p:xfrm>
              <a:off x="8139153" y="1353776"/>
              <a:ext cx="2902927" cy="2316480"/>
            </p:xfrm>
            <a:graphic>
              <a:graphicData uri="http://schemas.openxmlformats.org/drawingml/2006/table">
                <a:tbl>
                  <a:tblPr firstRow="1" firstCol="1" bandRow="1">
                    <a:tableStyleId>{21E4AEA4-8DFA-4A89-87EB-49C32662AFE0}</a:tableStyleId>
                  </a:tblPr>
                  <a:tblGrid>
                    <a:gridCol w="886330">
                      <a:extLst>
                        <a:ext uri="{9D8B030D-6E8A-4147-A177-3AD203B41FA5}">
                          <a16:colId xmlns:a16="http://schemas.microsoft.com/office/drawing/2014/main" val="3782516629"/>
                        </a:ext>
                      </a:extLst>
                    </a:gridCol>
                    <a:gridCol w="963651">
                      <a:extLst>
                        <a:ext uri="{9D8B030D-6E8A-4147-A177-3AD203B41FA5}">
                          <a16:colId xmlns:a16="http://schemas.microsoft.com/office/drawing/2014/main" val="3307863432"/>
                        </a:ext>
                      </a:extLst>
                    </a:gridCol>
                    <a:gridCol w="1052946">
                      <a:extLst>
                        <a:ext uri="{9D8B030D-6E8A-4147-A177-3AD203B41FA5}">
                          <a16:colId xmlns:a16="http://schemas.microsoft.com/office/drawing/2014/main" val="2685566164"/>
                        </a:ext>
                      </a:extLst>
                    </a:gridCol>
                  </a:tblGrid>
                  <a:tr h="0">
                    <a:tc>
                      <a:txBody>
                        <a:bodyPr/>
                        <a:lstStyle/>
                        <a:p>
                          <a:pPr marR="30480" indent="5715" algn="ctr">
                            <a:lnSpc>
                              <a:spcPct val="100000"/>
                            </a:lnSpc>
                            <a:spcAft>
                              <a:spcPts val="30"/>
                            </a:spcAft>
                          </a:pPr>
                          <a:r>
                            <a:rPr lang="es-EC" sz="1600" b="1" dirty="0">
                              <a:solidFill>
                                <a:schemeClr val="bg1"/>
                              </a:solidFill>
                              <a:effectLst/>
                              <a:latin typeface="+mn-lt"/>
                              <a:ea typeface="Times New Roman" panose="02020603050405020304" pitchFamily="18" charset="0"/>
                              <a:cs typeface="Times New Roman" panose="02020603050405020304" pitchFamily="18" charset="0"/>
                            </a:rPr>
                            <a:t>Pose de prueba</a:t>
                          </a:r>
                          <a:endParaRPr lang="es-EC"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R="30480" indent="5715" algn="ctr">
                            <a:lnSpc>
                              <a:spcPct val="100000"/>
                            </a:lnSpc>
                            <a:spcAft>
                              <a:spcPts val="30"/>
                            </a:spcAft>
                          </a:pPr>
                          <a14:m>
                            <m:oMath xmlns:m="http://schemas.openxmlformats.org/officeDocument/2006/math">
                              <m:sSub>
                                <m:sSubPr>
                                  <m:ctrlPr>
                                    <a:rPr lang="es-EC" sz="16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𝑨𝑷</m:t>
                                  </m:r>
                                </m:e>
                                <m:sub>
                                  <m:r>
                                    <a:rPr lang="es-EC" sz="16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𝑷</m:t>
                                  </m:r>
                                </m:sub>
                              </m:sSub>
                            </m:oMath>
                          </a14:m>
                          <a:r>
                            <a:rPr lang="es-EC" sz="1600" dirty="0">
                              <a:solidFill>
                                <a:schemeClr val="bg1"/>
                              </a:solidFill>
                              <a:effectLst/>
                              <a:latin typeface="+mn-lt"/>
                              <a:ea typeface="Times New Roman" panose="02020603050405020304" pitchFamily="18" charset="0"/>
                              <a:cs typeface="Times New Roman" panose="02020603050405020304" pitchFamily="18" charset="0"/>
                            </a:rPr>
                            <a:t> (mm)</a:t>
                          </a:r>
                        </a:p>
                      </a:txBody>
                      <a:tcPr marL="68580" marR="68580" marT="0" marB="0" anchor="ctr">
                        <a:solidFill>
                          <a:srgbClr val="00B050"/>
                        </a:solidFill>
                      </a:tcPr>
                    </a:tc>
                    <a:tc>
                      <a:txBody>
                        <a:bodyPr/>
                        <a:lstStyle/>
                        <a:p>
                          <a:pPr marR="30480" indent="5715" algn="ctr">
                            <a:lnSpc>
                              <a:spcPct val="100000"/>
                            </a:lnSpc>
                            <a:spcAft>
                              <a:spcPts val="30"/>
                            </a:spcAft>
                          </a:pPr>
                          <a14:m>
                            <m:oMath xmlns:m="http://schemas.openxmlformats.org/officeDocument/2006/math">
                              <m:sSub>
                                <m:sSubPr>
                                  <m:ctrlPr>
                                    <a:rPr lang="es-EC" sz="16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s-EC" sz="1600" b="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C" sz="16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𝑨𝑷</m:t>
                                      </m:r>
                                    </m:e>
                                  </m:acc>
                                </m:e>
                                <m:sub>
                                  <m:r>
                                    <a:rPr lang="es-EC" sz="1600" b="1"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𝑷</m:t>
                                  </m:r>
                                </m:sub>
                              </m:sSub>
                            </m:oMath>
                          </a14:m>
                          <a:r>
                            <a:rPr lang="es-EC" sz="1600" dirty="0">
                              <a:solidFill>
                                <a:schemeClr val="bg1"/>
                              </a:solidFill>
                              <a:effectLst/>
                              <a:latin typeface="+mn-lt"/>
                              <a:ea typeface="Times New Roman" panose="02020603050405020304" pitchFamily="18" charset="0"/>
                              <a:cs typeface="Times New Roman" panose="02020603050405020304" pitchFamily="18" charset="0"/>
                            </a:rPr>
                            <a:t> (mm)</a:t>
                          </a:r>
                        </a:p>
                      </a:txBody>
                      <a:tcPr marL="68580" marR="68580" marT="0" marB="0" anchor="ctr">
                        <a:solidFill>
                          <a:srgbClr val="00B050"/>
                        </a:solidFill>
                      </a:tcPr>
                    </a:tc>
                    <a:extLst>
                      <a:ext uri="{0D108BD9-81ED-4DB2-BD59-A6C34878D82A}">
                        <a16:rowId xmlns:a16="http://schemas.microsoft.com/office/drawing/2014/main" val="325816026"/>
                      </a:ext>
                    </a:extLst>
                  </a:tr>
                  <a:tr h="0">
                    <a:tc>
                      <a:txBody>
                        <a:bodyPr/>
                        <a:lstStyle/>
                        <a:p>
                          <a:pPr marR="30480" indent="5715" algn="ctr">
                            <a:lnSpc>
                              <a:spcPct val="150000"/>
                            </a:lnSpc>
                            <a:spcAft>
                              <a:spcPts val="30"/>
                            </a:spcAft>
                          </a:pPr>
                          <a:r>
                            <a:rPr lang="es-EC" sz="1600" b="1" dirty="0">
                              <a:solidFill>
                                <a:schemeClr val="bg1"/>
                              </a:solidFill>
                              <a:effectLst/>
                              <a:latin typeface="+mn-lt"/>
                              <a:ea typeface="Times New Roman" panose="02020603050405020304" pitchFamily="18" charset="0"/>
                              <a:cs typeface="Times New Roman" panose="02020603050405020304" pitchFamily="18" charset="0"/>
                            </a:rPr>
                            <a:t>1</a:t>
                          </a:r>
                          <a:endParaRPr lang="es-EC"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solidFill>
                                <a:srgbClr val="000000"/>
                              </a:solidFill>
                              <a:effectLst/>
                              <a:latin typeface="+mn-lt"/>
                              <a:ea typeface="Times New Roman" panose="02020603050405020304" pitchFamily="18" charset="0"/>
                              <a:cs typeface="Times New Roman" panose="02020603050405020304" pitchFamily="18" charset="0"/>
                            </a:rPr>
                            <a:t>5.16</a:t>
                          </a:r>
                        </a:p>
                      </a:txBody>
                      <a:tcPr marL="68580" marR="68580" marT="0" marB="0" anchor="ctr"/>
                    </a:tc>
                    <a:tc rowSpan="5">
                      <a:txBody>
                        <a:bodyPr/>
                        <a:lstStyle/>
                        <a:p>
                          <a:pPr marR="30480" indent="5715" algn="ctr">
                            <a:lnSpc>
                              <a:spcPct val="150000"/>
                            </a:lnSpc>
                            <a:spcAft>
                              <a:spcPts val="30"/>
                            </a:spcAft>
                          </a:pPr>
                          <a:r>
                            <a:rPr lang="es-EC" sz="2400" b="1" dirty="0">
                              <a:solidFill>
                                <a:srgbClr val="000000"/>
                              </a:solidFill>
                              <a:effectLst/>
                              <a:latin typeface="+mn-lt"/>
                              <a:ea typeface="Times New Roman" panose="02020603050405020304" pitchFamily="18" charset="0"/>
                              <a:cs typeface="Times New Roman" panose="02020603050405020304" pitchFamily="18" charset="0"/>
                            </a:rPr>
                            <a:t>9.98</a:t>
                          </a:r>
                          <a:endParaRPr lang="es-EC" sz="2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8361301"/>
                      </a:ext>
                    </a:extLst>
                  </a:tr>
                  <a:tr h="0">
                    <a:tc>
                      <a:txBody>
                        <a:bodyPr/>
                        <a:lstStyle/>
                        <a:p>
                          <a:pPr marR="30480" indent="5715" algn="ctr">
                            <a:lnSpc>
                              <a:spcPct val="150000"/>
                            </a:lnSpc>
                            <a:spcAft>
                              <a:spcPts val="30"/>
                            </a:spcAft>
                          </a:pPr>
                          <a:r>
                            <a:rPr lang="es-EC" sz="1600" b="1" dirty="0">
                              <a:solidFill>
                                <a:schemeClr val="bg1"/>
                              </a:solidFill>
                              <a:effectLst/>
                              <a:latin typeface="+mn-lt"/>
                              <a:ea typeface="Times New Roman" panose="02020603050405020304" pitchFamily="18" charset="0"/>
                              <a:cs typeface="Times New Roman" panose="02020603050405020304" pitchFamily="18" charset="0"/>
                            </a:rPr>
                            <a:t>2</a:t>
                          </a:r>
                          <a:endParaRPr lang="es-EC"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solidFill>
                                <a:srgbClr val="000000"/>
                              </a:solidFill>
                              <a:effectLst/>
                              <a:latin typeface="+mn-lt"/>
                              <a:ea typeface="Times New Roman" panose="02020603050405020304" pitchFamily="18" charset="0"/>
                              <a:cs typeface="Times New Roman" panose="02020603050405020304" pitchFamily="18" charset="0"/>
                            </a:rPr>
                            <a:t>11.86</a:t>
                          </a:r>
                        </a:p>
                      </a:txBody>
                      <a:tcPr marL="68580" marR="68580" marT="0" marB="0" anchor="ctr"/>
                    </a:tc>
                    <a:tc vMerge="1">
                      <a:txBody>
                        <a:bodyPr/>
                        <a:lstStyle/>
                        <a:p>
                          <a:endParaRPr lang="es-EC"/>
                        </a:p>
                      </a:txBody>
                      <a:tcPr/>
                    </a:tc>
                    <a:extLst>
                      <a:ext uri="{0D108BD9-81ED-4DB2-BD59-A6C34878D82A}">
                        <a16:rowId xmlns:a16="http://schemas.microsoft.com/office/drawing/2014/main" val="3095131133"/>
                      </a:ext>
                    </a:extLst>
                  </a:tr>
                  <a:tr h="0">
                    <a:tc>
                      <a:txBody>
                        <a:bodyPr/>
                        <a:lstStyle/>
                        <a:p>
                          <a:pPr marR="30480" indent="5715" algn="ctr">
                            <a:lnSpc>
                              <a:spcPct val="150000"/>
                            </a:lnSpc>
                            <a:spcAft>
                              <a:spcPts val="30"/>
                            </a:spcAft>
                          </a:pPr>
                          <a:r>
                            <a:rPr lang="es-EC" sz="1600" b="1">
                              <a:solidFill>
                                <a:schemeClr val="bg1"/>
                              </a:solidFill>
                              <a:effectLst/>
                              <a:latin typeface="+mn-lt"/>
                              <a:ea typeface="Times New Roman" panose="02020603050405020304" pitchFamily="18" charset="0"/>
                              <a:cs typeface="Times New Roman" panose="02020603050405020304" pitchFamily="18" charset="0"/>
                            </a:rPr>
                            <a:t>3</a:t>
                          </a:r>
                          <a:endParaRPr lang="es-EC" sz="16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solidFill>
                                <a:srgbClr val="000000"/>
                              </a:solidFill>
                              <a:effectLst/>
                              <a:latin typeface="+mn-lt"/>
                              <a:ea typeface="Times New Roman" panose="02020603050405020304" pitchFamily="18" charset="0"/>
                              <a:cs typeface="Times New Roman" panose="02020603050405020304" pitchFamily="18" charset="0"/>
                            </a:rPr>
                            <a:t>22.44</a:t>
                          </a:r>
                        </a:p>
                      </a:txBody>
                      <a:tcPr marL="68580" marR="68580" marT="0" marB="0" anchor="ctr"/>
                    </a:tc>
                    <a:tc vMerge="1">
                      <a:txBody>
                        <a:bodyPr/>
                        <a:lstStyle/>
                        <a:p>
                          <a:endParaRPr lang="es-EC"/>
                        </a:p>
                      </a:txBody>
                      <a:tcPr/>
                    </a:tc>
                    <a:extLst>
                      <a:ext uri="{0D108BD9-81ED-4DB2-BD59-A6C34878D82A}">
                        <a16:rowId xmlns:a16="http://schemas.microsoft.com/office/drawing/2014/main" val="4021634656"/>
                      </a:ext>
                    </a:extLst>
                  </a:tr>
                  <a:tr h="0">
                    <a:tc>
                      <a:txBody>
                        <a:bodyPr/>
                        <a:lstStyle/>
                        <a:p>
                          <a:pPr marR="30480" indent="5715" algn="ctr">
                            <a:lnSpc>
                              <a:spcPct val="150000"/>
                            </a:lnSpc>
                            <a:spcAft>
                              <a:spcPts val="30"/>
                            </a:spcAft>
                          </a:pPr>
                          <a:r>
                            <a:rPr lang="es-EC" sz="1600" b="1" dirty="0">
                              <a:solidFill>
                                <a:schemeClr val="bg1"/>
                              </a:solidFill>
                              <a:effectLst/>
                              <a:latin typeface="+mn-lt"/>
                              <a:ea typeface="Times New Roman" panose="02020603050405020304" pitchFamily="18" charset="0"/>
                              <a:cs typeface="Times New Roman" panose="02020603050405020304" pitchFamily="18" charset="0"/>
                            </a:rPr>
                            <a:t>4</a:t>
                          </a:r>
                          <a:endParaRPr lang="es-EC"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solidFill>
                                <a:srgbClr val="000000"/>
                              </a:solidFill>
                              <a:effectLst/>
                              <a:latin typeface="+mn-lt"/>
                              <a:ea typeface="Times New Roman" panose="02020603050405020304" pitchFamily="18" charset="0"/>
                              <a:cs typeface="Times New Roman" panose="02020603050405020304" pitchFamily="18" charset="0"/>
                            </a:rPr>
                            <a:t>8.14</a:t>
                          </a:r>
                        </a:p>
                      </a:txBody>
                      <a:tcPr marL="68580" marR="68580" marT="0" marB="0" anchor="ctr"/>
                    </a:tc>
                    <a:tc vMerge="1">
                      <a:txBody>
                        <a:bodyPr/>
                        <a:lstStyle/>
                        <a:p>
                          <a:endParaRPr lang="es-EC"/>
                        </a:p>
                      </a:txBody>
                      <a:tcPr/>
                    </a:tc>
                    <a:extLst>
                      <a:ext uri="{0D108BD9-81ED-4DB2-BD59-A6C34878D82A}">
                        <a16:rowId xmlns:a16="http://schemas.microsoft.com/office/drawing/2014/main" val="3393984814"/>
                      </a:ext>
                    </a:extLst>
                  </a:tr>
                  <a:tr h="0">
                    <a:tc>
                      <a:txBody>
                        <a:bodyPr/>
                        <a:lstStyle/>
                        <a:p>
                          <a:pPr marR="30480" indent="5715" algn="ctr">
                            <a:lnSpc>
                              <a:spcPct val="150000"/>
                            </a:lnSpc>
                            <a:spcAft>
                              <a:spcPts val="30"/>
                            </a:spcAft>
                          </a:pPr>
                          <a:r>
                            <a:rPr lang="es-EC" sz="1600" b="1" dirty="0">
                              <a:solidFill>
                                <a:schemeClr val="bg1"/>
                              </a:solidFill>
                              <a:effectLst/>
                              <a:latin typeface="+mn-lt"/>
                              <a:ea typeface="Times New Roman" panose="02020603050405020304" pitchFamily="18" charset="0"/>
                              <a:cs typeface="Times New Roman" panose="02020603050405020304" pitchFamily="18" charset="0"/>
                            </a:rPr>
                            <a:t>5</a:t>
                          </a:r>
                          <a:endParaRPr lang="es-EC"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solidFill>
                                <a:srgbClr val="000000"/>
                              </a:solidFill>
                              <a:effectLst/>
                              <a:latin typeface="+mn-lt"/>
                              <a:ea typeface="Times New Roman" panose="02020603050405020304" pitchFamily="18" charset="0"/>
                              <a:cs typeface="Times New Roman" panose="02020603050405020304" pitchFamily="18" charset="0"/>
                            </a:rPr>
                            <a:t>2.29</a:t>
                          </a:r>
                        </a:p>
                      </a:txBody>
                      <a:tcPr marL="68580" marR="68580" marT="0" marB="0" anchor="ctr"/>
                    </a:tc>
                    <a:tc vMerge="1">
                      <a:txBody>
                        <a:bodyPr/>
                        <a:lstStyle/>
                        <a:p>
                          <a:endParaRPr lang="es-EC"/>
                        </a:p>
                      </a:txBody>
                      <a:tcPr/>
                    </a:tc>
                    <a:extLst>
                      <a:ext uri="{0D108BD9-81ED-4DB2-BD59-A6C34878D82A}">
                        <a16:rowId xmlns:a16="http://schemas.microsoft.com/office/drawing/2014/main" val="4027786992"/>
                      </a:ext>
                    </a:extLst>
                  </a:tr>
                </a:tbl>
              </a:graphicData>
            </a:graphic>
          </p:graphicFrame>
        </mc:Choice>
        <mc:Fallback xmlns="">
          <p:graphicFrame>
            <p:nvGraphicFramePr>
              <p:cNvPr id="4" name="Tabla 3">
                <a:extLst>
                  <a:ext uri="{FF2B5EF4-FFF2-40B4-BE49-F238E27FC236}">
                    <a16:creationId xmlns:a16="http://schemas.microsoft.com/office/drawing/2014/main" id="{751973E2-C689-431A-82BD-19D6F9BD464D}"/>
                  </a:ext>
                </a:extLst>
              </p:cNvPr>
              <p:cNvGraphicFramePr>
                <a:graphicFrameLocks noGrp="1"/>
              </p:cNvGraphicFramePr>
              <p:nvPr>
                <p:extLst>
                  <p:ext uri="{D42A27DB-BD31-4B8C-83A1-F6EECF244321}">
                    <p14:modId xmlns:p14="http://schemas.microsoft.com/office/powerpoint/2010/main" val="2035670123"/>
                  </p:ext>
                </p:extLst>
              </p:nvPr>
            </p:nvGraphicFramePr>
            <p:xfrm>
              <a:off x="8139153" y="1353776"/>
              <a:ext cx="2902927" cy="2127250"/>
            </p:xfrm>
            <a:graphic>
              <a:graphicData uri="http://schemas.openxmlformats.org/drawingml/2006/table">
                <a:tbl>
                  <a:tblPr firstRow="1" firstCol="1" bandRow="1">
                    <a:tableStyleId>{21E4AEA4-8DFA-4A89-87EB-49C32662AFE0}</a:tableStyleId>
                  </a:tblPr>
                  <a:tblGrid>
                    <a:gridCol w="886330">
                      <a:extLst>
                        <a:ext uri="{9D8B030D-6E8A-4147-A177-3AD203B41FA5}">
                          <a16:colId xmlns:a16="http://schemas.microsoft.com/office/drawing/2014/main" val="3782516629"/>
                        </a:ext>
                      </a:extLst>
                    </a:gridCol>
                    <a:gridCol w="963651">
                      <a:extLst>
                        <a:ext uri="{9D8B030D-6E8A-4147-A177-3AD203B41FA5}">
                          <a16:colId xmlns:a16="http://schemas.microsoft.com/office/drawing/2014/main" val="3307863432"/>
                        </a:ext>
                      </a:extLst>
                    </a:gridCol>
                    <a:gridCol w="1052946">
                      <a:extLst>
                        <a:ext uri="{9D8B030D-6E8A-4147-A177-3AD203B41FA5}">
                          <a16:colId xmlns:a16="http://schemas.microsoft.com/office/drawing/2014/main" val="2685566164"/>
                        </a:ext>
                      </a:extLst>
                    </a:gridCol>
                  </a:tblGrid>
                  <a:tr h="487680">
                    <a:tc>
                      <a:txBody>
                        <a:bodyPr/>
                        <a:lstStyle/>
                        <a:p>
                          <a:pPr marR="30480" indent="5715" algn="ctr">
                            <a:lnSpc>
                              <a:spcPct val="100000"/>
                            </a:lnSpc>
                            <a:spcAft>
                              <a:spcPts val="30"/>
                            </a:spcAft>
                          </a:pPr>
                          <a:r>
                            <a:rPr lang="es-EC" sz="1600" b="1" dirty="0">
                              <a:solidFill>
                                <a:schemeClr val="bg1"/>
                              </a:solidFill>
                              <a:effectLst/>
                              <a:latin typeface="+mn-lt"/>
                              <a:ea typeface="Times New Roman" panose="02020603050405020304" pitchFamily="18" charset="0"/>
                              <a:cs typeface="Times New Roman" panose="02020603050405020304" pitchFamily="18" charset="0"/>
                            </a:rPr>
                            <a:t>Pose de prueba</a:t>
                          </a:r>
                          <a:endParaRPr lang="es-EC"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endParaRPr lang="es-EC"/>
                        </a:p>
                      </a:txBody>
                      <a:tcPr marL="68580" marR="68580" marT="0" marB="0" anchor="ctr">
                        <a:blipFill>
                          <a:blip r:embed="rId5"/>
                          <a:stretch>
                            <a:fillRect l="-93038" t="-12500" r="-112025" b="-362500"/>
                          </a:stretch>
                        </a:blipFill>
                      </a:tcPr>
                    </a:tc>
                    <a:tc>
                      <a:txBody>
                        <a:bodyPr/>
                        <a:lstStyle/>
                        <a:p>
                          <a:endParaRPr lang="es-EC"/>
                        </a:p>
                      </a:txBody>
                      <a:tcPr marL="68580" marR="68580" marT="0" marB="0" anchor="ctr">
                        <a:blipFill>
                          <a:blip r:embed="rId5"/>
                          <a:stretch>
                            <a:fillRect l="-176301" t="-12500" r="-2312" b="-362500"/>
                          </a:stretch>
                        </a:blipFill>
                      </a:tcPr>
                    </a:tc>
                    <a:extLst>
                      <a:ext uri="{0D108BD9-81ED-4DB2-BD59-A6C34878D82A}">
                        <a16:rowId xmlns:a16="http://schemas.microsoft.com/office/drawing/2014/main" val="325816026"/>
                      </a:ext>
                    </a:extLst>
                  </a:tr>
                  <a:tr h="327914">
                    <a:tc>
                      <a:txBody>
                        <a:bodyPr/>
                        <a:lstStyle/>
                        <a:p>
                          <a:pPr marR="30480" indent="5715" algn="ctr">
                            <a:lnSpc>
                              <a:spcPct val="150000"/>
                            </a:lnSpc>
                            <a:spcAft>
                              <a:spcPts val="30"/>
                            </a:spcAft>
                          </a:pPr>
                          <a:r>
                            <a:rPr lang="es-EC" sz="1600" b="1" dirty="0">
                              <a:solidFill>
                                <a:schemeClr val="bg1"/>
                              </a:solidFill>
                              <a:effectLst/>
                              <a:latin typeface="+mn-lt"/>
                              <a:ea typeface="Times New Roman" panose="02020603050405020304" pitchFamily="18" charset="0"/>
                              <a:cs typeface="Times New Roman" panose="02020603050405020304" pitchFamily="18" charset="0"/>
                            </a:rPr>
                            <a:t>1</a:t>
                          </a:r>
                          <a:endParaRPr lang="es-EC"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solidFill>
                                <a:srgbClr val="000000"/>
                              </a:solidFill>
                              <a:effectLst/>
                              <a:latin typeface="+mn-lt"/>
                              <a:ea typeface="Times New Roman" panose="02020603050405020304" pitchFamily="18" charset="0"/>
                              <a:cs typeface="Times New Roman" panose="02020603050405020304" pitchFamily="18" charset="0"/>
                            </a:rPr>
                            <a:t>5.16</a:t>
                          </a:r>
                        </a:p>
                      </a:txBody>
                      <a:tcPr marL="68580" marR="68580" marT="0" marB="0" anchor="ctr"/>
                    </a:tc>
                    <a:tc rowSpan="5">
                      <a:txBody>
                        <a:bodyPr/>
                        <a:lstStyle/>
                        <a:p>
                          <a:pPr marR="30480" indent="5715" algn="ctr">
                            <a:lnSpc>
                              <a:spcPct val="150000"/>
                            </a:lnSpc>
                            <a:spcAft>
                              <a:spcPts val="30"/>
                            </a:spcAft>
                          </a:pPr>
                          <a:r>
                            <a:rPr lang="es-EC" sz="2400" b="1" dirty="0">
                              <a:solidFill>
                                <a:srgbClr val="000000"/>
                              </a:solidFill>
                              <a:effectLst/>
                              <a:latin typeface="+mn-lt"/>
                              <a:ea typeface="Times New Roman" panose="02020603050405020304" pitchFamily="18" charset="0"/>
                              <a:cs typeface="Times New Roman" panose="02020603050405020304" pitchFamily="18" charset="0"/>
                            </a:rPr>
                            <a:t>9.98</a:t>
                          </a:r>
                          <a:endParaRPr lang="es-EC" sz="2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8361301"/>
                      </a:ext>
                    </a:extLst>
                  </a:tr>
                  <a:tr h="327914">
                    <a:tc>
                      <a:txBody>
                        <a:bodyPr/>
                        <a:lstStyle/>
                        <a:p>
                          <a:pPr marR="30480" indent="5715" algn="ctr">
                            <a:lnSpc>
                              <a:spcPct val="150000"/>
                            </a:lnSpc>
                            <a:spcAft>
                              <a:spcPts val="30"/>
                            </a:spcAft>
                          </a:pPr>
                          <a:r>
                            <a:rPr lang="es-EC" sz="1600" b="1" dirty="0">
                              <a:solidFill>
                                <a:schemeClr val="bg1"/>
                              </a:solidFill>
                              <a:effectLst/>
                              <a:latin typeface="+mn-lt"/>
                              <a:ea typeface="Times New Roman" panose="02020603050405020304" pitchFamily="18" charset="0"/>
                              <a:cs typeface="Times New Roman" panose="02020603050405020304" pitchFamily="18" charset="0"/>
                            </a:rPr>
                            <a:t>2</a:t>
                          </a:r>
                          <a:endParaRPr lang="es-EC"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solidFill>
                                <a:srgbClr val="000000"/>
                              </a:solidFill>
                              <a:effectLst/>
                              <a:latin typeface="+mn-lt"/>
                              <a:ea typeface="Times New Roman" panose="02020603050405020304" pitchFamily="18" charset="0"/>
                              <a:cs typeface="Times New Roman" panose="02020603050405020304" pitchFamily="18" charset="0"/>
                            </a:rPr>
                            <a:t>11.86</a:t>
                          </a:r>
                        </a:p>
                      </a:txBody>
                      <a:tcPr marL="68580" marR="68580" marT="0" marB="0" anchor="ctr"/>
                    </a:tc>
                    <a:tc vMerge="1">
                      <a:txBody>
                        <a:bodyPr/>
                        <a:lstStyle/>
                        <a:p>
                          <a:endParaRPr lang="es-EC"/>
                        </a:p>
                      </a:txBody>
                      <a:tcPr/>
                    </a:tc>
                    <a:extLst>
                      <a:ext uri="{0D108BD9-81ED-4DB2-BD59-A6C34878D82A}">
                        <a16:rowId xmlns:a16="http://schemas.microsoft.com/office/drawing/2014/main" val="3095131133"/>
                      </a:ext>
                    </a:extLst>
                  </a:tr>
                  <a:tr h="327914">
                    <a:tc>
                      <a:txBody>
                        <a:bodyPr/>
                        <a:lstStyle/>
                        <a:p>
                          <a:pPr marR="30480" indent="5715" algn="ctr">
                            <a:lnSpc>
                              <a:spcPct val="150000"/>
                            </a:lnSpc>
                            <a:spcAft>
                              <a:spcPts val="30"/>
                            </a:spcAft>
                          </a:pPr>
                          <a:r>
                            <a:rPr lang="es-EC" sz="1600" b="1">
                              <a:solidFill>
                                <a:schemeClr val="bg1"/>
                              </a:solidFill>
                              <a:effectLst/>
                              <a:latin typeface="+mn-lt"/>
                              <a:ea typeface="Times New Roman" panose="02020603050405020304" pitchFamily="18" charset="0"/>
                              <a:cs typeface="Times New Roman" panose="02020603050405020304" pitchFamily="18" charset="0"/>
                            </a:rPr>
                            <a:t>3</a:t>
                          </a:r>
                          <a:endParaRPr lang="es-EC" sz="16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solidFill>
                                <a:srgbClr val="000000"/>
                              </a:solidFill>
                              <a:effectLst/>
                              <a:latin typeface="+mn-lt"/>
                              <a:ea typeface="Times New Roman" panose="02020603050405020304" pitchFamily="18" charset="0"/>
                              <a:cs typeface="Times New Roman" panose="02020603050405020304" pitchFamily="18" charset="0"/>
                            </a:rPr>
                            <a:t>22.44</a:t>
                          </a:r>
                        </a:p>
                      </a:txBody>
                      <a:tcPr marL="68580" marR="68580" marT="0" marB="0" anchor="ctr"/>
                    </a:tc>
                    <a:tc vMerge="1">
                      <a:txBody>
                        <a:bodyPr/>
                        <a:lstStyle/>
                        <a:p>
                          <a:endParaRPr lang="es-EC"/>
                        </a:p>
                      </a:txBody>
                      <a:tcPr/>
                    </a:tc>
                    <a:extLst>
                      <a:ext uri="{0D108BD9-81ED-4DB2-BD59-A6C34878D82A}">
                        <a16:rowId xmlns:a16="http://schemas.microsoft.com/office/drawing/2014/main" val="4021634656"/>
                      </a:ext>
                    </a:extLst>
                  </a:tr>
                  <a:tr h="327914">
                    <a:tc>
                      <a:txBody>
                        <a:bodyPr/>
                        <a:lstStyle/>
                        <a:p>
                          <a:pPr marR="30480" indent="5715" algn="ctr">
                            <a:lnSpc>
                              <a:spcPct val="150000"/>
                            </a:lnSpc>
                            <a:spcAft>
                              <a:spcPts val="30"/>
                            </a:spcAft>
                          </a:pPr>
                          <a:r>
                            <a:rPr lang="es-EC" sz="1600" b="1" dirty="0">
                              <a:solidFill>
                                <a:schemeClr val="bg1"/>
                              </a:solidFill>
                              <a:effectLst/>
                              <a:latin typeface="+mn-lt"/>
                              <a:ea typeface="Times New Roman" panose="02020603050405020304" pitchFamily="18" charset="0"/>
                              <a:cs typeface="Times New Roman" panose="02020603050405020304" pitchFamily="18" charset="0"/>
                            </a:rPr>
                            <a:t>4</a:t>
                          </a:r>
                          <a:endParaRPr lang="es-EC"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solidFill>
                                <a:srgbClr val="000000"/>
                              </a:solidFill>
                              <a:effectLst/>
                              <a:latin typeface="+mn-lt"/>
                              <a:ea typeface="Times New Roman" panose="02020603050405020304" pitchFamily="18" charset="0"/>
                              <a:cs typeface="Times New Roman" panose="02020603050405020304" pitchFamily="18" charset="0"/>
                            </a:rPr>
                            <a:t>8.14</a:t>
                          </a:r>
                        </a:p>
                      </a:txBody>
                      <a:tcPr marL="68580" marR="68580" marT="0" marB="0" anchor="ctr"/>
                    </a:tc>
                    <a:tc vMerge="1">
                      <a:txBody>
                        <a:bodyPr/>
                        <a:lstStyle/>
                        <a:p>
                          <a:endParaRPr lang="es-EC"/>
                        </a:p>
                      </a:txBody>
                      <a:tcPr/>
                    </a:tc>
                    <a:extLst>
                      <a:ext uri="{0D108BD9-81ED-4DB2-BD59-A6C34878D82A}">
                        <a16:rowId xmlns:a16="http://schemas.microsoft.com/office/drawing/2014/main" val="3393984814"/>
                      </a:ext>
                    </a:extLst>
                  </a:tr>
                  <a:tr h="327914">
                    <a:tc>
                      <a:txBody>
                        <a:bodyPr/>
                        <a:lstStyle/>
                        <a:p>
                          <a:pPr marR="30480" indent="5715" algn="ctr">
                            <a:lnSpc>
                              <a:spcPct val="150000"/>
                            </a:lnSpc>
                            <a:spcAft>
                              <a:spcPts val="30"/>
                            </a:spcAft>
                          </a:pPr>
                          <a:r>
                            <a:rPr lang="es-EC" sz="1600" b="1" dirty="0">
                              <a:solidFill>
                                <a:schemeClr val="bg1"/>
                              </a:solidFill>
                              <a:effectLst/>
                              <a:latin typeface="+mn-lt"/>
                              <a:ea typeface="Times New Roman" panose="02020603050405020304" pitchFamily="18" charset="0"/>
                              <a:cs typeface="Times New Roman" panose="02020603050405020304" pitchFamily="18" charset="0"/>
                            </a:rPr>
                            <a:t>5</a:t>
                          </a:r>
                          <a:endParaRPr lang="es-EC"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solidFill>
                                <a:srgbClr val="000000"/>
                              </a:solidFill>
                              <a:effectLst/>
                              <a:latin typeface="+mn-lt"/>
                              <a:ea typeface="Times New Roman" panose="02020603050405020304" pitchFamily="18" charset="0"/>
                              <a:cs typeface="Times New Roman" panose="02020603050405020304" pitchFamily="18" charset="0"/>
                            </a:rPr>
                            <a:t>2.29</a:t>
                          </a:r>
                        </a:p>
                      </a:txBody>
                      <a:tcPr marL="68580" marR="68580" marT="0" marB="0" anchor="ctr"/>
                    </a:tc>
                    <a:tc vMerge="1">
                      <a:txBody>
                        <a:bodyPr/>
                        <a:lstStyle/>
                        <a:p>
                          <a:endParaRPr lang="es-EC"/>
                        </a:p>
                      </a:txBody>
                      <a:tcPr/>
                    </a:tc>
                    <a:extLst>
                      <a:ext uri="{0D108BD9-81ED-4DB2-BD59-A6C34878D82A}">
                        <a16:rowId xmlns:a16="http://schemas.microsoft.com/office/drawing/2014/main" val="402778699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a 13">
                <a:extLst>
                  <a:ext uri="{FF2B5EF4-FFF2-40B4-BE49-F238E27FC236}">
                    <a16:creationId xmlns:a16="http://schemas.microsoft.com/office/drawing/2014/main" id="{008877E4-0088-4DD0-88EB-76233AA5C7D1}"/>
                  </a:ext>
                </a:extLst>
              </p:cNvPr>
              <p:cNvGraphicFramePr>
                <a:graphicFrameLocks noGrp="1"/>
              </p:cNvGraphicFramePr>
              <p:nvPr>
                <p:extLst>
                  <p:ext uri="{D42A27DB-BD31-4B8C-83A1-F6EECF244321}">
                    <p14:modId xmlns:p14="http://schemas.microsoft.com/office/powerpoint/2010/main" val="2368861663"/>
                  </p:ext>
                </p:extLst>
              </p:nvPr>
            </p:nvGraphicFramePr>
            <p:xfrm>
              <a:off x="8117432" y="3567142"/>
              <a:ext cx="2902927" cy="2316480"/>
            </p:xfrm>
            <a:graphic>
              <a:graphicData uri="http://schemas.openxmlformats.org/drawingml/2006/table">
                <a:tbl>
                  <a:tblPr firstRow="1" firstCol="1" bandRow="1">
                    <a:tableStyleId>{5C22544A-7EE6-4342-B048-85BDC9FD1C3A}</a:tableStyleId>
                  </a:tblPr>
                  <a:tblGrid>
                    <a:gridCol w="901877">
                      <a:extLst>
                        <a:ext uri="{9D8B030D-6E8A-4147-A177-3AD203B41FA5}">
                          <a16:colId xmlns:a16="http://schemas.microsoft.com/office/drawing/2014/main" val="701428482"/>
                        </a:ext>
                      </a:extLst>
                    </a:gridCol>
                    <a:gridCol w="983673">
                      <a:extLst>
                        <a:ext uri="{9D8B030D-6E8A-4147-A177-3AD203B41FA5}">
                          <a16:colId xmlns:a16="http://schemas.microsoft.com/office/drawing/2014/main" val="490442413"/>
                        </a:ext>
                      </a:extLst>
                    </a:gridCol>
                    <a:gridCol w="1017377">
                      <a:extLst>
                        <a:ext uri="{9D8B030D-6E8A-4147-A177-3AD203B41FA5}">
                          <a16:colId xmlns:a16="http://schemas.microsoft.com/office/drawing/2014/main" val="1967161226"/>
                        </a:ext>
                      </a:extLst>
                    </a:gridCol>
                  </a:tblGrid>
                  <a:tr h="0">
                    <a:tc>
                      <a:txBody>
                        <a:bodyPr/>
                        <a:lstStyle/>
                        <a:p>
                          <a:pPr marR="30480" indent="5715" algn="ctr">
                            <a:lnSpc>
                              <a:spcPct val="100000"/>
                            </a:lnSpc>
                            <a:spcAft>
                              <a:spcPts val="30"/>
                            </a:spcAft>
                          </a:pPr>
                          <a:r>
                            <a:rPr lang="es-EC" sz="1600" dirty="0">
                              <a:effectLst/>
                            </a:rPr>
                            <a:t>Pose de prueba</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R="30480" indent="5715" algn="ctr">
                            <a:lnSpc>
                              <a:spcPct val="100000"/>
                            </a:lnSpc>
                            <a:spcAft>
                              <a:spcPts val="30"/>
                            </a:spcAft>
                          </a:pPr>
                          <a14:m>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𝑹𝑷</m:t>
                                  </m:r>
                                </m:e>
                                <m:sub>
                                  <m:r>
                                    <a:rPr lang="es-EC" sz="1600">
                                      <a:effectLst/>
                                      <a:latin typeface="Cambria Math" panose="02040503050406030204" pitchFamily="18" charset="0"/>
                                    </a:rPr>
                                    <m:t>𝒍</m:t>
                                  </m:r>
                                </m:sub>
                              </m:sSub>
                            </m:oMath>
                          </a14:m>
                          <a:r>
                            <a:rPr lang="es-EC" sz="1600" dirty="0">
                              <a:effectLst/>
                            </a:rPr>
                            <a:t> (mm)</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R="30480" indent="5715" algn="ctr">
                            <a:lnSpc>
                              <a:spcPct val="100000"/>
                            </a:lnSpc>
                            <a:spcAft>
                              <a:spcPts val="30"/>
                            </a:spcAft>
                          </a:pPr>
                          <a14:m>
                            <m:oMath xmlns:m="http://schemas.openxmlformats.org/officeDocument/2006/math">
                              <m:sSub>
                                <m:sSubPr>
                                  <m:ctrlPr>
                                    <a:rPr lang="es-EC" sz="1600" i="1">
                                      <a:effectLst/>
                                      <a:latin typeface="Cambria Math" panose="02040503050406030204" pitchFamily="18" charset="0"/>
                                    </a:rPr>
                                  </m:ctrlPr>
                                </m:sSubPr>
                                <m:e>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𝑹𝑷</m:t>
                                      </m:r>
                                    </m:e>
                                  </m:acc>
                                </m:e>
                                <m:sub>
                                  <m:r>
                                    <a:rPr lang="es-EC" sz="1600">
                                      <a:effectLst/>
                                      <a:latin typeface="Cambria Math" panose="02040503050406030204" pitchFamily="18" charset="0"/>
                                    </a:rPr>
                                    <m:t>𝒍</m:t>
                                  </m:r>
                                </m:sub>
                              </m:sSub>
                            </m:oMath>
                          </a14:m>
                          <a:r>
                            <a:rPr lang="es-EC" sz="1600" dirty="0">
                              <a:effectLst/>
                            </a:rPr>
                            <a:t> (mm)</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702533773"/>
                      </a:ext>
                    </a:extLst>
                  </a:tr>
                  <a:tr h="0">
                    <a:tc>
                      <a:txBody>
                        <a:bodyPr/>
                        <a:lstStyle/>
                        <a:p>
                          <a:pPr marR="30480" indent="5715" algn="ctr">
                            <a:lnSpc>
                              <a:spcPct val="150000"/>
                            </a:lnSpc>
                            <a:spcAft>
                              <a:spcPts val="30"/>
                            </a:spcAft>
                          </a:pPr>
                          <a:r>
                            <a:rPr lang="es-EC" sz="1600" dirty="0">
                              <a:effectLst/>
                            </a:rPr>
                            <a:t>1</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31.42</a:t>
                          </a:r>
                        </a:p>
                      </a:txBody>
                      <a:tcPr marL="68580" marR="68580" marT="0" marB="0" anchor="ctr"/>
                    </a:tc>
                    <a:tc rowSpan="5">
                      <a:txBody>
                        <a:bodyPr/>
                        <a:lstStyle/>
                        <a:p>
                          <a:pPr marR="30480" indent="5715" algn="ctr">
                            <a:lnSpc>
                              <a:spcPct val="150000"/>
                            </a:lnSpc>
                            <a:spcAft>
                              <a:spcPts val="30"/>
                            </a:spcAft>
                          </a:pPr>
                          <a:r>
                            <a:rPr lang="es-EC" sz="2400" b="1" dirty="0">
                              <a:solidFill>
                                <a:srgbClr val="000000"/>
                              </a:solidFill>
                              <a:effectLst/>
                              <a:latin typeface="+mn-lt"/>
                              <a:ea typeface="Times New Roman" panose="02020603050405020304" pitchFamily="18" charset="0"/>
                              <a:cs typeface="Times New Roman" panose="02020603050405020304" pitchFamily="18" charset="0"/>
                            </a:rPr>
                            <a:t>31.01</a:t>
                          </a:r>
                          <a:endParaRPr lang="es-EC" sz="2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8995664"/>
                      </a:ext>
                    </a:extLst>
                  </a:tr>
                  <a:tr h="0">
                    <a:tc>
                      <a:txBody>
                        <a:bodyPr/>
                        <a:lstStyle/>
                        <a:p>
                          <a:pPr marR="30480" indent="5715" algn="ctr">
                            <a:lnSpc>
                              <a:spcPct val="150000"/>
                            </a:lnSpc>
                            <a:spcAft>
                              <a:spcPts val="30"/>
                            </a:spcAft>
                          </a:pPr>
                          <a:r>
                            <a:rPr lang="es-EC" sz="1600">
                              <a:effectLst/>
                            </a:rPr>
                            <a:t>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12.56</a:t>
                          </a:r>
                        </a:p>
                      </a:txBody>
                      <a:tcPr marL="68580" marR="68580" marT="0" marB="0" anchor="ctr"/>
                    </a:tc>
                    <a:tc vMerge="1">
                      <a:txBody>
                        <a:bodyPr/>
                        <a:lstStyle/>
                        <a:p>
                          <a:endParaRPr lang="es-EC"/>
                        </a:p>
                      </a:txBody>
                      <a:tcPr/>
                    </a:tc>
                    <a:extLst>
                      <a:ext uri="{0D108BD9-81ED-4DB2-BD59-A6C34878D82A}">
                        <a16:rowId xmlns:a16="http://schemas.microsoft.com/office/drawing/2014/main" val="528208553"/>
                      </a:ext>
                    </a:extLst>
                  </a:tr>
                  <a:tr h="0">
                    <a:tc>
                      <a:txBody>
                        <a:bodyPr/>
                        <a:lstStyle/>
                        <a:p>
                          <a:pPr marR="30480" indent="5715" algn="ctr">
                            <a:lnSpc>
                              <a:spcPct val="150000"/>
                            </a:lnSpc>
                            <a:spcAft>
                              <a:spcPts val="30"/>
                            </a:spcAft>
                          </a:pPr>
                          <a:r>
                            <a:rPr lang="es-EC" sz="1600">
                              <a:effectLst/>
                            </a:rPr>
                            <a:t>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85.57</a:t>
                          </a:r>
                        </a:p>
                      </a:txBody>
                      <a:tcPr marL="68580" marR="68580" marT="0" marB="0" anchor="ctr"/>
                    </a:tc>
                    <a:tc vMerge="1">
                      <a:txBody>
                        <a:bodyPr/>
                        <a:lstStyle/>
                        <a:p>
                          <a:endParaRPr lang="es-EC"/>
                        </a:p>
                      </a:txBody>
                      <a:tcPr/>
                    </a:tc>
                    <a:extLst>
                      <a:ext uri="{0D108BD9-81ED-4DB2-BD59-A6C34878D82A}">
                        <a16:rowId xmlns:a16="http://schemas.microsoft.com/office/drawing/2014/main" val="193685696"/>
                      </a:ext>
                    </a:extLst>
                  </a:tr>
                  <a:tr h="0">
                    <a:tc>
                      <a:txBody>
                        <a:bodyPr/>
                        <a:lstStyle/>
                        <a:p>
                          <a:pPr marR="30480" indent="5715" algn="ctr">
                            <a:lnSpc>
                              <a:spcPct val="150000"/>
                            </a:lnSpc>
                            <a:spcAft>
                              <a:spcPts val="30"/>
                            </a:spcAft>
                          </a:pPr>
                          <a:r>
                            <a:rPr lang="es-EC" sz="1600">
                              <a:effectLst/>
                            </a:rPr>
                            <a:t>4</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14.08</a:t>
                          </a:r>
                        </a:p>
                      </a:txBody>
                      <a:tcPr marL="68580" marR="68580" marT="0" marB="0" anchor="ctr"/>
                    </a:tc>
                    <a:tc vMerge="1">
                      <a:txBody>
                        <a:bodyPr/>
                        <a:lstStyle/>
                        <a:p>
                          <a:endParaRPr lang="es-EC"/>
                        </a:p>
                      </a:txBody>
                      <a:tcPr/>
                    </a:tc>
                    <a:extLst>
                      <a:ext uri="{0D108BD9-81ED-4DB2-BD59-A6C34878D82A}">
                        <a16:rowId xmlns:a16="http://schemas.microsoft.com/office/drawing/2014/main" val="4008799392"/>
                      </a:ext>
                    </a:extLst>
                  </a:tr>
                  <a:tr h="0">
                    <a:tc>
                      <a:txBody>
                        <a:bodyPr/>
                        <a:lstStyle/>
                        <a:p>
                          <a:pPr marR="30480" indent="5715" algn="ctr">
                            <a:lnSpc>
                              <a:spcPct val="150000"/>
                            </a:lnSpc>
                            <a:spcAft>
                              <a:spcPts val="30"/>
                            </a:spcAft>
                          </a:pPr>
                          <a:r>
                            <a:rPr lang="es-EC" sz="1600">
                              <a:effectLst/>
                            </a:rPr>
                            <a:t>5</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95.0</a:t>
                          </a:r>
                        </a:p>
                      </a:txBody>
                      <a:tcPr marL="68580" marR="68580" marT="0" marB="0" anchor="ctr"/>
                    </a:tc>
                    <a:tc vMerge="1">
                      <a:txBody>
                        <a:bodyPr/>
                        <a:lstStyle/>
                        <a:p>
                          <a:endParaRPr lang="es-EC"/>
                        </a:p>
                      </a:txBody>
                      <a:tcPr/>
                    </a:tc>
                    <a:extLst>
                      <a:ext uri="{0D108BD9-81ED-4DB2-BD59-A6C34878D82A}">
                        <a16:rowId xmlns:a16="http://schemas.microsoft.com/office/drawing/2014/main" val="2612955570"/>
                      </a:ext>
                    </a:extLst>
                  </a:tr>
                </a:tbl>
              </a:graphicData>
            </a:graphic>
          </p:graphicFrame>
        </mc:Choice>
        <mc:Fallback xmlns="">
          <p:graphicFrame>
            <p:nvGraphicFramePr>
              <p:cNvPr id="14" name="Tabla 13">
                <a:extLst>
                  <a:ext uri="{FF2B5EF4-FFF2-40B4-BE49-F238E27FC236}">
                    <a16:creationId xmlns:a16="http://schemas.microsoft.com/office/drawing/2014/main" id="{008877E4-0088-4DD0-88EB-76233AA5C7D1}"/>
                  </a:ext>
                </a:extLst>
              </p:cNvPr>
              <p:cNvGraphicFramePr>
                <a:graphicFrameLocks noGrp="1"/>
              </p:cNvGraphicFramePr>
              <p:nvPr>
                <p:extLst>
                  <p:ext uri="{D42A27DB-BD31-4B8C-83A1-F6EECF244321}">
                    <p14:modId xmlns:p14="http://schemas.microsoft.com/office/powerpoint/2010/main" val="2368861663"/>
                  </p:ext>
                </p:extLst>
              </p:nvPr>
            </p:nvGraphicFramePr>
            <p:xfrm>
              <a:off x="8117432" y="3567142"/>
              <a:ext cx="2902927" cy="2127250"/>
            </p:xfrm>
            <a:graphic>
              <a:graphicData uri="http://schemas.openxmlformats.org/drawingml/2006/table">
                <a:tbl>
                  <a:tblPr firstRow="1" firstCol="1" bandRow="1">
                    <a:tableStyleId>{5C22544A-7EE6-4342-B048-85BDC9FD1C3A}</a:tableStyleId>
                  </a:tblPr>
                  <a:tblGrid>
                    <a:gridCol w="901877">
                      <a:extLst>
                        <a:ext uri="{9D8B030D-6E8A-4147-A177-3AD203B41FA5}">
                          <a16:colId xmlns:a16="http://schemas.microsoft.com/office/drawing/2014/main" val="701428482"/>
                        </a:ext>
                      </a:extLst>
                    </a:gridCol>
                    <a:gridCol w="983673">
                      <a:extLst>
                        <a:ext uri="{9D8B030D-6E8A-4147-A177-3AD203B41FA5}">
                          <a16:colId xmlns:a16="http://schemas.microsoft.com/office/drawing/2014/main" val="490442413"/>
                        </a:ext>
                      </a:extLst>
                    </a:gridCol>
                    <a:gridCol w="1017377">
                      <a:extLst>
                        <a:ext uri="{9D8B030D-6E8A-4147-A177-3AD203B41FA5}">
                          <a16:colId xmlns:a16="http://schemas.microsoft.com/office/drawing/2014/main" val="1967161226"/>
                        </a:ext>
                      </a:extLst>
                    </a:gridCol>
                  </a:tblGrid>
                  <a:tr h="487680">
                    <a:tc>
                      <a:txBody>
                        <a:bodyPr/>
                        <a:lstStyle/>
                        <a:p>
                          <a:pPr marR="30480" indent="5715" algn="ctr">
                            <a:lnSpc>
                              <a:spcPct val="100000"/>
                            </a:lnSpc>
                            <a:spcAft>
                              <a:spcPts val="30"/>
                            </a:spcAft>
                          </a:pPr>
                          <a:r>
                            <a:rPr lang="es-EC" sz="1600" dirty="0">
                              <a:effectLst/>
                            </a:rPr>
                            <a:t>Pose de prueba</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endParaRPr lang="es-EC"/>
                        </a:p>
                      </a:txBody>
                      <a:tcPr marL="68580" marR="68580" marT="0" marB="0" anchor="ctr">
                        <a:blipFill>
                          <a:blip r:embed="rId6"/>
                          <a:stretch>
                            <a:fillRect l="-91975" t="-12500" r="-105556" b="-362500"/>
                          </a:stretch>
                        </a:blipFill>
                      </a:tcPr>
                    </a:tc>
                    <a:tc>
                      <a:txBody>
                        <a:bodyPr/>
                        <a:lstStyle/>
                        <a:p>
                          <a:endParaRPr lang="es-EC"/>
                        </a:p>
                      </a:txBody>
                      <a:tcPr marL="68580" marR="68580" marT="0" marB="0" anchor="ctr">
                        <a:blipFill>
                          <a:blip r:embed="rId6"/>
                          <a:stretch>
                            <a:fillRect l="-186228" t="-12500" r="-2395" b="-362500"/>
                          </a:stretch>
                        </a:blipFill>
                      </a:tcPr>
                    </a:tc>
                    <a:extLst>
                      <a:ext uri="{0D108BD9-81ED-4DB2-BD59-A6C34878D82A}">
                        <a16:rowId xmlns:a16="http://schemas.microsoft.com/office/drawing/2014/main" val="1702533773"/>
                      </a:ext>
                    </a:extLst>
                  </a:tr>
                  <a:tr h="327914">
                    <a:tc>
                      <a:txBody>
                        <a:bodyPr/>
                        <a:lstStyle/>
                        <a:p>
                          <a:pPr marR="30480" indent="5715" algn="ctr">
                            <a:lnSpc>
                              <a:spcPct val="150000"/>
                            </a:lnSpc>
                            <a:spcAft>
                              <a:spcPts val="30"/>
                            </a:spcAft>
                          </a:pPr>
                          <a:r>
                            <a:rPr lang="es-EC" sz="1600" dirty="0">
                              <a:effectLst/>
                            </a:rPr>
                            <a:t>1</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31.42</a:t>
                          </a:r>
                        </a:p>
                      </a:txBody>
                      <a:tcPr marL="68580" marR="68580" marT="0" marB="0" anchor="ctr"/>
                    </a:tc>
                    <a:tc rowSpan="5">
                      <a:txBody>
                        <a:bodyPr/>
                        <a:lstStyle/>
                        <a:p>
                          <a:pPr marR="30480" indent="5715" algn="ctr">
                            <a:lnSpc>
                              <a:spcPct val="150000"/>
                            </a:lnSpc>
                            <a:spcAft>
                              <a:spcPts val="30"/>
                            </a:spcAft>
                          </a:pPr>
                          <a:r>
                            <a:rPr lang="es-EC" sz="2400" b="1" dirty="0">
                              <a:solidFill>
                                <a:srgbClr val="000000"/>
                              </a:solidFill>
                              <a:effectLst/>
                              <a:latin typeface="+mn-lt"/>
                              <a:ea typeface="Times New Roman" panose="02020603050405020304" pitchFamily="18" charset="0"/>
                              <a:cs typeface="Times New Roman" panose="02020603050405020304" pitchFamily="18" charset="0"/>
                            </a:rPr>
                            <a:t>31.01</a:t>
                          </a:r>
                          <a:endParaRPr lang="es-EC" sz="24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8995664"/>
                      </a:ext>
                    </a:extLst>
                  </a:tr>
                  <a:tr h="327914">
                    <a:tc>
                      <a:txBody>
                        <a:bodyPr/>
                        <a:lstStyle/>
                        <a:p>
                          <a:pPr marR="30480" indent="5715" algn="ctr">
                            <a:lnSpc>
                              <a:spcPct val="150000"/>
                            </a:lnSpc>
                            <a:spcAft>
                              <a:spcPts val="30"/>
                            </a:spcAft>
                          </a:pPr>
                          <a:r>
                            <a:rPr lang="es-EC" sz="1600">
                              <a:effectLst/>
                            </a:rPr>
                            <a:t>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12.56</a:t>
                          </a:r>
                        </a:p>
                      </a:txBody>
                      <a:tcPr marL="68580" marR="68580" marT="0" marB="0" anchor="ctr"/>
                    </a:tc>
                    <a:tc vMerge="1">
                      <a:txBody>
                        <a:bodyPr/>
                        <a:lstStyle/>
                        <a:p>
                          <a:endParaRPr lang="es-EC"/>
                        </a:p>
                      </a:txBody>
                      <a:tcPr/>
                    </a:tc>
                    <a:extLst>
                      <a:ext uri="{0D108BD9-81ED-4DB2-BD59-A6C34878D82A}">
                        <a16:rowId xmlns:a16="http://schemas.microsoft.com/office/drawing/2014/main" val="528208553"/>
                      </a:ext>
                    </a:extLst>
                  </a:tr>
                  <a:tr h="327914">
                    <a:tc>
                      <a:txBody>
                        <a:bodyPr/>
                        <a:lstStyle/>
                        <a:p>
                          <a:pPr marR="30480" indent="5715" algn="ctr">
                            <a:lnSpc>
                              <a:spcPct val="150000"/>
                            </a:lnSpc>
                            <a:spcAft>
                              <a:spcPts val="30"/>
                            </a:spcAft>
                          </a:pPr>
                          <a:r>
                            <a:rPr lang="es-EC" sz="1600">
                              <a:effectLst/>
                            </a:rPr>
                            <a:t>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85.57</a:t>
                          </a:r>
                        </a:p>
                      </a:txBody>
                      <a:tcPr marL="68580" marR="68580" marT="0" marB="0" anchor="ctr"/>
                    </a:tc>
                    <a:tc vMerge="1">
                      <a:txBody>
                        <a:bodyPr/>
                        <a:lstStyle/>
                        <a:p>
                          <a:endParaRPr lang="es-EC"/>
                        </a:p>
                      </a:txBody>
                      <a:tcPr/>
                    </a:tc>
                    <a:extLst>
                      <a:ext uri="{0D108BD9-81ED-4DB2-BD59-A6C34878D82A}">
                        <a16:rowId xmlns:a16="http://schemas.microsoft.com/office/drawing/2014/main" val="193685696"/>
                      </a:ext>
                    </a:extLst>
                  </a:tr>
                  <a:tr h="327914">
                    <a:tc>
                      <a:txBody>
                        <a:bodyPr/>
                        <a:lstStyle/>
                        <a:p>
                          <a:pPr marR="30480" indent="5715" algn="ctr">
                            <a:lnSpc>
                              <a:spcPct val="150000"/>
                            </a:lnSpc>
                            <a:spcAft>
                              <a:spcPts val="30"/>
                            </a:spcAft>
                          </a:pPr>
                          <a:r>
                            <a:rPr lang="es-EC" sz="1600">
                              <a:effectLst/>
                            </a:rPr>
                            <a:t>4</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14.08</a:t>
                          </a:r>
                        </a:p>
                      </a:txBody>
                      <a:tcPr marL="68580" marR="68580" marT="0" marB="0" anchor="ctr"/>
                    </a:tc>
                    <a:tc vMerge="1">
                      <a:txBody>
                        <a:bodyPr/>
                        <a:lstStyle/>
                        <a:p>
                          <a:endParaRPr lang="es-EC"/>
                        </a:p>
                      </a:txBody>
                      <a:tcPr/>
                    </a:tc>
                    <a:extLst>
                      <a:ext uri="{0D108BD9-81ED-4DB2-BD59-A6C34878D82A}">
                        <a16:rowId xmlns:a16="http://schemas.microsoft.com/office/drawing/2014/main" val="4008799392"/>
                      </a:ext>
                    </a:extLst>
                  </a:tr>
                  <a:tr h="327914">
                    <a:tc>
                      <a:txBody>
                        <a:bodyPr/>
                        <a:lstStyle/>
                        <a:p>
                          <a:pPr marR="30480" indent="5715" algn="ctr">
                            <a:lnSpc>
                              <a:spcPct val="150000"/>
                            </a:lnSpc>
                            <a:spcAft>
                              <a:spcPts val="30"/>
                            </a:spcAft>
                          </a:pPr>
                          <a:r>
                            <a:rPr lang="es-EC" sz="1600">
                              <a:effectLst/>
                            </a:rPr>
                            <a:t>5</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b="0" dirty="0">
                              <a:solidFill>
                                <a:srgbClr val="000000"/>
                              </a:solidFill>
                              <a:effectLst/>
                              <a:latin typeface="+mn-lt"/>
                              <a:ea typeface="Times New Roman" panose="02020603050405020304" pitchFamily="18" charset="0"/>
                              <a:cs typeface="Times New Roman" panose="02020603050405020304" pitchFamily="18" charset="0"/>
                            </a:rPr>
                            <a:t>95.0</a:t>
                          </a:r>
                        </a:p>
                      </a:txBody>
                      <a:tcPr marL="68580" marR="68580" marT="0" marB="0" anchor="ctr"/>
                    </a:tc>
                    <a:tc vMerge="1">
                      <a:txBody>
                        <a:bodyPr/>
                        <a:lstStyle/>
                        <a:p>
                          <a:endParaRPr lang="es-EC"/>
                        </a:p>
                      </a:txBody>
                      <a:tcPr/>
                    </a:tc>
                    <a:extLst>
                      <a:ext uri="{0D108BD9-81ED-4DB2-BD59-A6C34878D82A}">
                        <a16:rowId xmlns:a16="http://schemas.microsoft.com/office/drawing/2014/main" val="2612955570"/>
                      </a:ext>
                    </a:extLst>
                  </a:tr>
                </a:tbl>
              </a:graphicData>
            </a:graphic>
          </p:graphicFrame>
        </mc:Fallback>
      </mc:AlternateContent>
      <p:pic>
        <p:nvPicPr>
          <p:cNvPr id="12" name="Imagen 11">
            <a:extLst>
              <a:ext uri="{FF2B5EF4-FFF2-40B4-BE49-F238E27FC236}">
                <a16:creationId xmlns:a16="http://schemas.microsoft.com/office/drawing/2014/main" id="{B3877F5B-0210-4755-A7E7-5375E91DE7B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608" y="248683"/>
            <a:ext cx="2866009" cy="2150039"/>
          </a:xfrm>
          <a:prstGeom prst="rect">
            <a:avLst/>
          </a:prstGeom>
          <a:noFill/>
          <a:ln>
            <a:noFill/>
          </a:ln>
        </p:spPr>
      </p:pic>
      <p:pic>
        <p:nvPicPr>
          <p:cNvPr id="15" name="Imagen 14">
            <a:extLst>
              <a:ext uri="{FF2B5EF4-FFF2-40B4-BE49-F238E27FC236}">
                <a16:creationId xmlns:a16="http://schemas.microsoft.com/office/drawing/2014/main" id="{81B7954C-BED8-4ABD-839A-E392C5A3B17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6608" y="2398723"/>
            <a:ext cx="2866009" cy="2149772"/>
          </a:xfrm>
          <a:prstGeom prst="rect">
            <a:avLst/>
          </a:prstGeom>
          <a:noFill/>
          <a:ln>
            <a:noFill/>
          </a:ln>
        </p:spPr>
      </p:pic>
      <p:pic>
        <p:nvPicPr>
          <p:cNvPr id="16" name="Imagen 15">
            <a:extLst>
              <a:ext uri="{FF2B5EF4-FFF2-40B4-BE49-F238E27FC236}">
                <a16:creationId xmlns:a16="http://schemas.microsoft.com/office/drawing/2014/main" id="{50BE2023-D1D1-417E-8994-13DDAEAD9BE4}"/>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6608" y="4548360"/>
            <a:ext cx="2866009" cy="2149246"/>
          </a:xfrm>
          <a:prstGeom prst="rect">
            <a:avLst/>
          </a:prstGeom>
          <a:noFill/>
          <a:ln>
            <a:noFill/>
          </a:ln>
        </p:spPr>
      </p:pic>
      <p:pic>
        <p:nvPicPr>
          <p:cNvPr id="17" name="Imagen 16">
            <a:extLst>
              <a:ext uri="{FF2B5EF4-FFF2-40B4-BE49-F238E27FC236}">
                <a16:creationId xmlns:a16="http://schemas.microsoft.com/office/drawing/2014/main" id="{72EDE559-1DAB-4D50-BFCD-50417F8D418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2616" y="1339340"/>
            <a:ext cx="2866013" cy="2149772"/>
          </a:xfrm>
          <a:prstGeom prst="rect">
            <a:avLst/>
          </a:prstGeom>
          <a:noFill/>
          <a:ln>
            <a:noFill/>
          </a:ln>
        </p:spPr>
      </p:pic>
      <p:pic>
        <p:nvPicPr>
          <p:cNvPr id="18" name="Imagen 17">
            <a:extLst>
              <a:ext uri="{FF2B5EF4-FFF2-40B4-BE49-F238E27FC236}">
                <a16:creationId xmlns:a16="http://schemas.microsoft.com/office/drawing/2014/main" id="{FAC9273D-D3BF-4E93-8C78-2204B2093625}"/>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2616" y="3489112"/>
            <a:ext cx="2866009" cy="2149507"/>
          </a:xfrm>
          <a:prstGeom prst="rect">
            <a:avLst/>
          </a:prstGeom>
          <a:noFill/>
          <a:ln>
            <a:noFill/>
          </a:ln>
        </p:spPr>
      </p:pic>
    </p:spTree>
    <p:extLst>
      <p:ext uri="{BB962C8B-B14F-4D97-AF65-F5344CB8AC3E}">
        <p14:creationId xmlns:p14="http://schemas.microsoft.com/office/powerpoint/2010/main" val="4214722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8047616" cy="1046028"/>
          </a:xfrm>
        </p:spPr>
        <p:txBody>
          <a:bodyPr>
            <a:noAutofit/>
          </a:bodyPr>
          <a:lstStyle/>
          <a:p>
            <a:pPr algn="l"/>
            <a:r>
              <a:rPr lang="es-EC" sz="3200" b="1" dirty="0"/>
              <a:t>Tiempo de estabilización</a:t>
            </a:r>
          </a:p>
        </p:txBody>
      </p:sp>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1923904" y="1170694"/>
            <a:ext cx="10018713" cy="4135597"/>
          </a:xfrm>
        </p:spPr>
        <p:txBody>
          <a:bodyPr anchor="t">
            <a:normAutofit/>
          </a:bodyPr>
          <a:lstStyle/>
          <a:p>
            <a:r>
              <a:rPr lang="es-EC" dirty="0"/>
              <a:t>1 Sola pose</a:t>
            </a:r>
          </a:p>
          <a:p>
            <a:r>
              <a:rPr lang="es-EC" dirty="0"/>
              <a:t>3 Repeticiones</a:t>
            </a:r>
          </a:p>
          <a:p>
            <a:pPr marL="0" indent="0">
              <a:buNone/>
            </a:pPr>
            <a:r>
              <a:rPr lang="es-EC" dirty="0"/>
              <a:t>			Esqueletización</a:t>
            </a:r>
          </a:p>
          <a:p>
            <a:pPr marL="0" indent="0">
              <a:buNone/>
            </a:pPr>
            <a:endParaRPr lang="es-EC" dirty="0"/>
          </a:p>
          <a:p>
            <a:pPr marL="0" indent="0">
              <a:buNone/>
            </a:pPr>
            <a:endParaRPr lang="es-EC" dirty="0"/>
          </a:p>
          <a:p>
            <a:pPr marL="0" indent="0">
              <a:buNone/>
            </a:pPr>
            <a:endParaRPr lang="es-EC" dirty="0"/>
          </a:p>
          <a:p>
            <a:pPr marL="0" indent="0">
              <a:buNone/>
            </a:pPr>
            <a:r>
              <a:rPr lang="es-EC" dirty="0"/>
              <a:t>			Sensores inerciales</a:t>
            </a:r>
          </a:p>
          <a:p>
            <a:endParaRPr lang="es-EC" dirty="0"/>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pic>
        <p:nvPicPr>
          <p:cNvPr id="6" name="Imagen 5">
            <a:extLst>
              <a:ext uri="{FF2B5EF4-FFF2-40B4-BE49-F238E27FC236}">
                <a16:creationId xmlns:a16="http://schemas.microsoft.com/office/drawing/2014/main" id="{5BD1B6DA-FE11-4572-A12C-6EA9BA47CAC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5906" y="2867047"/>
            <a:ext cx="3476625" cy="2607310"/>
          </a:xfrm>
          <a:prstGeom prst="rect">
            <a:avLst/>
          </a:prstGeom>
          <a:noFill/>
          <a:ln>
            <a:noFill/>
          </a:ln>
        </p:spPr>
      </p:pic>
      <p:pic>
        <p:nvPicPr>
          <p:cNvPr id="7" name="Picture 6" descr="Resultado de imagen para tiempo de estabilizacion">
            <a:extLst>
              <a:ext uri="{FF2B5EF4-FFF2-40B4-BE49-F238E27FC236}">
                <a16:creationId xmlns:a16="http://schemas.microsoft.com/office/drawing/2014/main" id="{E99809D1-1910-4966-99D0-F920376CAF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5906" y="472673"/>
            <a:ext cx="3224754" cy="20211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id="{0761EB59-F168-4A35-8BEB-E2A92EB61815}"/>
                  </a:ext>
                </a:extLst>
              </p:cNvPr>
              <p:cNvGraphicFramePr>
                <a:graphicFrameLocks noGrp="1"/>
              </p:cNvGraphicFramePr>
              <p:nvPr>
                <p:extLst>
                  <p:ext uri="{D42A27DB-BD31-4B8C-83A1-F6EECF244321}">
                    <p14:modId xmlns:p14="http://schemas.microsoft.com/office/powerpoint/2010/main" val="2967889927"/>
                  </p:ext>
                </p:extLst>
              </p:nvPr>
            </p:nvGraphicFramePr>
            <p:xfrm>
              <a:off x="3057179" y="2672389"/>
              <a:ext cx="3689985" cy="1497648"/>
            </p:xfrm>
            <a:graphic>
              <a:graphicData uri="http://schemas.openxmlformats.org/drawingml/2006/table">
                <a:tbl>
                  <a:tblPr firstRow="1" firstCol="1" bandRow="1">
                    <a:tableStyleId>{5C22544A-7EE6-4342-B048-85BDC9FD1C3A}</a:tableStyleId>
                  </a:tblPr>
                  <a:tblGrid>
                    <a:gridCol w="1169670">
                      <a:extLst>
                        <a:ext uri="{9D8B030D-6E8A-4147-A177-3AD203B41FA5}">
                          <a16:colId xmlns:a16="http://schemas.microsoft.com/office/drawing/2014/main" val="1426175902"/>
                        </a:ext>
                      </a:extLst>
                    </a:gridCol>
                    <a:gridCol w="1170305">
                      <a:extLst>
                        <a:ext uri="{9D8B030D-6E8A-4147-A177-3AD203B41FA5}">
                          <a16:colId xmlns:a16="http://schemas.microsoft.com/office/drawing/2014/main" val="998124160"/>
                        </a:ext>
                      </a:extLst>
                    </a:gridCol>
                    <a:gridCol w="1350010">
                      <a:extLst>
                        <a:ext uri="{9D8B030D-6E8A-4147-A177-3AD203B41FA5}">
                          <a16:colId xmlns:a16="http://schemas.microsoft.com/office/drawing/2014/main" val="4029347925"/>
                        </a:ext>
                      </a:extLst>
                    </a:gridCol>
                  </a:tblGrid>
                  <a:tr h="0">
                    <a:tc>
                      <a:txBody>
                        <a:bodyPr/>
                        <a:lstStyle/>
                        <a:p>
                          <a:pPr marR="30480" indent="5715" algn="ctr">
                            <a:lnSpc>
                              <a:spcPct val="150000"/>
                            </a:lnSpc>
                            <a:spcAft>
                              <a:spcPts val="30"/>
                            </a:spcAft>
                          </a:pPr>
                          <a:r>
                            <a:rPr lang="es-EC" sz="1600" dirty="0">
                              <a:effectLst/>
                            </a:rPr>
                            <a:t>Repetición</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R="30480" indent="5715" algn="ctr">
                            <a:lnSpc>
                              <a:spcPct val="150000"/>
                            </a:lnSpc>
                            <a:spcAft>
                              <a:spcPts val="30"/>
                            </a:spcAft>
                          </a:pPr>
                          <a14:m>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𝒕</m:t>
                                  </m:r>
                                </m:e>
                                <m:sub>
                                  <m:r>
                                    <a:rPr lang="es-EC" sz="1600">
                                      <a:effectLst/>
                                      <a:latin typeface="Cambria Math" panose="02040503050406030204" pitchFamily="18" charset="0"/>
                                    </a:rPr>
                                    <m:t>𝒋</m:t>
                                  </m:r>
                                </m:sub>
                              </m:sSub>
                            </m:oMath>
                          </a14:m>
                          <a:r>
                            <a:rPr lang="es-EC" sz="1600" dirty="0">
                              <a:effectLst/>
                            </a:rPr>
                            <a:t> (s)</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R="30480" indent="5715" algn="ctr">
                            <a:lnSpc>
                              <a:spcPct val="150000"/>
                            </a:lnSpc>
                            <a:spcAft>
                              <a:spcPts val="30"/>
                            </a:spcAft>
                          </a:pPr>
                          <a14:m>
                            <m:oMath xmlns:m="http://schemas.openxmlformats.org/officeDocument/2006/math">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𝒕</m:t>
                                  </m:r>
                                </m:e>
                              </m:acc>
                            </m:oMath>
                          </a14:m>
                          <a:r>
                            <a:rPr lang="es-EC" sz="1600" dirty="0">
                              <a:effectLst/>
                            </a:rPr>
                            <a:t> (s)</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699753805"/>
                      </a:ext>
                    </a:extLst>
                  </a:tr>
                  <a:tr h="0">
                    <a:tc>
                      <a:txBody>
                        <a:bodyPr/>
                        <a:lstStyle/>
                        <a:p>
                          <a:pPr marR="30480" indent="5715" algn="ctr">
                            <a:lnSpc>
                              <a:spcPct val="150000"/>
                            </a:lnSpc>
                            <a:spcAft>
                              <a:spcPts val="30"/>
                            </a:spcAft>
                          </a:pPr>
                          <a:r>
                            <a:rPr lang="es-EC" sz="1600">
                              <a:effectLst/>
                            </a:rPr>
                            <a:t>1</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4.19</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marR="30480" indent="5715" algn="ctr">
                            <a:lnSpc>
                              <a:spcPct val="150000"/>
                            </a:lnSpc>
                            <a:spcAft>
                              <a:spcPts val="30"/>
                            </a:spcAft>
                          </a:pPr>
                          <a:r>
                            <a:rPr lang="es-EC" sz="2400" b="1" dirty="0">
                              <a:effectLst/>
                            </a:rPr>
                            <a:t>4.56</a:t>
                          </a:r>
                          <a:endParaRPr lang="es-EC"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46194512"/>
                      </a:ext>
                    </a:extLst>
                  </a:tr>
                  <a:tr h="0">
                    <a:tc>
                      <a:txBody>
                        <a:bodyPr/>
                        <a:lstStyle/>
                        <a:p>
                          <a:pPr marR="30480" indent="5715" algn="ctr">
                            <a:lnSpc>
                              <a:spcPct val="150000"/>
                            </a:lnSpc>
                            <a:spcAft>
                              <a:spcPts val="30"/>
                            </a:spcAft>
                          </a:pPr>
                          <a:r>
                            <a:rPr lang="es-EC" sz="1600">
                              <a:effectLst/>
                            </a:rPr>
                            <a:t>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4.53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839614540"/>
                      </a:ext>
                    </a:extLst>
                  </a:tr>
                  <a:tr h="0">
                    <a:tc>
                      <a:txBody>
                        <a:bodyPr/>
                        <a:lstStyle/>
                        <a:p>
                          <a:pPr marR="30480" indent="5715" algn="ctr">
                            <a:lnSpc>
                              <a:spcPct val="150000"/>
                            </a:lnSpc>
                            <a:spcAft>
                              <a:spcPts val="30"/>
                            </a:spcAft>
                          </a:pPr>
                          <a:r>
                            <a:rPr lang="es-EC" sz="1600">
                              <a:effectLst/>
                            </a:rPr>
                            <a:t>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effectLst/>
                            </a:rPr>
                            <a:t>4.97</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317569905"/>
                      </a:ext>
                    </a:extLst>
                  </a:tr>
                </a:tbl>
              </a:graphicData>
            </a:graphic>
          </p:graphicFrame>
        </mc:Choice>
        <mc:Fallback xmlns="">
          <p:graphicFrame>
            <p:nvGraphicFramePr>
              <p:cNvPr id="4" name="Tabla 3">
                <a:extLst>
                  <a:ext uri="{FF2B5EF4-FFF2-40B4-BE49-F238E27FC236}">
                    <a16:creationId xmlns:a16="http://schemas.microsoft.com/office/drawing/2014/main" id="{0761EB59-F168-4A35-8BEB-E2A92EB61815}"/>
                  </a:ext>
                </a:extLst>
              </p:cNvPr>
              <p:cNvGraphicFramePr>
                <a:graphicFrameLocks noGrp="1"/>
              </p:cNvGraphicFramePr>
              <p:nvPr>
                <p:extLst>
                  <p:ext uri="{D42A27DB-BD31-4B8C-83A1-F6EECF244321}">
                    <p14:modId xmlns:p14="http://schemas.microsoft.com/office/powerpoint/2010/main" val="2967889927"/>
                  </p:ext>
                </p:extLst>
              </p:nvPr>
            </p:nvGraphicFramePr>
            <p:xfrm>
              <a:off x="3057179" y="2672389"/>
              <a:ext cx="3689985" cy="1346962"/>
            </p:xfrm>
            <a:graphic>
              <a:graphicData uri="http://schemas.openxmlformats.org/drawingml/2006/table">
                <a:tbl>
                  <a:tblPr firstRow="1" firstCol="1" bandRow="1">
                    <a:tableStyleId>{5C22544A-7EE6-4342-B048-85BDC9FD1C3A}</a:tableStyleId>
                  </a:tblPr>
                  <a:tblGrid>
                    <a:gridCol w="1169670">
                      <a:extLst>
                        <a:ext uri="{9D8B030D-6E8A-4147-A177-3AD203B41FA5}">
                          <a16:colId xmlns:a16="http://schemas.microsoft.com/office/drawing/2014/main" val="1426175902"/>
                        </a:ext>
                      </a:extLst>
                    </a:gridCol>
                    <a:gridCol w="1170305">
                      <a:extLst>
                        <a:ext uri="{9D8B030D-6E8A-4147-A177-3AD203B41FA5}">
                          <a16:colId xmlns:a16="http://schemas.microsoft.com/office/drawing/2014/main" val="998124160"/>
                        </a:ext>
                      </a:extLst>
                    </a:gridCol>
                    <a:gridCol w="1350010">
                      <a:extLst>
                        <a:ext uri="{9D8B030D-6E8A-4147-A177-3AD203B41FA5}">
                          <a16:colId xmlns:a16="http://schemas.microsoft.com/office/drawing/2014/main" val="4029347925"/>
                        </a:ext>
                      </a:extLst>
                    </a:gridCol>
                  </a:tblGrid>
                  <a:tr h="367030">
                    <a:tc>
                      <a:txBody>
                        <a:bodyPr/>
                        <a:lstStyle/>
                        <a:p>
                          <a:pPr marR="30480" indent="5715" algn="ctr">
                            <a:lnSpc>
                              <a:spcPct val="150000"/>
                            </a:lnSpc>
                            <a:spcAft>
                              <a:spcPts val="30"/>
                            </a:spcAft>
                          </a:pPr>
                          <a:r>
                            <a:rPr lang="es-EC" sz="1600" dirty="0">
                              <a:effectLst/>
                            </a:rPr>
                            <a:t>Repetición</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endParaRPr lang="es-EC"/>
                        </a:p>
                      </a:txBody>
                      <a:tcPr marL="68580" marR="68580" marT="0" marB="0" anchor="ctr">
                        <a:blipFill>
                          <a:blip r:embed="rId7"/>
                          <a:stretch>
                            <a:fillRect l="-100521" t="-1667" r="-117708" b="-303333"/>
                          </a:stretch>
                        </a:blipFill>
                      </a:tcPr>
                    </a:tc>
                    <a:tc>
                      <a:txBody>
                        <a:bodyPr/>
                        <a:lstStyle/>
                        <a:p>
                          <a:endParaRPr lang="es-EC"/>
                        </a:p>
                      </a:txBody>
                      <a:tcPr marL="68580" marR="68580" marT="0" marB="0" anchor="ctr">
                        <a:blipFill>
                          <a:blip r:embed="rId7"/>
                          <a:stretch>
                            <a:fillRect l="-173423" t="-1667" r="-1802" b="-303333"/>
                          </a:stretch>
                        </a:blipFill>
                      </a:tcPr>
                    </a:tc>
                    <a:extLst>
                      <a:ext uri="{0D108BD9-81ED-4DB2-BD59-A6C34878D82A}">
                        <a16:rowId xmlns:a16="http://schemas.microsoft.com/office/drawing/2014/main" val="2699753805"/>
                      </a:ext>
                    </a:extLst>
                  </a:tr>
                  <a:tr h="326644">
                    <a:tc>
                      <a:txBody>
                        <a:bodyPr/>
                        <a:lstStyle/>
                        <a:p>
                          <a:pPr marR="30480" indent="5715" algn="ctr">
                            <a:lnSpc>
                              <a:spcPct val="150000"/>
                            </a:lnSpc>
                            <a:spcAft>
                              <a:spcPts val="30"/>
                            </a:spcAft>
                          </a:pPr>
                          <a:r>
                            <a:rPr lang="es-EC" sz="1600">
                              <a:effectLst/>
                            </a:rPr>
                            <a:t>1</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4.19</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marR="30480" indent="5715" algn="ctr">
                            <a:lnSpc>
                              <a:spcPct val="150000"/>
                            </a:lnSpc>
                            <a:spcAft>
                              <a:spcPts val="30"/>
                            </a:spcAft>
                          </a:pPr>
                          <a:r>
                            <a:rPr lang="es-EC" sz="2400" b="1" dirty="0">
                              <a:effectLst/>
                            </a:rPr>
                            <a:t>4.56</a:t>
                          </a:r>
                          <a:endParaRPr lang="es-EC"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46194512"/>
                      </a:ext>
                    </a:extLst>
                  </a:tr>
                  <a:tr h="326644">
                    <a:tc>
                      <a:txBody>
                        <a:bodyPr/>
                        <a:lstStyle/>
                        <a:p>
                          <a:pPr marR="30480" indent="5715" algn="ctr">
                            <a:lnSpc>
                              <a:spcPct val="150000"/>
                            </a:lnSpc>
                            <a:spcAft>
                              <a:spcPts val="30"/>
                            </a:spcAft>
                          </a:pPr>
                          <a:r>
                            <a:rPr lang="es-EC" sz="1600">
                              <a:effectLst/>
                            </a:rPr>
                            <a:t>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4.53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839614540"/>
                      </a:ext>
                    </a:extLst>
                  </a:tr>
                  <a:tr h="326644">
                    <a:tc>
                      <a:txBody>
                        <a:bodyPr/>
                        <a:lstStyle/>
                        <a:p>
                          <a:pPr marR="30480" indent="5715" algn="ctr">
                            <a:lnSpc>
                              <a:spcPct val="150000"/>
                            </a:lnSpc>
                            <a:spcAft>
                              <a:spcPts val="30"/>
                            </a:spcAft>
                          </a:pPr>
                          <a:r>
                            <a:rPr lang="es-EC" sz="1600">
                              <a:effectLst/>
                            </a:rPr>
                            <a:t>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effectLst/>
                            </a:rPr>
                            <a:t>4.97</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3175699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a 7">
                <a:extLst>
                  <a:ext uri="{FF2B5EF4-FFF2-40B4-BE49-F238E27FC236}">
                    <a16:creationId xmlns:a16="http://schemas.microsoft.com/office/drawing/2014/main" id="{53EA42A6-131C-4762-B3DD-9E47573E9247}"/>
                  </a:ext>
                </a:extLst>
              </p:cNvPr>
              <p:cNvGraphicFramePr>
                <a:graphicFrameLocks noGrp="1"/>
              </p:cNvGraphicFramePr>
              <p:nvPr>
                <p:extLst>
                  <p:ext uri="{D42A27DB-BD31-4B8C-83A1-F6EECF244321}">
                    <p14:modId xmlns:p14="http://schemas.microsoft.com/office/powerpoint/2010/main" val="3426679568"/>
                  </p:ext>
                </p:extLst>
              </p:nvPr>
            </p:nvGraphicFramePr>
            <p:xfrm>
              <a:off x="3117274" y="4716843"/>
              <a:ext cx="3689985" cy="1497648"/>
            </p:xfrm>
            <a:graphic>
              <a:graphicData uri="http://schemas.openxmlformats.org/drawingml/2006/table">
                <a:tbl>
                  <a:tblPr firstRow="1" firstCol="1" bandRow="1">
                    <a:tableStyleId>{21E4AEA4-8DFA-4A89-87EB-49C32662AFE0}</a:tableStyleId>
                  </a:tblPr>
                  <a:tblGrid>
                    <a:gridCol w="1169670">
                      <a:extLst>
                        <a:ext uri="{9D8B030D-6E8A-4147-A177-3AD203B41FA5}">
                          <a16:colId xmlns:a16="http://schemas.microsoft.com/office/drawing/2014/main" val="3570261674"/>
                        </a:ext>
                      </a:extLst>
                    </a:gridCol>
                    <a:gridCol w="1170305">
                      <a:extLst>
                        <a:ext uri="{9D8B030D-6E8A-4147-A177-3AD203B41FA5}">
                          <a16:colId xmlns:a16="http://schemas.microsoft.com/office/drawing/2014/main" val="3121178967"/>
                        </a:ext>
                      </a:extLst>
                    </a:gridCol>
                    <a:gridCol w="1350010">
                      <a:extLst>
                        <a:ext uri="{9D8B030D-6E8A-4147-A177-3AD203B41FA5}">
                          <a16:colId xmlns:a16="http://schemas.microsoft.com/office/drawing/2014/main" val="2622137937"/>
                        </a:ext>
                      </a:extLst>
                    </a:gridCol>
                  </a:tblGrid>
                  <a:tr h="0">
                    <a:tc>
                      <a:txBody>
                        <a:bodyPr/>
                        <a:lstStyle/>
                        <a:p>
                          <a:pPr marR="30480" indent="5715" algn="ctr">
                            <a:lnSpc>
                              <a:spcPct val="150000"/>
                            </a:lnSpc>
                            <a:spcAft>
                              <a:spcPts val="30"/>
                            </a:spcAft>
                          </a:pPr>
                          <a:r>
                            <a:rPr lang="es-EC" sz="1600" dirty="0">
                              <a:effectLst/>
                            </a:rPr>
                            <a:t>Repetición</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R="30480" indent="5715" algn="ctr">
                            <a:lnSpc>
                              <a:spcPct val="150000"/>
                            </a:lnSpc>
                            <a:spcAft>
                              <a:spcPts val="30"/>
                            </a:spcAft>
                          </a:pPr>
                          <a14:m>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𝒕</m:t>
                                  </m:r>
                                </m:e>
                                <m:sub>
                                  <m:r>
                                    <a:rPr lang="es-EC" sz="1600">
                                      <a:effectLst/>
                                      <a:latin typeface="Cambria Math" panose="02040503050406030204" pitchFamily="18" charset="0"/>
                                    </a:rPr>
                                    <m:t>𝒋</m:t>
                                  </m:r>
                                </m:sub>
                              </m:sSub>
                            </m:oMath>
                          </a14:m>
                          <a:r>
                            <a:rPr lang="es-EC" sz="1600" dirty="0">
                              <a:effectLst/>
                            </a:rPr>
                            <a:t> (s)</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marR="30480" indent="5715" algn="ctr">
                            <a:lnSpc>
                              <a:spcPct val="150000"/>
                            </a:lnSpc>
                            <a:spcAft>
                              <a:spcPts val="30"/>
                            </a:spcAft>
                          </a:pPr>
                          <a14:m>
                            <m:oMath xmlns:m="http://schemas.openxmlformats.org/officeDocument/2006/math">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𝒕</m:t>
                                  </m:r>
                                </m:e>
                              </m:acc>
                            </m:oMath>
                          </a14:m>
                          <a:r>
                            <a:rPr lang="es-EC" sz="1600" dirty="0">
                              <a:effectLst/>
                            </a:rPr>
                            <a:t> (s)</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2741931424"/>
                      </a:ext>
                    </a:extLst>
                  </a:tr>
                  <a:tr h="0">
                    <a:tc>
                      <a:txBody>
                        <a:bodyPr/>
                        <a:lstStyle/>
                        <a:p>
                          <a:pPr marR="30480" indent="5715" algn="ctr">
                            <a:lnSpc>
                              <a:spcPct val="150000"/>
                            </a:lnSpc>
                            <a:spcAft>
                              <a:spcPts val="30"/>
                            </a:spcAft>
                          </a:pPr>
                          <a:r>
                            <a:rPr lang="es-EC" sz="1600">
                              <a:effectLst/>
                            </a:rPr>
                            <a:t>1</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5.22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marR="30480" indent="5715" algn="ctr">
                            <a:lnSpc>
                              <a:spcPct val="150000"/>
                            </a:lnSpc>
                            <a:spcAft>
                              <a:spcPts val="30"/>
                            </a:spcAft>
                          </a:pPr>
                          <a:r>
                            <a:rPr lang="es-EC" sz="2400" b="1" dirty="0">
                              <a:effectLst/>
                            </a:rPr>
                            <a:t>4.79</a:t>
                          </a:r>
                          <a:endParaRPr lang="es-EC"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4566847"/>
                      </a:ext>
                    </a:extLst>
                  </a:tr>
                  <a:tr h="0">
                    <a:tc>
                      <a:txBody>
                        <a:bodyPr/>
                        <a:lstStyle/>
                        <a:p>
                          <a:pPr marR="30480" indent="5715" algn="ctr">
                            <a:lnSpc>
                              <a:spcPct val="150000"/>
                            </a:lnSpc>
                            <a:spcAft>
                              <a:spcPts val="30"/>
                            </a:spcAft>
                          </a:pPr>
                          <a:r>
                            <a:rPr lang="es-EC" sz="1600">
                              <a:effectLst/>
                            </a:rPr>
                            <a:t>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4.31</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3411321627"/>
                      </a:ext>
                    </a:extLst>
                  </a:tr>
                  <a:tr h="0">
                    <a:tc>
                      <a:txBody>
                        <a:bodyPr/>
                        <a:lstStyle/>
                        <a:p>
                          <a:pPr marR="30480" indent="5715" algn="ctr">
                            <a:lnSpc>
                              <a:spcPct val="150000"/>
                            </a:lnSpc>
                            <a:spcAft>
                              <a:spcPts val="30"/>
                            </a:spcAft>
                          </a:pPr>
                          <a:r>
                            <a:rPr lang="es-EC" sz="1600">
                              <a:effectLst/>
                            </a:rPr>
                            <a:t>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effectLst/>
                            </a:rPr>
                            <a:t>4.85</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2745830750"/>
                      </a:ext>
                    </a:extLst>
                  </a:tr>
                </a:tbl>
              </a:graphicData>
            </a:graphic>
          </p:graphicFrame>
        </mc:Choice>
        <mc:Fallback xmlns="">
          <p:graphicFrame>
            <p:nvGraphicFramePr>
              <p:cNvPr id="8" name="Tabla 7">
                <a:extLst>
                  <a:ext uri="{FF2B5EF4-FFF2-40B4-BE49-F238E27FC236}">
                    <a16:creationId xmlns:a16="http://schemas.microsoft.com/office/drawing/2014/main" id="{53EA42A6-131C-4762-B3DD-9E47573E9247}"/>
                  </a:ext>
                </a:extLst>
              </p:cNvPr>
              <p:cNvGraphicFramePr>
                <a:graphicFrameLocks noGrp="1"/>
              </p:cNvGraphicFramePr>
              <p:nvPr>
                <p:extLst>
                  <p:ext uri="{D42A27DB-BD31-4B8C-83A1-F6EECF244321}">
                    <p14:modId xmlns:p14="http://schemas.microsoft.com/office/powerpoint/2010/main" val="3426679568"/>
                  </p:ext>
                </p:extLst>
              </p:nvPr>
            </p:nvGraphicFramePr>
            <p:xfrm>
              <a:off x="3117274" y="4716843"/>
              <a:ext cx="3689985" cy="1346962"/>
            </p:xfrm>
            <a:graphic>
              <a:graphicData uri="http://schemas.openxmlformats.org/drawingml/2006/table">
                <a:tbl>
                  <a:tblPr firstRow="1" firstCol="1" bandRow="1">
                    <a:tableStyleId>{21E4AEA4-8DFA-4A89-87EB-49C32662AFE0}</a:tableStyleId>
                  </a:tblPr>
                  <a:tblGrid>
                    <a:gridCol w="1169670">
                      <a:extLst>
                        <a:ext uri="{9D8B030D-6E8A-4147-A177-3AD203B41FA5}">
                          <a16:colId xmlns:a16="http://schemas.microsoft.com/office/drawing/2014/main" val="3570261674"/>
                        </a:ext>
                      </a:extLst>
                    </a:gridCol>
                    <a:gridCol w="1170305">
                      <a:extLst>
                        <a:ext uri="{9D8B030D-6E8A-4147-A177-3AD203B41FA5}">
                          <a16:colId xmlns:a16="http://schemas.microsoft.com/office/drawing/2014/main" val="3121178967"/>
                        </a:ext>
                      </a:extLst>
                    </a:gridCol>
                    <a:gridCol w="1350010">
                      <a:extLst>
                        <a:ext uri="{9D8B030D-6E8A-4147-A177-3AD203B41FA5}">
                          <a16:colId xmlns:a16="http://schemas.microsoft.com/office/drawing/2014/main" val="2622137937"/>
                        </a:ext>
                      </a:extLst>
                    </a:gridCol>
                  </a:tblGrid>
                  <a:tr h="367030">
                    <a:tc>
                      <a:txBody>
                        <a:bodyPr/>
                        <a:lstStyle/>
                        <a:p>
                          <a:pPr marR="30480" indent="5715" algn="ctr">
                            <a:lnSpc>
                              <a:spcPct val="150000"/>
                            </a:lnSpc>
                            <a:spcAft>
                              <a:spcPts val="30"/>
                            </a:spcAft>
                          </a:pPr>
                          <a:r>
                            <a:rPr lang="es-EC" sz="1600" dirty="0">
                              <a:effectLst/>
                            </a:rPr>
                            <a:t>Repetición</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endParaRPr lang="es-EC"/>
                        </a:p>
                      </a:txBody>
                      <a:tcPr marL="68580" marR="68580" marT="0" marB="0" anchor="ctr">
                        <a:blipFill>
                          <a:blip r:embed="rId8"/>
                          <a:stretch>
                            <a:fillRect l="-100521" t="-1667" r="-117708" b="-305000"/>
                          </a:stretch>
                        </a:blipFill>
                      </a:tcPr>
                    </a:tc>
                    <a:tc>
                      <a:txBody>
                        <a:bodyPr/>
                        <a:lstStyle/>
                        <a:p>
                          <a:endParaRPr lang="es-EC"/>
                        </a:p>
                      </a:txBody>
                      <a:tcPr marL="68580" marR="68580" marT="0" marB="0" anchor="ctr">
                        <a:blipFill>
                          <a:blip r:embed="rId8"/>
                          <a:stretch>
                            <a:fillRect l="-173423" t="-1667" r="-1802" b="-305000"/>
                          </a:stretch>
                        </a:blipFill>
                      </a:tcPr>
                    </a:tc>
                    <a:extLst>
                      <a:ext uri="{0D108BD9-81ED-4DB2-BD59-A6C34878D82A}">
                        <a16:rowId xmlns:a16="http://schemas.microsoft.com/office/drawing/2014/main" val="2741931424"/>
                      </a:ext>
                    </a:extLst>
                  </a:tr>
                  <a:tr h="326644">
                    <a:tc>
                      <a:txBody>
                        <a:bodyPr/>
                        <a:lstStyle/>
                        <a:p>
                          <a:pPr marR="30480" indent="5715" algn="ctr">
                            <a:lnSpc>
                              <a:spcPct val="150000"/>
                            </a:lnSpc>
                            <a:spcAft>
                              <a:spcPts val="30"/>
                            </a:spcAft>
                          </a:pPr>
                          <a:r>
                            <a:rPr lang="es-EC" sz="1600">
                              <a:effectLst/>
                            </a:rPr>
                            <a:t>1</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5.22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marR="30480" indent="5715" algn="ctr">
                            <a:lnSpc>
                              <a:spcPct val="150000"/>
                            </a:lnSpc>
                            <a:spcAft>
                              <a:spcPts val="30"/>
                            </a:spcAft>
                          </a:pPr>
                          <a:r>
                            <a:rPr lang="es-EC" sz="2400" b="1" dirty="0">
                              <a:effectLst/>
                            </a:rPr>
                            <a:t>4.79</a:t>
                          </a:r>
                          <a:endParaRPr lang="es-EC"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4566847"/>
                      </a:ext>
                    </a:extLst>
                  </a:tr>
                  <a:tr h="326644">
                    <a:tc>
                      <a:txBody>
                        <a:bodyPr/>
                        <a:lstStyle/>
                        <a:p>
                          <a:pPr marR="30480" indent="5715" algn="ctr">
                            <a:lnSpc>
                              <a:spcPct val="150000"/>
                            </a:lnSpc>
                            <a:spcAft>
                              <a:spcPts val="30"/>
                            </a:spcAft>
                          </a:pPr>
                          <a:r>
                            <a:rPr lang="es-EC" sz="1600">
                              <a:effectLst/>
                            </a:rPr>
                            <a:t>2</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a:effectLst/>
                            </a:rPr>
                            <a:t>4.31</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3411321627"/>
                      </a:ext>
                    </a:extLst>
                  </a:tr>
                  <a:tr h="326644">
                    <a:tc>
                      <a:txBody>
                        <a:bodyPr/>
                        <a:lstStyle/>
                        <a:p>
                          <a:pPr marR="30480" indent="5715" algn="ctr">
                            <a:lnSpc>
                              <a:spcPct val="150000"/>
                            </a:lnSpc>
                            <a:spcAft>
                              <a:spcPts val="30"/>
                            </a:spcAft>
                          </a:pPr>
                          <a:r>
                            <a:rPr lang="es-EC" sz="1600">
                              <a:effectLst/>
                            </a:rPr>
                            <a:t>3</a:t>
                          </a:r>
                          <a:endPar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1600" dirty="0">
                              <a:effectLst/>
                            </a:rPr>
                            <a:t>4.85</a:t>
                          </a:r>
                          <a:endPar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2745830750"/>
                      </a:ext>
                    </a:extLst>
                  </a:tr>
                </a:tbl>
              </a:graphicData>
            </a:graphic>
          </p:graphicFrame>
        </mc:Fallback>
      </mc:AlternateContent>
    </p:spTree>
    <p:extLst>
      <p:ext uri="{BB962C8B-B14F-4D97-AF65-F5344CB8AC3E}">
        <p14:creationId xmlns:p14="http://schemas.microsoft.com/office/powerpoint/2010/main" val="977390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1747546" y="429491"/>
            <a:ext cx="10018713" cy="892565"/>
          </a:xfrm>
        </p:spPr>
        <p:txBody>
          <a:bodyPr>
            <a:normAutofit/>
          </a:bodyPr>
          <a:lstStyle/>
          <a:p>
            <a:pPr marL="0" indent="0">
              <a:buNone/>
            </a:pPr>
            <a:r>
              <a:rPr lang="es-EC" sz="4000" b="1" dirty="0"/>
              <a:t>OBJETIVOS ESPECÍFICOS:</a:t>
            </a:r>
            <a:endParaRPr lang="es-EC" dirty="0"/>
          </a:p>
        </p:txBody>
      </p:sp>
      <p:pic>
        <p:nvPicPr>
          <p:cNvPr id="4" name="Imagen 3">
            <a:extLst>
              <a:ext uri="{FF2B5EF4-FFF2-40B4-BE49-F238E27FC236}">
                <a16:creationId xmlns:a16="http://schemas.microsoft.com/office/drawing/2014/main" id="{84E58C84-06EB-4A7C-8D3A-6F2B3A27A0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86651" y="5725917"/>
            <a:ext cx="3455966" cy="892565"/>
          </a:xfrm>
          <a:prstGeom prst="rect">
            <a:avLst/>
          </a:prstGeom>
        </p:spPr>
      </p:pic>
      <p:graphicFrame>
        <p:nvGraphicFramePr>
          <p:cNvPr id="2" name="Diagrama 1">
            <a:extLst>
              <a:ext uri="{FF2B5EF4-FFF2-40B4-BE49-F238E27FC236}">
                <a16:creationId xmlns:a16="http://schemas.microsoft.com/office/drawing/2014/main" id="{036DEB93-527C-43AA-A7D5-F1F761F9074B}"/>
              </a:ext>
            </a:extLst>
          </p:cNvPr>
          <p:cNvGraphicFramePr/>
          <p:nvPr>
            <p:extLst>
              <p:ext uri="{D42A27DB-BD31-4B8C-83A1-F6EECF244321}">
                <p14:modId xmlns:p14="http://schemas.microsoft.com/office/powerpoint/2010/main" val="1220381169"/>
              </p:ext>
            </p:extLst>
          </p:nvPr>
        </p:nvGraphicFramePr>
        <p:xfrm>
          <a:off x="2031999" y="1620982"/>
          <a:ext cx="9522691" cy="3865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Resultado de imagen para ESPE MECATRONICA">
            <a:extLst>
              <a:ext uri="{FF2B5EF4-FFF2-40B4-BE49-F238E27FC236}">
                <a16:creationId xmlns:a16="http://schemas.microsoft.com/office/drawing/2014/main" id="{1D74C77F-6D49-405B-B63F-21BBB87BB4B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641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FBE82-1699-4F30-80F5-C7E3B4A64404}"/>
              </a:ext>
            </a:extLst>
          </p:cNvPr>
          <p:cNvSpPr>
            <a:spLocks noGrp="1"/>
          </p:cNvSpPr>
          <p:nvPr>
            <p:ph type="title"/>
          </p:nvPr>
        </p:nvSpPr>
        <p:spPr>
          <a:xfrm>
            <a:off x="1830682" y="270151"/>
            <a:ext cx="8047616" cy="1046028"/>
          </a:xfrm>
        </p:spPr>
        <p:txBody>
          <a:bodyPr>
            <a:noAutofit/>
          </a:bodyPr>
          <a:lstStyle/>
          <a:p>
            <a:pPr algn="l"/>
            <a:r>
              <a:rPr lang="es-EC" sz="3200" b="1" dirty="0"/>
              <a:t>Comparación de las técnicas de teleoperación</a:t>
            </a:r>
          </a:p>
        </p:txBody>
      </p:sp>
      <p:sp>
        <p:nvSpPr>
          <p:cNvPr id="3" name="Marcador de contenido 2">
            <a:extLst>
              <a:ext uri="{FF2B5EF4-FFF2-40B4-BE49-F238E27FC236}">
                <a16:creationId xmlns:a16="http://schemas.microsoft.com/office/drawing/2014/main" id="{91F2CD52-3CA3-44C3-86F7-7FA6D145F6A8}"/>
              </a:ext>
            </a:extLst>
          </p:cNvPr>
          <p:cNvSpPr>
            <a:spLocks noGrp="1"/>
          </p:cNvSpPr>
          <p:nvPr>
            <p:ph idx="1"/>
          </p:nvPr>
        </p:nvSpPr>
        <p:spPr>
          <a:xfrm>
            <a:off x="3070315" y="3983698"/>
            <a:ext cx="3036023" cy="1973756"/>
          </a:xfrm>
        </p:spPr>
        <p:txBody>
          <a:bodyPr anchor="b">
            <a:normAutofit/>
          </a:bodyPr>
          <a:lstStyle/>
          <a:p>
            <a:r>
              <a:rPr lang="es-EC" dirty="0"/>
              <a:t>Ergonomía</a:t>
            </a:r>
          </a:p>
          <a:p>
            <a:r>
              <a:rPr lang="es-EC" dirty="0"/>
              <a:t>Adaptabilidad</a:t>
            </a:r>
          </a:p>
          <a:p>
            <a:r>
              <a:rPr lang="es-EC" dirty="0"/>
              <a:t>Facilidad de uso</a:t>
            </a:r>
          </a:p>
        </p:txBody>
      </p:sp>
      <p:pic>
        <p:nvPicPr>
          <p:cNvPr id="5" name="Picture 2" descr="Resultado de imagen para ESPE MECATRONICA">
            <a:extLst>
              <a:ext uri="{FF2B5EF4-FFF2-40B4-BE49-F238E27FC236}">
                <a16:creationId xmlns:a16="http://schemas.microsoft.com/office/drawing/2014/main" id="{DC7A0C46-8DF4-4AB3-A8E9-3912DE8495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7E56894-8406-4E44-B7B5-C82DEDB7198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id="{5999285B-E309-46C5-B8FA-3958B333EDC4}"/>
                  </a:ext>
                </a:extLst>
              </p:cNvPr>
              <p:cNvGraphicFramePr>
                <a:graphicFrameLocks noGrp="1"/>
              </p:cNvGraphicFramePr>
              <p:nvPr>
                <p:extLst>
                  <p:ext uri="{D42A27DB-BD31-4B8C-83A1-F6EECF244321}">
                    <p14:modId xmlns:p14="http://schemas.microsoft.com/office/powerpoint/2010/main" val="2545006510"/>
                  </p:ext>
                </p:extLst>
              </p:nvPr>
            </p:nvGraphicFramePr>
            <p:xfrm>
              <a:off x="1966595" y="1511978"/>
              <a:ext cx="5805805" cy="2523744"/>
            </p:xfrm>
            <a:graphic>
              <a:graphicData uri="http://schemas.openxmlformats.org/drawingml/2006/table">
                <a:tbl>
                  <a:tblPr firstRow="1" firstCol="1" bandRow="1">
                    <a:tableStyleId>{5C22544A-7EE6-4342-B048-85BDC9FD1C3A}</a:tableStyleId>
                  </a:tblPr>
                  <a:tblGrid>
                    <a:gridCol w="2023100">
                      <a:extLst>
                        <a:ext uri="{9D8B030D-6E8A-4147-A177-3AD203B41FA5}">
                          <a16:colId xmlns:a16="http://schemas.microsoft.com/office/drawing/2014/main" val="256315324"/>
                        </a:ext>
                      </a:extLst>
                    </a:gridCol>
                    <a:gridCol w="1898944">
                      <a:extLst>
                        <a:ext uri="{9D8B030D-6E8A-4147-A177-3AD203B41FA5}">
                          <a16:colId xmlns:a16="http://schemas.microsoft.com/office/drawing/2014/main" val="1959716470"/>
                        </a:ext>
                      </a:extLst>
                    </a:gridCol>
                    <a:gridCol w="1883761">
                      <a:extLst>
                        <a:ext uri="{9D8B030D-6E8A-4147-A177-3AD203B41FA5}">
                          <a16:colId xmlns:a16="http://schemas.microsoft.com/office/drawing/2014/main" val="2241172910"/>
                        </a:ext>
                      </a:extLst>
                    </a:gridCol>
                  </a:tblGrid>
                  <a:tr h="298450">
                    <a:tc>
                      <a:txBody>
                        <a:bodyPr/>
                        <a:lstStyle/>
                        <a:p>
                          <a:pPr marR="30480" indent="5715" algn="ctr">
                            <a:lnSpc>
                              <a:spcPct val="115000"/>
                            </a:lnSpc>
                            <a:spcAft>
                              <a:spcPts val="30"/>
                            </a:spcAft>
                          </a:pPr>
                          <a:r>
                            <a:rPr lang="es-EC" sz="1800" dirty="0">
                              <a:effectLst/>
                            </a:rPr>
                            <a:t>Parámetro</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15000"/>
                            </a:lnSpc>
                            <a:spcAft>
                              <a:spcPts val="30"/>
                            </a:spcAft>
                          </a:pPr>
                          <a:r>
                            <a:rPr lang="es-EC" sz="1800" dirty="0">
                              <a:effectLst/>
                            </a:rPr>
                            <a:t>Esqueletización</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R="30480" indent="5715" algn="ctr">
                            <a:lnSpc>
                              <a:spcPct val="115000"/>
                            </a:lnSpc>
                            <a:spcAft>
                              <a:spcPts val="30"/>
                            </a:spcAft>
                          </a:pPr>
                          <a:r>
                            <a:rPr lang="es-EC" sz="1800" dirty="0">
                              <a:effectLst/>
                            </a:rPr>
                            <a:t>Sensores Inerciales</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279533848"/>
                      </a:ext>
                    </a:extLst>
                  </a:tr>
                  <a:tr h="0">
                    <a:tc>
                      <a:txBody>
                        <a:bodyPr/>
                        <a:lstStyle/>
                        <a:p>
                          <a:pPr marR="30480" indent="5715" algn="ctr">
                            <a:lnSpc>
                              <a:spcPct val="115000"/>
                            </a:lnSpc>
                            <a:spcAft>
                              <a:spcPts val="30"/>
                            </a:spcAft>
                          </a:pPr>
                          <a:r>
                            <a:rPr lang="es-EC" sz="1800" dirty="0">
                              <a:effectLst/>
                            </a:rPr>
                            <a:t>Exactitud</a:t>
                          </a:r>
                        </a:p>
                        <a:p>
                          <a:pPr marR="30480" indent="5715" algn="ctr">
                            <a:lnSpc>
                              <a:spcPct val="115000"/>
                            </a:lnSpc>
                            <a:spcAft>
                              <a:spcPts val="3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panose="02040503050406030204" pitchFamily="18" charset="0"/>
                                      </a:rPr>
                                    </m:ctrlPr>
                                  </m:sSubPr>
                                  <m:e>
                                    <m:acc>
                                      <m:accPr>
                                        <m:chr m:val="̅"/>
                                        <m:ctrlPr>
                                          <a:rPr lang="es-EC" sz="1800" i="1">
                                            <a:effectLst/>
                                            <a:latin typeface="Cambria Math" panose="02040503050406030204" pitchFamily="18" charset="0"/>
                                          </a:rPr>
                                        </m:ctrlPr>
                                      </m:accPr>
                                      <m:e>
                                        <m:r>
                                          <a:rPr lang="es-EC" sz="1800">
                                            <a:effectLst/>
                                            <a:latin typeface="Cambria Math" panose="02040503050406030204" pitchFamily="18" charset="0"/>
                                          </a:rPr>
                                          <m:t>𝑨𝑷</m:t>
                                        </m:r>
                                      </m:e>
                                    </m:acc>
                                  </m:e>
                                  <m:sub>
                                    <m:r>
                                      <a:rPr lang="es-EC" sz="1800">
                                        <a:effectLst/>
                                        <a:latin typeface="Cambria Math" panose="02040503050406030204" pitchFamily="18" charset="0"/>
                                      </a:rPr>
                                      <m:t>𝑷</m:t>
                                    </m:r>
                                  </m:sub>
                                </m:sSub>
                              </m:oMath>
                            </m:oMathPara>
                          </a14:m>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R="30480" indent="5715" algn="ctr">
                            <a:lnSpc>
                              <a:spcPct val="150000"/>
                            </a:lnSpc>
                            <a:spcAft>
                              <a:spcPts val="30"/>
                            </a:spcAft>
                          </a:pPr>
                          <a:r>
                            <a:rPr lang="es-EC" sz="2000" b="1" dirty="0">
                              <a:effectLst/>
                            </a:rPr>
                            <a:t>7.88 mm</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2000" b="0">
                              <a:effectLst/>
                            </a:rPr>
                            <a:t>9.98 mm</a:t>
                          </a:r>
                          <a:endParaRPr lang="es-EC"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2143429"/>
                      </a:ext>
                    </a:extLst>
                  </a:tr>
                  <a:tr h="0">
                    <a:tc>
                      <a:txBody>
                        <a:bodyPr/>
                        <a:lstStyle/>
                        <a:p>
                          <a:pPr marR="30480" indent="5715" algn="ctr">
                            <a:lnSpc>
                              <a:spcPct val="115000"/>
                            </a:lnSpc>
                            <a:spcAft>
                              <a:spcPts val="30"/>
                            </a:spcAft>
                          </a:pPr>
                          <a:r>
                            <a:rPr lang="es-EC" sz="1800" dirty="0">
                              <a:effectLst/>
                            </a:rPr>
                            <a:t>Repetibilidad</a:t>
                          </a:r>
                        </a:p>
                        <a:p>
                          <a:pPr marR="30480" indent="5715" algn="ctr">
                            <a:lnSpc>
                              <a:spcPct val="115000"/>
                            </a:lnSpc>
                            <a:spcAft>
                              <a:spcPts val="3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panose="02040503050406030204" pitchFamily="18" charset="0"/>
                                      </a:rPr>
                                    </m:ctrlPr>
                                  </m:sSubPr>
                                  <m:e>
                                    <m:acc>
                                      <m:accPr>
                                        <m:chr m:val="̅"/>
                                        <m:ctrlPr>
                                          <a:rPr lang="es-EC" sz="1800" i="1">
                                            <a:effectLst/>
                                            <a:latin typeface="Cambria Math" panose="02040503050406030204" pitchFamily="18" charset="0"/>
                                          </a:rPr>
                                        </m:ctrlPr>
                                      </m:accPr>
                                      <m:e>
                                        <m:r>
                                          <a:rPr lang="es-EC" sz="1800">
                                            <a:effectLst/>
                                            <a:latin typeface="Cambria Math" panose="02040503050406030204" pitchFamily="18" charset="0"/>
                                          </a:rPr>
                                          <m:t>𝑹𝑷</m:t>
                                        </m:r>
                                      </m:e>
                                    </m:acc>
                                  </m:e>
                                  <m:sub>
                                    <m:r>
                                      <a:rPr lang="es-EC" sz="1800">
                                        <a:effectLst/>
                                        <a:latin typeface="Cambria Math" panose="02040503050406030204" pitchFamily="18" charset="0"/>
                                      </a:rPr>
                                      <m:t>𝒍</m:t>
                                    </m:r>
                                  </m:sub>
                                </m:sSub>
                              </m:oMath>
                            </m:oMathPara>
                          </a14:m>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R="30480" indent="5715" algn="ctr">
                            <a:lnSpc>
                              <a:spcPct val="150000"/>
                            </a:lnSpc>
                            <a:spcAft>
                              <a:spcPts val="30"/>
                            </a:spcAft>
                          </a:pPr>
                          <a:r>
                            <a:rPr lang="es-EC" sz="2000" b="1" dirty="0">
                              <a:effectLst/>
                            </a:rPr>
                            <a:t>22.95 mm</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2000" b="0" dirty="0">
                              <a:effectLst/>
                            </a:rPr>
                            <a:t>31.01 mm</a:t>
                          </a:r>
                          <a:endParaRPr lang="es-EC"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6949465"/>
                      </a:ext>
                    </a:extLst>
                  </a:tr>
                  <a:tr h="0">
                    <a:tc>
                      <a:txBody>
                        <a:bodyPr/>
                        <a:lstStyle/>
                        <a:p>
                          <a:pPr marR="30480" indent="5715" algn="ctr">
                            <a:lnSpc>
                              <a:spcPct val="115000"/>
                            </a:lnSpc>
                            <a:spcAft>
                              <a:spcPts val="30"/>
                            </a:spcAft>
                          </a:pPr>
                          <a:r>
                            <a:rPr lang="es-EC" sz="1800" dirty="0">
                              <a:effectLst/>
                            </a:rPr>
                            <a:t>Tiempo de estabilización </a:t>
                          </a:r>
                          <a14:m>
                            <m:oMath xmlns:m="http://schemas.openxmlformats.org/officeDocument/2006/math">
                              <m:acc>
                                <m:accPr>
                                  <m:chr m:val="̅"/>
                                  <m:ctrlPr>
                                    <a:rPr lang="es-EC" sz="1800" i="1">
                                      <a:effectLst/>
                                      <a:latin typeface="Cambria Math" panose="02040503050406030204" pitchFamily="18" charset="0"/>
                                    </a:rPr>
                                  </m:ctrlPr>
                                </m:accPr>
                                <m:e>
                                  <m:r>
                                    <a:rPr lang="es-EC" sz="1800">
                                      <a:effectLst/>
                                      <a:latin typeface="Cambria Math" panose="02040503050406030204" pitchFamily="18" charset="0"/>
                                    </a:rPr>
                                    <m:t>𝒕</m:t>
                                  </m:r>
                                </m:e>
                              </m:acc>
                            </m:oMath>
                          </a14:m>
                          <a:r>
                            <a:rPr lang="es-EC" sz="1800" dirty="0">
                              <a:effectLst/>
                            </a:rPr>
                            <a:t> </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R="30480" indent="5715" algn="ctr">
                            <a:lnSpc>
                              <a:spcPct val="150000"/>
                            </a:lnSpc>
                            <a:spcAft>
                              <a:spcPts val="30"/>
                            </a:spcAft>
                          </a:pPr>
                          <a:r>
                            <a:rPr lang="es-EC" sz="2000" b="1" dirty="0">
                              <a:effectLst/>
                            </a:rPr>
                            <a:t>4.56 s</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2000" b="0" dirty="0">
                              <a:effectLst/>
                            </a:rPr>
                            <a:t>4.79 s</a:t>
                          </a:r>
                          <a:endParaRPr lang="es-EC"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7197935"/>
                      </a:ext>
                    </a:extLst>
                  </a:tr>
                </a:tbl>
              </a:graphicData>
            </a:graphic>
          </p:graphicFrame>
        </mc:Choice>
        <mc:Fallback xmlns="">
          <p:graphicFrame>
            <p:nvGraphicFramePr>
              <p:cNvPr id="4" name="Tabla 3">
                <a:extLst>
                  <a:ext uri="{FF2B5EF4-FFF2-40B4-BE49-F238E27FC236}">
                    <a16:creationId xmlns:a16="http://schemas.microsoft.com/office/drawing/2014/main" id="{5999285B-E309-46C5-B8FA-3958B333EDC4}"/>
                  </a:ext>
                </a:extLst>
              </p:cNvPr>
              <p:cNvGraphicFramePr>
                <a:graphicFrameLocks noGrp="1"/>
              </p:cNvGraphicFramePr>
              <p:nvPr>
                <p:extLst>
                  <p:ext uri="{D42A27DB-BD31-4B8C-83A1-F6EECF244321}">
                    <p14:modId xmlns:p14="http://schemas.microsoft.com/office/powerpoint/2010/main" val="2545006510"/>
                  </p:ext>
                </p:extLst>
              </p:nvPr>
            </p:nvGraphicFramePr>
            <p:xfrm>
              <a:off x="1966595" y="1511978"/>
              <a:ext cx="5805805" cy="2483740"/>
            </p:xfrm>
            <a:graphic>
              <a:graphicData uri="http://schemas.openxmlformats.org/drawingml/2006/table">
                <a:tbl>
                  <a:tblPr firstRow="1" firstCol="1" bandRow="1">
                    <a:tableStyleId>{5C22544A-7EE6-4342-B048-85BDC9FD1C3A}</a:tableStyleId>
                  </a:tblPr>
                  <a:tblGrid>
                    <a:gridCol w="2023100">
                      <a:extLst>
                        <a:ext uri="{9D8B030D-6E8A-4147-A177-3AD203B41FA5}">
                          <a16:colId xmlns:a16="http://schemas.microsoft.com/office/drawing/2014/main" val="256315324"/>
                        </a:ext>
                      </a:extLst>
                    </a:gridCol>
                    <a:gridCol w="1898944">
                      <a:extLst>
                        <a:ext uri="{9D8B030D-6E8A-4147-A177-3AD203B41FA5}">
                          <a16:colId xmlns:a16="http://schemas.microsoft.com/office/drawing/2014/main" val="1959716470"/>
                        </a:ext>
                      </a:extLst>
                    </a:gridCol>
                    <a:gridCol w="1883761">
                      <a:extLst>
                        <a:ext uri="{9D8B030D-6E8A-4147-A177-3AD203B41FA5}">
                          <a16:colId xmlns:a16="http://schemas.microsoft.com/office/drawing/2014/main" val="2241172910"/>
                        </a:ext>
                      </a:extLst>
                    </a:gridCol>
                  </a:tblGrid>
                  <a:tr h="610934">
                    <a:tc>
                      <a:txBody>
                        <a:bodyPr/>
                        <a:lstStyle/>
                        <a:p>
                          <a:pPr marR="30480" indent="5715" algn="ctr">
                            <a:lnSpc>
                              <a:spcPct val="115000"/>
                            </a:lnSpc>
                            <a:spcAft>
                              <a:spcPts val="30"/>
                            </a:spcAft>
                          </a:pPr>
                          <a:r>
                            <a:rPr lang="es-EC" sz="1800" dirty="0">
                              <a:effectLst/>
                            </a:rPr>
                            <a:t>Parámetro</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15000"/>
                            </a:lnSpc>
                            <a:spcAft>
                              <a:spcPts val="30"/>
                            </a:spcAft>
                          </a:pPr>
                          <a:r>
                            <a:rPr lang="es-EC" sz="1800" dirty="0">
                              <a:effectLst/>
                            </a:rPr>
                            <a:t>Esqueletización</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tc>
                      <a:txBody>
                        <a:bodyPr/>
                        <a:lstStyle/>
                        <a:p>
                          <a:pPr marR="30480" indent="5715" algn="ctr">
                            <a:lnSpc>
                              <a:spcPct val="115000"/>
                            </a:lnSpc>
                            <a:spcAft>
                              <a:spcPts val="30"/>
                            </a:spcAft>
                          </a:pPr>
                          <a:r>
                            <a:rPr lang="es-EC" sz="1800" dirty="0">
                              <a:effectLst/>
                            </a:rPr>
                            <a:t>Sensores Inerciales</a:t>
                          </a:r>
                          <a:endParaRPr lang="es-EC"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279533848"/>
                      </a:ext>
                    </a:extLst>
                  </a:tr>
                  <a:tr h="630936">
                    <a:tc>
                      <a:txBody>
                        <a:bodyPr/>
                        <a:lstStyle/>
                        <a:p>
                          <a:endParaRPr lang="es-EC"/>
                        </a:p>
                      </a:txBody>
                      <a:tcPr marL="68580" marR="68580" marT="0" marB="0" anchor="ctr">
                        <a:blipFill>
                          <a:blip r:embed="rId5"/>
                          <a:stretch>
                            <a:fillRect l="-301" t="-104808" r="-188554" b="-219231"/>
                          </a:stretch>
                        </a:blipFill>
                      </a:tcPr>
                    </a:tc>
                    <a:tc>
                      <a:txBody>
                        <a:bodyPr/>
                        <a:lstStyle/>
                        <a:p>
                          <a:pPr marR="30480" indent="5715" algn="ctr">
                            <a:lnSpc>
                              <a:spcPct val="150000"/>
                            </a:lnSpc>
                            <a:spcAft>
                              <a:spcPts val="30"/>
                            </a:spcAft>
                          </a:pPr>
                          <a:r>
                            <a:rPr lang="es-EC" sz="2000" b="1" dirty="0">
                              <a:effectLst/>
                            </a:rPr>
                            <a:t>7.88 mm</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2000" b="0">
                              <a:effectLst/>
                            </a:rPr>
                            <a:t>9.98 mm</a:t>
                          </a:r>
                          <a:endParaRPr lang="es-EC" sz="20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2143429"/>
                      </a:ext>
                    </a:extLst>
                  </a:tr>
                  <a:tr h="630936">
                    <a:tc>
                      <a:txBody>
                        <a:bodyPr/>
                        <a:lstStyle/>
                        <a:p>
                          <a:endParaRPr lang="es-EC"/>
                        </a:p>
                      </a:txBody>
                      <a:tcPr marL="68580" marR="68580" marT="0" marB="0" anchor="ctr">
                        <a:blipFill>
                          <a:blip r:embed="rId5"/>
                          <a:stretch>
                            <a:fillRect l="-301" t="-204808" r="-188554" b="-119231"/>
                          </a:stretch>
                        </a:blipFill>
                      </a:tcPr>
                    </a:tc>
                    <a:tc>
                      <a:txBody>
                        <a:bodyPr/>
                        <a:lstStyle/>
                        <a:p>
                          <a:pPr marR="30480" indent="5715" algn="ctr">
                            <a:lnSpc>
                              <a:spcPct val="150000"/>
                            </a:lnSpc>
                            <a:spcAft>
                              <a:spcPts val="30"/>
                            </a:spcAft>
                          </a:pPr>
                          <a:r>
                            <a:rPr lang="es-EC" sz="2000" b="1" dirty="0">
                              <a:effectLst/>
                            </a:rPr>
                            <a:t>22.95 mm</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2000" b="0" dirty="0">
                              <a:effectLst/>
                            </a:rPr>
                            <a:t>31.01 mm</a:t>
                          </a:r>
                          <a:endParaRPr lang="es-EC"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6949465"/>
                      </a:ext>
                    </a:extLst>
                  </a:tr>
                  <a:tr h="610934">
                    <a:tc>
                      <a:txBody>
                        <a:bodyPr/>
                        <a:lstStyle/>
                        <a:p>
                          <a:endParaRPr lang="es-EC"/>
                        </a:p>
                      </a:txBody>
                      <a:tcPr marL="68580" marR="68580" marT="0" marB="0" anchor="ctr">
                        <a:blipFill>
                          <a:blip r:embed="rId5"/>
                          <a:stretch>
                            <a:fillRect l="-301" t="-317000" r="-188554" b="-24000"/>
                          </a:stretch>
                        </a:blipFill>
                      </a:tcPr>
                    </a:tc>
                    <a:tc>
                      <a:txBody>
                        <a:bodyPr/>
                        <a:lstStyle/>
                        <a:p>
                          <a:pPr marR="30480" indent="5715" algn="ctr">
                            <a:lnSpc>
                              <a:spcPct val="150000"/>
                            </a:lnSpc>
                            <a:spcAft>
                              <a:spcPts val="30"/>
                            </a:spcAft>
                          </a:pPr>
                          <a:r>
                            <a:rPr lang="es-EC" sz="2000" b="1" dirty="0">
                              <a:effectLst/>
                            </a:rPr>
                            <a:t>4.56 s</a:t>
                          </a:r>
                          <a:endParaRPr lang="es-EC"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30480" indent="5715" algn="ctr">
                            <a:lnSpc>
                              <a:spcPct val="150000"/>
                            </a:lnSpc>
                            <a:spcAft>
                              <a:spcPts val="30"/>
                            </a:spcAft>
                          </a:pPr>
                          <a:r>
                            <a:rPr lang="es-EC" sz="2000" b="0" dirty="0">
                              <a:effectLst/>
                            </a:rPr>
                            <a:t>4.79 s</a:t>
                          </a:r>
                          <a:endParaRPr lang="es-EC" sz="20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7197935"/>
                      </a:ext>
                    </a:extLst>
                  </a:tr>
                </a:tbl>
              </a:graphicData>
            </a:graphic>
          </p:graphicFrame>
        </mc:Fallback>
      </mc:AlternateContent>
      <p:sp>
        <p:nvSpPr>
          <p:cNvPr id="7" name="Marcador de contenido 2">
            <a:extLst>
              <a:ext uri="{FF2B5EF4-FFF2-40B4-BE49-F238E27FC236}">
                <a16:creationId xmlns:a16="http://schemas.microsoft.com/office/drawing/2014/main" id="{02B1715E-3713-4C3B-8395-644F40F95ECA}"/>
              </a:ext>
            </a:extLst>
          </p:cNvPr>
          <p:cNvSpPr txBox="1">
            <a:spLocks/>
          </p:cNvSpPr>
          <p:nvPr/>
        </p:nvSpPr>
        <p:spPr>
          <a:xfrm>
            <a:off x="6348727" y="4284203"/>
            <a:ext cx="3741542" cy="1842655"/>
          </a:xfrm>
          <a:prstGeom prst="rect">
            <a:avLst/>
          </a:prstGeom>
        </p:spPr>
        <p:txBody>
          <a:bodyPr vert="horz" lIns="91440" tIns="45720" rIns="91440" bIns="45720" rtlCol="0" anchor="b">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s-EC" dirty="0"/>
              <a:t>Entornos reducidos y menos controlados</a:t>
            </a:r>
          </a:p>
          <a:p>
            <a:r>
              <a:rPr lang="es-EC" dirty="0"/>
              <a:t>Menores requerimientos computacionales</a:t>
            </a:r>
          </a:p>
        </p:txBody>
      </p:sp>
      <p:cxnSp>
        <p:nvCxnSpPr>
          <p:cNvPr id="8" name="Conector recto de flecha 7">
            <a:extLst>
              <a:ext uri="{FF2B5EF4-FFF2-40B4-BE49-F238E27FC236}">
                <a16:creationId xmlns:a16="http://schemas.microsoft.com/office/drawing/2014/main" id="{E291F560-989F-4B9F-9311-A40EE04F4B1B}"/>
              </a:ext>
            </a:extLst>
          </p:cNvPr>
          <p:cNvCxnSpPr>
            <a:cxnSpLocks/>
          </p:cNvCxnSpPr>
          <p:nvPr/>
        </p:nvCxnSpPr>
        <p:spPr>
          <a:xfrm flipH="1">
            <a:off x="4193849" y="4037283"/>
            <a:ext cx="436042" cy="493840"/>
          </a:xfrm>
          <a:prstGeom prst="straightConnector1">
            <a:avLst/>
          </a:prstGeom>
          <a:ln w="571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Conector recto de flecha 10">
            <a:extLst>
              <a:ext uri="{FF2B5EF4-FFF2-40B4-BE49-F238E27FC236}">
                <a16:creationId xmlns:a16="http://schemas.microsoft.com/office/drawing/2014/main" id="{8A057F2A-50BA-4F48-A977-EEB104F61F59}"/>
              </a:ext>
            </a:extLst>
          </p:cNvPr>
          <p:cNvCxnSpPr>
            <a:cxnSpLocks/>
          </p:cNvCxnSpPr>
          <p:nvPr/>
        </p:nvCxnSpPr>
        <p:spPr>
          <a:xfrm>
            <a:off x="7229872" y="4037283"/>
            <a:ext cx="436042" cy="493840"/>
          </a:xfrm>
          <a:prstGeom prst="straightConnector1">
            <a:avLst/>
          </a:prstGeom>
          <a:ln w="571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Marcador de contenido 2">
            <a:extLst>
              <a:ext uri="{FF2B5EF4-FFF2-40B4-BE49-F238E27FC236}">
                <a16:creationId xmlns:a16="http://schemas.microsoft.com/office/drawing/2014/main" id="{5FD20889-081B-443D-A382-C11390A8A17A}"/>
              </a:ext>
            </a:extLst>
          </p:cNvPr>
          <p:cNvSpPr txBox="1">
            <a:spLocks/>
          </p:cNvSpPr>
          <p:nvPr/>
        </p:nvSpPr>
        <p:spPr>
          <a:xfrm>
            <a:off x="8021382" y="2178878"/>
            <a:ext cx="3159237" cy="50569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s-EC" dirty="0"/>
              <a:t>26.6 % menor</a:t>
            </a:r>
          </a:p>
        </p:txBody>
      </p:sp>
      <p:sp>
        <p:nvSpPr>
          <p:cNvPr id="14" name="Marcador de contenido 2">
            <a:extLst>
              <a:ext uri="{FF2B5EF4-FFF2-40B4-BE49-F238E27FC236}">
                <a16:creationId xmlns:a16="http://schemas.microsoft.com/office/drawing/2014/main" id="{664CEEE9-F931-4CF3-B574-EC97588D5688}"/>
              </a:ext>
            </a:extLst>
          </p:cNvPr>
          <p:cNvSpPr txBox="1">
            <a:spLocks/>
          </p:cNvSpPr>
          <p:nvPr/>
        </p:nvSpPr>
        <p:spPr>
          <a:xfrm>
            <a:off x="8021381" y="2821199"/>
            <a:ext cx="3159237" cy="50569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s-EC" dirty="0"/>
              <a:t>35.1 % menor</a:t>
            </a:r>
          </a:p>
        </p:txBody>
      </p:sp>
      <p:cxnSp>
        <p:nvCxnSpPr>
          <p:cNvPr id="17" name="Conector recto de flecha 16">
            <a:extLst>
              <a:ext uri="{FF2B5EF4-FFF2-40B4-BE49-F238E27FC236}">
                <a16:creationId xmlns:a16="http://schemas.microsoft.com/office/drawing/2014/main" id="{64FBC4DA-8D68-4A55-88EB-E221773D32D5}"/>
              </a:ext>
            </a:extLst>
          </p:cNvPr>
          <p:cNvCxnSpPr>
            <a:cxnSpLocks/>
          </p:cNvCxnSpPr>
          <p:nvPr/>
        </p:nvCxnSpPr>
        <p:spPr>
          <a:xfrm>
            <a:off x="5569527" y="2362451"/>
            <a:ext cx="2438000"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Conector recto de flecha 20">
            <a:extLst>
              <a:ext uri="{FF2B5EF4-FFF2-40B4-BE49-F238E27FC236}">
                <a16:creationId xmlns:a16="http://schemas.microsoft.com/office/drawing/2014/main" id="{EFDED886-0F03-4FAD-B97C-FF33A8F09139}"/>
              </a:ext>
            </a:extLst>
          </p:cNvPr>
          <p:cNvCxnSpPr>
            <a:cxnSpLocks/>
          </p:cNvCxnSpPr>
          <p:nvPr/>
        </p:nvCxnSpPr>
        <p:spPr>
          <a:xfrm>
            <a:off x="5583381" y="2984241"/>
            <a:ext cx="2438000"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Marcador de contenido 2">
            <a:extLst>
              <a:ext uri="{FF2B5EF4-FFF2-40B4-BE49-F238E27FC236}">
                <a16:creationId xmlns:a16="http://schemas.microsoft.com/office/drawing/2014/main" id="{DFB229B5-067F-45ED-9B2A-3006602319F3}"/>
              </a:ext>
            </a:extLst>
          </p:cNvPr>
          <p:cNvSpPr txBox="1">
            <a:spLocks/>
          </p:cNvSpPr>
          <p:nvPr/>
        </p:nvSpPr>
        <p:spPr>
          <a:xfrm>
            <a:off x="8007527" y="3427515"/>
            <a:ext cx="3159237" cy="50569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s-EC" dirty="0"/>
              <a:t>5.04 % menor</a:t>
            </a:r>
          </a:p>
        </p:txBody>
      </p:sp>
      <p:cxnSp>
        <p:nvCxnSpPr>
          <p:cNvPr id="23" name="Conector recto de flecha 22">
            <a:extLst>
              <a:ext uri="{FF2B5EF4-FFF2-40B4-BE49-F238E27FC236}">
                <a16:creationId xmlns:a16="http://schemas.microsoft.com/office/drawing/2014/main" id="{C34961A6-1D63-418A-8040-F2531EAE8146}"/>
              </a:ext>
            </a:extLst>
          </p:cNvPr>
          <p:cNvCxnSpPr>
            <a:cxnSpLocks/>
          </p:cNvCxnSpPr>
          <p:nvPr/>
        </p:nvCxnSpPr>
        <p:spPr>
          <a:xfrm>
            <a:off x="5569527" y="3590557"/>
            <a:ext cx="2438000"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997696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41316"/>
            <a:ext cx="10018713" cy="1275680"/>
          </a:xfrm>
        </p:spPr>
        <p:txBody>
          <a:bodyPr/>
          <a:lstStyle/>
          <a:p>
            <a:r>
              <a:rPr lang="es-EC" b="1" dirty="0"/>
              <a:t>CONCLUSIONES</a:t>
            </a:r>
          </a:p>
        </p:txBody>
      </p:sp>
      <p:sp>
        <p:nvSpPr>
          <p:cNvPr id="3" name="Marcador de contenido 2"/>
          <p:cNvSpPr>
            <a:spLocks noGrp="1"/>
          </p:cNvSpPr>
          <p:nvPr>
            <p:ph idx="1"/>
          </p:nvPr>
        </p:nvSpPr>
        <p:spPr>
          <a:xfrm>
            <a:off x="1484310" y="886691"/>
            <a:ext cx="10018713" cy="6058269"/>
          </a:xfrm>
        </p:spPr>
        <p:txBody>
          <a:bodyPr>
            <a:normAutofit/>
          </a:bodyPr>
          <a:lstStyle/>
          <a:p>
            <a:pPr algn="just"/>
            <a:r>
              <a:rPr lang="es-EC" dirty="0"/>
              <a:t>El diseño del prototipo se realizó en base a la norma VDI 2206 para el diseño de sistemas </a:t>
            </a:r>
            <a:r>
              <a:rPr lang="es-EC" dirty="0" err="1"/>
              <a:t>mecatrónicos</a:t>
            </a:r>
            <a:r>
              <a:rPr lang="es-EC" dirty="0"/>
              <a:t>, mientras que el análisis de los resultados se basó en la ISO 9283 que especifica criterios de desempeño y métodos de ensayo para robots manipuladores industriales.</a:t>
            </a:r>
          </a:p>
          <a:p>
            <a:pPr algn="just"/>
            <a:r>
              <a:rPr lang="es-EC" dirty="0"/>
              <a:t>La repotenciación del torso </a:t>
            </a:r>
            <a:r>
              <a:rPr lang="es-EC" dirty="0" err="1"/>
              <a:t>Salosbot</a:t>
            </a:r>
            <a:r>
              <a:rPr lang="es-EC" dirty="0"/>
              <a:t> incluyó un análisis de carga estática para la segunda articulación de cada brazo, la fabricación de una pieza de acople, repotenciación del cableado y adecuación de un sistema de ventilación para los primeros 2 motores de ambas cadenas cinemáticas.</a:t>
            </a:r>
          </a:p>
          <a:p>
            <a:pPr algn="just"/>
            <a:r>
              <a:rPr lang="es-EC" dirty="0"/>
              <a:t>Se planificó, diseño y manufacturó el grado de libertad adicional en la cintura del robot en base al análisis del </a:t>
            </a:r>
            <a:r>
              <a:rPr lang="es-EC" dirty="0" err="1"/>
              <a:t>Lagrangiano</a:t>
            </a:r>
            <a:r>
              <a:rPr lang="es-EC" dirty="0"/>
              <a:t> del sistema, con el objetivo de lograr un correcto dimensionamiento del actuador, sistema de transmisión, eje y rodamientos,  utilizando para esto herramientas CAD y CAE.</a:t>
            </a:r>
          </a:p>
          <a:p>
            <a:endParaRPr lang="es-EC" dirty="0"/>
          </a:p>
        </p:txBody>
      </p:sp>
      <p:pic>
        <p:nvPicPr>
          <p:cNvPr id="6" name="Picture 2" descr="Resultado de imagen para ESPE MECATRONICA">
            <a:extLst>
              <a:ext uri="{FF2B5EF4-FFF2-40B4-BE49-F238E27FC236}">
                <a16:creationId xmlns:a16="http://schemas.microsoft.com/office/drawing/2014/main" id="{15FDBA15-7DB6-4152-9101-BDD886E879E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0A5424C9-1BA6-4E9F-B250-6333103D4E3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spTree>
    <p:extLst>
      <p:ext uri="{BB962C8B-B14F-4D97-AF65-F5344CB8AC3E}">
        <p14:creationId xmlns:p14="http://schemas.microsoft.com/office/powerpoint/2010/main" val="1403472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1121665"/>
            <a:ext cx="10018713" cy="5486399"/>
          </a:xfrm>
        </p:spPr>
        <p:txBody>
          <a:bodyPr>
            <a:normAutofit/>
          </a:bodyPr>
          <a:lstStyle/>
          <a:p>
            <a:pPr algn="just"/>
            <a:r>
              <a:rPr lang="es-EC" dirty="0"/>
              <a:t>Se implementó la teleoperación mediante la técnica de esqueletización utilizando el sensor </a:t>
            </a:r>
            <a:r>
              <a:rPr lang="es-EC" dirty="0" smtClean="0"/>
              <a:t>Kinect </a:t>
            </a:r>
            <a:r>
              <a:rPr lang="es-EC" dirty="0"/>
              <a:t>con resultados de 7.88 mm en exactitud, 22.95 mm en </a:t>
            </a:r>
            <a:r>
              <a:rPr lang="es-EC" dirty="0" err="1"/>
              <a:t>repetibilidad</a:t>
            </a:r>
            <a:r>
              <a:rPr lang="es-EC" dirty="0"/>
              <a:t> y tiempo de estabilización de 4.56 s.</a:t>
            </a:r>
          </a:p>
          <a:p>
            <a:pPr algn="just"/>
            <a:r>
              <a:rPr lang="es-EC" dirty="0"/>
              <a:t>Se implementó la teleoperación utilizando un traje con siete sensores inerciales de seis grados de libertad </a:t>
            </a:r>
            <a:r>
              <a:rPr lang="es-EC" dirty="0" smtClean="0"/>
              <a:t>MPU-6050 con </a:t>
            </a:r>
            <a:r>
              <a:rPr lang="es-EC" dirty="0"/>
              <a:t>resultados de 9.98 mm en exactitud, 31.01 mm en </a:t>
            </a:r>
            <a:r>
              <a:rPr lang="es-EC" dirty="0" err="1"/>
              <a:t>repetibilidad</a:t>
            </a:r>
            <a:r>
              <a:rPr lang="es-EC" dirty="0"/>
              <a:t> y tiempo de estabilización de 4.79 s.</a:t>
            </a:r>
          </a:p>
          <a:p>
            <a:pPr marL="0" indent="0">
              <a:buNone/>
            </a:pPr>
            <a:endParaRPr lang="es-EC" dirty="0"/>
          </a:p>
        </p:txBody>
      </p:sp>
      <p:sp>
        <p:nvSpPr>
          <p:cNvPr id="6" name="Título 1">
            <a:extLst>
              <a:ext uri="{FF2B5EF4-FFF2-40B4-BE49-F238E27FC236}">
                <a16:creationId xmlns:a16="http://schemas.microsoft.com/office/drawing/2014/main" id="{A4A11C9D-5D64-4A45-8049-A597EFA30FA9}"/>
              </a:ext>
            </a:extLst>
          </p:cNvPr>
          <p:cNvSpPr txBox="1">
            <a:spLocks/>
          </p:cNvSpPr>
          <p:nvPr/>
        </p:nvSpPr>
        <p:spPr>
          <a:xfrm>
            <a:off x="1484311" y="182881"/>
            <a:ext cx="10018713" cy="127568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a:t>CONCLUSIONES</a:t>
            </a:r>
            <a:endParaRPr lang="es-EC" b="1" dirty="0"/>
          </a:p>
        </p:txBody>
      </p:sp>
      <p:pic>
        <p:nvPicPr>
          <p:cNvPr id="9" name="Picture 2" descr="Resultado de imagen para ESPE MECATRONICA">
            <a:extLst>
              <a:ext uri="{FF2B5EF4-FFF2-40B4-BE49-F238E27FC236}">
                <a16:creationId xmlns:a16="http://schemas.microsoft.com/office/drawing/2014/main" id="{7EACBDC9-4BB8-4310-AC41-2558C0DAF54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967DAABB-E4DE-4369-9CEA-EA26D01EB7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spTree>
    <p:extLst>
      <p:ext uri="{BB962C8B-B14F-4D97-AF65-F5344CB8AC3E}">
        <p14:creationId xmlns:p14="http://schemas.microsoft.com/office/powerpoint/2010/main" val="2933246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1121666"/>
            <a:ext cx="10018713" cy="4295462"/>
          </a:xfrm>
        </p:spPr>
        <p:txBody>
          <a:bodyPr>
            <a:normAutofit/>
          </a:bodyPr>
          <a:lstStyle/>
          <a:p>
            <a:pPr algn="just"/>
            <a:r>
              <a:rPr lang="es-EC" dirty="0"/>
              <a:t>Se desarrolló el protocolo experimental conforme a la norma ISO 9283 para la toma de datos de las técnicas de teleoperación, orientado </a:t>
            </a:r>
            <a:r>
              <a:rPr lang="es-EC" dirty="0" err="1"/>
              <a:t>especificamente</a:t>
            </a:r>
            <a:r>
              <a:rPr lang="es-EC" dirty="0"/>
              <a:t> al análisis de exactitud, </a:t>
            </a:r>
            <a:r>
              <a:rPr lang="es-EC" dirty="0" err="1"/>
              <a:t>repetibilidad</a:t>
            </a:r>
            <a:r>
              <a:rPr lang="es-EC" dirty="0"/>
              <a:t> y tiempo de </a:t>
            </a:r>
            <a:r>
              <a:rPr lang="es-EC" dirty="0" smtClean="0"/>
              <a:t>estabilización </a:t>
            </a:r>
            <a:r>
              <a:rPr lang="es-EC" dirty="0"/>
              <a:t>de las mismas. Los resultados mostraron una superioridad por parte de la técnica de esqueletización en los tres parámetros de prueba, siendo un 26.6% más exacta, un 35.1% más repetible y un 5.04% más rápida.</a:t>
            </a:r>
          </a:p>
          <a:p>
            <a:pPr marL="0" indent="0">
              <a:buNone/>
            </a:pPr>
            <a:endParaRPr lang="es-EC" dirty="0"/>
          </a:p>
        </p:txBody>
      </p:sp>
      <p:sp>
        <p:nvSpPr>
          <p:cNvPr id="6" name="Título 1">
            <a:extLst>
              <a:ext uri="{FF2B5EF4-FFF2-40B4-BE49-F238E27FC236}">
                <a16:creationId xmlns:a16="http://schemas.microsoft.com/office/drawing/2014/main" id="{B9A36457-2BAA-4929-8021-ACCED2E43066}"/>
              </a:ext>
            </a:extLst>
          </p:cNvPr>
          <p:cNvSpPr>
            <a:spLocks noGrp="1"/>
          </p:cNvSpPr>
          <p:nvPr>
            <p:ph type="title"/>
          </p:nvPr>
        </p:nvSpPr>
        <p:spPr>
          <a:xfrm>
            <a:off x="1484311" y="182881"/>
            <a:ext cx="10018713" cy="1275680"/>
          </a:xfrm>
        </p:spPr>
        <p:txBody>
          <a:bodyPr/>
          <a:lstStyle/>
          <a:p>
            <a:r>
              <a:rPr lang="es-EC" b="1" dirty="0"/>
              <a:t>CONCLUSIONES</a:t>
            </a:r>
          </a:p>
        </p:txBody>
      </p:sp>
      <p:pic>
        <p:nvPicPr>
          <p:cNvPr id="7" name="Picture 2" descr="Resultado de imagen para ESPE MECATRONICA">
            <a:extLst>
              <a:ext uri="{FF2B5EF4-FFF2-40B4-BE49-F238E27FC236}">
                <a16:creationId xmlns:a16="http://schemas.microsoft.com/office/drawing/2014/main" id="{52FFCEF1-05BA-461F-A79C-AEB7B23743E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15CA3C02-5C26-4CF7-8FCA-A645FDD322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spTree>
    <p:extLst>
      <p:ext uri="{BB962C8B-B14F-4D97-AF65-F5344CB8AC3E}">
        <p14:creationId xmlns:p14="http://schemas.microsoft.com/office/powerpoint/2010/main" val="3902656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82881"/>
            <a:ext cx="10018713" cy="938784"/>
          </a:xfrm>
        </p:spPr>
        <p:txBody>
          <a:bodyPr/>
          <a:lstStyle/>
          <a:p>
            <a:r>
              <a:rPr lang="es-EC" b="1" dirty="0"/>
              <a:t>RECOMENDACIONES</a:t>
            </a:r>
          </a:p>
        </p:txBody>
      </p:sp>
      <p:sp>
        <p:nvSpPr>
          <p:cNvPr id="3" name="Marcador de contenido 2"/>
          <p:cNvSpPr>
            <a:spLocks noGrp="1"/>
          </p:cNvSpPr>
          <p:nvPr>
            <p:ph idx="1"/>
          </p:nvPr>
        </p:nvSpPr>
        <p:spPr>
          <a:xfrm>
            <a:off x="1484310" y="1121665"/>
            <a:ext cx="10018713" cy="5486399"/>
          </a:xfrm>
        </p:spPr>
        <p:txBody>
          <a:bodyPr>
            <a:normAutofit/>
          </a:bodyPr>
          <a:lstStyle/>
          <a:p>
            <a:pPr algn="just"/>
            <a:r>
              <a:rPr lang="es-EC" dirty="0"/>
              <a:t>A pesar de haber alcanzado resultados favorables con el uso de la unidad de medición inercial MPU-6050 para la teleoperación en base a sensores inerciales, se recomienda utilizar sensores de 9 grados de libertad para este tipo de aplicaciones, ya que la adición de magnetómetros ortogonales elimina la necesidad de implementar técnicas de calibración para corregir el error de deriva que se obtiene al solo usar acelerómetros y giroscopios, la cual es causada por la falta de un sistema de referencia fijo para los sensores.</a:t>
            </a:r>
          </a:p>
          <a:p>
            <a:pPr algn="just"/>
            <a:r>
              <a:rPr lang="es-EC" dirty="0"/>
              <a:t>Para el diseño de robots antropomorfos o de tipo humanoide como el torso robótico del presente proyecto, se recomienda que la longitud de los eslabones tenga una relación proporcional a la longitud de las partes del cuerpo humano para facilitar la naturalidad en los movimientos y semejanza en las posturas al momento de ejecutar la teleoperación.</a:t>
            </a:r>
          </a:p>
          <a:p>
            <a:pPr marL="0" indent="0">
              <a:buNone/>
            </a:pPr>
            <a:endParaRPr lang="es-EC" dirty="0"/>
          </a:p>
        </p:txBody>
      </p:sp>
      <p:pic>
        <p:nvPicPr>
          <p:cNvPr id="4" name="Picture 2" descr="Resultado de imagen para ESPE MECATRONICA">
            <a:extLst>
              <a:ext uri="{FF2B5EF4-FFF2-40B4-BE49-F238E27FC236}">
                <a16:creationId xmlns:a16="http://schemas.microsoft.com/office/drawing/2014/main" id="{43DA4F98-419B-481B-952E-B15ED70F91F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D002A17-99C7-46D2-86CB-3CC431A513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74727" y="5957454"/>
            <a:ext cx="2867890" cy="740684"/>
          </a:xfrm>
          <a:prstGeom prst="rect">
            <a:avLst/>
          </a:prstGeom>
        </p:spPr>
      </p:pic>
    </p:spTree>
    <p:extLst>
      <p:ext uri="{BB962C8B-B14F-4D97-AF65-F5344CB8AC3E}">
        <p14:creationId xmlns:p14="http://schemas.microsoft.com/office/powerpoint/2010/main" val="4564816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FA85D32-0061-4634-8C22-665118DF3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254" y="0"/>
            <a:ext cx="7251492" cy="6858000"/>
          </a:xfrm>
          <a:prstGeom prst="rect">
            <a:avLst/>
          </a:prstGeom>
        </p:spPr>
      </p:pic>
      <p:pic>
        <p:nvPicPr>
          <p:cNvPr id="3" name="Picture 2" descr="Resultado de imagen para ESPE MECATRONICA">
            <a:extLst>
              <a:ext uri="{FF2B5EF4-FFF2-40B4-BE49-F238E27FC236}">
                <a16:creationId xmlns:a16="http://schemas.microsoft.com/office/drawing/2014/main" id="{3E43DE4D-E711-482B-BC92-58FD14A5C5B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79F7EAEA-F9EF-4924-B282-3810C36FCA78}"/>
              </a:ext>
            </a:extLst>
          </p:cNvPr>
          <p:cNvSpPr>
            <a:spLocks noGrp="1"/>
          </p:cNvSpPr>
          <p:nvPr>
            <p:ph idx="1"/>
          </p:nvPr>
        </p:nvSpPr>
        <p:spPr>
          <a:xfrm>
            <a:off x="1512303" y="3179618"/>
            <a:ext cx="8474666" cy="1496291"/>
          </a:xfrm>
        </p:spPr>
        <p:txBody>
          <a:bodyPr anchor="b">
            <a:normAutofit/>
          </a:bodyPr>
          <a:lstStyle/>
          <a:p>
            <a:pPr marL="0" indent="0" algn="ctr">
              <a:buNone/>
            </a:pPr>
            <a:r>
              <a:rPr lang="es-EC" sz="8000" dirty="0">
                <a:latin typeface="Rockwell" panose="02060603020205020403" pitchFamily="18" charset="0"/>
              </a:rPr>
              <a:t>¡GRACIAS!</a:t>
            </a:r>
          </a:p>
        </p:txBody>
      </p:sp>
    </p:spTree>
    <p:extLst>
      <p:ext uri="{BB962C8B-B14F-4D97-AF65-F5344CB8AC3E}">
        <p14:creationId xmlns:p14="http://schemas.microsoft.com/office/powerpoint/2010/main" val="203165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0473" y="182881"/>
            <a:ext cx="9452551" cy="1023008"/>
          </a:xfrm>
        </p:spPr>
        <p:txBody>
          <a:bodyPr>
            <a:normAutofit/>
          </a:bodyPr>
          <a:lstStyle/>
          <a:p>
            <a:pPr algn="l"/>
            <a:r>
              <a:rPr lang="es-EC" sz="3600" b="1" dirty="0"/>
              <a:t>Estado del arte</a:t>
            </a:r>
          </a:p>
        </p:txBody>
      </p:sp>
      <p:sp>
        <p:nvSpPr>
          <p:cNvPr id="3" name="Marcador de contenido 2"/>
          <p:cNvSpPr>
            <a:spLocks noGrp="1"/>
          </p:cNvSpPr>
          <p:nvPr>
            <p:ph idx="1"/>
          </p:nvPr>
        </p:nvSpPr>
        <p:spPr>
          <a:xfrm>
            <a:off x="1484311" y="1332218"/>
            <a:ext cx="10018713" cy="2090766"/>
          </a:xfrm>
        </p:spPr>
        <p:txBody>
          <a:bodyPr>
            <a:normAutofit lnSpcReduction="10000"/>
          </a:bodyPr>
          <a:lstStyle/>
          <a:p>
            <a:pPr algn="just"/>
            <a:r>
              <a:rPr lang="es-EC" b="1" dirty="0"/>
              <a:t>Teleoperación: </a:t>
            </a:r>
          </a:p>
          <a:p>
            <a:pPr marL="901700" algn="just">
              <a:buSzPct val="80000"/>
              <a:buFont typeface="Wingdings" panose="05000000000000000000" pitchFamily="2" charset="2"/>
              <a:buChar char="Ø"/>
            </a:pPr>
            <a:r>
              <a:rPr lang="es-ES_tradnl" dirty="0"/>
              <a:t>Se </a:t>
            </a:r>
            <a:r>
              <a:rPr lang="es-ES_tradnl" dirty="0" smtClean="0"/>
              <a:t>define como la </a:t>
            </a:r>
            <a:r>
              <a:rPr lang="es-ES_tradnl" dirty="0"/>
              <a:t>operación en la cual el trabajo cognitivo y toma de decisiones son realizados por un usuario humano mientras que la implementación física la realiza un robot.</a:t>
            </a:r>
          </a:p>
          <a:p>
            <a:pPr marL="901700" algn="just">
              <a:buSzPct val="80000"/>
              <a:buFont typeface="Wingdings" panose="05000000000000000000" pitchFamily="2" charset="2"/>
              <a:buChar char="Ø"/>
            </a:pPr>
            <a:r>
              <a:rPr lang="es-ES_tradnl" dirty="0"/>
              <a:t>Existe una barrera </a:t>
            </a:r>
            <a:r>
              <a:rPr lang="es-ES_tradnl" dirty="0" smtClean="0"/>
              <a:t>entre </a:t>
            </a:r>
            <a:r>
              <a:rPr lang="es-ES_tradnl" dirty="0"/>
              <a:t>el operador y el entorno.</a:t>
            </a:r>
            <a:endParaRPr lang="es-EC" dirty="0"/>
          </a:p>
        </p:txBody>
      </p:sp>
      <p:pic>
        <p:nvPicPr>
          <p:cNvPr id="5" name="Imagen 4"/>
          <p:cNvPicPr/>
          <p:nvPr/>
        </p:nvPicPr>
        <p:blipFill>
          <a:blip r:embed="rId2"/>
          <a:stretch>
            <a:fillRect/>
          </a:stretch>
        </p:blipFill>
        <p:spPr>
          <a:xfrm>
            <a:off x="3022439" y="3549313"/>
            <a:ext cx="6147121" cy="2911642"/>
          </a:xfrm>
          <a:prstGeom prst="rect">
            <a:avLst/>
          </a:prstGeom>
        </p:spPr>
      </p:pic>
      <p:pic>
        <p:nvPicPr>
          <p:cNvPr id="10" name="Imagen 9">
            <a:extLst>
              <a:ext uri="{FF2B5EF4-FFF2-40B4-BE49-F238E27FC236}">
                <a16:creationId xmlns:a16="http://schemas.microsoft.com/office/drawing/2014/main" id="{E4D95D1E-96F8-4AA5-9D30-443BCB0C6C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1" name="Picture 2" descr="Resultado de imagen para ESPE MECATRONICA">
            <a:extLst>
              <a:ext uri="{FF2B5EF4-FFF2-40B4-BE49-F238E27FC236}">
                <a16:creationId xmlns:a16="http://schemas.microsoft.com/office/drawing/2014/main" id="{F33CF27F-328F-4392-A02C-E12C70F334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07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332218"/>
            <a:ext cx="10018713" cy="5176866"/>
          </a:xfrm>
        </p:spPr>
        <p:txBody>
          <a:bodyPr anchor="t" anchorCtr="0">
            <a:normAutofit/>
          </a:bodyPr>
          <a:lstStyle/>
          <a:p>
            <a:pPr algn="just"/>
            <a:r>
              <a:rPr lang="es-EC" b="1" dirty="0"/>
              <a:t>Interfaces humano máquina para la teleoperación:</a:t>
            </a:r>
          </a:p>
          <a:p>
            <a:pPr algn="just"/>
            <a:endParaRPr lang="es-EC" b="1" dirty="0"/>
          </a:p>
          <a:p>
            <a:pPr marL="625475" algn="just">
              <a:buSzPct val="80000"/>
              <a:buFont typeface="Wingdings" panose="05000000000000000000" pitchFamily="2" charset="2"/>
              <a:buChar char="Ø"/>
            </a:pPr>
            <a:r>
              <a:rPr lang="es-EC" dirty="0"/>
              <a:t>Dispositivos físicos</a:t>
            </a:r>
          </a:p>
          <a:p>
            <a:pPr marL="1071563" indent="-342900" algn="just">
              <a:buSzPct val="80000"/>
              <a:buFont typeface="Corbel" panose="020B0503020204020204" pitchFamily="34" charset="0"/>
              <a:buChar char="–"/>
            </a:pPr>
            <a:r>
              <a:rPr lang="es-EC" dirty="0"/>
              <a:t>Dispositivos </a:t>
            </a:r>
            <a:r>
              <a:rPr lang="es-EC" dirty="0" err="1"/>
              <a:t>hápticos</a:t>
            </a:r>
            <a:endParaRPr lang="es-EC" dirty="0"/>
          </a:p>
          <a:p>
            <a:pPr marL="625475" algn="just">
              <a:buSzPct val="80000"/>
              <a:buFont typeface="Wingdings" panose="05000000000000000000" pitchFamily="2" charset="2"/>
              <a:buChar char="Ø"/>
            </a:pPr>
            <a:r>
              <a:rPr lang="es-EC" dirty="0"/>
              <a:t>Exoesqueletos</a:t>
            </a:r>
          </a:p>
          <a:p>
            <a:pPr marL="625475" algn="just">
              <a:buSzPct val="80000"/>
              <a:buFont typeface="Wingdings" panose="05000000000000000000" pitchFamily="2" charset="2"/>
              <a:buChar char="Ø"/>
            </a:pPr>
            <a:r>
              <a:rPr lang="es-EC" dirty="0"/>
              <a:t>Interfaces de visión por computador</a:t>
            </a:r>
          </a:p>
          <a:p>
            <a:pPr marL="625475" algn="just">
              <a:buSzPct val="80000"/>
              <a:buFont typeface="Wingdings" panose="05000000000000000000" pitchFamily="2" charset="2"/>
              <a:buChar char="Ø"/>
            </a:pPr>
            <a:r>
              <a:rPr lang="es-EC" dirty="0"/>
              <a:t>Interfaces gráficas</a:t>
            </a:r>
          </a:p>
          <a:p>
            <a:pPr marL="625475" algn="just">
              <a:buSzPct val="80000"/>
              <a:buFont typeface="Wingdings" panose="05000000000000000000" pitchFamily="2" charset="2"/>
              <a:buChar char="Ø"/>
            </a:pPr>
            <a:r>
              <a:rPr lang="es-EC" dirty="0"/>
              <a:t>Interfaces de voz</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053" y="1823928"/>
            <a:ext cx="2463906" cy="2463906"/>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109" y="2191111"/>
            <a:ext cx="3074737" cy="1729540"/>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1855" y="4132164"/>
            <a:ext cx="3617988" cy="2532591"/>
          </a:xfrm>
          <a:prstGeom prst="rect">
            <a:avLst/>
          </a:prstGeom>
        </p:spPr>
      </p:pic>
      <p:sp>
        <p:nvSpPr>
          <p:cNvPr id="11" name="Título 1">
            <a:extLst>
              <a:ext uri="{FF2B5EF4-FFF2-40B4-BE49-F238E27FC236}">
                <a16:creationId xmlns:a16="http://schemas.microsoft.com/office/drawing/2014/main" id="{17A68D2D-F4E6-4AB7-B3CB-BDA4C0E35D1A}"/>
              </a:ext>
            </a:extLst>
          </p:cNvPr>
          <p:cNvSpPr txBox="1">
            <a:spLocks/>
          </p:cNvSpPr>
          <p:nvPr/>
        </p:nvSpPr>
        <p:spPr>
          <a:xfrm>
            <a:off x="2050473" y="182881"/>
            <a:ext cx="9452551" cy="102300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3600" b="1"/>
              <a:t>Estado del arte</a:t>
            </a:r>
            <a:endParaRPr lang="es-EC" sz="3600" b="1" dirty="0"/>
          </a:p>
        </p:txBody>
      </p:sp>
      <p:pic>
        <p:nvPicPr>
          <p:cNvPr id="13" name="Imagen 12">
            <a:extLst>
              <a:ext uri="{FF2B5EF4-FFF2-40B4-BE49-F238E27FC236}">
                <a16:creationId xmlns:a16="http://schemas.microsoft.com/office/drawing/2014/main" id="{B0D6A193-DBA6-44FB-8015-E7CC8C164C6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4" name="Picture 2" descr="Resultado de imagen para ESPE MECATRONICA">
            <a:extLst>
              <a:ext uri="{FF2B5EF4-FFF2-40B4-BE49-F238E27FC236}">
                <a16:creationId xmlns:a16="http://schemas.microsoft.com/office/drawing/2014/main" id="{FEB1EE06-253C-4677-8BCC-1601263B8DC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62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332218"/>
            <a:ext cx="10018713" cy="5056550"/>
          </a:xfrm>
        </p:spPr>
        <p:txBody>
          <a:bodyPr anchor="t" anchorCtr="0">
            <a:normAutofit/>
          </a:bodyPr>
          <a:lstStyle/>
          <a:p>
            <a:pPr algn="just"/>
            <a:r>
              <a:rPr lang="es-EC" b="1" dirty="0"/>
              <a:t>Control orientado a la teleoperación:</a:t>
            </a:r>
          </a:p>
          <a:p>
            <a:pPr marL="0" indent="0" algn="just">
              <a:buNone/>
            </a:pPr>
            <a:endParaRPr lang="es-EC" b="1" dirty="0"/>
          </a:p>
        </p:txBody>
      </p:sp>
      <p:sp>
        <p:nvSpPr>
          <p:cNvPr id="6" name="Título 1">
            <a:extLst>
              <a:ext uri="{FF2B5EF4-FFF2-40B4-BE49-F238E27FC236}">
                <a16:creationId xmlns:a16="http://schemas.microsoft.com/office/drawing/2014/main" id="{C63A8FA8-1FBC-4E8A-BF1A-F2ADC9B0B816}"/>
              </a:ext>
            </a:extLst>
          </p:cNvPr>
          <p:cNvSpPr txBox="1">
            <a:spLocks/>
          </p:cNvSpPr>
          <p:nvPr/>
        </p:nvSpPr>
        <p:spPr>
          <a:xfrm>
            <a:off x="2050473" y="182881"/>
            <a:ext cx="9452551" cy="102300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3600" b="1"/>
              <a:t>Estado del arte</a:t>
            </a:r>
            <a:endParaRPr lang="es-EC" sz="3600" b="1" dirty="0"/>
          </a:p>
        </p:txBody>
      </p:sp>
      <p:pic>
        <p:nvPicPr>
          <p:cNvPr id="7" name="Imagen 6">
            <a:extLst>
              <a:ext uri="{FF2B5EF4-FFF2-40B4-BE49-F238E27FC236}">
                <a16:creationId xmlns:a16="http://schemas.microsoft.com/office/drawing/2014/main" id="{92FA9A07-D8C1-4604-B984-51E99042872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8" name="Picture 2" descr="Resultado de imagen para ESPE MECATRONICA">
            <a:extLst>
              <a:ext uri="{FF2B5EF4-FFF2-40B4-BE49-F238E27FC236}">
                <a16:creationId xmlns:a16="http://schemas.microsoft.com/office/drawing/2014/main" id="{F2DBD635-CDFF-487F-95AE-58A23CC6F3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2853530" y="1926555"/>
            <a:ext cx="7214468" cy="4664743"/>
          </a:xfrm>
          <a:prstGeom prst="rect">
            <a:avLst/>
          </a:prstGeom>
        </p:spPr>
      </p:pic>
    </p:spTree>
    <p:extLst>
      <p:ext uri="{BB962C8B-B14F-4D97-AF65-F5344CB8AC3E}">
        <p14:creationId xmlns:p14="http://schemas.microsoft.com/office/powerpoint/2010/main" val="3915812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209386"/>
            <a:ext cx="10018713" cy="5056550"/>
          </a:xfrm>
        </p:spPr>
        <p:txBody>
          <a:bodyPr anchor="t" anchorCtr="0">
            <a:normAutofit/>
          </a:bodyPr>
          <a:lstStyle/>
          <a:p>
            <a:pPr algn="just"/>
            <a:r>
              <a:rPr lang="es-EC" b="1" dirty="0"/>
              <a:t>Aplicaciones: </a:t>
            </a:r>
          </a:p>
          <a:p>
            <a:pPr algn="just"/>
            <a:endParaRPr lang="es-EC" b="1" dirty="0"/>
          </a:p>
        </p:txBody>
      </p:sp>
      <p:pic>
        <p:nvPicPr>
          <p:cNvPr id="4" name="Picture 29" descr="https://www.researchgate.net/profile/Victor_Tomulescu/publication/221922884/figure/fig1/AS:305073541402625@1449746608386/da-Vinci-S-robotic-arms-cart_W6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761" y="4214313"/>
            <a:ext cx="2212097" cy="2619375"/>
          </a:xfrm>
          <a:prstGeom prst="rect">
            <a:avLst/>
          </a:prstGeom>
          <a:noFill/>
          <a:ln>
            <a:noFill/>
          </a:ln>
        </p:spPr>
      </p:pic>
      <p:pic>
        <p:nvPicPr>
          <p:cNvPr id="5" name="Picture 30" descr="Resultado de imagen para packbot"/>
          <p:cNvPicPr/>
          <p:nvPr/>
        </p:nvPicPr>
        <p:blipFill>
          <a:blip r:embed="rId3">
            <a:extLst>
              <a:ext uri="{28A0092B-C50C-407E-A947-70E740481C1C}">
                <a14:useLocalDpi xmlns:a14="http://schemas.microsoft.com/office/drawing/2010/main" val="0"/>
              </a:ext>
            </a:extLst>
          </a:blip>
          <a:srcRect/>
          <a:stretch>
            <a:fillRect/>
          </a:stretch>
        </p:blipFill>
        <p:spPr bwMode="auto">
          <a:xfrm>
            <a:off x="8262094" y="1692275"/>
            <a:ext cx="2286940" cy="2376391"/>
          </a:xfrm>
          <a:prstGeom prst="rect">
            <a:avLst/>
          </a:prstGeom>
          <a:noFill/>
          <a:ln>
            <a:noFill/>
          </a:ln>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42567" r="8145"/>
          <a:stretch/>
        </p:blipFill>
        <p:spPr>
          <a:xfrm>
            <a:off x="2619263" y="1692276"/>
            <a:ext cx="2105977" cy="2403461"/>
          </a:xfrm>
          <a:prstGeom prst="rect">
            <a:avLst/>
          </a:prstGeom>
        </p:spPr>
      </p:pic>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14250" r="11770"/>
          <a:stretch/>
        </p:blipFill>
        <p:spPr>
          <a:xfrm>
            <a:off x="5076441" y="1692275"/>
            <a:ext cx="2834452" cy="2403462"/>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4426" y="4214313"/>
            <a:ext cx="1743075" cy="2619375"/>
          </a:xfrm>
          <a:prstGeom prst="rect">
            <a:avLst/>
          </a:prstGeom>
        </p:spPr>
      </p:pic>
      <p:sp>
        <p:nvSpPr>
          <p:cNvPr id="11" name="Título 1">
            <a:extLst>
              <a:ext uri="{FF2B5EF4-FFF2-40B4-BE49-F238E27FC236}">
                <a16:creationId xmlns:a16="http://schemas.microsoft.com/office/drawing/2014/main" id="{7B1B7A0F-EA39-4081-A9B4-3EC16393087B}"/>
              </a:ext>
            </a:extLst>
          </p:cNvPr>
          <p:cNvSpPr txBox="1">
            <a:spLocks/>
          </p:cNvSpPr>
          <p:nvPr/>
        </p:nvSpPr>
        <p:spPr>
          <a:xfrm>
            <a:off x="2050473" y="182881"/>
            <a:ext cx="9452551" cy="102300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3600" b="1"/>
              <a:t>Estado del arte</a:t>
            </a:r>
            <a:endParaRPr lang="es-EC" sz="3600" b="1" dirty="0"/>
          </a:p>
        </p:txBody>
      </p:sp>
      <p:pic>
        <p:nvPicPr>
          <p:cNvPr id="12" name="Imagen 11">
            <a:extLst>
              <a:ext uri="{FF2B5EF4-FFF2-40B4-BE49-F238E27FC236}">
                <a16:creationId xmlns:a16="http://schemas.microsoft.com/office/drawing/2014/main" id="{10FD5DF5-D44F-4160-8BEB-A66D55E8488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3" name="Picture 2" descr="Resultado de imagen para ESPE MECATRONICA">
            <a:extLst>
              <a:ext uri="{FF2B5EF4-FFF2-40B4-BE49-F238E27FC236}">
                <a16:creationId xmlns:a16="http://schemas.microsoft.com/office/drawing/2014/main" id="{F524CD09-0BC8-43FB-93FB-FA5CDB01A90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497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1332218"/>
            <a:ext cx="10018713" cy="633060"/>
          </a:xfrm>
        </p:spPr>
        <p:txBody>
          <a:bodyPr>
            <a:normAutofit/>
          </a:bodyPr>
          <a:lstStyle/>
          <a:p>
            <a:pPr algn="just"/>
            <a:r>
              <a:rPr lang="es-EC" b="1" dirty="0"/>
              <a:t>Utilización de técnicas de esqueletización en robótica: </a:t>
            </a:r>
          </a:p>
        </p:txBody>
      </p:sp>
      <p:sp>
        <p:nvSpPr>
          <p:cNvPr id="4" name="CuadroTexto 3"/>
          <p:cNvSpPr txBox="1"/>
          <p:nvPr/>
        </p:nvSpPr>
        <p:spPr>
          <a:xfrm>
            <a:off x="1486228" y="2175831"/>
            <a:ext cx="2438488" cy="369332"/>
          </a:xfrm>
          <a:prstGeom prst="rect">
            <a:avLst/>
          </a:prstGeom>
          <a:noFill/>
        </p:spPr>
        <p:txBody>
          <a:bodyPr wrap="none" rtlCol="0">
            <a:spAutoFit/>
          </a:bodyPr>
          <a:lstStyle/>
          <a:p>
            <a:r>
              <a:rPr lang="es-EC" dirty="0"/>
              <a:t>Captura de movimiento</a:t>
            </a:r>
          </a:p>
        </p:txBody>
      </p:sp>
      <p:pic>
        <p:nvPicPr>
          <p:cNvPr id="5" name="Imagen 4" descr="https://www.tubetorial.com/blog/wp-content/uploads/2014/02/3-major-benefits-of-motion-capture-technology1.png"/>
          <p:cNvPicPr/>
          <p:nvPr/>
        </p:nvPicPr>
        <p:blipFill>
          <a:blip r:embed="rId2">
            <a:extLst>
              <a:ext uri="{28A0092B-C50C-407E-A947-70E740481C1C}">
                <a14:useLocalDpi xmlns:a14="http://schemas.microsoft.com/office/drawing/2010/main" val="0"/>
              </a:ext>
            </a:extLst>
          </a:blip>
          <a:srcRect/>
          <a:stretch>
            <a:fillRect/>
          </a:stretch>
        </p:blipFill>
        <p:spPr bwMode="auto">
          <a:xfrm>
            <a:off x="1265946" y="2728158"/>
            <a:ext cx="2849642" cy="2144091"/>
          </a:xfrm>
          <a:prstGeom prst="rect">
            <a:avLst/>
          </a:prstGeom>
          <a:noFill/>
          <a:ln>
            <a:noFill/>
          </a:ln>
        </p:spPr>
      </p:pic>
      <p:pic>
        <p:nvPicPr>
          <p:cNvPr id="6" name="Picture 31"/>
          <p:cNvPicPr/>
          <p:nvPr/>
        </p:nvPicPr>
        <p:blipFill>
          <a:blip r:embed="rId3">
            <a:extLst>
              <a:ext uri="{28A0092B-C50C-407E-A947-70E740481C1C}">
                <a14:useLocalDpi xmlns:a14="http://schemas.microsoft.com/office/drawing/2010/main" val="0"/>
              </a:ext>
            </a:extLst>
          </a:blip>
          <a:srcRect/>
          <a:stretch>
            <a:fillRect/>
          </a:stretch>
        </p:blipFill>
        <p:spPr bwMode="auto">
          <a:xfrm>
            <a:off x="4740273" y="2728158"/>
            <a:ext cx="2288326" cy="3580251"/>
          </a:xfrm>
          <a:prstGeom prst="rect">
            <a:avLst/>
          </a:prstGeom>
          <a:noFill/>
          <a:ln>
            <a:noFill/>
          </a:ln>
        </p:spPr>
      </p:pic>
      <p:sp>
        <p:nvSpPr>
          <p:cNvPr id="7" name="CuadroTexto 6"/>
          <p:cNvSpPr txBox="1"/>
          <p:nvPr/>
        </p:nvSpPr>
        <p:spPr>
          <a:xfrm>
            <a:off x="5050579" y="2178104"/>
            <a:ext cx="1677062" cy="369332"/>
          </a:xfrm>
          <a:prstGeom prst="rect">
            <a:avLst/>
          </a:prstGeom>
          <a:noFill/>
        </p:spPr>
        <p:txBody>
          <a:bodyPr wrap="none" rtlCol="0">
            <a:spAutoFit/>
          </a:bodyPr>
          <a:lstStyle/>
          <a:p>
            <a:r>
              <a:rPr lang="es-EC" dirty="0"/>
              <a:t>Esqueletización</a:t>
            </a:r>
          </a:p>
        </p:txBody>
      </p:sp>
      <p:sp>
        <p:nvSpPr>
          <p:cNvPr id="8" name="CuadroTexto 7"/>
          <p:cNvSpPr txBox="1"/>
          <p:nvPr/>
        </p:nvSpPr>
        <p:spPr>
          <a:xfrm>
            <a:off x="7959830" y="2180376"/>
            <a:ext cx="3421258" cy="369332"/>
          </a:xfrm>
          <a:prstGeom prst="rect">
            <a:avLst/>
          </a:prstGeom>
          <a:noFill/>
        </p:spPr>
        <p:txBody>
          <a:bodyPr wrap="none" rtlCol="0">
            <a:spAutoFit/>
          </a:bodyPr>
          <a:lstStyle/>
          <a:p>
            <a:r>
              <a:rPr lang="es-EC" dirty="0"/>
              <a:t>Reconstrucción para robots físicos</a:t>
            </a:r>
          </a:p>
        </p:txBody>
      </p:sp>
      <p:pic>
        <p:nvPicPr>
          <p:cNvPr id="9" name="Picture 25"/>
          <p:cNvPicPr/>
          <p:nvPr/>
        </p:nvPicPr>
        <p:blipFill>
          <a:blip r:embed="rId4">
            <a:extLst>
              <a:ext uri="{28A0092B-C50C-407E-A947-70E740481C1C}">
                <a14:useLocalDpi xmlns:a14="http://schemas.microsoft.com/office/drawing/2010/main" val="0"/>
              </a:ext>
            </a:extLst>
          </a:blip>
          <a:srcRect/>
          <a:stretch>
            <a:fillRect/>
          </a:stretch>
        </p:blipFill>
        <p:spPr bwMode="auto">
          <a:xfrm>
            <a:off x="7694228" y="2764806"/>
            <a:ext cx="3939729" cy="1692938"/>
          </a:xfrm>
          <a:prstGeom prst="rect">
            <a:avLst/>
          </a:prstGeom>
          <a:noFill/>
          <a:ln>
            <a:noFill/>
          </a:ln>
        </p:spPr>
      </p:pic>
      <p:pic>
        <p:nvPicPr>
          <p:cNvPr id="10" name="Picture 27"/>
          <p:cNvPicPr/>
          <p:nvPr/>
        </p:nvPicPr>
        <p:blipFill>
          <a:blip r:embed="rId5">
            <a:extLst>
              <a:ext uri="{28A0092B-C50C-407E-A947-70E740481C1C}">
                <a14:useLocalDpi xmlns:a14="http://schemas.microsoft.com/office/drawing/2010/main" val="0"/>
              </a:ext>
            </a:extLst>
          </a:blip>
          <a:srcRect/>
          <a:stretch>
            <a:fillRect/>
          </a:stretch>
        </p:blipFill>
        <p:spPr bwMode="auto">
          <a:xfrm>
            <a:off x="7794034" y="4739420"/>
            <a:ext cx="3752850" cy="2026920"/>
          </a:xfrm>
          <a:prstGeom prst="rect">
            <a:avLst/>
          </a:prstGeom>
          <a:noFill/>
          <a:ln>
            <a:noFill/>
          </a:ln>
        </p:spPr>
      </p:pic>
      <p:cxnSp>
        <p:nvCxnSpPr>
          <p:cNvPr id="12" name="Conector recto de flecha 11"/>
          <p:cNvCxnSpPr/>
          <p:nvPr/>
        </p:nvCxnSpPr>
        <p:spPr>
          <a:xfrm>
            <a:off x="4285397" y="3800203"/>
            <a:ext cx="341194" cy="0"/>
          </a:xfrm>
          <a:prstGeom prst="straightConnector1">
            <a:avLst/>
          </a:prstGeom>
          <a:ln>
            <a:noFill/>
            <a:tailEnd type="triangle"/>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sp>
        <p:nvSpPr>
          <p:cNvPr id="13" name="Flecha derecha 12"/>
          <p:cNvSpPr/>
          <p:nvPr/>
        </p:nvSpPr>
        <p:spPr>
          <a:xfrm>
            <a:off x="4258101" y="3800203"/>
            <a:ext cx="341194" cy="307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a:off x="7181008" y="3788827"/>
            <a:ext cx="341194" cy="307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Título 1">
            <a:extLst>
              <a:ext uri="{FF2B5EF4-FFF2-40B4-BE49-F238E27FC236}">
                <a16:creationId xmlns:a16="http://schemas.microsoft.com/office/drawing/2014/main" id="{09376611-AD62-4948-900B-3D426B656570}"/>
              </a:ext>
            </a:extLst>
          </p:cNvPr>
          <p:cNvSpPr txBox="1">
            <a:spLocks/>
          </p:cNvSpPr>
          <p:nvPr/>
        </p:nvSpPr>
        <p:spPr>
          <a:xfrm>
            <a:off x="2050473" y="182881"/>
            <a:ext cx="9452551" cy="102300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3600" b="1"/>
              <a:t>Estado del arte</a:t>
            </a:r>
            <a:endParaRPr lang="es-EC" sz="3600" b="1" dirty="0"/>
          </a:p>
        </p:txBody>
      </p:sp>
      <p:pic>
        <p:nvPicPr>
          <p:cNvPr id="17" name="Imagen 16">
            <a:extLst>
              <a:ext uri="{FF2B5EF4-FFF2-40B4-BE49-F238E27FC236}">
                <a16:creationId xmlns:a16="http://schemas.microsoft.com/office/drawing/2014/main" id="{9547A1CF-DC42-4E1A-B453-4AC65597C30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33164" y="220291"/>
            <a:ext cx="2867890" cy="740684"/>
          </a:xfrm>
          <a:prstGeom prst="rect">
            <a:avLst/>
          </a:prstGeom>
        </p:spPr>
      </p:pic>
      <p:pic>
        <p:nvPicPr>
          <p:cNvPr id="18" name="Picture 2" descr="Resultado de imagen para ESPE MECATRONICA">
            <a:extLst>
              <a:ext uri="{FF2B5EF4-FFF2-40B4-BE49-F238E27FC236}">
                <a16:creationId xmlns:a16="http://schemas.microsoft.com/office/drawing/2014/main" id="{B22D6215-F1B7-407F-9E37-03C751A4F31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758" l="1493" r="98010"/>
                    </a14:imgEffect>
                  </a14:imgLayer>
                </a14:imgProps>
              </a:ext>
              <a:ext uri="{28A0092B-C50C-407E-A947-70E740481C1C}">
                <a14:useLocalDpi xmlns:a14="http://schemas.microsoft.com/office/drawing/2010/main" val="0"/>
              </a:ext>
            </a:extLst>
          </a:blip>
          <a:srcRect/>
          <a:stretch>
            <a:fillRect/>
          </a:stretch>
        </p:blipFill>
        <p:spPr bwMode="auto">
          <a:xfrm>
            <a:off x="120291" y="5791201"/>
            <a:ext cx="961555"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682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5484</TotalTime>
  <Words>1848</Words>
  <Application>Microsoft Office PowerPoint</Application>
  <PresentationFormat>Panorámica</PresentationFormat>
  <Paragraphs>510</Paragraphs>
  <Slides>45</Slides>
  <Notes>6</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54" baseType="lpstr">
      <vt:lpstr>Arial</vt:lpstr>
      <vt:lpstr>Calibri</vt:lpstr>
      <vt:lpstr>Cambria Math</vt:lpstr>
      <vt:lpstr>Corbel</vt:lpstr>
      <vt:lpstr>Rockwell</vt:lpstr>
      <vt:lpstr>Times New Roman</vt:lpstr>
      <vt:lpstr>Wingdings</vt:lpstr>
      <vt:lpstr>Parallax</vt:lpstr>
      <vt:lpstr>Visio</vt:lpstr>
      <vt:lpstr>DEPARTAMENTO DE CIENCIAS DE LA ENERGÍA Y MECÁNICA  CARRERA DE INGENIERÍA MECATRÓNICA</vt:lpstr>
      <vt:lpstr>Presentación de PowerPoint</vt:lpstr>
      <vt:lpstr>Presentación de PowerPoint</vt:lpstr>
      <vt:lpstr>Presentación de PowerPoint</vt:lpstr>
      <vt:lpstr>Estado del arte</vt:lpstr>
      <vt:lpstr>Presentación de PowerPoint</vt:lpstr>
      <vt:lpstr>Presentación de PowerPoint</vt:lpstr>
      <vt:lpstr>Presentación de PowerPoint</vt:lpstr>
      <vt:lpstr>Presentación de PowerPoint</vt:lpstr>
      <vt:lpstr>Presentación de PowerPoint</vt:lpstr>
      <vt:lpstr>Estado del arte</vt:lpstr>
      <vt:lpstr>Estado del arte</vt:lpstr>
      <vt:lpstr>DESARROLLO DE TÉCNICAS DE TELEOPERACIÓN</vt:lpstr>
      <vt:lpstr>Desarrollo de la cinemática directa mediante la convención Denavit - Hartenberg</vt:lpstr>
      <vt:lpstr>Desarrollo de la cinemática directa mediante la convención Denavit - Hartenberg</vt:lpstr>
      <vt:lpstr>Desarrollo del método iterativo usando el jacobiano para resolución de cinemática inversa</vt:lpstr>
      <vt:lpstr>Desarrollo del método iterativo usando el jacobiano para resolución de cinemática inversa</vt:lpstr>
      <vt:lpstr>Desarrollo del método iterativo usando el jacobiano para resolución de cinemática inversa</vt:lpstr>
      <vt:lpstr>Adecuación del torso robótico</vt:lpstr>
      <vt:lpstr>Adecuación del torso robótico</vt:lpstr>
      <vt:lpstr>Adecuación del torso robótico</vt:lpstr>
      <vt:lpstr>Adecuación del torso robótico</vt:lpstr>
      <vt:lpstr>Adecuación del torso robótico</vt:lpstr>
      <vt:lpstr>Adecuación del torso robótico</vt:lpstr>
      <vt:lpstr>Adecuación del torso robótico</vt:lpstr>
      <vt:lpstr>Presentación de PowerPoint</vt:lpstr>
      <vt:lpstr>Presentación de PowerPoint</vt:lpstr>
      <vt:lpstr>Desarrollo de la teleoperación mediante esqueletización</vt:lpstr>
      <vt:lpstr>Desarrollo de la teleoperación mediante esqueletización</vt:lpstr>
      <vt:lpstr>Desarrollo de la teleoperación mediante esqueletización</vt:lpstr>
      <vt:lpstr>Desarrollo de la teleoperación mediante esqueletización</vt:lpstr>
      <vt:lpstr>Desarrollo de la teleoperación en base a sensores inerciales</vt:lpstr>
      <vt:lpstr>Desarrollo de la teleoperación en base a sensores inerciales</vt:lpstr>
      <vt:lpstr>PRUEBAS Y RESULTADOS</vt:lpstr>
      <vt:lpstr>Protocolo experimental</vt:lpstr>
      <vt:lpstr>Protocolo experimental</vt:lpstr>
      <vt:lpstr>Resultados de teleoperación mediante esqueletización</vt:lpstr>
      <vt:lpstr>Resultados de teleoperación mediante sensores inerciales</vt:lpstr>
      <vt:lpstr>Tiempo de estabilización</vt:lpstr>
      <vt:lpstr>Comparación de las técnicas de teleoperación</vt:lpstr>
      <vt:lpstr>CONCLUSIONES</vt:lpstr>
      <vt:lpstr>Presentación de PowerPoint</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ENERGÍA Y MECÁNICA  CARRERA DE INGENIERÍA MECATRÓNICA</dc:title>
  <dc:creator>Jose Baez Maldonado</dc:creator>
  <cp:lastModifiedBy>Full name</cp:lastModifiedBy>
  <cp:revision>70</cp:revision>
  <dcterms:created xsi:type="dcterms:W3CDTF">2018-12-06T15:43:40Z</dcterms:created>
  <dcterms:modified xsi:type="dcterms:W3CDTF">2019-01-08T20:33:22Z</dcterms:modified>
</cp:coreProperties>
</file>