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Lst>
  <p:notesMasterIdLst>
    <p:notesMasterId r:id="rId47"/>
  </p:notesMasterIdLst>
  <p:sldIdLst>
    <p:sldId id="256" r:id="rId2"/>
    <p:sldId id="265" r:id="rId3"/>
    <p:sldId id="257" r:id="rId4"/>
    <p:sldId id="259" r:id="rId5"/>
    <p:sldId id="260" r:id="rId6"/>
    <p:sldId id="262" r:id="rId7"/>
    <p:sldId id="264" r:id="rId8"/>
    <p:sldId id="266" r:id="rId9"/>
    <p:sldId id="261" r:id="rId10"/>
    <p:sldId id="263" r:id="rId11"/>
    <p:sldId id="268" r:id="rId12"/>
    <p:sldId id="277" r:id="rId13"/>
    <p:sldId id="278" r:id="rId14"/>
    <p:sldId id="282" r:id="rId15"/>
    <p:sldId id="267" r:id="rId16"/>
    <p:sldId id="269" r:id="rId17"/>
    <p:sldId id="271" r:id="rId18"/>
    <p:sldId id="270" r:id="rId19"/>
    <p:sldId id="283" r:id="rId20"/>
    <p:sldId id="312" r:id="rId21"/>
    <p:sldId id="281" r:id="rId22"/>
    <p:sldId id="285" r:id="rId23"/>
    <p:sldId id="311"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11" autoAdjust="0"/>
    <p:restoredTop sz="94660"/>
  </p:normalViewPr>
  <p:slideViewPr>
    <p:cSldViewPr snapToGrid="0">
      <p:cViewPr varScale="1">
        <p:scale>
          <a:sx n="68" d="100"/>
          <a:sy n="68" d="100"/>
        </p:scale>
        <p:origin x="4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F4CD3-A5A6-4A36-ABA3-9D5BDEF3B21E}"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4CE70EDE-714E-4738-A9C6-242ECF90271C}">
      <dgm:prSet/>
      <dgm:spPr/>
      <dgm:t>
        <a:bodyPr/>
        <a:lstStyle/>
        <a:p>
          <a:r>
            <a:rPr lang="es-EC" dirty="0"/>
            <a:t>Objetivos</a:t>
          </a:r>
          <a:endParaRPr lang="en-US" dirty="0"/>
        </a:p>
      </dgm:t>
    </dgm:pt>
    <dgm:pt modelId="{371D9637-E2CF-4794-B20C-976881CD9D0A}" type="parTrans" cxnId="{52DEBCCF-46BA-4729-8909-8DC5CD2BAF73}">
      <dgm:prSet/>
      <dgm:spPr/>
      <dgm:t>
        <a:bodyPr/>
        <a:lstStyle/>
        <a:p>
          <a:endParaRPr lang="en-US"/>
        </a:p>
      </dgm:t>
    </dgm:pt>
    <dgm:pt modelId="{311A4AC0-AD83-425B-B6E1-DF091CF841D2}" type="sibTrans" cxnId="{52DEBCCF-46BA-4729-8909-8DC5CD2BAF73}">
      <dgm:prSet/>
      <dgm:spPr/>
      <dgm:t>
        <a:bodyPr/>
        <a:lstStyle/>
        <a:p>
          <a:endParaRPr lang="en-US"/>
        </a:p>
      </dgm:t>
    </dgm:pt>
    <dgm:pt modelId="{7D2B6DD7-E165-496A-A73A-D6F811B4289A}">
      <dgm:prSet/>
      <dgm:spPr/>
      <dgm:t>
        <a:bodyPr/>
        <a:lstStyle/>
        <a:p>
          <a:r>
            <a:rPr lang="es-EC"/>
            <a:t>Introducción</a:t>
          </a:r>
          <a:endParaRPr lang="en-US"/>
        </a:p>
      </dgm:t>
    </dgm:pt>
    <dgm:pt modelId="{E8FB9202-7608-4601-9BD4-A1AF261E461F}" type="parTrans" cxnId="{38AFD90C-3F2B-44A5-839A-806AE9430E62}">
      <dgm:prSet/>
      <dgm:spPr/>
      <dgm:t>
        <a:bodyPr/>
        <a:lstStyle/>
        <a:p>
          <a:endParaRPr lang="en-US"/>
        </a:p>
      </dgm:t>
    </dgm:pt>
    <dgm:pt modelId="{4F28FEEE-6BC3-4DA7-B918-5F72E384CA47}" type="sibTrans" cxnId="{38AFD90C-3F2B-44A5-839A-806AE9430E62}">
      <dgm:prSet/>
      <dgm:spPr/>
      <dgm:t>
        <a:bodyPr/>
        <a:lstStyle/>
        <a:p>
          <a:endParaRPr lang="en-US"/>
        </a:p>
      </dgm:t>
    </dgm:pt>
    <dgm:pt modelId="{8BF3D69A-CB54-4C93-B839-458943F60A93}">
      <dgm:prSet/>
      <dgm:spPr/>
      <dgm:t>
        <a:bodyPr/>
        <a:lstStyle/>
        <a:p>
          <a:r>
            <a:rPr lang="es-EC" dirty="0"/>
            <a:t>Diseño </a:t>
          </a:r>
          <a:endParaRPr lang="en-US" dirty="0"/>
        </a:p>
      </dgm:t>
    </dgm:pt>
    <dgm:pt modelId="{69D2D2FD-34BA-434C-ADE7-8330107CA240}" type="parTrans" cxnId="{86980DBE-5FAA-4084-BDDD-70CFE9711370}">
      <dgm:prSet/>
      <dgm:spPr/>
      <dgm:t>
        <a:bodyPr/>
        <a:lstStyle/>
        <a:p>
          <a:endParaRPr lang="en-US"/>
        </a:p>
      </dgm:t>
    </dgm:pt>
    <dgm:pt modelId="{1735EADB-785C-4D79-8F01-C3CA78045375}" type="sibTrans" cxnId="{86980DBE-5FAA-4084-BDDD-70CFE9711370}">
      <dgm:prSet/>
      <dgm:spPr/>
      <dgm:t>
        <a:bodyPr/>
        <a:lstStyle/>
        <a:p>
          <a:endParaRPr lang="en-US"/>
        </a:p>
      </dgm:t>
    </dgm:pt>
    <dgm:pt modelId="{80D3CEFA-AF66-4A0E-94B1-87E313C5626A}">
      <dgm:prSet/>
      <dgm:spPr/>
      <dgm:t>
        <a:bodyPr/>
        <a:lstStyle/>
        <a:p>
          <a:r>
            <a:rPr lang="es-EC" dirty="0"/>
            <a:t>Experimentación</a:t>
          </a:r>
          <a:endParaRPr lang="en-US" dirty="0"/>
        </a:p>
      </dgm:t>
    </dgm:pt>
    <dgm:pt modelId="{6967C41B-1E49-4834-8850-E772891A6E6D}" type="parTrans" cxnId="{B621B4FF-7EBA-4276-93A0-44FCED5138D6}">
      <dgm:prSet/>
      <dgm:spPr/>
      <dgm:t>
        <a:bodyPr/>
        <a:lstStyle/>
        <a:p>
          <a:endParaRPr lang="en-US"/>
        </a:p>
      </dgm:t>
    </dgm:pt>
    <dgm:pt modelId="{C1DE50F0-92F0-4131-A0A7-CC1472CEC3EF}" type="sibTrans" cxnId="{B621B4FF-7EBA-4276-93A0-44FCED5138D6}">
      <dgm:prSet/>
      <dgm:spPr/>
      <dgm:t>
        <a:bodyPr/>
        <a:lstStyle/>
        <a:p>
          <a:endParaRPr lang="en-US"/>
        </a:p>
      </dgm:t>
    </dgm:pt>
    <dgm:pt modelId="{AD2D1989-3429-4E40-A95C-03F35170BCD3}">
      <dgm:prSet/>
      <dgm:spPr/>
      <dgm:t>
        <a:bodyPr/>
        <a:lstStyle/>
        <a:p>
          <a:r>
            <a:rPr lang="es-EC" dirty="0"/>
            <a:t>Análisis y Resultados</a:t>
          </a:r>
          <a:endParaRPr lang="en-US" dirty="0"/>
        </a:p>
      </dgm:t>
    </dgm:pt>
    <dgm:pt modelId="{DE7D13F0-FB10-4480-B6F6-BACC03CD3258}" type="parTrans" cxnId="{D4A331F0-F79E-4D82-867F-D1B84D40625F}">
      <dgm:prSet/>
      <dgm:spPr/>
      <dgm:t>
        <a:bodyPr/>
        <a:lstStyle/>
        <a:p>
          <a:endParaRPr lang="en-US"/>
        </a:p>
      </dgm:t>
    </dgm:pt>
    <dgm:pt modelId="{F65B7584-45E2-4EDD-8CC8-9BE98CCCECDF}" type="sibTrans" cxnId="{D4A331F0-F79E-4D82-867F-D1B84D40625F}">
      <dgm:prSet/>
      <dgm:spPr/>
      <dgm:t>
        <a:bodyPr/>
        <a:lstStyle/>
        <a:p>
          <a:endParaRPr lang="en-US"/>
        </a:p>
      </dgm:t>
    </dgm:pt>
    <dgm:pt modelId="{5405DFA5-E880-4059-BD23-FF8257255FB6}">
      <dgm:prSet/>
      <dgm:spPr/>
      <dgm:t>
        <a:bodyPr/>
        <a:lstStyle/>
        <a:p>
          <a:r>
            <a:rPr lang="es-EC" dirty="0"/>
            <a:t>Conclusiones</a:t>
          </a:r>
          <a:endParaRPr lang="en-US" dirty="0"/>
        </a:p>
      </dgm:t>
    </dgm:pt>
    <dgm:pt modelId="{D664DD19-32F2-4EBD-B0D2-49B98CB72F20}" type="parTrans" cxnId="{FF775ACA-1758-4649-B4D6-02F43D90A671}">
      <dgm:prSet/>
      <dgm:spPr/>
      <dgm:t>
        <a:bodyPr/>
        <a:lstStyle/>
        <a:p>
          <a:endParaRPr lang="en-US"/>
        </a:p>
      </dgm:t>
    </dgm:pt>
    <dgm:pt modelId="{8617761D-9DA0-43BD-BDB8-B583CE03ED7C}" type="sibTrans" cxnId="{FF775ACA-1758-4649-B4D6-02F43D90A671}">
      <dgm:prSet/>
      <dgm:spPr/>
      <dgm:t>
        <a:bodyPr/>
        <a:lstStyle/>
        <a:p>
          <a:endParaRPr lang="en-US"/>
        </a:p>
      </dgm:t>
    </dgm:pt>
    <dgm:pt modelId="{4C2C45EF-0342-4443-8FCC-0659BEBE6970}" type="pres">
      <dgm:prSet presAssocID="{C14F4CD3-A5A6-4A36-ABA3-9D5BDEF3B21E}" presName="vert0" presStyleCnt="0">
        <dgm:presLayoutVars>
          <dgm:dir/>
          <dgm:animOne val="branch"/>
          <dgm:animLvl val="lvl"/>
        </dgm:presLayoutVars>
      </dgm:prSet>
      <dgm:spPr/>
    </dgm:pt>
    <dgm:pt modelId="{352A8E3B-FD1F-4039-A4ED-66A8D4B32270}" type="pres">
      <dgm:prSet presAssocID="{4CE70EDE-714E-4738-A9C6-242ECF90271C}" presName="thickLine" presStyleLbl="alignNode1" presStyleIdx="0" presStyleCnt="6"/>
      <dgm:spPr/>
    </dgm:pt>
    <dgm:pt modelId="{349DDC75-2F2E-4838-ADF4-926CCED7FFF1}" type="pres">
      <dgm:prSet presAssocID="{4CE70EDE-714E-4738-A9C6-242ECF90271C}" presName="horz1" presStyleCnt="0"/>
      <dgm:spPr/>
    </dgm:pt>
    <dgm:pt modelId="{A6D9ACE5-56DC-4116-8FD5-A715358DA686}" type="pres">
      <dgm:prSet presAssocID="{4CE70EDE-714E-4738-A9C6-242ECF90271C}" presName="tx1" presStyleLbl="revTx" presStyleIdx="0" presStyleCnt="6"/>
      <dgm:spPr/>
    </dgm:pt>
    <dgm:pt modelId="{62EC706A-0038-473A-9587-A2CE7F8F9EDB}" type="pres">
      <dgm:prSet presAssocID="{4CE70EDE-714E-4738-A9C6-242ECF90271C}" presName="vert1" presStyleCnt="0"/>
      <dgm:spPr/>
    </dgm:pt>
    <dgm:pt modelId="{7ECB8A71-2213-4A08-8264-690D52C0F24B}" type="pres">
      <dgm:prSet presAssocID="{7D2B6DD7-E165-496A-A73A-D6F811B4289A}" presName="thickLine" presStyleLbl="alignNode1" presStyleIdx="1" presStyleCnt="6"/>
      <dgm:spPr/>
    </dgm:pt>
    <dgm:pt modelId="{73C906FA-80D9-40CF-9E6D-902F75079F43}" type="pres">
      <dgm:prSet presAssocID="{7D2B6DD7-E165-496A-A73A-D6F811B4289A}" presName="horz1" presStyleCnt="0"/>
      <dgm:spPr/>
    </dgm:pt>
    <dgm:pt modelId="{5D40787E-69E7-4AF1-BA81-DFD060791430}" type="pres">
      <dgm:prSet presAssocID="{7D2B6DD7-E165-496A-A73A-D6F811B4289A}" presName="tx1" presStyleLbl="revTx" presStyleIdx="1" presStyleCnt="6"/>
      <dgm:spPr/>
    </dgm:pt>
    <dgm:pt modelId="{1A4884CB-EA5E-4FE7-B8CD-054E3BE761E9}" type="pres">
      <dgm:prSet presAssocID="{7D2B6DD7-E165-496A-A73A-D6F811B4289A}" presName="vert1" presStyleCnt="0"/>
      <dgm:spPr/>
    </dgm:pt>
    <dgm:pt modelId="{9D7CE28E-D654-43D4-87BD-FF6A828A6F5D}" type="pres">
      <dgm:prSet presAssocID="{8BF3D69A-CB54-4C93-B839-458943F60A93}" presName="thickLine" presStyleLbl="alignNode1" presStyleIdx="2" presStyleCnt="6"/>
      <dgm:spPr/>
    </dgm:pt>
    <dgm:pt modelId="{2244C96C-ACA9-4913-91EA-8306109EFE34}" type="pres">
      <dgm:prSet presAssocID="{8BF3D69A-CB54-4C93-B839-458943F60A93}" presName="horz1" presStyleCnt="0"/>
      <dgm:spPr/>
    </dgm:pt>
    <dgm:pt modelId="{3FB9FCDA-3EB6-424B-BE36-C3AAB981EBA9}" type="pres">
      <dgm:prSet presAssocID="{8BF3D69A-CB54-4C93-B839-458943F60A93}" presName="tx1" presStyleLbl="revTx" presStyleIdx="2" presStyleCnt="6"/>
      <dgm:spPr/>
    </dgm:pt>
    <dgm:pt modelId="{1DB56D45-04A8-4692-88D5-8BA9EAB3DC0F}" type="pres">
      <dgm:prSet presAssocID="{8BF3D69A-CB54-4C93-B839-458943F60A93}" presName="vert1" presStyleCnt="0"/>
      <dgm:spPr/>
    </dgm:pt>
    <dgm:pt modelId="{25FDDD83-1B04-4FEB-A149-855A56E11822}" type="pres">
      <dgm:prSet presAssocID="{80D3CEFA-AF66-4A0E-94B1-87E313C5626A}" presName="thickLine" presStyleLbl="alignNode1" presStyleIdx="3" presStyleCnt="6"/>
      <dgm:spPr/>
    </dgm:pt>
    <dgm:pt modelId="{32AEDEDD-B38A-4DAB-8325-8101156DD8EA}" type="pres">
      <dgm:prSet presAssocID="{80D3CEFA-AF66-4A0E-94B1-87E313C5626A}" presName="horz1" presStyleCnt="0"/>
      <dgm:spPr/>
    </dgm:pt>
    <dgm:pt modelId="{97DFFAB2-65CC-42AD-96E8-0FAA33D60EE1}" type="pres">
      <dgm:prSet presAssocID="{80D3CEFA-AF66-4A0E-94B1-87E313C5626A}" presName="tx1" presStyleLbl="revTx" presStyleIdx="3" presStyleCnt="6"/>
      <dgm:spPr/>
    </dgm:pt>
    <dgm:pt modelId="{2D0459A7-0FBF-4599-B578-571A3B984490}" type="pres">
      <dgm:prSet presAssocID="{80D3CEFA-AF66-4A0E-94B1-87E313C5626A}" presName="vert1" presStyleCnt="0"/>
      <dgm:spPr/>
    </dgm:pt>
    <dgm:pt modelId="{781FE060-695D-4AB0-B5B9-472AF4A5EDD9}" type="pres">
      <dgm:prSet presAssocID="{AD2D1989-3429-4E40-A95C-03F35170BCD3}" presName="thickLine" presStyleLbl="alignNode1" presStyleIdx="4" presStyleCnt="6"/>
      <dgm:spPr/>
    </dgm:pt>
    <dgm:pt modelId="{318D9025-958C-4A01-A582-9EDB90C8E87C}" type="pres">
      <dgm:prSet presAssocID="{AD2D1989-3429-4E40-A95C-03F35170BCD3}" presName="horz1" presStyleCnt="0"/>
      <dgm:spPr/>
    </dgm:pt>
    <dgm:pt modelId="{A4F424F3-9E1E-4255-ACA3-9815572BAB54}" type="pres">
      <dgm:prSet presAssocID="{AD2D1989-3429-4E40-A95C-03F35170BCD3}" presName="tx1" presStyleLbl="revTx" presStyleIdx="4" presStyleCnt="6"/>
      <dgm:spPr/>
    </dgm:pt>
    <dgm:pt modelId="{255E4190-3AEA-4B44-8E6F-A44AF9D01762}" type="pres">
      <dgm:prSet presAssocID="{AD2D1989-3429-4E40-A95C-03F35170BCD3}" presName="vert1" presStyleCnt="0"/>
      <dgm:spPr/>
    </dgm:pt>
    <dgm:pt modelId="{9C70E186-9F97-4461-8657-5B3C511C9DF1}" type="pres">
      <dgm:prSet presAssocID="{5405DFA5-E880-4059-BD23-FF8257255FB6}" presName="thickLine" presStyleLbl="alignNode1" presStyleIdx="5" presStyleCnt="6"/>
      <dgm:spPr/>
    </dgm:pt>
    <dgm:pt modelId="{63AB82C0-244B-4165-814C-280D76B4800E}" type="pres">
      <dgm:prSet presAssocID="{5405DFA5-E880-4059-BD23-FF8257255FB6}" presName="horz1" presStyleCnt="0"/>
      <dgm:spPr/>
    </dgm:pt>
    <dgm:pt modelId="{8C2EA5D1-0079-49AF-BFD5-08E8443E6859}" type="pres">
      <dgm:prSet presAssocID="{5405DFA5-E880-4059-BD23-FF8257255FB6}" presName="tx1" presStyleLbl="revTx" presStyleIdx="5" presStyleCnt="6"/>
      <dgm:spPr/>
    </dgm:pt>
    <dgm:pt modelId="{4B0D4EAD-2EEA-4B00-BF81-76C664B7E37E}" type="pres">
      <dgm:prSet presAssocID="{5405DFA5-E880-4059-BD23-FF8257255FB6}" presName="vert1" presStyleCnt="0"/>
      <dgm:spPr/>
    </dgm:pt>
  </dgm:ptLst>
  <dgm:cxnLst>
    <dgm:cxn modelId="{38AFD90C-3F2B-44A5-839A-806AE9430E62}" srcId="{C14F4CD3-A5A6-4A36-ABA3-9D5BDEF3B21E}" destId="{7D2B6DD7-E165-496A-A73A-D6F811B4289A}" srcOrd="1" destOrd="0" parTransId="{E8FB9202-7608-4601-9BD4-A1AF261E461F}" sibTransId="{4F28FEEE-6BC3-4DA7-B918-5F72E384CA47}"/>
    <dgm:cxn modelId="{26C40D22-C710-4319-AB87-6ABBC23211B2}" type="presOf" srcId="{4CE70EDE-714E-4738-A9C6-242ECF90271C}" destId="{A6D9ACE5-56DC-4116-8FD5-A715358DA686}" srcOrd="0" destOrd="0" presId="urn:microsoft.com/office/officeart/2008/layout/LinedList"/>
    <dgm:cxn modelId="{40DE2A82-EBA2-4C76-8A3A-CB5B1D72055F}" type="presOf" srcId="{8BF3D69A-CB54-4C93-B839-458943F60A93}" destId="{3FB9FCDA-3EB6-424B-BE36-C3AAB981EBA9}" srcOrd="0" destOrd="0" presId="urn:microsoft.com/office/officeart/2008/layout/LinedList"/>
    <dgm:cxn modelId="{EB7D2F91-480B-4739-B95E-483BEC07C737}" type="presOf" srcId="{7D2B6DD7-E165-496A-A73A-D6F811B4289A}" destId="{5D40787E-69E7-4AF1-BA81-DFD060791430}" srcOrd="0" destOrd="0" presId="urn:microsoft.com/office/officeart/2008/layout/LinedList"/>
    <dgm:cxn modelId="{9F51EDAC-B898-4F61-9F3D-96DEFC5666F2}" type="presOf" srcId="{C14F4CD3-A5A6-4A36-ABA3-9D5BDEF3B21E}" destId="{4C2C45EF-0342-4443-8FCC-0659BEBE6970}" srcOrd="0" destOrd="0" presId="urn:microsoft.com/office/officeart/2008/layout/LinedList"/>
    <dgm:cxn modelId="{FD19B5B0-626E-4C08-87D8-730503241098}" type="presOf" srcId="{AD2D1989-3429-4E40-A95C-03F35170BCD3}" destId="{A4F424F3-9E1E-4255-ACA3-9815572BAB54}" srcOrd="0" destOrd="0" presId="urn:microsoft.com/office/officeart/2008/layout/LinedList"/>
    <dgm:cxn modelId="{86980DBE-5FAA-4084-BDDD-70CFE9711370}" srcId="{C14F4CD3-A5A6-4A36-ABA3-9D5BDEF3B21E}" destId="{8BF3D69A-CB54-4C93-B839-458943F60A93}" srcOrd="2" destOrd="0" parTransId="{69D2D2FD-34BA-434C-ADE7-8330107CA240}" sibTransId="{1735EADB-785C-4D79-8F01-C3CA78045375}"/>
    <dgm:cxn modelId="{FF775ACA-1758-4649-B4D6-02F43D90A671}" srcId="{C14F4CD3-A5A6-4A36-ABA3-9D5BDEF3B21E}" destId="{5405DFA5-E880-4059-BD23-FF8257255FB6}" srcOrd="5" destOrd="0" parTransId="{D664DD19-32F2-4EBD-B0D2-49B98CB72F20}" sibTransId="{8617761D-9DA0-43BD-BDB8-B583CE03ED7C}"/>
    <dgm:cxn modelId="{52DEBCCF-46BA-4729-8909-8DC5CD2BAF73}" srcId="{C14F4CD3-A5A6-4A36-ABA3-9D5BDEF3B21E}" destId="{4CE70EDE-714E-4738-A9C6-242ECF90271C}" srcOrd="0" destOrd="0" parTransId="{371D9637-E2CF-4794-B20C-976881CD9D0A}" sibTransId="{311A4AC0-AD83-425B-B6E1-DF091CF841D2}"/>
    <dgm:cxn modelId="{0BE29CD1-02BC-4D11-A44E-EBA0B3D71739}" type="presOf" srcId="{80D3CEFA-AF66-4A0E-94B1-87E313C5626A}" destId="{97DFFAB2-65CC-42AD-96E8-0FAA33D60EE1}" srcOrd="0" destOrd="0" presId="urn:microsoft.com/office/officeart/2008/layout/LinedList"/>
    <dgm:cxn modelId="{D4A331F0-F79E-4D82-867F-D1B84D40625F}" srcId="{C14F4CD3-A5A6-4A36-ABA3-9D5BDEF3B21E}" destId="{AD2D1989-3429-4E40-A95C-03F35170BCD3}" srcOrd="4" destOrd="0" parTransId="{DE7D13F0-FB10-4480-B6F6-BACC03CD3258}" sibTransId="{F65B7584-45E2-4EDD-8CC8-9BE98CCCECDF}"/>
    <dgm:cxn modelId="{5E473BF6-3EB2-4614-B522-B386C81E1EA8}" type="presOf" srcId="{5405DFA5-E880-4059-BD23-FF8257255FB6}" destId="{8C2EA5D1-0079-49AF-BFD5-08E8443E6859}" srcOrd="0" destOrd="0" presId="urn:microsoft.com/office/officeart/2008/layout/LinedList"/>
    <dgm:cxn modelId="{B621B4FF-7EBA-4276-93A0-44FCED5138D6}" srcId="{C14F4CD3-A5A6-4A36-ABA3-9D5BDEF3B21E}" destId="{80D3CEFA-AF66-4A0E-94B1-87E313C5626A}" srcOrd="3" destOrd="0" parTransId="{6967C41B-1E49-4834-8850-E772891A6E6D}" sibTransId="{C1DE50F0-92F0-4131-A0A7-CC1472CEC3EF}"/>
    <dgm:cxn modelId="{D8FB9047-83DD-4AAD-865D-FCE795F0FCA0}" type="presParOf" srcId="{4C2C45EF-0342-4443-8FCC-0659BEBE6970}" destId="{352A8E3B-FD1F-4039-A4ED-66A8D4B32270}" srcOrd="0" destOrd="0" presId="urn:microsoft.com/office/officeart/2008/layout/LinedList"/>
    <dgm:cxn modelId="{63148282-E472-4957-9B2A-720973A82755}" type="presParOf" srcId="{4C2C45EF-0342-4443-8FCC-0659BEBE6970}" destId="{349DDC75-2F2E-4838-ADF4-926CCED7FFF1}" srcOrd="1" destOrd="0" presId="urn:microsoft.com/office/officeart/2008/layout/LinedList"/>
    <dgm:cxn modelId="{F72D6C72-0984-42B6-9EB9-C717044C6BFB}" type="presParOf" srcId="{349DDC75-2F2E-4838-ADF4-926CCED7FFF1}" destId="{A6D9ACE5-56DC-4116-8FD5-A715358DA686}" srcOrd="0" destOrd="0" presId="urn:microsoft.com/office/officeart/2008/layout/LinedList"/>
    <dgm:cxn modelId="{2D99193A-8F25-4FA2-ADC5-C0859FDF5527}" type="presParOf" srcId="{349DDC75-2F2E-4838-ADF4-926CCED7FFF1}" destId="{62EC706A-0038-473A-9587-A2CE7F8F9EDB}" srcOrd="1" destOrd="0" presId="urn:microsoft.com/office/officeart/2008/layout/LinedList"/>
    <dgm:cxn modelId="{A0D11A99-1DAC-4E81-AF42-DDBB2250C07E}" type="presParOf" srcId="{4C2C45EF-0342-4443-8FCC-0659BEBE6970}" destId="{7ECB8A71-2213-4A08-8264-690D52C0F24B}" srcOrd="2" destOrd="0" presId="urn:microsoft.com/office/officeart/2008/layout/LinedList"/>
    <dgm:cxn modelId="{D61A616D-3A87-4DD9-BA02-5EFA33B7CDFB}" type="presParOf" srcId="{4C2C45EF-0342-4443-8FCC-0659BEBE6970}" destId="{73C906FA-80D9-40CF-9E6D-902F75079F43}" srcOrd="3" destOrd="0" presId="urn:microsoft.com/office/officeart/2008/layout/LinedList"/>
    <dgm:cxn modelId="{56077256-DAFB-4F33-9424-073F087A173C}" type="presParOf" srcId="{73C906FA-80D9-40CF-9E6D-902F75079F43}" destId="{5D40787E-69E7-4AF1-BA81-DFD060791430}" srcOrd="0" destOrd="0" presId="urn:microsoft.com/office/officeart/2008/layout/LinedList"/>
    <dgm:cxn modelId="{DFAF8B2F-6F95-4D43-A09C-DD1F0DDC258B}" type="presParOf" srcId="{73C906FA-80D9-40CF-9E6D-902F75079F43}" destId="{1A4884CB-EA5E-4FE7-B8CD-054E3BE761E9}" srcOrd="1" destOrd="0" presId="urn:microsoft.com/office/officeart/2008/layout/LinedList"/>
    <dgm:cxn modelId="{9115107F-A005-48D6-80CA-317BBCB153D5}" type="presParOf" srcId="{4C2C45EF-0342-4443-8FCC-0659BEBE6970}" destId="{9D7CE28E-D654-43D4-87BD-FF6A828A6F5D}" srcOrd="4" destOrd="0" presId="urn:microsoft.com/office/officeart/2008/layout/LinedList"/>
    <dgm:cxn modelId="{011A77E2-C1E0-44D1-B918-BD33303B5217}" type="presParOf" srcId="{4C2C45EF-0342-4443-8FCC-0659BEBE6970}" destId="{2244C96C-ACA9-4913-91EA-8306109EFE34}" srcOrd="5" destOrd="0" presId="urn:microsoft.com/office/officeart/2008/layout/LinedList"/>
    <dgm:cxn modelId="{55644569-2F6A-48D9-AB68-364FD717590D}" type="presParOf" srcId="{2244C96C-ACA9-4913-91EA-8306109EFE34}" destId="{3FB9FCDA-3EB6-424B-BE36-C3AAB981EBA9}" srcOrd="0" destOrd="0" presId="urn:microsoft.com/office/officeart/2008/layout/LinedList"/>
    <dgm:cxn modelId="{4C24C94B-5B3D-41D0-8A4B-89115C5945F1}" type="presParOf" srcId="{2244C96C-ACA9-4913-91EA-8306109EFE34}" destId="{1DB56D45-04A8-4692-88D5-8BA9EAB3DC0F}" srcOrd="1" destOrd="0" presId="urn:microsoft.com/office/officeart/2008/layout/LinedList"/>
    <dgm:cxn modelId="{CEB0E142-A8B8-42B3-80DA-5D98FA5B5BD7}" type="presParOf" srcId="{4C2C45EF-0342-4443-8FCC-0659BEBE6970}" destId="{25FDDD83-1B04-4FEB-A149-855A56E11822}" srcOrd="6" destOrd="0" presId="urn:microsoft.com/office/officeart/2008/layout/LinedList"/>
    <dgm:cxn modelId="{C9826F1A-6E12-4B40-9197-E3FA1222D0F2}" type="presParOf" srcId="{4C2C45EF-0342-4443-8FCC-0659BEBE6970}" destId="{32AEDEDD-B38A-4DAB-8325-8101156DD8EA}" srcOrd="7" destOrd="0" presId="urn:microsoft.com/office/officeart/2008/layout/LinedList"/>
    <dgm:cxn modelId="{C0385BFE-BC93-473E-8063-00F5169D7C3A}" type="presParOf" srcId="{32AEDEDD-B38A-4DAB-8325-8101156DD8EA}" destId="{97DFFAB2-65CC-42AD-96E8-0FAA33D60EE1}" srcOrd="0" destOrd="0" presId="urn:microsoft.com/office/officeart/2008/layout/LinedList"/>
    <dgm:cxn modelId="{A608F0B9-7675-449D-8CE0-0D20134821AA}" type="presParOf" srcId="{32AEDEDD-B38A-4DAB-8325-8101156DD8EA}" destId="{2D0459A7-0FBF-4599-B578-571A3B984490}" srcOrd="1" destOrd="0" presId="urn:microsoft.com/office/officeart/2008/layout/LinedList"/>
    <dgm:cxn modelId="{9F86AE3F-5CB7-41EE-88B0-93D0EDF736CC}" type="presParOf" srcId="{4C2C45EF-0342-4443-8FCC-0659BEBE6970}" destId="{781FE060-695D-4AB0-B5B9-472AF4A5EDD9}" srcOrd="8" destOrd="0" presId="urn:microsoft.com/office/officeart/2008/layout/LinedList"/>
    <dgm:cxn modelId="{1BBD4520-F508-4EAF-8E16-00899B3EEF8E}" type="presParOf" srcId="{4C2C45EF-0342-4443-8FCC-0659BEBE6970}" destId="{318D9025-958C-4A01-A582-9EDB90C8E87C}" srcOrd="9" destOrd="0" presId="urn:microsoft.com/office/officeart/2008/layout/LinedList"/>
    <dgm:cxn modelId="{B1B2CF59-197C-48BF-A169-DE961C8398C5}" type="presParOf" srcId="{318D9025-958C-4A01-A582-9EDB90C8E87C}" destId="{A4F424F3-9E1E-4255-ACA3-9815572BAB54}" srcOrd="0" destOrd="0" presId="urn:microsoft.com/office/officeart/2008/layout/LinedList"/>
    <dgm:cxn modelId="{EB6EE796-FBA2-4B98-8655-5262589C848C}" type="presParOf" srcId="{318D9025-958C-4A01-A582-9EDB90C8E87C}" destId="{255E4190-3AEA-4B44-8E6F-A44AF9D01762}" srcOrd="1" destOrd="0" presId="urn:microsoft.com/office/officeart/2008/layout/LinedList"/>
    <dgm:cxn modelId="{5A742D66-319D-4F32-A5D7-09CA766785A7}" type="presParOf" srcId="{4C2C45EF-0342-4443-8FCC-0659BEBE6970}" destId="{9C70E186-9F97-4461-8657-5B3C511C9DF1}" srcOrd="10" destOrd="0" presId="urn:microsoft.com/office/officeart/2008/layout/LinedList"/>
    <dgm:cxn modelId="{B9A3D2E1-D8A6-4A05-A9D1-2862714626D4}" type="presParOf" srcId="{4C2C45EF-0342-4443-8FCC-0659BEBE6970}" destId="{63AB82C0-244B-4165-814C-280D76B4800E}" srcOrd="11" destOrd="0" presId="urn:microsoft.com/office/officeart/2008/layout/LinedList"/>
    <dgm:cxn modelId="{A963F67E-8E0E-4485-9624-91B9A3479FAB}" type="presParOf" srcId="{63AB82C0-244B-4165-814C-280D76B4800E}" destId="{8C2EA5D1-0079-49AF-BFD5-08E8443E6859}" srcOrd="0" destOrd="0" presId="urn:microsoft.com/office/officeart/2008/layout/LinedList"/>
    <dgm:cxn modelId="{EE015C40-06FA-4B54-B951-645314F7893D}" type="presParOf" srcId="{63AB82C0-244B-4165-814C-280D76B4800E}" destId="{4B0D4EAD-2EEA-4B00-BF81-76C664B7E37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A8E3B-FD1F-4039-A4ED-66A8D4B32270}">
      <dsp:nvSpPr>
        <dsp:cNvPr id="0" name=""/>
        <dsp:cNvSpPr/>
      </dsp:nvSpPr>
      <dsp:spPr>
        <a:xfrm>
          <a:off x="0" y="2570"/>
          <a:ext cx="6832212" cy="0"/>
        </a:xfrm>
        <a:prstGeom prst="line">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9ACE5-56DC-4116-8FD5-A715358DA686}">
      <dsp:nvSpPr>
        <dsp:cNvPr id="0" name=""/>
        <dsp:cNvSpPr/>
      </dsp:nvSpPr>
      <dsp:spPr>
        <a:xfrm>
          <a:off x="0" y="2570"/>
          <a:ext cx="6832212" cy="87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s-EC" sz="4000" kern="1200" dirty="0"/>
            <a:t>Objetivos</a:t>
          </a:r>
          <a:endParaRPr lang="en-US" sz="4000" kern="1200" dirty="0"/>
        </a:p>
      </dsp:txBody>
      <dsp:txXfrm>
        <a:off x="0" y="2570"/>
        <a:ext cx="6832212" cy="876606"/>
      </dsp:txXfrm>
    </dsp:sp>
    <dsp:sp modelId="{7ECB8A71-2213-4A08-8264-690D52C0F24B}">
      <dsp:nvSpPr>
        <dsp:cNvPr id="0" name=""/>
        <dsp:cNvSpPr/>
      </dsp:nvSpPr>
      <dsp:spPr>
        <a:xfrm>
          <a:off x="0" y="879176"/>
          <a:ext cx="6832212" cy="0"/>
        </a:xfrm>
        <a:prstGeom prst="line">
          <a:avLst/>
        </a:prstGeom>
        <a:solidFill>
          <a:schemeClr val="accent5">
            <a:hueOff val="429979"/>
            <a:satOff val="-4647"/>
            <a:lumOff val="-1490"/>
            <a:alphaOff val="0"/>
          </a:schemeClr>
        </a:solidFill>
        <a:ln w="15875" cap="rnd" cmpd="sng" algn="ctr">
          <a:solidFill>
            <a:schemeClr val="accent5">
              <a:hueOff val="429979"/>
              <a:satOff val="-4647"/>
              <a:lumOff val="-1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40787E-69E7-4AF1-BA81-DFD060791430}">
      <dsp:nvSpPr>
        <dsp:cNvPr id="0" name=""/>
        <dsp:cNvSpPr/>
      </dsp:nvSpPr>
      <dsp:spPr>
        <a:xfrm>
          <a:off x="0" y="879176"/>
          <a:ext cx="6832212" cy="87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s-EC" sz="4000" kern="1200"/>
            <a:t>Introducción</a:t>
          </a:r>
          <a:endParaRPr lang="en-US" sz="4000" kern="1200"/>
        </a:p>
      </dsp:txBody>
      <dsp:txXfrm>
        <a:off x="0" y="879176"/>
        <a:ext cx="6832212" cy="876606"/>
      </dsp:txXfrm>
    </dsp:sp>
    <dsp:sp modelId="{9D7CE28E-D654-43D4-87BD-FF6A828A6F5D}">
      <dsp:nvSpPr>
        <dsp:cNvPr id="0" name=""/>
        <dsp:cNvSpPr/>
      </dsp:nvSpPr>
      <dsp:spPr>
        <a:xfrm>
          <a:off x="0" y="1755783"/>
          <a:ext cx="6832212" cy="0"/>
        </a:xfrm>
        <a:prstGeom prst="line">
          <a:avLst/>
        </a:prstGeom>
        <a:solidFill>
          <a:schemeClr val="accent5">
            <a:hueOff val="859957"/>
            <a:satOff val="-9293"/>
            <a:lumOff val="-2981"/>
            <a:alphaOff val="0"/>
          </a:schemeClr>
        </a:solidFill>
        <a:ln w="15875" cap="rnd" cmpd="sng" algn="ctr">
          <a:solidFill>
            <a:schemeClr val="accent5">
              <a:hueOff val="859957"/>
              <a:satOff val="-9293"/>
              <a:lumOff val="-2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B9FCDA-3EB6-424B-BE36-C3AAB981EBA9}">
      <dsp:nvSpPr>
        <dsp:cNvPr id="0" name=""/>
        <dsp:cNvSpPr/>
      </dsp:nvSpPr>
      <dsp:spPr>
        <a:xfrm>
          <a:off x="0" y="1755783"/>
          <a:ext cx="6832212" cy="87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s-EC" sz="4000" kern="1200" dirty="0"/>
            <a:t>Diseño </a:t>
          </a:r>
          <a:endParaRPr lang="en-US" sz="4000" kern="1200" dirty="0"/>
        </a:p>
      </dsp:txBody>
      <dsp:txXfrm>
        <a:off x="0" y="1755783"/>
        <a:ext cx="6832212" cy="876606"/>
      </dsp:txXfrm>
    </dsp:sp>
    <dsp:sp modelId="{25FDDD83-1B04-4FEB-A149-855A56E11822}">
      <dsp:nvSpPr>
        <dsp:cNvPr id="0" name=""/>
        <dsp:cNvSpPr/>
      </dsp:nvSpPr>
      <dsp:spPr>
        <a:xfrm>
          <a:off x="0" y="2632389"/>
          <a:ext cx="6832212" cy="0"/>
        </a:xfrm>
        <a:prstGeom prst="line">
          <a:avLst/>
        </a:prstGeom>
        <a:solidFill>
          <a:schemeClr val="accent5">
            <a:hueOff val="1289936"/>
            <a:satOff val="-13940"/>
            <a:lumOff val="-4471"/>
            <a:alphaOff val="0"/>
          </a:schemeClr>
        </a:solidFill>
        <a:ln w="15875" cap="rnd" cmpd="sng" algn="ctr">
          <a:solidFill>
            <a:schemeClr val="accent5">
              <a:hueOff val="1289936"/>
              <a:satOff val="-13940"/>
              <a:lumOff val="-4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DFFAB2-65CC-42AD-96E8-0FAA33D60EE1}">
      <dsp:nvSpPr>
        <dsp:cNvPr id="0" name=""/>
        <dsp:cNvSpPr/>
      </dsp:nvSpPr>
      <dsp:spPr>
        <a:xfrm>
          <a:off x="0" y="2632389"/>
          <a:ext cx="6832212" cy="87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s-EC" sz="4000" kern="1200" dirty="0"/>
            <a:t>Experimentación</a:t>
          </a:r>
          <a:endParaRPr lang="en-US" sz="4000" kern="1200" dirty="0"/>
        </a:p>
      </dsp:txBody>
      <dsp:txXfrm>
        <a:off x="0" y="2632389"/>
        <a:ext cx="6832212" cy="876606"/>
      </dsp:txXfrm>
    </dsp:sp>
    <dsp:sp modelId="{781FE060-695D-4AB0-B5B9-472AF4A5EDD9}">
      <dsp:nvSpPr>
        <dsp:cNvPr id="0" name=""/>
        <dsp:cNvSpPr/>
      </dsp:nvSpPr>
      <dsp:spPr>
        <a:xfrm>
          <a:off x="0" y="3508995"/>
          <a:ext cx="6832212" cy="0"/>
        </a:xfrm>
        <a:prstGeom prst="line">
          <a:avLst/>
        </a:prstGeom>
        <a:solidFill>
          <a:schemeClr val="accent5">
            <a:hueOff val="1719914"/>
            <a:satOff val="-18586"/>
            <a:lumOff val="-5962"/>
            <a:alphaOff val="0"/>
          </a:schemeClr>
        </a:solidFill>
        <a:ln w="15875" cap="rnd" cmpd="sng" algn="ctr">
          <a:solidFill>
            <a:schemeClr val="accent5">
              <a:hueOff val="1719914"/>
              <a:satOff val="-18586"/>
              <a:lumOff val="-59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424F3-9E1E-4255-ACA3-9815572BAB54}">
      <dsp:nvSpPr>
        <dsp:cNvPr id="0" name=""/>
        <dsp:cNvSpPr/>
      </dsp:nvSpPr>
      <dsp:spPr>
        <a:xfrm>
          <a:off x="0" y="3508995"/>
          <a:ext cx="6832212" cy="87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s-EC" sz="4000" kern="1200" dirty="0"/>
            <a:t>Análisis y Resultados</a:t>
          </a:r>
          <a:endParaRPr lang="en-US" sz="4000" kern="1200" dirty="0"/>
        </a:p>
      </dsp:txBody>
      <dsp:txXfrm>
        <a:off x="0" y="3508995"/>
        <a:ext cx="6832212" cy="876606"/>
      </dsp:txXfrm>
    </dsp:sp>
    <dsp:sp modelId="{9C70E186-9F97-4461-8657-5B3C511C9DF1}">
      <dsp:nvSpPr>
        <dsp:cNvPr id="0" name=""/>
        <dsp:cNvSpPr/>
      </dsp:nvSpPr>
      <dsp:spPr>
        <a:xfrm>
          <a:off x="0" y="4385602"/>
          <a:ext cx="6832212" cy="0"/>
        </a:xfrm>
        <a:prstGeom prst="line">
          <a:avLst/>
        </a:prstGeom>
        <a:solidFill>
          <a:schemeClr val="accent5">
            <a:hueOff val="2149893"/>
            <a:satOff val="-23233"/>
            <a:lumOff val="-7452"/>
            <a:alphaOff val="0"/>
          </a:schemeClr>
        </a:solidFill>
        <a:ln w="15875" cap="rnd" cmpd="sng" algn="ctr">
          <a:solidFill>
            <a:schemeClr val="accent5">
              <a:hueOff val="2149893"/>
              <a:satOff val="-23233"/>
              <a:lumOff val="-74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EA5D1-0079-49AF-BFD5-08E8443E6859}">
      <dsp:nvSpPr>
        <dsp:cNvPr id="0" name=""/>
        <dsp:cNvSpPr/>
      </dsp:nvSpPr>
      <dsp:spPr>
        <a:xfrm>
          <a:off x="0" y="4385602"/>
          <a:ext cx="6832212" cy="87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s-EC" sz="4000" kern="1200" dirty="0"/>
            <a:t>Conclusiones</a:t>
          </a:r>
          <a:endParaRPr lang="en-US" sz="4000" kern="1200" dirty="0"/>
        </a:p>
      </dsp:txBody>
      <dsp:txXfrm>
        <a:off x="0" y="4385602"/>
        <a:ext cx="6832212" cy="8766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13998-CEAE-4A96-AD73-FD13B345C666}" type="datetimeFigureOut">
              <a:rPr lang="es-EC" smtClean="0"/>
              <a:t>10/01/2019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92265-FFA3-4F06-9A4C-96A3A2AA82E2}" type="slidenum">
              <a:rPr lang="es-EC" smtClean="0"/>
              <a:t>‹Nº›</a:t>
            </a:fld>
            <a:endParaRPr lang="es-EC"/>
          </a:p>
        </p:txBody>
      </p:sp>
    </p:spTree>
    <p:extLst>
      <p:ext uri="{BB962C8B-B14F-4D97-AF65-F5344CB8AC3E}">
        <p14:creationId xmlns:p14="http://schemas.microsoft.com/office/powerpoint/2010/main" val="107100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err="1"/>
              <a:t>Flexi</a:t>
            </a:r>
            <a:r>
              <a:rPr lang="es-EC" dirty="0"/>
              <a:t>, </a:t>
            </a:r>
            <a:r>
              <a:rPr lang="es-EC" dirty="0" err="1"/>
              <a:t>tenacida</a:t>
            </a:r>
            <a:r>
              <a:rPr lang="es-EC" dirty="0"/>
              <a:t>, resistencia de tracción que no se consigue con </a:t>
            </a:r>
            <a:r>
              <a:rPr lang="es-EC" dirty="0" err="1"/>
              <a:t>structuras</a:t>
            </a:r>
            <a:r>
              <a:rPr lang="es-EC" dirty="0"/>
              <a:t> convencionales</a:t>
            </a:r>
          </a:p>
        </p:txBody>
      </p:sp>
      <p:sp>
        <p:nvSpPr>
          <p:cNvPr id="4" name="Marcador de número de diapositiva 3"/>
          <p:cNvSpPr>
            <a:spLocks noGrp="1"/>
          </p:cNvSpPr>
          <p:nvPr>
            <p:ph type="sldNum" sz="quarter" idx="10"/>
          </p:nvPr>
        </p:nvSpPr>
        <p:spPr/>
        <p:txBody>
          <a:bodyPr/>
          <a:lstStyle/>
          <a:p>
            <a:fld id="{02692265-FFA3-4F06-9A4C-96A3A2AA82E2}" type="slidenum">
              <a:rPr lang="es-EC" smtClean="0"/>
              <a:t>4</a:t>
            </a:fld>
            <a:endParaRPr lang="es-EC"/>
          </a:p>
        </p:txBody>
      </p:sp>
    </p:spTree>
    <p:extLst>
      <p:ext uri="{BB962C8B-B14F-4D97-AF65-F5344CB8AC3E}">
        <p14:creationId xmlns:p14="http://schemas.microsoft.com/office/powerpoint/2010/main" val="338223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Forma geométrica que permite la disminución del </a:t>
            </a:r>
            <a:r>
              <a:rPr lang="es-EC" dirty="0" err="1"/>
              <a:t>diametro</a:t>
            </a:r>
            <a:endParaRPr lang="es-EC" dirty="0"/>
          </a:p>
        </p:txBody>
      </p:sp>
      <p:sp>
        <p:nvSpPr>
          <p:cNvPr id="4" name="Marcador de número de diapositiva 3"/>
          <p:cNvSpPr>
            <a:spLocks noGrp="1"/>
          </p:cNvSpPr>
          <p:nvPr>
            <p:ph type="sldNum" sz="quarter" idx="10"/>
          </p:nvPr>
        </p:nvSpPr>
        <p:spPr/>
        <p:txBody>
          <a:bodyPr/>
          <a:lstStyle/>
          <a:p>
            <a:fld id="{02692265-FFA3-4F06-9A4C-96A3A2AA82E2}" type="slidenum">
              <a:rPr lang="es-EC" smtClean="0"/>
              <a:t>5</a:t>
            </a:fld>
            <a:endParaRPr lang="es-EC"/>
          </a:p>
        </p:txBody>
      </p:sp>
    </p:spTree>
    <p:extLst>
      <p:ext uri="{BB962C8B-B14F-4D97-AF65-F5344CB8AC3E}">
        <p14:creationId xmlns:p14="http://schemas.microsoft.com/office/powerpoint/2010/main" val="643918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Sistema de calentamiento ensamblado en el cilindro</a:t>
            </a:r>
          </a:p>
        </p:txBody>
      </p:sp>
      <p:sp>
        <p:nvSpPr>
          <p:cNvPr id="4" name="Marcador de número de diapositiva 3"/>
          <p:cNvSpPr>
            <a:spLocks noGrp="1"/>
          </p:cNvSpPr>
          <p:nvPr>
            <p:ph type="sldNum" sz="quarter" idx="10"/>
          </p:nvPr>
        </p:nvSpPr>
        <p:spPr/>
        <p:txBody>
          <a:bodyPr/>
          <a:lstStyle/>
          <a:p>
            <a:fld id="{02692265-FFA3-4F06-9A4C-96A3A2AA82E2}" type="slidenum">
              <a:rPr lang="es-EC" smtClean="0"/>
              <a:t>6</a:t>
            </a:fld>
            <a:endParaRPr lang="es-EC"/>
          </a:p>
        </p:txBody>
      </p:sp>
    </p:spTree>
    <p:extLst>
      <p:ext uri="{BB962C8B-B14F-4D97-AF65-F5344CB8AC3E}">
        <p14:creationId xmlns:p14="http://schemas.microsoft.com/office/powerpoint/2010/main" val="244355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2692265-FFA3-4F06-9A4C-96A3A2AA82E2}" type="slidenum">
              <a:rPr lang="es-EC" smtClean="0"/>
              <a:t>7</a:t>
            </a:fld>
            <a:endParaRPr lang="es-EC"/>
          </a:p>
        </p:txBody>
      </p:sp>
    </p:spTree>
    <p:extLst>
      <p:ext uri="{BB962C8B-B14F-4D97-AF65-F5344CB8AC3E}">
        <p14:creationId xmlns:p14="http://schemas.microsoft.com/office/powerpoint/2010/main" val="3356353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2692265-FFA3-4F06-9A4C-96A3A2AA82E2}" type="slidenum">
              <a:rPr lang="es-EC" smtClean="0"/>
              <a:t>8</a:t>
            </a:fld>
            <a:endParaRPr lang="es-EC"/>
          </a:p>
        </p:txBody>
      </p:sp>
    </p:spTree>
    <p:extLst>
      <p:ext uri="{BB962C8B-B14F-4D97-AF65-F5344CB8AC3E}">
        <p14:creationId xmlns:p14="http://schemas.microsoft.com/office/powerpoint/2010/main" val="107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411F30E-FF8C-4D5F-B410-4927BC957ADA}" type="datetimeFigureOut">
              <a:rPr lang="es-EC" smtClean="0"/>
              <a:t>10/01/2019</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273885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411F30E-FF8C-4D5F-B410-4927BC957ADA}" type="datetimeFigureOut">
              <a:rPr lang="es-EC" smtClean="0"/>
              <a:t>10/01/2019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97493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411F30E-FF8C-4D5F-B410-4927BC957ADA}" type="datetimeFigureOut">
              <a:rPr lang="es-EC" smtClean="0"/>
              <a:t>10/01/2019</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2FD46A-D952-424B-AD05-9C0651F6A3E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27388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1411F30E-FF8C-4D5F-B410-4927BC957ADA}" type="datetimeFigureOut">
              <a:rPr lang="es-EC" smtClean="0"/>
              <a:t>10/01/2019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2347001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1411F30E-FF8C-4D5F-B410-4927BC957ADA}" type="datetimeFigureOut">
              <a:rPr lang="es-EC" smtClean="0"/>
              <a:t>10/01/2019</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2FD46A-D952-424B-AD05-9C0651F6A3E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6653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los estilos de texto del patrón</a:t>
            </a:r>
          </a:p>
        </p:txBody>
      </p:sp>
      <p:sp>
        <p:nvSpPr>
          <p:cNvPr id="5" name="Date Placeholder 4"/>
          <p:cNvSpPr>
            <a:spLocks noGrp="1"/>
          </p:cNvSpPr>
          <p:nvPr>
            <p:ph type="dt" sz="half" idx="10"/>
          </p:nvPr>
        </p:nvSpPr>
        <p:spPr/>
        <p:txBody>
          <a:bodyPr/>
          <a:lstStyle/>
          <a:p>
            <a:fld id="{1411F30E-FF8C-4D5F-B410-4927BC957ADA}" type="datetimeFigureOut">
              <a:rPr lang="es-EC" smtClean="0"/>
              <a:t>10/01/2019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175214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411F30E-FF8C-4D5F-B410-4927BC957ADA}" type="datetimeFigureOut">
              <a:rPr lang="es-EC" smtClean="0"/>
              <a:t>10/01/2019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4098467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411F30E-FF8C-4D5F-B410-4927BC957ADA}" type="datetimeFigureOut">
              <a:rPr lang="es-EC" smtClean="0"/>
              <a:t>10/01/2019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48368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411F30E-FF8C-4D5F-B410-4927BC957ADA}" type="datetimeFigureOut">
              <a:rPr lang="es-EC" smtClean="0"/>
              <a:t>10/01/2019</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304630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411F30E-FF8C-4D5F-B410-4927BC957ADA}" type="datetimeFigureOut">
              <a:rPr lang="es-EC" smtClean="0"/>
              <a:t>10/01/2019</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227983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411F30E-FF8C-4D5F-B410-4927BC957ADA}" type="datetimeFigureOut">
              <a:rPr lang="es-EC" smtClean="0"/>
              <a:t>10/01/2019</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2094105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411F30E-FF8C-4D5F-B410-4927BC957ADA}" type="datetimeFigureOut">
              <a:rPr lang="es-EC" smtClean="0"/>
              <a:t>10/01/2019</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240566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411F30E-FF8C-4D5F-B410-4927BC957ADA}" type="datetimeFigureOut">
              <a:rPr lang="es-EC" smtClean="0"/>
              <a:t>10/01/2019</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268985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11F30E-FF8C-4D5F-B410-4927BC957ADA}" type="datetimeFigureOut">
              <a:rPr lang="es-EC" smtClean="0"/>
              <a:t>10/01/2019</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239353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411F30E-FF8C-4D5F-B410-4927BC957ADA}" type="datetimeFigureOut">
              <a:rPr lang="es-EC" smtClean="0"/>
              <a:t>10/01/2019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136791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411F30E-FF8C-4D5F-B410-4927BC957ADA}" type="datetimeFigureOut">
              <a:rPr lang="es-EC" smtClean="0"/>
              <a:t>10/01/2019</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F2FD46A-D952-424B-AD05-9C0651F6A3EC}" type="slidenum">
              <a:rPr lang="es-EC" smtClean="0"/>
              <a:t>‹Nº›</a:t>
            </a:fld>
            <a:endParaRPr lang="es-EC"/>
          </a:p>
        </p:txBody>
      </p:sp>
    </p:spTree>
    <p:extLst>
      <p:ext uri="{BB962C8B-B14F-4D97-AF65-F5344CB8AC3E}">
        <p14:creationId xmlns:p14="http://schemas.microsoft.com/office/powerpoint/2010/main" val="248416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411F30E-FF8C-4D5F-B410-4927BC957ADA}" type="datetimeFigureOut">
              <a:rPr lang="es-EC" smtClean="0"/>
              <a:t>10/01/2019</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F2FD46A-D952-424B-AD05-9C0651F6A3EC}" type="slidenum">
              <a:rPr lang="es-EC" smtClean="0"/>
              <a:t>‹Nº›</a:t>
            </a:fld>
            <a:endParaRPr lang="es-EC"/>
          </a:p>
        </p:txBody>
      </p:sp>
    </p:spTree>
    <p:extLst>
      <p:ext uri="{BB962C8B-B14F-4D97-AF65-F5344CB8AC3E}">
        <p14:creationId xmlns:p14="http://schemas.microsoft.com/office/powerpoint/2010/main" val="1955890110"/>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FAC6D3-568F-49C4-B891-FE315328D31F}"/>
              </a:ext>
            </a:extLst>
          </p:cNvPr>
          <p:cNvSpPr>
            <a:spLocks noGrp="1"/>
          </p:cNvSpPr>
          <p:nvPr>
            <p:ph type="ctrTitle"/>
          </p:nvPr>
        </p:nvSpPr>
        <p:spPr>
          <a:xfrm>
            <a:off x="2035182" y="2767853"/>
            <a:ext cx="9556542" cy="1477590"/>
          </a:xfrm>
        </p:spPr>
        <p:txBody>
          <a:bodyPr>
            <a:noAutofit/>
          </a:bodyPr>
          <a:lstStyle/>
          <a:p>
            <a:pPr algn="ctr"/>
            <a:br>
              <a:rPr lang="es-ES" sz="2400" b="1" dirty="0"/>
            </a:br>
            <a:r>
              <a:rPr lang="es-ES" sz="2400" b="1" dirty="0"/>
              <a:t>“</a:t>
            </a:r>
            <a:r>
              <a:rPr lang="es-EC" sz="2400" b="1" dirty="0"/>
              <a:t>DISEÑO DE UN EQUIPO PARA LA CARACTERIZACIÓN DEL MÓDULO DE ELASTICIDAD EN DIVERSOS MATERIALES ORTOTRÓPICOS</a:t>
            </a:r>
            <a:r>
              <a:rPr lang="es-ES" sz="2400" b="1" dirty="0"/>
              <a:t>”</a:t>
            </a:r>
            <a:endParaRPr lang="es-EC" sz="2400" dirty="0"/>
          </a:p>
        </p:txBody>
      </p:sp>
      <p:sp>
        <p:nvSpPr>
          <p:cNvPr id="3" name="Subtítulo 2">
            <a:extLst>
              <a:ext uri="{FF2B5EF4-FFF2-40B4-BE49-F238E27FC236}">
                <a16:creationId xmlns:a16="http://schemas.microsoft.com/office/drawing/2014/main" id="{7ECC3DB3-1FF3-4752-A791-F6049052BED9}"/>
              </a:ext>
            </a:extLst>
          </p:cNvPr>
          <p:cNvSpPr>
            <a:spLocks noGrp="1"/>
          </p:cNvSpPr>
          <p:nvPr>
            <p:ph type="subTitle" idx="1"/>
          </p:nvPr>
        </p:nvSpPr>
        <p:spPr>
          <a:xfrm>
            <a:off x="2676325" y="4481957"/>
            <a:ext cx="8915399" cy="1947868"/>
          </a:xfrm>
        </p:spPr>
        <p:txBody>
          <a:bodyPr>
            <a:normAutofit lnSpcReduction="10000"/>
          </a:bodyPr>
          <a:lstStyle/>
          <a:p>
            <a:r>
              <a:rPr lang="es-EC" dirty="0"/>
              <a:t>AUTORES:</a:t>
            </a:r>
          </a:p>
          <a:p>
            <a:r>
              <a:rPr lang="es-EC" dirty="0"/>
              <a:t>			LÓPEZ RODRÍGUEZ, CÉSAR FABIÁN</a:t>
            </a:r>
          </a:p>
          <a:p>
            <a:r>
              <a:rPr lang="es-EC" dirty="0"/>
              <a:t>			ORTUÑO PAZMIÑO, FERNANDO DAVID</a:t>
            </a:r>
          </a:p>
          <a:p>
            <a:endParaRPr lang="es-EC" dirty="0"/>
          </a:p>
          <a:p>
            <a:r>
              <a:rPr lang="es-EC" dirty="0"/>
              <a:t>DIRECTOR: ING. NARVÁEZ MUÑOZ, CHRISTIAN PATRICIO   Msc.</a:t>
            </a:r>
          </a:p>
          <a:p>
            <a:endParaRPr lang="es-EC" dirty="0"/>
          </a:p>
        </p:txBody>
      </p:sp>
      <p:pic>
        <p:nvPicPr>
          <p:cNvPr id="1026" name="Picture 2" descr="Resultado de imagen para logo espe">
            <a:extLst>
              <a:ext uri="{FF2B5EF4-FFF2-40B4-BE49-F238E27FC236}">
                <a16:creationId xmlns:a16="http://schemas.microsoft.com/office/drawing/2014/main" id="{18B34521-2193-41B6-8638-3C79A8A643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4894" y="428175"/>
            <a:ext cx="7437119" cy="192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69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C:\Users\Fernando\Downloads\CasaCalidad (1)-001.jpg">
            <a:extLst>
              <a:ext uri="{FF2B5EF4-FFF2-40B4-BE49-F238E27FC236}">
                <a16:creationId xmlns:a16="http://schemas.microsoft.com/office/drawing/2014/main" id="{CACA2738-6E3B-413C-8A4C-24EF20690BC3}"/>
              </a:ext>
            </a:extLst>
          </p:cNvPr>
          <p:cNvPicPr/>
          <p:nvPr/>
        </p:nvPicPr>
        <p:blipFill rotWithShape="1">
          <a:blip r:embed="rId2" cstate="print">
            <a:extLst>
              <a:ext uri="{28A0092B-C50C-407E-A947-70E740481C1C}">
                <a14:useLocalDpi xmlns:a14="http://schemas.microsoft.com/office/drawing/2010/main" val="0"/>
              </a:ext>
            </a:extLst>
          </a:blip>
          <a:srcRect l="5485" t="6678" r="5595" b="6631"/>
          <a:stretch/>
        </p:blipFill>
        <p:spPr bwMode="auto">
          <a:xfrm>
            <a:off x="1492909" y="364514"/>
            <a:ext cx="5372124" cy="6128971"/>
          </a:xfrm>
          <a:prstGeom prst="rect">
            <a:avLst/>
          </a:prstGeom>
          <a:noFill/>
          <a:ln>
            <a:noFill/>
          </a:ln>
          <a:extLst>
            <a:ext uri="{53640926-AAD7-44D8-BBD7-CCE9431645EC}">
              <a14:shadowObscured xmlns:a14="http://schemas.microsoft.com/office/drawing/2010/main"/>
            </a:ext>
          </a:extLst>
        </p:spPr>
      </p:pic>
      <p:sp>
        <p:nvSpPr>
          <p:cNvPr id="8" name="Abrir llave 7">
            <a:extLst>
              <a:ext uri="{FF2B5EF4-FFF2-40B4-BE49-F238E27FC236}">
                <a16:creationId xmlns:a16="http://schemas.microsoft.com/office/drawing/2014/main" id="{A22FCFFE-51D8-41C6-A59B-B1C1B082FA1B}"/>
              </a:ext>
            </a:extLst>
          </p:cNvPr>
          <p:cNvSpPr/>
          <p:nvPr/>
        </p:nvSpPr>
        <p:spPr>
          <a:xfrm>
            <a:off x="7118252" y="1659987"/>
            <a:ext cx="1252025" cy="44172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9" name="CuadroTexto 8">
            <a:extLst>
              <a:ext uri="{FF2B5EF4-FFF2-40B4-BE49-F238E27FC236}">
                <a16:creationId xmlns:a16="http://schemas.microsoft.com/office/drawing/2014/main" id="{3ABB09E1-35A8-4184-9DDA-C01CAA15E643}"/>
              </a:ext>
            </a:extLst>
          </p:cNvPr>
          <p:cNvSpPr txBox="1"/>
          <p:nvPr/>
        </p:nvSpPr>
        <p:spPr>
          <a:xfrm>
            <a:off x="8102991" y="2250830"/>
            <a:ext cx="3629464" cy="3693319"/>
          </a:xfrm>
          <a:prstGeom prst="rect">
            <a:avLst/>
          </a:prstGeom>
          <a:noFill/>
        </p:spPr>
        <p:txBody>
          <a:bodyPr wrap="square" rtlCol="0">
            <a:spAutoFit/>
          </a:bodyPr>
          <a:lstStyle/>
          <a:p>
            <a:pPr marL="285750" indent="-285750">
              <a:buFont typeface="Wingdings" panose="05000000000000000000" pitchFamily="2" charset="2"/>
              <a:buChar char="Ø"/>
            </a:pPr>
            <a:r>
              <a:rPr lang="es-EC" dirty="0"/>
              <a:t>Mecanismo de Sujeción</a:t>
            </a:r>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r>
              <a:rPr lang="es-EC" dirty="0"/>
              <a:t>Interfaz Humano Máquina</a:t>
            </a:r>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r>
              <a:rPr lang="es-EC" dirty="0"/>
              <a:t>Mecanismo de Impacto</a:t>
            </a:r>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r>
              <a:rPr lang="es-EC" dirty="0"/>
              <a:t>Material de la Estructura</a:t>
            </a:r>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endParaRPr lang="es-EC" dirty="0"/>
          </a:p>
        </p:txBody>
      </p:sp>
    </p:spTree>
    <p:extLst>
      <p:ext uri="{BB962C8B-B14F-4D97-AF65-F5344CB8AC3E}">
        <p14:creationId xmlns:p14="http://schemas.microsoft.com/office/powerpoint/2010/main" val="194135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64C37-ACAE-4B04-B22A-5FA29EE65401}"/>
              </a:ext>
            </a:extLst>
          </p:cNvPr>
          <p:cNvSpPr>
            <a:spLocks noGrp="1"/>
          </p:cNvSpPr>
          <p:nvPr>
            <p:ph type="title"/>
          </p:nvPr>
        </p:nvSpPr>
        <p:spPr>
          <a:xfrm>
            <a:off x="1538947" y="297178"/>
            <a:ext cx="3764573" cy="1362809"/>
          </a:xfrm>
        </p:spPr>
        <p:txBody>
          <a:bodyPr vert="horz" lIns="91440" tIns="45720" rIns="91440" bIns="45720" rtlCol="0" anchor="b">
            <a:normAutofit/>
          </a:bodyPr>
          <a:lstStyle/>
          <a:p>
            <a:pPr algn="ctr"/>
            <a:r>
              <a:rPr lang="en-US" dirty="0" err="1">
                <a:solidFill>
                  <a:schemeClr val="tx1"/>
                </a:solidFill>
              </a:rPr>
              <a:t>Componente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Mecánico</a:t>
            </a:r>
            <a:endParaRPr lang="en-US" kern="1200" dirty="0">
              <a:solidFill>
                <a:schemeClr val="tx1"/>
              </a:solidFill>
              <a:latin typeface="+mj-lt"/>
              <a:ea typeface="+mj-ea"/>
              <a:cs typeface="+mj-cs"/>
            </a:endParaRPr>
          </a:p>
        </p:txBody>
      </p:sp>
      <p:sp>
        <p:nvSpPr>
          <p:cNvPr id="3" name="CuadroTexto 2">
            <a:extLst>
              <a:ext uri="{FF2B5EF4-FFF2-40B4-BE49-F238E27FC236}">
                <a16:creationId xmlns:a16="http://schemas.microsoft.com/office/drawing/2014/main" id="{FF1D6EF0-7ADF-4030-939D-82A47AD1E117}"/>
              </a:ext>
            </a:extLst>
          </p:cNvPr>
          <p:cNvSpPr txBox="1"/>
          <p:nvPr/>
        </p:nvSpPr>
        <p:spPr>
          <a:xfrm>
            <a:off x="1308295" y="2307102"/>
            <a:ext cx="3995225" cy="830997"/>
          </a:xfrm>
          <a:prstGeom prst="rect">
            <a:avLst/>
          </a:prstGeom>
          <a:noFill/>
        </p:spPr>
        <p:txBody>
          <a:bodyPr wrap="square" rtlCol="0">
            <a:spAutoFit/>
          </a:bodyPr>
          <a:lstStyle/>
          <a:p>
            <a:pPr marL="285750" indent="-285750">
              <a:buFont typeface="Wingdings" panose="05000000000000000000" pitchFamily="2" charset="2"/>
              <a:buChar char="Ø"/>
            </a:pPr>
            <a:r>
              <a:rPr lang="es-EC" sz="2400" dirty="0"/>
              <a:t>Mecanismo de Sujeción</a:t>
            </a:r>
          </a:p>
        </p:txBody>
      </p:sp>
      <p:pic>
        <p:nvPicPr>
          <p:cNvPr id="5" name="Imagen 4" descr="C:\Users\user\Desktop\tesisfotos\20181128_104205.jpg">
            <a:extLst>
              <a:ext uri="{FF2B5EF4-FFF2-40B4-BE49-F238E27FC236}">
                <a16:creationId xmlns:a16="http://schemas.microsoft.com/office/drawing/2014/main" id="{7ACD6673-2144-4926-9BCF-8169DC8F00A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0600" y="2535216"/>
            <a:ext cx="4770852" cy="3415418"/>
          </a:xfrm>
          <a:prstGeom prst="rect">
            <a:avLst/>
          </a:prstGeom>
          <a:noFill/>
          <a:ln>
            <a:noFill/>
          </a:ln>
        </p:spPr>
      </p:pic>
      <p:cxnSp>
        <p:nvCxnSpPr>
          <p:cNvPr id="7" name="Conector recto de flecha 6">
            <a:extLst>
              <a:ext uri="{FF2B5EF4-FFF2-40B4-BE49-F238E27FC236}">
                <a16:creationId xmlns:a16="http://schemas.microsoft.com/office/drawing/2014/main" id="{B4DAD335-FA6D-4701-9B05-2C19932B0E14}"/>
              </a:ext>
            </a:extLst>
          </p:cNvPr>
          <p:cNvCxnSpPr/>
          <p:nvPr/>
        </p:nvCxnSpPr>
        <p:spPr>
          <a:xfrm flipV="1">
            <a:off x="7962314" y="2039815"/>
            <a:ext cx="1561514" cy="998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EAD27B89-9D78-4249-9C6C-43320413B801}"/>
              </a:ext>
            </a:extLst>
          </p:cNvPr>
          <p:cNvCxnSpPr/>
          <p:nvPr/>
        </p:nvCxnSpPr>
        <p:spPr>
          <a:xfrm>
            <a:off x="8173329" y="5317588"/>
            <a:ext cx="2602523" cy="225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BA7C3B70-A5D8-4F46-8D0D-B9563779B0B8}"/>
              </a:ext>
            </a:extLst>
          </p:cNvPr>
          <p:cNvSpPr/>
          <p:nvPr/>
        </p:nvSpPr>
        <p:spPr>
          <a:xfrm>
            <a:off x="9762977" y="1659986"/>
            <a:ext cx="604912" cy="64711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Elipse 12">
            <a:extLst>
              <a:ext uri="{FF2B5EF4-FFF2-40B4-BE49-F238E27FC236}">
                <a16:creationId xmlns:a16="http://schemas.microsoft.com/office/drawing/2014/main" id="{85C8071D-57A6-4777-B187-293FF22678BC}"/>
              </a:ext>
            </a:extLst>
          </p:cNvPr>
          <p:cNvSpPr/>
          <p:nvPr/>
        </p:nvSpPr>
        <p:spPr>
          <a:xfrm>
            <a:off x="10914184" y="5352756"/>
            <a:ext cx="593188" cy="59787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a:extLst>
              <a:ext uri="{FF2B5EF4-FFF2-40B4-BE49-F238E27FC236}">
                <a16:creationId xmlns:a16="http://schemas.microsoft.com/office/drawing/2014/main" id="{D63BF564-0B4F-4A31-8A32-7292498DF5B1}"/>
              </a:ext>
            </a:extLst>
          </p:cNvPr>
          <p:cNvSpPr txBox="1"/>
          <p:nvPr/>
        </p:nvSpPr>
        <p:spPr>
          <a:xfrm>
            <a:off x="9924757" y="1814462"/>
            <a:ext cx="379828" cy="369332"/>
          </a:xfrm>
          <a:prstGeom prst="rect">
            <a:avLst/>
          </a:prstGeom>
          <a:noFill/>
        </p:spPr>
        <p:txBody>
          <a:bodyPr wrap="square" rtlCol="0">
            <a:spAutoFit/>
          </a:bodyPr>
          <a:lstStyle/>
          <a:p>
            <a:r>
              <a:rPr lang="es-EC" dirty="0"/>
              <a:t>1</a:t>
            </a:r>
          </a:p>
        </p:txBody>
      </p:sp>
      <p:sp>
        <p:nvSpPr>
          <p:cNvPr id="16" name="CuadroTexto 15">
            <a:extLst>
              <a:ext uri="{FF2B5EF4-FFF2-40B4-BE49-F238E27FC236}">
                <a16:creationId xmlns:a16="http://schemas.microsoft.com/office/drawing/2014/main" id="{A9D54E05-02E9-4066-9ECD-C5F82E14AA24}"/>
              </a:ext>
            </a:extLst>
          </p:cNvPr>
          <p:cNvSpPr txBox="1"/>
          <p:nvPr/>
        </p:nvSpPr>
        <p:spPr>
          <a:xfrm>
            <a:off x="11085342" y="5542671"/>
            <a:ext cx="365760" cy="369332"/>
          </a:xfrm>
          <a:prstGeom prst="rect">
            <a:avLst/>
          </a:prstGeom>
          <a:noFill/>
        </p:spPr>
        <p:txBody>
          <a:bodyPr wrap="square" rtlCol="0">
            <a:spAutoFit/>
          </a:bodyPr>
          <a:lstStyle/>
          <a:p>
            <a:r>
              <a:rPr lang="es-EC" dirty="0"/>
              <a:t>2</a:t>
            </a:r>
          </a:p>
        </p:txBody>
      </p:sp>
      <p:sp>
        <p:nvSpPr>
          <p:cNvPr id="17" name="CuadroTexto 16">
            <a:extLst>
              <a:ext uri="{FF2B5EF4-FFF2-40B4-BE49-F238E27FC236}">
                <a16:creationId xmlns:a16="http://schemas.microsoft.com/office/drawing/2014/main" id="{31AD7039-CE44-49A0-A386-0DF5914C3ADB}"/>
              </a:ext>
            </a:extLst>
          </p:cNvPr>
          <p:cNvSpPr txBox="1"/>
          <p:nvPr/>
        </p:nvSpPr>
        <p:spPr>
          <a:xfrm>
            <a:off x="1538947" y="3615397"/>
            <a:ext cx="2498921" cy="1477328"/>
          </a:xfrm>
          <a:prstGeom prst="rect">
            <a:avLst/>
          </a:prstGeom>
          <a:noFill/>
        </p:spPr>
        <p:txBody>
          <a:bodyPr wrap="square" rtlCol="0">
            <a:spAutoFit/>
          </a:bodyPr>
          <a:lstStyle/>
          <a:p>
            <a:pPr marL="342900" indent="-342900">
              <a:buAutoNum type="arabicPeriod"/>
            </a:pPr>
            <a:r>
              <a:rPr lang="es-EC" dirty="0"/>
              <a:t>Elemento de Sujeción</a:t>
            </a:r>
          </a:p>
          <a:p>
            <a:pPr marL="342900" indent="-342900">
              <a:buAutoNum type="arabicPeriod"/>
            </a:pPr>
            <a:endParaRPr lang="es-EC" dirty="0"/>
          </a:p>
          <a:p>
            <a:pPr marL="342900" indent="-342900">
              <a:buAutoNum type="arabicPeriod"/>
            </a:pPr>
            <a:r>
              <a:rPr lang="es-EC" dirty="0"/>
              <a:t>Elemento de Desplazamiento</a:t>
            </a:r>
          </a:p>
        </p:txBody>
      </p:sp>
    </p:spTree>
    <p:extLst>
      <p:ext uri="{BB962C8B-B14F-4D97-AF65-F5344CB8AC3E}">
        <p14:creationId xmlns:p14="http://schemas.microsoft.com/office/powerpoint/2010/main" val="74735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C3437C33-AD52-4775-8884-EA47A3C3D963}"/>
              </a:ext>
            </a:extLst>
          </p:cNvPr>
          <p:cNvSpPr>
            <a:spLocks noGrp="1"/>
          </p:cNvSpPr>
          <p:nvPr>
            <p:ph type="title"/>
          </p:nvPr>
        </p:nvSpPr>
        <p:spPr>
          <a:xfrm>
            <a:off x="1538947" y="297178"/>
            <a:ext cx="3764573" cy="1362809"/>
          </a:xfrm>
        </p:spPr>
        <p:txBody>
          <a:bodyPr vert="horz" lIns="91440" tIns="45720" rIns="91440" bIns="45720" rtlCol="0" anchor="b">
            <a:normAutofit/>
          </a:bodyPr>
          <a:lstStyle/>
          <a:p>
            <a:pPr algn="ctr"/>
            <a:r>
              <a:rPr lang="en-US" kern="1200" dirty="0" err="1">
                <a:solidFill>
                  <a:schemeClr val="tx1"/>
                </a:solidFill>
                <a:latin typeface="+mj-lt"/>
                <a:ea typeface="+mj-ea"/>
                <a:cs typeface="+mj-cs"/>
              </a:rPr>
              <a:t>Componente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Mecánico</a:t>
            </a:r>
            <a:endParaRPr lang="en-US" kern="1200" dirty="0">
              <a:solidFill>
                <a:schemeClr val="tx1"/>
              </a:solidFill>
              <a:latin typeface="+mj-lt"/>
              <a:ea typeface="+mj-ea"/>
              <a:cs typeface="+mj-cs"/>
            </a:endParaRPr>
          </a:p>
        </p:txBody>
      </p:sp>
      <p:pic>
        <p:nvPicPr>
          <p:cNvPr id="10" name="Imagen 9" descr="C:\Users\user\Desktop\tesisfotos\20181128_104259.jpg">
            <a:extLst>
              <a:ext uri="{FF2B5EF4-FFF2-40B4-BE49-F238E27FC236}">
                <a16:creationId xmlns:a16="http://schemas.microsoft.com/office/drawing/2014/main" id="{33517E3E-DE06-4E10-9084-148E177FEE5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453" y="2389798"/>
            <a:ext cx="4438503" cy="3377956"/>
          </a:xfrm>
          <a:prstGeom prst="rect">
            <a:avLst/>
          </a:prstGeom>
          <a:noFill/>
          <a:ln>
            <a:noFill/>
          </a:ln>
        </p:spPr>
      </p:pic>
      <p:sp>
        <p:nvSpPr>
          <p:cNvPr id="5" name="Abrir llave 4">
            <a:extLst>
              <a:ext uri="{FF2B5EF4-FFF2-40B4-BE49-F238E27FC236}">
                <a16:creationId xmlns:a16="http://schemas.microsoft.com/office/drawing/2014/main" id="{D139203E-4355-45B7-BD7C-A205C47254EF}"/>
              </a:ext>
            </a:extLst>
          </p:cNvPr>
          <p:cNvSpPr/>
          <p:nvPr/>
        </p:nvSpPr>
        <p:spPr>
          <a:xfrm>
            <a:off x="6691534" y="2389798"/>
            <a:ext cx="534573" cy="31318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CuadroTexto 5">
            <a:extLst>
              <a:ext uri="{FF2B5EF4-FFF2-40B4-BE49-F238E27FC236}">
                <a16:creationId xmlns:a16="http://schemas.microsoft.com/office/drawing/2014/main" id="{C80D3135-39AC-463D-BA03-95F706E1C8A2}"/>
              </a:ext>
            </a:extLst>
          </p:cNvPr>
          <p:cNvSpPr txBox="1"/>
          <p:nvPr/>
        </p:nvSpPr>
        <p:spPr>
          <a:xfrm>
            <a:off x="7849772" y="2532185"/>
            <a:ext cx="3713871" cy="2585323"/>
          </a:xfrm>
          <a:prstGeom prst="rect">
            <a:avLst/>
          </a:prstGeom>
          <a:noFill/>
        </p:spPr>
        <p:txBody>
          <a:bodyPr wrap="square" rtlCol="0">
            <a:spAutoFit/>
          </a:bodyPr>
          <a:lstStyle/>
          <a:p>
            <a:pPr marL="285750" indent="-285750">
              <a:buFont typeface="Wingdings" panose="05000000000000000000" pitchFamily="2" charset="2"/>
              <a:buChar char="Ø"/>
            </a:pPr>
            <a:r>
              <a:rPr lang="es-EC" dirty="0"/>
              <a:t>4 Placas  A 36  100 x 50 x 10 mm</a:t>
            </a:r>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r>
              <a:rPr lang="es-EC" dirty="0"/>
              <a:t>Probetas en un rango de 50x50 mm a 25 x 25 mm de sección</a:t>
            </a:r>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r>
              <a:rPr lang="es-EC" dirty="0"/>
              <a:t>9 tornillos de sujeción de 12 mm</a:t>
            </a:r>
          </a:p>
        </p:txBody>
      </p:sp>
    </p:spTree>
    <p:extLst>
      <p:ext uri="{BB962C8B-B14F-4D97-AF65-F5344CB8AC3E}">
        <p14:creationId xmlns:p14="http://schemas.microsoft.com/office/powerpoint/2010/main" val="103108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5032A42-FDD5-4F51-AD6D-167F04857EB5}"/>
              </a:ext>
            </a:extLst>
          </p:cNvPr>
          <p:cNvSpPr>
            <a:spLocks noGrp="1"/>
          </p:cNvSpPr>
          <p:nvPr>
            <p:ph type="title"/>
          </p:nvPr>
        </p:nvSpPr>
        <p:spPr>
          <a:xfrm>
            <a:off x="1538947" y="297178"/>
            <a:ext cx="3764573" cy="1362809"/>
          </a:xfrm>
        </p:spPr>
        <p:txBody>
          <a:bodyPr vert="horz" lIns="91440" tIns="45720" rIns="91440" bIns="45720" rtlCol="0" anchor="b">
            <a:normAutofit/>
          </a:bodyPr>
          <a:lstStyle/>
          <a:p>
            <a:pPr algn="ctr"/>
            <a:r>
              <a:rPr lang="en-US" kern="1200" dirty="0" err="1">
                <a:solidFill>
                  <a:schemeClr val="tx1"/>
                </a:solidFill>
                <a:latin typeface="+mj-lt"/>
                <a:ea typeface="+mj-ea"/>
                <a:cs typeface="+mj-cs"/>
              </a:rPr>
              <a:t>Componente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Mecánico</a:t>
            </a:r>
            <a:endParaRPr lang="en-US" kern="1200" dirty="0">
              <a:solidFill>
                <a:schemeClr val="tx1"/>
              </a:solidFill>
              <a:latin typeface="+mj-lt"/>
              <a:ea typeface="+mj-ea"/>
              <a:cs typeface="+mj-cs"/>
            </a:endParaRPr>
          </a:p>
        </p:txBody>
      </p:sp>
      <p:pic>
        <p:nvPicPr>
          <p:cNvPr id="7" name="Imagen 6" descr="C:\Users\user\Desktop\tesisfotos\20181128_104312.jpg">
            <a:extLst>
              <a:ext uri="{FF2B5EF4-FFF2-40B4-BE49-F238E27FC236}">
                <a16:creationId xmlns:a16="http://schemas.microsoft.com/office/drawing/2014/main" id="{C27E3A27-2A7C-469B-826C-E49C0E17E6E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7956" y="2539220"/>
            <a:ext cx="4332850" cy="3270738"/>
          </a:xfrm>
          <a:prstGeom prst="rect">
            <a:avLst/>
          </a:prstGeom>
          <a:noFill/>
          <a:ln>
            <a:noFill/>
          </a:ln>
        </p:spPr>
      </p:pic>
      <p:sp>
        <p:nvSpPr>
          <p:cNvPr id="8" name="Abrir llave 7">
            <a:extLst>
              <a:ext uri="{FF2B5EF4-FFF2-40B4-BE49-F238E27FC236}">
                <a16:creationId xmlns:a16="http://schemas.microsoft.com/office/drawing/2014/main" id="{3B9EC2DB-088F-4B04-9BD8-869D847663D7}"/>
              </a:ext>
            </a:extLst>
          </p:cNvPr>
          <p:cNvSpPr/>
          <p:nvPr/>
        </p:nvSpPr>
        <p:spPr>
          <a:xfrm>
            <a:off x="7272997" y="2293034"/>
            <a:ext cx="281354" cy="35169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CuadroTexto 8">
            <a:extLst>
              <a:ext uri="{FF2B5EF4-FFF2-40B4-BE49-F238E27FC236}">
                <a16:creationId xmlns:a16="http://schemas.microsoft.com/office/drawing/2014/main" id="{CB9341B3-3D79-4A48-9143-53477E56D656}"/>
              </a:ext>
            </a:extLst>
          </p:cNvPr>
          <p:cNvSpPr txBox="1"/>
          <p:nvPr/>
        </p:nvSpPr>
        <p:spPr>
          <a:xfrm>
            <a:off x="8159262" y="2539220"/>
            <a:ext cx="3432516" cy="2308324"/>
          </a:xfrm>
          <a:prstGeom prst="rect">
            <a:avLst/>
          </a:prstGeom>
          <a:noFill/>
        </p:spPr>
        <p:txBody>
          <a:bodyPr wrap="square" rtlCol="0">
            <a:spAutoFit/>
          </a:bodyPr>
          <a:lstStyle/>
          <a:p>
            <a:pPr marL="285750" indent="-285750">
              <a:buFont typeface="Wingdings" panose="05000000000000000000" pitchFamily="2" charset="2"/>
              <a:buChar char="Ø"/>
            </a:pPr>
            <a:r>
              <a:rPr lang="es-EC" dirty="0"/>
              <a:t>Corredera de 250 mm de longitud</a:t>
            </a:r>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r>
              <a:rPr lang="es-EC" dirty="0"/>
              <a:t>Probetas entre 1000 mm y 750 mm</a:t>
            </a:r>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r>
              <a:rPr lang="es-EC" dirty="0"/>
              <a:t>Corrección entre 0 y 250 mm</a:t>
            </a:r>
          </a:p>
        </p:txBody>
      </p:sp>
    </p:spTree>
    <p:extLst>
      <p:ext uri="{BB962C8B-B14F-4D97-AF65-F5344CB8AC3E}">
        <p14:creationId xmlns:p14="http://schemas.microsoft.com/office/powerpoint/2010/main" val="345990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8FB567C5-149D-492B-A401-2A19A21F950A}"/>
              </a:ext>
            </a:extLst>
          </p:cNvPr>
          <p:cNvSpPr>
            <a:spLocks noGrp="1"/>
          </p:cNvSpPr>
          <p:nvPr>
            <p:ph type="title"/>
          </p:nvPr>
        </p:nvSpPr>
        <p:spPr>
          <a:xfrm>
            <a:off x="1538947" y="283110"/>
            <a:ext cx="3764573" cy="1362809"/>
          </a:xfrm>
        </p:spPr>
        <p:txBody>
          <a:bodyPr vert="horz" lIns="91440" tIns="45720" rIns="91440" bIns="45720" rtlCol="0" anchor="b">
            <a:normAutofit/>
          </a:bodyPr>
          <a:lstStyle/>
          <a:p>
            <a:pPr algn="ctr"/>
            <a:r>
              <a:rPr lang="en-US" kern="1200" dirty="0" err="1">
                <a:solidFill>
                  <a:schemeClr val="tx1"/>
                </a:solidFill>
                <a:latin typeface="+mj-lt"/>
                <a:ea typeface="+mj-ea"/>
                <a:cs typeface="+mj-cs"/>
              </a:rPr>
              <a:t>Componente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Mecánico</a:t>
            </a:r>
            <a:endParaRPr lang="en-US" kern="1200" dirty="0">
              <a:solidFill>
                <a:schemeClr val="tx1"/>
              </a:solidFill>
              <a:latin typeface="+mj-lt"/>
              <a:ea typeface="+mj-ea"/>
              <a:cs typeface="+mj-cs"/>
            </a:endParaRPr>
          </a:p>
        </p:txBody>
      </p:sp>
      <p:sp>
        <p:nvSpPr>
          <p:cNvPr id="10" name="CuadroTexto 9">
            <a:extLst>
              <a:ext uri="{FF2B5EF4-FFF2-40B4-BE49-F238E27FC236}">
                <a16:creationId xmlns:a16="http://schemas.microsoft.com/office/drawing/2014/main" id="{E819E8A0-D672-45FC-842D-1C1E5CFABA29}"/>
              </a:ext>
            </a:extLst>
          </p:cNvPr>
          <p:cNvSpPr txBox="1"/>
          <p:nvPr/>
        </p:nvSpPr>
        <p:spPr>
          <a:xfrm>
            <a:off x="1983545" y="2194560"/>
            <a:ext cx="3066757" cy="830997"/>
          </a:xfrm>
          <a:prstGeom prst="rect">
            <a:avLst/>
          </a:prstGeom>
          <a:noFill/>
        </p:spPr>
        <p:txBody>
          <a:bodyPr wrap="square" rtlCol="0">
            <a:spAutoFit/>
          </a:bodyPr>
          <a:lstStyle/>
          <a:p>
            <a:pPr algn="ctr"/>
            <a:r>
              <a:rPr lang="es-EC" sz="2400" dirty="0"/>
              <a:t>Mecanismo de Impacto</a:t>
            </a:r>
          </a:p>
        </p:txBody>
      </p:sp>
      <p:pic>
        <p:nvPicPr>
          <p:cNvPr id="11" name="Imagen 10" descr="C:\Users\user\Desktop\tesisfotos\20181128_104353.jpg">
            <a:extLst>
              <a:ext uri="{FF2B5EF4-FFF2-40B4-BE49-F238E27FC236}">
                <a16:creationId xmlns:a16="http://schemas.microsoft.com/office/drawing/2014/main" id="{AB475EA7-B059-420C-898F-2D6B8CAEE8E7}"/>
              </a:ext>
            </a:extLst>
          </p:cNvPr>
          <p:cNvPicPr/>
          <p:nvPr/>
        </p:nvPicPr>
        <p:blipFill rotWithShape="1">
          <a:blip r:embed="rId2" cstate="print">
            <a:extLst>
              <a:ext uri="{28A0092B-C50C-407E-A947-70E740481C1C}">
                <a14:useLocalDpi xmlns:a14="http://schemas.microsoft.com/office/drawing/2010/main" val="0"/>
              </a:ext>
            </a:extLst>
          </a:blip>
          <a:srcRect l="31047" t="16696" r="12275"/>
          <a:stretch/>
        </p:blipFill>
        <p:spPr bwMode="auto">
          <a:xfrm>
            <a:off x="7920111" y="1969477"/>
            <a:ext cx="2729131" cy="3938954"/>
          </a:xfrm>
          <a:prstGeom prst="rect">
            <a:avLst/>
          </a:prstGeom>
          <a:noFill/>
          <a:ln>
            <a:solidFill>
              <a:schemeClr val="tx1"/>
            </a:solid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07904601-16F0-4915-BA29-AF67503892B0}"/>
              </a:ext>
            </a:extLst>
          </p:cNvPr>
          <p:cNvSpPr txBox="1"/>
          <p:nvPr/>
        </p:nvSpPr>
        <p:spPr>
          <a:xfrm>
            <a:off x="1786597" y="3429000"/>
            <a:ext cx="3938954" cy="2862322"/>
          </a:xfrm>
          <a:prstGeom prst="rect">
            <a:avLst/>
          </a:prstGeom>
          <a:noFill/>
        </p:spPr>
        <p:txBody>
          <a:bodyPr wrap="square" rtlCol="0">
            <a:spAutoFit/>
          </a:bodyPr>
          <a:lstStyle/>
          <a:p>
            <a:pPr marL="285750" indent="-285750">
              <a:buFont typeface="Wingdings" panose="05000000000000000000" pitchFamily="2" charset="2"/>
              <a:buChar char="Ø"/>
            </a:pPr>
            <a:r>
              <a:rPr lang="es-EC" dirty="0"/>
              <a:t>Actuador lineal  (pistón)</a:t>
            </a:r>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r>
              <a:rPr lang="es-EC" dirty="0"/>
              <a:t>Permite realizar el impacto a probetas en el rango de 1000 a 750 mm</a:t>
            </a:r>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r>
              <a:rPr lang="es-EC" dirty="0"/>
              <a:t>Corrección a probetas de hasta 250 mm</a:t>
            </a:r>
          </a:p>
          <a:p>
            <a:pPr marL="285750" indent="-285750">
              <a:buFont typeface="Wingdings" panose="05000000000000000000" pitchFamily="2" charset="2"/>
              <a:buChar char="Ø"/>
            </a:pPr>
            <a:endParaRPr lang="es-EC" dirty="0"/>
          </a:p>
          <a:p>
            <a:endParaRPr lang="es-EC" dirty="0"/>
          </a:p>
        </p:txBody>
      </p:sp>
    </p:spTree>
    <p:extLst>
      <p:ext uri="{BB962C8B-B14F-4D97-AF65-F5344CB8AC3E}">
        <p14:creationId xmlns:p14="http://schemas.microsoft.com/office/powerpoint/2010/main" val="3888933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524E0EA0-3516-4FD1-BAC7-98EA878CD5A0}"/>
              </a:ext>
            </a:extLst>
          </p:cNvPr>
          <p:cNvSpPr>
            <a:spLocks noGrp="1"/>
          </p:cNvSpPr>
          <p:nvPr>
            <p:ph type="title"/>
          </p:nvPr>
        </p:nvSpPr>
        <p:spPr>
          <a:xfrm>
            <a:off x="1538947" y="283110"/>
            <a:ext cx="3764573" cy="1362809"/>
          </a:xfrm>
        </p:spPr>
        <p:txBody>
          <a:bodyPr vert="horz" lIns="91440" tIns="45720" rIns="91440" bIns="45720" rtlCol="0" anchor="b">
            <a:normAutofit/>
          </a:bodyPr>
          <a:lstStyle/>
          <a:p>
            <a:pPr algn="ctr"/>
            <a:r>
              <a:rPr lang="en-US" kern="1200" dirty="0" err="1">
                <a:solidFill>
                  <a:schemeClr val="tx1"/>
                </a:solidFill>
                <a:latin typeface="+mj-lt"/>
                <a:ea typeface="+mj-ea"/>
                <a:cs typeface="+mj-cs"/>
              </a:rPr>
              <a:t>Componente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Electrónico</a:t>
            </a:r>
            <a:endParaRPr lang="en-US" kern="1200" dirty="0">
              <a:solidFill>
                <a:schemeClr val="tx1"/>
              </a:solidFill>
              <a:latin typeface="+mj-lt"/>
              <a:ea typeface="+mj-ea"/>
              <a:cs typeface="+mj-cs"/>
            </a:endParaRPr>
          </a:p>
        </p:txBody>
      </p:sp>
      <p:sp>
        <p:nvSpPr>
          <p:cNvPr id="11" name="Rectángulo: esquinas redondeadas 10">
            <a:extLst>
              <a:ext uri="{FF2B5EF4-FFF2-40B4-BE49-F238E27FC236}">
                <a16:creationId xmlns:a16="http://schemas.microsoft.com/office/drawing/2014/main" id="{EC97F61A-9DA5-4579-8599-7521472F496B}"/>
              </a:ext>
            </a:extLst>
          </p:cNvPr>
          <p:cNvSpPr/>
          <p:nvPr/>
        </p:nvSpPr>
        <p:spPr>
          <a:xfrm>
            <a:off x="1538947" y="1983545"/>
            <a:ext cx="3474720" cy="446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a:extLst>
              <a:ext uri="{FF2B5EF4-FFF2-40B4-BE49-F238E27FC236}">
                <a16:creationId xmlns:a16="http://schemas.microsoft.com/office/drawing/2014/main" id="{E3C68F32-7B38-49BC-B15E-8A482274197E}"/>
              </a:ext>
            </a:extLst>
          </p:cNvPr>
          <p:cNvSpPr txBox="1"/>
          <p:nvPr/>
        </p:nvSpPr>
        <p:spPr>
          <a:xfrm>
            <a:off x="2169258" y="2346838"/>
            <a:ext cx="2926080" cy="646331"/>
          </a:xfrm>
          <a:prstGeom prst="rect">
            <a:avLst/>
          </a:prstGeom>
          <a:noFill/>
        </p:spPr>
        <p:txBody>
          <a:bodyPr wrap="square" rtlCol="0">
            <a:spAutoFit/>
          </a:bodyPr>
          <a:lstStyle/>
          <a:p>
            <a:r>
              <a:rPr lang="es-EC" dirty="0"/>
              <a:t>Sistema Analógico (sensor ADXL 335)</a:t>
            </a:r>
          </a:p>
        </p:txBody>
      </p:sp>
      <p:pic>
        <p:nvPicPr>
          <p:cNvPr id="12" name="Imagen 11" descr="Resultado de imagen para adxl335 arduino">
            <a:extLst>
              <a:ext uri="{FF2B5EF4-FFF2-40B4-BE49-F238E27FC236}">
                <a16:creationId xmlns:a16="http://schemas.microsoft.com/office/drawing/2014/main" id="{B6947EAA-F5FF-49BE-9BBD-F4001F82A0FC}"/>
              </a:ext>
            </a:extLst>
          </p:cNvPr>
          <p:cNvPicPr/>
          <p:nvPr/>
        </p:nvPicPr>
        <p:blipFill rotWithShape="1">
          <a:blip r:embed="rId2" cstate="print">
            <a:extLst>
              <a:ext uri="{28A0092B-C50C-407E-A947-70E740481C1C}">
                <a14:useLocalDpi xmlns:a14="http://schemas.microsoft.com/office/drawing/2010/main" val="0"/>
              </a:ext>
            </a:extLst>
          </a:blip>
          <a:srcRect b="8539"/>
          <a:stretch/>
        </p:blipFill>
        <p:spPr bwMode="auto">
          <a:xfrm>
            <a:off x="1707857" y="3694088"/>
            <a:ext cx="3136900" cy="1923415"/>
          </a:xfrm>
          <a:prstGeom prst="rect">
            <a:avLst/>
          </a:prstGeom>
          <a:noFill/>
          <a:ln>
            <a:noFill/>
          </a:ln>
          <a:extLst>
            <a:ext uri="{53640926-AAD7-44D8-BBD7-CCE9431645EC}">
              <a14:shadowObscured xmlns:a14="http://schemas.microsoft.com/office/drawing/2010/main"/>
            </a:ext>
          </a:extLst>
        </p:spPr>
      </p:pic>
      <p:sp>
        <p:nvSpPr>
          <p:cNvPr id="13" name="Flecha: a la derecha 12">
            <a:extLst>
              <a:ext uri="{FF2B5EF4-FFF2-40B4-BE49-F238E27FC236}">
                <a16:creationId xmlns:a16="http://schemas.microsoft.com/office/drawing/2014/main" id="{2E177F9F-5321-4EC7-BEF3-0BE9D0AD89A9}"/>
              </a:ext>
            </a:extLst>
          </p:cNvPr>
          <p:cNvSpPr/>
          <p:nvPr/>
        </p:nvSpPr>
        <p:spPr>
          <a:xfrm>
            <a:off x="5753686" y="3812345"/>
            <a:ext cx="1139483" cy="647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CuadroTexto 13">
            <a:extLst>
              <a:ext uri="{FF2B5EF4-FFF2-40B4-BE49-F238E27FC236}">
                <a16:creationId xmlns:a16="http://schemas.microsoft.com/office/drawing/2014/main" id="{BB85DE23-6A79-4F21-BCE1-BE05B962A4B0}"/>
              </a:ext>
            </a:extLst>
          </p:cNvPr>
          <p:cNvSpPr txBox="1"/>
          <p:nvPr/>
        </p:nvSpPr>
        <p:spPr>
          <a:xfrm>
            <a:off x="7863840" y="2222695"/>
            <a:ext cx="3263705" cy="4247317"/>
          </a:xfrm>
          <a:prstGeom prst="rect">
            <a:avLst/>
          </a:prstGeom>
          <a:noFill/>
        </p:spPr>
        <p:txBody>
          <a:bodyPr wrap="square" rtlCol="0">
            <a:spAutoFit/>
          </a:bodyPr>
          <a:lstStyle/>
          <a:p>
            <a:pPr marL="285750" lvl="0" indent="-285750">
              <a:buFont typeface="Wingdings" panose="05000000000000000000" pitchFamily="2" charset="2"/>
              <a:buChar char="Ø"/>
            </a:pPr>
            <a:r>
              <a:rPr lang="es-EC" dirty="0"/>
              <a:t>Detección de 3 ejes</a:t>
            </a:r>
            <a:br>
              <a:rPr lang="es-EC" dirty="0"/>
            </a:br>
            <a:endParaRPr lang="es-EC" dirty="0"/>
          </a:p>
          <a:p>
            <a:pPr marL="285750" lvl="0" indent="-285750">
              <a:buFont typeface="Wingdings" panose="05000000000000000000" pitchFamily="2" charset="2"/>
              <a:buChar char="Ø"/>
            </a:pPr>
            <a:r>
              <a:rPr lang="es-EC" dirty="0"/>
              <a:t>Paquete pequeño de</a:t>
            </a:r>
            <a:br>
              <a:rPr lang="es-EC" dirty="0"/>
            </a:br>
            <a:r>
              <a:rPr lang="es-EC" dirty="0"/>
              <a:t> 4 mm × 4 mm × 1.45 mm</a:t>
            </a:r>
            <a:br>
              <a:rPr lang="es-EC" dirty="0"/>
            </a:br>
            <a:endParaRPr lang="es-EC" dirty="0"/>
          </a:p>
          <a:p>
            <a:pPr marL="285750" lvl="0" indent="-285750">
              <a:buFont typeface="Wingdings" panose="05000000000000000000" pitchFamily="2" charset="2"/>
              <a:buChar char="Ø"/>
            </a:pPr>
            <a:r>
              <a:rPr lang="es-EC" dirty="0"/>
              <a:t>Baja potencia: típica de 350 µa</a:t>
            </a:r>
            <a:br>
              <a:rPr lang="es-EC" dirty="0"/>
            </a:br>
            <a:endParaRPr lang="es-EC" dirty="0"/>
          </a:p>
          <a:p>
            <a:pPr marL="285750" lvl="0" indent="-285750">
              <a:buFont typeface="Wingdings" panose="05000000000000000000" pitchFamily="2" charset="2"/>
              <a:buChar char="Ø"/>
            </a:pPr>
            <a:r>
              <a:rPr lang="es-EC" dirty="0"/>
              <a:t>Funcionamiento de alimentación simple: 1.8 V a 3.6 V</a:t>
            </a:r>
            <a:br>
              <a:rPr lang="es-EC" dirty="0"/>
            </a:br>
            <a:endParaRPr lang="es-EC" dirty="0"/>
          </a:p>
          <a:p>
            <a:pPr marL="285750" lvl="0" indent="-285750">
              <a:buFont typeface="Wingdings" panose="05000000000000000000" pitchFamily="2" charset="2"/>
              <a:buChar char="Ø"/>
            </a:pPr>
            <a:r>
              <a:rPr lang="es-EC" dirty="0"/>
              <a:t>Supervivencia de choque de 10.000 </a:t>
            </a:r>
            <a:r>
              <a:rPr lang="es-EC" i="1" dirty="0"/>
              <a:t>g</a:t>
            </a:r>
            <a:endParaRPr lang="es-EC" dirty="0"/>
          </a:p>
          <a:p>
            <a:endParaRPr lang="es-EC" dirty="0"/>
          </a:p>
        </p:txBody>
      </p:sp>
    </p:spTree>
    <p:extLst>
      <p:ext uri="{BB962C8B-B14F-4D97-AF65-F5344CB8AC3E}">
        <p14:creationId xmlns:p14="http://schemas.microsoft.com/office/powerpoint/2010/main" val="176605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A5DD3FA-C869-4437-BE3D-16F06970BCDD}"/>
              </a:ext>
            </a:extLst>
          </p:cNvPr>
          <p:cNvSpPr>
            <a:spLocks noChangeArrowheads="1"/>
          </p:cNvSpPr>
          <p:nvPr/>
        </p:nvSpPr>
        <p:spPr bwMode="auto">
          <a:xfrm>
            <a:off x="5581650" y="2087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Título 1">
            <a:extLst>
              <a:ext uri="{FF2B5EF4-FFF2-40B4-BE49-F238E27FC236}">
                <a16:creationId xmlns:a16="http://schemas.microsoft.com/office/drawing/2014/main" id="{33D852AD-39A2-48DE-B819-C7354244EDC4}"/>
              </a:ext>
            </a:extLst>
          </p:cNvPr>
          <p:cNvSpPr>
            <a:spLocks noGrp="1"/>
          </p:cNvSpPr>
          <p:nvPr>
            <p:ph type="title"/>
          </p:nvPr>
        </p:nvSpPr>
        <p:spPr>
          <a:xfrm>
            <a:off x="1538947" y="283110"/>
            <a:ext cx="3764573" cy="1362809"/>
          </a:xfrm>
        </p:spPr>
        <p:txBody>
          <a:bodyPr vert="horz" lIns="91440" tIns="45720" rIns="91440" bIns="45720" rtlCol="0" anchor="b">
            <a:normAutofit/>
          </a:bodyPr>
          <a:lstStyle/>
          <a:p>
            <a:pPr algn="ctr"/>
            <a:r>
              <a:rPr lang="en-US" kern="1200" dirty="0" err="1">
                <a:solidFill>
                  <a:schemeClr val="tx1"/>
                </a:solidFill>
                <a:latin typeface="+mj-lt"/>
                <a:ea typeface="+mj-ea"/>
                <a:cs typeface="+mj-cs"/>
              </a:rPr>
              <a:t>Componente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Electrónico</a:t>
            </a:r>
            <a:endParaRPr lang="en-US" kern="1200" dirty="0">
              <a:solidFill>
                <a:schemeClr val="tx1"/>
              </a:solidFill>
              <a:latin typeface="+mj-lt"/>
              <a:ea typeface="+mj-ea"/>
              <a:cs typeface="+mj-cs"/>
            </a:endParaRPr>
          </a:p>
        </p:txBody>
      </p:sp>
      <p:pic>
        <p:nvPicPr>
          <p:cNvPr id="24" name="Imagen 23">
            <a:extLst>
              <a:ext uri="{FF2B5EF4-FFF2-40B4-BE49-F238E27FC236}">
                <a16:creationId xmlns:a16="http://schemas.microsoft.com/office/drawing/2014/main" id="{0571862C-4B84-43DA-91E2-332CFED404FD}"/>
              </a:ext>
            </a:extLst>
          </p:cNvPr>
          <p:cNvPicPr>
            <a:picLocks noChangeAspect="1"/>
          </p:cNvPicPr>
          <p:nvPr/>
        </p:nvPicPr>
        <p:blipFill>
          <a:blip r:embed="rId2"/>
          <a:stretch>
            <a:fillRect/>
          </a:stretch>
        </p:blipFill>
        <p:spPr>
          <a:xfrm>
            <a:off x="1851602" y="2316161"/>
            <a:ext cx="9034111" cy="3373322"/>
          </a:xfrm>
          <a:prstGeom prst="rect">
            <a:avLst/>
          </a:prstGeom>
          <a:ln>
            <a:solidFill>
              <a:schemeClr val="tx1"/>
            </a:solidFill>
          </a:ln>
        </p:spPr>
      </p:pic>
    </p:spTree>
    <p:extLst>
      <p:ext uri="{BB962C8B-B14F-4D97-AF65-F5344CB8AC3E}">
        <p14:creationId xmlns:p14="http://schemas.microsoft.com/office/powerpoint/2010/main" val="4031921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8753577A-D025-4891-940F-46ADA58B7EE7}"/>
              </a:ext>
            </a:extLst>
          </p:cNvPr>
          <p:cNvSpPr>
            <a:spLocks noGrp="1"/>
          </p:cNvSpPr>
          <p:nvPr>
            <p:ph type="title"/>
          </p:nvPr>
        </p:nvSpPr>
        <p:spPr>
          <a:xfrm>
            <a:off x="1538947" y="283110"/>
            <a:ext cx="3764573" cy="1362809"/>
          </a:xfrm>
        </p:spPr>
        <p:txBody>
          <a:bodyPr vert="horz" lIns="91440" tIns="45720" rIns="91440" bIns="45720" rtlCol="0" anchor="b">
            <a:normAutofit/>
          </a:bodyPr>
          <a:lstStyle/>
          <a:p>
            <a:pPr algn="ctr"/>
            <a:r>
              <a:rPr lang="en-US" kern="1200" dirty="0" err="1">
                <a:solidFill>
                  <a:schemeClr val="tx1"/>
                </a:solidFill>
                <a:latin typeface="+mj-lt"/>
                <a:ea typeface="+mj-ea"/>
                <a:cs typeface="+mj-cs"/>
              </a:rPr>
              <a:t>Componente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Electrónico</a:t>
            </a:r>
            <a:endParaRPr lang="en-US" kern="1200" dirty="0">
              <a:solidFill>
                <a:schemeClr val="tx1"/>
              </a:solidFill>
              <a:latin typeface="+mj-lt"/>
              <a:ea typeface="+mj-ea"/>
              <a:cs typeface="+mj-cs"/>
            </a:endParaRPr>
          </a:p>
        </p:txBody>
      </p:sp>
      <p:sp>
        <p:nvSpPr>
          <p:cNvPr id="14" name="Rectángulo: esquinas redondeadas 13">
            <a:extLst>
              <a:ext uri="{FF2B5EF4-FFF2-40B4-BE49-F238E27FC236}">
                <a16:creationId xmlns:a16="http://schemas.microsoft.com/office/drawing/2014/main" id="{8CF415CA-C90B-4421-9B4C-1452E21BC20D}"/>
              </a:ext>
            </a:extLst>
          </p:cNvPr>
          <p:cNvSpPr/>
          <p:nvPr/>
        </p:nvSpPr>
        <p:spPr>
          <a:xfrm>
            <a:off x="1538947" y="1983545"/>
            <a:ext cx="3474720" cy="446473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Flecha: a la derecha 14">
            <a:extLst>
              <a:ext uri="{FF2B5EF4-FFF2-40B4-BE49-F238E27FC236}">
                <a16:creationId xmlns:a16="http://schemas.microsoft.com/office/drawing/2014/main" id="{C210FF89-3221-4DBE-A7C1-A21D30AAF3A1}"/>
              </a:ext>
            </a:extLst>
          </p:cNvPr>
          <p:cNvSpPr/>
          <p:nvPr/>
        </p:nvSpPr>
        <p:spPr>
          <a:xfrm>
            <a:off x="5753686" y="3812345"/>
            <a:ext cx="1139483" cy="64711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CuadroTexto 16">
            <a:extLst>
              <a:ext uri="{FF2B5EF4-FFF2-40B4-BE49-F238E27FC236}">
                <a16:creationId xmlns:a16="http://schemas.microsoft.com/office/drawing/2014/main" id="{DA463C81-B08F-4597-B5C1-BFBFA44FF48E}"/>
              </a:ext>
            </a:extLst>
          </p:cNvPr>
          <p:cNvSpPr txBox="1"/>
          <p:nvPr/>
        </p:nvSpPr>
        <p:spPr>
          <a:xfrm>
            <a:off x="1813267" y="2389041"/>
            <a:ext cx="2926080" cy="646331"/>
          </a:xfrm>
          <a:prstGeom prst="rect">
            <a:avLst/>
          </a:prstGeom>
          <a:noFill/>
        </p:spPr>
        <p:txBody>
          <a:bodyPr wrap="square" rtlCol="0">
            <a:spAutoFit/>
          </a:bodyPr>
          <a:lstStyle/>
          <a:p>
            <a:pPr algn="ctr"/>
            <a:r>
              <a:rPr lang="es-EC" dirty="0"/>
              <a:t>Sistema Digital</a:t>
            </a:r>
            <a:br>
              <a:rPr lang="es-EC" dirty="0"/>
            </a:br>
            <a:r>
              <a:rPr lang="es-EC" dirty="0"/>
              <a:t> (sensor BNO 055)</a:t>
            </a:r>
          </a:p>
        </p:txBody>
      </p:sp>
      <p:pic>
        <p:nvPicPr>
          <p:cNvPr id="18" name="Imagen 17" descr="Resultado de imagen para bno055">
            <a:extLst>
              <a:ext uri="{FF2B5EF4-FFF2-40B4-BE49-F238E27FC236}">
                <a16:creationId xmlns:a16="http://schemas.microsoft.com/office/drawing/2014/main" id="{7051C6A3-8960-40CA-9F98-38E9FE0D4BE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982" y="3812345"/>
            <a:ext cx="2152650" cy="1745615"/>
          </a:xfrm>
          <a:prstGeom prst="rect">
            <a:avLst/>
          </a:prstGeom>
          <a:noFill/>
          <a:ln>
            <a:noFill/>
          </a:ln>
        </p:spPr>
      </p:pic>
      <p:sp>
        <p:nvSpPr>
          <p:cNvPr id="19" name="CuadroTexto 18">
            <a:extLst>
              <a:ext uri="{FF2B5EF4-FFF2-40B4-BE49-F238E27FC236}">
                <a16:creationId xmlns:a16="http://schemas.microsoft.com/office/drawing/2014/main" id="{55813D10-F498-4899-A267-A1C363A1F03D}"/>
              </a:ext>
            </a:extLst>
          </p:cNvPr>
          <p:cNvSpPr txBox="1"/>
          <p:nvPr/>
        </p:nvSpPr>
        <p:spPr>
          <a:xfrm>
            <a:off x="7633188" y="1871003"/>
            <a:ext cx="3263705" cy="4801314"/>
          </a:xfrm>
          <a:prstGeom prst="rect">
            <a:avLst/>
          </a:prstGeom>
          <a:noFill/>
        </p:spPr>
        <p:txBody>
          <a:bodyPr wrap="square" rtlCol="0">
            <a:spAutoFit/>
          </a:bodyPr>
          <a:lstStyle/>
          <a:p>
            <a:pPr marL="285750" lvl="0" indent="-285750">
              <a:buFont typeface="Wingdings" panose="05000000000000000000" pitchFamily="2" charset="2"/>
              <a:buChar char="Ø"/>
            </a:pPr>
            <a:r>
              <a:rPr lang="es-EC" dirty="0"/>
              <a:t>3 sensores en uno (giroscopio, acelerómetro y geomagnético)</a:t>
            </a:r>
            <a:br>
              <a:rPr lang="es-EC" dirty="0"/>
            </a:br>
            <a:endParaRPr lang="es-EC" dirty="0"/>
          </a:p>
          <a:p>
            <a:pPr marL="285750" lvl="0" indent="-285750">
              <a:buFont typeface="Wingdings" panose="05000000000000000000" pitchFamily="2" charset="2"/>
              <a:buChar char="Ø"/>
            </a:pPr>
            <a:r>
              <a:rPr lang="es-EC" dirty="0"/>
              <a:t>Paquete pequeño de</a:t>
            </a:r>
            <a:br>
              <a:rPr lang="es-EC" dirty="0"/>
            </a:br>
            <a:r>
              <a:rPr lang="es-EC" dirty="0"/>
              <a:t> 3.8 mm × 5.2 mm × 1.13 mm</a:t>
            </a:r>
            <a:br>
              <a:rPr lang="es-EC" dirty="0"/>
            </a:br>
            <a:endParaRPr lang="es-EC" dirty="0"/>
          </a:p>
          <a:p>
            <a:pPr marL="285750" lvl="0" indent="-285750">
              <a:buFont typeface="Wingdings" panose="05000000000000000000" pitchFamily="2" charset="2"/>
              <a:buChar char="Ø"/>
            </a:pPr>
            <a:r>
              <a:rPr lang="es-EC" dirty="0"/>
              <a:t>Funcionamiento de alimentación simple: 2.4 V a 3.6 V</a:t>
            </a:r>
            <a:br>
              <a:rPr lang="es-EC" dirty="0"/>
            </a:br>
            <a:endParaRPr lang="es-EC" dirty="0"/>
          </a:p>
          <a:p>
            <a:pPr marL="285750" lvl="0" indent="-285750">
              <a:buFont typeface="Wingdings" panose="05000000000000000000" pitchFamily="2" charset="2"/>
              <a:buChar char="Ø"/>
            </a:pPr>
            <a:r>
              <a:rPr lang="es-EC" dirty="0"/>
              <a:t>Supervivencia de choque de –16 a 16 gravedades</a:t>
            </a:r>
          </a:p>
          <a:p>
            <a:endParaRPr lang="es-EC" dirty="0"/>
          </a:p>
        </p:txBody>
      </p:sp>
    </p:spTree>
    <p:extLst>
      <p:ext uri="{BB962C8B-B14F-4D97-AF65-F5344CB8AC3E}">
        <p14:creationId xmlns:p14="http://schemas.microsoft.com/office/powerpoint/2010/main" val="339366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43F85B46-CA37-4998-86F9-B374B30F6594}"/>
              </a:ext>
            </a:extLst>
          </p:cNvPr>
          <p:cNvPicPr>
            <a:picLocks noChangeAspect="1"/>
          </p:cNvPicPr>
          <p:nvPr/>
        </p:nvPicPr>
        <p:blipFill>
          <a:blip r:embed="rId2"/>
          <a:stretch>
            <a:fillRect/>
          </a:stretch>
        </p:blipFill>
        <p:spPr>
          <a:xfrm>
            <a:off x="1353355" y="2432282"/>
            <a:ext cx="9485289" cy="3047781"/>
          </a:xfrm>
          <a:prstGeom prst="rect">
            <a:avLst/>
          </a:prstGeom>
          <a:ln>
            <a:solidFill>
              <a:schemeClr val="tx1"/>
            </a:solidFill>
          </a:ln>
        </p:spPr>
      </p:pic>
      <p:sp>
        <p:nvSpPr>
          <p:cNvPr id="14" name="Título 1">
            <a:extLst>
              <a:ext uri="{FF2B5EF4-FFF2-40B4-BE49-F238E27FC236}">
                <a16:creationId xmlns:a16="http://schemas.microsoft.com/office/drawing/2014/main" id="{5E5BBA68-EFFE-4299-B66E-BF84BFB5890A}"/>
              </a:ext>
            </a:extLst>
          </p:cNvPr>
          <p:cNvSpPr>
            <a:spLocks noGrp="1"/>
          </p:cNvSpPr>
          <p:nvPr>
            <p:ph type="title"/>
          </p:nvPr>
        </p:nvSpPr>
        <p:spPr>
          <a:xfrm>
            <a:off x="1538947" y="283110"/>
            <a:ext cx="3764573" cy="1362809"/>
          </a:xfrm>
        </p:spPr>
        <p:txBody>
          <a:bodyPr vert="horz" lIns="91440" tIns="45720" rIns="91440" bIns="45720" rtlCol="0" anchor="b">
            <a:normAutofit/>
          </a:bodyPr>
          <a:lstStyle/>
          <a:p>
            <a:pPr algn="ctr"/>
            <a:r>
              <a:rPr lang="en-US" kern="1200" dirty="0" err="1">
                <a:solidFill>
                  <a:schemeClr val="tx1"/>
                </a:solidFill>
                <a:latin typeface="+mj-lt"/>
                <a:ea typeface="+mj-ea"/>
                <a:cs typeface="+mj-cs"/>
              </a:rPr>
              <a:t>Componente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Electrónico</a:t>
            </a:r>
            <a:endParaRPr lang="en-US" kern="1200" dirty="0">
              <a:solidFill>
                <a:schemeClr val="tx1"/>
              </a:solidFill>
              <a:latin typeface="+mj-lt"/>
              <a:ea typeface="+mj-ea"/>
              <a:cs typeface="+mj-cs"/>
            </a:endParaRPr>
          </a:p>
        </p:txBody>
      </p:sp>
    </p:spTree>
    <p:extLst>
      <p:ext uri="{BB962C8B-B14F-4D97-AF65-F5344CB8AC3E}">
        <p14:creationId xmlns:p14="http://schemas.microsoft.com/office/powerpoint/2010/main" val="2527436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ECAA12DA-85EA-4639-9B7F-0345730F03A7}"/>
              </a:ext>
            </a:extLst>
          </p:cNvPr>
          <p:cNvSpPr>
            <a:spLocks noGrp="1"/>
          </p:cNvSpPr>
          <p:nvPr>
            <p:ph type="title"/>
          </p:nvPr>
        </p:nvSpPr>
        <p:spPr>
          <a:xfrm>
            <a:off x="1538947" y="283110"/>
            <a:ext cx="3764573" cy="1362809"/>
          </a:xfrm>
        </p:spPr>
        <p:txBody>
          <a:bodyPr vert="horz" lIns="91440" tIns="45720" rIns="91440" bIns="45720" rtlCol="0" anchor="b">
            <a:normAutofit/>
          </a:bodyPr>
          <a:lstStyle/>
          <a:p>
            <a:pPr algn="ctr"/>
            <a:r>
              <a:rPr lang="en-US" kern="1200" dirty="0" err="1">
                <a:solidFill>
                  <a:schemeClr val="tx1"/>
                </a:solidFill>
                <a:latin typeface="+mj-lt"/>
                <a:ea typeface="+mj-ea"/>
                <a:cs typeface="+mj-cs"/>
              </a:rPr>
              <a:t>Componente</a:t>
            </a:r>
            <a:r>
              <a:rPr lang="en-US" kern="1200" dirty="0">
                <a:solidFill>
                  <a:schemeClr val="tx1"/>
                </a:solidFill>
                <a:latin typeface="+mj-lt"/>
                <a:ea typeface="+mj-ea"/>
                <a:cs typeface="+mj-cs"/>
              </a:rPr>
              <a:t> de Control</a:t>
            </a:r>
          </a:p>
        </p:txBody>
      </p:sp>
      <p:sp>
        <p:nvSpPr>
          <p:cNvPr id="13" name="Rectángulo: esquinas redondeadas 12">
            <a:extLst>
              <a:ext uri="{FF2B5EF4-FFF2-40B4-BE49-F238E27FC236}">
                <a16:creationId xmlns:a16="http://schemas.microsoft.com/office/drawing/2014/main" id="{11DB7D6E-A7CF-4D4B-8916-6996DFD51C93}"/>
              </a:ext>
            </a:extLst>
          </p:cNvPr>
          <p:cNvSpPr/>
          <p:nvPr/>
        </p:nvSpPr>
        <p:spPr>
          <a:xfrm>
            <a:off x="1538947" y="1983545"/>
            <a:ext cx="3474720" cy="446473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Flecha: a la derecha 13">
            <a:extLst>
              <a:ext uri="{FF2B5EF4-FFF2-40B4-BE49-F238E27FC236}">
                <a16:creationId xmlns:a16="http://schemas.microsoft.com/office/drawing/2014/main" id="{E5025E54-0C27-474F-A77C-2F4218FC1002}"/>
              </a:ext>
            </a:extLst>
          </p:cNvPr>
          <p:cNvSpPr/>
          <p:nvPr/>
        </p:nvSpPr>
        <p:spPr>
          <a:xfrm>
            <a:off x="5753686" y="3812345"/>
            <a:ext cx="1139483" cy="647113"/>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CuadroTexto 14">
            <a:extLst>
              <a:ext uri="{FF2B5EF4-FFF2-40B4-BE49-F238E27FC236}">
                <a16:creationId xmlns:a16="http://schemas.microsoft.com/office/drawing/2014/main" id="{B5918FFA-CA97-44D9-AB4E-DCA75DBA7236}"/>
              </a:ext>
            </a:extLst>
          </p:cNvPr>
          <p:cNvSpPr txBox="1"/>
          <p:nvPr/>
        </p:nvSpPr>
        <p:spPr>
          <a:xfrm>
            <a:off x="7633188" y="1871003"/>
            <a:ext cx="3263705" cy="4247317"/>
          </a:xfrm>
          <a:prstGeom prst="rect">
            <a:avLst/>
          </a:prstGeom>
          <a:noFill/>
        </p:spPr>
        <p:txBody>
          <a:bodyPr wrap="square" rtlCol="0">
            <a:spAutoFit/>
          </a:bodyPr>
          <a:lstStyle/>
          <a:p>
            <a:pPr marL="285750" lvl="0" indent="-285750">
              <a:buFont typeface="Wingdings" panose="05000000000000000000" pitchFamily="2" charset="2"/>
              <a:buChar char="Ø"/>
            </a:pPr>
            <a:r>
              <a:rPr lang="es-EC" dirty="0"/>
              <a:t>Ofrece E/S analógicas, E/S digitales y un contador de 32 bits</a:t>
            </a:r>
            <a:br>
              <a:rPr lang="es-EC" dirty="0"/>
            </a:br>
            <a:endParaRPr lang="es-EC" dirty="0"/>
          </a:p>
          <a:p>
            <a:pPr marL="285750" lvl="0" indent="-285750">
              <a:buFont typeface="Wingdings" panose="05000000000000000000" pitchFamily="2" charset="2"/>
              <a:buChar char="Ø"/>
            </a:pPr>
            <a:r>
              <a:rPr lang="es-EC" dirty="0"/>
              <a:t>Aplicaciones como registro de datos simple, medidas portátiles y experimentos de laboratorio</a:t>
            </a:r>
            <a:br>
              <a:rPr lang="es-EC" dirty="0"/>
            </a:br>
            <a:endParaRPr lang="es-EC" dirty="0"/>
          </a:p>
          <a:p>
            <a:pPr marL="285750" lvl="0" indent="-285750">
              <a:buFont typeface="Wingdings" panose="05000000000000000000" pitchFamily="2" charset="2"/>
              <a:buChar char="Ø"/>
            </a:pPr>
            <a:r>
              <a:rPr lang="es-EC" dirty="0"/>
              <a:t>Se puede conectar fácilmente sensores y señales a la DAQ con conectividad de terminal de tornillo</a:t>
            </a:r>
          </a:p>
        </p:txBody>
      </p:sp>
      <p:sp>
        <p:nvSpPr>
          <p:cNvPr id="16" name="CuadroTexto 15">
            <a:extLst>
              <a:ext uri="{FF2B5EF4-FFF2-40B4-BE49-F238E27FC236}">
                <a16:creationId xmlns:a16="http://schemas.microsoft.com/office/drawing/2014/main" id="{47CE9822-28D6-4C66-ADF0-5DCDD6FF0005}"/>
              </a:ext>
            </a:extLst>
          </p:cNvPr>
          <p:cNvSpPr txBox="1"/>
          <p:nvPr/>
        </p:nvSpPr>
        <p:spPr>
          <a:xfrm>
            <a:off x="1813267" y="2389041"/>
            <a:ext cx="2926080" cy="646331"/>
          </a:xfrm>
          <a:prstGeom prst="rect">
            <a:avLst/>
          </a:prstGeom>
          <a:noFill/>
        </p:spPr>
        <p:txBody>
          <a:bodyPr wrap="square" rtlCol="0">
            <a:spAutoFit/>
          </a:bodyPr>
          <a:lstStyle/>
          <a:p>
            <a:pPr algn="ctr"/>
            <a:r>
              <a:rPr lang="es-EC" dirty="0"/>
              <a:t>Tarjeta de Adquisición de datos (DAQ)</a:t>
            </a:r>
          </a:p>
        </p:txBody>
      </p:sp>
      <p:pic>
        <p:nvPicPr>
          <p:cNvPr id="17" name="Imagen 16" descr="Resultado de imagen para ni daq">
            <a:extLst>
              <a:ext uri="{FF2B5EF4-FFF2-40B4-BE49-F238E27FC236}">
                <a16:creationId xmlns:a16="http://schemas.microsoft.com/office/drawing/2014/main" id="{60923CA3-07C4-49FB-BB6A-82647392B45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50707" y="3560726"/>
            <a:ext cx="3251200" cy="2362200"/>
          </a:xfrm>
          <a:prstGeom prst="rect">
            <a:avLst/>
          </a:prstGeom>
          <a:noFill/>
          <a:ln>
            <a:noFill/>
          </a:ln>
        </p:spPr>
      </p:pic>
    </p:spTree>
    <p:extLst>
      <p:ext uri="{BB962C8B-B14F-4D97-AF65-F5344CB8AC3E}">
        <p14:creationId xmlns:p14="http://schemas.microsoft.com/office/powerpoint/2010/main" val="207226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196E66-CF2D-4408-A519-1F6E264DA503}"/>
              </a:ext>
            </a:extLst>
          </p:cNvPr>
          <p:cNvSpPr>
            <a:spLocks noGrp="1"/>
          </p:cNvSpPr>
          <p:nvPr>
            <p:ph type="title"/>
          </p:nvPr>
        </p:nvSpPr>
        <p:spPr>
          <a:xfrm>
            <a:off x="1819418" y="538890"/>
            <a:ext cx="2052851" cy="1022624"/>
          </a:xfrm>
        </p:spPr>
        <p:txBody>
          <a:bodyPr>
            <a:normAutofit/>
          </a:bodyPr>
          <a:lstStyle/>
          <a:p>
            <a:r>
              <a:rPr lang="es-EC" sz="3200" dirty="0">
                <a:solidFill>
                  <a:schemeClr val="tx1">
                    <a:lumMod val="65000"/>
                    <a:lumOff val="35000"/>
                  </a:schemeClr>
                </a:solidFill>
              </a:rPr>
              <a:t>INDICE</a:t>
            </a:r>
          </a:p>
        </p:txBody>
      </p:sp>
      <p:graphicFrame>
        <p:nvGraphicFramePr>
          <p:cNvPr id="19" name="Marcador de contenido 2">
            <a:extLst>
              <a:ext uri="{FF2B5EF4-FFF2-40B4-BE49-F238E27FC236}">
                <a16:creationId xmlns:a16="http://schemas.microsoft.com/office/drawing/2014/main" id="{08F53801-337E-456C-984C-7EED3DFE8F06}"/>
              </a:ext>
            </a:extLst>
          </p:cNvPr>
          <p:cNvGraphicFramePr>
            <a:graphicFrameLocks noGrp="1"/>
          </p:cNvGraphicFramePr>
          <p:nvPr>
            <p:ph idx="1"/>
            <p:extLst>
              <p:ext uri="{D42A27DB-BD31-4B8C-83A1-F6EECF244321}">
                <p14:modId xmlns:p14="http://schemas.microsoft.com/office/powerpoint/2010/main" val="1460128483"/>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072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DCB21EA-6235-47E3-9464-09B0D3F1844B}"/>
              </a:ext>
            </a:extLst>
          </p:cNvPr>
          <p:cNvSpPr txBox="1">
            <a:spLocks/>
          </p:cNvSpPr>
          <p:nvPr/>
        </p:nvSpPr>
        <p:spPr>
          <a:xfrm>
            <a:off x="1538947" y="283110"/>
            <a:ext cx="3764573" cy="1362809"/>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err="1">
                <a:solidFill>
                  <a:schemeClr val="tx1"/>
                </a:solidFill>
              </a:rPr>
              <a:t>Componente</a:t>
            </a:r>
            <a:r>
              <a:rPr lang="en-US" dirty="0">
                <a:solidFill>
                  <a:schemeClr val="tx1"/>
                </a:solidFill>
              </a:rPr>
              <a:t> de Control</a:t>
            </a:r>
          </a:p>
        </p:txBody>
      </p:sp>
      <p:sp>
        <p:nvSpPr>
          <p:cNvPr id="6" name="CuadroTexto 5">
            <a:extLst>
              <a:ext uri="{FF2B5EF4-FFF2-40B4-BE49-F238E27FC236}">
                <a16:creationId xmlns:a16="http://schemas.microsoft.com/office/drawing/2014/main" id="{B5E7C2A6-8BBE-4271-B729-F3FED7BDE7B6}"/>
              </a:ext>
            </a:extLst>
          </p:cNvPr>
          <p:cNvSpPr txBox="1"/>
          <p:nvPr/>
        </p:nvSpPr>
        <p:spPr>
          <a:xfrm>
            <a:off x="5303520" y="1645919"/>
            <a:ext cx="3221502" cy="369332"/>
          </a:xfrm>
          <a:prstGeom prst="rect">
            <a:avLst/>
          </a:prstGeom>
          <a:noFill/>
        </p:spPr>
        <p:txBody>
          <a:bodyPr wrap="square" rtlCol="0">
            <a:spAutoFit/>
          </a:bodyPr>
          <a:lstStyle/>
          <a:p>
            <a:r>
              <a:rPr lang="es-EC" dirty="0"/>
              <a:t>Interfaz Humano Máquina</a:t>
            </a:r>
          </a:p>
        </p:txBody>
      </p:sp>
      <p:pic>
        <p:nvPicPr>
          <p:cNvPr id="3" name="Imagen 2">
            <a:extLst>
              <a:ext uri="{FF2B5EF4-FFF2-40B4-BE49-F238E27FC236}">
                <a16:creationId xmlns:a16="http://schemas.microsoft.com/office/drawing/2014/main" id="{91E14642-A449-4F84-A8DE-12E48B5D3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209" y="2015251"/>
            <a:ext cx="5928663" cy="4714805"/>
          </a:xfrm>
          <a:prstGeom prst="rect">
            <a:avLst/>
          </a:prstGeom>
        </p:spPr>
      </p:pic>
    </p:spTree>
    <p:extLst>
      <p:ext uri="{BB962C8B-B14F-4D97-AF65-F5344CB8AC3E}">
        <p14:creationId xmlns:p14="http://schemas.microsoft.com/office/powerpoint/2010/main" val="202498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7EA82CD-12F7-4AB9-9A0B-DD02E228DD21}"/>
              </a:ext>
            </a:extLst>
          </p:cNvPr>
          <p:cNvSpPr txBox="1">
            <a:spLocks/>
          </p:cNvSpPr>
          <p:nvPr/>
        </p:nvSpPr>
        <p:spPr>
          <a:xfrm>
            <a:off x="1538947" y="283110"/>
            <a:ext cx="3764573" cy="1362809"/>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err="1">
                <a:solidFill>
                  <a:schemeClr val="tx1"/>
                </a:solidFill>
              </a:rPr>
              <a:t>Componente</a:t>
            </a:r>
            <a:r>
              <a:rPr lang="en-US" dirty="0">
                <a:solidFill>
                  <a:schemeClr val="tx1"/>
                </a:solidFill>
              </a:rPr>
              <a:t> de Control</a:t>
            </a:r>
          </a:p>
        </p:txBody>
      </p:sp>
      <p:sp>
        <p:nvSpPr>
          <p:cNvPr id="9" name="Rectángulo: esquinas redondeadas 8">
            <a:extLst>
              <a:ext uri="{FF2B5EF4-FFF2-40B4-BE49-F238E27FC236}">
                <a16:creationId xmlns:a16="http://schemas.microsoft.com/office/drawing/2014/main" id="{201A953B-45AA-45C5-8A05-2D9BEE6CB038}"/>
              </a:ext>
            </a:extLst>
          </p:cNvPr>
          <p:cNvSpPr/>
          <p:nvPr/>
        </p:nvSpPr>
        <p:spPr>
          <a:xfrm>
            <a:off x="4148980" y="2644726"/>
            <a:ext cx="3362178" cy="320312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a:extLst>
              <a:ext uri="{FF2B5EF4-FFF2-40B4-BE49-F238E27FC236}">
                <a16:creationId xmlns:a16="http://schemas.microsoft.com/office/drawing/2014/main" id="{87E01FF8-3822-4BAF-9E79-26FA5E0B4475}"/>
              </a:ext>
            </a:extLst>
          </p:cNvPr>
          <p:cNvPicPr/>
          <p:nvPr/>
        </p:nvPicPr>
        <p:blipFill>
          <a:blip r:embed="rId2"/>
          <a:stretch>
            <a:fillRect/>
          </a:stretch>
        </p:blipFill>
        <p:spPr>
          <a:xfrm>
            <a:off x="4429961" y="3429000"/>
            <a:ext cx="2913990" cy="1869416"/>
          </a:xfrm>
          <a:prstGeom prst="rect">
            <a:avLst/>
          </a:prstGeom>
        </p:spPr>
      </p:pic>
      <p:sp>
        <p:nvSpPr>
          <p:cNvPr id="11" name="Rectángulo: esquinas redondeadas 10">
            <a:extLst>
              <a:ext uri="{FF2B5EF4-FFF2-40B4-BE49-F238E27FC236}">
                <a16:creationId xmlns:a16="http://schemas.microsoft.com/office/drawing/2014/main" id="{B2A52C28-6030-4FCC-9A95-EC72FDBD905A}"/>
              </a:ext>
            </a:extLst>
          </p:cNvPr>
          <p:cNvSpPr/>
          <p:nvPr/>
        </p:nvSpPr>
        <p:spPr>
          <a:xfrm>
            <a:off x="9158065" y="2056227"/>
            <a:ext cx="1899139" cy="209608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esquinas redondeadas 13">
            <a:extLst>
              <a:ext uri="{FF2B5EF4-FFF2-40B4-BE49-F238E27FC236}">
                <a16:creationId xmlns:a16="http://schemas.microsoft.com/office/drawing/2014/main" id="{6A22FB83-2DF3-4DA9-BC39-2A008FF3474B}"/>
              </a:ext>
            </a:extLst>
          </p:cNvPr>
          <p:cNvSpPr/>
          <p:nvPr/>
        </p:nvSpPr>
        <p:spPr>
          <a:xfrm>
            <a:off x="9158066" y="4541520"/>
            <a:ext cx="1899139" cy="20960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esquinas redondeadas 14">
            <a:extLst>
              <a:ext uri="{FF2B5EF4-FFF2-40B4-BE49-F238E27FC236}">
                <a16:creationId xmlns:a16="http://schemas.microsoft.com/office/drawing/2014/main" id="{27295DCD-98AB-4006-B4E9-D33A153D093C}"/>
              </a:ext>
            </a:extLst>
          </p:cNvPr>
          <p:cNvSpPr/>
          <p:nvPr/>
        </p:nvSpPr>
        <p:spPr>
          <a:xfrm>
            <a:off x="827646" y="2056227"/>
            <a:ext cx="1899139" cy="209608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esquinas redondeadas 16">
            <a:extLst>
              <a:ext uri="{FF2B5EF4-FFF2-40B4-BE49-F238E27FC236}">
                <a16:creationId xmlns:a16="http://schemas.microsoft.com/office/drawing/2014/main" id="{107C8FF9-6596-4360-8948-A7D4B8E1AF9F}"/>
              </a:ext>
            </a:extLst>
          </p:cNvPr>
          <p:cNvSpPr/>
          <p:nvPr/>
        </p:nvSpPr>
        <p:spPr>
          <a:xfrm>
            <a:off x="827645" y="4541519"/>
            <a:ext cx="1899139" cy="209608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uadroTexto 12">
            <a:extLst>
              <a:ext uri="{FF2B5EF4-FFF2-40B4-BE49-F238E27FC236}">
                <a16:creationId xmlns:a16="http://schemas.microsoft.com/office/drawing/2014/main" id="{4D82EC0A-6AAE-4C99-90C0-D6ABFDB1CCFB}"/>
              </a:ext>
            </a:extLst>
          </p:cNvPr>
          <p:cNvSpPr txBox="1"/>
          <p:nvPr/>
        </p:nvSpPr>
        <p:spPr>
          <a:xfrm>
            <a:off x="5026855" y="2840501"/>
            <a:ext cx="2138290" cy="373966"/>
          </a:xfrm>
          <a:prstGeom prst="rect">
            <a:avLst/>
          </a:prstGeom>
          <a:noFill/>
        </p:spPr>
        <p:txBody>
          <a:bodyPr wrap="square" rtlCol="0">
            <a:spAutoFit/>
          </a:bodyPr>
          <a:lstStyle/>
          <a:p>
            <a:r>
              <a:rPr lang="es-EC" dirty="0"/>
              <a:t>Raspberry PI</a:t>
            </a:r>
          </a:p>
        </p:txBody>
      </p:sp>
      <p:pic>
        <p:nvPicPr>
          <p:cNvPr id="6146" name="Picture 2" descr="Resultado de imagen para MONITOR">
            <a:extLst>
              <a:ext uri="{FF2B5EF4-FFF2-40B4-BE49-F238E27FC236}">
                <a16:creationId xmlns:a16="http://schemas.microsoft.com/office/drawing/2014/main" id="{68B132B1-DB89-48DB-A5C6-A09C61712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916740" y="2536222"/>
            <a:ext cx="1720948" cy="113609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TECLADO">
            <a:extLst>
              <a:ext uri="{FF2B5EF4-FFF2-40B4-BE49-F238E27FC236}">
                <a16:creationId xmlns:a16="http://schemas.microsoft.com/office/drawing/2014/main" id="{CA4D8EFA-0D1F-4B61-87D1-A26DFB2F00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5863" y="2412499"/>
            <a:ext cx="1383542" cy="138354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MOUSE">
            <a:extLst>
              <a:ext uri="{FF2B5EF4-FFF2-40B4-BE49-F238E27FC236}">
                <a16:creationId xmlns:a16="http://schemas.microsoft.com/office/drawing/2014/main" id="{2B4DA552-0491-4C00-B977-2C4DB82CE7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075" y="4940228"/>
            <a:ext cx="1512277" cy="1298668"/>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descr="Sistema Operativo Raspbian para Raspberry Pi">
            <a:extLst>
              <a:ext uri="{FF2B5EF4-FFF2-40B4-BE49-F238E27FC236}">
                <a16:creationId xmlns:a16="http://schemas.microsoft.com/office/drawing/2014/main" id="{8CEBB84B-FEF3-46F8-9678-1208BC391E1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14333" y="4978120"/>
            <a:ext cx="1786601" cy="1110846"/>
          </a:xfrm>
          <a:prstGeom prst="rect">
            <a:avLst/>
          </a:prstGeom>
          <a:noFill/>
          <a:ln>
            <a:noFill/>
          </a:ln>
        </p:spPr>
      </p:pic>
      <p:cxnSp>
        <p:nvCxnSpPr>
          <p:cNvPr id="19" name="Conector recto de flecha 18">
            <a:extLst>
              <a:ext uri="{FF2B5EF4-FFF2-40B4-BE49-F238E27FC236}">
                <a16:creationId xmlns:a16="http://schemas.microsoft.com/office/drawing/2014/main" id="{31DCAD04-8560-43B7-A9B6-E5B4585DC6B6}"/>
              </a:ext>
            </a:extLst>
          </p:cNvPr>
          <p:cNvCxnSpPr/>
          <p:nvPr/>
        </p:nvCxnSpPr>
        <p:spPr>
          <a:xfrm>
            <a:off x="2883877" y="2644726"/>
            <a:ext cx="1055077" cy="569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46E67816-581A-4BF6-B8B2-155CB39383E8}"/>
              </a:ext>
            </a:extLst>
          </p:cNvPr>
          <p:cNvCxnSpPr/>
          <p:nvPr/>
        </p:nvCxnSpPr>
        <p:spPr>
          <a:xfrm flipV="1">
            <a:off x="2996418" y="4768948"/>
            <a:ext cx="942536" cy="703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00C9E9F9-2C1F-4A46-BCD3-D2F5D28FA6BF}"/>
              </a:ext>
            </a:extLst>
          </p:cNvPr>
          <p:cNvCxnSpPr/>
          <p:nvPr/>
        </p:nvCxnSpPr>
        <p:spPr>
          <a:xfrm flipH="1" flipV="1">
            <a:off x="7934178" y="4642338"/>
            <a:ext cx="1055077" cy="829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FE3A0D48-D2C1-4FD4-9D6A-5713FDCB8C8A}"/>
              </a:ext>
            </a:extLst>
          </p:cNvPr>
          <p:cNvCxnSpPr/>
          <p:nvPr/>
        </p:nvCxnSpPr>
        <p:spPr>
          <a:xfrm flipH="1">
            <a:off x="7934178" y="2644726"/>
            <a:ext cx="1055077" cy="569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13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85A76F2C-0AD9-4055-83C1-1CC62DD0B638}"/>
              </a:ext>
            </a:extLst>
          </p:cNvPr>
          <p:cNvSpPr txBox="1">
            <a:spLocks/>
          </p:cNvSpPr>
          <p:nvPr/>
        </p:nvSpPr>
        <p:spPr>
          <a:xfrm>
            <a:off x="1538947" y="283110"/>
            <a:ext cx="3764573" cy="1362809"/>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err="1">
                <a:solidFill>
                  <a:schemeClr val="tx1"/>
                </a:solidFill>
              </a:rPr>
              <a:t>Componente</a:t>
            </a:r>
            <a:r>
              <a:rPr lang="en-US" dirty="0">
                <a:solidFill>
                  <a:schemeClr val="tx1"/>
                </a:solidFill>
              </a:rPr>
              <a:t> de Control</a:t>
            </a:r>
          </a:p>
        </p:txBody>
      </p:sp>
      <p:pic>
        <p:nvPicPr>
          <p:cNvPr id="6" name="Imagen 5" descr="C:\Users\user\Downloads\47573573_320935948508298_589124089713524736_n.jpg">
            <a:extLst>
              <a:ext uri="{FF2B5EF4-FFF2-40B4-BE49-F238E27FC236}">
                <a16:creationId xmlns:a16="http://schemas.microsoft.com/office/drawing/2014/main" id="{77CE5E95-0CA7-4695-922F-CED8F5A3B114}"/>
              </a:ext>
            </a:extLst>
          </p:cNvPr>
          <p:cNvPicPr/>
          <p:nvPr/>
        </p:nvPicPr>
        <p:blipFill rotWithShape="1">
          <a:blip r:embed="rId2" cstate="print">
            <a:extLst>
              <a:ext uri="{28A0092B-C50C-407E-A947-70E740481C1C}">
                <a14:useLocalDpi xmlns:a14="http://schemas.microsoft.com/office/drawing/2010/main" val="0"/>
              </a:ext>
            </a:extLst>
          </a:blip>
          <a:srcRect t="39239" b="10913"/>
          <a:stretch/>
        </p:blipFill>
        <p:spPr bwMode="auto">
          <a:xfrm>
            <a:off x="6095999" y="2315942"/>
            <a:ext cx="5917809" cy="3930113"/>
          </a:xfrm>
          <a:prstGeom prst="rect">
            <a:avLst/>
          </a:prstGeom>
          <a:noFill/>
          <a:ln>
            <a:noFill/>
          </a:ln>
          <a:extLst>
            <a:ext uri="{53640926-AAD7-44D8-BBD7-CCE9431645EC}">
              <a14:shadowObscured xmlns:a14="http://schemas.microsoft.com/office/drawing/2010/main"/>
            </a:ext>
          </a:extLst>
        </p:spPr>
      </p:pic>
      <p:pic>
        <p:nvPicPr>
          <p:cNvPr id="7" name="Imagen 6" descr="Sistema Operativo Raspbian para Raspberry Pi">
            <a:extLst>
              <a:ext uri="{FF2B5EF4-FFF2-40B4-BE49-F238E27FC236}">
                <a16:creationId xmlns:a16="http://schemas.microsoft.com/office/drawing/2014/main" id="{8D38FDB0-9132-4A01-981D-EE6645A282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098" y="2315942"/>
            <a:ext cx="5317588" cy="3930113"/>
          </a:xfrm>
          <a:prstGeom prst="rect">
            <a:avLst/>
          </a:prstGeom>
          <a:noFill/>
          <a:ln>
            <a:noFill/>
          </a:ln>
        </p:spPr>
      </p:pic>
      <p:sp>
        <p:nvSpPr>
          <p:cNvPr id="2" name="CuadroTexto 1">
            <a:extLst>
              <a:ext uri="{FF2B5EF4-FFF2-40B4-BE49-F238E27FC236}">
                <a16:creationId xmlns:a16="http://schemas.microsoft.com/office/drawing/2014/main" id="{DCE7FC23-398F-42B7-BAA0-BE8B3E66BFC8}"/>
              </a:ext>
            </a:extLst>
          </p:cNvPr>
          <p:cNvSpPr txBox="1"/>
          <p:nvPr/>
        </p:nvSpPr>
        <p:spPr>
          <a:xfrm>
            <a:off x="4487594" y="1758462"/>
            <a:ext cx="3764573" cy="369332"/>
          </a:xfrm>
          <a:prstGeom prst="rect">
            <a:avLst/>
          </a:prstGeom>
          <a:noFill/>
        </p:spPr>
        <p:txBody>
          <a:bodyPr wrap="square" rtlCol="0">
            <a:spAutoFit/>
          </a:bodyPr>
          <a:lstStyle/>
          <a:p>
            <a:r>
              <a:rPr lang="es-EC" dirty="0"/>
              <a:t>Interfaz Humano Máquina</a:t>
            </a:r>
          </a:p>
        </p:txBody>
      </p:sp>
    </p:spTree>
    <p:extLst>
      <p:ext uri="{BB962C8B-B14F-4D97-AF65-F5344CB8AC3E}">
        <p14:creationId xmlns:p14="http://schemas.microsoft.com/office/powerpoint/2010/main" val="3974077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0196D6BD-2D2B-4C88-BB0D-C771EE12D749}"/>
              </a:ext>
            </a:extLst>
          </p:cNvPr>
          <p:cNvSpPr txBox="1">
            <a:spLocks/>
          </p:cNvSpPr>
          <p:nvPr/>
        </p:nvSpPr>
        <p:spPr>
          <a:xfrm>
            <a:off x="1538947" y="283110"/>
            <a:ext cx="3764573" cy="1362809"/>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err="1">
                <a:solidFill>
                  <a:schemeClr val="tx1"/>
                </a:solidFill>
              </a:rPr>
              <a:t>Componente</a:t>
            </a:r>
            <a:r>
              <a:rPr lang="en-US" dirty="0">
                <a:solidFill>
                  <a:schemeClr val="tx1"/>
                </a:solidFill>
              </a:rPr>
              <a:t> de Control</a:t>
            </a:r>
          </a:p>
        </p:txBody>
      </p:sp>
      <p:sp>
        <p:nvSpPr>
          <p:cNvPr id="13" name="Rectángulo: esquinas redondeadas 12">
            <a:extLst>
              <a:ext uri="{FF2B5EF4-FFF2-40B4-BE49-F238E27FC236}">
                <a16:creationId xmlns:a16="http://schemas.microsoft.com/office/drawing/2014/main" id="{03007C66-6940-4487-A6F6-F152FFFBD651}"/>
              </a:ext>
            </a:extLst>
          </p:cNvPr>
          <p:cNvSpPr/>
          <p:nvPr/>
        </p:nvSpPr>
        <p:spPr>
          <a:xfrm>
            <a:off x="1538947" y="1983545"/>
            <a:ext cx="3474720" cy="446473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Flecha: a la derecha 13">
            <a:extLst>
              <a:ext uri="{FF2B5EF4-FFF2-40B4-BE49-F238E27FC236}">
                <a16:creationId xmlns:a16="http://schemas.microsoft.com/office/drawing/2014/main" id="{3014AB04-4131-415D-B5E6-4AC4869A8735}"/>
              </a:ext>
            </a:extLst>
          </p:cNvPr>
          <p:cNvSpPr/>
          <p:nvPr/>
        </p:nvSpPr>
        <p:spPr>
          <a:xfrm>
            <a:off x="5753686" y="3812345"/>
            <a:ext cx="1139483" cy="64711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Rectángulo: esquinas redondeadas 14">
            <a:extLst>
              <a:ext uri="{FF2B5EF4-FFF2-40B4-BE49-F238E27FC236}">
                <a16:creationId xmlns:a16="http://schemas.microsoft.com/office/drawing/2014/main" id="{8E883C6F-6D59-4F95-84E8-71A06CA10DEB}"/>
              </a:ext>
            </a:extLst>
          </p:cNvPr>
          <p:cNvSpPr/>
          <p:nvPr/>
        </p:nvSpPr>
        <p:spPr>
          <a:xfrm>
            <a:off x="7979606" y="1983545"/>
            <a:ext cx="3474720" cy="446473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Como validación final del ensayo dinámico se utilizará la cámara PHANTOM V2512, El objetivo es tener un punto fijo en la probeta y realizar el seguimiento del mismo durante el ensayo</a:t>
            </a:r>
          </a:p>
        </p:txBody>
      </p:sp>
      <p:sp>
        <p:nvSpPr>
          <p:cNvPr id="16" name="CuadroTexto 15">
            <a:extLst>
              <a:ext uri="{FF2B5EF4-FFF2-40B4-BE49-F238E27FC236}">
                <a16:creationId xmlns:a16="http://schemas.microsoft.com/office/drawing/2014/main" id="{EDBB48DB-07C0-49CE-930B-78A5FD774502}"/>
              </a:ext>
            </a:extLst>
          </p:cNvPr>
          <p:cNvSpPr txBox="1"/>
          <p:nvPr/>
        </p:nvSpPr>
        <p:spPr>
          <a:xfrm>
            <a:off x="2307102" y="2278966"/>
            <a:ext cx="2096086" cy="369332"/>
          </a:xfrm>
          <a:prstGeom prst="rect">
            <a:avLst/>
          </a:prstGeom>
          <a:noFill/>
        </p:spPr>
        <p:txBody>
          <a:bodyPr wrap="square" rtlCol="0">
            <a:spAutoFit/>
          </a:bodyPr>
          <a:lstStyle/>
          <a:p>
            <a:r>
              <a:rPr lang="es-EC" dirty="0" err="1"/>
              <a:t>Phantom</a:t>
            </a:r>
            <a:r>
              <a:rPr lang="es-EC" dirty="0"/>
              <a:t> V2512</a:t>
            </a:r>
          </a:p>
        </p:txBody>
      </p:sp>
      <p:pic>
        <p:nvPicPr>
          <p:cNvPr id="17" name="Imagen 16" descr="Resultado de imagen para phantom v2512 specs">
            <a:extLst>
              <a:ext uri="{FF2B5EF4-FFF2-40B4-BE49-F238E27FC236}">
                <a16:creationId xmlns:a16="http://schemas.microsoft.com/office/drawing/2014/main" id="{BDD5A12E-36C0-4083-92FE-9C4FD4F50DA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16552" y="2966499"/>
            <a:ext cx="3105442" cy="2486408"/>
          </a:xfrm>
          <a:prstGeom prst="rect">
            <a:avLst/>
          </a:prstGeom>
          <a:noFill/>
          <a:ln>
            <a:noFill/>
          </a:ln>
        </p:spPr>
      </p:pic>
    </p:spTree>
    <p:extLst>
      <p:ext uri="{BB962C8B-B14F-4D97-AF65-F5344CB8AC3E}">
        <p14:creationId xmlns:p14="http://schemas.microsoft.com/office/powerpoint/2010/main" val="973834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a:extLst>
              <a:ext uri="{FF2B5EF4-FFF2-40B4-BE49-F238E27FC236}">
                <a16:creationId xmlns:a16="http://schemas.microsoft.com/office/drawing/2014/main" id="{5096D11F-A3C7-4ECB-B80A-F5EBD1419ED6}"/>
              </a:ext>
            </a:extLst>
          </p:cNvPr>
          <p:cNvSpPr txBox="1">
            <a:spLocks/>
          </p:cNvSpPr>
          <p:nvPr/>
        </p:nvSpPr>
        <p:spPr>
          <a:xfrm>
            <a:off x="1640156" y="567839"/>
            <a:ext cx="8911687" cy="128089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dirty="0"/>
              <a:t>EXPERIMENTACION </a:t>
            </a:r>
          </a:p>
        </p:txBody>
      </p:sp>
      <p:pic>
        <p:nvPicPr>
          <p:cNvPr id="102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3975" y="3602036"/>
            <a:ext cx="7157146" cy="254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872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5025" y="420910"/>
            <a:ext cx="4252376" cy="607790"/>
          </a:xfrm>
        </p:spPr>
        <p:txBody>
          <a:bodyPr>
            <a:noAutofit/>
          </a:bodyPr>
          <a:lstStyle/>
          <a:p>
            <a:r>
              <a:rPr lang="es-EC" dirty="0"/>
              <a:t>Metodología de experimentación</a:t>
            </a:r>
          </a:p>
        </p:txBody>
      </p:sp>
      <p:sp>
        <p:nvSpPr>
          <p:cNvPr id="3" name="Marcador de contenido 2"/>
          <p:cNvSpPr>
            <a:spLocks noGrp="1"/>
          </p:cNvSpPr>
          <p:nvPr>
            <p:ph sz="half" idx="1"/>
          </p:nvPr>
        </p:nvSpPr>
        <p:spPr>
          <a:xfrm>
            <a:off x="1090612" y="2091366"/>
            <a:ext cx="4313864" cy="3777622"/>
          </a:xfrm>
        </p:spPr>
        <p:txBody>
          <a:bodyPr>
            <a:normAutofit fontScale="92500" lnSpcReduction="20000"/>
          </a:bodyPr>
          <a:lstStyle/>
          <a:p>
            <a:pPr marL="514350" indent="-514350">
              <a:buFont typeface="+mj-lt"/>
              <a:buAutoNum type="arabicPeriod"/>
            </a:pPr>
            <a:r>
              <a:rPr lang="es-ES" dirty="0"/>
              <a:t>Sujeción del material en la máquina caracterizadora.</a:t>
            </a:r>
          </a:p>
          <a:p>
            <a:pPr marL="514350" indent="-514350">
              <a:buFont typeface="+mj-lt"/>
              <a:buAutoNum type="arabicPeriod"/>
            </a:pPr>
            <a:r>
              <a:rPr lang="es-ES" dirty="0"/>
              <a:t>Realizar el impacto en las probetas.</a:t>
            </a:r>
          </a:p>
          <a:p>
            <a:pPr marL="514350" indent="-514350">
              <a:buFont typeface="+mj-lt"/>
              <a:buAutoNum type="arabicPeriod"/>
            </a:pPr>
            <a:r>
              <a:rPr lang="es-ES" dirty="0"/>
              <a:t>Adquisición de datos utilizando tanto el método analógico como el digital que son parte de la máquina.</a:t>
            </a:r>
          </a:p>
          <a:p>
            <a:pPr marL="514350" indent="-514350">
              <a:buFont typeface="+mj-lt"/>
              <a:buAutoNum type="arabicPeriod"/>
            </a:pPr>
            <a:r>
              <a:rPr lang="es-ES" dirty="0"/>
              <a:t>Como método de validación, la utilización de la cámara de alta velocidad.</a:t>
            </a:r>
          </a:p>
          <a:p>
            <a:pPr marL="514350" indent="-514350">
              <a:buFont typeface="+mj-lt"/>
              <a:buAutoNum type="arabicPeriod"/>
            </a:pPr>
            <a:r>
              <a:rPr lang="es-ES" dirty="0"/>
              <a:t>Comparar la frecuencia obtenida con el módulo de elasticidad estático y validar los métodos.</a:t>
            </a:r>
            <a:endParaRPr lang="es-EC" dirty="0"/>
          </a:p>
        </p:txBody>
      </p:sp>
      <p:pic>
        <p:nvPicPr>
          <p:cNvPr id="6" name="ezgif.com-crop (1)">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6172200" y="2208213"/>
            <a:ext cx="5181600" cy="3611562"/>
          </a:xfrm>
        </p:spPr>
      </p:pic>
    </p:spTree>
    <p:extLst>
      <p:ext uri="{BB962C8B-B14F-4D97-AF65-F5344CB8AC3E}">
        <p14:creationId xmlns:p14="http://schemas.microsoft.com/office/powerpoint/2010/main" val="42900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7048767" y="1649344"/>
            <a:ext cx="4343400" cy="42545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redondeado 4"/>
          <p:cNvSpPr/>
          <p:nvPr/>
        </p:nvSpPr>
        <p:spPr>
          <a:xfrm>
            <a:off x="1206500" y="1689100"/>
            <a:ext cx="4343400" cy="42545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title"/>
          </p:nvPr>
        </p:nvSpPr>
        <p:spPr>
          <a:xfrm>
            <a:off x="1622000" y="382810"/>
            <a:ext cx="4049176" cy="468090"/>
          </a:xfrm>
        </p:spPr>
        <p:txBody>
          <a:bodyPr>
            <a:normAutofit fontScale="90000"/>
          </a:bodyPr>
          <a:lstStyle/>
          <a:p>
            <a:r>
              <a:rPr lang="es-EC" dirty="0"/>
              <a:t>Parámetros de experimentación</a:t>
            </a:r>
          </a:p>
        </p:txBody>
      </p:sp>
      <p:sp>
        <p:nvSpPr>
          <p:cNvPr id="3" name="Marcador de contenido 2"/>
          <p:cNvSpPr>
            <a:spLocks noGrp="1"/>
          </p:cNvSpPr>
          <p:nvPr>
            <p:ph sz="half" idx="1"/>
          </p:nvPr>
        </p:nvSpPr>
        <p:spPr>
          <a:xfrm>
            <a:off x="1357312" y="1923022"/>
            <a:ext cx="4313864" cy="3777622"/>
          </a:xfrm>
        </p:spPr>
        <p:txBody>
          <a:bodyPr/>
          <a:lstStyle/>
          <a:p>
            <a:pPr marL="0" lvl="0" indent="0">
              <a:buNone/>
            </a:pPr>
            <a:r>
              <a:rPr lang="es-EC" dirty="0"/>
              <a:t>Acelerómetro ADXL335</a:t>
            </a:r>
          </a:p>
          <a:p>
            <a:pPr marL="0" lvl="0" indent="0">
              <a:buNone/>
            </a:pPr>
            <a:endParaRPr lang="es-EC" dirty="0"/>
          </a:p>
          <a:p>
            <a:pPr lvl="0"/>
            <a:r>
              <a:rPr lang="es-EC" dirty="0"/>
              <a:t>Sistema Analógico </a:t>
            </a:r>
          </a:p>
          <a:p>
            <a:pPr lvl="0"/>
            <a:r>
              <a:rPr lang="es-EC" dirty="0"/>
              <a:t>Tarjeta de adquisición de datos NI-DAQ</a:t>
            </a:r>
          </a:p>
          <a:p>
            <a:pPr lvl="0"/>
            <a:r>
              <a:rPr lang="es-EC" dirty="0"/>
              <a:t>500 muestras por segundo</a:t>
            </a:r>
          </a:p>
          <a:p>
            <a:pPr lvl="0"/>
            <a:r>
              <a:rPr lang="es-EC" dirty="0"/>
              <a:t>Filtros </a:t>
            </a:r>
            <a:r>
              <a:rPr lang="es-EC" dirty="0" err="1"/>
              <a:t>pasabajos</a:t>
            </a:r>
            <a:endParaRPr lang="es-EC" dirty="0"/>
          </a:p>
          <a:p>
            <a:pPr lvl="0"/>
            <a:r>
              <a:rPr lang="es-EC" dirty="0"/>
              <a:t>Requiere software y computadora adicional.</a:t>
            </a:r>
          </a:p>
          <a:p>
            <a:pPr lvl="0"/>
            <a:endParaRPr lang="es-EC" dirty="0"/>
          </a:p>
          <a:p>
            <a:pPr marL="0" lvl="0" indent="0">
              <a:buNone/>
            </a:pPr>
            <a:endParaRPr lang="es-ES" dirty="0"/>
          </a:p>
          <a:p>
            <a:pPr marL="0" indent="0">
              <a:buNone/>
            </a:pPr>
            <a:endParaRPr lang="es-EC" dirty="0"/>
          </a:p>
        </p:txBody>
      </p:sp>
      <p:sp>
        <p:nvSpPr>
          <p:cNvPr id="4" name="Marcador de contenido 3"/>
          <p:cNvSpPr>
            <a:spLocks noGrp="1"/>
          </p:cNvSpPr>
          <p:nvPr>
            <p:ph sz="half" idx="2"/>
          </p:nvPr>
        </p:nvSpPr>
        <p:spPr>
          <a:xfrm>
            <a:off x="7190747" y="1948422"/>
            <a:ext cx="4313864" cy="3777622"/>
          </a:xfrm>
        </p:spPr>
        <p:txBody>
          <a:bodyPr/>
          <a:lstStyle/>
          <a:p>
            <a:pPr marL="0" lvl="0" indent="0">
              <a:buNone/>
            </a:pPr>
            <a:r>
              <a:rPr lang="es-EC" dirty="0"/>
              <a:t>Acelerómetro BNO055</a:t>
            </a:r>
          </a:p>
          <a:p>
            <a:pPr marL="0" lvl="0" indent="0">
              <a:buNone/>
            </a:pPr>
            <a:endParaRPr lang="es-EC" dirty="0"/>
          </a:p>
          <a:p>
            <a:pPr lvl="0"/>
            <a:r>
              <a:rPr lang="es-ES" dirty="0"/>
              <a:t>Sistema Digital</a:t>
            </a:r>
          </a:p>
          <a:p>
            <a:pPr lvl="0"/>
            <a:r>
              <a:rPr lang="es-ES" dirty="0"/>
              <a:t>Tarjeta de adquisición de datos </a:t>
            </a:r>
            <a:r>
              <a:rPr lang="es-ES" dirty="0" err="1"/>
              <a:t>Raspberry</a:t>
            </a:r>
            <a:r>
              <a:rPr lang="es-ES" dirty="0"/>
              <a:t> Pi 3</a:t>
            </a:r>
          </a:p>
          <a:p>
            <a:pPr lvl="0"/>
            <a:r>
              <a:rPr lang="es-ES" dirty="0"/>
              <a:t>100 muestras por segundo</a:t>
            </a:r>
          </a:p>
          <a:p>
            <a:pPr lvl="0"/>
            <a:r>
              <a:rPr lang="es-ES" dirty="0"/>
              <a:t>Filtro digital</a:t>
            </a:r>
          </a:p>
          <a:p>
            <a:pPr lvl="0"/>
            <a:r>
              <a:rPr lang="es-ES" dirty="0"/>
              <a:t>Lenguaje de licencia libre Python</a:t>
            </a:r>
          </a:p>
          <a:p>
            <a:endParaRPr lang="es-EC" dirty="0"/>
          </a:p>
        </p:txBody>
      </p:sp>
    </p:spTree>
    <p:extLst>
      <p:ext uri="{BB962C8B-B14F-4D97-AF65-F5344CB8AC3E}">
        <p14:creationId xmlns:p14="http://schemas.microsoft.com/office/powerpoint/2010/main" val="1074290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735012" y="2362200"/>
            <a:ext cx="4313864" cy="3777622"/>
          </a:xfrm>
        </p:spPr>
        <p:txBody>
          <a:bodyPr/>
          <a:lstStyle/>
          <a:p>
            <a:pPr marL="0" lvl="0" indent="0">
              <a:buNone/>
            </a:pPr>
            <a:r>
              <a:rPr lang="es-EC" dirty="0"/>
              <a:t>Cámara de alta velocidad </a:t>
            </a:r>
            <a:r>
              <a:rPr lang="es-EC" dirty="0" err="1"/>
              <a:t>Phantom</a:t>
            </a:r>
            <a:r>
              <a:rPr lang="es-EC" dirty="0"/>
              <a:t> </a:t>
            </a:r>
          </a:p>
          <a:p>
            <a:r>
              <a:rPr lang="es-EC" dirty="0"/>
              <a:t>Análisis de imágenes</a:t>
            </a:r>
          </a:p>
          <a:p>
            <a:r>
              <a:rPr lang="es-EC" dirty="0"/>
              <a:t>Filtro de reconocimiento de patrón</a:t>
            </a:r>
          </a:p>
          <a:p>
            <a:pPr lvl="0"/>
            <a:r>
              <a:rPr lang="es-EC" dirty="0"/>
              <a:t>Resolución 768x576</a:t>
            </a:r>
          </a:p>
          <a:p>
            <a:pPr lvl="0"/>
            <a:r>
              <a:rPr lang="es-EC" dirty="0"/>
              <a:t>100fps</a:t>
            </a:r>
            <a:endParaRPr lang="es-ES" dirty="0"/>
          </a:p>
          <a:p>
            <a:pPr lvl="0"/>
            <a:endParaRPr lang="es-ES" dirty="0"/>
          </a:p>
          <a:p>
            <a:endParaRPr lang="es-EC" dirty="0"/>
          </a:p>
        </p:txBody>
      </p:sp>
      <p:pic>
        <p:nvPicPr>
          <p:cNvPr id="5" name="Marcador de contenido 4"/>
          <p:cNvPicPr>
            <a:picLocks noGrp="1" noChangeAspect="1"/>
          </p:cNvPicPr>
          <p:nvPr>
            <p:ph sz="half" idx="2"/>
          </p:nvPr>
        </p:nvPicPr>
        <p:blipFill>
          <a:blip r:embed="rId2"/>
          <a:stretch>
            <a:fillRect/>
          </a:stretch>
        </p:blipFill>
        <p:spPr>
          <a:xfrm>
            <a:off x="5472613" y="1468929"/>
            <a:ext cx="3779671" cy="2885427"/>
          </a:xfrm>
          <a:prstGeom prst="rect">
            <a:avLst/>
          </a:prstGeom>
        </p:spPr>
      </p:pic>
      <p:pic>
        <p:nvPicPr>
          <p:cNvPr id="7" name="Imagen 6"/>
          <p:cNvPicPr>
            <a:picLocks noChangeAspect="1"/>
          </p:cNvPicPr>
          <p:nvPr/>
        </p:nvPicPr>
        <p:blipFill>
          <a:blip r:embed="rId3"/>
          <a:stretch>
            <a:fillRect/>
          </a:stretch>
        </p:blipFill>
        <p:spPr>
          <a:xfrm>
            <a:off x="8335629" y="3228474"/>
            <a:ext cx="3856371" cy="3629526"/>
          </a:xfrm>
          <a:prstGeom prst="rect">
            <a:avLst/>
          </a:prstGeom>
        </p:spPr>
      </p:pic>
      <p:sp>
        <p:nvSpPr>
          <p:cNvPr id="8" name="Título 1"/>
          <p:cNvSpPr>
            <a:spLocks noGrp="1"/>
          </p:cNvSpPr>
          <p:nvPr>
            <p:ph type="title"/>
          </p:nvPr>
        </p:nvSpPr>
        <p:spPr>
          <a:xfrm>
            <a:off x="1622000" y="382810"/>
            <a:ext cx="4049176" cy="468090"/>
          </a:xfrm>
        </p:spPr>
        <p:txBody>
          <a:bodyPr>
            <a:normAutofit fontScale="90000"/>
          </a:bodyPr>
          <a:lstStyle/>
          <a:p>
            <a:r>
              <a:rPr lang="es-EC" dirty="0"/>
              <a:t>Parámetros de experimentación</a:t>
            </a:r>
          </a:p>
        </p:txBody>
      </p:sp>
    </p:spTree>
    <p:extLst>
      <p:ext uri="{BB962C8B-B14F-4D97-AF65-F5344CB8AC3E}">
        <p14:creationId xmlns:p14="http://schemas.microsoft.com/office/powerpoint/2010/main" val="19980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8173" y="484410"/>
            <a:ext cx="4836576" cy="653788"/>
          </a:xfrm>
        </p:spPr>
        <p:txBody>
          <a:bodyPr>
            <a:normAutofit fontScale="90000"/>
          </a:bodyPr>
          <a:lstStyle/>
          <a:p>
            <a:r>
              <a:rPr lang="es-EC" dirty="0"/>
              <a:t>Calculo de Frecuencia Natural del Fenómeno</a:t>
            </a:r>
          </a:p>
        </p:txBody>
      </p:sp>
      <p:sp>
        <p:nvSpPr>
          <p:cNvPr id="3" name="Marcador de contenido 2"/>
          <p:cNvSpPr>
            <a:spLocks noGrp="1"/>
          </p:cNvSpPr>
          <p:nvPr>
            <p:ph sz="half" idx="1"/>
          </p:nvPr>
        </p:nvSpPr>
        <p:spPr>
          <a:xfrm>
            <a:off x="1090320" y="1833642"/>
            <a:ext cx="4313864" cy="3777622"/>
          </a:xfrm>
        </p:spPr>
        <p:txBody>
          <a:bodyPr/>
          <a:lstStyle/>
          <a:p>
            <a:r>
              <a:rPr lang="es-EC" sz="2000" b="1" dirty="0">
                <a:solidFill>
                  <a:schemeClr val="tx1"/>
                </a:solidFill>
              </a:rPr>
              <a:t>Transformada de Fourier</a:t>
            </a:r>
          </a:p>
          <a:p>
            <a:pPr marL="0" indent="0">
              <a:buNone/>
            </a:pPr>
            <a:r>
              <a:rPr lang="es-ES" sz="2000" dirty="0">
                <a:solidFill>
                  <a:schemeClr val="tx1"/>
                </a:solidFill>
              </a:rPr>
              <a:t>Transformación matemática empleada para transformar señales entre el dominio del tiempo y el dominio de la frecuencia.</a:t>
            </a:r>
            <a:endParaRPr lang="es-EC" sz="2000" dirty="0">
              <a:solidFill>
                <a:schemeClr val="tx1"/>
              </a:solidFill>
            </a:endParaRPr>
          </a:p>
          <a:p>
            <a:endParaRPr lang="es-EC" dirty="0"/>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18173" y="3916394"/>
            <a:ext cx="3270940" cy="2616752"/>
          </a:xfrm>
          <a:ln>
            <a:solidFill>
              <a:schemeClr val="tx1"/>
            </a:solidFill>
          </a:ln>
        </p:spPr>
      </p:pic>
      <p:sp>
        <p:nvSpPr>
          <p:cNvPr id="6" name="Marcador de contenido 2"/>
          <p:cNvSpPr txBox="1">
            <a:spLocks/>
          </p:cNvSpPr>
          <p:nvPr/>
        </p:nvSpPr>
        <p:spPr>
          <a:xfrm>
            <a:off x="5839328" y="183364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b="1" dirty="0"/>
              <a:t>Espectro de Frecuencia</a:t>
            </a:r>
          </a:p>
          <a:p>
            <a:r>
              <a:rPr lang="es-ES" sz="2000" dirty="0"/>
              <a:t>El espectro de frecuencia de un fenómeno ondulatorio, superposición de ondas de varias frecuencias.</a:t>
            </a:r>
          </a:p>
          <a:p>
            <a:endParaRPr lang="es-EC" dirty="0"/>
          </a:p>
        </p:txBody>
      </p:sp>
      <p:pic>
        <p:nvPicPr>
          <p:cNvPr id="7" name="Marcador de contenido 4"/>
          <p:cNvPicPr>
            <a:picLocks/>
          </p:cNvPicPr>
          <p:nvPr/>
        </p:nvPicPr>
        <p:blipFill>
          <a:blip r:embed="rId3"/>
          <a:stretch>
            <a:fillRect/>
          </a:stretch>
        </p:blipFill>
        <p:spPr>
          <a:xfrm>
            <a:off x="6175209" y="3344777"/>
            <a:ext cx="4761497" cy="3188369"/>
          </a:xfrm>
          <a:prstGeom prst="rect">
            <a:avLst/>
          </a:prstGeom>
        </p:spPr>
      </p:pic>
    </p:spTree>
    <p:extLst>
      <p:ext uri="{BB962C8B-B14F-4D97-AF65-F5344CB8AC3E}">
        <p14:creationId xmlns:p14="http://schemas.microsoft.com/office/powerpoint/2010/main" val="3802814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0724" y="433610"/>
            <a:ext cx="5586851" cy="958006"/>
          </a:xfrm>
        </p:spPr>
        <p:txBody>
          <a:bodyPr>
            <a:normAutofit fontScale="90000"/>
          </a:bodyPr>
          <a:lstStyle/>
          <a:p>
            <a:r>
              <a:rPr lang="es-EC" dirty="0"/>
              <a:t>Calculo del Modulo de Elasticidad dinámico</a:t>
            </a:r>
          </a:p>
        </p:txBody>
      </p:sp>
      <p:sp>
        <p:nvSpPr>
          <p:cNvPr id="3" name="Marcador de contenido 2"/>
          <p:cNvSpPr>
            <a:spLocks noGrp="1"/>
          </p:cNvSpPr>
          <p:nvPr>
            <p:ph sz="half" idx="1"/>
          </p:nvPr>
        </p:nvSpPr>
        <p:spPr>
          <a:xfrm>
            <a:off x="1132847" y="1843075"/>
            <a:ext cx="4313864" cy="3777622"/>
          </a:xfrm>
        </p:spPr>
        <p:txBody>
          <a:bodyPr/>
          <a:lstStyle/>
          <a:p>
            <a:r>
              <a:rPr lang="es-ES" dirty="0">
                <a:solidFill>
                  <a:schemeClr val="tx1"/>
                </a:solidFill>
              </a:rPr>
              <a:t>Estudio de la frecuencia de vibración en vigas</a:t>
            </a:r>
            <a:endParaRPr lang="es-EC" dirty="0">
              <a:solidFill>
                <a:schemeClr val="tx1"/>
              </a:solidFill>
            </a:endParaRPr>
          </a:p>
        </p:txBody>
      </p:sp>
      <p:pic>
        <p:nvPicPr>
          <p:cNvPr id="1026"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4236"/>
          <a:stretch/>
        </p:blipFill>
        <p:spPr bwMode="auto">
          <a:xfrm>
            <a:off x="2123024" y="2489200"/>
            <a:ext cx="7363876" cy="154688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179775" y="4874747"/>
            <a:ext cx="1983498" cy="1221720"/>
          </a:xfrm>
          <a:prstGeom prst="rect">
            <a:avLst/>
          </a:prstGeom>
        </p:spPr>
      </p:pic>
      <p:pic>
        <p:nvPicPr>
          <p:cNvPr id="4" name="Imagen 3"/>
          <p:cNvPicPr>
            <a:picLocks noChangeAspect="1"/>
          </p:cNvPicPr>
          <p:nvPr/>
        </p:nvPicPr>
        <p:blipFill>
          <a:blip r:embed="rId4"/>
          <a:stretch>
            <a:fillRect/>
          </a:stretch>
        </p:blipFill>
        <p:spPr>
          <a:xfrm>
            <a:off x="2123024" y="4323726"/>
            <a:ext cx="4632953" cy="2323761"/>
          </a:xfrm>
          <a:prstGeom prst="rect">
            <a:avLst/>
          </a:prstGeom>
        </p:spPr>
      </p:pic>
      <p:sp>
        <p:nvSpPr>
          <p:cNvPr id="6" name="Flecha derecha 5"/>
          <p:cNvSpPr/>
          <p:nvPr/>
        </p:nvSpPr>
        <p:spPr>
          <a:xfrm>
            <a:off x="7264400" y="5334000"/>
            <a:ext cx="915375" cy="1516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95173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E771E6-2C83-479E-B7D7-ADE85521FDBF}"/>
              </a:ext>
            </a:extLst>
          </p:cNvPr>
          <p:cNvSpPr>
            <a:spLocks noGrp="1"/>
          </p:cNvSpPr>
          <p:nvPr>
            <p:ph type="title"/>
          </p:nvPr>
        </p:nvSpPr>
        <p:spPr>
          <a:xfrm>
            <a:off x="0" y="384313"/>
            <a:ext cx="3494362" cy="704502"/>
          </a:xfrm>
        </p:spPr>
        <p:txBody>
          <a:bodyPr>
            <a:normAutofit fontScale="90000"/>
          </a:bodyPr>
          <a:lstStyle/>
          <a:p>
            <a:pPr algn="r"/>
            <a:r>
              <a:rPr lang="es-EC" dirty="0">
                <a:solidFill>
                  <a:schemeClr val="accent1"/>
                </a:solidFill>
              </a:rPr>
              <a:t>Objetivo General</a:t>
            </a:r>
          </a:p>
        </p:txBody>
      </p:sp>
      <p:sp>
        <p:nvSpPr>
          <p:cNvPr id="3" name="Marcador de contenido 2">
            <a:extLst>
              <a:ext uri="{FF2B5EF4-FFF2-40B4-BE49-F238E27FC236}">
                <a16:creationId xmlns:a16="http://schemas.microsoft.com/office/drawing/2014/main" id="{BB6DE93B-2435-4EF9-B0A9-E8724BF90483}"/>
              </a:ext>
            </a:extLst>
          </p:cNvPr>
          <p:cNvSpPr>
            <a:spLocks noGrp="1"/>
          </p:cNvSpPr>
          <p:nvPr>
            <p:ph idx="1"/>
          </p:nvPr>
        </p:nvSpPr>
        <p:spPr>
          <a:xfrm>
            <a:off x="3962401" y="384313"/>
            <a:ext cx="7391400" cy="1556782"/>
          </a:xfrm>
        </p:spPr>
        <p:txBody>
          <a:bodyPr anchor="ctr">
            <a:normAutofit/>
          </a:bodyPr>
          <a:lstStyle/>
          <a:p>
            <a:pPr algn="just"/>
            <a:r>
              <a:rPr lang="es-EC" sz="2000" dirty="0"/>
              <a:t>Diseño de un equipo para la caracterización del MOE en diversos materiales ortotrópicos</a:t>
            </a:r>
            <a:r>
              <a:rPr lang="es-ES_tradnl" sz="2000" dirty="0"/>
              <a:t>.</a:t>
            </a:r>
          </a:p>
        </p:txBody>
      </p:sp>
      <p:sp>
        <p:nvSpPr>
          <p:cNvPr id="4" name="Marcador de contenido 2">
            <a:extLst>
              <a:ext uri="{FF2B5EF4-FFF2-40B4-BE49-F238E27FC236}">
                <a16:creationId xmlns:a16="http://schemas.microsoft.com/office/drawing/2014/main" id="{047B7844-05A1-4FEF-8E8B-0CE5D68A4AEA}"/>
              </a:ext>
            </a:extLst>
          </p:cNvPr>
          <p:cNvSpPr txBox="1">
            <a:spLocks/>
          </p:cNvSpPr>
          <p:nvPr/>
        </p:nvSpPr>
        <p:spPr>
          <a:xfrm>
            <a:off x="667495" y="2181724"/>
            <a:ext cx="10857010" cy="4459707"/>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s-EC" sz="2000" b="1" dirty="0"/>
              <a:t>Objetivos Específicos</a:t>
            </a:r>
          </a:p>
          <a:p>
            <a:pPr algn="just"/>
            <a:r>
              <a:rPr lang="es-EC" sz="2000" dirty="0"/>
              <a:t>Realizar la caracterización de un material a partir de su reacción en posición, velocidad y aceleración ante una fuerza</a:t>
            </a:r>
            <a:r>
              <a:rPr lang="es-ES_tradnl" sz="2000" dirty="0"/>
              <a:t>.</a:t>
            </a:r>
            <a:endParaRPr lang="es-EC" sz="2000" dirty="0"/>
          </a:p>
          <a:p>
            <a:pPr algn="just"/>
            <a:r>
              <a:rPr lang="es-EC" sz="2000" dirty="0"/>
              <a:t>Diseñar e implementar un equipo de ensayos de módulo de elasticidad, con capacidad de toma y análisis de datos.</a:t>
            </a:r>
          </a:p>
          <a:p>
            <a:pPr algn="just"/>
            <a:r>
              <a:rPr lang="es-EC" sz="2000" dirty="0"/>
              <a:t>Analizar los resultados obtenidos y determinar las características del material ensayado.</a:t>
            </a:r>
          </a:p>
          <a:p>
            <a:pPr algn="just"/>
            <a:r>
              <a:rPr lang="es-EC" sz="2000" dirty="0"/>
              <a:t>Determinar la eficiencia de nuevos ensayos no destructivos para la caracterización de materiales.</a:t>
            </a:r>
          </a:p>
        </p:txBody>
      </p:sp>
    </p:spTree>
    <p:extLst>
      <p:ext uri="{BB962C8B-B14F-4D97-AF65-F5344CB8AC3E}">
        <p14:creationId xmlns:p14="http://schemas.microsoft.com/office/powerpoint/2010/main" val="3840160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a:extLst>
              <a:ext uri="{FF2B5EF4-FFF2-40B4-BE49-F238E27FC236}">
                <a16:creationId xmlns:a16="http://schemas.microsoft.com/office/drawing/2014/main" id="{5096D11F-A3C7-4ECB-B80A-F5EBD1419ED6}"/>
              </a:ext>
            </a:extLst>
          </p:cNvPr>
          <p:cNvSpPr txBox="1">
            <a:spLocks/>
          </p:cNvSpPr>
          <p:nvPr/>
        </p:nvSpPr>
        <p:spPr>
          <a:xfrm>
            <a:off x="1640156" y="567839"/>
            <a:ext cx="8911687" cy="128089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dirty="0"/>
              <a:t>ANÁLISIS DE RESULTADOS </a:t>
            </a:r>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5999" y="2178929"/>
            <a:ext cx="5400000" cy="40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09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635000" y="1198429"/>
            <a:ext cx="5435600" cy="539023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Marcador de contenido 7"/>
          <p:cNvSpPr>
            <a:spLocks noGrp="1"/>
          </p:cNvSpPr>
          <p:nvPr>
            <p:ph sz="half" idx="1"/>
          </p:nvPr>
        </p:nvSpPr>
        <p:spPr>
          <a:xfrm>
            <a:off x="889000" y="1378869"/>
            <a:ext cx="5181600" cy="5479131"/>
          </a:xfrm>
        </p:spPr>
        <p:txBody>
          <a:bodyPr>
            <a:normAutofit/>
          </a:bodyPr>
          <a:lstStyle/>
          <a:p>
            <a:r>
              <a:rPr lang="es-ES" dirty="0">
                <a:solidFill>
                  <a:schemeClr val="tx1"/>
                </a:solidFill>
              </a:rPr>
              <a:t>Con el fin de demostrar que los datos adquiridos por el equipo representan las características de los materiales en la realidad, procedemos a analizar los datos obtenidos durante los ensayos correspondientes a distintos materiales isotrópicos y compara con los valores teóricos.</a:t>
            </a:r>
          </a:p>
          <a:p>
            <a:endParaRPr lang="es-EC" dirty="0">
              <a:solidFill>
                <a:schemeClr val="tx1"/>
              </a:solidFill>
            </a:endParaRPr>
          </a:p>
          <a:p>
            <a:r>
              <a:rPr lang="es-EC" dirty="0">
                <a:solidFill>
                  <a:schemeClr val="tx1"/>
                </a:solidFill>
              </a:rPr>
              <a:t>Los datos obtenidos proceden de tres diferentes fuentes:</a:t>
            </a:r>
          </a:p>
          <a:p>
            <a:endParaRPr lang="es-EC" dirty="0">
              <a:solidFill>
                <a:schemeClr val="tx1"/>
              </a:solidFill>
            </a:endParaRPr>
          </a:p>
          <a:p>
            <a:pPr lvl="1">
              <a:buFont typeface="Wingdings" panose="05000000000000000000" pitchFamily="2" charset="2"/>
              <a:buChar char="§"/>
            </a:pPr>
            <a:r>
              <a:rPr lang="es-EC" dirty="0">
                <a:solidFill>
                  <a:schemeClr val="tx1"/>
                </a:solidFill>
              </a:rPr>
              <a:t>Acelerómetro ADXL335</a:t>
            </a:r>
            <a:endParaRPr lang="es-ES" dirty="0">
              <a:solidFill>
                <a:schemeClr val="tx1"/>
              </a:solidFill>
            </a:endParaRPr>
          </a:p>
          <a:p>
            <a:pPr lvl="1">
              <a:buFont typeface="Wingdings" panose="05000000000000000000" pitchFamily="2" charset="2"/>
              <a:buChar char="§"/>
            </a:pPr>
            <a:r>
              <a:rPr lang="es-EC" dirty="0">
                <a:solidFill>
                  <a:schemeClr val="tx1"/>
                </a:solidFill>
              </a:rPr>
              <a:t>Acelerómetro BNO055</a:t>
            </a:r>
            <a:endParaRPr lang="es-ES" dirty="0">
              <a:solidFill>
                <a:schemeClr val="tx1"/>
              </a:solidFill>
            </a:endParaRPr>
          </a:p>
          <a:p>
            <a:pPr lvl="1">
              <a:buFont typeface="Wingdings" panose="05000000000000000000" pitchFamily="2" charset="2"/>
              <a:buChar char="§"/>
            </a:pPr>
            <a:r>
              <a:rPr lang="es-EC" dirty="0">
                <a:solidFill>
                  <a:schemeClr val="tx1"/>
                </a:solidFill>
              </a:rPr>
              <a:t>Cámara de alta velocidad </a:t>
            </a:r>
            <a:r>
              <a:rPr lang="es-EC" dirty="0" err="1">
                <a:solidFill>
                  <a:schemeClr val="tx1"/>
                </a:solidFill>
              </a:rPr>
              <a:t>Phantom</a:t>
            </a:r>
            <a:endParaRPr lang="es-ES" dirty="0">
              <a:solidFill>
                <a:schemeClr val="tx1"/>
              </a:solidFill>
            </a:endParaRPr>
          </a:p>
          <a:p>
            <a:endParaRPr lang="es-EC" dirty="0"/>
          </a:p>
        </p:txBody>
      </p:sp>
      <p:pic>
        <p:nvPicPr>
          <p:cNvPr id="9" name="Marcador de contenido 8" descr="C:\Users\user\Downloads\png (2).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58635" y="1378869"/>
            <a:ext cx="3183966" cy="5209791"/>
          </a:xfrm>
          <a:prstGeom prst="rect">
            <a:avLst/>
          </a:prstGeom>
          <a:noFill/>
          <a:ln>
            <a:noFill/>
          </a:ln>
        </p:spPr>
      </p:pic>
    </p:spTree>
    <p:extLst>
      <p:ext uri="{BB962C8B-B14F-4D97-AF65-F5344CB8AC3E}">
        <p14:creationId xmlns:p14="http://schemas.microsoft.com/office/powerpoint/2010/main" val="614447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1525" y="497110"/>
            <a:ext cx="3122076" cy="518890"/>
          </a:xfrm>
        </p:spPr>
        <p:txBody>
          <a:bodyPr>
            <a:noAutofit/>
          </a:bodyPr>
          <a:lstStyle/>
          <a:p>
            <a:r>
              <a:rPr lang="es-EC" dirty="0"/>
              <a:t>Madera de Chonta</a:t>
            </a:r>
          </a:p>
        </p:txBody>
      </p:sp>
      <p:pic>
        <p:nvPicPr>
          <p:cNvPr id="5" name="Marcador de contenido 4"/>
          <p:cNvPicPr>
            <a:picLocks noGrp="1" noChangeAspect="1"/>
          </p:cNvPicPr>
          <p:nvPr>
            <p:ph sz="half" idx="1"/>
          </p:nvPr>
        </p:nvPicPr>
        <p:blipFill>
          <a:blip r:embed="rId2"/>
          <a:stretch>
            <a:fillRect/>
          </a:stretch>
        </p:blipFill>
        <p:spPr>
          <a:xfrm>
            <a:off x="557403" y="1690688"/>
            <a:ext cx="3216561" cy="4351338"/>
          </a:xfrm>
          <a:prstGeom prst="rect">
            <a:avLst/>
          </a:prstGeom>
        </p:spPr>
      </p:pic>
      <p:pic>
        <p:nvPicPr>
          <p:cNvPr id="6" name="Marcador de contenido 5"/>
          <p:cNvPicPr>
            <a:picLocks noGrp="1" noChangeAspect="1"/>
          </p:cNvPicPr>
          <p:nvPr>
            <p:ph sz="half" idx="2"/>
          </p:nvPr>
        </p:nvPicPr>
        <p:blipFill>
          <a:blip r:embed="rId3"/>
          <a:stretch>
            <a:fillRect/>
          </a:stretch>
        </p:blipFill>
        <p:spPr>
          <a:xfrm>
            <a:off x="7561627" y="1690688"/>
            <a:ext cx="4166828" cy="4351338"/>
          </a:xfrm>
          <a:prstGeom prst="rect">
            <a:avLst/>
          </a:prstGeom>
        </p:spPr>
      </p:pic>
      <p:pic>
        <p:nvPicPr>
          <p:cNvPr id="7" name="Imagen 6"/>
          <p:cNvPicPr>
            <a:picLocks noChangeAspect="1"/>
          </p:cNvPicPr>
          <p:nvPr/>
        </p:nvPicPr>
        <p:blipFill>
          <a:blip r:embed="rId4"/>
          <a:stretch>
            <a:fillRect/>
          </a:stretch>
        </p:blipFill>
        <p:spPr>
          <a:xfrm>
            <a:off x="4054761" y="1676400"/>
            <a:ext cx="3226069" cy="4365626"/>
          </a:xfrm>
          <a:prstGeom prst="rect">
            <a:avLst/>
          </a:prstGeom>
        </p:spPr>
      </p:pic>
    </p:spTree>
    <p:extLst>
      <p:ext uri="{BB962C8B-B14F-4D97-AF65-F5344CB8AC3E}">
        <p14:creationId xmlns:p14="http://schemas.microsoft.com/office/powerpoint/2010/main" val="2522952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2325" y="408210"/>
            <a:ext cx="2626776" cy="988790"/>
          </a:xfrm>
        </p:spPr>
        <p:txBody>
          <a:bodyPr>
            <a:noAutofit/>
          </a:bodyPr>
          <a:lstStyle/>
          <a:p>
            <a:r>
              <a:rPr lang="es-EC" dirty="0"/>
              <a:t>Madera de Chonta</a:t>
            </a:r>
          </a:p>
        </p:txBody>
      </p:sp>
      <p:pic>
        <p:nvPicPr>
          <p:cNvPr id="5" name="Marcador de contenido 4"/>
          <p:cNvPicPr>
            <a:picLocks noGrp="1" noChangeAspect="1"/>
          </p:cNvPicPr>
          <p:nvPr>
            <p:ph sz="half" idx="1"/>
          </p:nvPr>
        </p:nvPicPr>
        <p:blipFill>
          <a:blip r:embed="rId2"/>
          <a:stretch>
            <a:fillRect/>
          </a:stretch>
        </p:blipFill>
        <p:spPr>
          <a:xfrm>
            <a:off x="55029" y="1511055"/>
            <a:ext cx="5499039" cy="2724061"/>
          </a:xfrm>
          <a:prstGeom prst="rect">
            <a:avLst/>
          </a:prstGeom>
        </p:spPr>
      </p:pic>
      <p:pic>
        <p:nvPicPr>
          <p:cNvPr id="6" name="Imagen 5"/>
          <p:cNvPicPr>
            <a:picLocks noChangeAspect="1"/>
          </p:cNvPicPr>
          <p:nvPr/>
        </p:nvPicPr>
        <p:blipFill>
          <a:blip r:embed="rId3"/>
          <a:stretch>
            <a:fillRect/>
          </a:stretch>
        </p:blipFill>
        <p:spPr>
          <a:xfrm>
            <a:off x="5554068" y="3477126"/>
            <a:ext cx="6390472" cy="3121443"/>
          </a:xfrm>
          <a:prstGeom prst="rect">
            <a:avLst/>
          </a:prstGeom>
        </p:spPr>
      </p:pic>
    </p:spTree>
    <p:extLst>
      <p:ext uri="{BB962C8B-B14F-4D97-AF65-F5344CB8AC3E}">
        <p14:creationId xmlns:p14="http://schemas.microsoft.com/office/powerpoint/2010/main" val="1266324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1853" y="357410"/>
            <a:ext cx="2804576" cy="1280890"/>
          </a:xfrm>
        </p:spPr>
        <p:txBody>
          <a:bodyPr/>
          <a:lstStyle/>
          <a:p>
            <a:r>
              <a:rPr lang="es-EC" dirty="0"/>
              <a:t>Resultados obtenidos</a:t>
            </a:r>
          </a:p>
        </p:txBody>
      </p:sp>
      <p:sp>
        <p:nvSpPr>
          <p:cNvPr id="3" name="Marcador de contenido 2"/>
          <p:cNvSpPr>
            <a:spLocks noGrp="1"/>
          </p:cNvSpPr>
          <p:nvPr>
            <p:ph sz="half" idx="1"/>
          </p:nvPr>
        </p:nvSpPr>
        <p:spPr>
          <a:xfrm>
            <a:off x="582612" y="2006600"/>
            <a:ext cx="4313864" cy="3777622"/>
          </a:xfrm>
        </p:spPr>
        <p:txBody>
          <a:bodyPr>
            <a:normAutofit fontScale="92500" lnSpcReduction="10000"/>
          </a:bodyPr>
          <a:lstStyle/>
          <a:p>
            <a:r>
              <a:rPr lang="es-EC" dirty="0">
                <a:solidFill>
                  <a:schemeClr val="tx1"/>
                </a:solidFill>
              </a:rPr>
              <a:t>Se realizaron pruebas con probetas de chonta, utilizando diversos acelerómetros y cámara de alta velocidad.</a:t>
            </a:r>
          </a:p>
          <a:p>
            <a:endParaRPr lang="es-EC" dirty="0">
              <a:solidFill>
                <a:schemeClr val="tx1"/>
              </a:solidFill>
            </a:endParaRPr>
          </a:p>
          <a:p>
            <a:r>
              <a:rPr lang="es-EC" dirty="0">
                <a:solidFill>
                  <a:schemeClr val="tx1"/>
                </a:solidFill>
              </a:rPr>
              <a:t>Conviene recordar: </a:t>
            </a:r>
          </a:p>
          <a:p>
            <a:pPr lvl="1"/>
            <a:r>
              <a:rPr lang="es-EC" dirty="0">
                <a:solidFill>
                  <a:schemeClr val="tx1"/>
                </a:solidFill>
              </a:rPr>
              <a:t>Edad del árbol</a:t>
            </a:r>
          </a:p>
          <a:p>
            <a:pPr lvl="1"/>
            <a:r>
              <a:rPr lang="es-EC" dirty="0">
                <a:solidFill>
                  <a:schemeClr val="tx1"/>
                </a:solidFill>
              </a:rPr>
              <a:t>Condiciones de almacenamiento, humedad del ambiente</a:t>
            </a:r>
          </a:p>
          <a:p>
            <a:pPr lvl="1"/>
            <a:r>
              <a:rPr lang="es-EC" dirty="0">
                <a:solidFill>
                  <a:schemeClr val="tx1"/>
                </a:solidFill>
              </a:rPr>
              <a:t>Variaciones en la microestructura propia de cada ejemplar </a:t>
            </a:r>
          </a:p>
          <a:p>
            <a:pPr marL="457200" lvl="1" indent="0">
              <a:buNone/>
            </a:pPr>
            <a:r>
              <a:rPr lang="es-EC" dirty="0">
                <a:solidFill>
                  <a:schemeClr val="tx1"/>
                </a:solidFill>
              </a:rPr>
              <a:t>Pueden generarse ligeras desviaciones de los valores teóricos.</a:t>
            </a:r>
          </a:p>
        </p:txBody>
      </p:sp>
      <p:pic>
        <p:nvPicPr>
          <p:cNvPr id="6" name="Imagen 5"/>
          <p:cNvPicPr>
            <a:picLocks noChangeAspect="1"/>
          </p:cNvPicPr>
          <p:nvPr/>
        </p:nvPicPr>
        <p:blipFill>
          <a:blip r:embed="rId2"/>
          <a:stretch>
            <a:fillRect/>
          </a:stretch>
        </p:blipFill>
        <p:spPr>
          <a:xfrm>
            <a:off x="6460958" y="3071708"/>
            <a:ext cx="5181600" cy="3106810"/>
          </a:xfrm>
          <a:prstGeom prst="rect">
            <a:avLst/>
          </a:prstGeom>
        </p:spPr>
      </p:pic>
      <p:pic>
        <p:nvPicPr>
          <p:cNvPr id="7" name="Imagen 6"/>
          <p:cNvPicPr>
            <a:picLocks noChangeAspect="1"/>
          </p:cNvPicPr>
          <p:nvPr/>
        </p:nvPicPr>
        <p:blipFill>
          <a:blip r:embed="rId3"/>
          <a:stretch>
            <a:fillRect/>
          </a:stretch>
        </p:blipFill>
        <p:spPr>
          <a:xfrm>
            <a:off x="6460958" y="1428495"/>
            <a:ext cx="5181600" cy="1590554"/>
          </a:xfrm>
          <a:prstGeom prst="rect">
            <a:avLst/>
          </a:prstGeom>
        </p:spPr>
      </p:pic>
    </p:spTree>
    <p:extLst>
      <p:ext uri="{BB962C8B-B14F-4D97-AF65-F5344CB8AC3E}">
        <p14:creationId xmlns:p14="http://schemas.microsoft.com/office/powerpoint/2010/main" val="1742239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1525" y="420910"/>
            <a:ext cx="2614075" cy="816505"/>
          </a:xfrm>
        </p:spPr>
        <p:txBody>
          <a:bodyPr>
            <a:noAutofit/>
          </a:bodyPr>
          <a:lstStyle/>
          <a:p>
            <a:r>
              <a:rPr lang="es-EC" dirty="0"/>
              <a:t>Madera de Bambú</a:t>
            </a:r>
          </a:p>
        </p:txBody>
      </p:sp>
      <p:pic>
        <p:nvPicPr>
          <p:cNvPr id="5" name="Marcador de contenido 4"/>
          <p:cNvPicPr>
            <a:picLocks noGrp="1" noChangeAspect="1"/>
          </p:cNvPicPr>
          <p:nvPr>
            <p:ph sz="half" idx="1"/>
          </p:nvPr>
        </p:nvPicPr>
        <p:blipFill>
          <a:blip r:embed="rId2"/>
          <a:stretch>
            <a:fillRect/>
          </a:stretch>
        </p:blipFill>
        <p:spPr>
          <a:xfrm>
            <a:off x="838200" y="1681915"/>
            <a:ext cx="4646208" cy="4351338"/>
          </a:xfrm>
          <a:prstGeom prst="rect">
            <a:avLst/>
          </a:prstGeom>
        </p:spPr>
      </p:pic>
      <p:pic>
        <p:nvPicPr>
          <p:cNvPr id="8" name="Marcador de contenido 7"/>
          <p:cNvPicPr>
            <a:picLocks noGrp="1" noChangeAspect="1"/>
          </p:cNvPicPr>
          <p:nvPr>
            <p:ph sz="half" idx="2"/>
          </p:nvPr>
        </p:nvPicPr>
        <p:blipFill>
          <a:blip r:embed="rId3"/>
          <a:stretch>
            <a:fillRect/>
          </a:stretch>
        </p:blipFill>
        <p:spPr>
          <a:xfrm>
            <a:off x="6282094" y="1681915"/>
            <a:ext cx="4937748" cy="4351338"/>
          </a:xfrm>
          <a:prstGeom prst="rect">
            <a:avLst/>
          </a:prstGeom>
        </p:spPr>
      </p:pic>
    </p:spTree>
    <p:extLst>
      <p:ext uri="{BB962C8B-B14F-4D97-AF65-F5344CB8AC3E}">
        <p14:creationId xmlns:p14="http://schemas.microsoft.com/office/powerpoint/2010/main" val="3615897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0725" y="409798"/>
            <a:ext cx="2575976" cy="1280890"/>
          </a:xfrm>
        </p:spPr>
        <p:txBody>
          <a:bodyPr/>
          <a:lstStyle/>
          <a:p>
            <a:r>
              <a:rPr lang="es-EC" dirty="0"/>
              <a:t>Madera de Bambú</a:t>
            </a:r>
          </a:p>
        </p:txBody>
      </p:sp>
      <p:pic>
        <p:nvPicPr>
          <p:cNvPr id="6" name="Marcador de contenido 5"/>
          <p:cNvPicPr>
            <a:picLocks noGrp="1" noChangeAspect="1"/>
          </p:cNvPicPr>
          <p:nvPr>
            <p:ph sz="half" idx="2"/>
          </p:nvPr>
        </p:nvPicPr>
        <p:blipFill>
          <a:blip r:embed="rId2"/>
          <a:stretch>
            <a:fillRect/>
          </a:stretch>
        </p:blipFill>
        <p:spPr>
          <a:xfrm>
            <a:off x="6201556" y="1863725"/>
            <a:ext cx="4930381" cy="4351338"/>
          </a:xfrm>
          <a:prstGeom prst="rect">
            <a:avLst/>
          </a:prstGeom>
        </p:spPr>
      </p:pic>
      <p:pic>
        <p:nvPicPr>
          <p:cNvPr id="5" name="Marcador de contenido 5"/>
          <p:cNvPicPr>
            <a:picLocks noGrp="1" noChangeAspect="1"/>
          </p:cNvPicPr>
          <p:nvPr>
            <p:ph sz="half" idx="1"/>
          </p:nvPr>
        </p:nvPicPr>
        <p:blipFill>
          <a:blip r:embed="rId3"/>
          <a:stretch>
            <a:fillRect/>
          </a:stretch>
        </p:blipFill>
        <p:spPr>
          <a:xfrm>
            <a:off x="926352" y="1863725"/>
            <a:ext cx="5005296" cy="4351338"/>
          </a:xfrm>
          <a:prstGeom prst="rect">
            <a:avLst/>
          </a:prstGeom>
        </p:spPr>
      </p:pic>
    </p:spTree>
    <p:extLst>
      <p:ext uri="{BB962C8B-B14F-4D97-AF65-F5344CB8AC3E}">
        <p14:creationId xmlns:p14="http://schemas.microsoft.com/office/powerpoint/2010/main" val="1347182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00725" y="431800"/>
            <a:ext cx="2321975" cy="1041400"/>
          </a:xfrm>
        </p:spPr>
        <p:txBody>
          <a:bodyPr>
            <a:normAutofit fontScale="90000"/>
          </a:bodyPr>
          <a:lstStyle/>
          <a:p>
            <a:r>
              <a:rPr lang="es-EC" dirty="0"/>
              <a:t>Madera de Bambú</a:t>
            </a:r>
          </a:p>
        </p:txBody>
      </p:sp>
      <p:pic>
        <p:nvPicPr>
          <p:cNvPr id="5" name="Marcador de contenido 4"/>
          <p:cNvPicPr>
            <a:picLocks noGrp="1" noChangeAspect="1"/>
          </p:cNvPicPr>
          <p:nvPr>
            <p:ph sz="half" idx="1"/>
          </p:nvPr>
        </p:nvPicPr>
        <p:blipFill>
          <a:blip r:embed="rId2"/>
          <a:stretch>
            <a:fillRect/>
          </a:stretch>
        </p:blipFill>
        <p:spPr>
          <a:xfrm>
            <a:off x="1287926" y="1825625"/>
            <a:ext cx="4282147" cy="4351338"/>
          </a:xfrm>
          <a:prstGeom prst="rect">
            <a:avLst/>
          </a:prstGeom>
        </p:spPr>
      </p:pic>
      <p:pic>
        <p:nvPicPr>
          <p:cNvPr id="6" name="Marcador de contenido 5"/>
          <p:cNvPicPr>
            <a:picLocks noGrp="1" noChangeAspect="1"/>
          </p:cNvPicPr>
          <p:nvPr>
            <p:ph sz="half" idx="2"/>
          </p:nvPr>
        </p:nvPicPr>
        <p:blipFill>
          <a:blip r:embed="rId3"/>
          <a:stretch>
            <a:fillRect/>
          </a:stretch>
        </p:blipFill>
        <p:spPr>
          <a:xfrm>
            <a:off x="5871411" y="1825625"/>
            <a:ext cx="5181600" cy="4186080"/>
          </a:xfrm>
          <a:prstGeom prst="rect">
            <a:avLst/>
          </a:prstGeom>
        </p:spPr>
      </p:pic>
    </p:spTree>
    <p:extLst>
      <p:ext uri="{BB962C8B-B14F-4D97-AF65-F5344CB8AC3E}">
        <p14:creationId xmlns:p14="http://schemas.microsoft.com/office/powerpoint/2010/main" val="38910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927100" y="2108200"/>
            <a:ext cx="4216400" cy="4368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title"/>
          </p:nvPr>
        </p:nvSpPr>
        <p:spPr>
          <a:xfrm>
            <a:off x="1483306" y="459010"/>
            <a:ext cx="3198276" cy="1201515"/>
          </a:xfrm>
        </p:spPr>
        <p:txBody>
          <a:bodyPr/>
          <a:lstStyle/>
          <a:p>
            <a:r>
              <a:rPr lang="es-EC" dirty="0"/>
              <a:t>Resultados obtenidos</a:t>
            </a:r>
          </a:p>
        </p:txBody>
      </p:sp>
      <p:sp>
        <p:nvSpPr>
          <p:cNvPr id="3" name="Marcador de contenido 2"/>
          <p:cNvSpPr>
            <a:spLocks noGrp="1"/>
          </p:cNvSpPr>
          <p:nvPr>
            <p:ph sz="half" idx="1"/>
          </p:nvPr>
        </p:nvSpPr>
        <p:spPr>
          <a:xfrm>
            <a:off x="925512" y="2286000"/>
            <a:ext cx="4313864" cy="4343400"/>
          </a:xfrm>
        </p:spPr>
        <p:txBody>
          <a:bodyPr>
            <a:normAutofit fontScale="92500" lnSpcReduction="10000"/>
          </a:bodyPr>
          <a:lstStyle/>
          <a:p>
            <a:r>
              <a:rPr lang="es-EC" dirty="0">
                <a:solidFill>
                  <a:schemeClr val="tx1"/>
                </a:solidFill>
              </a:rPr>
              <a:t>Comparando los valores adquiridos con valores entregados en la ficha técnica de la empresa </a:t>
            </a:r>
            <a:r>
              <a:rPr lang="es-EC" dirty="0" err="1">
                <a:solidFill>
                  <a:schemeClr val="tx1"/>
                </a:solidFill>
              </a:rPr>
              <a:t>Bamboo</a:t>
            </a:r>
            <a:r>
              <a:rPr lang="es-EC" dirty="0">
                <a:solidFill>
                  <a:schemeClr val="tx1"/>
                </a:solidFill>
              </a:rPr>
              <a:t> </a:t>
            </a:r>
            <a:r>
              <a:rPr lang="es-EC" dirty="0" err="1">
                <a:solidFill>
                  <a:schemeClr val="tx1"/>
                </a:solidFill>
              </a:rPr>
              <a:t>Import</a:t>
            </a:r>
            <a:r>
              <a:rPr lang="es-EC" dirty="0">
                <a:solidFill>
                  <a:schemeClr val="tx1"/>
                </a:solidFill>
              </a:rPr>
              <a:t> </a:t>
            </a:r>
            <a:r>
              <a:rPr lang="es-EC" dirty="0" err="1">
                <a:solidFill>
                  <a:schemeClr val="tx1"/>
                </a:solidFill>
              </a:rPr>
              <a:t>Europe</a:t>
            </a:r>
            <a:r>
              <a:rPr lang="es-EC" dirty="0">
                <a:solidFill>
                  <a:schemeClr val="tx1"/>
                </a:solidFill>
              </a:rPr>
              <a:t> donde obtuvo 15.5 </a:t>
            </a:r>
            <a:r>
              <a:rPr lang="es-EC" dirty="0" err="1">
                <a:solidFill>
                  <a:schemeClr val="tx1"/>
                </a:solidFill>
              </a:rPr>
              <a:t>GPa</a:t>
            </a:r>
            <a:r>
              <a:rPr lang="es-EC" dirty="0">
                <a:solidFill>
                  <a:schemeClr val="tx1"/>
                </a:solidFill>
              </a:rPr>
              <a:t>, 14.9 </a:t>
            </a:r>
            <a:r>
              <a:rPr lang="es-EC" dirty="0" err="1">
                <a:solidFill>
                  <a:schemeClr val="tx1"/>
                </a:solidFill>
              </a:rPr>
              <a:t>GPa</a:t>
            </a:r>
            <a:r>
              <a:rPr lang="es-EC" dirty="0">
                <a:solidFill>
                  <a:schemeClr val="tx1"/>
                </a:solidFill>
              </a:rPr>
              <a:t> y 20 </a:t>
            </a:r>
            <a:r>
              <a:rPr lang="es-EC" dirty="0" err="1">
                <a:solidFill>
                  <a:schemeClr val="tx1"/>
                </a:solidFill>
              </a:rPr>
              <a:t>GPa</a:t>
            </a:r>
            <a:r>
              <a:rPr lang="es-EC" dirty="0">
                <a:solidFill>
                  <a:schemeClr val="tx1"/>
                </a:solidFill>
              </a:rPr>
              <a:t>, dependiendo de la sección de la cual se obtiene la muestra (Base, medio y copa de la planta).</a:t>
            </a:r>
          </a:p>
          <a:p>
            <a:r>
              <a:rPr lang="es-EC" dirty="0" err="1">
                <a:solidFill>
                  <a:schemeClr val="tx1"/>
                </a:solidFill>
              </a:rPr>
              <a:t>Tambien</a:t>
            </a:r>
            <a:r>
              <a:rPr lang="es-EC" dirty="0">
                <a:solidFill>
                  <a:schemeClr val="tx1"/>
                </a:solidFill>
              </a:rPr>
              <a:t> se compararon los datos provistos por la empresa Guadua </a:t>
            </a:r>
            <a:r>
              <a:rPr lang="es-EC" dirty="0" err="1">
                <a:solidFill>
                  <a:schemeClr val="tx1"/>
                </a:solidFill>
              </a:rPr>
              <a:t>Bambu</a:t>
            </a:r>
            <a:r>
              <a:rPr lang="es-EC" dirty="0">
                <a:solidFill>
                  <a:schemeClr val="tx1"/>
                </a:solidFill>
              </a:rPr>
              <a:t>, la cual </a:t>
            </a:r>
            <a:r>
              <a:rPr lang="es-ES" dirty="0">
                <a:solidFill>
                  <a:schemeClr val="tx1"/>
                </a:solidFill>
              </a:rPr>
              <a:t>realizó un estudio comparando las propiedades mecánicas del bambú. Guadua y </a:t>
            </a:r>
            <a:r>
              <a:rPr lang="es-ES" dirty="0" err="1">
                <a:solidFill>
                  <a:schemeClr val="tx1"/>
                </a:solidFill>
              </a:rPr>
              <a:t>Moso</a:t>
            </a:r>
            <a:r>
              <a:rPr lang="es-ES" dirty="0">
                <a:solidFill>
                  <a:schemeClr val="tx1"/>
                </a:solidFill>
              </a:rPr>
              <a:t>, que son los bambúes mas comunes para el procesamiento industrial.</a:t>
            </a:r>
            <a:endParaRPr lang="es-EC" dirty="0">
              <a:solidFill>
                <a:schemeClr val="tx1"/>
              </a:solidFill>
            </a:endParaRPr>
          </a:p>
        </p:txBody>
      </p:sp>
      <p:pic>
        <p:nvPicPr>
          <p:cNvPr id="5" name="Marcador de contenido 4"/>
          <p:cNvPicPr>
            <a:picLocks noGrp="1" noChangeAspect="1"/>
          </p:cNvPicPr>
          <p:nvPr>
            <p:ph sz="half" idx="2"/>
          </p:nvPr>
        </p:nvPicPr>
        <p:blipFill>
          <a:blip r:embed="rId2"/>
          <a:stretch>
            <a:fillRect/>
          </a:stretch>
        </p:blipFill>
        <p:spPr>
          <a:xfrm>
            <a:off x="6337300" y="10932"/>
            <a:ext cx="5181600" cy="1705336"/>
          </a:xfrm>
          <a:prstGeom prst="rect">
            <a:avLst/>
          </a:prstGeom>
        </p:spPr>
      </p:pic>
      <p:pic>
        <p:nvPicPr>
          <p:cNvPr id="6" name="Imagen 5"/>
          <p:cNvPicPr/>
          <p:nvPr/>
        </p:nvPicPr>
        <p:blipFill>
          <a:blip r:embed="rId3"/>
          <a:stretch>
            <a:fillRect/>
          </a:stretch>
        </p:blipFill>
        <p:spPr>
          <a:xfrm>
            <a:off x="6892290" y="1716268"/>
            <a:ext cx="4033520" cy="2857500"/>
          </a:xfrm>
          <a:prstGeom prst="rect">
            <a:avLst/>
          </a:prstGeom>
        </p:spPr>
      </p:pic>
      <p:pic>
        <p:nvPicPr>
          <p:cNvPr id="3076" name="Picture 4" descr="  Modulus of elasticity (MOE) of bamboo and timber â average valu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890" y="4461777"/>
            <a:ext cx="4588510" cy="2396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129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2033" y="637173"/>
            <a:ext cx="8911687" cy="1280890"/>
          </a:xfrm>
        </p:spPr>
        <p:txBody>
          <a:bodyPr>
            <a:normAutofit/>
          </a:bodyPr>
          <a:lstStyle/>
          <a:p>
            <a:pPr algn="ctr"/>
            <a:r>
              <a:rPr lang="es-EC" sz="5400" dirty="0"/>
              <a:t>CONCLUSIONES</a:t>
            </a:r>
          </a:p>
        </p:txBody>
      </p:sp>
      <p:sp>
        <p:nvSpPr>
          <p:cNvPr id="5" name="Marcador de contenido 4"/>
          <p:cNvSpPr>
            <a:spLocks noGrp="1"/>
          </p:cNvSpPr>
          <p:nvPr>
            <p:ph idx="1"/>
          </p:nvPr>
        </p:nvSpPr>
        <p:spPr>
          <a:xfrm>
            <a:off x="1992033" y="2133600"/>
            <a:ext cx="8915400" cy="3777622"/>
          </a:xfrm>
        </p:spPr>
        <p:txBody>
          <a:bodyPr>
            <a:normAutofit/>
          </a:bodyPr>
          <a:lstStyle/>
          <a:p>
            <a:pPr lvl="0"/>
            <a:r>
              <a:rPr lang="es-EC" dirty="0">
                <a:solidFill>
                  <a:schemeClr val="tx1"/>
                </a:solidFill>
              </a:rPr>
              <a:t>Las diferencias entre los resultados obtenidos con el equipo y los datos teóricos provistos por investigaciones anteriores y fichas técnicas se deben principalmente a variables ajenas al método de adquisición de datos, como son, calidad de la madera, método de trasporte y almacenamiento de las probetas, orientación del corte de la madera, orientación de las fibras en las probetas, edad de la planta de la cual se extrajo la madera, temperatura y tiempo de secado. </a:t>
            </a:r>
          </a:p>
          <a:p>
            <a:pPr lvl="0"/>
            <a:endParaRPr lang="es-ES" dirty="0">
              <a:solidFill>
                <a:schemeClr val="tx1"/>
              </a:solidFill>
            </a:endParaRPr>
          </a:p>
          <a:p>
            <a:r>
              <a:rPr lang="es-EC" dirty="0">
                <a:solidFill>
                  <a:schemeClr val="tx1"/>
                </a:solidFill>
              </a:rPr>
              <a:t>Los diversos métodos de adquisición (acelerómetros y cámara de alta velocidad) brindan datos próximos a los valores teóricos, y entre sí, a pesar de sus diversas variaciones como son frecuencia de muestreo, capacidad de procesamiento, resolución de imagen.</a:t>
            </a:r>
          </a:p>
        </p:txBody>
      </p:sp>
    </p:spTree>
    <p:extLst>
      <p:ext uri="{BB962C8B-B14F-4D97-AF65-F5344CB8AC3E}">
        <p14:creationId xmlns:p14="http://schemas.microsoft.com/office/powerpoint/2010/main" val="189647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64C37-ACAE-4B04-B22A-5FA29EE65401}"/>
              </a:ext>
            </a:extLst>
          </p:cNvPr>
          <p:cNvSpPr>
            <a:spLocks noGrp="1"/>
          </p:cNvSpPr>
          <p:nvPr>
            <p:ph type="title"/>
          </p:nvPr>
        </p:nvSpPr>
        <p:spPr>
          <a:xfrm>
            <a:off x="738553" y="508195"/>
            <a:ext cx="11139854" cy="930447"/>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INTRODUCCIÓN</a:t>
            </a:r>
          </a:p>
        </p:txBody>
      </p:sp>
      <p:pic>
        <p:nvPicPr>
          <p:cNvPr id="3" name="Imagen 2">
            <a:extLst>
              <a:ext uri="{FF2B5EF4-FFF2-40B4-BE49-F238E27FC236}">
                <a16:creationId xmlns:a16="http://schemas.microsoft.com/office/drawing/2014/main" id="{80B9BA97-6416-43D9-9531-6F750AA7AA97}"/>
              </a:ext>
            </a:extLst>
          </p:cNvPr>
          <p:cNvPicPr>
            <a:picLocks noChangeAspect="1"/>
          </p:cNvPicPr>
          <p:nvPr/>
        </p:nvPicPr>
        <p:blipFill>
          <a:blip r:embed="rId3"/>
          <a:stretch>
            <a:fillRect/>
          </a:stretch>
        </p:blipFill>
        <p:spPr>
          <a:xfrm>
            <a:off x="1202932" y="1555266"/>
            <a:ext cx="4325671" cy="4794539"/>
          </a:xfrm>
          <a:prstGeom prst="rect">
            <a:avLst/>
          </a:prstGeom>
          <a:ln>
            <a:solidFill>
              <a:schemeClr val="tx1"/>
            </a:solidFill>
          </a:ln>
        </p:spPr>
      </p:pic>
      <p:pic>
        <p:nvPicPr>
          <p:cNvPr id="4" name="Imagen 3">
            <a:extLst>
              <a:ext uri="{FF2B5EF4-FFF2-40B4-BE49-F238E27FC236}">
                <a16:creationId xmlns:a16="http://schemas.microsoft.com/office/drawing/2014/main" id="{E6253471-EA89-41CA-B57D-11863E9C0456}"/>
              </a:ext>
            </a:extLst>
          </p:cNvPr>
          <p:cNvPicPr>
            <a:picLocks noChangeAspect="1"/>
          </p:cNvPicPr>
          <p:nvPr/>
        </p:nvPicPr>
        <p:blipFill>
          <a:blip r:embed="rId4"/>
          <a:stretch>
            <a:fillRect/>
          </a:stretch>
        </p:blipFill>
        <p:spPr>
          <a:xfrm>
            <a:off x="6376610" y="1662570"/>
            <a:ext cx="5363394" cy="4105183"/>
          </a:xfrm>
          <a:prstGeom prst="rect">
            <a:avLst/>
          </a:prstGeom>
          <a:ln>
            <a:solidFill>
              <a:schemeClr val="tx1"/>
            </a:solidFill>
          </a:ln>
        </p:spPr>
      </p:pic>
    </p:spTree>
    <p:extLst>
      <p:ext uri="{BB962C8B-B14F-4D97-AF65-F5344CB8AC3E}">
        <p14:creationId xmlns:p14="http://schemas.microsoft.com/office/powerpoint/2010/main" val="3611705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9943" y="611047"/>
            <a:ext cx="8911687" cy="1280890"/>
          </a:xfrm>
        </p:spPr>
        <p:txBody>
          <a:bodyPr>
            <a:normAutofit/>
          </a:bodyPr>
          <a:lstStyle/>
          <a:p>
            <a:pPr algn="ctr"/>
            <a:r>
              <a:rPr lang="es-EC" sz="5400" dirty="0"/>
              <a:t>CONCLUSIONES</a:t>
            </a:r>
          </a:p>
        </p:txBody>
      </p:sp>
      <p:sp>
        <p:nvSpPr>
          <p:cNvPr id="5" name="Marcador de contenido 4"/>
          <p:cNvSpPr>
            <a:spLocks noGrp="1"/>
          </p:cNvSpPr>
          <p:nvPr>
            <p:ph idx="1"/>
          </p:nvPr>
        </p:nvSpPr>
        <p:spPr>
          <a:xfrm>
            <a:off x="1909943" y="2068285"/>
            <a:ext cx="8915400" cy="3777622"/>
          </a:xfrm>
        </p:spPr>
        <p:txBody>
          <a:bodyPr>
            <a:noAutofit/>
          </a:bodyPr>
          <a:lstStyle/>
          <a:p>
            <a:pPr lvl="0"/>
            <a:r>
              <a:rPr lang="es-EC" sz="1700" dirty="0">
                <a:solidFill>
                  <a:schemeClr val="tx1"/>
                </a:solidFill>
              </a:rPr>
              <a:t>Las gráficas de aceleración – tiempo y espectro de frecuencia son de vital importancia para entender y visualizar fácilmente el  ensayo realizado, facilita el cálculo de la frecuencia natural que gobierna el fenómeno estudiado y permite verificar el comportamiento dinámico esperado en el material.</a:t>
            </a:r>
          </a:p>
          <a:p>
            <a:pPr lvl="0"/>
            <a:endParaRPr lang="es-ES" sz="1700" dirty="0">
              <a:solidFill>
                <a:schemeClr val="tx1"/>
              </a:solidFill>
            </a:endParaRPr>
          </a:p>
          <a:p>
            <a:pPr lvl="0"/>
            <a:r>
              <a:rPr lang="es-EC" sz="1700" dirty="0">
                <a:solidFill>
                  <a:schemeClr val="tx1"/>
                </a:solidFill>
              </a:rPr>
              <a:t>La correcta determinación de los tiempos de muestreo permite reducir la carga de análisis de los elementos de adquisición de datos (Tarjeta </a:t>
            </a:r>
            <a:r>
              <a:rPr lang="es-EC" sz="1700" dirty="0" err="1">
                <a:solidFill>
                  <a:schemeClr val="tx1"/>
                </a:solidFill>
              </a:rPr>
              <a:t>Raspberry</a:t>
            </a:r>
            <a:r>
              <a:rPr lang="es-EC" sz="1700" dirty="0">
                <a:solidFill>
                  <a:schemeClr val="tx1"/>
                </a:solidFill>
              </a:rPr>
              <a:t> y Tarjeta DAQ NI) y software necesario para su funcionamiento, mejorando los tiempos de análisis de datos. La tarjeta de adquisición de datos DAQ NI opero con 500 muestras por segundo, la tarjeta </a:t>
            </a:r>
            <a:r>
              <a:rPr lang="es-EC" sz="1700" dirty="0" err="1">
                <a:solidFill>
                  <a:schemeClr val="tx1"/>
                </a:solidFill>
              </a:rPr>
              <a:t>Raspbery</a:t>
            </a:r>
            <a:r>
              <a:rPr lang="es-EC" sz="1700" dirty="0">
                <a:solidFill>
                  <a:schemeClr val="tx1"/>
                </a:solidFill>
              </a:rPr>
              <a:t> pi utilizo 100 muestras por segundo y la cámara de alta velocidad </a:t>
            </a:r>
            <a:r>
              <a:rPr lang="es-EC" sz="1700" dirty="0" err="1">
                <a:solidFill>
                  <a:schemeClr val="tx1"/>
                </a:solidFill>
              </a:rPr>
              <a:t>Phantom</a:t>
            </a:r>
            <a:r>
              <a:rPr lang="es-EC" sz="1700" dirty="0">
                <a:solidFill>
                  <a:schemeClr val="tx1"/>
                </a:solidFill>
              </a:rPr>
              <a:t> utilizo 100 </a:t>
            </a:r>
            <a:r>
              <a:rPr lang="es-EC" sz="1700" dirty="0" err="1">
                <a:solidFill>
                  <a:schemeClr val="tx1"/>
                </a:solidFill>
              </a:rPr>
              <a:t>frames</a:t>
            </a:r>
            <a:r>
              <a:rPr lang="es-EC" sz="1700" dirty="0">
                <a:solidFill>
                  <a:schemeClr val="tx1"/>
                </a:solidFill>
              </a:rPr>
              <a:t> por segundo. La cercanía de los resultados a pesar de las variables antes mencionadas demuestra que se puede optimizar las frecuencias de muestreo con el fin de reducir significativamente los tiempos de análisis y peso de los archivos históricos que almacenan los datos adquiridos.</a:t>
            </a:r>
            <a:endParaRPr lang="es-ES" sz="1700" dirty="0">
              <a:solidFill>
                <a:schemeClr val="tx1"/>
              </a:solidFill>
            </a:endParaRPr>
          </a:p>
        </p:txBody>
      </p:sp>
    </p:spTree>
    <p:extLst>
      <p:ext uri="{BB962C8B-B14F-4D97-AF65-F5344CB8AC3E}">
        <p14:creationId xmlns:p14="http://schemas.microsoft.com/office/powerpoint/2010/main" val="3109178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8468" y="560973"/>
            <a:ext cx="8911687" cy="1280890"/>
          </a:xfrm>
        </p:spPr>
        <p:txBody>
          <a:bodyPr>
            <a:normAutofit/>
          </a:bodyPr>
          <a:lstStyle/>
          <a:p>
            <a:r>
              <a:rPr lang="es-EC" sz="5400" dirty="0"/>
              <a:t>CONCLUSIONES</a:t>
            </a:r>
          </a:p>
        </p:txBody>
      </p:sp>
      <p:sp>
        <p:nvSpPr>
          <p:cNvPr id="5" name="Marcador de contenido 4"/>
          <p:cNvSpPr>
            <a:spLocks noGrp="1"/>
          </p:cNvSpPr>
          <p:nvPr>
            <p:ph idx="1"/>
          </p:nvPr>
        </p:nvSpPr>
        <p:spPr>
          <a:xfrm>
            <a:off x="2066698" y="2068286"/>
            <a:ext cx="8915400" cy="3777622"/>
          </a:xfrm>
        </p:spPr>
        <p:txBody>
          <a:bodyPr>
            <a:normAutofit fontScale="92500"/>
          </a:bodyPr>
          <a:lstStyle/>
          <a:p>
            <a:pPr lvl="0"/>
            <a:r>
              <a:rPr lang="es-EC" dirty="0">
                <a:solidFill>
                  <a:schemeClr val="tx1"/>
                </a:solidFill>
              </a:rPr>
              <a:t>De igual manera la selección adecuada de la resolución del video facilita el análisis de imágenes, limitantes como la cercanía de la cámara a la probeta o excesivo tamaño de los archivos resultantes de video pueden entorpecer el estudio realizado. La adquisición de datos utilizando la cámara de alta velocidad utilizo una resolución de 768 x 576 y 1000 </a:t>
            </a:r>
            <a:r>
              <a:rPr lang="es-EC" dirty="0" err="1">
                <a:solidFill>
                  <a:schemeClr val="tx1"/>
                </a:solidFill>
              </a:rPr>
              <a:t>frames</a:t>
            </a:r>
            <a:r>
              <a:rPr lang="es-EC" dirty="0">
                <a:solidFill>
                  <a:schemeClr val="tx1"/>
                </a:solidFill>
              </a:rPr>
              <a:t> correspondieron a un tamaño aproximado de archivo de 496 </a:t>
            </a:r>
            <a:r>
              <a:rPr lang="es-EC" dirty="0" err="1">
                <a:solidFill>
                  <a:schemeClr val="tx1"/>
                </a:solidFill>
              </a:rPr>
              <a:t>Mbytes</a:t>
            </a:r>
            <a:r>
              <a:rPr lang="es-EC" dirty="0">
                <a:solidFill>
                  <a:schemeClr val="tx1"/>
                </a:solidFill>
              </a:rPr>
              <a:t>; comparando dicho valor con un aumento en la resolución de 1200x800 y 1000 </a:t>
            </a:r>
            <a:r>
              <a:rPr lang="es-EC" dirty="0" err="1">
                <a:solidFill>
                  <a:schemeClr val="tx1"/>
                </a:solidFill>
              </a:rPr>
              <a:t>frames</a:t>
            </a:r>
            <a:r>
              <a:rPr lang="es-EC" dirty="0">
                <a:solidFill>
                  <a:schemeClr val="tx1"/>
                </a:solidFill>
              </a:rPr>
              <a:t> produjo un archivo de 4 </a:t>
            </a:r>
            <a:r>
              <a:rPr lang="es-EC" dirty="0" err="1">
                <a:solidFill>
                  <a:schemeClr val="tx1"/>
                </a:solidFill>
              </a:rPr>
              <a:t>Gbytes</a:t>
            </a:r>
            <a:r>
              <a:rPr lang="es-EC" dirty="0">
                <a:solidFill>
                  <a:schemeClr val="tx1"/>
                </a:solidFill>
              </a:rPr>
              <a:t>, un claro exceso de adquisición de datos.</a:t>
            </a:r>
          </a:p>
          <a:p>
            <a:pPr lvl="0"/>
            <a:endParaRPr lang="es-ES" dirty="0">
              <a:solidFill>
                <a:schemeClr val="tx1"/>
              </a:solidFill>
            </a:endParaRPr>
          </a:p>
          <a:p>
            <a:r>
              <a:rPr lang="es-EC" dirty="0">
                <a:solidFill>
                  <a:schemeClr val="tx1"/>
                </a:solidFill>
              </a:rPr>
              <a:t>La creación de HMI de fácil utilización permite al usuario adquirir datos de manera sencilla sin necesidad de que se requiera un conocimiento previo de programación en los métodos de cálculo, brindando la información del material de manera clara y automática.</a:t>
            </a:r>
          </a:p>
        </p:txBody>
      </p:sp>
    </p:spTree>
    <p:extLst>
      <p:ext uri="{BB962C8B-B14F-4D97-AF65-F5344CB8AC3E}">
        <p14:creationId xmlns:p14="http://schemas.microsoft.com/office/powerpoint/2010/main" val="250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5400" dirty="0"/>
              <a:t>RECOMENDACIONES</a:t>
            </a:r>
          </a:p>
        </p:txBody>
      </p:sp>
      <p:sp>
        <p:nvSpPr>
          <p:cNvPr id="3" name="Marcador de contenido 2"/>
          <p:cNvSpPr>
            <a:spLocks noGrp="1"/>
          </p:cNvSpPr>
          <p:nvPr>
            <p:ph idx="1"/>
          </p:nvPr>
        </p:nvSpPr>
        <p:spPr>
          <a:xfrm>
            <a:off x="1941512" y="2159000"/>
            <a:ext cx="8915400" cy="3777622"/>
          </a:xfrm>
        </p:spPr>
        <p:txBody>
          <a:bodyPr/>
          <a:lstStyle/>
          <a:p>
            <a:pPr lvl="0"/>
            <a:r>
              <a:rPr lang="es-EC" dirty="0">
                <a:solidFill>
                  <a:schemeClr val="tx1"/>
                </a:solidFill>
              </a:rPr>
              <a:t>Asegurar las condiciones de los materiales a estudiar, evitar que las probetas se humedezcan, doblen o agrieten debido a las pobres condiciones de almacenamiento y/o de transporte, disminuyendo así la variación de datos adquiridos por malas probetas y mejorando la repetitividad de los datos adquiridos por el equipo.</a:t>
            </a:r>
            <a:endParaRPr lang="es-ES" dirty="0">
              <a:solidFill>
                <a:schemeClr val="tx1"/>
              </a:solidFill>
            </a:endParaRPr>
          </a:p>
          <a:p>
            <a:r>
              <a:rPr lang="es-EC" dirty="0">
                <a:solidFill>
                  <a:schemeClr val="tx1"/>
                </a:solidFill>
              </a:rPr>
              <a:t>     La aplicación correcta de la fuerza por el mecanismo de impacto asegurara un correcto ensayo, evitar un posible doble impacto donde el martillo golpe dos veces a la probeta debido a la falta de velocidad de los actuadores.</a:t>
            </a:r>
          </a:p>
        </p:txBody>
      </p:sp>
    </p:spTree>
    <p:extLst>
      <p:ext uri="{BB962C8B-B14F-4D97-AF65-F5344CB8AC3E}">
        <p14:creationId xmlns:p14="http://schemas.microsoft.com/office/powerpoint/2010/main" val="1130515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5400" dirty="0"/>
              <a:t>RECOMENDACIONES</a:t>
            </a:r>
          </a:p>
        </p:txBody>
      </p:sp>
      <p:sp>
        <p:nvSpPr>
          <p:cNvPr id="3" name="Marcador de contenido 2"/>
          <p:cNvSpPr>
            <a:spLocks noGrp="1"/>
          </p:cNvSpPr>
          <p:nvPr>
            <p:ph idx="1"/>
          </p:nvPr>
        </p:nvSpPr>
        <p:spPr>
          <a:xfrm>
            <a:off x="1852612" y="1993900"/>
            <a:ext cx="8915400" cy="3777622"/>
          </a:xfrm>
        </p:spPr>
        <p:txBody>
          <a:bodyPr>
            <a:normAutofit/>
          </a:bodyPr>
          <a:lstStyle/>
          <a:p>
            <a:pPr lvl="0"/>
            <a:r>
              <a:rPr lang="es-EC" dirty="0">
                <a:solidFill>
                  <a:schemeClr val="tx1"/>
                </a:solidFill>
              </a:rPr>
              <a:t>El análisis dinámico requiere de un correcto mecanismo de agarre, que evite posibles deslizamientos, asegurarse de que la probeta se encuentre correctamente ajustada, reduciendo datos erróneos causados por resbalones de la probeta al aplicarse la fuerza.</a:t>
            </a:r>
            <a:endParaRPr lang="es-ES" dirty="0">
              <a:solidFill>
                <a:schemeClr val="tx1"/>
              </a:solidFill>
            </a:endParaRPr>
          </a:p>
          <a:p>
            <a:pPr lvl="0"/>
            <a:r>
              <a:rPr lang="es-EC" dirty="0">
                <a:solidFill>
                  <a:schemeClr val="tx1"/>
                </a:solidFill>
              </a:rPr>
              <a:t>     La correcta alimentación de las tarjetas de adquisición de datos y sus respectivos sensores evitaran daños futuros y fallas en la lectura de datos producto de sensores en mal estado o dañados.</a:t>
            </a:r>
            <a:endParaRPr lang="es-ES" dirty="0">
              <a:solidFill>
                <a:schemeClr val="tx1"/>
              </a:solidFill>
            </a:endParaRPr>
          </a:p>
          <a:p>
            <a:r>
              <a:rPr lang="es-EC" dirty="0">
                <a:solidFill>
                  <a:schemeClr val="tx1"/>
                </a:solidFill>
              </a:rPr>
              <a:t>     La resolución de imagen juega un papel fundamental en la adquisición de datos mediante análisis de imagen, si la resolución no se encuentra acorde al fenómeno a estudiar, se puede producir situaciones donde no se reconozcan cambios en la probeta, también reduce el tamaño de los archivos a analizar y por consiguiente reduce los tiempos de análisis.</a:t>
            </a:r>
          </a:p>
        </p:txBody>
      </p:sp>
    </p:spTree>
    <p:extLst>
      <p:ext uri="{BB962C8B-B14F-4D97-AF65-F5344CB8AC3E}">
        <p14:creationId xmlns:p14="http://schemas.microsoft.com/office/powerpoint/2010/main" val="3761129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2225" y="624110"/>
            <a:ext cx="8911687" cy="1280890"/>
          </a:xfrm>
        </p:spPr>
        <p:txBody>
          <a:bodyPr>
            <a:normAutofit/>
          </a:bodyPr>
          <a:lstStyle/>
          <a:p>
            <a:pPr algn="ctr"/>
            <a:r>
              <a:rPr lang="es-EC" sz="5400" dirty="0"/>
              <a:t>TRABAJOS FUTUROS</a:t>
            </a:r>
          </a:p>
        </p:txBody>
      </p:sp>
      <p:sp>
        <p:nvSpPr>
          <p:cNvPr id="3" name="Marcador de contenido 2"/>
          <p:cNvSpPr>
            <a:spLocks noGrp="1"/>
          </p:cNvSpPr>
          <p:nvPr>
            <p:ph idx="1"/>
          </p:nvPr>
        </p:nvSpPr>
        <p:spPr>
          <a:xfrm>
            <a:off x="1979612" y="2108200"/>
            <a:ext cx="8915400" cy="3777622"/>
          </a:xfrm>
        </p:spPr>
        <p:txBody>
          <a:bodyPr>
            <a:normAutofit/>
          </a:bodyPr>
          <a:lstStyle/>
          <a:p>
            <a:pPr lvl="0"/>
            <a:r>
              <a:rPr lang="es-EC" dirty="0">
                <a:solidFill>
                  <a:schemeClr val="tx1"/>
                </a:solidFill>
              </a:rPr>
              <a:t>Utilizar los módulos disponibles del lenguaje de programación Python con el fin de mejorar los métodos de adquisición de datos y análisis de los mismos bajo una sola plataforma de código libre, reduciendo el número de software utilizado en el ensayo y de esta manera reducir costos al no requerir el uso de programas dedicados para análisis de datos. </a:t>
            </a:r>
            <a:endParaRPr lang="es-ES" dirty="0">
              <a:solidFill>
                <a:schemeClr val="tx1"/>
              </a:solidFill>
            </a:endParaRPr>
          </a:p>
          <a:p>
            <a:pPr lvl="0"/>
            <a:r>
              <a:rPr lang="es-EC" dirty="0">
                <a:solidFill>
                  <a:schemeClr val="tx1"/>
                </a:solidFill>
              </a:rPr>
              <a:t>     Considerar el uso de distintos actuadores mecánicos como pueden ser motores lineales, pistones eléctricos, cilindros hidráulicos o neumáticos, con el fin de asegurar una aplicación de fuerza instantánea y confiable, reduciendo malas mediciones causadas por actuadores de baja velocidad.</a:t>
            </a:r>
            <a:endParaRPr lang="es-ES" dirty="0">
              <a:solidFill>
                <a:schemeClr val="tx1"/>
              </a:solidFill>
            </a:endParaRPr>
          </a:p>
          <a:p>
            <a:endParaRPr lang="es-EC" dirty="0"/>
          </a:p>
        </p:txBody>
      </p:sp>
    </p:spTree>
    <p:extLst>
      <p:ext uri="{BB962C8B-B14F-4D97-AF65-F5344CB8AC3E}">
        <p14:creationId xmlns:p14="http://schemas.microsoft.com/office/powerpoint/2010/main" val="2564339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32467-33B5-4DC7-89EB-70A50B5B5339}"/>
              </a:ext>
            </a:extLst>
          </p:cNvPr>
          <p:cNvSpPr>
            <a:spLocks noGrp="1"/>
          </p:cNvSpPr>
          <p:nvPr>
            <p:ph type="title"/>
          </p:nvPr>
        </p:nvSpPr>
        <p:spPr>
          <a:xfrm>
            <a:off x="1748863" y="2579519"/>
            <a:ext cx="8911687" cy="2752136"/>
          </a:xfrm>
        </p:spPr>
        <p:txBody>
          <a:bodyPr>
            <a:normAutofit/>
          </a:bodyPr>
          <a:lstStyle/>
          <a:p>
            <a:pPr algn="ctr"/>
            <a:r>
              <a:rPr lang="es-EC" sz="9600" dirty="0"/>
              <a:t>Gracias</a:t>
            </a:r>
            <a:endParaRPr lang="es-EC" sz="4400" dirty="0"/>
          </a:p>
        </p:txBody>
      </p:sp>
    </p:spTree>
    <p:extLst>
      <p:ext uri="{BB962C8B-B14F-4D97-AF65-F5344CB8AC3E}">
        <p14:creationId xmlns:p14="http://schemas.microsoft.com/office/powerpoint/2010/main" val="172021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ED091A-C53D-440E-A17A-0C88936413B8}"/>
              </a:ext>
            </a:extLst>
          </p:cNvPr>
          <p:cNvSpPr>
            <a:spLocks noGrp="1"/>
          </p:cNvSpPr>
          <p:nvPr>
            <p:ph type="title"/>
          </p:nvPr>
        </p:nvSpPr>
        <p:spPr>
          <a:xfrm>
            <a:off x="4555284" y="1299368"/>
            <a:ext cx="2932533" cy="1128214"/>
          </a:xfrm>
        </p:spPr>
        <p:txBody>
          <a:bodyPr>
            <a:normAutofit fontScale="90000"/>
          </a:bodyPr>
          <a:lstStyle/>
          <a:p>
            <a:pPr algn="ctr"/>
            <a:r>
              <a:rPr lang="es-EC" sz="3000" dirty="0">
                <a:solidFill>
                  <a:schemeClr val="tx1"/>
                </a:solidFill>
              </a:rPr>
              <a:t>Materiales Ortotrópicos</a:t>
            </a:r>
            <a:br>
              <a:rPr lang="es-EC" sz="3000" dirty="0">
                <a:solidFill>
                  <a:schemeClr val="tx1"/>
                </a:solidFill>
              </a:rPr>
            </a:br>
            <a:endParaRPr lang="es-EC" sz="3000" dirty="0">
              <a:solidFill>
                <a:schemeClr val="tx1"/>
              </a:solidFill>
            </a:endParaRPr>
          </a:p>
        </p:txBody>
      </p:sp>
      <p:sp>
        <p:nvSpPr>
          <p:cNvPr id="3" name="Marcador de contenido 2">
            <a:extLst>
              <a:ext uri="{FF2B5EF4-FFF2-40B4-BE49-F238E27FC236}">
                <a16:creationId xmlns:a16="http://schemas.microsoft.com/office/drawing/2014/main" id="{53144F09-C87D-4576-A152-F6BB45499130}"/>
              </a:ext>
            </a:extLst>
          </p:cNvPr>
          <p:cNvSpPr>
            <a:spLocks noGrp="1"/>
          </p:cNvSpPr>
          <p:nvPr>
            <p:ph idx="1"/>
          </p:nvPr>
        </p:nvSpPr>
        <p:spPr>
          <a:xfrm>
            <a:off x="966951" y="3355130"/>
            <a:ext cx="2669407" cy="2427333"/>
          </a:xfrm>
        </p:spPr>
        <p:txBody>
          <a:bodyPr>
            <a:normAutofit/>
          </a:bodyPr>
          <a:lstStyle/>
          <a:p>
            <a:endParaRPr lang="es-EC" sz="1600" dirty="0"/>
          </a:p>
          <a:p>
            <a:endParaRPr lang="es-EC" sz="1600" dirty="0"/>
          </a:p>
          <a:p>
            <a:endParaRPr lang="es-EC" sz="1600" dirty="0"/>
          </a:p>
          <a:p>
            <a:endParaRPr lang="es-EC" sz="1600" dirty="0"/>
          </a:p>
          <a:p>
            <a:pPr marL="0" indent="0">
              <a:buNone/>
            </a:pPr>
            <a:endParaRPr lang="es-EC" sz="1600" dirty="0"/>
          </a:p>
        </p:txBody>
      </p:sp>
      <p:sp>
        <p:nvSpPr>
          <p:cNvPr id="4" name="Elipse 3">
            <a:extLst>
              <a:ext uri="{FF2B5EF4-FFF2-40B4-BE49-F238E27FC236}">
                <a16:creationId xmlns:a16="http://schemas.microsoft.com/office/drawing/2014/main" id="{DFACF168-B837-4F8E-A59E-0805846A8734}"/>
              </a:ext>
            </a:extLst>
          </p:cNvPr>
          <p:cNvSpPr/>
          <p:nvPr/>
        </p:nvSpPr>
        <p:spPr>
          <a:xfrm>
            <a:off x="4382665" y="847881"/>
            <a:ext cx="3277773" cy="17811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83EF872D-5DED-4FFE-AE80-B1212D5C8565}"/>
              </a:ext>
            </a:extLst>
          </p:cNvPr>
          <p:cNvPicPr/>
          <p:nvPr/>
        </p:nvPicPr>
        <p:blipFill rotWithShape="1">
          <a:blip r:embed="rId3"/>
          <a:srcRect t="2711"/>
          <a:stretch/>
        </p:blipFill>
        <p:spPr bwMode="auto">
          <a:xfrm>
            <a:off x="7696305" y="3888153"/>
            <a:ext cx="3528744" cy="2189090"/>
          </a:xfrm>
          <a:prstGeom prst="rect">
            <a:avLst/>
          </a:prstGeom>
          <a:ln>
            <a:noFill/>
          </a:ln>
          <a:extLst>
            <a:ext uri="{53640926-AAD7-44D8-BBD7-CCE9431645EC}">
              <a14:shadowObscured xmlns:a14="http://schemas.microsoft.com/office/drawing/2010/main"/>
            </a:ext>
          </a:extLst>
        </p:spPr>
      </p:pic>
      <p:sp>
        <p:nvSpPr>
          <p:cNvPr id="6" name="Flecha: doblada 5">
            <a:extLst>
              <a:ext uri="{FF2B5EF4-FFF2-40B4-BE49-F238E27FC236}">
                <a16:creationId xmlns:a16="http://schemas.microsoft.com/office/drawing/2014/main" id="{E6E17F0C-4F52-4E58-9002-8FAA628DAB1E}"/>
              </a:ext>
            </a:extLst>
          </p:cNvPr>
          <p:cNvSpPr/>
          <p:nvPr/>
        </p:nvSpPr>
        <p:spPr>
          <a:xfrm rot="5400000">
            <a:off x="7807569" y="2349305"/>
            <a:ext cx="1209822" cy="55950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CuadroTexto 10">
            <a:extLst>
              <a:ext uri="{FF2B5EF4-FFF2-40B4-BE49-F238E27FC236}">
                <a16:creationId xmlns:a16="http://schemas.microsoft.com/office/drawing/2014/main" id="{DD0E349C-C824-4792-8189-C02E5EF5E277}"/>
              </a:ext>
            </a:extLst>
          </p:cNvPr>
          <p:cNvSpPr txBox="1"/>
          <p:nvPr/>
        </p:nvSpPr>
        <p:spPr>
          <a:xfrm>
            <a:off x="1786597" y="3429000"/>
            <a:ext cx="3727938" cy="2585323"/>
          </a:xfrm>
          <a:prstGeom prst="rect">
            <a:avLst/>
          </a:prstGeom>
          <a:noFill/>
        </p:spPr>
        <p:txBody>
          <a:bodyPr wrap="square" rtlCol="0">
            <a:spAutoFit/>
          </a:bodyPr>
          <a:lstStyle/>
          <a:p>
            <a:pPr marL="285750" indent="-285750">
              <a:buFont typeface="Wingdings" panose="05000000000000000000" pitchFamily="2" charset="2"/>
              <a:buChar char="Ø"/>
            </a:pPr>
            <a:r>
              <a:rPr lang="es-EC" dirty="0"/>
              <a:t>Tienen 2 o 3 ejes ortogonales entre sí</a:t>
            </a:r>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r>
              <a:rPr lang="es-EC" dirty="0"/>
              <a:t>Propiedades Mecánicas y Térmicas independientes entre ejes perpendiculares</a:t>
            </a:r>
          </a:p>
          <a:p>
            <a:pPr marL="285750" indent="-285750">
              <a:buFont typeface="Wingdings" panose="05000000000000000000" pitchFamily="2" charset="2"/>
              <a:buChar char="Ø"/>
            </a:pPr>
            <a:endParaRPr lang="es-EC" dirty="0"/>
          </a:p>
          <a:p>
            <a:pPr marL="285750" indent="-285750">
              <a:buFont typeface="Wingdings" panose="05000000000000000000" pitchFamily="2" charset="2"/>
              <a:buChar char="Ø"/>
            </a:pPr>
            <a:r>
              <a:rPr lang="es-EC" dirty="0"/>
              <a:t>Ejemplos: Madera, muchos cristales, metales laminados</a:t>
            </a:r>
          </a:p>
        </p:txBody>
      </p:sp>
    </p:spTree>
    <p:extLst>
      <p:ext uri="{BB962C8B-B14F-4D97-AF65-F5344CB8AC3E}">
        <p14:creationId xmlns:p14="http://schemas.microsoft.com/office/powerpoint/2010/main" val="291772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9F093-90DB-4E27-8AD1-D673BB6EF6E7}"/>
              </a:ext>
            </a:extLst>
          </p:cNvPr>
          <p:cNvSpPr>
            <a:spLocks noGrp="1"/>
          </p:cNvSpPr>
          <p:nvPr>
            <p:ph type="title"/>
          </p:nvPr>
        </p:nvSpPr>
        <p:spPr>
          <a:xfrm>
            <a:off x="1656064" y="441987"/>
            <a:ext cx="3464576" cy="1822911"/>
          </a:xfrm>
        </p:spPr>
        <p:txBody>
          <a:bodyPr>
            <a:normAutofit/>
          </a:bodyPr>
          <a:lstStyle/>
          <a:p>
            <a:pPr algn="ctr"/>
            <a:r>
              <a:rPr lang="es-EC" sz="3000" dirty="0">
                <a:solidFill>
                  <a:schemeClr val="tx1"/>
                </a:solidFill>
              </a:rPr>
              <a:t>Caracterización Dinámica</a:t>
            </a:r>
            <a:br>
              <a:rPr lang="es-EC" sz="3000" dirty="0">
                <a:solidFill>
                  <a:schemeClr val="tx1"/>
                </a:solidFill>
              </a:rPr>
            </a:br>
            <a:endParaRPr lang="es-EC" sz="3000" dirty="0">
              <a:solidFill>
                <a:schemeClr val="tx1"/>
              </a:solidFill>
            </a:endParaRPr>
          </a:p>
        </p:txBody>
      </p:sp>
      <p:pic>
        <p:nvPicPr>
          <p:cNvPr id="6" name="Picture">
            <a:extLst>
              <a:ext uri="{FF2B5EF4-FFF2-40B4-BE49-F238E27FC236}">
                <a16:creationId xmlns:a16="http://schemas.microsoft.com/office/drawing/2014/main" id="{4D8979F2-1C41-49AD-8131-A587B6F8F262}"/>
              </a:ext>
            </a:extLst>
          </p:cNvPr>
          <p:cNvPicPr/>
          <p:nvPr/>
        </p:nvPicPr>
        <p:blipFill>
          <a:blip r:embed="rId3"/>
          <a:stretch>
            <a:fillRect/>
          </a:stretch>
        </p:blipFill>
        <p:spPr bwMode="auto">
          <a:xfrm>
            <a:off x="5936566" y="1226234"/>
            <a:ext cx="5104814" cy="2065606"/>
          </a:xfrm>
          <a:prstGeom prst="rect">
            <a:avLst/>
          </a:prstGeom>
          <a:noFill/>
          <a:ln w="9525">
            <a:noFill/>
            <a:miter lim="800000"/>
            <a:headEnd/>
            <a:tailEnd/>
          </a:ln>
        </p:spPr>
      </p:pic>
      <p:sp>
        <p:nvSpPr>
          <p:cNvPr id="4" name="CuadroTexto 3">
            <a:extLst>
              <a:ext uri="{FF2B5EF4-FFF2-40B4-BE49-F238E27FC236}">
                <a16:creationId xmlns:a16="http://schemas.microsoft.com/office/drawing/2014/main" id="{0EEC5294-FB82-434E-8637-9518E6BA66F5}"/>
              </a:ext>
            </a:extLst>
          </p:cNvPr>
          <p:cNvSpPr txBox="1"/>
          <p:nvPr/>
        </p:nvSpPr>
        <p:spPr>
          <a:xfrm>
            <a:off x="1308295" y="2377440"/>
            <a:ext cx="3464576" cy="2948179"/>
          </a:xfrm>
          <a:prstGeom prst="rect">
            <a:avLst/>
          </a:prstGeom>
          <a:noFill/>
        </p:spPr>
        <p:txBody>
          <a:bodyPr wrap="square" rtlCol="0">
            <a:spAutoFit/>
          </a:bodyPr>
          <a:lstStyle/>
          <a:p>
            <a:pPr>
              <a:lnSpc>
                <a:spcPct val="150000"/>
              </a:lnSpc>
            </a:pPr>
            <a:r>
              <a:rPr lang="es-EC" dirty="0"/>
              <a:t>Encontrar las diferentes características mecánicas de los materiales mediante impulsos externos de diferente naturaleza, capacidad del material de almacenar y disipar energía</a:t>
            </a:r>
          </a:p>
        </p:txBody>
      </p:sp>
      <p:pic>
        <p:nvPicPr>
          <p:cNvPr id="8" name="Imagen 7" descr="Resultado de imagen para metriguard model 340">
            <a:extLst>
              <a:ext uri="{FF2B5EF4-FFF2-40B4-BE49-F238E27FC236}">
                <a16:creationId xmlns:a16="http://schemas.microsoft.com/office/drawing/2014/main" id="{04D8178B-0946-4D15-8462-3571E94CEE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634773" y="3774440"/>
            <a:ext cx="3708400" cy="2235200"/>
          </a:xfrm>
          <a:prstGeom prst="rect">
            <a:avLst/>
          </a:prstGeom>
          <a:noFill/>
          <a:ln>
            <a:noFill/>
          </a:ln>
        </p:spPr>
      </p:pic>
    </p:spTree>
    <p:extLst>
      <p:ext uri="{BB962C8B-B14F-4D97-AF65-F5344CB8AC3E}">
        <p14:creationId xmlns:p14="http://schemas.microsoft.com/office/powerpoint/2010/main" val="315467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7F70AE-AF73-4234-A94E-F8A334857D1C}"/>
              </a:ext>
            </a:extLst>
          </p:cNvPr>
          <p:cNvSpPr>
            <a:spLocks noGrp="1"/>
          </p:cNvSpPr>
          <p:nvPr>
            <p:ph type="title"/>
          </p:nvPr>
        </p:nvSpPr>
        <p:spPr>
          <a:xfrm>
            <a:off x="4967663" y="2987634"/>
            <a:ext cx="2614824" cy="1283659"/>
          </a:xfrm>
        </p:spPr>
        <p:txBody>
          <a:bodyPr>
            <a:noAutofit/>
          </a:bodyPr>
          <a:lstStyle/>
          <a:p>
            <a:r>
              <a:rPr lang="es-EC" sz="2800" dirty="0"/>
              <a:t>Ensayos no destructivos</a:t>
            </a:r>
            <a:br>
              <a:rPr lang="es-EC" sz="2800" dirty="0"/>
            </a:br>
            <a:endParaRPr lang="es-EC" sz="2800" dirty="0"/>
          </a:p>
        </p:txBody>
      </p:sp>
      <p:sp>
        <p:nvSpPr>
          <p:cNvPr id="13" name="Elipse 12">
            <a:extLst>
              <a:ext uri="{FF2B5EF4-FFF2-40B4-BE49-F238E27FC236}">
                <a16:creationId xmlns:a16="http://schemas.microsoft.com/office/drawing/2014/main" id="{B37E4EA6-FCDD-4777-B0C6-907BD8747765}"/>
              </a:ext>
            </a:extLst>
          </p:cNvPr>
          <p:cNvSpPr/>
          <p:nvPr/>
        </p:nvSpPr>
        <p:spPr>
          <a:xfrm>
            <a:off x="4740810" y="2722097"/>
            <a:ext cx="2614824" cy="1814732"/>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4" name="CuadroTexto 13">
            <a:extLst>
              <a:ext uri="{FF2B5EF4-FFF2-40B4-BE49-F238E27FC236}">
                <a16:creationId xmlns:a16="http://schemas.microsoft.com/office/drawing/2014/main" id="{B72CFDFC-2D70-4912-A817-67DFF00EAD67}"/>
              </a:ext>
            </a:extLst>
          </p:cNvPr>
          <p:cNvSpPr txBox="1"/>
          <p:nvPr/>
        </p:nvSpPr>
        <p:spPr>
          <a:xfrm>
            <a:off x="2365719" y="852258"/>
            <a:ext cx="1573340" cy="646331"/>
          </a:xfrm>
          <a:prstGeom prst="rect">
            <a:avLst/>
          </a:prstGeom>
          <a:noFill/>
        </p:spPr>
        <p:txBody>
          <a:bodyPr wrap="square" rtlCol="0">
            <a:spAutoFit/>
          </a:bodyPr>
          <a:lstStyle/>
          <a:p>
            <a:r>
              <a:rPr lang="es-EC" dirty="0"/>
              <a:t>Vibración Transversal</a:t>
            </a:r>
          </a:p>
        </p:txBody>
      </p:sp>
      <p:sp>
        <p:nvSpPr>
          <p:cNvPr id="15" name="CuadroTexto 14">
            <a:extLst>
              <a:ext uri="{FF2B5EF4-FFF2-40B4-BE49-F238E27FC236}">
                <a16:creationId xmlns:a16="http://schemas.microsoft.com/office/drawing/2014/main" id="{BA030189-CC6F-4869-B9C7-F3D10A862F3B}"/>
              </a:ext>
            </a:extLst>
          </p:cNvPr>
          <p:cNvSpPr txBox="1"/>
          <p:nvPr/>
        </p:nvSpPr>
        <p:spPr>
          <a:xfrm>
            <a:off x="8834510" y="852258"/>
            <a:ext cx="1388013" cy="646331"/>
          </a:xfrm>
          <a:prstGeom prst="rect">
            <a:avLst/>
          </a:prstGeom>
          <a:noFill/>
        </p:spPr>
        <p:txBody>
          <a:bodyPr wrap="square" rtlCol="0">
            <a:spAutoFit/>
          </a:bodyPr>
          <a:lstStyle/>
          <a:p>
            <a:r>
              <a:rPr lang="es-EC" dirty="0"/>
              <a:t>Métodos Acústicos</a:t>
            </a:r>
          </a:p>
        </p:txBody>
      </p:sp>
      <p:sp>
        <p:nvSpPr>
          <p:cNvPr id="17" name="CuadroTexto 16">
            <a:extLst>
              <a:ext uri="{FF2B5EF4-FFF2-40B4-BE49-F238E27FC236}">
                <a16:creationId xmlns:a16="http://schemas.microsoft.com/office/drawing/2014/main" id="{746C107B-19CA-4E29-A631-8A3C974EB3CB}"/>
              </a:ext>
            </a:extLst>
          </p:cNvPr>
          <p:cNvSpPr txBox="1"/>
          <p:nvPr/>
        </p:nvSpPr>
        <p:spPr>
          <a:xfrm>
            <a:off x="2293029" y="3890498"/>
            <a:ext cx="1983545" cy="646331"/>
          </a:xfrm>
          <a:prstGeom prst="rect">
            <a:avLst/>
          </a:prstGeom>
          <a:noFill/>
        </p:spPr>
        <p:txBody>
          <a:bodyPr wrap="square" rtlCol="0">
            <a:spAutoFit/>
          </a:bodyPr>
          <a:lstStyle/>
          <a:p>
            <a:r>
              <a:rPr lang="es-EC" dirty="0"/>
              <a:t>Métodos de Ultrasonido</a:t>
            </a:r>
          </a:p>
        </p:txBody>
      </p:sp>
      <p:sp>
        <p:nvSpPr>
          <p:cNvPr id="19" name="CuadroTexto 18">
            <a:extLst>
              <a:ext uri="{FF2B5EF4-FFF2-40B4-BE49-F238E27FC236}">
                <a16:creationId xmlns:a16="http://schemas.microsoft.com/office/drawing/2014/main" id="{4E8FF085-01BE-4CEA-8FFA-7EFE61064F17}"/>
              </a:ext>
            </a:extLst>
          </p:cNvPr>
          <p:cNvSpPr txBox="1"/>
          <p:nvPr/>
        </p:nvSpPr>
        <p:spPr>
          <a:xfrm>
            <a:off x="8542632" y="3813127"/>
            <a:ext cx="1881527" cy="646331"/>
          </a:xfrm>
          <a:prstGeom prst="rect">
            <a:avLst/>
          </a:prstGeom>
          <a:noFill/>
        </p:spPr>
        <p:txBody>
          <a:bodyPr wrap="square" rtlCol="0">
            <a:spAutoFit/>
          </a:bodyPr>
          <a:lstStyle/>
          <a:p>
            <a:pPr algn="ctr"/>
            <a:r>
              <a:rPr lang="es-EC" dirty="0"/>
              <a:t>Conductividad Eléctrica</a:t>
            </a:r>
          </a:p>
        </p:txBody>
      </p:sp>
      <p:sp>
        <p:nvSpPr>
          <p:cNvPr id="21" name="Rectángulo: esquinas redondeadas 20">
            <a:extLst>
              <a:ext uri="{FF2B5EF4-FFF2-40B4-BE49-F238E27FC236}">
                <a16:creationId xmlns:a16="http://schemas.microsoft.com/office/drawing/2014/main" id="{9043A221-DA7F-4CD1-A623-985F675B47BB}"/>
              </a:ext>
            </a:extLst>
          </p:cNvPr>
          <p:cNvSpPr/>
          <p:nvPr/>
        </p:nvSpPr>
        <p:spPr>
          <a:xfrm>
            <a:off x="1969477" y="675249"/>
            <a:ext cx="2145321" cy="275375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dirty="0"/>
          </a:p>
        </p:txBody>
      </p:sp>
      <p:sp>
        <p:nvSpPr>
          <p:cNvPr id="22" name="Rectángulo: esquinas redondeadas 21">
            <a:extLst>
              <a:ext uri="{FF2B5EF4-FFF2-40B4-BE49-F238E27FC236}">
                <a16:creationId xmlns:a16="http://schemas.microsoft.com/office/drawing/2014/main" id="{1D6B82F7-DF6C-4C32-B260-12AE2DDC6DF6}"/>
              </a:ext>
            </a:extLst>
          </p:cNvPr>
          <p:cNvSpPr/>
          <p:nvPr/>
        </p:nvSpPr>
        <p:spPr>
          <a:xfrm>
            <a:off x="1904400" y="3784209"/>
            <a:ext cx="2145321" cy="2753751"/>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3" name="Rectángulo: esquinas redondeadas 22">
            <a:extLst>
              <a:ext uri="{FF2B5EF4-FFF2-40B4-BE49-F238E27FC236}">
                <a16:creationId xmlns:a16="http://schemas.microsoft.com/office/drawing/2014/main" id="{D4F21D17-18BF-4F77-8262-385B1E74C936}"/>
              </a:ext>
            </a:extLst>
          </p:cNvPr>
          <p:cNvSpPr/>
          <p:nvPr/>
        </p:nvSpPr>
        <p:spPr>
          <a:xfrm>
            <a:off x="8306969" y="675248"/>
            <a:ext cx="2145321" cy="2753751"/>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4" name="Rectángulo: esquinas redondeadas 23">
            <a:extLst>
              <a:ext uri="{FF2B5EF4-FFF2-40B4-BE49-F238E27FC236}">
                <a16:creationId xmlns:a16="http://schemas.microsoft.com/office/drawing/2014/main" id="{0F97D1D5-3E88-428B-A9AF-A04DA1454B89}"/>
              </a:ext>
            </a:extLst>
          </p:cNvPr>
          <p:cNvSpPr/>
          <p:nvPr/>
        </p:nvSpPr>
        <p:spPr>
          <a:xfrm>
            <a:off x="8315779" y="3784208"/>
            <a:ext cx="2145321" cy="2753751"/>
          </a:xfrm>
          <a:prstGeom prst="round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25" name="Imagen 24">
            <a:extLst>
              <a:ext uri="{FF2B5EF4-FFF2-40B4-BE49-F238E27FC236}">
                <a16:creationId xmlns:a16="http://schemas.microsoft.com/office/drawing/2014/main" id="{3898756E-831D-4C99-9206-A12541D3A017}"/>
              </a:ext>
            </a:extLst>
          </p:cNvPr>
          <p:cNvPicPr>
            <a:picLocks noChangeAspect="1"/>
          </p:cNvPicPr>
          <p:nvPr/>
        </p:nvPicPr>
        <p:blipFill>
          <a:blip r:embed="rId3"/>
          <a:stretch>
            <a:fillRect/>
          </a:stretch>
        </p:blipFill>
        <p:spPr>
          <a:xfrm>
            <a:off x="2122779" y="1922611"/>
            <a:ext cx="1816279" cy="1082367"/>
          </a:xfrm>
          <a:prstGeom prst="rect">
            <a:avLst/>
          </a:prstGeom>
        </p:spPr>
      </p:pic>
      <p:pic>
        <p:nvPicPr>
          <p:cNvPr id="2050" name="Picture 2" descr="https://sanite.es/wp-content/uploads/2013/04/TECNICAS-ACUSTICAS.jpg">
            <a:extLst>
              <a:ext uri="{FF2B5EF4-FFF2-40B4-BE49-F238E27FC236}">
                <a16:creationId xmlns:a16="http://schemas.microsoft.com/office/drawing/2014/main" id="{3C8812F0-C2AC-47B2-98E0-D7FC03F3B9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9477" y="4814664"/>
            <a:ext cx="2025745" cy="15193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anite.es/wp-content/uploads/2013/04/MOE-ULTRASONIDOS-1.png">
            <a:extLst>
              <a:ext uri="{FF2B5EF4-FFF2-40B4-BE49-F238E27FC236}">
                <a16:creationId xmlns:a16="http://schemas.microsoft.com/office/drawing/2014/main" id="{24239607-6AF1-44D5-9D7E-5BB4B36F87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3732" y="1664159"/>
            <a:ext cx="1469414" cy="15992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conductividad electrica madera">
            <a:extLst>
              <a:ext uri="{FF2B5EF4-FFF2-40B4-BE49-F238E27FC236}">
                <a16:creationId xmlns:a16="http://schemas.microsoft.com/office/drawing/2014/main" id="{91E2E0CF-FFF2-4539-BD1F-3499F677B2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24659" y="4814664"/>
            <a:ext cx="1881527" cy="1058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1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5096D11F-A3C7-4ECB-B80A-F5EBD1419ED6}"/>
              </a:ext>
            </a:extLst>
          </p:cNvPr>
          <p:cNvSpPr>
            <a:spLocks noGrp="1"/>
          </p:cNvSpPr>
          <p:nvPr>
            <p:ph type="title"/>
          </p:nvPr>
        </p:nvSpPr>
        <p:spPr>
          <a:xfrm>
            <a:off x="1640156" y="567839"/>
            <a:ext cx="8911687" cy="1280890"/>
          </a:xfrm>
        </p:spPr>
        <p:txBody>
          <a:bodyPr>
            <a:normAutofit/>
          </a:bodyPr>
          <a:lstStyle/>
          <a:p>
            <a:pPr algn="ctr"/>
            <a:r>
              <a:rPr lang="es-EC" sz="5400" dirty="0"/>
              <a:t>DISEÑO</a:t>
            </a:r>
          </a:p>
        </p:txBody>
      </p:sp>
      <p:pic>
        <p:nvPicPr>
          <p:cNvPr id="10" name="Imagen 9">
            <a:extLst>
              <a:ext uri="{FF2B5EF4-FFF2-40B4-BE49-F238E27FC236}">
                <a16:creationId xmlns:a16="http://schemas.microsoft.com/office/drawing/2014/main" id="{DCDA4FCE-D6FE-47E3-8248-917D045E55B1}"/>
              </a:ext>
            </a:extLst>
          </p:cNvPr>
          <p:cNvPicPr>
            <a:picLocks noChangeAspect="1"/>
          </p:cNvPicPr>
          <p:nvPr/>
        </p:nvPicPr>
        <p:blipFill rotWithShape="1">
          <a:blip r:embed="rId3">
            <a:extLst>
              <a:ext uri="{28A0092B-C50C-407E-A947-70E740481C1C}">
                <a14:useLocalDpi xmlns:a14="http://schemas.microsoft.com/office/drawing/2010/main" val="0"/>
              </a:ext>
            </a:extLst>
          </a:blip>
          <a:srcRect t="5855" r="23085" b="12978"/>
          <a:stretch/>
        </p:blipFill>
        <p:spPr>
          <a:xfrm>
            <a:off x="1147890" y="2363370"/>
            <a:ext cx="4766895" cy="3348111"/>
          </a:xfrm>
          <a:prstGeom prst="rect">
            <a:avLst/>
          </a:prstGeom>
          <a:ln>
            <a:solidFill>
              <a:schemeClr val="tx1"/>
            </a:solidFill>
          </a:ln>
        </p:spPr>
      </p:pic>
      <p:pic>
        <p:nvPicPr>
          <p:cNvPr id="3074" name="Picture 2" descr="https://scontent.fuio1-1.fna.fbcdn.net/v/t1.15752-9/48394047_206431610296469_8682642775344152576_n.jpg?_nc_cat=101&amp;_nc_ht=scontent.fuio1-1.fna&amp;oh=81b2678dbc13d50f2f36d29e2644b573&amp;oe=5C98D9AF">
            <a:extLst>
              <a:ext uri="{FF2B5EF4-FFF2-40B4-BE49-F238E27FC236}">
                <a16:creationId xmlns:a16="http://schemas.microsoft.com/office/drawing/2014/main" id="{5457EB13-B989-4508-ADFD-1F0A05FB08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045"/>
          <a:stretch/>
        </p:blipFill>
        <p:spPr bwMode="auto">
          <a:xfrm>
            <a:off x="6446029" y="2363370"/>
            <a:ext cx="4896605" cy="31933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70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91877B4B-95D6-44A5-9844-FFF791B5AE55}"/>
              </a:ext>
            </a:extLst>
          </p:cNvPr>
          <p:cNvSpPr txBox="1">
            <a:spLocks/>
          </p:cNvSpPr>
          <p:nvPr/>
        </p:nvSpPr>
        <p:spPr>
          <a:xfrm>
            <a:off x="1664808" y="627033"/>
            <a:ext cx="7318445" cy="114754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Metodología de Diseño</a:t>
            </a:r>
          </a:p>
        </p:txBody>
      </p:sp>
      <p:graphicFrame>
        <p:nvGraphicFramePr>
          <p:cNvPr id="6" name="Tabla 5">
            <a:extLst>
              <a:ext uri="{FF2B5EF4-FFF2-40B4-BE49-F238E27FC236}">
                <a16:creationId xmlns:a16="http://schemas.microsoft.com/office/drawing/2014/main" id="{EE98E333-3C3E-44EC-A4D1-9EA67EB0C712}"/>
              </a:ext>
            </a:extLst>
          </p:cNvPr>
          <p:cNvGraphicFramePr>
            <a:graphicFrameLocks noGrp="1"/>
          </p:cNvGraphicFramePr>
          <p:nvPr>
            <p:extLst>
              <p:ext uri="{D42A27DB-BD31-4B8C-83A1-F6EECF244321}">
                <p14:modId xmlns:p14="http://schemas.microsoft.com/office/powerpoint/2010/main" val="1965754223"/>
              </p:ext>
            </p:extLst>
          </p:nvPr>
        </p:nvGraphicFramePr>
        <p:xfrm>
          <a:off x="814084" y="1561512"/>
          <a:ext cx="4206899" cy="4332845"/>
        </p:xfrm>
        <a:graphic>
          <a:graphicData uri="http://schemas.openxmlformats.org/drawingml/2006/table">
            <a:tbl>
              <a:tblPr firstRow="1" firstCol="1" bandRow="1">
                <a:tableStyleId>{5C22544A-7EE6-4342-B048-85BDC9FD1C3A}</a:tableStyleId>
              </a:tblPr>
              <a:tblGrid>
                <a:gridCol w="1216693">
                  <a:extLst>
                    <a:ext uri="{9D8B030D-6E8A-4147-A177-3AD203B41FA5}">
                      <a16:colId xmlns:a16="http://schemas.microsoft.com/office/drawing/2014/main" val="4238960840"/>
                    </a:ext>
                  </a:extLst>
                </a:gridCol>
                <a:gridCol w="2990206">
                  <a:extLst>
                    <a:ext uri="{9D8B030D-6E8A-4147-A177-3AD203B41FA5}">
                      <a16:colId xmlns:a16="http://schemas.microsoft.com/office/drawing/2014/main" val="2952330544"/>
                    </a:ext>
                  </a:extLst>
                </a:gridCol>
              </a:tblGrid>
              <a:tr h="362028">
                <a:tc>
                  <a:txBody>
                    <a:bodyPr/>
                    <a:lstStyle/>
                    <a:p>
                      <a:pPr algn="ctr">
                        <a:lnSpc>
                          <a:spcPct val="107000"/>
                        </a:lnSpc>
                        <a:spcAft>
                          <a:spcPts val="0"/>
                        </a:spcAft>
                      </a:pPr>
                      <a:r>
                        <a:rPr lang="es-EC" sz="1200">
                          <a:effectLst/>
                        </a:rPr>
                        <a:t>No.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Requerimientos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08965445"/>
                  </a:ext>
                </a:extLst>
              </a:tr>
              <a:tr h="361125">
                <a:tc>
                  <a:txBody>
                    <a:bodyPr/>
                    <a:lstStyle/>
                    <a:p>
                      <a:pPr algn="ctr">
                        <a:lnSpc>
                          <a:spcPct val="107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Flexibilidad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97911738"/>
                  </a:ext>
                </a:extLst>
              </a:tr>
              <a:tr h="361125">
                <a:tc>
                  <a:txBody>
                    <a:bodyPr/>
                    <a:lstStyle/>
                    <a:p>
                      <a:pPr algn="ctr">
                        <a:lnSpc>
                          <a:spcPct val="107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Fácil funcionamiento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2689549"/>
                  </a:ext>
                </a:extLst>
              </a:tr>
              <a:tr h="361125">
                <a:tc>
                  <a:txBody>
                    <a:bodyPr/>
                    <a:lstStyle/>
                    <a:p>
                      <a:pPr algn="ctr">
                        <a:lnSpc>
                          <a:spcPct val="107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Ergonómico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78831071"/>
                  </a:ext>
                </a:extLst>
              </a:tr>
              <a:tr h="361125">
                <a:tc>
                  <a:txBody>
                    <a:bodyPr/>
                    <a:lstStyle/>
                    <a:p>
                      <a:pPr algn="ctr">
                        <a:lnSpc>
                          <a:spcPct val="107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Confiable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42934092"/>
                  </a:ext>
                </a:extLst>
              </a:tr>
              <a:tr h="361125">
                <a:tc>
                  <a:txBody>
                    <a:bodyPr/>
                    <a:lstStyle/>
                    <a:p>
                      <a:pPr algn="ctr">
                        <a:lnSpc>
                          <a:spcPct val="107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Seguro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70352014"/>
                  </a:ext>
                </a:extLst>
              </a:tr>
              <a:tr h="361125">
                <a:tc>
                  <a:txBody>
                    <a:bodyPr/>
                    <a:lstStyle/>
                    <a:p>
                      <a:pPr algn="ctr">
                        <a:lnSpc>
                          <a:spcPct val="107000"/>
                        </a:lnSpc>
                        <a:spcAft>
                          <a:spcPts val="0"/>
                        </a:spcAft>
                      </a:pPr>
                      <a:r>
                        <a:rPr lang="es-EC" sz="12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Fácil mantenimiento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09960721"/>
                  </a:ext>
                </a:extLst>
              </a:tr>
              <a:tr h="361125">
                <a:tc>
                  <a:txBody>
                    <a:bodyPr/>
                    <a:lstStyle/>
                    <a:p>
                      <a:pPr algn="ctr">
                        <a:lnSpc>
                          <a:spcPct val="107000"/>
                        </a:lnSpc>
                        <a:spcAft>
                          <a:spcPts val="0"/>
                        </a:spcAft>
                      </a:pPr>
                      <a:r>
                        <a:rPr lang="es-EC" sz="12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Modular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95433318"/>
                  </a:ext>
                </a:extLst>
              </a:tr>
              <a:tr h="361125">
                <a:tc>
                  <a:txBody>
                    <a:bodyPr/>
                    <a:lstStyle/>
                    <a:p>
                      <a:pPr algn="ctr">
                        <a:lnSpc>
                          <a:spcPct val="107000"/>
                        </a:lnSpc>
                        <a:spcAft>
                          <a:spcPts val="0"/>
                        </a:spcAft>
                      </a:pPr>
                      <a:r>
                        <a:rPr lang="es-EC" sz="12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Económico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88839727"/>
                  </a:ext>
                </a:extLst>
              </a:tr>
              <a:tr h="720692">
                <a:tc>
                  <a:txBody>
                    <a:bodyPr/>
                    <a:lstStyle/>
                    <a:p>
                      <a:pPr algn="ctr">
                        <a:lnSpc>
                          <a:spcPct val="107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Correcta Sujeción de material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78894536"/>
                  </a:ext>
                </a:extLst>
              </a:tr>
              <a:tr h="361125">
                <a:tc>
                  <a:txBody>
                    <a:bodyPr/>
                    <a:lstStyle/>
                    <a:p>
                      <a:pPr algn="ctr">
                        <a:lnSpc>
                          <a:spcPct val="107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dirty="0">
                          <a:effectLst/>
                        </a:rPr>
                        <a:t>Independiente del Entorno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56278107"/>
                  </a:ext>
                </a:extLst>
              </a:tr>
            </a:tbl>
          </a:graphicData>
        </a:graphic>
      </p:graphicFrame>
      <p:graphicFrame>
        <p:nvGraphicFramePr>
          <p:cNvPr id="7" name="Tabla 6">
            <a:extLst>
              <a:ext uri="{FF2B5EF4-FFF2-40B4-BE49-F238E27FC236}">
                <a16:creationId xmlns:a16="http://schemas.microsoft.com/office/drawing/2014/main" id="{CE0C7806-C7FF-47C6-A11F-25F375C2E1A6}"/>
              </a:ext>
            </a:extLst>
          </p:cNvPr>
          <p:cNvGraphicFramePr>
            <a:graphicFrameLocks noGrp="1"/>
          </p:cNvGraphicFramePr>
          <p:nvPr>
            <p:extLst>
              <p:ext uri="{D42A27DB-BD31-4B8C-83A1-F6EECF244321}">
                <p14:modId xmlns:p14="http://schemas.microsoft.com/office/powerpoint/2010/main" val="1502316335"/>
              </p:ext>
            </p:extLst>
          </p:nvPr>
        </p:nvGraphicFramePr>
        <p:xfrm>
          <a:off x="7419731" y="1561507"/>
          <a:ext cx="4206899" cy="4332850"/>
        </p:xfrm>
        <a:graphic>
          <a:graphicData uri="http://schemas.openxmlformats.org/drawingml/2006/table">
            <a:tbl>
              <a:tblPr firstRow="1" firstCol="1" bandRow="1">
                <a:tableStyleId>{93296810-A885-4BE3-A3E7-6D5BEEA58F35}</a:tableStyleId>
              </a:tblPr>
              <a:tblGrid>
                <a:gridCol w="1226060">
                  <a:extLst>
                    <a:ext uri="{9D8B030D-6E8A-4147-A177-3AD203B41FA5}">
                      <a16:colId xmlns:a16="http://schemas.microsoft.com/office/drawing/2014/main" val="4102749181"/>
                    </a:ext>
                  </a:extLst>
                </a:gridCol>
                <a:gridCol w="2980839">
                  <a:extLst>
                    <a:ext uri="{9D8B030D-6E8A-4147-A177-3AD203B41FA5}">
                      <a16:colId xmlns:a16="http://schemas.microsoft.com/office/drawing/2014/main" val="2341249551"/>
                    </a:ext>
                  </a:extLst>
                </a:gridCol>
              </a:tblGrid>
              <a:tr h="433285">
                <a:tc>
                  <a:txBody>
                    <a:bodyPr/>
                    <a:lstStyle/>
                    <a:p>
                      <a:pPr algn="ctr">
                        <a:lnSpc>
                          <a:spcPct val="107000"/>
                        </a:lnSpc>
                        <a:spcAft>
                          <a:spcPts val="0"/>
                        </a:spcAft>
                      </a:pPr>
                      <a:r>
                        <a:rPr lang="es-EC" sz="1200" dirty="0">
                          <a:effectLst/>
                        </a:rPr>
                        <a:t>No.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Características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32035416"/>
                  </a:ext>
                </a:extLst>
              </a:tr>
              <a:tr h="433285">
                <a:tc>
                  <a:txBody>
                    <a:bodyPr/>
                    <a:lstStyle/>
                    <a:p>
                      <a:pPr algn="ctr">
                        <a:lnSpc>
                          <a:spcPct val="107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Robustez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19720808"/>
                  </a:ext>
                </a:extLst>
              </a:tr>
              <a:tr h="433285">
                <a:tc>
                  <a:txBody>
                    <a:bodyPr/>
                    <a:lstStyle/>
                    <a:p>
                      <a:pPr algn="ctr">
                        <a:lnSpc>
                          <a:spcPct val="107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Material de la Estructura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18027478"/>
                  </a:ext>
                </a:extLst>
              </a:tr>
              <a:tr h="433285">
                <a:tc>
                  <a:txBody>
                    <a:bodyPr/>
                    <a:lstStyle/>
                    <a:p>
                      <a:pPr algn="ctr">
                        <a:lnSpc>
                          <a:spcPct val="107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Dimensionamiento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94574516"/>
                  </a:ext>
                </a:extLst>
              </a:tr>
              <a:tr h="433285">
                <a:tc>
                  <a:txBody>
                    <a:bodyPr/>
                    <a:lstStyle/>
                    <a:p>
                      <a:pPr algn="ctr">
                        <a:lnSpc>
                          <a:spcPct val="107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Mecanismo de Sujeción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295734"/>
                  </a:ext>
                </a:extLst>
              </a:tr>
              <a:tr h="433285">
                <a:tc>
                  <a:txBody>
                    <a:bodyPr/>
                    <a:lstStyle/>
                    <a:p>
                      <a:pPr algn="ctr">
                        <a:lnSpc>
                          <a:spcPct val="107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Mecanismo de Impacto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74058539"/>
                  </a:ext>
                </a:extLst>
              </a:tr>
              <a:tr h="433285">
                <a:tc>
                  <a:txBody>
                    <a:bodyPr/>
                    <a:lstStyle/>
                    <a:p>
                      <a:pPr algn="ctr">
                        <a:lnSpc>
                          <a:spcPct val="107000"/>
                        </a:lnSpc>
                        <a:spcAft>
                          <a:spcPts val="0"/>
                        </a:spcAft>
                      </a:pPr>
                      <a:r>
                        <a:rPr lang="es-EC" sz="12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Adquisición de Aceleración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10969552"/>
                  </a:ext>
                </a:extLst>
              </a:tr>
              <a:tr h="433285">
                <a:tc>
                  <a:txBody>
                    <a:bodyPr/>
                    <a:lstStyle/>
                    <a:p>
                      <a:pPr algn="ctr">
                        <a:lnSpc>
                          <a:spcPct val="107000"/>
                        </a:lnSpc>
                        <a:spcAft>
                          <a:spcPts val="0"/>
                        </a:spcAft>
                      </a:pPr>
                      <a:r>
                        <a:rPr lang="es-EC" sz="12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Procesamiento de Señales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05095796"/>
                  </a:ext>
                </a:extLst>
              </a:tr>
              <a:tr h="433285">
                <a:tc>
                  <a:txBody>
                    <a:bodyPr/>
                    <a:lstStyle/>
                    <a:p>
                      <a:pPr algn="ctr">
                        <a:lnSpc>
                          <a:spcPct val="107000"/>
                        </a:lnSpc>
                        <a:spcAft>
                          <a:spcPts val="0"/>
                        </a:spcAft>
                      </a:pPr>
                      <a:r>
                        <a:rPr lang="es-EC" sz="12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a:effectLst/>
                        </a:rPr>
                        <a:t>Interfaz Humano Máquina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61940082"/>
                  </a:ext>
                </a:extLst>
              </a:tr>
              <a:tr h="433285">
                <a:tc>
                  <a:txBody>
                    <a:bodyPr/>
                    <a:lstStyle/>
                    <a:p>
                      <a:pPr algn="ctr">
                        <a:lnSpc>
                          <a:spcPct val="107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200" dirty="0">
                          <a:effectLst/>
                        </a:rPr>
                        <a:t>Alimentación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64512183"/>
                  </a:ext>
                </a:extLst>
              </a:tr>
            </a:tbl>
          </a:graphicData>
        </a:graphic>
      </p:graphicFrame>
      <p:sp>
        <p:nvSpPr>
          <p:cNvPr id="8" name="Flecha: a la derecha 7">
            <a:extLst>
              <a:ext uri="{FF2B5EF4-FFF2-40B4-BE49-F238E27FC236}">
                <a16:creationId xmlns:a16="http://schemas.microsoft.com/office/drawing/2014/main" id="{8B5B2DC9-3CCD-49D2-A86E-81F4AFB4CA27}"/>
              </a:ext>
            </a:extLst>
          </p:cNvPr>
          <p:cNvSpPr/>
          <p:nvPr/>
        </p:nvSpPr>
        <p:spPr>
          <a:xfrm>
            <a:off x="5444197" y="3727932"/>
            <a:ext cx="1364566" cy="675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a:extLst>
              <a:ext uri="{FF2B5EF4-FFF2-40B4-BE49-F238E27FC236}">
                <a16:creationId xmlns:a16="http://schemas.microsoft.com/office/drawing/2014/main" id="{42C1EC62-5650-4BD4-99FC-EFD41EB92C3D}"/>
              </a:ext>
            </a:extLst>
          </p:cNvPr>
          <p:cNvSpPr txBox="1"/>
          <p:nvPr/>
        </p:nvSpPr>
        <p:spPr>
          <a:xfrm>
            <a:off x="5627077" y="3052689"/>
            <a:ext cx="970671" cy="523220"/>
          </a:xfrm>
          <a:prstGeom prst="rect">
            <a:avLst/>
          </a:prstGeom>
          <a:noFill/>
        </p:spPr>
        <p:txBody>
          <a:bodyPr wrap="square" rtlCol="0">
            <a:spAutoFit/>
          </a:bodyPr>
          <a:lstStyle/>
          <a:p>
            <a:r>
              <a:rPr lang="es-EC" sz="2800" b="1" dirty="0"/>
              <a:t>QFD</a:t>
            </a:r>
          </a:p>
        </p:txBody>
      </p:sp>
    </p:spTree>
    <p:extLst>
      <p:ext uri="{BB962C8B-B14F-4D97-AF65-F5344CB8AC3E}">
        <p14:creationId xmlns:p14="http://schemas.microsoft.com/office/powerpoint/2010/main" val="2486584242"/>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7751</TotalTime>
  <Words>1688</Words>
  <Application>Microsoft Office PowerPoint</Application>
  <PresentationFormat>Panorámica</PresentationFormat>
  <Paragraphs>239</Paragraphs>
  <Slides>45</Slides>
  <Notes>5</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45</vt:i4>
      </vt:variant>
    </vt:vector>
  </HeadingPairs>
  <TitlesOfParts>
    <vt:vector size="51" baseType="lpstr">
      <vt:lpstr>Arial</vt:lpstr>
      <vt:lpstr>Calibri</vt:lpstr>
      <vt:lpstr>Century Gothic</vt:lpstr>
      <vt:lpstr>Wingdings</vt:lpstr>
      <vt:lpstr>Wingdings 3</vt:lpstr>
      <vt:lpstr>Espiral</vt:lpstr>
      <vt:lpstr> “DISEÑO DE UN EQUIPO PARA LA CARACTERIZACIÓN DEL MÓDULO DE ELASTICIDAD EN DIVERSOS MATERIALES ORTOTRÓPICOS”</vt:lpstr>
      <vt:lpstr>INDICE</vt:lpstr>
      <vt:lpstr>Objetivo General</vt:lpstr>
      <vt:lpstr>INTRODUCCIÓN</vt:lpstr>
      <vt:lpstr>Materiales Ortotrópicos </vt:lpstr>
      <vt:lpstr>Caracterización Dinámica </vt:lpstr>
      <vt:lpstr>Ensayos no destructivos </vt:lpstr>
      <vt:lpstr>DISEÑO</vt:lpstr>
      <vt:lpstr>Presentación de PowerPoint</vt:lpstr>
      <vt:lpstr>Presentación de PowerPoint</vt:lpstr>
      <vt:lpstr>Componente Mecánico</vt:lpstr>
      <vt:lpstr>Componente Mecánico</vt:lpstr>
      <vt:lpstr>Componente Mecánico</vt:lpstr>
      <vt:lpstr>Componente Mecánico</vt:lpstr>
      <vt:lpstr>Componente Electrónico</vt:lpstr>
      <vt:lpstr>Componente Electrónico</vt:lpstr>
      <vt:lpstr>Componente Electrónico</vt:lpstr>
      <vt:lpstr>Componente Electrónico</vt:lpstr>
      <vt:lpstr>Componente de Control</vt:lpstr>
      <vt:lpstr>Presentación de PowerPoint</vt:lpstr>
      <vt:lpstr>Presentación de PowerPoint</vt:lpstr>
      <vt:lpstr>Presentación de PowerPoint</vt:lpstr>
      <vt:lpstr>Presentación de PowerPoint</vt:lpstr>
      <vt:lpstr>Presentación de PowerPoint</vt:lpstr>
      <vt:lpstr>Metodología de experimentación</vt:lpstr>
      <vt:lpstr>Parámetros de experimentación</vt:lpstr>
      <vt:lpstr>Parámetros de experimentación</vt:lpstr>
      <vt:lpstr>Calculo de Frecuencia Natural del Fenómeno</vt:lpstr>
      <vt:lpstr>Calculo del Modulo de Elasticidad dinámico</vt:lpstr>
      <vt:lpstr>Presentación de PowerPoint</vt:lpstr>
      <vt:lpstr>Presentación de PowerPoint</vt:lpstr>
      <vt:lpstr>Madera de Chonta</vt:lpstr>
      <vt:lpstr>Madera de Chonta</vt:lpstr>
      <vt:lpstr>Resultados obtenidos</vt:lpstr>
      <vt:lpstr>Madera de Bambú</vt:lpstr>
      <vt:lpstr>Madera de Bambú</vt:lpstr>
      <vt:lpstr>Madera de Bambú</vt:lpstr>
      <vt:lpstr>Resultados obtenidos</vt:lpstr>
      <vt:lpstr>CONCLUSIONES</vt:lpstr>
      <vt:lpstr>CONCLUSIONES</vt:lpstr>
      <vt:lpstr>CONCLUSIONES</vt:lpstr>
      <vt:lpstr>RECOMENDACIONES</vt:lpstr>
      <vt:lpstr>RECOMENDACIONES</vt:lpstr>
      <vt:lpstr>TRABAJOS FUTUROS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UN EQUIPO PARA LA PRODUCCIÓN DE MICROFIBRAS A TRAVÉS DE LA TÉCNICA DE MELT ELECTROSPINNING MEDIANTE UN EXTRUSOR DE HUSILLO”</dc:title>
  <dc:creator>Yesenia Cantuña</dc:creator>
  <cp:lastModifiedBy>user</cp:lastModifiedBy>
  <cp:revision>80</cp:revision>
  <dcterms:created xsi:type="dcterms:W3CDTF">2018-09-05T03:42:37Z</dcterms:created>
  <dcterms:modified xsi:type="dcterms:W3CDTF">2019-01-10T16:13:11Z</dcterms:modified>
</cp:coreProperties>
</file>