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29" r:id="rId2"/>
    <p:sldId id="312" r:id="rId3"/>
    <p:sldId id="314" r:id="rId4"/>
    <p:sldId id="330" r:id="rId5"/>
    <p:sldId id="315" r:id="rId6"/>
    <p:sldId id="316" r:id="rId7"/>
    <p:sldId id="317" r:id="rId8"/>
    <p:sldId id="319" r:id="rId9"/>
    <p:sldId id="256" r:id="rId10"/>
    <p:sldId id="257" r:id="rId11"/>
    <p:sldId id="258" r:id="rId12"/>
    <p:sldId id="292" r:id="rId13"/>
    <p:sldId id="259" r:id="rId14"/>
    <p:sldId id="265" r:id="rId15"/>
    <p:sldId id="331" r:id="rId16"/>
    <p:sldId id="332" r:id="rId17"/>
    <p:sldId id="333" r:id="rId18"/>
    <p:sldId id="334" r:id="rId19"/>
    <p:sldId id="335" r:id="rId20"/>
    <p:sldId id="336" r:id="rId21"/>
    <p:sldId id="337" r:id="rId22"/>
    <p:sldId id="338" r:id="rId23"/>
    <p:sldId id="339" r:id="rId24"/>
    <p:sldId id="340" r:id="rId25"/>
    <p:sldId id="341" r:id="rId26"/>
    <p:sldId id="327" r:id="rId27"/>
    <p:sldId id="328" r:id="rId28"/>
    <p:sldId id="302" r:id="rId29"/>
    <p:sldId id="308" r:id="rId30"/>
    <p:sldId id="309" r:id="rId31"/>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sorterViewPr>
    <p:cViewPr>
      <p:scale>
        <a:sx n="100" d="100"/>
        <a:sy n="100" d="100"/>
      </p:scale>
      <p:origin x="0" y="-37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A2BBB256-DFB5-44B7-849E-6BF9AFFE0D16}" type="datetimeFigureOut">
              <a:rPr lang="es-EC" smtClean="0"/>
              <a:t>4/1/2019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408493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2BBB256-DFB5-44B7-849E-6BF9AFFE0D16}" type="datetimeFigureOut">
              <a:rPr lang="es-EC" smtClean="0"/>
              <a:t>4/1/2019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275711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2BBB256-DFB5-44B7-849E-6BF9AFFE0D16}" type="datetimeFigureOut">
              <a:rPr lang="es-EC" smtClean="0"/>
              <a:t>4/1/2019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3662823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A2BBB256-DFB5-44B7-849E-6BF9AFFE0D16}" type="datetimeFigureOut">
              <a:rPr lang="es-EC" smtClean="0"/>
              <a:t>4/1/2019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227358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A2BBB256-DFB5-44B7-849E-6BF9AFFE0D16}" type="datetimeFigureOut">
              <a:rPr lang="es-EC" smtClean="0"/>
              <a:t>4/1/2019</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330340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A2BBB256-DFB5-44B7-849E-6BF9AFFE0D16}" type="datetimeFigureOut">
              <a:rPr lang="es-EC" smtClean="0"/>
              <a:t>4/1/2019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869574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A2BBB256-DFB5-44B7-849E-6BF9AFFE0D16}" type="datetimeFigureOut">
              <a:rPr lang="es-EC" smtClean="0"/>
              <a:t>4/1/2019</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295246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A2BBB256-DFB5-44B7-849E-6BF9AFFE0D16}" type="datetimeFigureOut">
              <a:rPr lang="es-EC" smtClean="0"/>
              <a:t>4/1/2019</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37558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BBB256-DFB5-44B7-849E-6BF9AFFE0D16}" type="datetimeFigureOut">
              <a:rPr lang="es-EC" smtClean="0"/>
              <a:t>4/1/2019</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296058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2BBB256-DFB5-44B7-849E-6BF9AFFE0D16}" type="datetimeFigureOut">
              <a:rPr lang="es-EC" smtClean="0"/>
              <a:t>4/1/2019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122270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A2BBB256-DFB5-44B7-849E-6BF9AFFE0D16}" type="datetimeFigureOut">
              <a:rPr lang="es-EC" smtClean="0"/>
              <a:t>4/1/2019</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DBCA4EF-A0E4-4E17-B76C-C4FC8B250D7C}" type="slidenum">
              <a:rPr lang="es-EC" smtClean="0"/>
              <a:t>‹Nº›</a:t>
            </a:fld>
            <a:endParaRPr lang="es-EC"/>
          </a:p>
        </p:txBody>
      </p:sp>
    </p:spTree>
    <p:extLst>
      <p:ext uri="{BB962C8B-B14F-4D97-AF65-F5344CB8AC3E}">
        <p14:creationId xmlns:p14="http://schemas.microsoft.com/office/powerpoint/2010/main" val="397754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BB256-DFB5-44B7-849E-6BF9AFFE0D16}" type="datetimeFigureOut">
              <a:rPr lang="es-EC" smtClean="0"/>
              <a:t>4/1/2019</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CA4EF-A0E4-4E17-B76C-C4FC8B250D7C}" type="slidenum">
              <a:rPr lang="es-EC" smtClean="0"/>
              <a:t>‹Nº›</a:t>
            </a:fld>
            <a:endParaRPr lang="es-EC"/>
          </a:p>
        </p:txBody>
      </p:sp>
    </p:spTree>
    <p:extLst>
      <p:ext uri="{BB962C8B-B14F-4D97-AF65-F5344CB8AC3E}">
        <p14:creationId xmlns:p14="http://schemas.microsoft.com/office/powerpoint/2010/main" val="27572697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8545"/>
            <a:ext cx="1847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es-EC" sz="200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307" y="228600"/>
            <a:ext cx="5027551" cy="6498772"/>
          </a:xfrm>
          <a:prstGeom prst="rect">
            <a:avLst/>
          </a:prstGeom>
        </p:spPr>
      </p:pic>
    </p:spTree>
    <p:extLst>
      <p:ext uri="{BB962C8B-B14F-4D97-AF65-F5344CB8AC3E}">
        <p14:creationId xmlns:p14="http://schemas.microsoft.com/office/powerpoint/2010/main" val="1114146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93297" y="365125"/>
            <a:ext cx="6179128" cy="738001"/>
          </a:xfrm>
        </p:spPr>
        <p:txBody>
          <a:bodyPr>
            <a:noAutofit/>
          </a:bodyPr>
          <a:lstStyle/>
          <a:p>
            <a:r>
              <a:rPr lang="es-EC" sz="3600" i="1" dirty="0" smtClean="0"/>
              <a:t/>
            </a:r>
            <a:br>
              <a:rPr lang="es-EC" sz="3600" i="1" dirty="0" smtClean="0"/>
            </a:br>
            <a:endParaRPr lang="es-EC" sz="3600" i="1" dirty="0"/>
          </a:p>
        </p:txBody>
      </p:sp>
      <p:sp>
        <p:nvSpPr>
          <p:cNvPr id="3" name="Marcador de contenido 2"/>
          <p:cNvSpPr>
            <a:spLocks noGrp="1"/>
          </p:cNvSpPr>
          <p:nvPr>
            <p:ph idx="1"/>
          </p:nvPr>
        </p:nvSpPr>
        <p:spPr>
          <a:xfrm>
            <a:off x="3953815" y="255630"/>
            <a:ext cx="6546956" cy="847496"/>
          </a:xfrm>
        </p:spPr>
        <p:txBody>
          <a:bodyPr>
            <a:normAutofit/>
          </a:bodyPr>
          <a:lstStyle/>
          <a:p>
            <a:pPr marL="0" indent="0" algn="just">
              <a:buNone/>
            </a:pPr>
            <a:r>
              <a:rPr lang="es-EC" sz="2400" b="1" i="1" dirty="0" smtClean="0">
                <a:latin typeface="Arial" panose="020B0604020202020204" pitchFamily="34" charset="0"/>
                <a:cs typeface="Arial" panose="020B0604020202020204" pitchFamily="34" charset="0"/>
              </a:rPr>
              <a:t>Localización de la Asociación:</a:t>
            </a: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51" y="242780"/>
            <a:ext cx="3034487" cy="7837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3"/>
          <a:srcRect l="29886" t="20794" r="28409" b="10486"/>
          <a:stretch/>
        </p:blipFill>
        <p:spPr>
          <a:xfrm>
            <a:off x="3323817" y="734125"/>
            <a:ext cx="6348608" cy="5881543"/>
          </a:xfrm>
          <a:prstGeom prst="rect">
            <a:avLst/>
          </a:prstGeom>
        </p:spPr>
      </p:pic>
    </p:spTree>
    <p:extLst>
      <p:ext uri="{BB962C8B-B14F-4D97-AF65-F5344CB8AC3E}">
        <p14:creationId xmlns:p14="http://schemas.microsoft.com/office/powerpoint/2010/main" val="41369256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6964" y="365126"/>
            <a:ext cx="8237000" cy="576984"/>
          </a:xfrm>
        </p:spPr>
        <p:txBody>
          <a:bodyPr>
            <a:normAutofit fontScale="90000"/>
          </a:bodyPr>
          <a:lstStyle/>
          <a:p>
            <a:r>
              <a:rPr lang="es-EC" b="1" i="1" dirty="0" smtClean="0"/>
              <a:t/>
            </a:r>
            <a:br>
              <a:rPr lang="es-EC" b="1" i="1" dirty="0" smtClean="0"/>
            </a:br>
            <a:r>
              <a:rPr lang="es-EC" sz="2700" b="1" i="1" dirty="0" smtClean="0">
                <a:latin typeface="Arial" panose="020B0604020202020204" pitchFamily="34" charset="0"/>
                <a:cs typeface="Arial" panose="020B0604020202020204" pitchFamily="34" charset="0"/>
              </a:rPr>
              <a:t>Datos generales de las actividades de la Asociación</a:t>
            </a:r>
            <a:r>
              <a:rPr lang="es-EC" b="1" i="1" dirty="0" smtClean="0"/>
              <a:t/>
            </a:r>
            <a:br>
              <a:rPr lang="es-EC" b="1" i="1" dirty="0" smtClean="0"/>
            </a:br>
            <a:endParaRPr lang="es-EC" dirty="0"/>
          </a:p>
        </p:txBody>
      </p:sp>
      <p:sp>
        <p:nvSpPr>
          <p:cNvPr id="3" name="Marcador de contenido 2"/>
          <p:cNvSpPr>
            <a:spLocks noGrp="1"/>
          </p:cNvSpPr>
          <p:nvPr>
            <p:ph idx="1"/>
          </p:nvPr>
        </p:nvSpPr>
        <p:spPr>
          <a:xfrm>
            <a:off x="138547" y="1399308"/>
            <a:ext cx="8477420" cy="4666641"/>
          </a:xfrm>
        </p:spPr>
        <p:txBody>
          <a:bodyPr>
            <a:noAutofit/>
          </a:bodyPr>
          <a:lstStyle/>
          <a:p>
            <a:pPr marL="0" lvl="0" indent="0" algn="just">
              <a:buNone/>
            </a:pPr>
            <a:r>
              <a:rPr lang="es-EC" sz="2000" b="1" dirty="0" smtClean="0">
                <a:latin typeface="Arial" panose="020B0604020202020204" pitchFamily="34" charset="0"/>
                <a:cs typeface="Arial" panose="020B0604020202020204" pitchFamily="34" charset="0"/>
              </a:rPr>
              <a:t>Productos</a:t>
            </a:r>
            <a:r>
              <a:rPr lang="es-EC" sz="2000" dirty="0" smtClean="0">
                <a:latin typeface="Arial" panose="020B0604020202020204" pitchFamily="34" charset="0"/>
                <a:cs typeface="Arial" panose="020B0604020202020204" pitchFamily="34" charset="0"/>
              </a:rPr>
              <a:t>: Se </a:t>
            </a:r>
            <a:r>
              <a:rPr lang="es-EC" sz="2000" dirty="0">
                <a:latin typeface="Arial" panose="020B0604020202020204" pitchFamily="34" charset="0"/>
                <a:cs typeface="Arial" panose="020B0604020202020204" pitchFamily="34" charset="0"/>
              </a:rPr>
              <a:t>elaboran panela granulada con certificación orgánica, y en ocasiones panela de bloque (atado o banco) y miel de panela</a:t>
            </a:r>
            <a:r>
              <a:rPr lang="es-EC" sz="2000" dirty="0" smtClean="0">
                <a:latin typeface="Arial" panose="020B0604020202020204" pitchFamily="34" charset="0"/>
                <a:cs typeface="Arial" panose="020B0604020202020204" pitchFamily="34" charset="0"/>
              </a:rPr>
              <a:t>. </a:t>
            </a:r>
            <a:endParaRPr lang="es-EC" sz="2000" dirty="0">
              <a:latin typeface="Arial" panose="020B0604020202020204" pitchFamily="34" charset="0"/>
              <a:cs typeface="Arial" panose="020B0604020202020204" pitchFamily="34" charset="0"/>
            </a:endParaRPr>
          </a:p>
          <a:p>
            <a:pPr marL="0" indent="0" algn="just">
              <a:buNone/>
            </a:pPr>
            <a:r>
              <a:rPr lang="es-EC" sz="2000" b="1" dirty="0" smtClean="0">
                <a:latin typeface="Arial" panose="020B0604020202020204" pitchFamily="34" charset="0"/>
                <a:cs typeface="Arial" panose="020B0604020202020204" pitchFamily="34" charset="0"/>
              </a:rPr>
              <a:t>Capacidad </a:t>
            </a:r>
            <a:r>
              <a:rPr lang="es-EC" sz="2000" b="1" dirty="0">
                <a:latin typeface="Arial" panose="020B0604020202020204" pitchFamily="34" charset="0"/>
                <a:cs typeface="Arial" panose="020B0604020202020204" pitchFamily="34" charset="0"/>
              </a:rPr>
              <a:t>de </a:t>
            </a:r>
            <a:r>
              <a:rPr lang="es-EC" sz="2000" b="1" dirty="0" smtClean="0">
                <a:latin typeface="Arial" panose="020B0604020202020204" pitchFamily="34" charset="0"/>
                <a:cs typeface="Arial" panose="020B0604020202020204" pitchFamily="34" charset="0"/>
              </a:rPr>
              <a:t>producción</a:t>
            </a:r>
            <a:r>
              <a:rPr lang="es-EC" sz="2000" dirty="0" smtClean="0">
                <a:latin typeface="Arial" panose="020B0604020202020204" pitchFamily="34" charset="0"/>
                <a:cs typeface="Arial" panose="020B0604020202020204" pitchFamily="34" charset="0"/>
              </a:rPr>
              <a:t>: En </a:t>
            </a:r>
            <a:r>
              <a:rPr lang="es-EC" sz="2000" dirty="0">
                <a:latin typeface="Arial" panose="020B0604020202020204" pitchFamily="34" charset="0"/>
                <a:cs typeface="Arial" panose="020B0604020202020204" pitchFamily="34" charset="0"/>
              </a:rPr>
              <a:t>promedio los rendimientos en el 2017 fueron: por cada tonelada de caña se obtiene 540 litros de jugo y de esto 2,8 </a:t>
            </a:r>
            <a:r>
              <a:rPr lang="es-EC" sz="2000" dirty="0" err="1">
                <a:latin typeface="Arial" panose="020B0604020202020204" pitchFamily="34" charset="0"/>
                <a:cs typeface="Arial" panose="020B0604020202020204" pitchFamily="34" charset="0"/>
              </a:rPr>
              <a:t>qq</a:t>
            </a:r>
            <a:r>
              <a:rPr lang="es-EC" sz="2000" dirty="0">
                <a:latin typeface="Arial" panose="020B0604020202020204" pitchFamily="34" charset="0"/>
                <a:cs typeface="Arial" panose="020B0604020202020204" pitchFamily="34" charset="0"/>
              </a:rPr>
              <a:t> de panela granulada (127,26 kg). En una hectárea al año se produce un promedio de 120 quintales, lo que la asociación con 135 hectáreas tiene una capacidad de producción de 15 000 quintales aproximadamente.</a:t>
            </a:r>
          </a:p>
          <a:p>
            <a:pPr marL="0" indent="0" algn="just">
              <a:buNone/>
            </a:pPr>
            <a:r>
              <a:rPr lang="es-EC" sz="2000" b="1" dirty="0" smtClean="0">
                <a:latin typeface="Arial" panose="020B0604020202020204" pitchFamily="34" charset="0"/>
                <a:cs typeface="Arial" panose="020B0604020202020204" pitchFamily="34" charset="0"/>
              </a:rPr>
              <a:t>Número </a:t>
            </a:r>
            <a:r>
              <a:rPr lang="es-EC" sz="2000" b="1" dirty="0">
                <a:latin typeface="Arial" panose="020B0604020202020204" pitchFamily="34" charset="0"/>
                <a:cs typeface="Arial" panose="020B0604020202020204" pitchFamily="34" charset="0"/>
              </a:rPr>
              <a:t>de </a:t>
            </a:r>
            <a:r>
              <a:rPr lang="es-EC" sz="2000" b="1" dirty="0" smtClean="0">
                <a:latin typeface="Arial" panose="020B0604020202020204" pitchFamily="34" charset="0"/>
                <a:cs typeface="Arial" panose="020B0604020202020204" pitchFamily="34" charset="0"/>
              </a:rPr>
              <a:t>empleados</a:t>
            </a:r>
            <a:r>
              <a:rPr lang="es-EC" sz="2000" dirty="0" smtClean="0">
                <a:latin typeface="Arial" panose="020B0604020202020204" pitchFamily="34" charset="0"/>
                <a:cs typeface="Arial" panose="020B0604020202020204" pitchFamily="34" charset="0"/>
              </a:rPr>
              <a:t>: En </a:t>
            </a:r>
            <a:r>
              <a:rPr lang="es-EC" sz="2000" dirty="0">
                <a:latin typeface="Arial" panose="020B0604020202020204" pitchFamily="34" charset="0"/>
                <a:cs typeface="Arial" panose="020B0604020202020204" pitchFamily="34" charset="0"/>
              </a:rPr>
              <a:t>las unidades paneleras trabajan miembros de la familia, esposa, esposo, hijos, algunas veces se contrata mano de obra ocasional.  </a:t>
            </a:r>
            <a:r>
              <a:rPr lang="es-EC" sz="2000" dirty="0" smtClean="0">
                <a:latin typeface="Arial" panose="020B0604020202020204" pitchFamily="34" charset="0"/>
                <a:cs typeface="Arial" panose="020B0604020202020204" pitchFamily="34" charset="0"/>
              </a:rPr>
              <a:t>En </a:t>
            </a:r>
            <a:r>
              <a:rPr lang="es-EC" sz="2000" dirty="0">
                <a:latin typeface="Arial" panose="020B0604020202020204" pitchFamily="34" charset="0"/>
                <a:cs typeface="Arial" panose="020B0604020202020204" pitchFamily="34" charset="0"/>
              </a:rPr>
              <a:t>una unidad panelera trabajan un promedio de tres </a:t>
            </a:r>
            <a:r>
              <a:rPr lang="es-EC" sz="2000" dirty="0" smtClean="0">
                <a:latin typeface="Arial" panose="020B0604020202020204" pitchFamily="34" charset="0"/>
                <a:cs typeface="Arial" panose="020B0604020202020204" pitchFamily="34" charset="0"/>
              </a:rPr>
              <a:t>personas.</a:t>
            </a:r>
          </a:p>
        </p:txBody>
      </p:sp>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atado de panel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7270" y="1103126"/>
            <a:ext cx="2613383" cy="15120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miel de pane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7271" y="2615155"/>
            <a:ext cx="2624124" cy="1750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433" y="4729941"/>
            <a:ext cx="3389220" cy="179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73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2478" y="1439259"/>
            <a:ext cx="8327883" cy="3132741"/>
          </a:xfrm>
        </p:spPr>
        <p:txBody>
          <a:bodyPr>
            <a:normAutofit/>
          </a:bodyPr>
          <a:lstStyle/>
          <a:p>
            <a:pPr marL="0" indent="0" algn="just">
              <a:buNone/>
            </a:pPr>
            <a:r>
              <a:rPr lang="es-EC" sz="2000" b="1" dirty="0">
                <a:latin typeface="Arial" panose="020B0604020202020204" pitchFamily="34" charset="0"/>
                <a:cs typeface="Arial" panose="020B0604020202020204" pitchFamily="34" charset="0"/>
              </a:rPr>
              <a:t>Ingresos y utilidades anuales</a:t>
            </a:r>
            <a:r>
              <a:rPr lang="es-EC" sz="2000" dirty="0">
                <a:latin typeface="Arial" panose="020B0604020202020204" pitchFamily="34" charset="0"/>
                <a:cs typeface="Arial" panose="020B0604020202020204" pitchFamily="34" charset="0"/>
              </a:rPr>
              <a:t>: Los ingresos para el 2017 están en los 500 dólares por hectárea de caña mensual y 6000 dólares anuales.</a:t>
            </a:r>
          </a:p>
          <a:p>
            <a:pPr marL="0" indent="0" algn="just">
              <a:buNone/>
            </a:pPr>
            <a:r>
              <a:rPr lang="es-EC" sz="2000" b="1" dirty="0">
                <a:latin typeface="Arial" panose="020B0604020202020204" pitchFamily="34" charset="0"/>
                <a:cs typeface="Arial" panose="020B0604020202020204" pitchFamily="34" charset="0"/>
              </a:rPr>
              <a:t>Clientes: </a:t>
            </a:r>
            <a:r>
              <a:rPr lang="es-EC" sz="2000" dirty="0">
                <a:latin typeface="Arial" panose="020B0604020202020204" pitchFamily="34" charset="0"/>
                <a:cs typeface="Arial" panose="020B0604020202020204" pitchFamily="34" charset="0"/>
              </a:rPr>
              <a:t>El cliente principal es Maquita, quien compra el 80% de la panela producida de los cuales el 100% es exportado, aisladamente vende a los mercados locales.  También producen panela para consumo interno y alimentación del ganado.</a:t>
            </a:r>
          </a:p>
          <a:p>
            <a:pPr marL="0" indent="0" algn="just">
              <a:buNone/>
            </a:pPr>
            <a:r>
              <a:rPr lang="es-EC" sz="2000" dirty="0">
                <a:latin typeface="Arial" panose="020B0604020202020204" pitchFamily="34" charset="0"/>
                <a:cs typeface="Arial" panose="020B0604020202020204" pitchFamily="34" charset="0"/>
              </a:rPr>
              <a:t>Para garantizar la comercialización se firma un convenio entre la Asociación Flor de caña y La Fundación Maquita, en contratos de 6 meses los mismos que son renovados, de esta forma se viene trabajando por más de 8 años.</a:t>
            </a:r>
          </a:p>
          <a:p>
            <a:endParaRPr lang="es-EC"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cultivo de caÃ±a ecuador (ha)"/>
          <p:cNvPicPr>
            <a:picLocks noChangeAspect="1" noChangeArrowheads="1"/>
          </p:cNvPicPr>
          <p:nvPr/>
        </p:nvPicPr>
        <p:blipFill rotWithShape="1">
          <a:blip r:embed="rId3">
            <a:extLst>
              <a:ext uri="{28A0092B-C50C-407E-A947-70E740481C1C}">
                <a14:useLocalDpi xmlns:a14="http://schemas.microsoft.com/office/drawing/2010/main" val="0"/>
              </a:ext>
            </a:extLst>
          </a:blip>
          <a:srcRect l="26962" t="1" b="174"/>
          <a:stretch/>
        </p:blipFill>
        <p:spPr bwMode="auto">
          <a:xfrm>
            <a:off x="8680361" y="1103126"/>
            <a:ext cx="3150986" cy="21533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maquita ecuad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146" y="4360236"/>
            <a:ext cx="5056083" cy="17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236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19539" y="388618"/>
            <a:ext cx="8750788" cy="564420"/>
          </a:xfrm>
        </p:spPr>
        <p:txBody>
          <a:bodyPr>
            <a:normAutofit fontScale="90000"/>
          </a:bodyPr>
          <a:lstStyle/>
          <a:p>
            <a:pPr algn="ctr"/>
            <a:r>
              <a:rPr lang="es-EC" b="1" dirty="0" smtClean="0"/>
              <a:t/>
            </a:r>
            <a:br>
              <a:rPr lang="es-EC" b="1" dirty="0" smtClean="0"/>
            </a:br>
            <a:r>
              <a:rPr lang="es-EC" sz="3100" b="1" i="1" dirty="0" smtClean="0">
                <a:latin typeface="Arial" panose="020B0604020202020204" pitchFamily="34" charset="0"/>
                <a:cs typeface="Arial" panose="020B0604020202020204" pitchFamily="34" charset="0"/>
              </a:rPr>
              <a:t>Metodología de investigación, recolección y procesamiento de la información</a:t>
            </a:r>
            <a:r>
              <a:rPr lang="es-EC" dirty="0" smtClean="0"/>
              <a:t/>
            </a:r>
            <a:br>
              <a:rPr lang="es-EC" dirty="0" smtClean="0"/>
            </a:br>
            <a:endParaRPr lang="es-EC" dirty="0"/>
          </a:p>
        </p:txBody>
      </p:sp>
      <p:sp>
        <p:nvSpPr>
          <p:cNvPr id="3" name="Marcador de contenido 2"/>
          <p:cNvSpPr>
            <a:spLocks noGrp="1"/>
          </p:cNvSpPr>
          <p:nvPr>
            <p:ph idx="1"/>
          </p:nvPr>
        </p:nvSpPr>
        <p:spPr>
          <a:xfrm>
            <a:off x="352477" y="1343891"/>
            <a:ext cx="11507014" cy="5070764"/>
          </a:xfrm>
        </p:spPr>
        <p:txBody>
          <a:bodyPr>
            <a:normAutofit/>
          </a:bodyPr>
          <a:lstStyle/>
          <a:p>
            <a:pPr marL="0" indent="0">
              <a:buNone/>
            </a:pPr>
            <a:r>
              <a:rPr lang="es-EC" sz="2200" b="1" dirty="0" smtClean="0">
                <a:latin typeface="Arial" panose="020B0604020202020204" pitchFamily="34" charset="0"/>
                <a:cs typeface="Arial" panose="020B0604020202020204" pitchFamily="34" charset="0"/>
              </a:rPr>
              <a:t>Tipo </a:t>
            </a:r>
            <a:r>
              <a:rPr lang="es-EC" sz="2200" b="1" dirty="0">
                <a:latin typeface="Arial" panose="020B0604020202020204" pitchFamily="34" charset="0"/>
                <a:cs typeface="Arial" panose="020B0604020202020204" pitchFamily="34" charset="0"/>
              </a:rPr>
              <a:t>y nivel de la Investigación </a:t>
            </a:r>
          </a:p>
          <a:p>
            <a:pPr marL="0" indent="0">
              <a:buNone/>
            </a:pPr>
            <a:r>
              <a:rPr lang="es-EC" sz="2200" b="1" u="sng" dirty="0">
                <a:latin typeface="Arial" panose="020B0604020202020204" pitchFamily="34" charset="0"/>
                <a:cs typeface="Arial" panose="020B0604020202020204" pitchFamily="34" charset="0"/>
              </a:rPr>
              <a:t>Tipo: </a:t>
            </a:r>
            <a:r>
              <a:rPr lang="es-EC" sz="2200" dirty="0">
                <a:latin typeface="Arial" panose="020B0604020202020204" pitchFamily="34" charset="0"/>
                <a:cs typeface="Arial" panose="020B0604020202020204" pitchFamily="34" charset="0"/>
              </a:rPr>
              <a:t>Investigación cuantitativa y cualitativa aplicada</a:t>
            </a:r>
          </a:p>
          <a:p>
            <a:pPr marL="0" indent="0">
              <a:buNone/>
            </a:pPr>
            <a:r>
              <a:rPr lang="es-EC" sz="2200" b="1" u="sng" dirty="0">
                <a:latin typeface="Arial" panose="020B0604020202020204" pitchFamily="34" charset="0"/>
                <a:cs typeface="Arial" panose="020B0604020202020204" pitchFamily="34" charset="0"/>
              </a:rPr>
              <a:t>Nivel: </a:t>
            </a:r>
            <a:r>
              <a:rPr lang="es-EC" sz="2200" dirty="0">
                <a:latin typeface="Arial" panose="020B0604020202020204" pitchFamily="34" charset="0"/>
                <a:cs typeface="Arial" panose="020B0604020202020204" pitchFamily="34" charset="0"/>
              </a:rPr>
              <a:t>Exploratoria , Descriptiva y </a:t>
            </a:r>
            <a:r>
              <a:rPr lang="es-EC" sz="2200" dirty="0" smtClean="0">
                <a:latin typeface="Arial" panose="020B0604020202020204" pitchFamily="34" charset="0"/>
                <a:cs typeface="Arial" panose="020B0604020202020204" pitchFamily="34" charset="0"/>
              </a:rPr>
              <a:t>Bibliográfico </a:t>
            </a:r>
            <a:r>
              <a:rPr lang="es-EC" sz="2200" dirty="0">
                <a:latin typeface="Arial" panose="020B0604020202020204" pitchFamily="34" charset="0"/>
                <a:cs typeface="Arial" panose="020B0604020202020204" pitchFamily="34" charset="0"/>
              </a:rPr>
              <a:t>Documental</a:t>
            </a:r>
          </a:p>
          <a:p>
            <a:pPr marL="0" indent="0">
              <a:buNone/>
            </a:pPr>
            <a:r>
              <a:rPr lang="es-EC" sz="2200" b="1" dirty="0" smtClean="0">
                <a:latin typeface="Arial" panose="020B0604020202020204" pitchFamily="34" charset="0"/>
                <a:cs typeface="Arial" panose="020B0604020202020204" pitchFamily="34" charset="0"/>
              </a:rPr>
              <a:t>Método </a:t>
            </a:r>
            <a:r>
              <a:rPr lang="es-EC" sz="2200" b="1" dirty="0">
                <a:latin typeface="Arial" panose="020B0604020202020204" pitchFamily="34" charset="0"/>
                <a:cs typeface="Arial" panose="020B0604020202020204" pitchFamily="34" charset="0"/>
              </a:rPr>
              <a:t>y diseño de la investigación</a:t>
            </a:r>
          </a:p>
          <a:p>
            <a:pPr marL="0" indent="0">
              <a:buNone/>
            </a:pPr>
            <a:r>
              <a:rPr lang="es-EC" sz="2200" b="1" u="sng" dirty="0" smtClean="0">
                <a:latin typeface="Arial" panose="020B0604020202020204" pitchFamily="34" charset="0"/>
                <a:cs typeface="Arial" panose="020B0604020202020204" pitchFamily="34" charset="0"/>
              </a:rPr>
              <a:t>Método</a:t>
            </a:r>
            <a:r>
              <a:rPr lang="es-EC" sz="2200" b="1" dirty="0" smtClean="0">
                <a:latin typeface="Arial" panose="020B0604020202020204" pitchFamily="34" charset="0"/>
                <a:cs typeface="Arial" panose="020B0604020202020204" pitchFamily="34" charset="0"/>
              </a:rPr>
              <a:t>: </a:t>
            </a:r>
            <a:r>
              <a:rPr lang="es-EC" sz="2200" dirty="0" smtClean="0">
                <a:latin typeface="Arial" panose="020B0604020202020204" pitchFamily="34" charset="0"/>
                <a:cs typeface="Arial" panose="020B0604020202020204" pitchFamily="34" charset="0"/>
              </a:rPr>
              <a:t>Deductivo </a:t>
            </a:r>
            <a:r>
              <a:rPr lang="es-EC" sz="2200" dirty="0">
                <a:latin typeface="Arial" panose="020B0604020202020204" pitchFamily="34" charset="0"/>
                <a:cs typeface="Arial" panose="020B0604020202020204" pitchFamily="34" charset="0"/>
              </a:rPr>
              <a:t>e Inductivo: analítico y sintético.</a:t>
            </a:r>
          </a:p>
          <a:p>
            <a:pPr marL="0" indent="0">
              <a:buNone/>
            </a:pPr>
            <a:r>
              <a:rPr lang="es-EC" sz="2200" b="1" u="sng" dirty="0">
                <a:latin typeface="Arial" panose="020B0604020202020204" pitchFamily="34" charset="0"/>
                <a:cs typeface="Arial" panose="020B0604020202020204" pitchFamily="34" charset="0"/>
              </a:rPr>
              <a:t>Diseño: </a:t>
            </a:r>
            <a:r>
              <a:rPr lang="es-EC" sz="2200" dirty="0">
                <a:latin typeface="Arial" panose="020B0604020202020204" pitchFamily="34" charset="0"/>
                <a:cs typeface="Arial" panose="020B0604020202020204" pitchFamily="34" charset="0"/>
              </a:rPr>
              <a:t>El diseño que se </a:t>
            </a:r>
            <a:r>
              <a:rPr lang="es-EC" sz="2200" dirty="0" smtClean="0">
                <a:latin typeface="Arial" panose="020B0604020202020204" pitchFamily="34" charset="0"/>
                <a:cs typeface="Arial" panose="020B0604020202020204" pitchFamily="34" charset="0"/>
              </a:rPr>
              <a:t>utilizó </a:t>
            </a:r>
            <a:r>
              <a:rPr lang="es-EC" sz="2200" dirty="0">
                <a:latin typeface="Arial" panose="020B0604020202020204" pitchFamily="34" charset="0"/>
                <a:cs typeface="Arial" panose="020B0604020202020204" pitchFamily="34" charset="0"/>
              </a:rPr>
              <a:t>en la investigación será por </a:t>
            </a:r>
            <a:r>
              <a:rPr lang="es-EC" sz="2200" dirty="0" smtClean="0">
                <a:latin typeface="Arial" panose="020B0604020202020204" pitchFamily="34" charset="0"/>
                <a:cs typeface="Arial" panose="020B0604020202020204" pitchFamily="34" charset="0"/>
              </a:rPr>
              <a:t>objetivos.</a:t>
            </a:r>
            <a:endParaRPr lang="es-EC" sz="2200" dirty="0">
              <a:latin typeface="Arial" panose="020B0604020202020204" pitchFamily="34" charset="0"/>
              <a:cs typeface="Arial" panose="020B0604020202020204" pitchFamily="34" charset="0"/>
            </a:endParaRPr>
          </a:p>
          <a:p>
            <a:endParaRPr lang="es-EC" dirty="0"/>
          </a:p>
        </p:txBody>
      </p:sp>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629" y="278973"/>
            <a:ext cx="3034487" cy="78371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4356433" y="4420689"/>
            <a:ext cx="3238500" cy="1815882"/>
          </a:xfrm>
          <a:prstGeom prst="rect">
            <a:avLst/>
          </a:prstGeom>
          <a:solidFill>
            <a:srgbClr val="FFFF00"/>
          </a:solidFill>
          <a:ln>
            <a:solidFill>
              <a:srgbClr val="FFFF00"/>
            </a:solidFill>
          </a:ln>
        </p:spPr>
        <p:txBody>
          <a:bodyPr wrap="square" rtlCol="0">
            <a:spAutoFit/>
          </a:bodyPr>
          <a:lstStyle/>
          <a:p>
            <a:r>
              <a:rPr lang="es-EC" sz="2800" b="1" dirty="0" smtClean="0">
                <a:latin typeface="Arial" panose="020B0604020202020204" pitchFamily="34" charset="0"/>
                <a:cs typeface="Arial" panose="020B0604020202020204" pitchFamily="34" charset="0"/>
              </a:rPr>
              <a:t>Exploratorio</a:t>
            </a:r>
          </a:p>
          <a:p>
            <a:r>
              <a:rPr lang="es-EC" sz="2800" b="1" dirty="0" smtClean="0">
                <a:latin typeface="Arial" panose="020B0604020202020204" pitchFamily="34" charset="0"/>
                <a:cs typeface="Arial" panose="020B0604020202020204" pitchFamily="34" charset="0"/>
              </a:rPr>
              <a:t>Descriptivo</a:t>
            </a:r>
          </a:p>
          <a:p>
            <a:r>
              <a:rPr lang="es-EC" sz="2800" b="1" dirty="0" smtClean="0">
                <a:latin typeface="Arial" panose="020B0604020202020204" pitchFamily="34" charset="0"/>
                <a:cs typeface="Arial" panose="020B0604020202020204" pitchFamily="34" charset="0"/>
              </a:rPr>
              <a:t>Explicativo</a:t>
            </a:r>
          </a:p>
          <a:p>
            <a:r>
              <a:rPr lang="es-EC" sz="2800" b="1" dirty="0" smtClean="0">
                <a:latin typeface="Arial" panose="020B0604020202020204" pitchFamily="34" charset="0"/>
                <a:cs typeface="Arial" panose="020B0604020202020204" pitchFamily="34" charset="0"/>
              </a:rPr>
              <a:t>Bibliográfico</a:t>
            </a:r>
            <a:endParaRPr lang="es-EC"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47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43956" y="2279561"/>
            <a:ext cx="9111444" cy="3613239"/>
          </a:xfrm>
        </p:spPr>
        <p:txBody>
          <a:bodyPr>
            <a:normAutofit/>
          </a:bodyPr>
          <a:lstStyle/>
          <a:p>
            <a:pPr algn="ctr"/>
            <a:r>
              <a:rPr lang="es-EC" sz="8800" b="1" cap="all" dirty="0">
                <a:latin typeface="Arial" panose="020B0604020202020204" pitchFamily="34" charset="0"/>
                <a:cs typeface="Arial" panose="020B0604020202020204" pitchFamily="34" charset="0"/>
              </a:rPr>
              <a:t>RESULTADOS Y DISCUSIÓN</a:t>
            </a:r>
            <a:endParaRPr lang="es-EC" sz="8800" b="1" dirty="0">
              <a:latin typeface="Arial" panose="020B0604020202020204" pitchFamily="34" charset="0"/>
              <a:cs typeface="Arial" panose="020B0604020202020204" pitchFamily="34" charset="0"/>
            </a:endParaRPr>
          </a:p>
        </p:txBody>
      </p:sp>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5893435" cy="152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171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6964" y="365125"/>
            <a:ext cx="7966835" cy="738001"/>
          </a:xfrm>
        </p:spPr>
        <p:txBody>
          <a:bodyPr>
            <a:normAutofit/>
          </a:bodyPr>
          <a:lstStyle/>
          <a:p>
            <a:r>
              <a:rPr lang="es-EC" sz="3600" b="1" dirty="0">
                <a:latin typeface="Arial" panose="020B0604020202020204" pitchFamily="34" charset="0"/>
                <a:cs typeface="Arial" panose="020B0604020202020204" pitchFamily="34" charset="0"/>
              </a:rPr>
              <a:t>Proceso de certificación orgánica</a:t>
            </a:r>
            <a:endParaRPr lang="en-US" sz="3600" b="1"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592428" y="1148834"/>
            <a:ext cx="11140225" cy="5071661"/>
          </a:xfrm>
        </p:spPr>
        <p:txBody>
          <a:bodyPr>
            <a:normAutofit fontScale="85000" lnSpcReduction="10000"/>
          </a:bodyPr>
          <a:lstStyle/>
          <a:p>
            <a:pPr marL="0" indent="0" algn="just">
              <a:buNone/>
            </a:pPr>
            <a:r>
              <a:rPr lang="es-EC" b="1" i="1" dirty="0" smtClean="0">
                <a:latin typeface="Arial" panose="020B0604020202020204" pitchFamily="34" charset="0"/>
                <a:cs typeface="Arial" panose="020B0604020202020204" pitchFamily="34" charset="0"/>
              </a:rPr>
              <a:t>Implementación: </a:t>
            </a:r>
            <a:r>
              <a:rPr lang="es-EC" dirty="0">
                <a:latin typeface="Arial" panose="020B0604020202020204" pitchFamily="34" charset="0"/>
                <a:cs typeface="Arial" panose="020B0604020202020204" pitchFamily="34" charset="0"/>
              </a:rPr>
              <a:t>S</a:t>
            </a:r>
            <a:r>
              <a:rPr lang="es-EC" dirty="0" smtClean="0">
                <a:latin typeface="Arial" panose="020B0604020202020204" pitchFamily="34" charset="0"/>
                <a:cs typeface="Arial" panose="020B0604020202020204" pitchFamily="34" charset="0"/>
              </a:rPr>
              <a:t>e </a:t>
            </a:r>
            <a:r>
              <a:rPr lang="es-EC" dirty="0">
                <a:latin typeface="Arial" panose="020B0604020202020204" pitchFamily="34" charset="0"/>
                <a:cs typeface="Arial" panose="020B0604020202020204" pitchFamily="34" charset="0"/>
              </a:rPr>
              <a:t>debe tener el estudio de mercado el cual permitirá elegir </a:t>
            </a:r>
            <a:r>
              <a:rPr lang="es-EC" dirty="0" smtClean="0">
                <a:latin typeface="Arial" panose="020B0604020202020204" pitchFamily="34" charset="0"/>
                <a:cs typeface="Arial" panose="020B0604020202020204" pitchFamily="34" charset="0"/>
              </a:rPr>
              <a:t>las </a:t>
            </a:r>
            <a:r>
              <a:rPr lang="es-EC" dirty="0">
                <a:latin typeface="Arial" panose="020B0604020202020204" pitchFamily="34" charset="0"/>
                <a:cs typeface="Arial" panose="020B0604020202020204" pitchFamily="34" charset="0"/>
              </a:rPr>
              <a:t>certificaciones orgánicas requeridas. Cada socio debe reunir los siguientes requisitos:</a:t>
            </a:r>
            <a:endParaRPr lang="en-U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Carpeta de un determinado color.</a:t>
            </a:r>
            <a:endParaRPr lang="en-U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Copia legible de la cédula y certificado de votación actualizado.</a:t>
            </a:r>
            <a:endParaRPr lang="en-U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Levantamiento </a:t>
            </a:r>
            <a:r>
              <a:rPr lang="es-EC" dirty="0" err="1" smtClean="0">
                <a:latin typeface="Arial" panose="020B0604020202020204" pitchFamily="34" charset="0"/>
                <a:cs typeface="Arial" panose="020B0604020202020204" pitchFamily="34" charset="0"/>
              </a:rPr>
              <a:t>planimétrico</a:t>
            </a:r>
            <a:r>
              <a:rPr lang="es-EC" dirty="0" smtClean="0">
                <a:latin typeface="Arial" panose="020B0604020202020204" pitchFamily="34" charset="0"/>
                <a:cs typeface="Arial" panose="020B0604020202020204" pitchFamily="34" charset="0"/>
              </a:rPr>
              <a:t> </a:t>
            </a:r>
            <a:r>
              <a:rPr lang="es-EC" dirty="0">
                <a:latin typeface="Arial" panose="020B0604020202020204" pitchFamily="34" charset="0"/>
                <a:cs typeface="Arial" panose="020B0604020202020204" pitchFamily="34" charset="0"/>
              </a:rPr>
              <a:t>del cultivo de caña, coordenadas del lote, coordenadas de la molienda, linderos.</a:t>
            </a:r>
            <a:endParaRPr lang="en-U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Certificados de la Junta Parroquial, MAG, Tenencia </a:t>
            </a:r>
            <a:r>
              <a:rPr lang="es-EC" dirty="0" smtClean="0">
                <a:latin typeface="Arial" panose="020B0604020202020204" pitchFamily="34" charset="0"/>
                <a:cs typeface="Arial" panose="020B0604020202020204" pitchFamily="34" charset="0"/>
              </a:rPr>
              <a:t>Política, etc.</a:t>
            </a:r>
          </a:p>
          <a:p>
            <a:pPr lvl="0" algn="just"/>
            <a:r>
              <a:rPr lang="es-EC" dirty="0" smtClean="0">
                <a:latin typeface="Arial" panose="020B0604020202020204" pitchFamily="34" charset="0"/>
                <a:cs typeface="Arial" panose="020B0604020202020204" pitchFamily="34" charset="0"/>
              </a:rPr>
              <a:t>Tener </a:t>
            </a:r>
            <a:r>
              <a:rPr lang="es-EC" dirty="0">
                <a:latin typeface="Arial" panose="020B0604020202020204" pitchFamily="34" charset="0"/>
                <a:cs typeface="Arial" panose="020B0604020202020204" pitchFamily="34" charset="0"/>
              </a:rPr>
              <a:t>un registro de las labores realizadas en el cultivo de caña y producción de panela de tres años atrás para nuevos lotes.</a:t>
            </a:r>
            <a:endParaRPr lang="en-U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Evaluación escrita sobre conocimientos de agricultura y certificación orgánica. </a:t>
            </a:r>
            <a:endParaRPr lang="en-U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Capacitaciones en temas productivos, asociativos, comerciales, laborales, etc.</a:t>
            </a:r>
            <a:endParaRPr lang="en-US" dirty="0">
              <a:latin typeface="Arial" panose="020B0604020202020204" pitchFamily="34" charset="0"/>
              <a:cs typeface="Arial" panose="020B0604020202020204" pitchFamily="34" charset="0"/>
            </a:endParaRPr>
          </a:p>
          <a:p>
            <a:pPr lvl="0" algn="just"/>
            <a:r>
              <a:rPr lang="es-EC" dirty="0">
                <a:latin typeface="Arial" panose="020B0604020202020204" pitchFamily="34" charset="0"/>
                <a:cs typeface="Arial" panose="020B0604020202020204" pitchFamily="34" charset="0"/>
              </a:rPr>
              <a:t>Informe favorable por parte del presidente del Sistema Interno de Control</a:t>
            </a:r>
            <a:r>
              <a:rPr lang="es-EC" dirty="0" smtClean="0">
                <a:latin typeface="Arial" panose="020B0604020202020204" pitchFamily="34" charset="0"/>
                <a:cs typeface="Arial" panose="020B0604020202020204" pitchFamily="34" charset="0"/>
              </a:rPr>
              <a:t>.</a:t>
            </a:r>
            <a:r>
              <a:rPr lang="es-EC"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s-EC"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402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2478" y="1103126"/>
            <a:ext cx="10543049" cy="2308324"/>
          </a:xfrm>
          <a:prstGeom prst="rect">
            <a:avLst/>
          </a:prstGeom>
          <a:noFill/>
        </p:spPr>
        <p:txBody>
          <a:bodyPr wrap="square" rtlCol="0">
            <a:spAutoFit/>
          </a:bodyPr>
          <a:lstStyle/>
          <a:p>
            <a:pPr marL="285750" indent="-285750">
              <a:buFont typeface="Arial" panose="020B0604020202020204" pitchFamily="34" charset="0"/>
              <a:buChar char="•"/>
            </a:pPr>
            <a:r>
              <a:rPr lang="es-EC" b="1" i="1" dirty="0" smtClean="0">
                <a:latin typeface="Arial" panose="020B0604020202020204" pitchFamily="34" charset="0"/>
                <a:cs typeface="Arial" panose="020B0604020202020204" pitchFamily="34" charset="0"/>
              </a:rPr>
              <a:t>Solicitud </a:t>
            </a:r>
            <a:r>
              <a:rPr lang="es-EC" b="1" i="1" dirty="0">
                <a:latin typeface="Arial" panose="020B0604020202020204" pitchFamily="34" charset="0"/>
                <a:cs typeface="Arial" panose="020B0604020202020204" pitchFamily="34" charset="0"/>
              </a:rPr>
              <a:t>a la Agencia </a:t>
            </a:r>
            <a:r>
              <a:rPr lang="es-EC" b="1" i="1" dirty="0" smtClean="0">
                <a:latin typeface="Arial" panose="020B0604020202020204" pitchFamily="34" charset="0"/>
                <a:cs typeface="Arial" panose="020B0604020202020204" pitchFamily="34" charset="0"/>
              </a:rPr>
              <a:t>Certificadora</a:t>
            </a:r>
            <a:r>
              <a:rPr lang="en-US" b="1" i="1"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Agencia Certificadora envía los formatos para la solicitud en la cual se requiere: </a:t>
            </a:r>
            <a:r>
              <a:rPr lang="es-EC" dirty="0" smtClean="0">
                <a:latin typeface="Arial" panose="020B0604020202020204" pitchFamily="34" charset="0"/>
                <a:cs typeface="Arial" panose="020B0604020202020204" pitchFamily="34" charset="0"/>
              </a:rPr>
              <a:t>Información </a:t>
            </a:r>
            <a:r>
              <a:rPr lang="es-EC" dirty="0">
                <a:latin typeface="Arial" panose="020B0604020202020204" pitchFamily="34" charset="0"/>
                <a:cs typeface="Arial" panose="020B0604020202020204" pitchFamily="34" charset="0"/>
              </a:rPr>
              <a:t>de la empresa, </a:t>
            </a:r>
            <a:r>
              <a:rPr lang="es-ES_tradnl" dirty="0">
                <a:latin typeface="Arial" panose="020B0604020202020204" pitchFamily="34" charset="0"/>
                <a:cs typeface="Arial" panose="020B0604020202020204" pitchFamily="34" charset="0"/>
              </a:rPr>
              <a:t>alcance de la certificación, información sobre el proyecto, </a:t>
            </a:r>
            <a:r>
              <a:rPr lang="es-EC" dirty="0">
                <a:latin typeface="Arial" panose="020B0604020202020204" pitchFamily="34" charset="0"/>
                <a:cs typeface="Arial" panose="020B0604020202020204" pitchFamily="34" charset="0"/>
              </a:rPr>
              <a:t>historial de la certificación, </a:t>
            </a:r>
            <a:r>
              <a:rPr lang="es-ES" dirty="0">
                <a:latin typeface="Arial" panose="020B0604020202020204" pitchFamily="34" charset="0"/>
                <a:cs typeface="Arial" panose="020B0604020202020204" pitchFamily="34" charset="0"/>
              </a:rPr>
              <a:t>productos a certificarse, ubicación de las instalaciones y firmas del representante legal. </a:t>
            </a:r>
            <a:endParaRPr lang="es-E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C" b="1" i="1" dirty="0" smtClean="0">
                <a:latin typeface="Arial" panose="020B0604020202020204" pitchFamily="34" charset="0"/>
                <a:cs typeface="Arial" panose="020B0604020202020204" pitchFamily="34" charset="0"/>
              </a:rPr>
              <a:t>Calificación </a:t>
            </a:r>
            <a:r>
              <a:rPr lang="es-EC" b="1" i="1" dirty="0">
                <a:latin typeface="Arial" panose="020B0604020202020204" pitchFamily="34" charset="0"/>
                <a:cs typeface="Arial" panose="020B0604020202020204" pitchFamily="34" charset="0"/>
              </a:rPr>
              <a:t>de la solicitud y anuncio de </a:t>
            </a:r>
            <a:r>
              <a:rPr lang="es-EC" b="1" i="1" dirty="0" smtClean="0">
                <a:latin typeface="Arial" panose="020B0604020202020204" pitchFamily="34" charset="0"/>
                <a:cs typeface="Arial" panose="020B0604020202020204" pitchFamily="34" charset="0"/>
              </a:rPr>
              <a:t>inspección</a:t>
            </a:r>
            <a:r>
              <a:rPr lang="en-US"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La </a:t>
            </a:r>
            <a:r>
              <a:rPr lang="es-EC" dirty="0">
                <a:latin typeface="Arial" panose="020B0604020202020204" pitchFamily="34" charset="0"/>
                <a:cs typeface="Arial" panose="020B0604020202020204" pitchFamily="34" charset="0"/>
              </a:rPr>
              <a:t>agencia certificadora realiza las observaciones al documento, </a:t>
            </a:r>
            <a:r>
              <a:rPr lang="es-EC" dirty="0" smtClean="0">
                <a:latin typeface="Arial" panose="020B0604020202020204" pitchFamily="34" charset="0"/>
                <a:cs typeface="Arial" panose="020B0604020202020204" pitchFamily="34" charset="0"/>
              </a:rPr>
              <a:t>y </a:t>
            </a:r>
            <a:r>
              <a:rPr lang="es-EC" dirty="0">
                <a:latin typeface="Arial" panose="020B0604020202020204" pitchFamily="34" charset="0"/>
                <a:cs typeface="Arial" panose="020B0604020202020204" pitchFamily="34" charset="0"/>
              </a:rPr>
              <a:t>notifica las fechas de inspección y el inspector asignado</a:t>
            </a:r>
            <a:r>
              <a:rPr lang="es-EC"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EC" b="1" i="1" dirty="0">
                <a:latin typeface="Arial" panose="020B0604020202020204" pitchFamily="34" charset="0"/>
                <a:cs typeface="Arial" panose="020B0604020202020204" pitchFamily="34" charset="0"/>
              </a:rPr>
              <a:t>Inspección de las Fincas</a:t>
            </a:r>
            <a:r>
              <a:rPr lang="en-US" dirty="0">
                <a:latin typeface="Arial" panose="020B0604020202020204" pitchFamily="34" charset="0"/>
                <a:cs typeface="Arial" panose="020B0604020202020204" pitchFamily="34" charset="0"/>
              </a:rPr>
              <a:t>:</a:t>
            </a:r>
            <a:r>
              <a:rPr lang="es-EC" dirty="0">
                <a:latin typeface="Arial" panose="020B0604020202020204" pitchFamily="34" charset="0"/>
                <a:cs typeface="Arial" panose="020B0604020202020204" pitchFamily="34" charset="0"/>
              </a:rPr>
              <a:t>El inspector llega al lugar o lugares a ser inspeccionado</a:t>
            </a:r>
            <a:r>
              <a:rPr lang="es-EC"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s-EC"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n para certificacion orga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850" y="3409949"/>
            <a:ext cx="381000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817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2478" y="1103126"/>
            <a:ext cx="11599116" cy="3970318"/>
          </a:xfrm>
          <a:prstGeom prst="rect">
            <a:avLst/>
          </a:prstGeom>
        </p:spPr>
        <p:txBody>
          <a:bodyPr wrap="square">
            <a:spAutoFit/>
          </a:bodyPr>
          <a:lstStyle/>
          <a:p>
            <a:pPr marL="342900" indent="-342900" algn="just">
              <a:buFont typeface="+mj-lt"/>
              <a:buAutoNum type="alphaLcPeriod"/>
            </a:pPr>
            <a:r>
              <a:rPr lang="es-EC" b="1" dirty="0" smtClean="0">
                <a:latin typeface="Arial" panose="020B0604020202020204" pitchFamily="34" charset="0"/>
                <a:cs typeface="Arial" panose="020B0604020202020204" pitchFamily="34" charset="0"/>
              </a:rPr>
              <a:t>Reunión de apertura</a:t>
            </a:r>
            <a:r>
              <a:rPr lang="en-US"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El </a:t>
            </a:r>
            <a:r>
              <a:rPr lang="es-EC" dirty="0">
                <a:latin typeface="Arial" panose="020B0604020202020204" pitchFamily="34" charset="0"/>
                <a:cs typeface="Arial" panose="020B0604020202020204" pitchFamily="34" charset="0"/>
              </a:rPr>
              <a:t>inspector se reúne con todos los socios de la organización, comenta el trabajo que va a realizar y designa a las personas que van a ser inspeccionadas en </a:t>
            </a:r>
            <a:r>
              <a:rPr lang="es-EC" dirty="0" smtClean="0">
                <a:latin typeface="Arial" panose="020B0604020202020204" pitchFamily="34" charset="0"/>
                <a:cs typeface="Arial" panose="020B0604020202020204" pitchFamily="34" charset="0"/>
              </a:rPr>
              <a:t>campo.</a:t>
            </a:r>
            <a:r>
              <a:rPr lang="es-EC" b="1" dirty="0">
                <a:latin typeface="Arial" panose="020B0604020202020204" pitchFamily="34" charset="0"/>
                <a:cs typeface="Arial" panose="020B0604020202020204" pitchFamily="34" charset="0"/>
              </a:rPr>
              <a:t> </a:t>
            </a:r>
            <a:endParaRPr lang="es-EC" b="1" dirty="0" smtClean="0">
              <a:latin typeface="Arial" panose="020B0604020202020204" pitchFamily="34" charset="0"/>
              <a:cs typeface="Arial" panose="020B0604020202020204" pitchFamily="34" charset="0"/>
            </a:endParaRPr>
          </a:p>
          <a:p>
            <a:pPr marL="342900" lvl="0" indent="-342900" algn="just">
              <a:buFont typeface="+mj-lt"/>
              <a:buAutoNum type="alphaLcPeriod"/>
            </a:pPr>
            <a:r>
              <a:rPr lang="es-EC" b="1" dirty="0" smtClean="0">
                <a:latin typeface="Arial" panose="020B0604020202020204" pitchFamily="34" charset="0"/>
                <a:cs typeface="Arial" panose="020B0604020202020204" pitchFamily="34" charset="0"/>
              </a:rPr>
              <a:t>Inspección </a:t>
            </a:r>
            <a:r>
              <a:rPr lang="es-EC" b="1" dirty="0">
                <a:latin typeface="Arial" panose="020B0604020202020204" pitchFamily="34" charset="0"/>
                <a:cs typeface="Arial" panose="020B0604020202020204" pitchFamily="34" charset="0"/>
              </a:rPr>
              <a:t>en </a:t>
            </a:r>
            <a:r>
              <a:rPr lang="es-EC" b="1" dirty="0" smtClean="0">
                <a:latin typeface="Arial" panose="020B0604020202020204" pitchFamily="34" charset="0"/>
                <a:cs typeface="Arial" panose="020B0604020202020204" pitchFamily="34" charset="0"/>
              </a:rPr>
              <a:t>campo</a:t>
            </a:r>
            <a:r>
              <a:rPr lang="en-US" dirty="0">
                <a:latin typeface="Arial" panose="020B0604020202020204" pitchFamily="34" charset="0"/>
                <a:cs typeface="Arial" panose="020B0604020202020204" pitchFamily="34" charset="0"/>
              </a:rPr>
              <a:t>:</a:t>
            </a:r>
            <a:r>
              <a:rPr lang="es-EC" dirty="0" smtClean="0">
                <a:latin typeface="Arial" panose="020B0604020202020204" pitchFamily="34" charset="0"/>
                <a:cs typeface="Arial" panose="020B0604020202020204" pitchFamily="34" charset="0"/>
              </a:rPr>
              <a:t>La inspección </a:t>
            </a:r>
            <a:r>
              <a:rPr lang="es-EC" dirty="0">
                <a:latin typeface="Arial" panose="020B0604020202020204" pitchFamily="34" charset="0"/>
                <a:cs typeface="Arial" panose="020B0604020202020204" pitchFamily="34" charset="0"/>
              </a:rPr>
              <a:t>está relacionado a la parte práctica, </a:t>
            </a:r>
            <a:r>
              <a:rPr lang="es-EC" dirty="0" smtClean="0">
                <a:latin typeface="Arial" panose="020B0604020202020204" pitchFamily="34" charset="0"/>
                <a:cs typeface="Arial" panose="020B0604020202020204" pitchFamily="34" charset="0"/>
              </a:rPr>
              <a:t>donde se realiza </a:t>
            </a:r>
            <a:r>
              <a:rPr lang="es-EC" dirty="0">
                <a:latin typeface="Arial" panose="020B0604020202020204" pitchFamily="34" charset="0"/>
                <a:cs typeface="Arial" panose="020B0604020202020204" pitchFamily="34" charset="0"/>
              </a:rPr>
              <a:t>una entrevista </a:t>
            </a:r>
            <a:r>
              <a:rPr lang="es-EC" dirty="0" smtClean="0">
                <a:latin typeface="Arial" panose="020B0604020202020204" pitchFamily="34" charset="0"/>
                <a:cs typeface="Arial" panose="020B0604020202020204" pitchFamily="34" charset="0"/>
              </a:rPr>
              <a:t>para inspeccionar </a:t>
            </a:r>
            <a:r>
              <a:rPr lang="es-EC" dirty="0">
                <a:latin typeface="Arial" panose="020B0604020202020204" pitchFamily="34" charset="0"/>
                <a:cs typeface="Arial" panose="020B0604020202020204" pitchFamily="34" charset="0"/>
              </a:rPr>
              <a:t>el cultivo de </a:t>
            </a:r>
            <a:r>
              <a:rPr lang="es-EC" dirty="0" smtClean="0">
                <a:latin typeface="Arial" panose="020B0604020202020204" pitchFamily="34" charset="0"/>
                <a:cs typeface="Arial" panose="020B0604020202020204" pitchFamily="34" charset="0"/>
              </a:rPr>
              <a:t>caña. También </a:t>
            </a:r>
            <a:r>
              <a:rPr lang="es-EC" dirty="0">
                <a:latin typeface="Arial" panose="020B0604020202020204" pitchFamily="34" charset="0"/>
                <a:cs typeface="Arial" panose="020B0604020202020204" pitchFamily="34" charset="0"/>
              </a:rPr>
              <a:t>evalúa si el productor posee conocimientos sobre agricultura orgánica y certificación orgánica. </a:t>
            </a:r>
            <a:endParaRPr lang="en-US" dirty="0">
              <a:latin typeface="Arial" panose="020B0604020202020204" pitchFamily="34" charset="0"/>
              <a:cs typeface="Arial" panose="020B0604020202020204" pitchFamily="34" charset="0"/>
            </a:endParaRPr>
          </a:p>
          <a:p>
            <a:pPr marL="342900" lvl="0" indent="-342900" algn="just">
              <a:buFont typeface="+mj-lt"/>
              <a:buAutoNum type="alphaLcPeriod"/>
            </a:pPr>
            <a:r>
              <a:rPr lang="es-EC" b="1" dirty="0">
                <a:latin typeface="Arial" panose="020B0604020202020204" pitchFamily="34" charset="0"/>
                <a:cs typeface="Arial" panose="020B0604020202020204" pitchFamily="34" charset="0"/>
              </a:rPr>
              <a:t>Verificación de la </a:t>
            </a:r>
            <a:r>
              <a:rPr lang="es-EC" b="1" dirty="0" smtClean="0">
                <a:latin typeface="Arial" panose="020B0604020202020204" pitchFamily="34" charset="0"/>
                <a:cs typeface="Arial" panose="020B0604020202020204" pitchFamily="34" charset="0"/>
              </a:rPr>
              <a:t>información</a:t>
            </a:r>
            <a:r>
              <a:rPr lang="en-US"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En </a:t>
            </a:r>
            <a:r>
              <a:rPr lang="es-EC" dirty="0">
                <a:latin typeface="Arial" panose="020B0604020202020204" pitchFamily="34" charset="0"/>
                <a:cs typeface="Arial" panose="020B0604020202020204" pitchFamily="34" charset="0"/>
              </a:rPr>
              <a:t>esta parte el inspector revisa documentos como: facturas de compra y venta de panela, facturas de compra de insumos certificados, mapas de las fincas  con localización y coordenadas geográficas, balances contables, registros, si hay empleados que cumplan con las normativas del código de trabajo</a:t>
            </a:r>
            <a:r>
              <a:rPr lang="es-EC"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pPr marL="342900" lvl="0" indent="-342900" algn="just">
              <a:buFont typeface="+mj-lt"/>
              <a:buAutoNum type="alphaLcPeriod"/>
            </a:pPr>
            <a:r>
              <a:rPr lang="es-EC" b="1" dirty="0">
                <a:latin typeface="Arial" panose="020B0604020202020204" pitchFamily="34" charset="0"/>
                <a:cs typeface="Arial" panose="020B0604020202020204" pitchFamily="34" charset="0"/>
              </a:rPr>
              <a:t>El </a:t>
            </a:r>
            <a:r>
              <a:rPr lang="es-EC" b="1" dirty="0" smtClean="0">
                <a:latin typeface="Arial" panose="020B0604020202020204" pitchFamily="34" charset="0"/>
                <a:cs typeface="Arial" panose="020B0604020202020204" pitchFamily="34" charset="0"/>
              </a:rPr>
              <a:t>informe</a:t>
            </a:r>
            <a:r>
              <a:rPr lang="en-US"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Realiza </a:t>
            </a:r>
            <a:r>
              <a:rPr lang="es-EC" dirty="0">
                <a:latin typeface="Arial" panose="020B0604020202020204" pitchFamily="34" charset="0"/>
                <a:cs typeface="Arial" panose="020B0604020202020204" pitchFamily="34" charset="0"/>
              </a:rPr>
              <a:t>el informe con todos los hallazgos para que se analice el estatus de la certificación:</a:t>
            </a:r>
            <a:endParaRPr lang="en-US" dirty="0">
              <a:latin typeface="Arial" panose="020B0604020202020204" pitchFamily="34" charset="0"/>
              <a:cs typeface="Arial" panose="020B0604020202020204" pitchFamily="34" charset="0"/>
            </a:endParaRPr>
          </a:p>
          <a:p>
            <a:pPr lvl="1" algn="just"/>
            <a:r>
              <a:rPr lang="es-EC" dirty="0">
                <a:latin typeface="Arial" panose="020B0604020202020204" pitchFamily="34" charset="0"/>
                <a:cs typeface="Arial" panose="020B0604020202020204" pitchFamily="34" charset="0"/>
              </a:rPr>
              <a:t>T1: Tres años</a:t>
            </a:r>
            <a:endParaRPr lang="en-US" dirty="0">
              <a:latin typeface="Arial" panose="020B0604020202020204" pitchFamily="34" charset="0"/>
              <a:cs typeface="Arial" panose="020B0604020202020204" pitchFamily="34" charset="0"/>
            </a:endParaRPr>
          </a:p>
          <a:p>
            <a:pPr lvl="1" algn="just"/>
            <a:r>
              <a:rPr lang="es-EC" dirty="0">
                <a:latin typeface="Arial" panose="020B0604020202020204" pitchFamily="34" charset="0"/>
                <a:cs typeface="Arial" panose="020B0604020202020204" pitchFamily="34" charset="0"/>
              </a:rPr>
              <a:t>T2: Dos años</a:t>
            </a:r>
            <a:endParaRPr lang="en-US" dirty="0">
              <a:latin typeface="Arial" panose="020B0604020202020204" pitchFamily="34" charset="0"/>
              <a:cs typeface="Arial" panose="020B0604020202020204" pitchFamily="34" charset="0"/>
            </a:endParaRPr>
          </a:p>
          <a:p>
            <a:pPr lvl="1" algn="just"/>
            <a:r>
              <a:rPr lang="es-EC" dirty="0">
                <a:latin typeface="Arial" panose="020B0604020202020204" pitchFamily="34" charset="0"/>
                <a:cs typeface="Arial" panose="020B0604020202020204" pitchFamily="34" charset="0"/>
              </a:rPr>
              <a:t>T3: Un Año</a:t>
            </a:r>
            <a:endParaRPr lang="en-US" dirty="0">
              <a:latin typeface="Arial" panose="020B0604020202020204" pitchFamily="34" charset="0"/>
              <a:cs typeface="Arial" panose="020B0604020202020204" pitchFamily="34" charset="0"/>
            </a:endParaRPr>
          </a:p>
          <a:p>
            <a:pPr lvl="1" algn="just"/>
            <a:r>
              <a:rPr lang="es-EC" dirty="0">
                <a:latin typeface="Arial" panose="020B0604020202020204" pitchFamily="34" charset="0"/>
                <a:cs typeface="Arial" panose="020B0604020202020204" pitchFamily="34" charset="0"/>
              </a:rPr>
              <a:t>T0: </a:t>
            </a:r>
            <a:r>
              <a:rPr lang="es-EC" dirty="0" smtClean="0">
                <a:latin typeface="Arial" panose="020B0604020202020204" pitchFamily="34" charset="0"/>
                <a:cs typeface="Arial" panose="020B0604020202020204" pitchFamily="34" charset="0"/>
              </a:rPr>
              <a:t>Orgánico</a:t>
            </a:r>
            <a:endParaRPr lang="en-US" dirty="0">
              <a:latin typeface="Arial" panose="020B0604020202020204" pitchFamily="34" charset="0"/>
              <a:cs typeface="Arial" panose="020B0604020202020204" pitchFamily="34" charset="0"/>
            </a:endParaRPr>
          </a:p>
        </p:txBody>
      </p:sp>
      <p:pic>
        <p:nvPicPr>
          <p:cNvPr id="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inspeccion de caÃ±a de azucar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905092"/>
            <a:ext cx="3696237" cy="2770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66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2478" y="1313645"/>
            <a:ext cx="11001322" cy="4863318"/>
          </a:xfrm>
        </p:spPr>
        <p:txBody>
          <a:bodyPr/>
          <a:lstStyle/>
          <a:p>
            <a:pPr marL="0" indent="0" algn="just">
              <a:lnSpc>
                <a:spcPct val="100000"/>
              </a:lnSpc>
              <a:buNone/>
            </a:pPr>
            <a:r>
              <a:rPr lang="es-EC" b="1" dirty="0">
                <a:latin typeface="Times New Roman" panose="02020603050405020304" pitchFamily="18" charset="0"/>
                <a:ea typeface="Times New Roman" panose="02020603050405020304" pitchFamily="18" charset="0"/>
                <a:cs typeface="Times New Roman" panose="02020603050405020304" pitchFamily="18" charset="0"/>
              </a:rPr>
              <a:t>Procedimiento para obtener la certificación </a:t>
            </a:r>
            <a:r>
              <a:rPr lang="es-EC" b="1" dirty="0" err="1">
                <a:latin typeface="Times New Roman" panose="02020603050405020304" pitchFamily="18" charset="0"/>
                <a:ea typeface="Times New Roman" panose="02020603050405020304" pitchFamily="18" charset="0"/>
                <a:cs typeface="Times New Roman" panose="02020603050405020304" pitchFamily="18" charset="0"/>
              </a:rPr>
              <a:t>Fairtrade</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a:latin typeface="Times New Roman" panose="02020603050405020304" pitchFamily="18" charset="0"/>
                <a:ea typeface="Times New Roman" panose="02020603050405020304" pitchFamily="18" charset="0"/>
                <a:cs typeface="Times New Roman" panose="02020603050405020304" pitchFamily="18" charset="0"/>
              </a:rPr>
              <a:t>Existen cinco pasos para obtener la certificación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Fairtrade</a:t>
            </a:r>
            <a:r>
              <a:rPr lang="es-EC" dirty="0">
                <a:latin typeface="Times New Roman" panose="02020603050405020304" pitchFamily="18" charset="0"/>
                <a:ea typeface="Times New Roman" panose="02020603050405020304" pitchFamily="18" charset="0"/>
                <a:cs typeface="Times New Roman" panose="02020603050405020304" pitchFamily="18" charset="0"/>
              </a:rPr>
              <a:t>. El proceso de certificación (que sigue las directrices ISO 17065) es muy completo, y relativamente fácil de completar.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sultado de imagen para fairtrade ecuad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964" y="3003997"/>
            <a:ext cx="4493698" cy="374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70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4545" y="854456"/>
            <a:ext cx="6954593" cy="5632311"/>
          </a:xfrm>
          <a:prstGeom prst="rect">
            <a:avLst/>
          </a:prstGeom>
        </p:spPr>
        <p:txBody>
          <a:bodyPr wrap="square">
            <a:spAutoFit/>
          </a:bodyPr>
          <a:lstStyle/>
          <a:p>
            <a:pPr indent="180340" algn="just">
              <a:lnSpc>
                <a:spcPct val="200000"/>
              </a:lnSpc>
              <a:spcAft>
                <a:spcPts val="0"/>
              </a:spcAft>
            </a:pPr>
            <a:r>
              <a:rPr lang="es-EC" b="1" dirty="0" smtClean="0">
                <a:latin typeface="Arial" panose="020B0604020202020204" pitchFamily="34" charset="0"/>
                <a:ea typeface="Times New Roman" panose="02020603050405020304" pitchFamily="18" charset="0"/>
                <a:cs typeface="Arial" panose="020B0604020202020204" pitchFamily="34" charset="0"/>
              </a:rPr>
              <a:t>Paso </a:t>
            </a:r>
            <a:r>
              <a:rPr lang="es-EC" b="1" dirty="0">
                <a:latin typeface="Arial" panose="020B0604020202020204" pitchFamily="34" charset="0"/>
                <a:ea typeface="Times New Roman" panose="02020603050405020304" pitchFamily="18" charset="0"/>
                <a:cs typeface="Arial" panose="020B0604020202020204" pitchFamily="34" charset="0"/>
              </a:rPr>
              <a:t>1: </a:t>
            </a:r>
            <a:r>
              <a:rPr lang="es-EC" b="1" dirty="0" smtClean="0">
                <a:latin typeface="Arial" panose="020B0604020202020204" pitchFamily="34" charset="0"/>
                <a:ea typeface="Times New Roman" panose="02020603050405020304" pitchFamily="18" charset="0"/>
                <a:cs typeface="Arial" panose="020B0604020202020204" pitchFamily="34" charset="0"/>
              </a:rPr>
              <a:t>Aplicación</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s-EC" dirty="0" smtClean="0">
                <a:latin typeface="Arial" panose="020B0604020202020204" pitchFamily="34" charset="0"/>
                <a:ea typeface="Times New Roman" panose="02020603050405020304" pitchFamily="18" charset="0"/>
                <a:cs typeface="Arial" panose="020B0604020202020204" pitchFamily="34" charset="0"/>
              </a:rPr>
              <a:t>Llenar </a:t>
            </a:r>
            <a:r>
              <a:rPr lang="es-EC" dirty="0">
                <a:latin typeface="Arial" panose="020B0604020202020204" pitchFamily="34" charset="0"/>
                <a:ea typeface="Times New Roman" panose="02020603050405020304" pitchFamily="18" charset="0"/>
                <a:cs typeface="Arial" panose="020B0604020202020204" pitchFamily="34" charset="0"/>
              </a:rPr>
              <a:t>los detalles de contacto en la página web </a:t>
            </a:r>
            <a:r>
              <a:rPr lang="es-EC" dirty="0" smtClean="0">
                <a:latin typeface="Arial" panose="020B0604020202020204" pitchFamily="34" charset="0"/>
                <a:ea typeface="Times New Roman" panose="02020603050405020304" pitchFamily="18" charset="0"/>
                <a:cs typeface="Arial" panose="020B0604020202020204" pitchFamily="34" charset="0"/>
              </a:rPr>
              <a:t>y </a:t>
            </a:r>
            <a:r>
              <a:rPr lang="es-EC" dirty="0">
                <a:latin typeface="Arial" panose="020B0604020202020204" pitchFamily="34" charset="0"/>
                <a:ea typeface="Times New Roman" panose="02020603050405020304" pitchFamily="18" charset="0"/>
                <a:cs typeface="Arial" panose="020B0604020202020204" pitchFamily="34" charset="0"/>
              </a:rPr>
              <a:t>enviar un formulario de solicitud, además también de todas las reglas y requisitos para la certificación </a:t>
            </a:r>
            <a:r>
              <a:rPr lang="es-EC" dirty="0" err="1" smtClean="0">
                <a:latin typeface="Arial" panose="020B0604020202020204" pitchFamily="34" charset="0"/>
                <a:ea typeface="Times New Roman" panose="02020603050405020304" pitchFamily="18" charset="0"/>
                <a:cs typeface="Arial" panose="020B0604020202020204" pitchFamily="34" charset="0"/>
              </a:rPr>
              <a:t>Fairtrade</a:t>
            </a:r>
            <a:r>
              <a:rPr lang="es-EC" dirty="0" smtClean="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r>
              <a:rPr lang="es-EC" b="1" dirty="0" smtClean="0">
                <a:latin typeface="Arial" panose="020B0604020202020204" pitchFamily="34" charset="0"/>
                <a:ea typeface="Times New Roman" panose="02020603050405020304" pitchFamily="18" charset="0"/>
                <a:cs typeface="Arial" panose="020B0604020202020204" pitchFamily="34" charset="0"/>
              </a:rPr>
              <a:t>Paso </a:t>
            </a:r>
            <a:r>
              <a:rPr lang="es-EC" b="1" dirty="0">
                <a:latin typeface="Arial" panose="020B0604020202020204" pitchFamily="34" charset="0"/>
                <a:ea typeface="Times New Roman" panose="02020603050405020304" pitchFamily="18" charset="0"/>
                <a:cs typeface="Arial" panose="020B0604020202020204" pitchFamily="34" charset="0"/>
              </a:rPr>
              <a:t>2: </a:t>
            </a:r>
            <a:r>
              <a:rPr lang="es-EC" b="1" dirty="0" smtClean="0">
                <a:latin typeface="Arial" panose="020B0604020202020204" pitchFamily="34" charset="0"/>
                <a:ea typeface="Times New Roman" panose="02020603050405020304" pitchFamily="18" charset="0"/>
                <a:cs typeface="Arial" panose="020B0604020202020204" pitchFamily="34" charset="0"/>
              </a:rPr>
              <a:t>Auditoría</a:t>
            </a: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s-EC" dirty="0" smtClean="0">
                <a:latin typeface="Arial" panose="020B0604020202020204" pitchFamily="34" charset="0"/>
                <a:ea typeface="Times New Roman" panose="02020603050405020304" pitchFamily="18" charset="0"/>
                <a:cs typeface="Arial" panose="020B0604020202020204" pitchFamily="34" charset="0"/>
              </a:rPr>
              <a:t>Una </a:t>
            </a:r>
            <a:r>
              <a:rPr lang="es-EC" dirty="0">
                <a:latin typeface="Arial" panose="020B0604020202020204" pitchFamily="34" charset="0"/>
                <a:ea typeface="Times New Roman" panose="02020603050405020304" pitchFamily="18" charset="0"/>
                <a:cs typeface="Arial" panose="020B0604020202020204" pitchFamily="34" charset="0"/>
              </a:rPr>
              <a:t>vez que haya completado y devuelto la solicitud, se hace saber dentro de los 30 días siguientes, si puede pasar a la siguiente etapa</a:t>
            </a:r>
            <a:r>
              <a:rPr lang="es-EC" dirty="0" smtClean="0">
                <a:latin typeface="Arial" panose="020B0604020202020204" pitchFamily="34" charset="0"/>
                <a:ea typeface="Times New Roman" panose="02020603050405020304" pitchFamily="18" charset="0"/>
                <a:cs typeface="Arial" panose="020B0604020202020204" pitchFamily="34" charset="0"/>
              </a:rPr>
              <a:t>.</a:t>
            </a:r>
            <a:r>
              <a:rPr lang="es-EC" dirty="0">
                <a:latin typeface="Arial" panose="020B0604020202020204" pitchFamily="34" charset="0"/>
                <a:ea typeface="Times New Roman" panose="02020603050405020304" pitchFamily="18" charset="0"/>
                <a:cs typeface="Arial" panose="020B0604020202020204" pitchFamily="34" charset="0"/>
              </a:rPr>
              <a:t> </a:t>
            </a:r>
            <a:endParaRPr lang="es-EC" dirty="0" smtClean="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r>
              <a:rPr lang="es-EC" b="1" dirty="0" smtClean="0">
                <a:latin typeface="Arial" panose="020B0604020202020204" pitchFamily="34" charset="0"/>
                <a:ea typeface="Times New Roman" panose="02020603050405020304" pitchFamily="18" charset="0"/>
                <a:cs typeface="Arial" panose="020B0604020202020204" pitchFamily="34" charset="0"/>
              </a:rPr>
              <a:t>Procesos </a:t>
            </a:r>
            <a:r>
              <a:rPr lang="es-EC" b="1" dirty="0">
                <a:latin typeface="Arial" panose="020B0604020202020204" pitchFamily="34" charset="0"/>
                <a:ea typeface="Times New Roman" panose="02020603050405020304" pitchFamily="18" charset="0"/>
                <a:cs typeface="Arial" panose="020B0604020202020204" pitchFamily="34" charset="0"/>
              </a:rPr>
              <a:t>de auditoría</a:t>
            </a:r>
            <a:r>
              <a:rPr lang="es-EC" b="1" dirty="0" smtClean="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El auditor se pondrá en contacto con el cliente y proporcionará una lista de control individualizada, especificando determinados documentos que se necesitará presentar</a:t>
            </a:r>
            <a:r>
              <a:rPr lang="es-EC" dirty="0" smtClean="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3" name="Imagen 2"/>
          <p:cNvPicPr>
            <a:picLocks noChangeAspect="1"/>
          </p:cNvPicPr>
          <p:nvPr/>
        </p:nvPicPr>
        <p:blipFill rotWithShape="1">
          <a:blip r:embed="rId2"/>
          <a:srcRect l="9504" t="9803" r="28143" b="11927"/>
          <a:stretch/>
        </p:blipFill>
        <p:spPr>
          <a:xfrm>
            <a:off x="7109138" y="1339402"/>
            <a:ext cx="4421747" cy="3120659"/>
          </a:xfrm>
          <a:prstGeom prst="rect">
            <a:avLst/>
          </a:prstGeom>
        </p:spPr>
      </p:pic>
      <p:pic>
        <p:nvPicPr>
          <p:cNvPr id="4" name="Picture 2" descr="Resultado de imagen para es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536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00446" y="1541961"/>
            <a:ext cx="11566887" cy="4023359"/>
          </a:xfrm>
        </p:spPr>
        <p:txBody>
          <a:bodyPr>
            <a:noAutofit/>
          </a:bodyPr>
          <a:lstStyle/>
          <a:p>
            <a:pPr algn="just"/>
            <a:r>
              <a:rPr lang="es-EC" sz="2400" dirty="0">
                <a:latin typeface="Arial" panose="020B0604020202020204" pitchFamily="34" charset="0"/>
                <a:cs typeface="Arial" panose="020B0604020202020204" pitchFamily="34" charset="0"/>
              </a:rPr>
              <a:t>El Ecuador produce caña de azúcar cuyo subproducto es la panela, el mayor porcentaje se comercializa informalmente en el mercado nacional en plazas y mercados de las diferentes ciudades del </a:t>
            </a:r>
            <a:r>
              <a:rPr lang="es-EC" sz="2400" dirty="0" err="1" smtClean="0">
                <a:latin typeface="Arial" panose="020B0604020202020204" pitchFamily="34" charset="0"/>
                <a:cs typeface="Arial" panose="020B0604020202020204" pitchFamily="34" charset="0"/>
              </a:rPr>
              <a:t>país.Los</a:t>
            </a:r>
            <a:r>
              <a:rPr lang="es-EC" sz="2400" dirty="0" smtClean="0">
                <a:latin typeface="Arial" panose="020B0604020202020204" pitchFamily="34" charset="0"/>
                <a:cs typeface="Arial" panose="020B0604020202020204" pitchFamily="34" charset="0"/>
              </a:rPr>
              <a:t> </a:t>
            </a:r>
            <a:r>
              <a:rPr lang="es-EC" sz="2400" dirty="0">
                <a:latin typeface="Arial" panose="020B0604020202020204" pitchFamily="34" charset="0"/>
                <a:cs typeface="Arial" panose="020B0604020202020204" pitchFamily="34" charset="0"/>
              </a:rPr>
              <a:t>productores y exportadores de panela orgánica que tratan de vender en países desarrollados que han aprobado normas y reglamentos orgánicos tendrán que cumplir con las normas establecidas por el país importador </a:t>
            </a:r>
            <a:r>
              <a:rPr lang="es-EC" sz="2400" dirty="0" smtClean="0">
                <a:latin typeface="Arial" panose="020B0604020202020204" pitchFamily="34" charset="0"/>
                <a:cs typeface="Arial" panose="020B0604020202020204" pitchFamily="34" charset="0"/>
              </a:rPr>
              <a:t>interesado</a:t>
            </a:r>
            <a:r>
              <a:rPr lang="en-US" sz="2400" dirty="0" smtClean="0">
                <a:latin typeface="Arial" panose="020B0604020202020204" pitchFamily="34" charset="0"/>
                <a:cs typeface="Arial" panose="020B0604020202020204" pitchFamily="34" charset="0"/>
              </a:rPr>
              <a:t>. </a:t>
            </a:r>
            <a:r>
              <a:rPr lang="es-EC" sz="2400" dirty="0" smtClean="0">
                <a:latin typeface="Arial" panose="020B0604020202020204" pitchFamily="34" charset="0"/>
                <a:cs typeface="Arial" panose="020B0604020202020204" pitchFamily="34" charset="0"/>
              </a:rPr>
              <a:t>La </a:t>
            </a:r>
            <a:r>
              <a:rPr lang="es-EC" sz="2400" dirty="0">
                <a:latin typeface="Arial" panose="020B0604020202020204" pitchFamily="34" charset="0"/>
                <a:cs typeface="Arial" panose="020B0604020202020204" pitchFamily="34" charset="0"/>
              </a:rPr>
              <a:t>certificación es primordialmente el reconocimiento de que esos productos son producidos de conformidad con las normas de producción orgánica</a:t>
            </a:r>
            <a:endParaRPr lang="en-US" sz="2400" dirty="0">
              <a:latin typeface="Arial" panose="020B0604020202020204" pitchFamily="34" charset="0"/>
              <a:cs typeface="Arial" panose="020B0604020202020204" pitchFamily="34" charset="0"/>
            </a:endParaRPr>
          </a:p>
          <a:p>
            <a:pPr algn="just"/>
            <a:endParaRPr lang="es-EC" sz="2400" dirty="0">
              <a:latin typeface="Arial" panose="020B0604020202020204" pitchFamily="34" charset="0"/>
              <a:cs typeface="Arial" panose="020B0604020202020204" pitchFamily="34" charset="0"/>
            </a:endParaRPr>
          </a:p>
        </p:txBody>
      </p:sp>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22" y="290104"/>
            <a:ext cx="4080510" cy="1104900"/>
          </a:xfrm>
          <a:prstGeom prst="rect">
            <a:avLst/>
          </a:prstGeom>
          <a:noFill/>
          <a:ln>
            <a:noFill/>
          </a:ln>
        </p:spPr>
      </p:pic>
      <p:sp>
        <p:nvSpPr>
          <p:cNvPr id="5" name="Rectángulo 4"/>
          <p:cNvSpPr/>
          <p:nvPr/>
        </p:nvSpPr>
        <p:spPr>
          <a:xfrm>
            <a:off x="5491707" y="-51546"/>
            <a:ext cx="7113951" cy="1446550"/>
          </a:xfrm>
          <a:prstGeom prst="rect">
            <a:avLst/>
          </a:prstGeom>
        </p:spPr>
        <p:txBody>
          <a:bodyPr wrap="square">
            <a:spAutoFit/>
          </a:bodyPr>
          <a:lstStyle/>
          <a:p>
            <a:pPr indent="180340" algn="ctr">
              <a:lnSpc>
                <a:spcPct val="200000"/>
              </a:lnSpc>
              <a:spcAft>
                <a:spcPts val="0"/>
              </a:spcAft>
            </a:pPr>
            <a:r>
              <a:rPr lang="es-EC" sz="4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ANTECEDENTES</a:t>
            </a:r>
            <a:endParaRPr lang="en-US" sz="4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2" descr="Resultado de imagen para flor de caÃ±a de azu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374" y="4163117"/>
            <a:ext cx="2592247" cy="25104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caÃ±a de azuc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300" y="4249586"/>
            <a:ext cx="1434814" cy="233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510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2"/>
          <p:cNvSpPr>
            <a:spLocks noGrp="1"/>
          </p:cNvSpPr>
          <p:nvPr>
            <p:ph type="title"/>
          </p:nvPr>
        </p:nvSpPr>
        <p:spPr>
          <a:xfrm>
            <a:off x="3386964" y="365125"/>
            <a:ext cx="7966835" cy="738001"/>
          </a:xfrm>
        </p:spPr>
        <p:txBody>
          <a:bodyPr>
            <a:normAutofit fontScale="90000"/>
          </a:bodyPr>
          <a:lstStyle/>
          <a:p>
            <a:r>
              <a:rPr lang="es-EC" b="1" dirty="0">
                <a:latin typeface="Arial" panose="020B0604020202020204" pitchFamily="34" charset="0"/>
                <a:ea typeface="Times New Roman" panose="02020603050405020304" pitchFamily="18" charset="0"/>
                <a:cs typeface="Arial" panose="020B0604020202020204" pitchFamily="34" charset="0"/>
              </a:rPr>
              <a:t>Sistema Interno de Control SCI </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sp>
        <p:nvSpPr>
          <p:cNvPr id="4" name="Marcador de contenido 3"/>
          <p:cNvSpPr>
            <a:spLocks noGrp="1"/>
          </p:cNvSpPr>
          <p:nvPr>
            <p:ph idx="1"/>
          </p:nvPr>
        </p:nvSpPr>
        <p:spPr>
          <a:xfrm>
            <a:off x="352478" y="1455313"/>
            <a:ext cx="11001322" cy="4721650"/>
          </a:xfrm>
        </p:spPr>
        <p:txBody>
          <a:bodyPr>
            <a:normAutofit fontScale="62500" lnSpcReduction="20000"/>
          </a:bodyPr>
          <a:lstStyle/>
          <a:p>
            <a:pPr indent="0" algn="just">
              <a:lnSpc>
                <a:spcPct val="200000"/>
              </a:lnSpc>
              <a:spcAft>
                <a:spcPts val="0"/>
              </a:spcAft>
              <a:buNone/>
            </a:pPr>
            <a:r>
              <a:rPr lang="es-EC" b="1" i="1" dirty="0" smtClean="0">
                <a:latin typeface="Arial" panose="020B0604020202020204" pitchFamily="34" charset="0"/>
                <a:ea typeface="Times New Roman" panose="02020603050405020304" pitchFamily="18" charset="0"/>
                <a:cs typeface="Arial" panose="020B0604020202020204" pitchFamily="34" charset="0"/>
              </a:rPr>
              <a:t>Información </a:t>
            </a:r>
            <a:r>
              <a:rPr lang="es-EC" b="1" i="1" dirty="0">
                <a:latin typeface="Arial" panose="020B0604020202020204" pitchFamily="34" charset="0"/>
                <a:ea typeface="Times New Roman" panose="02020603050405020304" pitchFamily="18" charset="0"/>
                <a:cs typeface="Arial" panose="020B0604020202020204" pitchFamily="34" charset="0"/>
              </a:rPr>
              <a:t>a presentar previo al inicio de las inspecciones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Plan de manejo orgánico PSO (documentos adjuntos)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Mapa de ubicación geográfica de las zonas de producción a certificarse del proyecto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Lista de productores a ser certificados este año (dichas listas debe ser enviada al menos una semana antes de la inspección) separada por productores de acuerdo a su estatus definido por el SCI</a:t>
            </a:r>
            <a:r>
              <a:rPr lang="es-EC" dirty="0" smtClean="0">
                <a:latin typeface="Arial" panose="020B0604020202020204" pitchFamily="34" charset="0"/>
                <a:ea typeface="Times New Roman" panose="02020603050405020304" pitchFamily="18" charset="0"/>
                <a:cs typeface="Arial" panose="020B0604020202020204" pitchFamily="34" charset="0"/>
              </a:rPr>
              <a:t>.</a:t>
            </a:r>
          </a:p>
          <a:p>
            <a:pPr indent="0" algn="just">
              <a:lnSpc>
                <a:spcPct val="200000"/>
              </a:lnSpc>
              <a:spcAft>
                <a:spcPts val="0"/>
              </a:spcAft>
              <a:buNone/>
            </a:pPr>
            <a:r>
              <a:rPr lang="es-EC" b="1" i="1" dirty="0">
                <a:latin typeface="Arial" panose="020B0604020202020204" pitchFamily="34" charset="0"/>
                <a:ea typeface="Times New Roman" panose="02020603050405020304" pitchFamily="18" charset="0"/>
                <a:cs typeface="Arial" panose="020B0604020202020204" pitchFamily="34" charset="0"/>
              </a:rPr>
              <a:t>Información a presentar el productor. Durante la inspección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Fichas actualizadas del Sistema Interno de Control para este periodo (a ser revisadas en la inspección)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Memorias y registros de capacitaciones realizadas a los productores </a:t>
            </a:r>
          </a:p>
          <a:p>
            <a:pPr indent="180340" algn="just">
              <a:lnSpc>
                <a:spcPct val="200000"/>
              </a:lnSpc>
              <a:spcAft>
                <a:spcPts val="0"/>
              </a:spcAf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718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1065" y="1390918"/>
            <a:ext cx="10722735" cy="4786045"/>
          </a:xfrm>
        </p:spPr>
        <p:txBody>
          <a:bodyPr>
            <a:normAutofit fontScale="70000" lnSpcReduction="20000"/>
          </a:bodyPr>
          <a:lstStyle/>
          <a:p>
            <a:pPr indent="180340" algn="just">
              <a:lnSpc>
                <a:spcPct val="120000"/>
              </a:lnSpc>
              <a:spcAft>
                <a:spcPts val="0"/>
              </a:spcAft>
            </a:pPr>
            <a:r>
              <a:rPr lang="es-EC" dirty="0" smtClean="0">
                <a:latin typeface="Arial" panose="020B0604020202020204" pitchFamily="34" charset="0"/>
                <a:ea typeface="Times New Roman" panose="02020603050405020304" pitchFamily="18" charset="0"/>
                <a:cs typeface="Arial" panose="020B0604020202020204" pitchFamily="34" charset="0"/>
              </a:rPr>
              <a:t>Reglamento </a:t>
            </a:r>
            <a:r>
              <a:rPr lang="es-EC" dirty="0">
                <a:latin typeface="Arial" panose="020B0604020202020204" pitchFamily="34" charset="0"/>
                <a:ea typeface="Times New Roman" panose="02020603050405020304" pitchFamily="18" charset="0"/>
                <a:cs typeface="Arial" panose="020B0604020202020204" pitchFamily="34" charset="0"/>
              </a:rPr>
              <a:t>actualizado del Sistema Interno de Control de cada área</a:t>
            </a:r>
            <a:r>
              <a:rPr lang="es-EC" dirty="0" smtClean="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Evidencia del manejo anterior de nuevas parcelas a certificarse (registros, declaraciones firmadas del manejo, etc</a:t>
            </a:r>
            <a:r>
              <a:rPr lang="es-EC" dirty="0" smtClean="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Fichas técnicas de todos los insumos que se haya o estén utilizando en el cultivo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Copias de certificados/recibos/facturas que documenten la compra de insumos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Copias de registros de campo o actividades agrícolas llevadas por los productores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Copia de las etiquetas utilizadas para el producto final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Análisis de suelos, aguas y/o fruta (hojas) realizado en este último año en caso de existir.</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Nómina de los inspectores internos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Flujo de volúmenes del último año</a:t>
            </a:r>
            <a:endParaRPr lang="es-EC" dirty="0">
              <a:latin typeface="Arial" panose="020B0604020202020204" pitchFamily="34" charset="0"/>
              <a:cs typeface="Arial" panose="020B0604020202020204" pitchFamily="34" charset="0"/>
            </a:endParaRP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20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2478" y="1371600"/>
            <a:ext cx="11225440" cy="5298141"/>
          </a:xfrm>
        </p:spPr>
        <p:txBody>
          <a:bodyPr>
            <a:normAutofit fontScale="62500" lnSpcReduction="20000"/>
          </a:bodyPr>
          <a:lstStyle/>
          <a:p>
            <a:pPr marL="0" indent="0">
              <a:buNone/>
            </a:pPr>
            <a:r>
              <a:rPr lang="es-EC" b="1" i="1" dirty="0">
                <a:latin typeface="Arial" panose="020B0604020202020204" pitchFamily="34" charset="0"/>
                <a:ea typeface="Times New Roman" panose="02020603050405020304" pitchFamily="18" charset="0"/>
                <a:cs typeface="Arial" panose="020B0604020202020204" pitchFamily="34" charset="0"/>
              </a:rPr>
              <a:t>Información a presentar nuevos productores </a:t>
            </a:r>
            <a:endParaRPr lang="es-EC" b="1" i="1" dirty="0" smtClean="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Evidencias/pruebas/documentos que confirmen la última aplicación de sustancias prohibidas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Buenos conocimientos en agricultura orgánica así como requerimientos establecidos en las respectivas normativas orgánicas.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Registros básicos de la unidad productiva por lo menos los últimos tres </a:t>
            </a:r>
            <a:r>
              <a:rPr lang="es-EC" dirty="0" smtClean="0">
                <a:latin typeface="Arial" panose="020B0604020202020204" pitchFamily="34" charset="0"/>
                <a:ea typeface="Times New Roman" panose="02020603050405020304" pitchFamily="18" charset="0"/>
                <a:cs typeface="Arial" panose="020B0604020202020204" pitchFamily="34" charset="0"/>
              </a:rPr>
              <a:t>años.</a:t>
            </a:r>
          </a:p>
          <a:p>
            <a:pPr indent="180340" algn="just">
              <a:lnSpc>
                <a:spcPct val="120000"/>
              </a:lnSpc>
              <a:spcAft>
                <a:spcPts val="0"/>
              </a:spcAft>
            </a:pPr>
            <a:r>
              <a:rPr lang="es-EC" dirty="0" smtClean="0">
                <a:latin typeface="Arial" panose="020B0604020202020204" pitchFamily="34" charset="0"/>
                <a:ea typeface="Times New Roman" panose="02020603050405020304" pitchFamily="18" charset="0"/>
                <a:cs typeface="Arial" panose="020B0604020202020204" pitchFamily="34" charset="0"/>
              </a:rPr>
              <a:t>Origen </a:t>
            </a:r>
            <a:r>
              <a:rPr lang="es-EC" dirty="0">
                <a:latin typeface="Arial" panose="020B0604020202020204" pitchFamily="34" charset="0"/>
                <a:ea typeface="Times New Roman" panose="02020603050405020304" pitchFamily="18" charset="0"/>
                <a:cs typeface="Arial" panose="020B0604020202020204" pitchFamily="34" charset="0"/>
              </a:rPr>
              <a:t>del material de propagación, semillas, plántulas, etc.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Declaración de terceras personas (ONG, OG, vecinos, etc.) garantizando la no aplicación de productos prohibidos durante los últimos 3 años en las áreas a certificarse.</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Plan de fertilización orgánica, plan de rotación de cultivos ( si aplica)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Plan preventivo/curativo de métodos de protección de cultivos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Análisis de residuos </a:t>
            </a:r>
            <a:endParaRPr lang="en-US"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0"/>
              </a:spcAft>
            </a:pPr>
            <a:r>
              <a:rPr lang="es-EC" dirty="0">
                <a:latin typeface="Arial" panose="020B0604020202020204" pitchFamily="34" charset="0"/>
                <a:ea typeface="Times New Roman" panose="02020603050405020304" pitchFamily="18" charset="0"/>
                <a:cs typeface="Arial" panose="020B0604020202020204" pitchFamily="34" charset="0"/>
              </a:rPr>
              <a:t>Un sistema interno de control (SIC) con buen </a:t>
            </a:r>
            <a:r>
              <a:rPr lang="es-EC" dirty="0" smtClean="0">
                <a:latin typeface="Arial" panose="020B0604020202020204" pitchFamily="34" charset="0"/>
                <a:ea typeface="Times New Roman" panose="02020603050405020304" pitchFamily="18" charset="0"/>
                <a:cs typeface="Arial" panose="020B0604020202020204" pitchFamily="34" charset="0"/>
              </a:rPr>
              <a:t>funcionamiento.</a:t>
            </a:r>
          </a:p>
          <a:p>
            <a:pPr indent="180340" algn="just">
              <a:lnSpc>
                <a:spcPct val="120000"/>
              </a:lnSpc>
              <a:spcAft>
                <a:spcPts val="0"/>
              </a:spcAft>
            </a:pPr>
            <a:r>
              <a:rPr lang="es-EC" dirty="0" smtClean="0">
                <a:latin typeface="Arial" panose="020B0604020202020204" pitchFamily="34" charset="0"/>
                <a:ea typeface="Times New Roman" panose="02020603050405020304" pitchFamily="18" charset="0"/>
                <a:cs typeface="Arial" panose="020B0604020202020204" pitchFamily="34" charset="0"/>
              </a:rPr>
              <a:t>Capacitación </a:t>
            </a:r>
            <a:r>
              <a:rPr lang="es-EC" dirty="0">
                <a:latin typeface="Arial" panose="020B0604020202020204" pitchFamily="34" charset="0"/>
                <a:ea typeface="Times New Roman" panose="02020603050405020304" pitchFamily="18" charset="0"/>
                <a:cs typeface="Arial" panose="020B0604020202020204" pitchFamily="34" charset="0"/>
              </a:rPr>
              <a:t>a los pequeños productores se ha realizado y está documentada, con registros de asistencia, fotos, entre otros soportes. </a:t>
            </a:r>
            <a:endParaRPr lang="en-US" dirty="0">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8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6964" y="365125"/>
            <a:ext cx="7966835" cy="738001"/>
          </a:xfrm>
        </p:spPr>
        <p:txBody>
          <a:bodyPr>
            <a:normAutofit fontScale="90000"/>
          </a:bodyPr>
          <a:lstStyle/>
          <a:p>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r>
              <a:rPr lang="es-EC" b="1" dirty="0" smtClean="0">
                <a:latin typeface="Arial" panose="020B0604020202020204" pitchFamily="34" charset="0"/>
                <a:ea typeface="Times New Roman" panose="02020603050405020304" pitchFamily="18" charset="0"/>
                <a:cs typeface="Arial" panose="020B0604020202020204" pitchFamily="34" charset="0"/>
              </a:rPr>
              <a:t>Certificación </a:t>
            </a:r>
            <a:r>
              <a:rPr lang="es-EC" b="1" dirty="0">
                <a:latin typeface="Arial" panose="020B0604020202020204" pitchFamily="34" charset="0"/>
                <a:ea typeface="Times New Roman" panose="02020603050405020304" pitchFamily="18" charset="0"/>
                <a:cs typeface="Arial" panose="020B0604020202020204" pitchFamily="34" charset="0"/>
              </a:rPr>
              <a:t>de </a:t>
            </a:r>
            <a:r>
              <a:rPr lang="es-EC" b="1" dirty="0" err="1">
                <a:latin typeface="Arial" panose="020B0604020202020204" pitchFamily="34" charset="0"/>
                <a:ea typeface="Times New Roman" panose="02020603050405020304" pitchFamily="18" charset="0"/>
                <a:cs typeface="Arial" panose="020B0604020202020204" pitchFamily="34" charset="0"/>
              </a:rPr>
              <a:t>Naturland</a:t>
            </a:r>
            <a:r>
              <a:rPr lang="es-EC" b="1" dirty="0">
                <a:latin typeface="Arial" panose="020B0604020202020204" pitchFamily="34" charset="0"/>
                <a:ea typeface="Times New Roman" panose="02020603050405020304" pitchFamily="18" charset="0"/>
                <a:cs typeface="Arial" panose="020B0604020202020204" pitchFamily="34" charset="0"/>
              </a:rPr>
              <a:t>.</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s-EC" dirty="0"/>
          </a:p>
        </p:txBody>
      </p:sp>
      <p:sp>
        <p:nvSpPr>
          <p:cNvPr id="3" name="Marcador de contenido 2"/>
          <p:cNvSpPr>
            <a:spLocks noGrp="1"/>
          </p:cNvSpPr>
          <p:nvPr>
            <p:ph idx="1"/>
          </p:nvPr>
        </p:nvSpPr>
        <p:spPr>
          <a:xfrm>
            <a:off x="838200" y="1825625"/>
            <a:ext cx="7203141" cy="3257363"/>
          </a:xfrm>
        </p:spPr>
        <p:txBody>
          <a:bodyPr>
            <a:noAutofit/>
          </a:bodyPr>
          <a:lstStyle/>
          <a:p>
            <a:pPr marL="342900" lvl="0" indent="-342900" algn="just">
              <a:lnSpc>
                <a:spcPct val="120000"/>
              </a:lnSpc>
              <a:spcAft>
                <a:spcPts val="0"/>
              </a:spcAft>
              <a:buFont typeface="Symbol" panose="05050102010706020507" pitchFamily="18" charset="2"/>
              <a:buChar char=""/>
            </a:pPr>
            <a:r>
              <a:rPr lang="es-EC" sz="2000" b="1" dirty="0">
                <a:latin typeface="Arial" panose="020B0604020202020204" pitchFamily="34" charset="0"/>
                <a:ea typeface="Times New Roman" panose="02020603050405020304" pitchFamily="18" charset="0"/>
                <a:cs typeface="Arial" panose="020B0604020202020204" pitchFamily="34" charset="0"/>
              </a:rPr>
              <a:t>Intercambio de información</a:t>
            </a:r>
            <a:r>
              <a:rPr lang="es-EC" sz="2000" b="1" dirty="0" smtClean="0">
                <a:latin typeface="Arial" panose="020B0604020202020204" pitchFamily="34" charset="0"/>
                <a:ea typeface="Times New Roman" panose="02020603050405020304" pitchFamily="18" charset="0"/>
                <a:cs typeface="Arial" panose="020B0604020202020204" pitchFamily="34" charset="0"/>
              </a:rPr>
              <a:t>:</a:t>
            </a:r>
            <a:r>
              <a:rPr lang="es-EC" sz="2000" dirty="0" smtClean="0">
                <a:latin typeface="Arial" panose="020B0604020202020204" pitchFamily="34" charset="0"/>
                <a:ea typeface="Times New Roman" panose="02020603050405020304" pitchFamily="18" charset="0"/>
                <a:cs typeface="Arial" panose="020B0604020202020204" pitchFamily="34" charset="0"/>
              </a:rPr>
              <a:t>. </a:t>
            </a:r>
            <a:r>
              <a:rPr lang="es-EC" sz="2000" dirty="0" err="1">
                <a:latin typeface="Arial" panose="020B0604020202020204" pitchFamily="34" charset="0"/>
                <a:ea typeface="Times New Roman" panose="02020603050405020304" pitchFamily="18" charset="0"/>
                <a:cs typeface="Arial" panose="020B0604020202020204" pitchFamily="34" charset="0"/>
              </a:rPr>
              <a:t>Naturland</a:t>
            </a:r>
            <a:r>
              <a:rPr lang="es-EC" sz="2000" dirty="0">
                <a:latin typeface="Arial" panose="020B0604020202020204" pitchFamily="34" charset="0"/>
                <a:ea typeface="Times New Roman" panose="02020603050405020304" pitchFamily="18" charset="0"/>
                <a:cs typeface="Arial" panose="020B0604020202020204" pitchFamily="34" charset="0"/>
              </a:rPr>
              <a:t> provee de información detallada a productores y procesadores interesados sobre los fundamentos de trabajo de </a:t>
            </a:r>
            <a:r>
              <a:rPr lang="es-EC" sz="2000" dirty="0" err="1">
                <a:latin typeface="Arial" panose="020B0604020202020204" pitchFamily="34" charset="0"/>
                <a:ea typeface="Times New Roman" panose="02020603050405020304" pitchFamily="18" charset="0"/>
                <a:cs typeface="Arial" panose="020B0604020202020204" pitchFamily="34" charset="0"/>
              </a:rPr>
              <a:t>Naturland</a:t>
            </a:r>
            <a:r>
              <a:rPr lang="es-EC" sz="2000" dirty="0">
                <a:latin typeface="Arial" panose="020B0604020202020204" pitchFamily="34" charset="0"/>
                <a:ea typeface="Times New Roman" panose="02020603050405020304" pitchFamily="18" charset="0"/>
                <a:cs typeface="Arial" panose="020B0604020202020204" pitchFamily="34" charset="0"/>
              </a:rPr>
              <a:t>, así como los aspectos técnicos y formales de certificación. </a:t>
            </a:r>
            <a:r>
              <a:rPr lang="es-EC" sz="2000" dirty="0" smtClean="0">
                <a:latin typeface="Arial" panose="020B0604020202020204" pitchFamily="34" charset="0"/>
                <a:ea typeface="Times New Roman" panose="02020603050405020304" pitchFamily="18" charset="0"/>
                <a:cs typeface="Arial" panose="020B0604020202020204" pitchFamily="34" charset="0"/>
              </a:rPr>
              <a:t>Para </a:t>
            </a:r>
            <a:r>
              <a:rPr lang="es-EC" sz="2000" dirty="0">
                <a:latin typeface="Arial" panose="020B0604020202020204" pitchFamily="34" charset="0"/>
                <a:ea typeface="Times New Roman" panose="02020603050405020304" pitchFamily="18" charset="0"/>
                <a:cs typeface="Arial" panose="020B0604020202020204" pitchFamily="34" charset="0"/>
              </a:rPr>
              <a:t>ello, </a:t>
            </a:r>
            <a:r>
              <a:rPr lang="es-EC" sz="2000" dirty="0" err="1" smtClean="0">
                <a:latin typeface="Arial" panose="020B0604020202020204" pitchFamily="34" charset="0"/>
                <a:ea typeface="Times New Roman" panose="02020603050405020304" pitchFamily="18" charset="0"/>
                <a:cs typeface="Arial" panose="020B0604020202020204" pitchFamily="34" charset="0"/>
              </a:rPr>
              <a:t>Naturland</a:t>
            </a:r>
            <a:r>
              <a:rPr lang="es-EC" sz="2000" dirty="0" smtClean="0">
                <a:latin typeface="Arial" panose="020B0604020202020204" pitchFamily="34" charset="0"/>
                <a:ea typeface="Times New Roman" panose="02020603050405020304" pitchFamily="18" charset="0"/>
                <a:cs typeface="Arial" panose="020B0604020202020204" pitchFamily="34" charset="0"/>
              </a:rPr>
              <a:t> </a:t>
            </a:r>
            <a:r>
              <a:rPr lang="es-EC" sz="2000" dirty="0">
                <a:latin typeface="Arial" panose="020B0604020202020204" pitchFamily="34" charset="0"/>
                <a:ea typeface="Times New Roman" panose="02020603050405020304" pitchFamily="18" charset="0"/>
                <a:cs typeface="Arial" panose="020B0604020202020204" pitchFamily="34" charset="0"/>
              </a:rPr>
              <a:t>enviará un cuestionario básico a la granja/organización interesada</a:t>
            </a:r>
            <a:r>
              <a:rPr lang="es-EC"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20000"/>
              </a:lnSpc>
              <a:spcAft>
                <a:spcPts val="0"/>
              </a:spcAft>
              <a:buFont typeface="Symbol" panose="05050102010706020507" pitchFamily="18" charset="2"/>
              <a:buChar char=""/>
            </a:pPr>
            <a:r>
              <a:rPr lang="es-EC" sz="2000" b="1" dirty="0">
                <a:latin typeface="Arial" panose="020B0604020202020204" pitchFamily="34" charset="0"/>
                <a:ea typeface="Times New Roman" panose="02020603050405020304" pitchFamily="18" charset="0"/>
                <a:cs typeface="Arial" panose="020B0604020202020204" pitchFamily="34" charset="0"/>
              </a:rPr>
              <a:t>Visita de </a:t>
            </a:r>
            <a:r>
              <a:rPr lang="es-EC" sz="2000" b="1" dirty="0" err="1">
                <a:latin typeface="Arial" panose="020B0604020202020204" pitchFamily="34" charset="0"/>
                <a:ea typeface="Times New Roman" panose="02020603050405020304" pitchFamily="18" charset="0"/>
                <a:cs typeface="Arial" panose="020B0604020202020204" pitchFamily="34" charset="0"/>
              </a:rPr>
              <a:t>Pré</a:t>
            </a:r>
            <a:r>
              <a:rPr lang="es-EC" sz="2000" b="1" dirty="0">
                <a:latin typeface="Arial" panose="020B0604020202020204" pitchFamily="34" charset="0"/>
                <a:ea typeface="Times New Roman" panose="02020603050405020304" pitchFamily="18" charset="0"/>
                <a:cs typeface="Arial" panose="020B0604020202020204" pitchFamily="34" charset="0"/>
              </a:rPr>
              <a:t>-evaluación</a:t>
            </a:r>
            <a:r>
              <a:rPr lang="es-EC" sz="2000" dirty="0">
                <a:latin typeface="Arial" panose="020B0604020202020204" pitchFamily="34" charset="0"/>
                <a:ea typeface="Times New Roman" panose="02020603050405020304" pitchFamily="18" charset="0"/>
                <a:cs typeface="Arial" panose="020B0604020202020204" pitchFamily="34" charset="0"/>
              </a:rPr>
              <a:t>: </a:t>
            </a:r>
            <a:r>
              <a:rPr lang="es-EC" sz="2000" dirty="0" smtClean="0">
                <a:latin typeface="Arial" panose="020B0604020202020204" pitchFamily="34" charset="0"/>
                <a:ea typeface="Times New Roman" panose="02020603050405020304" pitchFamily="18" charset="0"/>
                <a:cs typeface="Arial" panose="020B0604020202020204" pitchFamily="34" charset="0"/>
              </a:rPr>
              <a:t>El </a:t>
            </a:r>
            <a:r>
              <a:rPr lang="es-EC" sz="2000" dirty="0">
                <a:latin typeface="Arial" panose="020B0604020202020204" pitchFamily="34" charset="0"/>
                <a:ea typeface="Times New Roman" panose="02020603050405020304" pitchFamily="18" charset="0"/>
                <a:cs typeface="Arial" panose="020B0604020202020204" pitchFamily="34" charset="0"/>
              </a:rPr>
              <a:t>propósito de la visita es, obtener una primera impresión de la situación en el lugar, e intercambiar opiniones con las partes </a:t>
            </a:r>
            <a:r>
              <a:rPr lang="es-EC" sz="2000" dirty="0" smtClean="0">
                <a:latin typeface="Arial" panose="020B0604020202020204" pitchFamily="34" charset="0"/>
                <a:ea typeface="Times New Roman" panose="02020603050405020304" pitchFamily="18" charset="0"/>
                <a:cs typeface="Arial" panose="020B0604020202020204" pitchFamily="34" charset="0"/>
              </a:rPr>
              <a:t>involucradas. Por </a:t>
            </a:r>
            <a:r>
              <a:rPr lang="es-EC" sz="2000" dirty="0">
                <a:latin typeface="Arial" panose="020B0604020202020204" pitchFamily="34" charset="0"/>
                <a:ea typeface="Times New Roman" panose="02020603050405020304" pitchFamily="18" charset="0"/>
                <a:cs typeface="Arial" panose="020B0604020202020204" pitchFamily="34" charset="0"/>
              </a:rPr>
              <a:t>otra parte la visita de pre-evaluación apoya a la granja/organización en la preparación para la próxima inspección.</a:t>
            </a:r>
            <a:endParaRPr lang="es-EC" sz="2000" dirty="0">
              <a:latin typeface="Arial" panose="020B0604020202020204" pitchFamily="34" charset="0"/>
              <a:cs typeface="Arial" panose="020B0604020202020204" pitchFamily="34" charset="0"/>
            </a:endParaRP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1341" y="1929559"/>
            <a:ext cx="3408142" cy="3875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52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2479" y="1290918"/>
            <a:ext cx="11669192" cy="5217458"/>
          </a:xfrm>
        </p:spPr>
        <p:txBody>
          <a:bodyPr>
            <a:noAutofit/>
          </a:bodyPr>
          <a:lstStyle/>
          <a:p>
            <a:pPr algn="just">
              <a:lnSpc>
                <a:spcPct val="100000"/>
              </a:lnSpc>
            </a:pPr>
            <a:r>
              <a:rPr lang="es-EC" sz="2400" b="1" dirty="0">
                <a:latin typeface="Arial" panose="020B0604020202020204" pitchFamily="34" charset="0"/>
                <a:ea typeface="Times New Roman" panose="02020603050405020304" pitchFamily="18" charset="0"/>
                <a:cs typeface="Arial" panose="020B0604020202020204" pitchFamily="34" charset="0"/>
              </a:rPr>
              <a:t>Contrato:</a:t>
            </a:r>
            <a:r>
              <a:rPr lang="es-EC" sz="2400" dirty="0">
                <a:latin typeface="Arial" panose="020B0604020202020204" pitchFamily="34" charset="0"/>
                <a:ea typeface="Times New Roman" panose="02020603050405020304" pitchFamily="18" charset="0"/>
                <a:cs typeface="Arial" panose="020B0604020202020204" pitchFamily="34" charset="0"/>
              </a:rPr>
              <a:t> Asumiendo una decisión afirmativa por parte del Comité de Certificación, puede ser establecida una asociación contractual entre la granja/organización y la Asociación </a:t>
            </a:r>
            <a:r>
              <a:rPr lang="es-EC" sz="2400" dirty="0" err="1" smtClean="0">
                <a:latin typeface="Arial" panose="020B0604020202020204" pitchFamily="34" charset="0"/>
                <a:ea typeface="Times New Roman" panose="02020603050405020304" pitchFamily="18" charset="0"/>
                <a:cs typeface="Arial" panose="020B0604020202020204" pitchFamily="34" charset="0"/>
              </a:rPr>
              <a:t>Naturland</a:t>
            </a:r>
            <a:r>
              <a:rPr lang="es-EC" sz="2400" dirty="0" smtClean="0">
                <a:latin typeface="Arial" panose="020B0604020202020204" pitchFamily="34" charset="0"/>
                <a:ea typeface="Times New Roman" panose="02020603050405020304" pitchFamily="18" charset="0"/>
                <a:cs typeface="Arial" panose="020B0604020202020204" pitchFamily="34" charset="0"/>
              </a:rPr>
              <a:t>. En </a:t>
            </a:r>
            <a:r>
              <a:rPr lang="es-EC" sz="2400" dirty="0">
                <a:latin typeface="Arial" panose="020B0604020202020204" pitchFamily="34" charset="0"/>
                <a:ea typeface="Times New Roman" panose="02020603050405020304" pitchFamily="18" charset="0"/>
                <a:cs typeface="Arial" panose="020B0604020202020204" pitchFamily="34" charset="0"/>
              </a:rPr>
              <a:t>éste, la granja/organización se compromete a cumplir con las normas de </a:t>
            </a:r>
            <a:r>
              <a:rPr lang="es-EC" sz="2400" dirty="0" err="1">
                <a:latin typeface="Arial" panose="020B0604020202020204" pitchFamily="34" charset="0"/>
                <a:ea typeface="Times New Roman" panose="02020603050405020304" pitchFamily="18" charset="0"/>
                <a:cs typeface="Arial" panose="020B0604020202020204" pitchFamily="34" charset="0"/>
              </a:rPr>
              <a:t>Naturland</a:t>
            </a:r>
            <a:r>
              <a:rPr lang="es-EC" sz="2400" dirty="0">
                <a:latin typeface="Arial" panose="020B0604020202020204" pitchFamily="34" charset="0"/>
                <a:ea typeface="Times New Roman" panose="02020603050405020304" pitchFamily="18" charset="0"/>
                <a:cs typeface="Arial" panose="020B0604020202020204" pitchFamily="34" charset="0"/>
              </a:rPr>
              <a:t> y las inspecciones </a:t>
            </a:r>
            <a:r>
              <a:rPr lang="es-EC" sz="2400" dirty="0" smtClean="0">
                <a:latin typeface="Arial" panose="020B0604020202020204" pitchFamily="34" charset="0"/>
                <a:ea typeface="Times New Roman" panose="02020603050405020304" pitchFamily="18" charset="0"/>
                <a:cs typeface="Arial" panose="020B0604020202020204" pitchFamily="34" charset="0"/>
              </a:rPr>
              <a:t>regulares</a:t>
            </a:r>
            <a:r>
              <a:rPr lang="es-EC"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0000"/>
              </a:lnSpc>
              <a:buFont typeface="Symbol" panose="05050102010706020507" pitchFamily="18" charset="2"/>
              <a:buChar char=""/>
            </a:pPr>
            <a:r>
              <a:rPr lang="es-EC" sz="2400" b="1" dirty="0">
                <a:latin typeface="Arial" panose="020B0604020202020204" pitchFamily="34" charset="0"/>
                <a:ea typeface="Times New Roman" panose="02020603050405020304" pitchFamily="18" charset="0"/>
                <a:cs typeface="Arial" panose="020B0604020202020204" pitchFamily="34" charset="0"/>
              </a:rPr>
              <a:t>Inspección</a:t>
            </a:r>
            <a:r>
              <a:rPr lang="es-EC" sz="2400" b="1" dirty="0" smtClean="0">
                <a:latin typeface="Arial" panose="020B0604020202020204" pitchFamily="34" charset="0"/>
                <a:ea typeface="Times New Roman" panose="02020603050405020304" pitchFamily="18" charset="0"/>
                <a:cs typeface="Arial" panose="020B0604020202020204" pitchFamily="34" charset="0"/>
              </a:rPr>
              <a:t>:</a:t>
            </a:r>
            <a:r>
              <a:rPr lang="es-EC" sz="2400" dirty="0" smtClean="0">
                <a:latin typeface="Arial" panose="020B0604020202020204" pitchFamily="34" charset="0"/>
                <a:ea typeface="Times New Roman" panose="02020603050405020304" pitchFamily="18" charset="0"/>
                <a:cs typeface="Arial" panose="020B0604020202020204" pitchFamily="34" charset="0"/>
              </a:rPr>
              <a:t>. </a:t>
            </a:r>
            <a:r>
              <a:rPr lang="es-EC" sz="2400" dirty="0">
                <a:latin typeface="Arial" panose="020B0604020202020204" pitchFamily="34" charset="0"/>
                <a:ea typeface="Times New Roman" panose="02020603050405020304" pitchFamily="18" charset="0"/>
                <a:cs typeface="Arial" panose="020B0604020202020204" pitchFamily="34" charset="0"/>
              </a:rPr>
              <a:t>Antes de que la inspección sea programada, el operador tiene que tomar contacto con la entidad de inspección y entonces cerrar el contrato de inspección. </a:t>
            </a:r>
            <a:r>
              <a:rPr lang="es-EC" sz="2400" dirty="0" smtClean="0">
                <a:latin typeface="Arial" panose="020B0604020202020204" pitchFamily="34" charset="0"/>
                <a:ea typeface="Times New Roman" panose="02020603050405020304" pitchFamily="18" charset="0"/>
                <a:cs typeface="Arial" panose="020B0604020202020204" pitchFamily="34" charset="0"/>
              </a:rPr>
              <a:t>Según </a:t>
            </a:r>
            <a:r>
              <a:rPr lang="es-EC" sz="2400" dirty="0">
                <a:latin typeface="Arial" panose="020B0604020202020204" pitchFamily="34" charset="0"/>
                <a:ea typeface="Times New Roman" panose="02020603050405020304" pitchFamily="18" charset="0"/>
                <a:cs typeface="Arial" panose="020B0604020202020204" pitchFamily="34" charset="0"/>
              </a:rPr>
              <a:t>el tamaño y la complejidad de la operación, la inspección puede llevar de uno a varios días. Para finalizar la inspección, el inspector entregará su apreciación de inspección -incluidas sus recomendaciones- a </a:t>
            </a:r>
            <a:r>
              <a:rPr lang="es-EC" sz="2400" dirty="0" err="1">
                <a:latin typeface="Arial" panose="020B0604020202020204" pitchFamily="34" charset="0"/>
                <a:ea typeface="Times New Roman" panose="02020603050405020304" pitchFamily="18" charset="0"/>
                <a:cs typeface="Arial" panose="020B0604020202020204" pitchFamily="34" charset="0"/>
              </a:rPr>
              <a:t>Naturland</a:t>
            </a:r>
            <a:r>
              <a:rPr lang="es-EC" sz="2400" dirty="0">
                <a:latin typeface="Arial" panose="020B0604020202020204" pitchFamily="34" charset="0"/>
                <a:ea typeface="Times New Roman" panose="02020603050405020304" pitchFamily="18" charset="0"/>
                <a:cs typeface="Arial" panose="020B0604020202020204" pitchFamily="34" charset="0"/>
              </a:rPr>
              <a:t> como agencia de certificación. Los resultados de la inspección se documentarán por escrito </a:t>
            </a:r>
            <a:r>
              <a:rPr lang="es-EC" sz="2400" dirty="0" smtClean="0">
                <a:latin typeface="Arial" panose="020B0604020202020204" pitchFamily="34" charset="0"/>
                <a:ea typeface="Times New Roman" panose="02020603050405020304" pitchFamily="18" charset="0"/>
                <a:cs typeface="Arial" panose="020B0604020202020204" pitchFamily="34" charset="0"/>
              </a:rPr>
              <a:t>en </a:t>
            </a:r>
            <a:r>
              <a:rPr lang="es-EC" sz="2400" dirty="0">
                <a:latin typeface="Arial" panose="020B0604020202020204" pitchFamily="34" charset="0"/>
                <a:cs typeface="Arial" panose="020B0604020202020204" pitchFamily="34" charset="0"/>
              </a:rPr>
              <a:t>informe de inspección</a:t>
            </a:r>
            <a:r>
              <a:rPr lang="es-EC" sz="2000" dirty="0" smtClean="0">
                <a:latin typeface="Arial" panose="020B0604020202020204" pitchFamily="34" charset="0"/>
                <a:cs typeface="Arial" panose="020B0604020202020204" pitchFamily="34" charset="0"/>
              </a:rPr>
              <a:t>.</a:t>
            </a:r>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5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98500" y="-20716071"/>
            <a:ext cx="11671300" cy="16712267"/>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Contrato</a:t>
            </a:r>
            <a:r>
              <a:rPr lang="es-EC" b="1" dirty="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ea typeface="Times New Roman" panose="02020603050405020304" pitchFamily="18" charset="0"/>
                <a:cs typeface="Times New Roman" panose="02020603050405020304" pitchFamily="18" charset="0"/>
              </a:rPr>
              <a:t> Asumiendo una decisión afirmativa por parte del Comité de Certificación, puede ser establecida una asociación contractual entre la granja/organización y la Asociación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Naturland.Hasta</a:t>
            </a:r>
            <a:r>
              <a:rPr lang="es-EC" dirty="0">
                <a:latin typeface="Times New Roman" panose="02020603050405020304" pitchFamily="18" charset="0"/>
                <a:ea typeface="Times New Roman" panose="02020603050405020304" pitchFamily="18" charset="0"/>
                <a:cs typeface="Times New Roman" panose="02020603050405020304" pitchFamily="18" charset="0"/>
              </a:rPr>
              <a:t> este punto se formalizará un contrato de productor entre la granja/organización y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180340" algn="just">
              <a:lnSpc>
                <a:spcPct val="200000"/>
              </a:lnSpc>
              <a:spcAft>
                <a:spcPts val="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En éste, la granja/organización se compromete a cumplir con las normas de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y las inspecciones regulares.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180340" algn="just">
              <a:lnSpc>
                <a:spcPct val="200000"/>
              </a:lnSpc>
              <a:spcAft>
                <a:spcPts val="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b="1" dirty="0">
                <a:latin typeface="Times New Roman" panose="02020603050405020304" pitchFamily="18" charset="0"/>
                <a:ea typeface="Times New Roman" panose="02020603050405020304" pitchFamily="18" charset="0"/>
                <a:cs typeface="Times New Roman" panose="02020603050405020304" pitchFamily="18" charset="0"/>
              </a:rPr>
              <a:t>Inspección:</a:t>
            </a:r>
            <a:r>
              <a:rPr lang="es-EC" dirty="0">
                <a:latin typeface="Times New Roman" panose="02020603050405020304" pitchFamily="18" charset="0"/>
                <a:ea typeface="Times New Roman" panose="02020603050405020304" pitchFamily="18" charset="0"/>
                <a:cs typeface="Times New Roman" panose="02020603050405020304" pitchFamily="18" charset="0"/>
              </a:rPr>
              <a:t> En caso de que se alcance un acuerdo para la futura colaboración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encargará una inspección de la granja/organización a una entidad de inspección independiente y acreditada. Antes de que la inspección sea programada, el operador tiene que tomar contacto con la entidad de inspección y entonces cerrar el contrato de inspección. Esto por lo general incluye la inspección y certificación según el reglamento orgánico de la Unión Europea. El operador puede solicitar una estimación de costos de inspección. Un inventario exhaustivo de la operación se llevará a cabo, cubriendo todos los aspectos de las gestiones de la granja, cultivo, insumos, documentación, cosecha, procesamiento y exportación. Según el tamaño y la complejidad de la operación, la inspección puede llevar de uno a varios días. Para finalizar la inspección, el inspector entregará su apreciación de inspección -incluidas sus recomendaciones- a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como agencia de certificación. Los resultados de la inspección se documentarán por escrito en el informe de inspección. A la granja/organización se le da la oportunidad de comentar respecto al informe.</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b="1" dirty="0">
                <a:latin typeface="Times New Roman" panose="02020603050405020304" pitchFamily="18" charset="0"/>
                <a:ea typeface="Times New Roman" panose="02020603050405020304" pitchFamily="18" charset="0"/>
                <a:cs typeface="Times New Roman" panose="02020603050405020304" pitchFamily="18" charset="0"/>
              </a:rPr>
              <a:t>Certificación:</a:t>
            </a:r>
            <a:r>
              <a:rPr lang="es-EC" dirty="0">
                <a:latin typeface="Times New Roman" panose="02020603050405020304" pitchFamily="18" charset="0"/>
                <a:ea typeface="Times New Roman" panose="02020603050405020304" pitchFamily="18" charset="0"/>
                <a:cs typeface="Times New Roman" panose="02020603050405020304" pitchFamily="18" charset="0"/>
              </a:rPr>
              <a:t> El informe de inspección, junto con datos e información adicional de la organización/operador será enviado al Comité de Certificación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180340" algn="just">
              <a:lnSpc>
                <a:spcPct val="200000"/>
              </a:lnSpc>
              <a:spcAft>
                <a:spcPts val="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El Comité de Certificación decide sobre la certificación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del operador. También decide sobre la renovación anual de certificación después de que el operador ha sido inspeccionado anualmente. La decisión del Comité de Certificación se le comunica a la granja/organización por medio de un aviso de certificación. En caso de irregularidades a los requerimientos de las normas, el aviso de certificación también puede contener condiciones que tienen que cumplirse a fin de continuar.</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180340" algn="just">
              <a:lnSpc>
                <a:spcPct val="200000"/>
              </a:lnSpc>
              <a:spcAft>
                <a:spcPts val="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200000"/>
              </a:lnSpc>
              <a:spcAft>
                <a:spcPts val="0"/>
              </a:spcAft>
              <a:buFont typeface="Symbol" panose="05050102010706020507" pitchFamily="18" charset="2"/>
              <a:buChar char=""/>
            </a:pPr>
            <a:r>
              <a:rPr lang="es-EC" b="1" dirty="0">
                <a:latin typeface="Times New Roman" panose="02020603050405020304" pitchFamily="18" charset="0"/>
                <a:ea typeface="Times New Roman" panose="02020603050405020304" pitchFamily="18" charset="0"/>
                <a:cs typeface="Times New Roman" panose="02020603050405020304" pitchFamily="18" charset="0"/>
              </a:rPr>
              <a:t>Certificado:</a:t>
            </a:r>
            <a:r>
              <a:rPr lang="es-EC" dirty="0">
                <a:latin typeface="Times New Roman" panose="02020603050405020304" pitchFamily="18" charset="0"/>
                <a:ea typeface="Times New Roman" panose="02020603050405020304" pitchFamily="18" charset="0"/>
                <a:cs typeface="Times New Roman" panose="02020603050405020304" pitchFamily="18" charset="0"/>
              </a:rPr>
              <a:t> Después de que todos los trámites han concluido satisfactoriamente,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emitirá a la parte contratante un aviso de certificación y un certificado, lo que confirma la aprobación del operador como granja/organización certificada por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La granja/organización recibe junto con el certificado y el aviso de aviso de certificación el contrato de productor refrendado por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y es por lo tanto miembro en la asociación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e.V</a:t>
            </a:r>
            <a:r>
              <a:rPr lang="es-EC" dirty="0">
                <a:latin typeface="Times New Roman" panose="02020603050405020304" pitchFamily="18" charset="0"/>
                <a:ea typeface="Times New Roman" panose="02020603050405020304" pitchFamily="18" charset="0"/>
                <a:cs typeface="Times New Roman" panose="02020603050405020304" pitchFamily="18" charset="0"/>
              </a:rPr>
              <a:t>. A partir de este momento los certificados de transacción orgánicos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OTCs</a:t>
            </a:r>
            <a:r>
              <a:rPr lang="es-EC" dirty="0">
                <a:latin typeface="Times New Roman" panose="02020603050405020304" pitchFamily="18" charset="0"/>
                <a:ea typeface="Times New Roman" panose="02020603050405020304" pitchFamily="18" charset="0"/>
                <a:cs typeface="Times New Roman" panose="02020603050405020304" pitchFamily="18" charset="0"/>
              </a:rPr>
              <a:t>) podrán expedirse para suministros/ventas, previa solicitud por parte del operador. Estos certificados contienen especificaciones sobre los productos, el productor y el comprador, garantizando a terceros que esta mercancía es un producto certificado por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Naturland</a:t>
            </a:r>
            <a:r>
              <a:rPr lang="es-EC" dirty="0">
                <a:latin typeface="Times New Roman" panose="02020603050405020304" pitchFamily="18" charset="0"/>
                <a:ea typeface="Times New Roman" panose="02020603050405020304" pitchFamily="18" charset="0"/>
                <a:cs typeface="Times New Roman" panose="02020603050405020304" pitchFamily="18" charset="0"/>
              </a:rPr>
              <a:t>, 2018)</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Marcador de contenido 3"/>
          <p:cNvSpPr>
            <a:spLocks noGrp="1"/>
          </p:cNvSpPr>
          <p:nvPr>
            <p:ph idx="1"/>
          </p:nvPr>
        </p:nvSpPr>
        <p:spPr>
          <a:xfrm>
            <a:off x="806824" y="1452282"/>
            <a:ext cx="10546976" cy="4724681"/>
          </a:xfrm>
        </p:spPr>
        <p:txBody>
          <a:bodyPr>
            <a:normAutofit fontScale="92500" lnSpcReduction="10000"/>
          </a:bodyPr>
          <a:lstStyle/>
          <a:p>
            <a:pPr algn="just"/>
            <a:r>
              <a:rPr lang="es-EC" sz="2600" b="1" dirty="0">
                <a:latin typeface="Arial" panose="020B0604020202020204" pitchFamily="34" charset="0"/>
                <a:cs typeface="Arial" panose="020B0604020202020204" pitchFamily="34" charset="0"/>
              </a:rPr>
              <a:t>Certificación:</a:t>
            </a:r>
            <a:r>
              <a:rPr lang="es-EC" sz="2600" dirty="0">
                <a:latin typeface="Arial" panose="020B0604020202020204" pitchFamily="34" charset="0"/>
                <a:cs typeface="Arial" panose="020B0604020202020204" pitchFamily="34" charset="0"/>
              </a:rPr>
              <a:t> El informe de inspección, junto con datos e información adicional de la organización/operador será enviado al Comité de Certificación </a:t>
            </a:r>
            <a:r>
              <a:rPr lang="es-EC" sz="2600" dirty="0" err="1" smtClean="0">
                <a:latin typeface="Arial" panose="020B0604020202020204" pitchFamily="34" charset="0"/>
                <a:cs typeface="Arial" panose="020B0604020202020204" pitchFamily="34" charset="0"/>
              </a:rPr>
              <a:t>Naturland</a:t>
            </a:r>
            <a:r>
              <a:rPr lang="es-EC" sz="2600" dirty="0" smtClean="0">
                <a:latin typeface="Arial" panose="020B0604020202020204" pitchFamily="34" charset="0"/>
                <a:cs typeface="Arial" panose="020B0604020202020204" pitchFamily="34" charset="0"/>
              </a:rPr>
              <a:t>. Ahí se decide </a:t>
            </a:r>
            <a:r>
              <a:rPr lang="es-EC" sz="2600" dirty="0">
                <a:latin typeface="Arial" panose="020B0604020202020204" pitchFamily="34" charset="0"/>
                <a:cs typeface="Arial" panose="020B0604020202020204" pitchFamily="34" charset="0"/>
              </a:rPr>
              <a:t>sobre la certificación </a:t>
            </a:r>
            <a:r>
              <a:rPr lang="es-EC" sz="2600" dirty="0" err="1">
                <a:latin typeface="Arial" panose="020B0604020202020204" pitchFamily="34" charset="0"/>
                <a:cs typeface="Arial" panose="020B0604020202020204" pitchFamily="34" charset="0"/>
              </a:rPr>
              <a:t>Naturland</a:t>
            </a:r>
            <a:r>
              <a:rPr lang="es-EC" sz="2600" dirty="0">
                <a:latin typeface="Arial" panose="020B0604020202020204" pitchFamily="34" charset="0"/>
                <a:cs typeface="Arial" panose="020B0604020202020204" pitchFamily="34" charset="0"/>
              </a:rPr>
              <a:t> del operador. También </a:t>
            </a:r>
            <a:r>
              <a:rPr lang="es-EC" sz="2600" dirty="0" smtClean="0">
                <a:latin typeface="Arial" panose="020B0604020202020204" pitchFamily="34" charset="0"/>
                <a:cs typeface="Arial" panose="020B0604020202020204" pitchFamily="34" charset="0"/>
              </a:rPr>
              <a:t>sobre </a:t>
            </a:r>
            <a:r>
              <a:rPr lang="es-EC" sz="2600" dirty="0">
                <a:latin typeface="Arial" panose="020B0604020202020204" pitchFamily="34" charset="0"/>
                <a:cs typeface="Arial" panose="020B0604020202020204" pitchFamily="34" charset="0"/>
              </a:rPr>
              <a:t>la renovación anual de </a:t>
            </a:r>
            <a:r>
              <a:rPr lang="es-EC" sz="2600" dirty="0" smtClean="0">
                <a:latin typeface="Arial" panose="020B0604020202020204" pitchFamily="34" charset="0"/>
                <a:cs typeface="Arial" panose="020B0604020202020204" pitchFamily="34" charset="0"/>
              </a:rPr>
              <a:t>certificación. </a:t>
            </a:r>
            <a:r>
              <a:rPr lang="es-EC" sz="2600" dirty="0">
                <a:latin typeface="Arial" panose="020B0604020202020204" pitchFamily="34" charset="0"/>
                <a:cs typeface="Arial" panose="020B0604020202020204" pitchFamily="34" charset="0"/>
              </a:rPr>
              <a:t>En caso de irregularidades a los requerimientos de las normas, el aviso de certificación también puede contener condiciones que tienen que cumplirse a fin de continuar</a:t>
            </a:r>
            <a:r>
              <a:rPr lang="es-EC" sz="2600" dirty="0" smtClean="0">
                <a:latin typeface="Arial" panose="020B0604020202020204" pitchFamily="34" charset="0"/>
                <a:cs typeface="Arial" panose="020B0604020202020204" pitchFamily="34" charset="0"/>
              </a:rPr>
              <a:t>.</a:t>
            </a:r>
            <a:endParaRPr lang="es-EC" sz="2600" dirty="0">
              <a:latin typeface="Arial" panose="020B0604020202020204" pitchFamily="34" charset="0"/>
              <a:cs typeface="Arial" panose="020B0604020202020204" pitchFamily="34" charset="0"/>
            </a:endParaRPr>
          </a:p>
          <a:p>
            <a:pPr lvl="0" algn="just"/>
            <a:r>
              <a:rPr lang="es-EC" sz="2600" b="1" dirty="0">
                <a:latin typeface="Arial" panose="020B0604020202020204" pitchFamily="34" charset="0"/>
                <a:cs typeface="Arial" panose="020B0604020202020204" pitchFamily="34" charset="0"/>
              </a:rPr>
              <a:t>Certificado:</a:t>
            </a:r>
            <a:r>
              <a:rPr lang="es-EC" sz="2600" dirty="0">
                <a:latin typeface="Arial" panose="020B0604020202020204" pitchFamily="34" charset="0"/>
                <a:cs typeface="Arial" panose="020B0604020202020204" pitchFamily="34" charset="0"/>
              </a:rPr>
              <a:t> Después de que todos los trámites han concluido satisfactoriamente, </a:t>
            </a:r>
            <a:r>
              <a:rPr lang="es-EC" sz="2600" dirty="0" err="1">
                <a:latin typeface="Arial" panose="020B0604020202020204" pitchFamily="34" charset="0"/>
                <a:cs typeface="Arial" panose="020B0604020202020204" pitchFamily="34" charset="0"/>
              </a:rPr>
              <a:t>Naturland</a:t>
            </a:r>
            <a:r>
              <a:rPr lang="es-EC" sz="2600" dirty="0">
                <a:latin typeface="Arial" panose="020B0604020202020204" pitchFamily="34" charset="0"/>
                <a:cs typeface="Arial" panose="020B0604020202020204" pitchFamily="34" charset="0"/>
              </a:rPr>
              <a:t> emitirá a la parte contratante un aviso de certificación y un certificado, lo que confirma la aprobación del operador como granja/organización certificada por </a:t>
            </a:r>
            <a:r>
              <a:rPr lang="es-EC" sz="2600" dirty="0" err="1" smtClean="0">
                <a:latin typeface="Arial" panose="020B0604020202020204" pitchFamily="34" charset="0"/>
                <a:cs typeface="Arial" panose="020B0604020202020204" pitchFamily="34" charset="0"/>
              </a:rPr>
              <a:t>Naturland</a:t>
            </a:r>
            <a:r>
              <a:rPr lang="es-EC" sz="2600" dirty="0" smtClean="0">
                <a:latin typeface="Arial" panose="020B0604020202020204" pitchFamily="34" charset="0"/>
                <a:cs typeface="Arial" panose="020B0604020202020204" pitchFamily="34" charset="0"/>
              </a:rPr>
              <a:t>. </a:t>
            </a:r>
            <a:r>
              <a:rPr lang="es-EC" sz="2600" dirty="0">
                <a:latin typeface="Arial" panose="020B0604020202020204" pitchFamily="34" charset="0"/>
                <a:cs typeface="Arial" panose="020B0604020202020204" pitchFamily="34" charset="0"/>
              </a:rPr>
              <a:t>Estos certificados contienen especificaciones sobre los productos, el productor y el comprador, garantizando a terceros que esta mercancía es un producto certificado por </a:t>
            </a:r>
            <a:r>
              <a:rPr lang="es-EC" sz="2600" dirty="0" err="1">
                <a:latin typeface="Arial" panose="020B0604020202020204" pitchFamily="34" charset="0"/>
                <a:cs typeface="Arial" panose="020B0604020202020204" pitchFamily="34" charset="0"/>
              </a:rPr>
              <a:t>Naturland</a:t>
            </a:r>
            <a:r>
              <a:rPr lang="es-EC" sz="2600" dirty="0">
                <a:latin typeface="Arial" panose="020B0604020202020204" pitchFamily="34" charset="0"/>
                <a:cs typeface="Arial" panose="020B0604020202020204" pitchFamily="34" charset="0"/>
              </a:rPr>
              <a:t>. (</a:t>
            </a:r>
            <a:r>
              <a:rPr lang="es-EC" sz="2600" dirty="0" err="1">
                <a:latin typeface="Arial" panose="020B0604020202020204" pitchFamily="34" charset="0"/>
                <a:cs typeface="Arial" panose="020B0604020202020204" pitchFamily="34" charset="0"/>
              </a:rPr>
              <a:t>Naturland</a:t>
            </a:r>
            <a:r>
              <a:rPr lang="es-EC" sz="2600" dirty="0">
                <a:latin typeface="Arial" panose="020B0604020202020204" pitchFamily="34" charset="0"/>
                <a:cs typeface="Arial" panose="020B0604020202020204" pitchFamily="34" charset="0"/>
              </a:rPr>
              <a:t>, 2018)</a:t>
            </a:r>
          </a:p>
          <a:p>
            <a:endParaRPr lang="es-EC" dirty="0"/>
          </a:p>
        </p:txBody>
      </p:sp>
      <p:pic>
        <p:nvPicPr>
          <p:cNvPr id="5"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1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63863" y="331316"/>
            <a:ext cx="5678157" cy="584775"/>
          </a:xfrm>
          <a:prstGeom prst="rect">
            <a:avLst/>
          </a:prstGeom>
        </p:spPr>
        <p:txBody>
          <a:bodyPr wrap="none">
            <a:spAutoFit/>
          </a:bodyPr>
          <a:lstStyle/>
          <a:p>
            <a:r>
              <a:rPr lang="es-EC" sz="3200" b="1" dirty="0" smtClean="0">
                <a:latin typeface="Arial" panose="020B0604020202020204" pitchFamily="34" charset="0"/>
                <a:ea typeface="Times New Roman" panose="02020603050405020304" pitchFamily="18" charset="0"/>
                <a:cs typeface="Arial" panose="020B0604020202020204" pitchFamily="34" charset="0"/>
              </a:rPr>
              <a:t>CERTIFICACIÓN NACIONAL</a:t>
            </a:r>
            <a:endParaRPr lang="es-EC" sz="3200" b="1" dirty="0">
              <a:latin typeface="Arial" panose="020B0604020202020204" pitchFamily="34" charset="0"/>
              <a:cs typeface="Arial" panose="020B0604020202020204" pitchFamily="34" charset="0"/>
            </a:endParaRPr>
          </a:p>
        </p:txBody>
      </p:sp>
      <p:pic>
        <p:nvPicPr>
          <p:cNvPr id="3"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07" y="308793"/>
            <a:ext cx="3034487" cy="78371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73150" y="1131691"/>
            <a:ext cx="6973384" cy="1077218"/>
          </a:xfrm>
          <a:prstGeom prst="rect">
            <a:avLst/>
          </a:prstGeom>
        </p:spPr>
        <p:txBody>
          <a:bodyPr wrap="none">
            <a:spAutoFit/>
          </a:bodyPr>
          <a:lstStyle/>
          <a:p>
            <a:pPr marL="342900" lvl="0" indent="-342900" algn="just">
              <a:lnSpc>
                <a:spcPct val="200000"/>
              </a:lnSpc>
              <a:spcAft>
                <a:spcPts val="0"/>
              </a:spcAft>
              <a:buFont typeface="+mj-lt"/>
              <a:buAutoNum type="alphaLcPeriod"/>
            </a:pPr>
            <a:r>
              <a:rPr lang="es-EC" sz="1600" b="1" dirty="0">
                <a:latin typeface="Arial" panose="020B0604020202020204" pitchFamily="34" charset="0"/>
                <a:ea typeface="Times New Roman" panose="02020603050405020304" pitchFamily="18" charset="0"/>
                <a:cs typeface="Arial" panose="020B0604020202020204" pitchFamily="34" charset="0"/>
              </a:rPr>
              <a:t>Estándares de calidad </a:t>
            </a:r>
            <a:r>
              <a:rPr lang="es-EC" sz="1600" b="1" dirty="0" smtClean="0">
                <a:latin typeface="Arial" panose="020B0604020202020204" pitchFamily="34" charset="0"/>
                <a:ea typeface="Times New Roman" panose="02020603050405020304" pitchFamily="18" charset="0"/>
                <a:cs typeface="Arial" panose="020B0604020202020204" pitchFamily="34" charset="0"/>
              </a:rPr>
              <a:t>exigidos</a:t>
            </a:r>
          </a:p>
          <a:p>
            <a:r>
              <a:rPr lang="es-EC" sz="1600" b="1" dirty="0">
                <a:latin typeface="Arial" panose="020B0604020202020204" pitchFamily="34" charset="0"/>
                <a:cs typeface="Arial" panose="020B0604020202020204" pitchFamily="34" charset="0"/>
              </a:rPr>
              <a:t>Ficha técnica para la evaluación de parámetros de calidad en panela. </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5" name="Rectángulo 4"/>
          <p:cNvSpPr/>
          <p:nvPr/>
        </p:nvSpPr>
        <p:spPr>
          <a:xfrm>
            <a:off x="483107" y="2359252"/>
            <a:ext cx="2501006" cy="338554"/>
          </a:xfrm>
          <a:prstGeom prst="rect">
            <a:avLst/>
          </a:prstGeom>
        </p:spPr>
        <p:txBody>
          <a:bodyPr wrap="none">
            <a:spAutoFit/>
          </a:bodyPr>
          <a:lstStyle/>
          <a:p>
            <a:r>
              <a:rPr lang="es-EC" sz="1600" b="1" dirty="0">
                <a:latin typeface="Arial" panose="020B0604020202020204" pitchFamily="34" charset="0"/>
                <a:cs typeface="Arial" panose="020B0604020202020204" pitchFamily="34" charset="0"/>
              </a:rPr>
              <a:t>Procedimiento Maquita </a:t>
            </a:r>
            <a:endParaRPr lang="en-US" sz="1600" dirty="0">
              <a:latin typeface="Arial" panose="020B0604020202020204" pitchFamily="34" charset="0"/>
              <a:cs typeface="Arial" panose="020B0604020202020204" pitchFamily="34" charset="0"/>
            </a:endParaRPr>
          </a:p>
        </p:txBody>
      </p:sp>
      <p:sp>
        <p:nvSpPr>
          <p:cNvPr id="6" name="Rectángulo 5"/>
          <p:cNvSpPr/>
          <p:nvPr/>
        </p:nvSpPr>
        <p:spPr>
          <a:xfrm>
            <a:off x="3644537" y="1964008"/>
            <a:ext cx="8412479" cy="1077218"/>
          </a:xfrm>
          <a:prstGeom prst="rect">
            <a:avLst/>
          </a:prstGeom>
        </p:spPr>
        <p:txBody>
          <a:bodyPr wrap="square">
            <a:spAutoFit/>
          </a:bodyPr>
          <a:lstStyle/>
          <a:p>
            <a:pPr algn="just"/>
            <a:r>
              <a:rPr lang="es-EC" sz="1600" b="1" dirty="0">
                <a:latin typeface="Arial" panose="020B0604020202020204" pitchFamily="34" charset="0"/>
                <a:ea typeface="Times New Roman" panose="02020603050405020304" pitchFamily="18" charset="0"/>
                <a:cs typeface="Arial" panose="020B0604020202020204" pitchFamily="34" charset="0"/>
              </a:rPr>
              <a:t>Descripción del producto </a:t>
            </a:r>
            <a:r>
              <a:rPr lang="es-EC" sz="1600" dirty="0">
                <a:latin typeface="Arial" panose="020B0604020202020204" pitchFamily="34" charset="0"/>
                <a:ea typeface="Times New Roman" panose="02020603050405020304" pitchFamily="18" charset="0"/>
                <a:cs typeface="Arial" panose="020B0604020202020204" pitchFamily="34" charset="0"/>
              </a:rPr>
              <a:t>La materia prima para la elaboración de la panela granulada es la caña de azúcar. Se la obtiene al concentrar el jugo extraído de la caña mediante evaporación hasta obtener un jarabe espeso, que por batido se solidifique y granule. Empacado en fundas plásticas con etiqueta anterior y posterior.</a:t>
            </a:r>
            <a:endParaRPr lang="es-EC" sz="1600" dirty="0">
              <a:latin typeface="Arial" panose="020B0604020202020204" pitchFamily="34" charset="0"/>
              <a:cs typeface="Arial" panose="020B0604020202020204" pitchFamily="34" charset="0"/>
            </a:endParaRPr>
          </a:p>
        </p:txBody>
      </p:sp>
      <p:sp>
        <p:nvSpPr>
          <p:cNvPr id="7" name="Rectángulo 6"/>
          <p:cNvSpPr/>
          <p:nvPr/>
        </p:nvSpPr>
        <p:spPr>
          <a:xfrm>
            <a:off x="279636" y="3151240"/>
            <a:ext cx="3143165" cy="2800767"/>
          </a:xfrm>
          <a:prstGeom prst="rect">
            <a:avLst/>
          </a:prstGeom>
        </p:spPr>
        <p:txBody>
          <a:bodyPr wrap="square">
            <a:spAutoFit/>
          </a:bodyPr>
          <a:lstStyle/>
          <a:p>
            <a:pPr lvl="0" algn="just">
              <a:lnSpc>
                <a:spcPct val="200000"/>
              </a:lnSpc>
              <a:spcAft>
                <a:spcPts val="0"/>
              </a:spcAft>
            </a:pPr>
            <a:r>
              <a:rPr lang="es-EC" sz="1600" b="1" dirty="0" smtClean="0">
                <a:latin typeface="Arial" panose="020B0604020202020204" pitchFamily="34" charset="0"/>
                <a:ea typeface="Times New Roman" panose="02020603050405020304" pitchFamily="18" charset="0"/>
                <a:cs typeface="Arial" panose="020B0604020202020204" pitchFamily="34" charset="0"/>
              </a:rPr>
              <a:t>b. Norma </a:t>
            </a:r>
            <a:r>
              <a:rPr lang="es-EC" sz="1600" b="1" dirty="0">
                <a:latin typeface="Arial" panose="020B0604020202020204" pitchFamily="34" charset="0"/>
                <a:ea typeface="Times New Roman" panose="02020603050405020304" pitchFamily="18" charset="0"/>
                <a:cs typeface="Arial" panose="020B0604020202020204" pitchFamily="34" charset="0"/>
              </a:rPr>
              <a:t>/ estándar sensorial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200000"/>
              </a:lnSpc>
              <a:spcAft>
                <a:spcPts val="0"/>
              </a:spcAft>
            </a:pPr>
            <a:r>
              <a:rPr lang="es-EC" sz="1600" b="1" dirty="0" smtClean="0">
                <a:latin typeface="Arial" panose="020B0604020202020204" pitchFamily="34" charset="0"/>
                <a:ea typeface="Times New Roman" panose="02020603050405020304" pitchFamily="18" charset="0"/>
                <a:cs typeface="Arial" panose="020B0604020202020204" pitchFamily="34" charset="0"/>
              </a:rPr>
              <a:t>    Apariencia </a:t>
            </a:r>
          </a:p>
          <a:p>
            <a:pPr lvl="0" algn="just">
              <a:lnSpc>
                <a:spcPct val="200000"/>
              </a:lnSpc>
              <a:spcAft>
                <a:spcPts val="0"/>
              </a:spcAft>
            </a:pPr>
            <a:endParaRPr lang="es-EC" sz="1600" b="1" dirty="0" smtClean="0">
              <a:latin typeface="Arial" panose="020B0604020202020204" pitchFamily="34" charset="0"/>
              <a:ea typeface="Times New Roman" panose="02020603050405020304" pitchFamily="18" charset="0"/>
              <a:cs typeface="Arial" panose="020B0604020202020204" pitchFamily="34" charset="0"/>
            </a:endParaRPr>
          </a:p>
          <a:p>
            <a:pPr lvl="0"/>
            <a:r>
              <a:rPr lang="en-US" sz="1600" b="1" dirty="0" smtClean="0">
                <a:latin typeface="Arial" panose="020B0604020202020204" pitchFamily="34" charset="0"/>
                <a:cs typeface="Arial" panose="020B0604020202020204" pitchFamily="34" charset="0"/>
              </a:rPr>
              <a:t>    </a:t>
            </a:r>
          </a:p>
          <a:p>
            <a:pPr lvl="0"/>
            <a:r>
              <a:rPr lang="en-US" sz="1600" b="1" dirty="0" smtClean="0">
                <a:latin typeface="Arial" panose="020B0604020202020204" pitchFamily="34" charset="0"/>
                <a:cs typeface="Arial" panose="020B0604020202020204" pitchFamily="34" charset="0"/>
              </a:rPr>
              <a:t> Gusto </a:t>
            </a:r>
            <a:r>
              <a:rPr lang="en-US" sz="1600" b="1" dirty="0">
                <a:latin typeface="Arial" panose="020B0604020202020204" pitchFamily="34" charset="0"/>
                <a:cs typeface="Arial" panose="020B0604020202020204" pitchFamily="34" charset="0"/>
              </a:rPr>
              <a:t>y </a:t>
            </a:r>
            <a:r>
              <a:rPr lang="es-EC" sz="1600" b="1" dirty="0" smtClean="0">
                <a:latin typeface="Arial" panose="020B0604020202020204" pitchFamily="34" charset="0"/>
                <a:cs typeface="Arial" panose="020B0604020202020204" pitchFamily="34" charset="0"/>
              </a:rPr>
              <a:t>sabor</a:t>
            </a:r>
            <a:r>
              <a:rPr lang="en-US" sz="1600" b="1"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s-EC"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lvl="0" algn="just">
              <a:lnSpc>
                <a:spcPct val="200000"/>
              </a:lnSpc>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7"/>
          <p:cNvSpPr/>
          <p:nvPr/>
        </p:nvSpPr>
        <p:spPr>
          <a:xfrm>
            <a:off x="3461990" y="3262697"/>
            <a:ext cx="8800011" cy="1077218"/>
          </a:xfrm>
          <a:prstGeom prst="rect">
            <a:avLst/>
          </a:prstGeom>
        </p:spPr>
        <p:txBody>
          <a:bodyPr wrap="square">
            <a:spAutoFit/>
          </a:bodyPr>
          <a:lstStyle/>
          <a:p>
            <a:pPr indent="180340" algn="just">
              <a:lnSpc>
                <a:spcPct val="200000"/>
              </a:lnSpc>
              <a:spcAft>
                <a:spcPts val="0"/>
              </a:spcAft>
            </a:pPr>
            <a:r>
              <a:rPr lang="es-EC" sz="1600" dirty="0" smtClean="0">
                <a:latin typeface="Arial" panose="020B0604020202020204" pitchFamily="34" charset="0"/>
                <a:ea typeface="Times New Roman" panose="02020603050405020304" pitchFamily="18" charset="0"/>
                <a:cs typeface="Arial" panose="020B0604020202020204" pitchFamily="34" charset="0"/>
              </a:rPr>
              <a:t>Color </a:t>
            </a:r>
            <a:r>
              <a:rPr lang="es-EC" sz="1600" dirty="0">
                <a:latin typeface="Arial" panose="020B0604020202020204" pitchFamily="34" charset="0"/>
                <a:ea typeface="Times New Roman" panose="02020603050405020304" pitchFamily="18" charset="0"/>
                <a:cs typeface="Arial" panose="020B0604020202020204" pitchFamily="34" charset="0"/>
              </a:rPr>
              <a:t>amarillento, parcialmente cristalino, tamaño uniforme, sin cuerpos extraños. </a:t>
            </a:r>
            <a:r>
              <a:rPr lang="es-EC" sz="1600" dirty="0" smtClean="0">
                <a:latin typeface="Arial" panose="020B0604020202020204" pitchFamily="34" charset="0"/>
                <a:ea typeface="Times New Roman" panose="02020603050405020304" pitchFamily="18" charset="0"/>
                <a:cs typeface="Arial" panose="020B0604020202020204" pitchFamily="34" charset="0"/>
              </a:rPr>
              <a:t>La </a:t>
            </a:r>
            <a:r>
              <a:rPr lang="es-EC" sz="1600" dirty="0">
                <a:latin typeface="Arial" panose="020B0604020202020204" pitchFamily="34" charset="0"/>
                <a:ea typeface="Times New Roman" panose="02020603050405020304" pitchFamily="18" charset="0"/>
                <a:cs typeface="Arial" panose="020B0604020202020204" pitchFamily="34" charset="0"/>
              </a:rPr>
              <a:t>funda perfectamente sellada y limpia, sin desgarros y restos de producto en el exterior. </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9" name="Rectángulo 8"/>
          <p:cNvSpPr/>
          <p:nvPr/>
        </p:nvSpPr>
        <p:spPr>
          <a:xfrm>
            <a:off x="3506707" y="4427697"/>
            <a:ext cx="6096000" cy="1200329"/>
          </a:xfrm>
          <a:prstGeom prst="rect">
            <a:avLst/>
          </a:prstGeom>
        </p:spPr>
        <p:txBody>
          <a:bodyPr>
            <a:spAutoFit/>
          </a:bodyPr>
          <a:lstStyle/>
          <a:p>
            <a:pPr marL="180340" algn="just">
              <a:lnSpc>
                <a:spcPct val="150000"/>
              </a:lnSpc>
              <a:spcAft>
                <a:spcPts val="0"/>
              </a:spcAft>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80340" algn="just">
              <a:lnSpc>
                <a:spcPct val="150000"/>
              </a:lnSpc>
              <a:spcAft>
                <a:spcPts val="0"/>
              </a:spcAft>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Dulce típico del </a:t>
            </a:r>
            <a:r>
              <a:rPr lang="es-EC"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producto</a:t>
            </a:r>
          </a:p>
          <a:p>
            <a:pPr marL="180340" algn="just">
              <a:lnSpc>
                <a:spcPct val="150000"/>
              </a:lnSpc>
              <a:spcAft>
                <a:spcPts val="0"/>
              </a:spcAft>
            </a:pPr>
            <a:r>
              <a:rPr lang="es-EC"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sin sabores extraños.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cxnSp>
        <p:nvCxnSpPr>
          <p:cNvPr id="11" name="Conector recto de flecha 10"/>
          <p:cNvCxnSpPr/>
          <p:nvPr/>
        </p:nvCxnSpPr>
        <p:spPr>
          <a:xfrm flipV="1">
            <a:off x="2000350" y="3833900"/>
            <a:ext cx="1173924" cy="159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Conector recto de flecha 11"/>
          <p:cNvCxnSpPr/>
          <p:nvPr/>
        </p:nvCxnSpPr>
        <p:spPr>
          <a:xfrm>
            <a:off x="2000350" y="5178015"/>
            <a:ext cx="129149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Abrir llave 12"/>
          <p:cNvSpPr/>
          <p:nvPr/>
        </p:nvSpPr>
        <p:spPr>
          <a:xfrm>
            <a:off x="3291840" y="3373825"/>
            <a:ext cx="352697" cy="920150"/>
          </a:xfrm>
          <a:prstGeom prst="leftBrace">
            <a:avLst>
              <a:gd name="adj1" fmla="val 8333"/>
              <a:gd name="adj2" fmla="val 4574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sz="1600">
              <a:latin typeface="Arial" panose="020B0604020202020204" pitchFamily="34" charset="0"/>
              <a:cs typeface="Arial" panose="020B0604020202020204" pitchFamily="34" charset="0"/>
            </a:endParaRPr>
          </a:p>
        </p:txBody>
      </p:sp>
      <p:sp>
        <p:nvSpPr>
          <p:cNvPr id="14" name="Abrir llave 13"/>
          <p:cNvSpPr/>
          <p:nvPr/>
        </p:nvSpPr>
        <p:spPr>
          <a:xfrm>
            <a:off x="3506707" y="4807131"/>
            <a:ext cx="372962" cy="82089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EC" sz="1600">
              <a:latin typeface="Arial" panose="020B0604020202020204" pitchFamily="34" charset="0"/>
              <a:cs typeface="Arial" panose="020B0604020202020204" pitchFamily="34" charset="0"/>
            </a:endParaRPr>
          </a:p>
        </p:txBody>
      </p:sp>
      <p:graphicFrame>
        <p:nvGraphicFramePr>
          <p:cNvPr id="15" name="Tabla 14"/>
          <p:cNvGraphicFramePr>
            <a:graphicFrameLocks noGrp="1"/>
          </p:cNvGraphicFramePr>
          <p:nvPr>
            <p:extLst>
              <p:ext uri="{D42A27DB-BD31-4B8C-83A1-F6EECF244321}">
                <p14:modId xmlns:p14="http://schemas.microsoft.com/office/powerpoint/2010/main" val="647810686"/>
              </p:ext>
            </p:extLst>
          </p:nvPr>
        </p:nvGraphicFramePr>
        <p:xfrm>
          <a:off x="6304043" y="4427700"/>
          <a:ext cx="5635407" cy="2286611"/>
        </p:xfrm>
        <a:graphic>
          <a:graphicData uri="http://schemas.openxmlformats.org/drawingml/2006/table">
            <a:tbl>
              <a:tblPr>
                <a:tableStyleId>{5C22544A-7EE6-4342-B048-85BDC9FD1C3A}</a:tableStyleId>
              </a:tblPr>
              <a:tblGrid>
                <a:gridCol w="2806943">
                  <a:extLst>
                    <a:ext uri="{9D8B030D-6E8A-4147-A177-3AD203B41FA5}">
                      <a16:colId xmlns:a16="http://schemas.microsoft.com/office/drawing/2014/main" val="2445412790"/>
                    </a:ext>
                  </a:extLst>
                </a:gridCol>
                <a:gridCol w="1525680">
                  <a:extLst>
                    <a:ext uri="{9D8B030D-6E8A-4147-A177-3AD203B41FA5}">
                      <a16:colId xmlns:a16="http://schemas.microsoft.com/office/drawing/2014/main" val="2595436500"/>
                    </a:ext>
                  </a:extLst>
                </a:gridCol>
                <a:gridCol w="1302784">
                  <a:extLst>
                    <a:ext uri="{9D8B030D-6E8A-4147-A177-3AD203B41FA5}">
                      <a16:colId xmlns:a16="http://schemas.microsoft.com/office/drawing/2014/main" val="2405955829"/>
                    </a:ext>
                  </a:extLst>
                </a:gridCol>
              </a:tblGrid>
              <a:tr h="475214">
                <a:tc>
                  <a:txBody>
                    <a:bodyPr/>
                    <a:lstStyle/>
                    <a:p>
                      <a:pPr>
                        <a:spcAft>
                          <a:spcPts val="0"/>
                        </a:spcAft>
                      </a:pPr>
                      <a:r>
                        <a:rPr lang="es-EC" sz="1200" dirty="0" smtClean="0">
                          <a:effectLst/>
                        </a:rPr>
                        <a:t>Estándares </a:t>
                      </a:r>
                      <a:r>
                        <a:rPr lang="es-EC" sz="1200" dirty="0">
                          <a:effectLst/>
                        </a:rPr>
                        <a:t>/ normas físico – químicas Parámetro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Valor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200">
                          <a:effectLst/>
                        </a:rPr>
                        <a:t>Tolerancia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872324"/>
                  </a:ext>
                </a:extLst>
              </a:tr>
              <a:tr h="258771">
                <a:tc>
                  <a:txBody>
                    <a:bodyPr/>
                    <a:lstStyle/>
                    <a:p>
                      <a:pPr>
                        <a:spcAft>
                          <a:spcPts val="0"/>
                        </a:spcAft>
                      </a:pPr>
                      <a:r>
                        <a:rPr lang="es-EC" sz="1200" dirty="0">
                          <a:effectLst/>
                        </a:rPr>
                        <a:t>Humedad (%) </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2.3 %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2.7 %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5261856"/>
                  </a:ext>
                </a:extLst>
              </a:tr>
              <a:tr h="258771">
                <a:tc>
                  <a:txBody>
                    <a:bodyPr/>
                    <a:lstStyle/>
                    <a:p>
                      <a:pPr>
                        <a:spcAft>
                          <a:spcPts val="0"/>
                        </a:spcAft>
                      </a:pPr>
                      <a:r>
                        <a:rPr lang="es-EC" sz="1200">
                          <a:effectLst/>
                        </a:rPr>
                        <a:t>Tamaño de partícula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200">
                          <a:effectLst/>
                        </a:rPr>
                        <a:t>&lt; 2 mm</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3 mm</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46017461"/>
                  </a:ext>
                </a:extLst>
              </a:tr>
              <a:tr h="258771">
                <a:tc>
                  <a:txBody>
                    <a:bodyPr/>
                    <a:lstStyle/>
                    <a:p>
                      <a:pPr>
                        <a:spcAft>
                          <a:spcPts val="0"/>
                        </a:spcAft>
                      </a:pPr>
                      <a:r>
                        <a:rPr lang="en-US" sz="1200">
                          <a:effectLst/>
                        </a:rPr>
                        <a:t>Sólidos insolubles (cualitativa)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A (&lt; 0.2%)</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B (0.4%)</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94724074"/>
                  </a:ext>
                </a:extLst>
              </a:tr>
              <a:tr h="258771">
                <a:tc>
                  <a:txBody>
                    <a:bodyPr/>
                    <a:lstStyle/>
                    <a:p>
                      <a:pPr>
                        <a:spcAft>
                          <a:spcPts val="0"/>
                        </a:spcAft>
                      </a:pPr>
                      <a:r>
                        <a:rPr lang="en-US" sz="1200">
                          <a:effectLst/>
                        </a:rPr>
                        <a:t>Total de azúcar (%)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&gt; 94 %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&gt; 90 %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4715842"/>
                  </a:ext>
                </a:extLst>
              </a:tr>
              <a:tr h="258771">
                <a:tc>
                  <a:txBody>
                    <a:bodyPr/>
                    <a:lstStyle/>
                    <a:p>
                      <a:pPr>
                        <a:spcAft>
                          <a:spcPts val="0"/>
                        </a:spcAft>
                      </a:pPr>
                      <a:r>
                        <a:rPr lang="en-US" sz="1200">
                          <a:effectLst/>
                        </a:rPr>
                        <a:t>Color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Café amarillento</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Café oscuro</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97248045"/>
                  </a:ext>
                </a:extLst>
              </a:tr>
              <a:tr h="258771">
                <a:tc>
                  <a:txBody>
                    <a:bodyPr/>
                    <a:lstStyle/>
                    <a:p>
                      <a:pPr>
                        <a:spcAft>
                          <a:spcPts val="0"/>
                        </a:spcAft>
                      </a:pPr>
                      <a:r>
                        <a:rPr lang="en-US" sz="1200">
                          <a:effectLst/>
                        </a:rPr>
                        <a:t>Sabor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Característico</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Característico</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2260261"/>
                  </a:ext>
                </a:extLst>
              </a:tr>
              <a:tr h="258771">
                <a:tc>
                  <a:txBody>
                    <a:bodyPr/>
                    <a:lstStyle/>
                    <a:p>
                      <a:pPr>
                        <a:spcAft>
                          <a:spcPts val="0"/>
                        </a:spcAft>
                      </a:pPr>
                      <a:r>
                        <a:rPr lang="en-US" sz="1200">
                          <a:effectLst/>
                        </a:rPr>
                        <a:t>Apariencia </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a:effectLst/>
                        </a:rPr>
                        <a:t>Granulada</a:t>
                      </a:r>
                      <a:endPar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200" dirty="0" err="1">
                          <a:effectLst/>
                        </a:rPr>
                        <a:t>Granulada</a:t>
                      </a:r>
                      <a:endPar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49360534"/>
                  </a:ext>
                </a:extLst>
              </a:tr>
            </a:tbl>
          </a:graphicData>
        </a:graphic>
      </p:graphicFrame>
    </p:spTree>
    <p:extLst>
      <p:ext uri="{BB962C8B-B14F-4D97-AF65-F5344CB8AC3E}">
        <p14:creationId xmlns:p14="http://schemas.microsoft.com/office/powerpoint/2010/main" val="782491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76855" y="1568055"/>
            <a:ext cx="5250155" cy="338554"/>
          </a:xfrm>
          <a:prstGeom prst="rect">
            <a:avLst/>
          </a:prstGeom>
        </p:spPr>
        <p:txBody>
          <a:bodyPr wrap="none">
            <a:spAutoFit/>
          </a:bodyPr>
          <a:lstStyle/>
          <a:p>
            <a:pPr lvl="0" algn="ctr">
              <a:spcAft>
                <a:spcPts val="0"/>
              </a:spcAft>
            </a:pPr>
            <a:r>
              <a:rPr lang="es-EC" sz="16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 Estándares </a:t>
            </a:r>
            <a:r>
              <a:rPr lang="es-EC"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normas microbiológicas Parámetros</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2498808073"/>
              </p:ext>
            </p:extLst>
          </p:nvPr>
        </p:nvGraphicFramePr>
        <p:xfrm>
          <a:off x="6958149" y="666205"/>
          <a:ext cx="4733108" cy="1835332"/>
        </p:xfrm>
        <a:graphic>
          <a:graphicData uri="http://schemas.openxmlformats.org/drawingml/2006/table">
            <a:tbl>
              <a:tblPr>
                <a:tableStyleId>{5C22544A-7EE6-4342-B048-85BDC9FD1C3A}</a:tableStyleId>
              </a:tblPr>
              <a:tblGrid>
                <a:gridCol w="2791794">
                  <a:extLst>
                    <a:ext uri="{9D8B030D-6E8A-4147-A177-3AD203B41FA5}">
                      <a16:colId xmlns:a16="http://schemas.microsoft.com/office/drawing/2014/main" val="2323301838"/>
                    </a:ext>
                  </a:extLst>
                </a:gridCol>
                <a:gridCol w="877871">
                  <a:extLst>
                    <a:ext uri="{9D8B030D-6E8A-4147-A177-3AD203B41FA5}">
                      <a16:colId xmlns:a16="http://schemas.microsoft.com/office/drawing/2014/main" val="4247779403"/>
                    </a:ext>
                  </a:extLst>
                </a:gridCol>
                <a:gridCol w="1063443">
                  <a:extLst>
                    <a:ext uri="{9D8B030D-6E8A-4147-A177-3AD203B41FA5}">
                      <a16:colId xmlns:a16="http://schemas.microsoft.com/office/drawing/2014/main" val="3564112047"/>
                    </a:ext>
                  </a:extLst>
                </a:gridCol>
              </a:tblGrid>
              <a:tr h="611776">
                <a:tc>
                  <a:txBody>
                    <a:bodyPr/>
                    <a:lstStyle/>
                    <a:p>
                      <a:pPr>
                        <a:spcAft>
                          <a:spcPts val="0"/>
                        </a:spcAft>
                      </a:pPr>
                      <a:r>
                        <a:rPr lang="es-EC" sz="1400" dirty="0">
                          <a:effectLst/>
                        </a:rPr>
                        <a:t>Parámetros</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Valor estándar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Tolerancia máxima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1352458"/>
                  </a:ext>
                </a:extLst>
              </a:tr>
              <a:tr h="305889">
                <a:tc>
                  <a:txBody>
                    <a:bodyPr/>
                    <a:lstStyle/>
                    <a:p>
                      <a:pPr>
                        <a:spcAft>
                          <a:spcPts val="0"/>
                        </a:spcAft>
                      </a:pPr>
                      <a:r>
                        <a:rPr lang="es-EC" sz="1400">
                          <a:effectLst/>
                        </a:rPr>
                        <a:t>Recuento Total de bacterias (UFC/g)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&lt; 103</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103</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0130339"/>
                  </a:ext>
                </a:extLst>
              </a:tr>
              <a:tr h="305889">
                <a:tc>
                  <a:txBody>
                    <a:bodyPr/>
                    <a:lstStyle/>
                    <a:p>
                      <a:pPr>
                        <a:spcAft>
                          <a:spcPts val="0"/>
                        </a:spcAft>
                      </a:pPr>
                      <a:r>
                        <a:rPr lang="es-EC" sz="1400">
                          <a:effectLst/>
                        </a:rPr>
                        <a:t>Recuento de Mohos (UPM/g)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s-EC" sz="1400">
                          <a:effectLst/>
                        </a:rPr>
                        <a:t>&lt; 102</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103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2645275"/>
                  </a:ext>
                </a:extLst>
              </a:tr>
              <a:tr h="305889">
                <a:tc>
                  <a:txBody>
                    <a:bodyPr/>
                    <a:lstStyle/>
                    <a:p>
                      <a:pPr>
                        <a:spcAft>
                          <a:spcPts val="0"/>
                        </a:spcAft>
                      </a:pPr>
                      <a:r>
                        <a:rPr lang="es-EC" sz="1400">
                          <a:effectLst/>
                        </a:rPr>
                        <a:t>Recuento de levaduras (UPL/g)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&lt; 102</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103</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6457187"/>
                  </a:ext>
                </a:extLst>
              </a:tr>
              <a:tr h="305889">
                <a:tc>
                  <a:txBody>
                    <a:bodyPr/>
                    <a:lstStyle/>
                    <a:p>
                      <a:pPr>
                        <a:spcAft>
                          <a:spcPts val="0"/>
                        </a:spcAft>
                      </a:pPr>
                      <a:r>
                        <a:rPr lang="es-EC" sz="1400">
                          <a:effectLst/>
                        </a:rPr>
                        <a:t>Índice de Coliformes Totales(NMP/g)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a:effectLst/>
                        </a:rPr>
                        <a:t>&lt; 10</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US" sz="1400" dirty="0">
                          <a:effectLst/>
                        </a:rPr>
                        <a:t>103</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8016639"/>
                  </a:ext>
                </a:extLst>
              </a:tr>
            </a:tbl>
          </a:graphicData>
        </a:graphic>
      </p:graphicFrame>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07" y="308792"/>
            <a:ext cx="3508193" cy="906053"/>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83107" y="2383970"/>
            <a:ext cx="6096000" cy="1569660"/>
          </a:xfrm>
          <a:prstGeom prst="rect">
            <a:avLst/>
          </a:prstGeom>
        </p:spPr>
        <p:txBody>
          <a:bodyPr>
            <a:spAutoFit/>
          </a:bodyPr>
          <a:lstStyle/>
          <a:p>
            <a:pPr lvl="0" algn="just">
              <a:lnSpc>
                <a:spcPct val="200000"/>
              </a:lnSpc>
              <a:spcAft>
                <a:spcPts val="0"/>
              </a:spcAft>
            </a:pPr>
            <a:r>
              <a:rPr lang="es-EC" sz="1600" b="1" dirty="0" smtClean="0">
                <a:latin typeface="Arial" panose="020B0604020202020204" pitchFamily="34" charset="0"/>
                <a:ea typeface="Times New Roman" panose="02020603050405020304" pitchFamily="18" charset="0"/>
                <a:cs typeface="Arial" panose="020B0604020202020204" pitchFamily="34" charset="0"/>
              </a:rPr>
              <a:t>d. Caducidad</a:t>
            </a:r>
            <a:r>
              <a:rPr lang="es-EC" sz="1600" b="1" dirty="0">
                <a:latin typeface="Arial" panose="020B0604020202020204" pitchFamily="34" charset="0"/>
                <a:ea typeface="Times New Roman" panose="02020603050405020304" pitchFamily="18" charset="0"/>
                <a:cs typeface="Arial" panose="020B0604020202020204" pitchFamily="34" charset="0"/>
              </a:rPr>
              <a:t>: </a:t>
            </a:r>
            <a:r>
              <a:rPr lang="es-EC" sz="1600" dirty="0">
                <a:latin typeface="Arial" panose="020B0604020202020204" pitchFamily="34" charset="0"/>
                <a:ea typeface="Times New Roman" panose="02020603050405020304" pitchFamily="18" charset="0"/>
                <a:cs typeface="Arial" panose="020B0604020202020204" pitchFamily="34" charset="0"/>
              </a:rPr>
              <a:t>3 años después de la fecha de elaboración.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lvl="0" algn="just">
              <a:lnSpc>
                <a:spcPct val="200000"/>
              </a:lnSpc>
              <a:spcAft>
                <a:spcPts val="0"/>
              </a:spcAft>
            </a:pPr>
            <a:r>
              <a:rPr lang="es-EC" sz="1600" b="1" dirty="0" smtClean="0">
                <a:latin typeface="Arial" panose="020B0604020202020204" pitchFamily="34" charset="0"/>
                <a:ea typeface="Times New Roman" panose="02020603050405020304" pitchFamily="18" charset="0"/>
                <a:cs typeface="Arial" panose="020B0604020202020204" pitchFamily="34" charset="0"/>
              </a:rPr>
              <a:t>e. Norma </a:t>
            </a:r>
            <a:r>
              <a:rPr lang="es-EC" sz="1600" b="1" dirty="0">
                <a:latin typeface="Arial" panose="020B0604020202020204" pitchFamily="34" charset="0"/>
                <a:ea typeface="Times New Roman" panose="02020603050405020304" pitchFamily="18" charset="0"/>
                <a:cs typeface="Arial" panose="020B0604020202020204" pitchFamily="34" charset="0"/>
              </a:rPr>
              <a:t>/ estándares de embalaje </a:t>
            </a:r>
            <a:endParaRPr lang="en-US" sz="1600" dirty="0">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018733488"/>
              </p:ext>
            </p:extLst>
          </p:nvPr>
        </p:nvGraphicFramePr>
        <p:xfrm>
          <a:off x="5614035" y="3174275"/>
          <a:ext cx="3882662" cy="886770"/>
        </p:xfrm>
        <a:graphic>
          <a:graphicData uri="http://schemas.openxmlformats.org/drawingml/2006/table">
            <a:tbl>
              <a:tblPr>
                <a:tableStyleId>{5C22544A-7EE6-4342-B048-85BDC9FD1C3A}</a:tableStyleId>
              </a:tblPr>
              <a:tblGrid>
                <a:gridCol w="2177754">
                  <a:extLst>
                    <a:ext uri="{9D8B030D-6E8A-4147-A177-3AD203B41FA5}">
                      <a16:colId xmlns:a16="http://schemas.microsoft.com/office/drawing/2014/main" val="3186112245"/>
                    </a:ext>
                  </a:extLst>
                </a:gridCol>
                <a:gridCol w="1704908">
                  <a:extLst>
                    <a:ext uri="{9D8B030D-6E8A-4147-A177-3AD203B41FA5}">
                      <a16:colId xmlns:a16="http://schemas.microsoft.com/office/drawing/2014/main" val="1992928269"/>
                    </a:ext>
                  </a:extLst>
                </a:gridCol>
              </a:tblGrid>
              <a:tr h="295590">
                <a:tc>
                  <a:txBody>
                    <a:bodyPr/>
                    <a:lstStyle/>
                    <a:p>
                      <a:pPr>
                        <a:spcAft>
                          <a:spcPts val="0"/>
                        </a:spcAft>
                      </a:pPr>
                      <a:r>
                        <a:rPr lang="es-EC" sz="1400">
                          <a:effectLst/>
                        </a:rPr>
                        <a:t>Panela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1000 g</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24951570"/>
                  </a:ext>
                </a:extLst>
              </a:tr>
              <a:tr h="295590">
                <a:tc>
                  <a:txBody>
                    <a:bodyPr/>
                    <a:lstStyle/>
                    <a:p>
                      <a:pPr>
                        <a:spcAft>
                          <a:spcPts val="0"/>
                        </a:spcAft>
                      </a:pPr>
                      <a:r>
                        <a:rPr lang="es-EC" sz="1400">
                          <a:effectLst/>
                        </a:rPr>
                        <a:t>Funda + etiqueta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a:effectLst/>
                        </a:rPr>
                        <a:t>10 g </a:t>
                      </a:r>
                      <a:endParaRPr lang="en-US" sz="14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5325138"/>
                  </a:ext>
                </a:extLst>
              </a:tr>
              <a:tr h="295590">
                <a:tc>
                  <a:txBody>
                    <a:bodyPr/>
                    <a:lstStyle/>
                    <a:p>
                      <a:pPr>
                        <a:spcAft>
                          <a:spcPts val="0"/>
                        </a:spcAft>
                      </a:pPr>
                      <a:r>
                        <a:rPr lang="es-EC" sz="1400" dirty="0">
                          <a:effectLst/>
                        </a:rPr>
                        <a:t>Mínimo peso bruto total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s-EC" sz="1400" dirty="0">
                          <a:effectLst/>
                        </a:rPr>
                        <a:t>1010g </a:t>
                      </a:r>
                      <a:endParaRPr lang="en-US"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2455626"/>
                  </a:ext>
                </a:extLst>
              </a:tr>
            </a:tbl>
          </a:graphicData>
        </a:graphic>
      </p:graphicFrame>
      <p:sp>
        <p:nvSpPr>
          <p:cNvPr id="8" name="Rectángulo 7"/>
          <p:cNvSpPr/>
          <p:nvPr/>
        </p:nvSpPr>
        <p:spPr>
          <a:xfrm>
            <a:off x="6106070" y="4373825"/>
            <a:ext cx="5585187"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just">
              <a:spcAft>
                <a:spcPts val="0"/>
              </a:spcAft>
              <a:buFont typeface="Symbol" panose="05050102010706020507" pitchFamily="18" charset="2"/>
              <a:buChar char=""/>
            </a:pPr>
            <a:r>
              <a:rPr lang="es-EC"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Materiales de e</a:t>
            </a:r>
            <a:r>
              <a:rPr lang="en-US" sz="1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mbalaje</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o"/>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Fundas laminadas de polipropileno con polietileno OPP-PE.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o"/>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La funda debe estar limpia y correctamente etiquetada.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o"/>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Etiqueta con la aprobación de los clientes en las artes gráficas. </a:t>
            </a:r>
            <a:endParaRPr lang="en-US" sz="16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o"/>
            </a:pPr>
            <a:r>
              <a:rPr lang="es-EC" sz="1600" dirty="0" smtClean="0">
                <a:latin typeface="Arial" panose="020B0604020202020204" pitchFamily="34" charset="0"/>
                <a:ea typeface="Times New Roman" panose="02020603050405020304" pitchFamily="18" charset="0"/>
                <a:cs typeface="Arial" panose="020B0604020202020204" pitchFamily="34" charset="0"/>
              </a:rPr>
              <a:t>Número </a:t>
            </a:r>
            <a:r>
              <a:rPr lang="es-EC" sz="1600" dirty="0">
                <a:latin typeface="Arial" panose="020B0604020202020204" pitchFamily="34" charset="0"/>
                <a:ea typeface="Times New Roman" panose="02020603050405020304" pitchFamily="18" charset="0"/>
                <a:cs typeface="Arial" panose="020B0604020202020204" pitchFamily="34" charset="0"/>
              </a:rPr>
              <a:t>de lote dentro del espacio en blanco, que consta Día/Mes/Año</a:t>
            </a:r>
            <a:endParaRPr lang="es-EC" sz="1600" dirty="0">
              <a:latin typeface="Arial" panose="020B0604020202020204" pitchFamily="34" charset="0"/>
              <a:cs typeface="Arial" panose="020B0604020202020204" pitchFamily="34" charset="0"/>
            </a:endParaRPr>
          </a:p>
        </p:txBody>
      </p:sp>
      <p:sp>
        <p:nvSpPr>
          <p:cNvPr id="9" name="Rectángulo 8"/>
          <p:cNvSpPr/>
          <p:nvPr/>
        </p:nvSpPr>
        <p:spPr>
          <a:xfrm>
            <a:off x="208787" y="4373825"/>
            <a:ext cx="5322517"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lvl="0" indent="-342900" algn="just">
              <a:spcAft>
                <a:spcPts val="0"/>
              </a:spcAft>
              <a:buFont typeface="Symbol" panose="05050102010706020507" pitchFamily="18" charset="2"/>
              <a:buChar char=""/>
            </a:pPr>
            <a:r>
              <a:rPr lang="en-US" sz="1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Estándares</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de </a:t>
            </a:r>
            <a:r>
              <a:rPr lang="en-US" sz="16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empaque</a:t>
            </a:r>
            <a:r>
              <a:rPr lang="en-US" sz="16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o"/>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Dimensiones de la funda 18.5 X30.5 cm.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o"/>
            </a:pP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Dimensiones</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del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cartón</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(cm): 36.3X21X21 </a:t>
            </a:r>
          </a:p>
          <a:p>
            <a:pPr marL="342900" lvl="0" indent="-342900" algn="just">
              <a:spcAft>
                <a:spcPts val="0"/>
              </a:spcAft>
              <a:buFont typeface="Courier New" panose="02070309020205020404" pitchFamily="49" charset="0"/>
              <a:buChar char="o"/>
            </a:pP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Peso del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cartón</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vacío</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362,7 </a:t>
            </a:r>
          </a:p>
          <a:p>
            <a:pPr marL="342900" lvl="0" indent="-342900" algn="just">
              <a:spcAft>
                <a:spcPts val="0"/>
              </a:spcAft>
              <a:buFont typeface="Courier New" panose="02070309020205020404" pitchFamily="49" charset="0"/>
              <a:buChar char="o"/>
            </a:pP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Unidad</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por</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cartón</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10 </a:t>
            </a:r>
            <a:r>
              <a:rPr lang="en-US" sz="16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unidades</a:t>
            </a:r>
            <a:r>
              <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342900" lvl="0" indent="-342900" algn="just">
              <a:spcAft>
                <a:spcPts val="0"/>
              </a:spcAft>
              <a:buFont typeface="Courier New" panose="02070309020205020404" pitchFamily="49" charset="0"/>
              <a:buChar char="o"/>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Peso bruto total por cartón: 10.4Kg </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Font typeface="Courier New" panose="02070309020205020404" pitchFamily="49" charset="0"/>
              <a:buChar char="o"/>
            </a:pPr>
            <a:r>
              <a:rPr lang="es-EC"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Información adicional marcada fuera del cartón: nombre del producto y fecha consumo máximo.</a:t>
            </a:r>
            <a:endParaRPr lang="en-US"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cxnSp>
        <p:nvCxnSpPr>
          <p:cNvPr id="11" name="Conector recto de flecha 10"/>
          <p:cNvCxnSpPr/>
          <p:nvPr/>
        </p:nvCxnSpPr>
        <p:spPr>
          <a:xfrm flipV="1">
            <a:off x="4088674" y="3474720"/>
            <a:ext cx="1442630" cy="3004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p:cNvCxnSpPr/>
          <p:nvPr/>
        </p:nvCxnSpPr>
        <p:spPr>
          <a:xfrm>
            <a:off x="3991300" y="3931920"/>
            <a:ext cx="1965363" cy="4419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Conector recto de flecha 14"/>
          <p:cNvCxnSpPr/>
          <p:nvPr/>
        </p:nvCxnSpPr>
        <p:spPr>
          <a:xfrm>
            <a:off x="2547257" y="4061045"/>
            <a:ext cx="10668" cy="3127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p:cNvCxnSpPr>
            <a:stCxn id="2" idx="3"/>
          </p:cNvCxnSpPr>
          <p:nvPr/>
        </p:nvCxnSpPr>
        <p:spPr>
          <a:xfrm flipV="1">
            <a:off x="5727010" y="1710565"/>
            <a:ext cx="1117927" cy="267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359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52478" y="1313645"/>
            <a:ext cx="11186992" cy="4868214"/>
          </a:xfrm>
        </p:spPr>
        <p:txBody>
          <a:bodyPr>
            <a:normAutofit fontScale="77500" lnSpcReduction="20000"/>
          </a:bodyPr>
          <a:lstStyle/>
          <a:p>
            <a:pPr marL="0" indent="0" algn="just">
              <a:buNone/>
            </a:pPr>
            <a:r>
              <a:rPr lang="es-EC" sz="3600" b="1" i="1" dirty="0">
                <a:latin typeface="Arial" panose="020B0604020202020204" pitchFamily="34" charset="0"/>
                <a:cs typeface="Arial" panose="020B0604020202020204" pitchFamily="34" charset="0"/>
              </a:rPr>
              <a:t>Certificación </a:t>
            </a:r>
            <a:r>
              <a:rPr lang="es-EC" sz="3600" b="1" i="1" dirty="0" smtClean="0">
                <a:latin typeface="Arial" panose="020B0604020202020204" pitchFamily="34" charset="0"/>
                <a:cs typeface="Arial" panose="020B0604020202020204" pitchFamily="34" charset="0"/>
              </a:rPr>
              <a:t>Nacional: </a:t>
            </a:r>
          </a:p>
          <a:p>
            <a:pPr marL="0" indent="0" algn="just">
              <a:buNone/>
            </a:pPr>
            <a:r>
              <a:rPr lang="es-EC" dirty="0" smtClean="0">
                <a:latin typeface="Arial" panose="020B0604020202020204" pitchFamily="34" charset="0"/>
                <a:cs typeface="Arial" panose="020B0604020202020204" pitchFamily="34" charset="0"/>
              </a:rPr>
              <a:t>Estándares </a:t>
            </a:r>
            <a:r>
              <a:rPr lang="es-EC" dirty="0">
                <a:latin typeface="Arial" panose="020B0604020202020204" pitchFamily="34" charset="0"/>
                <a:cs typeface="Arial" panose="020B0604020202020204" pitchFamily="34" charset="0"/>
              </a:rPr>
              <a:t>de calidad </a:t>
            </a:r>
            <a:r>
              <a:rPr lang="es-EC" dirty="0" smtClean="0">
                <a:latin typeface="Arial" panose="020B0604020202020204" pitchFamily="34" charset="0"/>
                <a:cs typeface="Arial" panose="020B0604020202020204" pitchFamily="34" charset="0"/>
              </a:rPr>
              <a:t>exigidos</a:t>
            </a:r>
            <a:r>
              <a:rPr lang="es-EC" b="1" dirty="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a:p>
            <a:pPr algn="just"/>
            <a:r>
              <a:rPr lang="es-EC" b="1" dirty="0" smtClean="0">
                <a:latin typeface="Arial" panose="020B0604020202020204" pitchFamily="34" charset="0"/>
                <a:cs typeface="Arial" panose="020B0604020202020204" pitchFamily="34" charset="0"/>
              </a:rPr>
              <a:t>Procedimiento </a:t>
            </a:r>
            <a:r>
              <a:rPr lang="es-EC" b="1" dirty="0">
                <a:latin typeface="Arial" panose="020B0604020202020204" pitchFamily="34" charset="0"/>
                <a:cs typeface="Arial" panose="020B0604020202020204" pitchFamily="34" charset="0"/>
              </a:rPr>
              <a:t>Maquita </a:t>
            </a:r>
            <a:endParaRPr lang="es-EC" dirty="0">
              <a:latin typeface="Arial" panose="020B0604020202020204" pitchFamily="34" charset="0"/>
              <a:cs typeface="Arial" panose="020B0604020202020204" pitchFamily="34" charset="0"/>
            </a:endParaRPr>
          </a:p>
          <a:p>
            <a:pPr lvl="0" algn="just"/>
            <a:r>
              <a:rPr lang="es-EC" b="1" dirty="0">
                <a:latin typeface="Arial" panose="020B0604020202020204" pitchFamily="34" charset="0"/>
                <a:cs typeface="Arial" panose="020B0604020202020204" pitchFamily="34" charset="0"/>
              </a:rPr>
              <a:t>Descripción del producto </a:t>
            </a:r>
            <a:r>
              <a:rPr lang="es-EC" dirty="0">
                <a:latin typeface="Arial" panose="020B0604020202020204" pitchFamily="34" charset="0"/>
                <a:cs typeface="Arial" panose="020B0604020202020204" pitchFamily="34" charset="0"/>
              </a:rPr>
              <a:t>La materia prima para la elaboración de la panela granulada es la caña de azúcar. Se la obtiene al concentrar el jugo extraído de la caña mediante evaporación hasta obtener un jarabe espeso, que por batido se solidifique y granule. Empacado en fundas plásticas con etiqueta anterior y posterior. Producto obtenido de cultivo y transformación orgánica cumpliendo con la regulación Europea 834/ 07. Controlada y certificada por BCS (Alemania</a:t>
            </a:r>
            <a:r>
              <a:rPr lang="es-EC" dirty="0" smtClean="0">
                <a:latin typeface="Arial" panose="020B0604020202020204" pitchFamily="34" charset="0"/>
                <a:cs typeface="Arial" panose="020B0604020202020204" pitchFamily="34" charset="0"/>
              </a:rPr>
              <a:t>).</a:t>
            </a:r>
            <a:r>
              <a:rPr lang="es-EC" b="1" dirty="0">
                <a:latin typeface="Arial" panose="020B0604020202020204" pitchFamily="34" charset="0"/>
                <a:cs typeface="Arial" panose="020B0604020202020204" pitchFamily="34" charset="0"/>
              </a:rPr>
              <a:t> </a:t>
            </a:r>
            <a:endParaRPr lang="es-EC" dirty="0">
              <a:latin typeface="Arial" panose="020B0604020202020204" pitchFamily="34" charset="0"/>
              <a:cs typeface="Arial" panose="020B0604020202020204" pitchFamily="34" charset="0"/>
            </a:endParaRPr>
          </a:p>
          <a:p>
            <a:pPr lvl="0" algn="just"/>
            <a:r>
              <a:rPr lang="es-EC" b="1" dirty="0">
                <a:latin typeface="Arial" panose="020B0604020202020204" pitchFamily="34" charset="0"/>
                <a:cs typeface="Arial" panose="020B0604020202020204" pitchFamily="34" charset="0"/>
              </a:rPr>
              <a:t>Norma / estándar sensorial </a:t>
            </a:r>
            <a:endParaRPr lang="es-EC" dirty="0">
              <a:latin typeface="Arial" panose="020B0604020202020204" pitchFamily="34" charset="0"/>
              <a:cs typeface="Arial" panose="020B0604020202020204" pitchFamily="34" charset="0"/>
            </a:endParaRPr>
          </a:p>
          <a:p>
            <a:pPr lvl="0" algn="just"/>
            <a:r>
              <a:rPr lang="es-EC" b="1" dirty="0">
                <a:latin typeface="Arial" panose="020B0604020202020204" pitchFamily="34" charset="0"/>
                <a:cs typeface="Arial" panose="020B0604020202020204" pitchFamily="34" charset="0"/>
              </a:rPr>
              <a:t>Apariencia </a:t>
            </a:r>
            <a:endParaRPr lang="es-EC" dirty="0">
              <a:latin typeface="Arial" panose="020B0604020202020204" pitchFamily="34" charset="0"/>
              <a:cs typeface="Arial" panose="020B0604020202020204" pitchFamily="34" charset="0"/>
            </a:endParaRPr>
          </a:p>
          <a:p>
            <a:pPr marL="0" indent="0" algn="just">
              <a:buNone/>
            </a:pPr>
            <a:r>
              <a:rPr lang="es-EC" dirty="0">
                <a:latin typeface="Arial" panose="020B0604020202020204" pitchFamily="34" charset="0"/>
                <a:cs typeface="Arial" panose="020B0604020202020204" pitchFamily="34" charset="0"/>
              </a:rPr>
              <a:t>Color amarillento, parcialmente cristalino, tamaño uniforme, sin cuerpos extraños. </a:t>
            </a:r>
          </a:p>
          <a:p>
            <a:pPr marL="0" indent="0" algn="just">
              <a:buNone/>
            </a:pPr>
            <a:r>
              <a:rPr lang="es-EC" dirty="0">
                <a:latin typeface="Arial" panose="020B0604020202020204" pitchFamily="34" charset="0"/>
                <a:cs typeface="Arial" panose="020B0604020202020204" pitchFamily="34" charset="0"/>
              </a:rPr>
              <a:t>La funda perfectamente sellada y limpia, sin desgarros y restos de producto en el exterior. </a:t>
            </a:r>
          </a:p>
          <a:p>
            <a:pPr lvl="0" algn="just"/>
            <a:r>
              <a:rPr lang="en-US" b="1" dirty="0">
                <a:latin typeface="Arial" panose="020B0604020202020204" pitchFamily="34" charset="0"/>
                <a:cs typeface="Arial" panose="020B0604020202020204" pitchFamily="34" charset="0"/>
              </a:rPr>
              <a:t>Gusto y </a:t>
            </a:r>
            <a:r>
              <a:rPr lang="en-US" b="1" dirty="0" err="1" smtClean="0">
                <a:latin typeface="Arial" panose="020B0604020202020204" pitchFamily="34" charset="0"/>
                <a:cs typeface="Arial" panose="020B0604020202020204" pitchFamily="34" charset="0"/>
              </a:rPr>
              <a:t>sabor</a:t>
            </a:r>
            <a:r>
              <a:rPr lang="en-US" b="1" dirty="0" smtClean="0">
                <a:latin typeface="Arial" panose="020B0604020202020204" pitchFamily="34" charset="0"/>
                <a:cs typeface="Arial" panose="020B0604020202020204" pitchFamily="34" charset="0"/>
              </a:rPr>
              <a:t>:  </a:t>
            </a:r>
            <a:r>
              <a:rPr lang="es-EC" dirty="0" smtClean="0">
                <a:latin typeface="Arial" panose="020B0604020202020204" pitchFamily="34" charset="0"/>
                <a:cs typeface="Arial" panose="020B0604020202020204" pitchFamily="34" charset="0"/>
              </a:rPr>
              <a:t>Dulce </a:t>
            </a:r>
            <a:r>
              <a:rPr lang="es-EC" dirty="0">
                <a:latin typeface="Arial" panose="020B0604020202020204" pitchFamily="34" charset="0"/>
                <a:cs typeface="Arial" panose="020B0604020202020204" pitchFamily="34" charset="0"/>
              </a:rPr>
              <a:t>típico del producto, sin sabores extraños. </a:t>
            </a:r>
          </a:p>
          <a:p>
            <a:endParaRPr lang="es-EC" dirty="0"/>
          </a:p>
        </p:txBody>
      </p:sp>
      <p:pic>
        <p:nvPicPr>
          <p:cNvPr id="4"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5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22" y="290104"/>
            <a:ext cx="4080510" cy="1104900"/>
          </a:xfrm>
          <a:prstGeom prst="rect">
            <a:avLst/>
          </a:prstGeom>
          <a:noFill/>
          <a:ln>
            <a:noFill/>
          </a:ln>
        </p:spPr>
      </p:pic>
      <p:sp>
        <p:nvSpPr>
          <p:cNvPr id="2" name="Rectángulo 1"/>
          <p:cNvSpPr/>
          <p:nvPr/>
        </p:nvSpPr>
        <p:spPr>
          <a:xfrm>
            <a:off x="476522" y="842554"/>
            <a:ext cx="10725000" cy="4708981"/>
          </a:xfrm>
          <a:prstGeom prst="rect">
            <a:avLst/>
          </a:prstGeom>
        </p:spPr>
        <p:txBody>
          <a:bodyPr wrap="square">
            <a:spAutoFit/>
          </a:bodyPr>
          <a:lstStyle/>
          <a:p>
            <a:pPr indent="180340" algn="r">
              <a:lnSpc>
                <a:spcPct val="150000"/>
              </a:lnSpc>
              <a:spcAft>
                <a:spcPts val="0"/>
              </a:spcAft>
            </a:pPr>
            <a:r>
              <a:rPr lang="es-EC" sz="4000" b="1" dirty="0" smtClean="0">
                <a:latin typeface="Arial" panose="020B0604020202020204" pitchFamily="34" charset="0"/>
                <a:ea typeface="Times New Roman" panose="02020603050405020304" pitchFamily="18" charset="0"/>
                <a:cs typeface="Arial" panose="020B0604020202020204" pitchFamily="34" charset="0"/>
              </a:rPr>
              <a:t>CONCLUSIONES </a:t>
            </a:r>
            <a:endParaRPr lang="en-US" sz="4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C" sz="2000" dirty="0">
                <a:latin typeface="Arial" panose="020B0604020202020204" pitchFamily="34" charset="0"/>
                <a:ea typeface="Times New Roman" panose="02020603050405020304" pitchFamily="18" charset="0"/>
                <a:cs typeface="Arial" panose="020B0604020202020204" pitchFamily="34" charset="0"/>
              </a:rPr>
              <a:t>Se ha detallado los procesos necesarios para la obtención de las certificaciones orgánicas tanto en cultivo como en la elaboración de panela</a:t>
            </a:r>
            <a:r>
              <a:rPr lang="es-EC"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C" sz="2000" dirty="0">
                <a:latin typeface="Arial" panose="020B0604020202020204" pitchFamily="34" charset="0"/>
                <a:ea typeface="Times New Roman" panose="02020603050405020304" pitchFamily="18" charset="0"/>
                <a:cs typeface="Arial" panose="020B0604020202020204" pitchFamily="34" charset="0"/>
              </a:rPr>
              <a:t>Se ha elaborado el Modelo de Gestión para las Certificaciones Orgánica, </a:t>
            </a:r>
            <a:r>
              <a:rPr lang="es-EC" sz="2000" dirty="0" err="1">
                <a:latin typeface="Arial" panose="020B0604020202020204" pitchFamily="34" charset="0"/>
                <a:ea typeface="Times New Roman" panose="02020603050405020304" pitchFamily="18" charset="0"/>
                <a:cs typeface="Arial" panose="020B0604020202020204" pitchFamily="34" charset="0"/>
              </a:rPr>
              <a:t>Fairtrade</a:t>
            </a:r>
            <a:r>
              <a:rPr lang="es-EC" sz="2000" dirty="0">
                <a:latin typeface="Arial" panose="020B0604020202020204" pitchFamily="34" charset="0"/>
                <a:ea typeface="Times New Roman" panose="02020603050405020304" pitchFamily="18" charset="0"/>
                <a:cs typeface="Arial" panose="020B0604020202020204" pitchFamily="34" charset="0"/>
              </a:rPr>
              <a:t> (Comercio Justo), </a:t>
            </a:r>
            <a:r>
              <a:rPr lang="es-EC" sz="2000" dirty="0" err="1">
                <a:latin typeface="Arial" panose="020B0604020202020204" pitchFamily="34" charset="0"/>
                <a:ea typeface="Times New Roman" panose="02020603050405020304" pitchFamily="18" charset="0"/>
                <a:cs typeface="Arial" panose="020B0604020202020204" pitchFamily="34" charset="0"/>
              </a:rPr>
              <a:t>Naturland</a:t>
            </a:r>
            <a:r>
              <a:rPr lang="es-EC" sz="2000" dirty="0">
                <a:latin typeface="Arial" panose="020B0604020202020204" pitchFamily="34" charset="0"/>
                <a:ea typeface="Times New Roman" panose="02020603050405020304" pitchFamily="18" charset="0"/>
                <a:cs typeface="Arial" panose="020B0604020202020204" pitchFamily="34" charset="0"/>
              </a:rPr>
              <a:t> y Nacional, en base a un proceso práctico en la Asociación Flor de </a:t>
            </a:r>
            <a:r>
              <a:rPr lang="es-EC" sz="2000" dirty="0" smtClean="0">
                <a:latin typeface="Arial" panose="020B0604020202020204" pitchFamily="34" charset="0"/>
                <a:ea typeface="Times New Roman" panose="02020603050405020304" pitchFamily="18" charset="0"/>
                <a:cs typeface="Arial" panose="020B0604020202020204" pitchFamily="34" charset="0"/>
              </a:rPr>
              <a:t>Caña. </a:t>
            </a:r>
            <a:endParaRPr lang="en-US" sz="2000" dirty="0" smtClean="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C" sz="2000" dirty="0" smtClean="0">
                <a:latin typeface="Arial" panose="020B0604020202020204" pitchFamily="34" charset="0"/>
                <a:ea typeface="Times New Roman" panose="02020603050405020304" pitchFamily="18" charset="0"/>
                <a:cs typeface="Arial" panose="020B0604020202020204" pitchFamily="34" charset="0"/>
              </a:rPr>
              <a:t>Todas </a:t>
            </a:r>
            <a:r>
              <a:rPr lang="es-EC" sz="2000" dirty="0">
                <a:latin typeface="Arial" panose="020B0604020202020204" pitchFamily="34" charset="0"/>
                <a:ea typeface="Times New Roman" panose="02020603050405020304" pitchFamily="18" charset="0"/>
                <a:cs typeface="Arial" panose="020B0604020202020204" pitchFamily="34" charset="0"/>
              </a:rPr>
              <a:t>las certificaciones orgánicas tienen un mismo principio que es la utilización de productos, insumos en todos sus procesos de origen natural, cada certificación tiene algo particular lo que le hace diferente</a:t>
            </a:r>
            <a:r>
              <a:rPr lang="es-EC"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0517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22" y="290104"/>
            <a:ext cx="4080510" cy="967948"/>
          </a:xfrm>
          <a:prstGeom prst="rect">
            <a:avLst/>
          </a:prstGeom>
          <a:noFill/>
          <a:ln>
            <a:noFill/>
          </a:ln>
        </p:spPr>
      </p:pic>
      <p:sp>
        <p:nvSpPr>
          <p:cNvPr id="5" name="Rectángulo 4"/>
          <p:cNvSpPr/>
          <p:nvPr/>
        </p:nvSpPr>
        <p:spPr>
          <a:xfrm>
            <a:off x="128180" y="1414806"/>
            <a:ext cx="9094198" cy="5632311"/>
          </a:xfrm>
          <a:prstGeom prst="rect">
            <a:avLst/>
          </a:prstGeom>
        </p:spPr>
        <p:txBody>
          <a:bodyPr wrap="square">
            <a:spAutoFit/>
          </a:bodyPr>
          <a:lstStyle/>
          <a:p>
            <a:pPr marL="342900" indent="-342900" algn="just">
              <a:lnSpc>
                <a:spcPct val="150000"/>
              </a:lnSpc>
              <a:spcAft>
                <a:spcPts val="0"/>
              </a:spcAft>
              <a:buFont typeface="+mj-lt"/>
              <a:buAutoNum type="arabicPeriod"/>
            </a:pPr>
            <a:r>
              <a:rPr lang="es-EC" sz="2400" dirty="0" smtClean="0">
                <a:latin typeface="Arial" panose="020B0604020202020204" pitchFamily="34" charset="0"/>
                <a:ea typeface="Times New Roman" panose="02020603050405020304" pitchFamily="18" charset="0"/>
                <a:cs typeface="Arial" panose="020B0604020202020204" pitchFamily="34" charset="0"/>
              </a:rPr>
              <a:t>¿</a:t>
            </a:r>
            <a:r>
              <a:rPr lang="es-EC" sz="2400" dirty="0">
                <a:latin typeface="Arial" panose="020B0604020202020204" pitchFamily="34" charset="0"/>
                <a:ea typeface="Times New Roman" panose="02020603050405020304" pitchFamily="18" charset="0"/>
                <a:cs typeface="Arial" panose="020B0604020202020204" pitchFamily="34" charset="0"/>
              </a:rPr>
              <a:t>EL Modelo de Gestión para la obtención de la certificación orgánica permitirá tener un documento guía para la asociación y otras organizaciones que deseen adherirse a esta forma de comercio </a:t>
            </a:r>
            <a:r>
              <a:rPr lang="es-EC" sz="2400" dirty="0" smtClean="0">
                <a:latin typeface="Arial" panose="020B0604020202020204" pitchFamily="34" charset="0"/>
                <a:ea typeface="Times New Roman" panose="02020603050405020304" pitchFamily="18" charset="0"/>
                <a:cs typeface="Arial" panose="020B0604020202020204" pitchFamily="34" charset="0"/>
              </a:rPr>
              <a:t>justo?</a:t>
            </a:r>
            <a:endParaRPr lang="en-US" sz="2400" dirty="0" smtClean="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spcAft>
                <a:spcPts val="0"/>
              </a:spcAft>
              <a:buFont typeface="+mj-lt"/>
              <a:buAutoNum type="arabicPeriod"/>
            </a:pPr>
            <a:r>
              <a:rPr lang="en-US" sz="2400" dirty="0" smtClean="0">
                <a:latin typeface="Arial" panose="020B0604020202020204" pitchFamily="34" charset="0"/>
                <a:ea typeface="Times New Roman" panose="02020603050405020304" pitchFamily="18" charset="0"/>
                <a:cs typeface="Arial" panose="020B0604020202020204" pitchFamily="34" charset="0"/>
              </a:rPr>
              <a:t>¿</a:t>
            </a:r>
            <a:r>
              <a:rPr lang="es-EC" sz="2400" dirty="0" smtClean="0">
                <a:latin typeface="Arial" panose="020B0604020202020204" pitchFamily="34" charset="0"/>
                <a:ea typeface="Times New Roman" panose="02020603050405020304" pitchFamily="18" charset="0"/>
                <a:cs typeface="Arial" panose="020B0604020202020204" pitchFamily="34" charset="0"/>
              </a:rPr>
              <a:t>Con </a:t>
            </a:r>
            <a:r>
              <a:rPr lang="es-EC" sz="2400" dirty="0">
                <a:latin typeface="Arial" panose="020B0604020202020204" pitchFamily="34" charset="0"/>
                <a:ea typeface="Times New Roman" panose="02020603050405020304" pitchFamily="18" charset="0"/>
                <a:cs typeface="Arial" panose="020B0604020202020204" pitchFamily="34" charset="0"/>
              </a:rPr>
              <a:t>el Modelo de Gestión aplicado en el proceso de producción orgánica los socios/as incrementaran sus ingresos económicos</a:t>
            </a:r>
            <a:r>
              <a:rPr lang="es-EC" sz="2400" dirty="0" smtClean="0">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buFont typeface="+mj-lt"/>
              <a:buAutoNum type="arabicPeriod"/>
            </a:pPr>
            <a:r>
              <a:rPr lang="es-EC" sz="2400" dirty="0">
                <a:latin typeface="Arial" panose="020B0604020202020204" pitchFamily="34" charset="0"/>
                <a:cs typeface="Arial" panose="020B0604020202020204" pitchFamily="34" charset="0"/>
              </a:rPr>
              <a:t>¿La panela certificada garantiza la inocuidad del alimento para el consumidor? </a:t>
            </a:r>
            <a:endParaRPr lang="en-US" sz="2400" dirty="0">
              <a:latin typeface="Arial" panose="020B0604020202020204" pitchFamily="34" charset="0"/>
              <a:cs typeface="Arial" panose="020B0604020202020204" pitchFamily="34" charset="0"/>
            </a:endParaRPr>
          </a:p>
          <a:p>
            <a:pPr marL="342900" indent="-342900" algn="just">
              <a:lnSpc>
                <a:spcPct val="200000"/>
              </a:lnSpc>
              <a:spcAft>
                <a:spcPts val="0"/>
              </a:spcAft>
              <a:buFont typeface="+mj-lt"/>
              <a:buAutoNum type="arabicPeriod"/>
            </a:pP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5499464" y="427055"/>
            <a:ext cx="5682342" cy="830997"/>
          </a:xfrm>
          <a:prstGeom prst="rect">
            <a:avLst/>
          </a:prstGeom>
        </p:spPr>
        <p:txBody>
          <a:bodyPr wrap="square">
            <a:spAutoFit/>
          </a:bodyPr>
          <a:lstStyle/>
          <a:p>
            <a:pPr algn="just">
              <a:lnSpc>
                <a:spcPct val="200000"/>
              </a:lnSpc>
              <a:spcAft>
                <a:spcPts val="0"/>
              </a:spcAft>
            </a:pPr>
            <a:r>
              <a:rPr lang="es-EC"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PREGUNTAS DE INVESTIGACIÓN </a:t>
            </a:r>
            <a:endPar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4100" name="Picture 4" descr="Resultado de imagen para signo de interrogac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4446" y="2044336"/>
            <a:ext cx="2227949" cy="341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533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22" y="290104"/>
            <a:ext cx="4080510" cy="1104900"/>
          </a:xfrm>
          <a:prstGeom prst="rect">
            <a:avLst/>
          </a:prstGeom>
          <a:noFill/>
          <a:ln>
            <a:noFill/>
          </a:ln>
        </p:spPr>
      </p:pic>
      <p:sp>
        <p:nvSpPr>
          <p:cNvPr id="2" name="Rectángulo 1"/>
          <p:cNvSpPr/>
          <p:nvPr/>
        </p:nvSpPr>
        <p:spPr>
          <a:xfrm>
            <a:off x="762641" y="1708513"/>
            <a:ext cx="10602045" cy="424731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Para </a:t>
            </a: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tomar  la decisión de certificar cualquier producto elaborado y obtener la respectiva certificación, depende del mercado, donde el productor, asociación, empresa deberá primero realizar estudios de mercado y definir a que sector va a ir dirigido su producto</a:t>
            </a: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Se recomienda mantener las normas y reglamentos en la Asociación con el fin de obtener otras certificaciones internacionales como Global GAP, HACCP, USDA </a:t>
            </a:r>
            <a:r>
              <a:rPr lang="es-EC" dirty="0" err="1">
                <a:solidFill>
                  <a:srgbClr val="000000"/>
                </a:solidFill>
                <a:latin typeface="Arial" panose="020B0604020202020204" pitchFamily="34" charset="0"/>
                <a:ea typeface="Times New Roman" panose="02020603050405020304" pitchFamily="18" charset="0"/>
                <a:cs typeface="Arial" panose="020B0604020202020204" pitchFamily="34" charset="0"/>
              </a:rPr>
              <a:t>Organic</a:t>
            </a: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C"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Certification</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Se debe cumplir con la normativa legal nacional en primer lugar para obtener una certificación orgánica</a:t>
            </a:r>
            <a:r>
              <a:rPr lang="es-EC"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Para obtener una certificación orgánica internacional, en primer lugar debemos acatar los parámetros que las mismas evalúan, promover una agricultura sustentable y obtener mayor rentabilidad económica del  producto. </a:t>
            </a: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6035022" y="290104"/>
            <a:ext cx="5329664" cy="1200329"/>
          </a:xfrm>
          <a:prstGeom prst="rect">
            <a:avLst/>
          </a:prstGeom>
        </p:spPr>
        <p:txBody>
          <a:bodyPr wrap="none">
            <a:spAutoFit/>
          </a:bodyPr>
          <a:lstStyle/>
          <a:p>
            <a:pPr indent="180340" algn="just">
              <a:lnSpc>
                <a:spcPct val="200000"/>
              </a:lnSpc>
              <a:spcAft>
                <a:spcPts val="0"/>
              </a:spcAft>
            </a:pPr>
            <a:r>
              <a:rPr lang="es-EC" sz="3600" b="1" dirty="0" smtClean="0">
                <a:latin typeface="Arial" panose="020B0604020202020204" pitchFamily="34" charset="0"/>
                <a:ea typeface="Times New Roman" panose="02020603050405020304" pitchFamily="18" charset="0"/>
                <a:cs typeface="Arial" panose="020B0604020202020204" pitchFamily="34" charset="0"/>
              </a:rPr>
              <a:t>RECOMENDACIONES</a:t>
            </a:r>
            <a:r>
              <a:rPr lang="es-EC" sz="3600" b="1" dirty="0" smtClean="0">
                <a:solidFill>
                  <a:schemeClr val="accent6"/>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chemeClr val="accent6"/>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57547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22" y="290104"/>
            <a:ext cx="4080510" cy="1104900"/>
          </a:xfrm>
          <a:prstGeom prst="rect">
            <a:avLst/>
          </a:prstGeom>
          <a:noFill/>
          <a:ln>
            <a:noFill/>
          </a:ln>
        </p:spPr>
      </p:pic>
      <p:sp>
        <p:nvSpPr>
          <p:cNvPr id="2" name="Rectángulo 1"/>
          <p:cNvSpPr/>
          <p:nvPr/>
        </p:nvSpPr>
        <p:spPr>
          <a:xfrm>
            <a:off x="729342" y="4922701"/>
            <a:ext cx="3574870" cy="5604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Aft>
                <a:spcPts val="0"/>
              </a:spcAft>
            </a:pPr>
            <a:r>
              <a:rPr lang="en-US"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OBJETIVOS</a:t>
            </a:r>
            <a:r>
              <a:rPr lang="es-EC"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ESPECÍFICOS </a:t>
            </a:r>
            <a:r>
              <a:rPr lang="en-US"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ángulo 4"/>
          <p:cNvSpPr/>
          <p:nvPr/>
        </p:nvSpPr>
        <p:spPr>
          <a:xfrm>
            <a:off x="4557032" y="3983043"/>
            <a:ext cx="7210426" cy="233938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200000"/>
              </a:lnSpc>
              <a:spcAft>
                <a:spcPts val="0"/>
              </a:spcAft>
              <a:buFont typeface="Symbol" panose="05050102010706020507" pitchFamily="18" charset="2"/>
              <a:buChar char=""/>
            </a:pPr>
            <a:r>
              <a:rPr lang="es-EC" dirty="0">
                <a:latin typeface="Arial" panose="020B0604020202020204" pitchFamily="34" charset="0"/>
                <a:ea typeface="Times New Roman" panose="02020603050405020304" pitchFamily="18" charset="0"/>
                <a:cs typeface="Arial" panose="020B0604020202020204" pitchFamily="34" charset="0"/>
              </a:rPr>
              <a:t>Detallar los procesos necesarios para alcanzar las certificaciones </a:t>
            </a:r>
            <a:r>
              <a:rPr lang="es-EC" dirty="0" smtClean="0">
                <a:latin typeface="Arial" panose="020B0604020202020204" pitchFamily="34" charset="0"/>
                <a:ea typeface="Times New Roman" panose="02020603050405020304" pitchFamily="18" charset="0"/>
                <a:cs typeface="Arial" panose="020B0604020202020204" pitchFamily="34" charset="0"/>
              </a:rPr>
              <a:t>orgánicas. </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200000"/>
              </a:lnSpc>
              <a:spcAft>
                <a:spcPts val="0"/>
              </a:spcAft>
              <a:buFont typeface="Symbol" panose="05050102010706020507" pitchFamily="18" charset="2"/>
              <a:buChar char=""/>
            </a:pPr>
            <a:r>
              <a:rPr lang="es-EC" dirty="0">
                <a:latin typeface="Arial" panose="020B0604020202020204" pitchFamily="34" charset="0"/>
                <a:ea typeface="Times New Roman" panose="02020603050405020304" pitchFamily="18" charset="0"/>
                <a:cs typeface="Arial" panose="020B0604020202020204" pitchFamily="34" charset="0"/>
              </a:rPr>
              <a:t>Elaborar el modelo de gestión para las certificaciones: Orgánica CE, </a:t>
            </a:r>
            <a:r>
              <a:rPr lang="es-EC" dirty="0" err="1">
                <a:latin typeface="Arial" panose="020B0604020202020204" pitchFamily="34" charset="0"/>
                <a:ea typeface="Times New Roman" panose="02020603050405020304" pitchFamily="18" charset="0"/>
                <a:cs typeface="Arial" panose="020B0604020202020204" pitchFamily="34" charset="0"/>
              </a:rPr>
              <a:t>Fairtrade</a:t>
            </a:r>
            <a:r>
              <a:rPr lang="es-EC" dirty="0">
                <a:latin typeface="Arial" panose="020B0604020202020204" pitchFamily="34" charset="0"/>
                <a:ea typeface="Times New Roman" panose="02020603050405020304" pitchFamily="18" charset="0"/>
                <a:cs typeface="Arial" panose="020B0604020202020204" pitchFamily="34" charset="0"/>
              </a:rPr>
              <a:t> (comercio justo), </a:t>
            </a:r>
            <a:r>
              <a:rPr lang="es-EC" dirty="0" err="1">
                <a:latin typeface="Arial" panose="020B0604020202020204" pitchFamily="34" charset="0"/>
                <a:ea typeface="Times New Roman" panose="02020603050405020304" pitchFamily="18" charset="0"/>
                <a:cs typeface="Arial" panose="020B0604020202020204" pitchFamily="34" charset="0"/>
              </a:rPr>
              <a:t>Naturland</a:t>
            </a:r>
            <a:r>
              <a:rPr lang="es-EC" dirty="0">
                <a:latin typeface="Arial" panose="020B0604020202020204" pitchFamily="34" charset="0"/>
                <a:ea typeface="Times New Roman" panose="02020603050405020304" pitchFamily="18" charset="0"/>
                <a:cs typeface="Arial" panose="020B0604020202020204" pitchFamily="34" charset="0"/>
              </a:rPr>
              <a:t> y </a:t>
            </a:r>
            <a:r>
              <a:rPr lang="es-EC" dirty="0" smtClean="0">
                <a:latin typeface="Arial" panose="020B0604020202020204" pitchFamily="34" charset="0"/>
                <a:ea typeface="Times New Roman" panose="02020603050405020304" pitchFamily="18" charset="0"/>
                <a:cs typeface="Arial" panose="020B0604020202020204" pitchFamily="34" charset="0"/>
              </a:rPr>
              <a:t>Nacional.</a:t>
            </a:r>
            <a:r>
              <a:rPr lang="es-EC"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729342" y="1827578"/>
            <a:ext cx="11038116" cy="16684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200000"/>
              </a:lnSpc>
              <a:spcAft>
                <a:spcPts val="0"/>
              </a:spcAft>
            </a:pPr>
            <a:r>
              <a:rPr lang="es-EC" b="1" i="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OBJETIVO GENERAL</a:t>
            </a:r>
            <a:endParaRPr lang="en-US" dirty="0" smtClean="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200000"/>
              </a:lnSpc>
              <a:spcAft>
                <a:spcPts val="0"/>
              </a:spcAft>
            </a:pPr>
            <a:r>
              <a:rPr lang="es-EC" dirty="0" smtClean="0">
                <a:latin typeface="Arial" panose="020B0604020202020204" pitchFamily="34" charset="0"/>
                <a:ea typeface="Times New Roman" panose="02020603050405020304" pitchFamily="18" charset="0"/>
                <a:cs typeface="Arial" panose="020B0604020202020204" pitchFamily="34" charset="0"/>
              </a:rPr>
              <a:t>Desarrollar </a:t>
            </a:r>
            <a:r>
              <a:rPr lang="es-EC" dirty="0">
                <a:latin typeface="Arial" panose="020B0604020202020204" pitchFamily="34" charset="0"/>
                <a:ea typeface="Times New Roman" panose="02020603050405020304" pitchFamily="18" charset="0"/>
                <a:cs typeface="Arial" panose="020B0604020202020204" pitchFamily="34" charset="0"/>
              </a:rPr>
              <a:t>el Modelo de Gestión para obtener la certificación orgánica de caña y panela en la Asociación Flor de Caña, para mejorar la comercialización y las condiciones socioeconómicas de los socios.</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26029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943" y="224790"/>
            <a:ext cx="3390084" cy="741862"/>
          </a:xfrm>
          <a:prstGeom prst="rect">
            <a:avLst/>
          </a:prstGeom>
          <a:noFill/>
          <a:ln>
            <a:noFill/>
          </a:ln>
        </p:spPr>
      </p:pic>
      <p:sp>
        <p:nvSpPr>
          <p:cNvPr id="5" name="Rectángulo 4"/>
          <p:cNvSpPr/>
          <p:nvPr/>
        </p:nvSpPr>
        <p:spPr>
          <a:xfrm>
            <a:off x="5212080" y="3500067"/>
            <a:ext cx="6096000" cy="286232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algn="just">
              <a:lnSpc>
                <a:spcPct val="200000"/>
              </a:lnSpc>
              <a:spcAft>
                <a:spcPts val="0"/>
              </a:spcAft>
            </a:pPr>
            <a:r>
              <a:rPr lang="es-EC" b="1" dirty="0">
                <a:latin typeface="Arial" panose="020B0604020202020204" pitchFamily="34" charset="0"/>
                <a:ea typeface="Times New Roman" panose="02020603050405020304" pitchFamily="18" charset="0"/>
                <a:cs typeface="Arial" panose="020B0604020202020204" pitchFamily="34" charset="0"/>
              </a:rPr>
              <a:t>Hipótesis nula (Ho): </a:t>
            </a:r>
            <a:r>
              <a:rPr lang="es-EC" dirty="0">
                <a:latin typeface="Arial" panose="020B0604020202020204" pitchFamily="34" charset="0"/>
                <a:ea typeface="Times New Roman" panose="02020603050405020304" pitchFamily="18" charset="0"/>
                <a:cs typeface="Arial" panose="020B0604020202020204" pitchFamily="34" charset="0"/>
              </a:rPr>
              <a:t>Un modelo de gestión de certificación orgánica para la caña y panela granulada no optimiza la producción y dificulta a los socios la obtención de las certificaciones necesarias para mejorar la comercialización y utilidades.</a:t>
            </a: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378822" y="2857495"/>
            <a:ext cx="3380151" cy="923330"/>
          </a:xfrm>
          <a:prstGeom prst="rect">
            <a:avLst/>
          </a:prstGeom>
        </p:spPr>
        <p:txBody>
          <a:bodyPr wrap="square">
            <a:spAutoFit/>
          </a:bodyPr>
          <a:lstStyle/>
          <a:p>
            <a:r>
              <a:rPr lang="en-US" sz="5400" i="1" dirty="0">
                <a:ln w="0"/>
                <a:solidFill>
                  <a:srgbClr val="FF0000"/>
                </a:solidFill>
                <a:effectLst>
                  <a:outerShdw blurRad="38100" dist="25400" dir="5400000" algn="ctr" rotWithShape="0">
                    <a:srgbClr val="6E747A">
                      <a:alpha val="43000"/>
                    </a:srgbClr>
                  </a:outerShdw>
                </a:effectLst>
                <a:latin typeface="Arial" panose="020B0604020202020204" pitchFamily="34" charset="0"/>
                <a:ea typeface="Times New Roman" panose="02020603050405020304" pitchFamily="18" charset="0"/>
                <a:cs typeface="Arial" panose="020B0604020202020204" pitchFamily="34" charset="0"/>
              </a:rPr>
              <a:t>Hipótesis</a:t>
            </a:r>
            <a:endParaRPr lang="es-EC" sz="5400" dirty="0">
              <a:ln w="0"/>
              <a:solidFill>
                <a:srgbClr val="FF0000"/>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9" name="Rectángulo 8"/>
          <p:cNvSpPr/>
          <p:nvPr/>
        </p:nvSpPr>
        <p:spPr>
          <a:xfrm>
            <a:off x="5212080" y="216702"/>
            <a:ext cx="6096000" cy="286232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lvl="0" algn="just">
              <a:lnSpc>
                <a:spcPct val="200000"/>
              </a:lnSpc>
              <a:spcAft>
                <a:spcPts val="0"/>
              </a:spcAft>
            </a:pPr>
            <a:r>
              <a:rPr lang="es-EC" b="1" dirty="0">
                <a:latin typeface="Arial" panose="020B0604020202020204" pitchFamily="34" charset="0"/>
                <a:ea typeface="Times New Roman" panose="02020603050405020304" pitchFamily="18" charset="0"/>
                <a:cs typeface="Arial" panose="020B0604020202020204" pitchFamily="34" charset="0"/>
              </a:rPr>
              <a:t>Hipótesis alternativa (Ha):</a:t>
            </a:r>
            <a:r>
              <a:rPr lang="es-EC" dirty="0">
                <a:latin typeface="Arial" panose="020B0604020202020204" pitchFamily="34" charset="0"/>
                <a:ea typeface="Times New Roman" panose="02020603050405020304" pitchFamily="18" charset="0"/>
                <a:cs typeface="Arial" panose="020B0604020202020204" pitchFamily="34" charset="0"/>
              </a:rPr>
              <a:t> Un modelo de gestión de certificación orgánica para la caña y panela granulada optimiza la producción y facilita a los socios la obtención de las certificaciones necesarias para mejorar la comercialización y utilidades.</a:t>
            </a:r>
            <a:endParaRPr lang="en-US" dirty="0">
              <a:latin typeface="Arial" panose="020B0604020202020204" pitchFamily="34" charset="0"/>
              <a:ea typeface="Times New Roman" panose="02020603050405020304" pitchFamily="18" charset="0"/>
              <a:cs typeface="Arial" panose="020B0604020202020204" pitchFamily="34" charset="0"/>
            </a:endParaRPr>
          </a:p>
        </p:txBody>
      </p:sp>
      <p:cxnSp>
        <p:nvCxnSpPr>
          <p:cNvPr id="3" name="Conector recto de flecha 2"/>
          <p:cNvCxnSpPr/>
          <p:nvPr/>
        </p:nvCxnSpPr>
        <p:spPr>
          <a:xfrm flipV="1">
            <a:off x="3586027" y="1828800"/>
            <a:ext cx="1495424" cy="1490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Conector recto de flecha 7"/>
          <p:cNvCxnSpPr/>
          <p:nvPr/>
        </p:nvCxnSpPr>
        <p:spPr>
          <a:xfrm>
            <a:off x="3586027" y="3319160"/>
            <a:ext cx="1495424" cy="1161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5124" name="Picture 4" descr="Resultado de imagen para caÃ±a de azuc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39" y="1072017"/>
            <a:ext cx="2944586" cy="189294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339" y="3886190"/>
            <a:ext cx="2990444" cy="1992096"/>
          </a:xfrm>
          <a:prstGeom prst="rect">
            <a:avLst/>
          </a:prstGeom>
        </p:spPr>
      </p:pic>
    </p:spTree>
    <p:extLst>
      <p:ext uri="{BB962C8B-B14F-4D97-AF65-F5344CB8AC3E}">
        <p14:creationId xmlns:p14="http://schemas.microsoft.com/office/powerpoint/2010/main" val="2215582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22" y="290104"/>
            <a:ext cx="4080510" cy="1104900"/>
          </a:xfrm>
          <a:prstGeom prst="rect">
            <a:avLst/>
          </a:prstGeom>
          <a:noFill/>
          <a:ln>
            <a:noFill/>
          </a:ln>
        </p:spPr>
      </p:pic>
      <p:sp>
        <p:nvSpPr>
          <p:cNvPr id="2" name="Rectángulo 1"/>
          <p:cNvSpPr/>
          <p:nvPr/>
        </p:nvSpPr>
        <p:spPr>
          <a:xfrm>
            <a:off x="241300" y="1561651"/>
            <a:ext cx="5035779" cy="34778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200" b="1" dirty="0">
                <a:latin typeface="Arial" panose="020B0604020202020204" pitchFamily="34" charset="0"/>
                <a:cs typeface="Arial" panose="020B0604020202020204" pitchFamily="34" charset="0"/>
              </a:rPr>
              <a:t>Certificación </a:t>
            </a:r>
            <a:r>
              <a:rPr lang="es-EC" sz="2200" b="1" dirty="0" smtClean="0">
                <a:latin typeface="Arial" panose="020B0604020202020204" pitchFamily="34" charset="0"/>
                <a:cs typeface="Arial" panose="020B0604020202020204" pitchFamily="34" charset="0"/>
              </a:rPr>
              <a:t>Orgánica: </a:t>
            </a:r>
            <a:r>
              <a:rPr lang="es-EC" sz="2200" dirty="0">
                <a:latin typeface="Arial" panose="020B0604020202020204" pitchFamily="34" charset="0"/>
                <a:cs typeface="Arial" panose="020B0604020202020204" pitchFamily="34" charset="0"/>
              </a:rPr>
              <a:t>La agricultura orgánica rescata las prácticas tradicionales de </a:t>
            </a:r>
            <a:r>
              <a:rPr lang="es-EC" sz="2200" dirty="0" smtClean="0">
                <a:latin typeface="Arial" panose="020B0604020202020204" pitchFamily="34" charset="0"/>
                <a:cs typeface="Arial" panose="020B0604020202020204" pitchFamily="34" charset="0"/>
              </a:rPr>
              <a:t>producción, ya que es </a:t>
            </a:r>
            <a:r>
              <a:rPr lang="es-EC" sz="2200" dirty="0">
                <a:latin typeface="Arial" panose="020B0604020202020204" pitchFamily="34" charset="0"/>
                <a:cs typeface="Arial" panose="020B0604020202020204" pitchFamily="34" charset="0"/>
              </a:rPr>
              <a:t>la conjunción de prácticas ancestrales, como el uso de terrazas por los incas, con la agricultura tradicionalmente biodiversa de nuestros campesinos, vinculada a   nueva tecnología apropiada. (</a:t>
            </a:r>
            <a:r>
              <a:rPr lang="es-EC" sz="2200" dirty="0" err="1">
                <a:latin typeface="Arial" panose="020B0604020202020204" pitchFamily="34" charset="0"/>
                <a:cs typeface="Arial" panose="020B0604020202020204" pitchFamily="34" charset="0"/>
              </a:rPr>
              <a:t>Huacollo</a:t>
            </a:r>
            <a:r>
              <a:rPr lang="es-EC" sz="2200" dirty="0">
                <a:latin typeface="Arial" panose="020B0604020202020204" pitchFamily="34" charset="0"/>
                <a:cs typeface="Arial" panose="020B0604020202020204" pitchFamily="34" charset="0"/>
              </a:rPr>
              <a:t>, 2016)</a:t>
            </a:r>
          </a:p>
        </p:txBody>
      </p:sp>
      <p:sp>
        <p:nvSpPr>
          <p:cNvPr id="5" name="Rectángulo 4"/>
          <p:cNvSpPr/>
          <p:nvPr/>
        </p:nvSpPr>
        <p:spPr>
          <a:xfrm>
            <a:off x="5643154" y="-185869"/>
            <a:ext cx="6096000" cy="1028423"/>
          </a:xfrm>
          <a:prstGeom prst="rect">
            <a:avLst/>
          </a:prstGeom>
        </p:spPr>
        <p:txBody>
          <a:bodyPr>
            <a:spAutoFit/>
          </a:bodyPr>
          <a:lstStyle/>
          <a:p>
            <a:pPr indent="180340" algn="ctr">
              <a:lnSpc>
                <a:spcPct val="200000"/>
              </a:lnSpc>
              <a:spcAft>
                <a:spcPts val="0"/>
              </a:spcAft>
            </a:pPr>
            <a:r>
              <a:rPr lang="es-EC" sz="3600" b="1" kern="0" cap="all"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MARCO </a:t>
            </a:r>
            <a:r>
              <a:rPr lang="es-EC" sz="3600" b="1" kern="0" cap="all" dirty="0">
                <a:solidFill>
                  <a:schemeClr val="bg1"/>
                </a:solidFill>
                <a:latin typeface="Arial" panose="020B0604020202020204" pitchFamily="34" charset="0"/>
                <a:ea typeface="Times New Roman" panose="02020603050405020304" pitchFamily="18" charset="0"/>
                <a:cs typeface="Arial" panose="020B0604020202020204" pitchFamily="34" charset="0"/>
              </a:rPr>
              <a:t>TEÓRICO</a:t>
            </a:r>
            <a:endParaRPr lang="en-US" sz="3600" b="1" kern="0" cap="all"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ángulo 5"/>
          <p:cNvSpPr/>
          <p:nvPr/>
        </p:nvSpPr>
        <p:spPr>
          <a:xfrm>
            <a:off x="5643154" y="1223097"/>
            <a:ext cx="6217920" cy="517064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s-EC" sz="2200" dirty="0">
                <a:latin typeface="Arial" panose="020B0604020202020204" pitchFamily="34" charset="0"/>
                <a:cs typeface="Arial" panose="020B0604020202020204" pitchFamily="34" charset="0"/>
              </a:rPr>
              <a:t>Según </a:t>
            </a:r>
            <a:r>
              <a:rPr lang="es-EC" sz="2200" dirty="0" err="1">
                <a:latin typeface="Arial" panose="020B0604020202020204" pitchFamily="34" charset="0"/>
                <a:cs typeface="Arial" panose="020B0604020202020204" pitchFamily="34" charset="0"/>
              </a:rPr>
              <a:t>Bonifaz</a:t>
            </a:r>
            <a:r>
              <a:rPr lang="es-EC" sz="2200" dirty="0">
                <a:latin typeface="Arial" panose="020B0604020202020204" pitchFamily="34" charset="0"/>
                <a:cs typeface="Arial" panose="020B0604020202020204" pitchFamily="34" charset="0"/>
              </a:rPr>
              <a:t> (2016) afirma que las certificaciones se clasifican según la naturaleza del producto o en los procesos de producción en</a:t>
            </a:r>
            <a:r>
              <a:rPr lang="es-EC" sz="2200" dirty="0" smtClean="0">
                <a:latin typeface="Arial" panose="020B0604020202020204" pitchFamily="34" charset="0"/>
                <a:cs typeface="Arial" panose="020B0604020202020204" pitchFamily="34" charset="0"/>
              </a:rPr>
              <a:t>:</a:t>
            </a:r>
          </a:p>
          <a:p>
            <a:pPr algn="just"/>
            <a:r>
              <a:rPr lang="es-EC" sz="2200" dirty="0" smtClean="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Sistemas de Gestión de </a:t>
            </a:r>
            <a:r>
              <a:rPr lang="es-EC" sz="2200" dirty="0" smtClean="0">
                <a:latin typeface="Arial" panose="020B0604020202020204" pitchFamily="34" charset="0"/>
                <a:cs typeface="Arial" panose="020B0604020202020204" pitchFamily="34" charset="0"/>
              </a:rPr>
              <a:t>Calidad</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Sistemas </a:t>
            </a:r>
            <a:r>
              <a:rPr lang="es-EC" sz="2200" dirty="0">
                <a:latin typeface="Arial" panose="020B0604020202020204" pitchFamily="34" charset="0"/>
                <a:cs typeface="Arial" panose="020B0604020202020204" pitchFamily="34" charset="0"/>
              </a:rPr>
              <a:t>de Gestión </a:t>
            </a:r>
            <a:r>
              <a:rPr lang="es-EC" sz="2200" dirty="0" smtClean="0">
                <a:latin typeface="Arial" panose="020B0604020202020204" pitchFamily="34" charset="0"/>
                <a:cs typeface="Arial" panose="020B0604020202020204" pitchFamily="34" charset="0"/>
              </a:rPr>
              <a:t>Ambiental</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Sistemas de Gestión de Seguridad y Salud </a:t>
            </a:r>
            <a:r>
              <a:rPr lang="es-EC" sz="2200" dirty="0" smtClean="0">
                <a:latin typeface="Arial" panose="020B0604020202020204" pitchFamily="34" charset="0"/>
                <a:cs typeface="Arial" panose="020B0604020202020204" pitchFamily="34" charset="0"/>
              </a:rPr>
              <a:t>Ocupacional</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Sistemas </a:t>
            </a:r>
            <a:r>
              <a:rPr lang="es-EC" sz="2200" dirty="0">
                <a:latin typeface="Arial" panose="020B0604020202020204" pitchFamily="34" charset="0"/>
                <a:cs typeface="Arial" panose="020B0604020202020204" pitchFamily="34" charset="0"/>
              </a:rPr>
              <a:t>de Gestión </a:t>
            </a:r>
            <a:r>
              <a:rPr lang="es-EC" sz="2200" dirty="0" smtClean="0">
                <a:latin typeface="Arial" panose="020B0604020202020204" pitchFamily="34" charset="0"/>
                <a:cs typeface="Arial" panose="020B0604020202020204" pitchFamily="34" charset="0"/>
              </a:rPr>
              <a:t>Energética</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Control </a:t>
            </a:r>
            <a:r>
              <a:rPr lang="es-EC" sz="2200" dirty="0">
                <a:latin typeface="Arial" panose="020B0604020202020204" pitchFamily="34" charset="0"/>
                <a:cs typeface="Arial" panose="020B0604020202020204" pitchFamily="34" charset="0"/>
              </a:rPr>
              <a:t>de </a:t>
            </a:r>
            <a:r>
              <a:rPr lang="es-EC" sz="2200" dirty="0" smtClean="0">
                <a:latin typeface="Arial" panose="020B0604020202020204" pitchFamily="34" charset="0"/>
                <a:cs typeface="Arial" panose="020B0604020202020204" pitchFamily="34" charset="0"/>
              </a:rPr>
              <a:t>Riesgos</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Comercio Justo</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Producción Orgánica</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Sistemas </a:t>
            </a:r>
            <a:r>
              <a:rPr lang="es-EC" sz="2200" dirty="0">
                <a:latin typeface="Arial" panose="020B0604020202020204" pitchFamily="34" charset="0"/>
                <a:cs typeface="Arial" panose="020B0604020202020204" pitchFamily="34" charset="0"/>
              </a:rPr>
              <a:t>de Gestión de la Seguridad de la </a:t>
            </a:r>
            <a:r>
              <a:rPr lang="es-EC" sz="2200" dirty="0" smtClean="0">
                <a:latin typeface="Arial" panose="020B0604020202020204" pitchFamily="34" charset="0"/>
                <a:cs typeface="Arial" panose="020B0604020202020204" pitchFamily="34" charset="0"/>
              </a:rPr>
              <a:t>Información</a:t>
            </a:r>
          </a:p>
          <a:p>
            <a:pPr marL="285750" indent="-285750" algn="just">
              <a:buFont typeface="Arial" panose="020B0604020202020204" pitchFamily="34" charset="0"/>
              <a:buChar char="•"/>
            </a:pPr>
            <a:r>
              <a:rPr lang="es-EC" sz="2200" dirty="0" smtClean="0">
                <a:latin typeface="Arial" panose="020B0604020202020204" pitchFamily="34" charset="0"/>
                <a:cs typeface="Arial" panose="020B0604020202020204" pitchFamily="34" charset="0"/>
              </a:rPr>
              <a:t>Responsabilidad </a:t>
            </a:r>
            <a:r>
              <a:rPr lang="es-EC" sz="2200" dirty="0">
                <a:latin typeface="Arial" panose="020B0604020202020204" pitchFamily="34" charset="0"/>
                <a:cs typeface="Arial" panose="020B0604020202020204" pitchFamily="34" charset="0"/>
              </a:rPr>
              <a:t>Social</a:t>
            </a:r>
          </a:p>
        </p:txBody>
      </p:sp>
      <p:pic>
        <p:nvPicPr>
          <p:cNvPr id="6146" name="Picture 2" descr="Resultado de imagen para certificaciÃ³n orga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508" y="4795725"/>
            <a:ext cx="2140524" cy="193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67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92401" y="306552"/>
            <a:ext cx="6337300"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C" sz="2000" b="1" dirty="0" smtClean="0">
                <a:latin typeface="Arial" panose="020B0604020202020204" pitchFamily="34" charset="0"/>
                <a:cs typeface="Arial" panose="020B0604020202020204" pitchFamily="34" charset="0"/>
              </a:rPr>
              <a:t>CERTIFICACIONES  Y SELLOS PRIVADOS MÁS IMPORTANTES</a:t>
            </a:r>
          </a:p>
          <a:p>
            <a:pPr marL="342900" lvl="0" indent="-342900" algn="ctr">
              <a:buFont typeface="+mj-lt"/>
              <a:buAutoNum type="alphaLcParenR"/>
            </a:pPr>
            <a:r>
              <a:rPr lang="en-US" sz="2000" dirty="0" smtClean="0">
                <a:latin typeface="Arial" panose="020B0604020202020204" pitchFamily="34" charset="0"/>
                <a:cs typeface="Arial" panose="020B0604020202020204" pitchFamily="34" charset="0"/>
              </a:rPr>
              <a:t>HACCP </a:t>
            </a:r>
            <a:r>
              <a:rPr lang="en-US" sz="2000" dirty="0">
                <a:latin typeface="Arial" panose="020B0604020202020204" pitchFamily="34" charset="0"/>
                <a:cs typeface="Arial" panose="020B0604020202020204" pitchFamily="34" charset="0"/>
              </a:rPr>
              <a:t>(Hazard Analysis Critical Control </a:t>
            </a:r>
            <a:r>
              <a:rPr lang="en-US" sz="2000" dirty="0" smtClean="0">
                <a:latin typeface="Arial" panose="020B0604020202020204" pitchFamily="34" charset="0"/>
                <a:cs typeface="Arial" panose="020B0604020202020204" pitchFamily="34" charset="0"/>
              </a:rPr>
              <a:t>Points)</a:t>
            </a:r>
          </a:p>
          <a:p>
            <a:pPr marL="342900" lvl="0" indent="-342900" algn="ctr">
              <a:buFont typeface="+mj-lt"/>
              <a:buAutoNum type="alphaLcParenR"/>
            </a:pPr>
            <a:r>
              <a:rPr lang="en-US" sz="2000" dirty="0" smtClean="0">
                <a:latin typeface="Arial" panose="020B0604020202020204" pitchFamily="34" charset="0"/>
                <a:cs typeface="Arial" panose="020B0604020202020204" pitchFamily="34" charset="0"/>
              </a:rPr>
              <a:t>GLOBAL G.A.P</a:t>
            </a:r>
          </a:p>
          <a:p>
            <a:pPr marL="342900" lvl="0" indent="-342900" algn="ctr">
              <a:buFont typeface="+mj-lt"/>
              <a:buAutoNum type="alphaLcParenR"/>
            </a:pPr>
            <a:r>
              <a:rPr lang="en-US" sz="2000" dirty="0" smtClean="0">
                <a:latin typeface="Arial" panose="020B0604020202020204" pitchFamily="34" charset="0"/>
                <a:cs typeface="Arial" panose="020B0604020202020204" pitchFamily="34" charset="0"/>
              </a:rPr>
              <a:t>Fairtrade International</a:t>
            </a:r>
          </a:p>
          <a:p>
            <a:pPr marL="342900" lvl="0" indent="-342900" algn="ctr">
              <a:buFont typeface="+mj-lt"/>
              <a:buAutoNum type="alphaLcParenR"/>
            </a:pPr>
            <a:r>
              <a:rPr lang="es-EC" sz="2000" dirty="0" smtClean="0">
                <a:latin typeface="Arial" panose="020B0604020202020204" pitchFamily="34" charset="0"/>
                <a:cs typeface="Arial" panose="020B0604020202020204" pitchFamily="34" charset="0"/>
              </a:rPr>
              <a:t>USDA </a:t>
            </a:r>
            <a:r>
              <a:rPr lang="es-EC" sz="2000" dirty="0" err="1">
                <a:latin typeface="Arial" panose="020B0604020202020204" pitchFamily="34" charset="0"/>
                <a:cs typeface="Arial" panose="020B0604020202020204" pitchFamily="34" charset="0"/>
              </a:rPr>
              <a:t>Organic</a:t>
            </a:r>
            <a:r>
              <a:rPr lang="es-EC" sz="2000" dirty="0">
                <a:latin typeface="Arial" panose="020B0604020202020204" pitchFamily="34" charset="0"/>
                <a:cs typeface="Arial" panose="020B0604020202020204" pitchFamily="34" charset="0"/>
              </a:rPr>
              <a:t> </a:t>
            </a:r>
            <a:r>
              <a:rPr lang="es-EC" sz="2000" dirty="0" err="1" smtClean="0">
                <a:latin typeface="Arial" panose="020B0604020202020204" pitchFamily="34" charset="0"/>
                <a:cs typeface="Arial" panose="020B0604020202020204" pitchFamily="34" charset="0"/>
              </a:rPr>
              <a:t>Certification</a:t>
            </a:r>
            <a:endParaRPr lang="en-US" sz="2000" dirty="0">
              <a:latin typeface="Arial" panose="020B0604020202020204" pitchFamily="34" charset="0"/>
              <a:cs typeface="Arial" panose="020B0604020202020204" pitchFamily="34" charset="0"/>
            </a:endParaRPr>
          </a:p>
          <a:p>
            <a:pPr marL="342900" lvl="0" indent="-342900" algn="ctr">
              <a:buFont typeface="+mj-lt"/>
              <a:buAutoNum type="alphaLcParenR"/>
            </a:pPr>
            <a:r>
              <a:rPr lang="es-EC" sz="2000" dirty="0" smtClean="0">
                <a:latin typeface="Arial" panose="020B0604020202020204" pitchFamily="34" charset="0"/>
                <a:cs typeface="Arial" panose="020B0604020202020204" pitchFamily="34" charset="0"/>
              </a:rPr>
              <a:t>CE Reglamento Europeo</a:t>
            </a:r>
            <a:endParaRPr lang="en-US" sz="2000" dirty="0" smtClean="0">
              <a:latin typeface="Arial" panose="020B0604020202020204" pitchFamily="34" charset="0"/>
              <a:cs typeface="Arial" panose="020B0604020202020204" pitchFamily="34" charset="0"/>
            </a:endParaRPr>
          </a:p>
          <a:p>
            <a:pPr marL="342900" lvl="0" indent="-342900" algn="ctr">
              <a:buFont typeface="+mj-lt"/>
              <a:buAutoNum type="alphaLcParenR"/>
            </a:pPr>
            <a:r>
              <a:rPr lang="es-EC" sz="2000" dirty="0" err="1" smtClean="0">
                <a:latin typeface="Arial" panose="020B0604020202020204" pitchFamily="34" charset="0"/>
                <a:cs typeface="Arial" panose="020B0604020202020204" pitchFamily="34" charset="0"/>
              </a:rPr>
              <a:t>Naturland</a:t>
            </a:r>
            <a:endParaRPr lang="en-US" sz="2000" dirty="0" smtClean="0">
              <a:latin typeface="Arial" panose="020B0604020202020204" pitchFamily="34" charset="0"/>
              <a:cs typeface="Arial" panose="020B0604020202020204" pitchFamily="34" charset="0"/>
            </a:endParaRPr>
          </a:p>
          <a:p>
            <a:pPr marL="342900" lvl="0" indent="-342900" algn="ctr">
              <a:buFont typeface="+mj-lt"/>
              <a:buAutoNum type="alphaLcParenR"/>
            </a:pPr>
            <a:r>
              <a:rPr lang="es-EC" sz="2000" dirty="0" smtClean="0">
                <a:latin typeface="Arial" panose="020B0604020202020204" pitchFamily="34" charset="0"/>
                <a:cs typeface="Arial" panose="020B0604020202020204" pitchFamily="34" charset="0"/>
              </a:rPr>
              <a:t>JAS </a:t>
            </a:r>
            <a:r>
              <a:rPr lang="es-EC" sz="2000" dirty="0" err="1">
                <a:latin typeface="Arial" panose="020B0604020202020204" pitchFamily="34" charset="0"/>
                <a:cs typeface="Arial" panose="020B0604020202020204" pitchFamily="34" charset="0"/>
              </a:rPr>
              <a:t>Japanese</a:t>
            </a:r>
            <a:r>
              <a:rPr lang="es-EC" sz="2000" dirty="0">
                <a:latin typeface="Arial" panose="020B0604020202020204" pitchFamily="34" charset="0"/>
                <a:cs typeface="Arial" panose="020B0604020202020204" pitchFamily="34" charset="0"/>
              </a:rPr>
              <a:t> </a:t>
            </a:r>
            <a:r>
              <a:rPr lang="es-EC" sz="2000" dirty="0" err="1">
                <a:latin typeface="Arial" panose="020B0604020202020204" pitchFamily="34" charset="0"/>
                <a:cs typeface="Arial" panose="020B0604020202020204" pitchFamily="34" charset="0"/>
              </a:rPr>
              <a:t>Agricultural</a:t>
            </a:r>
            <a:r>
              <a:rPr lang="es-EC" sz="2000" dirty="0">
                <a:latin typeface="Arial" panose="020B0604020202020204" pitchFamily="34" charset="0"/>
                <a:cs typeface="Arial" panose="020B0604020202020204" pitchFamily="34" charset="0"/>
              </a:rPr>
              <a:t> </a:t>
            </a:r>
            <a:r>
              <a:rPr lang="es-EC" sz="2000" dirty="0" err="1" smtClean="0">
                <a:latin typeface="Arial" panose="020B0604020202020204" pitchFamily="34" charset="0"/>
                <a:cs typeface="Arial" panose="020B0604020202020204" pitchFamily="34" charset="0"/>
              </a:rPr>
              <a:t>Standards</a:t>
            </a:r>
            <a:endParaRPr lang="en-US" sz="2000" dirty="0">
              <a:latin typeface="Arial" panose="020B0604020202020204" pitchFamily="34" charset="0"/>
              <a:cs typeface="Arial" panose="020B0604020202020204" pitchFamily="34" charset="0"/>
            </a:endParaRPr>
          </a:p>
          <a:p>
            <a:pPr marL="342900" lvl="0" indent="-342900" algn="ctr">
              <a:buFont typeface="+mj-lt"/>
              <a:buAutoNum type="alphaLcParenR"/>
            </a:pPr>
            <a:r>
              <a:rPr lang="es-EC" sz="2000" dirty="0" smtClean="0">
                <a:latin typeface="Arial" panose="020B0604020202020204" pitchFamily="34" charset="0"/>
                <a:cs typeface="Arial" panose="020B0604020202020204" pitchFamily="34" charset="0"/>
              </a:rPr>
              <a:t>ECOLABEL</a:t>
            </a:r>
            <a:endParaRPr lang="en-US" sz="2000" dirty="0">
              <a:latin typeface="Arial" panose="020B0604020202020204" pitchFamily="34" charset="0"/>
              <a:cs typeface="Arial" panose="020B0604020202020204" pitchFamily="34" charset="0"/>
            </a:endParaRPr>
          </a:p>
        </p:txBody>
      </p:sp>
      <p:pic>
        <p:nvPicPr>
          <p:cNvPr id="7174" name="Picture 6" descr="Resultado de imagen para GLOBAL G.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76" y="2595891"/>
            <a:ext cx="2143125" cy="140353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Resultado de imagen para HACCP (Hazard Analysis Critical Control Poi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178" name="Picture 10"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0655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Resultado de imagen para Fairtrade Internatio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7" y="4215162"/>
            <a:ext cx="1812923" cy="207360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Resultado de imagen para usda organic certificatio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88530" y="3894076"/>
            <a:ext cx="2394691" cy="2394691"/>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Imagen relacion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4517" y="4173801"/>
            <a:ext cx="2257425" cy="2010183"/>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Resultado de imagen para Naturlan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462" r="23624"/>
          <a:stretch/>
        </p:blipFill>
        <p:spPr bwMode="auto">
          <a:xfrm>
            <a:off x="9787782" y="3858787"/>
            <a:ext cx="1574800" cy="1833563"/>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Resultado de imagen para Japanese Agricultural Standard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55591" y="2157826"/>
            <a:ext cx="2839182" cy="1468097"/>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Imagen relacionad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0207" y="150176"/>
            <a:ext cx="1729950" cy="172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99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PRINCIP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22" y="290104"/>
            <a:ext cx="4080510" cy="1104900"/>
          </a:xfrm>
          <a:prstGeom prst="rect">
            <a:avLst/>
          </a:prstGeom>
          <a:noFill/>
          <a:ln>
            <a:noFill/>
          </a:ln>
        </p:spPr>
      </p:pic>
      <p:sp>
        <p:nvSpPr>
          <p:cNvPr id="2" name="Rectángulo 1"/>
          <p:cNvSpPr/>
          <p:nvPr/>
        </p:nvSpPr>
        <p:spPr>
          <a:xfrm>
            <a:off x="125306" y="2901688"/>
            <a:ext cx="5416732"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C" dirty="0">
                <a:latin typeface="Arial" panose="020B0604020202020204" pitchFamily="34" charset="0"/>
                <a:cs typeface="Arial" panose="020B0604020202020204" pitchFamily="34" charset="0"/>
              </a:rPr>
              <a:t>Las certificaciones internacionales son una alternativa cada día más utilizada por las empresas, con la finalidad de mejorar la productividad, conquistar mercados y generar confianza entre los </a:t>
            </a:r>
            <a:r>
              <a:rPr lang="es-EC" dirty="0" smtClean="0">
                <a:latin typeface="Arial" panose="020B0604020202020204" pitchFamily="34" charset="0"/>
                <a:cs typeface="Arial" panose="020B0604020202020204" pitchFamily="34" charset="0"/>
              </a:rPr>
              <a:t>clientes. Es </a:t>
            </a:r>
            <a:r>
              <a:rPr lang="es-EC" dirty="0">
                <a:latin typeface="Arial" panose="020B0604020202020204" pitchFamily="34" charset="0"/>
                <a:cs typeface="Arial" panose="020B0604020202020204" pitchFamily="34" charset="0"/>
              </a:rPr>
              <a:t>así que la necesidad de generar confianza en toda la cadena de valor ha permitido que las normas o sellos internacionales se conviertan en una prioridad para las empresas. (</a:t>
            </a:r>
            <a:r>
              <a:rPr lang="es-EC" dirty="0" err="1">
                <a:latin typeface="Arial" panose="020B0604020202020204" pitchFamily="34" charset="0"/>
                <a:cs typeface="Arial" panose="020B0604020202020204" pitchFamily="34" charset="0"/>
              </a:rPr>
              <a:t>Vásconez</a:t>
            </a:r>
            <a:r>
              <a:rPr lang="es-EC" dirty="0">
                <a:latin typeface="Arial" panose="020B0604020202020204" pitchFamily="34" charset="0"/>
                <a:cs typeface="Arial" panose="020B0604020202020204" pitchFamily="34" charset="0"/>
              </a:rPr>
              <a:t>, 2015)</a:t>
            </a:r>
          </a:p>
        </p:txBody>
      </p:sp>
      <p:sp>
        <p:nvSpPr>
          <p:cNvPr id="5" name="Rectángulo 4"/>
          <p:cNvSpPr/>
          <p:nvPr/>
        </p:nvSpPr>
        <p:spPr>
          <a:xfrm>
            <a:off x="125306" y="1904623"/>
            <a:ext cx="541673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C" b="1" dirty="0" smtClean="0">
                <a:latin typeface="Arial" panose="020B0604020202020204" pitchFamily="34" charset="0"/>
                <a:cs typeface="Arial" panose="020B0604020202020204" pitchFamily="34" charset="0"/>
              </a:rPr>
              <a:t>POR QUÉ OBTENER UNA CERTIFICACIÓN ORGÁNICA INTERNACIONAL</a:t>
            </a:r>
            <a:endParaRPr lang="es-EC" b="1" dirty="0">
              <a:latin typeface="Arial" panose="020B0604020202020204" pitchFamily="34" charset="0"/>
              <a:cs typeface="Arial" panose="020B0604020202020204" pitchFamily="34" charset="0"/>
            </a:endParaRPr>
          </a:p>
        </p:txBody>
      </p:sp>
      <p:sp>
        <p:nvSpPr>
          <p:cNvPr id="6" name="Rectángulo 5"/>
          <p:cNvSpPr/>
          <p:nvPr/>
        </p:nvSpPr>
        <p:spPr>
          <a:xfrm>
            <a:off x="5414796" y="333137"/>
            <a:ext cx="6657100" cy="6524863"/>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200" b="1" dirty="0" smtClean="0">
                <a:latin typeface="Arial" panose="020B0604020202020204" pitchFamily="34" charset="0"/>
                <a:cs typeface="Arial" panose="020B0604020202020204" pitchFamily="34" charset="0"/>
              </a:rPr>
              <a:t>ORGANISMO DE ACREDITACIÓN ECUATORIANO (OAE):</a:t>
            </a:r>
          </a:p>
          <a:p>
            <a:pPr algn="just"/>
            <a:endParaRPr lang="en-US" sz="2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2200" b="1" dirty="0" smtClean="0">
                <a:latin typeface="Arial" panose="020B0604020202020204" pitchFamily="34" charset="0"/>
                <a:cs typeface="Arial" panose="020B0604020202020204" pitchFamily="34" charset="0"/>
              </a:rPr>
              <a:t>La SAE(</a:t>
            </a:r>
            <a:r>
              <a:rPr lang="es-EC" sz="1400" b="1" dirty="0" smtClean="0">
                <a:latin typeface="Arial" panose="020B0604020202020204" pitchFamily="34" charset="0"/>
                <a:cs typeface="Arial" panose="020B0604020202020204" pitchFamily="34" charset="0"/>
              </a:rPr>
              <a:t>SERVICIO DE ACREDITACION ECUATORIANA</a:t>
            </a:r>
            <a:r>
              <a:rPr lang="es-EC" sz="2200" b="1" dirty="0" smtClean="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acredita, en concordancia con los organismos internacionales, la competencia técnica de las organizaciones solicitantes en materia de evaluación de la conformidad. Además, coordina la suscripción de acuerdos de reconocimiento mutuo, supervisa las entidades acreditadas y determina las condiciones técnicas bajo las cuales pueden ofrecer sus servicios a terceros. De igual manera, promueve la acreditación de evaluación de la conformidad en todos los ámbitos científicos y tecnológicos. </a:t>
            </a:r>
            <a:endParaRPr lang="es-EC" sz="22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C" sz="2200" b="1" dirty="0">
                <a:latin typeface="Arial" panose="020B0604020202020204" pitchFamily="34" charset="0"/>
                <a:cs typeface="Arial" panose="020B0604020202020204" pitchFamily="34" charset="0"/>
              </a:rPr>
              <a:t>Un </a:t>
            </a:r>
            <a:r>
              <a:rPr lang="es-EC" sz="2200" b="1" dirty="0" smtClean="0">
                <a:latin typeface="Arial" panose="020B0604020202020204" pitchFamily="34" charset="0"/>
                <a:cs typeface="Arial" panose="020B0604020202020204" pitchFamily="34" charset="0"/>
              </a:rPr>
              <a:t>OEC(</a:t>
            </a:r>
            <a:r>
              <a:rPr lang="es-EC" sz="1400" b="1" dirty="0" smtClean="0">
                <a:latin typeface="Arial" panose="020B0604020202020204" pitchFamily="34" charset="0"/>
                <a:cs typeface="Arial" panose="020B0604020202020204" pitchFamily="34" charset="0"/>
              </a:rPr>
              <a:t>ORGANISMO DE EVALUACION DE LA CONFORMIDAD</a:t>
            </a:r>
            <a:r>
              <a:rPr lang="es-EC" sz="2200" b="1" dirty="0" smtClean="0">
                <a:latin typeface="Arial" panose="020B0604020202020204" pitchFamily="34" charset="0"/>
                <a:cs typeface="Arial" panose="020B0604020202020204" pitchFamily="34" charset="0"/>
              </a:rPr>
              <a:t>) </a:t>
            </a:r>
            <a:r>
              <a:rPr lang="es-EC" sz="2200" dirty="0">
                <a:latin typeface="Arial" panose="020B0604020202020204" pitchFamily="34" charset="0"/>
                <a:cs typeface="Arial" panose="020B0604020202020204" pitchFamily="34" charset="0"/>
              </a:rPr>
              <a:t>se acredita dentro de una o varias áreas técnicas específicas de un sector, llamadas alcance de acreditación</a:t>
            </a:r>
            <a:endParaRPr lang="es-EC"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281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501958" y="317819"/>
            <a:ext cx="7363838" cy="783710"/>
          </a:xfrm>
        </p:spPr>
        <p:txBody>
          <a:bodyPr>
            <a:normAutofit fontScale="90000"/>
          </a:bodyPr>
          <a:lstStyle/>
          <a:p>
            <a:r>
              <a:rPr lang="es-EC" b="1" cap="all" dirty="0"/>
              <a:t/>
            </a:r>
            <a:br>
              <a:rPr lang="es-EC" b="1" cap="all" dirty="0"/>
            </a:br>
            <a:r>
              <a:rPr lang="es-EC" sz="4900" b="1" cap="all" dirty="0" smtClean="0">
                <a:latin typeface="Arial" panose="020B0604020202020204" pitchFamily="34" charset="0"/>
                <a:cs typeface="Arial" panose="020B0604020202020204" pitchFamily="34" charset="0"/>
              </a:rPr>
              <a:t>MATERIALES Y MÉTODOS</a:t>
            </a:r>
            <a:endParaRPr lang="es-EC" sz="49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526473" y="1515595"/>
            <a:ext cx="11394181" cy="4815932"/>
          </a:xfrm>
        </p:spPr>
        <p:txBody>
          <a:bodyPr>
            <a:normAutofit/>
          </a:bodyPr>
          <a:lstStyle/>
          <a:p>
            <a:pPr algn="just"/>
            <a:r>
              <a:rPr lang="es-EC" sz="2200" b="1" i="1" dirty="0">
                <a:latin typeface="Arial" panose="020B0604020202020204" pitchFamily="34" charset="0"/>
                <a:cs typeface="Arial" panose="020B0604020202020204" pitchFamily="34" charset="0"/>
              </a:rPr>
              <a:t>Perfil de la </a:t>
            </a:r>
            <a:r>
              <a:rPr lang="es-EC" sz="2200" b="1" i="1" dirty="0" smtClean="0">
                <a:latin typeface="Arial" panose="020B0604020202020204" pitchFamily="34" charset="0"/>
                <a:cs typeface="Arial" panose="020B0604020202020204" pitchFamily="34" charset="0"/>
              </a:rPr>
              <a:t>Asociación: </a:t>
            </a:r>
            <a:r>
              <a:rPr lang="es-EC" sz="2200" dirty="0" smtClean="0">
                <a:latin typeface="Arial" panose="020B0604020202020204" pitchFamily="34" charset="0"/>
                <a:cs typeface="Arial" panose="020B0604020202020204" pitchFamily="34" charset="0"/>
              </a:rPr>
              <a:t>La </a:t>
            </a:r>
            <a:r>
              <a:rPr lang="es-EC" sz="2200" dirty="0">
                <a:latin typeface="Arial" panose="020B0604020202020204" pitchFamily="34" charset="0"/>
                <a:cs typeface="Arial" panose="020B0604020202020204" pitchFamily="34" charset="0"/>
              </a:rPr>
              <a:t>Asociación Flor de Caña se encuentra conformada por 83 socios de </a:t>
            </a:r>
            <a:r>
              <a:rPr lang="es-EC" sz="2200" dirty="0" smtClean="0">
                <a:latin typeface="Arial" panose="020B0604020202020204" pitchFamily="34" charset="0"/>
                <a:cs typeface="Arial" panose="020B0604020202020204" pitchFamily="34" charset="0"/>
              </a:rPr>
              <a:t>las parroquias Palo </a:t>
            </a:r>
            <a:r>
              <a:rPr lang="es-EC" sz="2200" dirty="0">
                <a:latin typeface="Arial" panose="020B0604020202020204" pitchFamily="34" charset="0"/>
                <a:cs typeface="Arial" panose="020B0604020202020204" pitchFamily="34" charset="0"/>
              </a:rPr>
              <a:t>Quemado y Las Pampas, del cantón </a:t>
            </a:r>
            <a:r>
              <a:rPr lang="es-EC" sz="2200" dirty="0" err="1">
                <a:latin typeface="Arial" panose="020B0604020202020204" pitchFamily="34" charset="0"/>
                <a:cs typeface="Arial" panose="020B0604020202020204" pitchFamily="34" charset="0"/>
              </a:rPr>
              <a:t>Sigchos</a:t>
            </a:r>
            <a:r>
              <a:rPr lang="es-EC" sz="2200" dirty="0">
                <a:latin typeface="Arial" panose="020B0604020202020204" pitchFamily="34" charset="0"/>
                <a:cs typeface="Arial" panose="020B0604020202020204" pitchFamily="34" charset="0"/>
              </a:rPr>
              <a:t> provincia de Cotopaxi; los  cuáles tienen como fin principal, la producción y comercialización de derivados de la caña; principalmente panela granulada orgánica. </a:t>
            </a:r>
            <a:endParaRPr lang="es-EC" sz="2200" dirty="0" smtClean="0">
              <a:latin typeface="Arial" panose="020B0604020202020204" pitchFamily="34" charset="0"/>
              <a:cs typeface="Arial" panose="020B0604020202020204" pitchFamily="34" charset="0"/>
            </a:endParaRPr>
          </a:p>
          <a:p>
            <a:pPr algn="just"/>
            <a:r>
              <a:rPr lang="es-EC" sz="2200" b="1" i="1" dirty="0" smtClean="0">
                <a:latin typeface="Arial" panose="020B0604020202020204" pitchFamily="34" charset="0"/>
                <a:cs typeface="Arial" panose="020B0604020202020204" pitchFamily="34" charset="0"/>
              </a:rPr>
              <a:t>Historia: </a:t>
            </a:r>
            <a:r>
              <a:rPr lang="es-EC" sz="2200" dirty="0">
                <a:latin typeface="Arial" panose="020B0604020202020204" pitchFamily="34" charset="0"/>
                <a:cs typeface="Arial" panose="020B0604020202020204" pitchFamily="34" charset="0"/>
              </a:rPr>
              <a:t>E</a:t>
            </a:r>
            <a:r>
              <a:rPr lang="es-EC" sz="2200" dirty="0" smtClean="0">
                <a:latin typeface="Arial" panose="020B0604020202020204" pitchFamily="34" charset="0"/>
                <a:cs typeface="Arial" panose="020B0604020202020204" pitchFamily="34" charset="0"/>
              </a:rPr>
              <a:t>n </a:t>
            </a:r>
            <a:r>
              <a:rPr lang="es-EC" sz="2200" dirty="0">
                <a:latin typeface="Arial" panose="020B0604020202020204" pitchFamily="34" charset="0"/>
                <a:cs typeface="Arial" panose="020B0604020202020204" pitchFamily="34" charset="0"/>
              </a:rPr>
              <a:t>los primeros meses del año </a:t>
            </a:r>
            <a:r>
              <a:rPr lang="es-EC" sz="2200" dirty="0" smtClean="0">
                <a:latin typeface="Arial" panose="020B0604020202020204" pitchFamily="34" charset="0"/>
                <a:cs typeface="Arial" panose="020B0604020202020204" pitchFamily="34" charset="0"/>
              </a:rPr>
              <a:t>2007 los </a:t>
            </a:r>
            <a:r>
              <a:rPr lang="es-EC" sz="2200" dirty="0">
                <a:latin typeface="Arial" panose="020B0604020202020204" pitchFamily="34" charset="0"/>
                <a:cs typeface="Arial" panose="020B0604020202020204" pitchFamily="34" charset="0"/>
              </a:rPr>
              <a:t>productores de panela de la parroquia Palo Quemado y </a:t>
            </a:r>
            <a:r>
              <a:rPr lang="es-EC" sz="2200" dirty="0" smtClean="0">
                <a:latin typeface="Arial" panose="020B0604020202020204" pitchFamily="34" charset="0"/>
                <a:cs typeface="Arial" panose="020B0604020202020204" pitchFamily="34" charset="0"/>
              </a:rPr>
              <a:t>la </a:t>
            </a:r>
            <a:r>
              <a:rPr lang="es-EC" sz="2200" dirty="0">
                <a:latin typeface="Arial" panose="020B0604020202020204" pitchFamily="34" charset="0"/>
                <a:cs typeface="Arial" panose="020B0604020202020204" pitchFamily="34" charset="0"/>
              </a:rPr>
              <a:t>parroquia Las </a:t>
            </a:r>
            <a:r>
              <a:rPr lang="es-EC" sz="2200" dirty="0" smtClean="0">
                <a:latin typeface="Arial" panose="020B0604020202020204" pitchFamily="34" charset="0"/>
                <a:cs typeface="Arial" panose="020B0604020202020204" pitchFamily="34" charset="0"/>
              </a:rPr>
              <a:t>Pampas, cansados de </a:t>
            </a:r>
            <a:r>
              <a:rPr lang="es-EC" sz="2200" dirty="0">
                <a:latin typeface="Arial" panose="020B0604020202020204" pitchFamily="34" charset="0"/>
                <a:cs typeface="Arial" panose="020B0604020202020204" pitchFamily="34" charset="0"/>
              </a:rPr>
              <a:t>los señores intermediarios, empezaron a asistir a charlas de capacitación de la Fundación Maquita </a:t>
            </a:r>
            <a:r>
              <a:rPr lang="es-EC" sz="2200" dirty="0" err="1">
                <a:latin typeface="Arial" panose="020B0604020202020204" pitchFamily="34" charset="0"/>
                <a:cs typeface="Arial" panose="020B0604020202020204" pitchFamily="34" charset="0"/>
              </a:rPr>
              <a:t>Cushunchic</a:t>
            </a:r>
            <a:r>
              <a:rPr lang="es-EC" sz="2200" dirty="0">
                <a:latin typeface="Arial" panose="020B0604020202020204" pitchFamily="34" charset="0"/>
                <a:cs typeface="Arial" panose="020B0604020202020204" pitchFamily="34" charset="0"/>
              </a:rPr>
              <a:t> “Comercializando Como Hermanos (MCCH</a:t>
            </a:r>
            <a:r>
              <a:rPr lang="es-EC" sz="2200" dirty="0" smtClean="0">
                <a:latin typeface="Arial" panose="020B0604020202020204" pitchFamily="34" charset="0"/>
                <a:cs typeface="Arial" panose="020B0604020202020204" pitchFamily="34" charset="0"/>
              </a:rPr>
              <a:t>).</a:t>
            </a:r>
            <a:endParaRPr lang="es-EC" sz="2200" dirty="0">
              <a:latin typeface="Arial" panose="020B0604020202020204" pitchFamily="34" charset="0"/>
              <a:cs typeface="Arial" panose="020B0604020202020204" pitchFamily="34" charset="0"/>
            </a:endParaRPr>
          </a:p>
          <a:p>
            <a:pPr algn="just"/>
            <a:endParaRPr lang="es-EC" sz="2200" dirty="0" smtClean="0">
              <a:latin typeface="Arial" panose="020B0604020202020204" pitchFamily="34" charset="0"/>
              <a:cs typeface="Arial" panose="020B0604020202020204" pitchFamily="34" charset="0"/>
            </a:endParaRPr>
          </a:p>
          <a:p>
            <a:pPr algn="just"/>
            <a:r>
              <a:rPr lang="es-EC" sz="2200" dirty="0" smtClean="0">
                <a:latin typeface="Arial" panose="020B0604020202020204" pitchFamily="34" charset="0"/>
                <a:cs typeface="Arial" panose="020B0604020202020204" pitchFamily="34" charset="0"/>
              </a:rPr>
              <a:t>El </a:t>
            </a:r>
            <a:r>
              <a:rPr lang="es-EC" sz="2200" dirty="0">
                <a:latin typeface="Arial" panose="020B0604020202020204" pitchFamily="34" charset="0"/>
                <a:cs typeface="Arial" panose="020B0604020202020204" pitchFamily="34" charset="0"/>
              </a:rPr>
              <a:t>25 de febrero del 2009 se forma la personería </a:t>
            </a:r>
            <a:r>
              <a:rPr lang="es-EC" sz="2200" dirty="0" smtClean="0">
                <a:latin typeface="Arial" panose="020B0604020202020204" pitchFamily="34" charset="0"/>
                <a:cs typeface="Arial" panose="020B0604020202020204" pitchFamily="34" charset="0"/>
              </a:rPr>
              <a:t>jurídica. Actualmente </a:t>
            </a:r>
            <a:r>
              <a:rPr lang="es-EC" sz="2200" dirty="0">
                <a:latin typeface="Arial" panose="020B0604020202020204" pitchFamily="34" charset="0"/>
                <a:cs typeface="Arial" panose="020B0604020202020204" pitchFamily="34" charset="0"/>
              </a:rPr>
              <a:t>se encuentra legalizados en la superintendencia de Economía Popular y Solidaria (SEPS) con </a:t>
            </a:r>
            <a:r>
              <a:rPr lang="es-EC" sz="2200" dirty="0" smtClean="0">
                <a:latin typeface="Arial" panose="020B0604020202020204" pitchFamily="34" charset="0"/>
                <a:cs typeface="Arial" panose="020B0604020202020204" pitchFamily="34" charset="0"/>
              </a:rPr>
              <a:t>83 </a:t>
            </a:r>
            <a:r>
              <a:rPr lang="es-EC" sz="2200" dirty="0">
                <a:latin typeface="Arial" panose="020B0604020202020204" pitchFamily="34" charset="0"/>
                <a:cs typeface="Arial" panose="020B0604020202020204" pitchFamily="34" charset="0"/>
              </a:rPr>
              <a:t>socios que participan activamente. </a:t>
            </a:r>
          </a:p>
          <a:p>
            <a:r>
              <a:rPr lang="es-EC" b="1" dirty="0"/>
              <a:t> </a:t>
            </a:r>
            <a:endParaRPr lang="es-EC" dirty="0"/>
          </a:p>
          <a:p>
            <a:pPr algn="just"/>
            <a:endParaRPr lang="es-EC" dirty="0"/>
          </a:p>
        </p:txBody>
      </p:sp>
      <p:pic>
        <p:nvPicPr>
          <p:cNvPr id="1026" name="Picture 2" descr="Resultado de imagen para es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478" y="319416"/>
            <a:ext cx="3034487" cy="78371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6928834" y="5666704"/>
            <a:ext cx="4991820" cy="646331"/>
          </a:xfrm>
          <a:prstGeom prst="rect">
            <a:avLst/>
          </a:prstGeom>
          <a:solidFill>
            <a:srgbClr val="FFFF00"/>
          </a:solidFill>
          <a:ln>
            <a:solidFill>
              <a:srgbClr val="FFFF00"/>
            </a:solidFill>
          </a:ln>
        </p:spPr>
        <p:txBody>
          <a:bodyPr wrap="square" rtlCol="0">
            <a:spAutoFit/>
          </a:bodyPr>
          <a:lstStyle/>
          <a:p>
            <a:r>
              <a:rPr lang="es-EC" dirty="0">
                <a:latin typeface="Arial" panose="020B0604020202020204" pitchFamily="34" charset="0"/>
                <a:cs typeface="Arial" panose="020B0604020202020204" pitchFamily="34" charset="0"/>
              </a:rPr>
              <a:t>M</a:t>
            </a:r>
            <a:r>
              <a:rPr lang="es-EC" dirty="0" smtClean="0">
                <a:latin typeface="Arial" panose="020B0604020202020204" pitchFamily="34" charset="0"/>
                <a:cs typeface="Arial" panose="020B0604020202020204" pitchFamily="34" charset="0"/>
              </a:rPr>
              <a:t>ediante </a:t>
            </a:r>
            <a:r>
              <a:rPr lang="es-EC" dirty="0">
                <a:latin typeface="Arial" panose="020B0604020202020204" pitchFamily="34" charset="0"/>
                <a:cs typeface="Arial" panose="020B0604020202020204" pitchFamily="34" charset="0"/>
              </a:rPr>
              <a:t>acuerdo ministerial Nro. 017-09 del Ministerio de Inclusión Económica y Social.</a:t>
            </a:r>
            <a:endParaRPr lang="es-EC" dirty="0"/>
          </a:p>
        </p:txBody>
      </p:sp>
    </p:spTree>
    <p:extLst>
      <p:ext uri="{BB962C8B-B14F-4D97-AF65-F5344CB8AC3E}">
        <p14:creationId xmlns:p14="http://schemas.microsoft.com/office/powerpoint/2010/main" val="1348985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1345</TotalTime>
  <Words>2801</Words>
  <Application>Microsoft Office PowerPoint</Application>
  <PresentationFormat>Panorámica</PresentationFormat>
  <Paragraphs>233</Paragraphs>
  <Slides>30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30</vt:i4>
      </vt:variant>
    </vt:vector>
  </HeadingPairs>
  <TitlesOfParts>
    <vt:vector size="37" baseType="lpstr">
      <vt:lpstr>Arial</vt:lpstr>
      <vt:lpstr>Calibri</vt:lpstr>
      <vt:lpstr>Calibri Light</vt:lpstr>
      <vt:lpstr>Courier New</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MATERIALES Y MÉTODOS</vt:lpstr>
      <vt:lpstr> </vt:lpstr>
      <vt:lpstr> Datos generales de las actividades de la Asociación </vt:lpstr>
      <vt:lpstr>Presentación de PowerPoint</vt:lpstr>
      <vt:lpstr> Metodología de investigación, recolección y procesamiento de la información </vt:lpstr>
      <vt:lpstr>RESULTADOS Y DISCUSIÓN</vt:lpstr>
      <vt:lpstr>Proceso de certificación orgánica</vt:lpstr>
      <vt:lpstr>Presentación de PowerPoint</vt:lpstr>
      <vt:lpstr>Presentación de PowerPoint</vt:lpstr>
      <vt:lpstr>Presentación de PowerPoint</vt:lpstr>
      <vt:lpstr>Presentación de PowerPoint</vt:lpstr>
      <vt:lpstr>Sistema Interno de Control SCI  </vt:lpstr>
      <vt:lpstr>Presentación de PowerPoint</vt:lpstr>
      <vt:lpstr>Presentación de PowerPoint</vt:lpstr>
      <vt:lpstr> Certificación de Naturland.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MATERIALES Y MÉTODOS</dc:title>
  <dc:creator>KATHERINE</dc:creator>
  <cp:lastModifiedBy>Karen Caiza</cp:lastModifiedBy>
  <cp:revision>73</cp:revision>
  <dcterms:created xsi:type="dcterms:W3CDTF">2018-12-04T00:47:52Z</dcterms:created>
  <dcterms:modified xsi:type="dcterms:W3CDTF">2019-01-04T22:44:49Z</dcterms:modified>
</cp:coreProperties>
</file>