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90" r:id="rId18"/>
    <p:sldId id="273" r:id="rId19"/>
    <p:sldId id="292" r:id="rId20"/>
    <p:sldId id="274" r:id="rId21"/>
    <p:sldId id="296" r:id="rId22"/>
    <p:sldId id="275" r:id="rId23"/>
    <p:sldId id="276" r:id="rId24"/>
    <p:sldId id="277" r:id="rId25"/>
    <p:sldId id="298" r:id="rId26"/>
    <p:sldId id="299" r:id="rId27"/>
    <p:sldId id="278" r:id="rId28"/>
    <p:sldId id="279" r:id="rId29"/>
    <p:sldId id="280" r:id="rId30"/>
    <p:sldId id="281" r:id="rId31"/>
    <p:sldId id="300" r:id="rId32"/>
    <p:sldId id="301" r:id="rId33"/>
    <p:sldId id="303" r:id="rId34"/>
    <p:sldId id="302" r:id="rId35"/>
    <p:sldId id="304" r:id="rId36"/>
    <p:sldId id="282" r:id="rId37"/>
    <p:sldId id="283" r:id="rId38"/>
    <p:sldId id="306" r:id="rId39"/>
    <p:sldId id="307" r:id="rId40"/>
    <p:sldId id="308" r:id="rId4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8273A-5377-45DD-9C22-CF564854E185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7691F5D-2245-48ED-ACCB-7A60BA38389F}">
      <dgm:prSet phldrT="[Texto]" custT="1"/>
      <dgm:spPr>
        <a:xfrm>
          <a:off x="902674" y="35611"/>
          <a:ext cx="3445009" cy="13917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9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En el Ecuador, la actividad porcina ocupa el segundo lugar en el número de cabezas de ganado</a:t>
          </a:r>
          <a:endParaRPr lang="es-EC" sz="19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E7D327CF-1176-456D-96D6-461D443436F4}" type="parTrans" cxnId="{9EDB9FA5-95B5-4367-8E11-C277689CD48C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B047871A-C32A-4FD5-A2A7-4C4EC7C39177}" type="sibTrans" cxnId="{9EDB9FA5-95B5-4367-8E11-C277689CD48C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B6686E63-3EC4-4B44-BA47-4710B16A0889}">
      <dgm:prSet phldrT="[Texto]" custT="1"/>
      <dgm:spPr>
        <a:xfrm>
          <a:off x="4479206" y="168348"/>
          <a:ext cx="2237575" cy="11248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Con un total de 1,14 millones </a:t>
          </a:r>
          <a:r>
            <a:rPr lang="es-EC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(INEC, 2016).</a:t>
          </a:r>
          <a:endParaRPr lang="es-EC" sz="1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EA4C218A-8EEA-4FCF-B315-C13D1EAEE4EB}" type="parTrans" cxnId="{E68475CD-A38B-4A82-BEB1-E36DE07AA68B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75E22DD7-6383-4101-8FDB-C6CF2832836F}" type="sibTrans" cxnId="{E68475CD-A38B-4A82-BEB1-E36DE07AA68B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534EE638-65CB-4409-B052-B1BE2155C54C}">
      <dgm:prSet phldrT="[Texto]" custT="1"/>
      <dgm:spPr>
        <a:xfrm>
          <a:off x="3090765" y="1599028"/>
          <a:ext cx="2889091" cy="13917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9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La producción porcícola en el 2017 fue de 174 000 TM de carne</a:t>
          </a:r>
          <a:endParaRPr lang="es-EC" sz="19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AC786478-7F8D-4340-9A18-6B650D8C7425}" type="parTrans" cxnId="{E5E49A33-8752-40DC-BA71-50DFD07C53AE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A3E0D8CB-23B8-421A-ADD2-11A0E4A7DAD4}" type="sibTrans" cxnId="{E5E49A33-8752-40DC-BA71-50DFD07C53AE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1D499279-7BB7-4DBF-A608-5DB68F30AA82}">
      <dgm:prSet phldrT="[Texto]" custT="1"/>
      <dgm:spPr>
        <a:xfrm>
          <a:off x="4951318" y="3148792"/>
          <a:ext cx="3722919" cy="13917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9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Participan alrededor de 40 000 productores del estrato familiar y tras-patio además de 1700 granjas registradas</a:t>
          </a:r>
          <a:endParaRPr lang="es-EC" sz="19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952C6E84-1BDC-44B2-92E2-25FE1C349568}" type="parTrans" cxnId="{3A9C8084-E422-4533-AEE4-85D07CE8751F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D2A57AC3-79E6-4A88-8AC0-45B2155B0556}" type="sibTrans" cxnId="{3A9C8084-E422-4533-AEE4-85D07CE8751F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48673FD5-A4C8-418E-8B9F-B602559475A6}">
      <dgm:prSet phldrT="[Texto]" custT="1"/>
      <dgm:spPr>
        <a:xfrm>
          <a:off x="6220189" y="1793915"/>
          <a:ext cx="4065927" cy="11248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C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Importando apenas 3 000 TM, de grasa para la industria de embutidos </a:t>
          </a:r>
          <a:r>
            <a:rPr lang="es-EC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(ASPE, 2017)</a:t>
          </a:r>
          <a:endParaRPr lang="es-EC" sz="1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36F00C2B-1F7A-4BAB-9223-006A5C3C15DC}" type="parTrans" cxnId="{017793EA-1D6A-4656-91A6-8167B77215DB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E13CA335-3B9C-49B9-A2B8-DE0A397AA0AC}" type="sibTrans" cxnId="{017793EA-1D6A-4656-91A6-8167B77215DB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28BDECBC-0630-40C4-835E-91B3294D3F63}">
      <dgm:prSet custT="1"/>
      <dgm:spPr>
        <a:xfrm>
          <a:off x="7466948" y="4725863"/>
          <a:ext cx="3115721" cy="13917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19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La nutrición representa entre el 60% y 70% de los costos de producción</a:t>
          </a:r>
          <a:endParaRPr lang="es-EC" sz="19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gm:t>
    </dgm:pt>
    <dgm:pt modelId="{2BA95823-EC28-401F-8801-12B1892C82B1}" type="parTrans" cxnId="{025020B6-AAF8-4F5F-8900-B62C2BFF8050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B0B2CCDD-90F2-430E-80D3-E7264CBC45EF}" type="sibTrans" cxnId="{025020B6-AAF8-4F5F-8900-B62C2BFF8050}">
      <dgm:prSet/>
      <dgm:spPr/>
      <dgm:t>
        <a:bodyPr/>
        <a:lstStyle/>
        <a:p>
          <a:endParaRPr lang="es-EC" sz="1900">
            <a:latin typeface="+mj-lt"/>
          </a:endParaRPr>
        </a:p>
      </dgm:t>
    </dgm:pt>
    <dgm:pt modelId="{015E02CE-6135-426B-B5AC-139853373FF3}" type="pres">
      <dgm:prSet presAssocID="{7EF8273A-5377-45DD-9C22-CF564854E18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66D876D-F370-4FC8-A5B2-C3A2B5C5BE84}" type="pres">
      <dgm:prSet presAssocID="{57691F5D-2245-48ED-ACCB-7A60BA38389F}" presName="composite" presStyleCnt="0"/>
      <dgm:spPr/>
    </dgm:pt>
    <dgm:pt modelId="{1B6103F1-E985-4E9E-B2CD-B80FF503D7B7}" type="pres">
      <dgm:prSet presAssocID="{57691F5D-2245-48ED-ACCB-7A60BA38389F}" presName="bentUpArrow1" presStyleLbl="alignImgPlace1" presStyleIdx="0" presStyleCnt="3"/>
      <dgm:spPr>
        <a:xfrm rot="5400000">
          <a:off x="1943940" y="1344922"/>
          <a:ext cx="1181134" cy="13446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D7D31">
            <a:tint val="5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C"/>
        </a:p>
      </dgm:t>
    </dgm:pt>
    <dgm:pt modelId="{885EE459-AC20-407A-A3D0-83AC7908652D}" type="pres">
      <dgm:prSet presAssocID="{57691F5D-2245-48ED-ACCB-7A60BA38389F}" presName="ParentText" presStyleLbl="node1" presStyleIdx="0" presStyleCnt="4" custScaleX="1732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055A10-1E11-4C07-8AF9-68DAABA01DB2}" type="pres">
      <dgm:prSet presAssocID="{57691F5D-2245-48ED-ACCB-7A60BA38389F}" presName="ChildText" presStyleLbl="revTx" presStyleIdx="0" presStyleCnt="3" custScaleX="154729" custLinFactNeighborX="8682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C001D-21CD-43C2-8108-567184CA6EE1}" type="pres">
      <dgm:prSet presAssocID="{B047871A-C32A-4FD5-A2A7-4C4EC7C39177}" presName="sibTrans" presStyleCnt="0"/>
      <dgm:spPr/>
    </dgm:pt>
    <dgm:pt modelId="{415A263D-2532-42F5-81EF-5AF88B190A6F}" type="pres">
      <dgm:prSet presAssocID="{534EE638-65CB-4409-B052-B1BE2155C54C}" presName="composite" presStyleCnt="0"/>
      <dgm:spPr/>
    </dgm:pt>
    <dgm:pt modelId="{B48E2EAC-1047-4CD3-983D-07B7B5CB844B}" type="pres">
      <dgm:prSet presAssocID="{534EE638-65CB-4409-B052-B1BE2155C54C}" presName="bentUpArrow1" presStyleLbl="alignImgPlace1" presStyleIdx="1" presStyleCnt="3"/>
      <dgm:spPr>
        <a:xfrm rot="5400000">
          <a:off x="3854072" y="2908340"/>
          <a:ext cx="1181134" cy="13446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D7D31">
            <a:tint val="50000"/>
            <a:hueOff val="-440331"/>
            <a:satOff val="-38085"/>
            <a:lumOff val="4377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C"/>
        </a:p>
      </dgm:t>
    </dgm:pt>
    <dgm:pt modelId="{89666909-2599-4DBB-B9FB-2D515F6F691A}" type="pres">
      <dgm:prSet presAssocID="{534EE638-65CB-4409-B052-B1BE2155C54C}" presName="ParentText" presStyleLbl="node1" presStyleIdx="1" presStyleCnt="4" custScaleX="145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C55FF9-28CF-4396-8AF7-6186BCFF0A3C}" type="pres">
      <dgm:prSet presAssocID="{534EE638-65CB-4409-B052-B1BE2155C54C}" presName="ChildText" presStyleLbl="revTx" presStyleIdx="1" presStyleCnt="3" custScaleX="318785" custLinFactX="45337" custLinFactNeighborX="100000" custLinFactNeighborY="-7279">
        <dgm:presLayoutVars>
          <dgm:chMax val="0"/>
          <dgm:chPref val="0"/>
          <dgm:bulletEnabled val="1"/>
        </dgm:presLayoutVars>
      </dgm:prSet>
      <dgm:spPr>
        <a:xfrm>
          <a:off x="6049281" y="1649885"/>
          <a:ext cx="4610031" cy="11248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EC"/>
        </a:p>
      </dgm:t>
    </dgm:pt>
    <dgm:pt modelId="{65BC4B8E-25F9-4EBC-A775-3F59BEFBAD9B}" type="pres">
      <dgm:prSet presAssocID="{A3E0D8CB-23B8-421A-ADD2-11A0E4A7DAD4}" presName="sibTrans" presStyleCnt="0"/>
      <dgm:spPr/>
    </dgm:pt>
    <dgm:pt modelId="{EC4DD857-97B2-4807-BCB9-1F7C9B206C5C}" type="pres">
      <dgm:prSet presAssocID="{1D499279-7BB7-4DBF-A608-5DB68F30AA82}" presName="composite" presStyleCnt="0"/>
      <dgm:spPr/>
    </dgm:pt>
    <dgm:pt modelId="{864E8F50-B251-459F-A414-30A2609739FC}" type="pres">
      <dgm:prSet presAssocID="{1D499279-7BB7-4DBF-A608-5DB68F30AA82}" presName="bentUpArrow1" presStyleLbl="alignImgPlace1" presStyleIdx="2" presStyleCnt="3"/>
      <dgm:spPr>
        <a:xfrm rot="5400000">
          <a:off x="6459077" y="4471757"/>
          <a:ext cx="1181134" cy="13446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D7D31">
            <a:tint val="50000"/>
            <a:hueOff val="-880662"/>
            <a:satOff val="-76170"/>
            <a:lumOff val="8755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EC"/>
        </a:p>
      </dgm:t>
    </dgm:pt>
    <dgm:pt modelId="{A038B99D-5CBA-4BE0-B605-3261280709DA}" type="pres">
      <dgm:prSet presAssocID="{1D499279-7BB7-4DBF-A608-5DB68F30AA82}" presName="ParentText" presStyleLbl="node1" presStyleIdx="2" presStyleCnt="4" custScaleX="206094" custLinFactNeighborX="-16473" custLinFactNeighborY="-9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DDDB39-63A3-4647-895A-4D01723FD2E8}" type="pres">
      <dgm:prSet presAssocID="{1D499279-7BB7-4DBF-A608-5DB68F30AA82}" presName="ChildText" presStyleLbl="revTx" presStyleIdx="2" presStyleCnt="3" custScaleX="281160" custLinFactY="-33459" custLinFactNeighborX="-417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8F56A-56A2-45E1-8BF2-79B75970520C}" type="pres">
      <dgm:prSet presAssocID="{D2A57AC3-79E6-4A88-8AC0-45B2155B0556}" presName="sibTrans" presStyleCnt="0"/>
      <dgm:spPr/>
    </dgm:pt>
    <dgm:pt modelId="{8B4D836B-E1E4-42BB-A831-CDED2C9F475A}" type="pres">
      <dgm:prSet presAssocID="{28BDECBC-0630-40C4-835E-91B3294D3F63}" presName="composite" presStyleCnt="0"/>
      <dgm:spPr/>
    </dgm:pt>
    <dgm:pt modelId="{7B26C1A3-25FA-42C9-B95D-8C2DC3280CAA}" type="pres">
      <dgm:prSet presAssocID="{28BDECBC-0630-40C4-835E-91B3294D3F63}" presName="ParentText" presStyleLbl="node1" presStyleIdx="3" presStyleCnt="4" custScaleX="156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8475CD-A38B-4A82-BEB1-E36DE07AA68B}" srcId="{57691F5D-2245-48ED-ACCB-7A60BA38389F}" destId="{B6686E63-3EC4-4B44-BA47-4710B16A0889}" srcOrd="0" destOrd="0" parTransId="{EA4C218A-8EEA-4FCF-B315-C13D1EAEE4EB}" sibTransId="{75E22DD7-6383-4101-8FDB-C6CF2832836F}"/>
    <dgm:cxn modelId="{CA10DA10-CCEB-412E-A70E-EB3EB7FF6F5C}" type="presOf" srcId="{7EF8273A-5377-45DD-9C22-CF564854E185}" destId="{015E02CE-6135-426B-B5AC-139853373FF3}" srcOrd="0" destOrd="0" presId="urn:microsoft.com/office/officeart/2005/8/layout/StepDownProcess"/>
    <dgm:cxn modelId="{1264215D-0615-497F-888F-9C852A327148}" type="presOf" srcId="{57691F5D-2245-48ED-ACCB-7A60BA38389F}" destId="{885EE459-AC20-407A-A3D0-83AC7908652D}" srcOrd="0" destOrd="0" presId="urn:microsoft.com/office/officeart/2005/8/layout/StepDownProcess"/>
    <dgm:cxn modelId="{3A9C8084-E422-4533-AEE4-85D07CE8751F}" srcId="{7EF8273A-5377-45DD-9C22-CF564854E185}" destId="{1D499279-7BB7-4DBF-A608-5DB68F30AA82}" srcOrd="2" destOrd="0" parTransId="{952C6E84-1BDC-44B2-92E2-25FE1C349568}" sibTransId="{D2A57AC3-79E6-4A88-8AC0-45B2155B0556}"/>
    <dgm:cxn modelId="{E5E49A33-8752-40DC-BA71-50DFD07C53AE}" srcId="{7EF8273A-5377-45DD-9C22-CF564854E185}" destId="{534EE638-65CB-4409-B052-B1BE2155C54C}" srcOrd="1" destOrd="0" parTransId="{AC786478-7F8D-4340-9A18-6B650D8C7425}" sibTransId="{A3E0D8CB-23B8-421A-ADD2-11A0E4A7DAD4}"/>
    <dgm:cxn modelId="{7886F7E0-6C56-4584-AFE5-4F96B68F0275}" type="presOf" srcId="{28BDECBC-0630-40C4-835E-91B3294D3F63}" destId="{7B26C1A3-25FA-42C9-B95D-8C2DC3280CAA}" srcOrd="0" destOrd="0" presId="urn:microsoft.com/office/officeart/2005/8/layout/StepDownProcess"/>
    <dgm:cxn modelId="{017793EA-1D6A-4656-91A6-8167B77215DB}" srcId="{1D499279-7BB7-4DBF-A608-5DB68F30AA82}" destId="{48673FD5-A4C8-418E-8B9F-B602559475A6}" srcOrd="0" destOrd="0" parTransId="{36F00C2B-1F7A-4BAB-9223-006A5C3C15DC}" sibTransId="{E13CA335-3B9C-49B9-A2B8-DE0A397AA0AC}"/>
    <dgm:cxn modelId="{26FFAD30-7A79-40ED-8164-5A5C772EBB74}" type="presOf" srcId="{534EE638-65CB-4409-B052-B1BE2155C54C}" destId="{89666909-2599-4DBB-B9FB-2D515F6F691A}" srcOrd="0" destOrd="0" presId="urn:microsoft.com/office/officeart/2005/8/layout/StepDownProcess"/>
    <dgm:cxn modelId="{9EDB9FA5-95B5-4367-8E11-C277689CD48C}" srcId="{7EF8273A-5377-45DD-9C22-CF564854E185}" destId="{57691F5D-2245-48ED-ACCB-7A60BA38389F}" srcOrd="0" destOrd="0" parTransId="{E7D327CF-1176-456D-96D6-461D443436F4}" sibTransId="{B047871A-C32A-4FD5-A2A7-4C4EC7C39177}"/>
    <dgm:cxn modelId="{025020B6-AAF8-4F5F-8900-B62C2BFF8050}" srcId="{7EF8273A-5377-45DD-9C22-CF564854E185}" destId="{28BDECBC-0630-40C4-835E-91B3294D3F63}" srcOrd="3" destOrd="0" parTransId="{2BA95823-EC28-401F-8801-12B1892C82B1}" sibTransId="{B0B2CCDD-90F2-430E-80D3-E7264CBC45EF}"/>
    <dgm:cxn modelId="{D5BE7D15-4976-49A8-8F51-BB17D03C2274}" type="presOf" srcId="{1D499279-7BB7-4DBF-A608-5DB68F30AA82}" destId="{A038B99D-5CBA-4BE0-B605-3261280709DA}" srcOrd="0" destOrd="0" presId="urn:microsoft.com/office/officeart/2005/8/layout/StepDownProcess"/>
    <dgm:cxn modelId="{B0AE5D86-DBF7-49A8-B913-A1C40A120B76}" type="presOf" srcId="{B6686E63-3EC4-4B44-BA47-4710B16A0889}" destId="{FD055A10-1E11-4C07-8AF9-68DAABA01DB2}" srcOrd="0" destOrd="0" presId="urn:microsoft.com/office/officeart/2005/8/layout/StepDownProcess"/>
    <dgm:cxn modelId="{170E9827-6833-4E93-B88F-EB0E82CBB21B}" type="presOf" srcId="{48673FD5-A4C8-418E-8B9F-B602559475A6}" destId="{E4DDDB39-63A3-4647-895A-4D01723FD2E8}" srcOrd="0" destOrd="0" presId="urn:microsoft.com/office/officeart/2005/8/layout/StepDownProcess"/>
    <dgm:cxn modelId="{66465358-16D1-406E-99A1-B99871AEE5EA}" type="presParOf" srcId="{015E02CE-6135-426B-B5AC-139853373FF3}" destId="{966D876D-F370-4FC8-A5B2-C3A2B5C5BE84}" srcOrd="0" destOrd="0" presId="urn:microsoft.com/office/officeart/2005/8/layout/StepDownProcess"/>
    <dgm:cxn modelId="{D17A740F-05DC-4369-9CA1-8CE2CA61EF3C}" type="presParOf" srcId="{966D876D-F370-4FC8-A5B2-C3A2B5C5BE84}" destId="{1B6103F1-E985-4E9E-B2CD-B80FF503D7B7}" srcOrd="0" destOrd="0" presId="urn:microsoft.com/office/officeart/2005/8/layout/StepDownProcess"/>
    <dgm:cxn modelId="{C484F504-449A-4528-AAED-0512A194E116}" type="presParOf" srcId="{966D876D-F370-4FC8-A5B2-C3A2B5C5BE84}" destId="{885EE459-AC20-407A-A3D0-83AC7908652D}" srcOrd="1" destOrd="0" presId="urn:microsoft.com/office/officeart/2005/8/layout/StepDownProcess"/>
    <dgm:cxn modelId="{19E24FA2-2838-4E47-A281-41BF42BEC2EA}" type="presParOf" srcId="{966D876D-F370-4FC8-A5B2-C3A2B5C5BE84}" destId="{FD055A10-1E11-4C07-8AF9-68DAABA01DB2}" srcOrd="2" destOrd="0" presId="urn:microsoft.com/office/officeart/2005/8/layout/StepDownProcess"/>
    <dgm:cxn modelId="{52BE1DB2-1455-493A-B924-870076E5C70B}" type="presParOf" srcId="{015E02CE-6135-426B-B5AC-139853373FF3}" destId="{BB0C001D-21CD-43C2-8108-567184CA6EE1}" srcOrd="1" destOrd="0" presId="urn:microsoft.com/office/officeart/2005/8/layout/StepDownProcess"/>
    <dgm:cxn modelId="{B1CF3853-8547-4F9F-A6B4-71C978F61CAE}" type="presParOf" srcId="{015E02CE-6135-426B-B5AC-139853373FF3}" destId="{415A263D-2532-42F5-81EF-5AF88B190A6F}" srcOrd="2" destOrd="0" presId="urn:microsoft.com/office/officeart/2005/8/layout/StepDownProcess"/>
    <dgm:cxn modelId="{6DF26F86-B69F-425C-BD8B-8CC5464AF963}" type="presParOf" srcId="{415A263D-2532-42F5-81EF-5AF88B190A6F}" destId="{B48E2EAC-1047-4CD3-983D-07B7B5CB844B}" srcOrd="0" destOrd="0" presId="urn:microsoft.com/office/officeart/2005/8/layout/StepDownProcess"/>
    <dgm:cxn modelId="{81136E84-BCFC-4B82-8D91-A08E5FDE1B5A}" type="presParOf" srcId="{415A263D-2532-42F5-81EF-5AF88B190A6F}" destId="{89666909-2599-4DBB-B9FB-2D515F6F691A}" srcOrd="1" destOrd="0" presId="urn:microsoft.com/office/officeart/2005/8/layout/StepDownProcess"/>
    <dgm:cxn modelId="{57682E54-1C0A-4FC0-BC2D-06DB7CE29656}" type="presParOf" srcId="{415A263D-2532-42F5-81EF-5AF88B190A6F}" destId="{23C55FF9-28CF-4396-8AF7-6186BCFF0A3C}" srcOrd="2" destOrd="0" presId="urn:microsoft.com/office/officeart/2005/8/layout/StepDownProcess"/>
    <dgm:cxn modelId="{6BBD5C5D-84DA-4D10-86D3-9097BB992A4B}" type="presParOf" srcId="{015E02CE-6135-426B-B5AC-139853373FF3}" destId="{65BC4B8E-25F9-4EBC-A775-3F59BEFBAD9B}" srcOrd="3" destOrd="0" presId="urn:microsoft.com/office/officeart/2005/8/layout/StepDownProcess"/>
    <dgm:cxn modelId="{5771A00F-D17C-4579-83B5-ABAFB9B79B10}" type="presParOf" srcId="{015E02CE-6135-426B-B5AC-139853373FF3}" destId="{EC4DD857-97B2-4807-BCB9-1F7C9B206C5C}" srcOrd="4" destOrd="0" presId="urn:microsoft.com/office/officeart/2005/8/layout/StepDownProcess"/>
    <dgm:cxn modelId="{D886CCF8-F955-4435-8DDB-6F4F4E118B5A}" type="presParOf" srcId="{EC4DD857-97B2-4807-BCB9-1F7C9B206C5C}" destId="{864E8F50-B251-459F-A414-30A2609739FC}" srcOrd="0" destOrd="0" presId="urn:microsoft.com/office/officeart/2005/8/layout/StepDownProcess"/>
    <dgm:cxn modelId="{93F44A4B-8E4A-45F1-9669-C81EF87B1012}" type="presParOf" srcId="{EC4DD857-97B2-4807-BCB9-1F7C9B206C5C}" destId="{A038B99D-5CBA-4BE0-B605-3261280709DA}" srcOrd="1" destOrd="0" presId="urn:microsoft.com/office/officeart/2005/8/layout/StepDownProcess"/>
    <dgm:cxn modelId="{F13881F4-F4B9-4929-ACF4-C7F958EA0E28}" type="presParOf" srcId="{EC4DD857-97B2-4807-BCB9-1F7C9B206C5C}" destId="{E4DDDB39-63A3-4647-895A-4D01723FD2E8}" srcOrd="2" destOrd="0" presId="urn:microsoft.com/office/officeart/2005/8/layout/StepDownProcess"/>
    <dgm:cxn modelId="{E11EDCC3-C959-49C8-8F86-7E1AE3BA9B54}" type="presParOf" srcId="{015E02CE-6135-426B-B5AC-139853373FF3}" destId="{7EE8F56A-56A2-45E1-8BF2-79B75970520C}" srcOrd="5" destOrd="0" presId="urn:microsoft.com/office/officeart/2005/8/layout/StepDownProcess"/>
    <dgm:cxn modelId="{86ED82FB-DDE7-43D2-832E-0705009141E7}" type="presParOf" srcId="{015E02CE-6135-426B-B5AC-139853373FF3}" destId="{8B4D836B-E1E4-42BB-A831-CDED2C9F475A}" srcOrd="6" destOrd="0" presId="urn:microsoft.com/office/officeart/2005/8/layout/StepDownProcess"/>
    <dgm:cxn modelId="{B28B0182-8BD0-44BE-BCFB-B3C61B3D954B}" type="presParOf" srcId="{8B4D836B-E1E4-42BB-A831-CDED2C9F475A}" destId="{7B26C1A3-25FA-42C9-B95D-8C2DC3280CA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72FC1-1B1B-40FF-B981-E0934BD35225}" type="doc">
      <dgm:prSet loTypeId="urn:microsoft.com/office/officeart/2005/8/layout/cycle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53656F2-6577-4DBB-A089-3B1D0B4252D6}">
      <dgm:prSet phldrT="[Texto]" custT="1"/>
      <dgm:spPr>
        <a:xfrm>
          <a:off x="2798477" y="0"/>
          <a:ext cx="4212569" cy="1499488"/>
        </a:xfrm>
        <a:prstGeom prst="round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20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Los lechones presentan un bajo consumo de alimento y de agua debido a su instinto animal de alimentarse únicamente de leche materna</a:t>
          </a:r>
          <a:endParaRPr lang="es-EC" sz="20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1C616F0B-8BC1-4864-8430-3126EE864C0E}" type="parTrans" cxnId="{FF27E60B-21ED-4626-916F-BD3499AF8CCE}">
      <dgm:prSet/>
      <dgm:spPr/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BA7E1647-83FC-4DBE-9E62-28A81659158C}" type="sibTrans" cxnId="{FF27E60B-21ED-4626-916F-BD3499AF8CCE}">
      <dgm:prSet/>
      <dgm:spPr>
        <a:xfrm>
          <a:off x="4902194" y="735764"/>
          <a:ext cx="4954144" cy="4954144"/>
        </a:xfrm>
        <a:custGeom>
          <a:avLst/>
          <a:gdLst/>
          <a:ahLst/>
          <a:cxnLst/>
          <a:rect l="0" t="0" r="0" b="0"/>
          <a:pathLst>
            <a:path>
              <a:moveTo>
                <a:pt x="2140261" y="23005"/>
              </a:moveTo>
              <a:arcTo wR="2477072" hR="2477072" stAng="15731113" swAng="4691536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BF06688D-E57D-4048-A296-7C361AEDAC08}">
      <dgm:prSet phldrT="[Texto]" custT="1"/>
      <dgm:spPr>
        <a:xfrm>
          <a:off x="7955229" y="2410938"/>
          <a:ext cx="3709410" cy="1499488"/>
        </a:xfrm>
        <a:prstGeom prst="roundRect">
          <a:avLst/>
        </a:prstGeom>
        <a:gradFill rotWithShape="0">
          <a:gsLst>
            <a:gs pos="0">
              <a:srgbClr val="A5A5A5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20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Produce que el lechón no reciba los nutrientes adecuados para satisfacer la energía de mantenimiento</a:t>
          </a:r>
          <a:endParaRPr lang="es-EC" sz="20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DAEBCEF3-3513-4652-AA67-799237BC6440}" type="parTrans" cxnId="{D1580A5F-868F-4B14-B308-D6F824654868}">
      <dgm:prSet/>
      <dgm:spPr/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8EB57DB5-46AC-4E48-A35A-DE42485562A4}" type="sibTrans" cxnId="{D1580A5F-868F-4B14-B308-D6F824654868}">
      <dgm:prSet/>
      <dgm:spPr>
        <a:xfrm>
          <a:off x="4199317" y="75854"/>
          <a:ext cx="4954144" cy="4954144"/>
        </a:xfrm>
        <a:custGeom>
          <a:avLst/>
          <a:gdLst/>
          <a:ahLst/>
          <a:cxnLst/>
          <a:rect l="0" t="0" r="0" b="0"/>
          <a:pathLst>
            <a:path>
              <a:moveTo>
                <a:pt x="4539024" y="3849747"/>
              </a:moveTo>
              <a:arcTo wR="2477072" hR="2477072" stAng="2019141" swAng="2533878"/>
            </a:path>
          </a:pathLst>
        </a:custGeom>
        <a:noFill/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185DE1B2-A440-42EC-9C88-F4068A40F76E}">
      <dgm:prSet phldrT="[Texto]" custT="1"/>
      <dgm:spPr>
        <a:xfrm>
          <a:off x="3961517" y="4959567"/>
          <a:ext cx="4479570" cy="1499488"/>
        </a:xfrm>
        <a:prstGeom prst="roundRect">
          <a:avLst/>
        </a:prstGeom>
        <a:gradFill rotWithShape="0">
          <a:gsLst>
            <a:gs pos="0">
              <a:srgbClr val="A5A5A5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20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Alternativas nutricionales y de manejo que se apliquen para el aumento del consumo de alimento son factibles en el destete </a:t>
          </a:r>
          <a:endParaRPr lang="es-EC" sz="20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B511DD11-F599-44EA-8BC7-2F18C82670C4}" type="parTrans" cxnId="{3D0A4538-81EC-44B6-B52B-3CF3182CB8E5}">
      <dgm:prSet/>
      <dgm:spPr/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2D977921-148F-4886-9C39-2294E45E40DA}" type="sibTrans" cxnId="{3D0A4538-81EC-44B6-B52B-3CF3182CB8E5}">
      <dgm:prSet/>
      <dgm:spPr>
        <a:xfrm>
          <a:off x="3137292" y="130971"/>
          <a:ext cx="4954144" cy="4954144"/>
        </a:xfrm>
        <a:custGeom>
          <a:avLst/>
          <a:gdLst/>
          <a:ahLst/>
          <a:cxnLst/>
          <a:rect l="0" t="0" r="0" b="0"/>
          <a:pathLst>
            <a:path>
              <a:moveTo>
                <a:pt x="1689946" y="4825756"/>
              </a:moveTo>
              <a:arcTo wR="2477072" hR="2477072" stAng="6511667" swAng="1228925"/>
            </a:path>
          </a:pathLst>
        </a:custGeom>
        <a:noFill/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DA3DD4BD-FBE2-4CAF-ABF1-E38EF4463D3F}">
      <dgm:prSet phldrT="[Texto]" custT="1"/>
      <dgm:spPr>
        <a:xfrm>
          <a:off x="17612" y="2077913"/>
          <a:ext cx="4030577" cy="2685508"/>
        </a:xfrm>
        <a:prstGeom prst="roundRect">
          <a:avLst/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C" sz="20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El progreso del animal en la fase de desarrollo y engorde dependerá de su capacidad de digerir y asimilar macromoléculas en la etapa de recría y cualquier alteración restringe su crecimiento </a:t>
          </a:r>
          <a:endParaRPr lang="es-EC" sz="20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2493E838-9AD0-42BB-94B7-AF0D7AE07313}" type="parTrans" cxnId="{EB5E7368-D3A1-4C9F-8167-D178FD6DA783}">
      <dgm:prSet/>
      <dgm:spPr/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0696746A-3332-4378-B12D-3707F4EB8212}" type="sibTrans" cxnId="{EB5E7368-D3A1-4C9F-8167-D178FD6DA783}">
      <dgm:prSet/>
      <dgm:spPr>
        <a:xfrm>
          <a:off x="1317310" y="1497838"/>
          <a:ext cx="4954144" cy="4954144"/>
        </a:xfrm>
        <a:custGeom>
          <a:avLst/>
          <a:gdLst/>
          <a:ahLst/>
          <a:cxnLst/>
          <a:rect l="0" t="0" r="0" b="0"/>
          <a:pathLst>
            <a:path>
              <a:moveTo>
                <a:pt x="897857" y="568678"/>
              </a:moveTo>
              <a:arcTo wR="2477072" hR="2477072" stAng="13823514" swAng="2477272"/>
            </a:path>
          </a:pathLst>
        </a:custGeom>
        <a:noFill/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C" sz="2000">
            <a:latin typeface="+mj-lt"/>
            <a:cs typeface="Times New Roman" panose="02020603050405020304" pitchFamily="18" charset="0"/>
          </a:endParaRPr>
        </a:p>
      </dgm:t>
    </dgm:pt>
    <dgm:pt modelId="{921B46CB-96A9-4DC9-8294-13D02A7312B2}" type="pres">
      <dgm:prSet presAssocID="{11D72FC1-1B1B-40FF-B981-E0934BD352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0B56FE-A4F5-4A74-B072-417ECDAA0F09}" type="pres">
      <dgm:prSet presAssocID="{153656F2-6577-4DBB-A089-3B1D0B4252D6}" presName="node" presStyleLbl="node1" presStyleIdx="0" presStyleCnt="4" custScaleX="182607" custRadScaleRad="109639" custRadScaleInc="-748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208AC-E0AF-4FDC-8880-350ED95CFD95}" type="pres">
      <dgm:prSet presAssocID="{153656F2-6577-4DBB-A089-3B1D0B4252D6}" presName="spNode" presStyleCnt="0"/>
      <dgm:spPr/>
    </dgm:pt>
    <dgm:pt modelId="{7F1A9034-B6AA-408F-AAF2-467B997EB883}" type="pres">
      <dgm:prSet presAssocID="{BA7E1647-83FC-4DBE-9E62-28A81659158C}" presName="sibTrans" presStyleLbl="sibTrans1D1" presStyleIdx="0" presStyleCnt="4"/>
      <dgm:spPr/>
      <dgm:t>
        <a:bodyPr/>
        <a:lstStyle/>
        <a:p>
          <a:endParaRPr lang="es-EC"/>
        </a:p>
      </dgm:t>
    </dgm:pt>
    <dgm:pt modelId="{E0E3B5CC-BF24-4B1B-9BB0-4C842C60D79B}" type="pres">
      <dgm:prSet presAssocID="{BF06688D-E57D-4048-A296-7C361AEDAC08}" presName="node" presStyleLbl="node1" presStyleIdx="1" presStyleCnt="4" custScaleX="160796" custRadScaleRad="156174" custRadScaleInc="-33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A2A2B-61CC-4088-A0ED-EC09B5EB6C6C}" type="pres">
      <dgm:prSet presAssocID="{BF06688D-E57D-4048-A296-7C361AEDAC08}" presName="spNode" presStyleCnt="0"/>
      <dgm:spPr/>
    </dgm:pt>
    <dgm:pt modelId="{0861EC4B-444E-4A4B-9935-1DD2B48B8CBC}" type="pres">
      <dgm:prSet presAssocID="{8EB57DB5-46AC-4E48-A35A-DE42485562A4}" presName="sibTrans" presStyleLbl="sibTrans1D1" presStyleIdx="1" presStyleCnt="4"/>
      <dgm:spPr/>
      <dgm:t>
        <a:bodyPr/>
        <a:lstStyle/>
        <a:p>
          <a:endParaRPr lang="es-EC"/>
        </a:p>
      </dgm:t>
    </dgm:pt>
    <dgm:pt modelId="{363558BA-B3F2-45E0-B8D2-B4D2370F24F7}" type="pres">
      <dgm:prSet presAssocID="{185DE1B2-A440-42EC-9C88-F4068A40F76E}" presName="node" presStyleLbl="node1" presStyleIdx="2" presStyleCnt="4" custScaleX="194181" custRadScaleRad="108604" custRadScaleInc="-184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F6F216-958F-4256-A06D-5A55E7B3DC17}" type="pres">
      <dgm:prSet presAssocID="{185DE1B2-A440-42EC-9C88-F4068A40F76E}" presName="spNode" presStyleCnt="0"/>
      <dgm:spPr/>
    </dgm:pt>
    <dgm:pt modelId="{9BDA9B4C-0265-4E84-B673-F4A51B30E93B}" type="pres">
      <dgm:prSet presAssocID="{2D977921-148F-4886-9C39-2294E45E40DA}" presName="sibTrans" presStyleLbl="sibTrans1D1" presStyleIdx="2" presStyleCnt="4"/>
      <dgm:spPr/>
      <dgm:t>
        <a:bodyPr/>
        <a:lstStyle/>
        <a:p>
          <a:endParaRPr lang="es-EC"/>
        </a:p>
      </dgm:t>
    </dgm:pt>
    <dgm:pt modelId="{884C73FC-64FC-4398-874E-C7548825A306}" type="pres">
      <dgm:prSet presAssocID="{DA3DD4BD-FBE2-4CAF-ABF1-E38EF4463D3F}" presName="node" presStyleLbl="node1" presStyleIdx="3" presStyleCnt="4" custScaleX="174718" custScaleY="179095" custRadScaleRad="158000" custRadScaleInc="-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647CF9-8EEE-45B6-8D56-DACC38348CB4}" type="pres">
      <dgm:prSet presAssocID="{DA3DD4BD-FBE2-4CAF-ABF1-E38EF4463D3F}" presName="spNode" presStyleCnt="0"/>
      <dgm:spPr/>
    </dgm:pt>
    <dgm:pt modelId="{4960F3EC-A53B-4A61-B3B2-85D5FBCCF160}" type="pres">
      <dgm:prSet presAssocID="{0696746A-3332-4378-B12D-3707F4EB8212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DCD4AE58-7D32-4054-A8FB-0F0F8589C74D}" type="presOf" srcId="{11D72FC1-1B1B-40FF-B981-E0934BD35225}" destId="{921B46CB-96A9-4DC9-8294-13D02A7312B2}" srcOrd="0" destOrd="0" presId="urn:microsoft.com/office/officeart/2005/8/layout/cycle6"/>
    <dgm:cxn modelId="{CBA941D8-1032-4F8D-B853-010963A92585}" type="presOf" srcId="{BF06688D-E57D-4048-A296-7C361AEDAC08}" destId="{E0E3B5CC-BF24-4B1B-9BB0-4C842C60D79B}" srcOrd="0" destOrd="0" presId="urn:microsoft.com/office/officeart/2005/8/layout/cycle6"/>
    <dgm:cxn modelId="{A86F98DA-51F7-4DC5-BA61-2C4A87FCE303}" type="presOf" srcId="{8EB57DB5-46AC-4E48-A35A-DE42485562A4}" destId="{0861EC4B-444E-4A4B-9935-1DD2B48B8CBC}" srcOrd="0" destOrd="0" presId="urn:microsoft.com/office/officeart/2005/8/layout/cycle6"/>
    <dgm:cxn modelId="{0A8BC09C-CA8B-4CC6-9451-6C86C0D2916C}" type="presOf" srcId="{0696746A-3332-4378-B12D-3707F4EB8212}" destId="{4960F3EC-A53B-4A61-B3B2-85D5FBCCF160}" srcOrd="0" destOrd="0" presId="urn:microsoft.com/office/officeart/2005/8/layout/cycle6"/>
    <dgm:cxn modelId="{FF27E60B-21ED-4626-916F-BD3499AF8CCE}" srcId="{11D72FC1-1B1B-40FF-B981-E0934BD35225}" destId="{153656F2-6577-4DBB-A089-3B1D0B4252D6}" srcOrd="0" destOrd="0" parTransId="{1C616F0B-8BC1-4864-8430-3126EE864C0E}" sibTransId="{BA7E1647-83FC-4DBE-9E62-28A81659158C}"/>
    <dgm:cxn modelId="{DE0166FA-7253-4CDC-B8FF-1F6B16C513B5}" type="presOf" srcId="{DA3DD4BD-FBE2-4CAF-ABF1-E38EF4463D3F}" destId="{884C73FC-64FC-4398-874E-C7548825A306}" srcOrd="0" destOrd="0" presId="urn:microsoft.com/office/officeart/2005/8/layout/cycle6"/>
    <dgm:cxn modelId="{47C952C4-7A36-4F3E-B8E3-85C64084BC19}" type="presOf" srcId="{2D977921-148F-4886-9C39-2294E45E40DA}" destId="{9BDA9B4C-0265-4E84-B673-F4A51B30E93B}" srcOrd="0" destOrd="0" presId="urn:microsoft.com/office/officeart/2005/8/layout/cycle6"/>
    <dgm:cxn modelId="{2F196845-5267-49FC-AB83-99D6C0E41526}" type="presOf" srcId="{185DE1B2-A440-42EC-9C88-F4068A40F76E}" destId="{363558BA-B3F2-45E0-B8D2-B4D2370F24F7}" srcOrd="0" destOrd="0" presId="urn:microsoft.com/office/officeart/2005/8/layout/cycle6"/>
    <dgm:cxn modelId="{A5313E22-F45A-4074-9D8A-F4D9ADCC6001}" type="presOf" srcId="{153656F2-6577-4DBB-A089-3B1D0B4252D6}" destId="{130B56FE-A4F5-4A74-B072-417ECDAA0F09}" srcOrd="0" destOrd="0" presId="urn:microsoft.com/office/officeart/2005/8/layout/cycle6"/>
    <dgm:cxn modelId="{3D0A4538-81EC-44B6-B52B-3CF3182CB8E5}" srcId="{11D72FC1-1B1B-40FF-B981-E0934BD35225}" destId="{185DE1B2-A440-42EC-9C88-F4068A40F76E}" srcOrd="2" destOrd="0" parTransId="{B511DD11-F599-44EA-8BC7-2F18C82670C4}" sibTransId="{2D977921-148F-4886-9C39-2294E45E40DA}"/>
    <dgm:cxn modelId="{EB5E7368-D3A1-4C9F-8167-D178FD6DA783}" srcId="{11D72FC1-1B1B-40FF-B981-E0934BD35225}" destId="{DA3DD4BD-FBE2-4CAF-ABF1-E38EF4463D3F}" srcOrd="3" destOrd="0" parTransId="{2493E838-9AD0-42BB-94B7-AF0D7AE07313}" sibTransId="{0696746A-3332-4378-B12D-3707F4EB8212}"/>
    <dgm:cxn modelId="{43278546-FBF1-47C8-B0C8-EDCB5CA693E4}" type="presOf" srcId="{BA7E1647-83FC-4DBE-9E62-28A81659158C}" destId="{7F1A9034-B6AA-408F-AAF2-467B997EB883}" srcOrd="0" destOrd="0" presId="urn:microsoft.com/office/officeart/2005/8/layout/cycle6"/>
    <dgm:cxn modelId="{D1580A5F-868F-4B14-B308-D6F824654868}" srcId="{11D72FC1-1B1B-40FF-B981-E0934BD35225}" destId="{BF06688D-E57D-4048-A296-7C361AEDAC08}" srcOrd="1" destOrd="0" parTransId="{DAEBCEF3-3513-4652-AA67-799237BC6440}" sibTransId="{8EB57DB5-46AC-4E48-A35A-DE42485562A4}"/>
    <dgm:cxn modelId="{9D27A949-D487-40A8-A510-B64EEAB9A2B2}" type="presParOf" srcId="{921B46CB-96A9-4DC9-8294-13D02A7312B2}" destId="{130B56FE-A4F5-4A74-B072-417ECDAA0F09}" srcOrd="0" destOrd="0" presId="urn:microsoft.com/office/officeart/2005/8/layout/cycle6"/>
    <dgm:cxn modelId="{F0865914-28BF-4908-AE3E-2DAC578AE4FD}" type="presParOf" srcId="{921B46CB-96A9-4DC9-8294-13D02A7312B2}" destId="{076208AC-E0AF-4FDC-8880-350ED95CFD95}" srcOrd="1" destOrd="0" presId="urn:microsoft.com/office/officeart/2005/8/layout/cycle6"/>
    <dgm:cxn modelId="{0AF861AD-5A38-47EF-B3E4-73C40470C8A8}" type="presParOf" srcId="{921B46CB-96A9-4DC9-8294-13D02A7312B2}" destId="{7F1A9034-B6AA-408F-AAF2-467B997EB883}" srcOrd="2" destOrd="0" presId="urn:microsoft.com/office/officeart/2005/8/layout/cycle6"/>
    <dgm:cxn modelId="{FB5C1FEC-537D-4E63-9ED5-24070472435C}" type="presParOf" srcId="{921B46CB-96A9-4DC9-8294-13D02A7312B2}" destId="{E0E3B5CC-BF24-4B1B-9BB0-4C842C60D79B}" srcOrd="3" destOrd="0" presId="urn:microsoft.com/office/officeart/2005/8/layout/cycle6"/>
    <dgm:cxn modelId="{E437544A-7B66-431F-9555-75A12D694696}" type="presParOf" srcId="{921B46CB-96A9-4DC9-8294-13D02A7312B2}" destId="{90EA2A2B-61CC-4088-A0ED-EC09B5EB6C6C}" srcOrd="4" destOrd="0" presId="urn:microsoft.com/office/officeart/2005/8/layout/cycle6"/>
    <dgm:cxn modelId="{A7CA4D90-BC0F-4267-8877-D3247E07DA7E}" type="presParOf" srcId="{921B46CB-96A9-4DC9-8294-13D02A7312B2}" destId="{0861EC4B-444E-4A4B-9935-1DD2B48B8CBC}" srcOrd="5" destOrd="0" presId="urn:microsoft.com/office/officeart/2005/8/layout/cycle6"/>
    <dgm:cxn modelId="{1519AC46-5FCC-48FD-9B0C-D681E47446E6}" type="presParOf" srcId="{921B46CB-96A9-4DC9-8294-13D02A7312B2}" destId="{363558BA-B3F2-45E0-B8D2-B4D2370F24F7}" srcOrd="6" destOrd="0" presId="urn:microsoft.com/office/officeart/2005/8/layout/cycle6"/>
    <dgm:cxn modelId="{833A6213-148F-4A74-A0C9-DDD761346B36}" type="presParOf" srcId="{921B46CB-96A9-4DC9-8294-13D02A7312B2}" destId="{26F6F216-958F-4256-A06D-5A55E7B3DC17}" srcOrd="7" destOrd="0" presId="urn:microsoft.com/office/officeart/2005/8/layout/cycle6"/>
    <dgm:cxn modelId="{7A4D9F3B-38A1-42B7-B3D3-DC482EAAB5F8}" type="presParOf" srcId="{921B46CB-96A9-4DC9-8294-13D02A7312B2}" destId="{9BDA9B4C-0265-4E84-B673-F4A51B30E93B}" srcOrd="8" destOrd="0" presId="urn:microsoft.com/office/officeart/2005/8/layout/cycle6"/>
    <dgm:cxn modelId="{05460077-3439-4764-AEE2-54FA59B5A091}" type="presParOf" srcId="{921B46CB-96A9-4DC9-8294-13D02A7312B2}" destId="{884C73FC-64FC-4398-874E-C7548825A306}" srcOrd="9" destOrd="0" presId="urn:microsoft.com/office/officeart/2005/8/layout/cycle6"/>
    <dgm:cxn modelId="{A6F46859-A295-4636-B246-0D67DBCFA520}" type="presParOf" srcId="{921B46CB-96A9-4DC9-8294-13D02A7312B2}" destId="{D7647CF9-8EEE-45B6-8D56-DACC38348CB4}" srcOrd="10" destOrd="0" presId="urn:microsoft.com/office/officeart/2005/8/layout/cycle6"/>
    <dgm:cxn modelId="{EA4647D5-A00B-469F-8AD0-CC7D9E6A9639}" type="presParOf" srcId="{921B46CB-96A9-4DC9-8294-13D02A7312B2}" destId="{4960F3EC-A53B-4A61-B3B2-85D5FBCCF16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103F1-E985-4E9E-B2CD-B80FF503D7B7}">
      <dsp:nvSpPr>
        <dsp:cNvPr id="0" name=""/>
        <dsp:cNvSpPr/>
      </dsp:nvSpPr>
      <dsp:spPr>
        <a:xfrm rot="5400000">
          <a:off x="2156641" y="1238378"/>
          <a:ext cx="1087565" cy="12381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D7D31">
            <a:tint val="5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5EE459-AC20-407A-A3D0-83AC7908652D}">
      <dsp:nvSpPr>
        <dsp:cNvPr id="0" name=""/>
        <dsp:cNvSpPr/>
      </dsp:nvSpPr>
      <dsp:spPr>
        <a:xfrm>
          <a:off x="1197864" y="32790"/>
          <a:ext cx="3172097" cy="128151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En el Ecuador, la actividad porcina ocupa el segundo lugar en el número de cabezas de ganado</a:t>
          </a:r>
          <a:endParaRPr lang="es-EC" sz="19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1260434" y="95360"/>
        <a:ext cx="3046957" cy="1156374"/>
      </dsp:txXfrm>
    </dsp:sp>
    <dsp:sp modelId="{FD055A10-1E11-4C07-8AF9-68DAABA01DB2}">
      <dsp:nvSpPr>
        <dsp:cNvPr id="0" name=""/>
        <dsp:cNvSpPr/>
      </dsp:nvSpPr>
      <dsp:spPr>
        <a:xfrm>
          <a:off x="4491064" y="155011"/>
          <a:ext cx="2060315" cy="103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Con un total de 1,14 millones </a:t>
          </a:r>
          <a:r>
            <a:rPr lang="es-EC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(INEC, 2016).</a:t>
          </a:r>
          <a:endParaRPr lang="es-EC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4491064" y="155011"/>
        <a:ext cx="2060315" cy="1035776"/>
      </dsp:txXfrm>
    </dsp:sp>
    <dsp:sp modelId="{B48E2EAC-1047-4CD3-983D-07B7B5CB844B}">
      <dsp:nvSpPr>
        <dsp:cNvPr id="0" name=""/>
        <dsp:cNvSpPr/>
      </dsp:nvSpPr>
      <dsp:spPr>
        <a:xfrm rot="5400000">
          <a:off x="3915453" y="2677942"/>
          <a:ext cx="1087565" cy="12381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D7D31">
            <a:tint val="50000"/>
            <a:hueOff val="-440331"/>
            <a:satOff val="-38085"/>
            <a:lumOff val="4377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666909-2599-4DBB-B9FB-2D515F6F691A}">
      <dsp:nvSpPr>
        <dsp:cNvPr id="0" name=""/>
        <dsp:cNvSpPr/>
      </dsp:nvSpPr>
      <dsp:spPr>
        <a:xfrm>
          <a:off x="3212615" y="1472354"/>
          <a:ext cx="2660218" cy="128151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La producción porcícola en el 2017 fue de 174 000 TM de carne</a:t>
          </a:r>
          <a:endParaRPr lang="es-EC" sz="19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3275185" y="1534924"/>
        <a:ext cx="2535078" cy="1156374"/>
      </dsp:txXfrm>
    </dsp:sp>
    <dsp:sp modelId="{23C55FF9-28CF-4396-8AF7-6186BCFF0A3C}">
      <dsp:nvSpPr>
        <dsp:cNvPr id="0" name=""/>
        <dsp:cNvSpPr/>
      </dsp:nvSpPr>
      <dsp:spPr>
        <a:xfrm>
          <a:off x="5936759" y="1519181"/>
          <a:ext cx="4244826" cy="103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E8F50-B251-459F-A414-30A2609739FC}">
      <dsp:nvSpPr>
        <dsp:cNvPr id="0" name=""/>
        <dsp:cNvSpPr/>
      </dsp:nvSpPr>
      <dsp:spPr>
        <a:xfrm rot="5400000">
          <a:off x="6486701" y="4117506"/>
          <a:ext cx="1087565" cy="12381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ED7D31">
            <a:tint val="50000"/>
            <a:hueOff val="-880662"/>
            <a:satOff val="-76170"/>
            <a:lumOff val="8755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38B99D-5CBA-4BE0-B605-3261280709DA}">
      <dsp:nvSpPr>
        <dsp:cNvPr id="0" name=""/>
        <dsp:cNvSpPr/>
      </dsp:nvSpPr>
      <dsp:spPr>
        <a:xfrm>
          <a:off x="4925776" y="2899346"/>
          <a:ext cx="3773210" cy="128151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Participan alrededor de 40 000 productores del estrato familiar y tras-patio además de 1700 granjas registradas</a:t>
          </a:r>
          <a:endParaRPr lang="es-EC" sz="19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4988346" y="2961916"/>
        <a:ext cx="3648070" cy="1156374"/>
      </dsp:txXfrm>
    </dsp:sp>
    <dsp:sp modelId="{E4DDDB39-63A3-4647-895A-4D01723FD2E8}">
      <dsp:nvSpPr>
        <dsp:cNvPr id="0" name=""/>
        <dsp:cNvSpPr/>
      </dsp:nvSpPr>
      <dsp:spPr>
        <a:xfrm>
          <a:off x="6266737" y="1651802"/>
          <a:ext cx="3743825" cy="103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Importando apenas 3 000 TM, de grasa para la industria de embutidos </a:t>
          </a:r>
          <a:r>
            <a:rPr lang="es-EC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(ASPE, 2017)</a:t>
          </a:r>
          <a:endParaRPr lang="es-EC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6266737" y="1651802"/>
        <a:ext cx="3743825" cy="1035776"/>
      </dsp:txXfrm>
    </dsp:sp>
    <dsp:sp modelId="{7B26C1A3-25FA-42C9-B95D-8C2DC3280CAA}">
      <dsp:nvSpPr>
        <dsp:cNvPr id="0" name=""/>
        <dsp:cNvSpPr/>
      </dsp:nvSpPr>
      <dsp:spPr>
        <a:xfrm>
          <a:off x="7242118" y="4351481"/>
          <a:ext cx="2868895" cy="128151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D7D31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ysClr val="windowText" lastClr="000000"/>
              </a:solidFill>
              <a:effectLst/>
              <a:latin typeface="+mj-lt"/>
              <a:ea typeface="+mn-ea"/>
              <a:cs typeface="Times New Roman" panose="02020603050405020304" pitchFamily="18" charset="0"/>
            </a:rPr>
            <a:t>La nutrición representa entre el 60% y 70% de los costos de producción</a:t>
          </a:r>
          <a:endParaRPr lang="es-EC" sz="1900" kern="1200" dirty="0">
            <a:solidFill>
              <a:sysClr val="windowText" lastClr="000000"/>
            </a:solidFill>
            <a:latin typeface="+mj-lt"/>
            <a:ea typeface="+mn-ea"/>
            <a:cs typeface="+mn-cs"/>
          </a:endParaRPr>
        </a:p>
      </dsp:txBody>
      <dsp:txXfrm>
        <a:off x="7304688" y="4414051"/>
        <a:ext cx="2743755" cy="1156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B56FE-A4F5-4A74-B072-417ECDAA0F09}">
      <dsp:nvSpPr>
        <dsp:cNvPr id="0" name=""/>
        <dsp:cNvSpPr/>
      </dsp:nvSpPr>
      <dsp:spPr>
        <a:xfrm>
          <a:off x="2650173" y="0"/>
          <a:ext cx="3868108" cy="1376875"/>
        </a:xfrm>
        <a:prstGeom prst="round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Los lechones presentan un bajo consumo de alimento y de agua debido a su instinto animal de alimentarse únicamente de leche materna</a:t>
          </a:r>
          <a:endParaRPr lang="es-EC" sz="2000" kern="12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2717386" y="67213"/>
        <a:ext cx="3733682" cy="1242449"/>
      </dsp:txXfrm>
    </dsp:sp>
    <dsp:sp modelId="{7F1A9034-B6AA-408F-AAF2-467B997EB883}">
      <dsp:nvSpPr>
        <dsp:cNvPr id="0" name=""/>
        <dsp:cNvSpPr/>
      </dsp:nvSpPr>
      <dsp:spPr>
        <a:xfrm>
          <a:off x="4581770" y="674639"/>
          <a:ext cx="4552955" cy="4552955"/>
        </a:xfrm>
        <a:custGeom>
          <a:avLst/>
          <a:gdLst/>
          <a:ahLst/>
          <a:cxnLst/>
          <a:rect l="0" t="0" r="0" b="0"/>
          <a:pathLst>
            <a:path>
              <a:moveTo>
                <a:pt x="2140261" y="23005"/>
              </a:moveTo>
              <a:arcTo wR="2477072" hR="2477072" stAng="15731113" swAng="4691536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B5CC-BF24-4B1B-9BB0-4C842C60D79B}">
      <dsp:nvSpPr>
        <dsp:cNvPr id="0" name=""/>
        <dsp:cNvSpPr/>
      </dsp:nvSpPr>
      <dsp:spPr>
        <a:xfrm>
          <a:off x="7389131" y="2214816"/>
          <a:ext cx="3406092" cy="1376875"/>
        </a:xfrm>
        <a:prstGeom prst="roundRect">
          <a:avLst/>
        </a:prstGeom>
        <a:gradFill rotWithShape="0">
          <a:gsLst>
            <a:gs pos="0">
              <a:srgbClr val="A5A5A5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Produce que el lechón no reciba los nutrientes adecuados para satisfacer la energía de mantenimiento</a:t>
          </a:r>
          <a:endParaRPr lang="es-EC" sz="2000" kern="12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7456344" y="2282029"/>
        <a:ext cx="3271666" cy="1242449"/>
      </dsp:txXfrm>
    </dsp:sp>
    <dsp:sp modelId="{0861EC4B-444E-4A4B-9935-1DD2B48B8CBC}">
      <dsp:nvSpPr>
        <dsp:cNvPr id="0" name=""/>
        <dsp:cNvSpPr/>
      </dsp:nvSpPr>
      <dsp:spPr>
        <a:xfrm>
          <a:off x="3936325" y="67729"/>
          <a:ext cx="4552955" cy="4552955"/>
        </a:xfrm>
        <a:custGeom>
          <a:avLst/>
          <a:gdLst/>
          <a:ahLst/>
          <a:cxnLst/>
          <a:rect l="0" t="0" r="0" b="0"/>
          <a:pathLst>
            <a:path>
              <a:moveTo>
                <a:pt x="4539024" y="3849747"/>
              </a:moveTo>
              <a:arcTo wR="2477072" hR="2477072" stAng="2019141" swAng="2533878"/>
            </a:path>
          </a:pathLst>
        </a:custGeom>
        <a:noFill/>
        <a:ln w="635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558BA-B3F2-45E0-B8D2-B4D2370F24F7}">
      <dsp:nvSpPr>
        <dsp:cNvPr id="0" name=""/>
        <dsp:cNvSpPr/>
      </dsp:nvSpPr>
      <dsp:spPr>
        <a:xfrm>
          <a:off x="3719135" y="4556173"/>
          <a:ext cx="4113277" cy="1376875"/>
        </a:xfrm>
        <a:prstGeom prst="roundRect">
          <a:avLst/>
        </a:prstGeom>
        <a:gradFill rotWithShape="0">
          <a:gsLst>
            <a:gs pos="0">
              <a:srgbClr val="A5A5A5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Alternativas nutricionales y de manejo que se apliquen para el aumento del consumo de alimento son factibles en el destete </a:t>
          </a:r>
          <a:endParaRPr lang="es-EC" sz="2000" kern="12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786348" y="4623386"/>
        <a:ext cx="3978851" cy="1242449"/>
      </dsp:txXfrm>
    </dsp:sp>
    <dsp:sp modelId="{9BDA9B4C-0265-4E84-B673-F4A51B30E93B}">
      <dsp:nvSpPr>
        <dsp:cNvPr id="0" name=""/>
        <dsp:cNvSpPr/>
      </dsp:nvSpPr>
      <dsp:spPr>
        <a:xfrm>
          <a:off x="2958916" y="118094"/>
          <a:ext cx="4552955" cy="4552955"/>
        </a:xfrm>
        <a:custGeom>
          <a:avLst/>
          <a:gdLst/>
          <a:ahLst/>
          <a:cxnLst/>
          <a:rect l="0" t="0" r="0" b="0"/>
          <a:pathLst>
            <a:path>
              <a:moveTo>
                <a:pt x="1689946" y="4825756"/>
              </a:moveTo>
              <a:arcTo wR="2477072" hR="2477072" stAng="6511667" swAng="1228925"/>
            </a:path>
          </a:pathLst>
        </a:custGeom>
        <a:noFill/>
        <a:ln w="635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73FC-64FC-4398-874E-C7548825A306}">
      <dsp:nvSpPr>
        <dsp:cNvPr id="0" name=""/>
        <dsp:cNvSpPr/>
      </dsp:nvSpPr>
      <dsp:spPr>
        <a:xfrm>
          <a:off x="94432" y="1909227"/>
          <a:ext cx="3700998" cy="2465914"/>
        </a:xfrm>
        <a:prstGeom prst="roundRect">
          <a:avLst/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El progreso del animal en la fase de desarrollo y engorde dependerá de su capacidad de digerir y asimilar macromoléculas en la etapa de recría y cualquier alteración restringe su crecimiento </a:t>
          </a:r>
          <a:endParaRPr lang="es-EC" sz="2000" kern="1200" dirty="0">
            <a:solidFill>
              <a:sysClr val="windowText" lastClr="00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214808" y="2029603"/>
        <a:ext cx="3460246" cy="2225162"/>
      </dsp:txXfrm>
    </dsp:sp>
    <dsp:sp modelId="{4960F3EC-A53B-4A61-B3B2-85D5FBCCF160}">
      <dsp:nvSpPr>
        <dsp:cNvPr id="0" name=""/>
        <dsp:cNvSpPr/>
      </dsp:nvSpPr>
      <dsp:spPr>
        <a:xfrm>
          <a:off x="1287888" y="1375350"/>
          <a:ext cx="4552955" cy="4552955"/>
        </a:xfrm>
        <a:custGeom>
          <a:avLst/>
          <a:gdLst/>
          <a:ahLst/>
          <a:cxnLst/>
          <a:rect l="0" t="0" r="0" b="0"/>
          <a:pathLst>
            <a:path>
              <a:moveTo>
                <a:pt x="897857" y="568678"/>
              </a:moveTo>
              <a:arcTo wR="2477072" hR="2477072" stAng="13823514" swAng="2477272"/>
            </a:path>
          </a:pathLst>
        </a:custGeom>
        <a:noFill/>
        <a:ln w="635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530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14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71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C" altLang="es-EC" sz="140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C" altLang="es-EC" sz="180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5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30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916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327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866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296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5101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211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3657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1540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945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655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36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089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1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24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32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75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686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D60A-3DD1-438D-8D11-1983058B5244}" type="datetimeFigureOut">
              <a:rPr lang="es-EC" smtClean="0"/>
              <a:t>31/07/2018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BCA6-9624-44BB-84C7-5AC638601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587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" y="0"/>
            <a:ext cx="3986088" cy="9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35811" y="972374"/>
            <a:ext cx="99189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itchFamily="18" charset="0"/>
                <a:cs typeface="Times New Roman" pitchFamily="18" charset="0"/>
              </a:rPr>
              <a:t>DEPARTAMENTO DE CIENCIAS DE LA VIDA Y DE LA AGRICULTURA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>
                <a:latin typeface="Times New Roman" pitchFamily="18" charset="0"/>
                <a:cs typeface="Times New Roman" pitchFamily="18" charset="0"/>
              </a:rPr>
              <a:t>CARRERA DE INGENIERÍA AGROPECUARIA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TRABAJO DE TITULACIÓN, PREVIO A LA OBTENCIÓN DEL TÍTULO DE INGENIERO AGROPECUARIO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TEMA: EFECTO DEL USO DE CONCENTRADO DE PROTEÍNA DE MAÍZ EN LA ALIMENTACIÓN DEL LECHÓN SOBRE EL DESEMPEÑO PRODUCTIVO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AUTOR: ALVEAR LÓPEZ, JOSÉ SEBASTIÁN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DIRECTOR: TORRES BALAREZO, ROSA JAKELINE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SANGOLQUÍ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8" y="751240"/>
            <a:ext cx="4381681" cy="246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3588983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684697"/>
            <a:ext cx="4499923" cy="25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Rectángulo"/>
          <p:cNvSpPr/>
          <p:nvPr/>
        </p:nvSpPr>
        <p:spPr>
          <a:xfrm>
            <a:off x="6751649" y="3483077"/>
            <a:ext cx="4083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Medidas del corral</a:t>
            </a:r>
          </a:p>
          <a:p>
            <a:pPr algn="ctr"/>
            <a:endParaRPr lang="es-EC" sz="28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Largo:</a:t>
            </a:r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1,52 m</a:t>
            </a:r>
            <a:endParaRPr lang="es-EC" sz="2800" baseline="30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s-EC" sz="2800" b="1" dirty="0" smtClean="0">
                <a:latin typeface="+mj-lt"/>
                <a:cs typeface="Times New Roman" panose="02020603050405020304" pitchFamily="18" charset="0"/>
              </a:rPr>
              <a:t>Ancho:</a:t>
            </a:r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0,58 m</a:t>
            </a:r>
          </a:p>
          <a:p>
            <a:r>
              <a:rPr lang="es-EC" sz="2800" b="1" dirty="0">
                <a:latin typeface="+mj-lt"/>
                <a:cs typeface="Times New Roman" panose="02020603050405020304" pitchFamily="18" charset="0"/>
              </a:rPr>
              <a:t>Área del corral: </a:t>
            </a:r>
            <a:r>
              <a:rPr lang="es-EC" sz="2800" dirty="0">
                <a:latin typeface="+mj-lt"/>
                <a:cs typeface="Times New Roman" panose="02020603050405020304" pitchFamily="18" charset="0"/>
              </a:rPr>
              <a:t>0,88m</a:t>
            </a:r>
            <a:r>
              <a:rPr lang="es-EC" sz="2800" baseline="30000" dirty="0">
                <a:latin typeface="+mj-lt"/>
                <a:cs typeface="Times New Roman" panose="02020603050405020304" pitchFamily="18" charset="0"/>
              </a:rPr>
              <a:t>2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  <a:p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545431" y="51193"/>
            <a:ext cx="428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Diseño de instalaciones</a:t>
            </a:r>
            <a:endParaRPr lang="es-EC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34116" y="50857"/>
            <a:ext cx="398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Dietas experimentales</a:t>
            </a:r>
            <a:endParaRPr lang="es-EC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339906" y="1095915"/>
            <a:ext cx="482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+mj-lt"/>
                <a:cs typeface="Times New Roman" panose="02020603050405020304" pitchFamily="18" charset="0"/>
              </a:rPr>
              <a:t>Fase 1 –Destete</a:t>
            </a:r>
          </a:p>
          <a:p>
            <a:pPr algn="ctr"/>
            <a:endParaRPr lang="es-EC" sz="36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14 días de alimentación</a:t>
            </a:r>
          </a:p>
          <a:p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Peso del lechón : 6 – 11 kg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content.fuio13-1.fna.fbcdn.net/v/t1.15752-9/34400285_10209028409145744_162847765246771200_n.jpg?_nc_cat=0&amp;oh=bbef2a961bb2e4edbdc63aa023f0de4c&amp;oe=5B84B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59029" y="2475602"/>
            <a:ext cx="2387754" cy="43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63642"/>
              </p:ext>
            </p:extLst>
          </p:nvPr>
        </p:nvGraphicFramePr>
        <p:xfrm>
          <a:off x="213911" y="48337"/>
          <a:ext cx="7186000" cy="6466748"/>
        </p:xfrm>
        <a:graphic>
          <a:graphicData uri="http://schemas.openxmlformats.org/drawingml/2006/table">
            <a:tbl>
              <a:tblPr firstRow="1" firstCol="1" bandRow="1"/>
              <a:tblGrid>
                <a:gridCol w="2414989"/>
                <a:gridCol w="673100"/>
                <a:gridCol w="1460500"/>
                <a:gridCol w="1200211"/>
                <a:gridCol w="1437200"/>
              </a:tblGrid>
              <a:tr h="1825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F1 Destete (6kg - 11kg)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2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+mj-lt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T1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T2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T3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T4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Ingrediente, %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0%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5%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10%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15%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Maíz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46,07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44,34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43,01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44,86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Lactosa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Soya 46%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9,03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10,00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4,56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Empyreal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75%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Concentrado de Soya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6,12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2,52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Harina de pescado 65%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5,74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Plasma bovino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3,50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1,50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Aceite de soya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3,01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3,63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4,26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4,51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Núcleo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Fosfato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1,08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1,17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1,28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1,46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Ácido glutámico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0,80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0,40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Calcio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0,38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0,37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0,38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0,41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Sal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0,35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0,44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0,56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0,66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Metionina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0,18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0,25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0,34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Lysina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0,36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0,60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0,90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Treonina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0,06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0,14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0,19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Triptofano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0,04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0,08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0,12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Valina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0,00</a:t>
                      </a:r>
                      <a:endParaRPr lang="es-EC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100,00</a:t>
                      </a:r>
                      <a:endParaRPr lang="es-EC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82817" y="57403"/>
            <a:ext cx="398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Dietas experimentales</a:t>
            </a:r>
            <a:endParaRPr lang="es-EC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646916" y="1150020"/>
            <a:ext cx="4633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+mj-lt"/>
                <a:cs typeface="Times New Roman" panose="02020603050405020304" pitchFamily="18" charset="0"/>
              </a:rPr>
              <a:t>Fase 2 –Pre inicial</a:t>
            </a:r>
          </a:p>
          <a:p>
            <a:pPr algn="ctr"/>
            <a:endParaRPr lang="es-EC" sz="36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14 días de alimentación</a:t>
            </a:r>
          </a:p>
          <a:p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Peso del lechón : 11 – 17kg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content.fuio13-1.fna.fbcdn.net/v/t1.15752-9/34485658_10209028413105843_7718509070788853760_n.jpg?_nc_cat=0&amp;oh=6b7847450db90f3ca0235a98a563b3be&amp;oe=5BB4C4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43" y="3356884"/>
            <a:ext cx="3919439" cy="22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32363"/>
              </p:ext>
            </p:extLst>
          </p:nvPr>
        </p:nvGraphicFramePr>
        <p:xfrm>
          <a:off x="175568" y="128417"/>
          <a:ext cx="7471348" cy="6435662"/>
        </p:xfrm>
        <a:graphic>
          <a:graphicData uri="http://schemas.openxmlformats.org/drawingml/2006/table">
            <a:tbl>
              <a:tblPr firstRow="1" firstCol="1" bandRow="1"/>
              <a:tblGrid>
                <a:gridCol w="4082500"/>
                <a:gridCol w="847212"/>
                <a:gridCol w="847212"/>
                <a:gridCol w="847212"/>
                <a:gridCol w="847212"/>
              </a:tblGrid>
              <a:tr h="19778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F2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Pre-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inicial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(11kg - 17kg)</a:t>
                      </a:r>
                      <a:endParaRPr lang="es-EC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Ingrediente, %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T3 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T4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7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Maíz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51,72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54,47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57,40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55,79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Lactosa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12,50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12,50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12,50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12,51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Soya 46%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18,78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12,43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5,41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4,40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Empyreal 75%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15,01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Concentrado de Soya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Harina de pescado 65%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5,30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Plasma bovino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3,50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0,50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Aceite de soya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2,75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4,40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Núcleo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Fosfato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1,19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1,33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1,46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2,09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Ácido glutámico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0,60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0,30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Calcio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0,83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0,83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0,81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1,11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Sal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0,47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0,56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0,65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0,69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Metionina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0,12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0,29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0,41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Lysina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0,47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0,77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1,09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Treonina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0,18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0,25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Triptofano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0,06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Valina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0,01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0,07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0,13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093" marR="440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3917" y="48337"/>
            <a:ext cx="398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Dietas experimentales</a:t>
            </a:r>
            <a:endParaRPr lang="es-EC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305870" y="884033"/>
            <a:ext cx="47718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+mj-lt"/>
                <a:cs typeface="Times New Roman" panose="02020603050405020304" pitchFamily="18" charset="0"/>
              </a:rPr>
              <a:t>Fase 3 –Inicial</a:t>
            </a:r>
          </a:p>
          <a:p>
            <a:pPr algn="ctr"/>
            <a:endParaRPr lang="es-EC" sz="36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16 días de alimentación</a:t>
            </a:r>
          </a:p>
          <a:p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Peso del lechón : 17 – 25 kg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content.fuio13-1.fna.fbcdn.net/v/t1.15752-9/34368460_10209028444986640_2592430564669652992_n.jpg?_nc_cat=0&amp;oh=a9c4226e7e5f6cbea3da1c8eba9a579a&amp;oe=5B77C3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33" y="3258612"/>
            <a:ext cx="4057935" cy="22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20314"/>
              </p:ext>
            </p:extLst>
          </p:nvPr>
        </p:nvGraphicFramePr>
        <p:xfrm>
          <a:off x="256527" y="149837"/>
          <a:ext cx="7049343" cy="6456934"/>
        </p:xfrm>
        <a:graphic>
          <a:graphicData uri="http://schemas.openxmlformats.org/drawingml/2006/table">
            <a:tbl>
              <a:tblPr firstRow="1" firstCol="1" bandRow="1"/>
              <a:tblGrid>
                <a:gridCol w="3206055"/>
                <a:gridCol w="960822"/>
                <a:gridCol w="960822"/>
                <a:gridCol w="960822"/>
                <a:gridCol w="960822"/>
              </a:tblGrid>
              <a:tr h="1981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F3 Inicial </a:t>
                      </a: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(17kg - 25kg)</a:t>
                      </a:r>
                      <a:endParaRPr lang="es-EC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3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b="0">
                        <a:effectLst/>
                        <a:latin typeface="+mn-lt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Ingrediente, 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Maíz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67,96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72,18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76,14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76,08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Lactosa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Soya 46%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24,70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15,38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5,88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Empyreal 75%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Concentrado de Soya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Harina de pescado 65%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Plasma bovino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Aceite de soya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1,36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1,22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1,16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1,63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Núcleo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Fosfato</a:t>
                      </a:r>
                      <a:endParaRPr lang="es-EC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1,46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1,65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1,78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Ácido glutámico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Calcio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1,12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1,01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</a:t>
                      </a:r>
                      <a:endParaRPr lang="es-EC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0,49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0,49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0,49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0,74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Metionina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0,11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0,23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0,31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Lysina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0,64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0,90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Treonina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0,18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0,19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0,23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Triptofano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0,07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0,11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0,15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0,17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Valina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0,04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0,02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100,00</a:t>
                      </a:r>
                      <a:endParaRPr lang="es-EC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039" marR="440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9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4 Rectángulo"/>
          <p:cNvSpPr/>
          <p:nvPr/>
        </p:nvSpPr>
        <p:spPr>
          <a:xfrm>
            <a:off x="8574463" y="-49400"/>
            <a:ext cx="3650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Conformación de tratamientos</a:t>
            </a:r>
            <a:endParaRPr lang="es-EC" sz="2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195 Rectángulo"/>
          <p:cNvSpPr/>
          <p:nvPr/>
        </p:nvSpPr>
        <p:spPr>
          <a:xfrm>
            <a:off x="9163836" y="2006399"/>
            <a:ext cx="29307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+mj-lt"/>
                <a:cs typeface="Times New Roman" panose="02020603050405020304" pitchFamily="18" charset="0"/>
              </a:rPr>
              <a:t>Estratificados según el peso vivo (6,9 </a:t>
            </a:r>
            <a:r>
              <a:rPr lang="es-EC" sz="2200" dirty="0">
                <a:latin typeface="+mj-lt"/>
                <a:cs typeface="Times New Roman" panose="02020603050405020304" pitchFamily="18" charset="0"/>
              </a:rPr>
              <a:t>kg ± </a:t>
            </a:r>
            <a:r>
              <a:rPr lang="es-EC" sz="2200" dirty="0" smtClean="0">
                <a:latin typeface="+mj-lt"/>
                <a:cs typeface="Times New Roman" panose="02020603050405020304" pitchFamily="18" charset="0"/>
              </a:rPr>
              <a:t>1, </a:t>
            </a:r>
            <a:r>
              <a:rPr lang="es-EC" sz="22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s-EC" sz="2200" dirty="0" smtClean="0">
                <a:latin typeface="+mj-lt"/>
                <a:cs typeface="Times New Roman" panose="02020603050405020304" pitchFamily="18" charset="0"/>
              </a:rPr>
              <a:t>kg)</a:t>
            </a:r>
            <a:endParaRPr lang="es-EC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+mj-lt"/>
                <a:cs typeface="Times New Roman" panose="02020603050405020304" pitchFamily="18" charset="0"/>
              </a:rPr>
              <a:t>Dietas asignadas al azar</a:t>
            </a:r>
          </a:p>
        </p:txBody>
      </p:sp>
      <p:grpSp>
        <p:nvGrpSpPr>
          <p:cNvPr id="4" name="193 Grupo"/>
          <p:cNvGrpSpPr/>
          <p:nvPr/>
        </p:nvGrpSpPr>
        <p:grpSpPr>
          <a:xfrm>
            <a:off x="139700" y="42197"/>
            <a:ext cx="8312982" cy="6052062"/>
            <a:chOff x="1742952" y="-62578"/>
            <a:chExt cx="9011482" cy="6990038"/>
          </a:xfrm>
        </p:grpSpPr>
        <p:grpSp>
          <p:nvGrpSpPr>
            <p:cNvPr id="5" name="1 Grupo"/>
            <p:cNvGrpSpPr/>
            <p:nvPr/>
          </p:nvGrpSpPr>
          <p:grpSpPr>
            <a:xfrm>
              <a:off x="1742952" y="253874"/>
              <a:ext cx="9011482" cy="6378940"/>
              <a:chOff x="0" y="0"/>
              <a:chExt cx="8535644" cy="5925097"/>
            </a:xfrm>
          </p:grpSpPr>
          <p:sp>
            <p:nvSpPr>
              <p:cNvPr id="16" name="CuadroTexto 148"/>
              <p:cNvSpPr txBox="1"/>
              <p:nvPr/>
            </p:nvSpPr>
            <p:spPr>
              <a:xfrm>
                <a:off x="67819" y="404979"/>
                <a:ext cx="408135" cy="152209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600" kern="1200">
                    <a:solidFill>
                      <a:srgbClr val="FF0000"/>
                    </a:solidFill>
                    <a:effectLst/>
                    <a:ea typeface="Times New Roman"/>
                  </a:rPr>
                  <a:t>Primer  Lote</a:t>
                </a:r>
                <a:endParaRPr lang="es-EC" sz="1600">
                  <a:solidFill>
                    <a:srgbClr val="FF0000"/>
                  </a:solidFill>
                  <a:effectLst/>
                  <a:ea typeface="Times New Roman"/>
                </a:endParaRPr>
              </a:p>
            </p:txBody>
          </p:sp>
          <p:sp>
            <p:nvSpPr>
              <p:cNvPr id="17" name="CuadroTexto 149"/>
              <p:cNvSpPr txBox="1"/>
              <p:nvPr/>
            </p:nvSpPr>
            <p:spPr>
              <a:xfrm rot="16200000">
                <a:off x="-642290" y="4797334"/>
                <a:ext cx="1785671" cy="347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C" sz="1600" kern="1200" dirty="0">
                    <a:solidFill>
                      <a:srgbClr val="FF0000"/>
                    </a:solidFill>
                    <a:effectLst/>
                    <a:ea typeface="Times New Roman"/>
                  </a:rPr>
                  <a:t>Segundo  Lote</a:t>
                </a:r>
                <a:endParaRPr lang="es-EC" sz="1600" dirty="0">
                  <a:solidFill>
                    <a:srgbClr val="FF0000"/>
                  </a:solidFill>
                  <a:effectLst/>
                  <a:ea typeface="Times New Roman"/>
                </a:endParaRPr>
              </a:p>
            </p:txBody>
          </p:sp>
          <p:grpSp>
            <p:nvGrpSpPr>
              <p:cNvPr id="18" name="4 Grupo"/>
              <p:cNvGrpSpPr/>
              <p:nvPr/>
            </p:nvGrpSpPr>
            <p:grpSpPr>
              <a:xfrm>
                <a:off x="534644" y="0"/>
                <a:ext cx="8001000" cy="2595253"/>
                <a:chOff x="534644" y="0"/>
                <a:chExt cx="8001000" cy="2595253"/>
              </a:xfrm>
            </p:grpSpPr>
            <p:sp>
              <p:nvSpPr>
                <p:cNvPr id="109" name="95 Rectángulo"/>
                <p:cNvSpPr/>
                <p:nvPr/>
              </p:nvSpPr>
              <p:spPr>
                <a:xfrm>
                  <a:off x="534644" y="0"/>
                  <a:ext cx="1600200" cy="257810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10" name="96 Rectángulo"/>
                <p:cNvSpPr/>
                <p:nvPr/>
              </p:nvSpPr>
              <p:spPr>
                <a:xfrm>
                  <a:off x="2134844" y="0"/>
                  <a:ext cx="1600200" cy="257810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11" name="97 Rectángulo"/>
                <p:cNvSpPr/>
                <p:nvPr/>
              </p:nvSpPr>
              <p:spPr>
                <a:xfrm>
                  <a:off x="3735044" y="0"/>
                  <a:ext cx="1600200" cy="257810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12" name="98 Rectángulo"/>
                <p:cNvSpPr/>
                <p:nvPr/>
              </p:nvSpPr>
              <p:spPr>
                <a:xfrm>
                  <a:off x="5335244" y="0"/>
                  <a:ext cx="1600200" cy="257810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13" name="99 Rectángulo"/>
                <p:cNvSpPr/>
                <p:nvPr/>
              </p:nvSpPr>
              <p:spPr>
                <a:xfrm>
                  <a:off x="6935444" y="0"/>
                  <a:ext cx="1600200" cy="257810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cxnSp>
              <p:nvCxnSpPr>
                <p:cNvPr id="114" name="100 Conector recto"/>
                <p:cNvCxnSpPr/>
                <p:nvPr/>
              </p:nvCxnSpPr>
              <p:spPr>
                <a:xfrm>
                  <a:off x="1334744" y="0"/>
                  <a:ext cx="0" cy="257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101 Conector recto"/>
                <p:cNvCxnSpPr/>
                <p:nvPr/>
              </p:nvCxnSpPr>
              <p:spPr>
                <a:xfrm>
                  <a:off x="2934944" y="0"/>
                  <a:ext cx="0" cy="257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102 Conector recto"/>
                <p:cNvCxnSpPr/>
                <p:nvPr/>
              </p:nvCxnSpPr>
              <p:spPr>
                <a:xfrm>
                  <a:off x="4560544" y="0"/>
                  <a:ext cx="0" cy="257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103 Conector recto"/>
                <p:cNvCxnSpPr/>
                <p:nvPr/>
              </p:nvCxnSpPr>
              <p:spPr>
                <a:xfrm>
                  <a:off x="6135344" y="0"/>
                  <a:ext cx="0" cy="257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104 Conector recto"/>
                <p:cNvCxnSpPr/>
                <p:nvPr/>
              </p:nvCxnSpPr>
              <p:spPr>
                <a:xfrm>
                  <a:off x="7735544" y="0"/>
                  <a:ext cx="0" cy="25781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105 Conector recto"/>
                <p:cNvCxnSpPr>
                  <a:stCxn id="109" idx="1"/>
                  <a:endCxn id="113" idx="3"/>
                </p:cNvCxnSpPr>
                <p:nvPr/>
              </p:nvCxnSpPr>
              <p:spPr>
                <a:xfrm>
                  <a:off x="534644" y="1289050"/>
                  <a:ext cx="8001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0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58475" y="1754680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442096" y="1739289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256924" y="1739119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003198" y="1740219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856990" y="1747379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28306" y="1749781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443507" y="1740219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229828" y="1735217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8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043708" y="1724704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803019" y="1722485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0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17512" y="514501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428196" y="506326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2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256924" y="497713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3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015898" y="497713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829979" y="509690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15247" y="508010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427911" y="512786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216298" y="495408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059799" y="508010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2" descr="Resultado de imagen para cerdo dibujo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830135" y="509690"/>
                  <a:ext cx="608964" cy="492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0" name="126 Marco"/>
                <p:cNvSpPr/>
                <p:nvPr/>
              </p:nvSpPr>
              <p:spPr>
                <a:xfrm>
                  <a:off x="576995" y="2345707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1" name="127 Marco"/>
                <p:cNvSpPr/>
                <p:nvPr/>
              </p:nvSpPr>
              <p:spPr>
                <a:xfrm>
                  <a:off x="2178243" y="2345707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2" name="128 Marco"/>
                <p:cNvSpPr/>
                <p:nvPr/>
              </p:nvSpPr>
              <p:spPr>
                <a:xfrm>
                  <a:off x="3778443" y="2345707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3" name="129 Marco"/>
                <p:cNvSpPr/>
                <p:nvPr/>
              </p:nvSpPr>
              <p:spPr>
                <a:xfrm>
                  <a:off x="5378643" y="2345707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44" name="130 Marco"/>
                <p:cNvSpPr/>
                <p:nvPr/>
              </p:nvSpPr>
              <p:spPr>
                <a:xfrm>
                  <a:off x="6978843" y="2345707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cxnSp>
              <p:nvCxnSpPr>
                <p:cNvPr id="145" name="131 Conector recto"/>
                <p:cNvCxnSpPr/>
                <p:nvPr/>
              </p:nvCxnSpPr>
              <p:spPr>
                <a:xfrm>
                  <a:off x="1333694" y="2345707"/>
                  <a:ext cx="0" cy="23239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132 Conector recto"/>
                <p:cNvCxnSpPr/>
                <p:nvPr/>
              </p:nvCxnSpPr>
              <p:spPr>
                <a:xfrm>
                  <a:off x="2933892" y="2362860"/>
                  <a:ext cx="0" cy="23239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133 Conector recto"/>
                <p:cNvCxnSpPr/>
                <p:nvPr/>
              </p:nvCxnSpPr>
              <p:spPr>
                <a:xfrm>
                  <a:off x="4559492" y="2345706"/>
                  <a:ext cx="0" cy="23239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134 Conector recto"/>
                <p:cNvCxnSpPr/>
                <p:nvPr/>
              </p:nvCxnSpPr>
              <p:spPr>
                <a:xfrm>
                  <a:off x="6135342" y="2362860"/>
                  <a:ext cx="0" cy="23239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135 Conector recto"/>
                <p:cNvCxnSpPr/>
                <p:nvPr/>
              </p:nvCxnSpPr>
              <p:spPr>
                <a:xfrm>
                  <a:off x="7734490" y="2362860"/>
                  <a:ext cx="0" cy="23239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136 Marco"/>
                <p:cNvSpPr/>
                <p:nvPr/>
              </p:nvSpPr>
              <p:spPr>
                <a:xfrm>
                  <a:off x="591169" y="1083976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1" name="137 Marco"/>
                <p:cNvSpPr/>
                <p:nvPr/>
              </p:nvSpPr>
              <p:spPr>
                <a:xfrm>
                  <a:off x="2192417" y="1083976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2" name="138 Marco"/>
                <p:cNvSpPr/>
                <p:nvPr/>
              </p:nvSpPr>
              <p:spPr>
                <a:xfrm>
                  <a:off x="3792617" y="1083976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3" name="139 Marco"/>
                <p:cNvSpPr/>
                <p:nvPr/>
              </p:nvSpPr>
              <p:spPr>
                <a:xfrm>
                  <a:off x="5392817" y="1083976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4" name="140 Marco"/>
                <p:cNvSpPr/>
                <p:nvPr/>
              </p:nvSpPr>
              <p:spPr>
                <a:xfrm>
                  <a:off x="6993017" y="1083976"/>
                  <a:ext cx="1513399" cy="197786"/>
                </a:xfrm>
                <a:prstGeom prst="fram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5" name="141 Llamada de flecha hacia abajo"/>
                <p:cNvSpPr/>
                <p:nvPr/>
              </p:nvSpPr>
              <p:spPr>
                <a:xfrm>
                  <a:off x="865583" y="35286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6" name="142 Llamada de flecha hacia abajo"/>
                <p:cNvSpPr/>
                <p:nvPr/>
              </p:nvSpPr>
              <p:spPr>
                <a:xfrm>
                  <a:off x="1665682" y="37798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7" name="143 Llamada de flecha hacia abajo"/>
                <p:cNvSpPr/>
                <p:nvPr/>
              </p:nvSpPr>
              <p:spPr>
                <a:xfrm>
                  <a:off x="2465258" y="33985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8" name="144 Llamada de flecha hacia abajo"/>
                <p:cNvSpPr/>
                <p:nvPr/>
              </p:nvSpPr>
              <p:spPr>
                <a:xfrm>
                  <a:off x="3265357" y="36497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59" name="145 Llamada de flecha hacia abajo"/>
                <p:cNvSpPr/>
                <p:nvPr/>
              </p:nvSpPr>
              <p:spPr>
                <a:xfrm>
                  <a:off x="4065458" y="36738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0" name="146 Llamada de flecha hacia abajo"/>
                <p:cNvSpPr/>
                <p:nvPr/>
              </p:nvSpPr>
              <p:spPr>
                <a:xfrm>
                  <a:off x="4865557" y="39250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1" name="147 Llamada de flecha hacia abajo"/>
                <p:cNvSpPr/>
                <p:nvPr/>
              </p:nvSpPr>
              <p:spPr>
                <a:xfrm>
                  <a:off x="5687884" y="36828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2" name="148 Llamada de flecha hacia abajo"/>
                <p:cNvSpPr/>
                <p:nvPr/>
              </p:nvSpPr>
              <p:spPr>
                <a:xfrm>
                  <a:off x="6487983" y="39340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3" name="149 Llamada de flecha hacia abajo"/>
                <p:cNvSpPr/>
                <p:nvPr/>
              </p:nvSpPr>
              <p:spPr>
                <a:xfrm>
                  <a:off x="7228270" y="30172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4" name="150 Llamada de flecha hacia abajo"/>
                <p:cNvSpPr/>
                <p:nvPr/>
              </p:nvSpPr>
              <p:spPr>
                <a:xfrm>
                  <a:off x="8028369" y="32684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5" name="151 Llamada de flecha hacia abajo"/>
                <p:cNvSpPr/>
                <p:nvPr/>
              </p:nvSpPr>
              <p:spPr>
                <a:xfrm>
                  <a:off x="865583" y="1291651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6" name="152 Llamada de flecha hacia abajo"/>
                <p:cNvSpPr/>
                <p:nvPr/>
              </p:nvSpPr>
              <p:spPr>
                <a:xfrm>
                  <a:off x="1665682" y="1294163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7" name="153 Llamada de flecha hacia abajo"/>
                <p:cNvSpPr/>
                <p:nvPr/>
              </p:nvSpPr>
              <p:spPr>
                <a:xfrm>
                  <a:off x="2465258" y="1290350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8" name="154 Llamada de flecha hacia abajo"/>
                <p:cNvSpPr/>
                <p:nvPr/>
              </p:nvSpPr>
              <p:spPr>
                <a:xfrm>
                  <a:off x="3265357" y="1292862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69" name="155 Llamada de flecha hacia abajo"/>
                <p:cNvSpPr/>
                <p:nvPr/>
              </p:nvSpPr>
              <p:spPr>
                <a:xfrm>
                  <a:off x="4065458" y="1293103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70" name="156 Llamada de flecha hacia abajo"/>
                <p:cNvSpPr/>
                <p:nvPr/>
              </p:nvSpPr>
              <p:spPr>
                <a:xfrm>
                  <a:off x="4865557" y="1295615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71" name="157 Llamada de flecha hacia abajo"/>
                <p:cNvSpPr/>
                <p:nvPr/>
              </p:nvSpPr>
              <p:spPr>
                <a:xfrm>
                  <a:off x="5687884" y="1293193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72" name="158 Llamada de flecha hacia abajo"/>
                <p:cNvSpPr/>
                <p:nvPr/>
              </p:nvSpPr>
              <p:spPr>
                <a:xfrm>
                  <a:off x="6487983" y="1295705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73" name="159 Llamada de flecha hacia abajo"/>
                <p:cNvSpPr/>
                <p:nvPr/>
              </p:nvSpPr>
              <p:spPr>
                <a:xfrm>
                  <a:off x="7279079" y="1303969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74" name="160 Llamada de flecha hacia abajo"/>
                <p:cNvSpPr/>
                <p:nvPr/>
              </p:nvSpPr>
              <p:spPr>
                <a:xfrm>
                  <a:off x="8028369" y="1289049"/>
                  <a:ext cx="138223" cy="63796"/>
                </a:xfrm>
                <a:prstGeom prst="downArrowCallout">
                  <a:avLst>
                    <a:gd name="adj1" fmla="val 50000"/>
                    <a:gd name="adj2" fmla="val 25000"/>
                    <a:gd name="adj3" fmla="val 44376"/>
                    <a:gd name="adj4" fmla="val 3156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  <p:sp>
              <p:nvSpPr>
                <p:cNvPr id="175" name="CuadroTexto 150"/>
                <p:cNvSpPr txBox="1"/>
                <p:nvPr/>
              </p:nvSpPr>
              <p:spPr>
                <a:xfrm>
                  <a:off x="620353" y="103733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T1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76" name="CuadroTexto 151"/>
                <p:cNvSpPr txBox="1"/>
                <p:nvPr/>
              </p:nvSpPr>
              <p:spPr>
                <a:xfrm>
                  <a:off x="3855742" y="83418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T1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77" name="CuadroTexto 152"/>
                <p:cNvSpPr txBox="1"/>
                <p:nvPr/>
              </p:nvSpPr>
              <p:spPr>
                <a:xfrm>
                  <a:off x="5446008" y="1337854"/>
                  <a:ext cx="65722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T4 15CPM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78" name="CuadroTexto 153"/>
                <p:cNvSpPr txBox="1"/>
                <p:nvPr/>
              </p:nvSpPr>
              <p:spPr>
                <a:xfrm>
                  <a:off x="7021744" y="1343032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T1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79" name="CuadroTexto 154"/>
                <p:cNvSpPr txBox="1"/>
                <p:nvPr/>
              </p:nvSpPr>
              <p:spPr>
                <a:xfrm>
                  <a:off x="2220439" y="110926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T2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0" name="CuadroTexto 155"/>
                <p:cNvSpPr txBox="1"/>
                <p:nvPr/>
              </p:nvSpPr>
              <p:spPr>
                <a:xfrm>
                  <a:off x="6153189" y="85732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T2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1" name="CuadroTexto 156"/>
                <p:cNvSpPr txBox="1"/>
                <p:nvPr/>
              </p:nvSpPr>
              <p:spPr>
                <a:xfrm>
                  <a:off x="1348319" y="100504"/>
                  <a:ext cx="65722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T3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10CPM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2" name="CuadroTexto 157"/>
                <p:cNvSpPr txBox="1"/>
                <p:nvPr/>
              </p:nvSpPr>
              <p:spPr>
                <a:xfrm>
                  <a:off x="4558372" y="117858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T3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10CPM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3" name="CuadroTexto 158"/>
                <p:cNvSpPr txBox="1"/>
                <p:nvPr/>
              </p:nvSpPr>
              <p:spPr>
                <a:xfrm>
                  <a:off x="2971359" y="113088"/>
                  <a:ext cx="65722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T4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15CPM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4" name="CuadroTexto 159"/>
                <p:cNvSpPr txBox="1"/>
                <p:nvPr/>
              </p:nvSpPr>
              <p:spPr>
                <a:xfrm>
                  <a:off x="7791514" y="100504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T1 00CPM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5" name="CuadroTexto 160"/>
                <p:cNvSpPr txBox="1"/>
                <p:nvPr/>
              </p:nvSpPr>
              <p:spPr>
                <a:xfrm>
                  <a:off x="7030105" y="104830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T3 </a:t>
                  </a:r>
                  <a:r>
                    <a:rPr lang="es-EC" sz="1000" dirty="0" smtClean="0">
                      <a:solidFill>
                        <a:srgbClr val="000000"/>
                      </a:solidFill>
                      <a:ea typeface="Times New Roman"/>
                    </a:rPr>
                    <a:t>1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6" name="CuadroTexto 161"/>
                <p:cNvSpPr txBox="1"/>
                <p:nvPr/>
              </p:nvSpPr>
              <p:spPr>
                <a:xfrm>
                  <a:off x="5435306" y="106881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T4 15CPM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7" name="CuadroTexto 162"/>
                <p:cNvSpPr txBox="1"/>
                <p:nvPr/>
              </p:nvSpPr>
              <p:spPr>
                <a:xfrm>
                  <a:off x="629568" y="1357834"/>
                  <a:ext cx="61214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T4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15CPM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8" name="CuadroTexto 163"/>
                <p:cNvSpPr txBox="1"/>
                <p:nvPr/>
              </p:nvSpPr>
              <p:spPr>
                <a:xfrm>
                  <a:off x="4602566" y="1359286"/>
                  <a:ext cx="61150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T4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15CPM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89" name="CuadroTexto 164"/>
                <p:cNvSpPr txBox="1"/>
                <p:nvPr/>
              </p:nvSpPr>
              <p:spPr>
                <a:xfrm>
                  <a:off x="3013918" y="1342742"/>
                  <a:ext cx="65722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T1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90" name="CuadroTexto 166"/>
                <p:cNvSpPr txBox="1"/>
                <p:nvPr/>
              </p:nvSpPr>
              <p:spPr>
                <a:xfrm>
                  <a:off x="2253907" y="1359301"/>
                  <a:ext cx="65722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T2 05CPM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91" name="CuadroTexto 167"/>
                <p:cNvSpPr txBox="1"/>
                <p:nvPr/>
              </p:nvSpPr>
              <p:spPr>
                <a:xfrm>
                  <a:off x="6235344" y="1328942"/>
                  <a:ext cx="657225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T3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10CPM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92" name="CuadroTexto 168"/>
                <p:cNvSpPr txBox="1"/>
                <p:nvPr/>
              </p:nvSpPr>
              <p:spPr>
                <a:xfrm>
                  <a:off x="3881792" y="1349901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T3 </a:t>
                  </a:r>
                  <a:r>
                    <a:rPr lang="es-EC" sz="1000" dirty="0" smtClean="0">
                      <a:solidFill>
                        <a:srgbClr val="000000"/>
                      </a:solidFill>
                      <a:ea typeface="Times New Roman"/>
                    </a:rPr>
                    <a:t>1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93" name="CuadroTexto 169"/>
                <p:cNvSpPr txBox="1"/>
                <p:nvPr/>
              </p:nvSpPr>
              <p:spPr>
                <a:xfrm>
                  <a:off x="7764218" y="1342742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T2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  <p:sp>
              <p:nvSpPr>
                <p:cNvPr id="194" name="CuadroTexto 170"/>
                <p:cNvSpPr txBox="1"/>
                <p:nvPr/>
              </p:nvSpPr>
              <p:spPr>
                <a:xfrm>
                  <a:off x="1406948" y="1343710"/>
                  <a:ext cx="656590" cy="371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C" sz="1000" kern="1200" dirty="0">
                      <a:solidFill>
                        <a:srgbClr val="000000"/>
                      </a:solidFill>
                      <a:effectLst/>
                      <a:ea typeface="Times New Roman"/>
                    </a:rPr>
                    <a:t>T2 </a:t>
                  </a:r>
                  <a:r>
                    <a:rPr lang="es-EC" sz="1000" kern="1200" dirty="0" smtClean="0">
                      <a:solidFill>
                        <a:srgbClr val="000000"/>
                      </a:solidFill>
                      <a:effectLst/>
                      <a:ea typeface="Times New Roman"/>
                    </a:rPr>
                    <a:t>05CPM</a:t>
                  </a:r>
                  <a:endParaRPr lang="es-EC" sz="1200" dirty="0">
                    <a:effectLst/>
                    <a:ea typeface="Times New Roman"/>
                  </a:endParaRPr>
                </a:p>
              </p:txBody>
            </p:sp>
          </p:grpSp>
          <p:sp>
            <p:nvSpPr>
              <p:cNvPr id="19" name="5 Rectángulo"/>
              <p:cNvSpPr/>
              <p:nvPr/>
            </p:nvSpPr>
            <p:spPr>
              <a:xfrm>
                <a:off x="534644" y="3329844"/>
                <a:ext cx="1600200" cy="25781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20" name="6 Rectángulo"/>
              <p:cNvSpPr/>
              <p:nvPr/>
            </p:nvSpPr>
            <p:spPr>
              <a:xfrm>
                <a:off x="2134844" y="3329844"/>
                <a:ext cx="1600200" cy="25781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21" name="7 Rectángulo"/>
              <p:cNvSpPr/>
              <p:nvPr/>
            </p:nvSpPr>
            <p:spPr>
              <a:xfrm>
                <a:off x="3735044" y="3329844"/>
                <a:ext cx="1600200" cy="25781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22" name="8 Rectángulo"/>
              <p:cNvSpPr/>
              <p:nvPr/>
            </p:nvSpPr>
            <p:spPr>
              <a:xfrm>
                <a:off x="5335244" y="3329844"/>
                <a:ext cx="1600200" cy="25781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23" name="9 Rectángulo"/>
              <p:cNvSpPr/>
              <p:nvPr/>
            </p:nvSpPr>
            <p:spPr>
              <a:xfrm>
                <a:off x="6935444" y="3329844"/>
                <a:ext cx="1600200" cy="25781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cxnSp>
            <p:nvCxnSpPr>
              <p:cNvPr id="24" name="10 Conector recto"/>
              <p:cNvCxnSpPr/>
              <p:nvPr/>
            </p:nvCxnSpPr>
            <p:spPr>
              <a:xfrm>
                <a:off x="1334744" y="3329844"/>
                <a:ext cx="0" cy="25781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1 Conector recto"/>
              <p:cNvCxnSpPr/>
              <p:nvPr/>
            </p:nvCxnSpPr>
            <p:spPr>
              <a:xfrm>
                <a:off x="2934944" y="3329844"/>
                <a:ext cx="0" cy="25781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12 Conector recto"/>
              <p:cNvCxnSpPr/>
              <p:nvPr/>
            </p:nvCxnSpPr>
            <p:spPr>
              <a:xfrm>
                <a:off x="4560544" y="3329844"/>
                <a:ext cx="0" cy="25781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13 Conector recto"/>
              <p:cNvCxnSpPr/>
              <p:nvPr/>
            </p:nvCxnSpPr>
            <p:spPr>
              <a:xfrm>
                <a:off x="6135344" y="3329844"/>
                <a:ext cx="0" cy="25781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14 Conector recto"/>
              <p:cNvCxnSpPr/>
              <p:nvPr/>
            </p:nvCxnSpPr>
            <p:spPr>
              <a:xfrm>
                <a:off x="7735544" y="3329844"/>
                <a:ext cx="0" cy="25781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15 Conector recto"/>
              <p:cNvCxnSpPr>
                <a:stCxn id="19" idx="1"/>
                <a:endCxn id="23" idx="3"/>
              </p:cNvCxnSpPr>
              <p:nvPr/>
            </p:nvCxnSpPr>
            <p:spPr>
              <a:xfrm>
                <a:off x="534644" y="4618894"/>
                <a:ext cx="800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58475" y="5084524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442096" y="5069133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256924" y="5068963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003198" y="5070063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56990" y="5077223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28306" y="5079625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443507" y="5070063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29828" y="5065061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043708" y="5054548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803019" y="5052329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17512" y="3844345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428196" y="3836170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256924" y="3827557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015898" y="3827557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29979" y="3839534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615247" y="3837854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427911" y="3842630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16298" y="3825252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059799" y="3837854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Resultado de imagen para cerdo dibujo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830135" y="3839534"/>
                <a:ext cx="608964" cy="49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36 Marco"/>
              <p:cNvSpPr/>
              <p:nvPr/>
            </p:nvSpPr>
            <p:spPr>
              <a:xfrm>
                <a:off x="576995" y="5675551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51" name="37 Marco"/>
              <p:cNvSpPr/>
              <p:nvPr/>
            </p:nvSpPr>
            <p:spPr>
              <a:xfrm>
                <a:off x="2178243" y="5675551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52" name="38 Marco"/>
              <p:cNvSpPr/>
              <p:nvPr/>
            </p:nvSpPr>
            <p:spPr>
              <a:xfrm>
                <a:off x="3778443" y="5675551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53" name="39 Marco"/>
              <p:cNvSpPr/>
              <p:nvPr/>
            </p:nvSpPr>
            <p:spPr>
              <a:xfrm>
                <a:off x="5378643" y="5675551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54" name="40 Marco"/>
              <p:cNvSpPr/>
              <p:nvPr/>
            </p:nvSpPr>
            <p:spPr>
              <a:xfrm>
                <a:off x="6978843" y="5675551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cxnSp>
            <p:nvCxnSpPr>
              <p:cNvPr id="55" name="41 Conector recto"/>
              <p:cNvCxnSpPr/>
              <p:nvPr/>
            </p:nvCxnSpPr>
            <p:spPr>
              <a:xfrm>
                <a:off x="1333694" y="5675551"/>
                <a:ext cx="0" cy="23239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42 Conector recto"/>
              <p:cNvCxnSpPr/>
              <p:nvPr/>
            </p:nvCxnSpPr>
            <p:spPr>
              <a:xfrm>
                <a:off x="2933892" y="5692704"/>
                <a:ext cx="0" cy="23239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43 Conector recto"/>
              <p:cNvCxnSpPr/>
              <p:nvPr/>
            </p:nvCxnSpPr>
            <p:spPr>
              <a:xfrm>
                <a:off x="4559492" y="5675550"/>
                <a:ext cx="0" cy="23239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44 Conector recto"/>
              <p:cNvCxnSpPr/>
              <p:nvPr/>
            </p:nvCxnSpPr>
            <p:spPr>
              <a:xfrm>
                <a:off x="6135342" y="5692704"/>
                <a:ext cx="0" cy="23239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45 Conector recto"/>
              <p:cNvCxnSpPr/>
              <p:nvPr/>
            </p:nvCxnSpPr>
            <p:spPr>
              <a:xfrm>
                <a:off x="7734490" y="5692704"/>
                <a:ext cx="0" cy="23239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46 Marco"/>
              <p:cNvSpPr/>
              <p:nvPr/>
            </p:nvSpPr>
            <p:spPr>
              <a:xfrm>
                <a:off x="591169" y="4413820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1" name="47 Marco"/>
              <p:cNvSpPr/>
              <p:nvPr/>
            </p:nvSpPr>
            <p:spPr>
              <a:xfrm>
                <a:off x="2192417" y="4413820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2" name="48 Marco"/>
              <p:cNvSpPr/>
              <p:nvPr/>
            </p:nvSpPr>
            <p:spPr>
              <a:xfrm>
                <a:off x="3792617" y="4413820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3" name="49 Marco"/>
              <p:cNvSpPr/>
              <p:nvPr/>
            </p:nvSpPr>
            <p:spPr>
              <a:xfrm>
                <a:off x="5392817" y="4413820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4" name="50 Marco"/>
              <p:cNvSpPr/>
              <p:nvPr/>
            </p:nvSpPr>
            <p:spPr>
              <a:xfrm>
                <a:off x="6993017" y="4413820"/>
                <a:ext cx="1513399" cy="197786"/>
              </a:xfrm>
              <a:prstGeom prst="fram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5" name="51 Llamada de flecha hacia abajo"/>
              <p:cNvSpPr/>
              <p:nvPr/>
            </p:nvSpPr>
            <p:spPr>
              <a:xfrm>
                <a:off x="865583" y="3365130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6" name="52 Llamada de flecha hacia abajo"/>
              <p:cNvSpPr/>
              <p:nvPr/>
            </p:nvSpPr>
            <p:spPr>
              <a:xfrm>
                <a:off x="1665682" y="3367642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7" name="53 Llamada de flecha hacia abajo"/>
              <p:cNvSpPr/>
              <p:nvPr/>
            </p:nvSpPr>
            <p:spPr>
              <a:xfrm>
                <a:off x="2465258" y="3363829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8" name="54 Llamada de flecha hacia abajo"/>
              <p:cNvSpPr/>
              <p:nvPr/>
            </p:nvSpPr>
            <p:spPr>
              <a:xfrm>
                <a:off x="3265357" y="3366341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69" name="55 Llamada de flecha hacia abajo"/>
              <p:cNvSpPr/>
              <p:nvPr/>
            </p:nvSpPr>
            <p:spPr>
              <a:xfrm>
                <a:off x="4065458" y="3366582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0" name="56 Llamada de flecha hacia abajo"/>
              <p:cNvSpPr/>
              <p:nvPr/>
            </p:nvSpPr>
            <p:spPr>
              <a:xfrm>
                <a:off x="4865557" y="3369094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1" name="57 Llamada de flecha hacia abajo"/>
              <p:cNvSpPr/>
              <p:nvPr/>
            </p:nvSpPr>
            <p:spPr>
              <a:xfrm>
                <a:off x="5687884" y="3366672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2" name="58 Llamada de flecha hacia abajo"/>
              <p:cNvSpPr/>
              <p:nvPr/>
            </p:nvSpPr>
            <p:spPr>
              <a:xfrm>
                <a:off x="6487983" y="3369184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3" name="59 Llamada de flecha hacia abajo"/>
              <p:cNvSpPr/>
              <p:nvPr/>
            </p:nvSpPr>
            <p:spPr>
              <a:xfrm>
                <a:off x="7228270" y="3360016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4" name="60 Llamada de flecha hacia abajo"/>
              <p:cNvSpPr/>
              <p:nvPr/>
            </p:nvSpPr>
            <p:spPr>
              <a:xfrm>
                <a:off x="8028369" y="3362528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5" name="61 Llamada de flecha hacia abajo"/>
              <p:cNvSpPr/>
              <p:nvPr/>
            </p:nvSpPr>
            <p:spPr>
              <a:xfrm>
                <a:off x="865583" y="4621495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6" name="62 Llamada de flecha hacia abajo"/>
              <p:cNvSpPr/>
              <p:nvPr/>
            </p:nvSpPr>
            <p:spPr>
              <a:xfrm>
                <a:off x="1665682" y="4624007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7" name="63 Llamada de flecha hacia abajo"/>
              <p:cNvSpPr/>
              <p:nvPr/>
            </p:nvSpPr>
            <p:spPr>
              <a:xfrm>
                <a:off x="2465258" y="4620194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8" name="64 Llamada de flecha hacia abajo"/>
              <p:cNvSpPr/>
              <p:nvPr/>
            </p:nvSpPr>
            <p:spPr>
              <a:xfrm>
                <a:off x="3265357" y="4622706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79" name="65 Llamada de flecha hacia abajo"/>
              <p:cNvSpPr/>
              <p:nvPr/>
            </p:nvSpPr>
            <p:spPr>
              <a:xfrm>
                <a:off x="4065458" y="4622947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80" name="66 Llamada de flecha hacia abajo"/>
              <p:cNvSpPr/>
              <p:nvPr/>
            </p:nvSpPr>
            <p:spPr>
              <a:xfrm>
                <a:off x="4865557" y="4625459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81" name="67 Llamada de flecha hacia abajo"/>
              <p:cNvSpPr/>
              <p:nvPr/>
            </p:nvSpPr>
            <p:spPr>
              <a:xfrm>
                <a:off x="5687884" y="4623037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82" name="68 Llamada de flecha hacia abajo"/>
              <p:cNvSpPr/>
              <p:nvPr/>
            </p:nvSpPr>
            <p:spPr>
              <a:xfrm>
                <a:off x="6487983" y="4625549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83" name="69 Llamada de flecha hacia abajo"/>
              <p:cNvSpPr/>
              <p:nvPr/>
            </p:nvSpPr>
            <p:spPr>
              <a:xfrm>
                <a:off x="7279079" y="4633813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84" name="70 Llamada de flecha hacia abajo"/>
              <p:cNvSpPr/>
              <p:nvPr/>
            </p:nvSpPr>
            <p:spPr>
              <a:xfrm>
                <a:off x="8028369" y="4618893"/>
                <a:ext cx="138223" cy="63796"/>
              </a:xfrm>
              <a:prstGeom prst="downArrowCallout">
                <a:avLst>
                  <a:gd name="adj1" fmla="val 50000"/>
                  <a:gd name="adj2" fmla="val 25000"/>
                  <a:gd name="adj3" fmla="val 44376"/>
                  <a:gd name="adj4" fmla="val 31566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C"/>
              </a:p>
            </p:txBody>
          </p:sp>
          <p:sp>
            <p:nvSpPr>
              <p:cNvPr id="85" name="CuadroTexto 239"/>
              <p:cNvSpPr txBox="1"/>
              <p:nvPr/>
            </p:nvSpPr>
            <p:spPr>
              <a:xfrm>
                <a:off x="620353" y="3433270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T2 </a:t>
                </a:r>
                <a:r>
                  <a:rPr lang="es-EC" sz="1000" dirty="0" smtClean="0">
                    <a:solidFill>
                      <a:srgbClr val="000000"/>
                    </a:solidFill>
                    <a:ea typeface="Times New Roman"/>
                  </a:rPr>
                  <a:t>05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86" name="CuadroTexto 240"/>
              <p:cNvSpPr txBox="1"/>
              <p:nvPr/>
            </p:nvSpPr>
            <p:spPr>
              <a:xfrm>
                <a:off x="3855742" y="3412955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T2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05CPM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87" name="CuadroTexto 241"/>
              <p:cNvSpPr txBox="1"/>
              <p:nvPr/>
            </p:nvSpPr>
            <p:spPr>
              <a:xfrm>
                <a:off x="5446008" y="4667391"/>
                <a:ext cx="65722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T3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10CPM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88" name="CuadroTexto 242"/>
              <p:cNvSpPr txBox="1"/>
              <p:nvPr/>
            </p:nvSpPr>
            <p:spPr>
              <a:xfrm>
                <a:off x="7021744" y="4672569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T4 15CMP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89" name="CuadroTexto 243"/>
              <p:cNvSpPr txBox="1"/>
              <p:nvPr/>
            </p:nvSpPr>
            <p:spPr>
              <a:xfrm>
                <a:off x="2220439" y="3440462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T1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0" name="CuadroTexto 244"/>
              <p:cNvSpPr txBox="1"/>
              <p:nvPr/>
            </p:nvSpPr>
            <p:spPr>
              <a:xfrm>
                <a:off x="6153189" y="3415269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T4 15CPM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1" name="CuadroTexto 245"/>
              <p:cNvSpPr txBox="1"/>
              <p:nvPr/>
            </p:nvSpPr>
            <p:spPr>
              <a:xfrm>
                <a:off x="1348319" y="3430040"/>
                <a:ext cx="65722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T3 </a:t>
                </a:r>
                <a:r>
                  <a:rPr lang="es-EC" sz="1000" dirty="0">
                    <a:solidFill>
                      <a:srgbClr val="000000"/>
                    </a:solidFill>
                    <a:ea typeface="Times New Roman"/>
                  </a:rPr>
                  <a:t>1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2" name="CuadroTexto 246"/>
              <p:cNvSpPr txBox="1"/>
              <p:nvPr/>
            </p:nvSpPr>
            <p:spPr>
              <a:xfrm>
                <a:off x="4558372" y="3447395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T3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10CPM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3" name="CuadroTexto 247"/>
              <p:cNvSpPr txBox="1"/>
              <p:nvPr/>
            </p:nvSpPr>
            <p:spPr>
              <a:xfrm>
                <a:off x="2971359" y="3442624"/>
                <a:ext cx="65722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T4 15CPM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4" name="CuadroTexto 248"/>
              <p:cNvSpPr txBox="1"/>
              <p:nvPr/>
            </p:nvSpPr>
            <p:spPr>
              <a:xfrm>
                <a:off x="7791514" y="3430040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T2 10CPM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5" name="CuadroTexto 249"/>
              <p:cNvSpPr txBox="1"/>
              <p:nvPr/>
            </p:nvSpPr>
            <p:spPr>
              <a:xfrm>
                <a:off x="7030105" y="3434367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T1 </a:t>
                </a:r>
                <a:r>
                  <a:rPr lang="es-EC" sz="1000" dirty="0">
                    <a:solidFill>
                      <a:srgbClr val="000000"/>
                    </a:solidFill>
                    <a:ea typeface="Times New Roman"/>
                  </a:rPr>
                  <a:t>0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6" name="CuadroTexto 250"/>
              <p:cNvSpPr txBox="1"/>
              <p:nvPr/>
            </p:nvSpPr>
            <p:spPr>
              <a:xfrm>
                <a:off x="5435306" y="3436418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T1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7" name="CuadroTexto 251"/>
              <p:cNvSpPr txBox="1"/>
              <p:nvPr/>
            </p:nvSpPr>
            <p:spPr>
              <a:xfrm>
                <a:off x="629568" y="4687370"/>
                <a:ext cx="61214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T3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10CPM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8" name="CuadroTexto 252"/>
              <p:cNvSpPr txBox="1"/>
              <p:nvPr/>
            </p:nvSpPr>
            <p:spPr>
              <a:xfrm>
                <a:off x="4602566" y="4688822"/>
                <a:ext cx="61150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T1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99" name="CuadroTexto 253"/>
              <p:cNvSpPr txBox="1"/>
              <p:nvPr/>
            </p:nvSpPr>
            <p:spPr>
              <a:xfrm>
                <a:off x="3013918" y="4672279"/>
                <a:ext cx="65722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T3 10CPM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100" name="CuadroTexto 254"/>
              <p:cNvSpPr txBox="1"/>
              <p:nvPr/>
            </p:nvSpPr>
            <p:spPr>
              <a:xfrm>
                <a:off x="2253907" y="4688838"/>
                <a:ext cx="65722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T2 </a:t>
                </a:r>
                <a:r>
                  <a:rPr lang="es-EC" sz="1000" dirty="0" smtClean="0">
                    <a:solidFill>
                      <a:srgbClr val="000000"/>
                    </a:solidFill>
                    <a:ea typeface="Times New Roman"/>
                  </a:rPr>
                  <a:t>05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101" name="CuadroTexto 255"/>
              <p:cNvSpPr txBox="1"/>
              <p:nvPr/>
            </p:nvSpPr>
            <p:spPr>
              <a:xfrm>
                <a:off x="6235344" y="4658479"/>
                <a:ext cx="657225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T2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05CPM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102" name="CuadroTexto 256"/>
              <p:cNvSpPr txBox="1"/>
              <p:nvPr/>
            </p:nvSpPr>
            <p:spPr>
              <a:xfrm>
                <a:off x="3881792" y="4679438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T4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15CPM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103" name="CuadroTexto 257"/>
              <p:cNvSpPr txBox="1"/>
              <p:nvPr/>
            </p:nvSpPr>
            <p:spPr>
              <a:xfrm>
                <a:off x="7764218" y="4672279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T1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00CPM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sp>
            <p:nvSpPr>
              <p:cNvPr id="104" name="CuadroTexto 258"/>
              <p:cNvSpPr txBox="1"/>
              <p:nvPr/>
            </p:nvSpPr>
            <p:spPr>
              <a:xfrm>
                <a:off x="1406948" y="4673247"/>
                <a:ext cx="656590" cy="37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000" kern="1200" dirty="0">
                    <a:solidFill>
                      <a:srgbClr val="000000"/>
                    </a:solidFill>
                    <a:effectLst/>
                    <a:ea typeface="Times New Roman"/>
                  </a:rPr>
                  <a:t>T4 </a:t>
                </a:r>
                <a:r>
                  <a:rPr lang="es-EC" sz="1000" kern="1200" dirty="0" smtClean="0">
                    <a:solidFill>
                      <a:srgbClr val="000000"/>
                    </a:solidFill>
                    <a:effectLst/>
                    <a:ea typeface="Times New Roman"/>
                  </a:rPr>
                  <a:t>15CPM</a:t>
                </a:r>
                <a:endParaRPr lang="es-EC" sz="1200" dirty="0">
                  <a:effectLst/>
                  <a:ea typeface="Times New Roman"/>
                </a:endParaRPr>
              </a:p>
            </p:txBody>
          </p:sp>
          <p:cxnSp>
            <p:nvCxnSpPr>
              <p:cNvPr id="105" name="91 Conector recto de flecha"/>
              <p:cNvCxnSpPr/>
              <p:nvPr/>
            </p:nvCxnSpPr>
            <p:spPr>
              <a:xfrm flipH="1">
                <a:off x="308420" y="2444600"/>
                <a:ext cx="4083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CuadroTexto 263"/>
              <p:cNvSpPr txBox="1"/>
              <p:nvPr/>
            </p:nvSpPr>
            <p:spPr>
              <a:xfrm>
                <a:off x="0" y="1696262"/>
                <a:ext cx="349830" cy="152273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200" kern="1200">
                    <a:solidFill>
                      <a:srgbClr val="000000"/>
                    </a:solidFill>
                    <a:effectLst/>
                    <a:ea typeface="Times New Roman"/>
                  </a:rPr>
                  <a:t>Comedero</a:t>
                </a:r>
                <a:endParaRPr lang="es-EC" sz="1200">
                  <a:effectLst/>
                  <a:ea typeface="Times New Roman"/>
                </a:endParaRPr>
              </a:p>
            </p:txBody>
          </p:sp>
          <p:sp>
            <p:nvSpPr>
              <p:cNvPr id="107" name="CuadroTexto 264"/>
              <p:cNvSpPr txBox="1"/>
              <p:nvPr/>
            </p:nvSpPr>
            <p:spPr>
              <a:xfrm>
                <a:off x="19563" y="2686201"/>
                <a:ext cx="349830" cy="152273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200" kern="1200">
                    <a:solidFill>
                      <a:srgbClr val="000000"/>
                    </a:solidFill>
                    <a:effectLst/>
                    <a:ea typeface="Times New Roman"/>
                  </a:rPr>
                  <a:t>Bebedero</a:t>
                </a:r>
                <a:endParaRPr lang="es-EC" sz="1200">
                  <a:effectLst/>
                  <a:ea typeface="Times New Roman"/>
                </a:endParaRPr>
              </a:p>
            </p:txBody>
          </p:sp>
          <p:cxnSp>
            <p:nvCxnSpPr>
              <p:cNvPr id="108" name="94 Conector recto de flecha"/>
              <p:cNvCxnSpPr/>
              <p:nvPr/>
            </p:nvCxnSpPr>
            <p:spPr>
              <a:xfrm flipH="1">
                <a:off x="369332" y="3383026"/>
                <a:ext cx="4083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181 CuadroTexto"/>
            <p:cNvSpPr txBox="1"/>
            <p:nvPr/>
          </p:nvSpPr>
          <p:spPr>
            <a:xfrm>
              <a:off x="7851961" y="3063942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BLOQUE 1</a:t>
              </a:r>
              <a:endParaRPr lang="es-EC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182 CuadroTexto"/>
            <p:cNvSpPr txBox="1"/>
            <p:nvPr/>
          </p:nvSpPr>
          <p:spPr>
            <a:xfrm>
              <a:off x="4510280" y="3063941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BLOQUE 2</a:t>
              </a:r>
              <a:endParaRPr lang="es-EC" sz="1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184 CuadroTexto"/>
            <p:cNvSpPr txBox="1"/>
            <p:nvPr/>
          </p:nvSpPr>
          <p:spPr>
            <a:xfrm>
              <a:off x="2554236" y="-62578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BLOQUE 5</a:t>
              </a:r>
              <a:endParaRPr lang="es-EC" sz="16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185 CuadroTexto"/>
            <p:cNvSpPr txBox="1"/>
            <p:nvPr/>
          </p:nvSpPr>
          <p:spPr>
            <a:xfrm>
              <a:off x="6062207" y="-60093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3">
                      <a:lumMod val="50000"/>
                    </a:schemeClr>
                  </a:solidFill>
                  <a:cs typeface="Times New Roman" panose="02020603050405020304" pitchFamily="18" charset="0"/>
                </a:rPr>
                <a:t>BLOQUE 4</a:t>
              </a:r>
              <a:endParaRPr lang="es-EC" sz="16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186 CuadroTexto"/>
            <p:cNvSpPr txBox="1"/>
            <p:nvPr/>
          </p:nvSpPr>
          <p:spPr>
            <a:xfrm>
              <a:off x="1986381" y="3085370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BLOQUE 3</a:t>
              </a:r>
            </a:p>
          </p:txBody>
        </p:sp>
        <p:sp>
          <p:nvSpPr>
            <p:cNvPr id="11" name="187 CuadroTexto"/>
            <p:cNvSpPr txBox="1"/>
            <p:nvPr/>
          </p:nvSpPr>
          <p:spPr>
            <a:xfrm>
              <a:off x="7760777" y="6567015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rgbClr val="00B0F0"/>
                  </a:solidFill>
                  <a:cs typeface="Times New Roman" panose="02020603050405020304" pitchFamily="18" charset="0"/>
                </a:rPr>
                <a:t>BLOQUE 6</a:t>
              </a:r>
            </a:p>
          </p:txBody>
        </p:sp>
        <p:sp>
          <p:nvSpPr>
            <p:cNvPr id="12" name="188 CuadroTexto"/>
            <p:cNvSpPr txBox="1"/>
            <p:nvPr/>
          </p:nvSpPr>
          <p:spPr>
            <a:xfrm>
              <a:off x="4405570" y="6575957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rgbClr val="00B050"/>
                  </a:solidFill>
                  <a:cs typeface="Times New Roman" panose="02020603050405020304" pitchFamily="18" charset="0"/>
                </a:rPr>
                <a:t>BLOQUE 7</a:t>
              </a:r>
            </a:p>
          </p:txBody>
        </p:sp>
        <p:sp>
          <p:nvSpPr>
            <p:cNvPr id="13" name="189 CuadroTexto"/>
            <p:cNvSpPr txBox="1"/>
            <p:nvPr/>
          </p:nvSpPr>
          <p:spPr>
            <a:xfrm>
              <a:off x="2709794" y="3440210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BLOQUE 10</a:t>
              </a:r>
              <a:endParaRPr lang="es-EC" sz="16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190 CuadroTexto"/>
            <p:cNvSpPr txBox="1"/>
            <p:nvPr/>
          </p:nvSpPr>
          <p:spPr>
            <a:xfrm>
              <a:off x="6056243" y="3481765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BLOQUE 9</a:t>
              </a:r>
              <a:endParaRPr lang="es-EC" sz="1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192 CuadroTexto"/>
            <p:cNvSpPr txBox="1"/>
            <p:nvPr/>
          </p:nvSpPr>
          <p:spPr>
            <a:xfrm>
              <a:off x="1873448" y="6588906"/>
              <a:ext cx="2569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4">
                      <a:lumMod val="75000"/>
                    </a:schemeClr>
                  </a:solidFill>
                  <a:cs typeface="Times New Roman" panose="02020603050405020304" pitchFamily="18" charset="0"/>
                </a:rPr>
                <a:t>BLOQUE 8</a:t>
              </a:r>
              <a:endParaRPr lang="es-EC" sz="16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260170" y="0"/>
            <a:ext cx="6930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Toma de datos: Desempeño Productivo</a:t>
            </a:r>
            <a:endParaRPr lang="es-EC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3318" y="837830"/>
            <a:ext cx="5651501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2200" dirty="0" smtClean="0">
                <a:latin typeface="+mj-lt"/>
                <a:cs typeface="Times New Roman" panose="02020603050405020304" pitchFamily="18" charset="0"/>
              </a:rPr>
              <a:t>El alimento se pesó antes de ser suministrado y a su vez se pesó el alimento sobrante diario</a:t>
            </a:r>
            <a:endParaRPr lang="es-EC" sz="22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94231" y="793911"/>
            <a:ext cx="500115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2200" dirty="0" smtClean="0">
                <a:latin typeface="+mj-lt"/>
                <a:cs typeface="Times New Roman" panose="02020603050405020304" pitchFamily="18" charset="0"/>
              </a:rPr>
              <a:t>Lechones individualmente alimentados una vez por día (8:00 am) con agua a libre disposición</a:t>
            </a:r>
            <a:r>
              <a:rPr lang="es-EC" sz="22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s-EC" sz="2200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16601" y="4776771"/>
            <a:ext cx="584682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2200" dirty="0" smtClean="0">
                <a:latin typeface="+mj-lt"/>
                <a:cs typeface="Times New Roman" panose="02020603050405020304" pitchFamily="18" charset="0"/>
              </a:rPr>
              <a:t>Fueron pesados cada 7 </a:t>
            </a:r>
            <a:r>
              <a:rPr lang="es-EC" sz="2200" dirty="0" smtClean="0">
                <a:latin typeface="+mj-lt"/>
                <a:cs typeface="Times New Roman" panose="02020603050405020304" pitchFamily="18" charset="0"/>
              </a:rPr>
              <a:t>días </a:t>
            </a:r>
            <a:r>
              <a:rPr lang="es-ES_tradnl" sz="2200" dirty="0" smtClean="0">
                <a:latin typeface="+mj-lt"/>
                <a:cs typeface="Times New Roman" panose="02020603050405020304" pitchFamily="18" charset="0"/>
              </a:rPr>
              <a:t>a las 08:00 am, antes de suministrarles el alimento diario</a:t>
            </a:r>
            <a:endParaRPr lang="es-EC" sz="2200" dirty="0" smtClean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1250" t="11092" r="12917" b="11463"/>
          <a:stretch/>
        </p:blipFill>
        <p:spPr>
          <a:xfrm>
            <a:off x="7537770" y="1993530"/>
            <a:ext cx="4114071" cy="2362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35" y="1993530"/>
            <a:ext cx="3087565" cy="4116754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6083300" y="1333130"/>
            <a:ext cx="94245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9594805" y="4381130"/>
            <a:ext cx="1" cy="33057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219631" y="63388"/>
            <a:ext cx="8934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Valoración del status sanitario: Diarrea y neumonía</a:t>
            </a:r>
            <a:endParaRPr lang="es-EC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90903"/>
              </p:ext>
            </p:extLst>
          </p:nvPr>
        </p:nvGraphicFramePr>
        <p:xfrm>
          <a:off x="619760" y="861731"/>
          <a:ext cx="4955540" cy="2401911"/>
        </p:xfrm>
        <a:graphic>
          <a:graphicData uri="http://schemas.openxmlformats.org/drawingml/2006/table">
            <a:tbl>
              <a:tblPr firstRow="1" firstCol="1" bandRow="1"/>
              <a:tblGrid>
                <a:gridCol w="2477770"/>
                <a:gridCol w="2477770"/>
              </a:tblGrid>
              <a:tr h="415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PUNTUACIÓN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EQUIVALENCIA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Heces duras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5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Heces Blandas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Heces Pastosas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Heces Líquidas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Heces con Sangre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58929"/>
              </p:ext>
            </p:extLst>
          </p:nvPr>
        </p:nvGraphicFramePr>
        <p:xfrm>
          <a:off x="3213100" y="3530245"/>
          <a:ext cx="8293100" cy="23479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35906"/>
                <a:gridCol w="62571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PUNTUACIÓN</a:t>
                      </a:r>
                      <a:endParaRPr lang="es-EC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EQUIVALENCIA</a:t>
                      </a:r>
                      <a:endParaRPr lang="es-EC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Normal, no toser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Disnea leve y/o taquipnea cuando está estresada, toser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Disnea leve y / o taquipnea cuando está en reposo.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Disnea moderada y / o taquipnea cuando está estresada.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es-EC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Disnea moderada y / o taquipnea cuando está en reposo.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Disnea grave y / o taquipnea cuando está estresada.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Disnea grave y / o taquipnea cuando está en reposo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94600" y="861731"/>
            <a:ext cx="3340100" cy="2505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3125" t="12945" r="32604" b="12389"/>
          <a:stretch/>
        </p:blipFill>
        <p:spPr>
          <a:xfrm>
            <a:off x="619760" y="3397485"/>
            <a:ext cx="2133600" cy="26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5631" y="954098"/>
            <a:ext cx="2669491" cy="2107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recolectó las heces en bandejas antideslizantes de acero inoxidable durante el día 38 al 41 del experimento</a:t>
            </a:r>
            <a:endParaRPr lang="es-EC" dirty="0" smtClean="0"/>
          </a:p>
          <a:p>
            <a:pPr algn="just"/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3205531" y="954098"/>
            <a:ext cx="2669491" cy="2107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registró el peso total por día de las </a:t>
            </a:r>
            <a:r>
              <a:rPr lang="es-EC" smtClean="0">
                <a:ea typeface="Calibri" panose="020F0502020204030204" pitchFamily="34" charset="0"/>
                <a:cs typeface="Times New Roman" panose="02020603050405020304" pitchFamily="18" charset="0"/>
              </a:rPr>
              <a:t>excretas </a:t>
            </a:r>
            <a:r>
              <a:rPr lang="es-ES_tradnl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6258609" y="954098"/>
            <a:ext cx="2669491" cy="2107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 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identificó y se almacenó refrigeración una muestra significativa compuesta por la colección de los cuatro días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9268508" y="954098"/>
            <a:ext cx="2669491" cy="2107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Las muestras se descongelaron, se secó en un horno a 55 </a:t>
            </a:r>
            <a:r>
              <a:rPr lang="es-EC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ºC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durante 72 horas y se molió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-688358" y="-210730"/>
            <a:ext cx="8295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Digestibilidad del nitrógeno y azufre (heces) 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scontent.fuio1-1.fna.fbcdn.net/v/t1.15752-9/34411278_10209030072947338_2782148710472089600_n.jpg?_nc_cat=0&amp;_nc_eui2=AeF-RM9zeHY6tHEQYeWRP9v1TkDNmdp7pnGl6X4SNlCv1KtlZz0HmhE3FtYcOgApHXgq0_PumjsXnIyvr6Vzj50J5Owxga_buAJn8OueBfqNig&amp;oh=e1d17349da00ad03b371707e23a5229b&amp;oe=5BC01A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3" y="3159800"/>
            <a:ext cx="1625547" cy="29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content.fuio1-1.fna.fbcdn.net/v/t1.15752-9/34367950_10209030072347323_1582136931028828160_n.jpg?_nc_cat=0&amp;_nc_eui2=AeG8S41zgaKz6BtMUODhb46p9J5NJrnuN66_GwzZ6wB7slBo2ZBG2od7U-WzE3qZZQHIziO816y02j5P9RioyEowrst_3dkaGEyD8FLtbLMxlg&amp;oh=cd665d2af6bfc2dc62f72ae98ce0f4fe&amp;oe=5B853D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04" y="3159800"/>
            <a:ext cx="1625548" cy="29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content.fuio1-1.fna.fbcdn.net/v/t1.15752-9/34436316_10209030073547353_5306415227871428608_n.jpg?_nc_cat=0&amp;_nc_eui2=AeHRK3x8J44otj80fX9ifymvzMQcUYsse89bDgsJ8XURoKscI70cJQvdMndZXjcBhBGsoKW4LTK3TYSnBfbQGUEFF78t4f5ADwHKuSOpHOt7ow&amp;oh=9a3c216f27448d4c65c99bbe9c32b944&amp;oe=5BB7A7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99" y="3312200"/>
            <a:ext cx="4427617" cy="24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>
            <a:off x="2903222" y="2008013"/>
            <a:ext cx="24637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938522" y="2020713"/>
            <a:ext cx="24637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8996730" y="2009426"/>
            <a:ext cx="24637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2528172" y="4622815"/>
            <a:ext cx="906080" cy="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788713" y="4622814"/>
            <a:ext cx="906080" cy="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1831" y="1233498"/>
            <a:ext cx="2669491" cy="2107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colocó en envases plásticos 200 ml de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25% que permitió la no volatilización de la urea de la orina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81731" y="1233498"/>
            <a:ext cx="2669491" cy="2107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colectó la orina mediante bandejas antideslizantes de acero inoxidable que contaron con un desagüe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34809" y="1233498"/>
            <a:ext cx="2669491" cy="2107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peso y volumen total de la orina fue registrado diariamente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344708" y="1233498"/>
            <a:ext cx="2669491" cy="2107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identificó y se almacenó en refrigeración una muestra significativa compuesta por la colección de los cuatro días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979422" y="2287413"/>
            <a:ext cx="2463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6014722" y="2300113"/>
            <a:ext cx="2463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9072930" y="2288826"/>
            <a:ext cx="2463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-602273" y="-169946"/>
            <a:ext cx="8260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Digestibilidad del nitrógeno y azufre (orina)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b="37110"/>
          <a:stretch/>
        </p:blipFill>
        <p:spPr>
          <a:xfrm>
            <a:off x="9319308" y="3432308"/>
            <a:ext cx="2585670" cy="2440899"/>
          </a:xfrm>
          <a:prstGeom prst="rect">
            <a:avLst/>
          </a:prstGeom>
        </p:spPr>
      </p:pic>
      <p:pic>
        <p:nvPicPr>
          <p:cNvPr id="11" name="Picture 8" descr="https://scontent.fuio1-1.fna.fbcdn.net/v/t1.15752-9/34368217_10209030074907387_6472510818809282560_n.jpg?_nc_cat=0&amp;_nc_eui2=AeGb-tfRzzi44LLvfL16fgFdFXkJfWdQS_xdKAd6LfQ8ExcNDBV4IxL_ngspgIE73oYPqwbE7x3myEPMPRNFB8XJM9e1np5aDmhjAJTnJU9Aog&amp;oh=7ec6b5d904163427eaa28066c570ee58&amp;oe=5B7D32A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r="13763" b="32962"/>
          <a:stretch/>
        </p:blipFill>
        <p:spPr bwMode="auto">
          <a:xfrm>
            <a:off x="127310" y="3432308"/>
            <a:ext cx="4566605" cy="25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23" y="3432308"/>
            <a:ext cx="3995377" cy="224933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4706978" y="4686625"/>
            <a:ext cx="2463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9046078" y="4786773"/>
            <a:ext cx="2463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26061" y="-241475"/>
            <a:ext cx="6487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Digestibilidad del nitrógeno y azufre </a:t>
            </a:r>
            <a:endParaRPr lang="es-EC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9131" y="1131898"/>
            <a:ext cx="2669491" cy="2107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 smtClean="0">
                <a:cs typeface="Times New Roman" panose="02020603050405020304" pitchFamily="18" charset="0"/>
              </a:rPr>
              <a:t>En papel de estaño se colocó 10 mg de las excretas secas y molidas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94909" y="1131898"/>
            <a:ext cx="2669491" cy="2107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colocó 0,1mg de óxido de wolframio y se empleó una prensa de mano para eliminar el aire de la muestra</a:t>
            </a:r>
            <a:endParaRPr lang="es-EC" dirty="0" smtClean="0"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46209" y="1131898"/>
            <a:ext cx="2669491" cy="2107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cs typeface="Arial" panose="020B0604020202020204" pitchFamily="34" charset="0"/>
              </a:rPr>
              <a:t> </a:t>
            </a:r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introdujo en el software del equipo, los datos correspondientes a cada muestra</a:t>
            </a:r>
            <a:endParaRPr lang="es-EC" dirty="0" smtClean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258822" y="2174526"/>
            <a:ext cx="8051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513322" y="2174526"/>
            <a:ext cx="8051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3" name="Picture 8" descr="https://scontent.fuio1-1.fna.fbcdn.net/v/t1.15752-9/34393580_10209031410580778_664347714598731776_n.jpg?_nc_cat=0&amp;_nc_eui2=AeGm2u_WSBu8CXHeQELhaExxsCdBatIBRzbftBU6RrED0-lUf_dOPbBTZM6B6N6xF2otDDy9UFFbJ7Nb2m3KXWORdwVtDAjN9NkT-cmK_m33zQ&amp;oh=559a7a3246ded44398cec782ff720311&amp;oe=5BB9E0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6" y="3352800"/>
            <a:ext cx="1517839" cy="274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.fuio1-1.fna.fbcdn.net/v/t1.15752-9/34380978_10209031313538352_6189273492463026176_n.jpg?_nc_cat=0&amp;_nc_eui2=AeHhYORR7Ox-23Cdyl2NfQ24TmsKajuOXSjqe1c7V4H3HLR8LEu7soI8NJklVsA4w4sEctQYXbRqdEKeRuDmGTYQLepsamM2ZQJfcTCoG4cU4w&amp;oh=cc7a47bf2e81c2b6a6667b337951fcc4&amp;oe=5BBA74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04" y="3352800"/>
            <a:ext cx="1580265" cy="28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content.fuio1-1.fna.fbcdn.net/v/t1.15752-9/34386282_10209031313298346_3248448254622302208_n.jpg?_nc_cat=0&amp;_nc_eui2=AeH-Rz4iCNQ9zlGwURWwmRjLODdnB9oan12DH9GLIV1lN9kzBuCiYWUQ2q9BxHaoLDTBb14RIGcRhdxWlT002lbXV6Wp7701FWNbeSO9X61j2w&amp;oh=d5aea23bca51ac9e38d8ddc1c93d1ed2&amp;oe=5B7DF0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54" y="3352800"/>
            <a:ext cx="1580265" cy="28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de flecha 15"/>
          <p:cNvCxnSpPr/>
          <p:nvPr/>
        </p:nvCxnSpPr>
        <p:spPr>
          <a:xfrm>
            <a:off x="2631444" y="4587526"/>
            <a:ext cx="8051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7" name="Picture 6" descr="https://scontent.fuio1-1.fna.fbcdn.net/v/t1.15752-9/34385669_10209031313378348_1432208964279336960_n.jpg?_nc_cat=0&amp;_nc_eui2=AeEbyLmy6fWbY3DytLsoDUutIclycNav1NbTkh1C84PC56eM3l5JHn3oJFJ0ci0qMqE4ndJpXEioO3tzM0gYbM03vGB5Heg-Wo4rAMA-RIydQg&amp;oh=3809c41a57b22a096c0f54a4bf74220d&amp;oe=5BBE61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09" y="3352800"/>
            <a:ext cx="1418688" cy="25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>
            <a:off x="7675931" y="4587526"/>
            <a:ext cx="8051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Rectángulo 18"/>
          <p:cNvSpPr/>
          <p:nvPr/>
        </p:nvSpPr>
        <p:spPr>
          <a:xfrm>
            <a:off x="4824568" y="65072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cap="all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muestras de heces</a:t>
            </a:r>
            <a:endParaRPr lang="es-EC" dirty="0"/>
          </a:p>
        </p:txBody>
      </p:sp>
      <p:pic>
        <p:nvPicPr>
          <p:cNvPr id="20" name="Picture 4" descr="https://scontent.fuio1-1.fna.fbcdn.net/v/t1.15752-9/34396836_10209031313618354_5445860858783596544_n.jpg?_nc_cat=0&amp;_nc_eui2=AeFULWY98OrqQtfTon14agHQV-0Iogp4RePSqj-bNpvYOi6v_cka6l_yBfkdsqAjblz5aoN7OeA0jR-Pzj6DnK1KUhBElqIbF6WpKyX31n012A&amp;oh=a072eaa865a8629f64d222d0fce41754&amp;oe=5B83FE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097" y="4040686"/>
            <a:ext cx="1943411" cy="10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de flecha 20"/>
          <p:cNvCxnSpPr/>
          <p:nvPr/>
        </p:nvCxnSpPr>
        <p:spPr>
          <a:xfrm flipV="1">
            <a:off x="5613501" y="4637649"/>
            <a:ext cx="223469" cy="2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2438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37768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>
                <a:solidFill>
                  <a:srgbClr val="000000"/>
                </a:solidFill>
              </a:rPr>
              <a:t>INTRODUCCIÓN</a:t>
            </a:r>
            <a:endParaRPr lang="es-EC" kern="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8554674"/>
              </p:ext>
            </p:extLst>
          </p:nvPr>
        </p:nvGraphicFramePr>
        <p:xfrm>
          <a:off x="-478775" y="275746"/>
          <a:ext cx="11764942" cy="566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scontent.fuio1-1.fna.fbcdn.net/v/t1.15752-9/34202954_10209027281717559_4028791778776711168_n.jpg?_nc_cat=0&amp;_nc_eui2=AeHSx5EIBXm431qlMs9SHzfDJaKGR9R9SFMGIXR0gYyEEZxH7Ox9talIWaRWDa8AagmboGc77DXAi5yUBsl1BtYdKxhsM_pD29S1_3TI-diEBw&amp;oh=6dabcfbd5238140f794725a88162d133&amp;oe=5BC210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7" y="4066095"/>
            <a:ext cx="3560742" cy="20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26061" y="-241475"/>
            <a:ext cx="6487673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Digestibilidad del nitrógeno y azufre </a:t>
            </a:r>
            <a:endParaRPr lang="es-EC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05969" y="931154"/>
            <a:ext cx="2669491" cy="21078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capsulas de estaño se colocó 10 mg de orina con una micropipeta </a:t>
            </a:r>
            <a:endParaRPr lang="es-EC" dirty="0" smtClean="0"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95309" y="1020054"/>
            <a:ext cx="2669491" cy="21078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introdujo en el software del equipo, los datos correspondientes a cada muestra</a:t>
            </a:r>
            <a:endParaRPr lang="es-EC" dirty="0" smtClean="0"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645273" y="2103608"/>
            <a:ext cx="80517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450451" y="4604524"/>
            <a:ext cx="80517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Rectángulo 18"/>
          <p:cNvSpPr/>
          <p:nvPr/>
        </p:nvSpPr>
        <p:spPr>
          <a:xfrm>
            <a:off x="4824568" y="650722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cap="all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muestras de orina</a:t>
            </a:r>
            <a:endParaRPr lang="es-EC" dirty="0"/>
          </a:p>
        </p:txBody>
      </p:sp>
      <p:pic>
        <p:nvPicPr>
          <p:cNvPr id="21" name="Picture 6" descr="https://scontent.fuio1-1.fna.fbcdn.net/v/t1.15752-9/34583142_10209031505583153_9101059859415040000_n.jpg?_nc_cat=0&amp;_nc_eui2=AeFm94vo6yfp3ezIfsECLzw76at8MfywX-e8fQLYCw5pFruCPu_ofSTf10HXZE75l6YMYyBy5u2kknMTn8HLe1eytYqQAQPZwgahhQZ4cKt8JQ&amp;oh=0d6018a5538730a84e3c1020ca2cf9f4&amp;oe=5B7809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" y="3219059"/>
            <a:ext cx="1567277" cy="28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content.fuio1-1.fna.fbcdn.net/v/t1.15752-9/34419229_10209031410260770_6842925364105183232_n.jpg?_nc_cat=0&amp;_nc_eui2=AeFFJJdFFTtWU72cTzlXcaAQv1zu8fLc1zzcjGB6jbliBklsYCwILfV8lkVHRPzkxtYqKNPkbvdQ9V5PljpN9rCPK-y99EQsO1ey6ikpiOWfOQ&amp;oh=46bd6960da4dcb1153333eca1765886f&amp;oe=5BB915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49" y="3228483"/>
            <a:ext cx="1562074" cy="28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scontent.fuio1-1.fna.fbcdn.net/v/t1.15752-9/34419164_10209031410500776_4123714421488877568_n.jpg?_nc_cat=0&amp;_nc_eui2=AeF8gURV1LNKBx_p82XJ4TqTdg0CW5WrX_3iXPmH7bk5HSW7enDwCzANbCZuBbmKo1X6_qdCZ2AU5BUa3mMPb3LOt35wLC6DFpQRErh8Q-himg&amp;oh=b0a7dde2ecf7e0c43811bc1ffc028d2a&amp;oe=5B7651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73" y="3228483"/>
            <a:ext cx="1598620" cy="28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de flecha 25"/>
          <p:cNvCxnSpPr/>
          <p:nvPr/>
        </p:nvCxnSpPr>
        <p:spPr>
          <a:xfrm>
            <a:off x="2088026" y="4617224"/>
            <a:ext cx="305949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4108658" y="4624348"/>
            <a:ext cx="305949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scontent.fuio1-1.fna.fbcdn.net/v/t1.15752-9/35051320_10209066428456203_7106845035655593984_n.jpg?_nc_cat=0&amp;_nc_eui2=AeHVg_OJECvpTNhjCAqFvHZvTN_6eaKUJw0QQZDpMJTp2Dpur0lJO0Mg_HK9lmyHkkcVSwoXf-etWiIUIL1V64HEvqk0grvGJLOiKVCkfLd4qA&amp;oh=0f5ca804cbfe5025d94d9ee77d169e51&amp;oe=5BA7240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51" y="3216784"/>
            <a:ext cx="2509335" cy="14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uio1-1.fna.fbcdn.net/v/t1.15752-9/35065933_10209066429896239_1404187231840632832_n.jpg?_nc_cat=0&amp;_nc_eui2=AeETIvtQXtuSwl2oolMZ_PVeBpfXy3BUBMD9vJtLrx9dhRCYSafdWEPkPYyYY_4aNBYlxzp1nXV5hTwKePAjlHpuDSPNn1qFLFiG3boP_caMTQ&amp;oh=000fcef9e352db423f7f607b82e4bb63&amp;oe=5B7941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82" y="4668024"/>
            <a:ext cx="2457701" cy="13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393009" y="127724"/>
            <a:ext cx="5847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0"/>
              </a:spcAft>
            </a:pPr>
            <a:r>
              <a:rPr lang="es-EC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Parámetros hematológicos </a:t>
            </a:r>
            <a:endParaRPr lang="es-EC" sz="22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31825" y="782548"/>
            <a:ext cx="2501525" cy="1789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Se </a:t>
            </a:r>
            <a:r>
              <a:rPr lang="es-EC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realizó la valoración del porcentaje de hematocrito mediante la centrifugación de los tubos con EDTA 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8706" y="794586"/>
            <a:ext cx="2416628" cy="1789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e </a:t>
            </a:r>
            <a:r>
              <a:rPr lang="es-EC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tomó una muestra de 10ml de 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sangre, se </a:t>
            </a:r>
            <a:r>
              <a:rPr lang="es-EC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dividió 3ml en un 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tubo EDTA, 3ml con </a:t>
            </a:r>
            <a:r>
              <a:rPr lang="es-EC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citrato y 6ml en tubos sin 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anticoagulante. 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60802" y="782547"/>
            <a:ext cx="2416628" cy="1789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Los tubos con citrato y sin anticoagulante se centrifugaron para la extracción de suero y </a:t>
            </a:r>
            <a:r>
              <a:rPr lang="es-EC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plasma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92008" y="780299"/>
            <a:ext cx="3138531" cy="1777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ea typeface="Calibri" panose="020F0502020204030204" pitchFamily="34" charset="0"/>
              </a:rPr>
              <a:t>En un refractómetro se </a:t>
            </a:r>
            <a:r>
              <a:rPr lang="es-EC" dirty="0" smtClean="0">
                <a:solidFill>
                  <a:schemeClr val="tx1"/>
                </a:solidFill>
                <a:ea typeface="Calibri" panose="020F0502020204030204" pitchFamily="34" charset="0"/>
              </a:rPr>
              <a:t>midió las  </a:t>
            </a:r>
            <a:r>
              <a:rPr lang="es-EC" dirty="0">
                <a:solidFill>
                  <a:schemeClr val="tx1"/>
                </a:solidFill>
                <a:ea typeface="Calibri" panose="020F0502020204030204" pitchFamily="34" charset="0"/>
              </a:rPr>
              <a:t>proteínas totales en el </a:t>
            </a:r>
            <a:r>
              <a:rPr lang="es-EC" dirty="0" smtClean="0">
                <a:solidFill>
                  <a:schemeClr val="tx1"/>
                </a:solidFill>
                <a:ea typeface="Calibri" panose="020F0502020204030204" pitchFamily="34" charset="0"/>
              </a:rPr>
              <a:t>suero, el </a:t>
            </a:r>
            <a:r>
              <a:rPr lang="es-EC" dirty="0">
                <a:solidFill>
                  <a:schemeClr val="tx1"/>
                </a:solidFill>
                <a:ea typeface="Calibri" panose="020F0502020204030204" pitchFamily="34" charset="0"/>
              </a:rPr>
              <a:t>suero y plasma </a:t>
            </a:r>
            <a:r>
              <a:rPr lang="es-EC" dirty="0" smtClean="0">
                <a:solidFill>
                  <a:schemeClr val="tx1"/>
                </a:solidFill>
                <a:ea typeface="Calibri" panose="020F0502020204030204" pitchFamily="34" charset="0"/>
              </a:rPr>
              <a:t>fue </a:t>
            </a:r>
            <a:r>
              <a:rPr lang="es-EC" dirty="0">
                <a:solidFill>
                  <a:schemeClr val="tx1"/>
                </a:solidFill>
                <a:ea typeface="Calibri" panose="020F0502020204030204" pitchFamily="34" charset="0"/>
              </a:rPr>
              <a:t>almacenado e identificado en microviales y </a:t>
            </a:r>
            <a:r>
              <a:rPr lang="es-EC" dirty="0" smtClean="0">
                <a:solidFill>
                  <a:schemeClr val="tx1"/>
                </a:solidFill>
                <a:ea typeface="Calibri" panose="020F0502020204030204" pitchFamily="34" charset="0"/>
              </a:rPr>
              <a:t>congelado </a:t>
            </a:r>
            <a:r>
              <a:rPr lang="es-EC" dirty="0">
                <a:solidFill>
                  <a:schemeClr val="tx1"/>
                </a:solidFill>
                <a:ea typeface="Calibri" panose="020F0502020204030204" pitchFamily="34" charset="0"/>
              </a:rPr>
              <a:t>a -</a:t>
            </a:r>
            <a:r>
              <a:rPr lang="es-EC" dirty="0" smtClean="0">
                <a:solidFill>
                  <a:schemeClr val="tx1"/>
                </a:solidFill>
                <a:ea typeface="Calibri" panose="020F0502020204030204" pitchFamily="34" charset="0"/>
              </a:rPr>
              <a:t>2°C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2" name="Picture 2" descr="https://scontent.fuio1-1.fna.fbcdn.net/v/t1.15752-9/34481820_10209033446871684_969758556934897664_n.jpg?_nc_cat=0&amp;_nc_eui2=AeE0xyyolQJ1bZT8cmnr1hl-ZBywJDLFYYv0jROpvWiDThcgUC0kwRWsuMa3PSAhBVYGnwZAanLy19o9v6TEzAhbhk4ratC4JQC0tJ1oYDTpdw&amp;oh=1c315b60e6aaa74d13573e4791a12366&amp;oe=5BC1C78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35543" r="12434" b="16306"/>
          <a:stretch/>
        </p:blipFill>
        <p:spPr bwMode="auto">
          <a:xfrm rot="5400000">
            <a:off x="2303439" y="3777476"/>
            <a:ext cx="3514012" cy="12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.fuio1-1.fna.fbcdn.net/v/t1.15752-9/34409851_10209033455551901_298735969236942848_n.jpg?_nc_cat=0&amp;_nc_eui2=AeH31uNrCSVnoz_XQT5mTDtbKLmIorUB-h4DFAa-WyLxyklt0ZBaVIVnSai8f9emDCmsRAKl7EonR84e_UoYlLIt3FaLTpvd2-BqPNxML1e6xQ&amp;oh=185ac3205e40a364ffde74746d506e72&amp;oe=5BB8C0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11881" r="19728" b="14883"/>
          <a:stretch/>
        </p:blipFill>
        <p:spPr bwMode="auto">
          <a:xfrm>
            <a:off x="663466" y="2699445"/>
            <a:ext cx="1447107" cy="34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content.fuio1-1.fna.fbcdn.net/v/t1.15752-9/34564330_10209033454591877_2933111545296584704_n.jpg?_nc_cat=0&amp;_nc_eui2=AeEFRVVUYFv-8rQ19r3uUTnH4kiziNVNRIrJ16OYQkwVElOxiIp_IixOxMrIBQehw9xz_hRiDPbELaSc0OaK6AgFRP0hb0SlpJoY-CentwLb7A&amp;oh=0463d1dae66c954d65961ae216bdadc7&amp;oe=5BC2C6A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31" y="2751778"/>
            <a:ext cx="1502592" cy="27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.fuio1-1.fna.fbcdn.net/v/t1.15752-9/35102464_10209069210925763_1787678148666589184_n.jpg?_nc_cat=0&amp;_nc_eui2=AeHi37GJe8xyDi7ffLjwLcS9EoJKQ1EK5PpBxdRfXmCO4NCMRkaylqOslW6oaaSz8XwI2Oyr9bC2S07x6LuxIr37i2JqTuSOKRYPbkH2R0dsgg&amp;oh=726b54fca422fba38b1d8707b9de3970&amp;oe=5BB35BD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27934" b="6094"/>
          <a:stretch/>
        </p:blipFill>
        <p:spPr bwMode="auto">
          <a:xfrm>
            <a:off x="5564225" y="2857646"/>
            <a:ext cx="2441722" cy="26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uio1-1.fna.fbcdn.net/v/t1.15752-9/35237598_10209069217725933_6594510902450454528_n.jpg?_nc_cat=0&amp;_nc_eui2=AeG5wDgnVTULePVdRzhEiV_madObrhYcvNBSQPJDAr-fGx0XG3OwoNx6w9jtEU8N6M2-qIOX0GyHATZK4Zjsts5lW_RJpATEdBvfAzoxJr8Eaw&amp;oh=f47da499c7348a1dec180b2d3dd5b2c7&amp;oe=5B7B41B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9433" r="7012" b="26567"/>
          <a:stretch/>
        </p:blipFill>
        <p:spPr bwMode="auto">
          <a:xfrm>
            <a:off x="10093778" y="2751778"/>
            <a:ext cx="1982618" cy="24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 flipV="1">
            <a:off x="2660649" y="1689390"/>
            <a:ext cx="369935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662108" y="1689388"/>
            <a:ext cx="369935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8477430" y="1669183"/>
            <a:ext cx="369935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2299063" y="4426217"/>
            <a:ext cx="100584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885509" y="4411062"/>
            <a:ext cx="564961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8045136" y="4411062"/>
            <a:ext cx="315093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859246" y="125912"/>
            <a:ext cx="349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Masa Visceral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75227" y="780299"/>
            <a:ext cx="2501525" cy="1949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sumergió al animal con intervalos de 30 segundos en agua con una temperatura de 100 °C hasta que las cerdas sean de fácil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desprendimiento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8706" y="794586"/>
            <a:ext cx="2416628" cy="1789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Fueron sacrificados </a:t>
            </a:r>
            <a:r>
              <a:rPr lang="es-ES_tradn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mediante un </a:t>
            </a:r>
            <a:r>
              <a:rPr lang="es-ES_tradnl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estoque </a:t>
            </a:r>
            <a:r>
              <a:rPr lang="es-ES_tradnl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 corazón 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60802" y="780299"/>
            <a:ext cx="2416628" cy="1935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introdujo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animal en una peladora industrial por 45 segundos, con un lanza llama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eliminó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cerdas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restante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892008" y="780299"/>
            <a:ext cx="3138531" cy="1949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realizó un corte transversal en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cuello, un segundo corte se lo realizó por la línea ALBA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lechón, se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separó todo el paquete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visceral, posteriormente se peso los órganos.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660649" y="1689390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5662108" y="1689388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8477430" y="1669183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13" name="Picture 6" descr="https://scontent.fuio1-1.fna.fbcdn.net/v/t1.15752-9/34453397_10209033598835483_6382742991550808064_n.jpg?_nc_cat=0&amp;_nc_eui2=AeFkpvWnVJjLpMJTm1lsk5ld48ROs4PzWvu4vPin5i3SdBlSVx5n0f8mXUK3xJwkrKWC188zlOlspvP7amemqj61diI_C9MMO2N_ykbbvEYJWQ&amp;oh=8bcf6bff5be86b070b4e01c5ab0e3c86&amp;oe=5BBE7E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67" y="2834640"/>
            <a:ext cx="1801091" cy="32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.fuio1-1.fna.fbcdn.net/v/t1.15752-9/34508520_10209033594675379_7781072639618973696_n.jpg?_nc_cat=0&amp;_nc_eui2=AeFO6kg8hIhPgFGf31AxR2vrbIN9vbcKfWt0WrF0xngDm8GpTOvTtnqMbm9rkxTVP1bDGqfFn-oe4MUtB5QcDAHQJTLSWAVGMnlfKguJayd92g&amp;oh=60d3669c39009e057473ea91d5440f3a&amp;oe=5BB510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59" y="2834640"/>
            <a:ext cx="2397302" cy="13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content.fuio1-1.fna.fbcdn.net/v/t1.15752-9/35079442_10209069372169794_7028632427064983552_n.jpg?_nc_cat=0&amp;_nc_eui2=AeERwT_miPye0yAgB4--zfC7mj1pPNYqqurkeMLfCFU5_hg88MV3-atWfaj-FrDCUnzosiOQoy1BNTH_6H3W0Gq9qwI_rtqEUBjd55JcLHkC6w&amp;oh=2dc2354a700180b1ac68012ebb2b5e6e&amp;oe=5B7A2B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r="17007" b="12127"/>
          <a:stretch/>
        </p:blipFill>
        <p:spPr bwMode="auto">
          <a:xfrm>
            <a:off x="178706" y="2977089"/>
            <a:ext cx="2882106" cy="28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uio1-1.fna.fbcdn.net/v/t1.15752-9/35077497_10209069373089817_3039105552840916992_n.jpg?_nc_cat=0&amp;_nc_eui2=AeFdkGQpXc4JvRRXkzgh-gbTDhhxGy_fYbdQV6HIky583sM2U1Aq-xZpXvtN63ZZc8bE8LUZm06cfv6BbBRfFpETZQmULlSJGt3UFcklWDBv8w&amp;oh=83b309a97a57589daaeb9096650c502b&amp;oe=5BB6AD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r="501" b="16536"/>
          <a:stretch/>
        </p:blipFill>
        <p:spPr bwMode="auto">
          <a:xfrm>
            <a:off x="9289236" y="4285045"/>
            <a:ext cx="2662148" cy="15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fuio1-1.fna.fbcdn.net/v/t1.15752-9/35082702_10209069370049741_6690313553896800256_n.jpg?_nc_cat=0&amp;_nc_eui2=AeHBqeugPi5Odq56_OnS2E60aGQGUCtqmoFOgHVwdUe9zEanLf-kIyPh7Qj0P-IPmuOIWnuF5NV_sMubPGpprmnYPb9cHcqVS8AfpQya4RkdbQ&amp;oh=65d04183233fa05f04773d575f127e66&amp;oe=5BB03F8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93" y="3405169"/>
            <a:ext cx="3128445" cy="17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 flipV="1">
            <a:off x="3109170" y="4355091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5317495" y="4401561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8931236" y="4076289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3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54844" y="136478"/>
            <a:ext cx="54045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Aft>
                <a:spcPts val="0"/>
              </a:spcAft>
            </a:pPr>
            <a:r>
              <a:rPr lang="es-EC" sz="2200" b="1" dirty="0" err="1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Morfometría</a:t>
            </a:r>
            <a:r>
              <a:rPr lang="es-EC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intestinal </a:t>
            </a:r>
            <a:endParaRPr lang="es-EC" sz="22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75227" y="780299"/>
            <a:ext cx="2501525" cy="1758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segundo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30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cm del final del intestino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referente al ilium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el tercero a 100 cm del final del intestino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referente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 yeyuno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9378" y="780299"/>
            <a:ext cx="2416628" cy="1758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realizó 3 cortes en el intestino delgado, el primero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30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cm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inicio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intestino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referente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la parte del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duodeno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76670" y="786137"/>
            <a:ext cx="3319087" cy="17523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cortó 2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cm de cada porción, se limpió con suero fisiológico frio y se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almacenó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envases con formalina al 10%  a condiciones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ambientales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871809" y="780298"/>
            <a:ext cx="2026728" cy="1758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midió la longitud, el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ancho y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profundidad de la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cripta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de la vellosidad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un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microscopio</a:t>
            </a:r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660649" y="1689390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5662108" y="1689388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9453400" y="1689388"/>
            <a:ext cx="369935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0" name="Picture 2" descr="https://scontent.fuio1-1.fna.fbcdn.net/v/t1.15752-9/34593407_10209035700568025_2194545876699971584_n.jpg?_nc_cat=0&amp;_nc_eui2=AeEOY3lfHOK1voO-u-x6wYfeS85wL8BAq3HdmItr88AeLohaSKwLh8-ofi0vSigLw_2QTepvt_S_2FuANfv8FKY-bb48Ij6Z0DAOxMY803y_sg&amp;oh=94aa06fff4816a296bf7ef848ac2fa8e&amp;oe=5B7EA34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7" b="35152"/>
          <a:stretch/>
        </p:blipFill>
        <p:spPr bwMode="auto">
          <a:xfrm>
            <a:off x="2666553" y="2988836"/>
            <a:ext cx="3228082" cy="22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content.fuio1-1.fna.fbcdn.net/v/t1.15752-9/34455619_10209035699167990_529363197497442304_n.jpg?_nc_cat=0&amp;_nc_eui2=AeEVQ3Ejfk6tbx9Z69zYR5RPGgjRz3wS5R7fjpNVeIq1DNyhj7SOgsTXs25m6f4GfaCelFOMeDSRQXH5LXHXwgNSJsjmzFtYfGnSeDhM-ZA4zg&amp;oh=244bcc908b44eada9f3d23305e5071bb&amp;oe=5BC004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0" y="2629650"/>
            <a:ext cx="1948393" cy="35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content.fuio1-1.fna.fbcdn.net/v/t1.15752-9/34455640_10209037149924258_5079025180886433792_n.jpg?_nc_cat=0&amp;oh=190128ff11a492a5696872bc0dfd1377&amp;oe=5B80C15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0" b="32949"/>
          <a:stretch/>
        </p:blipFill>
        <p:spPr bwMode="auto">
          <a:xfrm>
            <a:off x="9247573" y="2538483"/>
            <a:ext cx="2916987" cy="341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content.fuio1-1.fna.fbcdn.net/v/t1.15752-9/35076603_10209069512053291_2032592259219718144_n.jpg?_nc_cat=0&amp;_nc_eui2=AeGsWDta1QGElwCpIfDks1kPurWWZheMjN9ZkTANTEtoveKpx5RgIC-Dy4naZSPp7CQyYKXzo7vlm7hymL4mNDJhOVsoTfV2y0z6lEa7sPWdHQ&amp;oh=abcd5848ee5fdf07bb82ba8f34bada2f&amp;oe=5BA8CE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15566" r="8509" b="34836"/>
          <a:stretch/>
        </p:blipFill>
        <p:spPr bwMode="auto">
          <a:xfrm>
            <a:off x="6201967" y="2757350"/>
            <a:ext cx="2903566" cy="29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/>
          <p:cNvCxnSpPr/>
          <p:nvPr/>
        </p:nvCxnSpPr>
        <p:spPr>
          <a:xfrm>
            <a:off x="2359221" y="4217409"/>
            <a:ext cx="2840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890590" y="4217409"/>
            <a:ext cx="2840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9105533" y="4192639"/>
            <a:ext cx="2840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9083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0915" y="751837"/>
            <a:ext cx="113937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Diseño de bloques completamente al azar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C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datos fueron analizados utilizando el procedimiento mixto de SAS versión 9.1</a:t>
            </a:r>
            <a:r>
              <a:rPr lang="es-EC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Respuestas </a:t>
            </a:r>
            <a:r>
              <a:rPr lang="es-EC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fueron declaradas significativas cuando P &lt; </a:t>
            </a:r>
            <a:r>
              <a:rPr lang="es-EC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0,05</a:t>
            </a: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200" dirty="0">
                <a:ea typeface="Calibri" panose="020F0502020204030204" pitchFamily="34" charset="0"/>
                <a:cs typeface="Times New Roman" panose="02020603050405020304" pitchFamily="18" charset="0"/>
              </a:rPr>
              <a:t>Respuestas fueron </a:t>
            </a:r>
            <a:r>
              <a:rPr lang="es-EC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declarada</a:t>
            </a:r>
            <a:r>
              <a:rPr lang="es-EC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C" sz="22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endencia </a:t>
            </a:r>
            <a:r>
              <a:rPr lang="es-EC" sz="2400" dirty="0" smtClean="0"/>
              <a:t> 0,05 </a:t>
            </a:r>
            <a:r>
              <a:rPr lang="es-EC" sz="2400" dirty="0"/>
              <a:t>&gt; P &lt; </a:t>
            </a:r>
            <a:r>
              <a:rPr lang="es-EC" sz="2400" dirty="0" smtClean="0"/>
              <a:t>0,1</a:t>
            </a:r>
            <a:endParaRPr lang="es-EC" sz="2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200" dirty="0">
                <a:latin typeface="+mj-lt"/>
                <a:cs typeface="Times New Roman" panose="02020603050405020304" pitchFamily="18" charset="0"/>
              </a:rPr>
              <a:t>Las medias fueron separadas usando regresiones </a:t>
            </a:r>
            <a:r>
              <a:rPr lang="es-EC" sz="2200" dirty="0" err="1">
                <a:latin typeface="+mj-lt"/>
                <a:cs typeface="Times New Roman" panose="02020603050405020304" pitchFamily="18" charset="0"/>
              </a:rPr>
              <a:t>polinomiales</a:t>
            </a:r>
            <a:r>
              <a:rPr lang="es-EC" sz="2200" dirty="0">
                <a:latin typeface="+mj-lt"/>
                <a:cs typeface="Times New Roman" panose="02020603050405020304" pitchFamily="18" charset="0"/>
              </a:rPr>
              <a:t> (lineal, cuadrático y cúbico)</a:t>
            </a:r>
            <a:endParaRPr lang="es-EC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46831" y="-112515"/>
            <a:ext cx="4615046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26920" indent="-228600" algn="ctr">
              <a:lnSpc>
                <a:spcPct val="200000"/>
              </a:lnSpc>
              <a:spcAft>
                <a:spcPts val="0"/>
              </a:spcAft>
            </a:pPr>
            <a:r>
              <a:rPr lang="es-EC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datos </a:t>
            </a:r>
            <a:endParaRPr lang="es-EC" sz="2400" b="1" u="sng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51" y="998814"/>
            <a:ext cx="8559800" cy="481714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43807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RESULTADOS  Y  DISCUSIÓN </a:t>
            </a:r>
            <a:endParaRPr lang="es-ES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0" lvl="2" eaLnBrk="1" hangingPunct="1">
              <a:defRPr/>
            </a:pP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27026"/>
              </p:ext>
            </p:extLst>
          </p:nvPr>
        </p:nvGraphicFramePr>
        <p:xfrm>
          <a:off x="149785" y="638266"/>
          <a:ext cx="9676605" cy="5562445"/>
        </p:xfrm>
        <a:graphic>
          <a:graphicData uri="http://schemas.openxmlformats.org/drawingml/2006/table">
            <a:tbl>
              <a:tblPr firstRow="1" firstCol="1" bandRow="1"/>
              <a:tblGrid>
                <a:gridCol w="1432299"/>
                <a:gridCol w="1013115"/>
                <a:gridCol w="850490"/>
                <a:gridCol w="821199"/>
                <a:gridCol w="891904"/>
                <a:gridCol w="808068"/>
                <a:gridCol w="934328"/>
                <a:gridCol w="843420"/>
                <a:gridCol w="1153516"/>
                <a:gridCol w="928266"/>
              </a:tblGrid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lineal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cuadrático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cubico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(1 a 44 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 In (kg)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0,7902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0,6837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 Fn (kg)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27,95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1,1192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0,0881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883,71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951,4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864,23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746,02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0,0625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0,5838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0,0787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0,1168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2,133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1,8656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0,1872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0,4053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0,1316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1 (1 a 7 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458,24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427,66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352,77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294,32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43,7399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0,1905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0,03924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0,687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0,2969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0,6468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0,7444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2 (8 a 14 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745,73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697,08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648,1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522,41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61,3987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0,6743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0,3293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0,03885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0,5961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1,9667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0,1889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0,5559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3 (15 a 21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806,44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866,73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763,52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598,91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77,9075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0,3151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0,04732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5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1,993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0,4463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0,9395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0,3425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4" marR="412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36137" y="1918294"/>
            <a:ext cx="7520257" cy="2517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-1455599" y="-192731"/>
            <a:ext cx="5504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26920" indent="-228600" algn="ctr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Desempeño productivo </a:t>
            </a:r>
            <a:endParaRPr lang="es-EC" sz="2400" b="1" u="sng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9785" y="3277737"/>
            <a:ext cx="7520257" cy="528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9785" y="4334943"/>
            <a:ext cx="7520257" cy="528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36136" y="5392149"/>
            <a:ext cx="7520257" cy="528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6135" y="2446881"/>
            <a:ext cx="7520257" cy="2517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136134" y="2182480"/>
            <a:ext cx="7520257" cy="251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9840038" y="1541679"/>
            <a:ext cx="223062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 smtClean="0"/>
              <a:t>Queiroz</a:t>
            </a:r>
            <a:r>
              <a:rPr lang="es-EC" sz="1600" b="1" dirty="0" smtClean="0"/>
              <a:t> et al., (2016)</a:t>
            </a:r>
          </a:p>
          <a:p>
            <a:pPr algn="ctr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No hay efecto de la inclusión de concentrado de proteína de soya en la variables de rendimiento (44d)</a:t>
            </a:r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136134" y="3277737"/>
            <a:ext cx="4906129" cy="528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9840037" y="2698582"/>
            <a:ext cx="223062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Huguet, Le </a:t>
            </a:r>
            <a:r>
              <a:rPr lang="es-EC" sz="1600" b="1" dirty="0" err="1" smtClean="0"/>
              <a:t>Dividich</a:t>
            </a:r>
            <a:r>
              <a:rPr lang="es-EC" sz="1600" b="1" dirty="0" smtClean="0"/>
              <a:t> &amp; Le </a:t>
            </a:r>
            <a:r>
              <a:rPr lang="es-EC" sz="1600" b="1" dirty="0" err="1" smtClean="0"/>
              <a:t>Huerou</a:t>
            </a:r>
            <a:r>
              <a:rPr lang="es-EC" sz="1600" b="1" dirty="0" smtClean="0"/>
              <a:t>  (2012)</a:t>
            </a:r>
          </a:p>
          <a:p>
            <a:pPr algn="ctr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4% de calostro bovino liofilizado (1 a 7 días)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49785" y="4334975"/>
            <a:ext cx="4906129" cy="528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9841503" y="3676075"/>
            <a:ext cx="22306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 smtClean="0"/>
              <a:t>Bontempo</a:t>
            </a:r>
            <a:r>
              <a:rPr lang="es-EC" sz="1600" b="1" dirty="0" smtClean="0"/>
              <a:t> et al.,  (2014)</a:t>
            </a:r>
          </a:p>
          <a:p>
            <a:pPr algn="ctr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19,85% PB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34672" y="5392117"/>
            <a:ext cx="4906129" cy="528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9840036" y="4866299"/>
            <a:ext cx="22306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 smtClean="0"/>
              <a:t>Hou</a:t>
            </a:r>
            <a:r>
              <a:rPr lang="es-EC" sz="1600" b="1" dirty="0" smtClean="0"/>
              <a:t> et al.,  (2008)</a:t>
            </a:r>
          </a:p>
          <a:p>
            <a:pPr algn="ctr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5</a:t>
            </a:r>
            <a:r>
              <a:rPr lang="es-EC" sz="1600" dirty="0" smtClean="0"/>
              <a:t>% concentrado de proteína de arroz</a:t>
            </a:r>
          </a:p>
        </p:txBody>
      </p:sp>
    </p:spTree>
    <p:extLst>
      <p:ext uri="{BB962C8B-B14F-4D97-AF65-F5344CB8AC3E}">
        <p14:creationId xmlns:p14="http://schemas.microsoft.com/office/powerpoint/2010/main" val="15843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" grpId="0" animBg="1"/>
      <p:bldP spid="2" grpId="1" animBg="1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27153"/>
              </p:ext>
            </p:extLst>
          </p:nvPr>
        </p:nvGraphicFramePr>
        <p:xfrm>
          <a:off x="420332" y="1430340"/>
          <a:ext cx="9146748" cy="3913829"/>
        </p:xfrm>
        <a:graphic>
          <a:graphicData uri="http://schemas.openxmlformats.org/drawingml/2006/table">
            <a:tbl>
              <a:tblPr firstRow="1" firstCol="1" bandRow="1"/>
              <a:tblGrid>
                <a:gridCol w="1353872"/>
                <a:gridCol w="957639"/>
                <a:gridCol w="803921"/>
                <a:gridCol w="776232"/>
                <a:gridCol w="843066"/>
                <a:gridCol w="763821"/>
                <a:gridCol w="883168"/>
                <a:gridCol w="797237"/>
                <a:gridCol w="1090354"/>
                <a:gridCol w="877438"/>
              </a:tblGrid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lineal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cuadrático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cubico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4 (22 a 28 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906,7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1016,2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926,34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782,58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97,801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0,1893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0,3909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0,0568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0,0853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0,3551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2,128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1,9333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0,6658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5 (29 a 35 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1015,8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1168,99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1012,19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939,22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0,3037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0,3984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0,05311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0,1879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0,0981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2,725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2,7036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0,9079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0,3607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6 (36 a 42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1120,8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1310,05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1160,67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1056,37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127,33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0,2269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0,4681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0,5638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0,4963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0,05537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0,1609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0,2121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1,6837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1,6787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1,5276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0,2265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0,8786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-1237235" y="-169839"/>
            <a:ext cx="5504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26920" indent="-228600" algn="ctr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Desempeño productivo </a:t>
            </a:r>
            <a:endParaRPr lang="es-EC" sz="2400" b="1" u="sng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31195"/>
              </p:ext>
            </p:extLst>
          </p:nvPr>
        </p:nvGraphicFramePr>
        <p:xfrm>
          <a:off x="497455" y="1321548"/>
          <a:ext cx="9206103" cy="3913829"/>
        </p:xfrm>
        <a:graphic>
          <a:graphicData uri="http://schemas.openxmlformats.org/drawingml/2006/table">
            <a:tbl>
              <a:tblPr firstRow="1" firstCol="1" bandRow="1"/>
              <a:tblGrid>
                <a:gridCol w="1360527"/>
                <a:gridCol w="962347"/>
                <a:gridCol w="807873"/>
                <a:gridCol w="794440"/>
                <a:gridCol w="847211"/>
                <a:gridCol w="767575"/>
                <a:gridCol w="887509"/>
                <a:gridCol w="801156"/>
                <a:gridCol w="1095713"/>
                <a:gridCol w="881752"/>
              </a:tblGrid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lineal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cuadrático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cubico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1-Destete (1 a 14 días)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455,56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447,93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376,95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319,02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57,299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0,0064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0,3758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0,5402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0,0346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0,4374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0,2581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1,371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1,348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1,4691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2- Pre inicial (15 a 28 días)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807,32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944,58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813,59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629,83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80,8242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0,0176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0,0283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0,4459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0,05034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0,0297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0,0139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0,1189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1,898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1,665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1,9196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0,16661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0,3845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0,5819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0,2968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3 – Inicial  (29 a 44 días)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 (g/día)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1224,8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1166,37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87,8035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0,5249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0,2577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(kg/días)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0,5947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0,05265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0,5386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0,4482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C:G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1,8533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0,0733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0,0586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0,3088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97455" y="2382567"/>
            <a:ext cx="7145291" cy="490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497455" y="3383280"/>
            <a:ext cx="7145291" cy="551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-1315899" y="-158102"/>
            <a:ext cx="5504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26920" indent="-228600" algn="ctr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Desempeño productivo </a:t>
            </a:r>
            <a:endParaRPr lang="es-EC" sz="2400" b="1" u="sng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7453" y="2382566"/>
            <a:ext cx="7145291" cy="490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9866163" y="2089336"/>
            <a:ext cx="22306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/>
              <a:t>Yun</a:t>
            </a:r>
            <a:r>
              <a:rPr lang="es-EC" sz="1600" b="1" dirty="0"/>
              <a:t>, </a:t>
            </a:r>
            <a:r>
              <a:rPr lang="es-EC" sz="1600" b="1" dirty="0" err="1"/>
              <a:t>Yong</a:t>
            </a:r>
            <a:r>
              <a:rPr lang="es-EC" sz="1600" b="1" dirty="0"/>
              <a:t> , &amp; </a:t>
            </a:r>
            <a:r>
              <a:rPr lang="es-EC" sz="1600" b="1" dirty="0" err="1"/>
              <a:t>Chae</a:t>
            </a:r>
            <a:r>
              <a:rPr lang="es-EC" sz="1600" b="1" dirty="0"/>
              <a:t> (2005</a:t>
            </a:r>
            <a:r>
              <a:rPr lang="es-EC" sz="1600" b="1" dirty="0" smtClean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 smtClean="0"/>
              <a:t>8% de proteína de plasma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97452" y="3413432"/>
            <a:ext cx="7145291" cy="490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9866163" y="3413432"/>
            <a:ext cx="22306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/>
              <a:t>Yun</a:t>
            </a:r>
            <a:r>
              <a:rPr lang="es-EC" sz="1600" b="1" dirty="0"/>
              <a:t>, </a:t>
            </a:r>
            <a:r>
              <a:rPr lang="es-EC" sz="1600" b="1" dirty="0" err="1"/>
              <a:t>Yong</a:t>
            </a:r>
            <a:r>
              <a:rPr lang="es-EC" sz="1600" b="1" dirty="0"/>
              <a:t> , &amp; </a:t>
            </a:r>
            <a:r>
              <a:rPr lang="es-EC" sz="1600" b="1" dirty="0" err="1"/>
              <a:t>Chae</a:t>
            </a:r>
            <a:r>
              <a:rPr lang="es-EC" sz="1600" b="1" dirty="0"/>
              <a:t> (2005</a:t>
            </a:r>
            <a:r>
              <a:rPr lang="es-EC" sz="1600" b="1" dirty="0" smtClean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/>
              <a:t>5</a:t>
            </a:r>
            <a:r>
              <a:rPr lang="es-EC" sz="1600" dirty="0" smtClean="0"/>
              <a:t>% concentrado de proteína de arroz</a:t>
            </a:r>
          </a:p>
        </p:txBody>
      </p:sp>
    </p:spTree>
    <p:extLst>
      <p:ext uri="{BB962C8B-B14F-4D97-AF65-F5344CB8AC3E}">
        <p14:creationId xmlns:p14="http://schemas.microsoft.com/office/powerpoint/2010/main" val="20638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" grpId="0" animBg="1"/>
      <p:bldP spid="2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60971"/>
              </p:ext>
            </p:extLst>
          </p:nvPr>
        </p:nvGraphicFramePr>
        <p:xfrm>
          <a:off x="215392" y="772546"/>
          <a:ext cx="10033508" cy="5068010"/>
        </p:xfrm>
        <a:graphic>
          <a:graphicData uri="http://schemas.openxmlformats.org/drawingml/2006/table">
            <a:tbl>
              <a:tblPr firstRow="1" firstCol="1" bandRow="1"/>
              <a:tblGrid>
                <a:gridCol w="1428671"/>
                <a:gridCol w="916466"/>
                <a:gridCol w="1039226"/>
                <a:gridCol w="916466"/>
                <a:gridCol w="916466"/>
                <a:gridCol w="916466"/>
                <a:gridCol w="1049810"/>
                <a:gridCol w="899534"/>
                <a:gridCol w="1110132"/>
                <a:gridCol w="840271"/>
              </a:tblGrid>
              <a:tr h="16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lineal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cuadrático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cubico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Consumo de nitrógeno y azufre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Consumo de N (g)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48,1714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44,6582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45,7346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42,2105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3,4531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0,9985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Consumo de S (g)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5,5614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5,5696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5,7444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6,3786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0,1495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0,4303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0,8665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Excreción de nitrógeno y azufre en las heces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en heces (g)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4,6488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4,6776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4,2868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4,1528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0,4799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0,3762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0,7431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en heces (g)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0,6435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0,6483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0,6265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0,1754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0,3965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0,6215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0,3004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Excreción de nitrógeno y azufre en la orina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en orina (g)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2,7004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2,4874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2,1503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0,3058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0,0715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0,7323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0,7721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en orina (g)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0,9185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0,9748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0,9345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0,9881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0,0861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0,6695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0,6302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Excreción total de nitrógeno y azufre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Excre. T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N (g)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7,3492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7,1651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6,4928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6,3021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0,5553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0,4069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0,1067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0,9948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0,6671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Excre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 (g)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1,5317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1,5495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1,6624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1,6028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0,9065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0,6066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0,6722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digestibilidad aparente de nitrógeno y azufre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Digest.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N (%)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90,430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89,4696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90,1649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89,3277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0,6724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Digest.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 (%)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88,547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82,1533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87,9399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89,4981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3,3098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0,5268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0,1931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0,2232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retención de nitrógeno y azufre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Reten.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N (%)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84,604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83,83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83,9708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83,7736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1,9161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0,9571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0,8109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0,8138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Reten.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 (%)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73,186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73,0325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74,3092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76,1565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2,1185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0,6782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0,6263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0,9251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7" marR="544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-1347921" y="-195239"/>
            <a:ext cx="4100481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26920" indent="-228600" algn="ctr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Digestibilidad </a:t>
            </a:r>
            <a:endParaRPr lang="es-EC" sz="2400" b="1" u="sng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1300" y="3124200"/>
            <a:ext cx="7899400" cy="241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10248900" y="2719251"/>
            <a:ext cx="178199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/>
              <a:t>Lordelo</a:t>
            </a:r>
            <a:r>
              <a:rPr lang="es-EC" sz="1600" b="1" dirty="0"/>
              <a:t>, Gaspar, Le </a:t>
            </a:r>
            <a:r>
              <a:rPr lang="es-EC" sz="1600" b="1" dirty="0" err="1"/>
              <a:t>Bellego</a:t>
            </a:r>
            <a:r>
              <a:rPr lang="es-EC" sz="1600" b="1" dirty="0"/>
              <a:t> , &amp; Freire (2008) </a:t>
            </a:r>
            <a:endParaRPr lang="es-EC" sz="1600" b="1" dirty="0" smtClean="0"/>
          </a:p>
          <a:p>
            <a:pPr algn="ctr"/>
            <a:endParaRPr lang="es-EC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 smtClean="0"/>
              <a:t>18,20% harina de soya</a:t>
            </a:r>
          </a:p>
        </p:txBody>
      </p:sp>
    </p:spTree>
    <p:extLst>
      <p:ext uri="{BB962C8B-B14F-4D97-AF65-F5344CB8AC3E}">
        <p14:creationId xmlns:p14="http://schemas.microsoft.com/office/powerpoint/2010/main" val="32140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5047" y="169895"/>
            <a:ext cx="5966627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rendimiento final de la producción del cerdo </a:t>
            </a:r>
            <a:endParaRPr lang="es-EC" sz="2400" dirty="0"/>
          </a:p>
        </p:txBody>
      </p:sp>
      <p:sp>
        <p:nvSpPr>
          <p:cNvPr id="4" name="Rectángulo 3"/>
          <p:cNvSpPr/>
          <p:nvPr/>
        </p:nvSpPr>
        <p:spPr>
          <a:xfrm>
            <a:off x="6535622" y="952383"/>
            <a:ext cx="534954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22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eficiente manejo al destete del lechón</a:t>
            </a:r>
            <a:endParaRPr lang="es-EC" sz="2200" dirty="0">
              <a:solidFill>
                <a:srgbClr val="FF000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8239933" y="5454794"/>
            <a:ext cx="28387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8763862" y="5565647"/>
            <a:ext cx="191270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Menor tiempo</a:t>
            </a:r>
            <a:endParaRPr lang="es-EC" sz="2200" dirty="0">
              <a:solidFill>
                <a:srgbClr val="0070C0"/>
              </a:solidFill>
            </a:endParaRPr>
          </a:p>
        </p:txBody>
      </p:sp>
      <p:pic>
        <p:nvPicPr>
          <p:cNvPr id="7" name="Picture 6" descr="Resultado de imagen para alimento para lechones deste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33" y="1704093"/>
            <a:ext cx="4003784" cy="26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74829" y="1383270"/>
            <a:ext cx="60960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2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la etapa del destete, el animal no está preparado para digerir dietas bajas o nulas en </a:t>
            </a:r>
            <a:r>
              <a:rPr lang="es-EC" sz="2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proteína</a:t>
            </a:r>
            <a:r>
              <a:rPr lang="es-EC" sz="2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200" dirty="0"/>
          </a:p>
        </p:txBody>
      </p:sp>
      <p:sp>
        <p:nvSpPr>
          <p:cNvPr id="9" name="Rectángulo 8"/>
          <p:cNvSpPr/>
          <p:nvPr/>
        </p:nvSpPr>
        <p:spPr>
          <a:xfrm>
            <a:off x="274829" y="5044203"/>
            <a:ext cx="648059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lechones son </a:t>
            </a:r>
            <a:r>
              <a:rPr lang="es-EC" sz="2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22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ensibles a la cantidad y calidad de la proteína en la dieta debido a que los requerimientos de aminoácidos son muy altos</a:t>
            </a:r>
            <a:endParaRPr lang="es-EC" sz="2200" dirty="0">
              <a:solidFill>
                <a:srgbClr val="C00000"/>
              </a:solidFill>
            </a:endParaRPr>
          </a:p>
        </p:txBody>
      </p:sp>
      <p:pic>
        <p:nvPicPr>
          <p:cNvPr id="10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619890"/>
            <a:ext cx="3897532" cy="22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angular 10"/>
          <p:cNvCxnSpPr>
            <a:stCxn id="3" idx="2"/>
          </p:cNvCxnSpPr>
          <p:nvPr/>
        </p:nvCxnSpPr>
        <p:spPr>
          <a:xfrm rot="5400000">
            <a:off x="3017171" y="1192082"/>
            <a:ext cx="382381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208360" y="1193848"/>
            <a:ext cx="3086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5"/>
          <a:stretch/>
        </p:blipFill>
        <p:spPr bwMode="auto">
          <a:xfrm>
            <a:off x="7038057" y="4255517"/>
            <a:ext cx="5086350" cy="11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52750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 smtClean="0">
                <a:solidFill>
                  <a:srgbClr val="000000"/>
                </a:solidFill>
                <a:latin typeface="+mn-lt"/>
              </a:rPr>
              <a:t>PROBLEMA</a:t>
            </a:r>
            <a:endParaRPr lang="es-EC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2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16102"/>
              </p:ext>
            </p:extLst>
          </p:nvPr>
        </p:nvGraphicFramePr>
        <p:xfrm>
          <a:off x="381812" y="2008863"/>
          <a:ext cx="8907599" cy="3391981"/>
        </p:xfrm>
        <a:graphic>
          <a:graphicData uri="http://schemas.openxmlformats.org/drawingml/2006/table">
            <a:tbl>
              <a:tblPr firstRow="1" firstCol="1" bandRow="1"/>
              <a:tblGrid>
                <a:gridCol w="1198225"/>
                <a:gridCol w="807974"/>
                <a:gridCol w="801343"/>
                <a:gridCol w="934900"/>
                <a:gridCol w="935847"/>
                <a:gridCol w="801343"/>
                <a:gridCol w="876172"/>
                <a:gridCol w="760613"/>
                <a:gridCol w="952898"/>
                <a:gridCol w="838284"/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S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S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S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lineal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cuadrátic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cubico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Hematocrito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44,222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49,444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51,2224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3,4218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0,3033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Proteínas totales (g/100ml)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6,6778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6,7222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6,6305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0,8547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Urea (mg/dl)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0,8883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0,8255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0,4637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Creatinina (mg/dl)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1,5778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1,7074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1,5808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0,8629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0,4066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Albumina (mg/dl)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2,9889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2,9387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3,0022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3,0685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0,1428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9098" y="1158011"/>
            <a:ext cx="890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Parámetros sanguíneos de lechones alimentados con dietas a base de concentrado de proteína de maíz durante la tercera fase de alimentación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9098" y="137056"/>
            <a:ext cx="458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Parámetros sanguíneos  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812" y="2785852"/>
            <a:ext cx="7266852" cy="493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381812" y="4079435"/>
            <a:ext cx="7266852" cy="260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9650693" y="2366025"/>
            <a:ext cx="2210744" cy="26776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6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Pangeni</a:t>
            </a:r>
            <a:r>
              <a:rPr lang="es-EC" sz="1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al., (2017)</a:t>
            </a:r>
            <a:endParaRPr lang="es-EC" sz="1600" b="1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de soya de bajo contenido de </a:t>
            </a: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oligosacárido + 5</a:t>
            </a:r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de harina de plasma </a:t>
            </a: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+ 6</a:t>
            </a:r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de harina de </a:t>
            </a: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pescado</a:t>
            </a:r>
          </a:p>
        </p:txBody>
      </p:sp>
    </p:spTree>
    <p:extLst>
      <p:ext uri="{BB962C8B-B14F-4D97-AF65-F5344CB8AC3E}">
        <p14:creationId xmlns:p14="http://schemas.microsoft.com/office/powerpoint/2010/main" val="38453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70999"/>
              </p:ext>
            </p:extLst>
          </p:nvPr>
        </p:nvGraphicFramePr>
        <p:xfrm>
          <a:off x="197030" y="739915"/>
          <a:ext cx="10013769" cy="5328074"/>
        </p:xfrm>
        <a:graphic>
          <a:graphicData uri="http://schemas.openxmlformats.org/drawingml/2006/table">
            <a:tbl>
              <a:tblPr firstRow="1" firstCol="1" bandRow="1"/>
              <a:tblGrid>
                <a:gridCol w="1460385"/>
                <a:gridCol w="928465"/>
                <a:gridCol w="1061711"/>
                <a:gridCol w="923134"/>
                <a:gridCol w="923134"/>
                <a:gridCol w="893287"/>
                <a:gridCol w="911408"/>
                <a:gridCol w="897552"/>
                <a:gridCol w="1144857"/>
                <a:gridCol w="869836"/>
              </a:tblGrid>
              <a:tr h="268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S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7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(g/kgPvacio)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S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S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lineal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cuadrático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cubico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Sangre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37,7759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42,8118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38,740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3,473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0,2865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0,5821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Bazo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1,8847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2,1721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2,2035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0,1074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0,7032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Corazón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5,5054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5,7182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5,9457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5,6017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0,5743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0,7883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Estomago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8,7768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8,9787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9,0483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9,1649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0,9722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0,9453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Pulmones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11,1918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11,338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12,495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12,731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0,1088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0,9538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Hígado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27,3927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27,8141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26,054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25,862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1,328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0,7881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0,4599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Intes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grueso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23,7568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22,3095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20,9804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22,4042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1,8389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0,6833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0,3846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0,7163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Riñones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5,1803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5,4879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5,1261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5,1376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0,2761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0,6829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0,5493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Páncreas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2,9086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2,281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2,2139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0,1807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0,0549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0,4231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Intestino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delgado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35,6948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31,7424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34,4142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34,494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2,5038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0,4101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0,3948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Ciego vacío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2,7653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2,6011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2,9879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0,2694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0,7308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0,3457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 vacío (kg)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29,439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23,619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22,875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0,0731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0,3073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0,1896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Contenidos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0,1397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0,3904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0,1367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Intes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356,63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450,25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314,25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694,05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194,84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0,4409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0,2703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Intes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1445,69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1607,13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1227,63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1286,86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0,0668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0,6251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0,0433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78" marR="578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7400" y="131268"/>
            <a:ext cx="458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Masa visceral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7029" y="3672259"/>
            <a:ext cx="7993381" cy="333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10210799" y="2031200"/>
            <a:ext cx="1833156" cy="26776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600" b="1" dirty="0"/>
              <a:t>Souza, Aguilera</a:t>
            </a:r>
            <a:r>
              <a:rPr lang="es-EC" sz="1600" b="1" dirty="0" smtClean="0"/>
              <a:t>, </a:t>
            </a:r>
            <a:r>
              <a:rPr lang="es-EC" sz="1600" b="1" dirty="0"/>
              <a:t>Marisca, &amp; Guerrero (2007) </a:t>
            </a:r>
            <a:endParaRPr lang="es-EC" sz="1600" b="1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25,34% </a:t>
            </a:r>
            <a:r>
              <a: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concentrado de proteína de soya</a:t>
            </a:r>
          </a:p>
        </p:txBody>
      </p:sp>
    </p:spTree>
    <p:extLst>
      <p:ext uri="{BB962C8B-B14F-4D97-AF65-F5344CB8AC3E}">
        <p14:creationId xmlns:p14="http://schemas.microsoft.com/office/powerpoint/2010/main" val="19957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55722"/>
              </p:ext>
            </p:extLst>
          </p:nvPr>
        </p:nvGraphicFramePr>
        <p:xfrm>
          <a:off x="273754" y="660400"/>
          <a:ext cx="10203745" cy="5625846"/>
        </p:xfrm>
        <a:graphic>
          <a:graphicData uri="http://schemas.openxmlformats.org/drawingml/2006/table">
            <a:tbl>
              <a:tblPr firstRow="1" firstCol="1" bandRow="1"/>
              <a:tblGrid>
                <a:gridCol w="1483670"/>
                <a:gridCol w="943267"/>
                <a:gridCol w="1078638"/>
                <a:gridCol w="937852"/>
                <a:gridCol w="937852"/>
                <a:gridCol w="937852"/>
                <a:gridCol w="925940"/>
                <a:gridCol w="911861"/>
                <a:gridCol w="1163110"/>
                <a:gridCol w="883703"/>
              </a:tblGrid>
              <a:tr h="195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r>
                        <a:rPr lang="es-ES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s-ES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r>
                        <a:rPr lang="es-ES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lineal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cuadrático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 cubico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Longitud de las vellosidades, </a:t>
                      </a:r>
                      <a:r>
                        <a:rPr lang="es-ES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Duodeno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327,82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304,54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343,15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329,29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26,1453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0,5934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0,6424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0,8191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0,2195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Yeyuno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284,79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319,95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363,87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32,1866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0,3483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0,1554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0,2414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0,6851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Ilium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303,58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319,74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318,55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317,58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24,3247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0,7061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0,7308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0,8777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Ancho de las vellosidades, </a:t>
                      </a:r>
                      <a:r>
                        <a:rPr lang="es-ES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Duodeno 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139,07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156,36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148,08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155,58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12,3374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0,6775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0,4347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0,6742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0,4252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Yeyuno 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170,25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162,92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166,31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150,28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8,2217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0,2138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0,0657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0,5039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0,2989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Ilium 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156,24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140,42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158,35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150,94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9,6603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0,6183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0,9624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0,6708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0,2009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Profundidad de la cripta, </a:t>
                      </a:r>
                      <a:r>
                        <a:rPr lang="es-ES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Duodeno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428,46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446,65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438,96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409,63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42,7198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0,9274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0,7323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0,5683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0,9816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Yeyuno 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250,10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270,64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272,80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285,51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24,2052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0,7153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0,2872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0,8594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0,7656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Ilium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251,35</a:t>
                      </a:r>
                      <a:r>
                        <a:rPr lang="es-ES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361,65</a:t>
                      </a:r>
                      <a:r>
                        <a:rPr lang="es-ES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322,15</a:t>
                      </a:r>
                      <a:r>
                        <a:rPr lang="es-ES" sz="1500" baseline="30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382,15</a:t>
                      </a:r>
                      <a:r>
                        <a:rPr lang="es-ES" sz="15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32,2781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0,0185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0,0112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0,4042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0,0799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Proporción longitud vellosidad: profundidad de la cripta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Duodeno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0,9479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0,6934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0,8144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0,8543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0,1650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0,6962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0,8252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0,3630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0,5219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Yeyuno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1,3350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1,1549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1,2023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1,3761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0,1923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0,7824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0,8307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0,3189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0,8956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Ilium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1,3210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0,9491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1,0228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0,9203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0,1255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0,0773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0,0387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0,2751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0,2737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 de la vellosidad, mm</a:t>
                      </a:r>
                      <a:r>
                        <a:rPr lang="es-ES" sz="15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Duodeno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0,1703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0,1969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0,1945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0,2111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0,03055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0,7618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0,3372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0,8566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0,6944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Yeyuno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0,2112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0,1870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0,2132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0,2036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0,01699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0,6434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0,9652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0,6587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0,2432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Ilium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0,1889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0,1708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0,2001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0,1977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0,02209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0,8142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0,5605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0,7388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1" marR="461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2170" y="105143"/>
            <a:ext cx="458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Morfometría intestinal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3754" y="4051300"/>
            <a:ext cx="808284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273754" y="2832100"/>
            <a:ext cx="808284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273754" y="5042989"/>
            <a:ext cx="808284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0477499" y="2565382"/>
            <a:ext cx="157951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 err="1" smtClean="0">
                <a:latin typeface="+mj-lt"/>
                <a:ea typeface="Calibri" panose="020F0502020204030204" pitchFamily="34" charset="0"/>
              </a:rPr>
              <a:t>Święch</a:t>
            </a:r>
            <a:r>
              <a:rPr lang="es-EC" sz="1600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es-EC" sz="1600" b="1" dirty="0" err="1">
                <a:latin typeface="+mj-lt"/>
                <a:ea typeface="Calibri" panose="020F0502020204030204" pitchFamily="34" charset="0"/>
              </a:rPr>
              <a:t>Barszcz</a:t>
            </a:r>
            <a:r>
              <a:rPr lang="es-EC" sz="1600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es-EC" sz="1600" b="1" dirty="0" err="1">
                <a:latin typeface="+mj-lt"/>
                <a:ea typeface="Calibri" panose="020F0502020204030204" pitchFamily="34" charset="0"/>
              </a:rPr>
              <a:t>Tuśnio</a:t>
            </a:r>
            <a:r>
              <a:rPr lang="es-EC" sz="1600" b="1" dirty="0">
                <a:latin typeface="+mj-lt"/>
                <a:ea typeface="Calibri" panose="020F0502020204030204" pitchFamily="34" charset="0"/>
              </a:rPr>
              <a:t> , &amp; </a:t>
            </a:r>
            <a:r>
              <a:rPr lang="es-EC" sz="1600" b="1" dirty="0" err="1">
                <a:latin typeface="+mj-lt"/>
                <a:ea typeface="Calibri" panose="020F0502020204030204" pitchFamily="34" charset="0"/>
              </a:rPr>
              <a:t>Taciak</a:t>
            </a:r>
            <a:r>
              <a:rPr lang="es-EC" sz="1600" b="1" dirty="0">
                <a:latin typeface="+mj-lt"/>
                <a:ea typeface="Calibri" panose="020F0502020204030204" pitchFamily="34" charset="0"/>
              </a:rPr>
              <a:t> (2016</a:t>
            </a:r>
            <a:r>
              <a:rPr lang="es-EC" sz="1600" dirty="0">
                <a:latin typeface="+mj-lt"/>
                <a:ea typeface="Calibri" panose="020F0502020204030204" pitchFamily="34" charset="0"/>
              </a:rPr>
              <a:t>) </a:t>
            </a:r>
            <a:endParaRPr lang="es-EC" sz="1600" dirty="0" smtClean="0">
              <a:latin typeface="+mj-lt"/>
              <a:ea typeface="Calibri" panose="020F0502020204030204" pitchFamily="34" charset="0"/>
            </a:endParaRPr>
          </a:p>
          <a:p>
            <a:endParaRPr lang="es-EC" sz="1600" dirty="0"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+mj-lt"/>
                <a:ea typeface="Calibri" panose="020F0502020204030204" pitchFamily="34" charset="0"/>
              </a:rPr>
              <a:t>G</a:t>
            </a:r>
            <a:r>
              <a:rPr lang="es-EC" sz="1600" dirty="0" smtClean="0">
                <a:latin typeface="+mj-lt"/>
                <a:ea typeface="Calibri" panose="020F0502020204030204" pitchFamily="34" charset="0"/>
              </a:rPr>
              <a:t>luten </a:t>
            </a:r>
            <a:r>
              <a:rPr lang="es-EC" sz="1600" dirty="0">
                <a:latin typeface="+mj-lt"/>
                <a:ea typeface="Calibri" panose="020F0502020204030204" pitchFamily="34" charset="0"/>
              </a:rPr>
              <a:t>de </a:t>
            </a:r>
            <a:r>
              <a:rPr lang="es-EC" sz="1600" dirty="0" smtClean="0">
                <a:latin typeface="+mj-lt"/>
                <a:ea typeface="Calibri" panose="020F0502020204030204" pitchFamily="34" charset="0"/>
              </a:rPr>
              <a:t>trigo</a:t>
            </a:r>
          </a:p>
        </p:txBody>
      </p:sp>
    </p:spTree>
    <p:extLst>
      <p:ext uri="{BB962C8B-B14F-4D97-AF65-F5344CB8AC3E}">
        <p14:creationId xmlns:p14="http://schemas.microsoft.com/office/powerpoint/2010/main" val="27835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03325" y="117566"/>
            <a:ext cx="458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Análisis Económico</a:t>
            </a:r>
            <a:endParaRPr lang="es-EC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42487"/>
              </p:ext>
            </p:extLst>
          </p:nvPr>
        </p:nvGraphicFramePr>
        <p:xfrm>
          <a:off x="287273" y="44049"/>
          <a:ext cx="6994073" cy="6364130"/>
        </p:xfrm>
        <a:graphic>
          <a:graphicData uri="http://schemas.openxmlformats.org/drawingml/2006/table">
            <a:tbl>
              <a:tblPr firstRow="1" firstCol="1" bandRow="1"/>
              <a:tblGrid>
                <a:gridCol w="3743889"/>
                <a:gridCol w="812546"/>
                <a:gridCol w="812546"/>
                <a:gridCol w="812546"/>
                <a:gridCol w="812546"/>
              </a:tblGrid>
              <a:tr h="2017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1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del alimento $/ton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2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1 (Destete)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1296,25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1191,68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1096,46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1094,42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2 (Pre- inicial)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885,12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887,03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891,24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927,54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3 (Inicial)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545,13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613,11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684,27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764,49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Consumo de alimento, g/día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1 (Destete)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455,56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447,93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376,95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2 (Pre- inicial)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807,32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944,58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813,59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629,83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3 (Inicial)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1224,8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1166,37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Costos de Alimentación, $</a:t>
                      </a:r>
                      <a:r>
                        <a:rPr lang="es-EC" sz="16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1 (Destete, 14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2 (Pre- inicial, 14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3 (Inicial, 16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total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por kg de ganancia, $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1 (Destete, 14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2 (Pre- inicial, 14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3 (Inicial, 16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total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 final, kg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1 (Destete, 14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2 (Pre- inicial, 14 días)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3 (Inicial, 16 días)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27,95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5" marR="42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114800" y="914400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6560459" y="1162594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5776687" y="1397725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4241702" y="1982059"/>
            <a:ext cx="665018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5008107" y="2170103"/>
            <a:ext cx="731520" cy="532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240350" y="3010987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5067919" y="3259027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6652624" y="3492032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5027027" y="3740530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5045167" y="4276489"/>
            <a:ext cx="2246812" cy="25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5045167" y="4559687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4303014" y="4805762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5078552" y="5098453"/>
            <a:ext cx="731520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2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3805"/>
          <a:stretch/>
        </p:blipFill>
        <p:spPr>
          <a:xfrm>
            <a:off x="2486162" y="1048658"/>
            <a:ext cx="6096000" cy="4572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43807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CONCLUSIONES </a:t>
            </a:r>
            <a:endParaRPr lang="es-ES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0" lvl="2" eaLnBrk="1" hangingPunct="1">
              <a:defRPr/>
            </a:pP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700" y="943193"/>
            <a:ext cx="11201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inclusión de diferentes niveles de concentrado de proteína de maíz, facultan la elaboración de concentrado que cubren las necesidades nutricionales de lechones post destete durante todo la etapa de recría. </a:t>
            </a:r>
            <a:endParaRPr lang="es-ES_trad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C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desempeño </a:t>
            </a:r>
            <a:r>
              <a:rPr lang="es-E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productivo </a:t>
            </a:r>
            <a:r>
              <a:rPr lang="es-EC" sz="20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lechones, no fue alterado con una inclusión de hasta 5% de concentrado de proteína de maíz en la </a:t>
            </a: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dieta. Sin </a:t>
            </a:r>
            <a:r>
              <a:rPr lang="es-EC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embargo, niveles más altos disminuyeron significativamente en promedio 23,44% el consumo de alimento diario y 28,94% la ganancia de peso diario en las dos primeras fases de alimentación</a:t>
            </a: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C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EC" sz="2000" dirty="0" smtClean="0"/>
              <a:t> </a:t>
            </a:r>
            <a:r>
              <a:rPr lang="es-EC" sz="2000" dirty="0"/>
              <a:t>inclusión de concentrado de proteína de maíz en la dieta de lechones post destete durante toda la fase de recría no presenta efecto negativo sobre parámetros sanitarios (diarreas y neumonías)  </a:t>
            </a:r>
            <a:endParaRPr lang="es-EC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C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niveles más altos de concentrado de proteína de maíz en la dieta de lechones disminuyeron en promedio 22,91% el </a:t>
            </a: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peso relativo </a:t>
            </a:r>
            <a:r>
              <a:rPr lang="es-EC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páncreas. </a:t>
            </a:r>
          </a:p>
        </p:txBody>
      </p:sp>
    </p:spTree>
    <p:extLst>
      <p:ext uri="{BB962C8B-B14F-4D97-AF65-F5344CB8AC3E}">
        <p14:creationId xmlns:p14="http://schemas.microsoft.com/office/powerpoint/2010/main" val="26464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800" y="959158"/>
            <a:ext cx="1183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niveles más altos de concentrado de proteína de maíz en la dieta de lechones disminuyo en promedio 15,52% la excreción de nitrógeno en la orina. </a:t>
            </a:r>
            <a:endParaRPr lang="es-E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C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niveles más altos de concentrado de proteína de maíz en la dieta de lechones disminuyo en promedio 28,97% el contenido de urea en la sangre. </a:t>
            </a:r>
            <a:endParaRPr lang="es-E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efecto conservador de los aminoácidos añadidos en forma de concentrado de proteína de maíz no confirma sus efectos generalmente positivos sobre la morfometría </a:t>
            </a: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intestinal</a:t>
            </a:r>
          </a:p>
          <a:p>
            <a:pPr algn="just">
              <a:spcAft>
                <a:spcPts val="0"/>
              </a:spcAft>
            </a:pPr>
            <a:endParaRPr lang="es-EC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etapa de recría, los costos mas altos en alimentación fueron con una inclusión de 5% de concentrado de proteína de maíz. Sin embargo el costo de alimentación recompensa ya que  mas bajo por Kg de ganancia fue con una inclusión del 5% de </a:t>
            </a:r>
            <a:r>
              <a:rPr lang="es-EC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concentrado de proteína de maíz</a:t>
            </a:r>
            <a:endParaRPr lang="es-EC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906" y="1850255"/>
            <a:ext cx="5252756" cy="315165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43807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RECOMENDACIONES </a:t>
            </a:r>
            <a:endParaRPr lang="es-ES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0" lvl="2" eaLnBrk="1" hangingPunct="1">
              <a:defRPr/>
            </a:pPr>
            <a:endParaRPr lang="es-EC" kern="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3345" y="1850253"/>
            <a:ext cx="5252755" cy="31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6400" y="1004144"/>
            <a:ext cx="11366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_tradnl" sz="2000" dirty="0">
                <a:latin typeface="+mj-lt"/>
                <a:ea typeface="Calibri" panose="020F0502020204030204" pitchFamily="34" charset="0"/>
              </a:rPr>
              <a:t>Inclusión de 5% de concentrado de proteína de maíz, remplazando parcialmente otras fuentes de proteína en dietas para lechones puede mantener producciones similares comparadas al control</a:t>
            </a:r>
            <a:r>
              <a:rPr lang="es-ES_tradnl" sz="20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S_tradnl" sz="2000" dirty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S_tradnl" sz="2000" dirty="0" smtClean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S_tradnl" sz="2000" dirty="0" smtClean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_tradnl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s-ES_tradnl" sz="2000" dirty="0" smtClean="0"/>
              <a:t>Sin </a:t>
            </a:r>
            <a:r>
              <a:rPr lang="es-ES_tradnl" sz="2000" dirty="0"/>
              <a:t>embargo, se recomienda evaluar más profundamente su uso a ese nivel, y evaluar niveles más bajos. </a:t>
            </a:r>
            <a:endParaRPr lang="es-ES_tradnl" sz="2000" dirty="0" smtClean="0"/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S_tradnl" sz="2000" b="1" dirty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C" sz="2000" b="1" dirty="0" smtClean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C" sz="2000" b="1" dirty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_tradnl" sz="2000" dirty="0">
                <a:latin typeface="+mj-lt"/>
                <a:ea typeface="Calibri" panose="020F0502020204030204" pitchFamily="34" charset="0"/>
              </a:rPr>
              <a:t>Realizar estudios subsiguientes en etapas de 25kg hasta 100kg con el fin de evaluar el desempeño productivo en todo el ciclo de cerdos de engorde. </a:t>
            </a:r>
            <a:endParaRPr lang="es-EC" sz="20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986" y="3443287"/>
            <a:ext cx="3171825" cy="1438275"/>
          </a:xfrm>
          <a:prstGeom prst="rect">
            <a:avLst/>
          </a:prstGeom>
        </p:spPr>
      </p:pic>
      <p:pic>
        <p:nvPicPr>
          <p:cNvPr id="4100" name="Picture 4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15" y="1612862"/>
            <a:ext cx="5148671" cy="13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i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1" y="3052762"/>
            <a:ext cx="21621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3807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AGRADECIMIENTOS </a:t>
            </a:r>
            <a:endParaRPr lang="es-ES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marL="0" lvl="2" eaLnBrk="1" hangingPunct="1">
              <a:defRPr/>
            </a:pP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Diagrama"/>
          <p:cNvGraphicFramePr/>
          <p:nvPr>
            <p:extLst>
              <p:ext uri="{D42A27DB-BD31-4B8C-83A1-F6EECF244321}">
                <p14:modId xmlns:p14="http://schemas.microsoft.com/office/powerpoint/2010/main" val="451851592"/>
              </p:ext>
            </p:extLst>
          </p:nvPr>
        </p:nvGraphicFramePr>
        <p:xfrm>
          <a:off x="296994" y="201051"/>
          <a:ext cx="10927497" cy="593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lechones que no com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46" y="1949512"/>
            <a:ext cx="3248167" cy="24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84500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 smtClean="0">
                <a:solidFill>
                  <a:srgbClr val="000000"/>
                </a:solidFill>
              </a:rPr>
              <a:t>JUSTIFICACIÓN</a:t>
            </a:r>
            <a:endParaRPr lang="es-EC" kern="0" dirty="0"/>
          </a:p>
        </p:txBody>
      </p:sp>
    </p:spTree>
    <p:extLst>
      <p:ext uri="{BB962C8B-B14F-4D97-AF65-F5344CB8AC3E}">
        <p14:creationId xmlns:p14="http://schemas.microsoft.com/office/powerpoint/2010/main" val="27688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65376" y="0"/>
            <a:ext cx="8229600" cy="50405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>
                <a:solidFill>
                  <a:schemeClr val="tx1"/>
                </a:solidFill>
              </a:rPr>
              <a:t>OBJETIVO GENERAL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2600" y="2066928"/>
            <a:ext cx="1139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600" dirty="0" smtClean="0">
                <a:latin typeface="+mj-lt"/>
                <a:cs typeface="Times New Roman" panose="02020603050405020304" pitchFamily="18" charset="0"/>
              </a:rPr>
              <a:t>Evaluar 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efecto del uso de concentrado de proteína de maíz en la alimentación del lechón sobre el desempeño productivo.</a:t>
            </a:r>
          </a:p>
          <a:p>
            <a:pPr algn="just"/>
            <a:r>
              <a:rPr lang="es-EC" sz="3600" dirty="0" smtClean="0">
                <a:latin typeface="+mj-lt"/>
                <a:cs typeface="Times New Roman" panose="02020603050405020304" pitchFamily="18" charset="0"/>
              </a:rPr>
              <a:t> </a:t>
            </a:r>
            <a:endParaRPr lang="es-EC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63268" y="0"/>
            <a:ext cx="8229600" cy="5620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>
                <a:solidFill>
                  <a:schemeClr val="tx1"/>
                </a:solidFill>
              </a:rPr>
              <a:t>OBJETIVOS ESPECÍFICOS</a:t>
            </a: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2868" y="739874"/>
            <a:ext cx="11762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Evaluar el efecto del uso de concentrado de proteína de maíz  sobre parámetros productivos (consumo de alimento, ganancia de peso diario, conversión alimenticia)</a:t>
            </a:r>
          </a:p>
          <a:p>
            <a:pPr lvl="0" algn="just"/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Valorar el status sanitario (diarrea y neumonía) de lechones alimentados con diferentes niveles de concentrado de proteína de maíz  </a:t>
            </a:r>
          </a:p>
          <a:p>
            <a:pPr lvl="0" algn="just"/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Determinar la masa del paquete visceral de lechones alimentados con diferentes niveles de concentrado de proteína de maíz  </a:t>
            </a:r>
          </a:p>
          <a:p>
            <a:pPr lvl="0" algn="just"/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Determinar la digestibilidad del nitrógeno y azufre de lechones alimentados con diferentes niveles de concentrado de proteína de maíz  </a:t>
            </a:r>
          </a:p>
          <a:p>
            <a:pPr lvl="0" algn="just"/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Determinar los parámetros hematológicos (hematocito, urea, proteínas totales, albumina y creatinina) de lechones alimentados con diferentes niveles de concentrado de proteína de maíz  </a:t>
            </a:r>
          </a:p>
          <a:p>
            <a:pPr lvl="0" algn="just"/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Determinar la morfometría intestinal de lechones alimentados con diferentes niveles de concentrado de proteína de maíz </a:t>
            </a:r>
          </a:p>
          <a:p>
            <a:pPr lvl="0" algn="just"/>
            <a:endParaRPr lang="es-ES" dirty="0" smtClean="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Determinar el análisis costo: beneficio de la inclusión del concentrado de proteína de maíz</a:t>
            </a:r>
            <a:endParaRPr lang="es-EC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506" y="285750"/>
            <a:ext cx="111593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+mj-lt"/>
                <a:cs typeface="Times New Roman" panose="02020603050405020304" pitchFamily="18" charset="0"/>
              </a:rPr>
              <a:t> </a:t>
            </a:r>
            <a:endParaRPr lang="es-EC" sz="4400" b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s-ES_tradnl" sz="2400" dirty="0">
                <a:latin typeface="+mj-lt"/>
                <a:cs typeface="Times New Roman" panose="02020603050405020304" pitchFamily="18" charset="0"/>
              </a:rPr>
              <a:t> </a:t>
            </a:r>
            <a:endParaRPr lang="es-ES_tradnl" sz="24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s-ES_tradnl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s-EC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s-EC" sz="2400" b="1" dirty="0">
                <a:latin typeface="+mj-lt"/>
                <a:cs typeface="Times New Roman" panose="02020603050405020304" pitchFamily="18" charset="0"/>
              </a:rPr>
              <a:t>H0</a:t>
            </a:r>
            <a:r>
              <a:rPr lang="es-EC" sz="2400" dirty="0">
                <a:latin typeface="+mj-lt"/>
                <a:cs typeface="Times New Roman" panose="02020603050405020304" pitchFamily="18" charset="0"/>
              </a:rPr>
              <a:t>: La sustitución parcial de fuentes de proteína por un concentrado de proteína de maíz no altera los parámetros zootécnicos en lechones </a:t>
            </a:r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post destete. 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s-EC" sz="2400" dirty="0">
                <a:latin typeface="+mj-lt"/>
                <a:cs typeface="Times New Roman" panose="02020603050405020304" pitchFamily="18" charset="0"/>
              </a:rPr>
              <a:t> </a:t>
            </a:r>
            <a:endParaRPr lang="es-EC" sz="24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s-EC" sz="24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s-EC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s-EC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s-EC" sz="2400" b="1" dirty="0">
                <a:latin typeface="+mj-lt"/>
                <a:cs typeface="Times New Roman" panose="02020603050405020304" pitchFamily="18" charset="0"/>
              </a:rPr>
              <a:t>H1</a:t>
            </a:r>
            <a:r>
              <a:rPr lang="es-EC" sz="2400" dirty="0">
                <a:latin typeface="+mj-lt"/>
                <a:cs typeface="Times New Roman" panose="02020603050405020304" pitchFamily="18" charset="0"/>
              </a:rPr>
              <a:t>: La sustitución parcial de fuentes de proteína por un concentrado de proteína de maíz altera los parámetros zootécnicos en lechones </a:t>
            </a:r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post destete.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84500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 smtClean="0">
                <a:solidFill>
                  <a:srgbClr val="000000"/>
                </a:solidFill>
              </a:rPr>
              <a:t>HIPÓTESIS</a:t>
            </a:r>
            <a:endParaRPr lang="es-EC" kern="0" dirty="0"/>
          </a:p>
        </p:txBody>
      </p:sp>
    </p:spTree>
    <p:extLst>
      <p:ext uri="{BB962C8B-B14F-4D97-AF65-F5344CB8AC3E}">
        <p14:creationId xmlns:p14="http://schemas.microsoft.com/office/powerpoint/2010/main" val="3162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.fuio13-1.fna.fbcdn.net/v/t1.15752-9/34340923_10209028235221396_7406549678931574784_n.jpg?_nc_cat=0&amp;oh=7967d46135a07a3679f8bffc5fd989fa&amp;oe=5B7939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69" y="1250049"/>
            <a:ext cx="7488156" cy="42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84500" y="0"/>
            <a:ext cx="8229600" cy="571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lvl="2" eaLnBrk="1" hangingPunct="1">
              <a:defRPr/>
            </a:pPr>
            <a:r>
              <a:rPr lang="es-ES" kern="0" dirty="0" smtClean="0">
                <a:solidFill>
                  <a:srgbClr val="000000"/>
                </a:solidFill>
              </a:rPr>
              <a:t>METODOLOGÍA</a:t>
            </a:r>
            <a:endParaRPr lang="es-EC" kern="0" dirty="0"/>
          </a:p>
        </p:txBody>
      </p:sp>
    </p:spTree>
    <p:extLst>
      <p:ext uri="{BB962C8B-B14F-4D97-AF65-F5344CB8AC3E}">
        <p14:creationId xmlns:p14="http://schemas.microsoft.com/office/powerpoint/2010/main" val="6826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84457" y="1069335"/>
            <a:ext cx="6859432" cy="4493265"/>
            <a:chOff x="0" y="0"/>
            <a:chExt cx="5608955" cy="3070225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2"/>
            <a:srcRect l="4025" t="9027" r="17692" b="14757"/>
            <a:stretch/>
          </p:blipFill>
          <p:spPr>
            <a:xfrm>
              <a:off x="0" y="0"/>
              <a:ext cx="5608955" cy="3070225"/>
            </a:xfrm>
            <a:prstGeom prst="rect">
              <a:avLst/>
            </a:prstGeom>
          </p:spPr>
        </p:pic>
        <p:sp>
          <p:nvSpPr>
            <p:cNvPr id="4" name="3 Flecha derecha"/>
            <p:cNvSpPr/>
            <p:nvPr/>
          </p:nvSpPr>
          <p:spPr>
            <a:xfrm>
              <a:off x="887105" y="723331"/>
              <a:ext cx="368300" cy="14986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" name="CuadroTexto 5"/>
            <p:cNvSpPr txBox="1"/>
            <p:nvPr/>
          </p:nvSpPr>
          <p:spPr>
            <a:xfrm>
              <a:off x="1241947" y="655092"/>
              <a:ext cx="2667000" cy="26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ES" sz="1200" b="1" kern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Proyecto Porcino IASA 1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" name="6 Rectángulo"/>
          <p:cNvSpPr/>
          <p:nvPr/>
        </p:nvSpPr>
        <p:spPr>
          <a:xfrm>
            <a:off x="7676240" y="1527763"/>
            <a:ext cx="4198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Proyecto de producción </a:t>
            </a:r>
            <a:r>
              <a:rPr lang="es-EC" sz="2400" dirty="0">
                <a:latin typeface="+mj-lt"/>
                <a:cs typeface="Times New Roman" panose="02020603050405020304" pitchFamily="18" charset="0"/>
              </a:rPr>
              <a:t>porcina </a:t>
            </a:r>
            <a:r>
              <a:rPr lang="es-EC" sz="2400" dirty="0" smtClean="0">
                <a:latin typeface="+mj-lt"/>
                <a:cs typeface="Times New Roman" panose="02020603050405020304" pitchFamily="18" charset="0"/>
              </a:rPr>
              <a:t>de la Universidad de las Fuerzas Armadas IASA 1</a:t>
            </a:r>
            <a:endParaRPr lang="es-EC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7901464" y="3757062"/>
            <a:ext cx="3782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 smtClean="0">
                <a:latin typeface="+mj-lt"/>
                <a:cs typeface="Times New Roman" panose="02020603050405020304" pitchFamily="18" charset="0"/>
              </a:rPr>
              <a:t>Galpón de recría y crecimiento</a:t>
            </a:r>
            <a:endParaRPr lang="es-EC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484457" y="109151"/>
            <a:ext cx="40511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LUGAR DE INVESTIGACIÓN</a:t>
            </a:r>
          </a:p>
        </p:txBody>
      </p:sp>
      <p:sp>
        <p:nvSpPr>
          <p:cNvPr id="9" name="8 Elipse"/>
          <p:cNvSpPr/>
          <p:nvPr/>
        </p:nvSpPr>
        <p:spPr>
          <a:xfrm>
            <a:off x="798812" y="1364980"/>
            <a:ext cx="1038300" cy="1745215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29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12460</TotalTime>
  <Words>3781</Words>
  <Application>Microsoft Office PowerPoint</Application>
  <PresentationFormat>Personalizado</PresentationFormat>
  <Paragraphs>1682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Tema de Office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Dennis Low</dc:creator>
  <cp:lastModifiedBy>ESPE</cp:lastModifiedBy>
  <cp:revision>106</cp:revision>
  <dcterms:created xsi:type="dcterms:W3CDTF">2018-06-11T21:07:46Z</dcterms:created>
  <dcterms:modified xsi:type="dcterms:W3CDTF">2018-07-31T18:42:25Z</dcterms:modified>
</cp:coreProperties>
</file>