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6"/>
  </p:notesMasterIdLst>
  <p:sldIdLst>
    <p:sldId id="280" r:id="rId2"/>
    <p:sldId id="318" r:id="rId3"/>
    <p:sldId id="265" r:id="rId4"/>
    <p:sldId id="258" r:id="rId5"/>
    <p:sldId id="269" r:id="rId6"/>
    <p:sldId id="266" r:id="rId7"/>
    <p:sldId id="260" r:id="rId8"/>
    <p:sldId id="285" r:id="rId9"/>
    <p:sldId id="300" r:id="rId10"/>
    <p:sldId id="287" r:id="rId11"/>
    <p:sldId id="271" r:id="rId12"/>
    <p:sldId id="301" r:id="rId13"/>
    <p:sldId id="303" r:id="rId14"/>
    <p:sldId id="302" r:id="rId15"/>
    <p:sldId id="292" r:id="rId16"/>
    <p:sldId id="306" r:id="rId17"/>
    <p:sldId id="309" r:id="rId18"/>
    <p:sldId id="313" r:id="rId19"/>
    <p:sldId id="319" r:id="rId20"/>
    <p:sldId id="311" r:id="rId21"/>
    <p:sldId id="316" r:id="rId22"/>
    <p:sldId id="317" r:id="rId23"/>
    <p:sldId id="314" r:id="rId24"/>
    <p:sldId id="291" r:id="rId25"/>
    <p:sldId id="308" r:id="rId26"/>
    <p:sldId id="307" r:id="rId27"/>
    <p:sldId id="284" r:id="rId28"/>
    <p:sldId id="270" r:id="rId29"/>
    <p:sldId id="262" r:id="rId30"/>
    <p:sldId id="261" r:id="rId31"/>
    <p:sldId id="263" r:id="rId32"/>
    <p:sldId id="264" r:id="rId33"/>
    <p:sldId id="278" r:id="rId34"/>
    <p:sldId id="279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8080"/>
    <a:srgbClr val="339933"/>
    <a:srgbClr val="99FFCC"/>
    <a:srgbClr val="00FF00"/>
    <a:srgbClr val="006666"/>
    <a:srgbClr val="006A68"/>
    <a:srgbClr val="00CC66"/>
    <a:srgbClr val="2AABA8"/>
    <a:srgbClr val="32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0305" autoAdjust="0"/>
  </p:normalViewPr>
  <p:slideViewPr>
    <p:cSldViewPr snapToGrid="0">
      <p:cViewPr varScale="1">
        <p:scale>
          <a:sx n="65" d="100"/>
          <a:sy n="65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Nuevas%20grafica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ESTADOCTA_GUAMAN%20LARA%20JESSICA%20LIZBETH_2019_01_16_06_46_36_4636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espaldos%20disco%20d\INFORMACION\PROYECTO%20DE%20INGESTIGACION%20(TESIS)\base%20ordenad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C-4A12-BF1D-516581F8113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C-4A12-BF1D-516581F811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6C-4A12-BF1D-516581F8113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C-4A12-BF1D-516581F8113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6C-4A12-BF1D-516581F8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Por</a:t>
            </a:r>
            <a:r>
              <a:rPr lang="es-SV" baseline="0" dirty="0">
                <a:solidFill>
                  <a:schemeClr val="tx1"/>
                </a:solidFill>
              </a:rPr>
              <a:t> Monto (USD)</a:t>
            </a:r>
            <a:endParaRPr lang="es-SV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434073869859595"/>
          <c:y val="5.1666663502479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0864196189554"/>
          <c:y val="0.26549152354820066"/>
          <c:w val="0.79895170068535337"/>
          <c:h val="0.698479318553322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E1-4BB7-9D93-38D26001E4CE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E1-4BB7-9D93-38D26001E4CE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E1-4BB7-9D93-38D26001E4CE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E1-4BB7-9D93-38D26001E4CE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E1-4BB7-9D93-38D26001E4CE}"/>
              </c:ext>
            </c:extLst>
          </c:dPt>
          <c:dPt>
            <c:idx val="5"/>
            <c:bubble3D val="0"/>
            <c:spPr>
              <a:solidFill>
                <a:schemeClr val="accent6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E1-4BB7-9D93-38D26001E4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FE1-4BB7-9D93-38D26001E4C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FE1-4BB7-9D93-38D26001E4C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FE1-4BB7-9D93-38D26001E4C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FE1-4BB7-9D93-38D26001E4C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Hoja17!$L$4:$L$13</c:f>
              <c:strCache>
                <c:ptCount val="10"/>
                <c:pt idx="0">
                  <c:v>EE.UU.</c:v>
                </c:pt>
                <c:pt idx="1">
                  <c:v>Dinamarca</c:v>
                </c:pt>
                <c:pt idx="2">
                  <c:v>España</c:v>
                </c:pt>
                <c:pt idx="3">
                  <c:v>China</c:v>
                </c:pt>
                <c:pt idx="4">
                  <c:v>Brasil</c:v>
                </c:pt>
                <c:pt idx="5">
                  <c:v>Alemania</c:v>
                </c:pt>
                <c:pt idx="6">
                  <c:v>Rusia</c:v>
                </c:pt>
                <c:pt idx="7">
                  <c:v>Colombia</c:v>
                </c:pt>
                <c:pt idx="8">
                  <c:v>Italia</c:v>
                </c:pt>
                <c:pt idx="9">
                  <c:v>Japón</c:v>
                </c:pt>
              </c:strCache>
            </c:strRef>
          </c:cat>
          <c:val>
            <c:numRef>
              <c:f>Hoja17!$M$4:$M$13</c:f>
              <c:numCache>
                <c:formatCode>General</c:formatCode>
                <c:ptCount val="10"/>
                <c:pt idx="0">
                  <c:v>22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FE1-4BB7-9D93-38D26001E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Por volumen (Ton)</a:t>
            </a:r>
          </a:p>
        </c:rich>
      </c:tx>
      <c:layout>
        <c:manualLayout>
          <c:xMode val="edge"/>
          <c:yMode val="edge"/>
          <c:x val="0.12394763981740528"/>
          <c:y val="4.2168606037745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19145989414955E-2"/>
          <c:y val="0.22182377941556292"/>
          <c:w val="0.89000765818423244"/>
          <c:h val="0.644349667007076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F4-4813-BF4A-639191D48A8A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F4-4813-BF4A-639191D48A8A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F4-4813-BF4A-639191D48A8A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F4-4813-BF4A-639191D48A8A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F4-4813-BF4A-639191D48A8A}"/>
              </c:ext>
            </c:extLst>
          </c:dPt>
          <c:dPt>
            <c:idx val="5"/>
            <c:bubble3D val="0"/>
            <c:spPr>
              <a:solidFill>
                <a:schemeClr val="accent6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F4-4813-BF4A-639191D48A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F4-4813-BF4A-639191D48A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0F4-4813-BF4A-639191D48A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0F4-4813-BF4A-639191D48A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0F4-4813-BF4A-639191D48A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Hoja17!$J$32:$J$41</c:f>
              <c:strCache>
                <c:ptCount val="10"/>
                <c:pt idx="0">
                  <c:v>Colombia</c:v>
                </c:pt>
                <c:pt idx="1">
                  <c:v>EE.UU.</c:v>
                </c:pt>
                <c:pt idx="2">
                  <c:v>Rusia</c:v>
                </c:pt>
                <c:pt idx="3">
                  <c:v>Italia</c:v>
                </c:pt>
                <c:pt idx="4">
                  <c:v>Japón</c:v>
                </c:pt>
                <c:pt idx="5">
                  <c:v>Alemania </c:v>
                </c:pt>
                <c:pt idx="6">
                  <c:v>China</c:v>
                </c:pt>
                <c:pt idx="7">
                  <c:v>España</c:v>
                </c:pt>
                <c:pt idx="8">
                  <c:v>Brasil</c:v>
                </c:pt>
                <c:pt idx="9">
                  <c:v>Dinamarca </c:v>
                </c:pt>
              </c:strCache>
            </c:strRef>
          </c:cat>
          <c:val>
            <c:numRef>
              <c:f>Hoja17!$K$32:$K$41</c:f>
              <c:numCache>
                <c:formatCode>General</c:formatCode>
                <c:ptCount val="10"/>
                <c:pt idx="0">
                  <c:v>38</c:v>
                </c:pt>
                <c:pt idx="1">
                  <c:v>17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0F4-4813-BF4A-639191D48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SV" sz="1200" dirty="0">
                <a:solidFill>
                  <a:schemeClr val="tx1"/>
                </a:solidFill>
                <a:latin typeface="+mj-lt"/>
              </a:rPr>
              <a:t>ECUADOR</a:t>
            </a:r>
            <a:r>
              <a:rPr lang="es-SV" sz="1200" baseline="0" dirty="0">
                <a:solidFill>
                  <a:schemeClr val="tx1"/>
                </a:solidFill>
                <a:latin typeface="+mj-lt"/>
              </a:rPr>
              <a:t> </a:t>
            </a:r>
            <a:endParaRPr lang="es-SV" sz="1200" dirty="0">
              <a:solidFill>
                <a:schemeClr val="tx1"/>
              </a:solidFill>
              <a:latin typeface="+mj-lt"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8845979057462189E-2"/>
          <c:y val="0.13911222250659452"/>
          <c:w val="0.9454361162433732"/>
          <c:h val="0.79782381062854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Hoja17!$AC$42</c:f>
              <c:strCache>
                <c:ptCount val="1"/>
                <c:pt idx="0">
                  <c:v> Montos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9406580658849535E-3"/>
                  <c:y val="2.6492608145120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406580658849535E-3"/>
                  <c:y val="-4.238817303219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Hoja17!$AB$43:$AB$52</c:f>
              <c:strCache>
                <c:ptCount val="10"/>
                <c:pt idx="0">
                  <c:v>Japón</c:v>
                </c:pt>
                <c:pt idx="1">
                  <c:v>Alemania</c:v>
                </c:pt>
                <c:pt idx="2">
                  <c:v>EE.UU.</c:v>
                </c:pt>
                <c:pt idx="3">
                  <c:v>Dinamarca</c:v>
                </c:pt>
                <c:pt idx="4">
                  <c:v>Perú</c:v>
                </c:pt>
                <c:pt idx="5">
                  <c:v>Bélgica</c:v>
                </c:pt>
                <c:pt idx="6">
                  <c:v>Israel</c:v>
                </c:pt>
                <c:pt idx="7">
                  <c:v>Países Bajos</c:v>
                </c:pt>
                <c:pt idx="8">
                  <c:v>Francia</c:v>
                </c:pt>
                <c:pt idx="9">
                  <c:v>Argentina</c:v>
                </c:pt>
              </c:strCache>
            </c:strRef>
          </c:cat>
          <c:val>
            <c:numRef>
              <c:f>Hoja17!$AC$43:$AC$52</c:f>
              <c:numCache>
                <c:formatCode>General</c:formatCode>
                <c:ptCount val="10"/>
                <c:pt idx="0">
                  <c:v>-10</c:v>
                </c:pt>
                <c:pt idx="1">
                  <c:v>69</c:v>
                </c:pt>
                <c:pt idx="2">
                  <c:v>-7</c:v>
                </c:pt>
                <c:pt idx="3">
                  <c:v>-4</c:v>
                </c:pt>
                <c:pt idx="4">
                  <c:v>-10</c:v>
                </c:pt>
                <c:pt idx="5">
                  <c:v>-2</c:v>
                </c:pt>
                <c:pt idx="6">
                  <c:v>-18</c:v>
                </c:pt>
                <c:pt idx="7">
                  <c:v>5</c:v>
                </c:pt>
                <c:pt idx="8">
                  <c:v>-15</c:v>
                </c:pt>
                <c:pt idx="9">
                  <c:v>-19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6D-4CE6-B55A-DC6E2C8E6C73}"/>
            </c:ext>
          </c:extLst>
        </c:ser>
        <c:ser>
          <c:idx val="1"/>
          <c:order val="1"/>
          <c:tx>
            <c:strRef>
              <c:f>Hoja17!$AD$42</c:f>
              <c:strCache>
                <c:ptCount val="1"/>
                <c:pt idx="0">
                  <c:v>Cantidades 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2"/>
              <c:layout>
                <c:manualLayout>
                  <c:x val="2.6470944381838525E-3"/>
                  <c:y val="-2.3843347330608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046066619418846E-3"/>
                  <c:y val="-1.7511854974263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6267782461394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6470944381838525E-3"/>
                  <c:y val="-2.38433473306090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935636277011006E-3"/>
                  <c:y val="-2.3843347330608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1.4593212478552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6D-4CE6-B55A-DC6E2C8E6C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Hoja17!$AB$43:$AB$52</c:f>
              <c:strCache>
                <c:ptCount val="10"/>
                <c:pt idx="0">
                  <c:v>Japón</c:v>
                </c:pt>
                <c:pt idx="1">
                  <c:v>Alemania</c:v>
                </c:pt>
                <c:pt idx="2">
                  <c:v>EE.UU.</c:v>
                </c:pt>
                <c:pt idx="3">
                  <c:v>Dinamarca</c:v>
                </c:pt>
                <c:pt idx="4">
                  <c:v>Perú</c:v>
                </c:pt>
                <c:pt idx="5">
                  <c:v>Bélgica</c:v>
                </c:pt>
                <c:pt idx="6">
                  <c:v>Israel</c:v>
                </c:pt>
                <c:pt idx="7">
                  <c:v>Países Bajos</c:v>
                </c:pt>
                <c:pt idx="8">
                  <c:v>Francia</c:v>
                </c:pt>
                <c:pt idx="9">
                  <c:v>Argentina</c:v>
                </c:pt>
              </c:strCache>
            </c:strRef>
          </c:cat>
          <c:val>
            <c:numRef>
              <c:f>Hoja17!$AD$43:$AD$52</c:f>
              <c:numCache>
                <c:formatCode>General</c:formatCode>
                <c:ptCount val="10"/>
                <c:pt idx="0">
                  <c:v>-13</c:v>
                </c:pt>
                <c:pt idx="1">
                  <c:v>53</c:v>
                </c:pt>
                <c:pt idx="2">
                  <c:v>-3</c:v>
                </c:pt>
                <c:pt idx="3">
                  <c:v>4</c:v>
                </c:pt>
                <c:pt idx="4">
                  <c:v>4</c:v>
                </c:pt>
                <c:pt idx="5">
                  <c:v>-1</c:v>
                </c:pt>
                <c:pt idx="6">
                  <c:v>-7</c:v>
                </c:pt>
                <c:pt idx="7">
                  <c:v>-1</c:v>
                </c:pt>
                <c:pt idx="8">
                  <c:v>-9</c:v>
                </c:pt>
                <c:pt idx="9">
                  <c:v>-10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36D-4CE6-B55A-DC6E2C8E6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13056"/>
        <c:axId val="134513448"/>
      </c:barChart>
      <c:catAx>
        <c:axId val="13451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4513448"/>
        <c:crosses val="autoZero"/>
        <c:auto val="1"/>
        <c:lblAlgn val="ctr"/>
        <c:lblOffset val="100"/>
        <c:noMultiLvlLbl val="0"/>
      </c:catAx>
      <c:valAx>
        <c:axId val="134513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45130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88045911959509"/>
          <c:y val="7.801555485000812E-2"/>
          <c:w val="0.29157181300422352"/>
          <c:h val="4.363493964434711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gradFill>
            <a:gsLst>
              <a:gs pos="0">
                <a:schemeClr val="bg1">
                  <a:lumMod val="95000"/>
                </a:schemeClr>
              </a:gs>
              <a:gs pos="71000">
                <a:srgbClr val="E1FFE1"/>
              </a:gs>
              <a:gs pos="100000">
                <a:schemeClr val="bg1"/>
              </a:gs>
              <a:gs pos="0">
                <a:srgbClr val="CCFFCC"/>
              </a:gs>
            </a:gsLst>
            <a:lin ang="18900000" scaled="1"/>
          </a:gradFill>
        </a:defRPr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SV" sz="1200" dirty="0">
                <a:solidFill>
                  <a:schemeClr val="tx1"/>
                </a:solidFill>
                <a:latin typeface="+mj-lt"/>
              </a:rPr>
              <a:t>PERÚ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5.0393260131848368E-2"/>
          <c:y val="0.15391172012782325"/>
          <c:w val="0.90372646553216862"/>
          <c:h val="0.78012912504300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Hoja17!$AN$56</c:f>
              <c:strCache>
                <c:ptCount val="1"/>
                <c:pt idx="0">
                  <c:v>Montos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Hoja17!$AM$57:$AM$66</c:f>
              <c:strCache>
                <c:ptCount val="10"/>
                <c:pt idx="0">
                  <c:v>EE.UU.</c:v>
                </c:pt>
                <c:pt idx="1">
                  <c:v>Dinamarca</c:v>
                </c:pt>
                <c:pt idx="2">
                  <c:v>España</c:v>
                </c:pt>
                <c:pt idx="3">
                  <c:v>China</c:v>
                </c:pt>
                <c:pt idx="4">
                  <c:v>Brasil</c:v>
                </c:pt>
                <c:pt idx="5">
                  <c:v>Alemania</c:v>
                </c:pt>
                <c:pt idx="6">
                  <c:v>Rusia</c:v>
                </c:pt>
                <c:pt idx="7">
                  <c:v>Colombia</c:v>
                </c:pt>
                <c:pt idx="8">
                  <c:v>Italia</c:v>
                </c:pt>
                <c:pt idx="9">
                  <c:v>Japón</c:v>
                </c:pt>
              </c:strCache>
            </c:strRef>
          </c:cat>
          <c:val>
            <c:numRef>
              <c:f>Hoja17!$AN$57:$AN$66</c:f>
              <c:numCache>
                <c:formatCode>General</c:formatCode>
                <c:ptCount val="10"/>
                <c:pt idx="0">
                  <c:v>27</c:v>
                </c:pt>
                <c:pt idx="1">
                  <c:v>52</c:v>
                </c:pt>
                <c:pt idx="2">
                  <c:v>38</c:v>
                </c:pt>
                <c:pt idx="3">
                  <c:v>43</c:v>
                </c:pt>
                <c:pt idx="4">
                  <c:v>13</c:v>
                </c:pt>
                <c:pt idx="5">
                  <c:v>2</c:v>
                </c:pt>
                <c:pt idx="6">
                  <c:v>49</c:v>
                </c:pt>
                <c:pt idx="7">
                  <c:v>31</c:v>
                </c:pt>
                <c:pt idx="8">
                  <c:v>17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5-47B0-80CD-C5150A962969}"/>
            </c:ext>
          </c:extLst>
        </c:ser>
        <c:ser>
          <c:idx val="1"/>
          <c:order val="1"/>
          <c:tx>
            <c:strRef>
              <c:f>Hoja17!$AO$56</c:f>
              <c:strCache>
                <c:ptCount val="1"/>
                <c:pt idx="0">
                  <c:v>Cantidades</c:v>
                </c:pt>
              </c:strCache>
            </c:strRef>
          </c:tx>
          <c:spPr>
            <a:solidFill>
              <a:srgbClr val="85CB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Hoja17!$AM$57:$AM$66</c:f>
              <c:strCache>
                <c:ptCount val="10"/>
                <c:pt idx="0">
                  <c:v>EE.UU.</c:v>
                </c:pt>
                <c:pt idx="1">
                  <c:v>Dinamarca</c:v>
                </c:pt>
                <c:pt idx="2">
                  <c:v>España</c:v>
                </c:pt>
                <c:pt idx="3">
                  <c:v>China</c:v>
                </c:pt>
                <c:pt idx="4">
                  <c:v>Brasil</c:v>
                </c:pt>
                <c:pt idx="5">
                  <c:v>Alemania</c:v>
                </c:pt>
                <c:pt idx="6">
                  <c:v>Rusia</c:v>
                </c:pt>
                <c:pt idx="7">
                  <c:v>Colombia</c:v>
                </c:pt>
                <c:pt idx="8">
                  <c:v>Italia</c:v>
                </c:pt>
                <c:pt idx="9">
                  <c:v>Japón</c:v>
                </c:pt>
              </c:strCache>
            </c:strRef>
          </c:cat>
          <c:val>
            <c:numRef>
              <c:f>Hoja17!$AO$57:$AO$66</c:f>
              <c:numCache>
                <c:formatCode>General</c:formatCode>
                <c:ptCount val="10"/>
                <c:pt idx="0">
                  <c:v>18</c:v>
                </c:pt>
                <c:pt idx="1">
                  <c:v>29</c:v>
                </c:pt>
                <c:pt idx="2">
                  <c:v>5</c:v>
                </c:pt>
                <c:pt idx="3">
                  <c:v>29</c:v>
                </c:pt>
                <c:pt idx="4">
                  <c:v>-14</c:v>
                </c:pt>
                <c:pt idx="5">
                  <c:v>-14</c:v>
                </c:pt>
                <c:pt idx="6">
                  <c:v>12</c:v>
                </c:pt>
                <c:pt idx="7">
                  <c:v>32</c:v>
                </c:pt>
                <c:pt idx="8">
                  <c:v>1</c:v>
                </c:pt>
                <c:pt idx="9">
                  <c:v>-10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85-47B0-80CD-C5150A962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308496"/>
        <c:axId val="136308888"/>
      </c:barChart>
      <c:catAx>
        <c:axId val="13630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6308888"/>
        <c:crosses val="autoZero"/>
        <c:auto val="1"/>
        <c:lblAlgn val="ctr"/>
        <c:lblOffset val="100"/>
        <c:noMultiLvlLbl val="0"/>
      </c:catAx>
      <c:valAx>
        <c:axId val="136308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63084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59890858263907"/>
          <c:y val="7.6049670471815684E-2"/>
          <c:w val="0.34046968969401398"/>
          <c:h val="4.745391822907141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1600" dirty="0">
                <a:solidFill>
                  <a:schemeClr val="tx1"/>
                </a:solidFill>
              </a:rPr>
              <a:t>Principales países de la Unión Europea importadores de colorantes naturales durante el período 2013-2017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shade val="75000"/>
                <a:satMod val="160000"/>
              </a:schemeClr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 w="0" h="0" prst="coolSlant"/>
              <a:contourClr>
                <a:scrgbClr r="0" g="0" b="0">
                  <a:shade val="25000"/>
                  <a:satMod val="14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Hoja1!$L$5:$L$15</c:f>
              <c:strCache>
                <c:ptCount val="11"/>
                <c:pt idx="0">
                  <c:v>Alemania</c:v>
                </c:pt>
                <c:pt idx="1">
                  <c:v>España</c:v>
                </c:pt>
                <c:pt idx="2">
                  <c:v>Francia</c:v>
                </c:pt>
                <c:pt idx="3">
                  <c:v>Reino Unido</c:v>
                </c:pt>
                <c:pt idx="4">
                  <c:v>Dinamarca</c:v>
                </c:pt>
                <c:pt idx="5">
                  <c:v>Italia</c:v>
                </c:pt>
                <c:pt idx="6">
                  <c:v>Países Bajos</c:v>
                </c:pt>
                <c:pt idx="7">
                  <c:v>Bélgica</c:v>
                </c:pt>
                <c:pt idx="8">
                  <c:v>Irlanda</c:v>
                </c:pt>
                <c:pt idx="9">
                  <c:v>Polonia </c:v>
                </c:pt>
                <c:pt idx="10">
                  <c:v>Resto de la UE </c:v>
                </c:pt>
              </c:strCache>
            </c:strRef>
          </c:cat>
          <c:val>
            <c:numRef>
              <c:f>Hoja1!$M$5:$M$15</c:f>
              <c:numCache>
                <c:formatCode>General</c:formatCode>
                <c:ptCount val="11"/>
                <c:pt idx="0">
                  <c:v>490380</c:v>
                </c:pt>
                <c:pt idx="1">
                  <c:v>423942</c:v>
                </c:pt>
                <c:pt idx="2">
                  <c:v>344162</c:v>
                </c:pt>
                <c:pt idx="3">
                  <c:v>364365</c:v>
                </c:pt>
                <c:pt idx="4">
                  <c:v>282259</c:v>
                </c:pt>
                <c:pt idx="5">
                  <c:v>250488</c:v>
                </c:pt>
                <c:pt idx="6">
                  <c:v>279000</c:v>
                </c:pt>
                <c:pt idx="7">
                  <c:v>100359</c:v>
                </c:pt>
                <c:pt idx="8">
                  <c:v>91667</c:v>
                </c:pt>
                <c:pt idx="9">
                  <c:v>94658</c:v>
                </c:pt>
                <c:pt idx="10">
                  <c:v>370712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AA-47E5-AB76-C520B454D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09672"/>
        <c:axId val="136310064"/>
      </c:barChart>
      <c:catAx>
        <c:axId val="136309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310064"/>
        <c:crosses val="autoZero"/>
        <c:auto val="1"/>
        <c:lblAlgn val="ctr"/>
        <c:lblOffset val="100"/>
        <c:noMultiLvlLbl val="0"/>
      </c:catAx>
      <c:valAx>
        <c:axId val="136310064"/>
        <c:scaling>
          <c:orientation val="minMax"/>
          <c:max val="7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30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sz="1400" dirty="0">
                <a:solidFill>
                  <a:schemeClr val="tx1"/>
                </a:solidFill>
              </a:rPr>
              <a:t>Participación de las importaciones europeas en el período 2013-2017</a:t>
            </a:r>
          </a:p>
        </c:rich>
      </c:tx>
      <c:layout>
        <c:manualLayout>
          <c:xMode val="edge"/>
          <c:yMode val="edge"/>
          <c:x val="0.14553311768925778"/>
          <c:y val="6.330783434450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5365172386475"/>
          <c:y val="0.36742895917476059"/>
          <c:w val="0.75627982688253914"/>
          <c:h val="0.560929075148839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D1-4857-B0A2-AA338EF8DB1F}"/>
              </c:ext>
            </c:extLst>
          </c:dPt>
          <c:dPt>
            <c:idx val="1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D1-4857-B0A2-AA338EF8DB1F}"/>
              </c:ext>
            </c:extLst>
          </c:dPt>
          <c:dLbls>
            <c:dLbl>
              <c:idx val="0"/>
              <c:layout>
                <c:manualLayout>
                  <c:x val="-8.2182050015408153E-2"/>
                  <c:y val="-4.26294165151040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D1-4857-B0A2-AA338EF8DB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111275153105863"/>
                  <c:y val="-0.221333114610673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D1-4857-B0A2-AA338EF8DB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Hoja18!$B$3:$B$4</c:f>
              <c:strCache>
                <c:ptCount val="2"/>
                <c:pt idx="0">
                  <c:v>Unión Europea</c:v>
                </c:pt>
                <c:pt idx="1">
                  <c:v>Resto del mundo</c:v>
                </c:pt>
              </c:strCache>
            </c:strRef>
          </c:cat>
          <c:val>
            <c:numRef>
              <c:f>Hoja18!$C$3:$C$4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D1-4857-B0A2-AA338EF8D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s-ES" sz="1600" b="0" dirty="0">
                <a:solidFill>
                  <a:sysClr val="windowText" lastClr="000000"/>
                </a:solidFill>
                <a:latin typeface="+mj-lt"/>
              </a:rPr>
              <a:t>Principales</a:t>
            </a:r>
            <a:r>
              <a:rPr lang="es-ES" sz="1600" b="0" baseline="0" dirty="0">
                <a:solidFill>
                  <a:sysClr val="windowText" lastClr="000000"/>
                </a:solidFill>
                <a:latin typeface="+mj-lt"/>
              </a:rPr>
              <a:t> países importadores de carmín de cochinilla peruano 2013-2017</a:t>
            </a:r>
            <a:endParaRPr lang="es-ES" sz="1600" b="0" dirty="0">
              <a:solidFill>
                <a:sysClr val="windowText" lastClr="00000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7247592874160014"/>
          <c:y val="7.0689618325379228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7360136358587558E-2"/>
          <c:y val="0.12232263864525975"/>
          <c:w val="0.93007007712275014"/>
          <c:h val="0.726027443867853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shade val="53000"/>
                <a:shade val="75000"/>
                <a:satMod val="1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Dinamarca</c:v>
                </c:pt>
                <c:pt idx="1">
                  <c:v>España</c:v>
                </c:pt>
                <c:pt idx="2">
                  <c:v>Brasil</c:v>
                </c:pt>
                <c:pt idx="3">
                  <c:v>China</c:v>
                </c:pt>
                <c:pt idx="4">
                  <c:v>Alemania</c:v>
                </c:pt>
                <c:pt idx="5">
                  <c:v>Rusia</c:v>
                </c:pt>
                <c:pt idx="6">
                  <c:v>Corea</c:v>
                </c:pt>
                <c:pt idx="7">
                  <c:v>Reino Unido</c:v>
                </c:pt>
                <c:pt idx="8">
                  <c:v>USA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1804</c:v>
                </c:pt>
                <c:pt idx="1">
                  <c:v>1378</c:v>
                </c:pt>
                <c:pt idx="2">
                  <c:v>2948</c:v>
                </c:pt>
                <c:pt idx="3">
                  <c:v>701</c:v>
                </c:pt>
                <c:pt idx="4">
                  <c:v>3466</c:v>
                </c:pt>
                <c:pt idx="5">
                  <c:v>363</c:v>
                </c:pt>
                <c:pt idx="6">
                  <c:v>613</c:v>
                </c:pt>
                <c:pt idx="7">
                  <c:v>1622</c:v>
                </c:pt>
                <c:pt idx="8">
                  <c:v>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6-4FA3-8ED8-CC3F3DBB9FA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shade val="76000"/>
                <a:shade val="75000"/>
                <a:satMod val="1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Dinamarca</c:v>
                </c:pt>
                <c:pt idx="1">
                  <c:v>España</c:v>
                </c:pt>
                <c:pt idx="2">
                  <c:v>Brasil</c:v>
                </c:pt>
                <c:pt idx="3">
                  <c:v>China</c:v>
                </c:pt>
                <c:pt idx="4">
                  <c:v>Alemania</c:v>
                </c:pt>
                <c:pt idx="5">
                  <c:v>Rusia</c:v>
                </c:pt>
                <c:pt idx="6">
                  <c:v>Corea</c:v>
                </c:pt>
                <c:pt idx="7">
                  <c:v>Reino Unido</c:v>
                </c:pt>
                <c:pt idx="8">
                  <c:v>USA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3377</c:v>
                </c:pt>
                <c:pt idx="1">
                  <c:v>1933</c:v>
                </c:pt>
                <c:pt idx="2">
                  <c:v>3061</c:v>
                </c:pt>
                <c:pt idx="3">
                  <c:v>1583</c:v>
                </c:pt>
                <c:pt idx="4">
                  <c:v>4270</c:v>
                </c:pt>
                <c:pt idx="5">
                  <c:v>342</c:v>
                </c:pt>
                <c:pt idx="6">
                  <c:v>822</c:v>
                </c:pt>
                <c:pt idx="7">
                  <c:v>1585</c:v>
                </c:pt>
                <c:pt idx="8">
                  <c:v>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36-4FA3-8ED8-CC3F3DBB9FA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shade val="75000"/>
                <a:satMod val="1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Dinamarca</c:v>
                </c:pt>
                <c:pt idx="1">
                  <c:v>España</c:v>
                </c:pt>
                <c:pt idx="2">
                  <c:v>Brasil</c:v>
                </c:pt>
                <c:pt idx="3">
                  <c:v>China</c:v>
                </c:pt>
                <c:pt idx="4">
                  <c:v>Alemania</c:v>
                </c:pt>
                <c:pt idx="5">
                  <c:v>Rusia</c:v>
                </c:pt>
                <c:pt idx="6">
                  <c:v>Corea</c:v>
                </c:pt>
                <c:pt idx="7">
                  <c:v>Reino Unido</c:v>
                </c:pt>
                <c:pt idx="8">
                  <c:v>USA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0">
                  <c:v>7843</c:v>
                </c:pt>
                <c:pt idx="1">
                  <c:v>2195</c:v>
                </c:pt>
                <c:pt idx="2">
                  <c:v>3457</c:v>
                </c:pt>
                <c:pt idx="3">
                  <c:v>1934</c:v>
                </c:pt>
                <c:pt idx="4">
                  <c:v>3590</c:v>
                </c:pt>
                <c:pt idx="5">
                  <c:v>965</c:v>
                </c:pt>
                <c:pt idx="6">
                  <c:v>1096</c:v>
                </c:pt>
                <c:pt idx="7">
                  <c:v>1779</c:v>
                </c:pt>
                <c:pt idx="8">
                  <c:v>1549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36-4FA3-8ED8-CC3F3DBB9FA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tint val="77000"/>
                <a:shade val="75000"/>
                <a:satMod val="1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Dinamarca</c:v>
                </c:pt>
                <c:pt idx="1">
                  <c:v>España</c:v>
                </c:pt>
                <c:pt idx="2">
                  <c:v>Brasil</c:v>
                </c:pt>
                <c:pt idx="3">
                  <c:v>China</c:v>
                </c:pt>
                <c:pt idx="4">
                  <c:v>Alemania</c:v>
                </c:pt>
                <c:pt idx="5">
                  <c:v>Rusia</c:v>
                </c:pt>
                <c:pt idx="6">
                  <c:v>Corea</c:v>
                </c:pt>
                <c:pt idx="7">
                  <c:v>Reino Unido</c:v>
                </c:pt>
                <c:pt idx="8">
                  <c:v>USA</c:v>
                </c:pt>
              </c:strCache>
            </c:strRef>
          </c:cat>
          <c:val>
            <c:numRef>
              <c:f>Hoja1!$E$2:$E$10</c:f>
              <c:numCache>
                <c:formatCode>General</c:formatCode>
                <c:ptCount val="9"/>
                <c:pt idx="0">
                  <c:v>12588</c:v>
                </c:pt>
                <c:pt idx="1">
                  <c:v>4067</c:v>
                </c:pt>
                <c:pt idx="2">
                  <c:v>5274</c:v>
                </c:pt>
                <c:pt idx="3">
                  <c:v>2965</c:v>
                </c:pt>
                <c:pt idx="4">
                  <c:v>5835</c:v>
                </c:pt>
                <c:pt idx="5">
                  <c:v>2974</c:v>
                </c:pt>
                <c:pt idx="6">
                  <c:v>1018</c:v>
                </c:pt>
                <c:pt idx="7">
                  <c:v>2304</c:v>
                </c:pt>
                <c:pt idx="8">
                  <c:v>1501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36-4FA3-8ED8-CC3F3DBB9FA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tint val="54000"/>
                <a:shade val="75000"/>
                <a:satMod val="1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l"/>
            </a:scene3d>
            <a:sp3d contourW="9525"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cat>
            <c:strRef>
              <c:f>Hoja1!$A$2:$A$10</c:f>
              <c:strCache>
                <c:ptCount val="9"/>
                <c:pt idx="0">
                  <c:v>Dinamarca</c:v>
                </c:pt>
                <c:pt idx="1">
                  <c:v>España</c:v>
                </c:pt>
                <c:pt idx="2">
                  <c:v>Brasil</c:v>
                </c:pt>
                <c:pt idx="3">
                  <c:v>China</c:v>
                </c:pt>
                <c:pt idx="4">
                  <c:v>Alemania</c:v>
                </c:pt>
                <c:pt idx="5">
                  <c:v>Rusia</c:v>
                </c:pt>
                <c:pt idx="6">
                  <c:v>Corea</c:v>
                </c:pt>
                <c:pt idx="7">
                  <c:v>Reino Unido</c:v>
                </c:pt>
                <c:pt idx="8">
                  <c:v>USA</c:v>
                </c:pt>
              </c:strCache>
            </c:strRef>
          </c:cat>
          <c:val>
            <c:numRef>
              <c:f>Hoja1!$F$2:$F$10</c:f>
              <c:numCache>
                <c:formatCode>General</c:formatCode>
                <c:ptCount val="9"/>
                <c:pt idx="0">
                  <c:v>7399</c:v>
                </c:pt>
                <c:pt idx="1">
                  <c:v>4795</c:v>
                </c:pt>
                <c:pt idx="2">
                  <c:v>4574</c:v>
                </c:pt>
                <c:pt idx="3">
                  <c:v>4086</c:v>
                </c:pt>
                <c:pt idx="4">
                  <c:v>2988</c:v>
                </c:pt>
                <c:pt idx="5">
                  <c:v>2543</c:v>
                </c:pt>
                <c:pt idx="6">
                  <c:v>2157</c:v>
                </c:pt>
                <c:pt idx="7">
                  <c:v>1726</c:v>
                </c:pt>
                <c:pt idx="8">
                  <c:v>1622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36-4FA3-8ED8-CC3F3DBB9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80696"/>
        <c:axId val="135181088"/>
      </c:barChart>
      <c:catAx>
        <c:axId val="13518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5181088"/>
        <c:crosses val="autoZero"/>
        <c:auto val="1"/>
        <c:lblAlgn val="ctr"/>
        <c:lblOffset val="100"/>
        <c:noMultiLvlLbl val="0"/>
      </c:catAx>
      <c:valAx>
        <c:axId val="13518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3518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SV" sz="1800">
                <a:solidFill>
                  <a:schemeClr val="tx1"/>
                </a:solidFill>
                <a:latin typeface="+mj-lt"/>
              </a:rPr>
              <a:t>Participación de las importaciones europeas en el período 2013-2017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20453087107434"/>
          <c:y val="0.19525493505249633"/>
          <c:w val="0.66810011382961554"/>
          <c:h val="0.796880521693754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50800" dist="15240" dir="5400000" algn="tl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35000"/>
                    <a:satMod val="13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3A-4BF2-BDC0-678AD7609DC8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50800" dist="15240" dir="5400000" algn="tl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35000"/>
                    <a:satMod val="13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3A-4BF2-BDC0-678AD7609DC8}"/>
              </c:ext>
            </c:extLst>
          </c:dPt>
          <c:dLbls>
            <c:dLbl>
              <c:idx val="0"/>
              <c:layout>
                <c:manualLayout>
                  <c:x val="-0.20517285200413318"/>
                  <c:y val="2.89264506263561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3A-4BF2-BDC0-678AD7609D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360773607595495"/>
                  <c:y val="-0.123989788066040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3A-4BF2-BDC0-678AD7609D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Hoja18!$B$23:$B$24</c:f>
              <c:strCache>
                <c:ptCount val="2"/>
                <c:pt idx="0">
                  <c:v>Unión Europea</c:v>
                </c:pt>
                <c:pt idx="1">
                  <c:v>Resto del mundo</c:v>
                </c:pt>
              </c:strCache>
            </c:strRef>
          </c:cat>
          <c:val>
            <c:numRef>
              <c:f>Hoja18!$C$23:$C$24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3A-4BF2-BDC0-678AD7609D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444512362627484"/>
          <c:y val="0.19855474052374142"/>
          <c:w val="0.60984777583246408"/>
          <c:h val="6.5348781140288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SV" b="1">
                <a:latin typeface="+mj-lt"/>
              </a:rPr>
              <a:t>Principales países de la Unión Europea importadores de carmín durante el período 2013-2017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2916675738113381"/>
          <c:y val="0.32087117898141521"/>
          <c:w val="0.81388888888888888"/>
          <c:h val="0.677344342373869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96BB1A6-22E3-44FA-B489-ACB543BD0C97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303A5ED-8A1B-45DB-BA43-C1C5168B1C98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C7FB0F-FD76-4CC6-8A1D-FDF5A4C6FBAB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DC1D007-D804-49FB-96AC-B6C784A17BE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6458FDE-F5CB-43EB-9DB8-6658844F75F3}" type="VALUE">
                      <a:rPr lang="en-US" baseline="0" smtClean="0"/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529B758-6677-477B-B73B-33007174F38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166-426F-8FF8-03979D26BD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Hoja9!$U$17:$U$22</c:f>
              <c:strCache>
                <c:ptCount val="6"/>
                <c:pt idx="0">
                  <c:v>Dinamarca</c:v>
                </c:pt>
                <c:pt idx="1">
                  <c:v>Alemania</c:v>
                </c:pt>
                <c:pt idx="2">
                  <c:v>España</c:v>
                </c:pt>
                <c:pt idx="3">
                  <c:v>Reino Unido</c:v>
                </c:pt>
                <c:pt idx="4">
                  <c:v>Francia</c:v>
                </c:pt>
                <c:pt idx="5">
                  <c:v>Resto de la UE</c:v>
                </c:pt>
              </c:strCache>
            </c:strRef>
          </c:cat>
          <c:val>
            <c:numRef>
              <c:f>Hoja9!$V$17:$V$22</c:f>
              <c:numCache>
                <c:formatCode>General</c:formatCode>
                <c:ptCount val="6"/>
                <c:pt idx="0">
                  <c:v>33011</c:v>
                </c:pt>
                <c:pt idx="1">
                  <c:v>20149</c:v>
                </c:pt>
                <c:pt idx="2">
                  <c:v>14368</c:v>
                </c:pt>
                <c:pt idx="3">
                  <c:v>9016</c:v>
                </c:pt>
                <c:pt idx="4">
                  <c:v>2743</c:v>
                </c:pt>
                <c:pt idx="5">
                  <c:v>16272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66-426F-8FF8-03979D26B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58"/>
        <c:axId val="136312024"/>
        <c:axId val="136311632"/>
      </c:barChart>
      <c:valAx>
        <c:axId val="13631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312024"/>
        <c:crosses val="autoZero"/>
        <c:crossBetween val="between"/>
      </c:valAx>
      <c:catAx>
        <c:axId val="136312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31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Principales importadores de colorantes naturales peruanos por monto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46916010498687"/>
          <c:y val="0.28615817362452334"/>
          <c:w val="0.71558846707437007"/>
          <c:h val="0.626145968958604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65-46DB-A9CE-34F269ACCF42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65-46DB-A9CE-34F269ACCF42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65-46DB-A9CE-34F269ACCF42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65-46DB-A9CE-34F269ACCF42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65-46DB-A9CE-34F269ACCF42}"/>
              </c:ext>
            </c:extLst>
          </c:dPt>
          <c:dPt>
            <c:idx val="5"/>
            <c:bubble3D val="0"/>
            <c:spPr>
              <a:solidFill>
                <a:schemeClr val="accent6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65-46DB-A9CE-34F269ACCF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65-46DB-A9CE-34F269ACCF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765-46DB-A9CE-34F269ACCF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765-46DB-A9CE-34F269ACCF4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765-46DB-A9CE-34F269ACCF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Hoja17!$L$4:$L$13</c:f>
              <c:strCache>
                <c:ptCount val="10"/>
                <c:pt idx="0">
                  <c:v>EE.UU.</c:v>
                </c:pt>
                <c:pt idx="1">
                  <c:v>Dinamarca</c:v>
                </c:pt>
                <c:pt idx="2">
                  <c:v>España</c:v>
                </c:pt>
                <c:pt idx="3">
                  <c:v>China</c:v>
                </c:pt>
                <c:pt idx="4">
                  <c:v>Brasil</c:v>
                </c:pt>
                <c:pt idx="5">
                  <c:v>Alemania</c:v>
                </c:pt>
                <c:pt idx="6">
                  <c:v>Rusia</c:v>
                </c:pt>
                <c:pt idx="7">
                  <c:v>Colombia</c:v>
                </c:pt>
                <c:pt idx="8">
                  <c:v>Italia</c:v>
                </c:pt>
                <c:pt idx="9">
                  <c:v>Japón</c:v>
                </c:pt>
              </c:strCache>
            </c:strRef>
          </c:cat>
          <c:val>
            <c:numRef>
              <c:f>Hoja17!$M$4:$M$13</c:f>
              <c:numCache>
                <c:formatCode>General</c:formatCode>
                <c:ptCount val="10"/>
                <c:pt idx="0">
                  <c:v>22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765-46DB-A9CE-34F269ACC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Valor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exportado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colorantes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naturales 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nivel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mundial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miles 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dólares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Hoja3!$D$36</c:f>
              <c:strCache>
                <c:ptCount val="1"/>
                <c:pt idx="0">
                  <c:v>Valor en miles de USD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0.13160889970256198"/>
                  <c:y val="-5.6891696301229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BD-469D-A315-722D40182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271449856861442"/>
                  <c:y val="-4.8135768814098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BD-469D-A315-722D401822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Hoja3!$C$37:$C$41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Hoja3!$D$37:$D$41</c:f>
              <c:numCache>
                <c:formatCode>General</c:formatCode>
                <c:ptCount val="5"/>
                <c:pt idx="0">
                  <c:v>970245</c:v>
                </c:pt>
                <c:pt idx="1">
                  <c:v>980783</c:v>
                </c:pt>
                <c:pt idx="2">
                  <c:v>1015139</c:v>
                </c:pt>
                <c:pt idx="3">
                  <c:v>1165936</c:v>
                </c:pt>
                <c:pt idx="4">
                  <c:v>1272050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2BD-469D-A315-722D40182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55024"/>
        <c:axId val="134361192"/>
      </c:lineChart>
      <c:catAx>
        <c:axId val="13505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361192"/>
        <c:crosses val="autoZero"/>
        <c:auto val="1"/>
        <c:lblAlgn val="ctr"/>
        <c:lblOffset val="100"/>
        <c:noMultiLvlLbl val="0"/>
      </c:catAx>
      <c:valAx>
        <c:axId val="134361192"/>
        <c:scaling>
          <c:orientation val="minMax"/>
          <c:max val="1350000"/>
          <c:min val="9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5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Principales importadores de colorantes naturales peruanos por cantidad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593012975089535E-2"/>
          <c:y val="0.35565033299292342"/>
          <c:w val="0.89000765818423244"/>
          <c:h val="0.644349667007076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BE-4999-803D-C3FDD8C00C02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BE-4999-803D-C3FDD8C00C02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BE-4999-803D-C3FDD8C00C02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BE-4999-803D-C3FDD8C00C02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BE-4999-803D-C3FDD8C00C02}"/>
              </c:ext>
            </c:extLst>
          </c:dPt>
          <c:dPt>
            <c:idx val="5"/>
            <c:bubble3D val="0"/>
            <c:spPr>
              <a:solidFill>
                <a:schemeClr val="accent6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BE-4999-803D-C3FDD8C00C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BE-4999-803D-C3FDD8C00C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8BE-4999-803D-C3FDD8C00C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8BE-4999-803D-C3FDD8C00C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8BE-4999-803D-C3FDD8C00C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Hoja17!$J$32:$J$41</c:f>
              <c:strCache>
                <c:ptCount val="10"/>
                <c:pt idx="0">
                  <c:v>Colombia</c:v>
                </c:pt>
                <c:pt idx="1">
                  <c:v>EE.UU.</c:v>
                </c:pt>
                <c:pt idx="2">
                  <c:v>Rusia</c:v>
                </c:pt>
                <c:pt idx="3">
                  <c:v>Italia</c:v>
                </c:pt>
                <c:pt idx="4">
                  <c:v>Japón</c:v>
                </c:pt>
                <c:pt idx="5">
                  <c:v>Alemania </c:v>
                </c:pt>
                <c:pt idx="6">
                  <c:v>China</c:v>
                </c:pt>
                <c:pt idx="7">
                  <c:v>España</c:v>
                </c:pt>
                <c:pt idx="8">
                  <c:v>Brasil</c:v>
                </c:pt>
                <c:pt idx="9">
                  <c:v>Dinamarca </c:v>
                </c:pt>
              </c:strCache>
            </c:strRef>
          </c:cat>
          <c:val>
            <c:numRef>
              <c:f>Hoja17!$K$32:$K$41</c:f>
              <c:numCache>
                <c:formatCode>General</c:formatCode>
                <c:ptCount val="10"/>
                <c:pt idx="0">
                  <c:v>38</c:v>
                </c:pt>
                <c:pt idx="1">
                  <c:v>17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8BE-4999-803D-C3FDD8C00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51669607816172E-2"/>
          <c:y val="0.28492215289112399"/>
          <c:w val="0.88762842040089573"/>
          <c:h val="0.711772513961038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 w="0" h="0" prst="coolSlant"/>
              <a:contourClr>
                <a:scrgbClr r="0" g="0" b="0">
                  <a:shade val="25000"/>
                  <a:satMod val="14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66-43F1-8F85-0EB5C49B9A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66-43F1-8F85-0EB5C49B9A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66-43F1-8F85-0EB5C49B9A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66-43F1-8F85-0EB5C49B9A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66-43F1-8F85-0EB5C49B9AD5}"/>
              </c:ext>
            </c:extLst>
          </c:dPt>
          <c:dLbls>
            <c:dLbl>
              <c:idx val="0"/>
              <c:layout>
                <c:manualLayout>
                  <c:x val="-1.0203900000064338E-3"/>
                  <c:y val="-1.0306251105882965E-2"/>
                </c:manualLayout>
              </c:layout>
              <c:tx>
                <c:rich>
                  <a:bodyPr/>
                  <a:lstStyle/>
                  <a:p>
                    <a:fld id="{1B63B7A6-80A7-4FF7-AFDB-E802385547DE}" type="VALUE">
                      <a:rPr lang="en-US" baseline="0" smtClean="0"/>
                      <a:pPr/>
                      <a:t>[VALOR]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66-43F1-8F85-0EB5C49B9A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8760773017268303E-2"/>
                  <c:y val="-1.0373837209424456E-2"/>
                </c:manualLayout>
              </c:layout>
              <c:tx>
                <c:rich>
                  <a:bodyPr/>
                  <a:lstStyle/>
                  <a:p>
                    <a:fld id="{ECE03D2B-CC6F-4C9E-B71A-E3C144DDDCF7}" type="VALUE">
                      <a:rPr lang="en-US" baseline="0" smtClean="0"/>
                      <a:pPr/>
                      <a:t>[VALOR]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66-43F1-8F85-0EB5C49B9A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9518081255041098E-2"/>
                  <c:y val="5.025509556192283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7214B83E-8C18-4B97-8C09-CF58FB202F24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66-43F1-8F85-0EB5C49B9A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671666248831472E-2"/>
                  <c:y val="-1.7001263356388917E-2"/>
                </c:manualLayout>
              </c:layout>
              <c:tx>
                <c:rich>
                  <a:bodyPr/>
                  <a:lstStyle/>
                  <a:p>
                    <a:fld id="{F04D9C34-84EF-42A0-9CFA-576F7FEFB222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66-43F1-8F85-0EB5C49B9A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0820871371884123E-2"/>
                  <c:y val="-1.1469067918366901E-2"/>
                </c:manualLayout>
              </c:layout>
              <c:tx>
                <c:rich>
                  <a:bodyPr/>
                  <a:lstStyle/>
                  <a:p>
                    <a:fld id="{5A793C55-7BE2-4429-BFFF-20EA6AEE69DC}" type="VALUE">
                      <a:rPr lang="en-US" baseline="0" smtClean="0"/>
                      <a:pPr/>
                      <a:t>[VALOR]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66-43F1-8F85-0EB5C49B9AD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Hoja18!$AD$16:$AD$20</c:f>
              <c:strCache>
                <c:ptCount val="5"/>
                <c:pt idx="0">
                  <c:v>Perú</c:v>
                </c:pt>
                <c:pt idx="1">
                  <c:v>Trinidad y Tobago</c:v>
                </c:pt>
                <c:pt idx="2">
                  <c:v>Bélgica</c:v>
                </c:pt>
                <c:pt idx="3">
                  <c:v>República Dominicana</c:v>
                </c:pt>
                <c:pt idx="4">
                  <c:v>España</c:v>
                </c:pt>
              </c:strCache>
            </c:strRef>
          </c:cat>
          <c:val>
            <c:numRef>
              <c:f>Hoja18!$AE$16:$AE$20</c:f>
              <c:numCache>
                <c:formatCode>0.000</c:formatCode>
                <c:ptCount val="5"/>
                <c:pt idx="0">
                  <c:v>90.183597673495129</c:v>
                </c:pt>
                <c:pt idx="1">
                  <c:v>4.4497909415804351</c:v>
                </c:pt>
                <c:pt idx="2">
                  <c:v>2.8906122258298099</c:v>
                </c:pt>
                <c:pt idx="3">
                  <c:v>2.2424143327649437</c:v>
                </c:pt>
                <c:pt idx="4">
                  <c:v>0.23358482632968161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466-43F1-8F85-0EB5C49B9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692920"/>
        <c:axId val="136692528"/>
      </c:barChart>
      <c:valAx>
        <c:axId val="13669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692920"/>
        <c:crosses val="autoZero"/>
        <c:crossBetween val="between"/>
      </c:valAx>
      <c:catAx>
        <c:axId val="136692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692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s-SV" sz="1800" b="1" i="0" baseline="0" dirty="0">
                <a:solidFill>
                  <a:schemeClr val="tx1"/>
                </a:solidFill>
                <a:effectLst/>
              </a:rPr>
              <a:t>Principales países de la Unión Europea importadores de carmín durante el período 2013-2017</a:t>
            </a:r>
            <a:endParaRPr lang="es-SV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401570394444703"/>
          <c:y val="2.140852179575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Hoja1!$O$17:$O$18</c:f>
              <c:strCache>
                <c:ptCount val="2"/>
                <c:pt idx="0">
                  <c:v>Bélgica</c:v>
                </c:pt>
                <c:pt idx="1">
                  <c:v>España</c:v>
                </c:pt>
              </c:strCache>
            </c:strRef>
          </c:cat>
          <c:val>
            <c:numRef>
              <c:f>Hoja1!$P$17:$P$18</c:f>
              <c:numCache>
                <c:formatCode>General</c:formatCode>
                <c:ptCount val="2"/>
                <c:pt idx="0">
                  <c:v>3300</c:v>
                </c:pt>
                <c:pt idx="1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3-4C9C-9F0B-F5EF2378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36693704"/>
        <c:axId val="136694096"/>
      </c:barChart>
      <c:catAx>
        <c:axId val="136693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694096"/>
        <c:crosses val="autoZero"/>
        <c:auto val="1"/>
        <c:lblAlgn val="ctr"/>
        <c:lblOffset val="100"/>
        <c:noMultiLvlLbl val="0"/>
      </c:catAx>
      <c:valAx>
        <c:axId val="13669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669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4603018372704"/>
          <c:y val="0.41974713160854898"/>
          <c:w val="0.70415519336110755"/>
          <c:h val="0.421006680137167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8E-4B77-8AB7-BD8D092E33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8E-4B77-8AB7-BD8D092E33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8E-4B77-8AB7-BD8D092E33E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9E45E2E-1A31-40FC-911B-CBBFD97BA06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8E-4B77-8AB7-BD8D092E33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9628878261056"/>
                  <c:y val="2.5162064063021312E-2"/>
                </c:manualLayout>
              </c:layout>
              <c:tx>
                <c:rich>
                  <a:bodyPr/>
                  <a:lstStyle/>
                  <a:p>
                    <a:fld id="{1648F5B4-DDE0-492C-B4D8-14EE2663C20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8E-4B77-8AB7-BD8D092E33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466354389417828"/>
                  <c:y val="-1.3011070208938869E-2"/>
                </c:manualLayout>
              </c:layout>
              <c:tx>
                <c:rich>
                  <a:bodyPr/>
                  <a:lstStyle/>
                  <a:p>
                    <a:fld id="{9548E950-92CB-43D6-B194-A9B34E14B1A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8E-4B77-8AB7-BD8D092E33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Hoja18!$BG$16:$BG$18</c:f>
              <c:strCache>
                <c:ptCount val="3"/>
                <c:pt idx="0">
                  <c:v>Perú</c:v>
                </c:pt>
                <c:pt idx="1">
                  <c:v>Bélgica</c:v>
                </c:pt>
                <c:pt idx="2">
                  <c:v>España</c:v>
                </c:pt>
              </c:strCache>
            </c:strRef>
          </c:cat>
          <c:val>
            <c:numRef>
              <c:f>Hoja18!$BH$16:$BH$18</c:f>
              <c:numCache>
                <c:formatCode>0.000</c:formatCode>
                <c:ptCount val="3"/>
                <c:pt idx="0">
                  <c:v>97.660212225074943</c:v>
                </c:pt>
                <c:pt idx="1">
                  <c:v>2.086837745203435</c:v>
                </c:pt>
                <c:pt idx="2">
                  <c:v>0.2529500297216285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8E-4B77-8AB7-BD8D092E3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78133696460282"/>
          <c:y val="0.87648803841722145"/>
          <c:w val="0.45216207349081367"/>
          <c:h val="8.785519196257106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Por monto (USD)  </a:t>
            </a:r>
          </a:p>
        </c:rich>
      </c:tx>
      <c:layout>
        <c:manualLayout>
          <c:xMode val="edge"/>
          <c:yMode val="edge"/>
          <c:x val="0.12575924820169981"/>
          <c:y val="4.8916448228108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51669607816172E-2"/>
          <c:y val="0.28492215289112399"/>
          <c:w val="0.88762842040089573"/>
          <c:h val="0.711772513961038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B8-478F-B961-5C2FD9F5A842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B8-478F-B961-5C2FD9F5A842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B8-478F-B961-5C2FD9F5A842}"/>
              </c:ext>
            </c:extLst>
          </c:dPt>
          <c:dPt>
            <c:idx val="3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B8-478F-B961-5C2FD9F5A84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B8-478F-B961-5C2FD9F5A842}"/>
              </c:ext>
            </c:extLst>
          </c:dPt>
          <c:dLbls>
            <c:dLbl>
              <c:idx val="0"/>
              <c:layout>
                <c:manualLayout>
                  <c:x val="-7.7281576645024636E-2"/>
                  <c:y val="-0.30619493610101994"/>
                </c:manualLayout>
              </c:layout>
              <c:tx>
                <c:rich>
                  <a:bodyPr/>
                  <a:lstStyle/>
                  <a:p>
                    <a:fld id="{6A4B178A-C561-4573-8D3C-68CE4F33BA90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1B63B7A6-80A7-4FF7-AFDB-E802385547DE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B8-478F-B961-5C2FD9F5A8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95956163374315"/>
                  <c:y val="0.18155391167309751"/>
                </c:manualLayout>
              </c:layout>
              <c:tx>
                <c:rich>
                  <a:bodyPr/>
                  <a:lstStyle/>
                  <a:p>
                    <a:fld id="{1C7B81D8-3AAF-42F1-B5D4-E8BBA726D891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; </a:t>
                    </a:r>
                    <a:fld id="{ECE03D2B-CC6F-4C9E-B71A-E3C144DDDCF7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B8-478F-B961-5C2FD9F5A8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751681807745344"/>
                  <c:y val="2.3597447933322189E-3"/>
                </c:manualLayout>
              </c:layout>
              <c:tx>
                <c:rich>
                  <a:bodyPr/>
                  <a:lstStyle/>
                  <a:p>
                    <a:fld id="{19B3E462-8A2A-4B07-9C6D-1F7A99B269E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7214B83E-8C18-4B97-8C09-CF58FB202F24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B8-478F-B961-5C2FD9F5A8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638007688614785"/>
                  <c:y val="-3.2995279168632735E-2"/>
                </c:manualLayout>
              </c:layout>
              <c:tx>
                <c:rich>
                  <a:bodyPr/>
                  <a:lstStyle/>
                  <a:p>
                    <a:fld id="{9F285E59-D43D-4318-89AF-DFB52CAC8BA0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; </a:t>
                    </a:r>
                    <a:fld id="{F04D9C34-84EF-42A0-9CFA-576F7FEFB222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B8-478F-B961-5C2FD9F5A8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8645369703026946"/>
                  <c:y val="2.8515968307142522E-2"/>
                </c:manualLayout>
              </c:layout>
              <c:tx>
                <c:rich>
                  <a:bodyPr/>
                  <a:lstStyle/>
                  <a:p>
                    <a:fld id="{971B9DFA-D3EE-4B47-B570-1C639C558C2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5A793C55-7BE2-4429-BFFF-20EA6AEE69DC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B8-478F-B961-5C2FD9F5A84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Hoja18!$AD$16:$AD$20</c:f>
              <c:strCache>
                <c:ptCount val="5"/>
                <c:pt idx="0">
                  <c:v>Perú</c:v>
                </c:pt>
                <c:pt idx="1">
                  <c:v>Trinidad y Tobago</c:v>
                </c:pt>
                <c:pt idx="2">
                  <c:v>Bélgica</c:v>
                </c:pt>
                <c:pt idx="3">
                  <c:v>República Dominicana</c:v>
                </c:pt>
                <c:pt idx="4">
                  <c:v>España</c:v>
                </c:pt>
              </c:strCache>
            </c:strRef>
          </c:cat>
          <c:val>
            <c:numRef>
              <c:f>Hoja18!$AE$16:$AE$20</c:f>
              <c:numCache>
                <c:formatCode>0.000</c:formatCode>
                <c:ptCount val="5"/>
                <c:pt idx="0">
                  <c:v>90.183597673495129</c:v>
                </c:pt>
                <c:pt idx="1">
                  <c:v>4.4497909415804351</c:v>
                </c:pt>
                <c:pt idx="2">
                  <c:v>2.8906122258298099</c:v>
                </c:pt>
                <c:pt idx="3">
                  <c:v>2.2424143327649437</c:v>
                </c:pt>
                <c:pt idx="4">
                  <c:v>0.23358482632968161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B8-478F-B961-5C2FD9F5A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Por volumen (Kg)</a:t>
            </a:r>
          </a:p>
        </c:rich>
      </c:tx>
      <c:layout>
        <c:manualLayout>
          <c:xMode val="edge"/>
          <c:yMode val="edge"/>
          <c:x val="3.4007117164254169E-2"/>
          <c:y val="3.1091841029514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8221930592009331"/>
          <c:w val="0.81388888888888888"/>
          <c:h val="0.667459536307961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6-4240-B54B-82B648B183D1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6-4240-B54B-82B648B183D1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F6-4240-B54B-82B648B183D1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F6-4240-B54B-82B648B183D1}"/>
              </c:ext>
            </c:extLst>
          </c:dPt>
          <c:dLbls>
            <c:dLbl>
              <c:idx val="0"/>
              <c:layout>
                <c:manualLayout>
                  <c:x val="-0.27947079902594174"/>
                  <c:y val="2.1472744268715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F6-4240-B54B-82B648B18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643700787401578E-2"/>
                  <c:y val="-1.27690288713910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F6-4240-B54B-82B648B18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29407261592301E-2"/>
                  <c:y val="-0.358935185185185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F6-4240-B54B-82B648B183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Hoja1!$D$3:$D$6</c:f>
              <c:strCache>
                <c:ptCount val="4"/>
                <c:pt idx="0">
                  <c:v>Trinidad y Tobago</c:v>
                </c:pt>
                <c:pt idx="1">
                  <c:v>República Dominicana</c:v>
                </c:pt>
                <c:pt idx="2">
                  <c:v>Bélgica</c:v>
                </c:pt>
                <c:pt idx="3">
                  <c:v>Perú </c:v>
                </c:pt>
              </c:strCache>
            </c:strRef>
          </c:cat>
          <c:val>
            <c:numRef>
              <c:f>Hoja1!$E$3:$E$6</c:f>
              <c:numCache>
                <c:formatCode>General</c:formatCode>
                <c:ptCount val="4"/>
                <c:pt idx="0">
                  <c:v>4.1027720258522908</c:v>
                </c:pt>
                <c:pt idx="1">
                  <c:v>2.2203236845788865</c:v>
                </c:pt>
                <c:pt idx="2">
                  <c:v>2.0511446733952128</c:v>
                </c:pt>
                <c:pt idx="3">
                  <c:v>91.62575961617361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F6-4240-B54B-82B648B18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Preferencias de los europeos en cuanto al consumo de productos naturales </a:t>
            </a:r>
          </a:p>
        </c:rich>
      </c:tx>
      <c:layout>
        <c:manualLayout>
          <c:xMode val="edge"/>
          <c:yMode val="edge"/>
          <c:x val="0.17667553324181348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6638723170316692E-2"/>
          <c:y val="0.36664010012552462"/>
          <c:w val="0.85983367705191249"/>
          <c:h val="0.62899802313679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D-4ED7-A446-645BD9E99AD1}"/>
              </c:ext>
            </c:extLst>
          </c:dPt>
          <c:dPt>
            <c:idx val="1"/>
            <c:invertIfNegative val="0"/>
            <c:bubble3D val="0"/>
            <c:spPr>
              <a:solidFill>
                <a:srgbClr val="00CC99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D-4ED7-A446-645BD9E99A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DD-4ED7-A446-645BD9E99AD1}"/>
              </c:ext>
            </c:extLst>
          </c:dPt>
          <c:dPt>
            <c:idx val="3"/>
            <c:invertIfNegative val="0"/>
            <c:bubble3D val="0"/>
            <c:spPr>
              <a:solidFill>
                <a:srgbClr val="CCFFCC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DD-4ED7-A446-645BD9E99AD1}"/>
              </c:ext>
            </c:extLst>
          </c:dPt>
          <c:dPt>
            <c:idx val="4"/>
            <c:invertIfNegative val="0"/>
            <c:bubble3D val="0"/>
            <c:spPr>
              <a:solidFill>
                <a:srgbClr val="CCCCFF"/>
              </a:solidFill>
              <a:ln w="9525" cap="flat" cmpd="sng" algn="ctr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DD-4ED7-A446-645BD9E99AD1}"/>
              </c:ext>
            </c:extLst>
          </c:dPt>
          <c:dLbls>
            <c:dLbl>
              <c:idx val="0"/>
              <c:layout>
                <c:manualLayout>
                  <c:x val="-4.3042360209826058E-3"/>
                  <c:y val="-5.827158860368704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cap="none" spc="0" baseline="0">
                        <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cap="none" spc="0" dirty="0">
                        <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rPr>
                      <a:t>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cap="none" spc="0" baseline="0">
                      <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DD-4ED7-A446-645BD9E99AD1}"/>
                </c:ext>
                <c:ext xmlns:c15="http://schemas.microsoft.com/office/drawing/2012/chart" uri="{CE6537A1-D6FC-4f65-9D91-7224C49458BB}">
                  <c15:layout>
                    <c:manualLayout>
                      <c:w val="7.64001261114262E-2"/>
                      <c:h val="0.151615931887253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96350070600713E-3"/>
                  <c:y val="-1.35019163485087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rgbClr val="008080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ln>
                          <a:solidFill>
                            <a:srgbClr val="008080"/>
                          </a:solidFill>
                        </a:ln>
                        <a:solidFill>
                          <a:schemeClr val="bg1"/>
                        </a:solidFill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rgbClr val="008080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DD-4ED7-A446-645BD9E99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284913800908071E-4"/>
                  <c:y val="1.8925625192604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DD-4ED7-A446-645BD9E99AD1}"/>
                </c:ext>
                <c:ext xmlns:c15="http://schemas.microsoft.com/office/drawing/2012/chart" uri="{CE6537A1-D6FC-4f65-9D91-7224C49458BB}">
                  <c15:layout>
                    <c:manualLayout>
                      <c:w val="9.1493011716820657E-2"/>
                      <c:h val="0.1336728202368296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7168141245871096E-4"/>
                  <c:y val="1.88822568359927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ln>
                          <a:solidFill>
                            <a:srgbClr val="00CC99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ln>
                          <a:solidFill>
                            <a:srgbClr val="00CC99"/>
                          </a:solidFill>
                        </a:ln>
                        <a:solidFill>
                          <a:schemeClr val="bg1"/>
                        </a:solidFill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rgbClr val="00CC99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DD-4ED7-A446-645BD9E99AD1}"/>
                </c:ext>
                <c:ext xmlns:c15="http://schemas.microsoft.com/office/drawing/2012/chart" uri="{CE6537A1-D6FC-4f65-9D91-7224C49458BB}">
                  <c15:layout>
                    <c:manualLayout>
                      <c:w val="6.5846357772298594E-2"/>
                      <c:h val="0.1590114856578032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0393287692512487E-4"/>
                  <c:y val="-2.9176690973668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13</a:t>
                    </a:r>
                    <a:r>
                      <a:rPr lang="en-US" sz="2400" baseline="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</a:rPr>
                      <a:t>%</a:t>
                    </a:r>
                    <a:endParaRPr lang="en-US" sz="2400" dirty="0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DD-4ED7-A446-645BD9E99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rgbClr val="002060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'ESTADOCTA_GUAMAN LARA JESSICA L'!$F$34:$F$38</c:f>
              <c:strCache>
                <c:ptCount val="5"/>
                <c:pt idx="0">
                  <c:v>Italianos</c:v>
                </c:pt>
                <c:pt idx="1">
                  <c:v>Franceses</c:v>
                </c:pt>
                <c:pt idx="2">
                  <c:v>Alemanes </c:v>
                </c:pt>
                <c:pt idx="3">
                  <c:v>Españoles</c:v>
                </c:pt>
                <c:pt idx="4">
                  <c:v>Polacos</c:v>
                </c:pt>
              </c:strCache>
            </c:strRef>
          </c:cat>
          <c:val>
            <c:numRef>
              <c:f>'ESTADOCTA_GUAMAN LARA JESSICA L'!$G$34:$G$38</c:f>
              <c:numCache>
                <c:formatCode>General</c:formatCode>
                <c:ptCount val="5"/>
                <c:pt idx="0">
                  <c:v>26</c:v>
                </c:pt>
                <c:pt idx="1">
                  <c:v>17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7DD-4ED7-A446-645BD9E99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8135648"/>
        <c:axId val="98134864"/>
      </c:barChart>
      <c:catAx>
        <c:axId val="981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8134864"/>
        <c:crosses val="autoZero"/>
        <c:auto val="1"/>
        <c:lblAlgn val="ctr"/>
        <c:lblOffset val="100"/>
        <c:noMultiLvlLbl val="0"/>
      </c:catAx>
      <c:valAx>
        <c:axId val="981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813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0000"/>
                  <a:satMod val="12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Hoja1!$A$2:$A$4</c:f>
              <c:numCache>
                <c:formatCode>General</c:formatCode>
                <c:ptCount val="3"/>
                <c:pt idx="0">
                  <c:v>11</c:v>
                </c:pt>
                <c:pt idx="1">
                  <c:v>21</c:v>
                </c:pt>
                <c:pt idx="2">
                  <c:v>18</c:v>
                </c:pt>
              </c:numCache>
            </c:numRef>
          </c:xVal>
          <c:yVal>
            <c:numRef>
              <c:f>Hoja1!$B$2:$B$4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75-47B6-9661-9C0CF10CD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778200"/>
        <c:axId val="219780160"/>
      </c:scatterChart>
      <c:valAx>
        <c:axId val="21977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Factores controlables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9780160"/>
        <c:crosses val="autoZero"/>
        <c:crossBetween val="midCat"/>
      </c:valAx>
      <c:valAx>
        <c:axId val="2197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Factores no controlables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977820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Hoja1!$A$2:$A$3</c:f>
              <c:numCache>
                <c:formatCode>General</c:formatCode>
                <c:ptCount val="2"/>
                <c:pt idx="0">
                  <c:v>11</c:v>
                </c:pt>
                <c:pt idx="1">
                  <c:v>21</c:v>
                </c:pt>
              </c:numCache>
            </c:numRef>
          </c:xVal>
          <c:yVal>
            <c:numRef>
              <c:f>Hoja1!$B$2:$B$3</c:f>
              <c:numCache>
                <c:formatCode>General</c:formatCode>
                <c:ptCount val="2"/>
                <c:pt idx="0">
                  <c:v>17</c:v>
                </c:pt>
                <c:pt idx="1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DD-446F-A688-6346CF262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780552"/>
        <c:axId val="219781728"/>
      </c:scatterChart>
      <c:valAx>
        <c:axId val="219780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ES">
                    <a:latin typeface="+mj-lt"/>
                  </a:rPr>
                  <a:t>Factores controlables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219781728"/>
        <c:crosses val="autoZero"/>
        <c:crossBetween val="midCat"/>
      </c:valAx>
      <c:valAx>
        <c:axId val="21978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ES">
                    <a:latin typeface="+mj-lt"/>
                  </a:rPr>
                  <a:t>factores no controlables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219780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>
                <a:solidFill>
                  <a:schemeClr val="tx1"/>
                </a:solidFill>
              </a:rPr>
              <a:t>Principales países exportadores de colorantes naturales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75000"/>
                <a:satMod val="160000"/>
              </a:schemeClr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 w="0" h="0" prst="coolSlant"/>
              <a:contourClr>
                <a:scrgbClr r="0" g="0" b="0">
                  <a:shade val="25000"/>
                  <a:satMod val="140000"/>
                </a:scrgbClr>
              </a:contourClr>
            </a:sp3d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A8-4B78-B08E-AE413C04F531}"/>
              </c:ext>
            </c:extLst>
          </c:dPt>
          <c:dLbls>
            <c:dLbl>
              <c:idx val="1"/>
              <c:layout>
                <c:manualLayout>
                  <c:x val="-2.1906775571464801E-17"/>
                  <c:y val="-4.825737265415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753351206434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0428954423592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627102285859206E-17"/>
                  <c:y val="-4.8257372654155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7627102285859206E-17"/>
                  <c:y val="-2.6809651474530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898576698623392E-3"/>
                  <c:y val="-2.4128686327077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B19-4BED-AEAD-9DD6960365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Hoja1!$AO$16:$AO$26</c:f>
              <c:strCache>
                <c:ptCount val="11"/>
                <c:pt idx="0">
                  <c:v>Países Bajos</c:v>
                </c:pt>
                <c:pt idx="1">
                  <c:v>China</c:v>
                </c:pt>
                <c:pt idx="2">
                  <c:v>Dinamarca</c:v>
                </c:pt>
                <c:pt idx="3">
                  <c:v>EE.UU.</c:v>
                </c:pt>
                <c:pt idx="4">
                  <c:v>Alemania</c:v>
                </c:pt>
                <c:pt idx="5">
                  <c:v>España</c:v>
                </c:pt>
                <c:pt idx="6">
                  <c:v>Perú</c:v>
                </c:pt>
                <c:pt idx="7">
                  <c:v>Italia</c:v>
                </c:pt>
                <c:pt idx="8">
                  <c:v>Francia</c:v>
                </c:pt>
                <c:pt idx="9">
                  <c:v>Irlanda</c:v>
                </c:pt>
                <c:pt idx="10">
                  <c:v>Ecuador</c:v>
                </c:pt>
              </c:strCache>
            </c:strRef>
          </c:cat>
          <c:val>
            <c:numRef>
              <c:f>Hoja1!$AP$16:$AP$26</c:f>
              <c:numCache>
                <c:formatCode>General</c:formatCode>
                <c:ptCount val="11"/>
                <c:pt idx="0">
                  <c:v>629298</c:v>
                </c:pt>
                <c:pt idx="1">
                  <c:v>509226</c:v>
                </c:pt>
                <c:pt idx="2">
                  <c:v>471268</c:v>
                </c:pt>
                <c:pt idx="3">
                  <c:v>463070</c:v>
                </c:pt>
                <c:pt idx="4">
                  <c:v>443546</c:v>
                </c:pt>
                <c:pt idx="5">
                  <c:v>420923</c:v>
                </c:pt>
                <c:pt idx="6">
                  <c:v>317855</c:v>
                </c:pt>
                <c:pt idx="7">
                  <c:v>315176</c:v>
                </c:pt>
                <c:pt idx="8">
                  <c:v>270648</c:v>
                </c:pt>
                <c:pt idx="9">
                  <c:v>267741</c:v>
                </c:pt>
                <c:pt idx="10">
                  <c:v>18067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A8-4B78-B08E-AE413C04F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4731728"/>
        <c:axId val="134757648"/>
      </c:barChart>
      <c:catAx>
        <c:axId val="1347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757648"/>
        <c:crosses val="autoZero"/>
        <c:auto val="1"/>
        <c:lblAlgn val="ctr"/>
        <c:lblOffset val="100"/>
        <c:noMultiLvlLbl val="0"/>
      </c:catAx>
      <c:valAx>
        <c:axId val="1347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7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Valor importado de colorantes naturales a nivel mundial en miles de dólares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Hoja3!$Q$6</c:f>
              <c:strCache>
                <c:ptCount val="1"/>
                <c:pt idx="0">
                  <c:v>Valor en miles de USD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Hoja3!$P$7:$P$11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Hoja3!$Q$7:$Q$11</c:f>
              <c:numCache>
                <c:formatCode>General</c:formatCode>
                <c:ptCount val="5"/>
                <c:pt idx="0">
                  <c:v>1375846</c:v>
                </c:pt>
                <c:pt idx="1">
                  <c:v>1331519</c:v>
                </c:pt>
                <c:pt idx="2">
                  <c:v>1364619</c:v>
                </c:pt>
                <c:pt idx="3">
                  <c:v>1484000</c:v>
                </c:pt>
                <c:pt idx="4">
                  <c:v>1568590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FB-4BC5-AAFF-C2B6A481F4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4777888"/>
        <c:axId val="134838376"/>
      </c:lineChart>
      <c:catAx>
        <c:axId val="1347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838376"/>
        <c:crosses val="autoZero"/>
        <c:auto val="1"/>
        <c:lblAlgn val="ctr"/>
        <c:lblOffset val="100"/>
        <c:noMultiLvlLbl val="0"/>
      </c:catAx>
      <c:valAx>
        <c:axId val="134838376"/>
        <c:scaling>
          <c:orientation val="minMax"/>
          <c:max val="1850000"/>
          <c:min val="1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77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>
                <a:solidFill>
                  <a:schemeClr val="tx1"/>
                </a:solidFill>
              </a:rPr>
              <a:t>Principales países importadores de colorantes naturales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75000"/>
                <a:satMod val="160000"/>
              </a:schemeClr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 w="0" h="0" prst="coolSlant"/>
              <a:contourClr>
                <a:scrgbClr r="0" g="0" b="0">
                  <a:shade val="25000"/>
                  <a:satMod val="14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8.143209043450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45091661851647E-17"/>
                  <c:y val="-9.266410290822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2355213721097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45091661851647E-17"/>
                  <c:y val="-9.547210602666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020007796077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290183323703295E-17"/>
                  <c:y val="-3.650404053960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8080031184311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2464024947449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211-4F75-8667-28A95E302C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Hoja2!$AB$16:$AB$25</c:f>
              <c:strCache>
                <c:ptCount val="10"/>
                <c:pt idx="0">
                  <c:v>EE.UU.</c:v>
                </c:pt>
                <c:pt idx="1">
                  <c:v>Japón</c:v>
                </c:pt>
                <c:pt idx="2">
                  <c:v>Alemania</c:v>
                </c:pt>
                <c:pt idx="3">
                  <c:v>España</c:v>
                </c:pt>
                <c:pt idx="4">
                  <c:v>Reino Unido</c:v>
                </c:pt>
                <c:pt idx="5">
                  <c:v>Francia</c:v>
                </c:pt>
                <c:pt idx="6">
                  <c:v>México</c:v>
                </c:pt>
                <c:pt idx="7">
                  <c:v>Dinamarca</c:v>
                </c:pt>
                <c:pt idx="8">
                  <c:v>Países Bajos</c:v>
                </c:pt>
                <c:pt idx="9">
                  <c:v>Italia</c:v>
                </c:pt>
              </c:strCache>
            </c:strRef>
          </c:cat>
          <c:val>
            <c:numRef>
              <c:f>Hoja2!$AC$16:$AC$25</c:f>
              <c:numCache>
                <c:formatCode>General</c:formatCode>
                <c:ptCount val="10"/>
                <c:pt idx="0">
                  <c:v>820078</c:v>
                </c:pt>
                <c:pt idx="1">
                  <c:v>684683</c:v>
                </c:pt>
                <c:pt idx="2">
                  <c:v>490380</c:v>
                </c:pt>
                <c:pt idx="3">
                  <c:v>423942</c:v>
                </c:pt>
                <c:pt idx="4">
                  <c:v>364365</c:v>
                </c:pt>
                <c:pt idx="5">
                  <c:v>344162</c:v>
                </c:pt>
                <c:pt idx="6">
                  <c:v>311682</c:v>
                </c:pt>
                <c:pt idx="7">
                  <c:v>282259</c:v>
                </c:pt>
                <c:pt idx="8">
                  <c:v>279000</c:v>
                </c:pt>
                <c:pt idx="9">
                  <c:v>250488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06-4D34-8E48-CE208E0FB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4869280"/>
        <c:axId val="134321440"/>
      </c:barChart>
      <c:catAx>
        <c:axId val="1348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321440"/>
        <c:crosses val="autoZero"/>
        <c:auto val="1"/>
        <c:lblAlgn val="ctr"/>
        <c:lblOffset val="100"/>
        <c:noMultiLvlLbl val="0"/>
      </c:catAx>
      <c:valAx>
        <c:axId val="134321440"/>
        <c:scaling>
          <c:orientation val="minMax"/>
          <c:max val="15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8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s-ES" sz="1600" b="1">
                <a:solidFill>
                  <a:sysClr val="windowText" lastClr="000000"/>
                </a:solidFill>
                <a:latin typeface="+mj-lt"/>
              </a:rPr>
              <a:t>Evolución de las exportaciones ecuatorianas de colorantes naturales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De marigold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Hoja1!$B$2:$F$2</c:f>
              <c:numCache>
                <c:formatCode>General</c:formatCode>
                <c:ptCount val="5"/>
                <c:pt idx="0">
                  <c:v>3861</c:v>
                </c:pt>
                <c:pt idx="1">
                  <c:v>3382</c:v>
                </c:pt>
                <c:pt idx="2">
                  <c:v>3340</c:v>
                </c:pt>
                <c:pt idx="3">
                  <c:v>3165</c:v>
                </c:pt>
                <c:pt idx="4">
                  <c:v>3406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23-4112-A9D2-DDE29BDE682C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 achiote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Hoja1!$B$3:$F$3</c:f>
              <c:numCache>
                <c:formatCode>General</c:formatCode>
                <c:ptCount val="5"/>
                <c:pt idx="0">
                  <c:v>122</c:v>
                </c:pt>
                <c:pt idx="1">
                  <c:v>33</c:v>
                </c:pt>
                <c:pt idx="2">
                  <c:v>82</c:v>
                </c:pt>
                <c:pt idx="3">
                  <c:v>78</c:v>
                </c:pt>
                <c:pt idx="4">
                  <c:v>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23-4112-A9D2-DDE29BDE682C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Carmín de cochinilla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Hoja1!$B$4:$F$4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23-4112-A9D2-DDE29BDE682C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las demás de origen animal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Hoja1!$B$5:$F$5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723-4112-A9D2-DDE29BDE682C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De cúrcuma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Hoja1!$B$6:$F$6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65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723-4112-A9D2-DDE29BDE682C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Las demás de origen vegetal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Hoja1!$B$7:$F$7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11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723-4112-A9D2-DDE29BDE682C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De Campeche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Hoja1!$B$8:$F$8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723-4112-A9D2-DDE29BDE682C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Clorofilas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Hoja1!$B$9:$F$9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723-4112-A9D2-DDE29BDE6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182206160"/>
        <c:axId val="182209296"/>
      </c:lineChart>
      <c:catAx>
        <c:axId val="18220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82209296"/>
        <c:crosses val="autoZero"/>
        <c:auto val="1"/>
        <c:lblAlgn val="ctr"/>
        <c:lblOffset val="100"/>
        <c:noMultiLvlLbl val="0"/>
      </c:catAx>
      <c:valAx>
        <c:axId val="182209296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8220616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Evolución de las exportaciones peruanas de colorantes naturales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Carmín de cochinilla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Hoja1!$B$2:$F$2</c:f>
              <c:numCache>
                <c:formatCode>General</c:formatCode>
                <c:ptCount val="5"/>
                <c:pt idx="0">
                  <c:v>21937</c:v>
                </c:pt>
                <c:pt idx="1">
                  <c:v>28926</c:v>
                </c:pt>
                <c:pt idx="2">
                  <c:v>35357</c:v>
                </c:pt>
                <c:pt idx="3">
                  <c:v>54469</c:v>
                </c:pt>
                <c:pt idx="4">
                  <c:v>46370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D0-4E06-9205-B67271C082A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De achiote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Hoja1!$B$3:$F$3</c:f>
              <c:numCache>
                <c:formatCode>General</c:formatCode>
                <c:ptCount val="5"/>
                <c:pt idx="0">
                  <c:v>11744</c:v>
                </c:pt>
                <c:pt idx="1">
                  <c:v>11544</c:v>
                </c:pt>
                <c:pt idx="2">
                  <c:v>13534</c:v>
                </c:pt>
                <c:pt idx="3">
                  <c:v>14245</c:v>
                </c:pt>
                <c:pt idx="4">
                  <c:v>21388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D0-4E06-9205-B67271C082A4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De marigold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Hoja1!$B$4:$F$4</c:f>
              <c:numCache>
                <c:formatCode>General</c:formatCode>
                <c:ptCount val="5"/>
                <c:pt idx="0">
                  <c:v>6317</c:v>
                </c:pt>
                <c:pt idx="1">
                  <c:v>5908</c:v>
                </c:pt>
                <c:pt idx="2">
                  <c:v>8670</c:v>
                </c:pt>
                <c:pt idx="3">
                  <c:v>11362</c:v>
                </c:pt>
                <c:pt idx="4">
                  <c:v>7437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D0-4E06-9205-B67271C082A4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Las demás de origen animal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Hoja1!$B$5:$F$5</c:f>
              <c:numCache>
                <c:formatCode>General</c:formatCode>
                <c:ptCount val="5"/>
                <c:pt idx="0">
                  <c:v>2639</c:v>
                </c:pt>
                <c:pt idx="1">
                  <c:v>1643</c:v>
                </c:pt>
                <c:pt idx="2">
                  <c:v>876</c:v>
                </c:pt>
                <c:pt idx="3">
                  <c:v>1967</c:v>
                </c:pt>
                <c:pt idx="4">
                  <c:v>4942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5D0-4E06-9205-B67271C082A4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De maíz morado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Hoja1!$B$6:$F$6</c:f>
              <c:numCache>
                <c:formatCode>General</c:formatCode>
                <c:ptCount val="5"/>
                <c:pt idx="0">
                  <c:v>108</c:v>
                </c:pt>
                <c:pt idx="1">
                  <c:v>548</c:v>
                </c:pt>
                <c:pt idx="2">
                  <c:v>1244</c:v>
                </c:pt>
                <c:pt idx="3">
                  <c:v>1746</c:v>
                </c:pt>
                <c:pt idx="4">
                  <c:v>1203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5D0-4E06-9205-B67271C082A4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De Campeche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Hoja1!$B$7:$F$7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68</c:v>
                </c:pt>
                <c:pt idx="3">
                  <c:v>399</c:v>
                </c:pt>
                <c:pt idx="4">
                  <c:v>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5D0-4E06-9205-B67271C082A4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Las demás de origen vegetal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Hoja1!$B$8:$F$8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93</c:v>
                </c:pt>
                <c:pt idx="3">
                  <c:v>22</c:v>
                </c:pt>
                <c:pt idx="4">
                  <c:v>239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5D0-4E06-9205-B67271C082A4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  <c:pt idx="0">
                  <c:v>De cúrcuma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Hoja1!$B$9:$F$9</c:f>
              <c:numCache>
                <c:formatCode>General</c:formatCode>
                <c:ptCount val="5"/>
                <c:pt idx="0">
                  <c:v>366</c:v>
                </c:pt>
                <c:pt idx="1">
                  <c:v>222</c:v>
                </c:pt>
                <c:pt idx="2">
                  <c:v>156</c:v>
                </c:pt>
                <c:pt idx="3">
                  <c:v>128</c:v>
                </c:pt>
                <c:pt idx="4">
                  <c:v>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5D0-4E06-9205-B67271C082A4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  <c:pt idx="0">
                  <c:v>Clorofilas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Hoja1!$B$1:$F$1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Hoja1!$B$10:$F$10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26</c:v>
                </c:pt>
                <c:pt idx="3">
                  <c:v>5</c:v>
                </c:pt>
                <c:pt idx="4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5D0-4E06-9205-B67271C08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hiLowLines>
        <c:smooth val="0"/>
        <c:axId val="182206944"/>
        <c:axId val="179576448"/>
      </c:lineChart>
      <c:catAx>
        <c:axId val="18220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79576448"/>
        <c:crosses val="autoZero"/>
        <c:auto val="1"/>
        <c:lblAlgn val="ctr"/>
        <c:lblOffset val="100"/>
        <c:noMultiLvlLbl val="0"/>
      </c:catAx>
      <c:valAx>
        <c:axId val="17957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ES"/>
          </a:p>
        </c:txPr>
        <c:crossAx val="1822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Por</a:t>
            </a:r>
            <a:r>
              <a:rPr lang="es-SV" baseline="0" dirty="0">
                <a:solidFill>
                  <a:schemeClr val="tx1"/>
                </a:solidFill>
              </a:rPr>
              <a:t> Monto (USD)</a:t>
            </a:r>
            <a:endParaRPr lang="es-SV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723094892326275"/>
          <c:y val="4.374095702071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860249611655698E-2"/>
          <c:y val="0.37389415033019202"/>
          <c:w val="0.85499625046869154"/>
          <c:h val="0.62434755581423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7E-4FFB-8A3E-D3809906901B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7E-4FFB-8A3E-D3809906901B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7E-4FFB-8A3E-D3809906901B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7E-4FFB-8A3E-D3809906901B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7E-4FFB-8A3E-D3809906901B}"/>
              </c:ext>
            </c:extLst>
          </c:dPt>
          <c:dPt>
            <c:idx val="5"/>
            <c:bubble3D val="0"/>
            <c:spPr>
              <a:solidFill>
                <a:schemeClr val="accent6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67E-4FFB-8A3E-D380990690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67E-4FFB-8A3E-D3809906901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Hoja17!$R$46:$R$52</c:f>
              <c:strCache>
                <c:ptCount val="7"/>
                <c:pt idx="0">
                  <c:v>Japón</c:v>
                </c:pt>
                <c:pt idx="1">
                  <c:v>Alemania</c:v>
                </c:pt>
                <c:pt idx="2">
                  <c:v>EE.UU.</c:v>
                </c:pt>
                <c:pt idx="3">
                  <c:v>Dinamarca</c:v>
                </c:pt>
                <c:pt idx="4">
                  <c:v>Perú </c:v>
                </c:pt>
                <c:pt idx="5">
                  <c:v>Bélgica</c:v>
                </c:pt>
                <c:pt idx="6">
                  <c:v>Israel</c:v>
                </c:pt>
              </c:strCache>
            </c:strRef>
          </c:cat>
          <c:val>
            <c:numRef>
              <c:f>Hoja17!$S$46:$S$52</c:f>
              <c:numCache>
                <c:formatCode>General</c:formatCode>
                <c:ptCount val="7"/>
                <c:pt idx="0">
                  <c:v>36</c:v>
                </c:pt>
                <c:pt idx="1">
                  <c:v>29</c:v>
                </c:pt>
                <c:pt idx="2">
                  <c:v>18</c:v>
                </c:pt>
                <c:pt idx="3">
                  <c:v>12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67E-4FFB-8A3E-D38099069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SV" dirty="0">
                <a:solidFill>
                  <a:schemeClr val="tx1"/>
                </a:solidFill>
              </a:rPr>
              <a:t>Por</a:t>
            </a:r>
            <a:r>
              <a:rPr lang="es-SV" baseline="0" dirty="0">
                <a:solidFill>
                  <a:schemeClr val="tx1"/>
                </a:solidFill>
              </a:rPr>
              <a:t> volumen (Ton)</a:t>
            </a:r>
            <a:endParaRPr lang="es-SV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544828513273643"/>
          <c:y val="5.1666677515312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25066570068571"/>
          <c:y val="0.42348362879221102"/>
          <c:w val="0.80643247083595615"/>
          <c:h val="0.573177144205574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D3-4942-A13C-7220F7BB4C84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D3-4942-A13C-7220F7BB4C84}"/>
              </c:ext>
            </c:extLst>
          </c:dPt>
          <c:dPt>
            <c:idx val="2"/>
            <c:bubble3D val="0"/>
            <c:spPr>
              <a:solidFill>
                <a:schemeClr val="accent3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D3-4942-A13C-7220F7BB4C84}"/>
              </c:ext>
            </c:extLst>
          </c:dPt>
          <c:dPt>
            <c:idx val="3"/>
            <c:bubble3D val="0"/>
            <c:spPr>
              <a:solidFill>
                <a:schemeClr val="accent4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D3-4942-A13C-7220F7BB4C84}"/>
              </c:ext>
            </c:extLst>
          </c:dPt>
          <c:dPt>
            <c:idx val="4"/>
            <c:bubble3D val="0"/>
            <c:spPr>
              <a:solidFill>
                <a:schemeClr val="accent5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D3-4942-A13C-7220F7BB4C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Hoja17!$V$59:$V$63</c:f>
              <c:strCache>
                <c:ptCount val="5"/>
                <c:pt idx="0">
                  <c:v>EE.UU.</c:v>
                </c:pt>
                <c:pt idx="1">
                  <c:v>Alemania</c:v>
                </c:pt>
                <c:pt idx="2">
                  <c:v>Dinamarca</c:v>
                </c:pt>
                <c:pt idx="3">
                  <c:v>Japón</c:v>
                </c:pt>
                <c:pt idx="4">
                  <c:v>Perú </c:v>
                </c:pt>
              </c:strCache>
            </c:strRef>
          </c:cat>
          <c:val>
            <c:numRef>
              <c:f>Hoja17!$W$59:$W$63</c:f>
              <c:numCache>
                <c:formatCode>General</c:formatCode>
                <c:ptCount val="5"/>
                <c:pt idx="0">
                  <c:v>50</c:v>
                </c:pt>
                <c:pt idx="1">
                  <c:v>29</c:v>
                </c:pt>
                <c:pt idx="2">
                  <c:v>8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7D3-4942-A13C-7220F7BB4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9DE86-FD85-42D3-84EC-FE8A60DF3D8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589764-E7E9-4444-B575-E8A7D1774655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General</a:t>
          </a:r>
        </a:p>
      </dgm:t>
    </dgm:pt>
    <dgm:pt modelId="{F9C694E6-73ED-4D73-ADB5-DBABC028580C}" type="parTrans" cxnId="{37C0B7D4-EB8F-4A94-8361-97F273343793}">
      <dgm:prSet/>
      <dgm:spPr/>
      <dgm:t>
        <a:bodyPr/>
        <a:lstStyle/>
        <a:p>
          <a:endParaRPr lang="es-ES"/>
        </a:p>
      </dgm:t>
    </dgm:pt>
    <dgm:pt modelId="{E2C954A7-366C-4045-B3C7-709706D7DF93}" type="sibTrans" cxnId="{37C0B7D4-EB8F-4A94-8361-97F273343793}">
      <dgm:prSet/>
      <dgm:spPr/>
      <dgm:t>
        <a:bodyPr/>
        <a:lstStyle/>
        <a:p>
          <a:endParaRPr lang="es-ES"/>
        </a:p>
      </dgm:t>
    </dgm:pt>
    <dgm:pt modelId="{0132AFED-F71A-467E-BA34-2292FBA7AED0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Análisis comparativo</a:t>
          </a:r>
        </a:p>
      </dgm:t>
    </dgm:pt>
    <dgm:pt modelId="{6A3A6DDD-B0B9-449A-8C6E-27BD1CF7EE99}" type="parTrans" cxnId="{CBFAACB9-252A-4F86-8EFA-6F567F55ABF3}">
      <dgm:prSet/>
      <dgm:spPr/>
      <dgm:t>
        <a:bodyPr/>
        <a:lstStyle/>
        <a:p>
          <a:endParaRPr lang="es-ES"/>
        </a:p>
      </dgm:t>
    </dgm:pt>
    <dgm:pt modelId="{6703EB05-6970-44AE-B8E4-E220C4C5EF64}" type="sibTrans" cxnId="{CBFAACB9-252A-4F86-8EFA-6F567F55ABF3}">
      <dgm:prSet/>
      <dgm:spPr/>
      <dgm:t>
        <a:bodyPr/>
        <a:lstStyle/>
        <a:p>
          <a:endParaRPr lang="es-ES"/>
        </a:p>
      </dgm:t>
    </dgm:pt>
    <dgm:pt modelId="{7457D91F-4072-4504-A05E-788BC1A0D50F}" type="pres">
      <dgm:prSet presAssocID="{9C49DE86-FD85-42D3-84EC-FE8A60DF3D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CC6B1A-1B34-4F0C-8FBF-604EAF8ECA29}" type="pres">
      <dgm:prSet presAssocID="{00589764-E7E9-4444-B575-E8A7D1774655}" presName="parentLin" presStyleCnt="0"/>
      <dgm:spPr/>
    </dgm:pt>
    <dgm:pt modelId="{CBAF209B-597A-46A8-A904-ABEBD33A79AA}" type="pres">
      <dgm:prSet presAssocID="{00589764-E7E9-4444-B575-E8A7D177465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A93AA41-0F02-4AFE-AB95-04EE837FCB22}" type="pres">
      <dgm:prSet presAssocID="{00589764-E7E9-4444-B575-E8A7D17746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54227C-7A4A-4A82-98C2-D3B11B7838C4}" type="pres">
      <dgm:prSet presAssocID="{00589764-E7E9-4444-B575-E8A7D1774655}" presName="negativeSpace" presStyleCnt="0"/>
      <dgm:spPr/>
    </dgm:pt>
    <dgm:pt modelId="{FF70F555-7A3A-42A8-91FC-023A61308C6C}" type="pres">
      <dgm:prSet presAssocID="{00589764-E7E9-4444-B575-E8A7D177465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C0B7D4-EB8F-4A94-8361-97F273343793}" srcId="{9C49DE86-FD85-42D3-84EC-FE8A60DF3D82}" destId="{00589764-E7E9-4444-B575-E8A7D1774655}" srcOrd="0" destOrd="0" parTransId="{F9C694E6-73ED-4D73-ADB5-DBABC028580C}" sibTransId="{E2C954A7-366C-4045-B3C7-709706D7DF93}"/>
    <dgm:cxn modelId="{CBFAACB9-252A-4F86-8EFA-6F567F55ABF3}" srcId="{00589764-E7E9-4444-B575-E8A7D1774655}" destId="{0132AFED-F71A-467E-BA34-2292FBA7AED0}" srcOrd="0" destOrd="0" parTransId="{6A3A6DDD-B0B9-449A-8C6E-27BD1CF7EE99}" sibTransId="{6703EB05-6970-44AE-B8E4-E220C4C5EF64}"/>
    <dgm:cxn modelId="{3CD7A9FD-0C2E-4476-BB0F-2C3E025C0F9B}" type="presOf" srcId="{0132AFED-F71A-467E-BA34-2292FBA7AED0}" destId="{FF70F555-7A3A-42A8-91FC-023A61308C6C}" srcOrd="0" destOrd="0" presId="urn:microsoft.com/office/officeart/2005/8/layout/list1"/>
    <dgm:cxn modelId="{E69F9B29-39BA-4937-B7BA-89EDB23DEFEE}" type="presOf" srcId="{00589764-E7E9-4444-B575-E8A7D1774655}" destId="{8A93AA41-0F02-4AFE-AB95-04EE837FCB22}" srcOrd="1" destOrd="0" presId="urn:microsoft.com/office/officeart/2005/8/layout/list1"/>
    <dgm:cxn modelId="{E50EC978-CE42-46F8-8E81-8ECA65A3239B}" type="presOf" srcId="{00589764-E7E9-4444-B575-E8A7D1774655}" destId="{CBAF209B-597A-46A8-A904-ABEBD33A79AA}" srcOrd="0" destOrd="0" presId="urn:microsoft.com/office/officeart/2005/8/layout/list1"/>
    <dgm:cxn modelId="{B94D581A-7449-4458-B9D4-15768D9EDA67}" type="presOf" srcId="{9C49DE86-FD85-42D3-84EC-FE8A60DF3D82}" destId="{7457D91F-4072-4504-A05E-788BC1A0D50F}" srcOrd="0" destOrd="0" presId="urn:microsoft.com/office/officeart/2005/8/layout/list1"/>
    <dgm:cxn modelId="{A1CD8013-5D93-42F3-86B7-0D53E954680F}" type="presParOf" srcId="{7457D91F-4072-4504-A05E-788BC1A0D50F}" destId="{60CC6B1A-1B34-4F0C-8FBF-604EAF8ECA29}" srcOrd="0" destOrd="0" presId="urn:microsoft.com/office/officeart/2005/8/layout/list1"/>
    <dgm:cxn modelId="{1B8C9840-92B4-4A40-97B0-2E0D778241DC}" type="presParOf" srcId="{60CC6B1A-1B34-4F0C-8FBF-604EAF8ECA29}" destId="{CBAF209B-597A-46A8-A904-ABEBD33A79AA}" srcOrd="0" destOrd="0" presId="urn:microsoft.com/office/officeart/2005/8/layout/list1"/>
    <dgm:cxn modelId="{011BF77B-0180-40A8-BAB7-96C1225E7339}" type="presParOf" srcId="{60CC6B1A-1B34-4F0C-8FBF-604EAF8ECA29}" destId="{8A93AA41-0F02-4AFE-AB95-04EE837FCB22}" srcOrd="1" destOrd="0" presId="urn:microsoft.com/office/officeart/2005/8/layout/list1"/>
    <dgm:cxn modelId="{672242FF-A6BA-47AB-86B5-621137910638}" type="presParOf" srcId="{7457D91F-4072-4504-A05E-788BC1A0D50F}" destId="{F154227C-7A4A-4A82-98C2-D3B11B7838C4}" srcOrd="1" destOrd="0" presId="urn:microsoft.com/office/officeart/2005/8/layout/list1"/>
    <dgm:cxn modelId="{9CADC321-81EE-4F6E-BA11-82D0364627AB}" type="presParOf" srcId="{7457D91F-4072-4504-A05E-788BC1A0D50F}" destId="{FF70F555-7A3A-42A8-91FC-023A61308C6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FF036-B60F-44DA-B28E-F07BB48C470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8918DF-86E4-495B-9AD5-A3A8D5DE831A}" type="pres">
      <dgm:prSet presAssocID="{7E7FF036-B60F-44DA-B28E-F07BB48C47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45175F8-24E4-4D2D-8014-83FFF45C7D7B}" type="presOf" srcId="{7E7FF036-B60F-44DA-B28E-F07BB48C470D}" destId="{C98918DF-86E4-495B-9AD5-A3A8D5DE831A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307F0-703A-4D51-9FAC-BDCE8B605F03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</dgm:pt>
    <dgm:pt modelId="{0FAF7DD7-7A13-4E58-AC37-3857064A1428}">
      <dgm:prSet phldrT="[Texto]" custT="1"/>
      <dgm:spPr/>
      <dgm:t>
        <a:bodyPr/>
        <a:lstStyle/>
        <a:p>
          <a:r>
            <a:rPr lang="es-SV" sz="1800" dirty="0"/>
            <a:t>700TM  anuales</a:t>
          </a:r>
        </a:p>
      </dgm:t>
    </dgm:pt>
    <dgm:pt modelId="{B3B552EE-1645-48CC-8117-179F579436CC}" type="parTrans" cxnId="{316FBD2F-7647-46F2-BC25-5F76FA97FDD4}">
      <dgm:prSet/>
      <dgm:spPr/>
      <dgm:t>
        <a:bodyPr/>
        <a:lstStyle/>
        <a:p>
          <a:endParaRPr lang="es-SV" sz="1800"/>
        </a:p>
      </dgm:t>
    </dgm:pt>
    <dgm:pt modelId="{635C7906-F25F-4E82-9E64-494443FC88E6}" type="sibTrans" cxnId="{316FBD2F-7647-46F2-BC25-5F76FA97FDD4}">
      <dgm:prSet custT="1"/>
      <dgm:spPr/>
      <dgm:t>
        <a:bodyPr/>
        <a:lstStyle/>
        <a:p>
          <a:endParaRPr lang="es-SV" sz="1800"/>
        </a:p>
      </dgm:t>
    </dgm:pt>
    <dgm:pt modelId="{29A2404B-EC77-47A8-BBF9-0E6E979BDFD8}">
      <dgm:prSet phldrT="[Texto]" custT="1"/>
      <dgm:spPr/>
      <dgm:t>
        <a:bodyPr/>
        <a:lstStyle/>
        <a:p>
          <a:r>
            <a:rPr lang="es-SV" sz="1800" dirty="0"/>
            <a:t>4000 hectáreas de cultivo </a:t>
          </a:r>
        </a:p>
      </dgm:t>
    </dgm:pt>
    <dgm:pt modelId="{3AB84758-9DA8-4B68-B1AE-449BC2DC1230}" type="parTrans" cxnId="{A0BA56FB-F26C-4CCA-AD6C-005FD91B8540}">
      <dgm:prSet/>
      <dgm:spPr/>
      <dgm:t>
        <a:bodyPr/>
        <a:lstStyle/>
        <a:p>
          <a:endParaRPr lang="es-SV" sz="1800"/>
        </a:p>
      </dgm:t>
    </dgm:pt>
    <dgm:pt modelId="{0B7556BE-29BA-48E0-BDE3-CA428CF4DFF7}" type="sibTrans" cxnId="{A0BA56FB-F26C-4CCA-AD6C-005FD91B8540}">
      <dgm:prSet custT="1"/>
      <dgm:spPr/>
      <dgm:t>
        <a:bodyPr/>
        <a:lstStyle/>
        <a:p>
          <a:endParaRPr lang="es-SV" sz="1800"/>
        </a:p>
      </dgm:t>
    </dgm:pt>
    <dgm:pt modelId="{E0A33AFE-E327-430D-9397-1C048B44A83E}">
      <dgm:prSet phldrT="[Texto]" custT="1"/>
      <dgm:spPr/>
      <dgm:t>
        <a:bodyPr/>
        <a:lstStyle/>
        <a:p>
          <a:r>
            <a:rPr lang="es-SV" sz="1800" dirty="0"/>
            <a:t>18 % al 20% contenido de ácido carmínico </a:t>
          </a:r>
        </a:p>
      </dgm:t>
    </dgm:pt>
    <dgm:pt modelId="{6B97B27A-07A7-433E-BF53-D7BF3EC9AE90}" type="parTrans" cxnId="{5EFB3283-BF9D-4229-8420-4F43FD7BB67C}">
      <dgm:prSet/>
      <dgm:spPr/>
      <dgm:t>
        <a:bodyPr/>
        <a:lstStyle/>
        <a:p>
          <a:endParaRPr lang="es-SV" sz="1800"/>
        </a:p>
      </dgm:t>
    </dgm:pt>
    <dgm:pt modelId="{9057E031-1F5A-4D73-BD01-878B5C5477B8}" type="sibTrans" cxnId="{5EFB3283-BF9D-4229-8420-4F43FD7BB67C}">
      <dgm:prSet custT="1"/>
      <dgm:spPr/>
      <dgm:t>
        <a:bodyPr/>
        <a:lstStyle/>
        <a:p>
          <a:endParaRPr lang="es-SV" sz="1800"/>
        </a:p>
      </dgm:t>
    </dgm:pt>
    <dgm:pt modelId="{BD6429B5-49C2-4AA8-A6B3-954AECEB69FC}">
      <dgm:prSet phldrT="[Texto]" custT="1"/>
      <dgm:spPr/>
      <dgm:t>
        <a:bodyPr/>
        <a:lstStyle/>
        <a:p>
          <a:r>
            <a:rPr lang="es-SV" sz="1800" dirty="0"/>
            <a:t>Líquida</a:t>
          </a:r>
        </a:p>
        <a:p>
          <a:r>
            <a:rPr lang="es-SV" sz="1800" dirty="0"/>
            <a:t>Polvo </a:t>
          </a:r>
        </a:p>
        <a:p>
          <a:r>
            <a:rPr lang="es-SV" sz="1800" dirty="0"/>
            <a:t>Pasta </a:t>
          </a:r>
        </a:p>
      </dgm:t>
    </dgm:pt>
    <dgm:pt modelId="{FBF8C8AC-BF2A-4E61-9667-8232312F7EDB}" type="parTrans" cxnId="{75F8F454-75F9-4184-B1D7-7AB92233DBC1}">
      <dgm:prSet/>
      <dgm:spPr/>
      <dgm:t>
        <a:bodyPr/>
        <a:lstStyle/>
        <a:p>
          <a:endParaRPr lang="es-SV" sz="1800"/>
        </a:p>
      </dgm:t>
    </dgm:pt>
    <dgm:pt modelId="{2C192D8A-4B99-4173-A172-A4C3129B7FC0}" type="sibTrans" cxnId="{75F8F454-75F9-4184-B1D7-7AB92233DBC1}">
      <dgm:prSet/>
      <dgm:spPr/>
      <dgm:t>
        <a:bodyPr/>
        <a:lstStyle/>
        <a:p>
          <a:endParaRPr lang="es-SV" sz="1800"/>
        </a:p>
      </dgm:t>
    </dgm:pt>
    <dgm:pt modelId="{712DAFBE-4757-4180-B949-A407C3BCFE5E}" type="pres">
      <dgm:prSet presAssocID="{864307F0-703A-4D51-9FAC-BDCE8B605F03}" presName="diagram" presStyleCnt="0">
        <dgm:presLayoutVars>
          <dgm:dir/>
          <dgm:resizeHandles val="exact"/>
        </dgm:presLayoutVars>
      </dgm:prSet>
      <dgm:spPr/>
    </dgm:pt>
    <dgm:pt modelId="{5432DB71-D65F-48B4-81C5-B2A3886EA406}" type="pres">
      <dgm:prSet presAssocID="{0FAF7DD7-7A13-4E58-AC37-3857064A14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A05C2-CC01-4D18-A666-B1A1557D8141}" type="pres">
      <dgm:prSet presAssocID="{635C7906-F25F-4E82-9E64-494443FC88E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59E5A66-BCC8-4306-B3D9-FFB57EBEEB8B}" type="pres">
      <dgm:prSet presAssocID="{635C7906-F25F-4E82-9E64-494443FC88E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D7168DA-CCA4-4320-A038-62588066B588}" type="pres">
      <dgm:prSet presAssocID="{29A2404B-EC77-47A8-BBF9-0E6E979BDF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CF6F4-B4FB-45DC-B49D-A5207E7732AF}" type="pres">
      <dgm:prSet presAssocID="{0B7556BE-29BA-48E0-BDE3-CA428CF4DFF7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B760FAD-42FA-46DA-9652-4A6E5C3731BD}" type="pres">
      <dgm:prSet presAssocID="{0B7556BE-29BA-48E0-BDE3-CA428CF4DFF7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B3CE5F0-8AEA-4474-8563-6D5EE4D419EC}" type="pres">
      <dgm:prSet presAssocID="{E0A33AFE-E327-430D-9397-1C048B44A8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E12BE5-44EC-443F-BFAC-BDE495A8EA9F}" type="pres">
      <dgm:prSet presAssocID="{9057E031-1F5A-4D73-BD01-878B5C5477B8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56EA310-2E4D-4C72-99D2-EAC1732E75EA}" type="pres">
      <dgm:prSet presAssocID="{9057E031-1F5A-4D73-BD01-878B5C5477B8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FA4B383-6A83-4535-9895-1AAD1D500EA9}" type="pres">
      <dgm:prSet presAssocID="{BD6429B5-49C2-4AA8-A6B3-954AECEB69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B496C6-DC2A-4182-8EF8-92E0EBA62406}" type="presOf" srcId="{E0A33AFE-E327-430D-9397-1C048B44A83E}" destId="{FB3CE5F0-8AEA-4474-8563-6D5EE4D419EC}" srcOrd="0" destOrd="0" presId="urn:microsoft.com/office/officeart/2005/8/layout/process5"/>
    <dgm:cxn modelId="{60B72DD6-5174-4E7B-AAC1-F18B4E9F345B}" type="presOf" srcId="{0B7556BE-29BA-48E0-BDE3-CA428CF4DFF7}" destId="{FB760FAD-42FA-46DA-9652-4A6E5C3731BD}" srcOrd="1" destOrd="0" presId="urn:microsoft.com/office/officeart/2005/8/layout/process5"/>
    <dgm:cxn modelId="{D6164205-F779-41A2-8F58-A222BD4141F6}" type="presOf" srcId="{0B7556BE-29BA-48E0-BDE3-CA428CF4DFF7}" destId="{2E0CF6F4-B4FB-45DC-B49D-A5207E7732AF}" srcOrd="0" destOrd="0" presId="urn:microsoft.com/office/officeart/2005/8/layout/process5"/>
    <dgm:cxn modelId="{A0BA56FB-F26C-4CCA-AD6C-005FD91B8540}" srcId="{864307F0-703A-4D51-9FAC-BDCE8B605F03}" destId="{29A2404B-EC77-47A8-BBF9-0E6E979BDFD8}" srcOrd="1" destOrd="0" parTransId="{3AB84758-9DA8-4B68-B1AE-449BC2DC1230}" sibTransId="{0B7556BE-29BA-48E0-BDE3-CA428CF4DFF7}"/>
    <dgm:cxn modelId="{08122C0D-37C3-4E48-B291-55FC6F91086C}" type="presOf" srcId="{9057E031-1F5A-4D73-BD01-878B5C5477B8}" destId="{756EA310-2E4D-4C72-99D2-EAC1732E75EA}" srcOrd="1" destOrd="0" presId="urn:microsoft.com/office/officeart/2005/8/layout/process5"/>
    <dgm:cxn modelId="{316FBD2F-7647-46F2-BC25-5F76FA97FDD4}" srcId="{864307F0-703A-4D51-9FAC-BDCE8B605F03}" destId="{0FAF7DD7-7A13-4E58-AC37-3857064A1428}" srcOrd="0" destOrd="0" parTransId="{B3B552EE-1645-48CC-8117-179F579436CC}" sibTransId="{635C7906-F25F-4E82-9E64-494443FC88E6}"/>
    <dgm:cxn modelId="{5D7ABA30-4D87-42BF-A8DB-4B6B1F7EB781}" type="presOf" srcId="{29A2404B-EC77-47A8-BBF9-0E6E979BDFD8}" destId="{4D7168DA-CCA4-4320-A038-62588066B588}" srcOrd="0" destOrd="0" presId="urn:microsoft.com/office/officeart/2005/8/layout/process5"/>
    <dgm:cxn modelId="{5EFB3283-BF9D-4229-8420-4F43FD7BB67C}" srcId="{864307F0-703A-4D51-9FAC-BDCE8B605F03}" destId="{E0A33AFE-E327-430D-9397-1C048B44A83E}" srcOrd="2" destOrd="0" parTransId="{6B97B27A-07A7-433E-BF53-D7BF3EC9AE90}" sibTransId="{9057E031-1F5A-4D73-BD01-878B5C5477B8}"/>
    <dgm:cxn modelId="{9A7A8AC3-20F6-41CF-9BC6-77F5E059EDBF}" type="presOf" srcId="{BD6429B5-49C2-4AA8-A6B3-954AECEB69FC}" destId="{4FA4B383-6A83-4535-9895-1AAD1D500EA9}" srcOrd="0" destOrd="0" presId="urn:microsoft.com/office/officeart/2005/8/layout/process5"/>
    <dgm:cxn modelId="{9633DDB7-C4C5-4428-86E7-1CF7D5213623}" type="presOf" srcId="{864307F0-703A-4D51-9FAC-BDCE8B605F03}" destId="{712DAFBE-4757-4180-B949-A407C3BCFE5E}" srcOrd="0" destOrd="0" presId="urn:microsoft.com/office/officeart/2005/8/layout/process5"/>
    <dgm:cxn modelId="{24F36DAC-0938-4891-8E27-FFAA96A44A0A}" type="presOf" srcId="{9057E031-1F5A-4D73-BD01-878B5C5477B8}" destId="{46E12BE5-44EC-443F-BFAC-BDE495A8EA9F}" srcOrd="0" destOrd="0" presId="urn:microsoft.com/office/officeart/2005/8/layout/process5"/>
    <dgm:cxn modelId="{75F8F454-75F9-4184-B1D7-7AB92233DBC1}" srcId="{864307F0-703A-4D51-9FAC-BDCE8B605F03}" destId="{BD6429B5-49C2-4AA8-A6B3-954AECEB69FC}" srcOrd="3" destOrd="0" parTransId="{FBF8C8AC-BF2A-4E61-9667-8232312F7EDB}" sibTransId="{2C192D8A-4B99-4173-A172-A4C3129B7FC0}"/>
    <dgm:cxn modelId="{F7E200D0-20C0-4A46-98EC-F9E370276489}" type="presOf" srcId="{0FAF7DD7-7A13-4E58-AC37-3857064A1428}" destId="{5432DB71-D65F-48B4-81C5-B2A3886EA406}" srcOrd="0" destOrd="0" presId="urn:microsoft.com/office/officeart/2005/8/layout/process5"/>
    <dgm:cxn modelId="{3FDDEAD7-7707-4BFA-9AD9-A929531C9C36}" type="presOf" srcId="{635C7906-F25F-4E82-9E64-494443FC88E6}" destId="{4B7A05C2-CC01-4D18-A666-B1A1557D8141}" srcOrd="0" destOrd="0" presId="urn:microsoft.com/office/officeart/2005/8/layout/process5"/>
    <dgm:cxn modelId="{FB11C50B-03EE-4692-BE67-7196236A12A6}" type="presOf" srcId="{635C7906-F25F-4E82-9E64-494443FC88E6}" destId="{A59E5A66-BCC8-4306-B3D9-FFB57EBEEB8B}" srcOrd="1" destOrd="0" presId="urn:microsoft.com/office/officeart/2005/8/layout/process5"/>
    <dgm:cxn modelId="{6EDEA55A-C10F-4A53-BC98-CA57D9C0202C}" type="presParOf" srcId="{712DAFBE-4757-4180-B949-A407C3BCFE5E}" destId="{5432DB71-D65F-48B4-81C5-B2A3886EA406}" srcOrd="0" destOrd="0" presId="urn:microsoft.com/office/officeart/2005/8/layout/process5"/>
    <dgm:cxn modelId="{3B7BD8D3-235F-4B35-9FE4-EC4274A64456}" type="presParOf" srcId="{712DAFBE-4757-4180-B949-A407C3BCFE5E}" destId="{4B7A05C2-CC01-4D18-A666-B1A1557D8141}" srcOrd="1" destOrd="0" presId="urn:microsoft.com/office/officeart/2005/8/layout/process5"/>
    <dgm:cxn modelId="{ED78A9EA-BE3F-4F61-AE95-48526FC57E2B}" type="presParOf" srcId="{4B7A05C2-CC01-4D18-A666-B1A1557D8141}" destId="{A59E5A66-BCC8-4306-B3D9-FFB57EBEEB8B}" srcOrd="0" destOrd="0" presId="urn:microsoft.com/office/officeart/2005/8/layout/process5"/>
    <dgm:cxn modelId="{8A88624D-E9B3-474E-B32E-A86DED63152D}" type="presParOf" srcId="{712DAFBE-4757-4180-B949-A407C3BCFE5E}" destId="{4D7168DA-CCA4-4320-A038-62588066B588}" srcOrd="2" destOrd="0" presId="urn:microsoft.com/office/officeart/2005/8/layout/process5"/>
    <dgm:cxn modelId="{EE0457A1-A895-40B3-ACCB-D0EEC720A755}" type="presParOf" srcId="{712DAFBE-4757-4180-B949-A407C3BCFE5E}" destId="{2E0CF6F4-B4FB-45DC-B49D-A5207E7732AF}" srcOrd="3" destOrd="0" presId="urn:microsoft.com/office/officeart/2005/8/layout/process5"/>
    <dgm:cxn modelId="{C2302BDC-2680-4634-87DE-258C37851F98}" type="presParOf" srcId="{2E0CF6F4-B4FB-45DC-B49D-A5207E7732AF}" destId="{FB760FAD-42FA-46DA-9652-4A6E5C3731BD}" srcOrd="0" destOrd="0" presId="urn:microsoft.com/office/officeart/2005/8/layout/process5"/>
    <dgm:cxn modelId="{E5EF2D4B-0C46-4239-9DDA-EBDC61F999D5}" type="presParOf" srcId="{712DAFBE-4757-4180-B949-A407C3BCFE5E}" destId="{FB3CE5F0-8AEA-4474-8563-6D5EE4D419EC}" srcOrd="4" destOrd="0" presId="urn:microsoft.com/office/officeart/2005/8/layout/process5"/>
    <dgm:cxn modelId="{B2664D07-BCE5-4CD1-A8A6-28761625EBD6}" type="presParOf" srcId="{712DAFBE-4757-4180-B949-A407C3BCFE5E}" destId="{46E12BE5-44EC-443F-BFAC-BDE495A8EA9F}" srcOrd="5" destOrd="0" presId="urn:microsoft.com/office/officeart/2005/8/layout/process5"/>
    <dgm:cxn modelId="{E8028AC1-EAC7-4991-8778-6DA7B5597297}" type="presParOf" srcId="{46E12BE5-44EC-443F-BFAC-BDE495A8EA9F}" destId="{756EA310-2E4D-4C72-99D2-EAC1732E75EA}" srcOrd="0" destOrd="0" presId="urn:microsoft.com/office/officeart/2005/8/layout/process5"/>
    <dgm:cxn modelId="{0483FABE-1EAF-4195-B114-31DEB88F8B1C}" type="presParOf" srcId="{712DAFBE-4757-4180-B949-A407C3BCFE5E}" destId="{4FA4B383-6A83-4535-9895-1AAD1D500EA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4566E-E76C-45DF-A29F-8D453E44D235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D5B47135-BA27-4720-945D-C5D3CC84DC4A}">
      <dgm:prSet phldrT="[Texto]" custT="1"/>
      <dgm:spPr/>
      <dgm:t>
        <a:bodyPr/>
        <a:lstStyle/>
        <a:p>
          <a:r>
            <a:rPr lang="es-SV" sz="1800" dirty="0"/>
            <a:t>Cultivos Tecnificados </a:t>
          </a:r>
        </a:p>
      </dgm:t>
    </dgm:pt>
    <dgm:pt modelId="{0F5109F1-24DC-438F-9BA3-FE5663B7D5D6}" type="parTrans" cxnId="{14765BAE-1A1C-4033-8385-82B75CE97C04}">
      <dgm:prSet/>
      <dgm:spPr/>
      <dgm:t>
        <a:bodyPr/>
        <a:lstStyle/>
        <a:p>
          <a:endParaRPr lang="es-SV" sz="1800"/>
        </a:p>
      </dgm:t>
    </dgm:pt>
    <dgm:pt modelId="{A6325EFD-E51D-415F-8EA4-368066790BC1}" type="sibTrans" cxnId="{14765BAE-1A1C-4033-8385-82B75CE97C04}">
      <dgm:prSet/>
      <dgm:spPr/>
      <dgm:t>
        <a:bodyPr/>
        <a:lstStyle/>
        <a:p>
          <a:endParaRPr lang="es-SV" sz="1800"/>
        </a:p>
      </dgm:t>
    </dgm:pt>
    <dgm:pt modelId="{6A3CBFCA-744E-4F35-9DC2-B0134B2C1068}">
      <dgm:prSet phldrT="[Texto]" custT="1"/>
      <dgm:spPr/>
      <dgm:t>
        <a:bodyPr/>
        <a:lstStyle/>
        <a:p>
          <a:r>
            <a:rPr lang="es-SV" sz="1800" dirty="0"/>
            <a:t>Tecnología / Maquinaria</a:t>
          </a:r>
        </a:p>
      </dgm:t>
    </dgm:pt>
    <dgm:pt modelId="{C147893E-AB0C-4F30-B639-B1FCDD0D94EB}" type="parTrans" cxnId="{9345E520-D337-4683-8E0D-AB056A0B34DD}">
      <dgm:prSet/>
      <dgm:spPr/>
      <dgm:t>
        <a:bodyPr/>
        <a:lstStyle/>
        <a:p>
          <a:endParaRPr lang="es-SV" sz="1800"/>
        </a:p>
      </dgm:t>
    </dgm:pt>
    <dgm:pt modelId="{C56CC455-239F-4F6D-AABD-E78F04B26786}" type="sibTrans" cxnId="{9345E520-D337-4683-8E0D-AB056A0B34DD}">
      <dgm:prSet/>
      <dgm:spPr/>
      <dgm:t>
        <a:bodyPr/>
        <a:lstStyle/>
        <a:p>
          <a:endParaRPr lang="es-SV" sz="1800"/>
        </a:p>
      </dgm:t>
    </dgm:pt>
    <dgm:pt modelId="{51092BDE-ACC7-4147-869F-ED3078328EFB}" type="pres">
      <dgm:prSet presAssocID="{9CA4566E-E76C-45DF-A29F-8D453E44D235}" presName="linearFlow" presStyleCnt="0">
        <dgm:presLayoutVars>
          <dgm:dir/>
          <dgm:resizeHandles val="exact"/>
        </dgm:presLayoutVars>
      </dgm:prSet>
      <dgm:spPr/>
    </dgm:pt>
    <dgm:pt modelId="{BF8878BD-632E-4DB5-9C6F-A73C2EE0A3CC}" type="pres">
      <dgm:prSet presAssocID="{D5B47135-BA27-4720-945D-C5D3CC84DC4A}" presName="composite" presStyleCnt="0"/>
      <dgm:spPr/>
    </dgm:pt>
    <dgm:pt modelId="{7EA7D236-CA59-4568-B88A-A4B511782A1A}" type="pres">
      <dgm:prSet presAssocID="{D5B47135-BA27-4720-945D-C5D3CC84DC4A}" presName="imgShp" presStyleLbl="fgImgPlace1" presStyleIdx="0" presStyleCnt="2"/>
      <dgm:spPr/>
    </dgm:pt>
    <dgm:pt modelId="{3F6D0553-D533-4D3E-9362-3F555734A350}" type="pres">
      <dgm:prSet presAssocID="{D5B47135-BA27-4720-945D-C5D3CC84DC4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7C7A9-3C0F-44EB-BB83-10AF6DF3EE4A}" type="pres">
      <dgm:prSet presAssocID="{A6325EFD-E51D-415F-8EA4-368066790BC1}" presName="spacing" presStyleCnt="0"/>
      <dgm:spPr/>
    </dgm:pt>
    <dgm:pt modelId="{F02DC568-3CA1-43DC-815C-953E8F32D6C3}" type="pres">
      <dgm:prSet presAssocID="{6A3CBFCA-744E-4F35-9DC2-B0134B2C1068}" presName="composite" presStyleCnt="0"/>
      <dgm:spPr/>
    </dgm:pt>
    <dgm:pt modelId="{457DC91C-00A7-4559-99CE-8930C8B7C6C8}" type="pres">
      <dgm:prSet presAssocID="{6A3CBFCA-744E-4F35-9DC2-B0134B2C1068}" presName="imgShp" presStyleLbl="fgImgPlace1" presStyleIdx="1" presStyleCnt="2"/>
      <dgm:spPr/>
    </dgm:pt>
    <dgm:pt modelId="{98577A49-09D2-4474-B370-AA70D6347B51}" type="pres">
      <dgm:prSet presAssocID="{6A3CBFCA-744E-4F35-9DC2-B0134B2C106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45E520-D337-4683-8E0D-AB056A0B34DD}" srcId="{9CA4566E-E76C-45DF-A29F-8D453E44D235}" destId="{6A3CBFCA-744E-4F35-9DC2-B0134B2C1068}" srcOrd="1" destOrd="0" parTransId="{C147893E-AB0C-4F30-B639-B1FCDD0D94EB}" sibTransId="{C56CC455-239F-4F6D-AABD-E78F04B26786}"/>
    <dgm:cxn modelId="{45D298EA-B541-457E-A84E-64C400D5E379}" type="presOf" srcId="{6A3CBFCA-744E-4F35-9DC2-B0134B2C1068}" destId="{98577A49-09D2-4474-B370-AA70D6347B51}" srcOrd="0" destOrd="0" presId="urn:microsoft.com/office/officeart/2005/8/layout/vList3"/>
    <dgm:cxn modelId="{14765BAE-1A1C-4033-8385-82B75CE97C04}" srcId="{9CA4566E-E76C-45DF-A29F-8D453E44D235}" destId="{D5B47135-BA27-4720-945D-C5D3CC84DC4A}" srcOrd="0" destOrd="0" parTransId="{0F5109F1-24DC-438F-9BA3-FE5663B7D5D6}" sibTransId="{A6325EFD-E51D-415F-8EA4-368066790BC1}"/>
    <dgm:cxn modelId="{30FC202E-77D7-406F-AE18-A61D0AE0457D}" type="presOf" srcId="{D5B47135-BA27-4720-945D-C5D3CC84DC4A}" destId="{3F6D0553-D533-4D3E-9362-3F555734A350}" srcOrd="0" destOrd="0" presId="urn:microsoft.com/office/officeart/2005/8/layout/vList3"/>
    <dgm:cxn modelId="{0E3494B8-AE7D-4EE1-A770-812E5AC9B200}" type="presOf" srcId="{9CA4566E-E76C-45DF-A29F-8D453E44D235}" destId="{51092BDE-ACC7-4147-869F-ED3078328EFB}" srcOrd="0" destOrd="0" presId="urn:microsoft.com/office/officeart/2005/8/layout/vList3"/>
    <dgm:cxn modelId="{D7703163-2636-4B65-92D0-92CDAE97EE0A}" type="presParOf" srcId="{51092BDE-ACC7-4147-869F-ED3078328EFB}" destId="{BF8878BD-632E-4DB5-9C6F-A73C2EE0A3CC}" srcOrd="0" destOrd="0" presId="urn:microsoft.com/office/officeart/2005/8/layout/vList3"/>
    <dgm:cxn modelId="{C12720BD-8443-48F5-B7CE-7A7D135C1620}" type="presParOf" srcId="{BF8878BD-632E-4DB5-9C6F-A73C2EE0A3CC}" destId="{7EA7D236-CA59-4568-B88A-A4B511782A1A}" srcOrd="0" destOrd="0" presId="urn:microsoft.com/office/officeart/2005/8/layout/vList3"/>
    <dgm:cxn modelId="{C5B72DC0-E1CC-4EAA-8EEF-A003612E8029}" type="presParOf" srcId="{BF8878BD-632E-4DB5-9C6F-A73C2EE0A3CC}" destId="{3F6D0553-D533-4D3E-9362-3F555734A350}" srcOrd="1" destOrd="0" presId="urn:microsoft.com/office/officeart/2005/8/layout/vList3"/>
    <dgm:cxn modelId="{DA5267BB-F464-426A-ACDD-9D9A7ADD6B04}" type="presParOf" srcId="{51092BDE-ACC7-4147-869F-ED3078328EFB}" destId="{F517C7A9-3C0F-44EB-BB83-10AF6DF3EE4A}" srcOrd="1" destOrd="0" presId="urn:microsoft.com/office/officeart/2005/8/layout/vList3"/>
    <dgm:cxn modelId="{70D11A4A-393E-4023-BE21-E577A70164AB}" type="presParOf" srcId="{51092BDE-ACC7-4147-869F-ED3078328EFB}" destId="{F02DC568-3CA1-43DC-815C-953E8F32D6C3}" srcOrd="2" destOrd="0" presId="urn:microsoft.com/office/officeart/2005/8/layout/vList3"/>
    <dgm:cxn modelId="{CEF9D74E-C734-4B66-BDE6-A9DE776B5768}" type="presParOf" srcId="{F02DC568-3CA1-43DC-815C-953E8F32D6C3}" destId="{457DC91C-00A7-4559-99CE-8930C8B7C6C8}" srcOrd="0" destOrd="0" presId="urn:microsoft.com/office/officeart/2005/8/layout/vList3"/>
    <dgm:cxn modelId="{882A2AFB-7D4D-4860-94AE-DEC5BE4895E6}" type="presParOf" srcId="{F02DC568-3CA1-43DC-815C-953E8F32D6C3}" destId="{98577A49-09D2-4474-B370-AA70D6347B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4307F0-703A-4D51-9FAC-BDCE8B605F03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</dgm:pt>
    <dgm:pt modelId="{0FAF7DD7-7A13-4E58-AC37-3857064A1428}">
      <dgm:prSet phldrT="[Texto]" custT="1"/>
      <dgm:spPr/>
      <dgm:t>
        <a:bodyPr/>
        <a:lstStyle/>
        <a:p>
          <a:r>
            <a:rPr lang="es-SV" sz="1800" dirty="0"/>
            <a:t>96 TM anuales </a:t>
          </a:r>
        </a:p>
      </dgm:t>
    </dgm:pt>
    <dgm:pt modelId="{B3B552EE-1645-48CC-8117-179F579436CC}" type="parTrans" cxnId="{316FBD2F-7647-46F2-BC25-5F76FA97FDD4}">
      <dgm:prSet/>
      <dgm:spPr/>
      <dgm:t>
        <a:bodyPr/>
        <a:lstStyle/>
        <a:p>
          <a:endParaRPr lang="es-SV" sz="1800"/>
        </a:p>
      </dgm:t>
    </dgm:pt>
    <dgm:pt modelId="{635C7906-F25F-4E82-9E64-494443FC88E6}" type="sibTrans" cxnId="{316FBD2F-7647-46F2-BC25-5F76FA97FDD4}">
      <dgm:prSet custT="1"/>
      <dgm:spPr/>
      <dgm:t>
        <a:bodyPr/>
        <a:lstStyle/>
        <a:p>
          <a:endParaRPr lang="es-SV" sz="1800"/>
        </a:p>
      </dgm:t>
    </dgm:pt>
    <dgm:pt modelId="{E0A33AFE-E327-430D-9397-1C048B44A83E}">
      <dgm:prSet phldrT="[Texto]" custT="1"/>
      <dgm:spPr/>
      <dgm:t>
        <a:bodyPr/>
        <a:lstStyle/>
        <a:p>
          <a:r>
            <a:rPr lang="es-SV" sz="1800" dirty="0"/>
            <a:t>23%  contenido de ácido carmínico </a:t>
          </a:r>
        </a:p>
      </dgm:t>
    </dgm:pt>
    <dgm:pt modelId="{6B97B27A-07A7-433E-BF53-D7BF3EC9AE90}" type="parTrans" cxnId="{5EFB3283-BF9D-4229-8420-4F43FD7BB67C}">
      <dgm:prSet/>
      <dgm:spPr/>
      <dgm:t>
        <a:bodyPr/>
        <a:lstStyle/>
        <a:p>
          <a:endParaRPr lang="es-SV" sz="1800"/>
        </a:p>
      </dgm:t>
    </dgm:pt>
    <dgm:pt modelId="{9057E031-1F5A-4D73-BD01-878B5C5477B8}" type="sibTrans" cxnId="{5EFB3283-BF9D-4229-8420-4F43FD7BB67C}">
      <dgm:prSet custT="1"/>
      <dgm:spPr/>
      <dgm:t>
        <a:bodyPr/>
        <a:lstStyle/>
        <a:p>
          <a:endParaRPr lang="es-SV" sz="1800"/>
        </a:p>
      </dgm:t>
    </dgm:pt>
    <dgm:pt modelId="{BD6429B5-49C2-4AA8-A6B3-954AECEB69FC}">
      <dgm:prSet phldrT="[Texto]" custT="1"/>
      <dgm:spPr/>
      <dgm:t>
        <a:bodyPr/>
        <a:lstStyle/>
        <a:p>
          <a:r>
            <a:rPr lang="es-SV" sz="1800" dirty="0"/>
            <a:t>Presentación Líquida</a:t>
          </a:r>
        </a:p>
      </dgm:t>
    </dgm:pt>
    <dgm:pt modelId="{FBF8C8AC-BF2A-4E61-9667-8232312F7EDB}" type="parTrans" cxnId="{75F8F454-75F9-4184-B1D7-7AB92233DBC1}">
      <dgm:prSet/>
      <dgm:spPr/>
      <dgm:t>
        <a:bodyPr/>
        <a:lstStyle/>
        <a:p>
          <a:endParaRPr lang="es-SV" sz="1800"/>
        </a:p>
      </dgm:t>
    </dgm:pt>
    <dgm:pt modelId="{2C192D8A-4B99-4173-A172-A4C3129B7FC0}" type="sibTrans" cxnId="{75F8F454-75F9-4184-B1D7-7AB92233DBC1}">
      <dgm:prSet/>
      <dgm:spPr/>
      <dgm:t>
        <a:bodyPr/>
        <a:lstStyle/>
        <a:p>
          <a:endParaRPr lang="es-SV" sz="1800"/>
        </a:p>
      </dgm:t>
    </dgm:pt>
    <dgm:pt modelId="{E876E0FA-FC7A-47C2-A333-87CE7CDE88B4}">
      <dgm:prSet phldrT="[Texto]" custT="1"/>
      <dgm:spPr/>
      <dgm:t>
        <a:bodyPr/>
        <a:lstStyle/>
        <a:p>
          <a:r>
            <a:rPr lang="es-SV" sz="1800" dirty="0"/>
            <a:t>1500 a 1700 plantas por ha</a:t>
          </a:r>
        </a:p>
      </dgm:t>
    </dgm:pt>
    <dgm:pt modelId="{B492C002-C8B2-44F7-A9CC-F8F22D932B9E}" type="parTrans" cxnId="{3A94CCD5-4436-430A-9EF0-B32A961656A5}">
      <dgm:prSet/>
      <dgm:spPr/>
      <dgm:t>
        <a:bodyPr/>
        <a:lstStyle/>
        <a:p>
          <a:endParaRPr lang="es-SV"/>
        </a:p>
      </dgm:t>
    </dgm:pt>
    <dgm:pt modelId="{CED62DB5-EBC8-47A5-AE24-4044F5B5152D}" type="sibTrans" cxnId="{3A94CCD5-4436-430A-9EF0-B32A961656A5}">
      <dgm:prSet/>
      <dgm:spPr/>
      <dgm:t>
        <a:bodyPr/>
        <a:lstStyle/>
        <a:p>
          <a:endParaRPr lang="es-SV"/>
        </a:p>
      </dgm:t>
    </dgm:pt>
    <dgm:pt modelId="{712DAFBE-4757-4180-B949-A407C3BCFE5E}" type="pres">
      <dgm:prSet presAssocID="{864307F0-703A-4D51-9FAC-BDCE8B605F03}" presName="diagram" presStyleCnt="0">
        <dgm:presLayoutVars>
          <dgm:dir/>
          <dgm:resizeHandles val="exact"/>
        </dgm:presLayoutVars>
      </dgm:prSet>
      <dgm:spPr/>
    </dgm:pt>
    <dgm:pt modelId="{5432DB71-D65F-48B4-81C5-B2A3886EA406}" type="pres">
      <dgm:prSet presAssocID="{0FAF7DD7-7A13-4E58-AC37-3857064A14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A05C2-CC01-4D18-A666-B1A1557D8141}" type="pres">
      <dgm:prSet presAssocID="{635C7906-F25F-4E82-9E64-494443FC88E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59E5A66-BCC8-4306-B3D9-FFB57EBEEB8B}" type="pres">
      <dgm:prSet presAssocID="{635C7906-F25F-4E82-9E64-494443FC88E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72F6641-F086-442A-A764-61FC8BCCD381}" type="pres">
      <dgm:prSet presAssocID="{E876E0FA-FC7A-47C2-A333-87CE7CDE88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8EED8-4058-4C83-8B43-B04415FF093C}" type="pres">
      <dgm:prSet presAssocID="{CED62DB5-EBC8-47A5-AE24-4044F5B5152D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726B7E6-9FCA-4CEC-AC1C-A72CC38E6F1C}" type="pres">
      <dgm:prSet presAssocID="{CED62DB5-EBC8-47A5-AE24-4044F5B5152D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FB3CE5F0-8AEA-4474-8563-6D5EE4D419EC}" type="pres">
      <dgm:prSet presAssocID="{E0A33AFE-E327-430D-9397-1C048B44A8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E12BE5-44EC-443F-BFAC-BDE495A8EA9F}" type="pres">
      <dgm:prSet presAssocID="{9057E031-1F5A-4D73-BD01-878B5C5477B8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56EA310-2E4D-4C72-99D2-EAC1732E75EA}" type="pres">
      <dgm:prSet presAssocID="{9057E031-1F5A-4D73-BD01-878B5C5477B8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FA4B383-6A83-4535-9895-1AAD1D500EA9}" type="pres">
      <dgm:prSet presAssocID="{BD6429B5-49C2-4AA8-A6B3-954AECEB69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B496C6-DC2A-4182-8EF8-92E0EBA62406}" type="presOf" srcId="{E0A33AFE-E327-430D-9397-1C048B44A83E}" destId="{FB3CE5F0-8AEA-4474-8563-6D5EE4D419EC}" srcOrd="0" destOrd="0" presId="urn:microsoft.com/office/officeart/2005/8/layout/process5"/>
    <dgm:cxn modelId="{B0B66D0D-BDE0-4E1C-9DD9-5CF95DDF4626}" type="presOf" srcId="{CED62DB5-EBC8-47A5-AE24-4044F5B5152D}" destId="{F726B7E6-9FCA-4CEC-AC1C-A72CC38E6F1C}" srcOrd="1" destOrd="0" presId="urn:microsoft.com/office/officeart/2005/8/layout/process5"/>
    <dgm:cxn modelId="{3A94CCD5-4436-430A-9EF0-B32A961656A5}" srcId="{864307F0-703A-4D51-9FAC-BDCE8B605F03}" destId="{E876E0FA-FC7A-47C2-A333-87CE7CDE88B4}" srcOrd="1" destOrd="0" parTransId="{B492C002-C8B2-44F7-A9CC-F8F22D932B9E}" sibTransId="{CED62DB5-EBC8-47A5-AE24-4044F5B5152D}"/>
    <dgm:cxn modelId="{08122C0D-37C3-4E48-B291-55FC6F91086C}" type="presOf" srcId="{9057E031-1F5A-4D73-BD01-878B5C5477B8}" destId="{756EA310-2E4D-4C72-99D2-EAC1732E75EA}" srcOrd="1" destOrd="0" presId="urn:microsoft.com/office/officeart/2005/8/layout/process5"/>
    <dgm:cxn modelId="{316FBD2F-7647-46F2-BC25-5F76FA97FDD4}" srcId="{864307F0-703A-4D51-9FAC-BDCE8B605F03}" destId="{0FAF7DD7-7A13-4E58-AC37-3857064A1428}" srcOrd="0" destOrd="0" parTransId="{B3B552EE-1645-48CC-8117-179F579436CC}" sibTransId="{635C7906-F25F-4E82-9E64-494443FC88E6}"/>
    <dgm:cxn modelId="{5EFB3283-BF9D-4229-8420-4F43FD7BB67C}" srcId="{864307F0-703A-4D51-9FAC-BDCE8B605F03}" destId="{E0A33AFE-E327-430D-9397-1C048B44A83E}" srcOrd="2" destOrd="0" parTransId="{6B97B27A-07A7-433E-BF53-D7BF3EC9AE90}" sibTransId="{9057E031-1F5A-4D73-BD01-878B5C5477B8}"/>
    <dgm:cxn modelId="{D8E2CC60-7528-499D-92F7-927008E3516D}" type="presOf" srcId="{CED62DB5-EBC8-47A5-AE24-4044F5B5152D}" destId="{4028EED8-4058-4C83-8B43-B04415FF093C}" srcOrd="0" destOrd="0" presId="urn:microsoft.com/office/officeart/2005/8/layout/process5"/>
    <dgm:cxn modelId="{AE557AF7-3615-46A2-A502-A6152E4AC3C6}" type="presOf" srcId="{E876E0FA-FC7A-47C2-A333-87CE7CDE88B4}" destId="{272F6641-F086-442A-A764-61FC8BCCD381}" srcOrd="0" destOrd="0" presId="urn:microsoft.com/office/officeart/2005/8/layout/process5"/>
    <dgm:cxn modelId="{9A7A8AC3-20F6-41CF-9BC6-77F5E059EDBF}" type="presOf" srcId="{BD6429B5-49C2-4AA8-A6B3-954AECEB69FC}" destId="{4FA4B383-6A83-4535-9895-1AAD1D500EA9}" srcOrd="0" destOrd="0" presId="urn:microsoft.com/office/officeart/2005/8/layout/process5"/>
    <dgm:cxn modelId="{9633DDB7-C4C5-4428-86E7-1CF7D5213623}" type="presOf" srcId="{864307F0-703A-4D51-9FAC-BDCE8B605F03}" destId="{712DAFBE-4757-4180-B949-A407C3BCFE5E}" srcOrd="0" destOrd="0" presId="urn:microsoft.com/office/officeart/2005/8/layout/process5"/>
    <dgm:cxn modelId="{24F36DAC-0938-4891-8E27-FFAA96A44A0A}" type="presOf" srcId="{9057E031-1F5A-4D73-BD01-878B5C5477B8}" destId="{46E12BE5-44EC-443F-BFAC-BDE495A8EA9F}" srcOrd="0" destOrd="0" presId="urn:microsoft.com/office/officeart/2005/8/layout/process5"/>
    <dgm:cxn modelId="{75F8F454-75F9-4184-B1D7-7AB92233DBC1}" srcId="{864307F0-703A-4D51-9FAC-BDCE8B605F03}" destId="{BD6429B5-49C2-4AA8-A6B3-954AECEB69FC}" srcOrd="3" destOrd="0" parTransId="{FBF8C8AC-BF2A-4E61-9667-8232312F7EDB}" sibTransId="{2C192D8A-4B99-4173-A172-A4C3129B7FC0}"/>
    <dgm:cxn modelId="{F7E200D0-20C0-4A46-98EC-F9E370276489}" type="presOf" srcId="{0FAF7DD7-7A13-4E58-AC37-3857064A1428}" destId="{5432DB71-D65F-48B4-81C5-B2A3886EA406}" srcOrd="0" destOrd="0" presId="urn:microsoft.com/office/officeart/2005/8/layout/process5"/>
    <dgm:cxn modelId="{3FDDEAD7-7707-4BFA-9AD9-A929531C9C36}" type="presOf" srcId="{635C7906-F25F-4E82-9E64-494443FC88E6}" destId="{4B7A05C2-CC01-4D18-A666-B1A1557D8141}" srcOrd="0" destOrd="0" presId="urn:microsoft.com/office/officeart/2005/8/layout/process5"/>
    <dgm:cxn modelId="{FB11C50B-03EE-4692-BE67-7196236A12A6}" type="presOf" srcId="{635C7906-F25F-4E82-9E64-494443FC88E6}" destId="{A59E5A66-BCC8-4306-B3D9-FFB57EBEEB8B}" srcOrd="1" destOrd="0" presId="urn:microsoft.com/office/officeart/2005/8/layout/process5"/>
    <dgm:cxn modelId="{6EDEA55A-C10F-4A53-BC98-CA57D9C0202C}" type="presParOf" srcId="{712DAFBE-4757-4180-B949-A407C3BCFE5E}" destId="{5432DB71-D65F-48B4-81C5-B2A3886EA406}" srcOrd="0" destOrd="0" presId="urn:microsoft.com/office/officeart/2005/8/layout/process5"/>
    <dgm:cxn modelId="{3B7BD8D3-235F-4B35-9FE4-EC4274A64456}" type="presParOf" srcId="{712DAFBE-4757-4180-B949-A407C3BCFE5E}" destId="{4B7A05C2-CC01-4D18-A666-B1A1557D8141}" srcOrd="1" destOrd="0" presId="urn:microsoft.com/office/officeart/2005/8/layout/process5"/>
    <dgm:cxn modelId="{ED78A9EA-BE3F-4F61-AE95-48526FC57E2B}" type="presParOf" srcId="{4B7A05C2-CC01-4D18-A666-B1A1557D8141}" destId="{A59E5A66-BCC8-4306-B3D9-FFB57EBEEB8B}" srcOrd="0" destOrd="0" presId="urn:microsoft.com/office/officeart/2005/8/layout/process5"/>
    <dgm:cxn modelId="{418E73C8-7E38-4485-8C10-2289ACBF7FB0}" type="presParOf" srcId="{712DAFBE-4757-4180-B949-A407C3BCFE5E}" destId="{272F6641-F086-442A-A764-61FC8BCCD381}" srcOrd="2" destOrd="0" presId="urn:microsoft.com/office/officeart/2005/8/layout/process5"/>
    <dgm:cxn modelId="{F4F59E3F-8C61-47D2-8AEA-FF8F888B7070}" type="presParOf" srcId="{712DAFBE-4757-4180-B949-A407C3BCFE5E}" destId="{4028EED8-4058-4C83-8B43-B04415FF093C}" srcOrd="3" destOrd="0" presId="urn:microsoft.com/office/officeart/2005/8/layout/process5"/>
    <dgm:cxn modelId="{3D596B5D-7EF1-49C8-969F-2D95BA0A225A}" type="presParOf" srcId="{4028EED8-4058-4C83-8B43-B04415FF093C}" destId="{F726B7E6-9FCA-4CEC-AC1C-A72CC38E6F1C}" srcOrd="0" destOrd="0" presId="urn:microsoft.com/office/officeart/2005/8/layout/process5"/>
    <dgm:cxn modelId="{E5EF2D4B-0C46-4239-9DDA-EBDC61F999D5}" type="presParOf" srcId="{712DAFBE-4757-4180-B949-A407C3BCFE5E}" destId="{FB3CE5F0-8AEA-4474-8563-6D5EE4D419EC}" srcOrd="4" destOrd="0" presId="urn:microsoft.com/office/officeart/2005/8/layout/process5"/>
    <dgm:cxn modelId="{B2664D07-BCE5-4CD1-A8A6-28761625EBD6}" type="presParOf" srcId="{712DAFBE-4757-4180-B949-A407C3BCFE5E}" destId="{46E12BE5-44EC-443F-BFAC-BDE495A8EA9F}" srcOrd="5" destOrd="0" presId="urn:microsoft.com/office/officeart/2005/8/layout/process5"/>
    <dgm:cxn modelId="{E8028AC1-EAC7-4991-8778-6DA7B5597297}" type="presParOf" srcId="{46E12BE5-44EC-443F-BFAC-BDE495A8EA9F}" destId="{756EA310-2E4D-4C72-99D2-EAC1732E75EA}" srcOrd="0" destOrd="0" presId="urn:microsoft.com/office/officeart/2005/8/layout/process5"/>
    <dgm:cxn modelId="{0483FABE-1EAF-4195-B114-31DEB88F8B1C}" type="presParOf" srcId="{712DAFBE-4757-4180-B949-A407C3BCFE5E}" destId="{4FA4B383-6A83-4535-9895-1AAD1D500EA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A4566E-E76C-45DF-A29F-8D453E44D235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D5B47135-BA27-4720-945D-C5D3CC84DC4A}">
      <dgm:prSet phldrT="[Texto]" custT="1"/>
      <dgm:spPr/>
      <dgm:t>
        <a:bodyPr/>
        <a:lstStyle/>
        <a:p>
          <a:r>
            <a:rPr lang="es-SV" sz="2000" dirty="0"/>
            <a:t>Producción artesanal </a:t>
          </a:r>
        </a:p>
      </dgm:t>
    </dgm:pt>
    <dgm:pt modelId="{0F5109F1-24DC-438F-9BA3-FE5663B7D5D6}" type="parTrans" cxnId="{14765BAE-1A1C-4033-8385-82B75CE97C04}">
      <dgm:prSet/>
      <dgm:spPr/>
      <dgm:t>
        <a:bodyPr/>
        <a:lstStyle/>
        <a:p>
          <a:endParaRPr lang="es-SV" sz="2000"/>
        </a:p>
      </dgm:t>
    </dgm:pt>
    <dgm:pt modelId="{A6325EFD-E51D-415F-8EA4-368066790BC1}" type="sibTrans" cxnId="{14765BAE-1A1C-4033-8385-82B75CE97C04}">
      <dgm:prSet/>
      <dgm:spPr/>
      <dgm:t>
        <a:bodyPr/>
        <a:lstStyle/>
        <a:p>
          <a:endParaRPr lang="es-SV" sz="2000"/>
        </a:p>
      </dgm:t>
    </dgm:pt>
    <dgm:pt modelId="{51092BDE-ACC7-4147-869F-ED3078328EFB}" type="pres">
      <dgm:prSet presAssocID="{9CA4566E-E76C-45DF-A29F-8D453E44D235}" presName="linearFlow" presStyleCnt="0">
        <dgm:presLayoutVars>
          <dgm:dir/>
          <dgm:resizeHandles val="exact"/>
        </dgm:presLayoutVars>
      </dgm:prSet>
      <dgm:spPr/>
    </dgm:pt>
    <dgm:pt modelId="{BF8878BD-632E-4DB5-9C6F-A73C2EE0A3CC}" type="pres">
      <dgm:prSet presAssocID="{D5B47135-BA27-4720-945D-C5D3CC84DC4A}" presName="composite" presStyleCnt="0"/>
      <dgm:spPr/>
    </dgm:pt>
    <dgm:pt modelId="{7EA7D236-CA59-4568-B88A-A4B511782A1A}" type="pres">
      <dgm:prSet presAssocID="{D5B47135-BA27-4720-945D-C5D3CC84DC4A}" presName="imgShp" presStyleLbl="fgImgPlace1" presStyleIdx="0" presStyleCnt="1"/>
      <dgm:spPr/>
    </dgm:pt>
    <dgm:pt modelId="{3F6D0553-D533-4D3E-9362-3F555734A350}" type="pres">
      <dgm:prSet presAssocID="{D5B47135-BA27-4720-945D-C5D3CC84DC4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765BAE-1A1C-4033-8385-82B75CE97C04}" srcId="{9CA4566E-E76C-45DF-A29F-8D453E44D235}" destId="{D5B47135-BA27-4720-945D-C5D3CC84DC4A}" srcOrd="0" destOrd="0" parTransId="{0F5109F1-24DC-438F-9BA3-FE5663B7D5D6}" sibTransId="{A6325EFD-E51D-415F-8EA4-368066790BC1}"/>
    <dgm:cxn modelId="{30FC202E-77D7-406F-AE18-A61D0AE0457D}" type="presOf" srcId="{D5B47135-BA27-4720-945D-C5D3CC84DC4A}" destId="{3F6D0553-D533-4D3E-9362-3F555734A350}" srcOrd="0" destOrd="0" presId="urn:microsoft.com/office/officeart/2005/8/layout/vList3"/>
    <dgm:cxn modelId="{0E3494B8-AE7D-4EE1-A770-812E5AC9B200}" type="presOf" srcId="{9CA4566E-E76C-45DF-A29F-8D453E44D235}" destId="{51092BDE-ACC7-4147-869F-ED3078328EFB}" srcOrd="0" destOrd="0" presId="urn:microsoft.com/office/officeart/2005/8/layout/vList3"/>
    <dgm:cxn modelId="{D7703163-2636-4B65-92D0-92CDAE97EE0A}" type="presParOf" srcId="{51092BDE-ACC7-4147-869F-ED3078328EFB}" destId="{BF8878BD-632E-4DB5-9C6F-A73C2EE0A3CC}" srcOrd="0" destOrd="0" presId="urn:microsoft.com/office/officeart/2005/8/layout/vList3"/>
    <dgm:cxn modelId="{C12720BD-8443-48F5-B7CE-7A7D135C1620}" type="presParOf" srcId="{BF8878BD-632E-4DB5-9C6F-A73C2EE0A3CC}" destId="{7EA7D236-CA59-4568-B88A-A4B511782A1A}" srcOrd="0" destOrd="0" presId="urn:microsoft.com/office/officeart/2005/8/layout/vList3"/>
    <dgm:cxn modelId="{C5B72DC0-E1CC-4EAA-8EEF-A003612E8029}" type="presParOf" srcId="{BF8878BD-632E-4DB5-9C6F-A73C2EE0A3CC}" destId="{3F6D0553-D533-4D3E-9362-3F555734A3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F555-7A3A-42A8-91FC-023A61308C6C}">
      <dsp:nvSpPr>
        <dsp:cNvPr id="0" name=""/>
        <dsp:cNvSpPr/>
      </dsp:nvSpPr>
      <dsp:spPr>
        <a:xfrm>
          <a:off x="0" y="414892"/>
          <a:ext cx="461393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8092" tIns="583184" rIns="3580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+mn-lt"/>
            </a:rPr>
            <a:t>Análisis comparativo</a:t>
          </a:r>
        </a:p>
      </dsp:txBody>
      <dsp:txXfrm>
        <a:off x="0" y="414892"/>
        <a:ext cx="4613932" cy="926100"/>
      </dsp:txXfrm>
    </dsp:sp>
    <dsp:sp modelId="{8A93AA41-0F02-4AFE-AB95-04EE837FCB22}">
      <dsp:nvSpPr>
        <dsp:cNvPr id="0" name=""/>
        <dsp:cNvSpPr/>
      </dsp:nvSpPr>
      <dsp:spPr>
        <a:xfrm>
          <a:off x="230696" y="1612"/>
          <a:ext cx="3229752" cy="8265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2077" tIns="0" rIns="12207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General</a:t>
          </a:r>
        </a:p>
      </dsp:txBody>
      <dsp:txXfrm>
        <a:off x="271045" y="41961"/>
        <a:ext cx="3149054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DB71-D65F-48B4-81C5-B2A3886EA406}">
      <dsp:nvSpPr>
        <dsp:cNvPr id="0" name=""/>
        <dsp:cNvSpPr/>
      </dsp:nvSpPr>
      <dsp:spPr>
        <a:xfrm>
          <a:off x="4858" y="336776"/>
          <a:ext cx="2124052" cy="1274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700TM  anuales</a:t>
          </a:r>
        </a:p>
      </dsp:txBody>
      <dsp:txXfrm>
        <a:off x="42185" y="374103"/>
        <a:ext cx="2049398" cy="1199777"/>
      </dsp:txXfrm>
    </dsp:sp>
    <dsp:sp modelId="{4B7A05C2-CC01-4D18-A666-B1A1557D8141}">
      <dsp:nvSpPr>
        <dsp:cNvPr id="0" name=""/>
        <dsp:cNvSpPr/>
      </dsp:nvSpPr>
      <dsp:spPr>
        <a:xfrm>
          <a:off x="2315827" y="710609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2315827" y="815962"/>
        <a:ext cx="315209" cy="316059"/>
      </dsp:txXfrm>
    </dsp:sp>
    <dsp:sp modelId="{4D7168DA-CCA4-4320-A038-62588066B588}">
      <dsp:nvSpPr>
        <dsp:cNvPr id="0" name=""/>
        <dsp:cNvSpPr/>
      </dsp:nvSpPr>
      <dsp:spPr>
        <a:xfrm>
          <a:off x="2978531" y="336776"/>
          <a:ext cx="2124052" cy="1274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4000 hectáreas de cultivo </a:t>
          </a:r>
        </a:p>
      </dsp:txBody>
      <dsp:txXfrm>
        <a:off x="3015858" y="374103"/>
        <a:ext cx="2049398" cy="1199777"/>
      </dsp:txXfrm>
    </dsp:sp>
    <dsp:sp modelId="{2E0CF6F4-B4FB-45DC-B49D-A5207E7732AF}">
      <dsp:nvSpPr>
        <dsp:cNvPr id="0" name=""/>
        <dsp:cNvSpPr/>
      </dsp:nvSpPr>
      <dsp:spPr>
        <a:xfrm>
          <a:off x="5289501" y="710609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5289501" y="815962"/>
        <a:ext cx="315209" cy="316059"/>
      </dsp:txXfrm>
    </dsp:sp>
    <dsp:sp modelId="{FB3CE5F0-8AEA-4474-8563-6D5EE4D419EC}">
      <dsp:nvSpPr>
        <dsp:cNvPr id="0" name=""/>
        <dsp:cNvSpPr/>
      </dsp:nvSpPr>
      <dsp:spPr>
        <a:xfrm>
          <a:off x="5952205" y="336776"/>
          <a:ext cx="2124052" cy="1274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18 % al 20% contenido de ácido carmínico </a:t>
          </a:r>
        </a:p>
      </dsp:txBody>
      <dsp:txXfrm>
        <a:off x="5989532" y="374103"/>
        <a:ext cx="2049398" cy="1199777"/>
      </dsp:txXfrm>
    </dsp:sp>
    <dsp:sp modelId="{46E12BE5-44EC-443F-BFAC-BDE495A8EA9F}">
      <dsp:nvSpPr>
        <dsp:cNvPr id="0" name=""/>
        <dsp:cNvSpPr/>
      </dsp:nvSpPr>
      <dsp:spPr>
        <a:xfrm>
          <a:off x="8263174" y="710609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8263174" y="815962"/>
        <a:ext cx="315209" cy="316059"/>
      </dsp:txXfrm>
    </dsp:sp>
    <dsp:sp modelId="{4FA4B383-6A83-4535-9895-1AAD1D500EA9}">
      <dsp:nvSpPr>
        <dsp:cNvPr id="0" name=""/>
        <dsp:cNvSpPr/>
      </dsp:nvSpPr>
      <dsp:spPr>
        <a:xfrm>
          <a:off x="8925879" y="336776"/>
          <a:ext cx="2124052" cy="1274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Líquida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Polvo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Pasta </a:t>
          </a:r>
        </a:p>
      </dsp:txBody>
      <dsp:txXfrm>
        <a:off x="8963206" y="374103"/>
        <a:ext cx="2049398" cy="1199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D0553-D533-4D3E-9362-3F555734A350}">
      <dsp:nvSpPr>
        <dsp:cNvPr id="0" name=""/>
        <dsp:cNvSpPr/>
      </dsp:nvSpPr>
      <dsp:spPr>
        <a:xfrm rot="10800000">
          <a:off x="1214412" y="237"/>
          <a:ext cx="3962300" cy="865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Cultivos Tecnificados </a:t>
          </a:r>
        </a:p>
      </dsp:txBody>
      <dsp:txXfrm rot="10800000">
        <a:off x="1430802" y="237"/>
        <a:ext cx="3745910" cy="865559"/>
      </dsp:txXfrm>
    </dsp:sp>
    <dsp:sp modelId="{7EA7D236-CA59-4568-B88A-A4B511782A1A}">
      <dsp:nvSpPr>
        <dsp:cNvPr id="0" name=""/>
        <dsp:cNvSpPr/>
      </dsp:nvSpPr>
      <dsp:spPr>
        <a:xfrm>
          <a:off x="781633" y="237"/>
          <a:ext cx="865559" cy="86555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77A49-09D2-4474-B370-AA70D6347B51}">
      <dsp:nvSpPr>
        <dsp:cNvPr id="0" name=""/>
        <dsp:cNvSpPr/>
      </dsp:nvSpPr>
      <dsp:spPr>
        <a:xfrm rot="10800000">
          <a:off x="1214412" y="1082187"/>
          <a:ext cx="3962300" cy="865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Tecnología / Maquinaria</a:t>
          </a:r>
        </a:p>
      </dsp:txBody>
      <dsp:txXfrm rot="10800000">
        <a:off x="1430802" y="1082187"/>
        <a:ext cx="3745910" cy="865559"/>
      </dsp:txXfrm>
    </dsp:sp>
    <dsp:sp modelId="{457DC91C-00A7-4559-99CE-8930C8B7C6C8}">
      <dsp:nvSpPr>
        <dsp:cNvPr id="0" name=""/>
        <dsp:cNvSpPr/>
      </dsp:nvSpPr>
      <dsp:spPr>
        <a:xfrm>
          <a:off x="781633" y="1082187"/>
          <a:ext cx="865559" cy="86555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DB71-D65F-48B4-81C5-B2A3886EA406}">
      <dsp:nvSpPr>
        <dsp:cNvPr id="0" name=""/>
        <dsp:cNvSpPr/>
      </dsp:nvSpPr>
      <dsp:spPr>
        <a:xfrm>
          <a:off x="4858" y="89729"/>
          <a:ext cx="2124052" cy="1274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96 TM anuales </a:t>
          </a:r>
        </a:p>
      </dsp:txBody>
      <dsp:txXfrm>
        <a:off x="42185" y="127056"/>
        <a:ext cx="2049398" cy="1199777"/>
      </dsp:txXfrm>
    </dsp:sp>
    <dsp:sp modelId="{4B7A05C2-CC01-4D18-A666-B1A1557D8141}">
      <dsp:nvSpPr>
        <dsp:cNvPr id="0" name=""/>
        <dsp:cNvSpPr/>
      </dsp:nvSpPr>
      <dsp:spPr>
        <a:xfrm>
          <a:off x="2315827" y="463562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2315827" y="568915"/>
        <a:ext cx="315209" cy="316059"/>
      </dsp:txXfrm>
    </dsp:sp>
    <dsp:sp modelId="{272F6641-F086-442A-A764-61FC8BCCD381}">
      <dsp:nvSpPr>
        <dsp:cNvPr id="0" name=""/>
        <dsp:cNvSpPr/>
      </dsp:nvSpPr>
      <dsp:spPr>
        <a:xfrm>
          <a:off x="2978531" y="89729"/>
          <a:ext cx="2124052" cy="1274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1500 a 1700 plantas por ha</a:t>
          </a:r>
        </a:p>
      </dsp:txBody>
      <dsp:txXfrm>
        <a:off x="3015858" y="127056"/>
        <a:ext cx="2049398" cy="1199777"/>
      </dsp:txXfrm>
    </dsp:sp>
    <dsp:sp modelId="{4028EED8-4058-4C83-8B43-B04415FF093C}">
      <dsp:nvSpPr>
        <dsp:cNvPr id="0" name=""/>
        <dsp:cNvSpPr/>
      </dsp:nvSpPr>
      <dsp:spPr>
        <a:xfrm>
          <a:off x="5289501" y="463562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/>
        </a:p>
      </dsp:txBody>
      <dsp:txXfrm>
        <a:off x="5289501" y="568915"/>
        <a:ext cx="315209" cy="316059"/>
      </dsp:txXfrm>
    </dsp:sp>
    <dsp:sp modelId="{FB3CE5F0-8AEA-4474-8563-6D5EE4D419EC}">
      <dsp:nvSpPr>
        <dsp:cNvPr id="0" name=""/>
        <dsp:cNvSpPr/>
      </dsp:nvSpPr>
      <dsp:spPr>
        <a:xfrm>
          <a:off x="5952205" y="89729"/>
          <a:ext cx="2124052" cy="1274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23%  contenido de ácido carmínico </a:t>
          </a:r>
        </a:p>
      </dsp:txBody>
      <dsp:txXfrm>
        <a:off x="5989532" y="127056"/>
        <a:ext cx="2049398" cy="1199777"/>
      </dsp:txXfrm>
    </dsp:sp>
    <dsp:sp modelId="{46E12BE5-44EC-443F-BFAC-BDE495A8EA9F}">
      <dsp:nvSpPr>
        <dsp:cNvPr id="0" name=""/>
        <dsp:cNvSpPr/>
      </dsp:nvSpPr>
      <dsp:spPr>
        <a:xfrm>
          <a:off x="8263174" y="463562"/>
          <a:ext cx="450299" cy="526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800" kern="1200"/>
        </a:p>
      </dsp:txBody>
      <dsp:txXfrm>
        <a:off x="8263174" y="568915"/>
        <a:ext cx="315209" cy="316059"/>
      </dsp:txXfrm>
    </dsp:sp>
    <dsp:sp modelId="{4FA4B383-6A83-4535-9895-1AAD1D500EA9}">
      <dsp:nvSpPr>
        <dsp:cNvPr id="0" name=""/>
        <dsp:cNvSpPr/>
      </dsp:nvSpPr>
      <dsp:spPr>
        <a:xfrm>
          <a:off x="8925879" y="89729"/>
          <a:ext cx="2124052" cy="1274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/>
            <a:t>Presentación Líquida</a:t>
          </a:r>
        </a:p>
      </dsp:txBody>
      <dsp:txXfrm>
        <a:off x="8963206" y="127056"/>
        <a:ext cx="2049398" cy="1199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D0553-D533-4D3E-9362-3F555734A350}">
      <dsp:nvSpPr>
        <dsp:cNvPr id="0" name=""/>
        <dsp:cNvSpPr/>
      </dsp:nvSpPr>
      <dsp:spPr>
        <a:xfrm rot="10800000">
          <a:off x="1327504" y="0"/>
          <a:ext cx="3962300" cy="13179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16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/>
            <a:t>Producción artesanal </a:t>
          </a:r>
        </a:p>
      </dsp:txBody>
      <dsp:txXfrm rot="10800000">
        <a:off x="1656986" y="0"/>
        <a:ext cx="3632818" cy="1317927"/>
      </dsp:txXfrm>
    </dsp:sp>
    <dsp:sp modelId="{7EA7D236-CA59-4568-B88A-A4B511782A1A}">
      <dsp:nvSpPr>
        <dsp:cNvPr id="0" name=""/>
        <dsp:cNvSpPr/>
      </dsp:nvSpPr>
      <dsp:spPr>
        <a:xfrm>
          <a:off x="668541" y="0"/>
          <a:ext cx="1317927" cy="131792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0.89249</cdr:x>
      <cdr:y>0.66629</cdr:y>
    </cdr:from>
    <cdr:to>
      <cdr:x>0.97653</cdr:x>
      <cdr:y>0.74753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xmlns="" id="{C43207F7-FA23-4AF1-AD15-4654AE3F7B2C}"/>
            </a:ext>
          </a:extLst>
        </cdr:cNvPr>
        <cdr:cNvSpPr/>
      </cdr:nvSpPr>
      <cdr:spPr>
        <a:xfrm xmlns:a="http://schemas.openxmlformats.org/drawingml/2006/main">
          <a:off x="4742816" y="3156296"/>
          <a:ext cx="446599" cy="38482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SV" sz="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26</a:t>
          </a:r>
        </a:p>
      </cdr:txBody>
    </cdr:sp>
  </cdr:relSizeAnchor>
  <cdr:relSizeAnchor xmlns:cdr="http://schemas.openxmlformats.org/drawingml/2006/chartDrawing">
    <cdr:from>
      <cdr:x>0.59929</cdr:x>
      <cdr:y>0.34362</cdr:y>
    </cdr:from>
    <cdr:to>
      <cdr:x>0.66059</cdr:x>
      <cdr:y>0.41649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xmlns="" id="{36D471D7-E6C4-44B3-AF91-988329814927}"/>
            </a:ext>
          </a:extLst>
        </cdr:cNvPr>
        <cdr:cNvSpPr/>
      </cdr:nvSpPr>
      <cdr:spPr>
        <a:xfrm xmlns:a="http://schemas.openxmlformats.org/drawingml/2006/main">
          <a:off x="3184678" y="1627769"/>
          <a:ext cx="325756" cy="3451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8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0.71237</cdr:y>
    </cdr:from>
    <cdr:to>
      <cdr:x>0.6122</cdr:x>
      <cdr:y>0.79194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A5726796-835C-4289-9684-8BFA0C9F8055}"/>
            </a:ext>
          </a:extLst>
        </cdr:cNvPr>
        <cdr:cNvSpPr/>
      </cdr:nvSpPr>
      <cdr:spPr>
        <a:xfrm xmlns:a="http://schemas.openxmlformats.org/drawingml/2006/main">
          <a:off x="3023419" y="3899985"/>
          <a:ext cx="678425" cy="435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0.84885</cdr:x>
      <cdr:y>0.77806</cdr:y>
    </cdr:from>
    <cdr:to>
      <cdr:x>1</cdr:x>
      <cdr:y>0.84186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xmlns="" id="{7CE21686-802D-4760-90EF-4650B1301653}"/>
            </a:ext>
          </a:extLst>
        </cdr:cNvPr>
        <cdr:cNvSpPr/>
      </cdr:nvSpPr>
      <cdr:spPr>
        <a:xfrm xmlns:a="http://schemas.openxmlformats.org/drawingml/2006/main">
          <a:off x="5132870" y="4259609"/>
          <a:ext cx="913968" cy="349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25%</a:t>
          </a:r>
        </a:p>
      </cdr:txBody>
    </cdr:sp>
  </cdr:relSizeAnchor>
  <cdr:relSizeAnchor xmlns:cdr="http://schemas.openxmlformats.org/drawingml/2006/chartDrawing">
    <cdr:from>
      <cdr:x>0.43259</cdr:x>
      <cdr:y>0.5236</cdr:y>
    </cdr:from>
    <cdr:to>
      <cdr:x>0.52323</cdr:x>
      <cdr:y>0.60245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xmlns="" id="{0EC39C9E-E91B-4C26-9BCC-0EA24BE6D0F4}"/>
            </a:ext>
          </a:extLst>
        </cdr:cNvPr>
        <cdr:cNvSpPr/>
      </cdr:nvSpPr>
      <cdr:spPr>
        <a:xfrm xmlns:a="http://schemas.openxmlformats.org/drawingml/2006/main">
          <a:off x="4373707" y="2625559"/>
          <a:ext cx="916375" cy="39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9%</a:t>
          </a:r>
        </a:p>
      </cdr:txBody>
    </cdr:sp>
  </cdr:relSizeAnchor>
  <cdr:relSizeAnchor xmlns:cdr="http://schemas.openxmlformats.org/drawingml/2006/chartDrawing">
    <cdr:from>
      <cdr:x>0.44714</cdr:x>
      <cdr:y>0.63053</cdr:y>
    </cdr:from>
    <cdr:to>
      <cdr:x>0.56647</cdr:x>
      <cdr:y>0.70871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xmlns="" id="{5E9279A2-DD9B-4C50-ADA8-32BA73EAEFA5}"/>
            </a:ext>
          </a:extLst>
        </cdr:cNvPr>
        <cdr:cNvSpPr/>
      </cdr:nvSpPr>
      <cdr:spPr>
        <a:xfrm xmlns:a="http://schemas.openxmlformats.org/drawingml/2006/main">
          <a:off x="4520797" y="3161756"/>
          <a:ext cx="1206492" cy="3920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0.40635</cdr:x>
      <cdr:y>0.33131</cdr:y>
    </cdr:from>
    <cdr:to>
      <cdr:x>0.48154</cdr:x>
      <cdr:y>0.41016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xmlns="" id="{8A51D733-0611-4B50-9BE2-4D6D5EA71CAE}"/>
            </a:ext>
          </a:extLst>
        </cdr:cNvPr>
        <cdr:cNvSpPr/>
      </cdr:nvSpPr>
      <cdr:spPr>
        <a:xfrm xmlns:a="http://schemas.openxmlformats.org/drawingml/2006/main">
          <a:off x="4108325" y="1661316"/>
          <a:ext cx="760200" cy="3953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6 %</a:t>
          </a:r>
        </a:p>
      </cdr:txBody>
    </cdr:sp>
  </cdr:relSizeAnchor>
  <cdr:relSizeAnchor xmlns:cdr="http://schemas.openxmlformats.org/drawingml/2006/chartDrawing">
    <cdr:from>
      <cdr:x>0.41016</cdr:x>
      <cdr:y>0.24294</cdr:y>
    </cdr:from>
    <cdr:to>
      <cdr:x>0.48535</cdr:x>
      <cdr:y>0.3218</cdr:y>
    </cdr:to>
    <cdr:sp macro="" textlink="">
      <cdr:nvSpPr>
        <cdr:cNvPr id="7" name="Rectángulo 6">
          <a:extLst xmlns:a="http://schemas.openxmlformats.org/drawingml/2006/main">
            <a:ext uri="{FF2B5EF4-FFF2-40B4-BE49-F238E27FC236}">
              <a16:creationId xmlns:a16="http://schemas.microsoft.com/office/drawing/2014/main" xmlns="" id="{311B01D8-283E-41AB-85AA-0BAC5CF1BEAA}"/>
            </a:ext>
          </a:extLst>
        </cdr:cNvPr>
        <cdr:cNvSpPr/>
      </cdr:nvSpPr>
      <cdr:spPr>
        <a:xfrm xmlns:a="http://schemas.openxmlformats.org/drawingml/2006/main">
          <a:off x="4146929" y="1218234"/>
          <a:ext cx="760202" cy="395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4%</a:t>
          </a:r>
        </a:p>
      </cdr:txBody>
    </cdr:sp>
  </cdr:relSizeAnchor>
  <cdr:relSizeAnchor xmlns:cdr="http://schemas.openxmlformats.org/drawingml/2006/chartDrawing">
    <cdr:from>
      <cdr:x>0.21004</cdr:x>
      <cdr:y>0.11468</cdr:y>
    </cdr:from>
    <cdr:to>
      <cdr:x>0.29904</cdr:x>
      <cdr:y>0.17177</cdr:y>
    </cdr:to>
    <cdr:sp macro="" textlink="">
      <cdr:nvSpPr>
        <cdr:cNvPr id="8" name="Rectángulo 7">
          <a:extLst xmlns:a="http://schemas.openxmlformats.org/drawingml/2006/main">
            <a:ext uri="{FF2B5EF4-FFF2-40B4-BE49-F238E27FC236}">
              <a16:creationId xmlns:a16="http://schemas.microsoft.com/office/drawing/2014/main" xmlns="" id="{8E776125-109A-4A17-B84C-A1EE97516FB2}"/>
            </a:ext>
          </a:extLst>
        </cdr:cNvPr>
        <cdr:cNvSpPr/>
      </cdr:nvSpPr>
      <cdr:spPr>
        <a:xfrm xmlns:a="http://schemas.openxmlformats.org/drawingml/2006/main">
          <a:off x="2123578" y="575043"/>
          <a:ext cx="899842" cy="286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dirty="0">
              <a:solidFill>
                <a:schemeClr val="tx1"/>
              </a:solidFill>
            </a:rPr>
            <a:t>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0.19136</cdr:x>
      <cdr:y>0.05572</cdr:y>
    </cdr:from>
    <cdr:to>
      <cdr:x>0.97101</cdr:x>
      <cdr:y>0.14859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3605DA5B-E508-486E-9E05-B0CFE70A35A0}"/>
            </a:ext>
          </a:extLst>
        </cdr:cNvPr>
        <cdr:cNvSpPr/>
      </cdr:nvSpPr>
      <cdr:spPr>
        <a:xfrm xmlns:a="http://schemas.openxmlformats.org/drawingml/2006/main">
          <a:off x="1784553" y="265471"/>
          <a:ext cx="7270955" cy="442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6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r>
            <a:rPr lang="es-ES" sz="1600" b="1" i="0" u="none" strike="noStrike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Principales países importadores de carmín de cochinilla ecuatoriano</a:t>
          </a:r>
          <a:r>
            <a:rPr lang="es-ES" sz="1600" b="1" i="0" u="none" strike="noStrike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</a:t>
          </a:r>
          <a:r>
            <a:rPr lang="es-ES" sz="1600" b="1" i="0" u="none" strike="noStrike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 2013-2017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0.80251</cdr:x>
      <cdr:y>0.14614</cdr:y>
    </cdr:from>
    <cdr:to>
      <cdr:x>0.8803</cdr:x>
      <cdr:y>0.38567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4333571" y="460375"/>
          <a:ext cx="420069" cy="754566"/>
        </a:xfrm>
        <a:prstGeom xmlns:a="http://schemas.openxmlformats.org/drawingml/2006/main" prst="rect">
          <a:avLst/>
        </a:prstGeom>
        <a:noFill xmlns:a="http://schemas.openxmlformats.org/drawingml/2006/main"/>
      </cdr:spPr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0.80251</cdr:x>
      <cdr:y>0.14614</cdr:y>
    </cdr:from>
    <cdr:to>
      <cdr:x>0.8803</cdr:x>
      <cdr:y>0.38567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4333571" y="460375"/>
          <a:ext cx="420069" cy="754566"/>
        </a:xfrm>
        <a:prstGeom xmlns:a="http://schemas.openxmlformats.org/drawingml/2006/main" prst="rect">
          <a:avLst/>
        </a:prstGeom>
        <a:noFill xmlns:a="http://schemas.openxmlformats.org/drawingml/2006/main"/>
      </cdr:spPr>
    </cdr:sp>
  </cdr:relSizeAnchor>
  <cdr:relSizeAnchor xmlns:cdr="http://schemas.openxmlformats.org/drawingml/2006/chartDrawing">
    <cdr:from>
      <cdr:x>0.11277</cdr:x>
      <cdr:y>0.821</cdr:y>
    </cdr:from>
    <cdr:to>
      <cdr:x>0.9719</cdr:x>
      <cdr:y>0.82241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xmlns="" id="{B434EA9C-36B7-4500-BA2E-E887F63389F9}"/>
            </a:ext>
          </a:extLst>
        </cdr:cNvPr>
        <cdr:cNvCxnSpPr/>
      </cdr:nvCxnSpPr>
      <cdr:spPr>
        <a:xfrm xmlns:a="http://schemas.openxmlformats.org/drawingml/2006/main" flipH="1" flipV="1">
          <a:off x="608966" y="2586355"/>
          <a:ext cx="4639309" cy="4445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0.53975</cdr:x>
      <cdr:y>0.03778</cdr:y>
    </cdr:from>
    <cdr:to>
      <cdr:x>0.54095</cdr:x>
      <cdr:y>0.85567</cdr:y>
    </cdr:to>
    <cdr:cxnSp macro="">
      <cdr:nvCxnSpPr>
        <cdr:cNvPr id="5" name="Conector recto de flecha 4">
          <a:extLst xmlns:a="http://schemas.openxmlformats.org/drawingml/2006/main">
            <a:ext uri="{FF2B5EF4-FFF2-40B4-BE49-F238E27FC236}">
              <a16:creationId xmlns:a16="http://schemas.microsoft.com/office/drawing/2014/main" xmlns="" id="{A4629E4B-2842-4584-AE8F-9FF7FFF1DB1D}"/>
            </a:ext>
          </a:extLst>
        </cdr:cNvPr>
        <cdr:cNvCxnSpPr/>
      </cdr:nvCxnSpPr>
      <cdr:spPr>
        <a:xfrm xmlns:a="http://schemas.openxmlformats.org/drawingml/2006/main" flipV="1">
          <a:off x="3011800" y="120729"/>
          <a:ext cx="6698" cy="26139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0.81832</cdr:x>
      <cdr:y>0.35336</cdr:y>
    </cdr:from>
    <cdr:to>
      <cdr:x>0.96261</cdr:x>
      <cdr:y>0.70712</cdr:y>
    </cdr:to>
    <cdr:sp macro="" textlink="">
      <cdr:nvSpPr>
        <cdr:cNvPr id="9" name="Cuadro de texto 154"/>
        <cdr:cNvSpPr txBox="1"/>
      </cdr:nvSpPr>
      <cdr:spPr>
        <a:xfrm xmlns:a="http://schemas.openxmlformats.org/drawingml/2006/main">
          <a:off x="4418965" y="1113155"/>
          <a:ext cx="779145" cy="11144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0.20284</cdr:x>
      <cdr:y>0.13348</cdr:y>
    </cdr:from>
    <cdr:to>
      <cdr:x>0.3068</cdr:x>
      <cdr:y>0.43112</cdr:y>
    </cdr:to>
    <cdr:sp macro="" textlink="">
      <cdr:nvSpPr>
        <cdr:cNvPr id="10" name="Rectángulo 9"/>
        <cdr:cNvSpPr/>
      </cdr:nvSpPr>
      <cdr:spPr>
        <a:xfrm xmlns:a="http://schemas.openxmlformats.org/drawingml/2006/main">
          <a:off x="1095358" y="420503"/>
          <a:ext cx="561372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</a:t>
          </a:r>
        </a:p>
      </cdr:txBody>
    </cdr:sp>
  </cdr:relSizeAnchor>
  <cdr:relSizeAnchor xmlns:cdr="http://schemas.openxmlformats.org/drawingml/2006/chartDrawing">
    <cdr:from>
      <cdr:x>0.59266</cdr:x>
      <cdr:y>0.33864</cdr:y>
    </cdr:from>
    <cdr:to>
      <cdr:x>0.83426</cdr:x>
      <cdr:y>0.82633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xmlns="" id="{6246C5AB-0169-4347-85C4-CFA660D9F79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00400" y="1066800"/>
          <a:ext cx="1304657" cy="15363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0.83493</cdr:x>
      <cdr:y>0.13046</cdr:y>
    </cdr:from>
    <cdr:to>
      <cdr:x>0.95881</cdr:x>
      <cdr:y>0.25916</cdr:y>
    </cdr:to>
    <cdr:sp macro="" textlink="">
      <cdr:nvSpPr>
        <cdr:cNvPr id="14" name="Rectángulo 13"/>
        <cdr:cNvSpPr/>
      </cdr:nvSpPr>
      <cdr:spPr>
        <a:xfrm xmlns:a="http://schemas.openxmlformats.org/drawingml/2006/main">
          <a:off x="4508661" y="410978"/>
          <a:ext cx="668966" cy="4054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2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Perú</a:t>
          </a:r>
        </a:p>
      </cdr:txBody>
    </cdr:sp>
  </cdr:relSizeAnchor>
  <cdr:relSizeAnchor xmlns:cdr="http://schemas.openxmlformats.org/drawingml/2006/chartDrawing">
    <cdr:from>
      <cdr:x>0.29104</cdr:x>
      <cdr:y>0.58053</cdr:y>
    </cdr:from>
    <cdr:to>
      <cdr:x>0.51458</cdr:x>
      <cdr:y>0.76631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xmlns="" id="{79108790-A010-4674-B77C-EB84A0C423A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71625" y="1828800"/>
          <a:ext cx="1207113" cy="58526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7846-33E3-42B3-A05A-D40E5C53E2C1}" type="datetimeFigureOut">
              <a:rPr lang="es-SV" smtClean="0"/>
              <a:t>25/01/2019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2A0B-13E3-4E84-B613-4E63BA95B20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156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046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202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028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200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1975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572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855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140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D2A0B-13E3-4E84-B613-4E63BA95B20C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21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626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90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651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3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17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02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8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17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7B3AB47-04E5-48DF-8FB9-656F0D2DFDE9}" type="datetimeFigureOut">
              <a:rPr lang="es-ES" smtClean="0"/>
              <a:t>25/01/2019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F9858FE-9B94-45C7-81C0-F9F6C3B4F7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09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10.jpeg"/><Relationship Id="rId10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.png"/><Relationship Id="rId10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2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807" y="3835017"/>
            <a:ext cx="10220670" cy="1443781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“Comparación del mercado de carmín de cochinilla entre Ecuador y Perú y su potencial de comercialización hacia la Unión Europea”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51523" y="5637918"/>
            <a:ext cx="4484726" cy="905827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/>
              <a:t>Guamán Lara Jessica Lizbeth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dirty="0"/>
              <a:t>Bonilla Mendoza </a:t>
            </a:r>
            <a:r>
              <a:rPr lang="es-ES" dirty="0" err="1"/>
              <a:t>Victor</a:t>
            </a:r>
            <a:r>
              <a:rPr lang="es-ES" dirty="0"/>
              <a:t> Eduardo</a:t>
            </a:r>
          </a:p>
        </p:txBody>
      </p:sp>
      <p:pic>
        <p:nvPicPr>
          <p:cNvPr id="7170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21" y="264751"/>
            <a:ext cx="4762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74"/>
            <a:ext cx="1243012" cy="905827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2CE60E2-7CEE-4E82-9D0B-1080144E9D8E}"/>
              </a:ext>
            </a:extLst>
          </p:cNvPr>
          <p:cNvSpPr txBox="1">
            <a:spLocks/>
          </p:cNvSpPr>
          <p:nvPr/>
        </p:nvSpPr>
        <p:spPr>
          <a:xfrm>
            <a:off x="985665" y="2117156"/>
            <a:ext cx="10650812" cy="905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/>
              <a:t>Carrera de Ingeniería en Comercio Exterior y Negociación Internacional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ED35FAF-115B-4ABC-9C9E-A3A89D282543}"/>
              </a:ext>
            </a:extLst>
          </p:cNvPr>
          <p:cNvSpPr/>
          <p:nvPr/>
        </p:nvSpPr>
        <p:spPr>
          <a:xfrm>
            <a:off x="1740309" y="3119065"/>
            <a:ext cx="1356813" cy="619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>
                <a:solidFill>
                  <a:schemeClr val="tx1"/>
                </a:solidFill>
                <a:latin typeface="+mj-lt"/>
              </a:rPr>
              <a:t>Tema:</a:t>
            </a:r>
          </a:p>
        </p:txBody>
      </p:sp>
    </p:spTree>
    <p:extLst>
      <p:ext uri="{BB962C8B-B14F-4D97-AF65-F5344CB8AC3E}">
        <p14:creationId xmlns:p14="http://schemas.microsoft.com/office/powerpoint/2010/main" val="33784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r>
              <a:rPr lang="es-ES" sz="3600" dirty="0"/>
              <a:t>Exportación de colorantes naturales Ecuador – Perú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Marcador de contenido 8">
            <a:extLst>
              <a:ext uri="{FF2B5EF4-FFF2-40B4-BE49-F238E27FC236}">
                <a16:creationId xmlns:a16="http://schemas.microsoft.com/office/drawing/2014/main" xmlns="" id="{54F482BE-8A34-4412-9D60-1D48AE62B3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7308544"/>
              </p:ext>
            </p:extLst>
          </p:nvPr>
        </p:nvGraphicFramePr>
        <p:xfrm>
          <a:off x="0" y="1325562"/>
          <a:ext cx="5514975" cy="498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Marcador de contenido 20">
            <a:extLst>
              <a:ext uri="{FF2B5EF4-FFF2-40B4-BE49-F238E27FC236}">
                <a16:creationId xmlns:a16="http://schemas.microsoft.com/office/drawing/2014/main" xmlns="" id="{B24A930B-7C1D-4E6C-AEC6-F90D7ACD98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6813381"/>
              </p:ext>
            </p:extLst>
          </p:nvPr>
        </p:nvGraphicFramePr>
        <p:xfrm>
          <a:off x="5899039" y="1325561"/>
          <a:ext cx="5273786" cy="498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37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536" y="5743"/>
            <a:ext cx="9692640" cy="1325562"/>
          </a:xfrm>
        </p:spPr>
        <p:txBody>
          <a:bodyPr>
            <a:normAutofit/>
          </a:bodyPr>
          <a:lstStyle/>
          <a:p>
            <a:r>
              <a:rPr lang="es-ES" sz="4000" dirty="0"/>
              <a:t>Principales socios comerciales por monto y volumen Ecuador 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03C175DF-CD4E-49A9-8DDC-BF25D7EC4E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1810004"/>
              </p:ext>
            </p:extLst>
          </p:nvPr>
        </p:nvGraphicFramePr>
        <p:xfrm>
          <a:off x="0" y="1639586"/>
          <a:ext cx="5629275" cy="434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5E32FE4F-4D2B-439D-88C0-361394A3B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68698"/>
              </p:ext>
            </p:extLst>
          </p:nvPr>
        </p:nvGraphicFramePr>
        <p:xfrm>
          <a:off x="5829300" y="1639586"/>
          <a:ext cx="5429250" cy="434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96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536" y="184247"/>
            <a:ext cx="9692640" cy="1325562"/>
          </a:xfrm>
        </p:spPr>
        <p:txBody>
          <a:bodyPr>
            <a:normAutofit/>
          </a:bodyPr>
          <a:lstStyle/>
          <a:p>
            <a:r>
              <a:rPr lang="es-ES" sz="4000" dirty="0"/>
              <a:t>Principales socios comerciales por monto y volumen Perú 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xmlns="" id="{FEE72025-F88C-44C4-8B31-9DD493E7D7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2980162"/>
              </p:ext>
            </p:extLst>
          </p:nvPr>
        </p:nvGraphicFramePr>
        <p:xfrm>
          <a:off x="147484" y="1999354"/>
          <a:ext cx="5321808" cy="465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Marcador de contenido 12">
            <a:extLst>
              <a:ext uri="{FF2B5EF4-FFF2-40B4-BE49-F238E27FC236}">
                <a16:creationId xmlns:a16="http://schemas.microsoft.com/office/drawing/2014/main" xmlns="" id="{34AD7590-E90A-4444-9D3F-78BDE89D2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50689"/>
              </p:ext>
            </p:extLst>
          </p:nvPr>
        </p:nvGraphicFramePr>
        <p:xfrm>
          <a:off x="5697856" y="2138516"/>
          <a:ext cx="5117782" cy="499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22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782" y="15081"/>
            <a:ext cx="10689041" cy="1325562"/>
          </a:xfrm>
        </p:spPr>
        <p:txBody>
          <a:bodyPr>
            <a:normAutofit/>
          </a:bodyPr>
          <a:lstStyle/>
          <a:p>
            <a:r>
              <a:rPr lang="es-ES" sz="3600" dirty="0"/>
              <a:t>Tasa de crecimiento exportaciones montos vs cantidades Ecuador- Perú 2013-2017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12">
            <a:extLst>
              <a:ext uri="{FF2B5EF4-FFF2-40B4-BE49-F238E27FC236}">
                <a16:creationId xmlns:a16="http://schemas.microsoft.com/office/drawing/2014/main" xmlns="" id="{5659078A-8150-490B-B267-A994A443E9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7990023"/>
              </p:ext>
            </p:extLst>
          </p:nvPr>
        </p:nvGraphicFramePr>
        <p:xfrm>
          <a:off x="206478" y="1340642"/>
          <a:ext cx="5265174" cy="464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Marcador de contenido 7">
            <a:extLst>
              <a:ext uri="{FF2B5EF4-FFF2-40B4-BE49-F238E27FC236}">
                <a16:creationId xmlns:a16="http://schemas.microsoft.com/office/drawing/2014/main" xmlns="" id="{17EB8B0F-73C2-455E-873C-CBB08B7033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8206210"/>
              </p:ext>
            </p:extLst>
          </p:nvPr>
        </p:nvGraphicFramePr>
        <p:xfrm>
          <a:off x="5873444" y="1340642"/>
          <a:ext cx="5029199" cy="464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127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65" y="0"/>
            <a:ext cx="9692640" cy="1325562"/>
          </a:xfrm>
        </p:spPr>
        <p:txBody>
          <a:bodyPr>
            <a:normAutofit/>
          </a:bodyPr>
          <a:lstStyle/>
          <a:p>
            <a:r>
              <a:rPr lang="es-ES" dirty="0"/>
              <a:t>Mapa de potencial de exportación de colorantes naturales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C:\Users\ELKIN ALMEIDA\Desktop\JEFF VASQUEZ\Marketing y Comercio Internacional\markets-with-potential-of-colouring-matter-of-vegetable_animal-origin---preparations.pn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54" r="29952" b="17304"/>
          <a:stretch/>
        </p:blipFill>
        <p:spPr bwMode="auto">
          <a:xfrm>
            <a:off x="1118148" y="1325562"/>
            <a:ext cx="10064333" cy="5532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61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65" y="0"/>
            <a:ext cx="9692640" cy="1325562"/>
          </a:xfrm>
        </p:spPr>
        <p:txBody>
          <a:bodyPr>
            <a:normAutofit/>
          </a:bodyPr>
          <a:lstStyle/>
          <a:p>
            <a:r>
              <a:rPr lang="es-ES" dirty="0"/>
              <a:t>Mercado de la Unión Europea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xmlns="" id="{2AF8223C-4A3A-4DD6-8595-35C6DABD73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5100735"/>
              </p:ext>
            </p:extLst>
          </p:nvPr>
        </p:nvGraphicFramePr>
        <p:xfrm>
          <a:off x="363782" y="1814512"/>
          <a:ext cx="5914102" cy="387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xmlns="" id="{CD83B472-5650-4C95-8FF7-21A5788A50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2570227"/>
              </p:ext>
            </p:extLst>
          </p:nvPr>
        </p:nvGraphicFramePr>
        <p:xfrm>
          <a:off x="6775907" y="1814512"/>
          <a:ext cx="4329777" cy="387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726" y="1077823"/>
            <a:ext cx="9692640" cy="806383"/>
          </a:xfrm>
        </p:spPr>
        <p:txBody>
          <a:bodyPr>
            <a:normAutofit/>
          </a:bodyPr>
          <a:lstStyle/>
          <a:p>
            <a:r>
              <a:rPr lang="es-ES" sz="4100" dirty="0"/>
              <a:t>Producción Perú 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9778DB2-6E3D-439D-BA10-83A904FDE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644808"/>
              </p:ext>
            </p:extLst>
          </p:nvPr>
        </p:nvGraphicFramePr>
        <p:xfrm>
          <a:off x="241991" y="1732912"/>
          <a:ext cx="11054790" cy="194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80643402-58D9-4999-B367-213E4CF2C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341745"/>
              </p:ext>
            </p:extLst>
          </p:nvPr>
        </p:nvGraphicFramePr>
        <p:xfrm>
          <a:off x="-462714" y="3888254"/>
          <a:ext cx="5958346" cy="194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Resultado de imagen para cumplimiento">
            <a:extLst>
              <a:ext uri="{FF2B5EF4-FFF2-40B4-BE49-F238E27FC236}">
                <a16:creationId xmlns:a16="http://schemas.microsoft.com/office/drawing/2014/main" xmlns="" id="{27165A50-69C6-4712-93A5-B917574E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45" y="4325078"/>
            <a:ext cx="1622323" cy="10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xmlns="" id="{0AF92C37-31B3-4005-AAFB-81811F8017E2}"/>
              </a:ext>
            </a:extLst>
          </p:cNvPr>
          <p:cNvSpPr/>
          <p:nvPr/>
        </p:nvSpPr>
        <p:spPr>
          <a:xfrm>
            <a:off x="5191432" y="3838081"/>
            <a:ext cx="2477729" cy="973993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Estándares de calidad</a:t>
            </a:r>
          </a:p>
        </p:txBody>
      </p:sp>
      <p:sp>
        <p:nvSpPr>
          <p:cNvPr id="18" name="Diagrama de flujo: terminador 17">
            <a:extLst>
              <a:ext uri="{FF2B5EF4-FFF2-40B4-BE49-F238E27FC236}">
                <a16:creationId xmlns:a16="http://schemas.microsoft.com/office/drawing/2014/main" xmlns="" id="{EBBD730A-5E9E-4DD0-85A9-DF9EB47BEDC1}"/>
              </a:ext>
            </a:extLst>
          </p:cNvPr>
          <p:cNvSpPr/>
          <p:nvPr/>
        </p:nvSpPr>
        <p:spPr>
          <a:xfrm>
            <a:off x="8292198" y="5604106"/>
            <a:ext cx="2654226" cy="968995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Grado de pureza y contenido de ácido carmínico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F93204-5E1A-4233-A7D1-CDFB271B591E}"/>
              </a:ext>
            </a:extLst>
          </p:cNvPr>
          <p:cNvSpPr txBox="1">
            <a:spLocks/>
          </p:cNvSpPr>
          <p:nvPr/>
        </p:nvSpPr>
        <p:spPr>
          <a:xfrm>
            <a:off x="786472" y="302033"/>
            <a:ext cx="9418320" cy="63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Mercado de carmín</a:t>
            </a:r>
          </a:p>
        </p:txBody>
      </p:sp>
    </p:spTree>
    <p:extLst>
      <p:ext uri="{BB962C8B-B14F-4D97-AF65-F5344CB8AC3E}">
        <p14:creationId xmlns:p14="http://schemas.microsoft.com/office/powerpoint/2010/main" val="7446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472" y="277234"/>
            <a:ext cx="9692640" cy="828895"/>
          </a:xfrm>
        </p:spPr>
        <p:txBody>
          <a:bodyPr/>
          <a:lstStyle/>
          <a:p>
            <a:r>
              <a:rPr lang="es-ES" dirty="0"/>
              <a:t>Mercado mundial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Marcador de contenido 35">
            <a:extLst>
              <a:ext uri="{FF2B5EF4-FFF2-40B4-BE49-F238E27FC236}">
                <a16:creationId xmlns:a16="http://schemas.microsoft.com/office/drawing/2014/main" xmlns="" id="{8B53CA07-0BB3-48D8-810A-F3699E9B4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70195"/>
              </p:ext>
            </p:extLst>
          </p:nvPr>
        </p:nvGraphicFramePr>
        <p:xfrm>
          <a:off x="368710" y="1106130"/>
          <a:ext cx="10110401" cy="501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0EC39C9E-E91B-4C26-9BCC-0EA24BE6D0F4}"/>
              </a:ext>
            </a:extLst>
          </p:cNvPr>
          <p:cNvSpPr/>
          <p:nvPr/>
        </p:nvSpPr>
        <p:spPr>
          <a:xfrm>
            <a:off x="5388077" y="3266768"/>
            <a:ext cx="707923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400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8E776125-109A-4A17-B84C-A1EE97516FB2}"/>
              </a:ext>
            </a:extLst>
          </p:cNvPr>
          <p:cNvSpPr/>
          <p:nvPr/>
        </p:nvSpPr>
        <p:spPr>
          <a:xfrm>
            <a:off x="3603520" y="1999900"/>
            <a:ext cx="707923" cy="32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400" dirty="0">
                <a:solidFill>
                  <a:schemeClr val="tx1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4536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65" y="0"/>
            <a:ext cx="9692640" cy="1325562"/>
          </a:xfrm>
        </p:spPr>
        <p:txBody>
          <a:bodyPr>
            <a:normAutofit/>
          </a:bodyPr>
          <a:lstStyle/>
          <a:p>
            <a:r>
              <a:rPr lang="es-ES" dirty="0"/>
              <a:t>Mercado de la Unión Europea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0647EC8D-16F1-4AF7-B3D9-DFC5150C8C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857221"/>
              </p:ext>
            </p:extLst>
          </p:nvPr>
        </p:nvGraphicFramePr>
        <p:xfrm>
          <a:off x="6238567" y="1571020"/>
          <a:ext cx="4866967" cy="484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12738861-6884-4114-B6A6-7876CC0C87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2147800"/>
              </p:ext>
            </p:extLst>
          </p:nvPr>
        </p:nvGraphicFramePr>
        <p:xfrm>
          <a:off x="430254" y="1571020"/>
          <a:ext cx="610328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41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FEE72025-F88C-44C4-8B31-9DD493E7D7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3180667"/>
              </p:ext>
            </p:extLst>
          </p:nvPr>
        </p:nvGraphicFramePr>
        <p:xfrm>
          <a:off x="551696" y="1544573"/>
          <a:ext cx="5332909" cy="510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Marcador de contenido 10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34AD7590-E90A-4444-9D3F-78BDE89D27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058433"/>
              </p:ext>
            </p:extLst>
          </p:nvPr>
        </p:nvGraphicFramePr>
        <p:xfrm>
          <a:off x="6008689" y="1409336"/>
          <a:ext cx="4535487" cy="484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526015" y="-77844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smtClean="0"/>
              <a:t>Principales socios comerciales por monto y volumen Ecuador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0142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https://www.mexicodesconocido.com.mx/sites/default/files/styles/adaptive/public/nodes/717/grana-cochinilla.jpg">
            <a:extLst>
              <a:ext uri="{FF2B5EF4-FFF2-40B4-BE49-F238E27FC236}">
                <a16:creationId xmlns:a16="http://schemas.microsoft.com/office/drawing/2014/main" xmlns="" id="{CF2A9CF0-BC0F-4C1E-809A-5BC4BBDD64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4" y="1415846"/>
            <a:ext cx="7639663" cy="42475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8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726" y="1077823"/>
            <a:ext cx="9692640" cy="806383"/>
          </a:xfrm>
        </p:spPr>
        <p:txBody>
          <a:bodyPr>
            <a:normAutofit/>
          </a:bodyPr>
          <a:lstStyle/>
          <a:p>
            <a:r>
              <a:rPr lang="es-ES" sz="4100" dirty="0"/>
              <a:t>Producción Ecuador  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9778DB2-6E3D-439D-BA10-83A904FDE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37802"/>
              </p:ext>
            </p:extLst>
          </p:nvPr>
        </p:nvGraphicFramePr>
        <p:xfrm>
          <a:off x="0" y="2091042"/>
          <a:ext cx="11054790" cy="14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80643402-58D9-4999-B367-213E4CF2C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685739"/>
              </p:ext>
            </p:extLst>
          </p:nvPr>
        </p:nvGraphicFramePr>
        <p:xfrm>
          <a:off x="-500841" y="4071922"/>
          <a:ext cx="5958346" cy="13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xmlns="" id="{0AF92C37-31B3-4005-AAFB-81811F8017E2}"/>
              </a:ext>
            </a:extLst>
          </p:cNvPr>
          <p:cNvSpPr/>
          <p:nvPr/>
        </p:nvSpPr>
        <p:spPr>
          <a:xfrm>
            <a:off x="5457505" y="3986797"/>
            <a:ext cx="2477729" cy="973993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Estándares de calidad</a:t>
            </a:r>
          </a:p>
        </p:txBody>
      </p:sp>
      <p:sp>
        <p:nvSpPr>
          <p:cNvPr id="18" name="Diagrama de flujo: terminador 17">
            <a:extLst>
              <a:ext uri="{FF2B5EF4-FFF2-40B4-BE49-F238E27FC236}">
                <a16:creationId xmlns:a16="http://schemas.microsoft.com/office/drawing/2014/main" xmlns="" id="{EBBD730A-5E9E-4DD0-85A9-DF9EB47BEDC1}"/>
              </a:ext>
            </a:extLst>
          </p:cNvPr>
          <p:cNvSpPr/>
          <p:nvPr/>
        </p:nvSpPr>
        <p:spPr>
          <a:xfrm>
            <a:off x="8365940" y="5351741"/>
            <a:ext cx="2654226" cy="968995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Grado de pureza y contenido de ácido carmínico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F93204-5E1A-4233-A7D1-CDFB271B591E}"/>
              </a:ext>
            </a:extLst>
          </p:cNvPr>
          <p:cNvSpPr txBox="1">
            <a:spLocks/>
          </p:cNvSpPr>
          <p:nvPr/>
        </p:nvSpPr>
        <p:spPr>
          <a:xfrm>
            <a:off x="786472" y="302033"/>
            <a:ext cx="9418320" cy="637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Mercado de carmín</a:t>
            </a:r>
          </a:p>
        </p:txBody>
      </p:sp>
      <p:pic>
        <p:nvPicPr>
          <p:cNvPr id="3" name="Picture 2" descr="Imagen relacionada">
            <a:extLst>
              <a:ext uri="{FF2B5EF4-FFF2-40B4-BE49-F238E27FC236}">
                <a16:creationId xmlns:a16="http://schemas.microsoft.com/office/drawing/2014/main" xmlns="" id="{965A1DF7-774B-4E20-AEE4-B0035610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79" y="4315676"/>
            <a:ext cx="1074173" cy="10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472" y="277234"/>
            <a:ext cx="9692640" cy="828895"/>
          </a:xfrm>
        </p:spPr>
        <p:txBody>
          <a:bodyPr/>
          <a:lstStyle/>
          <a:p>
            <a:r>
              <a:rPr lang="es-ES" dirty="0"/>
              <a:t>Mercado mundial de carmín de cochinilla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12">
            <a:extLst>
              <a:ext uri="{FF2B5EF4-FFF2-40B4-BE49-F238E27FC236}">
                <a16:creationId xmlns:a16="http://schemas.microsoft.com/office/drawing/2014/main" xmlns="" id="{E2F5E172-A1EB-4D15-B4C3-32D2516A8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34973"/>
              </p:ext>
            </p:extLst>
          </p:nvPr>
        </p:nvGraphicFramePr>
        <p:xfrm>
          <a:off x="530943" y="1415845"/>
          <a:ext cx="9325846" cy="476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19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65" y="0"/>
            <a:ext cx="9692640" cy="1325562"/>
          </a:xfrm>
        </p:spPr>
        <p:txBody>
          <a:bodyPr>
            <a:normAutofit/>
          </a:bodyPr>
          <a:lstStyle/>
          <a:p>
            <a:r>
              <a:rPr lang="es-ES" dirty="0"/>
              <a:t>Mercado de la Unión Europea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14C03B94-37E3-4723-90C3-ADD8CCFAE9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2665583"/>
              </p:ext>
            </p:extLst>
          </p:nvPr>
        </p:nvGraphicFramePr>
        <p:xfrm>
          <a:off x="191730" y="1828800"/>
          <a:ext cx="5265174" cy="41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D2E6A100-FBC1-4275-8EF0-FD2348376B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8399930"/>
              </p:ext>
            </p:extLst>
          </p:nvPr>
        </p:nvGraphicFramePr>
        <p:xfrm>
          <a:off x="5648634" y="973394"/>
          <a:ext cx="5436572" cy="517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ED5859A-36ED-440B-BF87-064C589C7CE2}"/>
              </a:ext>
            </a:extLst>
          </p:cNvPr>
          <p:cNvSpPr/>
          <p:nvPr/>
        </p:nvSpPr>
        <p:spPr>
          <a:xfrm>
            <a:off x="5200781" y="1828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6464A"/>
                </a:solidFill>
                <a:latin typeface="+mn-lt"/>
                <a:ea typeface="+mn-ea"/>
                <a:cs typeface="+mn-cs"/>
              </a:defRPr>
            </a:pPr>
            <a:r>
              <a:rPr lang="es-SV" dirty="0"/>
              <a:t>Participación de las importaciones europeas en el período 2013-2017</a:t>
            </a:r>
          </a:p>
        </p:txBody>
      </p:sp>
    </p:spTree>
    <p:extLst>
      <p:ext uri="{BB962C8B-B14F-4D97-AF65-F5344CB8AC3E}">
        <p14:creationId xmlns:p14="http://schemas.microsoft.com/office/powerpoint/2010/main" val="4564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536" y="5743"/>
            <a:ext cx="9692640" cy="1325562"/>
          </a:xfrm>
        </p:spPr>
        <p:txBody>
          <a:bodyPr>
            <a:normAutofit/>
          </a:bodyPr>
          <a:lstStyle/>
          <a:p>
            <a:r>
              <a:rPr lang="es-ES" sz="4000" dirty="0"/>
              <a:t>Principales socios comerciales por monto y volumen Ecuador 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xmlns="" id="{C5A284C0-2A56-460C-92C0-9CDBFD6841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9351857"/>
              </p:ext>
            </p:extLst>
          </p:nvPr>
        </p:nvGraphicFramePr>
        <p:xfrm>
          <a:off x="101395" y="1828800"/>
          <a:ext cx="5016295" cy="41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9279CB86-DCB8-483B-81F7-4447013B8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64019"/>
              </p:ext>
            </p:extLst>
          </p:nvPr>
        </p:nvGraphicFramePr>
        <p:xfrm>
          <a:off x="5707626" y="1828800"/>
          <a:ext cx="5309418" cy="433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81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825" y="51512"/>
            <a:ext cx="9692640" cy="1171626"/>
          </a:xfrm>
        </p:spPr>
        <p:txBody>
          <a:bodyPr/>
          <a:lstStyle/>
          <a:p>
            <a:r>
              <a:rPr lang="es-ES" dirty="0"/>
              <a:t>Mercado Europeo de colorantes naturales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58BD0A99-4E4D-46EC-8C97-907C8B0C5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03174"/>
              </p:ext>
            </p:extLst>
          </p:nvPr>
        </p:nvGraphicFramePr>
        <p:xfrm>
          <a:off x="363782" y="1509664"/>
          <a:ext cx="9917214" cy="353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0" name="Picture 6" descr="Resultado de imagen para eco">
            <a:extLst>
              <a:ext uri="{FF2B5EF4-FFF2-40B4-BE49-F238E27FC236}">
                <a16:creationId xmlns:a16="http://schemas.microsoft.com/office/drawing/2014/main" xmlns="" id="{9314AE21-978E-48D0-A7EE-1052F16C9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" b="18710"/>
          <a:stretch/>
        </p:blipFill>
        <p:spPr bwMode="auto">
          <a:xfrm>
            <a:off x="5109576" y="5468335"/>
            <a:ext cx="1907299" cy="10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bio">
            <a:extLst>
              <a:ext uri="{FF2B5EF4-FFF2-40B4-BE49-F238E27FC236}">
                <a16:creationId xmlns:a16="http://schemas.microsoft.com/office/drawing/2014/main" xmlns="" id="{3DB702B3-3994-442F-A39C-2A3D2AEF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05" y="5426485"/>
            <a:ext cx="2341921" cy="11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logotipo de natural">
            <a:extLst>
              <a:ext uri="{FF2B5EF4-FFF2-40B4-BE49-F238E27FC236}">
                <a16:creationId xmlns:a16="http://schemas.microsoft.com/office/drawing/2014/main" xmlns="" id="{4BA6FCE3-D042-4CFF-B76F-B6B677454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21496" r="17594" b="26021"/>
          <a:stretch/>
        </p:blipFill>
        <p:spPr bwMode="auto">
          <a:xfrm>
            <a:off x="7790425" y="5381012"/>
            <a:ext cx="1530556" cy="12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Canales de distribución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xmlns="" id="{54576CB1-F0F9-4FEC-9AC8-5DB9B903C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594" y="1828800"/>
            <a:ext cx="8878529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536" y="419489"/>
            <a:ext cx="9692640" cy="930930"/>
          </a:xfrm>
        </p:spPr>
        <p:txBody>
          <a:bodyPr/>
          <a:lstStyle/>
          <a:p>
            <a:r>
              <a:rPr lang="es-ES" dirty="0"/>
              <a:t>Condiciones y certificaciones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xmlns="" id="{E7DD4471-F947-4ABE-A4F1-E56876FF3D1E}"/>
              </a:ext>
            </a:extLst>
          </p:cNvPr>
          <p:cNvSpPr/>
          <p:nvPr/>
        </p:nvSpPr>
        <p:spPr>
          <a:xfrm>
            <a:off x="1801993" y="2303187"/>
            <a:ext cx="2698339" cy="178054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tx1"/>
                </a:solidFill>
              </a:rPr>
              <a:t>       Colorantes utilizados en productos  alimenticios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xmlns="" id="{2E089469-7EE4-447D-AFC1-F42B63220D4B}"/>
              </a:ext>
            </a:extLst>
          </p:cNvPr>
          <p:cNvSpPr/>
          <p:nvPr/>
        </p:nvSpPr>
        <p:spPr>
          <a:xfrm>
            <a:off x="727565" y="2278900"/>
            <a:ext cx="1356852" cy="180483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29664"/>
          </a:solidFill>
          <a:ln>
            <a:solidFill>
              <a:srgbClr val="329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dirty="0"/>
              <a:t>UE 95/45</a:t>
            </a:r>
          </a:p>
          <a:p>
            <a:r>
              <a:rPr lang="es-SV" dirty="0"/>
              <a:t>UE 95/36</a:t>
            </a:r>
          </a:p>
          <a:p>
            <a:r>
              <a:rPr lang="es-SV" dirty="0"/>
              <a:t>UE 128/28</a:t>
            </a:r>
          </a:p>
        </p:txBody>
      </p:sp>
      <p:pic>
        <p:nvPicPr>
          <p:cNvPr id="2050" name="Picture 2" descr="Resultado de imagen para SÃ­mbolo GrÃ¡fico de las Regiones UltraperifÃ©ricas">
            <a:extLst>
              <a:ext uri="{FF2B5EF4-FFF2-40B4-BE49-F238E27FC236}">
                <a16:creationId xmlns:a16="http://schemas.microsoft.com/office/drawing/2014/main" xmlns="" id="{30977256-6A14-4842-BB8C-C2EAE47ED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1790" r="4200" b="21135"/>
          <a:stretch/>
        </p:blipFill>
        <p:spPr bwMode="auto">
          <a:xfrm>
            <a:off x="8221394" y="4225237"/>
            <a:ext cx="983724" cy="10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xmlns="" id="{78C9DE50-22B0-4405-A827-C2B9BE1B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964" y="4659118"/>
            <a:ext cx="1151259" cy="11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onsorcio BritÃ¡nico de Venta al PÃºblico">
            <a:extLst>
              <a:ext uri="{FF2B5EF4-FFF2-40B4-BE49-F238E27FC236}">
                <a16:creationId xmlns:a16="http://schemas.microsoft.com/office/drawing/2014/main" xmlns="" id="{0DF87FEF-07B5-4228-B070-38C26454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02" y="5892821"/>
            <a:ext cx="2351795" cy="5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xmlns="" id="{E59CE2AC-788E-4A37-AC76-709F2D62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7" y="1484353"/>
            <a:ext cx="3648795" cy="6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67F3E57-7F3E-4D2E-B642-BACC95E80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8612"/>
              </p:ext>
            </p:extLst>
          </p:nvPr>
        </p:nvGraphicFramePr>
        <p:xfrm>
          <a:off x="4982502" y="1955179"/>
          <a:ext cx="5622895" cy="161864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8569">
                  <a:extLst>
                    <a:ext uri="{9D8B030D-6E8A-4147-A177-3AD203B41FA5}">
                      <a16:colId xmlns:a16="http://schemas.microsoft.com/office/drawing/2014/main" xmlns="" val="3007571022"/>
                    </a:ext>
                  </a:extLst>
                </a:gridCol>
                <a:gridCol w="1391442">
                  <a:extLst>
                    <a:ext uri="{9D8B030D-6E8A-4147-A177-3AD203B41FA5}">
                      <a16:colId xmlns:a16="http://schemas.microsoft.com/office/drawing/2014/main" xmlns="" val="1984539958"/>
                    </a:ext>
                  </a:extLst>
                </a:gridCol>
                <a:gridCol w="1391442">
                  <a:extLst>
                    <a:ext uri="{9D8B030D-6E8A-4147-A177-3AD203B41FA5}">
                      <a16:colId xmlns:a16="http://schemas.microsoft.com/office/drawing/2014/main" xmlns="" val="510479111"/>
                    </a:ext>
                  </a:extLst>
                </a:gridCol>
                <a:gridCol w="1391442">
                  <a:extLst>
                    <a:ext uri="{9D8B030D-6E8A-4147-A177-3AD203B41FA5}">
                      <a16:colId xmlns:a16="http://schemas.microsoft.com/office/drawing/2014/main" xmlns="" val="4235246271"/>
                    </a:ext>
                  </a:extLst>
                </a:gridCol>
              </a:tblGrid>
              <a:tr h="4457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Características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Calidad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624097"/>
                  </a:ext>
                </a:extLst>
              </a:tr>
              <a:tr h="44570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Primera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Segunda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Tercera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87221522"/>
                  </a:ext>
                </a:extLst>
              </a:tr>
              <a:tr h="727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Ácido carmínico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16% - 23%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9% - 15%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1% - 8%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2377614"/>
                  </a:ext>
                </a:extLst>
              </a:tr>
            </a:tbl>
          </a:graphicData>
        </a:graphic>
      </p:graphicFrame>
      <p:sp>
        <p:nvSpPr>
          <p:cNvPr id="18" name="Pentagon 48">
            <a:extLst>
              <a:ext uri="{FF2B5EF4-FFF2-40B4-BE49-F238E27FC236}">
                <a16:creationId xmlns:a16="http://schemas.microsoft.com/office/drawing/2014/main" xmlns="" id="{6EC55EB1-FE4C-4B8A-8FBC-D80CE2DC368B}"/>
              </a:ext>
            </a:extLst>
          </p:cNvPr>
          <p:cNvSpPr/>
          <p:nvPr/>
        </p:nvSpPr>
        <p:spPr>
          <a:xfrm>
            <a:off x="805106" y="4560778"/>
            <a:ext cx="1130733" cy="404671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/>
              <a:t>RUP </a:t>
            </a:r>
            <a:endParaRPr lang="ko-KR" alt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EA566E22-52FF-4BB7-AF96-358F6D4DCB18}"/>
              </a:ext>
            </a:extLst>
          </p:cNvPr>
          <p:cNvSpPr/>
          <p:nvPr/>
        </p:nvSpPr>
        <p:spPr>
          <a:xfrm>
            <a:off x="1935839" y="4557252"/>
            <a:ext cx="5927709" cy="408197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>
                <a:solidFill>
                  <a:srgbClr val="000000"/>
                </a:solidFill>
              </a:rPr>
              <a:t>Símbolo Gráfico de las Regiones Ultraperiféricas</a:t>
            </a:r>
          </a:p>
        </p:txBody>
      </p:sp>
      <p:sp>
        <p:nvSpPr>
          <p:cNvPr id="20" name="Pentagon 107">
            <a:extLst>
              <a:ext uri="{FF2B5EF4-FFF2-40B4-BE49-F238E27FC236}">
                <a16:creationId xmlns:a16="http://schemas.microsoft.com/office/drawing/2014/main" xmlns="" id="{9E86C9CA-5F04-4456-BEF2-D9F6AEF5B105}"/>
              </a:ext>
            </a:extLst>
          </p:cNvPr>
          <p:cNvSpPr/>
          <p:nvPr/>
        </p:nvSpPr>
        <p:spPr>
          <a:xfrm>
            <a:off x="820343" y="5283213"/>
            <a:ext cx="1115496" cy="503889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/>
              <a:t>APPCC</a:t>
            </a:r>
            <a:endParaRPr lang="ko-KR" altLang="en-US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B90FA83A-0442-42F8-B052-7C769B700ECD}"/>
              </a:ext>
            </a:extLst>
          </p:cNvPr>
          <p:cNvSpPr/>
          <p:nvPr/>
        </p:nvSpPr>
        <p:spPr>
          <a:xfrm>
            <a:off x="1935839" y="5241413"/>
            <a:ext cx="5912473" cy="545689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>
                <a:solidFill>
                  <a:srgbClr val="000000"/>
                </a:solidFill>
              </a:rPr>
              <a:t>Análisis de Peligros y Puntos Críticos de Control</a:t>
            </a:r>
          </a:p>
        </p:txBody>
      </p:sp>
      <p:sp>
        <p:nvSpPr>
          <p:cNvPr id="22" name="Pentagon 114">
            <a:extLst>
              <a:ext uri="{FF2B5EF4-FFF2-40B4-BE49-F238E27FC236}">
                <a16:creationId xmlns:a16="http://schemas.microsoft.com/office/drawing/2014/main" xmlns="" id="{AA0564D0-D1A0-40CF-AC35-B78B75ADB66C}"/>
              </a:ext>
            </a:extLst>
          </p:cNvPr>
          <p:cNvSpPr/>
          <p:nvPr/>
        </p:nvSpPr>
        <p:spPr>
          <a:xfrm>
            <a:off x="820343" y="6063066"/>
            <a:ext cx="1115496" cy="503889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/>
              <a:t>BRC</a:t>
            </a:r>
            <a:endParaRPr lang="ko-KR" altLang="en-US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DE985980-3B9B-4F8C-9A90-F3C768ACBFEE}"/>
              </a:ext>
            </a:extLst>
          </p:cNvPr>
          <p:cNvSpPr/>
          <p:nvPr/>
        </p:nvSpPr>
        <p:spPr>
          <a:xfrm>
            <a:off x="1920603" y="6061379"/>
            <a:ext cx="5927709" cy="503889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SV" altLang="ko-KR" dirty="0">
                <a:solidFill>
                  <a:srgbClr val="000000"/>
                </a:solidFill>
              </a:rPr>
              <a:t>Consorcio Británico de Venta al Público</a:t>
            </a:r>
          </a:p>
        </p:txBody>
      </p:sp>
    </p:spTree>
    <p:extLst>
      <p:ext uri="{BB962C8B-B14F-4D97-AF65-F5344CB8AC3E}">
        <p14:creationId xmlns:p14="http://schemas.microsoft.com/office/powerpoint/2010/main" val="36550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597" y="-285563"/>
            <a:ext cx="9692640" cy="1325562"/>
          </a:xfrm>
        </p:spPr>
        <p:txBody>
          <a:bodyPr/>
          <a:lstStyle/>
          <a:p>
            <a:r>
              <a:rPr lang="es-ES" dirty="0"/>
              <a:t>Análisis de correlación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60027"/>
              </p:ext>
            </p:extLst>
          </p:nvPr>
        </p:nvGraphicFramePr>
        <p:xfrm>
          <a:off x="1347597" y="1167294"/>
          <a:ext cx="8325041" cy="5468102"/>
        </p:xfrm>
        <a:graphic>
          <a:graphicData uri="http://schemas.openxmlformats.org/drawingml/2006/table">
            <a:tbl>
              <a:tblPr firstRow="1" firstCol="1" bandRow="1"/>
              <a:tblGrid>
                <a:gridCol w="1201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42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62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3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participación en el mercado mundial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en TM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 de exportación en USD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Volumen de exportación en KG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promedio de exportación por KG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cambio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participación en monto en el mercado mundial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.977</a:t>
                      </a:r>
                      <a:r>
                        <a:rPr lang="es-ES" sz="13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.981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.978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.591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.788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-.553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.004 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.004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.294</a:t>
                      </a:r>
                      <a:endParaRPr lang="es-ES" sz="13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.113</a:t>
                      </a:r>
                      <a:endParaRPr lang="es-ES" sz="13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.334</a:t>
                      </a:r>
                      <a:endParaRPr lang="es-ES" sz="13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1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en TM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.896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r>
                        <a:rPr lang="es-ES" sz="13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.438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.682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-.688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.040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.461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.199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 de exportación en USD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.995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.897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.452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.693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-.682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.039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.445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Volumen de exportación en KG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.853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.948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.859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.446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.689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-.692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.066</a:t>
                      </a:r>
                      <a:endParaRPr lang="es-ES" sz="13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.014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.062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.452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.196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Precio promedio de exportación por KG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.983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.842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.987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.768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.950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.101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.073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.129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.013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.871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Calidad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.677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.895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.657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.761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.613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-.183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.209</a:t>
                      </a:r>
                      <a:endParaRPr lang="es-ES" sz="13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.040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.228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.135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.271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.769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07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cambio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-.962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-.914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-.941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-.808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-.938</a:t>
                      </a:r>
                      <a:r>
                        <a:rPr lang="es-ES" sz="13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-.813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.009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.030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.017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.098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.018</a:t>
                      </a:r>
                      <a:endParaRPr lang="es-ES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.094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0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2" marR="422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CAPÍTULO IV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Propuesta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eval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" y="2540370"/>
            <a:ext cx="2836037" cy="1156443"/>
          </a:xfrm>
          <a:prstGeom prst="rect">
            <a:avLst/>
          </a:prstGeom>
          <a:noFill/>
          <a:effectLst>
            <a:glow rad="254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4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Matriz de evaluación del potencial de participación de mercado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488306" y="1825625"/>
            <a:ext cx="7570094" cy="4171510"/>
            <a:chOff x="2488306" y="1825625"/>
            <a:chExt cx="7570094" cy="4171510"/>
          </a:xfrm>
        </p:grpSpPr>
        <p:sp>
          <p:nvSpPr>
            <p:cNvPr id="6" name="Rectángulo 5"/>
            <p:cNvSpPr/>
            <p:nvPr/>
          </p:nvSpPr>
          <p:spPr>
            <a:xfrm>
              <a:off x="2488306" y="2569491"/>
              <a:ext cx="3519701" cy="41408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488306" y="2725003"/>
              <a:ext cx="258569" cy="25856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2488306" y="1825625"/>
              <a:ext cx="3519701" cy="743866"/>
            </a:xfrm>
            <a:custGeom>
              <a:avLst/>
              <a:gdLst>
                <a:gd name="connsiteX0" fmla="*/ 0 w 3519701"/>
                <a:gd name="connsiteY0" fmla="*/ 0 h 743866"/>
                <a:gd name="connsiteX1" fmla="*/ 3519701 w 3519701"/>
                <a:gd name="connsiteY1" fmla="*/ 0 h 743866"/>
                <a:gd name="connsiteX2" fmla="*/ 3519701 w 3519701"/>
                <a:gd name="connsiteY2" fmla="*/ 743866 h 743866"/>
                <a:gd name="connsiteX3" fmla="*/ 0 w 3519701"/>
                <a:gd name="connsiteY3" fmla="*/ 743866 h 743866"/>
                <a:gd name="connsiteX4" fmla="*/ 0 w 3519701"/>
                <a:gd name="connsiteY4" fmla="*/ 0 h 7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701" h="743866">
                  <a:moveTo>
                    <a:pt x="0" y="0"/>
                  </a:moveTo>
                  <a:lnTo>
                    <a:pt x="3519701" y="0"/>
                  </a:lnTo>
                  <a:lnTo>
                    <a:pt x="3519701" y="743866"/>
                  </a:lnTo>
                  <a:lnTo>
                    <a:pt x="0" y="7438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34290" rIns="51435" bIns="3429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700" kern="1200" dirty="0"/>
                <a:t>Factores controlables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488306" y="3327722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488306" y="3930434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488306" y="4533147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2488306" y="5135859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2488306" y="5738572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6183992" y="2569491"/>
              <a:ext cx="3519701" cy="4140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6183992" y="2725003"/>
              <a:ext cx="258569" cy="25856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bre 20"/>
            <p:cNvSpPr/>
            <p:nvPr/>
          </p:nvSpPr>
          <p:spPr>
            <a:xfrm>
              <a:off x="6183992" y="1825625"/>
              <a:ext cx="3874408" cy="743866"/>
            </a:xfrm>
            <a:custGeom>
              <a:avLst/>
              <a:gdLst>
                <a:gd name="connsiteX0" fmla="*/ 0 w 3519701"/>
                <a:gd name="connsiteY0" fmla="*/ 0 h 743866"/>
                <a:gd name="connsiteX1" fmla="*/ 3519701 w 3519701"/>
                <a:gd name="connsiteY1" fmla="*/ 0 h 743866"/>
                <a:gd name="connsiteX2" fmla="*/ 3519701 w 3519701"/>
                <a:gd name="connsiteY2" fmla="*/ 743866 h 743866"/>
                <a:gd name="connsiteX3" fmla="*/ 0 w 3519701"/>
                <a:gd name="connsiteY3" fmla="*/ 743866 h 743866"/>
                <a:gd name="connsiteX4" fmla="*/ 0 w 3519701"/>
                <a:gd name="connsiteY4" fmla="*/ 0 h 7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9701" h="743866">
                  <a:moveTo>
                    <a:pt x="0" y="0"/>
                  </a:moveTo>
                  <a:lnTo>
                    <a:pt x="3519701" y="0"/>
                  </a:lnTo>
                  <a:lnTo>
                    <a:pt x="3519701" y="743866"/>
                  </a:lnTo>
                  <a:lnTo>
                    <a:pt x="0" y="7438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34290" rIns="51435" bIns="34290" numCol="1" spcCol="1270" anchor="ctr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700" kern="1200" dirty="0"/>
                <a:t>Factores no controlables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183992" y="3327722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6183992" y="3930434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6183992" y="4533147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6183992" y="5135859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6183992" y="5738572"/>
              <a:ext cx="258563" cy="25856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Forma libre 31"/>
          <p:cNvSpPr/>
          <p:nvPr/>
        </p:nvSpPr>
        <p:spPr>
          <a:xfrm>
            <a:off x="2734685" y="3155648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Volumen de exportación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2734685" y="3758360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Precio de exportación</a:t>
            </a:r>
          </a:p>
        </p:txBody>
      </p:sp>
      <p:sp>
        <p:nvSpPr>
          <p:cNvPr id="34" name="Forma libre 33"/>
          <p:cNvSpPr/>
          <p:nvPr/>
        </p:nvSpPr>
        <p:spPr>
          <a:xfrm>
            <a:off x="2734685" y="4361072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Calidad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2734685" y="4963785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Valor agregado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2734685" y="5566497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Cadena de suministros</a:t>
            </a:r>
          </a:p>
        </p:txBody>
      </p:sp>
      <p:sp>
        <p:nvSpPr>
          <p:cNvPr id="37" name="Forma libre 36"/>
          <p:cNvSpPr/>
          <p:nvPr/>
        </p:nvSpPr>
        <p:spPr>
          <a:xfrm>
            <a:off x="6430371" y="3155648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Barreras arancelarias</a:t>
            </a:r>
          </a:p>
        </p:txBody>
      </p:sp>
      <p:sp>
        <p:nvSpPr>
          <p:cNvPr id="38" name="Forma libre 37"/>
          <p:cNvSpPr/>
          <p:nvPr/>
        </p:nvSpPr>
        <p:spPr>
          <a:xfrm>
            <a:off x="6430371" y="3758360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Barreras no arancelarias</a:t>
            </a:r>
          </a:p>
        </p:txBody>
      </p:sp>
      <p:sp>
        <p:nvSpPr>
          <p:cNvPr id="39" name="Forma libre 38"/>
          <p:cNvSpPr/>
          <p:nvPr/>
        </p:nvSpPr>
        <p:spPr>
          <a:xfrm>
            <a:off x="6430371" y="4361072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Competencia (oferta)</a:t>
            </a:r>
          </a:p>
        </p:txBody>
      </p:sp>
      <p:sp>
        <p:nvSpPr>
          <p:cNvPr id="40" name="Forma libre 39"/>
          <p:cNvSpPr/>
          <p:nvPr/>
        </p:nvSpPr>
        <p:spPr>
          <a:xfrm>
            <a:off x="6430371" y="4963785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Consumo (demanda)</a:t>
            </a:r>
          </a:p>
        </p:txBody>
      </p:sp>
      <p:sp>
        <p:nvSpPr>
          <p:cNvPr id="41" name="Forma libre 40"/>
          <p:cNvSpPr/>
          <p:nvPr/>
        </p:nvSpPr>
        <p:spPr>
          <a:xfrm>
            <a:off x="6430371" y="5566497"/>
            <a:ext cx="3273322" cy="602712"/>
          </a:xfrm>
          <a:custGeom>
            <a:avLst/>
            <a:gdLst>
              <a:gd name="connsiteX0" fmla="*/ 0 w 3273322"/>
              <a:gd name="connsiteY0" fmla="*/ 0 h 602712"/>
              <a:gd name="connsiteX1" fmla="*/ 3273322 w 3273322"/>
              <a:gd name="connsiteY1" fmla="*/ 0 h 602712"/>
              <a:gd name="connsiteX2" fmla="*/ 3273322 w 3273322"/>
              <a:gd name="connsiteY2" fmla="*/ 602712 h 602712"/>
              <a:gd name="connsiteX3" fmla="*/ 0 w 3273322"/>
              <a:gd name="connsiteY3" fmla="*/ 602712 h 602712"/>
              <a:gd name="connsiteX4" fmla="*/ 0 w 3273322"/>
              <a:gd name="connsiteY4" fmla="*/ 0 h 60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322" h="602712">
                <a:moveTo>
                  <a:pt x="0" y="0"/>
                </a:moveTo>
                <a:lnTo>
                  <a:pt x="3273322" y="0"/>
                </a:lnTo>
                <a:lnTo>
                  <a:pt x="3273322" y="602712"/>
                </a:lnTo>
                <a:lnTo>
                  <a:pt x="0" y="602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/>
              <a:t>Institucionalidad y </a:t>
            </a:r>
            <a:r>
              <a:rPr lang="es-ES" sz="1800" kern="1200" dirty="0" err="1"/>
              <a:t>asociatividad</a:t>
            </a:r>
            <a:endParaRPr lang="es-ES" sz="1800" kern="1200" dirty="0"/>
          </a:p>
        </p:txBody>
      </p:sp>
      <p:pic>
        <p:nvPicPr>
          <p:cNvPr id="31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macroeconom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78" y="3557858"/>
            <a:ext cx="3492608" cy="23099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7200" y="0"/>
            <a:ext cx="5357812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457200" y="400050"/>
            <a:ext cx="6029325" cy="800100"/>
          </a:xfrm>
          <a:prstGeom prst="rightArrow">
            <a:avLst>
              <a:gd name="adj1" fmla="val 100000"/>
              <a:gd name="adj2" fmla="val 4267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6574" y="500062"/>
            <a:ext cx="3876675" cy="714375"/>
          </a:xfrm>
        </p:spPr>
        <p:txBody>
          <a:bodyPr>
            <a:normAutofit/>
          </a:bodyPr>
          <a:lstStyle/>
          <a:p>
            <a:r>
              <a:rPr lang="es-ES" sz="4400" dirty="0"/>
              <a:t>CAPÍTULO I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00614736"/>
              </p:ext>
            </p:extLst>
          </p:nvPr>
        </p:nvGraphicFramePr>
        <p:xfrm>
          <a:off x="6858035" y="893866"/>
          <a:ext cx="4613932" cy="134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" name="Group 5"/>
          <p:cNvGrpSpPr/>
          <p:nvPr/>
        </p:nvGrpSpPr>
        <p:grpSpPr>
          <a:xfrm>
            <a:off x="6492280" y="3035759"/>
            <a:ext cx="5256584" cy="720000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3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4" name="Group 16"/>
          <p:cNvGrpSpPr/>
          <p:nvPr/>
        </p:nvGrpSpPr>
        <p:grpSpPr>
          <a:xfrm>
            <a:off x="6498035" y="3837554"/>
            <a:ext cx="5256584" cy="989251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5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Group 19"/>
          <p:cNvGrpSpPr/>
          <p:nvPr/>
        </p:nvGrpSpPr>
        <p:grpSpPr>
          <a:xfrm>
            <a:off x="6492280" y="4994904"/>
            <a:ext cx="5256584" cy="720000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78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Group 22"/>
          <p:cNvGrpSpPr/>
          <p:nvPr/>
        </p:nvGrpSpPr>
        <p:grpSpPr>
          <a:xfrm>
            <a:off x="6486525" y="5883002"/>
            <a:ext cx="5256584" cy="720000"/>
            <a:chOff x="3131840" y="1491630"/>
            <a:chExt cx="5256584" cy="576064"/>
          </a:xfrm>
          <a:solidFill>
            <a:schemeClr val="bg1"/>
          </a:solidFill>
        </p:grpSpPr>
        <p:sp>
          <p:nvSpPr>
            <p:cNvPr id="81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3" name="TextBox 25"/>
          <p:cNvSpPr txBox="1"/>
          <p:nvPr/>
        </p:nvSpPr>
        <p:spPr>
          <a:xfrm>
            <a:off x="6499097" y="304483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26"/>
          <p:cNvSpPr txBox="1"/>
          <p:nvPr/>
        </p:nvSpPr>
        <p:spPr>
          <a:xfrm>
            <a:off x="6492279" y="381861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27"/>
          <p:cNvSpPr txBox="1"/>
          <p:nvPr/>
        </p:nvSpPr>
        <p:spPr>
          <a:xfrm>
            <a:off x="6480770" y="49949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28"/>
          <p:cNvSpPr txBox="1"/>
          <p:nvPr/>
        </p:nvSpPr>
        <p:spPr>
          <a:xfrm>
            <a:off x="6469260" y="58830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30"/>
          <p:cNvSpPr txBox="1"/>
          <p:nvPr/>
        </p:nvSpPr>
        <p:spPr>
          <a:xfrm>
            <a:off x="7296420" y="3164251"/>
            <a:ext cx="439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cs typeface="Calibri Light" panose="020F0302020204030204" pitchFamily="34" charset="0"/>
              </a:rPr>
              <a:t>Determinar prácticas que generan valor agregado</a:t>
            </a:r>
          </a:p>
        </p:txBody>
      </p:sp>
      <p:grpSp>
        <p:nvGrpSpPr>
          <p:cNvPr id="88" name="Group 35"/>
          <p:cNvGrpSpPr/>
          <p:nvPr/>
        </p:nvGrpSpPr>
        <p:grpSpPr>
          <a:xfrm>
            <a:off x="7223790" y="3945560"/>
            <a:ext cx="4458821" cy="830997"/>
            <a:chOff x="3851840" y="1108155"/>
            <a:chExt cx="4458821" cy="830997"/>
          </a:xfrm>
        </p:grpSpPr>
        <p:sp>
          <p:nvSpPr>
            <p:cNvPr id="89" name="TextBox 3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37"/>
            <p:cNvSpPr txBox="1"/>
            <p:nvPr/>
          </p:nvSpPr>
          <p:spPr>
            <a:xfrm>
              <a:off x="3918093" y="1108155"/>
              <a:ext cx="4392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sz="1600" dirty="0"/>
                <a:t>Identificar requerimientos para consolidar oferta </a:t>
              </a:r>
              <a:r>
                <a:rPr lang="es-ES" sz="1600" dirty="0" smtClean="0"/>
                <a:t>exportable que genere impacto en la exportación y  producción.</a:t>
              </a:r>
              <a:endParaRPr lang="es-ES" sz="1600" dirty="0"/>
            </a:p>
          </p:txBody>
        </p:sp>
      </p:grpSp>
      <p:sp>
        <p:nvSpPr>
          <p:cNvPr id="91" name="TextBox 40"/>
          <p:cNvSpPr txBox="1"/>
          <p:nvPr/>
        </p:nvSpPr>
        <p:spPr>
          <a:xfrm>
            <a:off x="7296420" y="5062516"/>
            <a:ext cx="439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/>
              <a:t>Analizar el potencial de participación de carmín de cochinilla ecuatoriano</a:t>
            </a:r>
          </a:p>
        </p:txBody>
      </p:sp>
      <p:sp>
        <p:nvSpPr>
          <p:cNvPr id="92" name="TextBox 43"/>
          <p:cNvSpPr txBox="1"/>
          <p:nvPr/>
        </p:nvSpPr>
        <p:spPr>
          <a:xfrm>
            <a:off x="7296420" y="5981352"/>
            <a:ext cx="439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/>
              <a:t>Proponer una matriz que permita evaluar el potencial de participación en el mercado europeo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8022210" y="207026"/>
            <a:ext cx="2185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6" name="Grupo 95"/>
          <p:cNvGrpSpPr/>
          <p:nvPr/>
        </p:nvGrpSpPr>
        <p:grpSpPr>
          <a:xfrm>
            <a:off x="6469260" y="2436440"/>
            <a:ext cx="2054204" cy="465451"/>
            <a:chOff x="7518421" y="2425101"/>
            <a:chExt cx="2054204" cy="465451"/>
          </a:xfrm>
        </p:grpSpPr>
        <p:sp>
          <p:nvSpPr>
            <p:cNvPr id="94" name="Rectángulo 93"/>
            <p:cNvSpPr/>
            <p:nvPr/>
          </p:nvSpPr>
          <p:spPr>
            <a:xfrm>
              <a:off x="7518421" y="2425802"/>
              <a:ext cx="1744388" cy="461665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s-ES" sz="2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Específicos</a:t>
              </a:r>
              <a:endPara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5" name="Flecha derecha 94"/>
            <p:cNvSpPr/>
            <p:nvPr/>
          </p:nvSpPr>
          <p:spPr>
            <a:xfrm>
              <a:off x="9237321" y="2425101"/>
              <a:ext cx="335304" cy="465451"/>
            </a:xfrm>
            <a:prstGeom prst="rightArrow">
              <a:avLst>
                <a:gd name="adj1" fmla="val 100000"/>
                <a:gd name="adj2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 descr="Resultado de imagen para interrogaciÃ³n ico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60" y="2383082"/>
            <a:ext cx="1323477" cy="18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ángulo 96"/>
          <p:cNvSpPr/>
          <p:nvPr/>
        </p:nvSpPr>
        <p:spPr>
          <a:xfrm>
            <a:off x="727565" y="4934912"/>
            <a:ext cx="45458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 de Investigación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9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Resultado de imagen para ESP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83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Matriz de evaluación del potencial de participación de mercado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090463"/>
              </p:ext>
            </p:extLst>
          </p:nvPr>
        </p:nvGraphicFramePr>
        <p:xfrm>
          <a:off x="1149254" y="1897043"/>
          <a:ext cx="9893491" cy="371812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11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5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4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5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Controlables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Empresa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Competidor 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Competidor 2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Competidor 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Volumen de exportación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Precio de exportación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Calidad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Valor Agregado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Gestión de la cadena de suministros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no Controlables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Barreras Arancelarias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Barreras no Arancelarias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Competencia (Oferta)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Consumo (Demanda)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Institucionalidad y </a:t>
                      </a:r>
                      <a:r>
                        <a:rPr lang="es-ES" sz="1600" dirty="0" err="1">
                          <a:effectLst/>
                        </a:rPr>
                        <a:t>Asociatividad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para eval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38" y="3579560"/>
            <a:ext cx="6858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866800" y="5127372"/>
            <a:ext cx="70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1-5</a:t>
            </a:r>
            <a:endParaRPr lang="es-ES" dirty="0"/>
          </a:p>
        </p:txBody>
      </p:sp>
      <p:pic>
        <p:nvPicPr>
          <p:cNvPr id="2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Matriz de evaluación del potencial de participación de mercado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15718"/>
              </p:ext>
            </p:extLst>
          </p:nvPr>
        </p:nvGraphicFramePr>
        <p:xfrm>
          <a:off x="1261872" y="1902171"/>
          <a:ext cx="9159240" cy="420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/>
          <p:cNvCxnSpPr/>
          <p:nvPr/>
        </p:nvCxnSpPr>
        <p:spPr>
          <a:xfrm>
            <a:off x="1940053" y="3745038"/>
            <a:ext cx="828587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6082988" y="2056915"/>
            <a:ext cx="0" cy="340438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7095608" y="2361940"/>
            <a:ext cx="211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 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111638" y="4093550"/>
            <a:ext cx="208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 C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059094" y="4083286"/>
            <a:ext cx="2143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 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083940" y="2439312"/>
            <a:ext cx="209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 B</a:t>
            </a:r>
          </a:p>
        </p:txBody>
      </p:sp>
      <p:pic>
        <p:nvPicPr>
          <p:cNvPr id="11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Matriz de evaluación del potencial de participación de mercado Ecuador - Perú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849656"/>
              </p:ext>
            </p:extLst>
          </p:nvPr>
        </p:nvGraphicFramePr>
        <p:xfrm>
          <a:off x="838200" y="2523997"/>
          <a:ext cx="4886372" cy="3195962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922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Factores Controlables (X)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Ecuador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Perú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Volumen de exportación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Precio de exportación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Calidad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Valor Agregado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Gestión de la cadena de suministros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Factores </a:t>
                      </a:r>
                      <a:r>
                        <a:rPr lang="es-ES" sz="1400">
                          <a:effectLst/>
                        </a:rPr>
                        <a:t>no Controlables (Y)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Barreras Arancelarias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Barreras no Arancelarias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Competencia (Oferta)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Consumo (Demanda)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Institucionalidad y </a:t>
                      </a:r>
                      <a:r>
                        <a:rPr lang="es-ES" sz="1400" dirty="0" err="1">
                          <a:effectLst/>
                        </a:rPr>
                        <a:t>Asociatividad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50349310"/>
              </p:ext>
            </p:extLst>
          </p:nvPr>
        </p:nvGraphicFramePr>
        <p:xfrm>
          <a:off x="5773810" y="2523997"/>
          <a:ext cx="5579990" cy="33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CAPÍTULO V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647" y="-221115"/>
            <a:ext cx="9692640" cy="1325562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xmlns="" id="{7E5F1C61-27FA-4CA8-A5A8-E2CF48C9A4DF}"/>
              </a:ext>
            </a:extLst>
          </p:cNvPr>
          <p:cNvSpPr/>
          <p:nvPr/>
        </p:nvSpPr>
        <p:spPr>
          <a:xfrm>
            <a:off x="4025609" y="2284890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xmlns="" id="{EB9D3D41-CEFE-4BA5-AFB5-BF8DE6F8838B}"/>
              </a:ext>
            </a:extLst>
          </p:cNvPr>
          <p:cNvSpPr/>
          <p:nvPr/>
        </p:nvSpPr>
        <p:spPr>
          <a:xfrm>
            <a:off x="4300040" y="2062038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xmlns="" id="{3576432F-A6F7-4650-97E5-92996598BE6B}"/>
              </a:ext>
            </a:extLst>
          </p:cNvPr>
          <p:cNvSpPr/>
          <p:nvPr/>
        </p:nvSpPr>
        <p:spPr>
          <a:xfrm>
            <a:off x="6056059" y="2062038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xmlns="" id="{6C0A4215-01D4-4F51-8CD5-6C79985D9819}"/>
              </a:ext>
            </a:extLst>
          </p:cNvPr>
          <p:cNvSpPr/>
          <p:nvPr/>
        </p:nvSpPr>
        <p:spPr>
          <a:xfrm>
            <a:off x="3615857" y="3436760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xmlns="" id="{F4C9ECB8-03F3-4D22-9015-EDA1D91B2D53}"/>
              </a:ext>
            </a:extLst>
          </p:cNvPr>
          <p:cNvSpPr/>
          <p:nvPr/>
        </p:nvSpPr>
        <p:spPr>
          <a:xfrm>
            <a:off x="6755157" y="3436760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xmlns="" id="{F9504E55-0364-4F9F-9A0D-E3C3919EA6A6}"/>
              </a:ext>
            </a:extLst>
          </p:cNvPr>
          <p:cNvSpPr/>
          <p:nvPr/>
        </p:nvSpPr>
        <p:spPr>
          <a:xfrm>
            <a:off x="6056059" y="4799452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xmlns="" id="{01EC42F2-DAFC-4B16-BE72-009FA45B37B2}"/>
              </a:ext>
            </a:extLst>
          </p:cNvPr>
          <p:cNvSpPr/>
          <p:nvPr/>
        </p:nvSpPr>
        <p:spPr>
          <a:xfrm>
            <a:off x="4300040" y="4799452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1261555" y="1692706"/>
            <a:ext cx="2884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Ecuador posee potencial para desarrollar la industria de carmín de cochinilla.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841202" y="3458171"/>
            <a:ext cx="28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La Unión Europea es el mercado más atractivo para le exportación de carmín de cochinilla.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7168220" y="5396145"/>
            <a:ext cx="28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La institucionalidad y asociatividad son fundamentales para impulsar el desarrollo del sector en el Ecuador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278458" y="5396145"/>
            <a:ext cx="28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Es necesario el apoyo del Gobierno y de instituciones públicas y privadas para capacitar a los productores de carmín de cochinilla.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7183977" y="1672597"/>
            <a:ext cx="288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Durante el año 2017 las exportaciones han tenido un crecimiento del 17% para Perú  y del 97.5% para Ecuador.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20391" y="3436760"/>
            <a:ext cx="2884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Perú es el referente mundial (85% participación de mercado) en la producción y exportación de productos derivados de carmín de cochinilla.</a:t>
            </a:r>
          </a:p>
        </p:txBody>
      </p:sp>
      <p:pic>
        <p:nvPicPr>
          <p:cNvPr id="6148" name="Picture 4" descr="Resultado de imagen para tar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26" y="355381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calidad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76" y="2202940"/>
            <a:ext cx="685469" cy="6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asociac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50" y="4947183"/>
            <a:ext cx="817776" cy="7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benchma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53" y="4858723"/>
            <a:ext cx="836043" cy="8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posicionami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67" y="3566541"/>
            <a:ext cx="986854" cy="7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35" y="2190909"/>
            <a:ext cx="709530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sultado de imagen para conclus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68" y="2929128"/>
            <a:ext cx="2005097" cy="20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n para ES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14" y="376477"/>
            <a:ext cx="9692640" cy="793879"/>
          </a:xfrm>
        </p:spPr>
        <p:txBody>
          <a:bodyPr/>
          <a:lstStyle/>
          <a:p>
            <a:r>
              <a:rPr lang="es-ES" dirty="0"/>
              <a:t>Teorías de soporte</a:t>
            </a:r>
          </a:p>
        </p:txBody>
      </p:sp>
      <p:grpSp>
        <p:nvGrpSpPr>
          <p:cNvPr id="29" name="Group 57"/>
          <p:cNvGrpSpPr/>
          <p:nvPr/>
        </p:nvGrpSpPr>
        <p:grpSpPr>
          <a:xfrm>
            <a:off x="3236549" y="2070736"/>
            <a:ext cx="1275160" cy="2063354"/>
            <a:chOff x="3284538" y="954088"/>
            <a:chExt cx="1700213" cy="2751138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284538" y="1077913"/>
              <a:ext cx="1700213" cy="2627313"/>
            </a:xfrm>
            <a:custGeom>
              <a:avLst/>
              <a:gdLst>
                <a:gd name="T0" fmla="*/ 596 w 1071"/>
                <a:gd name="T1" fmla="*/ 1575 h 1655"/>
                <a:gd name="T2" fmla="*/ 586 w 1071"/>
                <a:gd name="T3" fmla="*/ 1489 h 1655"/>
                <a:gd name="T4" fmla="*/ 582 w 1071"/>
                <a:gd name="T5" fmla="*/ 1403 h 1655"/>
                <a:gd name="T6" fmla="*/ 584 w 1071"/>
                <a:gd name="T7" fmla="*/ 1331 h 1655"/>
                <a:gd name="T8" fmla="*/ 602 w 1071"/>
                <a:gd name="T9" fmla="*/ 1193 h 1655"/>
                <a:gd name="T10" fmla="*/ 636 w 1071"/>
                <a:gd name="T11" fmla="*/ 1061 h 1655"/>
                <a:gd name="T12" fmla="*/ 686 w 1071"/>
                <a:gd name="T13" fmla="*/ 935 h 1655"/>
                <a:gd name="T14" fmla="*/ 750 w 1071"/>
                <a:gd name="T15" fmla="*/ 817 h 1655"/>
                <a:gd name="T16" fmla="*/ 828 w 1071"/>
                <a:gd name="T17" fmla="*/ 709 h 1655"/>
                <a:gd name="T18" fmla="*/ 917 w 1071"/>
                <a:gd name="T19" fmla="*/ 611 h 1655"/>
                <a:gd name="T20" fmla="*/ 1017 w 1071"/>
                <a:gd name="T21" fmla="*/ 524 h 1655"/>
                <a:gd name="T22" fmla="*/ 977 w 1071"/>
                <a:gd name="T23" fmla="*/ 226 h 1655"/>
                <a:gd name="T24" fmla="*/ 754 w 1071"/>
                <a:gd name="T25" fmla="*/ 0 h 1655"/>
                <a:gd name="T26" fmla="*/ 670 w 1071"/>
                <a:gd name="T27" fmla="*/ 60 h 1655"/>
                <a:gd name="T28" fmla="*/ 592 w 1071"/>
                <a:gd name="T29" fmla="*/ 124 h 1655"/>
                <a:gd name="T30" fmla="*/ 516 w 1071"/>
                <a:gd name="T31" fmla="*/ 192 h 1655"/>
                <a:gd name="T32" fmla="*/ 444 w 1071"/>
                <a:gd name="T33" fmla="*/ 264 h 1655"/>
                <a:gd name="T34" fmla="*/ 378 w 1071"/>
                <a:gd name="T35" fmla="*/ 340 h 1655"/>
                <a:gd name="T36" fmla="*/ 316 w 1071"/>
                <a:gd name="T37" fmla="*/ 420 h 1655"/>
                <a:gd name="T38" fmla="*/ 258 w 1071"/>
                <a:gd name="T39" fmla="*/ 506 h 1655"/>
                <a:gd name="T40" fmla="*/ 206 w 1071"/>
                <a:gd name="T41" fmla="*/ 595 h 1655"/>
                <a:gd name="T42" fmla="*/ 160 w 1071"/>
                <a:gd name="T43" fmla="*/ 685 h 1655"/>
                <a:gd name="T44" fmla="*/ 118 w 1071"/>
                <a:gd name="T45" fmla="*/ 781 h 1655"/>
                <a:gd name="T46" fmla="*/ 84 w 1071"/>
                <a:gd name="T47" fmla="*/ 877 h 1655"/>
                <a:gd name="T48" fmla="*/ 54 w 1071"/>
                <a:gd name="T49" fmla="*/ 977 h 1655"/>
                <a:gd name="T50" fmla="*/ 30 w 1071"/>
                <a:gd name="T51" fmla="*/ 1081 h 1655"/>
                <a:gd name="T52" fmla="*/ 14 w 1071"/>
                <a:gd name="T53" fmla="*/ 1185 h 1655"/>
                <a:gd name="T54" fmla="*/ 4 w 1071"/>
                <a:gd name="T55" fmla="*/ 1291 h 1655"/>
                <a:gd name="T56" fmla="*/ 0 w 1071"/>
                <a:gd name="T57" fmla="*/ 1401 h 1655"/>
                <a:gd name="T58" fmla="*/ 2 w 1071"/>
                <a:gd name="T59" fmla="*/ 1465 h 1655"/>
                <a:gd name="T60" fmla="*/ 10 w 1071"/>
                <a:gd name="T61" fmla="*/ 1591 h 1655"/>
                <a:gd name="T62" fmla="*/ 316 w 1071"/>
                <a:gd name="T63" fmla="*/ 1553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1" h="1655">
                  <a:moveTo>
                    <a:pt x="596" y="1575"/>
                  </a:moveTo>
                  <a:lnTo>
                    <a:pt x="596" y="1575"/>
                  </a:lnTo>
                  <a:lnTo>
                    <a:pt x="590" y="1533"/>
                  </a:lnTo>
                  <a:lnTo>
                    <a:pt x="586" y="1489"/>
                  </a:lnTo>
                  <a:lnTo>
                    <a:pt x="582" y="1447"/>
                  </a:lnTo>
                  <a:lnTo>
                    <a:pt x="582" y="1403"/>
                  </a:lnTo>
                  <a:lnTo>
                    <a:pt x="582" y="1403"/>
                  </a:lnTo>
                  <a:lnTo>
                    <a:pt x="584" y="1331"/>
                  </a:lnTo>
                  <a:lnTo>
                    <a:pt x="590" y="1261"/>
                  </a:lnTo>
                  <a:lnTo>
                    <a:pt x="602" y="1193"/>
                  </a:lnTo>
                  <a:lnTo>
                    <a:pt x="616" y="1127"/>
                  </a:lnTo>
                  <a:lnTo>
                    <a:pt x="636" y="1061"/>
                  </a:lnTo>
                  <a:lnTo>
                    <a:pt x="658" y="997"/>
                  </a:lnTo>
                  <a:lnTo>
                    <a:pt x="686" y="935"/>
                  </a:lnTo>
                  <a:lnTo>
                    <a:pt x="716" y="875"/>
                  </a:lnTo>
                  <a:lnTo>
                    <a:pt x="750" y="817"/>
                  </a:lnTo>
                  <a:lnTo>
                    <a:pt x="788" y="763"/>
                  </a:lnTo>
                  <a:lnTo>
                    <a:pt x="828" y="709"/>
                  </a:lnTo>
                  <a:lnTo>
                    <a:pt x="869" y="659"/>
                  </a:lnTo>
                  <a:lnTo>
                    <a:pt x="917" y="611"/>
                  </a:lnTo>
                  <a:lnTo>
                    <a:pt x="965" y="567"/>
                  </a:lnTo>
                  <a:lnTo>
                    <a:pt x="1017" y="524"/>
                  </a:lnTo>
                  <a:lnTo>
                    <a:pt x="1071" y="484"/>
                  </a:lnTo>
                  <a:lnTo>
                    <a:pt x="977" y="226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12" y="30"/>
                  </a:lnTo>
                  <a:lnTo>
                    <a:pt x="670" y="60"/>
                  </a:lnTo>
                  <a:lnTo>
                    <a:pt x="630" y="90"/>
                  </a:lnTo>
                  <a:lnTo>
                    <a:pt x="592" y="124"/>
                  </a:lnTo>
                  <a:lnTo>
                    <a:pt x="552" y="156"/>
                  </a:lnTo>
                  <a:lnTo>
                    <a:pt x="516" y="192"/>
                  </a:lnTo>
                  <a:lnTo>
                    <a:pt x="480" y="226"/>
                  </a:lnTo>
                  <a:lnTo>
                    <a:pt x="444" y="264"/>
                  </a:lnTo>
                  <a:lnTo>
                    <a:pt x="410" y="302"/>
                  </a:lnTo>
                  <a:lnTo>
                    <a:pt x="378" y="340"/>
                  </a:lnTo>
                  <a:lnTo>
                    <a:pt x="346" y="380"/>
                  </a:lnTo>
                  <a:lnTo>
                    <a:pt x="316" y="420"/>
                  </a:lnTo>
                  <a:lnTo>
                    <a:pt x="286" y="462"/>
                  </a:lnTo>
                  <a:lnTo>
                    <a:pt x="258" y="506"/>
                  </a:lnTo>
                  <a:lnTo>
                    <a:pt x="232" y="549"/>
                  </a:lnTo>
                  <a:lnTo>
                    <a:pt x="206" y="595"/>
                  </a:lnTo>
                  <a:lnTo>
                    <a:pt x="182" y="639"/>
                  </a:lnTo>
                  <a:lnTo>
                    <a:pt x="160" y="685"/>
                  </a:lnTo>
                  <a:lnTo>
                    <a:pt x="138" y="733"/>
                  </a:lnTo>
                  <a:lnTo>
                    <a:pt x="118" y="781"/>
                  </a:lnTo>
                  <a:lnTo>
                    <a:pt x="100" y="829"/>
                  </a:lnTo>
                  <a:lnTo>
                    <a:pt x="84" y="877"/>
                  </a:lnTo>
                  <a:lnTo>
                    <a:pt x="68" y="927"/>
                  </a:lnTo>
                  <a:lnTo>
                    <a:pt x="54" y="977"/>
                  </a:lnTo>
                  <a:lnTo>
                    <a:pt x="42" y="1029"/>
                  </a:lnTo>
                  <a:lnTo>
                    <a:pt x="30" y="1081"/>
                  </a:lnTo>
                  <a:lnTo>
                    <a:pt x="22" y="1133"/>
                  </a:lnTo>
                  <a:lnTo>
                    <a:pt x="14" y="1185"/>
                  </a:lnTo>
                  <a:lnTo>
                    <a:pt x="8" y="1239"/>
                  </a:lnTo>
                  <a:lnTo>
                    <a:pt x="4" y="1291"/>
                  </a:lnTo>
                  <a:lnTo>
                    <a:pt x="0" y="1347"/>
                  </a:lnTo>
                  <a:lnTo>
                    <a:pt x="0" y="1401"/>
                  </a:lnTo>
                  <a:lnTo>
                    <a:pt x="0" y="1401"/>
                  </a:lnTo>
                  <a:lnTo>
                    <a:pt x="2" y="1465"/>
                  </a:lnTo>
                  <a:lnTo>
                    <a:pt x="4" y="1529"/>
                  </a:lnTo>
                  <a:lnTo>
                    <a:pt x="10" y="1591"/>
                  </a:lnTo>
                  <a:lnTo>
                    <a:pt x="20" y="1655"/>
                  </a:lnTo>
                  <a:lnTo>
                    <a:pt x="316" y="1553"/>
                  </a:lnTo>
                  <a:lnTo>
                    <a:pt x="596" y="1575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462338" y="9540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6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2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4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595688" y="10874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6 w 454"/>
                <a:gd name="T27" fmla="*/ 406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0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300" b="1" dirty="0"/>
            </a:p>
          </p:txBody>
        </p:sp>
      </p:grpSp>
      <p:grpSp>
        <p:nvGrpSpPr>
          <p:cNvPr id="33" name="Group 61"/>
          <p:cNvGrpSpPr/>
          <p:nvPr/>
        </p:nvGrpSpPr>
        <p:grpSpPr>
          <a:xfrm>
            <a:off x="3098437" y="4176952"/>
            <a:ext cx="1829991" cy="1606154"/>
            <a:chOff x="3100388" y="3762376"/>
            <a:chExt cx="2439988" cy="2141538"/>
          </a:xfrm>
          <a:solidFill>
            <a:srgbClr val="92D050"/>
          </a:solidFill>
        </p:grpSpPr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357563" y="3762376"/>
              <a:ext cx="2182813" cy="2141538"/>
            </a:xfrm>
            <a:custGeom>
              <a:avLst/>
              <a:gdLst>
                <a:gd name="T0" fmla="*/ 1375 w 1375"/>
                <a:gd name="T1" fmla="*/ 783 h 1349"/>
                <a:gd name="T2" fmla="*/ 1375 w 1375"/>
                <a:gd name="T3" fmla="*/ 783 h 1349"/>
                <a:gd name="T4" fmla="*/ 1339 w 1375"/>
                <a:gd name="T5" fmla="*/ 775 h 1349"/>
                <a:gd name="T6" fmla="*/ 1303 w 1375"/>
                <a:gd name="T7" fmla="*/ 763 h 1349"/>
                <a:gd name="T8" fmla="*/ 1269 w 1375"/>
                <a:gd name="T9" fmla="*/ 753 h 1349"/>
                <a:gd name="T10" fmla="*/ 1235 w 1375"/>
                <a:gd name="T11" fmla="*/ 739 h 1349"/>
                <a:gd name="T12" fmla="*/ 1169 w 1375"/>
                <a:gd name="T13" fmla="*/ 710 h 1349"/>
                <a:gd name="T14" fmla="*/ 1105 w 1375"/>
                <a:gd name="T15" fmla="*/ 678 h 1349"/>
                <a:gd name="T16" fmla="*/ 1043 w 1375"/>
                <a:gd name="T17" fmla="*/ 640 h 1349"/>
                <a:gd name="T18" fmla="*/ 985 w 1375"/>
                <a:gd name="T19" fmla="*/ 600 h 1349"/>
                <a:gd name="T20" fmla="*/ 929 w 1375"/>
                <a:gd name="T21" fmla="*/ 556 h 1349"/>
                <a:gd name="T22" fmla="*/ 875 w 1375"/>
                <a:gd name="T23" fmla="*/ 508 h 1349"/>
                <a:gd name="T24" fmla="*/ 825 w 1375"/>
                <a:gd name="T25" fmla="*/ 458 h 1349"/>
                <a:gd name="T26" fmla="*/ 780 w 1375"/>
                <a:gd name="T27" fmla="*/ 404 h 1349"/>
                <a:gd name="T28" fmla="*/ 736 w 1375"/>
                <a:gd name="T29" fmla="*/ 346 h 1349"/>
                <a:gd name="T30" fmla="*/ 698 w 1375"/>
                <a:gd name="T31" fmla="*/ 286 h 1349"/>
                <a:gd name="T32" fmla="*/ 662 w 1375"/>
                <a:gd name="T33" fmla="*/ 224 h 1349"/>
                <a:gd name="T34" fmla="*/ 630 w 1375"/>
                <a:gd name="T35" fmla="*/ 160 h 1349"/>
                <a:gd name="T36" fmla="*/ 616 w 1375"/>
                <a:gd name="T37" fmla="*/ 126 h 1349"/>
                <a:gd name="T38" fmla="*/ 604 w 1375"/>
                <a:gd name="T39" fmla="*/ 92 h 1349"/>
                <a:gd name="T40" fmla="*/ 592 w 1375"/>
                <a:gd name="T41" fmla="*/ 58 h 1349"/>
                <a:gd name="T42" fmla="*/ 580 w 1375"/>
                <a:gd name="T43" fmla="*/ 22 h 1349"/>
                <a:gd name="T44" fmla="*/ 286 w 1375"/>
                <a:gd name="T45" fmla="*/ 0 h 1349"/>
                <a:gd name="T46" fmla="*/ 0 w 1375"/>
                <a:gd name="T47" fmla="*/ 104 h 1349"/>
                <a:gd name="T48" fmla="*/ 0 w 1375"/>
                <a:gd name="T49" fmla="*/ 104 h 1349"/>
                <a:gd name="T50" fmla="*/ 16 w 1375"/>
                <a:gd name="T51" fmla="*/ 162 h 1349"/>
                <a:gd name="T52" fmla="*/ 34 w 1375"/>
                <a:gd name="T53" fmla="*/ 220 h 1349"/>
                <a:gd name="T54" fmla="*/ 52 w 1375"/>
                <a:gd name="T55" fmla="*/ 276 h 1349"/>
                <a:gd name="T56" fmla="*/ 74 w 1375"/>
                <a:gd name="T57" fmla="*/ 332 h 1349"/>
                <a:gd name="T58" fmla="*/ 96 w 1375"/>
                <a:gd name="T59" fmla="*/ 386 h 1349"/>
                <a:gd name="T60" fmla="*/ 122 w 1375"/>
                <a:gd name="T61" fmla="*/ 440 h 1349"/>
                <a:gd name="T62" fmla="*/ 148 w 1375"/>
                <a:gd name="T63" fmla="*/ 492 h 1349"/>
                <a:gd name="T64" fmla="*/ 176 w 1375"/>
                <a:gd name="T65" fmla="*/ 544 h 1349"/>
                <a:gd name="T66" fmla="*/ 206 w 1375"/>
                <a:gd name="T67" fmla="*/ 594 h 1349"/>
                <a:gd name="T68" fmla="*/ 238 w 1375"/>
                <a:gd name="T69" fmla="*/ 642 h 1349"/>
                <a:gd name="T70" fmla="*/ 272 w 1375"/>
                <a:gd name="T71" fmla="*/ 690 h 1349"/>
                <a:gd name="T72" fmla="*/ 306 w 1375"/>
                <a:gd name="T73" fmla="*/ 739 h 1349"/>
                <a:gd name="T74" fmla="*/ 342 w 1375"/>
                <a:gd name="T75" fmla="*/ 783 h 1349"/>
                <a:gd name="T76" fmla="*/ 382 w 1375"/>
                <a:gd name="T77" fmla="*/ 827 h 1349"/>
                <a:gd name="T78" fmla="*/ 420 w 1375"/>
                <a:gd name="T79" fmla="*/ 871 h 1349"/>
                <a:gd name="T80" fmla="*/ 462 w 1375"/>
                <a:gd name="T81" fmla="*/ 911 h 1349"/>
                <a:gd name="T82" fmla="*/ 504 w 1375"/>
                <a:gd name="T83" fmla="*/ 951 h 1349"/>
                <a:gd name="T84" fmla="*/ 548 w 1375"/>
                <a:gd name="T85" fmla="*/ 989 h 1349"/>
                <a:gd name="T86" fmla="*/ 594 w 1375"/>
                <a:gd name="T87" fmla="*/ 1027 h 1349"/>
                <a:gd name="T88" fmla="*/ 640 w 1375"/>
                <a:gd name="T89" fmla="*/ 1063 h 1349"/>
                <a:gd name="T90" fmla="*/ 688 w 1375"/>
                <a:gd name="T91" fmla="*/ 1095 h 1349"/>
                <a:gd name="T92" fmla="*/ 736 w 1375"/>
                <a:gd name="T93" fmla="*/ 1127 h 1349"/>
                <a:gd name="T94" fmla="*/ 785 w 1375"/>
                <a:gd name="T95" fmla="*/ 1159 h 1349"/>
                <a:gd name="T96" fmla="*/ 837 w 1375"/>
                <a:gd name="T97" fmla="*/ 1187 h 1349"/>
                <a:gd name="T98" fmla="*/ 889 w 1375"/>
                <a:gd name="T99" fmla="*/ 1213 h 1349"/>
                <a:gd name="T100" fmla="*/ 943 w 1375"/>
                <a:gd name="T101" fmla="*/ 1239 h 1349"/>
                <a:gd name="T102" fmla="*/ 997 w 1375"/>
                <a:gd name="T103" fmla="*/ 1263 h 1349"/>
                <a:gd name="T104" fmla="*/ 1051 w 1375"/>
                <a:gd name="T105" fmla="*/ 1283 h 1349"/>
                <a:gd name="T106" fmla="*/ 1107 w 1375"/>
                <a:gd name="T107" fmla="*/ 1303 h 1349"/>
                <a:gd name="T108" fmla="*/ 1165 w 1375"/>
                <a:gd name="T109" fmla="*/ 1321 h 1349"/>
                <a:gd name="T110" fmla="*/ 1223 w 1375"/>
                <a:gd name="T111" fmla="*/ 1337 h 1349"/>
                <a:gd name="T112" fmla="*/ 1281 w 1375"/>
                <a:gd name="T113" fmla="*/ 1349 h 1349"/>
                <a:gd name="T114" fmla="*/ 1269 w 1375"/>
                <a:gd name="T115" fmla="*/ 1057 h 1349"/>
                <a:gd name="T116" fmla="*/ 1375 w 1375"/>
                <a:gd name="T117" fmla="*/ 783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5" h="1349">
                  <a:moveTo>
                    <a:pt x="1375" y="783"/>
                  </a:moveTo>
                  <a:lnTo>
                    <a:pt x="1375" y="783"/>
                  </a:lnTo>
                  <a:lnTo>
                    <a:pt x="1339" y="775"/>
                  </a:lnTo>
                  <a:lnTo>
                    <a:pt x="1303" y="763"/>
                  </a:lnTo>
                  <a:lnTo>
                    <a:pt x="1269" y="753"/>
                  </a:lnTo>
                  <a:lnTo>
                    <a:pt x="1235" y="739"/>
                  </a:lnTo>
                  <a:lnTo>
                    <a:pt x="1169" y="710"/>
                  </a:lnTo>
                  <a:lnTo>
                    <a:pt x="1105" y="678"/>
                  </a:lnTo>
                  <a:lnTo>
                    <a:pt x="1043" y="640"/>
                  </a:lnTo>
                  <a:lnTo>
                    <a:pt x="985" y="600"/>
                  </a:lnTo>
                  <a:lnTo>
                    <a:pt x="929" y="556"/>
                  </a:lnTo>
                  <a:lnTo>
                    <a:pt x="875" y="508"/>
                  </a:lnTo>
                  <a:lnTo>
                    <a:pt x="825" y="458"/>
                  </a:lnTo>
                  <a:lnTo>
                    <a:pt x="780" y="404"/>
                  </a:lnTo>
                  <a:lnTo>
                    <a:pt x="736" y="346"/>
                  </a:lnTo>
                  <a:lnTo>
                    <a:pt x="698" y="286"/>
                  </a:lnTo>
                  <a:lnTo>
                    <a:pt x="662" y="224"/>
                  </a:lnTo>
                  <a:lnTo>
                    <a:pt x="630" y="160"/>
                  </a:lnTo>
                  <a:lnTo>
                    <a:pt x="616" y="126"/>
                  </a:lnTo>
                  <a:lnTo>
                    <a:pt x="604" y="92"/>
                  </a:lnTo>
                  <a:lnTo>
                    <a:pt x="592" y="58"/>
                  </a:lnTo>
                  <a:lnTo>
                    <a:pt x="580" y="22"/>
                  </a:lnTo>
                  <a:lnTo>
                    <a:pt x="286" y="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6" y="162"/>
                  </a:lnTo>
                  <a:lnTo>
                    <a:pt x="34" y="220"/>
                  </a:lnTo>
                  <a:lnTo>
                    <a:pt x="52" y="276"/>
                  </a:lnTo>
                  <a:lnTo>
                    <a:pt x="74" y="332"/>
                  </a:lnTo>
                  <a:lnTo>
                    <a:pt x="96" y="386"/>
                  </a:lnTo>
                  <a:lnTo>
                    <a:pt x="122" y="440"/>
                  </a:lnTo>
                  <a:lnTo>
                    <a:pt x="148" y="492"/>
                  </a:lnTo>
                  <a:lnTo>
                    <a:pt x="176" y="544"/>
                  </a:lnTo>
                  <a:lnTo>
                    <a:pt x="206" y="594"/>
                  </a:lnTo>
                  <a:lnTo>
                    <a:pt x="238" y="642"/>
                  </a:lnTo>
                  <a:lnTo>
                    <a:pt x="272" y="690"/>
                  </a:lnTo>
                  <a:lnTo>
                    <a:pt x="306" y="739"/>
                  </a:lnTo>
                  <a:lnTo>
                    <a:pt x="342" y="783"/>
                  </a:lnTo>
                  <a:lnTo>
                    <a:pt x="382" y="827"/>
                  </a:lnTo>
                  <a:lnTo>
                    <a:pt x="420" y="871"/>
                  </a:lnTo>
                  <a:lnTo>
                    <a:pt x="462" y="911"/>
                  </a:lnTo>
                  <a:lnTo>
                    <a:pt x="504" y="951"/>
                  </a:lnTo>
                  <a:lnTo>
                    <a:pt x="548" y="989"/>
                  </a:lnTo>
                  <a:lnTo>
                    <a:pt x="594" y="1027"/>
                  </a:lnTo>
                  <a:lnTo>
                    <a:pt x="640" y="1063"/>
                  </a:lnTo>
                  <a:lnTo>
                    <a:pt x="688" y="1095"/>
                  </a:lnTo>
                  <a:lnTo>
                    <a:pt x="736" y="1127"/>
                  </a:lnTo>
                  <a:lnTo>
                    <a:pt x="785" y="1159"/>
                  </a:lnTo>
                  <a:lnTo>
                    <a:pt x="837" y="1187"/>
                  </a:lnTo>
                  <a:lnTo>
                    <a:pt x="889" y="1213"/>
                  </a:lnTo>
                  <a:lnTo>
                    <a:pt x="943" y="1239"/>
                  </a:lnTo>
                  <a:lnTo>
                    <a:pt x="997" y="1263"/>
                  </a:lnTo>
                  <a:lnTo>
                    <a:pt x="1051" y="1283"/>
                  </a:lnTo>
                  <a:lnTo>
                    <a:pt x="1107" y="1303"/>
                  </a:lnTo>
                  <a:lnTo>
                    <a:pt x="1165" y="1321"/>
                  </a:lnTo>
                  <a:lnTo>
                    <a:pt x="1223" y="1337"/>
                  </a:lnTo>
                  <a:lnTo>
                    <a:pt x="1281" y="1349"/>
                  </a:lnTo>
                  <a:lnTo>
                    <a:pt x="1269" y="1057"/>
                  </a:lnTo>
                  <a:lnTo>
                    <a:pt x="1375" y="783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3100388" y="4035426"/>
              <a:ext cx="990600" cy="992188"/>
            </a:xfrm>
            <a:custGeom>
              <a:avLst/>
              <a:gdLst>
                <a:gd name="T0" fmla="*/ 306 w 624"/>
                <a:gd name="T1" fmla="*/ 0 h 625"/>
                <a:gd name="T2" fmla="*/ 242 w 624"/>
                <a:gd name="T3" fmla="*/ 8 h 625"/>
                <a:gd name="T4" fmla="*/ 184 w 624"/>
                <a:gd name="T5" fmla="*/ 28 h 625"/>
                <a:gd name="T6" fmla="*/ 132 w 624"/>
                <a:gd name="T7" fmla="*/ 58 h 625"/>
                <a:gd name="T8" fmla="*/ 88 w 624"/>
                <a:gd name="T9" fmla="*/ 96 h 625"/>
                <a:gd name="T10" fmla="*/ 50 w 624"/>
                <a:gd name="T11" fmla="*/ 144 h 625"/>
                <a:gd name="T12" fmla="*/ 22 w 624"/>
                <a:gd name="T13" fmla="*/ 198 h 625"/>
                <a:gd name="T14" fmla="*/ 6 w 624"/>
                <a:gd name="T15" fmla="*/ 256 h 625"/>
                <a:gd name="T16" fmla="*/ 0 w 624"/>
                <a:gd name="T17" fmla="*/ 320 h 625"/>
                <a:gd name="T18" fmla="*/ 4 w 624"/>
                <a:gd name="T19" fmla="*/ 350 h 625"/>
                <a:gd name="T20" fmla="*/ 16 w 624"/>
                <a:gd name="T21" fmla="*/ 412 h 625"/>
                <a:gd name="T22" fmla="*/ 42 w 624"/>
                <a:gd name="T23" fmla="*/ 466 h 625"/>
                <a:gd name="T24" fmla="*/ 76 w 624"/>
                <a:gd name="T25" fmla="*/ 516 h 625"/>
                <a:gd name="T26" fmla="*/ 120 w 624"/>
                <a:gd name="T27" fmla="*/ 557 h 625"/>
                <a:gd name="T28" fmla="*/ 170 w 624"/>
                <a:gd name="T29" fmla="*/ 589 h 625"/>
                <a:gd name="T30" fmla="*/ 226 w 624"/>
                <a:gd name="T31" fmla="*/ 613 h 625"/>
                <a:gd name="T32" fmla="*/ 288 w 624"/>
                <a:gd name="T33" fmla="*/ 623 h 625"/>
                <a:gd name="T34" fmla="*/ 320 w 624"/>
                <a:gd name="T35" fmla="*/ 625 h 625"/>
                <a:gd name="T36" fmla="*/ 382 w 624"/>
                <a:gd name="T37" fmla="*/ 617 h 625"/>
                <a:gd name="T38" fmla="*/ 440 w 624"/>
                <a:gd name="T39" fmla="*/ 597 h 625"/>
                <a:gd name="T40" fmla="*/ 492 w 624"/>
                <a:gd name="T41" fmla="*/ 567 h 625"/>
                <a:gd name="T42" fmla="*/ 538 w 624"/>
                <a:gd name="T43" fmla="*/ 528 h 625"/>
                <a:gd name="T44" fmla="*/ 574 w 624"/>
                <a:gd name="T45" fmla="*/ 480 h 625"/>
                <a:gd name="T46" fmla="*/ 602 w 624"/>
                <a:gd name="T47" fmla="*/ 426 h 625"/>
                <a:gd name="T48" fmla="*/ 618 w 624"/>
                <a:gd name="T49" fmla="*/ 368 h 625"/>
                <a:gd name="T50" fmla="*/ 624 w 624"/>
                <a:gd name="T51" fmla="*/ 306 h 625"/>
                <a:gd name="T52" fmla="*/ 620 w 624"/>
                <a:gd name="T53" fmla="*/ 274 h 625"/>
                <a:gd name="T54" fmla="*/ 608 w 624"/>
                <a:gd name="T55" fmla="*/ 212 h 625"/>
                <a:gd name="T56" fmla="*/ 582 w 624"/>
                <a:gd name="T57" fmla="*/ 158 h 625"/>
                <a:gd name="T58" fmla="*/ 548 w 624"/>
                <a:gd name="T59" fmla="*/ 108 h 625"/>
                <a:gd name="T60" fmla="*/ 504 w 624"/>
                <a:gd name="T61" fmla="*/ 68 h 625"/>
                <a:gd name="T62" fmla="*/ 454 w 624"/>
                <a:gd name="T63" fmla="*/ 36 h 625"/>
                <a:gd name="T64" fmla="*/ 398 w 624"/>
                <a:gd name="T65" fmla="*/ 12 h 625"/>
                <a:gd name="T66" fmla="*/ 336 w 624"/>
                <a:gd name="T67" fmla="*/ 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4" h="625">
                  <a:moveTo>
                    <a:pt x="306" y="0"/>
                  </a:moveTo>
                  <a:lnTo>
                    <a:pt x="306" y="0"/>
                  </a:lnTo>
                  <a:lnTo>
                    <a:pt x="274" y="4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8" y="42"/>
                  </a:lnTo>
                  <a:lnTo>
                    <a:pt x="132" y="58"/>
                  </a:lnTo>
                  <a:lnTo>
                    <a:pt x="108" y="76"/>
                  </a:lnTo>
                  <a:lnTo>
                    <a:pt x="88" y="96"/>
                  </a:lnTo>
                  <a:lnTo>
                    <a:pt x="68" y="120"/>
                  </a:lnTo>
                  <a:lnTo>
                    <a:pt x="50" y="144"/>
                  </a:lnTo>
                  <a:lnTo>
                    <a:pt x="36" y="170"/>
                  </a:lnTo>
                  <a:lnTo>
                    <a:pt x="22" y="198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4" y="350"/>
                  </a:lnTo>
                  <a:lnTo>
                    <a:pt x="8" y="382"/>
                  </a:lnTo>
                  <a:lnTo>
                    <a:pt x="16" y="412"/>
                  </a:lnTo>
                  <a:lnTo>
                    <a:pt x="28" y="440"/>
                  </a:lnTo>
                  <a:lnTo>
                    <a:pt x="42" y="466"/>
                  </a:lnTo>
                  <a:lnTo>
                    <a:pt x="58" y="492"/>
                  </a:lnTo>
                  <a:lnTo>
                    <a:pt x="76" y="516"/>
                  </a:lnTo>
                  <a:lnTo>
                    <a:pt x="98" y="538"/>
                  </a:lnTo>
                  <a:lnTo>
                    <a:pt x="120" y="557"/>
                  </a:lnTo>
                  <a:lnTo>
                    <a:pt x="144" y="575"/>
                  </a:lnTo>
                  <a:lnTo>
                    <a:pt x="170" y="589"/>
                  </a:lnTo>
                  <a:lnTo>
                    <a:pt x="198" y="603"/>
                  </a:lnTo>
                  <a:lnTo>
                    <a:pt x="226" y="613"/>
                  </a:lnTo>
                  <a:lnTo>
                    <a:pt x="256" y="619"/>
                  </a:lnTo>
                  <a:lnTo>
                    <a:pt x="288" y="623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50" y="621"/>
                  </a:lnTo>
                  <a:lnTo>
                    <a:pt x="382" y="617"/>
                  </a:lnTo>
                  <a:lnTo>
                    <a:pt x="412" y="609"/>
                  </a:lnTo>
                  <a:lnTo>
                    <a:pt x="440" y="597"/>
                  </a:lnTo>
                  <a:lnTo>
                    <a:pt x="466" y="583"/>
                  </a:lnTo>
                  <a:lnTo>
                    <a:pt x="492" y="567"/>
                  </a:lnTo>
                  <a:lnTo>
                    <a:pt x="516" y="548"/>
                  </a:lnTo>
                  <a:lnTo>
                    <a:pt x="538" y="528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90" y="454"/>
                  </a:lnTo>
                  <a:lnTo>
                    <a:pt x="602" y="426"/>
                  </a:lnTo>
                  <a:lnTo>
                    <a:pt x="612" y="398"/>
                  </a:lnTo>
                  <a:lnTo>
                    <a:pt x="618" y="368"/>
                  </a:lnTo>
                  <a:lnTo>
                    <a:pt x="622" y="336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0" y="274"/>
                  </a:lnTo>
                  <a:lnTo>
                    <a:pt x="616" y="242"/>
                  </a:lnTo>
                  <a:lnTo>
                    <a:pt x="608" y="212"/>
                  </a:lnTo>
                  <a:lnTo>
                    <a:pt x="596" y="184"/>
                  </a:lnTo>
                  <a:lnTo>
                    <a:pt x="582" y="158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8" y="88"/>
                  </a:lnTo>
                  <a:lnTo>
                    <a:pt x="504" y="68"/>
                  </a:lnTo>
                  <a:lnTo>
                    <a:pt x="480" y="50"/>
                  </a:lnTo>
                  <a:lnTo>
                    <a:pt x="454" y="36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6"/>
                  </a:lnTo>
                  <a:lnTo>
                    <a:pt x="336" y="2"/>
                  </a:lnTo>
                  <a:lnTo>
                    <a:pt x="306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236913" y="4171951"/>
              <a:ext cx="717550" cy="717550"/>
            </a:xfrm>
            <a:custGeom>
              <a:avLst/>
              <a:gdLst>
                <a:gd name="T0" fmla="*/ 222 w 452"/>
                <a:gd name="T1" fmla="*/ 0 h 452"/>
                <a:gd name="T2" fmla="*/ 176 w 452"/>
                <a:gd name="T3" fmla="*/ 4 h 452"/>
                <a:gd name="T4" fmla="*/ 134 w 452"/>
                <a:gd name="T5" fmla="*/ 20 h 452"/>
                <a:gd name="T6" fmla="*/ 96 w 452"/>
                <a:gd name="T7" fmla="*/ 40 h 452"/>
                <a:gd name="T8" fmla="*/ 62 w 452"/>
                <a:gd name="T9" fmla="*/ 70 h 452"/>
                <a:gd name="T10" fmla="*/ 36 w 452"/>
                <a:gd name="T11" fmla="*/ 104 h 452"/>
                <a:gd name="T12" fmla="*/ 16 w 452"/>
                <a:gd name="T13" fmla="*/ 142 h 452"/>
                <a:gd name="T14" fmla="*/ 2 w 452"/>
                <a:gd name="T15" fmla="*/ 186 h 452"/>
                <a:gd name="T16" fmla="*/ 0 w 452"/>
                <a:gd name="T17" fmla="*/ 232 h 452"/>
                <a:gd name="T18" fmla="*/ 0 w 452"/>
                <a:gd name="T19" fmla="*/ 254 h 452"/>
                <a:gd name="T20" fmla="*/ 10 w 452"/>
                <a:gd name="T21" fmla="*/ 298 h 452"/>
                <a:gd name="T22" fmla="*/ 30 w 452"/>
                <a:gd name="T23" fmla="*/ 338 h 452"/>
                <a:gd name="T24" fmla="*/ 54 w 452"/>
                <a:gd name="T25" fmla="*/ 374 h 452"/>
                <a:gd name="T26" fmla="*/ 86 w 452"/>
                <a:gd name="T27" fmla="*/ 404 h 452"/>
                <a:gd name="T28" fmla="*/ 122 w 452"/>
                <a:gd name="T29" fmla="*/ 428 h 452"/>
                <a:gd name="T30" fmla="*/ 164 w 452"/>
                <a:gd name="T31" fmla="*/ 444 h 452"/>
                <a:gd name="T32" fmla="*/ 208 w 452"/>
                <a:gd name="T33" fmla="*/ 452 h 452"/>
                <a:gd name="T34" fmla="*/ 232 w 452"/>
                <a:gd name="T35" fmla="*/ 452 h 452"/>
                <a:gd name="T36" fmla="*/ 276 w 452"/>
                <a:gd name="T37" fmla="*/ 448 h 452"/>
                <a:gd name="T38" fmla="*/ 320 w 452"/>
                <a:gd name="T39" fmla="*/ 434 h 452"/>
                <a:gd name="T40" fmla="*/ 358 w 452"/>
                <a:gd name="T41" fmla="*/ 412 h 452"/>
                <a:gd name="T42" fmla="*/ 390 w 452"/>
                <a:gd name="T43" fmla="*/ 382 h 452"/>
                <a:gd name="T44" fmla="*/ 418 w 452"/>
                <a:gd name="T45" fmla="*/ 348 h 452"/>
                <a:gd name="T46" fmla="*/ 438 w 452"/>
                <a:gd name="T47" fmla="*/ 310 h 452"/>
                <a:gd name="T48" fmla="*/ 450 w 452"/>
                <a:gd name="T49" fmla="*/ 266 h 452"/>
                <a:gd name="T50" fmla="*/ 452 w 452"/>
                <a:gd name="T51" fmla="*/ 220 h 452"/>
                <a:gd name="T52" fmla="*/ 452 w 452"/>
                <a:gd name="T53" fmla="*/ 198 h 452"/>
                <a:gd name="T54" fmla="*/ 442 w 452"/>
                <a:gd name="T55" fmla="*/ 154 h 452"/>
                <a:gd name="T56" fmla="*/ 424 w 452"/>
                <a:gd name="T57" fmla="*/ 114 h 452"/>
                <a:gd name="T58" fmla="*/ 398 w 452"/>
                <a:gd name="T59" fmla="*/ 78 h 452"/>
                <a:gd name="T60" fmla="*/ 366 w 452"/>
                <a:gd name="T61" fmla="*/ 48 h 452"/>
                <a:gd name="T62" fmla="*/ 330 w 452"/>
                <a:gd name="T63" fmla="*/ 24 h 452"/>
                <a:gd name="T64" fmla="*/ 288 w 452"/>
                <a:gd name="T65" fmla="*/ 8 h 452"/>
                <a:gd name="T66" fmla="*/ 244 w 452"/>
                <a:gd name="T6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452">
                  <a:moveTo>
                    <a:pt x="222" y="0"/>
                  </a:moveTo>
                  <a:lnTo>
                    <a:pt x="222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4" y="10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0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2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54"/>
                  </a:lnTo>
                  <a:lnTo>
                    <a:pt x="4" y="276"/>
                  </a:lnTo>
                  <a:lnTo>
                    <a:pt x="10" y="298"/>
                  </a:lnTo>
                  <a:lnTo>
                    <a:pt x="20" y="320"/>
                  </a:lnTo>
                  <a:lnTo>
                    <a:pt x="30" y="338"/>
                  </a:lnTo>
                  <a:lnTo>
                    <a:pt x="40" y="358"/>
                  </a:lnTo>
                  <a:lnTo>
                    <a:pt x="54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6"/>
                  </a:lnTo>
                  <a:lnTo>
                    <a:pt x="122" y="428"/>
                  </a:lnTo>
                  <a:lnTo>
                    <a:pt x="142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2"/>
                  </a:lnTo>
                  <a:lnTo>
                    <a:pt x="232" y="452"/>
                  </a:lnTo>
                  <a:lnTo>
                    <a:pt x="254" y="452"/>
                  </a:lnTo>
                  <a:lnTo>
                    <a:pt x="276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38" y="424"/>
                  </a:lnTo>
                  <a:lnTo>
                    <a:pt x="358" y="412"/>
                  </a:lnTo>
                  <a:lnTo>
                    <a:pt x="374" y="398"/>
                  </a:lnTo>
                  <a:lnTo>
                    <a:pt x="390" y="382"/>
                  </a:lnTo>
                  <a:lnTo>
                    <a:pt x="404" y="366"/>
                  </a:lnTo>
                  <a:lnTo>
                    <a:pt x="418" y="348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88"/>
                  </a:lnTo>
                  <a:lnTo>
                    <a:pt x="450" y="266"/>
                  </a:lnTo>
                  <a:lnTo>
                    <a:pt x="452" y="244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4"/>
                  </a:lnTo>
                  <a:lnTo>
                    <a:pt x="398" y="78"/>
                  </a:lnTo>
                  <a:lnTo>
                    <a:pt x="382" y="62"/>
                  </a:lnTo>
                  <a:lnTo>
                    <a:pt x="366" y="48"/>
                  </a:lnTo>
                  <a:lnTo>
                    <a:pt x="348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88" y="8"/>
                  </a:lnTo>
                  <a:lnTo>
                    <a:pt x="266" y="2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C" sz="3300" b="1" dirty="0"/>
            </a:p>
          </p:txBody>
        </p:sp>
      </p:grpSp>
      <p:grpSp>
        <p:nvGrpSpPr>
          <p:cNvPr id="37" name="Group 65"/>
          <p:cNvGrpSpPr/>
          <p:nvPr/>
        </p:nvGrpSpPr>
        <p:grpSpPr>
          <a:xfrm>
            <a:off x="4966528" y="4524615"/>
            <a:ext cx="2027635" cy="1629965"/>
            <a:chOff x="5591176" y="4225926"/>
            <a:chExt cx="2703513" cy="2173287"/>
          </a:xfrm>
        </p:grpSpPr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5591176" y="4225926"/>
              <a:ext cx="2703513" cy="1735138"/>
            </a:xfrm>
            <a:custGeom>
              <a:avLst/>
              <a:gdLst>
                <a:gd name="T0" fmla="*/ 1168 w 1703"/>
                <a:gd name="T1" fmla="*/ 0 h 1093"/>
                <a:gd name="T2" fmla="*/ 1130 w 1703"/>
                <a:gd name="T3" fmla="*/ 58 h 1093"/>
                <a:gd name="T4" fmla="*/ 1042 w 1703"/>
                <a:gd name="T5" fmla="*/ 164 h 1093"/>
                <a:gd name="T6" fmla="*/ 944 w 1703"/>
                <a:gd name="T7" fmla="*/ 260 h 1093"/>
                <a:gd name="T8" fmla="*/ 834 w 1703"/>
                <a:gd name="T9" fmla="*/ 342 h 1093"/>
                <a:gd name="T10" fmla="*/ 712 w 1703"/>
                <a:gd name="T11" fmla="*/ 412 h 1093"/>
                <a:gd name="T12" fmla="*/ 584 w 1703"/>
                <a:gd name="T13" fmla="*/ 465 h 1093"/>
                <a:gd name="T14" fmla="*/ 446 w 1703"/>
                <a:gd name="T15" fmla="*/ 501 h 1093"/>
                <a:gd name="T16" fmla="*/ 304 w 1703"/>
                <a:gd name="T17" fmla="*/ 521 h 1093"/>
                <a:gd name="T18" fmla="*/ 230 w 1703"/>
                <a:gd name="T19" fmla="*/ 523 h 1093"/>
                <a:gd name="T20" fmla="*/ 166 w 1703"/>
                <a:gd name="T21" fmla="*/ 521 h 1093"/>
                <a:gd name="T22" fmla="*/ 0 w 1703"/>
                <a:gd name="T23" fmla="*/ 787 h 1093"/>
                <a:gd name="T24" fmla="*/ 18 w 1703"/>
                <a:gd name="T25" fmla="*/ 1081 h 1093"/>
                <a:gd name="T26" fmla="*/ 118 w 1703"/>
                <a:gd name="T27" fmla="*/ 1091 h 1093"/>
                <a:gd name="T28" fmla="*/ 220 w 1703"/>
                <a:gd name="T29" fmla="*/ 1093 h 1093"/>
                <a:gd name="T30" fmla="*/ 280 w 1703"/>
                <a:gd name="T31" fmla="*/ 1093 h 1093"/>
                <a:gd name="T32" fmla="*/ 400 w 1703"/>
                <a:gd name="T33" fmla="*/ 1083 h 1093"/>
                <a:gd name="T34" fmla="*/ 516 w 1703"/>
                <a:gd name="T35" fmla="*/ 1067 h 1093"/>
                <a:gd name="T36" fmla="*/ 628 w 1703"/>
                <a:gd name="T37" fmla="*/ 1043 h 1093"/>
                <a:gd name="T38" fmla="*/ 740 w 1703"/>
                <a:gd name="T39" fmla="*/ 1011 h 1093"/>
                <a:gd name="T40" fmla="*/ 846 w 1703"/>
                <a:gd name="T41" fmla="*/ 973 h 1093"/>
                <a:gd name="T42" fmla="*/ 950 w 1703"/>
                <a:gd name="T43" fmla="*/ 927 h 1093"/>
                <a:gd name="T44" fmla="*/ 1050 w 1703"/>
                <a:gd name="T45" fmla="*/ 873 h 1093"/>
                <a:gd name="T46" fmla="*/ 1146 w 1703"/>
                <a:gd name="T47" fmla="*/ 815 h 1093"/>
                <a:gd name="T48" fmla="*/ 1236 w 1703"/>
                <a:gd name="T49" fmla="*/ 749 h 1093"/>
                <a:gd name="T50" fmla="*/ 1323 w 1703"/>
                <a:gd name="T51" fmla="*/ 679 h 1093"/>
                <a:gd name="T52" fmla="*/ 1405 w 1703"/>
                <a:gd name="T53" fmla="*/ 603 h 1093"/>
                <a:gd name="T54" fmla="*/ 1481 w 1703"/>
                <a:gd name="T55" fmla="*/ 521 h 1093"/>
                <a:gd name="T56" fmla="*/ 1551 w 1703"/>
                <a:gd name="T57" fmla="*/ 435 h 1093"/>
                <a:gd name="T58" fmla="*/ 1617 w 1703"/>
                <a:gd name="T59" fmla="*/ 342 h 1093"/>
                <a:gd name="T60" fmla="*/ 1675 w 1703"/>
                <a:gd name="T61" fmla="*/ 246 h 1093"/>
                <a:gd name="T62" fmla="*/ 1427 w 1703"/>
                <a:gd name="T63" fmla="*/ 158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3" h="1093">
                  <a:moveTo>
                    <a:pt x="1427" y="158"/>
                  </a:moveTo>
                  <a:lnTo>
                    <a:pt x="1168" y="0"/>
                  </a:lnTo>
                  <a:lnTo>
                    <a:pt x="1168" y="0"/>
                  </a:lnTo>
                  <a:lnTo>
                    <a:pt x="1130" y="58"/>
                  </a:lnTo>
                  <a:lnTo>
                    <a:pt x="1088" y="112"/>
                  </a:lnTo>
                  <a:lnTo>
                    <a:pt x="1042" y="164"/>
                  </a:lnTo>
                  <a:lnTo>
                    <a:pt x="994" y="214"/>
                  </a:lnTo>
                  <a:lnTo>
                    <a:pt x="944" y="260"/>
                  </a:lnTo>
                  <a:lnTo>
                    <a:pt x="890" y="304"/>
                  </a:lnTo>
                  <a:lnTo>
                    <a:pt x="834" y="342"/>
                  </a:lnTo>
                  <a:lnTo>
                    <a:pt x="774" y="378"/>
                  </a:lnTo>
                  <a:lnTo>
                    <a:pt x="712" y="412"/>
                  </a:lnTo>
                  <a:lnTo>
                    <a:pt x="650" y="441"/>
                  </a:lnTo>
                  <a:lnTo>
                    <a:pt x="584" y="465"/>
                  </a:lnTo>
                  <a:lnTo>
                    <a:pt x="516" y="485"/>
                  </a:lnTo>
                  <a:lnTo>
                    <a:pt x="446" y="501"/>
                  </a:lnTo>
                  <a:lnTo>
                    <a:pt x="376" y="513"/>
                  </a:lnTo>
                  <a:lnTo>
                    <a:pt x="304" y="521"/>
                  </a:lnTo>
                  <a:lnTo>
                    <a:pt x="268" y="523"/>
                  </a:lnTo>
                  <a:lnTo>
                    <a:pt x="230" y="523"/>
                  </a:lnTo>
                  <a:lnTo>
                    <a:pt x="230" y="523"/>
                  </a:lnTo>
                  <a:lnTo>
                    <a:pt x="166" y="521"/>
                  </a:lnTo>
                  <a:lnTo>
                    <a:pt x="104" y="515"/>
                  </a:lnTo>
                  <a:lnTo>
                    <a:pt x="0" y="787"/>
                  </a:lnTo>
                  <a:lnTo>
                    <a:pt x="18" y="1081"/>
                  </a:lnTo>
                  <a:lnTo>
                    <a:pt x="18" y="1081"/>
                  </a:lnTo>
                  <a:lnTo>
                    <a:pt x="68" y="1087"/>
                  </a:lnTo>
                  <a:lnTo>
                    <a:pt x="118" y="1091"/>
                  </a:lnTo>
                  <a:lnTo>
                    <a:pt x="170" y="1093"/>
                  </a:lnTo>
                  <a:lnTo>
                    <a:pt x="220" y="1093"/>
                  </a:lnTo>
                  <a:lnTo>
                    <a:pt x="220" y="1093"/>
                  </a:lnTo>
                  <a:lnTo>
                    <a:pt x="280" y="1093"/>
                  </a:lnTo>
                  <a:lnTo>
                    <a:pt x="340" y="1089"/>
                  </a:lnTo>
                  <a:lnTo>
                    <a:pt x="400" y="1083"/>
                  </a:lnTo>
                  <a:lnTo>
                    <a:pt x="458" y="1077"/>
                  </a:lnTo>
                  <a:lnTo>
                    <a:pt x="516" y="1067"/>
                  </a:lnTo>
                  <a:lnTo>
                    <a:pt x="572" y="1057"/>
                  </a:lnTo>
                  <a:lnTo>
                    <a:pt x="628" y="1043"/>
                  </a:lnTo>
                  <a:lnTo>
                    <a:pt x="684" y="1029"/>
                  </a:lnTo>
                  <a:lnTo>
                    <a:pt x="740" y="1011"/>
                  </a:lnTo>
                  <a:lnTo>
                    <a:pt x="794" y="993"/>
                  </a:lnTo>
                  <a:lnTo>
                    <a:pt x="846" y="973"/>
                  </a:lnTo>
                  <a:lnTo>
                    <a:pt x="898" y="951"/>
                  </a:lnTo>
                  <a:lnTo>
                    <a:pt x="950" y="927"/>
                  </a:lnTo>
                  <a:lnTo>
                    <a:pt x="1000" y="901"/>
                  </a:lnTo>
                  <a:lnTo>
                    <a:pt x="1050" y="873"/>
                  </a:lnTo>
                  <a:lnTo>
                    <a:pt x="1098" y="845"/>
                  </a:lnTo>
                  <a:lnTo>
                    <a:pt x="1146" y="815"/>
                  </a:lnTo>
                  <a:lnTo>
                    <a:pt x="1192" y="783"/>
                  </a:lnTo>
                  <a:lnTo>
                    <a:pt x="1236" y="749"/>
                  </a:lnTo>
                  <a:lnTo>
                    <a:pt x="1279" y="715"/>
                  </a:lnTo>
                  <a:lnTo>
                    <a:pt x="1323" y="679"/>
                  </a:lnTo>
                  <a:lnTo>
                    <a:pt x="1365" y="641"/>
                  </a:lnTo>
                  <a:lnTo>
                    <a:pt x="1405" y="603"/>
                  </a:lnTo>
                  <a:lnTo>
                    <a:pt x="1443" y="563"/>
                  </a:lnTo>
                  <a:lnTo>
                    <a:pt x="1481" y="521"/>
                  </a:lnTo>
                  <a:lnTo>
                    <a:pt x="1517" y="477"/>
                  </a:lnTo>
                  <a:lnTo>
                    <a:pt x="1551" y="435"/>
                  </a:lnTo>
                  <a:lnTo>
                    <a:pt x="1585" y="388"/>
                  </a:lnTo>
                  <a:lnTo>
                    <a:pt x="1617" y="342"/>
                  </a:lnTo>
                  <a:lnTo>
                    <a:pt x="1647" y="294"/>
                  </a:lnTo>
                  <a:lnTo>
                    <a:pt x="1675" y="246"/>
                  </a:lnTo>
                  <a:lnTo>
                    <a:pt x="1703" y="196"/>
                  </a:lnTo>
                  <a:lnTo>
                    <a:pt x="1427" y="158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5778501" y="5411788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6 h 622"/>
                <a:gd name="T6" fmla="*/ 132 w 622"/>
                <a:gd name="T7" fmla="*/ 56 h 622"/>
                <a:gd name="T8" fmla="*/ 86 w 622"/>
                <a:gd name="T9" fmla="*/ 96 h 622"/>
                <a:gd name="T10" fmla="*/ 48 w 622"/>
                <a:gd name="T11" fmla="*/ 142 h 622"/>
                <a:gd name="T12" fmla="*/ 22 w 622"/>
                <a:gd name="T13" fmla="*/ 196 h 622"/>
                <a:gd name="T14" fmla="*/ 4 w 622"/>
                <a:gd name="T15" fmla="*/ 254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0 w 622"/>
                <a:gd name="T23" fmla="*/ 464 h 622"/>
                <a:gd name="T24" fmla="*/ 76 w 622"/>
                <a:gd name="T25" fmla="*/ 514 h 622"/>
                <a:gd name="T26" fmla="*/ 118 w 622"/>
                <a:gd name="T27" fmla="*/ 556 h 622"/>
                <a:gd name="T28" fmla="*/ 168 w 622"/>
                <a:gd name="T29" fmla="*/ 588 h 622"/>
                <a:gd name="T30" fmla="*/ 224 w 622"/>
                <a:gd name="T31" fmla="*/ 610 h 622"/>
                <a:gd name="T32" fmla="*/ 286 w 622"/>
                <a:gd name="T33" fmla="*/ 620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4 h 622"/>
                <a:gd name="T40" fmla="*/ 490 w 622"/>
                <a:gd name="T41" fmla="*/ 564 h 622"/>
                <a:gd name="T42" fmla="*/ 536 w 622"/>
                <a:gd name="T43" fmla="*/ 526 h 622"/>
                <a:gd name="T44" fmla="*/ 572 w 622"/>
                <a:gd name="T45" fmla="*/ 478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6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6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6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4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48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4"/>
                  </a:lnTo>
                  <a:lnTo>
                    <a:pt x="4" y="254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6" y="438"/>
                  </a:lnTo>
                  <a:lnTo>
                    <a:pt x="40" y="464"/>
                  </a:lnTo>
                  <a:lnTo>
                    <a:pt x="56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2"/>
                  </a:lnTo>
                  <a:lnTo>
                    <a:pt x="168" y="588"/>
                  </a:lnTo>
                  <a:lnTo>
                    <a:pt x="196" y="600"/>
                  </a:lnTo>
                  <a:lnTo>
                    <a:pt x="224" y="610"/>
                  </a:lnTo>
                  <a:lnTo>
                    <a:pt x="254" y="616"/>
                  </a:lnTo>
                  <a:lnTo>
                    <a:pt x="286" y="620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4"/>
                  </a:lnTo>
                  <a:lnTo>
                    <a:pt x="466" y="580"/>
                  </a:lnTo>
                  <a:lnTo>
                    <a:pt x="490" y="564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78"/>
                  </a:lnTo>
                  <a:lnTo>
                    <a:pt x="588" y="452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0"/>
                  </a:lnTo>
                  <a:lnTo>
                    <a:pt x="606" y="212"/>
                  </a:lnTo>
                  <a:lnTo>
                    <a:pt x="594" y="182"/>
                  </a:lnTo>
                  <a:lnTo>
                    <a:pt x="582" y="156"/>
                  </a:lnTo>
                  <a:lnTo>
                    <a:pt x="564" y="130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48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911851" y="5545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4 h 454"/>
                <a:gd name="T12" fmla="*/ 16 w 454"/>
                <a:gd name="T13" fmla="*/ 142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4 h 454"/>
                <a:gd name="T20" fmla="*/ 12 w 454"/>
                <a:gd name="T21" fmla="*/ 298 h 454"/>
                <a:gd name="T22" fmla="*/ 30 w 454"/>
                <a:gd name="T23" fmla="*/ 340 h 454"/>
                <a:gd name="T24" fmla="*/ 56 w 454"/>
                <a:gd name="T25" fmla="*/ 374 h 454"/>
                <a:gd name="T26" fmla="*/ 86 w 454"/>
                <a:gd name="T27" fmla="*/ 404 h 454"/>
                <a:gd name="T28" fmla="*/ 124 w 454"/>
                <a:gd name="T29" fmla="*/ 428 h 454"/>
                <a:gd name="T30" fmla="*/ 164 w 454"/>
                <a:gd name="T31" fmla="*/ 444 h 454"/>
                <a:gd name="T32" fmla="*/ 208 w 454"/>
                <a:gd name="T33" fmla="*/ 452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398 w 454"/>
                <a:gd name="T59" fmla="*/ 78 h 454"/>
                <a:gd name="T60" fmla="*/ 368 w 454"/>
                <a:gd name="T61" fmla="*/ 48 h 454"/>
                <a:gd name="T62" fmla="*/ 330 w 454"/>
                <a:gd name="T63" fmla="*/ 24 h 454"/>
                <a:gd name="T64" fmla="*/ 290 w 454"/>
                <a:gd name="T65" fmla="*/ 8 h 454"/>
                <a:gd name="T66" fmla="*/ 244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4"/>
                  </a:lnTo>
                  <a:lnTo>
                    <a:pt x="62" y="70"/>
                  </a:lnTo>
                  <a:lnTo>
                    <a:pt x="48" y="86"/>
                  </a:lnTo>
                  <a:lnTo>
                    <a:pt x="36" y="104"/>
                  </a:lnTo>
                  <a:lnTo>
                    <a:pt x="24" y="122"/>
                  </a:lnTo>
                  <a:lnTo>
                    <a:pt x="16" y="142"/>
                  </a:lnTo>
                  <a:lnTo>
                    <a:pt x="8" y="164"/>
                  </a:lnTo>
                  <a:lnTo>
                    <a:pt x="4" y="186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4"/>
                  </a:lnTo>
                  <a:lnTo>
                    <a:pt x="6" y="278"/>
                  </a:lnTo>
                  <a:lnTo>
                    <a:pt x="12" y="298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4"/>
                  </a:lnTo>
                  <a:lnTo>
                    <a:pt x="70" y="390"/>
                  </a:lnTo>
                  <a:lnTo>
                    <a:pt x="86" y="404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4"/>
                  </a:lnTo>
                  <a:lnTo>
                    <a:pt x="186" y="450"/>
                  </a:lnTo>
                  <a:lnTo>
                    <a:pt x="208" y="452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0" y="384"/>
                  </a:lnTo>
                  <a:lnTo>
                    <a:pt x="406" y="366"/>
                  </a:lnTo>
                  <a:lnTo>
                    <a:pt x="418" y="350"/>
                  </a:lnTo>
                  <a:lnTo>
                    <a:pt x="428" y="330"/>
                  </a:lnTo>
                  <a:lnTo>
                    <a:pt x="438" y="310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4" y="244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78"/>
                  </a:lnTo>
                  <a:lnTo>
                    <a:pt x="384" y="62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0" y="24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4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C" sz="3300" b="1" dirty="0"/>
            </a:p>
          </p:txBody>
        </p:sp>
      </p:grpSp>
      <p:grpSp>
        <p:nvGrpSpPr>
          <p:cNvPr id="41" name="Group 69"/>
          <p:cNvGrpSpPr/>
          <p:nvPr/>
        </p:nvGrpSpPr>
        <p:grpSpPr>
          <a:xfrm>
            <a:off x="6273834" y="2439830"/>
            <a:ext cx="1318022" cy="2158604"/>
            <a:chOff x="7334251" y="1446213"/>
            <a:chExt cx="1757362" cy="2878138"/>
          </a:xfrm>
        </p:grpSpPr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7334251" y="1446213"/>
              <a:ext cx="1265238" cy="2878138"/>
            </a:xfrm>
            <a:custGeom>
              <a:avLst/>
              <a:gdLst>
                <a:gd name="T0" fmla="*/ 669 w 797"/>
                <a:gd name="T1" fmla="*/ 1813 h 1813"/>
                <a:gd name="T2" fmla="*/ 669 w 797"/>
                <a:gd name="T3" fmla="*/ 1813 h 1813"/>
                <a:gd name="T4" fmla="*/ 697 w 797"/>
                <a:gd name="T5" fmla="*/ 1737 h 1813"/>
                <a:gd name="T6" fmla="*/ 723 w 797"/>
                <a:gd name="T7" fmla="*/ 1661 h 1813"/>
                <a:gd name="T8" fmla="*/ 745 w 797"/>
                <a:gd name="T9" fmla="*/ 1581 h 1813"/>
                <a:gd name="T10" fmla="*/ 763 w 797"/>
                <a:gd name="T11" fmla="*/ 1501 h 1813"/>
                <a:gd name="T12" fmla="*/ 777 w 797"/>
                <a:gd name="T13" fmla="*/ 1421 h 1813"/>
                <a:gd name="T14" fmla="*/ 787 w 797"/>
                <a:gd name="T15" fmla="*/ 1337 h 1813"/>
                <a:gd name="T16" fmla="*/ 795 w 797"/>
                <a:gd name="T17" fmla="*/ 1253 h 1813"/>
                <a:gd name="T18" fmla="*/ 797 w 797"/>
                <a:gd name="T19" fmla="*/ 1169 h 1813"/>
                <a:gd name="T20" fmla="*/ 797 w 797"/>
                <a:gd name="T21" fmla="*/ 1169 h 1813"/>
                <a:gd name="T22" fmla="*/ 795 w 797"/>
                <a:gd name="T23" fmla="*/ 1085 h 1813"/>
                <a:gd name="T24" fmla="*/ 789 w 797"/>
                <a:gd name="T25" fmla="*/ 1001 h 1813"/>
                <a:gd name="T26" fmla="*/ 777 w 797"/>
                <a:gd name="T27" fmla="*/ 919 h 1813"/>
                <a:gd name="T28" fmla="*/ 763 w 797"/>
                <a:gd name="T29" fmla="*/ 837 h 1813"/>
                <a:gd name="T30" fmla="*/ 745 w 797"/>
                <a:gd name="T31" fmla="*/ 757 h 1813"/>
                <a:gd name="T32" fmla="*/ 723 w 797"/>
                <a:gd name="T33" fmla="*/ 679 h 1813"/>
                <a:gd name="T34" fmla="*/ 699 w 797"/>
                <a:gd name="T35" fmla="*/ 603 h 1813"/>
                <a:gd name="T36" fmla="*/ 669 w 797"/>
                <a:gd name="T37" fmla="*/ 529 h 1813"/>
                <a:gd name="T38" fmla="*/ 637 w 797"/>
                <a:gd name="T39" fmla="*/ 455 h 1813"/>
                <a:gd name="T40" fmla="*/ 601 w 797"/>
                <a:gd name="T41" fmla="*/ 383 h 1813"/>
                <a:gd name="T42" fmla="*/ 563 w 797"/>
                <a:gd name="T43" fmla="*/ 315 h 1813"/>
                <a:gd name="T44" fmla="*/ 521 w 797"/>
                <a:gd name="T45" fmla="*/ 246 h 1813"/>
                <a:gd name="T46" fmla="*/ 475 w 797"/>
                <a:gd name="T47" fmla="*/ 182 h 1813"/>
                <a:gd name="T48" fmla="*/ 427 w 797"/>
                <a:gd name="T49" fmla="*/ 118 h 1813"/>
                <a:gd name="T50" fmla="*/ 377 w 797"/>
                <a:gd name="T51" fmla="*/ 58 h 1813"/>
                <a:gd name="T52" fmla="*/ 323 w 797"/>
                <a:gd name="T53" fmla="*/ 0 h 1813"/>
                <a:gd name="T54" fmla="*/ 207 w 797"/>
                <a:gd name="T55" fmla="*/ 286 h 1813"/>
                <a:gd name="T56" fmla="*/ 0 w 797"/>
                <a:gd name="T57" fmla="*/ 491 h 1813"/>
                <a:gd name="T58" fmla="*/ 0 w 797"/>
                <a:gd name="T59" fmla="*/ 491 h 1813"/>
                <a:gd name="T60" fmla="*/ 26 w 797"/>
                <a:gd name="T61" fmla="*/ 527 h 1813"/>
                <a:gd name="T62" fmla="*/ 52 w 797"/>
                <a:gd name="T63" fmla="*/ 563 h 1813"/>
                <a:gd name="T64" fmla="*/ 76 w 797"/>
                <a:gd name="T65" fmla="*/ 601 h 1813"/>
                <a:gd name="T66" fmla="*/ 98 w 797"/>
                <a:gd name="T67" fmla="*/ 641 h 1813"/>
                <a:gd name="T68" fmla="*/ 120 w 797"/>
                <a:gd name="T69" fmla="*/ 681 h 1813"/>
                <a:gd name="T70" fmla="*/ 138 w 797"/>
                <a:gd name="T71" fmla="*/ 721 h 1813"/>
                <a:gd name="T72" fmla="*/ 156 w 797"/>
                <a:gd name="T73" fmla="*/ 763 h 1813"/>
                <a:gd name="T74" fmla="*/ 171 w 797"/>
                <a:gd name="T75" fmla="*/ 805 h 1813"/>
                <a:gd name="T76" fmla="*/ 185 w 797"/>
                <a:gd name="T77" fmla="*/ 849 h 1813"/>
                <a:gd name="T78" fmla="*/ 197 w 797"/>
                <a:gd name="T79" fmla="*/ 893 h 1813"/>
                <a:gd name="T80" fmla="*/ 209 w 797"/>
                <a:gd name="T81" fmla="*/ 937 h 1813"/>
                <a:gd name="T82" fmla="*/ 217 w 797"/>
                <a:gd name="T83" fmla="*/ 983 h 1813"/>
                <a:gd name="T84" fmla="*/ 225 w 797"/>
                <a:gd name="T85" fmla="*/ 1029 h 1813"/>
                <a:gd name="T86" fmla="*/ 229 w 797"/>
                <a:gd name="T87" fmla="*/ 1075 h 1813"/>
                <a:gd name="T88" fmla="*/ 233 w 797"/>
                <a:gd name="T89" fmla="*/ 1123 h 1813"/>
                <a:gd name="T90" fmla="*/ 233 w 797"/>
                <a:gd name="T91" fmla="*/ 1171 h 1813"/>
                <a:gd name="T92" fmla="*/ 233 w 797"/>
                <a:gd name="T93" fmla="*/ 1171 h 1813"/>
                <a:gd name="T94" fmla="*/ 231 w 797"/>
                <a:gd name="T95" fmla="*/ 1233 h 1813"/>
                <a:gd name="T96" fmla="*/ 227 w 797"/>
                <a:gd name="T97" fmla="*/ 1293 h 1813"/>
                <a:gd name="T98" fmla="*/ 219 w 797"/>
                <a:gd name="T99" fmla="*/ 1351 h 1813"/>
                <a:gd name="T100" fmla="*/ 207 w 797"/>
                <a:gd name="T101" fmla="*/ 1411 h 1813"/>
                <a:gd name="T102" fmla="*/ 193 w 797"/>
                <a:gd name="T103" fmla="*/ 1467 h 1813"/>
                <a:gd name="T104" fmla="*/ 175 w 797"/>
                <a:gd name="T105" fmla="*/ 1523 h 1813"/>
                <a:gd name="T106" fmla="*/ 156 w 797"/>
                <a:gd name="T107" fmla="*/ 1577 h 1813"/>
                <a:gd name="T108" fmla="*/ 134 w 797"/>
                <a:gd name="T109" fmla="*/ 1631 h 1813"/>
                <a:gd name="T110" fmla="*/ 375 w 797"/>
                <a:gd name="T111" fmla="*/ 1779 h 1813"/>
                <a:gd name="T112" fmla="*/ 669 w 797"/>
                <a:gd name="T113" fmla="*/ 1813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7" h="1813">
                  <a:moveTo>
                    <a:pt x="669" y="1813"/>
                  </a:moveTo>
                  <a:lnTo>
                    <a:pt x="669" y="1813"/>
                  </a:lnTo>
                  <a:lnTo>
                    <a:pt x="697" y="1737"/>
                  </a:lnTo>
                  <a:lnTo>
                    <a:pt x="723" y="1661"/>
                  </a:lnTo>
                  <a:lnTo>
                    <a:pt x="745" y="1581"/>
                  </a:lnTo>
                  <a:lnTo>
                    <a:pt x="763" y="1501"/>
                  </a:lnTo>
                  <a:lnTo>
                    <a:pt x="777" y="1421"/>
                  </a:lnTo>
                  <a:lnTo>
                    <a:pt x="787" y="1337"/>
                  </a:lnTo>
                  <a:lnTo>
                    <a:pt x="795" y="1253"/>
                  </a:lnTo>
                  <a:lnTo>
                    <a:pt x="797" y="1169"/>
                  </a:lnTo>
                  <a:lnTo>
                    <a:pt x="797" y="1169"/>
                  </a:lnTo>
                  <a:lnTo>
                    <a:pt x="795" y="1085"/>
                  </a:lnTo>
                  <a:lnTo>
                    <a:pt x="789" y="1001"/>
                  </a:lnTo>
                  <a:lnTo>
                    <a:pt x="777" y="919"/>
                  </a:lnTo>
                  <a:lnTo>
                    <a:pt x="763" y="837"/>
                  </a:lnTo>
                  <a:lnTo>
                    <a:pt x="745" y="757"/>
                  </a:lnTo>
                  <a:lnTo>
                    <a:pt x="723" y="679"/>
                  </a:lnTo>
                  <a:lnTo>
                    <a:pt x="699" y="603"/>
                  </a:lnTo>
                  <a:lnTo>
                    <a:pt x="669" y="529"/>
                  </a:lnTo>
                  <a:lnTo>
                    <a:pt x="637" y="455"/>
                  </a:lnTo>
                  <a:lnTo>
                    <a:pt x="601" y="383"/>
                  </a:lnTo>
                  <a:lnTo>
                    <a:pt x="563" y="315"/>
                  </a:lnTo>
                  <a:lnTo>
                    <a:pt x="521" y="246"/>
                  </a:lnTo>
                  <a:lnTo>
                    <a:pt x="475" y="182"/>
                  </a:lnTo>
                  <a:lnTo>
                    <a:pt x="427" y="118"/>
                  </a:lnTo>
                  <a:lnTo>
                    <a:pt x="377" y="58"/>
                  </a:lnTo>
                  <a:lnTo>
                    <a:pt x="323" y="0"/>
                  </a:lnTo>
                  <a:lnTo>
                    <a:pt x="207" y="286"/>
                  </a:lnTo>
                  <a:lnTo>
                    <a:pt x="0" y="491"/>
                  </a:lnTo>
                  <a:lnTo>
                    <a:pt x="0" y="491"/>
                  </a:lnTo>
                  <a:lnTo>
                    <a:pt x="26" y="527"/>
                  </a:lnTo>
                  <a:lnTo>
                    <a:pt x="52" y="563"/>
                  </a:lnTo>
                  <a:lnTo>
                    <a:pt x="76" y="601"/>
                  </a:lnTo>
                  <a:lnTo>
                    <a:pt x="98" y="641"/>
                  </a:lnTo>
                  <a:lnTo>
                    <a:pt x="120" y="681"/>
                  </a:lnTo>
                  <a:lnTo>
                    <a:pt x="138" y="721"/>
                  </a:lnTo>
                  <a:lnTo>
                    <a:pt x="156" y="763"/>
                  </a:lnTo>
                  <a:lnTo>
                    <a:pt x="171" y="805"/>
                  </a:lnTo>
                  <a:lnTo>
                    <a:pt x="185" y="849"/>
                  </a:lnTo>
                  <a:lnTo>
                    <a:pt x="197" y="893"/>
                  </a:lnTo>
                  <a:lnTo>
                    <a:pt x="209" y="937"/>
                  </a:lnTo>
                  <a:lnTo>
                    <a:pt x="217" y="983"/>
                  </a:lnTo>
                  <a:lnTo>
                    <a:pt x="225" y="1029"/>
                  </a:lnTo>
                  <a:lnTo>
                    <a:pt x="229" y="1075"/>
                  </a:lnTo>
                  <a:lnTo>
                    <a:pt x="233" y="1123"/>
                  </a:lnTo>
                  <a:lnTo>
                    <a:pt x="233" y="1171"/>
                  </a:lnTo>
                  <a:lnTo>
                    <a:pt x="233" y="1171"/>
                  </a:lnTo>
                  <a:lnTo>
                    <a:pt x="231" y="1233"/>
                  </a:lnTo>
                  <a:lnTo>
                    <a:pt x="227" y="1293"/>
                  </a:lnTo>
                  <a:lnTo>
                    <a:pt x="219" y="1351"/>
                  </a:lnTo>
                  <a:lnTo>
                    <a:pt x="207" y="1411"/>
                  </a:lnTo>
                  <a:lnTo>
                    <a:pt x="193" y="1467"/>
                  </a:lnTo>
                  <a:lnTo>
                    <a:pt x="175" y="1523"/>
                  </a:lnTo>
                  <a:lnTo>
                    <a:pt x="156" y="1577"/>
                  </a:lnTo>
                  <a:lnTo>
                    <a:pt x="134" y="1631"/>
                  </a:lnTo>
                  <a:lnTo>
                    <a:pt x="375" y="1779"/>
                  </a:lnTo>
                  <a:lnTo>
                    <a:pt x="669" y="1813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8104188" y="3209926"/>
              <a:ext cx="987425" cy="987425"/>
            </a:xfrm>
            <a:custGeom>
              <a:avLst/>
              <a:gdLst>
                <a:gd name="T0" fmla="*/ 304 w 622"/>
                <a:gd name="T1" fmla="*/ 0 h 622"/>
                <a:gd name="T2" fmla="*/ 242 w 622"/>
                <a:gd name="T3" fmla="*/ 8 h 622"/>
                <a:gd name="T4" fmla="*/ 184 w 622"/>
                <a:gd name="T5" fmla="*/ 28 h 622"/>
                <a:gd name="T6" fmla="*/ 132 w 622"/>
                <a:gd name="T7" fmla="*/ 56 h 622"/>
                <a:gd name="T8" fmla="*/ 86 w 622"/>
                <a:gd name="T9" fmla="*/ 96 h 622"/>
                <a:gd name="T10" fmla="*/ 50 w 622"/>
                <a:gd name="T11" fmla="*/ 142 h 622"/>
                <a:gd name="T12" fmla="*/ 22 w 622"/>
                <a:gd name="T13" fmla="*/ 196 h 622"/>
                <a:gd name="T14" fmla="*/ 6 w 622"/>
                <a:gd name="T15" fmla="*/ 256 h 622"/>
                <a:gd name="T16" fmla="*/ 0 w 622"/>
                <a:gd name="T17" fmla="*/ 318 h 622"/>
                <a:gd name="T18" fmla="*/ 2 w 622"/>
                <a:gd name="T19" fmla="*/ 350 h 622"/>
                <a:gd name="T20" fmla="*/ 16 w 622"/>
                <a:gd name="T21" fmla="*/ 410 h 622"/>
                <a:gd name="T22" fmla="*/ 42 w 622"/>
                <a:gd name="T23" fmla="*/ 466 h 622"/>
                <a:gd name="T24" fmla="*/ 76 w 622"/>
                <a:gd name="T25" fmla="*/ 514 h 622"/>
                <a:gd name="T26" fmla="*/ 118 w 622"/>
                <a:gd name="T27" fmla="*/ 556 h 622"/>
                <a:gd name="T28" fmla="*/ 170 w 622"/>
                <a:gd name="T29" fmla="*/ 588 h 622"/>
                <a:gd name="T30" fmla="*/ 226 w 622"/>
                <a:gd name="T31" fmla="*/ 610 h 622"/>
                <a:gd name="T32" fmla="*/ 286 w 622"/>
                <a:gd name="T33" fmla="*/ 622 h 622"/>
                <a:gd name="T34" fmla="*/ 318 w 622"/>
                <a:gd name="T35" fmla="*/ 622 h 622"/>
                <a:gd name="T36" fmla="*/ 380 w 622"/>
                <a:gd name="T37" fmla="*/ 614 h 622"/>
                <a:gd name="T38" fmla="*/ 438 w 622"/>
                <a:gd name="T39" fmla="*/ 596 h 622"/>
                <a:gd name="T40" fmla="*/ 492 w 622"/>
                <a:gd name="T41" fmla="*/ 566 h 622"/>
                <a:gd name="T42" fmla="*/ 536 w 622"/>
                <a:gd name="T43" fmla="*/ 526 h 622"/>
                <a:gd name="T44" fmla="*/ 574 w 622"/>
                <a:gd name="T45" fmla="*/ 480 h 622"/>
                <a:gd name="T46" fmla="*/ 600 w 622"/>
                <a:gd name="T47" fmla="*/ 426 h 622"/>
                <a:gd name="T48" fmla="*/ 618 w 622"/>
                <a:gd name="T49" fmla="*/ 366 h 622"/>
                <a:gd name="T50" fmla="*/ 622 w 622"/>
                <a:gd name="T51" fmla="*/ 304 h 622"/>
                <a:gd name="T52" fmla="*/ 620 w 622"/>
                <a:gd name="T53" fmla="*/ 272 h 622"/>
                <a:gd name="T54" fmla="*/ 606 w 622"/>
                <a:gd name="T55" fmla="*/ 212 h 622"/>
                <a:gd name="T56" fmla="*/ 582 w 622"/>
                <a:gd name="T57" fmla="*/ 156 h 622"/>
                <a:gd name="T58" fmla="*/ 548 w 622"/>
                <a:gd name="T59" fmla="*/ 108 h 622"/>
                <a:gd name="T60" fmla="*/ 504 w 622"/>
                <a:gd name="T61" fmla="*/ 66 h 622"/>
                <a:gd name="T62" fmla="*/ 454 w 622"/>
                <a:gd name="T63" fmla="*/ 34 h 622"/>
                <a:gd name="T64" fmla="*/ 398 w 622"/>
                <a:gd name="T65" fmla="*/ 12 h 622"/>
                <a:gd name="T66" fmla="*/ 336 w 622"/>
                <a:gd name="T67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2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2" y="8"/>
                  </a:lnTo>
                  <a:lnTo>
                    <a:pt x="212" y="16"/>
                  </a:lnTo>
                  <a:lnTo>
                    <a:pt x="184" y="28"/>
                  </a:lnTo>
                  <a:lnTo>
                    <a:pt x="156" y="40"/>
                  </a:lnTo>
                  <a:lnTo>
                    <a:pt x="132" y="56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18"/>
                  </a:lnTo>
                  <a:lnTo>
                    <a:pt x="50" y="142"/>
                  </a:lnTo>
                  <a:lnTo>
                    <a:pt x="34" y="168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6" y="256"/>
                  </a:lnTo>
                  <a:lnTo>
                    <a:pt x="2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0"/>
                  </a:lnTo>
                  <a:lnTo>
                    <a:pt x="16" y="410"/>
                  </a:lnTo>
                  <a:lnTo>
                    <a:pt x="28" y="438"/>
                  </a:lnTo>
                  <a:lnTo>
                    <a:pt x="42" y="466"/>
                  </a:lnTo>
                  <a:lnTo>
                    <a:pt x="58" y="490"/>
                  </a:lnTo>
                  <a:lnTo>
                    <a:pt x="76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4" y="572"/>
                  </a:lnTo>
                  <a:lnTo>
                    <a:pt x="170" y="588"/>
                  </a:lnTo>
                  <a:lnTo>
                    <a:pt x="196" y="600"/>
                  </a:lnTo>
                  <a:lnTo>
                    <a:pt x="226" y="610"/>
                  </a:lnTo>
                  <a:lnTo>
                    <a:pt x="256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4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6" y="582"/>
                  </a:lnTo>
                  <a:lnTo>
                    <a:pt x="492" y="566"/>
                  </a:lnTo>
                  <a:lnTo>
                    <a:pt x="514" y="546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4" y="480"/>
                  </a:lnTo>
                  <a:lnTo>
                    <a:pt x="588" y="454"/>
                  </a:lnTo>
                  <a:lnTo>
                    <a:pt x="600" y="426"/>
                  </a:lnTo>
                  <a:lnTo>
                    <a:pt x="610" y="396"/>
                  </a:lnTo>
                  <a:lnTo>
                    <a:pt x="618" y="366"/>
                  </a:lnTo>
                  <a:lnTo>
                    <a:pt x="622" y="336"/>
                  </a:lnTo>
                  <a:lnTo>
                    <a:pt x="622" y="304"/>
                  </a:lnTo>
                  <a:lnTo>
                    <a:pt x="622" y="304"/>
                  </a:lnTo>
                  <a:lnTo>
                    <a:pt x="620" y="272"/>
                  </a:lnTo>
                  <a:lnTo>
                    <a:pt x="614" y="242"/>
                  </a:lnTo>
                  <a:lnTo>
                    <a:pt x="606" y="212"/>
                  </a:lnTo>
                  <a:lnTo>
                    <a:pt x="596" y="184"/>
                  </a:lnTo>
                  <a:lnTo>
                    <a:pt x="582" y="156"/>
                  </a:lnTo>
                  <a:lnTo>
                    <a:pt x="566" y="132"/>
                  </a:lnTo>
                  <a:lnTo>
                    <a:pt x="548" y="108"/>
                  </a:lnTo>
                  <a:lnTo>
                    <a:pt x="526" y="86"/>
                  </a:lnTo>
                  <a:lnTo>
                    <a:pt x="504" y="66"/>
                  </a:lnTo>
                  <a:lnTo>
                    <a:pt x="480" y="50"/>
                  </a:lnTo>
                  <a:lnTo>
                    <a:pt x="454" y="34"/>
                  </a:lnTo>
                  <a:lnTo>
                    <a:pt x="426" y="22"/>
                  </a:lnTo>
                  <a:lnTo>
                    <a:pt x="398" y="12"/>
                  </a:lnTo>
                  <a:lnTo>
                    <a:pt x="368" y="4"/>
                  </a:lnTo>
                  <a:lnTo>
                    <a:pt x="336" y="0"/>
                  </a:lnTo>
                  <a:lnTo>
                    <a:pt x="304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dirty="0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8237538" y="3343276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4 w 454"/>
                <a:gd name="T9" fmla="*/ 70 h 454"/>
                <a:gd name="T10" fmla="*/ 36 w 454"/>
                <a:gd name="T11" fmla="*/ 104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6 w 454"/>
                <a:gd name="T25" fmla="*/ 376 h 454"/>
                <a:gd name="T26" fmla="*/ 88 w 454"/>
                <a:gd name="T27" fmla="*/ 406 h 454"/>
                <a:gd name="T28" fmla="*/ 124 w 454"/>
                <a:gd name="T29" fmla="*/ 428 h 454"/>
                <a:gd name="T30" fmla="*/ 164 w 454"/>
                <a:gd name="T31" fmla="*/ 446 h 454"/>
                <a:gd name="T32" fmla="*/ 210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2 w 454"/>
                <a:gd name="T43" fmla="*/ 384 h 454"/>
                <a:gd name="T44" fmla="*/ 418 w 454"/>
                <a:gd name="T45" fmla="*/ 350 h 454"/>
                <a:gd name="T46" fmla="*/ 438 w 454"/>
                <a:gd name="T47" fmla="*/ 310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198 h 454"/>
                <a:gd name="T54" fmla="*/ 442 w 454"/>
                <a:gd name="T55" fmla="*/ 154 h 454"/>
                <a:gd name="T56" fmla="*/ 424 w 454"/>
                <a:gd name="T57" fmla="*/ 114 h 454"/>
                <a:gd name="T58" fmla="*/ 400 w 454"/>
                <a:gd name="T59" fmla="*/ 78 h 454"/>
                <a:gd name="T60" fmla="*/ 368 w 454"/>
                <a:gd name="T61" fmla="*/ 48 h 454"/>
                <a:gd name="T62" fmla="*/ 332 w 454"/>
                <a:gd name="T63" fmla="*/ 26 h 454"/>
                <a:gd name="T64" fmla="*/ 290 w 454"/>
                <a:gd name="T65" fmla="*/ 8 h 454"/>
                <a:gd name="T66" fmla="*/ 246 w 454"/>
                <a:gd name="T6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6" y="6"/>
                  </a:lnTo>
                  <a:lnTo>
                    <a:pt x="156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80" y="56"/>
                  </a:lnTo>
                  <a:lnTo>
                    <a:pt x="64" y="70"/>
                  </a:lnTo>
                  <a:lnTo>
                    <a:pt x="50" y="86"/>
                  </a:lnTo>
                  <a:lnTo>
                    <a:pt x="36" y="104"/>
                  </a:lnTo>
                  <a:lnTo>
                    <a:pt x="26" y="124"/>
                  </a:lnTo>
                  <a:lnTo>
                    <a:pt x="16" y="144"/>
                  </a:lnTo>
                  <a:lnTo>
                    <a:pt x="10" y="164"/>
                  </a:lnTo>
                  <a:lnTo>
                    <a:pt x="4" y="186"/>
                  </a:lnTo>
                  <a:lnTo>
                    <a:pt x="2" y="20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6" y="376"/>
                  </a:lnTo>
                  <a:lnTo>
                    <a:pt x="70" y="392"/>
                  </a:lnTo>
                  <a:lnTo>
                    <a:pt x="88" y="406"/>
                  </a:lnTo>
                  <a:lnTo>
                    <a:pt x="104" y="418"/>
                  </a:lnTo>
                  <a:lnTo>
                    <a:pt x="124" y="428"/>
                  </a:lnTo>
                  <a:lnTo>
                    <a:pt x="144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10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6" y="452"/>
                  </a:lnTo>
                  <a:lnTo>
                    <a:pt x="278" y="448"/>
                  </a:lnTo>
                  <a:lnTo>
                    <a:pt x="300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6" y="398"/>
                  </a:lnTo>
                  <a:lnTo>
                    <a:pt x="392" y="384"/>
                  </a:lnTo>
                  <a:lnTo>
                    <a:pt x="406" y="368"/>
                  </a:lnTo>
                  <a:lnTo>
                    <a:pt x="418" y="350"/>
                  </a:lnTo>
                  <a:lnTo>
                    <a:pt x="430" y="330"/>
                  </a:lnTo>
                  <a:lnTo>
                    <a:pt x="438" y="310"/>
                  </a:lnTo>
                  <a:lnTo>
                    <a:pt x="446" y="290"/>
                  </a:lnTo>
                  <a:lnTo>
                    <a:pt x="450" y="268"/>
                  </a:lnTo>
                  <a:lnTo>
                    <a:pt x="454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198"/>
                  </a:lnTo>
                  <a:lnTo>
                    <a:pt x="448" y="176"/>
                  </a:lnTo>
                  <a:lnTo>
                    <a:pt x="442" y="154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400" y="78"/>
                  </a:lnTo>
                  <a:lnTo>
                    <a:pt x="384" y="64"/>
                  </a:lnTo>
                  <a:lnTo>
                    <a:pt x="368" y="48"/>
                  </a:lnTo>
                  <a:lnTo>
                    <a:pt x="350" y="36"/>
                  </a:lnTo>
                  <a:lnTo>
                    <a:pt x="332" y="26"/>
                  </a:lnTo>
                  <a:lnTo>
                    <a:pt x="310" y="16"/>
                  </a:lnTo>
                  <a:lnTo>
                    <a:pt x="290" y="8"/>
                  </a:lnTo>
                  <a:lnTo>
                    <a:pt x="268" y="4"/>
                  </a:lnTo>
                  <a:lnTo>
                    <a:pt x="246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s-EC" sz="3300" b="1" dirty="0"/>
            </a:p>
          </p:txBody>
        </p:sp>
      </p:grpSp>
      <p:grpSp>
        <p:nvGrpSpPr>
          <p:cNvPr id="45" name="Group 73"/>
          <p:cNvGrpSpPr/>
          <p:nvPr/>
        </p:nvGrpSpPr>
        <p:grpSpPr>
          <a:xfrm>
            <a:off x="4283109" y="1699262"/>
            <a:ext cx="2241947" cy="1203722"/>
            <a:chOff x="4679951" y="458788"/>
            <a:chExt cx="2989263" cy="1604963"/>
          </a:xfrm>
        </p:grpSpPr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683376" y="458788"/>
              <a:ext cx="985838" cy="987425"/>
            </a:xfrm>
            <a:custGeom>
              <a:avLst/>
              <a:gdLst>
                <a:gd name="T0" fmla="*/ 304 w 621"/>
                <a:gd name="T1" fmla="*/ 0 h 622"/>
                <a:gd name="T2" fmla="*/ 240 w 621"/>
                <a:gd name="T3" fmla="*/ 8 h 622"/>
                <a:gd name="T4" fmla="*/ 182 w 621"/>
                <a:gd name="T5" fmla="*/ 28 h 622"/>
                <a:gd name="T6" fmla="*/ 130 w 621"/>
                <a:gd name="T7" fmla="*/ 58 h 622"/>
                <a:gd name="T8" fmla="*/ 86 w 621"/>
                <a:gd name="T9" fmla="*/ 96 h 622"/>
                <a:gd name="T10" fmla="*/ 48 w 621"/>
                <a:gd name="T11" fmla="*/ 144 h 622"/>
                <a:gd name="T12" fmla="*/ 22 w 621"/>
                <a:gd name="T13" fmla="*/ 196 h 622"/>
                <a:gd name="T14" fmla="*/ 4 w 621"/>
                <a:gd name="T15" fmla="*/ 256 h 622"/>
                <a:gd name="T16" fmla="*/ 0 w 621"/>
                <a:gd name="T17" fmla="*/ 318 h 622"/>
                <a:gd name="T18" fmla="*/ 2 w 621"/>
                <a:gd name="T19" fmla="*/ 350 h 622"/>
                <a:gd name="T20" fmla="*/ 16 w 621"/>
                <a:gd name="T21" fmla="*/ 410 h 622"/>
                <a:gd name="T22" fmla="*/ 40 w 621"/>
                <a:gd name="T23" fmla="*/ 466 h 622"/>
                <a:gd name="T24" fmla="*/ 74 w 621"/>
                <a:gd name="T25" fmla="*/ 514 h 622"/>
                <a:gd name="T26" fmla="*/ 118 w 621"/>
                <a:gd name="T27" fmla="*/ 556 h 622"/>
                <a:gd name="T28" fmla="*/ 168 w 621"/>
                <a:gd name="T29" fmla="*/ 588 h 622"/>
                <a:gd name="T30" fmla="*/ 224 w 621"/>
                <a:gd name="T31" fmla="*/ 610 h 622"/>
                <a:gd name="T32" fmla="*/ 286 w 621"/>
                <a:gd name="T33" fmla="*/ 622 h 622"/>
                <a:gd name="T34" fmla="*/ 318 w 621"/>
                <a:gd name="T35" fmla="*/ 622 h 622"/>
                <a:gd name="T36" fmla="*/ 380 w 621"/>
                <a:gd name="T37" fmla="*/ 616 h 622"/>
                <a:gd name="T38" fmla="*/ 438 w 621"/>
                <a:gd name="T39" fmla="*/ 596 h 622"/>
                <a:gd name="T40" fmla="*/ 490 w 621"/>
                <a:gd name="T41" fmla="*/ 566 h 622"/>
                <a:gd name="T42" fmla="*/ 536 w 621"/>
                <a:gd name="T43" fmla="*/ 526 h 622"/>
                <a:gd name="T44" fmla="*/ 572 w 621"/>
                <a:gd name="T45" fmla="*/ 480 h 622"/>
                <a:gd name="T46" fmla="*/ 599 w 621"/>
                <a:gd name="T47" fmla="*/ 426 h 622"/>
                <a:gd name="T48" fmla="*/ 615 w 621"/>
                <a:gd name="T49" fmla="*/ 368 h 622"/>
                <a:gd name="T50" fmla="*/ 621 w 621"/>
                <a:gd name="T51" fmla="*/ 304 h 622"/>
                <a:gd name="T52" fmla="*/ 619 w 621"/>
                <a:gd name="T53" fmla="*/ 272 h 622"/>
                <a:gd name="T54" fmla="*/ 605 w 621"/>
                <a:gd name="T55" fmla="*/ 212 h 622"/>
                <a:gd name="T56" fmla="*/ 579 w 621"/>
                <a:gd name="T57" fmla="*/ 158 h 622"/>
                <a:gd name="T58" fmla="*/ 546 w 621"/>
                <a:gd name="T59" fmla="*/ 108 h 622"/>
                <a:gd name="T60" fmla="*/ 504 w 621"/>
                <a:gd name="T61" fmla="*/ 68 h 622"/>
                <a:gd name="T62" fmla="*/ 452 w 621"/>
                <a:gd name="T63" fmla="*/ 34 h 622"/>
                <a:gd name="T64" fmla="*/ 396 w 621"/>
                <a:gd name="T65" fmla="*/ 12 h 622"/>
                <a:gd name="T66" fmla="*/ 336 w 621"/>
                <a:gd name="T67" fmla="*/ 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1" h="622">
                  <a:moveTo>
                    <a:pt x="304" y="0"/>
                  </a:moveTo>
                  <a:lnTo>
                    <a:pt x="304" y="0"/>
                  </a:lnTo>
                  <a:lnTo>
                    <a:pt x="272" y="2"/>
                  </a:lnTo>
                  <a:lnTo>
                    <a:pt x="240" y="8"/>
                  </a:lnTo>
                  <a:lnTo>
                    <a:pt x="212" y="16"/>
                  </a:lnTo>
                  <a:lnTo>
                    <a:pt x="182" y="28"/>
                  </a:lnTo>
                  <a:lnTo>
                    <a:pt x="156" y="42"/>
                  </a:lnTo>
                  <a:lnTo>
                    <a:pt x="130" y="58"/>
                  </a:lnTo>
                  <a:lnTo>
                    <a:pt x="108" y="76"/>
                  </a:lnTo>
                  <a:lnTo>
                    <a:pt x="86" y="96"/>
                  </a:lnTo>
                  <a:lnTo>
                    <a:pt x="66" y="120"/>
                  </a:lnTo>
                  <a:lnTo>
                    <a:pt x="48" y="144"/>
                  </a:lnTo>
                  <a:lnTo>
                    <a:pt x="34" y="170"/>
                  </a:lnTo>
                  <a:lnTo>
                    <a:pt x="22" y="196"/>
                  </a:lnTo>
                  <a:lnTo>
                    <a:pt x="12" y="226"/>
                  </a:lnTo>
                  <a:lnTo>
                    <a:pt x="4" y="256"/>
                  </a:lnTo>
                  <a:lnTo>
                    <a:pt x="0" y="28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2" y="350"/>
                  </a:lnTo>
                  <a:lnTo>
                    <a:pt x="8" y="382"/>
                  </a:lnTo>
                  <a:lnTo>
                    <a:pt x="16" y="410"/>
                  </a:lnTo>
                  <a:lnTo>
                    <a:pt x="26" y="440"/>
                  </a:lnTo>
                  <a:lnTo>
                    <a:pt x="40" y="466"/>
                  </a:lnTo>
                  <a:lnTo>
                    <a:pt x="56" y="492"/>
                  </a:lnTo>
                  <a:lnTo>
                    <a:pt x="74" y="514"/>
                  </a:lnTo>
                  <a:lnTo>
                    <a:pt x="96" y="536"/>
                  </a:lnTo>
                  <a:lnTo>
                    <a:pt x="118" y="556"/>
                  </a:lnTo>
                  <a:lnTo>
                    <a:pt x="142" y="574"/>
                  </a:lnTo>
                  <a:lnTo>
                    <a:pt x="168" y="588"/>
                  </a:lnTo>
                  <a:lnTo>
                    <a:pt x="196" y="602"/>
                  </a:lnTo>
                  <a:lnTo>
                    <a:pt x="224" y="610"/>
                  </a:lnTo>
                  <a:lnTo>
                    <a:pt x="254" y="618"/>
                  </a:lnTo>
                  <a:lnTo>
                    <a:pt x="286" y="622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50" y="620"/>
                  </a:lnTo>
                  <a:lnTo>
                    <a:pt x="380" y="616"/>
                  </a:lnTo>
                  <a:lnTo>
                    <a:pt x="410" y="606"/>
                  </a:lnTo>
                  <a:lnTo>
                    <a:pt x="438" y="596"/>
                  </a:lnTo>
                  <a:lnTo>
                    <a:pt x="464" y="582"/>
                  </a:lnTo>
                  <a:lnTo>
                    <a:pt x="490" y="566"/>
                  </a:lnTo>
                  <a:lnTo>
                    <a:pt x="514" y="548"/>
                  </a:lnTo>
                  <a:lnTo>
                    <a:pt x="536" y="526"/>
                  </a:lnTo>
                  <a:lnTo>
                    <a:pt x="556" y="504"/>
                  </a:lnTo>
                  <a:lnTo>
                    <a:pt x="572" y="480"/>
                  </a:lnTo>
                  <a:lnTo>
                    <a:pt x="587" y="454"/>
                  </a:lnTo>
                  <a:lnTo>
                    <a:pt x="599" y="426"/>
                  </a:lnTo>
                  <a:lnTo>
                    <a:pt x="609" y="398"/>
                  </a:lnTo>
                  <a:lnTo>
                    <a:pt x="615" y="368"/>
                  </a:lnTo>
                  <a:lnTo>
                    <a:pt x="619" y="336"/>
                  </a:lnTo>
                  <a:lnTo>
                    <a:pt x="621" y="304"/>
                  </a:lnTo>
                  <a:lnTo>
                    <a:pt x="621" y="304"/>
                  </a:lnTo>
                  <a:lnTo>
                    <a:pt x="619" y="272"/>
                  </a:lnTo>
                  <a:lnTo>
                    <a:pt x="613" y="242"/>
                  </a:lnTo>
                  <a:lnTo>
                    <a:pt x="605" y="212"/>
                  </a:lnTo>
                  <a:lnTo>
                    <a:pt x="593" y="184"/>
                  </a:lnTo>
                  <a:lnTo>
                    <a:pt x="579" y="158"/>
                  </a:lnTo>
                  <a:lnTo>
                    <a:pt x="564" y="132"/>
                  </a:lnTo>
                  <a:lnTo>
                    <a:pt x="546" y="108"/>
                  </a:lnTo>
                  <a:lnTo>
                    <a:pt x="526" y="86"/>
                  </a:lnTo>
                  <a:lnTo>
                    <a:pt x="504" y="68"/>
                  </a:lnTo>
                  <a:lnTo>
                    <a:pt x="478" y="50"/>
                  </a:lnTo>
                  <a:lnTo>
                    <a:pt x="452" y="34"/>
                  </a:lnTo>
                  <a:lnTo>
                    <a:pt x="426" y="22"/>
                  </a:lnTo>
                  <a:lnTo>
                    <a:pt x="396" y="12"/>
                  </a:lnTo>
                  <a:lnTo>
                    <a:pt x="366" y="6"/>
                  </a:lnTo>
                  <a:lnTo>
                    <a:pt x="336" y="2"/>
                  </a:lnTo>
                  <a:lnTo>
                    <a:pt x="304" y="0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4679951" y="642938"/>
              <a:ext cx="2989263" cy="1420813"/>
            </a:xfrm>
            <a:custGeom>
              <a:avLst/>
              <a:gdLst>
                <a:gd name="T0" fmla="*/ 1883 w 1883"/>
                <a:gd name="T1" fmla="*/ 402 h 895"/>
                <a:gd name="T2" fmla="*/ 1770 w 1883"/>
                <a:gd name="T3" fmla="*/ 312 h 895"/>
                <a:gd name="T4" fmla="*/ 1648 w 1883"/>
                <a:gd name="T5" fmla="*/ 232 h 895"/>
                <a:gd name="T6" fmla="*/ 1520 w 1883"/>
                <a:gd name="T7" fmla="*/ 164 h 895"/>
                <a:gd name="T8" fmla="*/ 1386 w 1883"/>
                <a:gd name="T9" fmla="*/ 106 h 895"/>
                <a:gd name="T10" fmla="*/ 1244 w 1883"/>
                <a:gd name="T11" fmla="*/ 60 h 895"/>
                <a:gd name="T12" fmla="*/ 1100 w 1883"/>
                <a:gd name="T13" fmla="*/ 26 h 895"/>
                <a:gd name="T14" fmla="*/ 948 w 1883"/>
                <a:gd name="T15" fmla="*/ 6 h 895"/>
                <a:gd name="T16" fmla="*/ 794 w 1883"/>
                <a:gd name="T17" fmla="*/ 0 h 895"/>
                <a:gd name="T18" fmla="*/ 740 w 1883"/>
                <a:gd name="T19" fmla="*/ 0 h 895"/>
                <a:gd name="T20" fmla="*/ 634 w 1883"/>
                <a:gd name="T21" fmla="*/ 6 h 895"/>
                <a:gd name="T22" fmla="*/ 530 w 1883"/>
                <a:gd name="T23" fmla="*/ 20 h 895"/>
                <a:gd name="T24" fmla="*/ 428 w 1883"/>
                <a:gd name="T25" fmla="*/ 40 h 895"/>
                <a:gd name="T26" fmla="*/ 328 w 1883"/>
                <a:gd name="T27" fmla="*/ 64 h 895"/>
                <a:gd name="T28" fmla="*/ 230 w 1883"/>
                <a:gd name="T29" fmla="*/ 96 h 895"/>
                <a:gd name="T30" fmla="*/ 136 w 1883"/>
                <a:gd name="T31" fmla="*/ 134 h 895"/>
                <a:gd name="T32" fmla="*/ 44 w 1883"/>
                <a:gd name="T33" fmla="*/ 176 h 895"/>
                <a:gd name="T34" fmla="*/ 216 w 1883"/>
                <a:gd name="T35" fmla="*/ 428 h 895"/>
                <a:gd name="T36" fmla="*/ 312 w 1883"/>
                <a:gd name="T37" fmla="*/ 690 h 895"/>
                <a:gd name="T38" fmla="*/ 426 w 1883"/>
                <a:gd name="T39" fmla="*/ 640 h 895"/>
                <a:gd name="T40" fmla="*/ 548 w 1883"/>
                <a:gd name="T41" fmla="*/ 604 h 895"/>
                <a:gd name="T42" fmla="*/ 674 w 1883"/>
                <a:gd name="T43" fmla="*/ 582 h 895"/>
                <a:gd name="T44" fmla="*/ 804 w 1883"/>
                <a:gd name="T45" fmla="*/ 574 h 895"/>
                <a:gd name="T46" fmla="*/ 860 w 1883"/>
                <a:gd name="T47" fmla="*/ 574 h 895"/>
                <a:gd name="T48" fmla="*/ 972 w 1883"/>
                <a:gd name="T49" fmla="*/ 586 h 895"/>
                <a:gd name="T50" fmla="*/ 1078 w 1883"/>
                <a:gd name="T51" fmla="*/ 608 h 895"/>
                <a:gd name="T52" fmla="*/ 1182 w 1883"/>
                <a:gd name="T53" fmla="*/ 640 h 895"/>
                <a:gd name="T54" fmla="*/ 1280 w 1883"/>
                <a:gd name="T55" fmla="*/ 682 h 895"/>
                <a:gd name="T56" fmla="*/ 1374 w 1883"/>
                <a:gd name="T57" fmla="*/ 732 h 895"/>
                <a:gd name="T58" fmla="*/ 1462 w 1883"/>
                <a:gd name="T59" fmla="*/ 792 h 895"/>
                <a:gd name="T60" fmla="*/ 1544 w 1883"/>
                <a:gd name="T61" fmla="*/ 859 h 895"/>
                <a:gd name="T62" fmla="*/ 1764 w 1883"/>
                <a:gd name="T63" fmla="*/ 71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3" h="895">
                  <a:moveTo>
                    <a:pt x="1883" y="402"/>
                  </a:moveTo>
                  <a:lnTo>
                    <a:pt x="1883" y="402"/>
                  </a:lnTo>
                  <a:lnTo>
                    <a:pt x="1828" y="356"/>
                  </a:lnTo>
                  <a:lnTo>
                    <a:pt x="1770" y="312"/>
                  </a:lnTo>
                  <a:lnTo>
                    <a:pt x="1710" y="272"/>
                  </a:lnTo>
                  <a:lnTo>
                    <a:pt x="1648" y="232"/>
                  </a:lnTo>
                  <a:lnTo>
                    <a:pt x="1586" y="198"/>
                  </a:lnTo>
                  <a:lnTo>
                    <a:pt x="1520" y="164"/>
                  </a:lnTo>
                  <a:lnTo>
                    <a:pt x="1454" y="134"/>
                  </a:lnTo>
                  <a:lnTo>
                    <a:pt x="1386" y="106"/>
                  </a:lnTo>
                  <a:lnTo>
                    <a:pt x="1316" y="82"/>
                  </a:lnTo>
                  <a:lnTo>
                    <a:pt x="1244" y="60"/>
                  </a:lnTo>
                  <a:lnTo>
                    <a:pt x="1172" y="42"/>
                  </a:lnTo>
                  <a:lnTo>
                    <a:pt x="1100" y="26"/>
                  </a:lnTo>
                  <a:lnTo>
                    <a:pt x="1024" y="14"/>
                  </a:lnTo>
                  <a:lnTo>
                    <a:pt x="948" y="6"/>
                  </a:lnTo>
                  <a:lnTo>
                    <a:pt x="872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40" y="0"/>
                  </a:lnTo>
                  <a:lnTo>
                    <a:pt x="688" y="2"/>
                  </a:lnTo>
                  <a:lnTo>
                    <a:pt x="634" y="6"/>
                  </a:lnTo>
                  <a:lnTo>
                    <a:pt x="582" y="12"/>
                  </a:lnTo>
                  <a:lnTo>
                    <a:pt x="530" y="20"/>
                  </a:lnTo>
                  <a:lnTo>
                    <a:pt x="480" y="28"/>
                  </a:lnTo>
                  <a:lnTo>
                    <a:pt x="428" y="40"/>
                  </a:lnTo>
                  <a:lnTo>
                    <a:pt x="378" y="52"/>
                  </a:lnTo>
                  <a:lnTo>
                    <a:pt x="328" y="64"/>
                  </a:lnTo>
                  <a:lnTo>
                    <a:pt x="280" y="80"/>
                  </a:lnTo>
                  <a:lnTo>
                    <a:pt x="230" y="96"/>
                  </a:lnTo>
                  <a:lnTo>
                    <a:pt x="184" y="114"/>
                  </a:lnTo>
                  <a:lnTo>
                    <a:pt x="136" y="134"/>
                  </a:lnTo>
                  <a:lnTo>
                    <a:pt x="90" y="154"/>
                  </a:lnTo>
                  <a:lnTo>
                    <a:pt x="44" y="176"/>
                  </a:lnTo>
                  <a:lnTo>
                    <a:pt x="0" y="200"/>
                  </a:lnTo>
                  <a:lnTo>
                    <a:pt x="216" y="428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68" y="664"/>
                  </a:lnTo>
                  <a:lnTo>
                    <a:pt x="426" y="640"/>
                  </a:lnTo>
                  <a:lnTo>
                    <a:pt x="486" y="620"/>
                  </a:lnTo>
                  <a:lnTo>
                    <a:pt x="548" y="604"/>
                  </a:lnTo>
                  <a:lnTo>
                    <a:pt x="610" y="590"/>
                  </a:lnTo>
                  <a:lnTo>
                    <a:pt x="674" y="582"/>
                  </a:lnTo>
                  <a:lnTo>
                    <a:pt x="738" y="576"/>
                  </a:lnTo>
                  <a:lnTo>
                    <a:pt x="804" y="574"/>
                  </a:lnTo>
                  <a:lnTo>
                    <a:pt x="804" y="574"/>
                  </a:lnTo>
                  <a:lnTo>
                    <a:pt x="860" y="574"/>
                  </a:lnTo>
                  <a:lnTo>
                    <a:pt x="916" y="580"/>
                  </a:lnTo>
                  <a:lnTo>
                    <a:pt x="972" y="586"/>
                  </a:lnTo>
                  <a:lnTo>
                    <a:pt x="1026" y="596"/>
                  </a:lnTo>
                  <a:lnTo>
                    <a:pt x="1078" y="608"/>
                  </a:lnTo>
                  <a:lnTo>
                    <a:pt x="1130" y="622"/>
                  </a:lnTo>
                  <a:lnTo>
                    <a:pt x="1182" y="640"/>
                  </a:lnTo>
                  <a:lnTo>
                    <a:pt x="1232" y="660"/>
                  </a:lnTo>
                  <a:lnTo>
                    <a:pt x="1280" y="682"/>
                  </a:lnTo>
                  <a:lnTo>
                    <a:pt x="1328" y="706"/>
                  </a:lnTo>
                  <a:lnTo>
                    <a:pt x="1374" y="732"/>
                  </a:lnTo>
                  <a:lnTo>
                    <a:pt x="1418" y="760"/>
                  </a:lnTo>
                  <a:lnTo>
                    <a:pt x="1462" y="792"/>
                  </a:lnTo>
                  <a:lnTo>
                    <a:pt x="1504" y="825"/>
                  </a:lnTo>
                  <a:lnTo>
                    <a:pt x="1544" y="859"/>
                  </a:lnTo>
                  <a:lnTo>
                    <a:pt x="1582" y="895"/>
                  </a:lnTo>
                  <a:lnTo>
                    <a:pt x="1764" y="714"/>
                  </a:lnTo>
                  <a:lnTo>
                    <a:pt x="1883" y="402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816726" y="592138"/>
              <a:ext cx="720725" cy="720725"/>
            </a:xfrm>
            <a:custGeom>
              <a:avLst/>
              <a:gdLst>
                <a:gd name="T0" fmla="*/ 222 w 454"/>
                <a:gd name="T1" fmla="*/ 0 h 454"/>
                <a:gd name="T2" fmla="*/ 176 w 454"/>
                <a:gd name="T3" fmla="*/ 6 h 454"/>
                <a:gd name="T4" fmla="*/ 134 w 454"/>
                <a:gd name="T5" fmla="*/ 20 h 454"/>
                <a:gd name="T6" fmla="*/ 96 w 454"/>
                <a:gd name="T7" fmla="*/ 42 h 454"/>
                <a:gd name="T8" fmla="*/ 62 w 454"/>
                <a:gd name="T9" fmla="*/ 70 h 454"/>
                <a:gd name="T10" fmla="*/ 36 w 454"/>
                <a:gd name="T11" fmla="*/ 106 h 454"/>
                <a:gd name="T12" fmla="*/ 16 w 454"/>
                <a:gd name="T13" fmla="*/ 144 h 454"/>
                <a:gd name="T14" fmla="*/ 4 w 454"/>
                <a:gd name="T15" fmla="*/ 186 h 454"/>
                <a:gd name="T16" fmla="*/ 0 w 454"/>
                <a:gd name="T17" fmla="*/ 232 h 454"/>
                <a:gd name="T18" fmla="*/ 2 w 454"/>
                <a:gd name="T19" fmla="*/ 256 h 454"/>
                <a:gd name="T20" fmla="*/ 12 w 454"/>
                <a:gd name="T21" fmla="*/ 300 h 454"/>
                <a:gd name="T22" fmla="*/ 30 w 454"/>
                <a:gd name="T23" fmla="*/ 340 h 454"/>
                <a:gd name="T24" fmla="*/ 54 w 454"/>
                <a:gd name="T25" fmla="*/ 376 h 454"/>
                <a:gd name="T26" fmla="*/ 86 w 454"/>
                <a:gd name="T27" fmla="*/ 406 h 454"/>
                <a:gd name="T28" fmla="*/ 122 w 454"/>
                <a:gd name="T29" fmla="*/ 430 h 454"/>
                <a:gd name="T30" fmla="*/ 164 w 454"/>
                <a:gd name="T31" fmla="*/ 446 h 454"/>
                <a:gd name="T32" fmla="*/ 208 w 454"/>
                <a:gd name="T33" fmla="*/ 454 h 454"/>
                <a:gd name="T34" fmla="*/ 232 w 454"/>
                <a:gd name="T35" fmla="*/ 454 h 454"/>
                <a:gd name="T36" fmla="*/ 278 w 454"/>
                <a:gd name="T37" fmla="*/ 448 h 454"/>
                <a:gd name="T38" fmla="*/ 320 w 454"/>
                <a:gd name="T39" fmla="*/ 434 h 454"/>
                <a:gd name="T40" fmla="*/ 358 w 454"/>
                <a:gd name="T41" fmla="*/ 412 h 454"/>
                <a:gd name="T42" fmla="*/ 390 w 454"/>
                <a:gd name="T43" fmla="*/ 384 h 454"/>
                <a:gd name="T44" fmla="*/ 418 w 454"/>
                <a:gd name="T45" fmla="*/ 350 h 454"/>
                <a:gd name="T46" fmla="*/ 438 w 454"/>
                <a:gd name="T47" fmla="*/ 312 h 454"/>
                <a:gd name="T48" fmla="*/ 450 w 454"/>
                <a:gd name="T49" fmla="*/ 268 h 454"/>
                <a:gd name="T50" fmla="*/ 454 w 454"/>
                <a:gd name="T51" fmla="*/ 222 h 454"/>
                <a:gd name="T52" fmla="*/ 452 w 454"/>
                <a:gd name="T53" fmla="*/ 200 h 454"/>
                <a:gd name="T54" fmla="*/ 442 w 454"/>
                <a:gd name="T55" fmla="*/ 156 h 454"/>
                <a:gd name="T56" fmla="*/ 424 w 454"/>
                <a:gd name="T57" fmla="*/ 114 h 454"/>
                <a:gd name="T58" fmla="*/ 398 w 454"/>
                <a:gd name="T59" fmla="*/ 80 h 454"/>
                <a:gd name="T60" fmla="*/ 366 w 454"/>
                <a:gd name="T61" fmla="*/ 50 h 454"/>
                <a:gd name="T62" fmla="*/ 330 w 454"/>
                <a:gd name="T63" fmla="*/ 26 h 454"/>
                <a:gd name="T64" fmla="*/ 290 w 454"/>
                <a:gd name="T65" fmla="*/ 10 h 454"/>
                <a:gd name="T66" fmla="*/ 244 w 454"/>
                <a:gd name="T67" fmla="*/ 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454">
                  <a:moveTo>
                    <a:pt x="222" y="0"/>
                  </a:moveTo>
                  <a:lnTo>
                    <a:pt x="222" y="0"/>
                  </a:lnTo>
                  <a:lnTo>
                    <a:pt x="198" y="2"/>
                  </a:lnTo>
                  <a:lnTo>
                    <a:pt x="176" y="6"/>
                  </a:lnTo>
                  <a:lnTo>
                    <a:pt x="154" y="12"/>
                  </a:lnTo>
                  <a:lnTo>
                    <a:pt x="134" y="20"/>
                  </a:lnTo>
                  <a:lnTo>
                    <a:pt x="114" y="30"/>
                  </a:lnTo>
                  <a:lnTo>
                    <a:pt x="96" y="42"/>
                  </a:lnTo>
                  <a:lnTo>
                    <a:pt x="78" y="56"/>
                  </a:lnTo>
                  <a:lnTo>
                    <a:pt x="62" y="70"/>
                  </a:lnTo>
                  <a:lnTo>
                    <a:pt x="48" y="88"/>
                  </a:lnTo>
                  <a:lnTo>
                    <a:pt x="36" y="106"/>
                  </a:lnTo>
                  <a:lnTo>
                    <a:pt x="24" y="124"/>
                  </a:lnTo>
                  <a:lnTo>
                    <a:pt x="16" y="144"/>
                  </a:lnTo>
                  <a:lnTo>
                    <a:pt x="8" y="166"/>
                  </a:lnTo>
                  <a:lnTo>
                    <a:pt x="4" y="186"/>
                  </a:lnTo>
                  <a:lnTo>
                    <a:pt x="0" y="21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56"/>
                  </a:lnTo>
                  <a:lnTo>
                    <a:pt x="6" y="278"/>
                  </a:lnTo>
                  <a:lnTo>
                    <a:pt x="12" y="300"/>
                  </a:lnTo>
                  <a:lnTo>
                    <a:pt x="20" y="320"/>
                  </a:lnTo>
                  <a:lnTo>
                    <a:pt x="30" y="340"/>
                  </a:lnTo>
                  <a:lnTo>
                    <a:pt x="42" y="358"/>
                  </a:lnTo>
                  <a:lnTo>
                    <a:pt x="54" y="376"/>
                  </a:lnTo>
                  <a:lnTo>
                    <a:pt x="70" y="392"/>
                  </a:lnTo>
                  <a:lnTo>
                    <a:pt x="86" y="406"/>
                  </a:lnTo>
                  <a:lnTo>
                    <a:pt x="104" y="418"/>
                  </a:lnTo>
                  <a:lnTo>
                    <a:pt x="122" y="430"/>
                  </a:lnTo>
                  <a:lnTo>
                    <a:pt x="142" y="438"/>
                  </a:lnTo>
                  <a:lnTo>
                    <a:pt x="164" y="446"/>
                  </a:lnTo>
                  <a:lnTo>
                    <a:pt x="186" y="450"/>
                  </a:lnTo>
                  <a:lnTo>
                    <a:pt x="208" y="454"/>
                  </a:lnTo>
                  <a:lnTo>
                    <a:pt x="232" y="454"/>
                  </a:lnTo>
                  <a:lnTo>
                    <a:pt x="232" y="454"/>
                  </a:lnTo>
                  <a:lnTo>
                    <a:pt x="254" y="452"/>
                  </a:lnTo>
                  <a:lnTo>
                    <a:pt x="278" y="448"/>
                  </a:lnTo>
                  <a:lnTo>
                    <a:pt x="298" y="442"/>
                  </a:lnTo>
                  <a:lnTo>
                    <a:pt x="320" y="434"/>
                  </a:lnTo>
                  <a:lnTo>
                    <a:pt x="340" y="424"/>
                  </a:lnTo>
                  <a:lnTo>
                    <a:pt x="358" y="412"/>
                  </a:lnTo>
                  <a:lnTo>
                    <a:pt x="374" y="400"/>
                  </a:lnTo>
                  <a:lnTo>
                    <a:pt x="390" y="384"/>
                  </a:lnTo>
                  <a:lnTo>
                    <a:pt x="404" y="368"/>
                  </a:lnTo>
                  <a:lnTo>
                    <a:pt x="418" y="350"/>
                  </a:lnTo>
                  <a:lnTo>
                    <a:pt x="428" y="332"/>
                  </a:lnTo>
                  <a:lnTo>
                    <a:pt x="438" y="312"/>
                  </a:lnTo>
                  <a:lnTo>
                    <a:pt x="444" y="290"/>
                  </a:lnTo>
                  <a:lnTo>
                    <a:pt x="450" y="268"/>
                  </a:lnTo>
                  <a:lnTo>
                    <a:pt x="452" y="246"/>
                  </a:lnTo>
                  <a:lnTo>
                    <a:pt x="454" y="222"/>
                  </a:lnTo>
                  <a:lnTo>
                    <a:pt x="454" y="222"/>
                  </a:lnTo>
                  <a:lnTo>
                    <a:pt x="452" y="200"/>
                  </a:lnTo>
                  <a:lnTo>
                    <a:pt x="448" y="176"/>
                  </a:lnTo>
                  <a:lnTo>
                    <a:pt x="442" y="156"/>
                  </a:lnTo>
                  <a:lnTo>
                    <a:pt x="434" y="134"/>
                  </a:lnTo>
                  <a:lnTo>
                    <a:pt x="424" y="114"/>
                  </a:lnTo>
                  <a:lnTo>
                    <a:pt x="412" y="96"/>
                  </a:lnTo>
                  <a:lnTo>
                    <a:pt x="398" y="80"/>
                  </a:lnTo>
                  <a:lnTo>
                    <a:pt x="384" y="64"/>
                  </a:lnTo>
                  <a:lnTo>
                    <a:pt x="366" y="50"/>
                  </a:lnTo>
                  <a:lnTo>
                    <a:pt x="350" y="36"/>
                  </a:lnTo>
                  <a:lnTo>
                    <a:pt x="330" y="26"/>
                  </a:lnTo>
                  <a:lnTo>
                    <a:pt x="310" y="16"/>
                  </a:lnTo>
                  <a:lnTo>
                    <a:pt x="290" y="10"/>
                  </a:lnTo>
                  <a:lnTo>
                    <a:pt x="268" y="4"/>
                  </a:lnTo>
                  <a:lnTo>
                    <a:pt x="244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/>
            </a:solidFill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300" b="1" dirty="0"/>
            </a:p>
          </p:txBody>
        </p:sp>
      </p:grpSp>
      <p:sp>
        <p:nvSpPr>
          <p:cNvPr id="49" name="Rectángulo 48"/>
          <p:cNvSpPr/>
          <p:nvPr/>
        </p:nvSpPr>
        <p:spPr>
          <a:xfrm>
            <a:off x="6625068" y="1573740"/>
            <a:ext cx="32501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Ventaja Absoluta</a:t>
            </a:r>
          </a:p>
          <a:p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Ventaja Comparativa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1389739" y="1590128"/>
            <a:ext cx="29111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Teoría monetaria</a:t>
            </a:r>
          </a:p>
          <a:p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Teoría pura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64352" y="5156897"/>
            <a:ext cx="36097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Nueva teoría del comercio internacional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5107022" y="6244584"/>
            <a:ext cx="40252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de vida internacional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7710919" y="3687913"/>
            <a:ext cx="29111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Modelo de </a:t>
            </a:r>
            <a:r>
              <a:rPr lang="es-E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Heckscher</a:t>
            </a:r>
            <a:r>
              <a:rPr lang="es-E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s-ES" sz="2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Ohlin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Resultado de imagen para boo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68" y="2736725"/>
            <a:ext cx="2179299" cy="21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43600" y="0"/>
            <a:ext cx="5357812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10800000">
            <a:off x="5273433" y="242887"/>
            <a:ext cx="6029325" cy="800100"/>
          </a:xfrm>
          <a:prstGeom prst="rightArrow">
            <a:avLst>
              <a:gd name="adj1" fmla="val 100000"/>
              <a:gd name="adj2" fmla="val 42673"/>
            </a:avLst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315325" y="328613"/>
            <a:ext cx="3876675" cy="714375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CAPÍTULO II</a:t>
            </a:r>
          </a:p>
        </p:txBody>
      </p:sp>
      <p:graphicFrame>
        <p:nvGraphicFramePr>
          <p:cNvPr id="49" name="차트 19">
            <a:extLst>
              <a:ext uri="{FF2B5EF4-FFF2-40B4-BE49-F238E27FC236}">
                <a16:creationId xmlns:a16="http://schemas.microsoft.com/office/drawing/2014/main" xmlns="" id="{90CFAD60-9899-428A-BF07-D2F0F3CC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745478"/>
              </p:ext>
            </p:extLst>
          </p:nvPr>
        </p:nvGraphicFramePr>
        <p:xfrm>
          <a:off x="6451545" y="1670179"/>
          <a:ext cx="4341920" cy="427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413605" y="2205744"/>
            <a:ext cx="3361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Metodología</a:t>
            </a:r>
          </a:p>
        </p:txBody>
      </p:sp>
      <p:sp>
        <p:nvSpPr>
          <p:cNvPr id="9" name="CuadroTexto 8"/>
          <p:cNvSpPr txBox="1"/>
          <p:nvPr/>
        </p:nvSpPr>
        <p:spPr>
          <a:xfrm flipH="1">
            <a:off x="9129814" y="4375455"/>
            <a:ext cx="18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Objeto de estudio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42254" y="4346659"/>
            <a:ext cx="247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Instrumentos de investigación</a:t>
            </a:r>
          </a:p>
        </p:txBody>
      </p:sp>
      <p:pic>
        <p:nvPicPr>
          <p:cNvPr id="3074" name="Picture 2" descr="Resultado de imagen para meto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25" y="3068629"/>
            <a:ext cx="1478160" cy="1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6"/>
          <p:cNvSpPr/>
          <p:nvPr/>
        </p:nvSpPr>
        <p:spPr>
          <a:xfrm>
            <a:off x="752726" y="2022076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Rectangle 7"/>
          <p:cNvSpPr/>
          <p:nvPr/>
        </p:nvSpPr>
        <p:spPr>
          <a:xfrm>
            <a:off x="549500" y="2811649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Rectangle 8"/>
          <p:cNvSpPr/>
          <p:nvPr/>
        </p:nvSpPr>
        <p:spPr>
          <a:xfrm>
            <a:off x="1050753" y="3592892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9"/>
          <p:cNvSpPr/>
          <p:nvPr/>
        </p:nvSpPr>
        <p:spPr>
          <a:xfrm>
            <a:off x="717754" y="4382465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10"/>
          <p:cNvSpPr/>
          <p:nvPr/>
        </p:nvSpPr>
        <p:spPr>
          <a:xfrm>
            <a:off x="897302" y="5163708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1589" y="1094973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Tipología de la investigación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67126" y="2147715"/>
            <a:ext cx="25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 su finalidad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Aplicada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490395" y="2975185"/>
            <a:ext cx="415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 las fuentes 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Documental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1981170" y="3758002"/>
            <a:ext cx="36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 las unidades de análisis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/>
              <a:t>Insitu</a:t>
            </a:r>
            <a:endParaRPr lang="es-ES" dirty="0"/>
          </a:p>
        </p:txBody>
      </p:sp>
      <p:sp>
        <p:nvSpPr>
          <p:cNvPr id="63" name="CuadroTexto 62"/>
          <p:cNvSpPr txBox="1"/>
          <p:nvPr/>
        </p:nvSpPr>
        <p:spPr>
          <a:xfrm>
            <a:off x="1630677" y="4589042"/>
            <a:ext cx="377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 el control de las variables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No experimental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1811702" y="5370285"/>
            <a:ext cx="25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 el alcance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Descriptivo</a:t>
            </a:r>
          </a:p>
        </p:txBody>
      </p:sp>
      <p:pic>
        <p:nvPicPr>
          <p:cNvPr id="65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sultado de imagen pa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54" grpId="0" animBg="1"/>
      <p:bldP spid="55" grpId="0" animBg="1"/>
      <p:bldP spid="56" grpId="0" animBg="1"/>
      <p:bldP spid="57" grpId="0" animBg="1"/>
      <p:bldP spid="58" grpId="0" animBg="1"/>
      <p:bldP spid="11" grpId="0"/>
      <p:bldP spid="12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0" y="3443211"/>
            <a:ext cx="4671989" cy="1872660"/>
          </a:xfrm>
          <a:prstGeom prst="rect">
            <a:avLst/>
          </a:prstGeom>
          <a:solidFill>
            <a:schemeClr val="accent5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5" y="-46482"/>
            <a:ext cx="10296716" cy="1325562"/>
          </a:xfrm>
        </p:spPr>
        <p:txBody>
          <a:bodyPr/>
          <a:lstStyle/>
          <a:p>
            <a:r>
              <a:rPr lang="es-ES" dirty="0"/>
              <a:t>Determinación de variables del entorno</a:t>
            </a:r>
          </a:p>
        </p:txBody>
      </p:sp>
      <p:sp>
        <p:nvSpPr>
          <p:cNvPr id="4" name="Pentagon 48"/>
          <p:cNvSpPr/>
          <p:nvPr/>
        </p:nvSpPr>
        <p:spPr>
          <a:xfrm>
            <a:off x="5603973" y="2337956"/>
            <a:ext cx="917661" cy="469091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Rectangle 2"/>
          <p:cNvSpPr/>
          <p:nvPr/>
        </p:nvSpPr>
        <p:spPr>
          <a:xfrm>
            <a:off x="6529860" y="2347416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PRODUCCIÓN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6" name="Pentagon 107"/>
          <p:cNvSpPr/>
          <p:nvPr/>
        </p:nvSpPr>
        <p:spPr>
          <a:xfrm>
            <a:off x="5634446" y="3045292"/>
            <a:ext cx="870149" cy="441936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/>
          <p:nvPr/>
        </p:nvSpPr>
        <p:spPr>
          <a:xfrm>
            <a:off x="6529860" y="3045292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MONTO DE EXPORTACIÓN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8" name="Pentagon 114"/>
          <p:cNvSpPr/>
          <p:nvPr/>
        </p:nvSpPr>
        <p:spPr>
          <a:xfrm>
            <a:off x="5634446" y="3743168"/>
            <a:ext cx="870149" cy="441936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2"/>
          <p:cNvSpPr/>
          <p:nvPr/>
        </p:nvSpPr>
        <p:spPr>
          <a:xfrm>
            <a:off x="6529860" y="3743168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VOLUMEN DE EXPORTACIÓN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0" name="Pentagon 121"/>
          <p:cNvSpPr/>
          <p:nvPr/>
        </p:nvSpPr>
        <p:spPr>
          <a:xfrm>
            <a:off x="5634446" y="4441044"/>
            <a:ext cx="870149" cy="441936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2"/>
          <p:cNvSpPr/>
          <p:nvPr/>
        </p:nvSpPr>
        <p:spPr>
          <a:xfrm>
            <a:off x="6529860" y="4441044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PRECIO DE EXPORTACIÓN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2" name="Pentagon 128"/>
          <p:cNvSpPr/>
          <p:nvPr/>
        </p:nvSpPr>
        <p:spPr>
          <a:xfrm>
            <a:off x="5634446" y="5138918"/>
            <a:ext cx="870149" cy="441936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2"/>
          <p:cNvSpPr/>
          <p:nvPr/>
        </p:nvSpPr>
        <p:spPr>
          <a:xfrm>
            <a:off x="6529860" y="5138918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CALIDAD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4" name="Pentagon 128"/>
          <p:cNvSpPr/>
          <p:nvPr/>
        </p:nvSpPr>
        <p:spPr>
          <a:xfrm>
            <a:off x="5634446" y="5836792"/>
            <a:ext cx="870149" cy="441936"/>
          </a:xfrm>
          <a:prstGeom prst="homePlate">
            <a:avLst>
              <a:gd name="adj" fmla="val 5491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 2"/>
          <p:cNvSpPr/>
          <p:nvPr/>
        </p:nvSpPr>
        <p:spPr>
          <a:xfrm>
            <a:off x="6529860" y="5836792"/>
            <a:ext cx="4388349" cy="44193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dirty="0">
                <a:solidFill>
                  <a:srgbClr val="000000"/>
                </a:solidFill>
              </a:rPr>
              <a:t>TIPO DE CAMBIO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68489" y="1587515"/>
            <a:ext cx="3058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INDEPENDIENTES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71657" y="2568384"/>
            <a:ext cx="2537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DEPENDIENTE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91282582"/>
              </p:ext>
            </p:extLst>
          </p:nvPr>
        </p:nvGraphicFramePr>
        <p:xfrm>
          <a:off x="793494" y="2961730"/>
          <a:ext cx="3878495" cy="264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1517706" y="3743168"/>
            <a:ext cx="2598591" cy="1175301"/>
            <a:chOff x="1279903" y="737088"/>
            <a:chExt cx="2598591" cy="1175301"/>
          </a:xfrm>
        </p:grpSpPr>
        <p:sp>
          <p:nvSpPr>
            <p:cNvPr id="21" name="Rectángulo 20"/>
            <p:cNvSpPr/>
            <p:nvPr/>
          </p:nvSpPr>
          <p:spPr>
            <a:xfrm>
              <a:off x="1279903" y="737088"/>
              <a:ext cx="2598591" cy="11753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1279903" y="737088"/>
              <a:ext cx="2598591" cy="11753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/>
                <a:t>PARTICIPACIÓN DE MERCADO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768229" y="3743168"/>
            <a:ext cx="597260" cy="1175301"/>
            <a:chOff x="1279903" y="737088"/>
            <a:chExt cx="2598591" cy="1175301"/>
          </a:xfrm>
        </p:grpSpPr>
        <p:sp>
          <p:nvSpPr>
            <p:cNvPr id="24" name="Rectángulo 23"/>
            <p:cNvSpPr/>
            <p:nvPr/>
          </p:nvSpPr>
          <p:spPr>
            <a:xfrm>
              <a:off x="1279903" y="737088"/>
              <a:ext cx="2598591" cy="1175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279903" y="737088"/>
              <a:ext cx="2598591" cy="1175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kern="1200" dirty="0"/>
            </a:p>
          </p:txBody>
        </p:sp>
      </p:grpSp>
      <p:pic>
        <p:nvPicPr>
          <p:cNvPr id="28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ES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197263" y="3851937"/>
            <a:ext cx="989715" cy="983872"/>
            <a:chOff x="4266567" y="2044679"/>
            <a:chExt cx="1091246" cy="1277954"/>
          </a:xfrm>
        </p:grpSpPr>
        <p:sp>
          <p:nvSpPr>
            <p:cNvPr id="31" name="Rectangle 130">
              <a:extLst>
                <a:ext uri="{FF2B5EF4-FFF2-40B4-BE49-F238E27FC236}">
                  <a16:creationId xmlns:a16="http://schemas.microsoft.com/office/drawing/2014/main" xmlns="" id="{4B04B099-FCE6-4BBA-90BC-20A3F9946F42}"/>
                </a:ext>
              </a:extLst>
            </p:cNvPr>
            <p:cNvSpPr/>
            <p:nvPr/>
          </p:nvSpPr>
          <p:spPr>
            <a:xfrm>
              <a:off x="4266567" y="2337956"/>
              <a:ext cx="1091246" cy="984677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xmlns="" id="{D5EBEC76-3404-4A32-A8FC-951D9522304F}"/>
                </a:ext>
              </a:extLst>
            </p:cNvPr>
            <p:cNvSpPr/>
            <p:nvPr/>
          </p:nvSpPr>
          <p:spPr>
            <a:xfrm rot="18900000">
              <a:off x="4749584" y="2044679"/>
              <a:ext cx="394160" cy="792014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4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CAPÍTULO III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Análisis de Datos</a:t>
            </a:r>
          </a:p>
        </p:txBody>
      </p:sp>
      <p:pic>
        <p:nvPicPr>
          <p:cNvPr id="4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4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xmlns="" id="{8A6AD0AC-1B4C-4970-953E-56592521CF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6644151"/>
              </p:ext>
            </p:extLst>
          </p:nvPr>
        </p:nvGraphicFramePr>
        <p:xfrm>
          <a:off x="27477" y="1244252"/>
          <a:ext cx="5456238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214" y="0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Mercado de colorantes naturales a nivel mundial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B9B7EB57-92E8-43A3-AF63-A9226E661B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943725"/>
              </p:ext>
            </p:extLst>
          </p:nvPr>
        </p:nvGraphicFramePr>
        <p:xfrm>
          <a:off x="5784534" y="1458565"/>
          <a:ext cx="5314124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89942" y="2528888"/>
            <a:ext cx="15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1272 millones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21256" y="2443163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Economías desarrolladas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844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214" y="0"/>
            <a:ext cx="9692640" cy="1066882"/>
          </a:xfrm>
        </p:spPr>
        <p:txBody>
          <a:bodyPr>
            <a:noAutofit/>
          </a:bodyPr>
          <a:lstStyle/>
          <a:p>
            <a:r>
              <a:rPr lang="es-ES" sz="3600" dirty="0"/>
              <a:t>Mercado de colorantes naturales a nivel mundial</a:t>
            </a:r>
          </a:p>
        </p:txBody>
      </p:sp>
      <p:pic>
        <p:nvPicPr>
          <p:cNvPr id="6" name="Picture 4" descr="Image result for ingenieria comercio exterior espe">
            <a:extLst>
              <a:ext uri="{FF2B5EF4-FFF2-40B4-BE49-F238E27FC236}">
                <a16:creationId xmlns:a16="http://schemas.microsoft.com/office/drawing/2014/main" xmlns="" id="{9C0B3187-7A68-4315-9AA2-7D19E598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1352"/>
            <a:ext cx="727565" cy="668049"/>
          </a:xfrm>
          <a:prstGeom prst="homePlate">
            <a:avLst>
              <a:gd name="adj" fmla="val 78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6" y="169499"/>
            <a:ext cx="1505210" cy="4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3D817EA5-99EB-4F70-B967-8CF69665CF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9041529"/>
              </p:ext>
            </p:extLst>
          </p:nvPr>
        </p:nvGraphicFramePr>
        <p:xfrm>
          <a:off x="-1" y="1458564"/>
          <a:ext cx="5457825" cy="452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DE4DDBFC-8384-4F9F-919D-1765E83360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327044"/>
              </p:ext>
            </p:extLst>
          </p:nvPr>
        </p:nvGraphicFramePr>
        <p:xfrm>
          <a:off x="5784534" y="1458565"/>
          <a:ext cx="5459729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07380" y="2786063"/>
            <a:ext cx="164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1568 millones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369292" y="2601397"/>
            <a:ext cx="1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7 pertenecen UE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083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2376</TotalTime>
  <Words>1375</Words>
  <Application>Microsoft Office PowerPoint</Application>
  <PresentationFormat>Panorámica</PresentationFormat>
  <Paragraphs>556</Paragraphs>
  <Slides>34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HY엽서L</vt:lpstr>
      <vt:lpstr>Times New Roman</vt:lpstr>
      <vt:lpstr>Wingdings</vt:lpstr>
      <vt:lpstr>Wingdings 2</vt:lpstr>
      <vt:lpstr>View</vt:lpstr>
      <vt:lpstr>    “Comparación del mercado de carmín de cochinilla entre Ecuador y Perú y su potencial de comercialización hacia la Unión Europea”</vt:lpstr>
      <vt:lpstr>Presentación de PowerPoint</vt:lpstr>
      <vt:lpstr>CAPÍTULO I</vt:lpstr>
      <vt:lpstr>Teorías de soporte</vt:lpstr>
      <vt:lpstr>CAPÍTULO II</vt:lpstr>
      <vt:lpstr>Determinación de variables del entorno</vt:lpstr>
      <vt:lpstr>CAPÍTULO III</vt:lpstr>
      <vt:lpstr>Mercado de colorantes naturales a nivel mundial</vt:lpstr>
      <vt:lpstr>Mercado de colorantes naturales a nivel mundial</vt:lpstr>
      <vt:lpstr>Exportación de colorantes naturales Ecuador – Perú</vt:lpstr>
      <vt:lpstr>Principales socios comerciales por monto y volumen Ecuador </vt:lpstr>
      <vt:lpstr>Principales socios comerciales por monto y volumen Perú </vt:lpstr>
      <vt:lpstr>Tasa de crecimiento exportaciones montos vs cantidades Ecuador- Perú 2013-2017</vt:lpstr>
      <vt:lpstr>Mapa de potencial de exportación de colorantes naturales</vt:lpstr>
      <vt:lpstr>Mercado de la Unión Europea</vt:lpstr>
      <vt:lpstr>Producción Perú </vt:lpstr>
      <vt:lpstr>Mercado mundial</vt:lpstr>
      <vt:lpstr>Mercado de la Unión Europea</vt:lpstr>
      <vt:lpstr>Presentación de PowerPoint</vt:lpstr>
      <vt:lpstr>Producción Ecuador  </vt:lpstr>
      <vt:lpstr>Mercado mundial de carmín de cochinilla</vt:lpstr>
      <vt:lpstr>Mercado de la Unión Europea</vt:lpstr>
      <vt:lpstr>Principales socios comerciales por monto y volumen Ecuador </vt:lpstr>
      <vt:lpstr>Mercado Europeo de colorantes naturales</vt:lpstr>
      <vt:lpstr>Canales de distribución</vt:lpstr>
      <vt:lpstr>Condiciones y certificaciones</vt:lpstr>
      <vt:lpstr>Análisis de correlación</vt:lpstr>
      <vt:lpstr>CAPÍTULO IV</vt:lpstr>
      <vt:lpstr>Matriz de evaluación del potencial de participación de mercado</vt:lpstr>
      <vt:lpstr>Matriz de evaluación del potencial de participación de mercado</vt:lpstr>
      <vt:lpstr>Matriz de evaluación del potencial de participación de mercado</vt:lpstr>
      <vt:lpstr>Matriz de evaluación del potencial de participación de mercado Ecuador - Perú</vt:lpstr>
      <vt:lpstr>CAPÍTULO V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ELKIN ALMEIDA</dc:creator>
  <cp:lastModifiedBy>Eduardo Bonilla</cp:lastModifiedBy>
  <cp:revision>164</cp:revision>
  <dcterms:created xsi:type="dcterms:W3CDTF">2019-01-13T18:59:25Z</dcterms:created>
  <dcterms:modified xsi:type="dcterms:W3CDTF">2019-01-26T02:42:20Z</dcterms:modified>
</cp:coreProperties>
</file>