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661" r:id="rId1"/>
  </p:sldMasterIdLst>
  <p:notesMasterIdLst>
    <p:notesMasterId r:id="rId36"/>
  </p:notesMasterIdLst>
  <p:sldIdLst>
    <p:sldId id="415" r:id="rId2"/>
    <p:sldId id="416" r:id="rId3"/>
    <p:sldId id="428" r:id="rId4"/>
    <p:sldId id="431" r:id="rId5"/>
    <p:sldId id="429" r:id="rId6"/>
    <p:sldId id="452" r:id="rId7"/>
    <p:sldId id="430" r:id="rId8"/>
    <p:sldId id="419" r:id="rId9"/>
    <p:sldId id="418" r:id="rId10"/>
    <p:sldId id="420" r:id="rId11"/>
    <p:sldId id="417" r:id="rId12"/>
    <p:sldId id="422" r:id="rId13"/>
    <p:sldId id="421" r:id="rId14"/>
    <p:sldId id="423" r:id="rId15"/>
    <p:sldId id="424" r:id="rId16"/>
    <p:sldId id="425" r:id="rId17"/>
    <p:sldId id="426" r:id="rId18"/>
    <p:sldId id="427" r:id="rId19"/>
    <p:sldId id="432" r:id="rId20"/>
    <p:sldId id="433" r:id="rId21"/>
    <p:sldId id="434" r:id="rId22"/>
    <p:sldId id="435" r:id="rId23"/>
    <p:sldId id="436" r:id="rId24"/>
    <p:sldId id="438" r:id="rId25"/>
    <p:sldId id="437" r:id="rId26"/>
    <p:sldId id="447" r:id="rId27"/>
    <p:sldId id="442" r:id="rId28"/>
    <p:sldId id="448" r:id="rId29"/>
    <p:sldId id="444" r:id="rId30"/>
    <p:sldId id="445" r:id="rId31"/>
    <p:sldId id="446" r:id="rId32"/>
    <p:sldId id="450" r:id="rId33"/>
    <p:sldId id="451" r:id="rId34"/>
    <p:sldId id="449" r:id="rId3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grita" initials="N" lastIdx="3" clrIdx="0">
    <p:extLst/>
  </p:cmAuthor>
  <p:cmAuthor id="2" name="Diego" initials="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DEFE9"/>
    <a:srgbClr val="DAA600"/>
    <a:srgbClr val="B07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3738" autoAdjust="0"/>
  </p:normalViewPr>
  <p:slideViewPr>
    <p:cSldViewPr snapToGrid="0">
      <p:cViewPr varScale="1">
        <p:scale>
          <a:sx n="83" d="100"/>
          <a:sy n="83" d="100"/>
        </p:scale>
        <p:origin x="-108" y="-198"/>
      </p:cViewPr>
      <p:guideLst>
        <p:guide orient="horz" pos="2183"/>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3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C29C1-5700-4A9E-9145-D87CE590DEEF}" type="datetimeFigureOut">
              <a:rPr lang="es-EC" smtClean="0"/>
              <a:pPr/>
              <a:t>09/01/2019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AF99E-6D74-447E-B57D-3007C77F0FEF}" type="slidenum">
              <a:rPr lang="es-EC" smtClean="0"/>
              <a:pPr/>
              <a:t>‹Nº›</a:t>
            </a:fld>
            <a:endParaRPr lang="es-EC"/>
          </a:p>
        </p:txBody>
      </p:sp>
    </p:spTree>
    <p:extLst>
      <p:ext uri="{BB962C8B-B14F-4D97-AF65-F5344CB8AC3E}">
        <p14:creationId xmlns:p14="http://schemas.microsoft.com/office/powerpoint/2010/main" val="226168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69973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2155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0533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585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9063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1410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9588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7023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30081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5642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0420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89626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164926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569700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2891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48577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79876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50615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333469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93050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4066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9122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9122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9734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6515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279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6A042-6BEF-405C-8AAD-17CBC1F78AE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72975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468" name="CorelDRAW" r:id="rId3" imgW="9151920" imgH="5621400" progId="">
                  <p:embed/>
                </p:oleObj>
              </mc:Choice>
              <mc:Fallback>
                <p:oleObj name="CorelDRAW" r:id="rId3" imgW="9151920" imgH="5621400" progId="">
                  <p:embed/>
                  <p:pic>
                    <p:nvPicPr>
                      <p:cNvPr id="0" name="Picture 3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05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05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050"/>
          </a:p>
        </p:txBody>
      </p:sp>
      <p:sp>
        <p:nvSpPr>
          <p:cNvPr id="6"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050"/>
          </a:p>
        </p:txBody>
      </p:sp>
      <p:pic>
        <p:nvPicPr>
          <p:cNvPr id="7"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a:defRPr/>
            </a:pPr>
            <a:endParaRPr lang="es-EC" sz="1350"/>
          </a:p>
        </p:txBody>
      </p:sp>
      <p:pic>
        <p:nvPicPr>
          <p:cNvPr id="9" name="Picture 49" descr="LOGO ESPE ORIGINAL copia"/>
          <p:cNvPicPr>
            <a:picLocks noChangeAspect="1" noChangeArrowheads="1"/>
          </p:cNvPicPr>
          <p:nvPr/>
        </p:nvPicPr>
        <p:blipFill>
          <a:blip r:embed="rId6" cstate="print"/>
          <a:srcRect/>
          <a:stretch>
            <a:fillRect/>
          </a:stretch>
        </p:blipFill>
        <p:spPr bwMode="auto">
          <a:xfrm>
            <a:off x="143935" y="115888"/>
            <a:ext cx="4417484" cy="887412"/>
          </a:xfrm>
          <a:prstGeom prst="rect">
            <a:avLst/>
          </a:prstGeom>
          <a:noFill/>
          <a:ln w="9525">
            <a:noFill/>
            <a:miter lim="800000"/>
            <a:headEnd/>
            <a:tailEnd/>
          </a:ln>
        </p:spPr>
      </p:pic>
    </p:spTree>
    <p:extLst>
      <p:ext uri="{BB962C8B-B14F-4D97-AF65-F5344CB8AC3E}">
        <p14:creationId xmlns:p14="http://schemas.microsoft.com/office/powerpoint/2010/main" val="322882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56163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013462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609600" y="6356353"/>
            <a:ext cx="2844800" cy="365125"/>
          </a:xfrm>
          <a:prstGeom prst="rect">
            <a:avLst/>
          </a:prstGeom>
        </p:spPr>
        <p:txBody>
          <a:bodyPr/>
          <a:lstStyle/>
          <a:p>
            <a:fld id="{051AE5A9-CDC8-4E90-A896-10FA9FAE5485}" type="datetimeFigureOut">
              <a:rPr lang="es-EC" smtClean="0"/>
              <a:pPr/>
              <a:t>09/01/2019</a:t>
            </a:fld>
            <a:endParaRPr lang="es-EC"/>
          </a:p>
        </p:txBody>
      </p:sp>
      <p:sp>
        <p:nvSpPr>
          <p:cNvPr id="5" name="4 Marcador de pie de página"/>
          <p:cNvSpPr>
            <a:spLocks noGrp="1"/>
          </p:cNvSpPr>
          <p:nvPr>
            <p:ph type="ftr" sz="quarter" idx="11"/>
          </p:nvPr>
        </p:nvSpPr>
        <p:spPr>
          <a:xfrm>
            <a:off x="4165600" y="6356353"/>
            <a:ext cx="38608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8737600" y="6356353"/>
            <a:ext cx="2844800" cy="365125"/>
          </a:xfrm>
          <a:prstGeom prst="rect">
            <a:avLst/>
          </a:prstGeom>
        </p:spPr>
        <p:txBody>
          <a:bodyPr/>
          <a:lstStyle/>
          <a:p>
            <a:fld id="{B6868DCA-1376-4BF8-8049-D3FB3EDE2122}" type="slidenum">
              <a:rPr lang="es-EC" smtClean="0"/>
              <a:pPr/>
              <a:t>‹Nº›</a:t>
            </a:fld>
            <a:endParaRPr lang="es-EC"/>
          </a:p>
        </p:txBody>
      </p:sp>
    </p:spTree>
    <p:extLst>
      <p:ext uri="{BB962C8B-B14F-4D97-AF65-F5344CB8AC3E}">
        <p14:creationId xmlns:p14="http://schemas.microsoft.com/office/powerpoint/2010/main" val="133682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3"/>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08470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3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s-ES"/>
              <a:t>Haga clic para modificar el estilo de texto del patrón</a:t>
            </a:r>
          </a:p>
        </p:txBody>
      </p:sp>
    </p:spTree>
    <p:extLst>
      <p:ext uri="{BB962C8B-B14F-4D97-AF65-F5344CB8AC3E}">
        <p14:creationId xmlns:p14="http://schemas.microsoft.com/office/powerpoint/2010/main" val="370983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04955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31354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39558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20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15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Tree>
    <p:extLst>
      <p:ext uri="{BB962C8B-B14F-4D97-AF65-F5344CB8AC3E}">
        <p14:creationId xmlns:p14="http://schemas.microsoft.com/office/powerpoint/2010/main" val="332744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15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Tree>
    <p:extLst>
      <p:ext uri="{BB962C8B-B14F-4D97-AF65-F5344CB8AC3E}">
        <p14:creationId xmlns:p14="http://schemas.microsoft.com/office/powerpoint/2010/main" val="416944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sz="1350"/>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sz="1350"/>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a:defRPr/>
            </a:pPr>
            <a:endParaRPr lang="es-EC" sz="1350"/>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a:defRPr/>
            </a:pPr>
            <a:endParaRPr lang="es-EC" sz="1350"/>
          </a:p>
        </p:txBody>
      </p:sp>
      <p:pic>
        <p:nvPicPr>
          <p:cNvPr id="3078" name="Picture 26" descr="LOGO ESPE ORIGINAL copia"/>
          <p:cNvPicPr>
            <a:picLocks noChangeAspect="1" noChangeArrowheads="1"/>
          </p:cNvPicPr>
          <p:nvPr/>
        </p:nvPicPr>
        <p:blipFill>
          <a:blip r:embed="rId14" cstate="print"/>
          <a:srcRect l="3070"/>
          <a:stretch>
            <a:fillRect/>
          </a:stretch>
        </p:blipFill>
        <p:spPr bwMode="auto">
          <a:xfrm>
            <a:off x="8976784" y="5949950"/>
            <a:ext cx="3073400" cy="636588"/>
          </a:xfrm>
          <a:prstGeom prst="rect">
            <a:avLst/>
          </a:prstGeom>
          <a:noFill/>
          <a:ln w="9525">
            <a:noFill/>
            <a:miter lim="800000"/>
            <a:headEnd/>
            <a:tailEnd/>
          </a:ln>
        </p:spPr>
      </p:pic>
    </p:spTree>
    <p:extLst>
      <p:ext uri="{BB962C8B-B14F-4D97-AF65-F5344CB8AC3E}">
        <p14:creationId xmlns:p14="http://schemas.microsoft.com/office/powerpoint/2010/main" val="25510794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9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8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7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6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p:titleStyle>
    <p:bodyStyle>
      <a:lvl1pPr marL="257175" indent="-257175" algn="l" rtl="0" eaLnBrk="1" fontAlgn="base" hangingPunct="1">
        <a:spcBef>
          <a:spcPct val="20000"/>
        </a:spcBef>
        <a:spcAft>
          <a:spcPct val="0"/>
        </a:spcAft>
        <a:buChar char="•"/>
        <a:defRPr sz="1800">
          <a:solidFill>
            <a:schemeClr val="bg1"/>
          </a:solidFill>
          <a:latin typeface="+mn-lt"/>
          <a:ea typeface="+mn-ea"/>
          <a:cs typeface="+mn-cs"/>
        </a:defRPr>
      </a:lvl1pPr>
      <a:lvl2pPr marL="557213" indent="-214313" algn="l" rtl="0" eaLnBrk="1" fontAlgn="base" hangingPunct="1">
        <a:spcBef>
          <a:spcPct val="20000"/>
        </a:spcBef>
        <a:spcAft>
          <a:spcPct val="0"/>
        </a:spcAft>
        <a:buChar char="–"/>
        <a:defRPr sz="1800">
          <a:solidFill>
            <a:schemeClr val="bg1"/>
          </a:solidFill>
          <a:latin typeface="+mn-lt"/>
        </a:defRPr>
      </a:lvl2pPr>
      <a:lvl3pPr marL="857250" indent="-171450" algn="l" rtl="0" eaLnBrk="1" fontAlgn="base" hangingPunct="1">
        <a:spcBef>
          <a:spcPct val="20000"/>
        </a:spcBef>
        <a:spcAft>
          <a:spcPct val="0"/>
        </a:spcAft>
        <a:buChar char="•"/>
        <a:defRPr sz="1800">
          <a:solidFill>
            <a:schemeClr val="bg1"/>
          </a:solidFill>
          <a:latin typeface="+mn-lt"/>
        </a:defRPr>
      </a:lvl3pPr>
      <a:lvl4pPr marL="1200150" indent="-171450" algn="l" rtl="0" eaLnBrk="1" fontAlgn="base" hangingPunct="1">
        <a:spcBef>
          <a:spcPct val="20000"/>
        </a:spcBef>
        <a:spcAft>
          <a:spcPct val="0"/>
        </a:spcAft>
        <a:buChar char="–"/>
        <a:defRPr sz="1800">
          <a:solidFill>
            <a:schemeClr val="bg1"/>
          </a:solidFill>
          <a:latin typeface="+mn-lt"/>
        </a:defRPr>
      </a:lvl4pPr>
      <a:lvl5pPr marL="1543050" indent="-171450" algn="l" rtl="0" eaLnBrk="1" fontAlgn="base" hangingPunct="1">
        <a:spcBef>
          <a:spcPct val="20000"/>
        </a:spcBef>
        <a:spcAft>
          <a:spcPct val="0"/>
        </a:spcAft>
        <a:buChar char="»"/>
        <a:defRPr sz="1800">
          <a:solidFill>
            <a:schemeClr val="bg1"/>
          </a:solidFill>
          <a:latin typeface="+mn-lt"/>
        </a:defRPr>
      </a:lvl5pPr>
      <a:lvl6pPr marL="1885950" indent="-171450" algn="l" rtl="0" eaLnBrk="1" fontAlgn="base" hangingPunct="1">
        <a:spcBef>
          <a:spcPct val="20000"/>
        </a:spcBef>
        <a:spcAft>
          <a:spcPct val="0"/>
        </a:spcAft>
        <a:buChar char="»"/>
        <a:defRPr sz="1800">
          <a:solidFill>
            <a:schemeClr val="bg1"/>
          </a:solidFill>
          <a:latin typeface="+mn-lt"/>
        </a:defRPr>
      </a:lvl6pPr>
      <a:lvl7pPr marL="2228850" indent="-171450" algn="l" rtl="0" eaLnBrk="1" fontAlgn="base" hangingPunct="1">
        <a:spcBef>
          <a:spcPct val="20000"/>
        </a:spcBef>
        <a:spcAft>
          <a:spcPct val="0"/>
        </a:spcAft>
        <a:buChar char="»"/>
        <a:defRPr sz="1800">
          <a:solidFill>
            <a:schemeClr val="bg1"/>
          </a:solidFill>
          <a:latin typeface="+mn-lt"/>
        </a:defRPr>
      </a:lvl7pPr>
      <a:lvl8pPr marL="2571750" indent="-171450" algn="l" rtl="0" eaLnBrk="1" fontAlgn="base" hangingPunct="1">
        <a:spcBef>
          <a:spcPct val="20000"/>
        </a:spcBef>
        <a:spcAft>
          <a:spcPct val="0"/>
        </a:spcAft>
        <a:buChar char="»"/>
        <a:defRPr sz="1800">
          <a:solidFill>
            <a:schemeClr val="bg1"/>
          </a:solidFill>
          <a:latin typeface="+mn-lt"/>
        </a:defRPr>
      </a:lvl8pPr>
      <a:lvl9pPr marL="2914650" indent="-171450" algn="l" rtl="0" eaLnBrk="1" fontAlgn="base" hangingPunct="1">
        <a:spcBef>
          <a:spcPct val="20000"/>
        </a:spcBef>
        <a:spcAft>
          <a:spcPct val="0"/>
        </a:spcAft>
        <a:buChar char="»"/>
        <a:defRPr sz="1800">
          <a:solidFill>
            <a:schemeClr val="bg1"/>
          </a:solidFill>
          <a:latin typeface="+mn-lt"/>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1.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21.pn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5.pn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8.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emf"/><Relationship Id="rId4" Type="http://schemas.openxmlformats.org/officeDocument/2006/relationships/image" Target="../media/image56.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emf"/><Relationship Id="rId4" Type="http://schemas.openxmlformats.org/officeDocument/2006/relationships/image" Target="../media/image59.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emf"/></Relationships>
</file>

<file path=ppt/slides/_rels/slide2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8.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72.jpe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369" y="216715"/>
            <a:ext cx="308625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a:spLocks noChangeArrowheads="1"/>
          </p:cNvSpPr>
          <p:nvPr/>
        </p:nvSpPr>
        <p:spPr bwMode="auto">
          <a:xfrm>
            <a:off x="1674251" y="975109"/>
            <a:ext cx="9659155"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S" b="1" dirty="0">
                <a:latin typeface="Times New Roman" pitchFamily="18" charset="0"/>
                <a:ea typeface="Verdana" panose="020B0604030504040204" pitchFamily="34" charset="0"/>
                <a:cs typeface="Times New Roman" pitchFamily="18" charset="0"/>
              </a:rPr>
              <a:t>DEPARTAMENTO DE CIENCIAS DE LA VIDA Y </a:t>
            </a:r>
            <a:r>
              <a:rPr lang="es-ES" b="1" dirty="0" smtClean="0">
                <a:latin typeface="Times New Roman" pitchFamily="18" charset="0"/>
                <a:ea typeface="Verdana" panose="020B0604030504040204" pitchFamily="34" charset="0"/>
                <a:cs typeface="Times New Roman" pitchFamily="18" charset="0"/>
              </a:rPr>
              <a:t> DE LA AGRICULTURA</a:t>
            </a:r>
            <a:endParaRPr lang="es-ES" b="1" dirty="0">
              <a:latin typeface="Times New Roman" pitchFamily="18" charset="0"/>
              <a:ea typeface="Verdana" panose="020B0604030504040204" pitchFamily="34" charset="0"/>
              <a:cs typeface="Times New Roman" pitchFamily="18" charset="0"/>
            </a:endParaRPr>
          </a:p>
          <a:p>
            <a:pPr algn="ctr"/>
            <a:r>
              <a:rPr lang="es-ES" b="1" dirty="0">
                <a:latin typeface="Times New Roman" pitchFamily="18" charset="0"/>
                <a:ea typeface="Verdana" panose="020B0604030504040204" pitchFamily="34" charset="0"/>
                <a:cs typeface="Times New Roman" pitchFamily="18" charset="0"/>
              </a:rPr>
              <a:t>CARRERA DE INGENIERÍA  AGROPECUARIA </a:t>
            </a:r>
          </a:p>
          <a:p>
            <a:pPr algn="ctr"/>
            <a:endParaRPr lang="es-ES" b="1" dirty="0">
              <a:latin typeface="Times New Roman" pitchFamily="18" charset="0"/>
              <a:ea typeface="Verdana" panose="020B0604030504040204" pitchFamily="34" charset="0"/>
              <a:cs typeface="Times New Roman" pitchFamily="18" charset="0"/>
            </a:endParaRPr>
          </a:p>
          <a:p>
            <a:pPr algn="ctr"/>
            <a:r>
              <a:rPr lang="es-EC" b="1" spc="-10" dirty="0">
                <a:latin typeface="Times New Roman" pitchFamily="18" charset="0"/>
                <a:cs typeface="Times New Roman" pitchFamily="18" charset="0"/>
              </a:rPr>
              <a:t>TRABAJO </a:t>
            </a:r>
            <a:r>
              <a:rPr lang="es-EC" b="1" spc="-5" dirty="0">
                <a:latin typeface="Times New Roman" pitchFamily="18" charset="0"/>
                <a:cs typeface="Times New Roman" pitchFamily="18" charset="0"/>
              </a:rPr>
              <a:t>DE TITULACIÓN PREVIO </a:t>
            </a:r>
            <a:r>
              <a:rPr lang="es-EC" b="1" dirty="0">
                <a:latin typeface="Times New Roman" pitchFamily="18" charset="0"/>
                <a:cs typeface="Times New Roman" pitchFamily="18" charset="0"/>
              </a:rPr>
              <a:t>A </a:t>
            </a:r>
            <a:r>
              <a:rPr lang="es-EC" b="1" spc="-5" dirty="0">
                <a:latin typeface="Times New Roman" pitchFamily="18" charset="0"/>
                <a:cs typeface="Times New Roman" pitchFamily="18" charset="0"/>
              </a:rPr>
              <a:t>LA OBTENCIÓN DEL TÍTULO DE  </a:t>
            </a:r>
            <a:r>
              <a:rPr lang="es-EC" b="1" spc="-10" dirty="0">
                <a:latin typeface="Times New Roman" pitchFamily="18" charset="0"/>
                <a:cs typeface="Times New Roman" pitchFamily="18" charset="0"/>
              </a:rPr>
              <a:t>INGENIERO</a:t>
            </a:r>
            <a:r>
              <a:rPr lang="es-EC" b="1" spc="-20" dirty="0">
                <a:latin typeface="Times New Roman" pitchFamily="18" charset="0"/>
                <a:cs typeface="Times New Roman" pitchFamily="18" charset="0"/>
              </a:rPr>
              <a:t> </a:t>
            </a:r>
            <a:r>
              <a:rPr lang="es-EC" b="1" spc="-10" dirty="0">
                <a:latin typeface="Times New Roman" pitchFamily="18" charset="0"/>
                <a:cs typeface="Times New Roman" pitchFamily="18" charset="0"/>
              </a:rPr>
              <a:t>AGROPECUARIO</a:t>
            </a:r>
            <a:endParaRPr lang="es-EC" dirty="0">
              <a:latin typeface="Times New Roman" pitchFamily="18" charset="0"/>
              <a:cs typeface="Times New Roman" pitchFamily="18" charset="0"/>
            </a:endParaRPr>
          </a:p>
          <a:p>
            <a:pPr algn="ctr"/>
            <a:endParaRPr lang="es-ES" b="1" dirty="0">
              <a:latin typeface="Times New Roman" pitchFamily="18" charset="0"/>
              <a:ea typeface="Verdana" panose="020B0604030504040204" pitchFamily="34" charset="0"/>
              <a:cs typeface="Times New Roman" pitchFamily="18" charset="0"/>
            </a:endParaRPr>
          </a:p>
          <a:p>
            <a:pPr algn="ctr"/>
            <a:r>
              <a:rPr lang="es-EC" b="1" dirty="0">
                <a:latin typeface="Times New Roman" pitchFamily="18" charset="0"/>
                <a:ea typeface="Verdana" panose="020B0604030504040204" pitchFamily="34" charset="0"/>
                <a:cs typeface="Times New Roman" pitchFamily="18" charset="0"/>
              </a:rPr>
              <a:t>TEMA: “</a:t>
            </a:r>
            <a:r>
              <a:rPr lang="es-EC" b="1" dirty="0">
                <a:latin typeface="Times New Roman" panose="02020603050405020304" pitchFamily="18" charset="0"/>
                <a:cs typeface="Times New Roman" panose="02020603050405020304" pitchFamily="18" charset="0"/>
              </a:rPr>
              <a:t>EVALUACIÓN DE NUCLEÓTIDOS EN LA PRODUCCIÓN INTENSIVA DE TRUCHA ARCOIRIS (</a:t>
            </a:r>
            <a:r>
              <a:rPr lang="es-EC" b="1" i="1" dirty="0">
                <a:latin typeface="Times New Roman" panose="02020603050405020304" pitchFamily="18" charset="0"/>
                <a:cs typeface="Times New Roman" panose="02020603050405020304" pitchFamily="18" charset="0"/>
              </a:rPr>
              <a:t>Oncorhynchus mykiss)</a:t>
            </a:r>
            <a:r>
              <a:rPr lang="es-EC" b="1" dirty="0">
                <a:latin typeface="Times New Roman" panose="02020603050405020304" pitchFamily="18" charset="0"/>
                <a:cs typeface="Times New Roman" panose="02020603050405020304" pitchFamily="18" charset="0"/>
              </a:rPr>
              <a:t> EN ETAPA DE CRECIMIENTO CON AIREACIÓN TIPO AIRLIFT</a:t>
            </a:r>
            <a:r>
              <a:rPr lang="es-EC" b="1" dirty="0">
                <a:latin typeface="Times New Roman" pitchFamily="18" charset="0"/>
                <a:ea typeface="Verdana" panose="020B0604030504040204" pitchFamily="34" charset="0"/>
                <a:cs typeface="Times New Roman" pitchFamily="18" charset="0"/>
              </a:rPr>
              <a:t>”</a:t>
            </a:r>
            <a:endParaRPr lang="es-ES" b="1" dirty="0">
              <a:latin typeface="Times New Roman" pitchFamily="18" charset="0"/>
              <a:ea typeface="Verdana" panose="020B0604030504040204" pitchFamily="34" charset="0"/>
              <a:cs typeface="Times New Roman" pitchFamily="18" charset="0"/>
            </a:endParaRPr>
          </a:p>
          <a:p>
            <a:pPr algn="ctr"/>
            <a:endParaRPr lang="es-ES" b="1" dirty="0">
              <a:latin typeface="Times New Roman" pitchFamily="18" charset="0"/>
              <a:ea typeface="Verdana" panose="020B0604030504040204" pitchFamily="34" charset="0"/>
              <a:cs typeface="Times New Roman" pitchFamily="18" charset="0"/>
            </a:endParaRPr>
          </a:p>
          <a:p>
            <a:pPr algn="ctr"/>
            <a:endParaRPr lang="es-EC" b="1" spc="-5" dirty="0">
              <a:latin typeface="Times New Roman" pitchFamily="18" charset="0"/>
              <a:cs typeface="Times New Roman" pitchFamily="18" charset="0"/>
            </a:endParaRPr>
          </a:p>
          <a:p>
            <a:pPr algn="ctr"/>
            <a:r>
              <a:rPr lang="es-EC" b="1" dirty="0">
                <a:latin typeface="Times New Roman" pitchFamily="18" charset="0"/>
                <a:ea typeface="Verdana" panose="020B0604030504040204" pitchFamily="34" charset="0"/>
                <a:cs typeface="Times New Roman" pitchFamily="18" charset="0"/>
              </a:rPr>
              <a:t>AUTORES: BARRERA VACA, DIEGO FERNANDO</a:t>
            </a:r>
          </a:p>
          <a:p>
            <a:pPr algn="ctr"/>
            <a:r>
              <a:rPr lang="es-EC" b="1" dirty="0">
                <a:latin typeface="Times New Roman" pitchFamily="18" charset="0"/>
                <a:ea typeface="Verdana" panose="020B0604030504040204" pitchFamily="34" charset="0"/>
                <a:cs typeface="Times New Roman" pitchFamily="18" charset="0"/>
              </a:rPr>
              <a:t>          BARROS ORTIZ, LUIS ANDRÉS</a:t>
            </a:r>
          </a:p>
          <a:p>
            <a:pPr algn="ctr"/>
            <a:endParaRPr lang="es-EC" b="1" spc="-5" dirty="0">
              <a:latin typeface="Times New Roman" pitchFamily="18" charset="0"/>
              <a:cs typeface="Times New Roman" pitchFamily="18" charset="0"/>
            </a:endParaRPr>
          </a:p>
          <a:p>
            <a:pPr algn="ctr"/>
            <a:r>
              <a:rPr lang="es-EC" b="1" spc="-5" dirty="0">
                <a:latin typeface="Times New Roman" pitchFamily="18" charset="0"/>
                <a:cs typeface="Times New Roman" pitchFamily="18" charset="0"/>
              </a:rPr>
              <a:t>DIRECTOR: </a:t>
            </a:r>
            <a:r>
              <a:rPr lang="es-EC" b="1" dirty="0">
                <a:latin typeface="Times New Roman" pitchFamily="18" charset="0"/>
                <a:cs typeface="Times New Roman" pitchFamily="18" charset="0"/>
              </a:rPr>
              <a:t> ING. ORTIZ TIRADO JUAN CRISTOBAL PhD</a:t>
            </a:r>
            <a:endParaRPr lang="es-EC" dirty="0">
              <a:latin typeface="Times New Roman" pitchFamily="18" charset="0"/>
              <a:cs typeface="Times New Roman" pitchFamily="18" charset="0"/>
            </a:endParaRPr>
          </a:p>
          <a:p>
            <a:pPr algn="ctr"/>
            <a:endParaRPr lang="es-EC" b="1" dirty="0">
              <a:latin typeface="Times New Roman" pitchFamily="18" charset="0"/>
              <a:ea typeface="Verdana" panose="020B0604030504040204" pitchFamily="34" charset="0"/>
              <a:cs typeface="Times New Roman" pitchFamily="18" charset="0"/>
            </a:endParaRPr>
          </a:p>
          <a:p>
            <a:pPr marL="86360" algn="ctr">
              <a:lnSpc>
                <a:spcPct val="100000"/>
              </a:lnSpc>
            </a:pPr>
            <a:r>
              <a:rPr lang="es-EC" b="1" spc="-10" dirty="0">
                <a:latin typeface="Times New Roman" pitchFamily="18" charset="0"/>
                <a:cs typeface="Times New Roman" pitchFamily="18" charset="0"/>
              </a:rPr>
              <a:t>SANGOLQUÍ - </a:t>
            </a:r>
            <a:r>
              <a:rPr lang="es-EC" b="1" spc="5" dirty="0">
                <a:latin typeface="Times New Roman" pitchFamily="18" charset="0"/>
                <a:cs typeface="Times New Roman" pitchFamily="18" charset="0"/>
              </a:rPr>
              <a:t>2018</a:t>
            </a:r>
            <a:endParaRPr lang="es-EC" dirty="0">
              <a:latin typeface="Times New Roman" pitchFamily="18" charset="0"/>
              <a:cs typeface="Times New Roman" pitchFamily="18" charset="0"/>
            </a:endParaRPr>
          </a:p>
          <a:p>
            <a:pPr algn="ctr"/>
            <a:endParaRPr lang="es-EC" sz="1600" b="1" dirty="0">
              <a:latin typeface="Verdana" panose="020B0604030504040204" pitchFamily="34" charset="0"/>
              <a:ea typeface="Verdana" panose="020B0604030504040204" pitchFamily="34" charset="0"/>
              <a:cs typeface="Verdana" panose="020B0604030504040204" pitchFamily="34" charset="0"/>
            </a:endParaRPr>
          </a:p>
          <a:p>
            <a:pPr algn="ctr"/>
            <a:endParaRPr lang="es-EC" sz="1600" b="1" dirty="0">
              <a:latin typeface="Verdana" panose="020B0604030504040204" pitchFamily="34" charset="0"/>
              <a:ea typeface="Verdana" panose="020B0604030504040204" pitchFamily="34" charset="0"/>
              <a:cs typeface="Verdana" panose="020B0604030504040204" pitchFamily="34" charset="0"/>
            </a:endParaRPr>
          </a:p>
          <a:p>
            <a:pPr algn="ctr"/>
            <a:endParaRPr lang="es-EC"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464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2" name="CuadroTexto 1">
            <a:extLst>
              <a:ext uri="{FF2B5EF4-FFF2-40B4-BE49-F238E27FC236}">
                <a16:creationId xmlns:a16="http://schemas.microsoft.com/office/drawing/2014/main" xmlns="" id="{761CE56D-A387-41FD-829D-56FC0DEECDD3}"/>
              </a:ext>
            </a:extLst>
          </p:cNvPr>
          <p:cNvSpPr txBox="1"/>
          <p:nvPr/>
        </p:nvSpPr>
        <p:spPr>
          <a:xfrm>
            <a:off x="520504" y="621234"/>
            <a:ext cx="4529797"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Ubicación del lugar de investigación</a:t>
            </a:r>
          </a:p>
        </p:txBody>
      </p:sp>
      <p:pic>
        <p:nvPicPr>
          <p:cNvPr id="7" name="image8.png">
            <a:extLst>
              <a:ext uri="{FF2B5EF4-FFF2-40B4-BE49-F238E27FC236}">
                <a16:creationId xmlns:a16="http://schemas.microsoft.com/office/drawing/2014/main" xmlns="" id="{305E8EEE-910D-4651-9D80-4FAE4C644254}"/>
              </a:ext>
            </a:extLst>
          </p:cNvPr>
          <p:cNvPicPr/>
          <p:nvPr/>
        </p:nvPicPr>
        <p:blipFill rotWithShape="1">
          <a:blip r:embed="rId4">
            <a:extLst>
              <a:ext uri="{28A0092B-C50C-407E-A947-70E740481C1C}">
                <a14:useLocalDpi xmlns:a14="http://schemas.microsoft.com/office/drawing/2010/main" val="0"/>
              </a:ext>
            </a:extLst>
          </a:blip>
          <a:srcRect b="28754"/>
          <a:stretch/>
        </p:blipFill>
        <p:spPr bwMode="auto">
          <a:xfrm>
            <a:off x="1242338" y="1266825"/>
            <a:ext cx="4238625" cy="2162175"/>
          </a:xfrm>
          <a:prstGeom prst="rect">
            <a:avLst/>
          </a:prstGeom>
          <a:ln w="28575">
            <a:solidFill>
              <a:schemeClr val="tx1"/>
            </a:solidFill>
          </a:ln>
          <a:extLst>
            <a:ext uri="{53640926-AAD7-44D8-BBD7-CCE9431645EC}">
              <a14:shadowObscured xmlns:a14="http://schemas.microsoft.com/office/drawing/2010/main"/>
            </a:ext>
          </a:extLst>
        </p:spPr>
      </p:pic>
      <p:pic>
        <p:nvPicPr>
          <p:cNvPr id="8" name="image7.png">
            <a:extLst>
              <a:ext uri="{FF2B5EF4-FFF2-40B4-BE49-F238E27FC236}">
                <a16:creationId xmlns:a16="http://schemas.microsoft.com/office/drawing/2014/main" xmlns="" id="{3D0881BB-3670-402D-AEF2-E41246F90515}"/>
              </a:ext>
            </a:extLst>
          </p:cNvPr>
          <p:cNvPicPr/>
          <p:nvPr/>
        </p:nvPicPr>
        <p:blipFill>
          <a:blip r:embed="rId5">
            <a:extLst>
              <a:ext uri="{28A0092B-C50C-407E-A947-70E740481C1C}">
                <a14:useLocalDpi xmlns:a14="http://schemas.microsoft.com/office/drawing/2010/main" val="0"/>
              </a:ext>
            </a:extLst>
          </a:blip>
          <a:srcRect/>
          <a:stretch>
            <a:fillRect/>
          </a:stretch>
        </p:blipFill>
        <p:spPr>
          <a:xfrm>
            <a:off x="6579430" y="3489913"/>
            <a:ext cx="4370231" cy="2162175"/>
          </a:xfrm>
          <a:prstGeom prst="rect">
            <a:avLst/>
          </a:prstGeom>
          <a:ln w="28575">
            <a:solidFill>
              <a:schemeClr val="tx1"/>
            </a:solidFill>
          </a:ln>
        </p:spPr>
      </p:pic>
      <p:sp>
        <p:nvSpPr>
          <p:cNvPr id="5" name="CuadroTexto 4">
            <a:extLst>
              <a:ext uri="{FF2B5EF4-FFF2-40B4-BE49-F238E27FC236}">
                <a16:creationId xmlns:a16="http://schemas.microsoft.com/office/drawing/2014/main" xmlns="" id="{2C46A269-268E-46AA-BB3F-19DB786FBAB4}"/>
              </a:ext>
            </a:extLst>
          </p:cNvPr>
          <p:cNvSpPr txBox="1"/>
          <p:nvPr/>
        </p:nvSpPr>
        <p:spPr>
          <a:xfrm>
            <a:off x="1242338" y="3484751"/>
            <a:ext cx="3929136" cy="307777"/>
          </a:xfrm>
          <a:prstGeom prst="rect">
            <a:avLst/>
          </a:prstGeom>
          <a:noFill/>
        </p:spPr>
        <p:txBody>
          <a:bodyPr wrap="square" rtlCol="0">
            <a:spAutoFit/>
          </a:bodyPr>
          <a:lstStyle/>
          <a:p>
            <a:r>
              <a:rPr lang="es-EC" sz="1400" b="1" dirty="0">
                <a:latin typeface="Times New Roman" panose="02020603050405020304" pitchFamily="18" charset="0"/>
                <a:cs typeface="Times New Roman" panose="02020603050405020304" pitchFamily="18" charset="0"/>
              </a:rPr>
              <a:t>Fuente: </a:t>
            </a:r>
            <a:r>
              <a:rPr lang="es-EC" sz="1400" dirty="0">
                <a:latin typeface="Times New Roman" panose="02020603050405020304" pitchFamily="18" charset="0"/>
                <a:cs typeface="Times New Roman" panose="02020603050405020304" pitchFamily="18" charset="0"/>
              </a:rPr>
              <a:t>Google Earth, (2017)</a:t>
            </a:r>
            <a:endParaRPr lang="es-MX" sz="1400" dirty="0">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xmlns="" id="{11BD966D-6412-4B97-A5B6-B6852E9A4C1A}"/>
              </a:ext>
            </a:extLst>
          </p:cNvPr>
          <p:cNvSpPr txBox="1"/>
          <p:nvPr/>
        </p:nvSpPr>
        <p:spPr>
          <a:xfrm>
            <a:off x="6579431" y="5767459"/>
            <a:ext cx="3929136" cy="307777"/>
          </a:xfrm>
          <a:prstGeom prst="rect">
            <a:avLst/>
          </a:prstGeom>
          <a:noFill/>
        </p:spPr>
        <p:txBody>
          <a:bodyPr wrap="square" rtlCol="0">
            <a:spAutoFit/>
          </a:bodyPr>
          <a:lstStyle/>
          <a:p>
            <a:r>
              <a:rPr lang="es-EC" sz="1400" b="1" dirty="0">
                <a:latin typeface="Times New Roman" panose="02020603050405020304" pitchFamily="18" charset="0"/>
                <a:cs typeface="Times New Roman" panose="02020603050405020304" pitchFamily="18" charset="0"/>
              </a:rPr>
              <a:t>Fuente: </a:t>
            </a:r>
            <a:r>
              <a:rPr lang="es-EC" sz="1400" dirty="0">
                <a:latin typeface="Times New Roman" panose="02020603050405020304" pitchFamily="18" charset="0"/>
                <a:cs typeface="Times New Roman" panose="02020603050405020304" pitchFamily="18" charset="0"/>
              </a:rPr>
              <a:t>Google Earth, (2017)</a:t>
            </a:r>
            <a:endParaRPr lang="es-MX" sz="1400"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xmlns="" id="{B410F7C6-2CEF-4402-91BD-E2E54A76F66E}"/>
              </a:ext>
            </a:extLst>
          </p:cNvPr>
          <p:cNvSpPr txBox="1"/>
          <p:nvPr/>
        </p:nvSpPr>
        <p:spPr>
          <a:xfrm>
            <a:off x="6579431" y="1022289"/>
            <a:ext cx="5612569" cy="1883657"/>
          </a:xfrm>
          <a:prstGeom prst="rect">
            <a:avLst/>
          </a:prstGeom>
          <a:noFill/>
        </p:spPr>
        <p:txBody>
          <a:bodyPr wrap="square" rtlCol="0">
            <a:spAutoFit/>
          </a:bodyPr>
          <a:lstStyle/>
          <a:p>
            <a:pPr>
              <a:lnSpc>
                <a:spcPct val="150000"/>
              </a:lnSpc>
            </a:pPr>
            <a:r>
              <a:rPr lang="es-MX" sz="2000" dirty="0">
                <a:latin typeface="Times New Roman" panose="02020603050405020304" pitchFamily="18" charset="0"/>
                <a:cs typeface="Times New Roman" panose="02020603050405020304" pitchFamily="18" charset="0"/>
              </a:rPr>
              <a:t>Provincia: Pichincha</a:t>
            </a:r>
          </a:p>
          <a:p>
            <a:pPr>
              <a:lnSpc>
                <a:spcPct val="150000"/>
              </a:lnSpc>
            </a:pPr>
            <a:r>
              <a:rPr lang="es-MX" sz="2000" dirty="0">
                <a:latin typeface="Times New Roman" panose="02020603050405020304" pitchFamily="18" charset="0"/>
                <a:cs typeface="Times New Roman" panose="02020603050405020304" pitchFamily="18" charset="0"/>
              </a:rPr>
              <a:t>Cantón: Rumiñahui</a:t>
            </a:r>
          </a:p>
          <a:p>
            <a:pPr>
              <a:lnSpc>
                <a:spcPct val="150000"/>
              </a:lnSpc>
            </a:pPr>
            <a:r>
              <a:rPr lang="es-MX" sz="2000" dirty="0">
                <a:latin typeface="Times New Roman" panose="02020603050405020304" pitchFamily="18" charset="0"/>
                <a:cs typeface="Times New Roman" panose="02020603050405020304" pitchFamily="18" charset="0"/>
              </a:rPr>
              <a:t>Parroquia: San Fernando</a:t>
            </a:r>
          </a:p>
          <a:p>
            <a:pPr>
              <a:lnSpc>
                <a:spcPct val="150000"/>
              </a:lnSpc>
            </a:pPr>
            <a:r>
              <a:rPr lang="es-MX" sz="2000" dirty="0">
                <a:latin typeface="Times New Roman" panose="02020603050405020304" pitchFamily="18" charset="0"/>
                <a:cs typeface="Times New Roman" panose="02020603050405020304" pitchFamily="18" charset="0"/>
              </a:rPr>
              <a:t>Sector: San Fernando</a:t>
            </a:r>
          </a:p>
        </p:txBody>
      </p:sp>
      <p:sp>
        <p:nvSpPr>
          <p:cNvPr id="12" name="Rectángulo 11">
            <a:extLst>
              <a:ext uri="{FF2B5EF4-FFF2-40B4-BE49-F238E27FC236}">
                <a16:creationId xmlns:a16="http://schemas.microsoft.com/office/drawing/2014/main" xmlns="" id="{189EF4B9-C1BA-415F-BEF4-23A051B7BC4F}"/>
              </a:ext>
            </a:extLst>
          </p:cNvPr>
          <p:cNvSpPr/>
          <p:nvPr/>
        </p:nvSpPr>
        <p:spPr>
          <a:xfrm>
            <a:off x="3590811" y="3141122"/>
            <a:ext cx="2067952" cy="287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latin typeface="Times New Roman" panose="02020603050405020304" pitchFamily="18" charset="0"/>
                <a:cs typeface="Times New Roman" panose="02020603050405020304" pitchFamily="18" charset="0"/>
              </a:rPr>
              <a:t>Fase de Campo</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651287" y="5344311"/>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latin typeface="Times New Roman" panose="02020603050405020304" pitchFamily="18" charset="0"/>
                <a:cs typeface="Times New Roman" panose="02020603050405020304" pitchFamily="18" charset="0"/>
              </a:rPr>
              <a:t>Fase de Laboratorio</a:t>
            </a:r>
          </a:p>
        </p:txBody>
      </p:sp>
      <p:sp>
        <p:nvSpPr>
          <p:cNvPr id="14" name="CuadroTexto 13">
            <a:extLst>
              <a:ext uri="{FF2B5EF4-FFF2-40B4-BE49-F238E27FC236}">
                <a16:creationId xmlns:a16="http://schemas.microsoft.com/office/drawing/2014/main" xmlns="" id="{1456821C-740B-43E7-AEE5-CAD7BFD7600C}"/>
              </a:ext>
            </a:extLst>
          </p:cNvPr>
          <p:cNvSpPr txBox="1"/>
          <p:nvPr/>
        </p:nvSpPr>
        <p:spPr>
          <a:xfrm>
            <a:off x="1763638" y="3950251"/>
            <a:ext cx="4529797" cy="1477328"/>
          </a:xfrm>
          <a:prstGeom prst="rect">
            <a:avLst/>
          </a:prstGeom>
          <a:noFill/>
        </p:spPr>
        <p:txBody>
          <a:bodyPr wrap="square" rtlCol="0">
            <a:spAutoFit/>
          </a:bodyPr>
          <a:lstStyle/>
          <a:p>
            <a:pPr>
              <a:lnSpc>
                <a:spcPct val="150000"/>
              </a:lnSpc>
            </a:pPr>
            <a:r>
              <a:rPr lang="es-MX" sz="2000" dirty="0">
                <a:latin typeface="Times New Roman" panose="02020603050405020304" pitchFamily="18" charset="0"/>
                <a:cs typeface="Times New Roman" panose="02020603050405020304" pitchFamily="18" charset="0"/>
              </a:rPr>
              <a:t>Altitud: 2940 msnm.</a:t>
            </a:r>
          </a:p>
          <a:p>
            <a:pPr>
              <a:lnSpc>
                <a:spcPct val="150000"/>
              </a:lnSpc>
            </a:pPr>
            <a:r>
              <a:rPr lang="es-MX" sz="2000" dirty="0">
                <a:latin typeface="Times New Roman" panose="02020603050405020304" pitchFamily="18" charset="0"/>
                <a:cs typeface="Times New Roman" panose="02020603050405020304" pitchFamily="18" charset="0"/>
              </a:rPr>
              <a:t>Temperatura media: 13,92 °C</a:t>
            </a:r>
          </a:p>
          <a:p>
            <a:pPr>
              <a:lnSpc>
                <a:spcPct val="150000"/>
              </a:lnSpc>
            </a:pPr>
            <a:r>
              <a:rPr lang="es-MX" sz="2000" dirty="0">
                <a:latin typeface="Times New Roman" panose="02020603050405020304" pitchFamily="18" charset="0"/>
                <a:cs typeface="Times New Roman" panose="02020603050405020304" pitchFamily="18" charset="0"/>
              </a:rPr>
              <a:t>Precipitación anual: 1531 </a:t>
            </a:r>
            <a:r>
              <a:rPr lang="es-MX" sz="2000" dirty="0" err="1">
                <a:latin typeface="Times New Roman" panose="02020603050405020304" pitchFamily="18" charset="0"/>
                <a:cs typeface="Times New Roman" panose="02020603050405020304" pitchFamily="18" charset="0"/>
              </a:rPr>
              <a:t>mm.</a:t>
            </a:r>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04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12" name="Rectángulo 11">
            <a:extLst>
              <a:ext uri="{FF2B5EF4-FFF2-40B4-BE49-F238E27FC236}">
                <a16:creationId xmlns:a16="http://schemas.microsoft.com/office/drawing/2014/main" xmlns="" id="{189EF4B9-C1BA-415F-BEF4-23A051B7BC4F}"/>
              </a:ext>
            </a:extLst>
          </p:cNvPr>
          <p:cNvSpPr/>
          <p:nvPr/>
        </p:nvSpPr>
        <p:spPr>
          <a:xfrm>
            <a:off x="2785403" y="2905946"/>
            <a:ext cx="2067952" cy="287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Campo</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15" name="CuadroTexto 14">
            <a:extLst>
              <a:ext uri="{FF2B5EF4-FFF2-40B4-BE49-F238E27FC236}">
                <a16:creationId xmlns:a16="http://schemas.microsoft.com/office/drawing/2014/main" xmlns="" id="{44BED245-7F2E-4341-9384-876A21186C8A}"/>
              </a:ext>
            </a:extLst>
          </p:cNvPr>
          <p:cNvSpPr txBox="1"/>
          <p:nvPr/>
        </p:nvSpPr>
        <p:spPr>
          <a:xfrm>
            <a:off x="429063" y="588235"/>
            <a:ext cx="5859196"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Instalación del ensayo y siembra de peces</a:t>
            </a:r>
          </a:p>
        </p:txBody>
      </p:sp>
      <p:pic>
        <p:nvPicPr>
          <p:cNvPr id="17" name="Imagen 16">
            <a:extLst>
              <a:ext uri="{FF2B5EF4-FFF2-40B4-BE49-F238E27FC236}">
                <a16:creationId xmlns:a16="http://schemas.microsoft.com/office/drawing/2014/main" xmlns="" id="{69A5DD03-0E92-4C26-8569-A73DD0C77C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08" y="1179615"/>
            <a:ext cx="3126482" cy="2344862"/>
          </a:xfrm>
          <a:prstGeom prst="rect">
            <a:avLst/>
          </a:prstGeom>
          <a:ln w="28575">
            <a:solidFill>
              <a:schemeClr val="tx1"/>
            </a:solidFill>
          </a:ln>
        </p:spPr>
      </p:pic>
      <p:pic>
        <p:nvPicPr>
          <p:cNvPr id="21" name="Imagen 20">
            <a:extLst>
              <a:ext uri="{FF2B5EF4-FFF2-40B4-BE49-F238E27FC236}">
                <a16:creationId xmlns:a16="http://schemas.microsoft.com/office/drawing/2014/main" xmlns="" id="{96C7D18C-91D5-4F46-867D-0C4986C6F53B}"/>
              </a:ext>
            </a:extLst>
          </p:cNvPr>
          <p:cNvPicPr>
            <a:picLocks noChangeAspect="1"/>
          </p:cNvPicPr>
          <p:nvPr/>
        </p:nvPicPr>
        <p:blipFill rotWithShape="1">
          <a:blip r:embed="rId5">
            <a:extLst>
              <a:ext uri="{28A0092B-C50C-407E-A947-70E740481C1C}">
                <a14:useLocalDpi xmlns:a14="http://schemas.microsoft.com/office/drawing/2010/main" val="0"/>
              </a:ext>
            </a:extLst>
          </a:blip>
          <a:srcRect l="3960" r="55422" b="7156"/>
          <a:stretch/>
        </p:blipFill>
        <p:spPr>
          <a:xfrm>
            <a:off x="3648802" y="1179615"/>
            <a:ext cx="1827358" cy="2344862"/>
          </a:xfrm>
          <a:prstGeom prst="rect">
            <a:avLst/>
          </a:prstGeom>
        </p:spPr>
      </p:pic>
      <p:pic>
        <p:nvPicPr>
          <p:cNvPr id="29" name="Imagen 28">
            <a:extLst>
              <a:ext uri="{FF2B5EF4-FFF2-40B4-BE49-F238E27FC236}">
                <a16:creationId xmlns:a16="http://schemas.microsoft.com/office/drawing/2014/main" xmlns="" id="{AA91D3E3-2987-4E1E-B0A5-C920125B7355}"/>
              </a:ext>
            </a:extLst>
          </p:cNvPr>
          <p:cNvPicPr>
            <a:picLocks noChangeAspect="1"/>
          </p:cNvPicPr>
          <p:nvPr/>
        </p:nvPicPr>
        <p:blipFill rotWithShape="1">
          <a:blip r:embed="rId6">
            <a:extLst>
              <a:ext uri="{28A0092B-C50C-407E-A947-70E740481C1C}">
                <a14:useLocalDpi xmlns:a14="http://schemas.microsoft.com/office/drawing/2010/main" val="0"/>
              </a:ext>
            </a:extLst>
          </a:blip>
          <a:srcRect l="17896" t="13126" r="19133" b="27296"/>
          <a:stretch/>
        </p:blipFill>
        <p:spPr>
          <a:xfrm>
            <a:off x="495007" y="3905791"/>
            <a:ext cx="3071149" cy="2179308"/>
          </a:xfrm>
          <a:prstGeom prst="rect">
            <a:avLst/>
          </a:prstGeom>
          <a:ln w="28575">
            <a:solidFill>
              <a:schemeClr val="tx1"/>
            </a:solidFill>
          </a:ln>
        </p:spPr>
      </p:pic>
      <p:sp>
        <p:nvSpPr>
          <p:cNvPr id="30" name="Rectángulo 29">
            <a:extLst>
              <a:ext uri="{FF2B5EF4-FFF2-40B4-BE49-F238E27FC236}">
                <a16:creationId xmlns:a16="http://schemas.microsoft.com/office/drawing/2014/main" xmlns="" id="{1796682D-A40D-413E-B412-1FC1262D6801}"/>
              </a:ext>
            </a:extLst>
          </p:cNvPr>
          <p:cNvSpPr/>
          <p:nvPr/>
        </p:nvSpPr>
        <p:spPr>
          <a:xfrm>
            <a:off x="838346" y="2353810"/>
            <a:ext cx="88582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Times New Roman" panose="02020603050405020304" pitchFamily="18" charset="0"/>
                <a:cs typeface="Times New Roman" panose="02020603050405020304" pitchFamily="18" charset="0"/>
              </a:rPr>
              <a:t>Malla</a:t>
            </a:r>
          </a:p>
        </p:txBody>
      </p:sp>
      <p:sp>
        <p:nvSpPr>
          <p:cNvPr id="31" name="Rectángulo 30">
            <a:extLst>
              <a:ext uri="{FF2B5EF4-FFF2-40B4-BE49-F238E27FC236}">
                <a16:creationId xmlns:a16="http://schemas.microsoft.com/office/drawing/2014/main" xmlns="" id="{4879D8B3-86F6-4C25-9810-EC050F7BAB37}"/>
              </a:ext>
            </a:extLst>
          </p:cNvPr>
          <p:cNvSpPr/>
          <p:nvPr/>
        </p:nvSpPr>
        <p:spPr>
          <a:xfrm>
            <a:off x="2562201" y="3060700"/>
            <a:ext cx="88582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imes New Roman" panose="02020603050405020304" pitchFamily="18" charset="0"/>
                <a:cs typeface="Times New Roman" panose="02020603050405020304" pitchFamily="18" charset="0"/>
              </a:rPr>
              <a:t>Airlift</a:t>
            </a:r>
          </a:p>
        </p:txBody>
      </p:sp>
      <p:sp>
        <p:nvSpPr>
          <p:cNvPr id="32" name="Flecha: a la derecha 31">
            <a:extLst>
              <a:ext uri="{FF2B5EF4-FFF2-40B4-BE49-F238E27FC236}">
                <a16:creationId xmlns:a16="http://schemas.microsoft.com/office/drawing/2014/main" xmlns="" id="{D4C0E441-54A8-48A1-801A-AD1F89F49399}"/>
              </a:ext>
            </a:extLst>
          </p:cNvPr>
          <p:cNvSpPr/>
          <p:nvPr/>
        </p:nvSpPr>
        <p:spPr>
          <a:xfrm>
            <a:off x="3354321" y="3060701"/>
            <a:ext cx="707803" cy="196938"/>
          </a:xfrm>
          <a:prstGeom prst="rightArrow">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pic>
        <p:nvPicPr>
          <p:cNvPr id="34" name="Imagen 33">
            <a:extLst>
              <a:ext uri="{FF2B5EF4-FFF2-40B4-BE49-F238E27FC236}">
                <a16:creationId xmlns:a16="http://schemas.microsoft.com/office/drawing/2014/main" xmlns="" id="{8F3141D1-4FFD-48E5-A229-6754145EC17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t="19238"/>
          <a:stretch/>
        </p:blipFill>
        <p:spPr>
          <a:xfrm>
            <a:off x="4225673" y="3901134"/>
            <a:ext cx="3644952" cy="2207813"/>
          </a:xfrm>
          <a:prstGeom prst="rect">
            <a:avLst/>
          </a:prstGeom>
          <a:ln w="28575">
            <a:solidFill>
              <a:schemeClr val="tx1"/>
            </a:solidFill>
          </a:ln>
        </p:spPr>
      </p:pic>
      <p:sp>
        <p:nvSpPr>
          <p:cNvPr id="35" name="Flecha: a la derecha 34">
            <a:extLst>
              <a:ext uri="{FF2B5EF4-FFF2-40B4-BE49-F238E27FC236}">
                <a16:creationId xmlns:a16="http://schemas.microsoft.com/office/drawing/2014/main" xmlns="" id="{9C4E6E10-FF3C-40E8-BED7-A483D00AA6B6}"/>
              </a:ext>
            </a:extLst>
          </p:cNvPr>
          <p:cNvSpPr/>
          <p:nvPr/>
        </p:nvSpPr>
        <p:spPr>
          <a:xfrm>
            <a:off x="3631183" y="5029201"/>
            <a:ext cx="502667" cy="196932"/>
          </a:xfrm>
          <a:prstGeom prst="rightArrow">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sp>
        <p:nvSpPr>
          <p:cNvPr id="37" name="CuadroTexto 36">
            <a:extLst>
              <a:ext uri="{FF2B5EF4-FFF2-40B4-BE49-F238E27FC236}">
                <a16:creationId xmlns:a16="http://schemas.microsoft.com/office/drawing/2014/main" xmlns="" id="{888C5238-C466-49FB-8E52-77E1194E56D0}"/>
              </a:ext>
            </a:extLst>
          </p:cNvPr>
          <p:cNvSpPr txBox="1"/>
          <p:nvPr/>
        </p:nvSpPr>
        <p:spPr>
          <a:xfrm>
            <a:off x="7395062" y="1843704"/>
            <a:ext cx="3086100"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Limpieza de piscinas</a:t>
            </a:r>
          </a:p>
        </p:txBody>
      </p:sp>
      <p:sp>
        <p:nvSpPr>
          <p:cNvPr id="39" name="CuadroTexto 38">
            <a:extLst>
              <a:ext uri="{FF2B5EF4-FFF2-40B4-BE49-F238E27FC236}">
                <a16:creationId xmlns:a16="http://schemas.microsoft.com/office/drawing/2014/main" xmlns="" id="{81241F21-9E4C-497E-85E9-7574AFDCD99F}"/>
              </a:ext>
            </a:extLst>
          </p:cNvPr>
          <p:cNvSpPr txBox="1"/>
          <p:nvPr/>
        </p:nvSpPr>
        <p:spPr>
          <a:xfrm>
            <a:off x="7357255" y="2630877"/>
            <a:ext cx="3632200" cy="646331"/>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Desinfección:       Carbonato de</a:t>
            </a:r>
          </a:p>
          <a:p>
            <a:r>
              <a:rPr lang="es-MX" dirty="0">
                <a:latin typeface="Times New Roman" panose="02020603050405020304" pitchFamily="18" charset="0"/>
                <a:cs typeface="Times New Roman" panose="02020603050405020304" pitchFamily="18" charset="0"/>
              </a:rPr>
              <a:t>                          Calcio (80 g/</a:t>
            </a:r>
            <a:r>
              <a:rPr lang="es-EC" dirty="0">
                <a:latin typeface="Times New Roman" panose="02020603050405020304" pitchFamily="18" charset="0"/>
                <a:cs typeface="Times New Roman" panose="02020603050405020304" pitchFamily="18" charset="0"/>
              </a:rPr>
              <a:t>m</a:t>
            </a:r>
            <a:r>
              <a:rPr lang="es-EC" baseline="30000" dirty="0">
                <a:latin typeface="Times New Roman" panose="02020603050405020304" pitchFamily="18" charset="0"/>
                <a:cs typeface="Times New Roman" panose="02020603050405020304" pitchFamily="18" charset="0"/>
              </a:rPr>
              <a:t>2</a:t>
            </a:r>
            <a:r>
              <a:rPr lang="es-MX" dirty="0">
                <a:latin typeface="Times New Roman" panose="02020603050405020304" pitchFamily="18" charset="0"/>
                <a:cs typeface="Times New Roman" panose="02020603050405020304" pitchFamily="18" charset="0"/>
              </a:rPr>
              <a:t>)</a:t>
            </a:r>
          </a:p>
        </p:txBody>
      </p:sp>
      <p:sp>
        <p:nvSpPr>
          <p:cNvPr id="41" name="CuadroTexto 40">
            <a:extLst>
              <a:ext uri="{FF2B5EF4-FFF2-40B4-BE49-F238E27FC236}">
                <a16:creationId xmlns:a16="http://schemas.microsoft.com/office/drawing/2014/main" xmlns="" id="{DD16315A-B11D-46CF-B645-C15292E5C27D}"/>
              </a:ext>
            </a:extLst>
          </p:cNvPr>
          <p:cNvSpPr txBox="1"/>
          <p:nvPr/>
        </p:nvSpPr>
        <p:spPr>
          <a:xfrm>
            <a:off x="8956855" y="3734831"/>
            <a:ext cx="2315495"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Siembra de Animales</a:t>
            </a:r>
          </a:p>
        </p:txBody>
      </p:sp>
      <p:graphicFrame>
        <p:nvGraphicFramePr>
          <p:cNvPr id="42" name="Tabla 41">
            <a:extLst>
              <a:ext uri="{FF2B5EF4-FFF2-40B4-BE49-F238E27FC236}">
                <a16:creationId xmlns:a16="http://schemas.microsoft.com/office/drawing/2014/main" xmlns="" id="{6826BD54-9BD1-450E-83DB-6B87061D54C2}"/>
              </a:ext>
            </a:extLst>
          </p:cNvPr>
          <p:cNvGraphicFramePr>
            <a:graphicFrameLocks noGrp="1"/>
          </p:cNvGraphicFramePr>
          <p:nvPr>
            <p:extLst>
              <p:ext uri="{D42A27DB-BD31-4B8C-83A1-F6EECF244321}">
                <p14:modId xmlns:p14="http://schemas.microsoft.com/office/powerpoint/2010/main" val="571160023"/>
              </p:ext>
            </p:extLst>
          </p:nvPr>
        </p:nvGraphicFramePr>
        <p:xfrm>
          <a:off x="8661685" y="4854907"/>
          <a:ext cx="2821356" cy="741680"/>
        </p:xfrm>
        <a:graphic>
          <a:graphicData uri="http://schemas.openxmlformats.org/drawingml/2006/table">
            <a:tbl>
              <a:tblPr firstRow="1" bandRow="1">
                <a:tableStyleId>{8EC20E35-A176-4012-BC5E-935CFFF8708E}</a:tableStyleId>
              </a:tblPr>
              <a:tblGrid>
                <a:gridCol w="1410678">
                  <a:extLst>
                    <a:ext uri="{9D8B030D-6E8A-4147-A177-3AD203B41FA5}">
                      <a16:colId xmlns:a16="http://schemas.microsoft.com/office/drawing/2014/main" xmlns="" val="3198309995"/>
                    </a:ext>
                  </a:extLst>
                </a:gridCol>
                <a:gridCol w="1410678">
                  <a:extLst>
                    <a:ext uri="{9D8B030D-6E8A-4147-A177-3AD203B41FA5}">
                      <a16:colId xmlns:a16="http://schemas.microsoft.com/office/drawing/2014/main" xmlns="" val="3480432005"/>
                    </a:ext>
                  </a:extLst>
                </a:gridCol>
              </a:tblGrid>
              <a:tr h="370840">
                <a:tc>
                  <a:txBody>
                    <a:bodyPr/>
                    <a:lstStyle/>
                    <a:p>
                      <a:pPr algn="ctr"/>
                      <a:r>
                        <a:rPr lang="es-MX" dirty="0"/>
                        <a:t>5 Kg /</a:t>
                      </a:r>
                      <a:r>
                        <a:rPr lang="es-EC" dirty="0">
                          <a:latin typeface="Times New Roman" panose="02020603050405020304" pitchFamily="18" charset="0"/>
                          <a:cs typeface="Times New Roman" panose="02020603050405020304" pitchFamily="18" charset="0"/>
                        </a:rPr>
                        <a:t>m</a:t>
                      </a:r>
                      <a:r>
                        <a:rPr lang="es-EC" baseline="30000" dirty="0">
                          <a:latin typeface="Times New Roman" panose="02020603050405020304" pitchFamily="18" charset="0"/>
                          <a:cs typeface="Times New Roman" panose="02020603050405020304" pitchFamily="18" charset="0"/>
                        </a:rPr>
                        <a:t>3</a:t>
                      </a:r>
                      <a:endParaRPr lang="es-MX" dirty="0"/>
                    </a:p>
                  </a:txBody>
                  <a:tcPr/>
                </a:tc>
                <a:tc>
                  <a:txBody>
                    <a:bodyPr/>
                    <a:lstStyle/>
                    <a:p>
                      <a:pPr algn="ctr"/>
                      <a:r>
                        <a:rPr lang="es-MX" dirty="0"/>
                        <a:t>16 Kg/</a:t>
                      </a:r>
                      <a:r>
                        <a:rPr lang="es-EC" dirty="0">
                          <a:latin typeface="Times New Roman" panose="02020603050405020304" pitchFamily="18" charset="0"/>
                          <a:cs typeface="Times New Roman" panose="02020603050405020304" pitchFamily="18" charset="0"/>
                        </a:rPr>
                        <a:t>m</a:t>
                      </a:r>
                      <a:r>
                        <a:rPr lang="es-EC" baseline="30000" dirty="0">
                          <a:latin typeface="Times New Roman" panose="02020603050405020304" pitchFamily="18" charset="0"/>
                          <a:cs typeface="Times New Roman" panose="02020603050405020304" pitchFamily="18" charset="0"/>
                        </a:rPr>
                        <a:t>3</a:t>
                      </a:r>
                      <a:endParaRPr lang="es-MX" dirty="0"/>
                    </a:p>
                  </a:txBody>
                  <a:tcPr/>
                </a:tc>
                <a:extLst>
                  <a:ext uri="{0D108BD9-81ED-4DB2-BD59-A6C34878D82A}">
                    <a16:rowId xmlns:a16="http://schemas.microsoft.com/office/drawing/2014/main" xmlns="" val="3176992108"/>
                  </a:ext>
                </a:extLst>
              </a:tr>
              <a:tr h="370840">
                <a:tc>
                  <a:txBody>
                    <a:bodyPr/>
                    <a:lstStyle/>
                    <a:p>
                      <a:pPr algn="ctr"/>
                      <a:r>
                        <a:rPr lang="es-MX" dirty="0"/>
                        <a:t>206 peces</a:t>
                      </a:r>
                    </a:p>
                  </a:txBody>
                  <a:tcPr/>
                </a:tc>
                <a:tc>
                  <a:txBody>
                    <a:bodyPr/>
                    <a:lstStyle/>
                    <a:p>
                      <a:pPr algn="ctr"/>
                      <a:r>
                        <a:rPr lang="es-MX" dirty="0"/>
                        <a:t>660 peces</a:t>
                      </a:r>
                    </a:p>
                  </a:txBody>
                  <a:tcPr/>
                </a:tc>
                <a:extLst>
                  <a:ext uri="{0D108BD9-81ED-4DB2-BD59-A6C34878D82A}">
                    <a16:rowId xmlns:a16="http://schemas.microsoft.com/office/drawing/2014/main" xmlns="" val="1558764575"/>
                  </a:ext>
                </a:extLst>
              </a:tr>
            </a:tbl>
          </a:graphicData>
        </a:graphic>
      </p:graphicFrame>
      <p:sp>
        <p:nvSpPr>
          <p:cNvPr id="43" name="Rectángulo 42">
            <a:extLst>
              <a:ext uri="{FF2B5EF4-FFF2-40B4-BE49-F238E27FC236}">
                <a16:creationId xmlns:a16="http://schemas.microsoft.com/office/drawing/2014/main" xmlns="" id="{F1CDB9DB-A60F-4D03-B4FE-FB73016DAD8A}"/>
              </a:ext>
            </a:extLst>
          </p:cNvPr>
          <p:cNvSpPr/>
          <p:nvPr/>
        </p:nvSpPr>
        <p:spPr>
          <a:xfrm>
            <a:off x="8872376" y="4308434"/>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Peso promedio: 20 g</a:t>
            </a:r>
          </a:p>
        </p:txBody>
      </p:sp>
      <p:sp>
        <p:nvSpPr>
          <p:cNvPr id="45" name="CuadroTexto 44">
            <a:extLst>
              <a:ext uri="{FF2B5EF4-FFF2-40B4-BE49-F238E27FC236}">
                <a16:creationId xmlns:a16="http://schemas.microsoft.com/office/drawing/2014/main" xmlns="" id="{429B140C-9306-43A3-8C6E-EC25F64C7727}"/>
              </a:ext>
            </a:extLst>
          </p:cNvPr>
          <p:cNvSpPr txBox="1"/>
          <p:nvPr/>
        </p:nvSpPr>
        <p:spPr>
          <a:xfrm>
            <a:off x="7395063" y="1328100"/>
            <a:ext cx="3594392"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Preparación de piscinas J1- J6</a:t>
            </a:r>
          </a:p>
        </p:txBody>
      </p:sp>
      <p:sp>
        <p:nvSpPr>
          <p:cNvPr id="47" name="Flecha: curvada hacia la derecha 46">
            <a:extLst>
              <a:ext uri="{FF2B5EF4-FFF2-40B4-BE49-F238E27FC236}">
                <a16:creationId xmlns:a16="http://schemas.microsoft.com/office/drawing/2014/main" xmlns="" id="{0E3BD740-8380-4F99-9BF3-9294E55E511B}"/>
              </a:ext>
            </a:extLst>
          </p:cNvPr>
          <p:cNvSpPr/>
          <p:nvPr/>
        </p:nvSpPr>
        <p:spPr>
          <a:xfrm>
            <a:off x="6568274" y="1929793"/>
            <a:ext cx="788981" cy="1084376"/>
          </a:xfrm>
          <a:prstGeom prst="curvedRightArrow">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36357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F198B467-6892-4978-A111-1471705B57CC}"/>
              </a:ext>
            </a:extLst>
          </p:cNvPr>
          <p:cNvSpPr txBox="1"/>
          <p:nvPr/>
        </p:nvSpPr>
        <p:spPr>
          <a:xfrm>
            <a:off x="774700" y="660400"/>
            <a:ext cx="1562100"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Alimentación</a:t>
            </a:r>
          </a:p>
        </p:txBody>
      </p:sp>
      <p:pic>
        <p:nvPicPr>
          <p:cNvPr id="8" name="Imagen 7">
            <a:extLst>
              <a:ext uri="{FF2B5EF4-FFF2-40B4-BE49-F238E27FC236}">
                <a16:creationId xmlns:a16="http://schemas.microsoft.com/office/drawing/2014/main" xmlns="" id="{9D1674F1-2B1C-4677-9CF5-B5C27C0B8792}"/>
              </a:ext>
            </a:extLst>
          </p:cNvPr>
          <p:cNvPicPr>
            <a:picLocks noChangeAspect="1"/>
          </p:cNvPicPr>
          <p:nvPr/>
        </p:nvPicPr>
        <p:blipFill rotWithShape="1">
          <a:blip r:embed="rId4">
            <a:biLevel thresh="50000"/>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25104" t="34067" r="25000" b="14612"/>
          <a:stretch/>
        </p:blipFill>
        <p:spPr>
          <a:xfrm>
            <a:off x="138372" y="1349839"/>
            <a:ext cx="6689599" cy="3868516"/>
          </a:xfrm>
          <a:prstGeom prst="rect">
            <a:avLst/>
          </a:prstGeom>
        </p:spPr>
      </p:pic>
      <p:sp>
        <p:nvSpPr>
          <p:cNvPr id="9" name="CuadroTexto 8">
            <a:extLst>
              <a:ext uri="{FF2B5EF4-FFF2-40B4-BE49-F238E27FC236}">
                <a16:creationId xmlns:a16="http://schemas.microsoft.com/office/drawing/2014/main" xmlns="" id="{A20092A5-36CF-489F-8A06-43AC3AD7A35C}"/>
              </a:ext>
            </a:extLst>
          </p:cNvPr>
          <p:cNvSpPr txBox="1"/>
          <p:nvPr/>
        </p:nvSpPr>
        <p:spPr>
          <a:xfrm>
            <a:off x="4826219" y="5064466"/>
            <a:ext cx="2501900" cy="307777"/>
          </a:xfrm>
          <a:prstGeom prst="rect">
            <a:avLst/>
          </a:prstGeom>
          <a:noFill/>
        </p:spPr>
        <p:txBody>
          <a:bodyPr wrap="square" rtlCol="0">
            <a:spAutoFit/>
          </a:bodyPr>
          <a:lstStyle/>
          <a:p>
            <a:r>
              <a:rPr lang="es-MX" sz="1400" dirty="0">
                <a:latin typeface="Times New Roman" panose="02020603050405020304" pitchFamily="18" charset="0"/>
                <a:cs typeface="Times New Roman" panose="02020603050405020304" pitchFamily="18" charset="0"/>
              </a:rPr>
              <a:t>Fuente: (Ortiz, 2015)</a:t>
            </a:r>
          </a:p>
        </p:txBody>
      </p:sp>
      <p:pic>
        <p:nvPicPr>
          <p:cNvPr id="4098" name="Picture 2" descr="https://scontent.fgye7-1.fna.fbcdn.net/v/t1.15752-9/47688122_931876133866635_1898761185650540544_n.jpg?_nc_cat=107&amp;_nc_ht=scontent.fgye7-1.fna&amp;oh=88a4ee2d2c0075e152ccb282af85b90e&amp;oe=5CB1CDE8">
            <a:extLst>
              <a:ext uri="{FF2B5EF4-FFF2-40B4-BE49-F238E27FC236}">
                <a16:creationId xmlns:a16="http://schemas.microsoft.com/office/drawing/2014/main" xmlns="" id="{2A25C96F-1572-4905-B788-719835735FF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160" t="27017" r="8080" b="16085"/>
          <a:stretch/>
        </p:blipFill>
        <p:spPr bwMode="auto">
          <a:xfrm>
            <a:off x="9794292" y="860250"/>
            <a:ext cx="2146660" cy="206774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s://scontent.fgye7-1.fna.fbcdn.net/v/t1.15752-9/47393169_2351285724901289_2250016852501594112_n.jpg?_nc_cat=103&amp;_nc_ht=scontent.fgye7-1.fna&amp;oh=0babc26ccbbeef3380f783b24ce277c2&amp;oe=5CB1CCF2">
            <a:extLst>
              <a:ext uri="{FF2B5EF4-FFF2-40B4-BE49-F238E27FC236}">
                <a16:creationId xmlns:a16="http://schemas.microsoft.com/office/drawing/2014/main" xmlns="" id="{9F606EA8-FE06-405E-96BE-7ABA8EF03EF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83" t="33438" r="18411" b="16614"/>
          <a:stretch/>
        </p:blipFill>
        <p:spPr bwMode="auto">
          <a:xfrm>
            <a:off x="7381811" y="3841057"/>
            <a:ext cx="1970055" cy="180947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https://scontent.fgye7-1.fna.fbcdn.net/v/t1.15752-9/47573744_209032936680726_8567447423138398208_n.jpg?_nc_cat=107&amp;_nc_ht=scontent.fgye7-1.fna&amp;oh=e8da27c3e384e1243b25912ff97c880b&amp;oe=5CABFE2C">
            <a:extLst>
              <a:ext uri="{FF2B5EF4-FFF2-40B4-BE49-F238E27FC236}">
                <a16:creationId xmlns:a16="http://schemas.microsoft.com/office/drawing/2014/main" xmlns="" id="{D6E6AFB5-79AD-42DD-B6C6-7C8EAEC6F60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926" t="21665" r="9703" b="10889"/>
          <a:stretch/>
        </p:blipFill>
        <p:spPr bwMode="auto">
          <a:xfrm>
            <a:off x="9794292" y="3288510"/>
            <a:ext cx="2146660" cy="234363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https://scontent.fgye7-1.fna.fbcdn.net/v/t1.15752-9/47463306_232448017646310_134038692288266240_n.jpg?_nc_cat=100&amp;_nc_ht=scontent.fgye7-1.fna&amp;oh=106d837bd107249f22178406e4e8b774&amp;oe=5CAF3D91">
            <a:extLst>
              <a:ext uri="{FF2B5EF4-FFF2-40B4-BE49-F238E27FC236}">
                <a16:creationId xmlns:a16="http://schemas.microsoft.com/office/drawing/2014/main" xmlns="" id="{A703B498-40DC-46CA-912F-0895C130F0D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024" t="19694" r="12349" b="13121"/>
          <a:stretch/>
        </p:blipFill>
        <p:spPr bwMode="auto">
          <a:xfrm>
            <a:off x="7381811" y="873502"/>
            <a:ext cx="1962143" cy="235530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xmlns="" id="{D88E9909-EC9B-4002-949B-179D0FC80DB5}"/>
              </a:ext>
            </a:extLst>
          </p:cNvPr>
          <p:cNvSpPr txBox="1"/>
          <p:nvPr/>
        </p:nvSpPr>
        <p:spPr>
          <a:xfrm>
            <a:off x="3483171" y="5676092"/>
            <a:ext cx="3632200"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Nucleótidos dosis 0,4% (4 g/kg AB)</a:t>
            </a:r>
          </a:p>
        </p:txBody>
      </p:sp>
    </p:spTree>
    <p:extLst>
      <p:ext uri="{BB962C8B-B14F-4D97-AF65-F5344CB8AC3E}">
        <p14:creationId xmlns:p14="http://schemas.microsoft.com/office/powerpoint/2010/main" val="72779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A0063FF4-442E-46DC-B006-C7A1F3D8D2DF}"/>
              </a:ext>
            </a:extLst>
          </p:cNvPr>
          <p:cNvSpPr txBox="1"/>
          <p:nvPr/>
        </p:nvSpPr>
        <p:spPr>
          <a:xfrm>
            <a:off x="626281" y="688445"/>
            <a:ext cx="3967090"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Diseño Experimental</a:t>
            </a:r>
          </a:p>
        </p:txBody>
      </p:sp>
      <p:sp>
        <p:nvSpPr>
          <p:cNvPr id="3" name="Rectángulo 2">
            <a:extLst>
              <a:ext uri="{FF2B5EF4-FFF2-40B4-BE49-F238E27FC236}">
                <a16:creationId xmlns:a16="http://schemas.microsoft.com/office/drawing/2014/main" xmlns="" id="{0922C85B-AEA3-4256-852C-4F9CCD1D08AC}"/>
              </a:ext>
            </a:extLst>
          </p:cNvPr>
          <p:cNvSpPr/>
          <p:nvPr/>
        </p:nvSpPr>
        <p:spPr>
          <a:xfrm>
            <a:off x="666698" y="1517606"/>
            <a:ext cx="3740202" cy="1477328"/>
          </a:xfrm>
          <a:prstGeom prst="rect">
            <a:avLst/>
          </a:prstGeom>
        </p:spPr>
        <p:txBody>
          <a:bodyPr wrap="square">
            <a:spAutoFit/>
          </a:bodyPr>
          <a:lstStyle/>
          <a:p>
            <a:pPr algn="just">
              <a:spcAft>
                <a:spcPts val="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Se implementó un diseño completamente al azar (DCA) con una estructura de parcelas subdividida (2x2) con 3 repeticiones.</a:t>
            </a:r>
          </a:p>
          <a:p>
            <a:pPr algn="just">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8 Tiempos</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C83344A8-D83F-4F19-B50F-822A5CBF557C}"/>
              </a:ext>
            </a:extLst>
          </p:cNvPr>
          <p:cNvSpPr txBox="1"/>
          <p:nvPr/>
        </p:nvSpPr>
        <p:spPr>
          <a:xfrm>
            <a:off x="516923" y="1015204"/>
            <a:ext cx="2091250" cy="369332"/>
          </a:xfrm>
          <a:prstGeom prst="rect">
            <a:avLst/>
          </a:prstGeom>
          <a:noFill/>
        </p:spPr>
        <p:txBody>
          <a:bodyPr wrap="square" rtlCol="0">
            <a:spAutoFit/>
          </a:bodyPr>
          <a:lstStyle/>
          <a:p>
            <a:r>
              <a:rPr lang="es-MX" b="1" i="1" dirty="0">
                <a:latin typeface="Times New Roman" panose="02020603050405020304" pitchFamily="18" charset="0"/>
                <a:cs typeface="Times New Roman" panose="02020603050405020304" pitchFamily="18" charset="0"/>
              </a:rPr>
              <a:t>Tipo de diseño</a:t>
            </a:r>
          </a:p>
        </p:txBody>
      </p:sp>
      <p:pic>
        <p:nvPicPr>
          <p:cNvPr id="10" name="Imagen 9">
            <a:extLst>
              <a:ext uri="{FF2B5EF4-FFF2-40B4-BE49-F238E27FC236}">
                <a16:creationId xmlns:a16="http://schemas.microsoft.com/office/drawing/2014/main" xmlns="" id="{9F737040-470C-4049-8AA8-EA131A991196}"/>
              </a:ext>
            </a:extLst>
          </p:cNvPr>
          <p:cNvPicPr/>
          <p:nvPr/>
        </p:nvPicPr>
        <p:blipFill rotWithShape="1">
          <a:blip r:embed="rId4">
            <a:extLst>
              <a:ext uri="{28A0092B-C50C-407E-A947-70E740481C1C}">
                <a14:useLocalDpi xmlns:a14="http://schemas.microsoft.com/office/drawing/2010/main" val="0"/>
              </a:ext>
            </a:extLst>
          </a:blip>
          <a:srcRect b="34876"/>
          <a:stretch/>
        </p:blipFill>
        <p:spPr bwMode="auto">
          <a:xfrm>
            <a:off x="4853355" y="987820"/>
            <a:ext cx="7095490" cy="2121431"/>
          </a:xfrm>
          <a:prstGeom prst="rect">
            <a:avLst/>
          </a:prstGeom>
          <a:noFill/>
        </p:spPr>
      </p:pic>
      <p:sp>
        <p:nvSpPr>
          <p:cNvPr id="11" name="CuadroTexto 10">
            <a:extLst>
              <a:ext uri="{FF2B5EF4-FFF2-40B4-BE49-F238E27FC236}">
                <a16:creationId xmlns:a16="http://schemas.microsoft.com/office/drawing/2014/main" xmlns="" id="{A0AD04B9-9F04-4366-858B-53BA5C9B27A7}"/>
              </a:ext>
            </a:extLst>
          </p:cNvPr>
          <p:cNvSpPr txBox="1"/>
          <p:nvPr/>
        </p:nvSpPr>
        <p:spPr>
          <a:xfrm>
            <a:off x="7598630" y="606146"/>
            <a:ext cx="2091250" cy="369332"/>
          </a:xfrm>
          <a:prstGeom prst="rect">
            <a:avLst/>
          </a:prstGeom>
          <a:noFill/>
        </p:spPr>
        <p:txBody>
          <a:bodyPr wrap="square" rtlCol="0">
            <a:spAutoFit/>
          </a:bodyPr>
          <a:lstStyle/>
          <a:p>
            <a:r>
              <a:rPr lang="es-MX" b="1" i="1" dirty="0">
                <a:latin typeface="Times New Roman" panose="02020603050405020304" pitchFamily="18" charset="0"/>
                <a:cs typeface="Times New Roman" panose="02020603050405020304" pitchFamily="18" charset="0"/>
              </a:rPr>
              <a:t>Croquis del diseño</a:t>
            </a:r>
          </a:p>
        </p:txBody>
      </p:sp>
      <p:sp>
        <p:nvSpPr>
          <p:cNvPr id="8" name="CuadroTexto 7">
            <a:extLst>
              <a:ext uri="{FF2B5EF4-FFF2-40B4-BE49-F238E27FC236}">
                <a16:creationId xmlns:a16="http://schemas.microsoft.com/office/drawing/2014/main" xmlns="" id="{E57B5572-FF7A-43B6-9F0C-E2FB1C390A9D}"/>
              </a:ext>
            </a:extLst>
          </p:cNvPr>
          <p:cNvSpPr txBox="1"/>
          <p:nvPr/>
        </p:nvSpPr>
        <p:spPr>
          <a:xfrm>
            <a:off x="6559893" y="3393656"/>
            <a:ext cx="4796937" cy="369332"/>
          </a:xfrm>
          <a:prstGeom prst="rect">
            <a:avLst/>
          </a:prstGeom>
          <a:noFill/>
        </p:spPr>
        <p:txBody>
          <a:bodyPr wrap="square" rtlCol="0">
            <a:spAutoFit/>
          </a:bodyPr>
          <a:lstStyle/>
          <a:p>
            <a:r>
              <a:rPr lang="es-MX" b="1" i="1" dirty="0">
                <a:latin typeface="Times New Roman" panose="02020603050405020304" pitchFamily="18" charset="0"/>
                <a:cs typeface="Times New Roman" panose="02020603050405020304" pitchFamily="18" charset="0"/>
              </a:rPr>
              <a:t>Características de las unidad experimental</a:t>
            </a:r>
          </a:p>
        </p:txBody>
      </p:sp>
      <p:pic>
        <p:nvPicPr>
          <p:cNvPr id="14" name="Imagen 13">
            <a:extLst>
              <a:ext uri="{FF2B5EF4-FFF2-40B4-BE49-F238E27FC236}">
                <a16:creationId xmlns:a16="http://schemas.microsoft.com/office/drawing/2014/main" xmlns="" id="{8A6FB4BC-88F5-47F9-9638-2A402C77B5E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87237" y="3946744"/>
            <a:ext cx="3398561" cy="1828556"/>
          </a:xfrm>
          <a:prstGeom prst="rect">
            <a:avLst/>
          </a:prstGeom>
          <a:noFill/>
        </p:spPr>
      </p:pic>
      <p:sp>
        <p:nvSpPr>
          <p:cNvPr id="9" name="CuadroTexto 8">
            <a:extLst>
              <a:ext uri="{FF2B5EF4-FFF2-40B4-BE49-F238E27FC236}">
                <a16:creationId xmlns:a16="http://schemas.microsoft.com/office/drawing/2014/main" xmlns="" id="{BFD95495-8082-49B9-9CF3-32DAAEF08B06}"/>
              </a:ext>
            </a:extLst>
          </p:cNvPr>
          <p:cNvSpPr txBox="1"/>
          <p:nvPr/>
        </p:nvSpPr>
        <p:spPr>
          <a:xfrm>
            <a:off x="9092746" y="4089076"/>
            <a:ext cx="3030634"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12 unidades experimentales</a:t>
            </a:r>
          </a:p>
          <a:p>
            <a:pPr marL="285750" indent="-285750">
              <a:lnSpc>
                <a:spcPct val="150000"/>
              </a:lnSpc>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Volumen: 3,30 </a:t>
            </a:r>
            <a:r>
              <a:rPr lang="es-EC" dirty="0">
                <a:latin typeface="Times New Roman" panose="02020603050405020304" pitchFamily="18" charset="0"/>
                <a:cs typeface="Times New Roman" panose="02020603050405020304" pitchFamily="18" charset="0"/>
              </a:rPr>
              <a:t>m</a:t>
            </a:r>
            <a:r>
              <a:rPr lang="es-EC" baseline="30000" dirty="0">
                <a:latin typeface="Times New Roman" panose="02020603050405020304" pitchFamily="18" charset="0"/>
                <a:cs typeface="Times New Roman" panose="02020603050405020304" pitchFamily="18" charset="0"/>
              </a:rPr>
              <a:t>3 </a:t>
            </a:r>
          </a:p>
          <a:p>
            <a:pPr marL="285750" indent="-285750">
              <a:lnSpc>
                <a:spcPct val="150000"/>
              </a:lnSpc>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4800 peces, distribuidos según el tratamiento</a:t>
            </a:r>
          </a:p>
        </p:txBody>
      </p:sp>
      <p:graphicFrame>
        <p:nvGraphicFramePr>
          <p:cNvPr id="15" name="Tabla 14">
            <a:extLst>
              <a:ext uri="{FF2B5EF4-FFF2-40B4-BE49-F238E27FC236}">
                <a16:creationId xmlns:a16="http://schemas.microsoft.com/office/drawing/2014/main" xmlns="" id="{3FBF6575-CC6A-4523-834F-49577EBD8C09}"/>
              </a:ext>
            </a:extLst>
          </p:cNvPr>
          <p:cNvGraphicFramePr>
            <a:graphicFrameLocks noGrp="1"/>
          </p:cNvGraphicFramePr>
          <p:nvPr>
            <p:extLst>
              <p:ext uri="{D42A27DB-BD31-4B8C-83A1-F6EECF244321}">
                <p14:modId xmlns:p14="http://schemas.microsoft.com/office/powerpoint/2010/main" val="2663270845"/>
              </p:ext>
            </p:extLst>
          </p:nvPr>
        </p:nvGraphicFramePr>
        <p:xfrm>
          <a:off x="252284" y="3578322"/>
          <a:ext cx="4796937" cy="2565400"/>
        </p:xfrm>
        <a:graphic>
          <a:graphicData uri="http://schemas.openxmlformats.org/drawingml/2006/table">
            <a:tbl>
              <a:tblPr firstRow="1" bandRow="1">
                <a:tableStyleId>{EB344D84-9AFB-497E-A393-DC336BA19D2E}</a:tableStyleId>
              </a:tblPr>
              <a:tblGrid>
                <a:gridCol w="1235211">
                  <a:extLst>
                    <a:ext uri="{9D8B030D-6E8A-4147-A177-3AD203B41FA5}">
                      <a16:colId xmlns:a16="http://schemas.microsoft.com/office/drawing/2014/main" xmlns="" val="575372033"/>
                    </a:ext>
                  </a:extLst>
                </a:gridCol>
                <a:gridCol w="3561726">
                  <a:extLst>
                    <a:ext uri="{9D8B030D-6E8A-4147-A177-3AD203B41FA5}">
                      <a16:colId xmlns:a16="http://schemas.microsoft.com/office/drawing/2014/main" xmlns="" val="744294189"/>
                    </a:ext>
                  </a:extLst>
                </a:gridCol>
              </a:tblGrid>
              <a:tr h="370840">
                <a:tc>
                  <a:txBody>
                    <a:bodyPr/>
                    <a:lstStyle/>
                    <a:p>
                      <a:pPr algn="ctr"/>
                      <a:r>
                        <a:rPr lang="es-MX" sz="1500" dirty="0">
                          <a:latin typeface="Times New Roman" panose="02020603050405020304" pitchFamily="18" charset="0"/>
                          <a:cs typeface="Times New Roman" panose="02020603050405020304" pitchFamily="18" charset="0"/>
                        </a:rPr>
                        <a:t>Tratamiento</a:t>
                      </a:r>
                    </a:p>
                  </a:txBody>
                  <a:tcPr/>
                </a:tc>
                <a:tc>
                  <a:txBody>
                    <a:bodyPr/>
                    <a:lstStyle/>
                    <a:p>
                      <a:pPr algn="ctr"/>
                      <a:r>
                        <a:rPr lang="es-MX" sz="1500" dirty="0">
                          <a:latin typeface="Times New Roman" panose="02020603050405020304" pitchFamily="18" charset="0"/>
                          <a:cs typeface="Times New Roman" panose="02020603050405020304" pitchFamily="18" charset="0"/>
                        </a:rPr>
                        <a:t>Descripción</a:t>
                      </a:r>
                    </a:p>
                  </a:txBody>
                  <a:tcPr/>
                </a:tc>
                <a:extLst>
                  <a:ext uri="{0D108BD9-81ED-4DB2-BD59-A6C34878D82A}">
                    <a16:rowId xmlns:a16="http://schemas.microsoft.com/office/drawing/2014/main" xmlns="" val="727596410"/>
                  </a:ext>
                </a:extLst>
              </a:tr>
              <a:tr h="370840">
                <a:tc>
                  <a:txBody>
                    <a:bodyPr/>
                    <a:lstStyle/>
                    <a:p>
                      <a:pPr algn="ctr"/>
                      <a:r>
                        <a:rPr lang="es-MX" sz="1500" dirty="0">
                          <a:latin typeface="Times New Roman" panose="02020603050405020304" pitchFamily="18" charset="0"/>
                          <a:cs typeface="Times New Roman" panose="02020603050405020304" pitchFamily="18" charset="0"/>
                        </a:rPr>
                        <a:t>T1</a:t>
                      </a:r>
                    </a:p>
                  </a:txBody>
                  <a:tcPr/>
                </a:tc>
                <a:tc>
                  <a:txBody>
                    <a:bodyPr/>
                    <a:lstStyle/>
                    <a:p>
                      <a:pPr algn="ctr"/>
                      <a:r>
                        <a:rPr lang="es-MX" sz="1500" dirty="0">
                          <a:latin typeface="Times New Roman" panose="02020603050405020304" pitchFamily="18" charset="0"/>
                          <a:cs typeface="Times New Roman" panose="02020603050405020304" pitchFamily="18" charset="0"/>
                        </a:rPr>
                        <a:t>Carga animal 5 Kg/</a:t>
                      </a:r>
                      <a:r>
                        <a:rPr lang="es-EC" sz="1500" kern="1200" dirty="0">
                          <a:effectLst/>
                          <a:latin typeface="Times New Roman" panose="02020603050405020304" pitchFamily="18" charset="0"/>
                          <a:cs typeface="Times New Roman" panose="02020603050405020304" pitchFamily="18" charset="0"/>
                        </a:rPr>
                        <a:t>m</a:t>
                      </a:r>
                      <a:r>
                        <a:rPr lang="es-EC" sz="1500" kern="1200" baseline="30000" dirty="0">
                          <a:effectLst/>
                          <a:latin typeface="Times New Roman" panose="02020603050405020304" pitchFamily="18" charset="0"/>
                          <a:cs typeface="Times New Roman" panose="02020603050405020304" pitchFamily="18" charset="0"/>
                        </a:rPr>
                        <a:t>3</a:t>
                      </a:r>
                      <a:r>
                        <a:rPr lang="es-MX" sz="1500" dirty="0">
                          <a:latin typeface="Times New Roman" panose="02020603050405020304" pitchFamily="18" charset="0"/>
                          <a:cs typeface="Times New Roman" panose="02020603050405020304" pitchFamily="18" charset="0"/>
                        </a:rPr>
                        <a:t> + dieta con inclusión de nucleótidos</a:t>
                      </a:r>
                    </a:p>
                  </a:txBody>
                  <a:tcPr/>
                </a:tc>
                <a:extLst>
                  <a:ext uri="{0D108BD9-81ED-4DB2-BD59-A6C34878D82A}">
                    <a16:rowId xmlns:a16="http://schemas.microsoft.com/office/drawing/2014/main" xmlns="" val="83605940"/>
                  </a:ext>
                </a:extLst>
              </a:tr>
              <a:tr h="370840">
                <a:tc>
                  <a:txBody>
                    <a:bodyPr/>
                    <a:lstStyle/>
                    <a:p>
                      <a:pPr algn="ctr"/>
                      <a:r>
                        <a:rPr lang="es-MX" sz="1500" dirty="0">
                          <a:latin typeface="Times New Roman" panose="02020603050405020304" pitchFamily="18" charset="0"/>
                          <a:cs typeface="Times New Roman" panose="02020603050405020304" pitchFamily="18" charset="0"/>
                        </a:rPr>
                        <a:t>T2</a:t>
                      </a:r>
                    </a:p>
                  </a:txBody>
                  <a:tcPr/>
                </a:tc>
                <a:tc>
                  <a:txBody>
                    <a:bodyPr/>
                    <a:lstStyle/>
                    <a:p>
                      <a:pPr algn="ctr"/>
                      <a:r>
                        <a:rPr lang="es-MX" sz="1500" dirty="0">
                          <a:latin typeface="Times New Roman" panose="02020603050405020304" pitchFamily="18" charset="0"/>
                          <a:cs typeface="Times New Roman" panose="02020603050405020304" pitchFamily="18" charset="0"/>
                        </a:rPr>
                        <a:t>Carga animal 5 Kg/</a:t>
                      </a:r>
                      <a:r>
                        <a:rPr lang="es-EC" sz="1500" kern="1200" dirty="0">
                          <a:effectLst/>
                          <a:latin typeface="Times New Roman" panose="02020603050405020304" pitchFamily="18" charset="0"/>
                          <a:cs typeface="Times New Roman" panose="02020603050405020304" pitchFamily="18" charset="0"/>
                        </a:rPr>
                        <a:t>m</a:t>
                      </a:r>
                      <a:r>
                        <a:rPr lang="es-EC" sz="1500" kern="1200" baseline="30000" dirty="0">
                          <a:effectLst/>
                          <a:latin typeface="Times New Roman" panose="02020603050405020304" pitchFamily="18" charset="0"/>
                          <a:cs typeface="Times New Roman" panose="02020603050405020304" pitchFamily="18" charset="0"/>
                        </a:rPr>
                        <a:t>3 </a:t>
                      </a:r>
                      <a:r>
                        <a:rPr lang="es-MX" sz="1500" dirty="0">
                          <a:latin typeface="Times New Roman" panose="02020603050405020304" pitchFamily="18" charset="0"/>
                          <a:cs typeface="Times New Roman" panose="02020603050405020304" pitchFamily="18" charset="0"/>
                        </a:rPr>
                        <a:t> + dieta sin inclusión de nucleótidos</a:t>
                      </a:r>
                    </a:p>
                  </a:txBody>
                  <a:tcPr/>
                </a:tc>
                <a:extLst>
                  <a:ext uri="{0D108BD9-81ED-4DB2-BD59-A6C34878D82A}">
                    <a16:rowId xmlns:a16="http://schemas.microsoft.com/office/drawing/2014/main" xmlns="" val="2177070146"/>
                  </a:ext>
                </a:extLst>
              </a:tr>
              <a:tr h="370840">
                <a:tc>
                  <a:txBody>
                    <a:bodyPr/>
                    <a:lstStyle/>
                    <a:p>
                      <a:pPr algn="ctr"/>
                      <a:r>
                        <a:rPr lang="es-MX" sz="1500" dirty="0">
                          <a:latin typeface="Times New Roman" panose="02020603050405020304" pitchFamily="18" charset="0"/>
                          <a:cs typeface="Times New Roman" panose="02020603050405020304" pitchFamily="18" charset="0"/>
                        </a:rPr>
                        <a:t>T3</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500" dirty="0">
                          <a:latin typeface="Times New Roman" panose="02020603050405020304" pitchFamily="18" charset="0"/>
                          <a:cs typeface="Times New Roman" panose="02020603050405020304" pitchFamily="18" charset="0"/>
                        </a:rPr>
                        <a:t>Carga animal 16 Kg/</a:t>
                      </a:r>
                      <a:r>
                        <a:rPr lang="es-EC" sz="1500" kern="1200" dirty="0">
                          <a:effectLst/>
                          <a:latin typeface="Times New Roman" panose="02020603050405020304" pitchFamily="18" charset="0"/>
                          <a:cs typeface="Times New Roman" panose="02020603050405020304" pitchFamily="18" charset="0"/>
                        </a:rPr>
                        <a:t>m</a:t>
                      </a:r>
                      <a:r>
                        <a:rPr lang="es-EC" sz="1500" kern="1200" baseline="30000" dirty="0">
                          <a:effectLst/>
                          <a:latin typeface="Times New Roman" panose="02020603050405020304" pitchFamily="18" charset="0"/>
                          <a:cs typeface="Times New Roman" panose="02020603050405020304" pitchFamily="18" charset="0"/>
                        </a:rPr>
                        <a:t>3</a:t>
                      </a:r>
                      <a:r>
                        <a:rPr lang="es-MX" sz="1500" dirty="0">
                          <a:latin typeface="Times New Roman" panose="02020603050405020304" pitchFamily="18" charset="0"/>
                          <a:cs typeface="Times New Roman" panose="02020603050405020304" pitchFamily="18" charset="0"/>
                        </a:rPr>
                        <a:t> + dieta con inclusión de nucleótidos</a:t>
                      </a:r>
                    </a:p>
                  </a:txBody>
                  <a:tcPr/>
                </a:tc>
                <a:extLst>
                  <a:ext uri="{0D108BD9-81ED-4DB2-BD59-A6C34878D82A}">
                    <a16:rowId xmlns:a16="http://schemas.microsoft.com/office/drawing/2014/main" xmlns="" val="2975329821"/>
                  </a:ext>
                </a:extLst>
              </a:tr>
              <a:tr h="370840">
                <a:tc>
                  <a:txBody>
                    <a:bodyPr/>
                    <a:lstStyle/>
                    <a:p>
                      <a:pPr algn="ctr"/>
                      <a:r>
                        <a:rPr lang="es-MX" sz="1500" dirty="0">
                          <a:latin typeface="Times New Roman" panose="02020603050405020304" pitchFamily="18" charset="0"/>
                          <a:cs typeface="Times New Roman" panose="02020603050405020304" pitchFamily="18" charset="0"/>
                        </a:rPr>
                        <a:t>T4</a:t>
                      </a:r>
                    </a:p>
                  </a:txBody>
                  <a:tcPr/>
                </a:tc>
                <a:tc>
                  <a:txBody>
                    <a:bodyPr/>
                    <a:lstStyle/>
                    <a:p>
                      <a:pPr algn="ctr"/>
                      <a:r>
                        <a:rPr lang="es-MX" sz="1500" dirty="0">
                          <a:latin typeface="Times New Roman" panose="02020603050405020304" pitchFamily="18" charset="0"/>
                          <a:cs typeface="Times New Roman" panose="02020603050405020304" pitchFamily="18" charset="0"/>
                        </a:rPr>
                        <a:t>Carga animal 16 Kg/</a:t>
                      </a:r>
                      <a:r>
                        <a:rPr lang="es-EC" sz="1500" kern="1200" dirty="0">
                          <a:effectLst/>
                          <a:latin typeface="Times New Roman" panose="02020603050405020304" pitchFamily="18" charset="0"/>
                          <a:cs typeface="Times New Roman" panose="02020603050405020304" pitchFamily="18" charset="0"/>
                        </a:rPr>
                        <a:t>m</a:t>
                      </a:r>
                      <a:r>
                        <a:rPr lang="es-EC" sz="1500" kern="1200" baseline="30000" dirty="0">
                          <a:effectLst/>
                          <a:latin typeface="Times New Roman" panose="02020603050405020304" pitchFamily="18" charset="0"/>
                          <a:cs typeface="Times New Roman" panose="02020603050405020304" pitchFamily="18" charset="0"/>
                        </a:rPr>
                        <a:t>3 </a:t>
                      </a:r>
                      <a:r>
                        <a:rPr lang="es-MX" sz="1500" dirty="0">
                          <a:latin typeface="Times New Roman" panose="02020603050405020304" pitchFamily="18" charset="0"/>
                          <a:cs typeface="Times New Roman" panose="02020603050405020304" pitchFamily="18" charset="0"/>
                        </a:rPr>
                        <a:t>+ dieta sin inclusión de nucleótidos</a:t>
                      </a:r>
                    </a:p>
                  </a:txBody>
                  <a:tcPr/>
                </a:tc>
                <a:extLst>
                  <a:ext uri="{0D108BD9-81ED-4DB2-BD59-A6C34878D82A}">
                    <a16:rowId xmlns:a16="http://schemas.microsoft.com/office/drawing/2014/main" xmlns="" val="2282274640"/>
                  </a:ext>
                </a:extLst>
              </a:tr>
            </a:tbl>
          </a:graphicData>
        </a:graphic>
      </p:graphicFrame>
      <p:sp>
        <p:nvSpPr>
          <p:cNvPr id="16" name="CuadroTexto 15">
            <a:extLst>
              <a:ext uri="{FF2B5EF4-FFF2-40B4-BE49-F238E27FC236}">
                <a16:creationId xmlns:a16="http://schemas.microsoft.com/office/drawing/2014/main" xmlns="" id="{AF47DCBC-31E6-43B0-B62E-2BD6E481810A}"/>
              </a:ext>
            </a:extLst>
          </p:cNvPr>
          <p:cNvSpPr txBox="1"/>
          <p:nvPr/>
        </p:nvSpPr>
        <p:spPr>
          <a:xfrm>
            <a:off x="526366" y="3150633"/>
            <a:ext cx="2091250" cy="369332"/>
          </a:xfrm>
          <a:prstGeom prst="rect">
            <a:avLst/>
          </a:prstGeom>
          <a:noFill/>
        </p:spPr>
        <p:txBody>
          <a:bodyPr wrap="square" rtlCol="0">
            <a:spAutoFit/>
          </a:bodyPr>
          <a:lstStyle/>
          <a:p>
            <a:r>
              <a:rPr lang="es-MX" b="1" i="1" dirty="0">
                <a:latin typeface="Times New Roman" panose="02020603050405020304" pitchFamily="18" charset="0"/>
                <a:cs typeface="Times New Roman" panose="02020603050405020304" pitchFamily="18" charset="0"/>
              </a:rPr>
              <a:t>Tratamientos</a:t>
            </a:r>
          </a:p>
        </p:txBody>
      </p:sp>
    </p:spTree>
    <p:extLst>
      <p:ext uri="{BB962C8B-B14F-4D97-AF65-F5344CB8AC3E}">
        <p14:creationId xmlns:p14="http://schemas.microsoft.com/office/powerpoint/2010/main" val="299259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F198B467-6892-4978-A111-1471705B57CC}"/>
              </a:ext>
            </a:extLst>
          </p:cNvPr>
          <p:cNvSpPr txBox="1"/>
          <p:nvPr/>
        </p:nvSpPr>
        <p:spPr>
          <a:xfrm>
            <a:off x="4796938" y="329286"/>
            <a:ext cx="2410951"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Variables a medir</a:t>
            </a:r>
          </a:p>
        </p:txBody>
      </p:sp>
      <p:sp>
        <p:nvSpPr>
          <p:cNvPr id="5" name="Rectángulo 4">
            <a:extLst>
              <a:ext uri="{FF2B5EF4-FFF2-40B4-BE49-F238E27FC236}">
                <a16:creationId xmlns:a16="http://schemas.microsoft.com/office/drawing/2014/main" xmlns="" id="{B14C2886-4CCF-4871-9B3B-83D644BCD7D4}"/>
              </a:ext>
            </a:extLst>
          </p:cNvPr>
          <p:cNvSpPr/>
          <p:nvPr/>
        </p:nvSpPr>
        <p:spPr>
          <a:xfrm>
            <a:off x="3481491" y="798489"/>
            <a:ext cx="1953752" cy="482184"/>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b="1" dirty="0">
                <a:solidFill>
                  <a:schemeClr val="tx1"/>
                </a:solidFill>
                <a:latin typeface="Times New Roman" panose="02020603050405020304" pitchFamily="18" charset="0"/>
                <a:cs typeface="Times New Roman" panose="02020603050405020304" pitchFamily="18" charset="0"/>
              </a:rPr>
              <a:t>Ambientales</a:t>
            </a:r>
          </a:p>
        </p:txBody>
      </p:sp>
      <p:sp>
        <p:nvSpPr>
          <p:cNvPr id="10" name="Rectángulo 9">
            <a:extLst>
              <a:ext uri="{FF2B5EF4-FFF2-40B4-BE49-F238E27FC236}">
                <a16:creationId xmlns:a16="http://schemas.microsoft.com/office/drawing/2014/main" xmlns="" id="{5CE1B9F4-7FD4-4A49-95EB-586EF987BB90}"/>
              </a:ext>
            </a:extLst>
          </p:cNvPr>
          <p:cNvSpPr/>
          <p:nvPr/>
        </p:nvSpPr>
        <p:spPr>
          <a:xfrm>
            <a:off x="6169743" y="1444319"/>
            <a:ext cx="2893090" cy="11057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Peso corporal (g)</a:t>
            </a:r>
          </a:p>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Longitud total (cm)</a:t>
            </a:r>
          </a:p>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Ancho total (cm)</a:t>
            </a:r>
          </a:p>
        </p:txBody>
      </p:sp>
      <p:sp>
        <p:nvSpPr>
          <p:cNvPr id="12" name="Rectángulo 11">
            <a:extLst>
              <a:ext uri="{FF2B5EF4-FFF2-40B4-BE49-F238E27FC236}">
                <a16:creationId xmlns:a16="http://schemas.microsoft.com/office/drawing/2014/main" xmlns="" id="{2CC4747A-8030-4803-BD7C-6809BF399E54}"/>
              </a:ext>
            </a:extLst>
          </p:cNvPr>
          <p:cNvSpPr/>
          <p:nvPr/>
        </p:nvSpPr>
        <p:spPr>
          <a:xfrm>
            <a:off x="3011823" y="1426085"/>
            <a:ext cx="2893091" cy="2663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Temperatura (°C)</a:t>
            </a:r>
          </a:p>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pH</a:t>
            </a:r>
          </a:p>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Oxígeno disponible (%)</a:t>
            </a:r>
          </a:p>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Concentración de Oxígeno (mg/L)</a:t>
            </a:r>
          </a:p>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Conductividad Eléctrica (</a:t>
            </a:r>
            <a:r>
              <a:rPr lang="es-MX" dirty="0" err="1">
                <a:solidFill>
                  <a:schemeClr val="tx1"/>
                </a:solidFill>
                <a:latin typeface="Times New Roman" panose="02020603050405020304" pitchFamily="18" charset="0"/>
                <a:cs typeface="Times New Roman" panose="02020603050405020304" pitchFamily="18" charset="0"/>
              </a:rPr>
              <a:t>uS</a:t>
            </a:r>
            <a:r>
              <a:rPr lang="es-MX" dirty="0">
                <a:solidFill>
                  <a:schemeClr val="tx1"/>
                </a:solidFill>
                <a:latin typeface="Times New Roman" panose="02020603050405020304" pitchFamily="18" charset="0"/>
                <a:cs typeface="Times New Roman" panose="02020603050405020304" pitchFamily="18" charset="0"/>
              </a:rPr>
              <a:t>/ml)</a:t>
            </a:r>
          </a:p>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TDS (mg/L)</a:t>
            </a:r>
          </a:p>
          <a:p>
            <a:pPr marL="285750" lvl="0" indent="-285750">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Salinidad (g/L)</a:t>
            </a:r>
          </a:p>
        </p:txBody>
      </p:sp>
      <p:sp>
        <p:nvSpPr>
          <p:cNvPr id="14" name="Rectángulo 13">
            <a:extLst>
              <a:ext uri="{FF2B5EF4-FFF2-40B4-BE49-F238E27FC236}">
                <a16:creationId xmlns:a16="http://schemas.microsoft.com/office/drawing/2014/main" xmlns="" id="{5A0F25CF-9356-46D0-A9F4-3AFCC5870E3C}"/>
              </a:ext>
            </a:extLst>
          </p:cNvPr>
          <p:cNvSpPr/>
          <p:nvPr/>
        </p:nvSpPr>
        <p:spPr>
          <a:xfrm>
            <a:off x="3258380" y="4234497"/>
            <a:ext cx="2399974" cy="947007"/>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Sonda Multiparamétrica</a:t>
            </a:r>
          </a:p>
          <a:p>
            <a:pPr algn="ctr"/>
            <a:r>
              <a:rPr lang="es-MX" dirty="0">
                <a:solidFill>
                  <a:schemeClr val="tx1"/>
                </a:solidFill>
                <a:latin typeface="Times New Roman" panose="02020603050405020304" pitchFamily="18" charset="0"/>
                <a:cs typeface="Times New Roman" panose="02020603050405020304" pitchFamily="18" charset="0"/>
              </a:rPr>
              <a:t>Profesional Plus YSI</a:t>
            </a:r>
          </a:p>
        </p:txBody>
      </p:sp>
      <p:sp>
        <p:nvSpPr>
          <p:cNvPr id="15" name="Rectángulo 14">
            <a:extLst>
              <a:ext uri="{FF2B5EF4-FFF2-40B4-BE49-F238E27FC236}">
                <a16:creationId xmlns:a16="http://schemas.microsoft.com/office/drawing/2014/main" xmlns="" id="{6FDDC796-3F0D-45C8-9076-B47370706CDE}"/>
              </a:ext>
            </a:extLst>
          </p:cNvPr>
          <p:cNvSpPr/>
          <p:nvPr/>
        </p:nvSpPr>
        <p:spPr>
          <a:xfrm>
            <a:off x="6639412" y="771324"/>
            <a:ext cx="1953752" cy="482184"/>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b="1" dirty="0">
                <a:solidFill>
                  <a:schemeClr val="tx1"/>
                </a:solidFill>
                <a:latin typeface="Times New Roman" panose="02020603050405020304" pitchFamily="18" charset="0"/>
                <a:cs typeface="Times New Roman" panose="02020603050405020304" pitchFamily="18" charset="0"/>
              </a:rPr>
              <a:t>Morfométricas</a:t>
            </a:r>
          </a:p>
        </p:txBody>
      </p:sp>
      <p:sp>
        <p:nvSpPr>
          <p:cNvPr id="16" name="Rectángulo 15">
            <a:extLst>
              <a:ext uri="{FF2B5EF4-FFF2-40B4-BE49-F238E27FC236}">
                <a16:creationId xmlns:a16="http://schemas.microsoft.com/office/drawing/2014/main" xmlns="" id="{AC20E652-11CA-4B16-A913-8FD148BB4055}"/>
              </a:ext>
            </a:extLst>
          </p:cNvPr>
          <p:cNvSpPr/>
          <p:nvPr/>
        </p:nvSpPr>
        <p:spPr>
          <a:xfrm>
            <a:off x="6346011" y="2649817"/>
            <a:ext cx="2540554" cy="1209586"/>
          </a:xfrm>
          <a:prstGeom prst="rect">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lgn="ctr">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Ictiómetro (Krauss &amp; </a:t>
            </a:r>
            <a:r>
              <a:rPr lang="es-MX" dirty="0" err="1">
                <a:solidFill>
                  <a:schemeClr val="tx1"/>
                </a:solidFill>
                <a:latin typeface="Times New Roman" panose="02020603050405020304" pitchFamily="18" charset="0"/>
                <a:cs typeface="Times New Roman" panose="02020603050405020304" pitchFamily="18" charset="0"/>
              </a:rPr>
              <a:t>Henke</a:t>
            </a:r>
            <a:r>
              <a:rPr lang="es-MX" dirty="0">
                <a:solidFill>
                  <a:schemeClr val="tx1"/>
                </a:solidFill>
                <a:latin typeface="Times New Roman" panose="02020603050405020304" pitchFamily="18" charset="0"/>
                <a:cs typeface="Times New Roman" panose="02020603050405020304" pitchFamily="18" charset="0"/>
              </a:rPr>
              <a:t> ± 1 mm)</a:t>
            </a:r>
          </a:p>
          <a:p>
            <a:pPr marL="285750" indent="-285750" algn="ctr">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Balanza Micra Basic SD,± 1 g </a:t>
            </a:r>
          </a:p>
        </p:txBody>
      </p:sp>
      <p:pic>
        <p:nvPicPr>
          <p:cNvPr id="17" name="Imagen 16">
            <a:extLst>
              <a:ext uri="{FF2B5EF4-FFF2-40B4-BE49-F238E27FC236}">
                <a16:creationId xmlns:a16="http://schemas.microsoft.com/office/drawing/2014/main" xmlns="" id="{9BB7BE6B-7C54-4CC3-9CDA-D550313BEA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0797" y="840255"/>
            <a:ext cx="2501946" cy="1876460"/>
          </a:xfrm>
          <a:prstGeom prst="rect">
            <a:avLst/>
          </a:prstGeom>
          <a:ln w="28575">
            <a:solidFill>
              <a:schemeClr val="tx1"/>
            </a:solidFill>
          </a:ln>
        </p:spPr>
      </p:pic>
      <p:sp>
        <p:nvSpPr>
          <p:cNvPr id="21" name="Flecha: a la izquierda y derecha 20">
            <a:extLst>
              <a:ext uri="{FF2B5EF4-FFF2-40B4-BE49-F238E27FC236}">
                <a16:creationId xmlns:a16="http://schemas.microsoft.com/office/drawing/2014/main" xmlns="" id="{9E22C9E5-43E5-4445-A337-D30BDED05639}"/>
              </a:ext>
            </a:extLst>
          </p:cNvPr>
          <p:cNvSpPr/>
          <p:nvPr/>
        </p:nvSpPr>
        <p:spPr>
          <a:xfrm>
            <a:off x="4910586" y="5306843"/>
            <a:ext cx="2294627" cy="841156"/>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Times New Roman" panose="02020603050405020304" pitchFamily="18" charset="0"/>
                <a:cs typeface="Times New Roman" panose="02020603050405020304" pitchFamily="18" charset="0"/>
              </a:rPr>
              <a:t>Cada 10 días</a:t>
            </a:r>
          </a:p>
        </p:txBody>
      </p:sp>
      <p:pic>
        <p:nvPicPr>
          <p:cNvPr id="23" name="Imagen 22">
            <a:extLst>
              <a:ext uri="{FF2B5EF4-FFF2-40B4-BE49-F238E27FC236}">
                <a16:creationId xmlns:a16="http://schemas.microsoft.com/office/drawing/2014/main" xmlns="" id="{86F8C05A-B666-4BF6-B7A3-5E491EFCB2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217" b="3146"/>
          <a:stretch/>
        </p:blipFill>
        <p:spPr>
          <a:xfrm rot="5400000">
            <a:off x="9484147" y="688861"/>
            <a:ext cx="2300719" cy="2540554"/>
          </a:xfrm>
          <a:prstGeom prst="rect">
            <a:avLst/>
          </a:prstGeom>
          <a:ln w="28575">
            <a:solidFill>
              <a:schemeClr val="tx1"/>
            </a:solidFill>
          </a:ln>
        </p:spPr>
      </p:pic>
      <p:pic>
        <p:nvPicPr>
          <p:cNvPr id="25" name="Imagen 24">
            <a:extLst>
              <a:ext uri="{FF2B5EF4-FFF2-40B4-BE49-F238E27FC236}">
                <a16:creationId xmlns:a16="http://schemas.microsoft.com/office/drawing/2014/main" xmlns="" id="{91E0415A-1BAA-41FD-95A6-9A9BFD1552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006" t="5999" r="33841" b="17216"/>
          <a:stretch/>
        </p:blipFill>
        <p:spPr>
          <a:xfrm rot="5400000">
            <a:off x="9373808" y="3299685"/>
            <a:ext cx="2521393" cy="2540552"/>
          </a:xfrm>
          <a:prstGeom prst="rect">
            <a:avLst/>
          </a:prstGeom>
          <a:ln w="28575">
            <a:solidFill>
              <a:schemeClr val="tx1"/>
            </a:solidFill>
          </a:ln>
        </p:spPr>
      </p:pic>
      <p:pic>
        <p:nvPicPr>
          <p:cNvPr id="3074" name="Picture 2" descr="https://scontent.fuio13-1.fna.fbcdn.net/v/t1.15752-9/48386202_357589525055546_5899470221978107904_n.jpg?_nc_cat=103&amp;_nc_ht=scontent.fuio13-1.fna&amp;oh=e176d381bd3211539dcc98139b5db304&amp;oe=5CAA7980"/>
          <p:cNvPicPr>
            <a:picLocks noChangeAspect="1" noChangeArrowheads="1"/>
          </p:cNvPicPr>
          <p:nvPr/>
        </p:nvPicPr>
        <p:blipFill rotWithShape="1">
          <a:blip r:embed="rId7">
            <a:extLst>
              <a:ext uri="{28A0092B-C50C-407E-A947-70E740481C1C}">
                <a14:useLocalDpi xmlns:a14="http://schemas.microsoft.com/office/drawing/2010/main" val="0"/>
              </a:ext>
            </a:extLst>
          </a:blip>
          <a:srcRect l="16765" t="20259" r="21570" b="10495"/>
          <a:stretch/>
        </p:blipFill>
        <p:spPr bwMode="auto">
          <a:xfrm>
            <a:off x="663541" y="3267621"/>
            <a:ext cx="1876460" cy="280955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21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graphicFrame>
        <p:nvGraphicFramePr>
          <p:cNvPr id="5" name="Tabla 4">
            <a:extLst>
              <a:ext uri="{FF2B5EF4-FFF2-40B4-BE49-F238E27FC236}">
                <a16:creationId xmlns:a16="http://schemas.microsoft.com/office/drawing/2014/main" xmlns="" id="{F80B8155-7257-416E-87B8-BCE2D68BABC4}"/>
              </a:ext>
            </a:extLst>
          </p:cNvPr>
          <p:cNvGraphicFramePr>
            <a:graphicFrameLocks noGrp="1"/>
          </p:cNvGraphicFramePr>
          <p:nvPr>
            <p:extLst>
              <p:ext uri="{D42A27DB-BD31-4B8C-83A1-F6EECF244321}">
                <p14:modId xmlns:p14="http://schemas.microsoft.com/office/powerpoint/2010/main" val="2152126698"/>
              </p:ext>
            </p:extLst>
          </p:nvPr>
        </p:nvGraphicFramePr>
        <p:xfrm>
          <a:off x="2387132" y="803823"/>
          <a:ext cx="2969403" cy="5319153"/>
        </p:xfrm>
        <a:graphic>
          <a:graphicData uri="http://schemas.openxmlformats.org/drawingml/2006/table">
            <a:tbl>
              <a:tblPr firstRow="1" bandRow="1">
                <a:tableStyleId>{EB344D84-9AFB-497E-A393-DC336BA19D2E}</a:tableStyleId>
              </a:tblPr>
              <a:tblGrid>
                <a:gridCol w="2969403">
                  <a:extLst>
                    <a:ext uri="{9D8B030D-6E8A-4147-A177-3AD203B41FA5}">
                      <a16:colId xmlns:a16="http://schemas.microsoft.com/office/drawing/2014/main" xmlns="" val="3548637739"/>
                    </a:ext>
                  </a:extLst>
                </a:gridCol>
              </a:tblGrid>
              <a:tr h="75987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2000" dirty="0">
                          <a:solidFill>
                            <a:schemeClr val="tx1"/>
                          </a:solidFill>
                          <a:latin typeface="Times New Roman" panose="02020603050405020304" pitchFamily="18" charset="0"/>
                          <a:cs typeface="Times New Roman" panose="02020603050405020304" pitchFamily="18" charset="0"/>
                        </a:rPr>
                        <a:t>Variables Productivas</a:t>
                      </a:r>
                    </a:p>
                    <a:p>
                      <a:pPr algn="ctr"/>
                      <a:endParaRPr lang="es-MX" sz="1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647397672"/>
                  </a:ext>
                </a:extLst>
              </a:tr>
              <a:tr h="759879">
                <a:tc>
                  <a:txBody>
                    <a:bodyPr/>
                    <a:lstStyle/>
                    <a:p>
                      <a:pPr algn="ctr"/>
                      <a:r>
                        <a:rPr lang="es-MX" sz="1800" dirty="0">
                          <a:solidFill>
                            <a:schemeClr val="tx1"/>
                          </a:solidFill>
                          <a:latin typeface="Times New Roman" panose="02020603050405020304" pitchFamily="18" charset="0"/>
                          <a:cs typeface="Times New Roman" panose="02020603050405020304" pitchFamily="18" charset="0"/>
                        </a:rPr>
                        <a:t>Mortalidad</a:t>
                      </a:r>
                    </a:p>
                  </a:txBody>
                  <a:tcPr anchor="ctr"/>
                </a:tc>
                <a:extLst>
                  <a:ext uri="{0D108BD9-81ED-4DB2-BD59-A6C34878D82A}">
                    <a16:rowId xmlns:a16="http://schemas.microsoft.com/office/drawing/2014/main" xmlns="" val="1868946012"/>
                  </a:ext>
                </a:extLst>
              </a:tr>
              <a:tr h="759879">
                <a:tc>
                  <a:txBody>
                    <a:bodyPr/>
                    <a:lstStyle/>
                    <a:p>
                      <a:pPr algn="ctr"/>
                      <a:r>
                        <a:rPr lang="es-MX" sz="1800" dirty="0">
                          <a:solidFill>
                            <a:schemeClr val="tx1"/>
                          </a:solidFill>
                          <a:latin typeface="Times New Roman" panose="02020603050405020304" pitchFamily="18" charset="0"/>
                          <a:cs typeface="Times New Roman" panose="02020603050405020304" pitchFamily="18" charset="0"/>
                        </a:rPr>
                        <a:t>Tasa de crecimiento específico</a:t>
                      </a:r>
                    </a:p>
                  </a:txBody>
                  <a:tcPr anchor="ctr"/>
                </a:tc>
                <a:extLst>
                  <a:ext uri="{0D108BD9-81ED-4DB2-BD59-A6C34878D82A}">
                    <a16:rowId xmlns:a16="http://schemas.microsoft.com/office/drawing/2014/main" xmlns="" val="3710797997"/>
                  </a:ext>
                </a:extLst>
              </a:tr>
              <a:tr h="759879">
                <a:tc>
                  <a:txBody>
                    <a:bodyPr/>
                    <a:lstStyle/>
                    <a:p>
                      <a:pPr algn="ctr"/>
                      <a:r>
                        <a:rPr lang="es-MX" sz="1800" dirty="0">
                          <a:solidFill>
                            <a:schemeClr val="tx1"/>
                          </a:solidFill>
                          <a:latin typeface="Times New Roman" panose="02020603050405020304" pitchFamily="18" charset="0"/>
                          <a:cs typeface="Times New Roman" panose="02020603050405020304" pitchFamily="18" charset="0"/>
                        </a:rPr>
                        <a:t>Factor de conversión alimenticia</a:t>
                      </a:r>
                    </a:p>
                  </a:txBody>
                  <a:tcPr anchor="ctr"/>
                </a:tc>
                <a:extLst>
                  <a:ext uri="{0D108BD9-81ED-4DB2-BD59-A6C34878D82A}">
                    <a16:rowId xmlns:a16="http://schemas.microsoft.com/office/drawing/2014/main" xmlns="" val="2096089092"/>
                  </a:ext>
                </a:extLst>
              </a:tr>
              <a:tr h="759879">
                <a:tc>
                  <a:txBody>
                    <a:bodyPr/>
                    <a:lstStyle/>
                    <a:p>
                      <a:pPr algn="ctr"/>
                      <a:r>
                        <a:rPr lang="es-MX" sz="1800" dirty="0">
                          <a:solidFill>
                            <a:schemeClr val="tx1"/>
                          </a:solidFill>
                          <a:latin typeface="Times New Roman" panose="02020603050405020304" pitchFamily="18" charset="0"/>
                          <a:cs typeface="Times New Roman" panose="02020603050405020304" pitchFamily="18" charset="0"/>
                        </a:rPr>
                        <a:t>Índice de condición </a:t>
                      </a:r>
                    </a:p>
                    <a:p>
                      <a:pPr algn="ctr"/>
                      <a:r>
                        <a:rPr lang="es-MX" sz="1800" dirty="0">
                          <a:solidFill>
                            <a:schemeClr val="tx1"/>
                          </a:solidFill>
                          <a:latin typeface="Times New Roman" panose="02020603050405020304" pitchFamily="18" charset="0"/>
                          <a:cs typeface="Times New Roman" panose="02020603050405020304" pitchFamily="18" charset="0"/>
                        </a:rPr>
                        <a:t>corporal</a:t>
                      </a:r>
                    </a:p>
                  </a:txBody>
                  <a:tcPr anchor="ctr"/>
                </a:tc>
                <a:extLst>
                  <a:ext uri="{0D108BD9-81ED-4DB2-BD59-A6C34878D82A}">
                    <a16:rowId xmlns:a16="http://schemas.microsoft.com/office/drawing/2014/main" xmlns="" val="1208634179"/>
                  </a:ext>
                </a:extLst>
              </a:tr>
              <a:tr h="759879">
                <a:tc>
                  <a:txBody>
                    <a:bodyPr/>
                    <a:lstStyle/>
                    <a:p>
                      <a:pPr algn="ctr"/>
                      <a:r>
                        <a:rPr lang="es-MX" sz="1800" dirty="0">
                          <a:solidFill>
                            <a:schemeClr val="tx1"/>
                          </a:solidFill>
                          <a:latin typeface="Times New Roman" panose="02020603050405020304" pitchFamily="18" charset="0"/>
                          <a:cs typeface="Times New Roman" panose="02020603050405020304" pitchFamily="18" charset="0"/>
                        </a:rPr>
                        <a:t>Ganancia de peso</a:t>
                      </a:r>
                    </a:p>
                  </a:txBody>
                  <a:tcPr anchor="ctr"/>
                </a:tc>
                <a:extLst>
                  <a:ext uri="{0D108BD9-81ED-4DB2-BD59-A6C34878D82A}">
                    <a16:rowId xmlns:a16="http://schemas.microsoft.com/office/drawing/2014/main" xmlns="" val="373260157"/>
                  </a:ext>
                </a:extLst>
              </a:tr>
              <a:tr h="759879">
                <a:tc>
                  <a:txBody>
                    <a:bodyPr/>
                    <a:lstStyle/>
                    <a:p>
                      <a:pPr algn="ctr"/>
                      <a:r>
                        <a:rPr lang="es-MX" sz="1800" dirty="0">
                          <a:solidFill>
                            <a:schemeClr val="tx1"/>
                          </a:solidFill>
                          <a:latin typeface="Times New Roman" panose="02020603050405020304" pitchFamily="18" charset="0"/>
                          <a:cs typeface="Times New Roman" panose="02020603050405020304" pitchFamily="18" charset="0"/>
                        </a:rPr>
                        <a:t>Eficiencia alimenticia</a:t>
                      </a:r>
                    </a:p>
                    <a:p>
                      <a:pPr algn="ctr"/>
                      <a:endParaRPr lang="es-MX" sz="1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029577091"/>
                  </a:ext>
                </a:extLst>
              </a:tr>
            </a:tbl>
          </a:graphicData>
        </a:graphic>
      </p:graphicFrame>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xmlns="" id="{078B7EB3-A4E8-46F5-BAC3-F4C57E68ED0B}"/>
                  </a:ext>
                </a:extLst>
              </p:cNvPr>
              <p:cNvSpPr/>
              <p:nvPr/>
            </p:nvSpPr>
            <p:spPr>
              <a:xfrm>
                <a:off x="6163473" y="4288124"/>
                <a:ext cx="1932003" cy="876009"/>
              </a:xfrm>
              <a:prstGeom prst="rect">
                <a:avLst/>
              </a:prstGeom>
            </p:spPr>
            <p:txBody>
              <a:bodyPr wrap="square">
                <a:spAutoFit/>
              </a:bodyPr>
              <a:lstStyle/>
              <a:p>
                <a:pPr marL="304800" algn="ctr">
                  <a:lnSpc>
                    <a:spcPct val="200000"/>
                  </a:lnSpc>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GP </a:t>
                </a:r>
                <a:r>
                  <a:rPr lang="es-EC"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s-MX" sz="2000" i="1">
                            <a:solidFill>
                              <a:srgbClr val="000000"/>
                            </a:solidFill>
                            <a:latin typeface="Cambria Math"/>
                            <a:ea typeface="Calibri" panose="020F0502020204030204" pitchFamily="34" charset="0"/>
                            <a:cs typeface="Times New Roman" panose="02020603050405020304" pitchFamily="18" charset="0"/>
                          </a:rPr>
                        </m:ctrlPr>
                      </m:fPr>
                      <m:num>
                        <m:r>
                          <a:rPr lang="es-EC"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𝑃𝑓</m:t>
                        </m:r>
                        <m:r>
                          <a:rPr lang="es-EC"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EC"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𝑃𝑖</m:t>
                        </m:r>
                      </m:num>
                      <m:den>
                        <m:r>
                          <a:rPr lang="es-EC"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𝑡</m:t>
                        </m:r>
                      </m:den>
                    </m:f>
                  </m:oMath>
                </a14:m>
                <a:endParaRPr lang="es-MX"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ángulo 6">
                <a:extLst>
                  <a:ext uri="{FF2B5EF4-FFF2-40B4-BE49-F238E27FC236}">
                    <a16:creationId xmlns:a16="http://schemas.microsoft.com/office/drawing/2014/main" id="{078B7EB3-A4E8-46F5-BAC3-F4C57E68ED0B}"/>
                  </a:ext>
                </a:extLst>
              </p:cNvPr>
              <p:cNvSpPr>
                <a:spLocks noRot="1" noChangeAspect="1" noMove="1" noResize="1" noEditPoints="1" noAdjustHandles="1" noChangeArrowheads="1" noChangeShapeType="1" noTextEdit="1"/>
              </p:cNvSpPr>
              <p:nvPr/>
            </p:nvSpPr>
            <p:spPr>
              <a:xfrm>
                <a:off x="6163473" y="4288124"/>
                <a:ext cx="1932003" cy="876009"/>
              </a:xfrm>
              <a:prstGeom prst="rect">
                <a:avLst/>
              </a:prstGeom>
              <a:blipFill>
                <a:blip r:embed="rId4"/>
                <a:stretch>
                  <a:fillRect b="-138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xmlns="" id="{F4D65784-98DF-4629-82D0-B9DEDE848C83}"/>
                  </a:ext>
                </a:extLst>
              </p:cNvPr>
              <p:cNvSpPr/>
              <p:nvPr/>
            </p:nvSpPr>
            <p:spPr>
              <a:xfrm>
                <a:off x="6610775" y="1621619"/>
                <a:ext cx="2969403"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𝑀</m:t>
                      </m:r>
                      <m:r>
                        <a:rPr lang="es-MX" i="0">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𝑁𝑜</m:t>
                          </m:r>
                          <m:r>
                            <a:rPr lang="es-MX" i="0">
                              <a:latin typeface="Cambria Math" panose="02040503050406030204" pitchFamily="18" charset="0"/>
                            </a:rPr>
                            <m:t>. </m:t>
                          </m:r>
                          <m:r>
                            <a:rPr lang="es-MX" i="1">
                              <a:latin typeface="Cambria Math" panose="02040503050406030204" pitchFamily="18" charset="0"/>
                            </a:rPr>
                            <m:t>𝑓𝑖𝑛𝑎𝑙</m:t>
                          </m:r>
                          <m:r>
                            <a:rPr lang="es-MX" i="0">
                              <a:latin typeface="Cambria Math" panose="02040503050406030204" pitchFamily="18" charset="0"/>
                            </a:rPr>
                            <m:t> </m:t>
                          </m:r>
                          <m:r>
                            <a:rPr lang="es-MX" i="1">
                              <a:latin typeface="Cambria Math" panose="02040503050406030204" pitchFamily="18" charset="0"/>
                            </a:rPr>
                            <m:t>𝑖𝑛𝑑𝑖𝑣𝑖𝑑𝑢𝑜𝑠</m:t>
                          </m:r>
                        </m:num>
                        <m:den>
                          <m:r>
                            <a:rPr lang="es-MX" i="1">
                              <a:latin typeface="Cambria Math" panose="02040503050406030204" pitchFamily="18" charset="0"/>
                            </a:rPr>
                            <m:t>𝑁𝑜</m:t>
                          </m:r>
                          <m:r>
                            <a:rPr lang="es-MX" i="0">
                              <a:latin typeface="Cambria Math" panose="02040503050406030204" pitchFamily="18" charset="0"/>
                            </a:rPr>
                            <m:t>. </m:t>
                          </m:r>
                          <m:r>
                            <a:rPr lang="es-MX" i="1">
                              <a:latin typeface="Cambria Math" panose="02040503050406030204" pitchFamily="18" charset="0"/>
                            </a:rPr>
                            <m:t>𝑖𝑛𝑖𝑐𝑖𝑎𝑙</m:t>
                          </m:r>
                          <m:r>
                            <a:rPr lang="es-MX" i="0">
                              <a:latin typeface="Cambria Math" panose="02040503050406030204" pitchFamily="18" charset="0"/>
                            </a:rPr>
                            <m:t> </m:t>
                          </m:r>
                          <m:r>
                            <a:rPr lang="es-MX" i="1">
                              <a:latin typeface="Cambria Math" panose="02040503050406030204" pitchFamily="18" charset="0"/>
                            </a:rPr>
                            <m:t>𝑖𝑛𝑑𝑖𝑣𝑖𝑑𝑢𝑜𝑠</m:t>
                          </m:r>
                        </m:den>
                      </m:f>
                    </m:oMath>
                  </m:oMathPara>
                </a14:m>
                <a:endParaRPr lang="es-MX" dirty="0">
                  <a:latin typeface="Times New Roman" panose="02020603050405020304" pitchFamily="18" charset="0"/>
                  <a:cs typeface="Times New Roman" panose="02020603050405020304" pitchFamily="18" charset="0"/>
                </a:endParaRPr>
              </a:p>
            </p:txBody>
          </p:sp>
        </mc:Choice>
        <mc:Fallback xmlns="">
          <p:sp>
            <p:nvSpPr>
              <p:cNvPr id="10" name="Rectángulo 9">
                <a:extLst>
                  <a:ext uri="{FF2B5EF4-FFF2-40B4-BE49-F238E27FC236}">
                    <a16:creationId xmlns:a16="http://schemas.microsoft.com/office/drawing/2014/main" id="{F4D65784-98DF-4629-82D0-B9DEDE848C83}"/>
                  </a:ext>
                </a:extLst>
              </p:cNvPr>
              <p:cNvSpPr>
                <a:spLocks noRot="1" noChangeAspect="1" noMove="1" noResize="1" noEditPoints="1" noAdjustHandles="1" noChangeArrowheads="1" noChangeShapeType="1" noTextEdit="1"/>
              </p:cNvSpPr>
              <p:nvPr/>
            </p:nvSpPr>
            <p:spPr>
              <a:xfrm>
                <a:off x="6610775" y="1621619"/>
                <a:ext cx="2969403" cy="619016"/>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xmlns="" id="{10BFBF30-D9E9-4740-8829-26FE13627882}"/>
                  </a:ext>
                </a:extLst>
              </p:cNvPr>
              <p:cNvSpPr/>
              <p:nvPr/>
            </p:nvSpPr>
            <p:spPr>
              <a:xfrm>
                <a:off x="6615719" y="2362173"/>
                <a:ext cx="2356606" cy="678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𝑇𝐶𝐸</m:t>
                      </m:r>
                      <m:r>
                        <a:rPr lang="es-MX" i="0">
                          <a:latin typeface="Cambria Math" panose="02040503050406030204" pitchFamily="18" charset="0"/>
                        </a:rPr>
                        <m:t>=</m:t>
                      </m:r>
                      <m:f>
                        <m:fPr>
                          <m:ctrlPr>
                            <a:rPr lang="es-MX" i="1">
                              <a:latin typeface="Cambria Math"/>
                            </a:rPr>
                          </m:ctrlPr>
                        </m:fPr>
                        <m:num>
                          <m:d>
                            <m:dPr>
                              <m:ctrlPr>
                                <a:rPr lang="es-MX" i="1">
                                  <a:latin typeface="Cambria Math"/>
                                </a:rPr>
                              </m:ctrlPr>
                            </m:dPr>
                            <m:e>
                              <m:r>
                                <a:rPr lang="es-MX" i="1">
                                  <a:latin typeface="Cambria Math" panose="02040503050406030204" pitchFamily="18" charset="0"/>
                                </a:rPr>
                                <m:t>𝑙𝑛𝑃𝑓</m:t>
                              </m:r>
                              <m:r>
                                <a:rPr lang="es-MX" i="0">
                                  <a:latin typeface="Cambria Math" panose="02040503050406030204" pitchFamily="18" charset="0"/>
                                </a:rPr>
                                <m:t>−</m:t>
                              </m:r>
                              <m:r>
                                <a:rPr lang="es-MX" i="1">
                                  <a:latin typeface="Cambria Math" panose="02040503050406030204" pitchFamily="18" charset="0"/>
                                </a:rPr>
                                <m:t>𝑙𝑛𝑃𝑖</m:t>
                              </m:r>
                            </m:e>
                          </m:d>
                        </m:num>
                        <m:den>
                          <m:r>
                            <a:rPr lang="es-MX" i="1">
                              <a:latin typeface="Cambria Math" panose="02040503050406030204" pitchFamily="18" charset="0"/>
                            </a:rPr>
                            <m:t>𝑡𝑓</m:t>
                          </m:r>
                          <m:r>
                            <a:rPr lang="es-MX" i="0">
                              <a:latin typeface="Cambria Math" panose="02040503050406030204" pitchFamily="18" charset="0"/>
                            </a:rPr>
                            <m:t>−</m:t>
                          </m:r>
                          <m:r>
                            <a:rPr lang="es-MX" i="1">
                              <a:latin typeface="Cambria Math" panose="02040503050406030204" pitchFamily="18" charset="0"/>
                            </a:rPr>
                            <m:t>𝑡𝑖</m:t>
                          </m:r>
                        </m:den>
                      </m:f>
                    </m:oMath>
                  </m:oMathPara>
                </a14:m>
                <a:endParaRPr lang="es-MX" dirty="0">
                  <a:latin typeface="Times New Roman" panose="02020603050405020304" pitchFamily="18" charset="0"/>
                  <a:cs typeface="Times New Roman" panose="02020603050405020304" pitchFamily="18" charset="0"/>
                </a:endParaRPr>
              </a:p>
            </p:txBody>
          </p:sp>
        </mc:Choice>
        <mc:Fallback xmlns="">
          <p:sp>
            <p:nvSpPr>
              <p:cNvPr id="11" name="Rectángulo 10">
                <a:extLst>
                  <a:ext uri="{FF2B5EF4-FFF2-40B4-BE49-F238E27FC236}">
                    <a16:creationId xmlns:a16="http://schemas.microsoft.com/office/drawing/2014/main" id="{10BFBF30-D9E9-4740-8829-26FE13627882}"/>
                  </a:ext>
                </a:extLst>
              </p:cNvPr>
              <p:cNvSpPr>
                <a:spLocks noRot="1" noChangeAspect="1" noMove="1" noResize="1" noEditPoints="1" noAdjustHandles="1" noChangeArrowheads="1" noChangeShapeType="1" noTextEdit="1"/>
              </p:cNvSpPr>
              <p:nvPr/>
            </p:nvSpPr>
            <p:spPr>
              <a:xfrm>
                <a:off x="6615719" y="2362173"/>
                <a:ext cx="2356606" cy="678455"/>
              </a:xfrm>
              <a:prstGeom prst="rect">
                <a:avLst/>
              </a:prstGeom>
              <a:blipFill>
                <a:blip r:embed="rId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xmlns="" id="{E8A5CE57-B42F-4487-8C97-301F1718C28E}"/>
                  </a:ext>
                </a:extLst>
              </p:cNvPr>
              <p:cNvSpPr/>
              <p:nvPr/>
            </p:nvSpPr>
            <p:spPr>
              <a:xfrm>
                <a:off x="6610775" y="3122955"/>
                <a:ext cx="2727093" cy="525721"/>
              </a:xfrm>
              <a:prstGeom prst="rect">
                <a:avLst/>
              </a:prstGeom>
            </p:spPr>
            <p:txBody>
              <a:bodyPr wrap="none">
                <a:spAutoFit/>
              </a:bodyPr>
              <a:lstStyle/>
              <a:p>
                <a14:m>
                  <m:oMath xmlns:m="http://schemas.openxmlformats.org/officeDocument/2006/math">
                    <m:r>
                      <a:rPr lang="es-MX" i="1">
                        <a:latin typeface="Cambria Math" panose="02040503050406030204" pitchFamily="18" charset="0"/>
                      </a:rPr>
                      <m:t>𝐹𝐶𝐴</m:t>
                    </m:r>
                    <m:r>
                      <a:rPr lang="es-MX" i="0">
                        <a:latin typeface="Cambria Math" panose="02040503050406030204" pitchFamily="18" charset="0"/>
                      </a:rPr>
                      <m:t>=</m:t>
                    </m:r>
                    <m:f>
                      <m:fPr>
                        <m:ctrlPr>
                          <a:rPr lang="es-MX" i="1">
                            <a:latin typeface="Cambria Math"/>
                          </a:rPr>
                        </m:ctrlPr>
                      </m:fPr>
                      <m:num>
                        <m:r>
                          <a:rPr lang="es-MX" i="1">
                            <a:latin typeface="Cambria Math" panose="02040503050406030204" pitchFamily="18" charset="0"/>
                          </a:rPr>
                          <m:t>𝐴𝑙𝑖𝑚𝑒𝑛𝑡𝑜</m:t>
                        </m:r>
                        <m:r>
                          <a:rPr lang="es-MX" i="0">
                            <a:latin typeface="Cambria Math" panose="02040503050406030204" pitchFamily="18" charset="0"/>
                          </a:rPr>
                          <m:t> </m:t>
                        </m:r>
                        <m:r>
                          <a:rPr lang="es-MX" i="1">
                            <a:latin typeface="Cambria Math" panose="02040503050406030204" pitchFamily="18" charset="0"/>
                          </a:rPr>
                          <m:t>𝑐𝑜𝑛𝑠𝑢𝑚𝑖𝑑𝑜</m:t>
                        </m:r>
                        <m:r>
                          <a:rPr lang="es-MX" i="0">
                            <a:latin typeface="Cambria Math" panose="02040503050406030204" pitchFamily="18" charset="0"/>
                          </a:rPr>
                          <m:t> </m:t>
                        </m:r>
                      </m:num>
                      <m:den>
                        <m:r>
                          <a:rPr lang="es-MX" i="1">
                            <a:latin typeface="Cambria Math" panose="02040503050406030204" pitchFamily="18" charset="0"/>
                          </a:rPr>
                          <m:t>𝐼𝑛𝑐𝑟𝑒𝑚𝑒𝑛𝑡𝑜</m:t>
                        </m:r>
                        <m:r>
                          <a:rPr lang="es-MX" i="0">
                            <a:latin typeface="Cambria Math" panose="02040503050406030204" pitchFamily="18" charset="0"/>
                          </a:rPr>
                          <m:t> </m:t>
                        </m:r>
                        <m:r>
                          <a:rPr lang="es-MX" i="1">
                            <a:latin typeface="Cambria Math" panose="02040503050406030204" pitchFamily="18" charset="0"/>
                          </a:rPr>
                          <m:t>𝑑𝑒</m:t>
                        </m:r>
                        <m:r>
                          <a:rPr lang="es-MX" i="0">
                            <a:latin typeface="Cambria Math" panose="02040503050406030204" pitchFamily="18" charset="0"/>
                          </a:rPr>
                          <m:t> </m:t>
                        </m:r>
                        <m:r>
                          <a:rPr lang="es-MX" i="1">
                            <a:latin typeface="Cambria Math" panose="02040503050406030204" pitchFamily="18" charset="0"/>
                          </a:rPr>
                          <m:t>𝑝𝑒𝑠𝑜</m:t>
                        </m:r>
                        <m:r>
                          <a:rPr lang="es-MX" i="0">
                            <a:latin typeface="Cambria Math" panose="02040503050406030204" pitchFamily="18" charset="0"/>
                          </a:rPr>
                          <m:t> </m:t>
                        </m:r>
                      </m:den>
                    </m:f>
                  </m:oMath>
                </a14:m>
                <a:r>
                  <a:rPr lang="es-MX" dirty="0">
                    <a:latin typeface="Times New Roman" panose="02020603050405020304" pitchFamily="18" charset="0"/>
                    <a:cs typeface="Times New Roman" panose="02020603050405020304" pitchFamily="18" charset="0"/>
                  </a:rPr>
                  <a:t> </a:t>
                </a:r>
              </a:p>
            </p:txBody>
          </p:sp>
        </mc:Choice>
        <mc:Fallback xmlns="">
          <p:sp>
            <p:nvSpPr>
              <p:cNvPr id="12" name="Rectángulo 11">
                <a:extLst>
                  <a:ext uri="{FF2B5EF4-FFF2-40B4-BE49-F238E27FC236}">
                    <a16:creationId xmlns:a16="http://schemas.microsoft.com/office/drawing/2014/main" id="{E8A5CE57-B42F-4487-8C97-301F1718C28E}"/>
                  </a:ext>
                </a:extLst>
              </p:cNvPr>
              <p:cNvSpPr>
                <a:spLocks noRot="1" noChangeAspect="1" noMove="1" noResize="1" noEditPoints="1" noAdjustHandles="1" noChangeArrowheads="1" noChangeShapeType="1" noTextEdit="1"/>
              </p:cNvSpPr>
              <p:nvPr/>
            </p:nvSpPr>
            <p:spPr>
              <a:xfrm>
                <a:off x="6610775" y="3122955"/>
                <a:ext cx="2727093" cy="525721"/>
              </a:xfrm>
              <a:prstGeom prst="rect">
                <a:avLst/>
              </a:prstGeom>
              <a:blipFill>
                <a:blip r:embed="rId7"/>
                <a:stretch>
                  <a:fillRect b="-114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xmlns="" id="{614D8E67-8C0F-4E8D-B65A-74076958BF0A}"/>
                  </a:ext>
                </a:extLst>
              </p:cNvPr>
              <p:cNvSpPr/>
              <p:nvPr/>
            </p:nvSpPr>
            <p:spPr>
              <a:xfrm>
                <a:off x="6610775" y="3836816"/>
                <a:ext cx="1992597" cy="616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𝐼𝐶𝐶</m:t>
                      </m:r>
                      <m:r>
                        <a:rPr lang="es-MX" i="0">
                          <a:latin typeface="Cambria Math" panose="02040503050406030204" pitchFamily="18" charset="0"/>
                        </a:rPr>
                        <m:t>=</m:t>
                      </m:r>
                      <m:d>
                        <m:dPr>
                          <m:ctrlPr>
                            <a:rPr lang="es-MX" i="1">
                              <a:latin typeface="Cambria Math"/>
                            </a:rPr>
                          </m:ctrlPr>
                        </m:dPr>
                        <m:e>
                          <m:f>
                            <m:fPr>
                              <m:ctrlPr>
                                <a:rPr lang="es-MX" i="1">
                                  <a:latin typeface="Cambria Math"/>
                                </a:rPr>
                              </m:ctrlPr>
                            </m:fPr>
                            <m:num>
                              <m:r>
                                <a:rPr lang="es-EC" b="0" i="1" smtClean="0">
                                  <a:latin typeface="Cambria Math" panose="02040503050406030204" pitchFamily="18" charset="0"/>
                                </a:rPr>
                                <m:t>𝑃</m:t>
                              </m:r>
                            </m:num>
                            <m:den>
                              <m:sSup>
                                <m:sSupPr>
                                  <m:ctrlPr>
                                    <a:rPr lang="es-MX" i="1">
                                      <a:latin typeface="Cambria Math"/>
                                    </a:rPr>
                                  </m:ctrlPr>
                                </m:sSupPr>
                                <m:e>
                                  <m:r>
                                    <a:rPr lang="es-MX" i="1">
                                      <a:latin typeface="Cambria Math" panose="02040503050406030204" pitchFamily="18" charset="0"/>
                                    </a:rPr>
                                    <m:t>𝐿</m:t>
                                  </m:r>
                                </m:e>
                                <m:sup>
                                  <m:r>
                                    <a:rPr lang="es-MX" i="0">
                                      <a:latin typeface="Cambria Math" panose="02040503050406030204" pitchFamily="18" charset="0"/>
                                    </a:rPr>
                                    <m:t>3</m:t>
                                  </m:r>
                                </m:sup>
                              </m:sSup>
                            </m:den>
                          </m:f>
                        </m:e>
                      </m:d>
                      <m:r>
                        <a:rPr lang="es-MX" i="1">
                          <a:latin typeface="Cambria Math" panose="02040503050406030204" pitchFamily="18" charset="0"/>
                        </a:rPr>
                        <m:t>𝑋</m:t>
                      </m:r>
                      <m:r>
                        <a:rPr lang="es-MX" i="0">
                          <a:latin typeface="Cambria Math" panose="02040503050406030204" pitchFamily="18" charset="0"/>
                        </a:rPr>
                        <m:t> 100</m:t>
                      </m:r>
                    </m:oMath>
                  </m:oMathPara>
                </a14:m>
                <a:endParaRPr lang="es-MX" dirty="0">
                  <a:latin typeface="Times New Roman" panose="02020603050405020304" pitchFamily="18" charset="0"/>
                  <a:cs typeface="Times New Roman" panose="02020603050405020304" pitchFamily="18" charset="0"/>
                </a:endParaRPr>
              </a:p>
            </p:txBody>
          </p:sp>
        </mc:Choice>
        <mc:Fallback xmlns="">
          <p:sp>
            <p:nvSpPr>
              <p:cNvPr id="14" name="Rectángulo 13">
                <a:extLst>
                  <a:ext uri="{FF2B5EF4-FFF2-40B4-BE49-F238E27FC236}">
                    <a16:creationId xmlns:a16="http://schemas.microsoft.com/office/drawing/2014/main" id="{614D8E67-8C0F-4E8D-B65A-74076958BF0A}"/>
                  </a:ext>
                </a:extLst>
              </p:cNvPr>
              <p:cNvSpPr>
                <a:spLocks noRot="1" noChangeAspect="1" noMove="1" noResize="1" noEditPoints="1" noAdjustHandles="1" noChangeArrowheads="1" noChangeShapeType="1" noTextEdit="1"/>
              </p:cNvSpPr>
              <p:nvPr/>
            </p:nvSpPr>
            <p:spPr>
              <a:xfrm>
                <a:off x="6610775" y="3836816"/>
                <a:ext cx="1992597" cy="616772"/>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xmlns="" id="{2755E6E2-8844-4434-A4C2-253F8FA01603}"/>
                  </a:ext>
                </a:extLst>
              </p:cNvPr>
              <p:cNvSpPr/>
              <p:nvPr/>
            </p:nvSpPr>
            <p:spPr>
              <a:xfrm>
                <a:off x="6610775" y="5296559"/>
                <a:ext cx="193200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𝐸𝐹</m:t>
                      </m:r>
                      <m:r>
                        <a:rPr lang="es-MX" i="0">
                          <a:latin typeface="Cambria Math" panose="02040503050406030204" pitchFamily="18" charset="0"/>
                        </a:rPr>
                        <m:t>= </m:t>
                      </m:r>
                      <m:f>
                        <m:fPr>
                          <m:ctrlPr>
                            <a:rPr lang="es-MX" i="1">
                              <a:latin typeface="Cambria Math"/>
                            </a:rPr>
                          </m:ctrlPr>
                        </m:fPr>
                        <m:num>
                          <m:r>
                            <a:rPr lang="es-MX" i="1">
                              <a:latin typeface="Cambria Math" panose="02040503050406030204" pitchFamily="18" charset="0"/>
                            </a:rPr>
                            <m:t>𝐺𝑃</m:t>
                          </m:r>
                        </m:num>
                        <m:den>
                          <m:r>
                            <a:rPr lang="es-MX" i="1">
                              <a:latin typeface="Cambria Math" panose="02040503050406030204" pitchFamily="18" charset="0"/>
                            </a:rPr>
                            <m:t>𝐴𝐵</m:t>
                          </m:r>
                        </m:den>
                      </m:f>
                      <m:r>
                        <a:rPr lang="es-MX" i="0">
                          <a:latin typeface="Cambria Math" panose="02040503050406030204" pitchFamily="18" charset="0"/>
                        </a:rPr>
                        <m:t> </m:t>
                      </m:r>
                      <m:r>
                        <a:rPr lang="es-MX" i="1">
                          <a:latin typeface="Cambria Math" panose="02040503050406030204" pitchFamily="18" charset="0"/>
                        </a:rPr>
                        <m:t>𝑋</m:t>
                      </m:r>
                      <m:r>
                        <a:rPr lang="es-MX" i="0">
                          <a:latin typeface="Cambria Math" panose="02040503050406030204" pitchFamily="18" charset="0"/>
                        </a:rPr>
                        <m:t> 100 </m:t>
                      </m:r>
                    </m:oMath>
                  </m:oMathPara>
                </a14:m>
                <a:endParaRPr lang="es-MX" dirty="0">
                  <a:latin typeface="Times New Roman" panose="02020603050405020304" pitchFamily="18" charset="0"/>
                  <a:cs typeface="Times New Roman" panose="02020603050405020304" pitchFamily="18" charset="0"/>
                </a:endParaRPr>
              </a:p>
            </p:txBody>
          </p:sp>
        </mc:Choice>
        <mc:Fallback xmlns="">
          <p:sp>
            <p:nvSpPr>
              <p:cNvPr id="15" name="Rectángulo 14">
                <a:extLst>
                  <a:ext uri="{FF2B5EF4-FFF2-40B4-BE49-F238E27FC236}">
                    <a16:creationId xmlns:a16="http://schemas.microsoft.com/office/drawing/2014/main" id="{2755E6E2-8844-4434-A4C2-253F8FA01603}"/>
                  </a:ext>
                </a:extLst>
              </p:cNvPr>
              <p:cNvSpPr>
                <a:spLocks noRot="1" noChangeAspect="1" noMove="1" noResize="1" noEditPoints="1" noAdjustHandles="1" noChangeArrowheads="1" noChangeShapeType="1" noTextEdit="1"/>
              </p:cNvSpPr>
              <p:nvPr/>
            </p:nvSpPr>
            <p:spPr>
              <a:xfrm>
                <a:off x="6610775" y="5296559"/>
                <a:ext cx="1932004" cy="610936"/>
              </a:xfrm>
              <a:prstGeom prst="rect">
                <a:avLst/>
              </a:prstGeom>
              <a:blipFill>
                <a:blip r:embed="rId9"/>
                <a:stretch>
                  <a:fillRect/>
                </a:stretch>
              </a:blipFill>
            </p:spPr>
            <p:txBody>
              <a:bodyPr/>
              <a:lstStyle/>
              <a:p>
                <a:r>
                  <a:rPr lang="es-MX">
                    <a:noFill/>
                  </a:rPr>
                  <a:t> </a:t>
                </a:r>
              </a:p>
            </p:txBody>
          </p:sp>
        </mc:Fallback>
      </mc:AlternateContent>
      <p:sp>
        <p:nvSpPr>
          <p:cNvPr id="16" name="Flecha: a la derecha 15">
            <a:extLst>
              <a:ext uri="{FF2B5EF4-FFF2-40B4-BE49-F238E27FC236}">
                <a16:creationId xmlns:a16="http://schemas.microsoft.com/office/drawing/2014/main" xmlns="" id="{512F74D5-A6CB-458B-AD76-671D4BDA05CE}"/>
              </a:ext>
            </a:extLst>
          </p:cNvPr>
          <p:cNvSpPr/>
          <p:nvPr/>
        </p:nvSpPr>
        <p:spPr>
          <a:xfrm>
            <a:off x="5650026" y="1777238"/>
            <a:ext cx="797836" cy="3077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17" name="Flecha: a la derecha 16">
            <a:extLst>
              <a:ext uri="{FF2B5EF4-FFF2-40B4-BE49-F238E27FC236}">
                <a16:creationId xmlns:a16="http://schemas.microsoft.com/office/drawing/2014/main" xmlns="" id="{0F33B74F-2F74-4A52-BCF1-575C90489922}"/>
              </a:ext>
            </a:extLst>
          </p:cNvPr>
          <p:cNvSpPr/>
          <p:nvPr/>
        </p:nvSpPr>
        <p:spPr>
          <a:xfrm>
            <a:off x="5637381" y="2528842"/>
            <a:ext cx="797836" cy="3077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18" name="Flecha: a la derecha 17">
            <a:extLst>
              <a:ext uri="{FF2B5EF4-FFF2-40B4-BE49-F238E27FC236}">
                <a16:creationId xmlns:a16="http://schemas.microsoft.com/office/drawing/2014/main" xmlns="" id="{B50C4C3F-1567-46FA-8DFB-AEAC239D2762}"/>
              </a:ext>
            </a:extLst>
          </p:cNvPr>
          <p:cNvSpPr/>
          <p:nvPr/>
        </p:nvSpPr>
        <p:spPr>
          <a:xfrm>
            <a:off x="5650026" y="3283716"/>
            <a:ext cx="797836" cy="3077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19" name="Flecha: a la derecha 18">
            <a:extLst>
              <a:ext uri="{FF2B5EF4-FFF2-40B4-BE49-F238E27FC236}">
                <a16:creationId xmlns:a16="http://schemas.microsoft.com/office/drawing/2014/main" xmlns="" id="{4444256F-7803-4451-BD31-03B3DC5C7618}"/>
              </a:ext>
            </a:extLst>
          </p:cNvPr>
          <p:cNvSpPr/>
          <p:nvPr/>
        </p:nvSpPr>
        <p:spPr>
          <a:xfrm>
            <a:off x="5650026" y="4043856"/>
            <a:ext cx="797836" cy="3077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0" name="Flecha: a la derecha 19">
            <a:extLst>
              <a:ext uri="{FF2B5EF4-FFF2-40B4-BE49-F238E27FC236}">
                <a16:creationId xmlns:a16="http://schemas.microsoft.com/office/drawing/2014/main" xmlns="" id="{D3155849-FBB4-4321-8158-FF9357DACBEC}"/>
              </a:ext>
            </a:extLst>
          </p:cNvPr>
          <p:cNvSpPr/>
          <p:nvPr/>
        </p:nvSpPr>
        <p:spPr>
          <a:xfrm>
            <a:off x="5650026" y="5559293"/>
            <a:ext cx="797836" cy="3077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1" name="Flecha: a la derecha 20">
            <a:extLst>
              <a:ext uri="{FF2B5EF4-FFF2-40B4-BE49-F238E27FC236}">
                <a16:creationId xmlns:a16="http://schemas.microsoft.com/office/drawing/2014/main" xmlns="" id="{26BD64C0-5608-4778-BA8A-142267455872}"/>
              </a:ext>
            </a:extLst>
          </p:cNvPr>
          <p:cNvSpPr/>
          <p:nvPr/>
        </p:nvSpPr>
        <p:spPr>
          <a:xfrm>
            <a:off x="5650026" y="4807689"/>
            <a:ext cx="797836" cy="3077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1400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C986D2B8-8AB2-4C16-A2A5-D827D231D7AC}"/>
              </a:ext>
            </a:extLst>
          </p:cNvPr>
          <p:cNvSpPr txBox="1"/>
          <p:nvPr/>
        </p:nvSpPr>
        <p:spPr>
          <a:xfrm>
            <a:off x="317299" y="376964"/>
            <a:ext cx="3318389"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Toma de muestras de sangre</a:t>
            </a:r>
          </a:p>
        </p:txBody>
      </p:sp>
      <p:pic>
        <p:nvPicPr>
          <p:cNvPr id="5" name="Imagen 4">
            <a:extLst>
              <a:ext uri="{FF2B5EF4-FFF2-40B4-BE49-F238E27FC236}">
                <a16:creationId xmlns:a16="http://schemas.microsoft.com/office/drawing/2014/main" xmlns="" id="{84513296-4418-4DD6-A7ED-E3FB57DFC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709" y="834817"/>
            <a:ext cx="2571750" cy="1928813"/>
          </a:xfrm>
          <a:prstGeom prst="rect">
            <a:avLst/>
          </a:prstGeom>
          <a:ln w="28575">
            <a:solidFill>
              <a:schemeClr val="tx1"/>
            </a:solidFill>
          </a:ln>
        </p:spPr>
      </p:pic>
      <p:pic>
        <p:nvPicPr>
          <p:cNvPr id="8" name="Imagen 7">
            <a:extLst>
              <a:ext uri="{FF2B5EF4-FFF2-40B4-BE49-F238E27FC236}">
                <a16:creationId xmlns:a16="http://schemas.microsoft.com/office/drawing/2014/main" xmlns="" id="{408DE1C6-5E16-4719-86FE-D91878E864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903" r="6806"/>
          <a:stretch/>
        </p:blipFill>
        <p:spPr>
          <a:xfrm rot="5400000">
            <a:off x="6742989" y="3544627"/>
            <a:ext cx="1928813" cy="1779559"/>
          </a:xfrm>
          <a:prstGeom prst="rect">
            <a:avLst/>
          </a:prstGeom>
          <a:ln w="28575">
            <a:solidFill>
              <a:schemeClr val="tx1"/>
            </a:solidFill>
          </a:ln>
        </p:spPr>
      </p:pic>
      <p:pic>
        <p:nvPicPr>
          <p:cNvPr id="10" name="Imagen 9">
            <a:extLst>
              <a:ext uri="{FF2B5EF4-FFF2-40B4-BE49-F238E27FC236}">
                <a16:creationId xmlns:a16="http://schemas.microsoft.com/office/drawing/2014/main" xmlns="" id="{4BE1D343-E18F-4F68-B2CC-288325521B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2635" y="3476873"/>
            <a:ext cx="2571750" cy="1928813"/>
          </a:xfrm>
          <a:prstGeom prst="rect">
            <a:avLst/>
          </a:prstGeom>
          <a:ln w="28575">
            <a:solidFill>
              <a:schemeClr val="tx1"/>
            </a:solidFill>
          </a:ln>
        </p:spPr>
      </p:pic>
      <p:pic>
        <p:nvPicPr>
          <p:cNvPr id="12" name="Imagen 11">
            <a:extLst>
              <a:ext uri="{FF2B5EF4-FFF2-40B4-BE49-F238E27FC236}">
                <a16:creationId xmlns:a16="http://schemas.microsoft.com/office/drawing/2014/main" xmlns="" id="{1272FBC9-0292-4DAA-8932-9A427E1041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766"/>
          <a:stretch/>
        </p:blipFill>
        <p:spPr>
          <a:xfrm rot="5400000">
            <a:off x="4477482" y="863030"/>
            <a:ext cx="1950868" cy="1894443"/>
          </a:xfrm>
          <a:prstGeom prst="rect">
            <a:avLst/>
          </a:prstGeom>
          <a:ln w="28575">
            <a:solidFill>
              <a:schemeClr val="tx1"/>
            </a:solidFill>
          </a:ln>
        </p:spPr>
      </p:pic>
      <p:pic>
        <p:nvPicPr>
          <p:cNvPr id="15" name="Imagen 14">
            <a:extLst>
              <a:ext uri="{FF2B5EF4-FFF2-40B4-BE49-F238E27FC236}">
                <a16:creationId xmlns:a16="http://schemas.microsoft.com/office/drawing/2014/main" xmlns="" id="{636AC22A-9FC2-47E0-9148-8C03CD068A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4684" y="829913"/>
            <a:ext cx="2571750" cy="1928813"/>
          </a:xfrm>
          <a:prstGeom prst="rect">
            <a:avLst/>
          </a:prstGeom>
          <a:ln w="28575">
            <a:solidFill>
              <a:schemeClr val="tx1"/>
            </a:solidFill>
          </a:ln>
        </p:spPr>
      </p:pic>
      <p:sp>
        <p:nvSpPr>
          <p:cNvPr id="16" name="CuadroTexto 15">
            <a:extLst>
              <a:ext uri="{FF2B5EF4-FFF2-40B4-BE49-F238E27FC236}">
                <a16:creationId xmlns:a16="http://schemas.microsoft.com/office/drawing/2014/main" xmlns="" id="{C9D03B8A-25D3-4EF9-966E-1AA88ACF35E5}"/>
              </a:ext>
            </a:extLst>
          </p:cNvPr>
          <p:cNvSpPr txBox="1"/>
          <p:nvPr/>
        </p:nvSpPr>
        <p:spPr>
          <a:xfrm>
            <a:off x="1121215" y="2794173"/>
            <a:ext cx="2706120" cy="369332"/>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Materiales utilizados</a:t>
            </a:r>
          </a:p>
        </p:txBody>
      </p:sp>
      <p:sp>
        <p:nvSpPr>
          <p:cNvPr id="17" name="CuadroTexto 16">
            <a:extLst>
              <a:ext uri="{FF2B5EF4-FFF2-40B4-BE49-F238E27FC236}">
                <a16:creationId xmlns:a16="http://schemas.microsoft.com/office/drawing/2014/main" xmlns="" id="{D7D746BE-5FAF-4821-8C02-103F0D139349}"/>
              </a:ext>
            </a:extLst>
          </p:cNvPr>
          <p:cNvSpPr txBox="1"/>
          <p:nvPr/>
        </p:nvSpPr>
        <p:spPr>
          <a:xfrm>
            <a:off x="4513199" y="2823669"/>
            <a:ext cx="2116329" cy="646331"/>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Preparación de equipos</a:t>
            </a:r>
          </a:p>
        </p:txBody>
      </p:sp>
      <p:sp>
        <p:nvSpPr>
          <p:cNvPr id="18" name="CuadroTexto 17">
            <a:extLst>
              <a:ext uri="{FF2B5EF4-FFF2-40B4-BE49-F238E27FC236}">
                <a16:creationId xmlns:a16="http://schemas.microsoft.com/office/drawing/2014/main" xmlns="" id="{2BB45255-2C81-468F-840D-C611FED49C0F}"/>
              </a:ext>
            </a:extLst>
          </p:cNvPr>
          <p:cNvSpPr txBox="1"/>
          <p:nvPr/>
        </p:nvSpPr>
        <p:spPr>
          <a:xfrm>
            <a:off x="7680668" y="2784495"/>
            <a:ext cx="1967109" cy="646331"/>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Sedación, </a:t>
            </a:r>
            <a:r>
              <a:rPr lang="es-MX" dirty="0" err="1">
                <a:latin typeface="Times New Roman" panose="02020603050405020304" pitchFamily="18" charset="0"/>
                <a:cs typeface="Times New Roman" panose="02020603050405020304" pitchFamily="18" charset="0"/>
              </a:rPr>
              <a:t>Eugenol</a:t>
            </a:r>
            <a:r>
              <a:rPr lang="es-MX" dirty="0">
                <a:latin typeface="Times New Roman" panose="02020603050405020304" pitchFamily="18" charset="0"/>
                <a:cs typeface="Times New Roman" panose="02020603050405020304" pitchFamily="18" charset="0"/>
              </a:rPr>
              <a:t> 3 mL/10 L agua</a:t>
            </a:r>
          </a:p>
        </p:txBody>
      </p:sp>
      <p:sp>
        <p:nvSpPr>
          <p:cNvPr id="19" name="CuadroTexto 18">
            <a:extLst>
              <a:ext uri="{FF2B5EF4-FFF2-40B4-BE49-F238E27FC236}">
                <a16:creationId xmlns:a16="http://schemas.microsoft.com/office/drawing/2014/main" xmlns="" id="{0A1672F7-ED0B-4F3A-BFAE-5B5DE48F7A72}"/>
              </a:ext>
            </a:extLst>
          </p:cNvPr>
          <p:cNvSpPr txBox="1"/>
          <p:nvPr/>
        </p:nvSpPr>
        <p:spPr>
          <a:xfrm>
            <a:off x="6556881" y="5360296"/>
            <a:ext cx="2399974" cy="923330"/>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Extracción 0.5 ml sangre de 6 animales por u. experimental</a:t>
            </a:r>
          </a:p>
        </p:txBody>
      </p:sp>
      <p:sp>
        <p:nvSpPr>
          <p:cNvPr id="20" name="CuadroTexto 19">
            <a:extLst>
              <a:ext uri="{FF2B5EF4-FFF2-40B4-BE49-F238E27FC236}">
                <a16:creationId xmlns:a16="http://schemas.microsoft.com/office/drawing/2014/main" xmlns="" id="{0C600E7A-386C-49B3-AED1-95FF21765489}"/>
              </a:ext>
            </a:extLst>
          </p:cNvPr>
          <p:cNvSpPr txBox="1"/>
          <p:nvPr/>
        </p:nvSpPr>
        <p:spPr>
          <a:xfrm>
            <a:off x="2552806" y="5388984"/>
            <a:ext cx="2900110" cy="923330"/>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Colocar las muestras de sangre en </a:t>
            </a:r>
            <a:r>
              <a:rPr lang="es-MX" dirty="0" err="1">
                <a:latin typeface="Times New Roman" panose="02020603050405020304" pitchFamily="18" charset="0"/>
                <a:cs typeface="Times New Roman" panose="02020603050405020304" pitchFamily="18" charset="0"/>
              </a:rPr>
              <a:t>microtubos</a:t>
            </a:r>
            <a:r>
              <a:rPr lang="es-MX" dirty="0">
                <a:latin typeface="Times New Roman" panose="02020603050405020304" pitchFamily="18" charset="0"/>
                <a:cs typeface="Times New Roman" panose="02020603050405020304" pitchFamily="18" charset="0"/>
              </a:rPr>
              <a:t> Ependorf de 1 mL rotulados</a:t>
            </a:r>
          </a:p>
        </p:txBody>
      </p:sp>
      <p:sp>
        <p:nvSpPr>
          <p:cNvPr id="21" name="Flecha: a la derecha 20">
            <a:extLst>
              <a:ext uri="{FF2B5EF4-FFF2-40B4-BE49-F238E27FC236}">
                <a16:creationId xmlns:a16="http://schemas.microsoft.com/office/drawing/2014/main" xmlns="" id="{F66699BD-B9F4-4029-9D8F-17071441E189}"/>
              </a:ext>
            </a:extLst>
          </p:cNvPr>
          <p:cNvSpPr/>
          <p:nvPr/>
        </p:nvSpPr>
        <p:spPr>
          <a:xfrm>
            <a:off x="3749330" y="1622323"/>
            <a:ext cx="678359" cy="3693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2" name="Flecha: a la derecha 21">
            <a:extLst>
              <a:ext uri="{FF2B5EF4-FFF2-40B4-BE49-F238E27FC236}">
                <a16:creationId xmlns:a16="http://schemas.microsoft.com/office/drawing/2014/main" xmlns="" id="{7E409923-FB97-48D2-B396-A99EF6E2E1AA}"/>
              </a:ext>
            </a:extLst>
          </p:cNvPr>
          <p:cNvSpPr/>
          <p:nvPr/>
        </p:nvSpPr>
        <p:spPr>
          <a:xfrm>
            <a:off x="6542014" y="1622323"/>
            <a:ext cx="678359" cy="3693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3" name="Flecha: a la derecha 22">
            <a:extLst>
              <a:ext uri="{FF2B5EF4-FFF2-40B4-BE49-F238E27FC236}">
                <a16:creationId xmlns:a16="http://schemas.microsoft.com/office/drawing/2014/main" xmlns="" id="{D90BCC8A-F2E7-49D4-9BC7-A364B5312AEC}"/>
              </a:ext>
            </a:extLst>
          </p:cNvPr>
          <p:cNvSpPr/>
          <p:nvPr/>
        </p:nvSpPr>
        <p:spPr>
          <a:xfrm rot="10800000">
            <a:off x="5696202" y="4230482"/>
            <a:ext cx="678359" cy="3693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4" name="Flecha: doblada 23">
            <a:extLst>
              <a:ext uri="{FF2B5EF4-FFF2-40B4-BE49-F238E27FC236}">
                <a16:creationId xmlns:a16="http://schemas.microsoft.com/office/drawing/2014/main" xmlns="" id="{11002900-693F-4B2F-AA08-24362C408A2A}"/>
              </a:ext>
            </a:extLst>
          </p:cNvPr>
          <p:cNvSpPr/>
          <p:nvPr/>
        </p:nvSpPr>
        <p:spPr>
          <a:xfrm rot="10800000">
            <a:off x="8857910" y="3599905"/>
            <a:ext cx="714196" cy="1049117"/>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10842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F198B467-6892-4978-A111-1471705B57CC}"/>
              </a:ext>
            </a:extLst>
          </p:cNvPr>
          <p:cNvSpPr txBox="1"/>
          <p:nvPr/>
        </p:nvSpPr>
        <p:spPr>
          <a:xfrm>
            <a:off x="542472" y="573315"/>
            <a:ext cx="1562100"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Hematocrito</a:t>
            </a:r>
          </a:p>
        </p:txBody>
      </p:sp>
      <p:sp>
        <p:nvSpPr>
          <p:cNvPr id="5" name="CuadroTexto 4">
            <a:extLst>
              <a:ext uri="{FF2B5EF4-FFF2-40B4-BE49-F238E27FC236}">
                <a16:creationId xmlns:a16="http://schemas.microsoft.com/office/drawing/2014/main" xmlns="" id="{06C7ECEF-FAD2-4775-8374-9CA685776BF8}"/>
              </a:ext>
            </a:extLst>
          </p:cNvPr>
          <p:cNvSpPr txBox="1"/>
          <p:nvPr/>
        </p:nvSpPr>
        <p:spPr>
          <a:xfrm>
            <a:off x="426358" y="1248229"/>
            <a:ext cx="2142671" cy="1200329"/>
          </a:xfrm>
          <a:prstGeom prst="rect">
            <a:avLst/>
          </a:prstGeom>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Uso de 2 capilares por muestra de sangre sellados con plastilina </a:t>
            </a:r>
            <a:r>
              <a:rPr lang="es-MX" dirty="0" err="1">
                <a:solidFill>
                  <a:schemeClr val="tx1"/>
                </a:solidFill>
                <a:latin typeface="Times New Roman" panose="02020603050405020304" pitchFamily="18" charset="0"/>
                <a:cs typeface="Times New Roman" panose="02020603050405020304" pitchFamily="18" charset="0"/>
              </a:rPr>
              <a:t>Brá-seal</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C466947F-8439-4BE2-8D14-0601E25CF196}"/>
              </a:ext>
            </a:extLst>
          </p:cNvPr>
          <p:cNvSpPr txBox="1"/>
          <p:nvPr/>
        </p:nvSpPr>
        <p:spPr>
          <a:xfrm>
            <a:off x="3533626" y="1299642"/>
            <a:ext cx="2142671" cy="1200329"/>
          </a:xfrm>
          <a:prstGeom prst="rect">
            <a:avLst/>
          </a:prstGeom>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Colocar los capilares en tubos de ensayo con algodón en el fondo</a:t>
            </a:r>
          </a:p>
        </p:txBody>
      </p:sp>
      <p:sp>
        <p:nvSpPr>
          <p:cNvPr id="7" name="CuadroTexto 6">
            <a:extLst>
              <a:ext uri="{FF2B5EF4-FFF2-40B4-BE49-F238E27FC236}">
                <a16:creationId xmlns:a16="http://schemas.microsoft.com/office/drawing/2014/main" xmlns="" id="{826A1158-8ECF-4014-996D-0046BFC9CA29}"/>
              </a:ext>
            </a:extLst>
          </p:cNvPr>
          <p:cNvSpPr txBox="1"/>
          <p:nvPr/>
        </p:nvSpPr>
        <p:spPr>
          <a:xfrm>
            <a:off x="6640894" y="1415754"/>
            <a:ext cx="2142671" cy="923330"/>
          </a:xfrm>
          <a:prstGeom prst="rect">
            <a:avLst/>
          </a:prstGeom>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Centrifugado de las muestras durante 20 minutos a 5000 rpm</a:t>
            </a:r>
          </a:p>
        </p:txBody>
      </p:sp>
      <p:sp>
        <p:nvSpPr>
          <p:cNvPr id="11" name="CuadroTexto 10">
            <a:extLst>
              <a:ext uri="{FF2B5EF4-FFF2-40B4-BE49-F238E27FC236}">
                <a16:creationId xmlns:a16="http://schemas.microsoft.com/office/drawing/2014/main" xmlns="" id="{DA54A2EA-BC6D-4047-923F-AE21B53E2E8A}"/>
              </a:ext>
            </a:extLst>
          </p:cNvPr>
          <p:cNvSpPr txBox="1"/>
          <p:nvPr/>
        </p:nvSpPr>
        <p:spPr>
          <a:xfrm>
            <a:off x="9748162" y="1299641"/>
            <a:ext cx="2032000" cy="1200329"/>
          </a:xfrm>
          <a:prstGeom prst="rect">
            <a:avLst/>
          </a:prstGeom>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Lectura en la regleta de </a:t>
            </a:r>
            <a:r>
              <a:rPr lang="es-MX" dirty="0" err="1">
                <a:solidFill>
                  <a:schemeClr val="tx1"/>
                </a:solidFill>
                <a:latin typeface="Times New Roman" panose="02020603050405020304" pitchFamily="18" charset="0"/>
                <a:cs typeface="Times New Roman" panose="02020603050405020304" pitchFamily="18" charset="0"/>
              </a:rPr>
              <a:t>micro-hematocrito</a:t>
            </a:r>
            <a:r>
              <a:rPr lang="es-MX" dirty="0">
                <a:solidFill>
                  <a:schemeClr val="tx1"/>
                </a:solidFill>
                <a:latin typeface="Times New Roman" panose="02020603050405020304" pitchFamily="18" charset="0"/>
                <a:cs typeface="Times New Roman" panose="02020603050405020304" pitchFamily="18" charset="0"/>
              </a:rPr>
              <a:t> lote 01141</a:t>
            </a:r>
          </a:p>
        </p:txBody>
      </p:sp>
      <p:sp>
        <p:nvSpPr>
          <p:cNvPr id="12" name="Flecha: a la derecha 11">
            <a:extLst>
              <a:ext uri="{FF2B5EF4-FFF2-40B4-BE49-F238E27FC236}">
                <a16:creationId xmlns:a16="http://schemas.microsoft.com/office/drawing/2014/main" xmlns="" id="{674DFF69-8A03-4072-8C24-DFF5C9480813}"/>
              </a:ext>
            </a:extLst>
          </p:cNvPr>
          <p:cNvSpPr/>
          <p:nvPr/>
        </p:nvSpPr>
        <p:spPr>
          <a:xfrm>
            <a:off x="2712499" y="1804397"/>
            <a:ext cx="653143" cy="36499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15" name="Flecha: a la derecha 14">
            <a:extLst>
              <a:ext uri="{FF2B5EF4-FFF2-40B4-BE49-F238E27FC236}">
                <a16:creationId xmlns:a16="http://schemas.microsoft.com/office/drawing/2014/main" xmlns="" id="{1C7F1DFA-770F-4DC2-8F6C-7CC0D82F4678}"/>
              </a:ext>
            </a:extLst>
          </p:cNvPr>
          <p:cNvSpPr/>
          <p:nvPr/>
        </p:nvSpPr>
        <p:spPr>
          <a:xfrm>
            <a:off x="5844281" y="1804396"/>
            <a:ext cx="653143" cy="36499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16" name="Flecha: a la derecha 15">
            <a:extLst>
              <a:ext uri="{FF2B5EF4-FFF2-40B4-BE49-F238E27FC236}">
                <a16:creationId xmlns:a16="http://schemas.microsoft.com/office/drawing/2014/main" xmlns="" id="{ED198A54-A6A6-4038-A30F-48B6534EEF95}"/>
              </a:ext>
            </a:extLst>
          </p:cNvPr>
          <p:cNvSpPr/>
          <p:nvPr/>
        </p:nvSpPr>
        <p:spPr>
          <a:xfrm>
            <a:off x="8927035" y="1841298"/>
            <a:ext cx="653143" cy="36499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pic>
        <p:nvPicPr>
          <p:cNvPr id="18" name="Imagen 17">
            <a:extLst>
              <a:ext uri="{FF2B5EF4-FFF2-40B4-BE49-F238E27FC236}">
                <a16:creationId xmlns:a16="http://schemas.microsoft.com/office/drawing/2014/main" xmlns="" id="{9223D136-792F-499C-A194-F90C70E413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400" r="-62"/>
          <a:stretch/>
        </p:blipFill>
        <p:spPr>
          <a:xfrm rot="5400000">
            <a:off x="1384488" y="3028242"/>
            <a:ext cx="2104774" cy="2602249"/>
          </a:xfrm>
          <a:prstGeom prst="rect">
            <a:avLst/>
          </a:prstGeom>
        </p:spPr>
      </p:pic>
      <p:pic>
        <p:nvPicPr>
          <p:cNvPr id="20" name="Imagen 19">
            <a:extLst>
              <a:ext uri="{FF2B5EF4-FFF2-40B4-BE49-F238E27FC236}">
                <a16:creationId xmlns:a16="http://schemas.microsoft.com/office/drawing/2014/main" xmlns="" id="{1B0A9129-F8A1-44A7-B908-61179B9B19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4595" y="3276980"/>
            <a:ext cx="2852407" cy="2139306"/>
          </a:xfrm>
          <a:prstGeom prst="rect">
            <a:avLst/>
          </a:prstGeom>
        </p:spPr>
      </p:pic>
      <p:pic>
        <p:nvPicPr>
          <p:cNvPr id="22" name="Imagen 21">
            <a:extLst>
              <a:ext uri="{FF2B5EF4-FFF2-40B4-BE49-F238E27FC236}">
                <a16:creationId xmlns:a16="http://schemas.microsoft.com/office/drawing/2014/main" xmlns="" id="{6BD49C12-924B-4146-A5CD-91C33367D5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3597" y="3279438"/>
            <a:ext cx="2849130" cy="2136848"/>
          </a:xfrm>
          <a:prstGeom prst="rect">
            <a:avLst/>
          </a:prstGeom>
        </p:spPr>
      </p:pic>
    </p:spTree>
    <p:extLst>
      <p:ext uri="{BB962C8B-B14F-4D97-AF65-F5344CB8AC3E}">
        <p14:creationId xmlns:p14="http://schemas.microsoft.com/office/powerpoint/2010/main" val="398000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F198B467-6892-4978-A111-1471705B57CC}"/>
              </a:ext>
            </a:extLst>
          </p:cNvPr>
          <p:cNvSpPr txBox="1"/>
          <p:nvPr/>
        </p:nvSpPr>
        <p:spPr>
          <a:xfrm>
            <a:off x="716642" y="645886"/>
            <a:ext cx="1562100"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Glucosa</a:t>
            </a:r>
          </a:p>
        </p:txBody>
      </p:sp>
      <p:sp>
        <p:nvSpPr>
          <p:cNvPr id="3" name="CuadroTexto 2">
            <a:extLst>
              <a:ext uri="{FF2B5EF4-FFF2-40B4-BE49-F238E27FC236}">
                <a16:creationId xmlns:a16="http://schemas.microsoft.com/office/drawing/2014/main" xmlns="" id="{90D7942E-288F-485E-BE8B-0BAF13CC7502}"/>
              </a:ext>
            </a:extLst>
          </p:cNvPr>
          <p:cNvSpPr txBox="1"/>
          <p:nvPr/>
        </p:nvSpPr>
        <p:spPr>
          <a:xfrm>
            <a:off x="629558" y="1451429"/>
            <a:ext cx="2418444" cy="923330"/>
          </a:xfrm>
          <a:prstGeom prst="rect">
            <a:avLst/>
          </a:prstGeom>
          <a:solidFill>
            <a:schemeClr val="accent3">
              <a:lumMod val="40000"/>
              <a:lumOff val="60000"/>
            </a:schemeClr>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Mediante Kit Human </a:t>
            </a:r>
            <a:r>
              <a:rPr lang="es-MX" dirty="0" err="1">
                <a:solidFill>
                  <a:schemeClr val="tx1"/>
                </a:solidFill>
                <a:latin typeface="Times New Roman" panose="02020603050405020304" pitchFamily="18" charset="0"/>
                <a:cs typeface="Times New Roman" panose="02020603050405020304" pitchFamily="18" charset="0"/>
              </a:rPr>
              <a:t>Glucose</a:t>
            </a:r>
            <a:r>
              <a:rPr lang="es-MX" dirty="0">
                <a:solidFill>
                  <a:schemeClr val="tx1"/>
                </a:solidFill>
                <a:latin typeface="Times New Roman" panose="02020603050405020304" pitchFamily="18" charset="0"/>
                <a:cs typeface="Times New Roman" panose="02020603050405020304" pitchFamily="18" charset="0"/>
              </a:rPr>
              <a:t> </a:t>
            </a:r>
            <a:r>
              <a:rPr lang="es-MX" dirty="0" err="1">
                <a:solidFill>
                  <a:schemeClr val="tx1"/>
                </a:solidFill>
                <a:latin typeface="Times New Roman" panose="02020603050405020304" pitchFamily="18" charset="0"/>
                <a:cs typeface="Times New Roman" panose="02020603050405020304" pitchFamily="18" charset="0"/>
              </a:rPr>
              <a:t>liquicolor</a:t>
            </a:r>
            <a:r>
              <a:rPr lang="es-MX" dirty="0">
                <a:solidFill>
                  <a:schemeClr val="tx1"/>
                </a:solidFill>
                <a:latin typeface="Times New Roman" panose="02020603050405020304" pitchFamily="18" charset="0"/>
                <a:cs typeface="Times New Roman" panose="02020603050405020304" pitchFamily="18" charset="0"/>
              </a:rPr>
              <a:t> (Método GOD-PAP)</a:t>
            </a:r>
          </a:p>
        </p:txBody>
      </p:sp>
      <p:sp>
        <p:nvSpPr>
          <p:cNvPr id="10" name="CuadroTexto 9">
            <a:extLst>
              <a:ext uri="{FF2B5EF4-FFF2-40B4-BE49-F238E27FC236}">
                <a16:creationId xmlns:a16="http://schemas.microsoft.com/office/drawing/2014/main" xmlns="" id="{87839D0B-6896-4047-9DE9-2E940A63761A}"/>
              </a:ext>
            </a:extLst>
          </p:cNvPr>
          <p:cNvSpPr txBox="1"/>
          <p:nvPr/>
        </p:nvSpPr>
        <p:spPr>
          <a:xfrm>
            <a:off x="4366985" y="1451429"/>
            <a:ext cx="2418444" cy="1200329"/>
          </a:xfrm>
          <a:prstGeom prst="rect">
            <a:avLst/>
          </a:prstGeom>
          <a:solidFill>
            <a:schemeClr val="accent3">
              <a:lumMod val="40000"/>
              <a:lumOff val="60000"/>
            </a:schemeClr>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Incubación de las muestras durante 10 minutos a una temperatura de 20-25°C</a:t>
            </a:r>
          </a:p>
        </p:txBody>
      </p:sp>
      <p:sp>
        <p:nvSpPr>
          <p:cNvPr id="5" name="CuadroTexto 4">
            <a:extLst>
              <a:ext uri="{FF2B5EF4-FFF2-40B4-BE49-F238E27FC236}">
                <a16:creationId xmlns:a16="http://schemas.microsoft.com/office/drawing/2014/main" xmlns="" id="{A8AB7B92-F719-4684-854C-D9E6036525C8}"/>
              </a:ext>
            </a:extLst>
          </p:cNvPr>
          <p:cNvSpPr txBox="1"/>
          <p:nvPr/>
        </p:nvSpPr>
        <p:spPr>
          <a:xfrm>
            <a:off x="8104412" y="1451429"/>
            <a:ext cx="3086100" cy="1477328"/>
          </a:xfrm>
          <a:prstGeom prst="rect">
            <a:avLst/>
          </a:prstGeom>
          <a:solidFill>
            <a:schemeClr val="accent3">
              <a:lumMod val="40000"/>
              <a:lumOff val="60000"/>
            </a:schemeClr>
          </a:solidFill>
          <a:ln>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Medir la </a:t>
            </a:r>
            <a:r>
              <a:rPr lang="es-MX" dirty="0" err="1">
                <a:solidFill>
                  <a:schemeClr val="tx1"/>
                </a:solidFill>
                <a:latin typeface="Times New Roman" panose="02020603050405020304" pitchFamily="18" charset="0"/>
                <a:cs typeface="Times New Roman" panose="02020603050405020304" pitchFamily="18" charset="0"/>
              </a:rPr>
              <a:t>absorvancia</a:t>
            </a:r>
            <a:r>
              <a:rPr lang="es-MX" dirty="0">
                <a:solidFill>
                  <a:schemeClr val="tx1"/>
                </a:solidFill>
                <a:latin typeface="Times New Roman" panose="02020603050405020304" pitchFamily="18" charset="0"/>
                <a:cs typeface="Times New Roman" panose="02020603050405020304" pitchFamily="18" charset="0"/>
              </a:rPr>
              <a:t> en </a:t>
            </a:r>
            <a:r>
              <a:rPr lang="es-MX" dirty="0" err="1">
                <a:solidFill>
                  <a:schemeClr val="tx1"/>
                </a:solidFill>
                <a:latin typeface="Times New Roman" panose="02020603050405020304" pitchFamily="18" charset="0"/>
                <a:cs typeface="Times New Roman" panose="02020603050405020304" pitchFamily="18" charset="0"/>
              </a:rPr>
              <a:t>espectofotómetro</a:t>
            </a:r>
            <a:r>
              <a:rPr lang="es-MX" dirty="0">
                <a:solidFill>
                  <a:schemeClr val="tx1"/>
                </a:solidFill>
                <a:latin typeface="Times New Roman" panose="02020603050405020304" pitchFamily="18" charset="0"/>
                <a:cs typeface="Times New Roman" panose="02020603050405020304" pitchFamily="18" charset="0"/>
              </a:rPr>
              <a:t> (</a:t>
            </a:r>
            <a:r>
              <a:rPr lang="es-MX" dirty="0" err="1">
                <a:solidFill>
                  <a:schemeClr val="tx1"/>
                </a:solidFill>
                <a:latin typeface="Times New Roman" panose="02020603050405020304" pitchFamily="18" charset="0"/>
                <a:cs typeface="Times New Roman" panose="02020603050405020304" pitchFamily="18" charset="0"/>
              </a:rPr>
              <a:t>Thermo</a:t>
            </a:r>
            <a:r>
              <a:rPr lang="es-MX" dirty="0">
                <a:solidFill>
                  <a:schemeClr val="tx1"/>
                </a:solidFill>
                <a:latin typeface="Times New Roman" panose="02020603050405020304" pitchFamily="18" charset="0"/>
                <a:cs typeface="Times New Roman" panose="02020603050405020304" pitchFamily="18" charset="0"/>
              </a:rPr>
              <a:t> </a:t>
            </a:r>
            <a:r>
              <a:rPr lang="es-MX" dirty="0" err="1">
                <a:solidFill>
                  <a:schemeClr val="tx1"/>
                </a:solidFill>
                <a:latin typeface="Times New Roman" panose="02020603050405020304" pitchFamily="18" charset="0"/>
                <a:cs typeface="Times New Roman" panose="02020603050405020304" pitchFamily="18" charset="0"/>
              </a:rPr>
              <a:t>Spectronic</a:t>
            </a:r>
            <a:r>
              <a:rPr lang="es-MX" dirty="0">
                <a:solidFill>
                  <a:schemeClr val="tx1"/>
                </a:solidFill>
                <a:latin typeface="Times New Roman" panose="02020603050405020304" pitchFamily="18" charset="0"/>
                <a:cs typeface="Times New Roman" panose="02020603050405020304" pitchFamily="18" charset="0"/>
              </a:rPr>
              <a:t> </a:t>
            </a:r>
            <a:r>
              <a:rPr lang="es-MX" dirty="0" err="1">
                <a:solidFill>
                  <a:schemeClr val="tx1"/>
                </a:solidFill>
                <a:latin typeface="Times New Roman" panose="02020603050405020304" pitchFamily="18" charset="0"/>
                <a:cs typeface="Times New Roman" panose="02020603050405020304" pitchFamily="18" charset="0"/>
              </a:rPr>
              <a:t>Genesys</a:t>
            </a:r>
            <a:r>
              <a:rPr lang="es-MX" dirty="0">
                <a:solidFill>
                  <a:schemeClr val="tx1"/>
                </a:solidFill>
                <a:latin typeface="Times New Roman" panose="02020603050405020304" pitchFamily="18" charset="0"/>
                <a:cs typeface="Times New Roman" panose="02020603050405020304" pitchFamily="18" charset="0"/>
              </a:rPr>
              <a:t> 20) </a:t>
            </a:r>
          </a:p>
          <a:p>
            <a:pPr algn="ctr"/>
            <a:endParaRPr lang="es-MX" dirty="0">
              <a:solidFill>
                <a:schemeClr val="tx1"/>
              </a:solidFill>
              <a:latin typeface="Times New Roman" panose="02020603050405020304" pitchFamily="18" charset="0"/>
              <a:cs typeface="Times New Roman" panose="02020603050405020304" pitchFamily="18" charset="0"/>
            </a:endParaRPr>
          </a:p>
          <a:p>
            <a:pPr algn="ctr"/>
            <a:r>
              <a:rPr lang="es-MX" dirty="0">
                <a:solidFill>
                  <a:schemeClr val="tx1"/>
                </a:solidFill>
                <a:latin typeface="Times New Roman" panose="02020603050405020304" pitchFamily="18" charset="0"/>
                <a:cs typeface="Times New Roman" panose="02020603050405020304" pitchFamily="18" charset="0"/>
              </a:rPr>
              <a:t>546 nm</a:t>
            </a:r>
          </a:p>
        </p:txBody>
      </p:sp>
      <p:sp>
        <p:nvSpPr>
          <p:cNvPr id="7" name="Flecha: a la derecha 6">
            <a:extLst>
              <a:ext uri="{FF2B5EF4-FFF2-40B4-BE49-F238E27FC236}">
                <a16:creationId xmlns:a16="http://schemas.microsoft.com/office/drawing/2014/main" xmlns="" id="{661A9825-17FC-415D-B76C-A415AAAB456B}"/>
              </a:ext>
            </a:extLst>
          </p:cNvPr>
          <p:cNvSpPr/>
          <p:nvPr/>
        </p:nvSpPr>
        <p:spPr>
          <a:xfrm>
            <a:off x="3286579" y="1738922"/>
            <a:ext cx="841828" cy="34834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12" name="Flecha: a la derecha 11">
            <a:extLst>
              <a:ext uri="{FF2B5EF4-FFF2-40B4-BE49-F238E27FC236}">
                <a16:creationId xmlns:a16="http://schemas.microsoft.com/office/drawing/2014/main" xmlns="" id="{8DFB1B3D-5773-44C9-A464-E56A4A7AE074}"/>
              </a:ext>
            </a:extLst>
          </p:cNvPr>
          <p:cNvSpPr/>
          <p:nvPr/>
        </p:nvSpPr>
        <p:spPr>
          <a:xfrm>
            <a:off x="7024007" y="1738922"/>
            <a:ext cx="841828" cy="34834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xmlns="" id="{AB166EE2-3DCC-4703-A704-6CBF59585720}"/>
                  </a:ext>
                </a:extLst>
              </p:cNvPr>
              <p:cNvSpPr/>
              <p:nvPr/>
            </p:nvSpPr>
            <p:spPr>
              <a:xfrm>
                <a:off x="7865835" y="2672333"/>
                <a:ext cx="3674339" cy="794769"/>
              </a:xfrm>
              <a:prstGeom prst="rect">
                <a:avLst/>
              </a:prstGeom>
            </p:spPr>
            <p:txBody>
              <a:bodyPr wrap="none">
                <a:spAutoFit/>
              </a:bodyPr>
              <a:lstStyle/>
              <a:p>
                <a:pPr algn="ctr">
                  <a:lnSpc>
                    <a:spcPct val="200000"/>
                  </a:lnSpc>
                  <a:spcAft>
                    <a:spcPts val="0"/>
                  </a:spcAft>
                </a:pPr>
                <a:r>
                  <a:rPr lang="it-IT" dirty="0">
                    <a:solidFill>
                      <a:srgbClr val="000000"/>
                    </a:solidFill>
                    <a:latin typeface="Times New Roman" panose="02020603050405020304" pitchFamily="18" charset="0"/>
                    <a:ea typeface="Calibri" panose="020F0502020204030204" pitchFamily="34" charset="0"/>
                  </a:rPr>
                  <a:t>Glucosa (mg/dL) = </a:t>
                </a:r>
                <a14:m>
                  <m:oMath xmlns:m="http://schemas.openxmlformats.org/officeDocument/2006/math">
                    <m:f>
                      <m:fPr>
                        <m:ctrlPr>
                          <a:rPr lang="es-MX" i="1">
                            <a:solidFill>
                              <a:srgbClr val="000000"/>
                            </a:solidFill>
                            <a:latin typeface="Cambria Math"/>
                            <a:ea typeface="Calibri" panose="020F0502020204030204" pitchFamily="34" charset="0"/>
                            <a:cs typeface="Times New Roman" panose="02020603050405020304" pitchFamily="18" charset="0"/>
                          </a:rPr>
                        </m:ctrlPr>
                      </m:fPr>
                      <m:num>
                        <m:r>
                          <a:rPr lang="it-IT"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𝑚𝑢𝑒𝑠𝑡𝑟𝑎</m:t>
                        </m:r>
                      </m:num>
                      <m:den>
                        <m:r>
                          <a:rPr lang="it-IT"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𝑆𝑇𝐷</m:t>
                        </m:r>
                      </m:den>
                    </m:f>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EC"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it-IT" i="1">
                        <a:solidFill>
                          <a:srgbClr val="000000"/>
                        </a:solidFill>
                        <a:latin typeface="Cambria Math" panose="02040503050406030204" pitchFamily="18" charset="0"/>
                        <a:ea typeface="Calibri" panose="020F0502020204030204" pitchFamily="34" charset="0"/>
                        <a:cs typeface="Times New Roman" panose="02020603050405020304" pitchFamily="18" charset="0"/>
                      </a:rPr>
                      <m:t> 100</m:t>
                    </m:r>
                  </m:oMath>
                </a14:m>
                <a:endParaRPr lang="es-MX" dirty="0">
                  <a:solidFill>
                    <a:srgbClr val="000000"/>
                  </a:solidFill>
                  <a:latin typeface="Arial" panose="020B0604020202020204" pitchFamily="34" charset="0"/>
                  <a:ea typeface="Calibri" panose="020F0502020204030204" pitchFamily="34" charset="0"/>
                </a:endParaRPr>
              </a:p>
            </p:txBody>
          </p:sp>
        </mc:Choice>
        <mc:Fallback xmlns="">
          <p:sp>
            <p:nvSpPr>
              <p:cNvPr id="11" name="Rectángulo 10">
                <a:extLst>
                  <a:ext uri="{FF2B5EF4-FFF2-40B4-BE49-F238E27FC236}">
                    <a16:creationId xmlns:a16="http://schemas.microsoft.com/office/drawing/2014/main" id="{AB166EE2-3DCC-4703-A704-6CBF59585720}"/>
                  </a:ext>
                </a:extLst>
              </p:cNvPr>
              <p:cNvSpPr>
                <a:spLocks noRot="1" noChangeAspect="1" noMove="1" noResize="1" noEditPoints="1" noAdjustHandles="1" noChangeArrowheads="1" noChangeShapeType="1" noTextEdit="1"/>
              </p:cNvSpPr>
              <p:nvPr/>
            </p:nvSpPr>
            <p:spPr>
              <a:xfrm>
                <a:off x="7865835" y="2672333"/>
                <a:ext cx="3674339" cy="794769"/>
              </a:xfrm>
              <a:prstGeom prst="rect">
                <a:avLst/>
              </a:prstGeom>
              <a:blipFill>
                <a:blip r:embed="rId4"/>
                <a:stretch>
                  <a:fillRect l="-829" b="-3053"/>
                </a:stretch>
              </a:blipFill>
            </p:spPr>
            <p:txBody>
              <a:bodyPr/>
              <a:lstStyle/>
              <a:p>
                <a:r>
                  <a:rPr lang="es-MX">
                    <a:noFill/>
                  </a:rPr>
                  <a:t> </a:t>
                </a:r>
              </a:p>
            </p:txBody>
          </p:sp>
        </mc:Fallback>
      </mc:AlternateContent>
      <p:pic>
        <p:nvPicPr>
          <p:cNvPr id="15" name="Imagen 14">
            <a:extLst>
              <a:ext uri="{FF2B5EF4-FFF2-40B4-BE49-F238E27FC236}">
                <a16:creationId xmlns:a16="http://schemas.microsoft.com/office/drawing/2014/main" xmlns="" id="{4FADD205-F692-4C35-B07D-595FC883C3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198" y="3535555"/>
            <a:ext cx="2527164" cy="1895373"/>
          </a:xfrm>
          <a:prstGeom prst="rect">
            <a:avLst/>
          </a:prstGeom>
          <a:ln w="28575">
            <a:solidFill>
              <a:schemeClr val="tx1"/>
            </a:solidFill>
          </a:ln>
        </p:spPr>
      </p:pic>
      <p:pic>
        <p:nvPicPr>
          <p:cNvPr id="17" name="Imagen 16">
            <a:extLst>
              <a:ext uri="{FF2B5EF4-FFF2-40B4-BE49-F238E27FC236}">
                <a16:creationId xmlns:a16="http://schemas.microsoft.com/office/drawing/2014/main" xmlns="" id="{CA6162CA-1393-4EEB-B0CD-0C5864465F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28583" y="3625685"/>
            <a:ext cx="2553303" cy="1914977"/>
          </a:xfrm>
          <a:prstGeom prst="rect">
            <a:avLst/>
          </a:prstGeom>
          <a:ln w="28575">
            <a:solidFill>
              <a:schemeClr val="tx1"/>
            </a:solidFill>
          </a:ln>
        </p:spPr>
      </p:pic>
      <p:pic>
        <p:nvPicPr>
          <p:cNvPr id="4098" name="Picture 2" descr="https://scontent.fgye7-1.fna.fbcdn.net/v/t1.15752-9/47301759_518291492018635_3435417672894906368_n.png?_nc_cat=108&amp;_nc_ht=scontent.fgye7-1.fna&amp;oh=d76edc4bb7443cc36260fada2a395f41&amp;oe=5CA85364">
            <a:extLst>
              <a:ext uri="{FF2B5EF4-FFF2-40B4-BE49-F238E27FC236}">
                <a16:creationId xmlns:a16="http://schemas.microsoft.com/office/drawing/2014/main" xmlns="" id="{EACC2621-8623-488D-9708-6645A576FC7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56" t="2537" r="6253" b="4526"/>
          <a:stretch/>
        </p:blipFill>
        <p:spPr bwMode="auto">
          <a:xfrm>
            <a:off x="8745243" y="3513825"/>
            <a:ext cx="1669870" cy="224444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51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METODOLOGÍA</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8" name="CuadroTexto 7">
            <a:extLst>
              <a:ext uri="{FF2B5EF4-FFF2-40B4-BE49-F238E27FC236}">
                <a16:creationId xmlns:a16="http://schemas.microsoft.com/office/drawing/2014/main" xmlns="" id="{437B34ED-1C17-4467-80EC-23D71AA74B6A}"/>
              </a:ext>
            </a:extLst>
          </p:cNvPr>
          <p:cNvSpPr txBox="1"/>
          <p:nvPr/>
        </p:nvSpPr>
        <p:spPr>
          <a:xfrm>
            <a:off x="364398" y="618467"/>
            <a:ext cx="2541034" cy="400110"/>
          </a:xfrm>
          <a:prstGeom prst="rect">
            <a:avLst/>
          </a:prstGeom>
          <a:noFill/>
        </p:spPr>
        <p:txBody>
          <a:bodyPr wrap="square" rtlCol="0">
            <a:spAutoFit/>
          </a:bodyPr>
          <a:lstStyle/>
          <a:p>
            <a:r>
              <a:rPr lang="es-MX" sz="2000" b="1" dirty="0">
                <a:latin typeface="Times New Roman" panose="02020603050405020304" pitchFamily="18" charset="0"/>
                <a:cs typeface="Times New Roman" panose="02020603050405020304" pitchFamily="18" charset="0"/>
              </a:rPr>
              <a:t>Análisis Estadístico </a:t>
            </a:r>
          </a:p>
        </p:txBody>
      </p:sp>
      <p:sp>
        <p:nvSpPr>
          <p:cNvPr id="9" name="CuadroTexto 8">
            <a:extLst>
              <a:ext uri="{FF2B5EF4-FFF2-40B4-BE49-F238E27FC236}">
                <a16:creationId xmlns:a16="http://schemas.microsoft.com/office/drawing/2014/main" xmlns="" id="{4AF58A8C-459A-4B09-8B9E-D88E57B5AFC7}"/>
              </a:ext>
            </a:extLst>
          </p:cNvPr>
          <p:cNvSpPr txBox="1"/>
          <p:nvPr/>
        </p:nvSpPr>
        <p:spPr>
          <a:xfrm>
            <a:off x="1035218" y="1018577"/>
            <a:ext cx="10321611" cy="4185761"/>
          </a:xfrm>
          <a:prstGeom prst="rect">
            <a:avLst/>
          </a:prstGeom>
          <a:noFill/>
        </p:spPr>
        <p:txBody>
          <a:bodyPr wrap="square" rtlCol="0">
            <a:spAutoFit/>
          </a:bodyPr>
          <a:lstStyle/>
          <a:p>
            <a:pPr marL="285750" indent="-285750" algn="just">
              <a:buFont typeface="Arial" panose="020B0604020202020204" pitchFamily="34" charset="0"/>
              <a:buChar char="•"/>
            </a:pPr>
            <a:r>
              <a:rPr lang="es-MX" sz="1900" dirty="0">
                <a:latin typeface="Times New Roman" panose="02020603050405020304" pitchFamily="18" charset="0"/>
                <a:cs typeface="Times New Roman" panose="02020603050405020304" pitchFamily="18" charset="0"/>
              </a:rPr>
              <a:t>Se comprobó la uniformidad de la distribución de los datos, para cumplir supuestos de normalidad (</a:t>
            </a:r>
            <a:r>
              <a:rPr lang="es-MX" sz="1900" dirty="0" err="1">
                <a:latin typeface="Times New Roman" panose="02020603050405020304" pitchFamily="18" charset="0"/>
                <a:cs typeface="Times New Roman" panose="02020603050405020304" pitchFamily="18" charset="0"/>
              </a:rPr>
              <a:t>Shapiro-Wilks</a:t>
            </a:r>
            <a:r>
              <a:rPr lang="es-MX" sz="1900" dirty="0">
                <a:latin typeface="Times New Roman" panose="02020603050405020304" pitchFamily="18" charset="0"/>
                <a:cs typeface="Times New Roman" panose="02020603050405020304" pitchFamily="18" charset="0"/>
              </a:rPr>
              <a:t>) y </a:t>
            </a:r>
            <a:r>
              <a:rPr lang="es-MX" sz="1900" dirty="0" err="1">
                <a:latin typeface="Times New Roman" panose="02020603050405020304" pitchFamily="18" charset="0"/>
                <a:cs typeface="Times New Roman" panose="02020603050405020304" pitchFamily="18" charset="0"/>
              </a:rPr>
              <a:t>homocedasticidad</a:t>
            </a:r>
            <a:r>
              <a:rPr lang="es-MX" sz="1900" dirty="0">
                <a:latin typeface="Times New Roman" panose="02020603050405020304" pitchFamily="18" charset="0"/>
                <a:cs typeface="Times New Roman" panose="02020603050405020304" pitchFamily="18" charset="0"/>
              </a:rPr>
              <a:t> (</a:t>
            </a:r>
            <a:r>
              <a:rPr lang="es-MX" sz="1900" dirty="0" err="1">
                <a:latin typeface="Times New Roman" panose="02020603050405020304" pitchFamily="18" charset="0"/>
                <a:cs typeface="Times New Roman" panose="02020603050405020304" pitchFamily="18" charset="0"/>
              </a:rPr>
              <a:t>Levene</a:t>
            </a:r>
            <a:r>
              <a:rPr lang="es-MX" sz="19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s-MX" sz="1900" dirty="0">
                <a:latin typeface="Times New Roman" panose="02020603050405020304" pitchFamily="18" charset="0"/>
                <a:cs typeface="Times New Roman" panose="02020603050405020304" pitchFamily="18" charset="0"/>
              </a:rPr>
              <a:t>Mediante estadística descriptiva se caracterizaron las variables morfométricas y productivas.</a:t>
            </a:r>
          </a:p>
          <a:p>
            <a:pPr marL="285750" indent="-285750" algn="just">
              <a:buFont typeface="Arial" panose="020B0604020202020204" pitchFamily="34" charset="0"/>
              <a:buChar char="•"/>
            </a:pPr>
            <a:r>
              <a:rPr lang="es-MX" sz="1900" dirty="0">
                <a:latin typeface="Times New Roman" panose="02020603050405020304" pitchFamily="18" charset="0"/>
                <a:cs typeface="Times New Roman" panose="02020603050405020304" pitchFamily="18" charset="0"/>
              </a:rPr>
              <a:t>Se realizaron diagramas de perfiles multivariados tomando en cuenta al tiempo como variable independiente.</a:t>
            </a:r>
          </a:p>
          <a:p>
            <a:pPr marL="285750" indent="-285750" algn="just">
              <a:buFont typeface="Arial" panose="020B0604020202020204" pitchFamily="34" charset="0"/>
              <a:buChar char="•"/>
            </a:pPr>
            <a:r>
              <a:rPr lang="es-MX" sz="1900" dirty="0">
                <a:latin typeface="Times New Roman" panose="02020603050405020304" pitchFamily="18" charset="0"/>
                <a:cs typeface="Times New Roman" panose="02020603050405020304" pitchFamily="18" charset="0"/>
              </a:rPr>
              <a:t>Las variables morfométricas y productivas se analizaron mediante un análisis de varianza para modelos mixtos.</a:t>
            </a:r>
          </a:p>
          <a:p>
            <a:pPr marL="285750" indent="-285750" algn="just">
              <a:buFont typeface="Arial" panose="020B0604020202020204" pitchFamily="34" charset="0"/>
              <a:buChar char="•"/>
            </a:pPr>
            <a:r>
              <a:rPr lang="es-MX" sz="1900" dirty="0">
                <a:latin typeface="Times New Roman" panose="02020603050405020304" pitchFamily="18" charset="0"/>
                <a:cs typeface="Times New Roman" panose="02020603050405020304" pitchFamily="18" charset="0"/>
              </a:rPr>
              <a:t>Para las variables hematológicas y mortalidad se analizaron a través de una análisis de varianza ANOVA.</a:t>
            </a:r>
          </a:p>
          <a:p>
            <a:pPr marL="285750" indent="-285750" algn="just">
              <a:buFont typeface="Arial" panose="020B0604020202020204" pitchFamily="34" charset="0"/>
              <a:buChar char="•"/>
            </a:pPr>
            <a:r>
              <a:rPr lang="es-MX" sz="1900" dirty="0">
                <a:latin typeface="Times New Roman" panose="02020603050405020304" pitchFamily="18" charset="0"/>
                <a:cs typeface="Times New Roman" panose="02020603050405020304" pitchFamily="18" charset="0"/>
              </a:rPr>
              <a:t>Para todos los análisis se realizaron pruebas de comparación de medias de LSD de Fisher al 95% de confiabilidad entre tratamientos y/o interacciones.</a:t>
            </a:r>
          </a:p>
          <a:p>
            <a:pPr marL="285750" indent="-285750" algn="just">
              <a:buFont typeface="Arial" panose="020B0604020202020204" pitchFamily="34" charset="0"/>
              <a:buChar char="•"/>
            </a:pPr>
            <a:r>
              <a:rPr lang="es-MX" sz="1900" dirty="0">
                <a:latin typeface="Times New Roman" panose="02020603050405020304" pitchFamily="18" charset="0"/>
                <a:cs typeface="Times New Roman" panose="02020603050405020304" pitchFamily="18" charset="0"/>
              </a:rPr>
              <a:t>La relación entre variables se estimo mediante un análisis de Correlación de Pearson al 95% entre: </a:t>
            </a:r>
          </a:p>
          <a:p>
            <a:pPr algn="just"/>
            <a:r>
              <a:rPr lang="es-MX" sz="1900" dirty="0">
                <a:latin typeface="Times New Roman" panose="02020603050405020304" pitchFamily="18" charset="0"/>
                <a:cs typeface="Times New Roman" panose="02020603050405020304" pitchFamily="18" charset="0"/>
              </a:rPr>
              <a:t>		 - peso corporal, variables productivas y hematológicas</a:t>
            </a:r>
          </a:p>
          <a:p>
            <a:pPr algn="just"/>
            <a:r>
              <a:rPr lang="es-MX" sz="1900" dirty="0">
                <a:latin typeface="Times New Roman" panose="02020603050405020304" pitchFamily="18" charset="0"/>
                <a:cs typeface="Times New Roman" panose="02020603050405020304" pitchFamily="18" charset="0"/>
              </a:rPr>
              <a:t>                               - índice de condición corporal y variables morfométricas</a:t>
            </a:r>
          </a:p>
        </p:txBody>
      </p:sp>
      <p:sp>
        <p:nvSpPr>
          <p:cNvPr id="20" name="CuadroTexto 19">
            <a:extLst>
              <a:ext uri="{FF2B5EF4-FFF2-40B4-BE49-F238E27FC236}">
                <a16:creationId xmlns:a16="http://schemas.microsoft.com/office/drawing/2014/main" xmlns="" id="{298BE340-3218-4662-8B35-2C0A9722C86D}"/>
              </a:ext>
            </a:extLst>
          </p:cNvPr>
          <p:cNvSpPr txBox="1"/>
          <p:nvPr/>
        </p:nvSpPr>
        <p:spPr>
          <a:xfrm>
            <a:off x="364398" y="4954621"/>
            <a:ext cx="2541034" cy="400110"/>
          </a:xfrm>
          <a:prstGeom prst="rect">
            <a:avLst/>
          </a:prstGeom>
          <a:noFill/>
        </p:spPr>
        <p:txBody>
          <a:bodyPr wrap="square" rtlCol="0">
            <a:spAutoFit/>
          </a:bodyPr>
          <a:lstStyle/>
          <a:p>
            <a:r>
              <a:rPr lang="es-MX" sz="2000" b="1" dirty="0">
                <a:latin typeface="Times New Roman" panose="02020603050405020304" pitchFamily="18" charset="0"/>
                <a:cs typeface="Times New Roman" panose="02020603050405020304" pitchFamily="18" charset="0"/>
              </a:rPr>
              <a:t>Análisis Financiero </a:t>
            </a:r>
          </a:p>
        </p:txBody>
      </p:sp>
      <p:sp>
        <p:nvSpPr>
          <p:cNvPr id="19" name="CuadroTexto 18">
            <a:extLst>
              <a:ext uri="{FF2B5EF4-FFF2-40B4-BE49-F238E27FC236}">
                <a16:creationId xmlns:a16="http://schemas.microsoft.com/office/drawing/2014/main" xmlns="" id="{B660E0D1-3064-4448-880B-822BE4F500C1}"/>
              </a:ext>
            </a:extLst>
          </p:cNvPr>
          <p:cNvSpPr txBox="1"/>
          <p:nvPr/>
        </p:nvSpPr>
        <p:spPr>
          <a:xfrm>
            <a:off x="1104470" y="5329689"/>
            <a:ext cx="10252360" cy="969496"/>
          </a:xfrm>
          <a:prstGeom prst="rect">
            <a:avLst/>
          </a:prstGeom>
          <a:noFill/>
        </p:spPr>
        <p:txBody>
          <a:bodyPr wrap="square" rtlCol="0">
            <a:spAutoFit/>
          </a:bodyPr>
          <a:lstStyle/>
          <a:p>
            <a:pPr algn="just"/>
            <a:r>
              <a:rPr lang="es-MX" sz="1900" dirty="0">
                <a:latin typeface="Times New Roman" panose="02020603050405020304" pitchFamily="18" charset="0"/>
                <a:cs typeface="Times New Roman" panose="02020603050405020304" pitchFamily="18" charset="0"/>
              </a:rPr>
              <a:t>El análisis económico se realizó basado en los trabajos de análisis financiero en piscicultura de García (1995). Tomando en cuenta los siguientes indicadores financieros: TIR, VAN, ROE, TRI, B/C</a:t>
            </a:r>
          </a:p>
          <a:p>
            <a:pPr algn="just"/>
            <a:r>
              <a:rPr lang="es-MX" sz="19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086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INTRODUCCIÓN </a:t>
            </a:r>
          </a:p>
        </p:txBody>
      </p:sp>
      <p:sp>
        <p:nvSpPr>
          <p:cNvPr id="2" name="CuadroTexto 1">
            <a:extLst>
              <a:ext uri="{FF2B5EF4-FFF2-40B4-BE49-F238E27FC236}">
                <a16:creationId xmlns:a16="http://schemas.microsoft.com/office/drawing/2014/main" xmlns="" id="{849FE700-3CB3-4D90-B663-E6D40607F612}"/>
              </a:ext>
            </a:extLst>
          </p:cNvPr>
          <p:cNvSpPr txBox="1"/>
          <p:nvPr/>
        </p:nvSpPr>
        <p:spPr>
          <a:xfrm>
            <a:off x="3845374" y="1783325"/>
            <a:ext cx="1654629"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2000" dirty="0">
                <a:latin typeface="Times New Roman" panose="02020603050405020304" pitchFamily="18" charset="0"/>
                <a:cs typeface="Times New Roman" panose="02020603050405020304" pitchFamily="18" charset="0"/>
              </a:rPr>
              <a:t>Temperatura</a:t>
            </a:r>
          </a:p>
        </p:txBody>
      </p:sp>
      <p:sp>
        <p:nvSpPr>
          <p:cNvPr id="25" name="CuadroTexto 24">
            <a:extLst>
              <a:ext uri="{FF2B5EF4-FFF2-40B4-BE49-F238E27FC236}">
                <a16:creationId xmlns:a16="http://schemas.microsoft.com/office/drawing/2014/main" xmlns="" id="{C4E8CFFE-43A8-4E56-89E0-664F3D9E4215}"/>
              </a:ext>
            </a:extLst>
          </p:cNvPr>
          <p:cNvSpPr txBox="1"/>
          <p:nvPr/>
        </p:nvSpPr>
        <p:spPr>
          <a:xfrm>
            <a:off x="4078513" y="2434793"/>
            <a:ext cx="2017487"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2000" dirty="0">
                <a:latin typeface="Times New Roman" panose="02020603050405020304" pitchFamily="18" charset="0"/>
                <a:cs typeface="Times New Roman" panose="02020603050405020304" pitchFamily="18" charset="0"/>
              </a:rPr>
              <a:t>Calidad de agua</a:t>
            </a:r>
          </a:p>
        </p:txBody>
      </p:sp>
      <p:sp>
        <p:nvSpPr>
          <p:cNvPr id="27" name="CuadroTexto 26">
            <a:extLst>
              <a:ext uri="{FF2B5EF4-FFF2-40B4-BE49-F238E27FC236}">
                <a16:creationId xmlns:a16="http://schemas.microsoft.com/office/drawing/2014/main" xmlns="" id="{11FE8A75-B064-4065-95BB-5A66A6173D73}"/>
              </a:ext>
            </a:extLst>
          </p:cNvPr>
          <p:cNvSpPr txBox="1"/>
          <p:nvPr/>
        </p:nvSpPr>
        <p:spPr>
          <a:xfrm>
            <a:off x="4085770" y="3111570"/>
            <a:ext cx="1546228"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2000" dirty="0">
                <a:latin typeface="Times New Roman" panose="02020603050405020304" pitchFamily="18" charset="0"/>
                <a:cs typeface="Times New Roman" panose="02020603050405020304" pitchFamily="18" charset="0"/>
              </a:rPr>
              <a:t>Condiciones climáticas</a:t>
            </a:r>
          </a:p>
        </p:txBody>
      </p:sp>
      <p:sp>
        <p:nvSpPr>
          <p:cNvPr id="3" name="CuadroTexto 2">
            <a:extLst>
              <a:ext uri="{FF2B5EF4-FFF2-40B4-BE49-F238E27FC236}">
                <a16:creationId xmlns:a16="http://schemas.microsoft.com/office/drawing/2014/main" xmlns="" id="{ECC0E418-BBAE-4ACE-815F-B9922F1D336C}"/>
              </a:ext>
            </a:extLst>
          </p:cNvPr>
          <p:cNvSpPr txBox="1"/>
          <p:nvPr/>
        </p:nvSpPr>
        <p:spPr>
          <a:xfrm>
            <a:off x="498428" y="732160"/>
            <a:ext cx="2911104" cy="1015663"/>
          </a:xfrm>
          <a:prstGeom prst="rect">
            <a:avLst/>
          </a:prstGeom>
          <a:noFill/>
        </p:spPr>
        <p:txBody>
          <a:bodyPr wrap="square" rtlCol="0">
            <a:spAutoFit/>
          </a:bodyPr>
          <a:lstStyle/>
          <a:p>
            <a:pPr algn="ctr"/>
            <a:r>
              <a:rPr lang="es-MX" sz="2000" dirty="0">
                <a:latin typeface="Times New Roman" panose="02020603050405020304" pitchFamily="18" charset="0"/>
                <a:cs typeface="Times New Roman" panose="02020603050405020304" pitchFamily="18" charset="0"/>
              </a:rPr>
              <a:t>Acuacultura representa el 31,1 % de exportaciones no petroleras</a:t>
            </a:r>
          </a:p>
        </p:txBody>
      </p:sp>
      <p:pic>
        <p:nvPicPr>
          <p:cNvPr id="11268" name="Picture 4" descr="Resultado de imagen para mapa de ecuador regiones naturales">
            <a:extLst>
              <a:ext uri="{FF2B5EF4-FFF2-40B4-BE49-F238E27FC236}">
                <a16:creationId xmlns:a16="http://schemas.microsoft.com/office/drawing/2014/main" xmlns="" id="{510C7BF1-74B5-4B9D-91EE-F49345E78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829" y="2099183"/>
            <a:ext cx="2807845" cy="3007184"/>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xmlns="" id="{D0DFDA11-82CF-485C-8D8C-F1CF2406C944}"/>
              </a:ext>
            </a:extLst>
          </p:cNvPr>
          <p:cNvSpPr txBox="1"/>
          <p:nvPr/>
        </p:nvSpPr>
        <p:spPr>
          <a:xfrm>
            <a:off x="3845374" y="4096123"/>
            <a:ext cx="1546228"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2000" dirty="0">
                <a:latin typeface="Times New Roman" panose="02020603050405020304" pitchFamily="18" charset="0"/>
                <a:cs typeface="Times New Roman" panose="02020603050405020304" pitchFamily="18" charset="0"/>
              </a:rPr>
              <a:t>Ubicación Geográfica</a:t>
            </a:r>
          </a:p>
        </p:txBody>
      </p:sp>
      <p:pic>
        <p:nvPicPr>
          <p:cNvPr id="11270" name="Picture 6" descr="Resultado de imagen para cultivo trucha arcoiris">
            <a:extLst>
              <a:ext uri="{FF2B5EF4-FFF2-40B4-BE49-F238E27FC236}">
                <a16:creationId xmlns:a16="http://schemas.microsoft.com/office/drawing/2014/main" xmlns="" id="{86D8C7C0-5A20-4E52-B035-F5B98F07CB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119" b="14588"/>
          <a:stretch/>
        </p:blipFill>
        <p:spPr bwMode="auto">
          <a:xfrm>
            <a:off x="7056850" y="757888"/>
            <a:ext cx="3800010" cy="1228482"/>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a la derecha 7">
            <a:extLst>
              <a:ext uri="{FF2B5EF4-FFF2-40B4-BE49-F238E27FC236}">
                <a16:creationId xmlns:a16="http://schemas.microsoft.com/office/drawing/2014/main" xmlns="" id="{39D7879A-3E68-42B1-AD6C-E1C8ED95F5E1}"/>
              </a:ext>
            </a:extLst>
          </p:cNvPr>
          <p:cNvSpPr/>
          <p:nvPr/>
        </p:nvSpPr>
        <p:spPr>
          <a:xfrm rot="8643724">
            <a:off x="3241472" y="2213673"/>
            <a:ext cx="558834" cy="16955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32" name="Flecha: a la derecha 31">
            <a:extLst>
              <a:ext uri="{FF2B5EF4-FFF2-40B4-BE49-F238E27FC236}">
                <a16:creationId xmlns:a16="http://schemas.microsoft.com/office/drawing/2014/main" xmlns="" id="{DEF7C855-F241-473A-8491-DC473CF87E81}"/>
              </a:ext>
            </a:extLst>
          </p:cNvPr>
          <p:cNvSpPr/>
          <p:nvPr/>
        </p:nvSpPr>
        <p:spPr>
          <a:xfrm rot="9712097">
            <a:off x="3445330" y="2710353"/>
            <a:ext cx="558834" cy="16955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33" name="Flecha: a la derecha 32">
            <a:extLst>
              <a:ext uri="{FF2B5EF4-FFF2-40B4-BE49-F238E27FC236}">
                <a16:creationId xmlns:a16="http://schemas.microsoft.com/office/drawing/2014/main" xmlns="" id="{7F6295E8-0EA8-411F-BEF8-17F4BE191BDF}"/>
              </a:ext>
            </a:extLst>
          </p:cNvPr>
          <p:cNvSpPr/>
          <p:nvPr/>
        </p:nvSpPr>
        <p:spPr>
          <a:xfrm rot="10953195">
            <a:off x="3438782" y="3304174"/>
            <a:ext cx="558834" cy="16955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34" name="Flecha: a la derecha 33">
            <a:extLst>
              <a:ext uri="{FF2B5EF4-FFF2-40B4-BE49-F238E27FC236}">
                <a16:creationId xmlns:a16="http://schemas.microsoft.com/office/drawing/2014/main" xmlns="" id="{44BEC7FA-482A-4CA1-A878-5241C78D75E7}"/>
              </a:ext>
            </a:extLst>
          </p:cNvPr>
          <p:cNvSpPr/>
          <p:nvPr/>
        </p:nvSpPr>
        <p:spPr>
          <a:xfrm rot="12448652">
            <a:off x="3230446" y="4012470"/>
            <a:ext cx="558834" cy="16955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36" name="CuadroTexto 35">
            <a:extLst>
              <a:ext uri="{FF2B5EF4-FFF2-40B4-BE49-F238E27FC236}">
                <a16:creationId xmlns:a16="http://schemas.microsoft.com/office/drawing/2014/main" xmlns="" id="{F1EFC64E-2FD5-4740-B3C7-98FE60C46FB6}"/>
              </a:ext>
            </a:extLst>
          </p:cNvPr>
          <p:cNvSpPr txBox="1"/>
          <p:nvPr/>
        </p:nvSpPr>
        <p:spPr>
          <a:xfrm>
            <a:off x="9947106" y="5106367"/>
            <a:ext cx="1818188" cy="307777"/>
          </a:xfrm>
          <a:prstGeom prst="rect">
            <a:avLst/>
          </a:prstGeom>
          <a:noFill/>
        </p:spPr>
        <p:txBody>
          <a:bodyPr wrap="square" rtlCol="0">
            <a:spAutoFit/>
          </a:bodyPr>
          <a:lstStyle/>
          <a:p>
            <a:r>
              <a:rPr lang="es-ES_tradnl" sz="1400" b="1" dirty="0">
                <a:latin typeface="Times New Roman" panose="02020603050405020304" pitchFamily="18" charset="0"/>
                <a:cs typeface="Times New Roman" panose="02020603050405020304" pitchFamily="18" charset="0"/>
              </a:rPr>
              <a:t>Fuente: </a:t>
            </a:r>
            <a:r>
              <a:rPr lang="es-ES_tradnl" sz="1400" dirty="0">
                <a:latin typeface="Times New Roman" panose="02020603050405020304" pitchFamily="18" charset="0"/>
                <a:cs typeface="Times New Roman" panose="02020603050405020304" pitchFamily="18" charset="0"/>
              </a:rPr>
              <a:t>(FAO, 2017)</a:t>
            </a:r>
            <a:endParaRPr lang="es-MX" sz="1400" dirty="0">
              <a:latin typeface="Times New Roman" panose="02020603050405020304" pitchFamily="18" charset="0"/>
              <a:cs typeface="Times New Roman" panose="02020603050405020304" pitchFamily="18" charset="0"/>
            </a:endParaRPr>
          </a:p>
        </p:txBody>
      </p:sp>
      <p:pic>
        <p:nvPicPr>
          <p:cNvPr id="11274" name="Picture 10" descr="https://scontent.fgye7-1.fna.fbcdn.net/v/t1.15752-9/47502275_292367401390734_422453618889719808_n.png?_nc_cat=107&amp;_nc_ht=scontent.fgye7-1.fna&amp;oh=1ff82d8eabd8d5920f73d2dc7775d395&amp;oe=5CA82EC3">
            <a:extLst>
              <a:ext uri="{FF2B5EF4-FFF2-40B4-BE49-F238E27FC236}">
                <a16:creationId xmlns:a16="http://schemas.microsoft.com/office/drawing/2014/main" xmlns="" id="{3912C96C-7D5C-4B6F-B585-CBC4A3188E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345" y="2065817"/>
            <a:ext cx="4970949" cy="304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1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CA34212E-2115-4D91-9E66-016F56890712}"/>
              </a:ext>
            </a:extLst>
          </p:cNvPr>
          <p:cNvSpPr txBox="1"/>
          <p:nvPr/>
        </p:nvSpPr>
        <p:spPr>
          <a:xfrm>
            <a:off x="5641144" y="2933114"/>
            <a:ext cx="914400" cy="914400"/>
          </a:xfrm>
          <a:prstGeom prst="rect">
            <a:avLst/>
          </a:prstGeom>
          <a:noFill/>
        </p:spPr>
        <p:txBody>
          <a:bodyPr wrap="square" rtlCol="0">
            <a:spAutoFit/>
          </a:bodyPr>
          <a:lstStyle/>
          <a:p>
            <a:endParaRPr lang="es-EC" dirty="0"/>
          </a:p>
        </p:txBody>
      </p:sp>
      <p:sp>
        <p:nvSpPr>
          <p:cNvPr id="3" name="CuadroTexto 2">
            <a:extLst>
              <a:ext uri="{FF2B5EF4-FFF2-40B4-BE49-F238E27FC236}">
                <a16:creationId xmlns:a16="http://schemas.microsoft.com/office/drawing/2014/main" xmlns="" id="{134B5450-39AA-450F-A083-27CD9007616C}"/>
              </a:ext>
            </a:extLst>
          </p:cNvPr>
          <p:cNvSpPr txBox="1"/>
          <p:nvPr/>
        </p:nvSpPr>
        <p:spPr>
          <a:xfrm>
            <a:off x="354079" y="701492"/>
            <a:ext cx="1744393"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Peso corporal</a:t>
            </a:r>
          </a:p>
        </p:txBody>
      </p:sp>
      <p:sp>
        <p:nvSpPr>
          <p:cNvPr id="12" name="CuadroTexto 11">
            <a:extLst>
              <a:ext uri="{FF2B5EF4-FFF2-40B4-BE49-F238E27FC236}">
                <a16:creationId xmlns:a16="http://schemas.microsoft.com/office/drawing/2014/main" xmlns="" id="{734019D3-FBB3-4D6E-9C2C-83DB634F51E3}"/>
              </a:ext>
            </a:extLst>
          </p:cNvPr>
          <p:cNvSpPr txBox="1"/>
          <p:nvPr/>
        </p:nvSpPr>
        <p:spPr>
          <a:xfrm>
            <a:off x="212210" y="301382"/>
            <a:ext cx="3418449"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Variables Morfométricas</a:t>
            </a:r>
          </a:p>
        </p:txBody>
      </p:sp>
      <p:pic>
        <p:nvPicPr>
          <p:cNvPr id="7" name="Imagen 6">
            <a:extLst>
              <a:ext uri="{FF2B5EF4-FFF2-40B4-BE49-F238E27FC236}">
                <a16:creationId xmlns:a16="http://schemas.microsoft.com/office/drawing/2014/main" xmlns="" id="{5AF878E5-DF76-4172-B669-7029FA11354C}"/>
              </a:ext>
            </a:extLst>
          </p:cNvPr>
          <p:cNvPicPr>
            <a:picLocks noChangeAspect="1"/>
          </p:cNvPicPr>
          <p:nvPr/>
        </p:nvPicPr>
        <p:blipFill>
          <a:blip r:embed="rId4"/>
          <a:stretch>
            <a:fillRect/>
          </a:stretch>
        </p:blipFill>
        <p:spPr>
          <a:xfrm>
            <a:off x="424419" y="1132282"/>
            <a:ext cx="6412481" cy="5270075"/>
          </a:xfrm>
          <a:prstGeom prst="rect">
            <a:avLst/>
          </a:prstGeom>
        </p:spPr>
      </p:pic>
      <p:pic>
        <p:nvPicPr>
          <p:cNvPr id="14" name="Imagen 13">
            <a:extLst>
              <a:ext uri="{FF2B5EF4-FFF2-40B4-BE49-F238E27FC236}">
                <a16:creationId xmlns:a16="http://schemas.microsoft.com/office/drawing/2014/main" xmlns="" id="{65107865-6335-4557-AC5D-2BF1C30B3FD0}"/>
              </a:ext>
            </a:extLst>
          </p:cNvPr>
          <p:cNvPicPr/>
          <p:nvPr/>
        </p:nvPicPr>
        <p:blipFill>
          <a:blip r:embed="rId5">
            <a:extLst>
              <a:ext uri="{28A0092B-C50C-407E-A947-70E740481C1C}">
                <a14:useLocalDpi xmlns:a14="http://schemas.microsoft.com/office/drawing/2010/main" val="0"/>
              </a:ext>
            </a:extLst>
          </a:blip>
          <a:stretch>
            <a:fillRect/>
          </a:stretch>
        </p:blipFill>
        <p:spPr>
          <a:xfrm>
            <a:off x="6823842" y="1790479"/>
            <a:ext cx="5005708" cy="3344263"/>
          </a:xfrm>
          <a:prstGeom prst="rect">
            <a:avLst/>
          </a:prstGeom>
          <a:ln w="9525">
            <a:solidFill>
              <a:schemeClr val="tx1"/>
            </a:solidFill>
          </a:ln>
        </p:spPr>
      </p:pic>
      <p:sp>
        <p:nvSpPr>
          <p:cNvPr id="10" name="Rectángulo 9">
            <a:extLst>
              <a:ext uri="{FF2B5EF4-FFF2-40B4-BE49-F238E27FC236}">
                <a16:creationId xmlns:a16="http://schemas.microsoft.com/office/drawing/2014/main" xmlns="" id="{256E0DF9-0FAC-46C9-A534-AEB27F108324}"/>
              </a:ext>
            </a:extLst>
          </p:cNvPr>
          <p:cNvSpPr/>
          <p:nvPr/>
        </p:nvSpPr>
        <p:spPr>
          <a:xfrm>
            <a:off x="9274056" y="5484786"/>
            <a:ext cx="2451697"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Según </a:t>
            </a:r>
            <a:r>
              <a:rPr lang="es-EC" dirty="0" err="1">
                <a:latin typeface="Times New Roman" panose="02020603050405020304" pitchFamily="18" charset="0"/>
                <a:ea typeface="Calibri" panose="020F0502020204030204" pitchFamily="34" charset="0"/>
              </a:rPr>
              <a:t>Leischner</a:t>
            </a:r>
            <a:r>
              <a:rPr lang="es-EC" dirty="0">
                <a:latin typeface="Times New Roman" panose="02020603050405020304" pitchFamily="18" charset="0"/>
                <a:ea typeface="Calibri" panose="020F0502020204030204" pitchFamily="34" charset="0"/>
              </a:rPr>
              <a:t>, (2016)</a:t>
            </a:r>
            <a:endParaRPr lang="es-EC" dirty="0"/>
          </a:p>
        </p:txBody>
      </p:sp>
      <p:sp>
        <p:nvSpPr>
          <p:cNvPr id="11" name="Rectángulo 10">
            <a:extLst>
              <a:ext uri="{FF2B5EF4-FFF2-40B4-BE49-F238E27FC236}">
                <a16:creationId xmlns:a16="http://schemas.microsoft.com/office/drawing/2014/main" xmlns="" id="{557601A1-F42A-45D7-80F8-0E7A2D18E712}"/>
              </a:ext>
            </a:extLst>
          </p:cNvPr>
          <p:cNvSpPr/>
          <p:nvPr/>
        </p:nvSpPr>
        <p:spPr>
          <a:xfrm>
            <a:off x="536586" y="5510722"/>
            <a:ext cx="5781822" cy="4299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CuadroTexto 14">
            <a:extLst>
              <a:ext uri="{FF2B5EF4-FFF2-40B4-BE49-F238E27FC236}">
                <a16:creationId xmlns:a16="http://schemas.microsoft.com/office/drawing/2014/main" xmlns="" id="{8534C883-925F-4AFE-A499-E9629168E406}"/>
              </a:ext>
            </a:extLst>
          </p:cNvPr>
          <p:cNvSpPr txBox="1"/>
          <p:nvPr/>
        </p:nvSpPr>
        <p:spPr>
          <a:xfrm>
            <a:off x="8287801" y="5229904"/>
            <a:ext cx="3541749" cy="369332"/>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Estrés y competencia por alimento</a:t>
            </a:r>
          </a:p>
        </p:txBody>
      </p:sp>
      <p:sp>
        <p:nvSpPr>
          <p:cNvPr id="16" name="Rectángulo 15">
            <a:extLst>
              <a:ext uri="{FF2B5EF4-FFF2-40B4-BE49-F238E27FC236}">
                <a16:creationId xmlns:a16="http://schemas.microsoft.com/office/drawing/2014/main" xmlns="" id="{5DAE6260-6133-4AD5-A6FC-DF656364F3E0}"/>
              </a:ext>
            </a:extLst>
          </p:cNvPr>
          <p:cNvSpPr/>
          <p:nvPr/>
        </p:nvSpPr>
        <p:spPr>
          <a:xfrm>
            <a:off x="6686084" y="821634"/>
            <a:ext cx="5260830" cy="646331"/>
          </a:xfrm>
          <a:prstGeom prst="rect">
            <a:avLst/>
          </a:prstGeom>
        </p:spPr>
        <p:txBody>
          <a:bodyPr wrap="square">
            <a:spAutoFit/>
          </a:bodyPr>
          <a:lstStyle/>
          <a:p>
            <a:pPr algn="just">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Se encontró un efecto significativo para la interacción tratamiento x tiempo (</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es-EC"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7, 56</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2,23; p = </a:t>
            </a:r>
            <a:r>
              <a:rPr lang="es-EC" dirty="0">
                <a:latin typeface="Times New Roman" panose="02020603050405020304" pitchFamily="18" charset="0"/>
                <a:ea typeface="Calibri" panose="020F0502020204030204" pitchFamily="34" charset="0"/>
                <a:cs typeface="Times New Roman" panose="02020603050405020304" pitchFamily="18" charset="0"/>
              </a:rPr>
              <a:t>0,0427).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832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CA34212E-2115-4D91-9E66-016F56890712}"/>
              </a:ext>
            </a:extLst>
          </p:cNvPr>
          <p:cNvSpPr txBox="1"/>
          <p:nvPr/>
        </p:nvSpPr>
        <p:spPr>
          <a:xfrm>
            <a:off x="5641144" y="2933114"/>
            <a:ext cx="914400" cy="914400"/>
          </a:xfrm>
          <a:prstGeom prst="rect">
            <a:avLst/>
          </a:prstGeom>
          <a:noFill/>
        </p:spPr>
        <p:txBody>
          <a:bodyPr wrap="square" rtlCol="0">
            <a:spAutoFit/>
          </a:bodyPr>
          <a:lstStyle/>
          <a:p>
            <a:endParaRPr lang="es-EC" dirty="0"/>
          </a:p>
        </p:txBody>
      </p:sp>
      <p:sp>
        <p:nvSpPr>
          <p:cNvPr id="12" name="CuadroTexto 11">
            <a:extLst>
              <a:ext uri="{FF2B5EF4-FFF2-40B4-BE49-F238E27FC236}">
                <a16:creationId xmlns:a16="http://schemas.microsoft.com/office/drawing/2014/main" xmlns="" id="{734019D3-FBB3-4D6E-9C2C-83DB634F51E3}"/>
              </a:ext>
            </a:extLst>
          </p:cNvPr>
          <p:cNvSpPr txBox="1"/>
          <p:nvPr/>
        </p:nvSpPr>
        <p:spPr>
          <a:xfrm>
            <a:off x="255605" y="233234"/>
            <a:ext cx="3418449"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Variables Morfométricas</a:t>
            </a:r>
          </a:p>
        </p:txBody>
      </p:sp>
      <p:sp>
        <p:nvSpPr>
          <p:cNvPr id="16" name="CuadroTexto 15">
            <a:extLst>
              <a:ext uri="{FF2B5EF4-FFF2-40B4-BE49-F238E27FC236}">
                <a16:creationId xmlns:a16="http://schemas.microsoft.com/office/drawing/2014/main" xmlns="" id="{9CFE9561-B241-4D5E-87FD-C0D79ACB3E4B}"/>
              </a:ext>
            </a:extLst>
          </p:cNvPr>
          <p:cNvSpPr txBox="1"/>
          <p:nvPr/>
        </p:nvSpPr>
        <p:spPr>
          <a:xfrm>
            <a:off x="354079" y="701492"/>
            <a:ext cx="2290647"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Largo y ancho total</a:t>
            </a:r>
          </a:p>
        </p:txBody>
      </p:sp>
      <p:pic>
        <p:nvPicPr>
          <p:cNvPr id="8" name="Imagen 7">
            <a:extLst>
              <a:ext uri="{FF2B5EF4-FFF2-40B4-BE49-F238E27FC236}">
                <a16:creationId xmlns:a16="http://schemas.microsoft.com/office/drawing/2014/main" xmlns="" id="{AC9D5152-B3CA-4C19-86F4-744071EC78E2}"/>
              </a:ext>
            </a:extLst>
          </p:cNvPr>
          <p:cNvPicPr>
            <a:picLocks noChangeAspect="1"/>
          </p:cNvPicPr>
          <p:nvPr/>
        </p:nvPicPr>
        <p:blipFill rotWithShape="1">
          <a:blip r:embed="rId4"/>
          <a:srcRect b="5481"/>
          <a:stretch/>
        </p:blipFill>
        <p:spPr>
          <a:xfrm>
            <a:off x="269271" y="1000433"/>
            <a:ext cx="4625135" cy="4525699"/>
          </a:xfrm>
          <a:prstGeom prst="rect">
            <a:avLst/>
          </a:prstGeom>
        </p:spPr>
      </p:pic>
      <p:pic>
        <p:nvPicPr>
          <p:cNvPr id="17" name="Imagen 16">
            <a:extLst>
              <a:ext uri="{FF2B5EF4-FFF2-40B4-BE49-F238E27FC236}">
                <a16:creationId xmlns:a16="http://schemas.microsoft.com/office/drawing/2014/main" xmlns="" id="{F543BF9B-A9CF-4EE2-ACDC-DD9396F347D0}"/>
              </a:ext>
            </a:extLst>
          </p:cNvPr>
          <p:cNvPicPr>
            <a:picLocks noChangeAspect="1"/>
          </p:cNvPicPr>
          <p:nvPr/>
        </p:nvPicPr>
        <p:blipFill>
          <a:blip r:embed="rId5"/>
          <a:stretch>
            <a:fillRect/>
          </a:stretch>
        </p:blipFill>
        <p:spPr>
          <a:xfrm>
            <a:off x="5288745" y="1244703"/>
            <a:ext cx="4625135" cy="4797584"/>
          </a:xfrm>
          <a:prstGeom prst="rect">
            <a:avLst/>
          </a:prstGeom>
        </p:spPr>
      </p:pic>
      <p:sp>
        <p:nvSpPr>
          <p:cNvPr id="20" name="Flecha: a la derecha 19">
            <a:extLst>
              <a:ext uri="{FF2B5EF4-FFF2-40B4-BE49-F238E27FC236}">
                <a16:creationId xmlns:a16="http://schemas.microsoft.com/office/drawing/2014/main" xmlns="" id="{F90807A8-B1D0-4F92-8EBC-7CA6C455D1B2}"/>
              </a:ext>
            </a:extLst>
          </p:cNvPr>
          <p:cNvSpPr/>
          <p:nvPr/>
        </p:nvSpPr>
        <p:spPr>
          <a:xfrm rot="18823040">
            <a:off x="5745275" y="4836288"/>
            <a:ext cx="1349956" cy="16312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22" name="Flecha: a la derecha 21">
            <a:extLst>
              <a:ext uri="{FF2B5EF4-FFF2-40B4-BE49-F238E27FC236}">
                <a16:creationId xmlns:a16="http://schemas.microsoft.com/office/drawing/2014/main" xmlns="" id="{60E2C81D-FE13-451F-BDBE-6D8DD46B6282}"/>
              </a:ext>
            </a:extLst>
          </p:cNvPr>
          <p:cNvSpPr/>
          <p:nvPr/>
        </p:nvSpPr>
        <p:spPr>
          <a:xfrm rot="18439034">
            <a:off x="705361" y="4671625"/>
            <a:ext cx="907419" cy="13922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23" name="Elipse 22">
            <a:extLst>
              <a:ext uri="{FF2B5EF4-FFF2-40B4-BE49-F238E27FC236}">
                <a16:creationId xmlns:a16="http://schemas.microsoft.com/office/drawing/2014/main" xmlns="" id="{189B402E-D255-423C-9FFE-70EA2E160F95}"/>
              </a:ext>
            </a:extLst>
          </p:cNvPr>
          <p:cNvSpPr/>
          <p:nvPr/>
        </p:nvSpPr>
        <p:spPr>
          <a:xfrm>
            <a:off x="712635" y="5157087"/>
            <a:ext cx="172824" cy="1638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Elipse 23">
            <a:extLst>
              <a:ext uri="{FF2B5EF4-FFF2-40B4-BE49-F238E27FC236}">
                <a16:creationId xmlns:a16="http://schemas.microsoft.com/office/drawing/2014/main" xmlns="" id="{58EC6697-EE2E-48AE-8BD8-C302F70D5E78}"/>
              </a:ext>
            </a:extLst>
          </p:cNvPr>
          <p:cNvSpPr/>
          <p:nvPr/>
        </p:nvSpPr>
        <p:spPr>
          <a:xfrm>
            <a:off x="5768704" y="5409928"/>
            <a:ext cx="172824" cy="1638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a:extLst>
              <a:ext uri="{FF2B5EF4-FFF2-40B4-BE49-F238E27FC236}">
                <a16:creationId xmlns:a16="http://schemas.microsoft.com/office/drawing/2014/main" xmlns="" id="{3B4CEA30-8049-4D2B-96DB-0570A696CCEA}"/>
              </a:ext>
            </a:extLst>
          </p:cNvPr>
          <p:cNvSpPr/>
          <p:nvPr/>
        </p:nvSpPr>
        <p:spPr>
          <a:xfrm>
            <a:off x="10156843" y="2594560"/>
            <a:ext cx="2035157" cy="338554"/>
          </a:xfrm>
          <a:prstGeom prst="rect">
            <a:avLst/>
          </a:prstGeom>
        </p:spPr>
        <p:txBody>
          <a:bodyPr wrap="square">
            <a:spAutoFit/>
          </a:bodyPr>
          <a:lstStyle/>
          <a:p>
            <a:r>
              <a:rPr lang="es-EC" sz="1600" dirty="0" err="1">
                <a:latin typeface="Times New Roman" panose="02020603050405020304" pitchFamily="18" charset="0"/>
                <a:ea typeface="Calibri" panose="020F0502020204030204" pitchFamily="34" charset="0"/>
              </a:rPr>
              <a:t>Cowey</a:t>
            </a:r>
            <a:r>
              <a:rPr lang="es-EC" sz="1600" dirty="0">
                <a:latin typeface="Times New Roman" panose="02020603050405020304" pitchFamily="18" charset="0"/>
                <a:ea typeface="Calibri" panose="020F0502020204030204" pitchFamily="34" charset="0"/>
              </a:rPr>
              <a:t> et al., (1983) </a:t>
            </a:r>
            <a:endParaRPr lang="es-EC" sz="1600" dirty="0"/>
          </a:p>
        </p:txBody>
      </p:sp>
      <p:sp>
        <p:nvSpPr>
          <p:cNvPr id="26" name="Rectángulo 25">
            <a:extLst>
              <a:ext uri="{FF2B5EF4-FFF2-40B4-BE49-F238E27FC236}">
                <a16:creationId xmlns:a16="http://schemas.microsoft.com/office/drawing/2014/main" xmlns="" id="{5000E5F5-B0A2-499C-9172-2C0DCFA66908}"/>
              </a:ext>
            </a:extLst>
          </p:cNvPr>
          <p:cNvSpPr/>
          <p:nvPr/>
        </p:nvSpPr>
        <p:spPr>
          <a:xfrm>
            <a:off x="10098702" y="1244703"/>
            <a:ext cx="1880987" cy="1384995"/>
          </a:xfrm>
          <a:prstGeom prst="rect">
            <a:avLst/>
          </a:prstGeom>
        </p:spPr>
        <p:txBody>
          <a:bodyPr wrap="square">
            <a:spAutoFit/>
          </a:bodyPr>
          <a:lstStyle/>
          <a:p>
            <a:pPr algn="just"/>
            <a:r>
              <a:rPr lang="es-EC" sz="1400" dirty="0">
                <a:latin typeface="Times New Roman" panose="02020603050405020304" pitchFamily="18" charset="0"/>
                <a:ea typeface="Calibri" panose="020F0502020204030204" pitchFamily="34" charset="0"/>
              </a:rPr>
              <a:t>La adición de alimento y el tipo de aireación no tiene un efecto significativo en parámetros morfométricos </a:t>
            </a:r>
            <a:endParaRPr lang="es-EC" sz="1400" dirty="0"/>
          </a:p>
        </p:txBody>
      </p:sp>
      <p:sp>
        <p:nvSpPr>
          <p:cNvPr id="3" name="Rectángulo 2">
            <a:extLst>
              <a:ext uri="{FF2B5EF4-FFF2-40B4-BE49-F238E27FC236}">
                <a16:creationId xmlns:a16="http://schemas.microsoft.com/office/drawing/2014/main" xmlns="" id="{A1D9EF1F-A2F3-41FB-85F5-A18A54B599E1}"/>
              </a:ext>
            </a:extLst>
          </p:cNvPr>
          <p:cNvSpPr/>
          <p:nvPr/>
        </p:nvSpPr>
        <p:spPr>
          <a:xfrm rot="16200000">
            <a:off x="-888111" y="2930006"/>
            <a:ext cx="2508622" cy="307777"/>
          </a:xfrm>
          <a:prstGeom prst="rect">
            <a:avLst/>
          </a:prstGeom>
        </p:spPr>
        <p:txBody>
          <a:bodyPr wrap="square">
            <a:spAutoFit/>
          </a:bodyPr>
          <a:lstStyle/>
          <a:p>
            <a:r>
              <a:rPr lang="es-EC" sz="1400" dirty="0">
                <a:latin typeface="Times New Roman" panose="02020603050405020304" pitchFamily="18" charset="0"/>
                <a:ea typeface="Calibri" panose="020F0502020204030204" pitchFamily="34" charset="0"/>
              </a:rPr>
              <a:t>Carga x Tiempo (</a:t>
            </a:r>
            <a:r>
              <a:rPr lang="es-EC" sz="1400" dirty="0">
                <a:solidFill>
                  <a:srgbClr val="000000"/>
                </a:solidFill>
                <a:latin typeface="Times New Roman" panose="02020603050405020304" pitchFamily="18" charset="0"/>
                <a:ea typeface="Calibri" panose="020F0502020204030204" pitchFamily="34" charset="0"/>
              </a:rPr>
              <a:t>p&lt; 0,05</a:t>
            </a:r>
            <a:r>
              <a:rPr lang="es-EC" sz="1400" dirty="0">
                <a:latin typeface="Times New Roman" panose="02020603050405020304" pitchFamily="18" charset="0"/>
                <a:ea typeface="Calibri" panose="020F0502020204030204" pitchFamily="34" charset="0"/>
              </a:rPr>
              <a:t>) </a:t>
            </a:r>
            <a:endParaRPr lang="es-MX" sz="1400" dirty="0"/>
          </a:p>
        </p:txBody>
      </p:sp>
      <p:sp>
        <p:nvSpPr>
          <p:cNvPr id="7" name="Rectángulo 6">
            <a:extLst>
              <a:ext uri="{FF2B5EF4-FFF2-40B4-BE49-F238E27FC236}">
                <a16:creationId xmlns:a16="http://schemas.microsoft.com/office/drawing/2014/main" xmlns="" id="{0411023B-3B5E-413E-9570-B01ED454A752}"/>
              </a:ext>
            </a:extLst>
          </p:cNvPr>
          <p:cNvSpPr/>
          <p:nvPr/>
        </p:nvSpPr>
        <p:spPr>
          <a:xfrm rot="16200000">
            <a:off x="4268390" y="2910447"/>
            <a:ext cx="2060244" cy="307777"/>
          </a:xfrm>
          <a:prstGeom prst="rect">
            <a:avLst/>
          </a:prstGeom>
        </p:spPr>
        <p:txBody>
          <a:bodyPr wrap="none">
            <a:spAutoFit/>
          </a:bodyPr>
          <a:lstStyle/>
          <a:p>
            <a:r>
              <a:rPr lang="es-EC" sz="1400" dirty="0">
                <a:latin typeface="Times New Roman" panose="02020603050405020304" pitchFamily="18" charset="0"/>
                <a:ea typeface="Calibri" panose="020F0502020204030204" pitchFamily="34" charset="0"/>
              </a:rPr>
              <a:t>Dieta x Tiempo (</a:t>
            </a:r>
            <a:r>
              <a:rPr lang="es-EC" sz="1400" dirty="0">
                <a:solidFill>
                  <a:srgbClr val="000000"/>
                </a:solidFill>
                <a:latin typeface="Times New Roman" panose="02020603050405020304" pitchFamily="18" charset="0"/>
                <a:ea typeface="Calibri" panose="020F0502020204030204" pitchFamily="34" charset="0"/>
              </a:rPr>
              <a:t>p&lt; 0,05</a:t>
            </a:r>
            <a:r>
              <a:rPr lang="es-EC" sz="1400" dirty="0">
                <a:latin typeface="Times New Roman" panose="02020603050405020304" pitchFamily="18" charset="0"/>
                <a:ea typeface="Calibri" panose="020F0502020204030204" pitchFamily="34" charset="0"/>
              </a:rPr>
              <a:t>) </a:t>
            </a:r>
            <a:endParaRPr lang="es-EC" sz="1400" dirty="0"/>
          </a:p>
        </p:txBody>
      </p:sp>
      <p:sp>
        <p:nvSpPr>
          <p:cNvPr id="9" name="Rectángulo 8">
            <a:extLst>
              <a:ext uri="{FF2B5EF4-FFF2-40B4-BE49-F238E27FC236}">
                <a16:creationId xmlns:a16="http://schemas.microsoft.com/office/drawing/2014/main" xmlns="" id="{081C931E-54AE-4B47-A3D0-F70736E4D484}"/>
              </a:ext>
            </a:extLst>
          </p:cNvPr>
          <p:cNvSpPr/>
          <p:nvPr/>
        </p:nvSpPr>
        <p:spPr>
          <a:xfrm>
            <a:off x="1436941" y="3694666"/>
            <a:ext cx="3596896" cy="617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1" name="Imagen 20">
            <a:extLst>
              <a:ext uri="{FF2B5EF4-FFF2-40B4-BE49-F238E27FC236}">
                <a16:creationId xmlns:a16="http://schemas.microsoft.com/office/drawing/2014/main" xmlns="" id="{955F1473-DF10-4502-932F-D4B04E05DFBF}"/>
              </a:ext>
            </a:extLst>
          </p:cNvPr>
          <p:cNvPicPr>
            <a:picLocks noChangeAspect="1"/>
          </p:cNvPicPr>
          <p:nvPr/>
        </p:nvPicPr>
        <p:blipFill rotWithShape="1">
          <a:blip r:embed="rId6"/>
          <a:srcRect l="31881" t="85718" r="21814" b="7131"/>
          <a:stretch/>
        </p:blipFill>
        <p:spPr>
          <a:xfrm>
            <a:off x="1281113" y="3763864"/>
            <a:ext cx="3824854" cy="547918"/>
          </a:xfrm>
          <a:prstGeom prst="rect">
            <a:avLst/>
          </a:prstGeom>
          <a:ln w="19050">
            <a:solidFill>
              <a:srgbClr val="FF0000"/>
            </a:solidFill>
          </a:ln>
        </p:spPr>
      </p:pic>
      <p:sp>
        <p:nvSpPr>
          <p:cNvPr id="10" name="Rectángulo 9">
            <a:extLst>
              <a:ext uri="{FF2B5EF4-FFF2-40B4-BE49-F238E27FC236}">
                <a16:creationId xmlns:a16="http://schemas.microsoft.com/office/drawing/2014/main" xmlns="" id="{B333A0DE-B9C9-48A1-92DB-ED4A079A6CD1}"/>
              </a:ext>
            </a:extLst>
          </p:cNvPr>
          <p:cNvSpPr/>
          <p:nvPr/>
        </p:nvSpPr>
        <p:spPr>
          <a:xfrm>
            <a:off x="6860677" y="3571934"/>
            <a:ext cx="2870200" cy="739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9" name="Imagen 18">
            <a:extLst>
              <a:ext uri="{FF2B5EF4-FFF2-40B4-BE49-F238E27FC236}">
                <a16:creationId xmlns:a16="http://schemas.microsoft.com/office/drawing/2014/main" xmlns="" id="{91BE748F-21C1-432A-8E2E-C488816E03EF}"/>
              </a:ext>
            </a:extLst>
          </p:cNvPr>
          <p:cNvPicPr>
            <a:picLocks noChangeAspect="1"/>
          </p:cNvPicPr>
          <p:nvPr/>
        </p:nvPicPr>
        <p:blipFill rotWithShape="1">
          <a:blip r:embed="rId7"/>
          <a:srcRect l="25253" t="85276" r="17090" b="6689"/>
          <a:stretch/>
        </p:blipFill>
        <p:spPr>
          <a:xfrm>
            <a:off x="6864340" y="3633788"/>
            <a:ext cx="4732938" cy="684144"/>
          </a:xfrm>
          <a:prstGeom prst="rect">
            <a:avLst/>
          </a:prstGeom>
          <a:ln w="19050">
            <a:solidFill>
              <a:srgbClr val="FF0000"/>
            </a:solidFill>
          </a:ln>
        </p:spPr>
      </p:pic>
      <p:sp>
        <p:nvSpPr>
          <p:cNvPr id="28" name="Título 1">
            <a:extLst>
              <a:ext uri="{FF2B5EF4-FFF2-40B4-BE49-F238E27FC236}">
                <a16:creationId xmlns:a16="http://schemas.microsoft.com/office/drawing/2014/main" xmlns="" id="{77B3C537-D6DE-4190-ABA3-46BDF1A597AB}"/>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spTree>
    <p:extLst>
      <p:ext uri="{BB962C8B-B14F-4D97-AF65-F5344CB8AC3E}">
        <p14:creationId xmlns:p14="http://schemas.microsoft.com/office/powerpoint/2010/main" val="133222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a:extLst>
              <a:ext uri="{FF2B5EF4-FFF2-40B4-BE49-F238E27FC236}">
                <a16:creationId xmlns:a16="http://schemas.microsoft.com/office/drawing/2014/main" xmlns="" id="{CA34212E-2115-4D91-9E66-016F56890712}"/>
              </a:ext>
            </a:extLst>
          </p:cNvPr>
          <p:cNvSpPr txBox="1"/>
          <p:nvPr/>
        </p:nvSpPr>
        <p:spPr>
          <a:xfrm>
            <a:off x="5641144" y="2933114"/>
            <a:ext cx="914400" cy="914400"/>
          </a:xfrm>
          <a:prstGeom prst="rect">
            <a:avLst/>
          </a:prstGeom>
          <a:noFill/>
        </p:spPr>
        <p:txBody>
          <a:bodyPr wrap="square" rtlCol="0">
            <a:spAutoFit/>
          </a:bodyPr>
          <a:lstStyle/>
          <a:p>
            <a:endParaRPr lang="es-EC" dirty="0"/>
          </a:p>
        </p:txBody>
      </p:sp>
      <p:sp>
        <p:nvSpPr>
          <p:cNvPr id="3" name="CuadroTexto 2">
            <a:extLst>
              <a:ext uri="{FF2B5EF4-FFF2-40B4-BE49-F238E27FC236}">
                <a16:creationId xmlns:a16="http://schemas.microsoft.com/office/drawing/2014/main" xmlns="" id="{134B5450-39AA-450F-A083-27CD9007616C}"/>
              </a:ext>
            </a:extLst>
          </p:cNvPr>
          <p:cNvSpPr txBox="1"/>
          <p:nvPr/>
        </p:nvSpPr>
        <p:spPr>
          <a:xfrm>
            <a:off x="354079" y="701492"/>
            <a:ext cx="3176912"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Índice de condición corporal</a:t>
            </a:r>
          </a:p>
        </p:txBody>
      </p:sp>
      <p:sp>
        <p:nvSpPr>
          <p:cNvPr id="12" name="CuadroTexto 11">
            <a:extLst>
              <a:ext uri="{FF2B5EF4-FFF2-40B4-BE49-F238E27FC236}">
                <a16:creationId xmlns:a16="http://schemas.microsoft.com/office/drawing/2014/main" xmlns="" id="{734019D3-FBB3-4D6E-9C2C-83DB634F51E3}"/>
              </a:ext>
            </a:extLst>
          </p:cNvPr>
          <p:cNvSpPr txBox="1"/>
          <p:nvPr/>
        </p:nvSpPr>
        <p:spPr>
          <a:xfrm>
            <a:off x="212210" y="301382"/>
            <a:ext cx="3418449"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Variables Productivas</a:t>
            </a:r>
          </a:p>
        </p:txBody>
      </p:sp>
      <p:sp>
        <p:nvSpPr>
          <p:cNvPr id="5" name="Rectángulo 4">
            <a:extLst>
              <a:ext uri="{FF2B5EF4-FFF2-40B4-BE49-F238E27FC236}">
                <a16:creationId xmlns:a16="http://schemas.microsoft.com/office/drawing/2014/main" xmlns="" id="{09ED917F-A71F-469A-A094-ABC9359338A1}"/>
              </a:ext>
            </a:extLst>
          </p:cNvPr>
          <p:cNvSpPr/>
          <p:nvPr/>
        </p:nvSpPr>
        <p:spPr>
          <a:xfrm>
            <a:off x="5168900" y="683417"/>
            <a:ext cx="6810890"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carga x tiempo (</a:t>
            </a:r>
            <a:r>
              <a:rPr lang="es-EC" dirty="0">
                <a:solidFill>
                  <a:srgbClr val="000000"/>
                </a:solidFill>
                <a:latin typeface="Times New Roman" panose="02020603050405020304" pitchFamily="18" charset="0"/>
                <a:ea typeface="Calibri" panose="020F0502020204030204" pitchFamily="34" charset="0"/>
              </a:rPr>
              <a:t>F</a:t>
            </a:r>
            <a:r>
              <a:rPr lang="es-EC" baseline="-25000" dirty="0">
                <a:solidFill>
                  <a:srgbClr val="000000"/>
                </a:solidFill>
                <a:latin typeface="Times New Roman" panose="02020603050405020304" pitchFamily="18" charset="0"/>
                <a:ea typeface="Calibri" panose="020F0502020204030204" pitchFamily="34" charset="0"/>
              </a:rPr>
              <a:t>7, 56</a:t>
            </a:r>
            <a:r>
              <a:rPr lang="es-EC" dirty="0">
                <a:solidFill>
                  <a:srgbClr val="000000"/>
                </a:solidFill>
                <a:latin typeface="Times New Roman" panose="02020603050405020304" pitchFamily="18" charset="0"/>
                <a:ea typeface="Calibri" panose="020F0502020204030204" pitchFamily="34" charset="0"/>
              </a:rPr>
              <a:t> = 3,75; p =0,0018)</a:t>
            </a:r>
            <a:r>
              <a:rPr lang="es-EC" dirty="0">
                <a:latin typeface="Times New Roman" panose="02020603050405020304" pitchFamily="18" charset="0"/>
                <a:ea typeface="Calibri" panose="020F0502020204030204" pitchFamily="34" charset="0"/>
              </a:rPr>
              <a:t> y dieta x tiempo (</a:t>
            </a:r>
            <a:r>
              <a:rPr lang="es-EC" dirty="0">
                <a:solidFill>
                  <a:srgbClr val="000000"/>
                </a:solidFill>
                <a:latin typeface="Times New Roman" panose="02020603050405020304" pitchFamily="18" charset="0"/>
                <a:ea typeface="Calibri" panose="020F0502020204030204" pitchFamily="34" charset="0"/>
              </a:rPr>
              <a:t>F</a:t>
            </a:r>
            <a:r>
              <a:rPr lang="es-EC" baseline="-25000" dirty="0">
                <a:solidFill>
                  <a:srgbClr val="000000"/>
                </a:solidFill>
                <a:latin typeface="Times New Roman" panose="02020603050405020304" pitchFamily="18" charset="0"/>
                <a:ea typeface="Calibri" panose="020F0502020204030204" pitchFamily="34" charset="0"/>
              </a:rPr>
              <a:t>7, 56</a:t>
            </a:r>
            <a:r>
              <a:rPr lang="es-EC" dirty="0">
                <a:solidFill>
                  <a:srgbClr val="000000"/>
                </a:solidFill>
                <a:latin typeface="Times New Roman" panose="02020603050405020304" pitchFamily="18" charset="0"/>
                <a:ea typeface="Calibri" panose="020F0502020204030204" pitchFamily="34" charset="0"/>
              </a:rPr>
              <a:t> = 2,85; p = </a:t>
            </a:r>
            <a:r>
              <a:rPr lang="es-EC" dirty="0">
                <a:latin typeface="Times New Roman" panose="02020603050405020304" pitchFamily="18" charset="0"/>
                <a:ea typeface="Calibri" panose="020F0502020204030204" pitchFamily="34" charset="0"/>
              </a:rPr>
              <a:t>0,0119)</a:t>
            </a:r>
            <a:endParaRPr lang="es-EC" dirty="0"/>
          </a:p>
        </p:txBody>
      </p:sp>
      <p:pic>
        <p:nvPicPr>
          <p:cNvPr id="8" name="Imagen 7">
            <a:extLst>
              <a:ext uri="{FF2B5EF4-FFF2-40B4-BE49-F238E27FC236}">
                <a16:creationId xmlns:a16="http://schemas.microsoft.com/office/drawing/2014/main" xmlns="" id="{35BDFB9D-2956-4B37-9F06-CFD838E972E0}"/>
              </a:ext>
            </a:extLst>
          </p:cNvPr>
          <p:cNvPicPr>
            <a:picLocks noChangeAspect="1"/>
          </p:cNvPicPr>
          <p:nvPr/>
        </p:nvPicPr>
        <p:blipFill rotWithShape="1">
          <a:blip r:embed="rId4"/>
          <a:srcRect t="32156"/>
          <a:stretch/>
        </p:blipFill>
        <p:spPr>
          <a:xfrm>
            <a:off x="426706" y="1772946"/>
            <a:ext cx="5267601" cy="3753186"/>
          </a:xfrm>
          <a:prstGeom prst="rect">
            <a:avLst/>
          </a:prstGeom>
        </p:spPr>
      </p:pic>
      <p:pic>
        <p:nvPicPr>
          <p:cNvPr id="18" name="Imagen 17">
            <a:extLst>
              <a:ext uri="{FF2B5EF4-FFF2-40B4-BE49-F238E27FC236}">
                <a16:creationId xmlns:a16="http://schemas.microsoft.com/office/drawing/2014/main" xmlns="" id="{A5CE564F-E8FD-47DC-B4D2-C9239DFD35D8}"/>
              </a:ext>
            </a:extLst>
          </p:cNvPr>
          <p:cNvPicPr/>
          <p:nvPr/>
        </p:nvPicPr>
        <p:blipFill>
          <a:blip r:embed="rId5">
            <a:extLst>
              <a:ext uri="{28A0092B-C50C-407E-A947-70E740481C1C}">
                <a14:useLocalDpi xmlns:a14="http://schemas.microsoft.com/office/drawing/2010/main" val="0"/>
              </a:ext>
            </a:extLst>
          </a:blip>
          <a:stretch>
            <a:fillRect/>
          </a:stretch>
        </p:blipFill>
        <p:spPr>
          <a:xfrm>
            <a:off x="6143790" y="1601365"/>
            <a:ext cx="5033548" cy="2433955"/>
          </a:xfrm>
          <a:prstGeom prst="rect">
            <a:avLst/>
          </a:prstGeom>
          <a:ln w="19050">
            <a:solidFill>
              <a:schemeClr val="tx1"/>
            </a:solidFill>
          </a:ln>
        </p:spPr>
      </p:pic>
      <p:sp>
        <p:nvSpPr>
          <p:cNvPr id="19" name="CuadroTexto 18">
            <a:extLst>
              <a:ext uri="{FF2B5EF4-FFF2-40B4-BE49-F238E27FC236}">
                <a16:creationId xmlns:a16="http://schemas.microsoft.com/office/drawing/2014/main" xmlns="" id="{D68E06FD-FA95-48E1-A8BC-5C003C08CAF0}"/>
              </a:ext>
            </a:extLst>
          </p:cNvPr>
          <p:cNvSpPr txBox="1"/>
          <p:nvPr/>
        </p:nvSpPr>
        <p:spPr>
          <a:xfrm>
            <a:off x="6095999" y="4992300"/>
            <a:ext cx="4503821" cy="584775"/>
          </a:xfrm>
          <a:prstGeom prst="rect">
            <a:avLst/>
          </a:prstGeom>
          <a:noFill/>
        </p:spPr>
        <p:txBody>
          <a:bodyPr wrap="square" rtlCol="0">
            <a:spAutoFit/>
          </a:bodyPr>
          <a:lstStyle/>
          <a:p>
            <a:r>
              <a:rPr lang="es-EC" sz="1600" dirty="0">
                <a:latin typeface="Times New Roman" panose="02020603050405020304" pitchFamily="18" charset="0"/>
                <a:ea typeface="Calibri" panose="020F0502020204030204" pitchFamily="34" charset="0"/>
              </a:rPr>
              <a:t>Morales &amp; Quirós, (2007) de 1</a:t>
            </a:r>
            <a:r>
              <a:rPr lang="es-EC" sz="1600" dirty="0">
                <a:latin typeface="Times New Roman" panose="02020603050405020304" pitchFamily="18" charset="0"/>
                <a:cs typeface="Times New Roman" panose="02020603050405020304" pitchFamily="18" charset="0"/>
              </a:rPr>
              <a:t>.13 </a:t>
            </a:r>
            <a:r>
              <a:rPr lang="es-EC" sz="1600" u="sng" dirty="0">
                <a:latin typeface="Times New Roman" panose="02020603050405020304" pitchFamily="18" charset="0"/>
                <a:cs typeface="Times New Roman" panose="02020603050405020304" pitchFamily="18" charset="0"/>
              </a:rPr>
              <a:t>+</a:t>
            </a:r>
            <a:r>
              <a:rPr lang="es-EC" sz="1600" dirty="0">
                <a:latin typeface="Times New Roman" panose="02020603050405020304" pitchFamily="18" charset="0"/>
                <a:cs typeface="Times New Roman" panose="02020603050405020304" pitchFamily="18" charset="0"/>
              </a:rPr>
              <a:t> 0,01 en crecimiento en una dieta con nucleótidos </a:t>
            </a:r>
          </a:p>
        </p:txBody>
      </p:sp>
      <p:sp>
        <p:nvSpPr>
          <p:cNvPr id="14" name="CuadroTexto 13">
            <a:extLst>
              <a:ext uri="{FF2B5EF4-FFF2-40B4-BE49-F238E27FC236}">
                <a16:creationId xmlns:a16="http://schemas.microsoft.com/office/drawing/2014/main" xmlns="" id="{CC84A19F-A207-40B7-A40A-6DC73351D5F9}"/>
              </a:ext>
            </a:extLst>
          </p:cNvPr>
          <p:cNvSpPr txBox="1"/>
          <p:nvPr/>
        </p:nvSpPr>
        <p:spPr>
          <a:xfrm>
            <a:off x="6143790" y="4484469"/>
            <a:ext cx="2059684" cy="338554"/>
          </a:xfrm>
          <a:prstGeom prst="rect">
            <a:avLst/>
          </a:prstGeom>
          <a:noFill/>
        </p:spPr>
        <p:txBody>
          <a:bodyPr wrap="square" rtlCol="0">
            <a:spAutoFit/>
          </a:bodyPr>
          <a:lstStyle/>
          <a:p>
            <a:r>
              <a:rPr lang="es-EC" sz="1600" dirty="0">
                <a:latin typeface="Times New Roman" panose="02020603050405020304" pitchFamily="18" charset="0"/>
                <a:cs typeface="Times New Roman" panose="02020603050405020304" pitchFamily="18" charset="0"/>
              </a:rPr>
              <a:t>Dieta con nucleótidos </a:t>
            </a:r>
          </a:p>
        </p:txBody>
      </p:sp>
      <p:sp>
        <p:nvSpPr>
          <p:cNvPr id="16" name="Título 1">
            <a:extLst>
              <a:ext uri="{FF2B5EF4-FFF2-40B4-BE49-F238E27FC236}">
                <a16:creationId xmlns:a16="http://schemas.microsoft.com/office/drawing/2014/main" xmlns="" id="{2F05E511-8C58-43CE-8991-BAA9D7D6C76C}"/>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spTree>
    <p:extLst>
      <p:ext uri="{BB962C8B-B14F-4D97-AF65-F5344CB8AC3E}">
        <p14:creationId xmlns:p14="http://schemas.microsoft.com/office/powerpoint/2010/main" val="3606928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3" name="CuadroTexto 2">
            <a:extLst>
              <a:ext uri="{FF2B5EF4-FFF2-40B4-BE49-F238E27FC236}">
                <a16:creationId xmlns:a16="http://schemas.microsoft.com/office/drawing/2014/main" xmlns="" id="{134B5450-39AA-450F-A083-27CD9007616C}"/>
              </a:ext>
            </a:extLst>
          </p:cNvPr>
          <p:cNvSpPr txBox="1"/>
          <p:nvPr/>
        </p:nvSpPr>
        <p:spPr>
          <a:xfrm>
            <a:off x="354078" y="701492"/>
            <a:ext cx="6084821"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Ganancia de peso y tasa de crecimiento específico</a:t>
            </a:r>
          </a:p>
        </p:txBody>
      </p:sp>
      <p:sp>
        <p:nvSpPr>
          <p:cNvPr id="12" name="CuadroTexto 11">
            <a:extLst>
              <a:ext uri="{FF2B5EF4-FFF2-40B4-BE49-F238E27FC236}">
                <a16:creationId xmlns:a16="http://schemas.microsoft.com/office/drawing/2014/main" xmlns="" id="{734019D3-FBB3-4D6E-9C2C-83DB634F51E3}"/>
              </a:ext>
            </a:extLst>
          </p:cNvPr>
          <p:cNvSpPr txBox="1"/>
          <p:nvPr/>
        </p:nvSpPr>
        <p:spPr>
          <a:xfrm>
            <a:off x="212210" y="301382"/>
            <a:ext cx="3418449"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Variables Productivas</a:t>
            </a:r>
          </a:p>
        </p:txBody>
      </p:sp>
      <p:sp>
        <p:nvSpPr>
          <p:cNvPr id="8" name="Rectángulo 7">
            <a:extLst>
              <a:ext uri="{FF2B5EF4-FFF2-40B4-BE49-F238E27FC236}">
                <a16:creationId xmlns:a16="http://schemas.microsoft.com/office/drawing/2014/main" xmlns="" id="{ED72F579-475F-47BD-9DEA-C3116410C37A}"/>
              </a:ext>
            </a:extLst>
          </p:cNvPr>
          <p:cNvSpPr/>
          <p:nvPr/>
        </p:nvSpPr>
        <p:spPr>
          <a:xfrm>
            <a:off x="4552811" y="1484744"/>
            <a:ext cx="6512752" cy="584775"/>
          </a:xfrm>
          <a:prstGeom prst="rect">
            <a:avLst/>
          </a:prstGeom>
        </p:spPr>
        <p:txBody>
          <a:bodyPr wrap="square">
            <a:spAutoFit/>
          </a:bodyPr>
          <a:lstStyle/>
          <a:p>
            <a:pPr algn="just">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tratamiento x tiempo para la ganancia de peso diario (</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es-EC" sz="16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6, 49</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6,04; p &lt;0,05</a:t>
            </a:r>
            <a:r>
              <a:rPr lang="es-EC" sz="1600" dirty="0">
                <a:latin typeface="Times New Roman" panose="02020603050405020304" pitchFamily="18" charset="0"/>
                <a:ea typeface="Calibri" panose="020F0502020204030204" pitchFamily="34" charset="0"/>
                <a:cs typeface="Times New Roman" panose="02020603050405020304" pitchFamily="18" charset="0"/>
              </a:rPr>
              <a:t>) y para la tasa de crecimiento específico (</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es-EC" sz="16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6, 49</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5,49; p = </a:t>
            </a:r>
            <a:r>
              <a:rPr lang="es-EC" sz="1600" dirty="0">
                <a:latin typeface="Times New Roman" panose="02020603050405020304" pitchFamily="18" charset="0"/>
                <a:ea typeface="Calibri" panose="020F0502020204030204" pitchFamily="34" charset="0"/>
                <a:cs typeface="Times New Roman" panose="02020603050405020304" pitchFamily="18" charset="0"/>
              </a:rPr>
              <a:t>0,0002)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xmlns="" id="{43F75250-3A28-475A-8932-D5AD73A3B8AB}"/>
              </a:ext>
            </a:extLst>
          </p:cNvPr>
          <p:cNvSpPr txBox="1"/>
          <p:nvPr/>
        </p:nvSpPr>
        <p:spPr>
          <a:xfrm>
            <a:off x="6270349" y="2841335"/>
            <a:ext cx="4795214" cy="1323439"/>
          </a:xfrm>
          <a:prstGeom prst="rect">
            <a:avLst/>
          </a:prstGeom>
          <a:noFill/>
        </p:spPr>
        <p:txBody>
          <a:bodyPr wrap="square" rtlCol="0">
            <a:spAutoFit/>
          </a:bodyPr>
          <a:lstStyle/>
          <a:p>
            <a:pPr algn="just"/>
            <a:r>
              <a:rPr lang="es-EC" sz="1600" dirty="0">
                <a:latin typeface="Times New Roman" panose="02020603050405020304" pitchFamily="18" charset="0"/>
                <a:cs typeface="Times New Roman" panose="02020603050405020304" pitchFamily="18" charset="0"/>
              </a:rPr>
              <a:t>La ganancia de peso diaria se ve influenciada por la presencia de nucleótidos en la dieta, debido a que se incrementa el consumo de alimento y reduce el estrés Burrells, et </a:t>
            </a:r>
            <a:r>
              <a:rPr lang="es-EC" sz="1600" dirty="0" err="1">
                <a:latin typeface="Times New Roman" panose="02020603050405020304" pitchFamily="18" charset="0"/>
                <a:cs typeface="Times New Roman" panose="02020603050405020304" pitchFamily="18" charset="0"/>
              </a:rPr>
              <a:t>all</a:t>
            </a:r>
            <a:r>
              <a:rPr lang="es-EC" sz="1600" dirty="0">
                <a:latin typeface="Times New Roman" panose="02020603050405020304" pitchFamily="18" charset="0"/>
                <a:cs typeface="Times New Roman" panose="02020603050405020304" pitchFamily="18" charset="0"/>
              </a:rPr>
              <a:t> (2001)    </a:t>
            </a:r>
          </a:p>
          <a:p>
            <a:pPr algn="just"/>
            <a:r>
              <a:rPr lang="es-EC" sz="1600" dirty="0">
                <a:latin typeface="Times New Roman" panose="02020603050405020304" pitchFamily="18" charset="0"/>
                <a:cs typeface="Times New Roman" panose="02020603050405020304" pitchFamily="18" charset="0"/>
              </a:rPr>
              <a:t>“Lubina rayada”    Li et al., (2006)</a:t>
            </a:r>
          </a:p>
        </p:txBody>
      </p:sp>
      <p:pic>
        <p:nvPicPr>
          <p:cNvPr id="18" name="Imagen 17">
            <a:extLst>
              <a:ext uri="{FF2B5EF4-FFF2-40B4-BE49-F238E27FC236}">
                <a16:creationId xmlns:a16="http://schemas.microsoft.com/office/drawing/2014/main" xmlns="" id="{01B638E3-4B93-4021-B174-94C855124CBE}"/>
              </a:ext>
            </a:extLst>
          </p:cNvPr>
          <p:cNvPicPr>
            <a:picLocks noChangeAspect="1"/>
          </p:cNvPicPr>
          <p:nvPr/>
        </p:nvPicPr>
        <p:blipFill rotWithShape="1">
          <a:blip r:embed="rId4"/>
          <a:srcRect l="12959" r="12621" b="4059"/>
          <a:stretch/>
        </p:blipFill>
        <p:spPr>
          <a:xfrm>
            <a:off x="212210" y="977317"/>
            <a:ext cx="2910818" cy="5221290"/>
          </a:xfrm>
          <a:prstGeom prst="rect">
            <a:avLst/>
          </a:prstGeom>
        </p:spPr>
      </p:pic>
      <p:sp>
        <p:nvSpPr>
          <p:cNvPr id="19" name="CuadroTexto 18">
            <a:extLst>
              <a:ext uri="{FF2B5EF4-FFF2-40B4-BE49-F238E27FC236}">
                <a16:creationId xmlns:a16="http://schemas.microsoft.com/office/drawing/2014/main" xmlns="" id="{963C888B-5D3C-4AA4-BBA3-AF9A553C167C}"/>
              </a:ext>
            </a:extLst>
          </p:cNvPr>
          <p:cNvSpPr txBox="1"/>
          <p:nvPr/>
        </p:nvSpPr>
        <p:spPr>
          <a:xfrm>
            <a:off x="7637736" y="4543818"/>
            <a:ext cx="3427827" cy="1077218"/>
          </a:xfrm>
          <a:prstGeom prst="rect">
            <a:avLst/>
          </a:prstGeom>
          <a:noFill/>
        </p:spPr>
        <p:txBody>
          <a:bodyPr wrap="square" rtlCol="0">
            <a:spAutoFit/>
          </a:bodyPr>
          <a:lstStyle/>
          <a:p>
            <a:pPr algn="just"/>
            <a:r>
              <a:rPr lang="es-EC" sz="1600" dirty="0">
                <a:latin typeface="Times New Roman" panose="02020603050405020304" pitchFamily="18" charset="0"/>
                <a:cs typeface="Times New Roman" panose="02020603050405020304" pitchFamily="18" charset="0"/>
              </a:rPr>
              <a:t>La tasa de crecimiento específico es directamente proporcional a la conversión y eficiencia alimenticia. Rodríguez &amp; Rojas M, (2014)</a:t>
            </a:r>
          </a:p>
        </p:txBody>
      </p:sp>
      <p:sp>
        <p:nvSpPr>
          <p:cNvPr id="22" name="Rectángulo 21">
            <a:extLst>
              <a:ext uri="{FF2B5EF4-FFF2-40B4-BE49-F238E27FC236}">
                <a16:creationId xmlns:a16="http://schemas.microsoft.com/office/drawing/2014/main" xmlns="" id="{B5C3938C-55C1-4722-8727-D2C96BEC9FD4}"/>
              </a:ext>
            </a:extLst>
          </p:cNvPr>
          <p:cNvSpPr/>
          <p:nvPr/>
        </p:nvSpPr>
        <p:spPr>
          <a:xfrm>
            <a:off x="3148735" y="4701629"/>
            <a:ext cx="2914922" cy="1313327"/>
          </a:xfrm>
          <a:prstGeom prst="rect">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3" name="Imagen 22">
            <a:extLst>
              <a:ext uri="{FF2B5EF4-FFF2-40B4-BE49-F238E27FC236}">
                <a16:creationId xmlns:a16="http://schemas.microsoft.com/office/drawing/2014/main" xmlns="" id="{1B64200C-214D-4CA9-A2B4-D46903505159}"/>
              </a:ext>
            </a:extLst>
          </p:cNvPr>
          <p:cNvPicPr>
            <a:picLocks noChangeAspect="1"/>
          </p:cNvPicPr>
          <p:nvPr/>
        </p:nvPicPr>
        <p:blipFill rotWithShape="1">
          <a:blip r:embed="rId4"/>
          <a:srcRect l="32304" t="83580" r="42654" b="3133"/>
          <a:stretch/>
        </p:blipFill>
        <p:spPr>
          <a:xfrm>
            <a:off x="3123028" y="4721225"/>
            <a:ext cx="2082248" cy="1537283"/>
          </a:xfrm>
          <a:prstGeom prst="rect">
            <a:avLst/>
          </a:prstGeom>
        </p:spPr>
      </p:pic>
      <p:pic>
        <p:nvPicPr>
          <p:cNvPr id="25" name="Imagen 24">
            <a:extLst>
              <a:ext uri="{FF2B5EF4-FFF2-40B4-BE49-F238E27FC236}">
                <a16:creationId xmlns:a16="http://schemas.microsoft.com/office/drawing/2014/main" xmlns="" id="{B8663D6B-49F9-4516-B180-A1013C0F751B}"/>
              </a:ext>
            </a:extLst>
          </p:cNvPr>
          <p:cNvPicPr>
            <a:picLocks noChangeAspect="1"/>
          </p:cNvPicPr>
          <p:nvPr/>
        </p:nvPicPr>
        <p:blipFill rotWithShape="1">
          <a:blip r:embed="rId4"/>
          <a:srcRect l="72823" t="83580" r="12621" b="3133"/>
          <a:stretch/>
        </p:blipFill>
        <p:spPr>
          <a:xfrm>
            <a:off x="5107166" y="4721225"/>
            <a:ext cx="1210320" cy="1537283"/>
          </a:xfrm>
          <a:prstGeom prst="rect">
            <a:avLst/>
          </a:prstGeom>
        </p:spPr>
      </p:pic>
      <p:sp>
        <p:nvSpPr>
          <p:cNvPr id="29" name="Rectángulo 28">
            <a:extLst>
              <a:ext uri="{FF2B5EF4-FFF2-40B4-BE49-F238E27FC236}">
                <a16:creationId xmlns:a16="http://schemas.microsoft.com/office/drawing/2014/main" xmlns="" id="{724B6C42-5F7C-412C-B787-17012E5B98A7}"/>
              </a:ext>
            </a:extLst>
          </p:cNvPr>
          <p:cNvSpPr/>
          <p:nvPr/>
        </p:nvSpPr>
        <p:spPr>
          <a:xfrm>
            <a:off x="2514600" y="5526132"/>
            <a:ext cx="523875" cy="6282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29">
            <a:extLst>
              <a:ext uri="{FF2B5EF4-FFF2-40B4-BE49-F238E27FC236}">
                <a16:creationId xmlns:a16="http://schemas.microsoft.com/office/drawing/2014/main" xmlns="" id="{A2A5C182-3BBC-485F-BB72-A790CAB97329}"/>
              </a:ext>
            </a:extLst>
          </p:cNvPr>
          <p:cNvSpPr/>
          <p:nvPr/>
        </p:nvSpPr>
        <p:spPr>
          <a:xfrm>
            <a:off x="2136277" y="3032676"/>
            <a:ext cx="3180418" cy="136195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1" name="Imagen 30">
            <a:extLst>
              <a:ext uri="{FF2B5EF4-FFF2-40B4-BE49-F238E27FC236}">
                <a16:creationId xmlns:a16="http://schemas.microsoft.com/office/drawing/2014/main" xmlns="" id="{3DD883D6-F400-4D7B-986D-D84E3D47D2B0}"/>
              </a:ext>
            </a:extLst>
          </p:cNvPr>
          <p:cNvPicPr>
            <a:picLocks noChangeAspect="1"/>
          </p:cNvPicPr>
          <p:nvPr/>
        </p:nvPicPr>
        <p:blipFill rotWithShape="1">
          <a:blip r:embed="rId4"/>
          <a:srcRect l="32496" t="83772" r="28414" b="4890"/>
          <a:stretch/>
        </p:blipFill>
        <p:spPr>
          <a:xfrm>
            <a:off x="2116708" y="3092577"/>
            <a:ext cx="3253997" cy="1313327"/>
          </a:xfrm>
          <a:prstGeom prst="rect">
            <a:avLst/>
          </a:prstGeom>
        </p:spPr>
      </p:pic>
      <p:sp>
        <p:nvSpPr>
          <p:cNvPr id="32" name="Rectángulo 31">
            <a:extLst>
              <a:ext uri="{FF2B5EF4-FFF2-40B4-BE49-F238E27FC236}">
                <a16:creationId xmlns:a16="http://schemas.microsoft.com/office/drawing/2014/main" xmlns="" id="{B79C11E2-8725-464A-8E25-8A59E88FB982}"/>
              </a:ext>
            </a:extLst>
          </p:cNvPr>
          <p:cNvSpPr/>
          <p:nvPr/>
        </p:nvSpPr>
        <p:spPr>
          <a:xfrm>
            <a:off x="2002115" y="5526132"/>
            <a:ext cx="456979" cy="62822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Flecha: a la derecha 32">
            <a:extLst>
              <a:ext uri="{FF2B5EF4-FFF2-40B4-BE49-F238E27FC236}">
                <a16:creationId xmlns:a16="http://schemas.microsoft.com/office/drawing/2014/main" xmlns="" id="{B6B0605E-9F0F-4D85-8589-D1FEAF3B9967}"/>
              </a:ext>
            </a:extLst>
          </p:cNvPr>
          <p:cNvSpPr/>
          <p:nvPr/>
        </p:nvSpPr>
        <p:spPr>
          <a:xfrm rot="16200000">
            <a:off x="1788992" y="4852905"/>
            <a:ext cx="973695" cy="21863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2" name="Rectángulo 1">
            <a:extLst>
              <a:ext uri="{FF2B5EF4-FFF2-40B4-BE49-F238E27FC236}">
                <a16:creationId xmlns:a16="http://schemas.microsoft.com/office/drawing/2014/main" xmlns="" id="{C4A63039-D8EB-463E-A3A3-C0E1C05E2717}"/>
              </a:ext>
            </a:extLst>
          </p:cNvPr>
          <p:cNvSpPr/>
          <p:nvPr/>
        </p:nvSpPr>
        <p:spPr>
          <a:xfrm>
            <a:off x="3578881" y="2680607"/>
            <a:ext cx="205462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Times New Roman" panose="02020603050405020304" pitchFamily="18" charset="0"/>
                <a:cs typeface="Times New Roman" panose="02020603050405020304" pitchFamily="18" charset="0"/>
              </a:rPr>
              <a:t>Ganancia de peso</a:t>
            </a:r>
          </a:p>
        </p:txBody>
      </p:sp>
      <p:sp>
        <p:nvSpPr>
          <p:cNvPr id="20" name="Rectángulo 19">
            <a:extLst>
              <a:ext uri="{FF2B5EF4-FFF2-40B4-BE49-F238E27FC236}">
                <a16:creationId xmlns:a16="http://schemas.microsoft.com/office/drawing/2014/main" xmlns="" id="{0FBCD5A7-5628-4115-AE63-DEA4E724BE19}"/>
              </a:ext>
            </a:extLst>
          </p:cNvPr>
          <p:cNvSpPr/>
          <p:nvPr/>
        </p:nvSpPr>
        <p:spPr>
          <a:xfrm>
            <a:off x="5295973" y="4344104"/>
            <a:ext cx="102731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Times New Roman" panose="02020603050405020304" pitchFamily="18" charset="0"/>
                <a:cs typeface="Times New Roman" panose="02020603050405020304" pitchFamily="18" charset="0"/>
              </a:rPr>
              <a:t>TCE</a:t>
            </a:r>
          </a:p>
        </p:txBody>
      </p:sp>
      <p:sp>
        <p:nvSpPr>
          <p:cNvPr id="24" name="Título 1">
            <a:extLst>
              <a:ext uri="{FF2B5EF4-FFF2-40B4-BE49-F238E27FC236}">
                <a16:creationId xmlns:a16="http://schemas.microsoft.com/office/drawing/2014/main" xmlns="" id="{62524CFA-94CB-461F-A3DD-68FF1609902C}"/>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spTree>
    <p:extLst>
      <p:ext uri="{BB962C8B-B14F-4D97-AF65-F5344CB8AC3E}">
        <p14:creationId xmlns:p14="http://schemas.microsoft.com/office/powerpoint/2010/main" val="105587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a:extLst>
              <a:ext uri="{FF2B5EF4-FFF2-40B4-BE49-F238E27FC236}">
                <a16:creationId xmlns:a16="http://schemas.microsoft.com/office/drawing/2014/main" xmlns="" id="{134B5450-39AA-450F-A083-27CD9007616C}"/>
              </a:ext>
            </a:extLst>
          </p:cNvPr>
          <p:cNvSpPr txBox="1"/>
          <p:nvPr/>
        </p:nvSpPr>
        <p:spPr>
          <a:xfrm>
            <a:off x="354078" y="701492"/>
            <a:ext cx="6084821"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Eficiencia alimenticia y Factor de conversión alimenticia</a:t>
            </a:r>
          </a:p>
        </p:txBody>
      </p:sp>
      <p:sp>
        <p:nvSpPr>
          <p:cNvPr id="12" name="CuadroTexto 11">
            <a:extLst>
              <a:ext uri="{FF2B5EF4-FFF2-40B4-BE49-F238E27FC236}">
                <a16:creationId xmlns:a16="http://schemas.microsoft.com/office/drawing/2014/main" xmlns="" id="{734019D3-FBB3-4D6E-9C2C-83DB634F51E3}"/>
              </a:ext>
            </a:extLst>
          </p:cNvPr>
          <p:cNvSpPr txBox="1"/>
          <p:nvPr/>
        </p:nvSpPr>
        <p:spPr>
          <a:xfrm>
            <a:off x="212210" y="301382"/>
            <a:ext cx="3418449"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Variables Productivas</a:t>
            </a:r>
          </a:p>
        </p:txBody>
      </p:sp>
      <p:sp>
        <p:nvSpPr>
          <p:cNvPr id="5" name="Rectángulo 4">
            <a:extLst>
              <a:ext uri="{FF2B5EF4-FFF2-40B4-BE49-F238E27FC236}">
                <a16:creationId xmlns:a16="http://schemas.microsoft.com/office/drawing/2014/main" xmlns="" id="{5FDB1DD6-4064-4E51-BA18-4DF7FA32FFBB}"/>
              </a:ext>
            </a:extLst>
          </p:cNvPr>
          <p:cNvSpPr/>
          <p:nvPr/>
        </p:nvSpPr>
        <p:spPr>
          <a:xfrm>
            <a:off x="5669294" y="1266675"/>
            <a:ext cx="6096000" cy="923330"/>
          </a:xfrm>
          <a:prstGeom prst="rect">
            <a:avLst/>
          </a:prstGeom>
        </p:spPr>
        <p:txBody>
          <a:bodyPr>
            <a:spAutoFit/>
          </a:bodyPr>
          <a:lstStyle/>
          <a:p>
            <a:pPr algn="just"/>
            <a:r>
              <a:rPr lang="es-EC" dirty="0">
                <a:latin typeface="Times New Roman" panose="02020603050405020304" pitchFamily="18" charset="0"/>
                <a:ea typeface="Calibri" panose="020F0502020204030204" pitchFamily="34" charset="0"/>
              </a:rPr>
              <a:t>tratamiento x tiempo para la eficiencia alimenticia y factor de conversión alimenticia (F</a:t>
            </a:r>
            <a:r>
              <a:rPr lang="es-EC" baseline="-25000" dirty="0">
                <a:latin typeface="Times New Roman" panose="02020603050405020304" pitchFamily="18" charset="0"/>
                <a:ea typeface="Calibri" panose="020F0502020204030204" pitchFamily="34" charset="0"/>
              </a:rPr>
              <a:t>6, 49</a:t>
            </a:r>
            <a:r>
              <a:rPr lang="es-EC" dirty="0">
                <a:latin typeface="Times New Roman" panose="02020603050405020304" pitchFamily="18" charset="0"/>
                <a:ea typeface="Calibri" panose="020F0502020204030204" pitchFamily="34" charset="0"/>
              </a:rPr>
              <a:t> = 6,11; p = 0,0001) y (F</a:t>
            </a:r>
            <a:r>
              <a:rPr lang="es-EC" baseline="-25000" dirty="0">
                <a:latin typeface="Times New Roman" panose="02020603050405020304" pitchFamily="18" charset="0"/>
                <a:ea typeface="Calibri" panose="020F0502020204030204" pitchFamily="34" charset="0"/>
              </a:rPr>
              <a:t>6, 49</a:t>
            </a:r>
            <a:r>
              <a:rPr lang="es-EC" dirty="0">
                <a:latin typeface="Times New Roman" panose="02020603050405020304" pitchFamily="18" charset="0"/>
                <a:ea typeface="Calibri" panose="020F0502020204030204" pitchFamily="34" charset="0"/>
              </a:rPr>
              <a:t> = 12,46; p &lt; 0,0001) respectivamente. </a:t>
            </a:r>
            <a:endParaRPr lang="es-EC" dirty="0"/>
          </a:p>
        </p:txBody>
      </p:sp>
      <p:sp>
        <p:nvSpPr>
          <p:cNvPr id="9" name="Rectángulo 8">
            <a:extLst>
              <a:ext uri="{FF2B5EF4-FFF2-40B4-BE49-F238E27FC236}">
                <a16:creationId xmlns:a16="http://schemas.microsoft.com/office/drawing/2014/main" xmlns="" id="{9CB9C576-6EC4-4BD5-B05F-C027E61B6E0C}"/>
              </a:ext>
            </a:extLst>
          </p:cNvPr>
          <p:cNvSpPr/>
          <p:nvPr/>
        </p:nvSpPr>
        <p:spPr>
          <a:xfrm>
            <a:off x="9872805" y="2886641"/>
            <a:ext cx="2185116" cy="2031325"/>
          </a:xfrm>
          <a:prstGeom prst="rect">
            <a:avLst/>
          </a:prstGeom>
        </p:spPr>
        <p:txBody>
          <a:bodyPr wrap="square">
            <a:spAutoFit/>
          </a:bodyPr>
          <a:lstStyle/>
          <a:p>
            <a:pPr algn="just"/>
            <a:r>
              <a:rPr lang="es-EC" b="1" dirty="0">
                <a:latin typeface="Times New Roman" panose="02020603050405020304" pitchFamily="18" charset="0"/>
                <a:ea typeface="Calibri" panose="020F0502020204030204" pitchFamily="34" charset="0"/>
              </a:rPr>
              <a:t>Densidad de carga animal de 16 kg/m</a:t>
            </a:r>
            <a:r>
              <a:rPr lang="es-EC" b="1" baseline="30000" dirty="0">
                <a:latin typeface="Times New Roman" panose="02020603050405020304" pitchFamily="18" charset="0"/>
                <a:ea typeface="Calibri" panose="020F0502020204030204" pitchFamily="34" charset="0"/>
              </a:rPr>
              <a:t>3 </a:t>
            </a:r>
            <a:r>
              <a:rPr lang="es-EC" b="1" dirty="0">
                <a:latin typeface="Times New Roman" panose="02020603050405020304" pitchFamily="18" charset="0"/>
                <a:ea typeface="Calibri" panose="020F0502020204030204" pitchFamily="34" charset="0"/>
              </a:rPr>
              <a:t>con la inclusión de nucleótidos</a:t>
            </a:r>
            <a:r>
              <a:rPr lang="es-EC" dirty="0">
                <a:latin typeface="Times New Roman" panose="02020603050405020304" pitchFamily="18" charset="0"/>
                <a:ea typeface="Calibri" panose="020F0502020204030204" pitchFamily="34" charset="0"/>
              </a:rPr>
              <a:t>, presenta un FCA. similar al 1,1 de Bastardo &amp; Sofia, (2003)</a:t>
            </a:r>
            <a:endParaRPr lang="es-EC" dirty="0"/>
          </a:p>
        </p:txBody>
      </p:sp>
      <p:sp>
        <p:nvSpPr>
          <p:cNvPr id="10" name="CuadroTexto 9">
            <a:extLst>
              <a:ext uri="{FF2B5EF4-FFF2-40B4-BE49-F238E27FC236}">
                <a16:creationId xmlns:a16="http://schemas.microsoft.com/office/drawing/2014/main" xmlns="" id="{1CFD0278-4540-42F3-BDF3-5A0F62446669}"/>
              </a:ext>
            </a:extLst>
          </p:cNvPr>
          <p:cNvSpPr txBox="1"/>
          <p:nvPr/>
        </p:nvSpPr>
        <p:spPr>
          <a:xfrm>
            <a:off x="866963" y="4956179"/>
            <a:ext cx="3956124" cy="1200329"/>
          </a:xfrm>
          <a:prstGeom prst="rect">
            <a:avLst/>
          </a:prstGeom>
          <a:noFill/>
        </p:spPr>
        <p:txBody>
          <a:bodyPr wrap="square" rtlCol="0">
            <a:spAutoFit/>
          </a:bodyPr>
          <a:lstStyle/>
          <a:p>
            <a:pPr algn="just"/>
            <a:r>
              <a:rPr lang="es-EC" dirty="0">
                <a:latin typeface="Times New Roman" panose="02020603050405020304" pitchFamily="18" charset="0"/>
                <a:cs typeface="Times New Roman" panose="02020603050405020304" pitchFamily="18" charset="0"/>
              </a:rPr>
              <a:t>Burrells et al., (2001), demostró el incremento (85-95%) de la EA al incluir nucleótidos en la dieta de salmón del atlántico. </a:t>
            </a:r>
          </a:p>
        </p:txBody>
      </p:sp>
      <p:pic>
        <p:nvPicPr>
          <p:cNvPr id="18" name="Imagen 17">
            <a:extLst>
              <a:ext uri="{FF2B5EF4-FFF2-40B4-BE49-F238E27FC236}">
                <a16:creationId xmlns:a16="http://schemas.microsoft.com/office/drawing/2014/main" xmlns="" id="{FAE69178-1543-4B43-9456-E0B8FD54B12D}"/>
              </a:ext>
            </a:extLst>
          </p:cNvPr>
          <p:cNvPicPr/>
          <p:nvPr/>
        </p:nvPicPr>
        <p:blipFill>
          <a:blip r:embed="rId4">
            <a:extLst>
              <a:ext uri="{28A0092B-C50C-407E-A947-70E740481C1C}">
                <a14:useLocalDpi xmlns:a14="http://schemas.microsoft.com/office/drawing/2010/main" val="0"/>
              </a:ext>
            </a:extLst>
          </a:blip>
          <a:stretch>
            <a:fillRect/>
          </a:stretch>
        </p:blipFill>
        <p:spPr>
          <a:xfrm>
            <a:off x="134079" y="1486323"/>
            <a:ext cx="5144520" cy="3300921"/>
          </a:xfrm>
          <a:prstGeom prst="rect">
            <a:avLst/>
          </a:prstGeom>
        </p:spPr>
      </p:pic>
      <p:pic>
        <p:nvPicPr>
          <p:cNvPr id="19" name="Imagen 18">
            <a:extLst>
              <a:ext uri="{FF2B5EF4-FFF2-40B4-BE49-F238E27FC236}">
                <a16:creationId xmlns:a16="http://schemas.microsoft.com/office/drawing/2014/main" xmlns="" id="{1F5CB494-FCC9-45A8-809A-815B775010A2}"/>
              </a:ext>
            </a:extLst>
          </p:cNvPr>
          <p:cNvPicPr/>
          <p:nvPr/>
        </p:nvPicPr>
        <p:blipFill rotWithShape="1">
          <a:blip r:embed="rId5">
            <a:extLst>
              <a:ext uri="{28A0092B-C50C-407E-A947-70E740481C1C}">
                <a14:useLocalDpi xmlns:a14="http://schemas.microsoft.com/office/drawing/2010/main" val="0"/>
              </a:ext>
            </a:extLst>
          </a:blip>
          <a:srcRect r="7118"/>
          <a:stretch/>
        </p:blipFill>
        <p:spPr>
          <a:xfrm>
            <a:off x="5361691" y="2886641"/>
            <a:ext cx="4421518" cy="2497256"/>
          </a:xfrm>
          <a:prstGeom prst="rect">
            <a:avLst/>
          </a:prstGeom>
        </p:spPr>
      </p:pic>
      <p:sp>
        <p:nvSpPr>
          <p:cNvPr id="15" name="Título 1">
            <a:extLst>
              <a:ext uri="{FF2B5EF4-FFF2-40B4-BE49-F238E27FC236}">
                <a16:creationId xmlns:a16="http://schemas.microsoft.com/office/drawing/2014/main" xmlns="" id="{58FD9CDA-5F2A-414D-B664-B8205A5AFB5C}"/>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spTree>
    <p:extLst>
      <p:ext uri="{BB962C8B-B14F-4D97-AF65-F5344CB8AC3E}">
        <p14:creationId xmlns:p14="http://schemas.microsoft.com/office/powerpoint/2010/main" val="254041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CA34212E-2115-4D91-9E66-016F56890712}"/>
              </a:ext>
            </a:extLst>
          </p:cNvPr>
          <p:cNvSpPr txBox="1"/>
          <p:nvPr/>
        </p:nvSpPr>
        <p:spPr>
          <a:xfrm>
            <a:off x="5641144" y="2933114"/>
            <a:ext cx="914400" cy="914400"/>
          </a:xfrm>
          <a:prstGeom prst="rect">
            <a:avLst/>
          </a:prstGeom>
          <a:noFill/>
        </p:spPr>
        <p:txBody>
          <a:bodyPr wrap="square" rtlCol="0">
            <a:spAutoFit/>
          </a:bodyPr>
          <a:lstStyle/>
          <a:p>
            <a:endParaRPr lang="es-EC" dirty="0"/>
          </a:p>
        </p:txBody>
      </p:sp>
      <p:sp>
        <p:nvSpPr>
          <p:cNvPr id="3" name="CuadroTexto 2">
            <a:extLst>
              <a:ext uri="{FF2B5EF4-FFF2-40B4-BE49-F238E27FC236}">
                <a16:creationId xmlns:a16="http://schemas.microsoft.com/office/drawing/2014/main" xmlns="" id="{134B5450-39AA-450F-A083-27CD9007616C}"/>
              </a:ext>
            </a:extLst>
          </p:cNvPr>
          <p:cNvSpPr txBox="1"/>
          <p:nvPr/>
        </p:nvSpPr>
        <p:spPr>
          <a:xfrm>
            <a:off x="415647" y="717184"/>
            <a:ext cx="3176912"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Mortalidad</a:t>
            </a:r>
          </a:p>
        </p:txBody>
      </p:sp>
      <p:sp>
        <p:nvSpPr>
          <p:cNvPr id="12" name="CuadroTexto 11">
            <a:extLst>
              <a:ext uri="{FF2B5EF4-FFF2-40B4-BE49-F238E27FC236}">
                <a16:creationId xmlns:a16="http://schemas.microsoft.com/office/drawing/2014/main" xmlns="" id="{734019D3-FBB3-4D6E-9C2C-83DB634F51E3}"/>
              </a:ext>
            </a:extLst>
          </p:cNvPr>
          <p:cNvSpPr txBox="1"/>
          <p:nvPr/>
        </p:nvSpPr>
        <p:spPr>
          <a:xfrm>
            <a:off x="212210" y="301382"/>
            <a:ext cx="3418449"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Variables Productivas</a:t>
            </a:r>
          </a:p>
        </p:txBody>
      </p:sp>
      <p:pic>
        <p:nvPicPr>
          <p:cNvPr id="5" name="Imagen 4">
            <a:extLst>
              <a:ext uri="{FF2B5EF4-FFF2-40B4-BE49-F238E27FC236}">
                <a16:creationId xmlns:a16="http://schemas.microsoft.com/office/drawing/2014/main" xmlns="" id="{37398194-A2B5-4389-9D93-71F0868E969A}"/>
              </a:ext>
            </a:extLst>
          </p:cNvPr>
          <p:cNvPicPr>
            <a:picLocks noChangeAspect="1"/>
          </p:cNvPicPr>
          <p:nvPr/>
        </p:nvPicPr>
        <p:blipFill rotWithShape="1">
          <a:blip r:embed="rId4"/>
          <a:srcRect l="17035" r="10362"/>
          <a:stretch/>
        </p:blipFill>
        <p:spPr>
          <a:xfrm>
            <a:off x="325016" y="1795637"/>
            <a:ext cx="6564010" cy="3751505"/>
          </a:xfrm>
          <a:prstGeom prst="rect">
            <a:avLst/>
          </a:prstGeom>
        </p:spPr>
      </p:pic>
      <p:pic>
        <p:nvPicPr>
          <p:cNvPr id="9" name="Imagen 8">
            <a:extLst>
              <a:ext uri="{FF2B5EF4-FFF2-40B4-BE49-F238E27FC236}">
                <a16:creationId xmlns:a16="http://schemas.microsoft.com/office/drawing/2014/main" xmlns="" id="{52B07099-A96E-462D-832D-67A150EB8272}"/>
              </a:ext>
            </a:extLst>
          </p:cNvPr>
          <p:cNvPicPr/>
          <p:nvPr/>
        </p:nvPicPr>
        <p:blipFill>
          <a:blip r:embed="rId5">
            <a:extLst>
              <a:ext uri="{28A0092B-C50C-407E-A947-70E740481C1C}">
                <a14:useLocalDpi xmlns:a14="http://schemas.microsoft.com/office/drawing/2010/main" val="0"/>
              </a:ext>
            </a:extLst>
          </a:blip>
          <a:stretch>
            <a:fillRect/>
          </a:stretch>
        </p:blipFill>
        <p:spPr>
          <a:xfrm>
            <a:off x="7205904" y="2607376"/>
            <a:ext cx="4661080" cy="3130330"/>
          </a:xfrm>
          <a:prstGeom prst="rect">
            <a:avLst/>
          </a:prstGeom>
          <a:ln w="19050">
            <a:solidFill>
              <a:schemeClr val="tx1"/>
            </a:solidFill>
          </a:ln>
        </p:spPr>
      </p:pic>
      <p:sp>
        <p:nvSpPr>
          <p:cNvPr id="7" name="Rectángulo 6">
            <a:extLst>
              <a:ext uri="{FF2B5EF4-FFF2-40B4-BE49-F238E27FC236}">
                <a16:creationId xmlns:a16="http://schemas.microsoft.com/office/drawing/2014/main" xmlns="" id="{38DF3975-C5F4-4AC0-A984-2CA0B1EEAC75}"/>
              </a:ext>
            </a:extLst>
          </p:cNvPr>
          <p:cNvSpPr/>
          <p:nvPr/>
        </p:nvSpPr>
        <p:spPr>
          <a:xfrm>
            <a:off x="7044958" y="1195473"/>
            <a:ext cx="4982971" cy="1200329"/>
          </a:xfrm>
          <a:prstGeom prst="rect">
            <a:avLst/>
          </a:prstGeom>
        </p:spPr>
        <p:txBody>
          <a:bodyPr wrap="square">
            <a:spAutoFit/>
          </a:bodyPr>
          <a:lstStyle/>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análisis de varianza ANAVA para la variable mortalidad de trucha arco iris, no presentó diferencias significativas entre tratamientos (p&gt;0,05)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xmlns="" id="{49020406-770D-4311-95BB-4B1F45E9B331}"/>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spTree>
    <p:extLst>
      <p:ext uri="{BB962C8B-B14F-4D97-AF65-F5344CB8AC3E}">
        <p14:creationId xmlns:p14="http://schemas.microsoft.com/office/powerpoint/2010/main" val="233242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CA34212E-2115-4D91-9E66-016F56890712}"/>
              </a:ext>
            </a:extLst>
          </p:cNvPr>
          <p:cNvSpPr txBox="1"/>
          <p:nvPr/>
        </p:nvSpPr>
        <p:spPr>
          <a:xfrm>
            <a:off x="5641144" y="2933114"/>
            <a:ext cx="914400" cy="914400"/>
          </a:xfrm>
          <a:prstGeom prst="rect">
            <a:avLst/>
          </a:prstGeom>
          <a:noFill/>
        </p:spPr>
        <p:txBody>
          <a:bodyPr wrap="square" rtlCol="0">
            <a:spAutoFit/>
          </a:bodyPr>
          <a:lstStyle/>
          <a:p>
            <a:endParaRPr lang="es-EC" dirty="0"/>
          </a:p>
        </p:txBody>
      </p:sp>
      <p:sp>
        <p:nvSpPr>
          <p:cNvPr id="3" name="CuadroTexto 2">
            <a:extLst>
              <a:ext uri="{FF2B5EF4-FFF2-40B4-BE49-F238E27FC236}">
                <a16:creationId xmlns:a16="http://schemas.microsoft.com/office/drawing/2014/main" xmlns="" id="{134B5450-39AA-450F-A083-27CD9007616C}"/>
              </a:ext>
            </a:extLst>
          </p:cNvPr>
          <p:cNvSpPr txBox="1"/>
          <p:nvPr/>
        </p:nvSpPr>
        <p:spPr>
          <a:xfrm>
            <a:off x="415647" y="717184"/>
            <a:ext cx="1712956"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Hematocrito</a:t>
            </a:r>
          </a:p>
        </p:txBody>
      </p:sp>
      <p:sp>
        <p:nvSpPr>
          <p:cNvPr id="12" name="CuadroTexto 11">
            <a:extLst>
              <a:ext uri="{FF2B5EF4-FFF2-40B4-BE49-F238E27FC236}">
                <a16:creationId xmlns:a16="http://schemas.microsoft.com/office/drawing/2014/main" xmlns="" id="{734019D3-FBB3-4D6E-9C2C-83DB634F51E3}"/>
              </a:ext>
            </a:extLst>
          </p:cNvPr>
          <p:cNvSpPr txBox="1"/>
          <p:nvPr/>
        </p:nvSpPr>
        <p:spPr>
          <a:xfrm>
            <a:off x="212210" y="301382"/>
            <a:ext cx="3418449"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Variables Hematológicas</a:t>
            </a:r>
          </a:p>
        </p:txBody>
      </p:sp>
      <p:pic>
        <p:nvPicPr>
          <p:cNvPr id="5" name="Imagen 4">
            <a:extLst>
              <a:ext uri="{FF2B5EF4-FFF2-40B4-BE49-F238E27FC236}">
                <a16:creationId xmlns:a16="http://schemas.microsoft.com/office/drawing/2014/main" xmlns="" id="{573B7E70-DDE6-4169-BA7E-07C6048B3495}"/>
              </a:ext>
            </a:extLst>
          </p:cNvPr>
          <p:cNvPicPr>
            <a:picLocks noChangeAspect="1"/>
          </p:cNvPicPr>
          <p:nvPr/>
        </p:nvPicPr>
        <p:blipFill rotWithShape="1">
          <a:blip r:embed="rId4"/>
          <a:srcRect l="13701" r="11525" b="14401"/>
          <a:stretch/>
        </p:blipFill>
        <p:spPr>
          <a:xfrm>
            <a:off x="438940" y="1250270"/>
            <a:ext cx="5657060" cy="2784450"/>
          </a:xfrm>
          <a:prstGeom prst="rect">
            <a:avLst/>
          </a:prstGeom>
        </p:spPr>
      </p:pic>
      <p:pic>
        <p:nvPicPr>
          <p:cNvPr id="7" name="Imagen 6">
            <a:extLst>
              <a:ext uri="{FF2B5EF4-FFF2-40B4-BE49-F238E27FC236}">
                <a16:creationId xmlns:a16="http://schemas.microsoft.com/office/drawing/2014/main" xmlns="" id="{F3730759-F5D2-4F3F-AEB1-9B01A67847E2}"/>
              </a:ext>
            </a:extLst>
          </p:cNvPr>
          <p:cNvPicPr>
            <a:picLocks noChangeAspect="1"/>
          </p:cNvPicPr>
          <p:nvPr/>
        </p:nvPicPr>
        <p:blipFill rotWithShape="1">
          <a:blip r:embed="rId5"/>
          <a:srcRect l="15989" r="16959" b="29483"/>
          <a:stretch/>
        </p:blipFill>
        <p:spPr>
          <a:xfrm>
            <a:off x="177440" y="4376295"/>
            <a:ext cx="6253645" cy="1412222"/>
          </a:xfrm>
          <a:prstGeom prst="rect">
            <a:avLst/>
          </a:prstGeom>
        </p:spPr>
      </p:pic>
      <p:pic>
        <p:nvPicPr>
          <p:cNvPr id="10" name="Imagen 9">
            <a:extLst>
              <a:ext uri="{FF2B5EF4-FFF2-40B4-BE49-F238E27FC236}">
                <a16:creationId xmlns:a16="http://schemas.microsoft.com/office/drawing/2014/main" xmlns="" id="{1D2EEAD5-D611-4FA3-A7BF-1675063E757B}"/>
              </a:ext>
            </a:extLst>
          </p:cNvPr>
          <p:cNvPicPr/>
          <p:nvPr/>
        </p:nvPicPr>
        <p:blipFill>
          <a:blip r:embed="rId6">
            <a:extLst>
              <a:ext uri="{28A0092B-C50C-407E-A947-70E740481C1C}">
                <a14:useLocalDpi xmlns:a14="http://schemas.microsoft.com/office/drawing/2010/main" val="0"/>
              </a:ext>
            </a:extLst>
          </a:blip>
          <a:stretch>
            <a:fillRect/>
          </a:stretch>
        </p:blipFill>
        <p:spPr>
          <a:xfrm>
            <a:off x="6427027" y="959079"/>
            <a:ext cx="4929804" cy="2982043"/>
          </a:xfrm>
          <a:prstGeom prst="rect">
            <a:avLst/>
          </a:prstGeom>
          <a:ln w="19050">
            <a:solidFill>
              <a:schemeClr val="tx1"/>
            </a:solidFill>
          </a:ln>
        </p:spPr>
      </p:pic>
      <p:sp>
        <p:nvSpPr>
          <p:cNvPr id="8" name="Rectángulo 7">
            <a:extLst>
              <a:ext uri="{FF2B5EF4-FFF2-40B4-BE49-F238E27FC236}">
                <a16:creationId xmlns:a16="http://schemas.microsoft.com/office/drawing/2014/main" xmlns="" id="{C2E227B6-89E2-4FD7-BC4D-A4156F172B77}"/>
              </a:ext>
            </a:extLst>
          </p:cNvPr>
          <p:cNvSpPr/>
          <p:nvPr/>
        </p:nvSpPr>
        <p:spPr>
          <a:xfrm>
            <a:off x="5162770" y="2393243"/>
            <a:ext cx="758343" cy="352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Rectángulo 8">
            <a:extLst>
              <a:ext uri="{FF2B5EF4-FFF2-40B4-BE49-F238E27FC236}">
                <a16:creationId xmlns:a16="http://schemas.microsoft.com/office/drawing/2014/main" xmlns="" id="{34BDBF70-F1AD-4CAE-91FF-92B82B57E127}"/>
              </a:ext>
            </a:extLst>
          </p:cNvPr>
          <p:cNvSpPr/>
          <p:nvPr/>
        </p:nvSpPr>
        <p:spPr>
          <a:xfrm>
            <a:off x="6733344" y="4620741"/>
            <a:ext cx="2728156" cy="923330"/>
          </a:xfrm>
          <a:prstGeom prst="rect">
            <a:avLst/>
          </a:prstGeom>
        </p:spPr>
        <p:txBody>
          <a:bodyPr wrap="square">
            <a:spAutoFit/>
          </a:bodyPr>
          <a:lstStyle/>
          <a:p>
            <a:pPr algn="ctr"/>
            <a:r>
              <a:rPr lang="es-MX" dirty="0">
                <a:latin typeface="Times New Roman" panose="02020603050405020304" pitchFamily="18" charset="0"/>
                <a:cs typeface="Times New Roman" panose="02020603050405020304" pitchFamily="18" charset="0"/>
              </a:rPr>
              <a:t> 30 – 49%     </a:t>
            </a:r>
          </a:p>
          <a:p>
            <a:pPr algn="ctr"/>
            <a:endParaRPr lang="es-MX" dirty="0">
              <a:latin typeface="Times New Roman" panose="02020603050405020304" pitchFamily="18"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 McCarthy et al., (1975), </a:t>
            </a:r>
          </a:p>
        </p:txBody>
      </p:sp>
      <p:sp>
        <p:nvSpPr>
          <p:cNvPr id="14" name="Rectángulo 13">
            <a:extLst>
              <a:ext uri="{FF2B5EF4-FFF2-40B4-BE49-F238E27FC236}">
                <a16:creationId xmlns:a16="http://schemas.microsoft.com/office/drawing/2014/main" xmlns="" id="{A1307A15-38F4-4371-ADDB-7379F77E160B}"/>
              </a:ext>
            </a:extLst>
          </p:cNvPr>
          <p:cNvSpPr/>
          <p:nvPr/>
        </p:nvSpPr>
        <p:spPr>
          <a:xfrm>
            <a:off x="9461500" y="4307749"/>
            <a:ext cx="2518652" cy="1477328"/>
          </a:xfrm>
          <a:prstGeom prst="rect">
            <a:avLst/>
          </a:prstGeom>
        </p:spPr>
        <p:txBody>
          <a:bodyPr wrap="square">
            <a:spAutoFit/>
          </a:bodyPr>
          <a:lstStyle/>
          <a:p>
            <a:pPr algn="ctr"/>
            <a:r>
              <a:rPr lang="es-MX" dirty="0">
                <a:latin typeface="Times New Roman" panose="02020603050405020304" pitchFamily="18" charset="0"/>
                <a:cs typeface="Times New Roman" panose="02020603050405020304" pitchFamily="18" charset="0"/>
              </a:rPr>
              <a:t> Clima</a:t>
            </a:r>
          </a:p>
          <a:p>
            <a:pPr algn="ctr"/>
            <a:r>
              <a:rPr lang="es-MX" dirty="0">
                <a:latin typeface="Times New Roman" panose="02020603050405020304" pitchFamily="18" charset="0"/>
                <a:cs typeface="Times New Roman" panose="02020603050405020304" pitchFamily="18" charset="0"/>
              </a:rPr>
              <a:t>Madurez sexual </a:t>
            </a:r>
          </a:p>
          <a:p>
            <a:pPr algn="ctr"/>
            <a:r>
              <a:rPr lang="es-MX" dirty="0">
                <a:latin typeface="Times New Roman" panose="02020603050405020304" pitchFamily="18" charset="0"/>
                <a:cs typeface="Times New Roman" panose="02020603050405020304" pitchFamily="18" charset="0"/>
              </a:rPr>
              <a:t>Edad </a:t>
            </a:r>
          </a:p>
          <a:p>
            <a:pPr algn="ctr"/>
            <a:r>
              <a:rPr lang="es-MX" dirty="0">
                <a:latin typeface="Times New Roman" panose="02020603050405020304" pitchFamily="18" charset="0"/>
                <a:cs typeface="Times New Roman" panose="02020603050405020304" pitchFamily="18" charset="0"/>
              </a:rPr>
              <a:t>Forma de extracción</a:t>
            </a:r>
          </a:p>
          <a:p>
            <a:pPr algn="ctr"/>
            <a:r>
              <a:rPr lang="es-MX" dirty="0">
                <a:latin typeface="Times New Roman" panose="02020603050405020304" pitchFamily="18" charset="0"/>
                <a:cs typeface="Times New Roman" panose="02020603050405020304" pitchFamily="18" charset="0"/>
              </a:rPr>
              <a:t>Boyacá &amp; Azula, (2008) </a:t>
            </a:r>
          </a:p>
        </p:txBody>
      </p:sp>
      <p:sp>
        <p:nvSpPr>
          <p:cNvPr id="16" name="Título 1">
            <a:extLst>
              <a:ext uri="{FF2B5EF4-FFF2-40B4-BE49-F238E27FC236}">
                <a16:creationId xmlns:a16="http://schemas.microsoft.com/office/drawing/2014/main" xmlns="" id="{AD5C4B06-434A-42E5-96B0-6172067EFB44}"/>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sp>
        <p:nvSpPr>
          <p:cNvPr id="15" name="Rectángulo 14">
            <a:extLst>
              <a:ext uri="{FF2B5EF4-FFF2-40B4-BE49-F238E27FC236}">
                <a16:creationId xmlns:a16="http://schemas.microsoft.com/office/drawing/2014/main" xmlns="" id="{32296C82-3175-4199-BFF3-FDE34A7D323D}"/>
              </a:ext>
            </a:extLst>
          </p:cNvPr>
          <p:cNvSpPr/>
          <p:nvPr/>
        </p:nvSpPr>
        <p:spPr>
          <a:xfrm>
            <a:off x="3835520" y="5372243"/>
            <a:ext cx="1327250" cy="352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324672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ángulo 12">
            <a:extLst>
              <a:ext uri="{FF2B5EF4-FFF2-40B4-BE49-F238E27FC236}">
                <a16:creationId xmlns:a16="http://schemas.microsoft.com/office/drawing/2014/main" xmlns="" id="{23FF12C5-B1E4-427D-AE5E-3AF17AC26782}"/>
              </a:ext>
            </a:extLst>
          </p:cNvPr>
          <p:cNvSpPr/>
          <p:nvPr/>
        </p:nvSpPr>
        <p:spPr>
          <a:xfrm>
            <a:off x="8956856" y="5218355"/>
            <a:ext cx="2399974"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dirty="0">
                <a:solidFill>
                  <a:schemeClr val="bg1"/>
                </a:solidFill>
              </a:rPr>
              <a:t>Fase de Laboratorio</a:t>
            </a:r>
          </a:p>
        </p:txBody>
      </p:sp>
      <p:sp>
        <p:nvSpPr>
          <p:cNvPr id="2" name="CuadroTexto 1">
            <a:extLst>
              <a:ext uri="{FF2B5EF4-FFF2-40B4-BE49-F238E27FC236}">
                <a16:creationId xmlns:a16="http://schemas.microsoft.com/office/drawing/2014/main" xmlns="" id="{CA34212E-2115-4D91-9E66-016F56890712}"/>
              </a:ext>
            </a:extLst>
          </p:cNvPr>
          <p:cNvSpPr txBox="1"/>
          <p:nvPr/>
        </p:nvSpPr>
        <p:spPr>
          <a:xfrm>
            <a:off x="5641144" y="2933114"/>
            <a:ext cx="914400" cy="914400"/>
          </a:xfrm>
          <a:prstGeom prst="rect">
            <a:avLst/>
          </a:prstGeom>
          <a:noFill/>
        </p:spPr>
        <p:txBody>
          <a:bodyPr wrap="square" rtlCol="0">
            <a:spAutoFit/>
          </a:bodyPr>
          <a:lstStyle/>
          <a:p>
            <a:endParaRPr lang="es-EC" dirty="0"/>
          </a:p>
        </p:txBody>
      </p:sp>
      <p:sp>
        <p:nvSpPr>
          <p:cNvPr id="3" name="CuadroTexto 2">
            <a:extLst>
              <a:ext uri="{FF2B5EF4-FFF2-40B4-BE49-F238E27FC236}">
                <a16:creationId xmlns:a16="http://schemas.microsoft.com/office/drawing/2014/main" xmlns="" id="{134B5450-39AA-450F-A083-27CD9007616C}"/>
              </a:ext>
            </a:extLst>
          </p:cNvPr>
          <p:cNvSpPr txBox="1"/>
          <p:nvPr/>
        </p:nvSpPr>
        <p:spPr>
          <a:xfrm>
            <a:off x="415647" y="717184"/>
            <a:ext cx="1241703"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Glucosa</a:t>
            </a:r>
          </a:p>
        </p:txBody>
      </p:sp>
      <p:sp>
        <p:nvSpPr>
          <p:cNvPr id="12" name="CuadroTexto 11">
            <a:extLst>
              <a:ext uri="{FF2B5EF4-FFF2-40B4-BE49-F238E27FC236}">
                <a16:creationId xmlns:a16="http://schemas.microsoft.com/office/drawing/2014/main" xmlns="" id="{734019D3-FBB3-4D6E-9C2C-83DB634F51E3}"/>
              </a:ext>
            </a:extLst>
          </p:cNvPr>
          <p:cNvSpPr txBox="1"/>
          <p:nvPr/>
        </p:nvSpPr>
        <p:spPr>
          <a:xfrm>
            <a:off x="212210" y="301382"/>
            <a:ext cx="3418449"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Variables Hematológicas</a:t>
            </a:r>
          </a:p>
        </p:txBody>
      </p:sp>
      <p:pic>
        <p:nvPicPr>
          <p:cNvPr id="5" name="Imagen 4">
            <a:extLst>
              <a:ext uri="{FF2B5EF4-FFF2-40B4-BE49-F238E27FC236}">
                <a16:creationId xmlns:a16="http://schemas.microsoft.com/office/drawing/2014/main" xmlns="" id="{F907676C-3795-4F5B-923A-9A2247D2050E}"/>
              </a:ext>
            </a:extLst>
          </p:cNvPr>
          <p:cNvPicPr>
            <a:picLocks noChangeAspect="1"/>
          </p:cNvPicPr>
          <p:nvPr/>
        </p:nvPicPr>
        <p:blipFill rotWithShape="1">
          <a:blip r:embed="rId4"/>
          <a:srcRect l="14704" r="14537" b="40286"/>
          <a:stretch/>
        </p:blipFill>
        <p:spPr>
          <a:xfrm>
            <a:off x="584170" y="1576652"/>
            <a:ext cx="4950066" cy="1796115"/>
          </a:xfrm>
          <a:prstGeom prst="rect">
            <a:avLst/>
          </a:prstGeom>
        </p:spPr>
      </p:pic>
      <p:pic>
        <p:nvPicPr>
          <p:cNvPr id="7" name="Imagen 6">
            <a:extLst>
              <a:ext uri="{FF2B5EF4-FFF2-40B4-BE49-F238E27FC236}">
                <a16:creationId xmlns:a16="http://schemas.microsoft.com/office/drawing/2014/main" xmlns="" id="{09218DA9-991B-45F5-9F3F-CD3BAB61F97C}"/>
              </a:ext>
            </a:extLst>
          </p:cNvPr>
          <p:cNvPicPr>
            <a:picLocks noChangeAspect="1"/>
          </p:cNvPicPr>
          <p:nvPr/>
        </p:nvPicPr>
        <p:blipFill>
          <a:blip r:embed="rId5"/>
          <a:stretch>
            <a:fillRect/>
          </a:stretch>
        </p:blipFill>
        <p:spPr>
          <a:xfrm>
            <a:off x="-822460" y="3847514"/>
            <a:ext cx="7653435" cy="2466085"/>
          </a:xfrm>
          <a:prstGeom prst="rect">
            <a:avLst/>
          </a:prstGeom>
        </p:spPr>
      </p:pic>
      <p:sp>
        <p:nvSpPr>
          <p:cNvPr id="8" name="Rectángulo 7">
            <a:extLst>
              <a:ext uri="{FF2B5EF4-FFF2-40B4-BE49-F238E27FC236}">
                <a16:creationId xmlns:a16="http://schemas.microsoft.com/office/drawing/2014/main" xmlns="" id="{547FB882-1F3F-427D-A34F-D838A3AC9495}"/>
              </a:ext>
            </a:extLst>
          </p:cNvPr>
          <p:cNvSpPr/>
          <p:nvPr/>
        </p:nvSpPr>
        <p:spPr>
          <a:xfrm>
            <a:off x="4681882" y="3069079"/>
            <a:ext cx="745445" cy="267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Rectángulo 10">
            <a:extLst>
              <a:ext uri="{FF2B5EF4-FFF2-40B4-BE49-F238E27FC236}">
                <a16:creationId xmlns:a16="http://schemas.microsoft.com/office/drawing/2014/main" xmlns="" id="{CF68BC82-636A-41AD-9F0A-0B0CB2C073D9}"/>
              </a:ext>
            </a:extLst>
          </p:cNvPr>
          <p:cNvSpPr/>
          <p:nvPr/>
        </p:nvSpPr>
        <p:spPr>
          <a:xfrm>
            <a:off x="688097" y="5051685"/>
            <a:ext cx="4948359" cy="3682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xmlns="" id="{74B28BD8-D87A-42AD-BBE1-D7019727C244}"/>
              </a:ext>
            </a:extLst>
          </p:cNvPr>
          <p:cNvSpPr txBox="1"/>
          <p:nvPr/>
        </p:nvSpPr>
        <p:spPr>
          <a:xfrm>
            <a:off x="8680506" y="3942517"/>
            <a:ext cx="1633928"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77 - 113</a:t>
            </a:r>
          </a:p>
        </p:txBody>
      </p:sp>
      <p:sp>
        <p:nvSpPr>
          <p:cNvPr id="10" name="Rectángulo 9">
            <a:extLst>
              <a:ext uri="{FF2B5EF4-FFF2-40B4-BE49-F238E27FC236}">
                <a16:creationId xmlns:a16="http://schemas.microsoft.com/office/drawing/2014/main" xmlns="" id="{9955F81B-F6A6-4860-9C12-24B6DC55DABF}"/>
              </a:ext>
            </a:extLst>
          </p:cNvPr>
          <p:cNvSpPr/>
          <p:nvPr/>
        </p:nvSpPr>
        <p:spPr>
          <a:xfrm>
            <a:off x="9556589" y="3926347"/>
            <a:ext cx="2601994" cy="369332"/>
          </a:xfrm>
          <a:prstGeom prst="rect">
            <a:avLst/>
          </a:prstGeom>
        </p:spPr>
        <p:txBody>
          <a:bodyPr wrap="none">
            <a:spAutoFit/>
          </a:bodyPr>
          <a:lstStyle/>
          <a:p>
            <a:r>
              <a:rPr lang="es-MX" dirty="0">
                <a:latin typeface="Times New Roman" panose="02020603050405020304" pitchFamily="18" charset="0"/>
                <a:cs typeface="Times New Roman" panose="02020603050405020304" pitchFamily="18" charset="0"/>
              </a:rPr>
              <a:t>Huanca &amp; Carpio, (2017) </a:t>
            </a:r>
          </a:p>
        </p:txBody>
      </p:sp>
      <p:sp>
        <p:nvSpPr>
          <p:cNvPr id="14" name="Rectángulo 13">
            <a:extLst>
              <a:ext uri="{FF2B5EF4-FFF2-40B4-BE49-F238E27FC236}">
                <a16:creationId xmlns:a16="http://schemas.microsoft.com/office/drawing/2014/main" xmlns="" id="{093D45CF-1C2E-43FD-AE42-B588AD13C07E}"/>
              </a:ext>
            </a:extLst>
          </p:cNvPr>
          <p:cNvSpPr/>
          <p:nvPr/>
        </p:nvSpPr>
        <p:spPr>
          <a:xfrm>
            <a:off x="9784425" y="5579948"/>
            <a:ext cx="2476062" cy="369332"/>
          </a:xfrm>
          <a:prstGeom prst="rect">
            <a:avLst/>
          </a:prstGeom>
        </p:spPr>
        <p:txBody>
          <a:bodyPr wrap="none">
            <a:spAutoFit/>
          </a:bodyPr>
          <a:lstStyle/>
          <a:p>
            <a:r>
              <a:rPr lang="es-MX" dirty="0">
                <a:latin typeface="Times New Roman" panose="02020603050405020304" pitchFamily="18" charset="0"/>
                <a:cs typeface="Times New Roman" panose="02020603050405020304" pitchFamily="18" charset="0"/>
              </a:rPr>
              <a:t>Li &amp; </a:t>
            </a:r>
            <a:r>
              <a:rPr lang="es-MX" dirty="0" err="1">
                <a:latin typeface="Times New Roman" panose="02020603050405020304" pitchFamily="18" charset="0"/>
                <a:cs typeface="Times New Roman" panose="02020603050405020304" pitchFamily="18" charset="0"/>
              </a:rPr>
              <a:t>Gatlin</a:t>
            </a:r>
            <a:r>
              <a:rPr lang="es-MX" dirty="0">
                <a:latin typeface="Times New Roman" panose="02020603050405020304" pitchFamily="18" charset="0"/>
                <a:cs typeface="Times New Roman" panose="02020603050405020304" pitchFamily="18" charset="0"/>
              </a:rPr>
              <a:t> III T, (2005)</a:t>
            </a:r>
          </a:p>
        </p:txBody>
      </p:sp>
      <p:sp>
        <p:nvSpPr>
          <p:cNvPr id="15" name="CuadroTexto 14">
            <a:extLst>
              <a:ext uri="{FF2B5EF4-FFF2-40B4-BE49-F238E27FC236}">
                <a16:creationId xmlns:a16="http://schemas.microsoft.com/office/drawing/2014/main" xmlns="" id="{7DC99391-094F-4D87-89F7-346A5B940F8D}"/>
              </a:ext>
            </a:extLst>
          </p:cNvPr>
          <p:cNvSpPr txBox="1"/>
          <p:nvPr/>
        </p:nvSpPr>
        <p:spPr>
          <a:xfrm>
            <a:off x="7249391" y="5291473"/>
            <a:ext cx="3287496"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Degradación de tejido hepático</a:t>
            </a:r>
          </a:p>
        </p:txBody>
      </p:sp>
      <p:sp>
        <p:nvSpPr>
          <p:cNvPr id="16" name="CuadroTexto 15">
            <a:extLst>
              <a:ext uri="{FF2B5EF4-FFF2-40B4-BE49-F238E27FC236}">
                <a16:creationId xmlns:a16="http://schemas.microsoft.com/office/drawing/2014/main" xmlns="" id="{B598F609-4E3D-4425-8F91-66609253D36C}"/>
              </a:ext>
            </a:extLst>
          </p:cNvPr>
          <p:cNvSpPr txBox="1"/>
          <p:nvPr/>
        </p:nvSpPr>
        <p:spPr>
          <a:xfrm>
            <a:off x="6885747" y="4167734"/>
            <a:ext cx="1573967"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Nucleótidos</a:t>
            </a:r>
          </a:p>
        </p:txBody>
      </p:sp>
      <p:sp>
        <p:nvSpPr>
          <p:cNvPr id="17" name="CuadroTexto 16">
            <a:extLst>
              <a:ext uri="{FF2B5EF4-FFF2-40B4-BE49-F238E27FC236}">
                <a16:creationId xmlns:a16="http://schemas.microsoft.com/office/drawing/2014/main" xmlns="" id="{95B713B4-4AF9-4769-BF3C-397DF1829BE9}"/>
              </a:ext>
            </a:extLst>
          </p:cNvPr>
          <p:cNvSpPr txBox="1"/>
          <p:nvPr/>
        </p:nvSpPr>
        <p:spPr>
          <a:xfrm>
            <a:off x="6555544" y="4823871"/>
            <a:ext cx="2082404"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Molécula compleja</a:t>
            </a:r>
          </a:p>
        </p:txBody>
      </p:sp>
      <p:sp>
        <p:nvSpPr>
          <p:cNvPr id="18" name="CuadroTexto 17">
            <a:extLst>
              <a:ext uri="{FF2B5EF4-FFF2-40B4-BE49-F238E27FC236}">
                <a16:creationId xmlns:a16="http://schemas.microsoft.com/office/drawing/2014/main" xmlns="" id="{B74F8D52-DC37-4B12-9178-894061415BEA}"/>
              </a:ext>
            </a:extLst>
          </p:cNvPr>
          <p:cNvSpPr txBox="1"/>
          <p:nvPr/>
        </p:nvSpPr>
        <p:spPr>
          <a:xfrm>
            <a:off x="8961951" y="4820002"/>
            <a:ext cx="2548328"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Alto gasto energético</a:t>
            </a:r>
          </a:p>
        </p:txBody>
      </p:sp>
      <p:pic>
        <p:nvPicPr>
          <p:cNvPr id="19" name="Imagen 18">
            <a:extLst>
              <a:ext uri="{FF2B5EF4-FFF2-40B4-BE49-F238E27FC236}">
                <a16:creationId xmlns:a16="http://schemas.microsoft.com/office/drawing/2014/main" xmlns="" id="{52BC575A-B86B-4180-BFE5-8F2EA2796676}"/>
              </a:ext>
            </a:extLst>
          </p:cNvPr>
          <p:cNvPicPr/>
          <p:nvPr/>
        </p:nvPicPr>
        <p:blipFill rotWithShape="1">
          <a:blip r:embed="rId6">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l="22742" t="13584" r="8181" b="13967"/>
          <a:stretch/>
        </p:blipFill>
        <p:spPr bwMode="auto">
          <a:xfrm>
            <a:off x="6721738" y="789506"/>
            <a:ext cx="5248307" cy="3120671"/>
          </a:xfrm>
          <a:prstGeom prst="rect">
            <a:avLst/>
          </a:prstGeom>
          <a:ln w="19050">
            <a:solidFill>
              <a:schemeClr val="tx1"/>
            </a:solidFill>
          </a:ln>
          <a:extLst>
            <a:ext uri="{53640926-AAD7-44D8-BBD7-CCE9431645EC}">
              <a14:shadowObscured xmlns:a14="http://schemas.microsoft.com/office/drawing/2010/main"/>
            </a:ext>
          </a:extLst>
        </p:spPr>
      </p:pic>
      <p:sp>
        <p:nvSpPr>
          <p:cNvPr id="21" name="Flecha: a la derecha 20">
            <a:extLst>
              <a:ext uri="{FF2B5EF4-FFF2-40B4-BE49-F238E27FC236}">
                <a16:creationId xmlns:a16="http://schemas.microsoft.com/office/drawing/2014/main" xmlns="" id="{2287F722-6544-40B3-84B3-D93BD7584536}"/>
              </a:ext>
            </a:extLst>
          </p:cNvPr>
          <p:cNvSpPr/>
          <p:nvPr/>
        </p:nvSpPr>
        <p:spPr>
          <a:xfrm rot="5400000">
            <a:off x="7356329" y="4614601"/>
            <a:ext cx="369332" cy="131735"/>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2" name="Flecha: a la izquierda, derecha y arriba 21">
            <a:extLst>
              <a:ext uri="{FF2B5EF4-FFF2-40B4-BE49-F238E27FC236}">
                <a16:creationId xmlns:a16="http://schemas.microsoft.com/office/drawing/2014/main" xmlns="" id="{82CE36BB-5E3C-41C8-AD19-5D1B01F533CC}"/>
              </a:ext>
            </a:extLst>
          </p:cNvPr>
          <p:cNvSpPr/>
          <p:nvPr/>
        </p:nvSpPr>
        <p:spPr>
          <a:xfrm rot="10800000">
            <a:off x="8504684" y="4980157"/>
            <a:ext cx="497141" cy="307776"/>
          </a:xfrm>
          <a:prstGeom prst="leftRigh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4" name="Título 1">
            <a:extLst>
              <a:ext uri="{FF2B5EF4-FFF2-40B4-BE49-F238E27FC236}">
                <a16:creationId xmlns:a16="http://schemas.microsoft.com/office/drawing/2014/main" xmlns="" id="{580C6934-97AE-41E6-BA26-7AF1F670CD78}"/>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spTree>
    <p:extLst>
      <p:ext uri="{BB962C8B-B14F-4D97-AF65-F5344CB8AC3E}">
        <p14:creationId xmlns:p14="http://schemas.microsoft.com/office/powerpoint/2010/main" val="1756283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a:extLst>
              <a:ext uri="{FF2B5EF4-FFF2-40B4-BE49-F238E27FC236}">
                <a16:creationId xmlns:a16="http://schemas.microsoft.com/office/drawing/2014/main" xmlns="" id="{CA34212E-2115-4D91-9E66-016F56890712}"/>
              </a:ext>
            </a:extLst>
          </p:cNvPr>
          <p:cNvSpPr txBox="1"/>
          <p:nvPr/>
        </p:nvSpPr>
        <p:spPr>
          <a:xfrm>
            <a:off x="5641144" y="2933114"/>
            <a:ext cx="914400" cy="914400"/>
          </a:xfrm>
          <a:prstGeom prst="rect">
            <a:avLst/>
          </a:prstGeom>
          <a:noFill/>
        </p:spPr>
        <p:txBody>
          <a:bodyPr wrap="square" rtlCol="0">
            <a:spAutoFit/>
          </a:bodyPr>
          <a:lstStyle/>
          <a:p>
            <a:endParaRPr lang="es-EC" dirty="0"/>
          </a:p>
        </p:txBody>
      </p:sp>
      <p:sp>
        <p:nvSpPr>
          <p:cNvPr id="3" name="CuadroTexto 2">
            <a:extLst>
              <a:ext uri="{FF2B5EF4-FFF2-40B4-BE49-F238E27FC236}">
                <a16:creationId xmlns:a16="http://schemas.microsoft.com/office/drawing/2014/main" xmlns="" id="{134B5450-39AA-450F-A083-27CD9007616C}"/>
              </a:ext>
            </a:extLst>
          </p:cNvPr>
          <p:cNvSpPr txBox="1"/>
          <p:nvPr/>
        </p:nvSpPr>
        <p:spPr>
          <a:xfrm>
            <a:off x="415646" y="717184"/>
            <a:ext cx="6139897"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Peso corporal, variables productivas y hematológicas</a:t>
            </a:r>
          </a:p>
        </p:txBody>
      </p:sp>
      <p:sp>
        <p:nvSpPr>
          <p:cNvPr id="12" name="CuadroTexto 11">
            <a:extLst>
              <a:ext uri="{FF2B5EF4-FFF2-40B4-BE49-F238E27FC236}">
                <a16:creationId xmlns:a16="http://schemas.microsoft.com/office/drawing/2014/main" xmlns="" id="{734019D3-FBB3-4D6E-9C2C-83DB634F51E3}"/>
              </a:ext>
            </a:extLst>
          </p:cNvPr>
          <p:cNvSpPr txBox="1"/>
          <p:nvPr/>
        </p:nvSpPr>
        <p:spPr>
          <a:xfrm>
            <a:off x="212210" y="301382"/>
            <a:ext cx="3418449"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Relación entre variables</a:t>
            </a:r>
          </a:p>
        </p:txBody>
      </p:sp>
      <p:pic>
        <p:nvPicPr>
          <p:cNvPr id="11" name="Imagen 10">
            <a:extLst>
              <a:ext uri="{FF2B5EF4-FFF2-40B4-BE49-F238E27FC236}">
                <a16:creationId xmlns:a16="http://schemas.microsoft.com/office/drawing/2014/main" xmlns="" id="{5CD4F994-0754-4DE3-96FD-71417A6B8F8C}"/>
              </a:ext>
            </a:extLst>
          </p:cNvPr>
          <p:cNvPicPr>
            <a:picLocks noChangeAspect="1"/>
          </p:cNvPicPr>
          <p:nvPr/>
        </p:nvPicPr>
        <p:blipFill rotWithShape="1">
          <a:blip r:embed="rId4"/>
          <a:srcRect l="4326" r="5123"/>
          <a:stretch/>
        </p:blipFill>
        <p:spPr>
          <a:xfrm>
            <a:off x="1606292" y="764402"/>
            <a:ext cx="8195189" cy="2380104"/>
          </a:xfrm>
          <a:prstGeom prst="rect">
            <a:avLst/>
          </a:prstGeom>
        </p:spPr>
      </p:pic>
      <p:sp>
        <p:nvSpPr>
          <p:cNvPr id="14" name="Elipse 13">
            <a:extLst>
              <a:ext uri="{FF2B5EF4-FFF2-40B4-BE49-F238E27FC236}">
                <a16:creationId xmlns:a16="http://schemas.microsoft.com/office/drawing/2014/main" xmlns="" id="{8A7D5EED-ABE8-470B-8AC2-C9270EEB9E6A}"/>
              </a:ext>
            </a:extLst>
          </p:cNvPr>
          <p:cNvSpPr/>
          <p:nvPr/>
        </p:nvSpPr>
        <p:spPr>
          <a:xfrm>
            <a:off x="5113991" y="1374758"/>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xmlns="" id="{F2A3CE84-E0E5-4D39-945A-5193727D0408}"/>
              </a:ext>
            </a:extLst>
          </p:cNvPr>
          <p:cNvSpPr/>
          <p:nvPr/>
        </p:nvSpPr>
        <p:spPr>
          <a:xfrm>
            <a:off x="6330687" y="1359767"/>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xmlns="" id="{49783519-1B8D-4D6F-8031-84572A9A14D3}"/>
              </a:ext>
            </a:extLst>
          </p:cNvPr>
          <p:cNvSpPr/>
          <p:nvPr/>
        </p:nvSpPr>
        <p:spPr>
          <a:xfrm>
            <a:off x="6333187" y="1651135"/>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a:extLst>
              <a:ext uri="{FF2B5EF4-FFF2-40B4-BE49-F238E27FC236}">
                <a16:creationId xmlns:a16="http://schemas.microsoft.com/office/drawing/2014/main" xmlns="" id="{1F33FD92-21AB-493F-BF2B-BC5551763565}"/>
              </a:ext>
            </a:extLst>
          </p:cNvPr>
          <p:cNvSpPr/>
          <p:nvPr/>
        </p:nvSpPr>
        <p:spPr>
          <a:xfrm>
            <a:off x="6320697" y="1943911"/>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xmlns="" id="{5B3CEE70-E13E-472F-8FE5-4999AAEDC2FE}"/>
              </a:ext>
            </a:extLst>
          </p:cNvPr>
          <p:cNvSpPr/>
          <p:nvPr/>
        </p:nvSpPr>
        <p:spPr>
          <a:xfrm>
            <a:off x="5106736" y="1643270"/>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xmlns="" id="{854F9D1A-0B9E-44EC-8A8D-CC3BEEF112AA}"/>
              </a:ext>
            </a:extLst>
          </p:cNvPr>
          <p:cNvSpPr txBox="1"/>
          <p:nvPr/>
        </p:nvSpPr>
        <p:spPr>
          <a:xfrm>
            <a:off x="415645" y="3300542"/>
            <a:ext cx="6139897"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Índice de condición corporal y variables morfométricas</a:t>
            </a:r>
          </a:p>
        </p:txBody>
      </p:sp>
      <p:pic>
        <p:nvPicPr>
          <p:cNvPr id="21" name="Imagen 20">
            <a:extLst>
              <a:ext uri="{FF2B5EF4-FFF2-40B4-BE49-F238E27FC236}">
                <a16:creationId xmlns:a16="http://schemas.microsoft.com/office/drawing/2014/main" xmlns="" id="{3DA604F3-4C69-43A3-94D9-521739EC35C8}"/>
              </a:ext>
            </a:extLst>
          </p:cNvPr>
          <p:cNvPicPr>
            <a:picLocks noChangeAspect="1"/>
          </p:cNvPicPr>
          <p:nvPr/>
        </p:nvPicPr>
        <p:blipFill rotWithShape="1">
          <a:blip r:embed="rId5"/>
          <a:srcRect l="16147" r="14611" b="3005"/>
          <a:stretch/>
        </p:blipFill>
        <p:spPr>
          <a:xfrm>
            <a:off x="2843274" y="3515531"/>
            <a:ext cx="5481869" cy="2627268"/>
          </a:xfrm>
          <a:prstGeom prst="rect">
            <a:avLst/>
          </a:prstGeom>
        </p:spPr>
      </p:pic>
      <p:sp>
        <p:nvSpPr>
          <p:cNvPr id="22" name="Elipse 21">
            <a:extLst>
              <a:ext uri="{FF2B5EF4-FFF2-40B4-BE49-F238E27FC236}">
                <a16:creationId xmlns:a16="http://schemas.microsoft.com/office/drawing/2014/main" xmlns="" id="{7BD5D39D-A4AB-4417-BEE0-7B22BCB6A65A}"/>
              </a:ext>
            </a:extLst>
          </p:cNvPr>
          <p:cNvSpPr/>
          <p:nvPr/>
        </p:nvSpPr>
        <p:spPr>
          <a:xfrm>
            <a:off x="4614557" y="4063242"/>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xmlns="" id="{D7A8EFE0-B687-4E66-A5E4-7756F2BBA18D}"/>
              </a:ext>
            </a:extLst>
          </p:cNvPr>
          <p:cNvSpPr/>
          <p:nvPr/>
        </p:nvSpPr>
        <p:spPr>
          <a:xfrm>
            <a:off x="5535104" y="4072157"/>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xmlns="" id="{A42ED810-D298-4E34-B618-2DA74A0A54EA}"/>
              </a:ext>
            </a:extLst>
          </p:cNvPr>
          <p:cNvSpPr/>
          <p:nvPr/>
        </p:nvSpPr>
        <p:spPr>
          <a:xfrm>
            <a:off x="5556241" y="4487409"/>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xmlns="" id="{D2F68F0B-4273-48A8-8148-1A2247BD8B2D}"/>
              </a:ext>
            </a:extLst>
          </p:cNvPr>
          <p:cNvSpPr/>
          <p:nvPr/>
        </p:nvSpPr>
        <p:spPr>
          <a:xfrm>
            <a:off x="6455651" y="4087146"/>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Elipse 25">
            <a:extLst>
              <a:ext uri="{FF2B5EF4-FFF2-40B4-BE49-F238E27FC236}">
                <a16:creationId xmlns:a16="http://schemas.microsoft.com/office/drawing/2014/main" xmlns="" id="{564E80EF-654E-4872-BD3D-433997CA40E0}"/>
              </a:ext>
            </a:extLst>
          </p:cNvPr>
          <p:cNvSpPr/>
          <p:nvPr/>
        </p:nvSpPr>
        <p:spPr>
          <a:xfrm>
            <a:off x="6455651" y="4487408"/>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xmlns="" id="{98CF80B5-92E7-43F0-96A8-D33A88696CD3}"/>
              </a:ext>
            </a:extLst>
          </p:cNvPr>
          <p:cNvSpPr/>
          <p:nvPr/>
        </p:nvSpPr>
        <p:spPr>
          <a:xfrm>
            <a:off x="6455651" y="4896871"/>
            <a:ext cx="794478" cy="266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xmlns="" id="{8BB7F33E-4979-43EC-8E17-CF61F7B8F0CD}"/>
              </a:ext>
            </a:extLst>
          </p:cNvPr>
          <p:cNvSpPr/>
          <p:nvPr/>
        </p:nvSpPr>
        <p:spPr>
          <a:xfrm>
            <a:off x="5703886" y="3096779"/>
            <a:ext cx="5071183" cy="311496"/>
          </a:xfrm>
          <a:prstGeom prst="rect">
            <a:avLst/>
          </a:prstGeom>
        </p:spPr>
        <p:txBody>
          <a:bodyPr wrap="square">
            <a:spAutoFit/>
          </a:bodyPr>
          <a:lstStyle/>
          <a:p>
            <a:pPr marL="900430">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*p &lt; 005, **p &lt; 001, ns= no significativo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ángulo 28">
            <a:extLst>
              <a:ext uri="{FF2B5EF4-FFF2-40B4-BE49-F238E27FC236}">
                <a16:creationId xmlns:a16="http://schemas.microsoft.com/office/drawing/2014/main" xmlns="" id="{8F20E9F2-21B7-49C4-8720-2E45AD2970F9}"/>
              </a:ext>
            </a:extLst>
          </p:cNvPr>
          <p:cNvSpPr/>
          <p:nvPr/>
        </p:nvSpPr>
        <p:spPr>
          <a:xfrm>
            <a:off x="4192334" y="5974593"/>
            <a:ext cx="5071183" cy="311496"/>
          </a:xfrm>
          <a:prstGeom prst="rect">
            <a:avLst/>
          </a:prstGeom>
        </p:spPr>
        <p:txBody>
          <a:bodyPr wrap="square">
            <a:spAutoFit/>
          </a:bodyPr>
          <a:lstStyle/>
          <a:p>
            <a:pPr marL="900430">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*p &lt; 005, **p &lt; 001, ns= no significativo</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ítulo 1">
            <a:extLst>
              <a:ext uri="{FF2B5EF4-FFF2-40B4-BE49-F238E27FC236}">
                <a16:creationId xmlns:a16="http://schemas.microsoft.com/office/drawing/2014/main" xmlns="" id="{E01E26F4-92C3-4A48-B1F3-8CCBE28A84E8}"/>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spTree>
    <p:extLst>
      <p:ext uri="{BB962C8B-B14F-4D97-AF65-F5344CB8AC3E}">
        <p14:creationId xmlns:p14="http://schemas.microsoft.com/office/powerpoint/2010/main" val="1821841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888" b="7654"/>
          <a:stretch/>
        </p:blipFill>
        <p:spPr bwMode="auto">
          <a:xfrm>
            <a:off x="1145347" y="2039258"/>
            <a:ext cx="9115899" cy="361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64289" b="21820"/>
          <a:stretch/>
        </p:blipFill>
        <p:spPr bwMode="auto">
          <a:xfrm>
            <a:off x="8200571" y="1086212"/>
            <a:ext cx="3802036" cy="93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a:extLst>
              <a:ext uri="{FF2B5EF4-FFF2-40B4-BE49-F238E27FC236}">
                <a16:creationId xmlns:a16="http://schemas.microsoft.com/office/drawing/2014/main" xmlns="" id="{413E5297-C4B7-4895-AE6E-E44F8CCE4D64}"/>
              </a:ext>
            </a:extLst>
          </p:cNvPr>
          <p:cNvSpPr/>
          <p:nvPr/>
        </p:nvSpPr>
        <p:spPr>
          <a:xfrm>
            <a:off x="212210" y="954847"/>
            <a:ext cx="7126059" cy="677108"/>
          </a:xfrm>
          <a:prstGeom prst="rect">
            <a:avLst/>
          </a:prstGeom>
        </p:spPr>
        <p:txBody>
          <a:bodyPr wrap="square">
            <a:spAutoFit/>
          </a:bodyPr>
          <a:lstStyle/>
          <a:p>
            <a:pPr algn="just"/>
            <a:r>
              <a:rPr lang="es-EC" sz="1900" b="1" i="1" dirty="0">
                <a:latin typeface="Times New Roman" panose="02020603050405020304" pitchFamily="18" charset="0"/>
                <a:ea typeface="Calibri" panose="020F0502020204030204" pitchFamily="34" charset="0"/>
              </a:rPr>
              <a:t>Costos operativos proyectados a 5 años para el tratamiento con una carga animal de 16 kg/m</a:t>
            </a:r>
            <a:r>
              <a:rPr lang="es-EC" sz="1900" b="1" i="1" baseline="30000" dirty="0">
                <a:latin typeface="Times New Roman" panose="02020603050405020304" pitchFamily="18" charset="0"/>
                <a:ea typeface="Calibri" panose="020F0502020204030204" pitchFamily="34" charset="0"/>
              </a:rPr>
              <a:t>3</a:t>
            </a:r>
            <a:r>
              <a:rPr lang="es-EC" sz="1900" b="1" i="1" dirty="0">
                <a:latin typeface="Times New Roman" panose="02020603050405020304" pitchFamily="18" charset="0"/>
                <a:ea typeface="Calibri" panose="020F0502020204030204" pitchFamily="34" charset="0"/>
              </a:rPr>
              <a:t> y una dieta con la inclusión de nucleótidos</a:t>
            </a:r>
            <a:endParaRPr lang="es-MX" sz="1900" b="1" dirty="0"/>
          </a:p>
        </p:txBody>
      </p:sp>
      <p:sp>
        <p:nvSpPr>
          <p:cNvPr id="3" name="CuadroTexto 2">
            <a:extLst>
              <a:ext uri="{FF2B5EF4-FFF2-40B4-BE49-F238E27FC236}">
                <a16:creationId xmlns:a16="http://schemas.microsoft.com/office/drawing/2014/main" xmlns="" id="{B997057C-A617-4E17-B806-D6DE4BD9E67D}"/>
              </a:ext>
            </a:extLst>
          </p:cNvPr>
          <p:cNvSpPr txBox="1"/>
          <p:nvPr/>
        </p:nvSpPr>
        <p:spPr>
          <a:xfrm>
            <a:off x="8975333" y="701492"/>
            <a:ext cx="3004457" cy="384721"/>
          </a:xfrm>
          <a:prstGeom prst="rect">
            <a:avLst/>
          </a:prstGeom>
          <a:noFill/>
        </p:spPr>
        <p:txBody>
          <a:bodyPr wrap="square" rtlCol="0">
            <a:spAutoFit/>
          </a:bodyPr>
          <a:lstStyle/>
          <a:p>
            <a:r>
              <a:rPr lang="es-MX" sz="1900" b="1" i="1" dirty="0">
                <a:latin typeface="Times New Roman" panose="02020603050405020304" pitchFamily="18" charset="0"/>
                <a:cs typeface="Times New Roman" panose="02020603050405020304" pitchFamily="18" charset="0"/>
              </a:rPr>
              <a:t>Gastos de inversión</a:t>
            </a:r>
          </a:p>
        </p:txBody>
      </p:sp>
      <p:sp>
        <p:nvSpPr>
          <p:cNvPr id="6" name="CuadroTexto 5">
            <a:extLst>
              <a:ext uri="{FF2B5EF4-FFF2-40B4-BE49-F238E27FC236}">
                <a16:creationId xmlns:a16="http://schemas.microsoft.com/office/drawing/2014/main" xmlns="" id="{5C08B643-49F7-4440-BA16-49D724CEBC3C}"/>
              </a:ext>
            </a:extLst>
          </p:cNvPr>
          <p:cNvSpPr txBox="1"/>
          <p:nvPr/>
        </p:nvSpPr>
        <p:spPr>
          <a:xfrm>
            <a:off x="212210" y="301382"/>
            <a:ext cx="2298761"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Análisis Financiero</a:t>
            </a:r>
          </a:p>
        </p:txBody>
      </p:sp>
      <p:sp>
        <p:nvSpPr>
          <p:cNvPr id="4" name="Rectángulo 3">
            <a:extLst>
              <a:ext uri="{FF2B5EF4-FFF2-40B4-BE49-F238E27FC236}">
                <a16:creationId xmlns:a16="http://schemas.microsoft.com/office/drawing/2014/main" xmlns="" id="{47C326AA-67D0-403E-8C6F-E0F74E95E91E}"/>
              </a:ext>
            </a:extLst>
          </p:cNvPr>
          <p:cNvSpPr/>
          <p:nvPr/>
        </p:nvSpPr>
        <p:spPr>
          <a:xfrm>
            <a:off x="1814285" y="2825147"/>
            <a:ext cx="8446961" cy="4764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xmlns="" id="{B7320215-4964-48F3-978B-E7540E6AA4A1}"/>
              </a:ext>
            </a:extLst>
          </p:cNvPr>
          <p:cNvSpPr txBox="1"/>
          <p:nvPr/>
        </p:nvSpPr>
        <p:spPr>
          <a:xfrm>
            <a:off x="10664782" y="2921705"/>
            <a:ext cx="1315008" cy="1754326"/>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Aditivos </a:t>
            </a:r>
          </a:p>
          <a:p>
            <a:pPr algn="ctr"/>
            <a:endParaRPr lang="es-MX" dirty="0">
              <a:latin typeface="Times New Roman" panose="02020603050405020304" pitchFamily="18"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2.4 % CV</a:t>
            </a:r>
          </a:p>
          <a:p>
            <a:pPr algn="ctr"/>
            <a:endParaRPr lang="es-MX" dirty="0">
              <a:latin typeface="Times New Roman" panose="02020603050405020304" pitchFamily="18"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4 USD/Kg</a:t>
            </a:r>
          </a:p>
          <a:p>
            <a:pPr algn="ctr"/>
            <a:r>
              <a:rPr lang="es-MX" dirty="0">
                <a:latin typeface="Times New Roman" panose="02020603050405020304" pitchFamily="18" charset="0"/>
                <a:cs typeface="Times New Roman" panose="02020603050405020304" pitchFamily="18" charset="0"/>
              </a:rPr>
              <a:t>Nucleótidos</a:t>
            </a:r>
          </a:p>
        </p:txBody>
      </p:sp>
      <p:sp>
        <p:nvSpPr>
          <p:cNvPr id="13" name="Título 1">
            <a:extLst>
              <a:ext uri="{FF2B5EF4-FFF2-40B4-BE49-F238E27FC236}">
                <a16:creationId xmlns:a16="http://schemas.microsoft.com/office/drawing/2014/main" xmlns="" id="{4F00B776-40EC-49C1-BD87-10E51CF8C856}"/>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pic>
        <p:nvPicPr>
          <p:cNvPr id="14" name="Picture 4">
            <a:extLst>
              <a:ext uri="{FF2B5EF4-FFF2-40B4-BE49-F238E27FC236}">
                <a16:creationId xmlns:a16="http://schemas.microsoft.com/office/drawing/2014/main" xmlns="" id="{5E64A29F-83AF-448B-BC22-E609A72E9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16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INTRODUCCIÓN </a:t>
            </a:r>
          </a:p>
        </p:txBody>
      </p:sp>
      <p:graphicFrame>
        <p:nvGraphicFramePr>
          <p:cNvPr id="2" name="Tabla 1">
            <a:extLst>
              <a:ext uri="{FF2B5EF4-FFF2-40B4-BE49-F238E27FC236}">
                <a16:creationId xmlns:a16="http://schemas.microsoft.com/office/drawing/2014/main" xmlns="" id="{9D2631EB-2920-4F9F-A31A-A3CA4123AB9C}"/>
              </a:ext>
            </a:extLst>
          </p:cNvPr>
          <p:cNvGraphicFramePr>
            <a:graphicFrameLocks noGrp="1"/>
          </p:cNvGraphicFramePr>
          <p:nvPr>
            <p:extLst>
              <p:ext uri="{D42A27DB-BD31-4B8C-83A1-F6EECF244321}">
                <p14:modId xmlns:p14="http://schemas.microsoft.com/office/powerpoint/2010/main" val="4225774263"/>
              </p:ext>
            </p:extLst>
          </p:nvPr>
        </p:nvGraphicFramePr>
        <p:xfrm>
          <a:off x="3753104" y="3031984"/>
          <a:ext cx="4685791" cy="2926080"/>
        </p:xfrm>
        <a:graphic>
          <a:graphicData uri="http://schemas.openxmlformats.org/drawingml/2006/table">
            <a:tbl>
              <a:tblPr firstRow="1" firstCol="1" bandRow="1">
                <a:tableStyleId>{C083E6E3-FA7D-4D7B-A595-EF9225AFEA82}</a:tableStyleId>
              </a:tblPr>
              <a:tblGrid>
                <a:gridCol w="1465943">
                  <a:extLst>
                    <a:ext uri="{9D8B030D-6E8A-4147-A177-3AD203B41FA5}">
                      <a16:colId xmlns:a16="http://schemas.microsoft.com/office/drawing/2014/main" xmlns="" val="4119839395"/>
                    </a:ext>
                  </a:extLst>
                </a:gridCol>
                <a:gridCol w="1059543">
                  <a:extLst>
                    <a:ext uri="{9D8B030D-6E8A-4147-A177-3AD203B41FA5}">
                      <a16:colId xmlns:a16="http://schemas.microsoft.com/office/drawing/2014/main" xmlns="" val="3719167766"/>
                    </a:ext>
                  </a:extLst>
                </a:gridCol>
                <a:gridCol w="2160305">
                  <a:extLst>
                    <a:ext uri="{9D8B030D-6E8A-4147-A177-3AD203B41FA5}">
                      <a16:colId xmlns:a16="http://schemas.microsoft.com/office/drawing/2014/main" xmlns="" val="2496555364"/>
                    </a:ext>
                  </a:extLst>
                </a:gridCol>
              </a:tblGrid>
              <a:tr h="318770">
                <a:tc>
                  <a:txBody>
                    <a:bodyPr/>
                    <a:lstStyle/>
                    <a:p>
                      <a:pPr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Nutriente</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Estadio</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Cantidad (%)</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1262686212"/>
                  </a:ext>
                </a:extLst>
              </a:tr>
              <a:tr h="330200">
                <a:tc rowSpan="2">
                  <a:txBody>
                    <a:bodyPr/>
                    <a:lstStyle/>
                    <a:p>
                      <a:pPr>
                        <a:lnSpc>
                          <a:spcPct val="200000"/>
                        </a:lnSpc>
                        <a:spcAft>
                          <a:spcPts val="0"/>
                        </a:spcAft>
                      </a:pPr>
                      <a:r>
                        <a:rPr lang="es-ES" sz="1600" dirty="0">
                          <a:effectLst/>
                          <a:latin typeface="Times New Roman" panose="02020603050405020304" pitchFamily="18" charset="0"/>
                          <a:cs typeface="Times New Roman" panose="02020603050405020304" pitchFamily="18" charset="0"/>
                        </a:rPr>
                        <a:t>Proteína</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rowSpan="2">
                  <a:txBody>
                    <a:bodyPr/>
                    <a:lstStyle/>
                    <a:p>
                      <a:pPr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Alevines</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200000"/>
                        </a:lnSpc>
                        <a:spcAft>
                          <a:spcPts val="0"/>
                        </a:spcAft>
                      </a:pPr>
                      <a:r>
                        <a:rPr lang="es-ES" sz="1600">
                          <a:effectLst/>
                          <a:latin typeface="Times New Roman" panose="02020603050405020304" pitchFamily="18" charset="0"/>
                          <a:cs typeface="Times New Roman" panose="02020603050405020304" pitchFamily="18" charset="0"/>
                        </a:rPr>
                        <a:t>45 – 50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2443944524"/>
                  </a:ext>
                </a:extLst>
              </a:tr>
              <a:tr h="353695">
                <a:tc vMerge="1">
                  <a:txBody>
                    <a:bodyPr/>
                    <a:lstStyle/>
                    <a:p>
                      <a:endParaRPr lang="es-MX"/>
                    </a:p>
                  </a:txBody>
                  <a:tcPr/>
                </a:tc>
                <a:tc vMerge="1">
                  <a:txBody>
                    <a:bodyPr/>
                    <a:lstStyle/>
                    <a:p>
                      <a:endParaRPr lang="es-MX"/>
                    </a:p>
                  </a:txBody>
                  <a:tcPr/>
                </a:tc>
                <a:tc>
                  <a:txBody>
                    <a:bodyPr/>
                    <a:lstStyle/>
                    <a:p>
                      <a:pPr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40 – 45</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3897482987"/>
                  </a:ext>
                </a:extLst>
              </a:tr>
              <a:tr h="297180">
                <a:tc>
                  <a:txBody>
                    <a:bodyPr/>
                    <a:lstStyle/>
                    <a:p>
                      <a:pPr>
                        <a:lnSpc>
                          <a:spcPct val="200000"/>
                        </a:lnSpc>
                        <a:spcAft>
                          <a:spcPts val="0"/>
                        </a:spcAft>
                      </a:pPr>
                      <a:r>
                        <a:rPr lang="es-ES" sz="1600" dirty="0">
                          <a:effectLst/>
                          <a:latin typeface="Times New Roman" panose="02020603050405020304" pitchFamily="18" charset="0"/>
                          <a:cs typeface="Times New Roman" panose="02020603050405020304" pitchFamily="18" charset="0"/>
                        </a:rPr>
                        <a:t>Carbohidratos</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rowSpan="3">
                  <a:txBody>
                    <a:bodyPr/>
                    <a:lstStyle/>
                    <a:p>
                      <a:pPr algn="ctr">
                        <a:lnSpc>
                          <a:spcPct val="200000"/>
                        </a:lnSpc>
                        <a:spcAft>
                          <a:spcPts val="0"/>
                        </a:spcAft>
                      </a:pPr>
                      <a:r>
                        <a:rPr lang="es-ES" sz="1600">
                          <a:effectLst/>
                          <a:latin typeface="Times New Roman" panose="02020603050405020304" pitchFamily="18" charset="0"/>
                          <a:cs typeface="Times New Roman" panose="02020603050405020304" pitchFamily="18" charset="0"/>
                        </a:rPr>
                        <a:t>Juveniles </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a:txBody>
                    <a:bodyPr/>
                    <a:lstStyle/>
                    <a:p>
                      <a:pPr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9 – 12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3413469580"/>
                  </a:ext>
                </a:extLst>
              </a:tr>
              <a:tr h="273685">
                <a:tc>
                  <a:txBody>
                    <a:bodyPr/>
                    <a:lstStyle/>
                    <a:p>
                      <a:pPr>
                        <a:lnSpc>
                          <a:spcPct val="200000"/>
                        </a:lnSpc>
                        <a:spcAft>
                          <a:spcPts val="0"/>
                        </a:spcAft>
                      </a:pPr>
                      <a:r>
                        <a:rPr lang="es-ES" sz="1600">
                          <a:effectLst/>
                          <a:latin typeface="Times New Roman" panose="02020603050405020304" pitchFamily="18" charset="0"/>
                          <a:cs typeface="Times New Roman" panose="02020603050405020304" pitchFamily="18" charset="0"/>
                        </a:rPr>
                        <a:t>Grasas</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vMerge="1">
                  <a:txBody>
                    <a:bodyPr/>
                    <a:lstStyle/>
                    <a:p>
                      <a:endParaRPr lang="es-MX"/>
                    </a:p>
                  </a:txBody>
                  <a:tcPr/>
                </a:tc>
                <a:tc>
                  <a:txBody>
                    <a:bodyPr/>
                    <a:lstStyle/>
                    <a:p>
                      <a:pPr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5 – 8</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1480678166"/>
                  </a:ext>
                </a:extLst>
              </a:tr>
              <a:tr h="268605">
                <a:tc>
                  <a:txBody>
                    <a:bodyPr/>
                    <a:lstStyle/>
                    <a:p>
                      <a:pPr>
                        <a:lnSpc>
                          <a:spcPct val="200000"/>
                        </a:lnSpc>
                        <a:spcAft>
                          <a:spcPts val="0"/>
                        </a:spcAft>
                      </a:pPr>
                      <a:r>
                        <a:rPr lang="es-ES" sz="1600" dirty="0">
                          <a:effectLst/>
                          <a:latin typeface="Times New Roman" panose="02020603050405020304" pitchFamily="18" charset="0"/>
                          <a:cs typeface="Times New Roman" panose="02020603050405020304" pitchFamily="18" charset="0"/>
                        </a:rPr>
                        <a:t>Fibra</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tc vMerge="1">
                  <a:txBody>
                    <a:bodyPr/>
                    <a:lstStyle/>
                    <a:p>
                      <a:endParaRPr lang="es-MX"/>
                    </a:p>
                  </a:txBody>
                  <a:tcPr/>
                </a:tc>
                <a:tc>
                  <a:txBody>
                    <a:bodyPr/>
                    <a:lstStyle/>
                    <a:p>
                      <a:pPr algn="ctr">
                        <a:lnSpc>
                          <a:spcPct val="200000"/>
                        </a:lnSpc>
                        <a:spcAft>
                          <a:spcPts val="0"/>
                        </a:spcAft>
                      </a:pPr>
                      <a:r>
                        <a:rPr lang="es-ES" sz="1600" dirty="0">
                          <a:effectLst/>
                          <a:latin typeface="Times New Roman" panose="02020603050405020304" pitchFamily="18" charset="0"/>
                          <a:cs typeface="Times New Roman" panose="02020603050405020304" pitchFamily="18" charset="0"/>
                        </a:rPr>
                        <a:t>Menos de 8</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1965662960"/>
                  </a:ext>
                </a:extLst>
              </a:tr>
            </a:tbl>
          </a:graphicData>
        </a:graphic>
      </p:graphicFrame>
      <p:sp>
        <p:nvSpPr>
          <p:cNvPr id="3" name="CuadroTexto 2">
            <a:extLst>
              <a:ext uri="{FF2B5EF4-FFF2-40B4-BE49-F238E27FC236}">
                <a16:creationId xmlns:a16="http://schemas.microsoft.com/office/drawing/2014/main" xmlns="" id="{70FA4640-D452-4936-BAAA-2E1FE63C6C2C}"/>
              </a:ext>
            </a:extLst>
          </p:cNvPr>
          <p:cNvSpPr txBox="1"/>
          <p:nvPr/>
        </p:nvSpPr>
        <p:spPr>
          <a:xfrm>
            <a:off x="6672460" y="5949280"/>
            <a:ext cx="1818188" cy="307777"/>
          </a:xfrm>
          <a:prstGeom prst="rect">
            <a:avLst/>
          </a:prstGeom>
          <a:noFill/>
        </p:spPr>
        <p:txBody>
          <a:bodyPr wrap="square" rtlCol="0">
            <a:spAutoFit/>
          </a:bodyPr>
          <a:lstStyle/>
          <a:p>
            <a:r>
              <a:rPr lang="es-ES_tradnl" sz="1400" b="1" dirty="0">
                <a:latin typeface="Times New Roman" panose="02020603050405020304" pitchFamily="18" charset="0"/>
                <a:cs typeface="Times New Roman" panose="02020603050405020304" pitchFamily="18" charset="0"/>
              </a:rPr>
              <a:t>Fuente: </a:t>
            </a:r>
            <a:r>
              <a:rPr lang="es-ES_tradnl" sz="1400" dirty="0">
                <a:latin typeface="Times New Roman" panose="02020603050405020304" pitchFamily="18" charset="0"/>
                <a:cs typeface="Times New Roman" panose="02020603050405020304" pitchFamily="18" charset="0"/>
              </a:rPr>
              <a:t>(FAO, 2017)</a:t>
            </a:r>
            <a:endParaRPr lang="es-MX" sz="1400" dirty="0">
              <a:latin typeface="Times New Roman" panose="02020603050405020304" pitchFamily="18"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xmlns="" id="{0A179A40-50A4-40BA-80EE-7A1FBE942063}"/>
              </a:ext>
            </a:extLst>
          </p:cNvPr>
          <p:cNvGraphicFramePr>
            <a:graphicFrameLocks noGrp="1"/>
          </p:cNvGraphicFramePr>
          <p:nvPr>
            <p:extLst>
              <p:ext uri="{D42A27DB-BD31-4B8C-83A1-F6EECF244321}">
                <p14:modId xmlns:p14="http://schemas.microsoft.com/office/powerpoint/2010/main" val="3803815092"/>
              </p:ext>
            </p:extLst>
          </p:nvPr>
        </p:nvGraphicFramePr>
        <p:xfrm>
          <a:off x="416866" y="3031984"/>
          <a:ext cx="2876550" cy="1950720"/>
        </p:xfrm>
        <a:graphic>
          <a:graphicData uri="http://schemas.openxmlformats.org/drawingml/2006/table">
            <a:tbl>
              <a:tblPr firstRow="1" firstCol="1" bandRow="1">
                <a:tableStyleId>{C083E6E3-FA7D-4D7B-A595-EF9225AFEA82}</a:tableStyleId>
              </a:tblPr>
              <a:tblGrid>
                <a:gridCol w="1574619">
                  <a:extLst>
                    <a:ext uri="{9D8B030D-6E8A-4147-A177-3AD203B41FA5}">
                      <a16:colId xmlns:a16="http://schemas.microsoft.com/office/drawing/2014/main" xmlns="" val="1640249902"/>
                    </a:ext>
                  </a:extLst>
                </a:gridCol>
                <a:gridCol w="1301931">
                  <a:extLst>
                    <a:ext uri="{9D8B030D-6E8A-4147-A177-3AD203B41FA5}">
                      <a16:colId xmlns:a16="http://schemas.microsoft.com/office/drawing/2014/main" xmlns="" val="4164959411"/>
                    </a:ext>
                  </a:extLst>
                </a:gridCol>
              </a:tblGrid>
              <a:tr h="77470">
                <a:tc>
                  <a:txBody>
                    <a:bodyPr/>
                    <a:lstStyle/>
                    <a:p>
                      <a:pPr algn="ctr">
                        <a:lnSpc>
                          <a:spcPct val="200000"/>
                        </a:lnSpc>
                        <a:spcAft>
                          <a:spcPts val="0"/>
                        </a:spcAft>
                      </a:pPr>
                      <a:r>
                        <a:rPr lang="en-US" sz="1600" dirty="0">
                          <a:effectLst/>
                          <a:latin typeface="Times New Roman" panose="02020603050405020304" pitchFamily="18" charset="0"/>
                          <a:cs typeface="Times New Roman" panose="02020603050405020304" pitchFamily="18" charset="0"/>
                        </a:rPr>
                        <a:t>Parámetro</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200000"/>
                        </a:lnSpc>
                        <a:spcAft>
                          <a:spcPts val="0"/>
                        </a:spcAft>
                      </a:pPr>
                      <a:r>
                        <a:rPr lang="en-US" sz="1600" dirty="0">
                          <a:effectLst/>
                          <a:latin typeface="Times New Roman" panose="02020603050405020304" pitchFamily="18" charset="0"/>
                          <a:cs typeface="Times New Roman" panose="02020603050405020304" pitchFamily="18" charset="0"/>
                        </a:rPr>
                        <a:t>Nivel óptimo</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430548387"/>
                  </a:ext>
                </a:extLst>
              </a:tr>
              <a:tr h="80645">
                <a:tc>
                  <a:txBody>
                    <a:bodyPr/>
                    <a:lstStyle/>
                    <a:p>
                      <a:pPr algn="just">
                        <a:lnSpc>
                          <a:spcPct val="200000"/>
                        </a:lnSpc>
                        <a:spcAft>
                          <a:spcPts val="0"/>
                        </a:spcAft>
                      </a:pPr>
                      <a:r>
                        <a:rPr lang="en-US" sz="1600" dirty="0">
                          <a:effectLst/>
                          <a:latin typeface="Times New Roman" panose="02020603050405020304" pitchFamily="18" charset="0"/>
                          <a:cs typeface="Times New Roman" panose="02020603050405020304" pitchFamily="18" charset="0"/>
                        </a:rPr>
                        <a:t>O</a:t>
                      </a:r>
                      <a:r>
                        <a:rPr lang="en-US" sz="1600" baseline="-25000" dirty="0">
                          <a:effectLst/>
                          <a:latin typeface="Times New Roman" panose="02020603050405020304" pitchFamily="18" charset="0"/>
                          <a:cs typeface="Times New Roman" panose="02020603050405020304" pitchFamily="18" charset="0"/>
                        </a:rPr>
                        <a:t>2 </a:t>
                      </a:r>
                      <a:r>
                        <a:rPr lang="es-EC" sz="1600" noProof="0" dirty="0">
                          <a:effectLst/>
                          <a:latin typeface="Times New Roman" panose="02020603050405020304" pitchFamily="18" charset="0"/>
                          <a:cs typeface="Times New Roman" panose="02020603050405020304" pitchFamily="18" charset="0"/>
                        </a:rPr>
                        <a:t>disuelto</a:t>
                      </a:r>
                      <a:endParaRPr lang="es-EC"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lnSpc>
                          <a:spcPct val="200000"/>
                        </a:lnSpc>
                        <a:spcAft>
                          <a:spcPts val="0"/>
                        </a:spcAft>
                      </a:pPr>
                      <a:r>
                        <a:rPr lang="en-US" sz="1600" dirty="0">
                          <a:effectLst/>
                          <a:latin typeface="Times New Roman" panose="02020603050405020304" pitchFamily="18" charset="0"/>
                          <a:cs typeface="Times New Roman" panose="02020603050405020304" pitchFamily="18" charset="0"/>
                        </a:rPr>
                        <a:t>&gt; 5  ppm</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96065521"/>
                  </a:ext>
                </a:extLst>
              </a:tr>
              <a:tr h="43815">
                <a:tc>
                  <a:txBody>
                    <a:bodyPr/>
                    <a:lstStyle/>
                    <a:p>
                      <a:pPr algn="just">
                        <a:lnSpc>
                          <a:spcPct val="200000"/>
                        </a:lnSpc>
                        <a:spcAft>
                          <a:spcPts val="0"/>
                        </a:spcAft>
                      </a:pPr>
                      <a:r>
                        <a:rPr lang="es-EC" sz="1600" noProof="0" dirty="0">
                          <a:effectLst/>
                          <a:latin typeface="Times New Roman" panose="02020603050405020304" pitchFamily="18" charset="0"/>
                          <a:cs typeface="Times New Roman" panose="02020603050405020304" pitchFamily="18" charset="0"/>
                        </a:rPr>
                        <a:t>Temperatura</a:t>
                      </a:r>
                      <a:endParaRPr lang="es-EC" sz="1600" noProof="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lnSpc>
                          <a:spcPct val="200000"/>
                        </a:lnSpc>
                        <a:spcAft>
                          <a:spcPts val="0"/>
                        </a:spcAft>
                      </a:pPr>
                      <a:r>
                        <a:rPr lang="en-US" sz="1600" dirty="0">
                          <a:effectLst/>
                          <a:latin typeface="Times New Roman" panose="02020603050405020304" pitchFamily="18" charset="0"/>
                          <a:cs typeface="Times New Roman" panose="02020603050405020304" pitchFamily="18" charset="0"/>
                        </a:rPr>
                        <a:t>12 – 21 °C</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3679878495"/>
                  </a:ext>
                </a:extLst>
              </a:tr>
              <a:tr h="240030">
                <a:tc>
                  <a:txBody>
                    <a:bodyPr/>
                    <a:lstStyle/>
                    <a:p>
                      <a:pPr algn="just">
                        <a:lnSpc>
                          <a:spcPct val="200000"/>
                        </a:lnSpc>
                        <a:spcAft>
                          <a:spcPts val="0"/>
                        </a:spcAft>
                      </a:pPr>
                      <a:r>
                        <a:rPr lang="en-US" sz="1600" dirty="0">
                          <a:effectLst/>
                          <a:latin typeface="Times New Roman" panose="02020603050405020304" pitchFamily="18" charset="0"/>
                          <a:cs typeface="Times New Roman" panose="02020603050405020304" pitchFamily="18" charset="0"/>
                        </a:rPr>
                        <a:t>pH</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just">
                        <a:lnSpc>
                          <a:spcPct val="200000"/>
                        </a:lnSpc>
                        <a:spcAft>
                          <a:spcPts val="0"/>
                        </a:spcAft>
                      </a:pPr>
                      <a:r>
                        <a:rPr lang="en-US" sz="1600" dirty="0">
                          <a:effectLst/>
                          <a:latin typeface="Times New Roman" panose="02020603050405020304" pitchFamily="18" charset="0"/>
                          <a:cs typeface="Times New Roman" panose="02020603050405020304" pitchFamily="18" charset="0"/>
                        </a:rPr>
                        <a:t>6,5 – 8,5</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50392743"/>
                  </a:ext>
                </a:extLst>
              </a:tr>
            </a:tbl>
          </a:graphicData>
        </a:graphic>
      </p:graphicFrame>
      <p:sp>
        <p:nvSpPr>
          <p:cNvPr id="9" name="Rectángulo 8">
            <a:extLst>
              <a:ext uri="{FF2B5EF4-FFF2-40B4-BE49-F238E27FC236}">
                <a16:creationId xmlns:a16="http://schemas.microsoft.com/office/drawing/2014/main" xmlns="" id="{2057964F-EEFE-49D9-AEB3-D14C0F6B9624}"/>
              </a:ext>
            </a:extLst>
          </p:cNvPr>
          <p:cNvSpPr/>
          <p:nvPr/>
        </p:nvSpPr>
        <p:spPr>
          <a:xfrm>
            <a:off x="1563968" y="5028364"/>
            <a:ext cx="1729448" cy="307777"/>
          </a:xfrm>
          <a:prstGeom prst="rect">
            <a:avLst/>
          </a:prstGeom>
        </p:spPr>
        <p:txBody>
          <a:bodyPr wrap="none">
            <a:spAutoFit/>
          </a:bodyPr>
          <a:lstStyle/>
          <a:p>
            <a:r>
              <a:rPr lang="es-ES_tradnl" sz="1400" b="1" dirty="0">
                <a:latin typeface="Times New Roman" panose="02020603050405020304" pitchFamily="18" charset="0"/>
                <a:ea typeface="Calibri" panose="020F0502020204030204" pitchFamily="34" charset="0"/>
                <a:cs typeface="Times New Roman" panose="02020603050405020304" pitchFamily="18" charset="0"/>
              </a:rPr>
              <a:t>Fuente: </a:t>
            </a:r>
            <a:r>
              <a:rPr lang="es-ES_tradnl" sz="1400" dirty="0">
                <a:latin typeface="Times New Roman" panose="02020603050405020304" pitchFamily="18" charset="0"/>
                <a:ea typeface="Calibri" panose="020F0502020204030204" pitchFamily="34" charset="0"/>
                <a:cs typeface="Times New Roman" panose="02020603050405020304" pitchFamily="18" charset="0"/>
              </a:rPr>
              <a:t>(FAO, 2005)</a:t>
            </a:r>
            <a:endParaRPr lang="es-MX" sz="1400" dirty="0">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8706B7E4-1600-408B-98C8-BA02E46C0626}"/>
              </a:ext>
            </a:extLst>
          </p:cNvPr>
          <p:cNvSpPr txBox="1"/>
          <p:nvPr/>
        </p:nvSpPr>
        <p:spPr>
          <a:xfrm>
            <a:off x="416866" y="2562424"/>
            <a:ext cx="3111794"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Parámetros físico - químicos</a:t>
            </a:r>
          </a:p>
        </p:txBody>
      </p:sp>
      <p:sp>
        <p:nvSpPr>
          <p:cNvPr id="11" name="Rectángulo 10">
            <a:extLst>
              <a:ext uri="{FF2B5EF4-FFF2-40B4-BE49-F238E27FC236}">
                <a16:creationId xmlns:a16="http://schemas.microsoft.com/office/drawing/2014/main" xmlns="" id="{6A11B385-1342-47D0-B3A4-CCFC5683A2DF}"/>
              </a:ext>
            </a:extLst>
          </p:cNvPr>
          <p:cNvSpPr/>
          <p:nvPr/>
        </p:nvSpPr>
        <p:spPr>
          <a:xfrm>
            <a:off x="9415898" y="2304327"/>
            <a:ext cx="2168013" cy="51619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b="1" dirty="0">
                <a:solidFill>
                  <a:schemeClr val="tx1"/>
                </a:solidFill>
                <a:latin typeface="Times New Roman" panose="02020603050405020304" pitchFamily="18" charset="0"/>
                <a:cs typeface="Times New Roman" panose="02020603050405020304" pitchFamily="18" charset="0"/>
              </a:rPr>
              <a:t>Tipo de cultivo</a:t>
            </a:r>
          </a:p>
        </p:txBody>
      </p:sp>
      <p:sp>
        <p:nvSpPr>
          <p:cNvPr id="12" name="CuadroTexto 11">
            <a:extLst>
              <a:ext uri="{FF2B5EF4-FFF2-40B4-BE49-F238E27FC236}">
                <a16:creationId xmlns:a16="http://schemas.microsoft.com/office/drawing/2014/main" xmlns="" id="{0EE4E737-17DF-47AB-A751-97E6E593102B}"/>
              </a:ext>
            </a:extLst>
          </p:cNvPr>
          <p:cNvSpPr txBox="1"/>
          <p:nvPr/>
        </p:nvSpPr>
        <p:spPr>
          <a:xfrm>
            <a:off x="4658227" y="2593202"/>
            <a:ext cx="3628103" cy="338554"/>
          </a:xfrm>
          <a:prstGeom prst="rect">
            <a:avLst/>
          </a:prstGeom>
          <a:noFill/>
        </p:spPr>
        <p:txBody>
          <a:bodyPr wrap="square" rtlCol="0">
            <a:spAutoFit/>
          </a:bodyPr>
          <a:lstStyle/>
          <a:p>
            <a:r>
              <a:rPr lang="es-MX" sz="1600" b="1" dirty="0">
                <a:latin typeface="Times New Roman" panose="02020603050405020304" pitchFamily="18" charset="0"/>
                <a:cs typeface="Times New Roman" panose="02020603050405020304" pitchFamily="18" charset="0"/>
              </a:rPr>
              <a:t>Requerimientos Nutricionales</a:t>
            </a:r>
          </a:p>
        </p:txBody>
      </p:sp>
      <p:sp>
        <p:nvSpPr>
          <p:cNvPr id="13" name="Rectángulo 12">
            <a:extLst>
              <a:ext uri="{FF2B5EF4-FFF2-40B4-BE49-F238E27FC236}">
                <a16:creationId xmlns:a16="http://schemas.microsoft.com/office/drawing/2014/main" xmlns="" id="{9F9D11F0-25EB-4FD0-B402-E339959F961A}"/>
              </a:ext>
            </a:extLst>
          </p:cNvPr>
          <p:cNvSpPr/>
          <p:nvPr/>
        </p:nvSpPr>
        <p:spPr>
          <a:xfrm>
            <a:off x="10686104" y="3065966"/>
            <a:ext cx="1356851" cy="72606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Intensivo</a:t>
            </a:r>
          </a:p>
        </p:txBody>
      </p:sp>
      <p:sp>
        <p:nvSpPr>
          <p:cNvPr id="14" name="Rectángulo 13">
            <a:extLst>
              <a:ext uri="{FF2B5EF4-FFF2-40B4-BE49-F238E27FC236}">
                <a16:creationId xmlns:a16="http://schemas.microsoft.com/office/drawing/2014/main" xmlns="" id="{7E937DC7-1A49-4406-B0B8-9F4C5CDC5333}"/>
              </a:ext>
            </a:extLst>
          </p:cNvPr>
          <p:cNvSpPr/>
          <p:nvPr/>
        </p:nvSpPr>
        <p:spPr>
          <a:xfrm>
            <a:off x="8992618" y="3065966"/>
            <a:ext cx="1356851" cy="726068"/>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Tradicional</a:t>
            </a:r>
          </a:p>
        </p:txBody>
      </p:sp>
      <p:sp>
        <p:nvSpPr>
          <p:cNvPr id="15" name="CuadroTexto 14">
            <a:extLst>
              <a:ext uri="{FF2B5EF4-FFF2-40B4-BE49-F238E27FC236}">
                <a16:creationId xmlns:a16="http://schemas.microsoft.com/office/drawing/2014/main" xmlns="" id="{3E26D2F0-CC1A-4085-A429-87C4AE82B5CD}"/>
              </a:ext>
            </a:extLst>
          </p:cNvPr>
          <p:cNvSpPr txBox="1"/>
          <p:nvPr/>
        </p:nvSpPr>
        <p:spPr>
          <a:xfrm>
            <a:off x="9100175" y="4368557"/>
            <a:ext cx="1141735" cy="369332"/>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5 Kg/</a:t>
            </a:r>
            <a:r>
              <a:rPr lang="es-EC" dirty="0">
                <a:latin typeface="Times New Roman" panose="02020603050405020304" pitchFamily="18" charset="0"/>
                <a:cs typeface="Times New Roman" panose="02020603050405020304" pitchFamily="18" charset="0"/>
              </a:rPr>
              <a:t>m</a:t>
            </a:r>
            <a:r>
              <a:rPr lang="es-EC" baseline="30000" dirty="0">
                <a:latin typeface="Times New Roman" panose="02020603050405020304" pitchFamily="18" charset="0"/>
                <a:cs typeface="Times New Roman" panose="02020603050405020304" pitchFamily="18" charset="0"/>
              </a:rPr>
              <a:t>3 </a:t>
            </a:r>
            <a:endParaRPr lang="es-MX" dirty="0">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xmlns="" id="{FB971E3D-53E4-4B92-A1DD-4781C2FAAB2E}"/>
              </a:ext>
            </a:extLst>
          </p:cNvPr>
          <p:cNvSpPr txBox="1"/>
          <p:nvPr/>
        </p:nvSpPr>
        <p:spPr>
          <a:xfrm>
            <a:off x="10686105" y="4368557"/>
            <a:ext cx="1222940" cy="369332"/>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&gt; 5 Kg/</a:t>
            </a:r>
            <a:r>
              <a:rPr lang="es-EC" dirty="0">
                <a:latin typeface="Times New Roman" panose="02020603050405020304" pitchFamily="18" charset="0"/>
                <a:cs typeface="Times New Roman" panose="02020603050405020304" pitchFamily="18" charset="0"/>
              </a:rPr>
              <a:t>m</a:t>
            </a:r>
            <a:r>
              <a:rPr lang="es-EC" baseline="30000" dirty="0">
                <a:latin typeface="Times New Roman" panose="02020603050405020304" pitchFamily="18" charset="0"/>
                <a:cs typeface="Times New Roman" panose="02020603050405020304" pitchFamily="18" charset="0"/>
              </a:rPr>
              <a:t>3 </a:t>
            </a:r>
            <a:endParaRPr lang="es-MX" dirty="0">
              <a:latin typeface="Times New Roman" panose="02020603050405020304" pitchFamily="18" charset="0"/>
              <a:cs typeface="Times New Roman" panose="02020603050405020304" pitchFamily="18" charset="0"/>
            </a:endParaRPr>
          </a:p>
        </p:txBody>
      </p:sp>
      <p:sp>
        <p:nvSpPr>
          <p:cNvPr id="17" name="Flecha: hacia abajo 16">
            <a:extLst>
              <a:ext uri="{FF2B5EF4-FFF2-40B4-BE49-F238E27FC236}">
                <a16:creationId xmlns:a16="http://schemas.microsoft.com/office/drawing/2014/main" xmlns="" id="{18CC6426-F572-4E71-8AA5-3A92D34E5FF0}"/>
              </a:ext>
            </a:extLst>
          </p:cNvPr>
          <p:cNvSpPr/>
          <p:nvPr/>
        </p:nvSpPr>
        <p:spPr>
          <a:xfrm>
            <a:off x="11183984" y="3931877"/>
            <a:ext cx="371881" cy="441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hacia abajo 17">
            <a:extLst>
              <a:ext uri="{FF2B5EF4-FFF2-40B4-BE49-F238E27FC236}">
                <a16:creationId xmlns:a16="http://schemas.microsoft.com/office/drawing/2014/main" xmlns="" id="{82351F1B-B2CD-4F03-B2F7-14738C32503F}"/>
              </a:ext>
            </a:extLst>
          </p:cNvPr>
          <p:cNvSpPr/>
          <p:nvPr/>
        </p:nvSpPr>
        <p:spPr>
          <a:xfrm>
            <a:off x="9485102" y="3931877"/>
            <a:ext cx="371881" cy="4415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21">
            <a:extLst>
              <a:ext uri="{FF2B5EF4-FFF2-40B4-BE49-F238E27FC236}">
                <a16:creationId xmlns:a16="http://schemas.microsoft.com/office/drawing/2014/main" xmlns="" id="{9069E625-A23E-43E6-8DA7-A3FDA8A1BE3F}"/>
              </a:ext>
            </a:extLst>
          </p:cNvPr>
          <p:cNvSpPr/>
          <p:nvPr/>
        </p:nvSpPr>
        <p:spPr>
          <a:xfrm>
            <a:off x="1783079" y="1264171"/>
            <a:ext cx="1906117" cy="211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Rectángulo 22">
            <a:extLst>
              <a:ext uri="{FF2B5EF4-FFF2-40B4-BE49-F238E27FC236}">
                <a16:creationId xmlns:a16="http://schemas.microsoft.com/office/drawing/2014/main" xmlns="" id="{34C22F65-F761-42A0-B1BA-409BCD3F42A4}"/>
              </a:ext>
            </a:extLst>
          </p:cNvPr>
          <p:cNvSpPr/>
          <p:nvPr/>
        </p:nvSpPr>
        <p:spPr>
          <a:xfrm>
            <a:off x="8502800" y="1274943"/>
            <a:ext cx="1964604" cy="201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Flecha: hacia abajo 23">
            <a:extLst>
              <a:ext uri="{FF2B5EF4-FFF2-40B4-BE49-F238E27FC236}">
                <a16:creationId xmlns:a16="http://schemas.microsoft.com/office/drawing/2014/main" xmlns="" id="{C55B6DCC-2173-4306-939D-5E47652187AA}"/>
              </a:ext>
            </a:extLst>
          </p:cNvPr>
          <p:cNvSpPr/>
          <p:nvPr/>
        </p:nvSpPr>
        <p:spPr>
          <a:xfrm>
            <a:off x="1665380" y="1264171"/>
            <a:ext cx="394372" cy="1029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hacia abajo 24">
            <a:extLst>
              <a:ext uri="{FF2B5EF4-FFF2-40B4-BE49-F238E27FC236}">
                <a16:creationId xmlns:a16="http://schemas.microsoft.com/office/drawing/2014/main" xmlns="" id="{96B8D693-6271-45E1-9D57-E37D18A417F8}"/>
              </a:ext>
            </a:extLst>
          </p:cNvPr>
          <p:cNvSpPr/>
          <p:nvPr/>
        </p:nvSpPr>
        <p:spPr>
          <a:xfrm>
            <a:off x="10213589" y="1274943"/>
            <a:ext cx="394372" cy="889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Flecha: hacia abajo 25">
            <a:extLst>
              <a:ext uri="{FF2B5EF4-FFF2-40B4-BE49-F238E27FC236}">
                <a16:creationId xmlns:a16="http://schemas.microsoft.com/office/drawing/2014/main" xmlns="" id="{B1C9091D-DDC4-48C3-B453-21F6017631B1}"/>
              </a:ext>
            </a:extLst>
          </p:cNvPr>
          <p:cNvSpPr/>
          <p:nvPr/>
        </p:nvSpPr>
        <p:spPr>
          <a:xfrm>
            <a:off x="5880721" y="1901010"/>
            <a:ext cx="394372" cy="611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9" name="Imagen 28">
            <a:extLst>
              <a:ext uri="{FF2B5EF4-FFF2-40B4-BE49-F238E27FC236}">
                <a16:creationId xmlns:a16="http://schemas.microsoft.com/office/drawing/2014/main" xmlns="" id="{EB95B0B0-8B57-4861-B814-AAD2D2A96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987" y="681683"/>
            <a:ext cx="4587840" cy="1164975"/>
          </a:xfrm>
          <a:prstGeom prst="rect">
            <a:avLst/>
          </a:prstGeom>
        </p:spPr>
      </p:pic>
    </p:spTree>
    <p:extLst>
      <p:ext uri="{BB962C8B-B14F-4D97-AF65-F5344CB8AC3E}">
        <p14:creationId xmlns:p14="http://schemas.microsoft.com/office/powerpoint/2010/main" val="1665465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84" b="6794"/>
          <a:stretch/>
        </p:blipFill>
        <p:spPr bwMode="auto">
          <a:xfrm>
            <a:off x="1949023" y="1000321"/>
            <a:ext cx="7811252" cy="322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31" r="10805" b="15833"/>
          <a:stretch/>
        </p:blipFill>
        <p:spPr bwMode="auto">
          <a:xfrm>
            <a:off x="2278969" y="4732870"/>
            <a:ext cx="6833595" cy="142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a:extLst>
              <a:ext uri="{FF2B5EF4-FFF2-40B4-BE49-F238E27FC236}">
                <a16:creationId xmlns:a16="http://schemas.microsoft.com/office/drawing/2014/main" xmlns="" id="{105B2A48-F80D-4CA8-9BE7-0C9D8B94DF35}"/>
              </a:ext>
            </a:extLst>
          </p:cNvPr>
          <p:cNvSpPr txBox="1"/>
          <p:nvPr/>
        </p:nvSpPr>
        <p:spPr>
          <a:xfrm>
            <a:off x="711291" y="700451"/>
            <a:ext cx="1712956"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Flujo de caja</a:t>
            </a:r>
          </a:p>
        </p:txBody>
      </p:sp>
      <p:sp>
        <p:nvSpPr>
          <p:cNvPr id="5" name="CuadroTexto 4">
            <a:extLst>
              <a:ext uri="{FF2B5EF4-FFF2-40B4-BE49-F238E27FC236}">
                <a16:creationId xmlns:a16="http://schemas.microsoft.com/office/drawing/2014/main" xmlns="" id="{B430DFC4-6BE3-41AA-BEC8-58ECE572EE41}"/>
              </a:ext>
            </a:extLst>
          </p:cNvPr>
          <p:cNvSpPr txBox="1"/>
          <p:nvPr/>
        </p:nvSpPr>
        <p:spPr>
          <a:xfrm>
            <a:off x="5026811" y="4243057"/>
            <a:ext cx="2022719" cy="384721"/>
          </a:xfrm>
          <a:prstGeom prst="rect">
            <a:avLst/>
          </a:prstGeom>
          <a:noFill/>
        </p:spPr>
        <p:txBody>
          <a:bodyPr wrap="square" rtlCol="0">
            <a:spAutoFit/>
          </a:bodyPr>
          <a:lstStyle/>
          <a:p>
            <a:r>
              <a:rPr lang="es-EC" sz="1900" b="1" i="1" dirty="0">
                <a:latin typeface="Times New Roman" panose="02020603050405020304" pitchFamily="18" charset="0"/>
                <a:cs typeface="Times New Roman" panose="02020603050405020304" pitchFamily="18" charset="0"/>
              </a:rPr>
              <a:t>Ingresos anuales</a:t>
            </a:r>
          </a:p>
        </p:txBody>
      </p:sp>
      <p:sp>
        <p:nvSpPr>
          <p:cNvPr id="8" name="CuadroTexto 7">
            <a:extLst>
              <a:ext uri="{FF2B5EF4-FFF2-40B4-BE49-F238E27FC236}">
                <a16:creationId xmlns:a16="http://schemas.microsoft.com/office/drawing/2014/main" xmlns="" id="{BE14BF2F-81DE-4333-9B12-1B0E1071ACEB}"/>
              </a:ext>
            </a:extLst>
          </p:cNvPr>
          <p:cNvSpPr txBox="1"/>
          <p:nvPr/>
        </p:nvSpPr>
        <p:spPr>
          <a:xfrm>
            <a:off x="3367088" y="602108"/>
            <a:ext cx="5384800" cy="384721"/>
          </a:xfrm>
          <a:prstGeom prst="rect">
            <a:avLst/>
          </a:prstGeom>
          <a:noFill/>
        </p:spPr>
        <p:txBody>
          <a:bodyPr wrap="square" rtlCol="0">
            <a:spAutoFit/>
          </a:bodyPr>
          <a:lstStyle/>
          <a:p>
            <a:r>
              <a:rPr lang="es-MX" sz="1900" b="1" i="1" dirty="0">
                <a:latin typeface="Times New Roman" panose="02020603050405020304" pitchFamily="18" charset="0"/>
                <a:cs typeface="Times New Roman" panose="02020603050405020304" pitchFamily="18" charset="0"/>
              </a:rPr>
              <a:t>Carga animal 15 kg/m3 – dieta con nucleótidos</a:t>
            </a:r>
          </a:p>
        </p:txBody>
      </p:sp>
      <p:sp>
        <p:nvSpPr>
          <p:cNvPr id="9" name="CuadroTexto 8">
            <a:extLst>
              <a:ext uri="{FF2B5EF4-FFF2-40B4-BE49-F238E27FC236}">
                <a16:creationId xmlns:a16="http://schemas.microsoft.com/office/drawing/2014/main" xmlns="" id="{E8782F14-6CF2-4CC6-B7BF-A8CECD569BFD}"/>
              </a:ext>
            </a:extLst>
          </p:cNvPr>
          <p:cNvSpPr txBox="1"/>
          <p:nvPr/>
        </p:nvSpPr>
        <p:spPr>
          <a:xfrm>
            <a:off x="212210" y="301382"/>
            <a:ext cx="2298761"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Análisis Financiero</a:t>
            </a:r>
          </a:p>
        </p:txBody>
      </p:sp>
      <p:sp>
        <p:nvSpPr>
          <p:cNvPr id="2" name="Rectángulo 1">
            <a:extLst>
              <a:ext uri="{FF2B5EF4-FFF2-40B4-BE49-F238E27FC236}">
                <a16:creationId xmlns:a16="http://schemas.microsoft.com/office/drawing/2014/main" xmlns="" id="{22B47A15-FCB4-49D9-91BF-94C58BB4FCFB}"/>
              </a:ext>
            </a:extLst>
          </p:cNvPr>
          <p:cNvSpPr/>
          <p:nvPr/>
        </p:nvSpPr>
        <p:spPr>
          <a:xfrm>
            <a:off x="9922037" y="1381228"/>
            <a:ext cx="2151936" cy="16146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i="1" dirty="0">
                <a:solidFill>
                  <a:schemeClr val="tx1"/>
                </a:solidFill>
                <a:latin typeface="Times New Roman" panose="02020603050405020304" pitchFamily="18" charset="0"/>
                <a:cs typeface="Times New Roman" panose="02020603050405020304" pitchFamily="18" charset="0"/>
              </a:rPr>
              <a:t>Ingresos gravales</a:t>
            </a:r>
          </a:p>
          <a:p>
            <a:pPr algn="ctr"/>
            <a:endParaRPr lang="es-MX" sz="2000" i="1" dirty="0">
              <a:solidFill>
                <a:schemeClr val="tx1"/>
              </a:solidFill>
              <a:latin typeface="Times New Roman" panose="02020603050405020304" pitchFamily="18" charset="0"/>
              <a:cs typeface="Times New Roman" panose="02020603050405020304" pitchFamily="18" charset="0"/>
            </a:endParaRPr>
          </a:p>
          <a:p>
            <a:pPr algn="ctr"/>
            <a:r>
              <a:rPr lang="es-MX" sz="2000" dirty="0">
                <a:solidFill>
                  <a:schemeClr val="tx1"/>
                </a:solidFill>
                <a:latin typeface="Times New Roman" panose="02020603050405020304" pitchFamily="18" charset="0"/>
                <a:cs typeface="Times New Roman" panose="02020603050405020304" pitchFamily="18" charset="0"/>
              </a:rPr>
              <a:t>Incremento anual del 3% en el costo de trucha arco iris</a:t>
            </a:r>
          </a:p>
        </p:txBody>
      </p:sp>
      <p:sp>
        <p:nvSpPr>
          <p:cNvPr id="10" name="Rectángulo 9">
            <a:extLst>
              <a:ext uri="{FF2B5EF4-FFF2-40B4-BE49-F238E27FC236}">
                <a16:creationId xmlns:a16="http://schemas.microsoft.com/office/drawing/2014/main" xmlns="" id="{E2EE360B-E7A2-4D61-85EA-7508976759BD}"/>
              </a:ext>
            </a:extLst>
          </p:cNvPr>
          <p:cNvSpPr/>
          <p:nvPr/>
        </p:nvSpPr>
        <p:spPr>
          <a:xfrm>
            <a:off x="9922037" y="3355747"/>
            <a:ext cx="2151936" cy="1631927"/>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i="1" dirty="0">
                <a:solidFill>
                  <a:schemeClr val="tx1"/>
                </a:solidFill>
                <a:latin typeface="Times New Roman" panose="02020603050405020304" pitchFamily="18" charset="0"/>
                <a:cs typeface="Times New Roman" panose="02020603050405020304" pitchFamily="18" charset="0"/>
              </a:rPr>
              <a:t>Costos deducibles</a:t>
            </a:r>
          </a:p>
          <a:p>
            <a:pPr algn="ctr"/>
            <a:endParaRPr lang="es-MX" sz="2000" i="1" dirty="0">
              <a:solidFill>
                <a:schemeClr val="tx1"/>
              </a:solidFill>
              <a:latin typeface="Times New Roman" panose="02020603050405020304" pitchFamily="18" charset="0"/>
              <a:cs typeface="Times New Roman" panose="02020603050405020304" pitchFamily="18" charset="0"/>
            </a:endParaRPr>
          </a:p>
          <a:p>
            <a:pPr algn="ctr"/>
            <a:r>
              <a:rPr lang="es-MX" sz="2000" dirty="0">
                <a:solidFill>
                  <a:schemeClr val="tx1"/>
                </a:solidFill>
                <a:latin typeface="Times New Roman" panose="02020603050405020304" pitchFamily="18" charset="0"/>
                <a:cs typeface="Times New Roman" panose="02020603050405020304" pitchFamily="18" charset="0"/>
              </a:rPr>
              <a:t>Incremento tasa de inflación anual 2.5%</a:t>
            </a:r>
          </a:p>
        </p:txBody>
      </p:sp>
      <p:sp>
        <p:nvSpPr>
          <p:cNvPr id="11" name="Rectángulo 10">
            <a:extLst>
              <a:ext uri="{FF2B5EF4-FFF2-40B4-BE49-F238E27FC236}">
                <a16:creationId xmlns:a16="http://schemas.microsoft.com/office/drawing/2014/main" xmlns="" id="{37F866D9-2C21-4032-963A-3A63685B8392}"/>
              </a:ext>
            </a:extLst>
          </p:cNvPr>
          <p:cNvSpPr/>
          <p:nvPr/>
        </p:nvSpPr>
        <p:spPr>
          <a:xfrm>
            <a:off x="1949023" y="2252027"/>
            <a:ext cx="3164512" cy="274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xmlns="" id="{C89B8DBC-9763-4DB7-B7BC-2F77F58AF66A}"/>
              </a:ext>
            </a:extLst>
          </p:cNvPr>
          <p:cNvSpPr/>
          <p:nvPr/>
        </p:nvSpPr>
        <p:spPr>
          <a:xfrm>
            <a:off x="1949023" y="2775385"/>
            <a:ext cx="3164512" cy="274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xmlns="" id="{612845FD-7D07-4351-A845-FC42A3423DFB}"/>
              </a:ext>
            </a:extLst>
          </p:cNvPr>
          <p:cNvSpPr/>
          <p:nvPr/>
        </p:nvSpPr>
        <p:spPr>
          <a:xfrm>
            <a:off x="6748519" y="4744184"/>
            <a:ext cx="999818" cy="489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Título 1">
            <a:extLst>
              <a:ext uri="{FF2B5EF4-FFF2-40B4-BE49-F238E27FC236}">
                <a16:creationId xmlns:a16="http://schemas.microsoft.com/office/drawing/2014/main" xmlns="" id="{4C0B8305-F845-40DB-AB62-ED22733F671C}"/>
              </a:ext>
            </a:extLst>
          </p:cNvPr>
          <p:cNvSpPr>
            <a:spLocks noGrp="1"/>
          </p:cNvSpPr>
          <p:nvPr>
            <p:ph type="title"/>
          </p:nvPr>
        </p:nvSpPr>
        <p:spPr>
          <a:xfrm>
            <a:off x="5641145" y="0"/>
            <a:ext cx="6124150" cy="446579"/>
          </a:xfrm>
        </p:spPr>
        <p:txBody>
          <a:bodyPr/>
          <a:lstStyle/>
          <a:p>
            <a:r>
              <a:rPr lang="es-EC" sz="3200" i="0" dirty="0">
                <a:solidFill>
                  <a:schemeClr val="tx1"/>
                </a:solidFill>
                <a:latin typeface="Times New Roman" pitchFamily="18" charset="0"/>
                <a:cs typeface="Times New Roman" pitchFamily="18" charset="0"/>
              </a:rPr>
              <a:t>RESULTADOS Y DISCUSIÓN </a:t>
            </a:r>
          </a:p>
        </p:txBody>
      </p:sp>
      <p:pic>
        <p:nvPicPr>
          <p:cNvPr id="17" name="Picture 4">
            <a:extLst>
              <a:ext uri="{FF2B5EF4-FFF2-40B4-BE49-F238E27FC236}">
                <a16:creationId xmlns:a16="http://schemas.microsoft.com/office/drawing/2014/main" xmlns="" id="{DE18AD03-2DA7-48DF-A6F7-75C0A843C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493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20" r="2224" b="5289"/>
          <a:stretch/>
        </p:blipFill>
        <p:spPr bwMode="auto">
          <a:xfrm>
            <a:off x="1065478" y="1279844"/>
            <a:ext cx="9632420" cy="209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908861" y="1279844"/>
            <a:ext cx="1651808" cy="1803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xmlns="" id="{56CB2752-2D65-4EF8-80C3-4D148788700B}"/>
              </a:ext>
            </a:extLst>
          </p:cNvPr>
          <p:cNvSpPr txBox="1"/>
          <p:nvPr/>
        </p:nvSpPr>
        <p:spPr>
          <a:xfrm>
            <a:off x="212210" y="301382"/>
            <a:ext cx="2298761"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Análisis Financiero</a:t>
            </a:r>
          </a:p>
        </p:txBody>
      </p:sp>
      <p:sp>
        <p:nvSpPr>
          <p:cNvPr id="2" name="CuadroTexto 1">
            <a:extLst>
              <a:ext uri="{FF2B5EF4-FFF2-40B4-BE49-F238E27FC236}">
                <a16:creationId xmlns:a16="http://schemas.microsoft.com/office/drawing/2014/main" xmlns="" id="{571134ED-5B18-4D1F-B064-DAA6238EF62E}"/>
              </a:ext>
            </a:extLst>
          </p:cNvPr>
          <p:cNvSpPr txBox="1"/>
          <p:nvPr/>
        </p:nvSpPr>
        <p:spPr>
          <a:xfrm>
            <a:off x="2510971" y="3376294"/>
            <a:ext cx="4281488" cy="2862322"/>
          </a:xfrm>
          <a:prstGeom prst="rect">
            <a:avLst/>
          </a:prstGeom>
          <a:noFill/>
        </p:spPr>
        <p:txBody>
          <a:bodyPr wrap="square" rtlCol="0">
            <a:spAutoFit/>
          </a:bodyPr>
          <a:lstStyle/>
          <a:p>
            <a:pPr marL="285750" indent="-285750" algn="just">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VAN:</a:t>
            </a:r>
            <a:r>
              <a:rPr lang="es-MX" dirty="0">
                <a:latin typeface="Times New Roman" panose="02020603050405020304" pitchFamily="18" charset="0"/>
                <a:cs typeface="Times New Roman" panose="02020603050405020304" pitchFamily="18" charset="0"/>
              </a:rPr>
              <a:t> $ 4152,14</a:t>
            </a:r>
          </a:p>
          <a:p>
            <a:pPr marL="285750" indent="-285750" algn="just">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TIR:</a:t>
            </a:r>
            <a:r>
              <a:rPr lang="es-MX" dirty="0">
                <a:latin typeface="Times New Roman" panose="02020603050405020304" pitchFamily="18" charset="0"/>
                <a:cs typeface="Times New Roman" panose="02020603050405020304" pitchFamily="18" charset="0"/>
              </a:rPr>
              <a:t> 37 % representa el porcentaje de ganancia después de la recuperación del capital</a:t>
            </a:r>
          </a:p>
          <a:p>
            <a:pPr marL="285750" indent="-285750" algn="just">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B/C:</a:t>
            </a:r>
            <a:r>
              <a:rPr lang="es-MX" dirty="0">
                <a:latin typeface="Times New Roman" panose="02020603050405020304" pitchFamily="18" charset="0"/>
                <a:cs typeface="Times New Roman" panose="02020603050405020304" pitchFamily="18" charset="0"/>
              </a:rPr>
              <a:t> por cada dólar invertido se recuperan 1.37 dólares.</a:t>
            </a:r>
          </a:p>
          <a:p>
            <a:pPr marL="285750" indent="-285750" algn="just">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ROE:</a:t>
            </a:r>
            <a:r>
              <a:rPr lang="es-MX" dirty="0">
                <a:latin typeface="Times New Roman" panose="02020603050405020304" pitchFamily="18" charset="0"/>
                <a:cs typeface="Times New Roman" panose="02020603050405020304" pitchFamily="18" charset="0"/>
              </a:rPr>
              <a:t> rentabilidad financiera (Beneficios obtenidos/Recursos utilizados)</a:t>
            </a:r>
          </a:p>
          <a:p>
            <a:pPr marL="285750" indent="-285750" algn="just">
              <a:buFont typeface="Arial" panose="020B0604020202020204" pitchFamily="34" charset="0"/>
              <a:buChar char="•"/>
            </a:pPr>
            <a:r>
              <a:rPr lang="es-MX" b="1" dirty="0">
                <a:latin typeface="Times New Roman" panose="02020603050405020304" pitchFamily="18" charset="0"/>
                <a:cs typeface="Times New Roman" panose="02020603050405020304" pitchFamily="18" charset="0"/>
              </a:rPr>
              <a:t>TRI:</a:t>
            </a:r>
            <a:r>
              <a:rPr lang="es-MX" dirty="0">
                <a:latin typeface="Times New Roman" panose="02020603050405020304" pitchFamily="18" charset="0"/>
                <a:cs typeface="Times New Roman" panose="02020603050405020304" pitchFamily="18" charset="0"/>
              </a:rPr>
              <a:t> tiempo de retorno de la inversión</a:t>
            </a:r>
          </a:p>
          <a:p>
            <a:pPr algn="just"/>
            <a:endParaRPr lang="es-MX" dirty="0">
              <a:latin typeface="Times New Roman" panose="02020603050405020304" pitchFamily="18" charset="0"/>
              <a:cs typeface="Times New Roman" panose="02020603050405020304" pitchFamily="18" charset="0"/>
            </a:endParaRPr>
          </a:p>
        </p:txBody>
      </p:sp>
      <p:sp>
        <p:nvSpPr>
          <p:cNvPr id="3" name="Rectángulo 2">
            <a:extLst>
              <a:ext uri="{FF2B5EF4-FFF2-40B4-BE49-F238E27FC236}">
                <a16:creationId xmlns:a16="http://schemas.microsoft.com/office/drawing/2014/main" xmlns="" id="{04FEF0FE-F543-4BD7-AAFA-AAD92967C5BC}"/>
              </a:ext>
            </a:extLst>
          </p:cNvPr>
          <p:cNvSpPr/>
          <p:nvPr/>
        </p:nvSpPr>
        <p:spPr>
          <a:xfrm>
            <a:off x="8006094" y="4858086"/>
            <a:ext cx="3390900" cy="646331"/>
          </a:xfrm>
          <a:prstGeom prst="rect">
            <a:avLst/>
          </a:prstGeom>
        </p:spPr>
        <p:txBody>
          <a:bodyPr wrap="square">
            <a:spAutoFit/>
          </a:bodyPr>
          <a:lstStyle/>
          <a:p>
            <a:pPr algn="just"/>
            <a:r>
              <a:rPr lang="es-MX" dirty="0">
                <a:latin typeface="Times New Roman" panose="02020603050405020304" pitchFamily="18" charset="0"/>
                <a:cs typeface="Times New Roman" panose="02020603050405020304" pitchFamily="18" charset="0"/>
              </a:rPr>
              <a:t>Cabrera, (2016) TRI y B/C: 2,5 años y 1.77 respectivamente</a:t>
            </a:r>
          </a:p>
        </p:txBody>
      </p:sp>
      <p:sp>
        <p:nvSpPr>
          <p:cNvPr id="7" name="CuadroTexto 6">
            <a:extLst>
              <a:ext uri="{FF2B5EF4-FFF2-40B4-BE49-F238E27FC236}">
                <a16:creationId xmlns:a16="http://schemas.microsoft.com/office/drawing/2014/main" xmlns="" id="{87C38EEC-1F27-4181-80B3-0DA9352BDDF1}"/>
              </a:ext>
            </a:extLst>
          </p:cNvPr>
          <p:cNvSpPr txBox="1"/>
          <p:nvPr/>
        </p:nvSpPr>
        <p:spPr>
          <a:xfrm>
            <a:off x="8006094" y="3655525"/>
            <a:ext cx="3230894" cy="923330"/>
          </a:xfrm>
          <a:prstGeom prst="rect">
            <a:avLst/>
          </a:prstGeom>
          <a:noFill/>
        </p:spPr>
        <p:txBody>
          <a:bodyPr wrap="square" rtlCol="0">
            <a:spAutoFit/>
          </a:bodyPr>
          <a:lstStyle/>
          <a:p>
            <a:pPr algn="just"/>
            <a:r>
              <a:rPr lang="es-MX" dirty="0">
                <a:latin typeface="Times New Roman" panose="02020603050405020304" pitchFamily="18" charset="0"/>
                <a:cs typeface="Times New Roman" panose="02020603050405020304" pitchFamily="18" charset="0"/>
              </a:rPr>
              <a:t>Altos costos alimentación + espirulina, reducen la rentabilidad. Molina, (2017)</a:t>
            </a:r>
          </a:p>
        </p:txBody>
      </p:sp>
      <p:sp>
        <p:nvSpPr>
          <p:cNvPr id="9" name="Título 1">
            <a:extLst>
              <a:ext uri="{FF2B5EF4-FFF2-40B4-BE49-F238E27FC236}">
                <a16:creationId xmlns:a16="http://schemas.microsoft.com/office/drawing/2014/main" xmlns="" id="{171E7B1F-8EF8-4B35-ADCE-E88105D5419D}"/>
              </a:ext>
            </a:extLst>
          </p:cNvPr>
          <p:cNvSpPr txBox="1">
            <a:spLocks/>
          </p:cNvSpPr>
          <p:nvPr/>
        </p:nvSpPr>
        <p:spPr>
          <a:xfrm>
            <a:off x="5641145" y="0"/>
            <a:ext cx="6124150" cy="446579"/>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9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8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7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6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r>
              <a:rPr lang="es-EC" sz="3200" i="0" kern="0">
                <a:solidFill>
                  <a:schemeClr val="tx1"/>
                </a:solidFill>
                <a:latin typeface="Times New Roman" pitchFamily="18" charset="0"/>
                <a:cs typeface="Times New Roman" pitchFamily="18" charset="0"/>
              </a:rPr>
              <a:t>RESULTADOS Y DISCUSIÓN </a:t>
            </a:r>
            <a:endParaRPr lang="es-EC" sz="3200" i="0" kern="0" dirty="0">
              <a:solidFill>
                <a:schemeClr val="tx1"/>
              </a:solidFill>
              <a:latin typeface="Times New Roman" pitchFamily="18" charset="0"/>
              <a:cs typeface="Times New Roman" pitchFamily="18" charset="0"/>
            </a:endParaRPr>
          </a:p>
        </p:txBody>
      </p:sp>
      <p:pic>
        <p:nvPicPr>
          <p:cNvPr id="10" name="Picture 4">
            <a:extLst>
              <a:ext uri="{FF2B5EF4-FFF2-40B4-BE49-F238E27FC236}">
                <a16:creationId xmlns:a16="http://schemas.microsoft.com/office/drawing/2014/main" xmlns="" id="{3596E603-2CE1-4CFB-B49D-24863FE64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754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5DDE52BB-619B-4904-AE3A-F07AAB8699BB}"/>
              </a:ext>
            </a:extLst>
          </p:cNvPr>
          <p:cNvSpPr txBox="1">
            <a:spLocks/>
          </p:cNvSpPr>
          <p:nvPr/>
        </p:nvSpPr>
        <p:spPr>
          <a:xfrm>
            <a:off x="7395063" y="0"/>
            <a:ext cx="4370231" cy="446579"/>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9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8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7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6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r>
              <a:rPr lang="es-EC" sz="3200" i="0" kern="0" dirty="0">
                <a:solidFill>
                  <a:schemeClr val="tx1"/>
                </a:solidFill>
                <a:latin typeface="Times New Roman" pitchFamily="18" charset="0"/>
                <a:cs typeface="Times New Roman" pitchFamily="18" charset="0"/>
              </a:rPr>
              <a:t>CONCLUSIONES</a:t>
            </a:r>
          </a:p>
        </p:txBody>
      </p:sp>
      <p:sp>
        <p:nvSpPr>
          <p:cNvPr id="7" name="CuadroTexto 6">
            <a:extLst>
              <a:ext uri="{FF2B5EF4-FFF2-40B4-BE49-F238E27FC236}">
                <a16:creationId xmlns:a16="http://schemas.microsoft.com/office/drawing/2014/main" xmlns="" id="{D3E6AB72-D0CB-428D-8068-E9D6C88C34AE}"/>
              </a:ext>
            </a:extLst>
          </p:cNvPr>
          <p:cNvSpPr txBox="1"/>
          <p:nvPr/>
        </p:nvSpPr>
        <p:spPr>
          <a:xfrm>
            <a:off x="1011238" y="660400"/>
            <a:ext cx="10096500" cy="5909310"/>
          </a:xfrm>
          <a:prstGeom prst="rect">
            <a:avLst/>
          </a:prstGeom>
          <a:noFill/>
        </p:spPr>
        <p:txBody>
          <a:bodyPr wrap="square" rtlCol="0">
            <a:spAutoFit/>
          </a:bodyPr>
          <a:lstStyle/>
          <a:p>
            <a:pPr marL="28575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Al emplear una carga animal de 16 Kg/</a:t>
            </a:r>
            <a:r>
              <a:rPr lang="es-EC" dirty="0">
                <a:latin typeface="Times New Roman" panose="02020603050405020304" pitchFamily="18" charset="0"/>
                <a:cs typeface="Times New Roman" panose="02020603050405020304" pitchFamily="18" charset="0"/>
              </a:rPr>
              <a:t>m</a:t>
            </a:r>
            <a:r>
              <a:rPr lang="es-EC" baseline="30000" dirty="0">
                <a:latin typeface="Times New Roman" panose="02020603050405020304" pitchFamily="18" charset="0"/>
                <a:cs typeface="Times New Roman" panose="02020603050405020304" pitchFamily="18" charset="0"/>
              </a:rPr>
              <a:t>3</a:t>
            </a:r>
            <a:r>
              <a:rPr lang="es-MX" dirty="0">
                <a:latin typeface="Times New Roman" panose="02020603050405020304" pitchFamily="18" charset="0"/>
                <a:cs typeface="Times New Roman" panose="02020603050405020304" pitchFamily="18" charset="0"/>
              </a:rPr>
              <a:t> y una dieta con la inclusión de nucleótidos se evidenció un efecto positivo sobre el peso corporal final de las truchas, sin embargo, el largo y ancho  no presentan diferencias entre tratamientos.</a:t>
            </a:r>
          </a:p>
          <a:p>
            <a:pPr marL="285750" indent="-285750" algn="just">
              <a:buFont typeface="Arial" panose="020B0604020202020204" pitchFamily="34" charset="0"/>
              <a:buChar char="•"/>
            </a:pPr>
            <a:endParaRPr lang="es-MX"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Los parámetros productivos de trucha arco iris como: ICC, GP, TCE, EA y FCA, sometidos a una carga animal de 16 Kg/</a:t>
            </a:r>
            <a:r>
              <a:rPr lang="es-EC" dirty="0">
                <a:latin typeface="Times New Roman" panose="02020603050405020304" pitchFamily="18" charset="0"/>
                <a:cs typeface="Times New Roman" panose="02020603050405020304" pitchFamily="18" charset="0"/>
              </a:rPr>
              <a:t>m</a:t>
            </a:r>
            <a:r>
              <a:rPr lang="es-EC" baseline="30000" dirty="0">
                <a:latin typeface="Times New Roman" panose="02020603050405020304" pitchFamily="18" charset="0"/>
                <a:cs typeface="Times New Roman" panose="02020603050405020304" pitchFamily="18" charset="0"/>
              </a:rPr>
              <a:t>3 </a:t>
            </a:r>
            <a:r>
              <a:rPr lang="es-EC" dirty="0">
                <a:latin typeface="Times New Roman" panose="02020603050405020304" pitchFamily="18" charset="0"/>
                <a:cs typeface="Times New Roman" panose="02020603050405020304" pitchFamily="18" charset="0"/>
              </a:rPr>
              <a:t>y una dieta balanceada con la adición de nucleótidos, </a:t>
            </a:r>
            <a:r>
              <a:rPr lang="es-EC">
                <a:latin typeface="Times New Roman" panose="02020603050405020304" pitchFamily="18" charset="0"/>
                <a:cs typeface="Times New Roman" panose="02020603050405020304" pitchFamily="18" charset="0"/>
              </a:rPr>
              <a:t>evidenciaron mejor </a:t>
            </a:r>
            <a:r>
              <a:rPr lang="es-EC" dirty="0">
                <a:latin typeface="Times New Roman" panose="02020603050405020304" pitchFamily="18" charset="0"/>
                <a:cs typeface="Times New Roman" panose="02020603050405020304" pitchFamily="18" charset="0"/>
              </a:rPr>
              <a:t>desempeño productivo en comparación al resto de animales.</a:t>
            </a:r>
          </a:p>
          <a:p>
            <a:pPr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uso del aditivo sobre la dieta balanceada de trucha arco iris no tuvo un efecto favorable en la tasa de mortalidad.</a:t>
            </a:r>
          </a:p>
          <a:p>
            <a:pPr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La TCE muestra que a los 10 días del ensayo los peces tuvieron un mayor ritmo de crecimiento, comprendido entre 2,50% a 2,93%.</a:t>
            </a:r>
          </a:p>
          <a:p>
            <a:pPr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dirty="0">
                <a:latin typeface="Times New Roman" panose="02020603050405020304" pitchFamily="18" charset="0"/>
                <a:cs typeface="Times New Roman" panose="02020603050405020304" pitchFamily="18" charset="0"/>
              </a:rPr>
              <a:t>El porcentaje de hematocrito (36,33%) y el contenido de glucosa en la sangre (</a:t>
            </a:r>
            <a:r>
              <a:rPr lang="es-EC" dirty="0">
                <a:latin typeface="Times New Roman" panose="02020603050405020304" pitchFamily="18" charset="0"/>
                <a:cs typeface="Times New Roman" panose="02020603050405020304" pitchFamily="18" charset="0"/>
              </a:rPr>
              <a:t>71,81 dL/mL) fue mayor en los peces alimentados con una dieta sin nucleótidos y expuestos a una carga animal de 16 Kg/m</a:t>
            </a:r>
            <a:r>
              <a:rPr lang="es-EC" baseline="30000" dirty="0">
                <a:latin typeface="Times New Roman" panose="02020603050405020304" pitchFamily="18" charset="0"/>
                <a:cs typeface="Times New Roman" panose="02020603050405020304" pitchFamily="18" charset="0"/>
              </a:rPr>
              <a:t>3</a:t>
            </a:r>
            <a:r>
              <a:rPr lang="es-EC" dirty="0">
                <a:latin typeface="Times New Roman" panose="02020603050405020304" pitchFamily="18" charset="0"/>
                <a:cs typeface="Times New Roman" panose="02020603050405020304" pitchFamily="18" charset="0"/>
              </a:rPr>
              <a:t>. </a:t>
            </a:r>
          </a:p>
          <a:p>
            <a:pPr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tratamiento con una densidad de carga animal de 16 </a:t>
            </a:r>
            <a:r>
              <a:rPr lang="es-MX" dirty="0">
                <a:latin typeface="Times New Roman" panose="02020603050405020304" pitchFamily="18" charset="0"/>
                <a:cs typeface="Times New Roman" panose="02020603050405020304" pitchFamily="18" charset="0"/>
              </a:rPr>
              <a:t>Kg/</a:t>
            </a:r>
            <a:r>
              <a:rPr lang="es-EC" dirty="0">
                <a:latin typeface="Times New Roman" panose="02020603050405020304" pitchFamily="18" charset="0"/>
                <a:cs typeface="Times New Roman" panose="02020603050405020304" pitchFamily="18" charset="0"/>
              </a:rPr>
              <a:t>m</a:t>
            </a:r>
            <a:r>
              <a:rPr lang="es-EC" baseline="30000" dirty="0">
                <a:latin typeface="Times New Roman" panose="02020603050405020304" pitchFamily="18" charset="0"/>
                <a:cs typeface="Times New Roman" panose="02020603050405020304" pitchFamily="18" charset="0"/>
              </a:rPr>
              <a:t>3</a:t>
            </a:r>
            <a:r>
              <a:rPr lang="es-EC" dirty="0">
                <a:latin typeface="Times New Roman" panose="02020603050405020304" pitchFamily="18" charset="0"/>
                <a:cs typeface="Times New Roman" panose="02020603050405020304" pitchFamily="18" charset="0"/>
              </a:rPr>
              <a:t> y una dieta con nucleótidos, presentó los mejores indicadores financieros, VAN de 4,152.14, TIR de 37%, TRI de 2.58 años, ROE de 20.51% y un beneficio-costo de 1,37.</a:t>
            </a:r>
            <a:endParaRPr lang="es-MX"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MX"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52190AF-F70C-4ED7-8D17-2CDB4D590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2055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5DDE52BB-619B-4904-AE3A-F07AAB8699BB}"/>
              </a:ext>
            </a:extLst>
          </p:cNvPr>
          <p:cNvSpPr txBox="1">
            <a:spLocks/>
          </p:cNvSpPr>
          <p:nvPr/>
        </p:nvSpPr>
        <p:spPr>
          <a:xfrm>
            <a:off x="7141029" y="0"/>
            <a:ext cx="4624265" cy="446579"/>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9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8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7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6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r>
              <a:rPr lang="es-EC" sz="3200" i="0" kern="0" dirty="0">
                <a:solidFill>
                  <a:schemeClr val="tx1"/>
                </a:solidFill>
                <a:latin typeface="Times New Roman" pitchFamily="18" charset="0"/>
                <a:cs typeface="Times New Roman" pitchFamily="18" charset="0"/>
              </a:rPr>
              <a:t>RECOMENDACIONES</a:t>
            </a:r>
          </a:p>
        </p:txBody>
      </p:sp>
      <p:sp>
        <p:nvSpPr>
          <p:cNvPr id="2" name="Rectángulo 1">
            <a:extLst>
              <a:ext uri="{FF2B5EF4-FFF2-40B4-BE49-F238E27FC236}">
                <a16:creationId xmlns:a16="http://schemas.microsoft.com/office/drawing/2014/main" xmlns="" id="{EF905FC0-FD2E-4C35-924B-86E339B73876}"/>
              </a:ext>
            </a:extLst>
          </p:cNvPr>
          <p:cNvSpPr/>
          <p:nvPr/>
        </p:nvSpPr>
        <p:spPr>
          <a:xfrm>
            <a:off x="913318" y="992546"/>
            <a:ext cx="10365363" cy="4524315"/>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Utilizar una inclusión de nucleótidos en la dieta balanceada de trucha arco iris (</a:t>
            </a:r>
            <a:r>
              <a:rPr lang="es-EC"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Oncorhynchus mykiss) </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una densidad de carga animal de 16 Kg/m</a:t>
            </a:r>
            <a:r>
              <a:rPr lang="es-EC"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la etapa de crecimiento del cultivo con un sistema de aireación tipo Airlift.</a:t>
            </a:r>
          </a:p>
          <a:p>
            <a:pPr lvl="0" algn="just">
              <a:spcAft>
                <a:spcPts val="0"/>
              </a:spcAft>
            </a:pPr>
            <a:endParaRPr lang="es-MX"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Considerando que el efecto de los nucleótidos en las variables productivas no mostró diferencias significativas durante la fase de crecimiento de trucha arco iris, se recomienda evaluar distintas concentraciones de nucleótidos para determinar dosis efectivas para la etapa de engorde de este cultivo.</a:t>
            </a:r>
          </a:p>
          <a:p>
            <a:pPr lvl="0" algn="just">
              <a:spcAft>
                <a:spcPts val="0"/>
              </a:spcAft>
            </a:pPr>
            <a:endParaRPr lang="es-MX"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Realizar análisis histológicos de tejido hepático y renal de trucha arco iris (</a:t>
            </a:r>
            <a:r>
              <a:rPr lang="es-EC"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Oncorhynchus mykiss)</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 ser expuestos a una dieta con nucleótidos.</a:t>
            </a:r>
          </a:p>
          <a:p>
            <a:pPr lvl="0" algn="just">
              <a:spcAft>
                <a:spcPts val="0"/>
              </a:spcAft>
            </a:pPr>
            <a:endParaRPr lang="es-MX"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Valorar el efecto de la inclusión de nucleótidos en dietas balanceadas para trucha arco iris (</a:t>
            </a:r>
            <a:r>
              <a:rPr lang="es-EC"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Oncorhynchus mykiss</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 etapa de reproducción y su efecto en la calidad de gametos sexuales masculino y femenino.</a:t>
            </a:r>
          </a:p>
          <a:p>
            <a:pPr lvl="0" algn="just">
              <a:spcAft>
                <a:spcPts val="0"/>
              </a:spcAft>
            </a:pPr>
            <a:endParaRPr lang="es-MX"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Realizar estudios con las mismas condiciones de este ensayo en otras especies acuícolas de interés productivo.</a:t>
            </a:r>
            <a:endParaRPr lang="es-MX"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C10512F7-EAF6-4510-B86E-A8BFBA192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279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7DF0862-BBCE-4DAA-98CE-C153B6252D11}"/>
              </a:ext>
            </a:extLst>
          </p:cNvPr>
          <p:cNvSpPr txBox="1"/>
          <p:nvPr/>
        </p:nvSpPr>
        <p:spPr>
          <a:xfrm>
            <a:off x="3617291" y="2126772"/>
            <a:ext cx="5613400" cy="1015663"/>
          </a:xfrm>
          <a:prstGeom prst="rect">
            <a:avLst/>
          </a:prstGeom>
          <a:noFill/>
        </p:spPr>
        <p:txBody>
          <a:bodyPr wrap="square" rtlCol="0">
            <a:spAutoFit/>
          </a:bodyPr>
          <a:lstStyle/>
          <a:p>
            <a:pPr algn="ctr"/>
            <a:r>
              <a:rPr lang="es-MX" sz="6000" dirty="0">
                <a:latin typeface="Times New Roman" panose="02020603050405020304" pitchFamily="18" charset="0"/>
                <a:cs typeface="Times New Roman" panose="02020603050405020304" pitchFamily="18" charset="0"/>
              </a:rPr>
              <a:t>GRACIAS!!</a:t>
            </a:r>
          </a:p>
        </p:txBody>
      </p:sp>
      <p:pic>
        <p:nvPicPr>
          <p:cNvPr id="3" name="Imagen 2">
            <a:extLst>
              <a:ext uri="{FF2B5EF4-FFF2-40B4-BE49-F238E27FC236}">
                <a16:creationId xmlns:a16="http://schemas.microsoft.com/office/drawing/2014/main" xmlns="" id="{757B8FF9-8BFD-493D-B2BB-828ECD3D374E}"/>
              </a:ext>
            </a:extLst>
          </p:cNvPr>
          <p:cNvPicPr>
            <a:picLocks noChangeAspect="1"/>
          </p:cNvPicPr>
          <p:nvPr/>
        </p:nvPicPr>
        <p:blipFill>
          <a:blip r:embed="rId2"/>
          <a:stretch>
            <a:fillRect/>
          </a:stretch>
        </p:blipFill>
        <p:spPr>
          <a:xfrm>
            <a:off x="1011451" y="1104984"/>
            <a:ext cx="2354049" cy="2464696"/>
          </a:xfrm>
          <a:prstGeom prst="rect">
            <a:avLst/>
          </a:prstGeom>
        </p:spPr>
      </p:pic>
      <p:pic>
        <p:nvPicPr>
          <p:cNvPr id="5" name="Imagen 4">
            <a:extLst>
              <a:ext uri="{FF2B5EF4-FFF2-40B4-BE49-F238E27FC236}">
                <a16:creationId xmlns:a16="http://schemas.microsoft.com/office/drawing/2014/main" xmlns="" id="{829D57A8-45D2-46C6-AF16-020CCDB04081}"/>
              </a:ext>
            </a:extLst>
          </p:cNvPr>
          <p:cNvPicPr>
            <a:picLocks noChangeAspect="1"/>
          </p:cNvPicPr>
          <p:nvPr/>
        </p:nvPicPr>
        <p:blipFill>
          <a:blip r:embed="rId3"/>
          <a:stretch>
            <a:fillRect/>
          </a:stretch>
        </p:blipFill>
        <p:spPr>
          <a:xfrm>
            <a:off x="9097517" y="1194238"/>
            <a:ext cx="2083032" cy="2375768"/>
          </a:xfrm>
          <a:prstGeom prst="rect">
            <a:avLst/>
          </a:prstGeom>
        </p:spPr>
      </p:pic>
      <p:pic>
        <p:nvPicPr>
          <p:cNvPr id="6" name="Imagen 5">
            <a:extLst>
              <a:ext uri="{FF2B5EF4-FFF2-40B4-BE49-F238E27FC236}">
                <a16:creationId xmlns:a16="http://schemas.microsoft.com/office/drawing/2014/main" xmlns="" id="{3E825034-A9A2-42A4-9781-3BC1702A4277}"/>
              </a:ext>
            </a:extLst>
          </p:cNvPr>
          <p:cNvPicPr>
            <a:picLocks noChangeAspect="1"/>
          </p:cNvPicPr>
          <p:nvPr/>
        </p:nvPicPr>
        <p:blipFill>
          <a:blip r:embed="rId4"/>
          <a:stretch>
            <a:fillRect/>
          </a:stretch>
        </p:blipFill>
        <p:spPr>
          <a:xfrm>
            <a:off x="1758101" y="3885525"/>
            <a:ext cx="4414099" cy="1521990"/>
          </a:xfrm>
          <a:prstGeom prst="rect">
            <a:avLst/>
          </a:prstGeom>
        </p:spPr>
      </p:pic>
      <p:sp>
        <p:nvSpPr>
          <p:cNvPr id="8" name="Título 1">
            <a:extLst>
              <a:ext uri="{FF2B5EF4-FFF2-40B4-BE49-F238E27FC236}">
                <a16:creationId xmlns:a16="http://schemas.microsoft.com/office/drawing/2014/main" xmlns="" id="{D3C3EFCB-DA16-48F5-A8E1-675FED6BBAFD}"/>
              </a:ext>
            </a:extLst>
          </p:cNvPr>
          <p:cNvSpPr txBox="1">
            <a:spLocks/>
          </p:cNvSpPr>
          <p:nvPr/>
        </p:nvSpPr>
        <p:spPr>
          <a:xfrm>
            <a:off x="7141029" y="0"/>
            <a:ext cx="4624265" cy="446579"/>
          </a:xfrm>
          <a:prstGeom prst="rect">
            <a:avLst/>
          </a:prstGeom>
        </p:spPr>
        <p:txBody>
          <a:bodyPr/>
          <a:lstStyle>
            <a:lvl1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5pPr>
            <a:lvl6pPr marL="3429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8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7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6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r>
              <a:rPr lang="es-EC" sz="3200" i="0" kern="0" dirty="0">
                <a:solidFill>
                  <a:schemeClr val="tx1"/>
                </a:solidFill>
                <a:latin typeface="Times New Roman" pitchFamily="18" charset="0"/>
                <a:cs typeface="Times New Roman" pitchFamily="18" charset="0"/>
              </a:rPr>
              <a:t>AGRADECIMIENTOS</a:t>
            </a:r>
          </a:p>
        </p:txBody>
      </p:sp>
      <p:pic>
        <p:nvPicPr>
          <p:cNvPr id="4098" name="Picture 2" descr="Resultado de imagen para ALLTECH">
            <a:extLst>
              <a:ext uri="{FF2B5EF4-FFF2-40B4-BE49-F238E27FC236}">
                <a16:creationId xmlns:a16="http://schemas.microsoft.com/office/drawing/2014/main" xmlns="" id="{3D84DBA0-ED2A-4B1A-8B4B-415FBA834D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72" t="28876" r="10248" b="31269"/>
          <a:stretch/>
        </p:blipFill>
        <p:spPr bwMode="auto">
          <a:xfrm>
            <a:off x="7141029" y="3938770"/>
            <a:ext cx="3579980" cy="15219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xmlns="" id="{DB2F7BB3-3FD1-48EC-B96E-562A26CED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71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INTRODUCCIÓN </a:t>
            </a:r>
          </a:p>
        </p:txBody>
      </p:sp>
      <p:sp>
        <p:nvSpPr>
          <p:cNvPr id="5" name="CuadroTexto 4">
            <a:extLst>
              <a:ext uri="{FF2B5EF4-FFF2-40B4-BE49-F238E27FC236}">
                <a16:creationId xmlns:a16="http://schemas.microsoft.com/office/drawing/2014/main" xmlns="" id="{12EB5C8E-F6E1-40A6-9237-0113C04ACA0C}"/>
              </a:ext>
            </a:extLst>
          </p:cNvPr>
          <p:cNvSpPr txBox="1"/>
          <p:nvPr/>
        </p:nvSpPr>
        <p:spPr>
          <a:xfrm>
            <a:off x="9278694" y="858285"/>
            <a:ext cx="1607575" cy="400110"/>
          </a:xfrm>
          <a:prstGeom prst="rect">
            <a:avLst/>
          </a:prstGeom>
          <a:noFill/>
        </p:spPr>
        <p:txBody>
          <a:bodyPr wrap="square" rtlCol="0">
            <a:spAutoFit/>
          </a:bodyPr>
          <a:lstStyle/>
          <a:p>
            <a:pPr algn="ctr"/>
            <a:r>
              <a:rPr lang="es-MX" sz="2000" b="1" dirty="0">
                <a:latin typeface="Times New Roman" panose="02020603050405020304" pitchFamily="18" charset="0"/>
                <a:cs typeface="Times New Roman" panose="02020603050405020304" pitchFamily="18" charset="0"/>
              </a:rPr>
              <a:t>Nucleótidos</a:t>
            </a:r>
          </a:p>
        </p:txBody>
      </p:sp>
      <p:sp>
        <p:nvSpPr>
          <p:cNvPr id="7" name="CuadroTexto 6">
            <a:extLst>
              <a:ext uri="{FF2B5EF4-FFF2-40B4-BE49-F238E27FC236}">
                <a16:creationId xmlns:a16="http://schemas.microsoft.com/office/drawing/2014/main" xmlns="" id="{3A8FC08A-78C4-4CD5-99BB-41D946F5E68D}"/>
              </a:ext>
            </a:extLst>
          </p:cNvPr>
          <p:cNvSpPr txBox="1"/>
          <p:nvPr/>
        </p:nvSpPr>
        <p:spPr>
          <a:xfrm>
            <a:off x="4702634" y="822687"/>
            <a:ext cx="2802195" cy="707886"/>
          </a:xfrm>
          <a:prstGeom prst="rect">
            <a:avLst/>
          </a:prstGeom>
          <a:noFill/>
        </p:spPr>
        <p:txBody>
          <a:bodyPr wrap="square" rtlCol="0">
            <a:spAutoFit/>
          </a:bodyPr>
          <a:lstStyle/>
          <a:p>
            <a:pPr algn="ctr"/>
            <a:r>
              <a:rPr lang="es-MX" sz="2000" b="1" dirty="0">
                <a:latin typeface="Times New Roman" panose="02020603050405020304" pitchFamily="18" charset="0"/>
                <a:cs typeface="Times New Roman" panose="02020603050405020304" pitchFamily="18" charset="0"/>
              </a:rPr>
              <a:t>Sistema de producción</a:t>
            </a:r>
          </a:p>
          <a:p>
            <a:pPr algn="ctr"/>
            <a:r>
              <a:rPr lang="es-MX" sz="2000" b="1" dirty="0">
                <a:latin typeface="Times New Roman" panose="02020603050405020304" pitchFamily="18" charset="0"/>
                <a:cs typeface="Times New Roman" panose="02020603050405020304" pitchFamily="18" charset="0"/>
              </a:rPr>
              <a:t>Intensivo</a:t>
            </a:r>
          </a:p>
        </p:txBody>
      </p:sp>
      <p:sp>
        <p:nvSpPr>
          <p:cNvPr id="8" name="CuadroTexto 7">
            <a:extLst>
              <a:ext uri="{FF2B5EF4-FFF2-40B4-BE49-F238E27FC236}">
                <a16:creationId xmlns:a16="http://schemas.microsoft.com/office/drawing/2014/main" xmlns="" id="{1FADC3F8-A5D7-48A3-A706-3C8CBC2A7671}"/>
              </a:ext>
            </a:extLst>
          </p:cNvPr>
          <p:cNvSpPr txBox="1"/>
          <p:nvPr/>
        </p:nvSpPr>
        <p:spPr>
          <a:xfrm>
            <a:off x="1264205" y="847383"/>
            <a:ext cx="1607575" cy="400110"/>
          </a:xfrm>
          <a:prstGeom prst="rect">
            <a:avLst/>
          </a:prstGeom>
          <a:noFill/>
        </p:spPr>
        <p:txBody>
          <a:bodyPr wrap="square" rtlCol="0">
            <a:spAutoFit/>
          </a:bodyPr>
          <a:lstStyle/>
          <a:p>
            <a:pPr algn="ctr"/>
            <a:r>
              <a:rPr lang="es-MX" sz="2000" b="1" dirty="0">
                <a:latin typeface="Times New Roman" panose="02020603050405020304" pitchFamily="18" charset="0"/>
                <a:cs typeface="Times New Roman" panose="02020603050405020304" pitchFamily="18" charset="0"/>
              </a:rPr>
              <a:t>Airlift</a:t>
            </a:r>
          </a:p>
        </p:txBody>
      </p:sp>
      <p:sp>
        <p:nvSpPr>
          <p:cNvPr id="9" name="CuadroTexto 8">
            <a:extLst>
              <a:ext uri="{FF2B5EF4-FFF2-40B4-BE49-F238E27FC236}">
                <a16:creationId xmlns:a16="http://schemas.microsoft.com/office/drawing/2014/main" xmlns="" id="{3B39C443-367F-4CBE-B677-8BF4E9E96EEC}"/>
              </a:ext>
            </a:extLst>
          </p:cNvPr>
          <p:cNvSpPr txBox="1"/>
          <p:nvPr/>
        </p:nvSpPr>
        <p:spPr>
          <a:xfrm>
            <a:off x="8355488" y="1253807"/>
            <a:ext cx="2178912" cy="646331"/>
          </a:xfrm>
          <a:prstGeom prst="rect">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MX" dirty="0">
                <a:solidFill>
                  <a:schemeClr val="tx1"/>
                </a:solidFill>
                <a:latin typeface="Times New Roman" panose="02020603050405020304" pitchFamily="18" charset="0"/>
                <a:cs typeface="Times New Roman" panose="02020603050405020304" pitchFamily="18" charset="0"/>
              </a:rPr>
              <a:t>Forman parte del ADN y ARN</a:t>
            </a:r>
          </a:p>
        </p:txBody>
      </p:sp>
      <p:sp>
        <p:nvSpPr>
          <p:cNvPr id="10" name="CuadroTexto 9">
            <a:extLst>
              <a:ext uri="{FF2B5EF4-FFF2-40B4-BE49-F238E27FC236}">
                <a16:creationId xmlns:a16="http://schemas.microsoft.com/office/drawing/2014/main" xmlns="" id="{CDCEA899-B48B-42E3-A268-FE7C62102AE0}"/>
              </a:ext>
            </a:extLst>
          </p:cNvPr>
          <p:cNvSpPr txBox="1"/>
          <p:nvPr/>
        </p:nvSpPr>
        <p:spPr>
          <a:xfrm>
            <a:off x="8355489" y="2109234"/>
            <a:ext cx="2178912" cy="369332"/>
          </a:xfrm>
          <a:prstGeom prst="rect">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Inmunoestimulantes</a:t>
            </a:r>
          </a:p>
        </p:txBody>
      </p:sp>
      <p:sp>
        <p:nvSpPr>
          <p:cNvPr id="11" name="CuadroTexto 10">
            <a:extLst>
              <a:ext uri="{FF2B5EF4-FFF2-40B4-BE49-F238E27FC236}">
                <a16:creationId xmlns:a16="http://schemas.microsoft.com/office/drawing/2014/main" xmlns="" id="{C873E13F-F48C-4846-8E63-71259CE6C75D}"/>
              </a:ext>
            </a:extLst>
          </p:cNvPr>
          <p:cNvSpPr txBox="1"/>
          <p:nvPr/>
        </p:nvSpPr>
        <p:spPr>
          <a:xfrm>
            <a:off x="8577166" y="3469335"/>
            <a:ext cx="2772700" cy="369332"/>
          </a:xfrm>
          <a:prstGeom prst="rect">
            <a:avLst/>
          </a:prstGeom>
          <a:solidFill>
            <a:schemeClr val="accent3">
              <a:lumMod val="40000"/>
              <a:lumOff val="60000"/>
            </a:schemeClr>
          </a:solidFill>
          <a:ln>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Sistema Inmunológico</a:t>
            </a:r>
          </a:p>
        </p:txBody>
      </p:sp>
      <p:pic>
        <p:nvPicPr>
          <p:cNvPr id="12290" name="Picture 2" descr="https://scontent.fgye7-1.fna.fbcdn.net/v/t1.15752-9/47384307_283165172335694_1609930025178497024_n.png?_nc_cat=107&amp;_nc_ht=scontent.fgye7-1.fna&amp;oh=43d6eaea06a7602e60113e0804852620&amp;oe=5C9A1431">
            <a:extLst>
              <a:ext uri="{FF2B5EF4-FFF2-40B4-BE49-F238E27FC236}">
                <a16:creationId xmlns:a16="http://schemas.microsoft.com/office/drawing/2014/main" xmlns="" id="{41A2BDFB-C44E-4064-9F07-28E725499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9149" y="2329931"/>
            <a:ext cx="1175416" cy="1175416"/>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xmlns="" id="{EA661985-4C4A-447A-8A85-434C8ADB7070}"/>
              </a:ext>
            </a:extLst>
          </p:cNvPr>
          <p:cNvSpPr txBox="1"/>
          <p:nvPr/>
        </p:nvSpPr>
        <p:spPr>
          <a:xfrm>
            <a:off x="8577164" y="3961391"/>
            <a:ext cx="2772700" cy="369332"/>
          </a:xfrm>
          <a:prstGeom prst="rect">
            <a:avLst/>
          </a:prstGeom>
          <a:solidFill>
            <a:schemeClr val="accent3">
              <a:lumMod val="40000"/>
              <a:lumOff val="60000"/>
            </a:schemeClr>
          </a:solidFill>
          <a:ln>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Sistema Digestivo</a:t>
            </a:r>
          </a:p>
        </p:txBody>
      </p:sp>
      <p:sp>
        <p:nvSpPr>
          <p:cNvPr id="14" name="CuadroTexto 13">
            <a:extLst>
              <a:ext uri="{FF2B5EF4-FFF2-40B4-BE49-F238E27FC236}">
                <a16:creationId xmlns:a16="http://schemas.microsoft.com/office/drawing/2014/main" xmlns="" id="{2E53AD01-226E-4E0A-8CB7-3F04DDEAD231}"/>
              </a:ext>
            </a:extLst>
          </p:cNvPr>
          <p:cNvSpPr txBox="1"/>
          <p:nvPr/>
        </p:nvSpPr>
        <p:spPr>
          <a:xfrm>
            <a:off x="8577165" y="4474933"/>
            <a:ext cx="2772697" cy="369332"/>
          </a:xfrm>
          <a:prstGeom prst="rect">
            <a:avLst/>
          </a:prstGeom>
          <a:solidFill>
            <a:schemeClr val="accent3">
              <a:lumMod val="40000"/>
              <a:lumOff val="60000"/>
            </a:schemeClr>
          </a:solidFill>
          <a:ln>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Resistencia a enfermedades</a:t>
            </a:r>
          </a:p>
        </p:txBody>
      </p:sp>
      <p:sp>
        <p:nvSpPr>
          <p:cNvPr id="15" name="CuadroTexto 14">
            <a:extLst>
              <a:ext uri="{FF2B5EF4-FFF2-40B4-BE49-F238E27FC236}">
                <a16:creationId xmlns:a16="http://schemas.microsoft.com/office/drawing/2014/main" xmlns="" id="{F064CB2B-103B-4B82-9370-90E38D6B4663}"/>
              </a:ext>
            </a:extLst>
          </p:cNvPr>
          <p:cNvSpPr txBox="1"/>
          <p:nvPr/>
        </p:nvSpPr>
        <p:spPr>
          <a:xfrm>
            <a:off x="8577165" y="4984238"/>
            <a:ext cx="2772699" cy="369332"/>
          </a:xfrm>
          <a:prstGeom prst="rect">
            <a:avLst/>
          </a:prstGeom>
          <a:solidFill>
            <a:schemeClr val="accent3">
              <a:lumMod val="40000"/>
              <a:lumOff val="60000"/>
            </a:schemeClr>
          </a:solidFill>
          <a:ln>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Menor mortalidad</a:t>
            </a:r>
          </a:p>
        </p:txBody>
      </p:sp>
      <p:sp>
        <p:nvSpPr>
          <p:cNvPr id="16" name="CuadroTexto 15">
            <a:extLst>
              <a:ext uri="{FF2B5EF4-FFF2-40B4-BE49-F238E27FC236}">
                <a16:creationId xmlns:a16="http://schemas.microsoft.com/office/drawing/2014/main" xmlns="" id="{9689703A-7282-4C4A-A7ED-460ED7470872}"/>
              </a:ext>
            </a:extLst>
          </p:cNvPr>
          <p:cNvSpPr txBox="1"/>
          <p:nvPr/>
        </p:nvSpPr>
        <p:spPr>
          <a:xfrm>
            <a:off x="8577163" y="5495279"/>
            <a:ext cx="2772699" cy="369332"/>
          </a:xfrm>
          <a:prstGeom prst="rect">
            <a:avLst/>
          </a:prstGeom>
          <a:solidFill>
            <a:schemeClr val="accent3">
              <a:lumMod val="40000"/>
              <a:lumOff val="60000"/>
            </a:schemeClr>
          </a:solidFill>
          <a:ln>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Respuesta vacunal</a:t>
            </a:r>
          </a:p>
        </p:txBody>
      </p:sp>
      <p:sp>
        <p:nvSpPr>
          <p:cNvPr id="17" name="CuadroTexto 16">
            <a:extLst>
              <a:ext uri="{FF2B5EF4-FFF2-40B4-BE49-F238E27FC236}">
                <a16:creationId xmlns:a16="http://schemas.microsoft.com/office/drawing/2014/main" xmlns="" id="{40F533F4-954D-430F-90E2-B9FCD3DC0922}"/>
              </a:ext>
            </a:extLst>
          </p:cNvPr>
          <p:cNvSpPr txBox="1"/>
          <p:nvPr/>
        </p:nvSpPr>
        <p:spPr>
          <a:xfrm>
            <a:off x="5152460" y="1506254"/>
            <a:ext cx="1902542" cy="646331"/>
          </a:xfrm>
          <a:prstGeom prst="rect">
            <a:avLst/>
          </a:prstGeom>
          <a:solidFill>
            <a:schemeClr val="accent6">
              <a:lumMod val="40000"/>
              <a:lumOff val="6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Carga animal</a:t>
            </a:r>
          </a:p>
          <a:p>
            <a:pPr algn="ctr"/>
            <a:r>
              <a:rPr lang="es-MX" dirty="0">
                <a:solidFill>
                  <a:schemeClr val="tx1"/>
                </a:solidFill>
                <a:latin typeface="Times New Roman" panose="02020603050405020304" pitchFamily="18" charset="0"/>
                <a:cs typeface="Times New Roman" panose="02020603050405020304" pitchFamily="18" charset="0"/>
              </a:rPr>
              <a:t>&gt; 5 Kg/</a:t>
            </a:r>
            <a:r>
              <a:rPr lang="es-EC" dirty="0">
                <a:solidFill>
                  <a:schemeClr val="tx1"/>
                </a:solidFill>
                <a:latin typeface="Times New Roman" panose="02020603050405020304" pitchFamily="18" charset="0"/>
                <a:cs typeface="Times New Roman" panose="02020603050405020304" pitchFamily="18" charset="0"/>
              </a:rPr>
              <a:t>m</a:t>
            </a:r>
            <a:r>
              <a:rPr lang="es-EC" baseline="30000" dirty="0">
                <a:solidFill>
                  <a:schemeClr val="tx1"/>
                </a:solidFill>
                <a:latin typeface="Times New Roman" panose="02020603050405020304" pitchFamily="18" charset="0"/>
                <a:cs typeface="Times New Roman" panose="02020603050405020304" pitchFamily="18" charset="0"/>
              </a:rPr>
              <a:t>3 </a:t>
            </a:r>
            <a:endParaRPr lang="es-MX" dirty="0">
              <a:solidFill>
                <a:schemeClr val="tx1"/>
              </a:solidFill>
              <a:latin typeface="Times New Roman" panose="02020603050405020304" pitchFamily="18" charset="0"/>
              <a:cs typeface="Times New Roman" panose="02020603050405020304" pitchFamily="18" charset="0"/>
            </a:endParaRPr>
          </a:p>
        </p:txBody>
      </p:sp>
      <p:sp>
        <p:nvSpPr>
          <p:cNvPr id="19" name="Rectángulo 18">
            <a:extLst>
              <a:ext uri="{FF2B5EF4-FFF2-40B4-BE49-F238E27FC236}">
                <a16:creationId xmlns:a16="http://schemas.microsoft.com/office/drawing/2014/main" xmlns="" id="{2E5E327C-7037-4F66-A190-8EDBDE371E48}"/>
              </a:ext>
            </a:extLst>
          </p:cNvPr>
          <p:cNvSpPr/>
          <p:nvPr/>
        </p:nvSpPr>
        <p:spPr>
          <a:xfrm>
            <a:off x="4802187" y="2269391"/>
            <a:ext cx="2013389" cy="4465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2000" b="1" dirty="0">
                <a:solidFill>
                  <a:schemeClr val="tx1"/>
                </a:solidFill>
                <a:latin typeface="Times New Roman" panose="02020603050405020304" pitchFamily="18" charset="0"/>
                <a:cs typeface="Times New Roman" panose="02020603050405020304" pitchFamily="18" charset="0"/>
              </a:rPr>
              <a:t>Apropiado</a:t>
            </a:r>
          </a:p>
        </p:txBody>
      </p:sp>
      <p:sp>
        <p:nvSpPr>
          <p:cNvPr id="20" name="CuadroTexto 19">
            <a:extLst>
              <a:ext uri="{FF2B5EF4-FFF2-40B4-BE49-F238E27FC236}">
                <a16:creationId xmlns:a16="http://schemas.microsoft.com/office/drawing/2014/main" xmlns="" id="{935E4822-5223-44E4-BCFE-CB31927987E7}"/>
              </a:ext>
            </a:extLst>
          </p:cNvPr>
          <p:cNvSpPr txBox="1"/>
          <p:nvPr/>
        </p:nvSpPr>
        <p:spPr>
          <a:xfrm>
            <a:off x="5414478" y="2815969"/>
            <a:ext cx="2483818" cy="369332"/>
          </a:xfrm>
          <a:prstGeom prst="rect">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Alta productividad</a:t>
            </a:r>
          </a:p>
        </p:txBody>
      </p:sp>
      <p:sp>
        <p:nvSpPr>
          <p:cNvPr id="22" name="CuadroTexto 21">
            <a:extLst>
              <a:ext uri="{FF2B5EF4-FFF2-40B4-BE49-F238E27FC236}">
                <a16:creationId xmlns:a16="http://schemas.microsoft.com/office/drawing/2014/main" xmlns="" id="{D94E43B6-6E23-4E35-9982-B769D72BBB4D}"/>
              </a:ext>
            </a:extLst>
          </p:cNvPr>
          <p:cNvSpPr txBox="1"/>
          <p:nvPr/>
        </p:nvSpPr>
        <p:spPr>
          <a:xfrm>
            <a:off x="5414479" y="3284127"/>
            <a:ext cx="2476660" cy="369332"/>
          </a:xfrm>
          <a:prstGeom prst="rect">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Rentabilidad económica</a:t>
            </a:r>
          </a:p>
        </p:txBody>
      </p:sp>
      <p:sp>
        <p:nvSpPr>
          <p:cNvPr id="23" name="CuadroTexto 22">
            <a:extLst>
              <a:ext uri="{FF2B5EF4-FFF2-40B4-BE49-F238E27FC236}">
                <a16:creationId xmlns:a16="http://schemas.microsoft.com/office/drawing/2014/main" xmlns="" id="{EAED2D70-4D2D-4092-B00F-CEE792823DB8}"/>
              </a:ext>
            </a:extLst>
          </p:cNvPr>
          <p:cNvSpPr txBox="1"/>
          <p:nvPr/>
        </p:nvSpPr>
        <p:spPr>
          <a:xfrm>
            <a:off x="5414478" y="4346237"/>
            <a:ext cx="2483818" cy="369332"/>
          </a:xfrm>
          <a:prstGeom prst="rect">
            <a:avLst/>
          </a:prstGeom>
          <a:solidFill>
            <a:schemeClr val="accent2">
              <a:lumMod val="40000"/>
              <a:lumOff val="6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MX" dirty="0">
                <a:solidFill>
                  <a:schemeClr val="tx1"/>
                </a:solidFill>
                <a:latin typeface="Times New Roman" panose="02020603050405020304" pitchFamily="18" charset="0"/>
                <a:cs typeface="Times New Roman" panose="02020603050405020304" pitchFamily="18" charset="0"/>
              </a:rPr>
              <a:t>Problemas sanitarios</a:t>
            </a:r>
          </a:p>
        </p:txBody>
      </p:sp>
      <p:sp>
        <p:nvSpPr>
          <p:cNvPr id="24" name="CuadroTexto 23">
            <a:extLst>
              <a:ext uri="{FF2B5EF4-FFF2-40B4-BE49-F238E27FC236}">
                <a16:creationId xmlns:a16="http://schemas.microsoft.com/office/drawing/2014/main" xmlns="" id="{BF5472DB-2753-4133-9D57-525AF46073BF}"/>
              </a:ext>
            </a:extLst>
          </p:cNvPr>
          <p:cNvSpPr txBox="1"/>
          <p:nvPr/>
        </p:nvSpPr>
        <p:spPr>
          <a:xfrm>
            <a:off x="5419751" y="4814395"/>
            <a:ext cx="2483818" cy="369332"/>
          </a:xfrm>
          <a:prstGeom prst="rect">
            <a:avLst/>
          </a:prstGeom>
          <a:solidFill>
            <a:schemeClr val="accent2">
              <a:lumMod val="40000"/>
              <a:lumOff val="6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MX" dirty="0">
                <a:solidFill>
                  <a:schemeClr val="tx1"/>
                </a:solidFill>
                <a:latin typeface="Times New Roman" panose="02020603050405020304" pitchFamily="18" charset="0"/>
                <a:cs typeface="Times New Roman" panose="02020603050405020304" pitchFamily="18" charset="0"/>
              </a:rPr>
              <a:t>Baja productividad</a:t>
            </a:r>
          </a:p>
        </p:txBody>
      </p:sp>
      <p:sp>
        <p:nvSpPr>
          <p:cNvPr id="25" name="CuadroTexto 24">
            <a:extLst>
              <a:ext uri="{FF2B5EF4-FFF2-40B4-BE49-F238E27FC236}">
                <a16:creationId xmlns:a16="http://schemas.microsoft.com/office/drawing/2014/main" xmlns="" id="{A1702C4C-6B9D-4D3A-B39E-2FF59FE8AE46}"/>
              </a:ext>
            </a:extLst>
          </p:cNvPr>
          <p:cNvSpPr txBox="1"/>
          <p:nvPr/>
        </p:nvSpPr>
        <p:spPr>
          <a:xfrm>
            <a:off x="5414478" y="5264857"/>
            <a:ext cx="2483818" cy="369332"/>
          </a:xfrm>
          <a:prstGeom prst="rect">
            <a:avLst/>
          </a:prstGeom>
          <a:solidFill>
            <a:schemeClr val="accent2">
              <a:lumMod val="40000"/>
              <a:lumOff val="6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MX" dirty="0">
                <a:solidFill>
                  <a:schemeClr val="tx1"/>
                </a:solidFill>
                <a:latin typeface="Times New Roman" panose="02020603050405020304" pitchFamily="18" charset="0"/>
                <a:cs typeface="Times New Roman" panose="02020603050405020304" pitchFamily="18" charset="0"/>
              </a:rPr>
              <a:t>Sistema ineficiente</a:t>
            </a:r>
          </a:p>
        </p:txBody>
      </p:sp>
      <p:sp>
        <p:nvSpPr>
          <p:cNvPr id="26" name="Rectángulo 25">
            <a:extLst>
              <a:ext uri="{FF2B5EF4-FFF2-40B4-BE49-F238E27FC236}">
                <a16:creationId xmlns:a16="http://schemas.microsoft.com/office/drawing/2014/main" xmlns="" id="{05DF20E5-6D27-4A97-A87D-7C2108ADD0B0}"/>
              </a:ext>
            </a:extLst>
          </p:cNvPr>
          <p:cNvSpPr/>
          <p:nvPr/>
        </p:nvSpPr>
        <p:spPr>
          <a:xfrm>
            <a:off x="4802187" y="3794790"/>
            <a:ext cx="2013389" cy="446579"/>
          </a:xfrm>
          <a:prstGeom prst="rect">
            <a:avLst/>
          </a:prstGeom>
          <a:solidFill>
            <a:schemeClr val="accent2">
              <a:lumMod val="75000"/>
            </a:schemeClr>
          </a:solidFill>
          <a:ln>
            <a:solidFill>
              <a:schemeClr val="accent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2000" b="1" dirty="0">
                <a:solidFill>
                  <a:schemeClr val="tx1"/>
                </a:solidFill>
                <a:latin typeface="Times New Roman" panose="02020603050405020304" pitchFamily="18" charset="0"/>
                <a:cs typeface="Times New Roman" panose="02020603050405020304" pitchFamily="18" charset="0"/>
              </a:rPr>
              <a:t>Inadecuado</a:t>
            </a:r>
          </a:p>
        </p:txBody>
      </p:sp>
      <p:pic>
        <p:nvPicPr>
          <p:cNvPr id="28" name="Imagen 27">
            <a:extLst>
              <a:ext uri="{FF2B5EF4-FFF2-40B4-BE49-F238E27FC236}">
                <a16:creationId xmlns:a16="http://schemas.microsoft.com/office/drawing/2014/main" xmlns="" id="{DF1368E8-E1A6-416D-A733-970867DF801B}"/>
              </a:ext>
            </a:extLst>
          </p:cNvPr>
          <p:cNvPicPr>
            <a:picLocks noChangeAspect="1"/>
          </p:cNvPicPr>
          <p:nvPr/>
        </p:nvPicPr>
        <p:blipFill rotWithShape="1">
          <a:blip r:embed="rId5">
            <a:extLst>
              <a:ext uri="{28A0092B-C50C-407E-A947-70E740481C1C}">
                <a14:useLocalDpi xmlns:a14="http://schemas.microsoft.com/office/drawing/2010/main" val="0"/>
              </a:ext>
            </a:extLst>
          </a:blip>
          <a:srcRect l="3960" r="55422" b="7156"/>
          <a:stretch/>
        </p:blipFill>
        <p:spPr>
          <a:xfrm>
            <a:off x="589049" y="1372557"/>
            <a:ext cx="1827358" cy="2344862"/>
          </a:xfrm>
          <a:prstGeom prst="rect">
            <a:avLst/>
          </a:prstGeom>
        </p:spPr>
      </p:pic>
      <p:sp>
        <p:nvSpPr>
          <p:cNvPr id="21" name="CuadroTexto 20">
            <a:extLst>
              <a:ext uri="{FF2B5EF4-FFF2-40B4-BE49-F238E27FC236}">
                <a16:creationId xmlns:a16="http://schemas.microsoft.com/office/drawing/2014/main" xmlns="" id="{18F83E6D-0DBE-4542-B861-BBA59E90D24E}"/>
              </a:ext>
            </a:extLst>
          </p:cNvPr>
          <p:cNvSpPr txBox="1"/>
          <p:nvPr/>
        </p:nvSpPr>
        <p:spPr>
          <a:xfrm>
            <a:off x="2326817" y="2261492"/>
            <a:ext cx="1827358" cy="923330"/>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Incrementa la disponibilidad de oxígeno</a:t>
            </a:r>
          </a:p>
        </p:txBody>
      </p:sp>
      <p:sp>
        <p:nvSpPr>
          <p:cNvPr id="30" name="CuadroTexto 29">
            <a:extLst>
              <a:ext uri="{FF2B5EF4-FFF2-40B4-BE49-F238E27FC236}">
                <a16:creationId xmlns:a16="http://schemas.microsoft.com/office/drawing/2014/main" xmlns="" id="{24CEAC69-C100-4F54-9FB7-B1F50EE4009D}"/>
              </a:ext>
            </a:extLst>
          </p:cNvPr>
          <p:cNvSpPr txBox="1"/>
          <p:nvPr/>
        </p:nvSpPr>
        <p:spPr>
          <a:xfrm>
            <a:off x="1641134" y="4658731"/>
            <a:ext cx="1514097" cy="646331"/>
          </a:xfrm>
          <a:prstGeom prst="rect">
            <a:avLst/>
          </a:prstGeom>
          <a:solidFill>
            <a:schemeClr val="accent4">
              <a:lumMod val="40000"/>
              <a:lumOff val="6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Mayor carga animal</a:t>
            </a:r>
          </a:p>
        </p:txBody>
      </p:sp>
      <p:sp>
        <p:nvSpPr>
          <p:cNvPr id="29" name="Rectángulo 28">
            <a:extLst>
              <a:ext uri="{FF2B5EF4-FFF2-40B4-BE49-F238E27FC236}">
                <a16:creationId xmlns:a16="http://schemas.microsoft.com/office/drawing/2014/main" xmlns="" id="{134632FE-D79D-4391-AF9A-97DC4C45365F}"/>
              </a:ext>
            </a:extLst>
          </p:cNvPr>
          <p:cNvSpPr/>
          <p:nvPr/>
        </p:nvSpPr>
        <p:spPr>
          <a:xfrm>
            <a:off x="2871780" y="5410516"/>
            <a:ext cx="1071127" cy="307777"/>
          </a:xfrm>
          <a:prstGeom prst="rect">
            <a:avLst/>
          </a:prstGeom>
        </p:spPr>
        <p:txBody>
          <a:bodyPr wrap="none">
            <a:spAutoFit/>
          </a:bodyPr>
          <a:lstStyle/>
          <a:p>
            <a:r>
              <a:rPr lang="es-MX" sz="1400" dirty="0">
                <a:latin typeface="Times New Roman" panose="02020603050405020304" pitchFamily="18" charset="0"/>
                <a:cs typeface="Times New Roman" panose="02020603050405020304" pitchFamily="18" charset="0"/>
              </a:rPr>
              <a:t>(KOI, 2007)</a:t>
            </a:r>
          </a:p>
        </p:txBody>
      </p:sp>
      <p:sp>
        <p:nvSpPr>
          <p:cNvPr id="31" name="Flecha: a la izquierda y derecha 30">
            <a:extLst>
              <a:ext uri="{FF2B5EF4-FFF2-40B4-BE49-F238E27FC236}">
                <a16:creationId xmlns:a16="http://schemas.microsoft.com/office/drawing/2014/main" xmlns="" id="{BE4D0778-55F0-49C9-9E13-A3C7B9FFF07C}"/>
              </a:ext>
            </a:extLst>
          </p:cNvPr>
          <p:cNvSpPr/>
          <p:nvPr/>
        </p:nvSpPr>
        <p:spPr>
          <a:xfrm rot="6533608">
            <a:off x="2136721" y="3773426"/>
            <a:ext cx="1184927" cy="34043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33" name="CuadroTexto 32">
            <a:extLst>
              <a:ext uri="{FF2B5EF4-FFF2-40B4-BE49-F238E27FC236}">
                <a16:creationId xmlns:a16="http://schemas.microsoft.com/office/drawing/2014/main" xmlns="" id="{42744E0F-30FF-44B9-8166-F3B572B1D324}"/>
              </a:ext>
            </a:extLst>
          </p:cNvPr>
          <p:cNvSpPr txBox="1"/>
          <p:nvPr/>
        </p:nvSpPr>
        <p:spPr>
          <a:xfrm>
            <a:off x="5414477" y="5700571"/>
            <a:ext cx="2483818" cy="369332"/>
          </a:xfrm>
          <a:prstGeom prst="rect">
            <a:avLst/>
          </a:prstGeom>
          <a:solidFill>
            <a:schemeClr val="accent2">
              <a:lumMod val="40000"/>
              <a:lumOff val="6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MX" dirty="0">
                <a:solidFill>
                  <a:schemeClr val="tx1"/>
                </a:solidFill>
                <a:latin typeface="Times New Roman" panose="02020603050405020304" pitchFamily="18" charset="0"/>
                <a:cs typeface="Times New Roman" panose="02020603050405020304" pitchFamily="18" charset="0"/>
              </a:rPr>
              <a:t>Desperdicio recursos</a:t>
            </a:r>
          </a:p>
        </p:txBody>
      </p:sp>
      <p:sp>
        <p:nvSpPr>
          <p:cNvPr id="2" name="Flecha: a la izquierda y derecha 1">
            <a:extLst>
              <a:ext uri="{FF2B5EF4-FFF2-40B4-BE49-F238E27FC236}">
                <a16:creationId xmlns:a16="http://schemas.microsoft.com/office/drawing/2014/main" xmlns="" id="{0915E4D1-749B-45E9-A473-F3761FF6CB99}"/>
              </a:ext>
            </a:extLst>
          </p:cNvPr>
          <p:cNvSpPr/>
          <p:nvPr/>
        </p:nvSpPr>
        <p:spPr>
          <a:xfrm>
            <a:off x="3217455" y="878786"/>
            <a:ext cx="1485180" cy="29551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dirty="0"/>
          </a:p>
        </p:txBody>
      </p:sp>
      <p:sp>
        <p:nvSpPr>
          <p:cNvPr id="32" name="Flecha: a la izquierda y derecha 31">
            <a:extLst>
              <a:ext uri="{FF2B5EF4-FFF2-40B4-BE49-F238E27FC236}">
                <a16:creationId xmlns:a16="http://schemas.microsoft.com/office/drawing/2014/main" xmlns="" id="{FE8AA582-B365-469D-A4CF-CB7C71399710}"/>
              </a:ext>
            </a:extLst>
          </p:cNvPr>
          <p:cNvSpPr/>
          <p:nvPr/>
        </p:nvSpPr>
        <p:spPr>
          <a:xfrm>
            <a:off x="7504829" y="876973"/>
            <a:ext cx="1607575" cy="297324"/>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dirty="0"/>
          </a:p>
        </p:txBody>
      </p:sp>
      <p:sp>
        <p:nvSpPr>
          <p:cNvPr id="34" name="CuadroTexto 10">
            <a:extLst>
              <a:ext uri="{FF2B5EF4-FFF2-40B4-BE49-F238E27FC236}">
                <a16:creationId xmlns:a16="http://schemas.microsoft.com/office/drawing/2014/main" xmlns="" id="{C873E13F-F48C-4846-8E63-71259CE6C75D}"/>
              </a:ext>
            </a:extLst>
          </p:cNvPr>
          <p:cNvSpPr txBox="1"/>
          <p:nvPr/>
        </p:nvSpPr>
        <p:spPr>
          <a:xfrm>
            <a:off x="10765190" y="1546195"/>
            <a:ext cx="1316050" cy="646331"/>
          </a:xfrm>
          <a:prstGeom prst="rect">
            <a:avLst/>
          </a:prstGeom>
          <a:solidFill>
            <a:schemeClr val="accent5">
              <a:lumMod val="40000"/>
              <a:lumOff val="60000"/>
            </a:schemeClr>
          </a:solidFill>
          <a:ln>
            <a:solidFill>
              <a:schemeClr val="accent5">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MX" dirty="0">
                <a:solidFill>
                  <a:schemeClr val="tx1"/>
                </a:solidFill>
                <a:latin typeface="Times New Roman" panose="02020603050405020304" pitchFamily="18" charset="0"/>
                <a:cs typeface="Times New Roman" panose="02020603050405020304" pitchFamily="18" charset="0"/>
              </a:rPr>
              <a:t>Replicación celular</a:t>
            </a:r>
          </a:p>
        </p:txBody>
      </p:sp>
      <p:sp>
        <p:nvSpPr>
          <p:cNvPr id="3" name="2 Rectángulo"/>
          <p:cNvSpPr/>
          <p:nvPr/>
        </p:nvSpPr>
        <p:spPr>
          <a:xfrm>
            <a:off x="3396095" y="3284398"/>
            <a:ext cx="758080" cy="369874"/>
          </a:xfrm>
          <a:prstGeom prst="rect">
            <a:avLst/>
          </a:prstGeom>
          <a:solidFill>
            <a:schemeClr val="accent4">
              <a:lumMod val="40000"/>
              <a:lumOff val="60000"/>
            </a:schemeClr>
          </a:solidFill>
          <a:ln>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600" dirty="0">
                <a:solidFill>
                  <a:schemeClr val="tx1"/>
                </a:solidFill>
                <a:latin typeface="Times New Roman" panose="02020603050405020304" pitchFamily="18" charset="0"/>
                <a:cs typeface="Times New Roman" panose="02020603050405020304" pitchFamily="18" charset="0"/>
              </a:rPr>
              <a:t>12 %</a:t>
            </a:r>
          </a:p>
        </p:txBody>
      </p:sp>
      <p:sp>
        <p:nvSpPr>
          <p:cNvPr id="36" name="35 Flecha doblada"/>
          <p:cNvSpPr/>
          <p:nvPr/>
        </p:nvSpPr>
        <p:spPr>
          <a:xfrm rot="5400000">
            <a:off x="10822045" y="1100707"/>
            <a:ext cx="190330" cy="620767"/>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solidFill>
                <a:schemeClr val="tx1"/>
              </a:solidFill>
            </a:endParaRPr>
          </a:p>
        </p:txBody>
      </p:sp>
      <p:sp>
        <p:nvSpPr>
          <p:cNvPr id="40" name="39 Flecha doblada"/>
          <p:cNvSpPr/>
          <p:nvPr/>
        </p:nvSpPr>
        <p:spPr>
          <a:xfrm rot="10800000">
            <a:off x="10607547" y="2253030"/>
            <a:ext cx="620046" cy="184473"/>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47887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INTRODUCCIÓN </a:t>
            </a:r>
          </a:p>
        </p:txBody>
      </p:sp>
      <p:sp>
        <p:nvSpPr>
          <p:cNvPr id="2" name="CuadroTexto 1">
            <a:extLst>
              <a:ext uri="{FF2B5EF4-FFF2-40B4-BE49-F238E27FC236}">
                <a16:creationId xmlns:a16="http://schemas.microsoft.com/office/drawing/2014/main" xmlns="" id="{3CDC060E-0866-4BD3-AD6C-EE1BC6DCAC4C}"/>
              </a:ext>
            </a:extLst>
          </p:cNvPr>
          <p:cNvSpPr txBox="1"/>
          <p:nvPr/>
        </p:nvSpPr>
        <p:spPr>
          <a:xfrm>
            <a:off x="272267" y="572164"/>
            <a:ext cx="3599862"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Ruta metabólica de Nucleótidos</a:t>
            </a:r>
          </a:p>
        </p:txBody>
      </p:sp>
      <p:sp>
        <p:nvSpPr>
          <p:cNvPr id="3" name="CuadroTexto 2">
            <a:extLst>
              <a:ext uri="{FF2B5EF4-FFF2-40B4-BE49-F238E27FC236}">
                <a16:creationId xmlns:a16="http://schemas.microsoft.com/office/drawing/2014/main" xmlns="" id="{93997FBE-E168-47FB-B324-370D5481C061}"/>
              </a:ext>
            </a:extLst>
          </p:cNvPr>
          <p:cNvSpPr txBox="1"/>
          <p:nvPr/>
        </p:nvSpPr>
        <p:spPr>
          <a:xfrm>
            <a:off x="3176336" y="1064745"/>
            <a:ext cx="1700463"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Endonucleasa</a:t>
            </a:r>
          </a:p>
        </p:txBody>
      </p:sp>
      <p:sp>
        <p:nvSpPr>
          <p:cNvPr id="5" name="Rectángulo 4">
            <a:extLst>
              <a:ext uri="{FF2B5EF4-FFF2-40B4-BE49-F238E27FC236}">
                <a16:creationId xmlns:a16="http://schemas.microsoft.com/office/drawing/2014/main" xmlns="" id="{CCA191BA-98AA-4DB0-8802-729789834818}"/>
              </a:ext>
            </a:extLst>
          </p:cNvPr>
          <p:cNvSpPr/>
          <p:nvPr/>
        </p:nvSpPr>
        <p:spPr>
          <a:xfrm>
            <a:off x="5085348" y="710056"/>
            <a:ext cx="2021303" cy="10175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Mononucleótidos</a:t>
            </a:r>
          </a:p>
          <a:p>
            <a:pPr algn="ctr"/>
            <a:r>
              <a:rPr lang="es-MX" dirty="0">
                <a:latin typeface="Times New Roman" panose="02020603050405020304" pitchFamily="18" charset="0"/>
                <a:cs typeface="Times New Roman" panose="02020603050405020304" pitchFamily="18" charset="0"/>
              </a:rPr>
              <a:t>Dinucleótidos</a:t>
            </a:r>
          </a:p>
          <a:p>
            <a:pPr algn="ctr"/>
            <a:r>
              <a:rPr lang="es-MX" dirty="0">
                <a:latin typeface="Times New Roman" panose="02020603050405020304" pitchFamily="18" charset="0"/>
                <a:cs typeface="Times New Roman" panose="02020603050405020304" pitchFamily="18" charset="0"/>
              </a:rPr>
              <a:t>Oligonucleótidos</a:t>
            </a:r>
          </a:p>
        </p:txBody>
      </p:sp>
      <p:sp>
        <p:nvSpPr>
          <p:cNvPr id="7" name="CuadroTexto 6">
            <a:extLst>
              <a:ext uri="{FF2B5EF4-FFF2-40B4-BE49-F238E27FC236}">
                <a16:creationId xmlns:a16="http://schemas.microsoft.com/office/drawing/2014/main" xmlns="" id="{F7E6EB92-AD25-4F53-AAAD-66ED7F6E0C90}"/>
              </a:ext>
            </a:extLst>
          </p:cNvPr>
          <p:cNvSpPr txBox="1"/>
          <p:nvPr/>
        </p:nvSpPr>
        <p:spPr>
          <a:xfrm>
            <a:off x="7513068" y="936409"/>
            <a:ext cx="2021304" cy="646331"/>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Fosfodiesterasas</a:t>
            </a:r>
          </a:p>
          <a:p>
            <a:r>
              <a:rPr lang="es-MX" dirty="0" err="1">
                <a:latin typeface="Times New Roman" panose="02020603050405020304" pitchFamily="18" charset="0"/>
                <a:cs typeface="Times New Roman" panose="02020603050405020304" pitchFamily="18" charset="0"/>
              </a:rPr>
              <a:t>Polinucleotidasas</a:t>
            </a:r>
            <a:endParaRPr lang="es-MX" dirty="0">
              <a:latin typeface="Times New Roman" panose="02020603050405020304" pitchFamily="18" charset="0"/>
              <a:cs typeface="Times New Roman" panose="02020603050405020304" pitchFamily="18" charset="0"/>
            </a:endParaRPr>
          </a:p>
        </p:txBody>
      </p:sp>
      <p:sp>
        <p:nvSpPr>
          <p:cNvPr id="8" name="Rectángulo 7">
            <a:extLst>
              <a:ext uri="{FF2B5EF4-FFF2-40B4-BE49-F238E27FC236}">
                <a16:creationId xmlns:a16="http://schemas.microsoft.com/office/drawing/2014/main" xmlns="" id="{741C67B0-4697-4A37-B140-A176C7B64165}"/>
              </a:ext>
            </a:extLst>
          </p:cNvPr>
          <p:cNvSpPr/>
          <p:nvPr/>
        </p:nvSpPr>
        <p:spPr>
          <a:xfrm>
            <a:off x="9914021" y="1005335"/>
            <a:ext cx="2101516" cy="5774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Mononucleótidos</a:t>
            </a:r>
          </a:p>
        </p:txBody>
      </p:sp>
      <p:sp>
        <p:nvSpPr>
          <p:cNvPr id="9" name="CuadroTexto 8">
            <a:extLst>
              <a:ext uri="{FF2B5EF4-FFF2-40B4-BE49-F238E27FC236}">
                <a16:creationId xmlns:a16="http://schemas.microsoft.com/office/drawing/2014/main" xmlns="" id="{567E66D0-30BF-46B1-8B0C-B938106C2C62}"/>
              </a:ext>
            </a:extLst>
          </p:cNvPr>
          <p:cNvSpPr txBox="1"/>
          <p:nvPr/>
        </p:nvSpPr>
        <p:spPr>
          <a:xfrm>
            <a:off x="10165094" y="1797265"/>
            <a:ext cx="1403019"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hidrolización</a:t>
            </a:r>
          </a:p>
        </p:txBody>
      </p:sp>
      <p:sp>
        <p:nvSpPr>
          <p:cNvPr id="10" name="CuadroTexto 9">
            <a:extLst>
              <a:ext uri="{FF2B5EF4-FFF2-40B4-BE49-F238E27FC236}">
                <a16:creationId xmlns:a16="http://schemas.microsoft.com/office/drawing/2014/main" xmlns="" id="{2ED53BD6-6301-4513-88A4-0EEE8E61A867}"/>
              </a:ext>
            </a:extLst>
          </p:cNvPr>
          <p:cNvSpPr txBox="1"/>
          <p:nvPr/>
        </p:nvSpPr>
        <p:spPr>
          <a:xfrm>
            <a:off x="7891794" y="1720754"/>
            <a:ext cx="2273300" cy="646331"/>
          </a:xfrm>
          <a:prstGeom prst="rect">
            <a:avLst/>
          </a:prstGeom>
          <a:noFill/>
        </p:spPr>
        <p:txBody>
          <a:bodyPr wrap="square" rtlCol="0">
            <a:spAutoFit/>
          </a:bodyPr>
          <a:lstStyle/>
          <a:p>
            <a:r>
              <a:rPr lang="es-MX" dirty="0" err="1">
                <a:latin typeface="Times New Roman" panose="02020603050405020304" pitchFamily="18" charset="0"/>
                <a:cs typeface="Times New Roman" panose="02020603050405020304" pitchFamily="18" charset="0"/>
              </a:rPr>
              <a:t>Fofatasas</a:t>
            </a:r>
            <a:r>
              <a:rPr lang="es-MX" dirty="0">
                <a:latin typeface="Times New Roman" panose="02020603050405020304" pitchFamily="18" charset="0"/>
                <a:cs typeface="Times New Roman" panose="02020603050405020304" pitchFamily="18" charset="0"/>
              </a:rPr>
              <a:t> alcalinas</a:t>
            </a:r>
          </a:p>
          <a:p>
            <a:r>
              <a:rPr lang="es-MX" dirty="0" err="1">
                <a:latin typeface="Times New Roman" panose="02020603050405020304" pitchFamily="18" charset="0"/>
                <a:cs typeface="Times New Roman" panose="02020603050405020304" pitchFamily="18" charset="0"/>
              </a:rPr>
              <a:t>Nucleosidasas</a:t>
            </a:r>
            <a:endParaRPr lang="es-MX" dirty="0">
              <a:latin typeface="Times New Roman" panose="02020603050405020304" pitchFamily="18" charset="0"/>
              <a:cs typeface="Times New Roman" panose="02020603050405020304" pitchFamily="18" charset="0"/>
            </a:endParaRPr>
          </a:p>
        </p:txBody>
      </p:sp>
      <p:sp>
        <p:nvSpPr>
          <p:cNvPr id="11" name="Rectángulo 10">
            <a:extLst>
              <a:ext uri="{FF2B5EF4-FFF2-40B4-BE49-F238E27FC236}">
                <a16:creationId xmlns:a16="http://schemas.microsoft.com/office/drawing/2014/main" xmlns="" id="{6345360E-BE13-47A5-8B1D-342D645EDA27}"/>
              </a:ext>
            </a:extLst>
          </p:cNvPr>
          <p:cNvSpPr/>
          <p:nvPr/>
        </p:nvSpPr>
        <p:spPr>
          <a:xfrm>
            <a:off x="10165094" y="2414243"/>
            <a:ext cx="1600200" cy="36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Nucleósidos</a:t>
            </a:r>
          </a:p>
        </p:txBody>
      </p:sp>
      <p:sp>
        <p:nvSpPr>
          <p:cNvPr id="13" name="Rectángulo 12">
            <a:extLst>
              <a:ext uri="{FF2B5EF4-FFF2-40B4-BE49-F238E27FC236}">
                <a16:creationId xmlns:a16="http://schemas.microsoft.com/office/drawing/2014/main" xmlns="" id="{E12DFF50-8389-4AE5-B591-13D50CBD3B8D}"/>
              </a:ext>
            </a:extLst>
          </p:cNvPr>
          <p:cNvSpPr/>
          <p:nvPr/>
        </p:nvSpPr>
        <p:spPr>
          <a:xfrm>
            <a:off x="9906413" y="3705063"/>
            <a:ext cx="2021303" cy="10175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B. Purinas</a:t>
            </a:r>
          </a:p>
          <a:p>
            <a:pPr algn="ctr"/>
            <a:r>
              <a:rPr lang="es-MX" dirty="0">
                <a:latin typeface="Times New Roman" panose="02020603050405020304" pitchFamily="18" charset="0"/>
                <a:cs typeface="Times New Roman" panose="02020603050405020304" pitchFamily="18" charset="0"/>
              </a:rPr>
              <a:t>B. </a:t>
            </a:r>
            <a:r>
              <a:rPr lang="es-MX" dirty="0" err="1">
                <a:latin typeface="Times New Roman" panose="02020603050405020304" pitchFamily="18" charset="0"/>
                <a:cs typeface="Times New Roman" panose="02020603050405020304" pitchFamily="18" charset="0"/>
              </a:rPr>
              <a:t>Piridiminas</a:t>
            </a:r>
            <a:endParaRPr lang="es-MX" dirty="0">
              <a:latin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xmlns="" id="{309B68FB-390F-4A2C-91F2-6D655F8F088F}"/>
              </a:ext>
            </a:extLst>
          </p:cNvPr>
          <p:cNvSpPr txBox="1"/>
          <p:nvPr/>
        </p:nvSpPr>
        <p:spPr>
          <a:xfrm>
            <a:off x="10218026" y="2964589"/>
            <a:ext cx="1493506" cy="369332"/>
          </a:xfrm>
          <a:prstGeom prst="rect">
            <a:avLst/>
          </a:prstGeom>
          <a:noFill/>
        </p:spPr>
        <p:txBody>
          <a:bodyPr wrap="square" rtlCol="0">
            <a:spAutoFit/>
          </a:bodyPr>
          <a:lstStyle/>
          <a:p>
            <a:r>
              <a:rPr lang="es-MX" dirty="0" err="1">
                <a:latin typeface="Times New Roman" panose="02020603050405020304" pitchFamily="18" charset="0"/>
                <a:cs typeface="Times New Roman" panose="02020603050405020304" pitchFamily="18" charset="0"/>
              </a:rPr>
              <a:t>nucleosidasas</a:t>
            </a:r>
            <a:endParaRPr lang="es-MX" dirty="0">
              <a:latin typeface="Times New Roman" panose="02020603050405020304" pitchFamily="18" charset="0"/>
              <a:cs typeface="Times New Roman" panose="02020603050405020304" pitchFamily="18" charset="0"/>
            </a:endParaRPr>
          </a:p>
        </p:txBody>
      </p:sp>
      <p:sp>
        <p:nvSpPr>
          <p:cNvPr id="12" name="Elipse 11">
            <a:extLst>
              <a:ext uri="{FF2B5EF4-FFF2-40B4-BE49-F238E27FC236}">
                <a16:creationId xmlns:a16="http://schemas.microsoft.com/office/drawing/2014/main" xmlns="" id="{B07ADC02-52EB-46CC-9759-3F8F2120D381}"/>
              </a:ext>
            </a:extLst>
          </p:cNvPr>
          <p:cNvSpPr/>
          <p:nvPr/>
        </p:nvSpPr>
        <p:spPr>
          <a:xfrm>
            <a:off x="9914019" y="5160603"/>
            <a:ext cx="2013697" cy="5912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latin typeface="Times New Roman" panose="02020603050405020304" pitchFamily="18" charset="0"/>
                <a:cs typeface="Times New Roman" panose="02020603050405020304" pitchFamily="18" charset="0"/>
              </a:rPr>
              <a:t>Absorción</a:t>
            </a:r>
          </a:p>
        </p:txBody>
      </p:sp>
      <p:sp>
        <p:nvSpPr>
          <p:cNvPr id="15" name="Rectángulo 14">
            <a:extLst>
              <a:ext uri="{FF2B5EF4-FFF2-40B4-BE49-F238E27FC236}">
                <a16:creationId xmlns:a16="http://schemas.microsoft.com/office/drawing/2014/main" xmlns="" id="{2D577FD7-F568-4482-9D34-937B9047B032}"/>
              </a:ext>
            </a:extLst>
          </p:cNvPr>
          <p:cNvSpPr/>
          <p:nvPr/>
        </p:nvSpPr>
        <p:spPr>
          <a:xfrm>
            <a:off x="7842913" y="5221294"/>
            <a:ext cx="1549400" cy="469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Enterocitos</a:t>
            </a:r>
          </a:p>
        </p:txBody>
      </p:sp>
      <p:sp>
        <p:nvSpPr>
          <p:cNvPr id="16" name="Flecha: a la derecha 15">
            <a:extLst>
              <a:ext uri="{FF2B5EF4-FFF2-40B4-BE49-F238E27FC236}">
                <a16:creationId xmlns:a16="http://schemas.microsoft.com/office/drawing/2014/main" xmlns="" id="{93C286C8-03EC-433D-931E-CB5FCC7D4D8C}"/>
              </a:ext>
            </a:extLst>
          </p:cNvPr>
          <p:cNvSpPr/>
          <p:nvPr/>
        </p:nvSpPr>
        <p:spPr>
          <a:xfrm>
            <a:off x="4587372" y="1133473"/>
            <a:ext cx="393701" cy="28438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18" name="Rectángulo 17">
            <a:extLst>
              <a:ext uri="{FF2B5EF4-FFF2-40B4-BE49-F238E27FC236}">
                <a16:creationId xmlns:a16="http://schemas.microsoft.com/office/drawing/2014/main" xmlns="" id="{D78AED45-8DEE-4A5C-96DC-D546A87DC8C7}"/>
              </a:ext>
            </a:extLst>
          </p:cNvPr>
          <p:cNvSpPr/>
          <p:nvPr/>
        </p:nvSpPr>
        <p:spPr>
          <a:xfrm>
            <a:off x="7211325" y="1189327"/>
            <a:ext cx="242888" cy="1404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0" name="Rectángulo 19">
            <a:extLst>
              <a:ext uri="{FF2B5EF4-FFF2-40B4-BE49-F238E27FC236}">
                <a16:creationId xmlns:a16="http://schemas.microsoft.com/office/drawing/2014/main" xmlns="" id="{E2BA5504-ABA4-40D2-BC3B-4BFCA3D9EF61}"/>
              </a:ext>
            </a:extLst>
          </p:cNvPr>
          <p:cNvSpPr/>
          <p:nvPr/>
        </p:nvSpPr>
        <p:spPr>
          <a:xfrm>
            <a:off x="2933448" y="1179164"/>
            <a:ext cx="242888" cy="1404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1" name="Flecha: a la derecha 20">
            <a:extLst>
              <a:ext uri="{FF2B5EF4-FFF2-40B4-BE49-F238E27FC236}">
                <a16:creationId xmlns:a16="http://schemas.microsoft.com/office/drawing/2014/main" xmlns="" id="{16ADFEDA-9161-4E30-9708-5BC3A771D7F6}"/>
              </a:ext>
            </a:extLst>
          </p:cNvPr>
          <p:cNvSpPr/>
          <p:nvPr/>
        </p:nvSpPr>
        <p:spPr>
          <a:xfrm>
            <a:off x="9321799" y="1133473"/>
            <a:ext cx="393701" cy="28438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2" name="Rectángulo 21">
            <a:extLst>
              <a:ext uri="{FF2B5EF4-FFF2-40B4-BE49-F238E27FC236}">
                <a16:creationId xmlns:a16="http://schemas.microsoft.com/office/drawing/2014/main" xmlns="" id="{BE61AC2B-3801-4C61-BB0F-0A482C90354D}"/>
              </a:ext>
            </a:extLst>
          </p:cNvPr>
          <p:cNvSpPr/>
          <p:nvPr/>
        </p:nvSpPr>
        <p:spPr>
          <a:xfrm rot="5400000">
            <a:off x="10834869" y="1643432"/>
            <a:ext cx="164391" cy="14112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3" name="Flecha: a la derecha 22">
            <a:extLst>
              <a:ext uri="{FF2B5EF4-FFF2-40B4-BE49-F238E27FC236}">
                <a16:creationId xmlns:a16="http://schemas.microsoft.com/office/drawing/2014/main" xmlns="" id="{E0CBF371-16A1-4775-9780-46F2F82DC40B}"/>
              </a:ext>
            </a:extLst>
          </p:cNvPr>
          <p:cNvSpPr/>
          <p:nvPr/>
        </p:nvSpPr>
        <p:spPr>
          <a:xfrm rot="5400000">
            <a:off x="10799168" y="2099029"/>
            <a:ext cx="235796" cy="27960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4" name="Rectángulo 23">
            <a:extLst>
              <a:ext uri="{FF2B5EF4-FFF2-40B4-BE49-F238E27FC236}">
                <a16:creationId xmlns:a16="http://schemas.microsoft.com/office/drawing/2014/main" xmlns="" id="{1E24598C-0BCE-4EB9-A56B-264B8020C1F0}"/>
              </a:ext>
            </a:extLst>
          </p:cNvPr>
          <p:cNvSpPr/>
          <p:nvPr/>
        </p:nvSpPr>
        <p:spPr>
          <a:xfrm rot="5400000">
            <a:off x="10812261" y="2878433"/>
            <a:ext cx="212711" cy="13802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5" name="Flecha: a la derecha 24">
            <a:extLst>
              <a:ext uri="{FF2B5EF4-FFF2-40B4-BE49-F238E27FC236}">
                <a16:creationId xmlns:a16="http://schemas.microsoft.com/office/drawing/2014/main" xmlns="" id="{D5757B22-1271-4E4D-B381-3CC8BB489CE4}"/>
              </a:ext>
            </a:extLst>
          </p:cNvPr>
          <p:cNvSpPr/>
          <p:nvPr/>
        </p:nvSpPr>
        <p:spPr>
          <a:xfrm rot="5400000">
            <a:off x="10777006" y="3318141"/>
            <a:ext cx="280120" cy="27960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6" name="Flecha: a la derecha 25">
            <a:extLst>
              <a:ext uri="{FF2B5EF4-FFF2-40B4-BE49-F238E27FC236}">
                <a16:creationId xmlns:a16="http://schemas.microsoft.com/office/drawing/2014/main" xmlns="" id="{F6970998-ADD5-4895-949D-080BB421101D}"/>
              </a:ext>
            </a:extLst>
          </p:cNvPr>
          <p:cNvSpPr/>
          <p:nvPr/>
        </p:nvSpPr>
        <p:spPr>
          <a:xfrm rot="5400000">
            <a:off x="10777006" y="4804935"/>
            <a:ext cx="280120" cy="27960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7" name="Flecha: a la derecha 26">
            <a:extLst>
              <a:ext uri="{FF2B5EF4-FFF2-40B4-BE49-F238E27FC236}">
                <a16:creationId xmlns:a16="http://schemas.microsoft.com/office/drawing/2014/main" xmlns="" id="{BF285642-A281-456F-81C5-F9D1E1F19BE8}"/>
              </a:ext>
            </a:extLst>
          </p:cNvPr>
          <p:cNvSpPr/>
          <p:nvPr/>
        </p:nvSpPr>
        <p:spPr>
          <a:xfrm rot="10800000">
            <a:off x="9513106" y="5316443"/>
            <a:ext cx="280120" cy="27960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sp>
        <p:nvSpPr>
          <p:cNvPr id="28" name="Flecha: a la derecha 27">
            <a:extLst>
              <a:ext uri="{FF2B5EF4-FFF2-40B4-BE49-F238E27FC236}">
                <a16:creationId xmlns:a16="http://schemas.microsoft.com/office/drawing/2014/main" xmlns="" id="{1D90FB07-BE99-420E-B7E5-E6971AF59446}"/>
              </a:ext>
            </a:extLst>
          </p:cNvPr>
          <p:cNvSpPr/>
          <p:nvPr/>
        </p:nvSpPr>
        <p:spPr>
          <a:xfrm rot="10800000">
            <a:off x="9776836" y="1900360"/>
            <a:ext cx="393701" cy="28438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pic>
        <p:nvPicPr>
          <p:cNvPr id="9220" name="Picture 4" descr="Imagen relacionada">
            <a:extLst>
              <a:ext uri="{FF2B5EF4-FFF2-40B4-BE49-F238E27FC236}">
                <a16:creationId xmlns:a16="http://schemas.microsoft.com/office/drawing/2014/main" xmlns="" id="{15FD75D6-4D5F-4F09-B1DD-45017C180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67" y="2198571"/>
            <a:ext cx="8655246" cy="3063146"/>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xmlns="" id="{EC965FD7-A184-4737-A740-02B061810570}"/>
              </a:ext>
            </a:extLst>
          </p:cNvPr>
          <p:cNvSpPr/>
          <p:nvPr/>
        </p:nvSpPr>
        <p:spPr>
          <a:xfrm>
            <a:off x="667657" y="1064745"/>
            <a:ext cx="2206936" cy="3596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latin typeface="Times New Roman" panose="02020603050405020304" pitchFamily="18" charset="0"/>
                <a:cs typeface="Times New Roman" panose="02020603050405020304" pitchFamily="18" charset="0"/>
              </a:rPr>
              <a:t>Nucleótidos</a:t>
            </a:r>
          </a:p>
        </p:txBody>
      </p:sp>
    </p:spTree>
    <p:extLst>
      <p:ext uri="{BB962C8B-B14F-4D97-AF65-F5344CB8AC3E}">
        <p14:creationId xmlns:p14="http://schemas.microsoft.com/office/powerpoint/2010/main" val="225844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INTRODUCCIÓN </a:t>
            </a:r>
          </a:p>
        </p:txBody>
      </p:sp>
      <p:sp>
        <p:nvSpPr>
          <p:cNvPr id="2" name="CuadroTexto 1">
            <a:extLst>
              <a:ext uri="{FF2B5EF4-FFF2-40B4-BE49-F238E27FC236}">
                <a16:creationId xmlns:a16="http://schemas.microsoft.com/office/drawing/2014/main" xmlns="" id="{3CDC060E-0866-4BD3-AD6C-EE1BC6DCAC4C}"/>
              </a:ext>
            </a:extLst>
          </p:cNvPr>
          <p:cNvSpPr txBox="1"/>
          <p:nvPr/>
        </p:nvSpPr>
        <p:spPr>
          <a:xfrm>
            <a:off x="272267" y="572164"/>
            <a:ext cx="3599862"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Estrés – Glucosa</a:t>
            </a:r>
          </a:p>
        </p:txBody>
      </p:sp>
      <p:sp>
        <p:nvSpPr>
          <p:cNvPr id="5" name="Rectángulo 4">
            <a:extLst>
              <a:ext uri="{FF2B5EF4-FFF2-40B4-BE49-F238E27FC236}">
                <a16:creationId xmlns:a16="http://schemas.microsoft.com/office/drawing/2014/main" xmlns="" id="{47882D3C-4127-45CF-8A8D-C04312647503}"/>
              </a:ext>
            </a:extLst>
          </p:cNvPr>
          <p:cNvSpPr/>
          <p:nvPr/>
        </p:nvSpPr>
        <p:spPr>
          <a:xfrm>
            <a:off x="445752" y="1566787"/>
            <a:ext cx="1496291" cy="369332"/>
          </a:xfrm>
          <a:prstGeom prst="rect">
            <a:avLst/>
          </a:prstGeom>
          <a:solidFill>
            <a:schemeClr val="accent3">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latin typeface="Times New Roman" panose="02020603050405020304" pitchFamily="18" charset="0"/>
                <a:cs typeface="Times New Roman" panose="02020603050405020304" pitchFamily="18" charset="0"/>
              </a:rPr>
              <a:t>Estrés</a:t>
            </a:r>
          </a:p>
        </p:txBody>
      </p:sp>
      <p:sp>
        <p:nvSpPr>
          <p:cNvPr id="7" name="Rectángulo 6">
            <a:extLst>
              <a:ext uri="{FF2B5EF4-FFF2-40B4-BE49-F238E27FC236}">
                <a16:creationId xmlns:a16="http://schemas.microsoft.com/office/drawing/2014/main" xmlns="" id="{F1CBEF92-6DC9-4678-BF9D-AE5B18F3AC20}"/>
              </a:ext>
            </a:extLst>
          </p:cNvPr>
          <p:cNvSpPr/>
          <p:nvPr/>
        </p:nvSpPr>
        <p:spPr>
          <a:xfrm>
            <a:off x="2499942" y="1082001"/>
            <a:ext cx="1862493" cy="1338904"/>
          </a:xfrm>
          <a:prstGeom prst="rect">
            <a:avLst/>
          </a:prstGeom>
          <a:solidFill>
            <a:schemeClr val="accent6">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Condición que obliga a mantener la homeostasis</a:t>
            </a:r>
          </a:p>
        </p:txBody>
      </p:sp>
      <p:sp>
        <p:nvSpPr>
          <p:cNvPr id="8" name="Rectángulo 7">
            <a:extLst>
              <a:ext uri="{FF2B5EF4-FFF2-40B4-BE49-F238E27FC236}">
                <a16:creationId xmlns:a16="http://schemas.microsoft.com/office/drawing/2014/main" xmlns="" id="{53F2F242-F122-4CB8-BD7E-CA6C5214AFDF}"/>
              </a:ext>
            </a:extLst>
          </p:cNvPr>
          <p:cNvSpPr/>
          <p:nvPr/>
        </p:nvSpPr>
        <p:spPr>
          <a:xfrm>
            <a:off x="288528" y="2462470"/>
            <a:ext cx="1861333" cy="882416"/>
          </a:xfrm>
          <a:prstGeom prst="rect">
            <a:avLst/>
          </a:prstGeom>
          <a:solidFill>
            <a:schemeClr val="accent1">
              <a:lumMod val="20000"/>
              <a:lumOff val="80000"/>
            </a:schemeClr>
          </a:soli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Manejo</a:t>
            </a:r>
          </a:p>
          <a:p>
            <a:pPr algn="ctr"/>
            <a:r>
              <a:rPr lang="es-MX" sz="2000" dirty="0">
                <a:latin typeface="Times New Roman" panose="02020603050405020304" pitchFamily="18" charset="0"/>
                <a:cs typeface="Times New Roman" panose="02020603050405020304" pitchFamily="18" charset="0"/>
              </a:rPr>
              <a:t>Confinamiento</a:t>
            </a:r>
          </a:p>
        </p:txBody>
      </p:sp>
      <p:sp>
        <p:nvSpPr>
          <p:cNvPr id="9" name="Flecha: a la derecha 8">
            <a:extLst>
              <a:ext uri="{FF2B5EF4-FFF2-40B4-BE49-F238E27FC236}">
                <a16:creationId xmlns:a16="http://schemas.microsoft.com/office/drawing/2014/main" xmlns="" id="{F2ED2A0A-0827-4874-B356-13F56628831C}"/>
              </a:ext>
            </a:extLst>
          </p:cNvPr>
          <p:cNvSpPr/>
          <p:nvPr/>
        </p:nvSpPr>
        <p:spPr>
          <a:xfrm rot="16200000">
            <a:off x="1009231" y="2049200"/>
            <a:ext cx="369332" cy="290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10" name="Flecha: a la derecha 9">
            <a:extLst>
              <a:ext uri="{FF2B5EF4-FFF2-40B4-BE49-F238E27FC236}">
                <a16:creationId xmlns:a16="http://schemas.microsoft.com/office/drawing/2014/main" xmlns="" id="{F3CDB127-0F6C-4145-A8D4-3649AE0D8983}"/>
              </a:ext>
            </a:extLst>
          </p:cNvPr>
          <p:cNvSpPr/>
          <p:nvPr/>
        </p:nvSpPr>
        <p:spPr>
          <a:xfrm>
            <a:off x="2022472" y="1578270"/>
            <a:ext cx="369332" cy="290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11" name="Rectángulo 10">
            <a:extLst>
              <a:ext uri="{FF2B5EF4-FFF2-40B4-BE49-F238E27FC236}">
                <a16:creationId xmlns:a16="http://schemas.microsoft.com/office/drawing/2014/main" xmlns="" id="{C02FD3C4-01CF-4480-9330-C3A723F2ACDB}"/>
              </a:ext>
            </a:extLst>
          </p:cNvPr>
          <p:cNvSpPr/>
          <p:nvPr/>
        </p:nvSpPr>
        <p:spPr>
          <a:xfrm>
            <a:off x="2513796" y="2647725"/>
            <a:ext cx="1862493" cy="1338904"/>
          </a:xfrm>
          <a:prstGeom prst="rect">
            <a:avLst/>
          </a:prstGeom>
          <a:solidFill>
            <a:schemeClr val="accent2">
              <a:lumMod val="20000"/>
              <a:lumOff val="80000"/>
            </a:schemeClr>
          </a:solidFill>
          <a:ln w="28575">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Reducción en la productividad</a:t>
            </a:r>
          </a:p>
          <a:p>
            <a:pPr algn="ctr"/>
            <a:r>
              <a:rPr lang="es-MX" sz="2000" dirty="0">
                <a:latin typeface="Times New Roman" panose="02020603050405020304" pitchFamily="18" charset="0"/>
                <a:cs typeface="Times New Roman" panose="02020603050405020304" pitchFamily="18" charset="0"/>
              </a:rPr>
              <a:t>Bienestar animal</a:t>
            </a:r>
          </a:p>
        </p:txBody>
      </p:sp>
      <p:sp>
        <p:nvSpPr>
          <p:cNvPr id="12" name="Flecha: a la derecha 11">
            <a:extLst>
              <a:ext uri="{FF2B5EF4-FFF2-40B4-BE49-F238E27FC236}">
                <a16:creationId xmlns:a16="http://schemas.microsoft.com/office/drawing/2014/main" xmlns="" id="{7D3F2349-6F34-4083-AA28-EC46981F6F5A}"/>
              </a:ext>
            </a:extLst>
          </p:cNvPr>
          <p:cNvSpPr/>
          <p:nvPr/>
        </p:nvSpPr>
        <p:spPr>
          <a:xfrm rot="16200000">
            <a:off x="4191623" y="2569896"/>
            <a:ext cx="369332" cy="2909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dirty="0"/>
          </a:p>
        </p:txBody>
      </p:sp>
      <p:sp>
        <p:nvSpPr>
          <p:cNvPr id="13" name="Rectángulo 12">
            <a:extLst>
              <a:ext uri="{FF2B5EF4-FFF2-40B4-BE49-F238E27FC236}">
                <a16:creationId xmlns:a16="http://schemas.microsoft.com/office/drawing/2014/main" xmlns="" id="{885CBF0C-B118-45EB-AF91-2EFD0700692E}"/>
              </a:ext>
            </a:extLst>
          </p:cNvPr>
          <p:cNvSpPr/>
          <p:nvPr/>
        </p:nvSpPr>
        <p:spPr>
          <a:xfrm>
            <a:off x="300277" y="4116023"/>
            <a:ext cx="1496291" cy="369332"/>
          </a:xfrm>
          <a:prstGeom prst="rect">
            <a:avLst/>
          </a:prstGeom>
          <a:solidFill>
            <a:schemeClr val="accent4">
              <a:lumMod val="20000"/>
              <a:lumOff val="80000"/>
            </a:schemeClr>
          </a:solidFill>
          <a:ln w="28575">
            <a:solidFill>
              <a:schemeClr val="accent4">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b="1" dirty="0">
                <a:latin typeface="Times New Roman" panose="02020603050405020304" pitchFamily="18" charset="0"/>
                <a:cs typeface="Times New Roman" panose="02020603050405020304" pitchFamily="18" charset="0"/>
              </a:rPr>
              <a:t>Respuesta</a:t>
            </a:r>
          </a:p>
        </p:txBody>
      </p:sp>
      <p:sp>
        <p:nvSpPr>
          <p:cNvPr id="14" name="Rectángulo 13">
            <a:extLst>
              <a:ext uri="{FF2B5EF4-FFF2-40B4-BE49-F238E27FC236}">
                <a16:creationId xmlns:a16="http://schemas.microsoft.com/office/drawing/2014/main" xmlns="" id="{EE99D9D8-8B34-48CE-A34E-2A94B57AEBE8}"/>
              </a:ext>
            </a:extLst>
          </p:cNvPr>
          <p:cNvSpPr/>
          <p:nvPr/>
        </p:nvSpPr>
        <p:spPr>
          <a:xfrm>
            <a:off x="526181" y="4598064"/>
            <a:ext cx="1496291" cy="369332"/>
          </a:xfrm>
          <a:prstGeom prst="rect">
            <a:avLst/>
          </a:prstGeom>
          <a:solidFill>
            <a:schemeClr val="accent6">
              <a:lumMod val="20000"/>
              <a:lumOff val="80000"/>
            </a:schemeClr>
          </a:solidFill>
          <a:ln w="28575">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Primaria</a:t>
            </a:r>
          </a:p>
        </p:txBody>
      </p:sp>
      <p:sp>
        <p:nvSpPr>
          <p:cNvPr id="15" name="Rectángulo 14">
            <a:extLst>
              <a:ext uri="{FF2B5EF4-FFF2-40B4-BE49-F238E27FC236}">
                <a16:creationId xmlns:a16="http://schemas.microsoft.com/office/drawing/2014/main" xmlns="" id="{BF97C1C8-CDDF-4219-B1CB-EDFF6617B4D2}"/>
              </a:ext>
            </a:extLst>
          </p:cNvPr>
          <p:cNvSpPr/>
          <p:nvPr/>
        </p:nvSpPr>
        <p:spPr>
          <a:xfrm>
            <a:off x="526181" y="5075965"/>
            <a:ext cx="1496291" cy="369332"/>
          </a:xfrm>
          <a:prstGeom prst="rect">
            <a:avLst/>
          </a:prstGeom>
          <a:solidFill>
            <a:schemeClr val="accent6">
              <a:lumMod val="20000"/>
              <a:lumOff val="80000"/>
            </a:schemeClr>
          </a:solidFill>
          <a:ln w="28575">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Secundaria</a:t>
            </a:r>
          </a:p>
        </p:txBody>
      </p:sp>
      <p:sp>
        <p:nvSpPr>
          <p:cNvPr id="16" name="Rectángulo 15">
            <a:extLst>
              <a:ext uri="{FF2B5EF4-FFF2-40B4-BE49-F238E27FC236}">
                <a16:creationId xmlns:a16="http://schemas.microsoft.com/office/drawing/2014/main" xmlns="" id="{B78E79C0-FC7F-4562-BB71-8D4E5405589B}"/>
              </a:ext>
            </a:extLst>
          </p:cNvPr>
          <p:cNvSpPr/>
          <p:nvPr/>
        </p:nvSpPr>
        <p:spPr>
          <a:xfrm>
            <a:off x="526181" y="5553867"/>
            <a:ext cx="1496291" cy="369332"/>
          </a:xfrm>
          <a:prstGeom prst="rect">
            <a:avLst/>
          </a:prstGeom>
          <a:solidFill>
            <a:schemeClr val="accent6">
              <a:lumMod val="20000"/>
              <a:lumOff val="80000"/>
            </a:schemeClr>
          </a:solidFill>
          <a:ln w="28575">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Terciaria</a:t>
            </a:r>
          </a:p>
        </p:txBody>
      </p:sp>
      <p:sp>
        <p:nvSpPr>
          <p:cNvPr id="17" name="Rectángulo 16">
            <a:extLst>
              <a:ext uri="{FF2B5EF4-FFF2-40B4-BE49-F238E27FC236}">
                <a16:creationId xmlns:a16="http://schemas.microsoft.com/office/drawing/2014/main" xmlns="" id="{3E696CA0-02EF-4154-A83C-89609CEB7D2F}"/>
              </a:ext>
            </a:extLst>
          </p:cNvPr>
          <p:cNvSpPr/>
          <p:nvPr/>
        </p:nvSpPr>
        <p:spPr>
          <a:xfrm>
            <a:off x="2513796" y="4600979"/>
            <a:ext cx="1496291" cy="369332"/>
          </a:xfrm>
          <a:prstGeom prst="rect">
            <a:avLst/>
          </a:prstGeom>
          <a:solidFill>
            <a:schemeClr val="accent3">
              <a:lumMod val="20000"/>
              <a:lumOff val="80000"/>
            </a:schemeClr>
          </a:solidFill>
          <a:ln w="28575">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Cortisol</a:t>
            </a:r>
          </a:p>
        </p:txBody>
      </p:sp>
      <p:sp>
        <p:nvSpPr>
          <p:cNvPr id="18" name="Rectángulo 17">
            <a:extLst>
              <a:ext uri="{FF2B5EF4-FFF2-40B4-BE49-F238E27FC236}">
                <a16:creationId xmlns:a16="http://schemas.microsoft.com/office/drawing/2014/main" xmlns="" id="{7669F6EA-4726-42F1-9525-E1A669749A2B}"/>
              </a:ext>
            </a:extLst>
          </p:cNvPr>
          <p:cNvSpPr/>
          <p:nvPr/>
        </p:nvSpPr>
        <p:spPr>
          <a:xfrm>
            <a:off x="2513796" y="5075965"/>
            <a:ext cx="2612386" cy="369332"/>
          </a:xfrm>
          <a:prstGeom prst="rect">
            <a:avLst/>
          </a:prstGeom>
          <a:solidFill>
            <a:schemeClr val="accent3">
              <a:lumMod val="20000"/>
              <a:lumOff val="80000"/>
            </a:schemeClr>
          </a:solidFill>
          <a:ln w="28575">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Glucosa y Hematocrito</a:t>
            </a:r>
          </a:p>
        </p:txBody>
      </p:sp>
      <p:sp>
        <p:nvSpPr>
          <p:cNvPr id="19" name="Rectángulo 18">
            <a:extLst>
              <a:ext uri="{FF2B5EF4-FFF2-40B4-BE49-F238E27FC236}">
                <a16:creationId xmlns:a16="http://schemas.microsoft.com/office/drawing/2014/main" xmlns="" id="{7751F718-CECC-42F6-8878-9E3A1306DB25}"/>
              </a:ext>
            </a:extLst>
          </p:cNvPr>
          <p:cNvSpPr/>
          <p:nvPr/>
        </p:nvSpPr>
        <p:spPr>
          <a:xfrm>
            <a:off x="2513795" y="5550951"/>
            <a:ext cx="3415949" cy="591826"/>
          </a:xfrm>
          <a:prstGeom prst="rect">
            <a:avLst/>
          </a:prstGeom>
          <a:solidFill>
            <a:schemeClr val="accent3">
              <a:lumMod val="20000"/>
              <a:lumOff val="80000"/>
            </a:schemeClr>
          </a:solidFill>
          <a:ln w="28575">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Crecimiento, nado, resistencia a enfermedades</a:t>
            </a:r>
          </a:p>
        </p:txBody>
      </p:sp>
      <p:sp>
        <p:nvSpPr>
          <p:cNvPr id="21" name="Rectángulo 20">
            <a:extLst>
              <a:ext uri="{FF2B5EF4-FFF2-40B4-BE49-F238E27FC236}">
                <a16:creationId xmlns:a16="http://schemas.microsoft.com/office/drawing/2014/main" xmlns="" id="{DF94E562-ECC4-4E73-8537-3BCBBAB578B0}"/>
              </a:ext>
            </a:extLst>
          </p:cNvPr>
          <p:cNvSpPr/>
          <p:nvPr/>
        </p:nvSpPr>
        <p:spPr>
          <a:xfrm>
            <a:off x="6555979" y="1402339"/>
            <a:ext cx="2258774" cy="369332"/>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Insulina</a:t>
            </a:r>
          </a:p>
        </p:txBody>
      </p:sp>
      <p:sp>
        <p:nvSpPr>
          <p:cNvPr id="22" name="Rectángulo 21">
            <a:extLst>
              <a:ext uri="{FF2B5EF4-FFF2-40B4-BE49-F238E27FC236}">
                <a16:creationId xmlns:a16="http://schemas.microsoft.com/office/drawing/2014/main" xmlns="" id="{6823563D-D1C4-4200-A6ED-F6C81A219295}"/>
              </a:ext>
            </a:extLst>
          </p:cNvPr>
          <p:cNvSpPr/>
          <p:nvPr/>
        </p:nvSpPr>
        <p:spPr>
          <a:xfrm>
            <a:off x="9494647" y="1405469"/>
            <a:ext cx="2258774" cy="369332"/>
          </a:xfrm>
          <a:prstGeom prst="rect">
            <a:avLst/>
          </a:prstGeom>
          <a:solidFill>
            <a:schemeClr val="accent3">
              <a:lumMod val="20000"/>
              <a:lumOff val="80000"/>
            </a:schemeClr>
          </a:solidFill>
          <a:ln w="28575">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M. transportadoras</a:t>
            </a:r>
          </a:p>
        </p:txBody>
      </p:sp>
      <p:sp>
        <p:nvSpPr>
          <p:cNvPr id="23" name="CuadroTexto 22">
            <a:extLst>
              <a:ext uri="{FF2B5EF4-FFF2-40B4-BE49-F238E27FC236}">
                <a16:creationId xmlns:a16="http://schemas.microsoft.com/office/drawing/2014/main" xmlns="" id="{38625472-4633-402C-A024-7A959D9E62A2}"/>
              </a:ext>
            </a:extLst>
          </p:cNvPr>
          <p:cNvSpPr txBox="1"/>
          <p:nvPr/>
        </p:nvSpPr>
        <p:spPr>
          <a:xfrm>
            <a:off x="9401264" y="827986"/>
            <a:ext cx="1496292"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mediante</a:t>
            </a:r>
          </a:p>
        </p:txBody>
      </p:sp>
      <p:sp>
        <p:nvSpPr>
          <p:cNvPr id="24" name="CuadroTexto 23">
            <a:extLst>
              <a:ext uri="{FF2B5EF4-FFF2-40B4-BE49-F238E27FC236}">
                <a16:creationId xmlns:a16="http://schemas.microsoft.com/office/drawing/2014/main" xmlns="" id="{673ABAAA-4374-4EF5-A0DA-FD52D6402B6E}"/>
              </a:ext>
            </a:extLst>
          </p:cNvPr>
          <p:cNvSpPr txBox="1"/>
          <p:nvPr/>
        </p:nvSpPr>
        <p:spPr>
          <a:xfrm>
            <a:off x="8781920" y="1363794"/>
            <a:ext cx="1496292"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activa</a:t>
            </a:r>
          </a:p>
        </p:txBody>
      </p:sp>
      <p:sp>
        <p:nvSpPr>
          <p:cNvPr id="25" name="Rectángulo 24">
            <a:extLst>
              <a:ext uri="{FF2B5EF4-FFF2-40B4-BE49-F238E27FC236}">
                <a16:creationId xmlns:a16="http://schemas.microsoft.com/office/drawing/2014/main" xmlns="" id="{AB5A0183-9E84-457F-8466-6DF32CFF95F8}"/>
              </a:ext>
            </a:extLst>
          </p:cNvPr>
          <p:cNvSpPr/>
          <p:nvPr/>
        </p:nvSpPr>
        <p:spPr>
          <a:xfrm>
            <a:off x="9494647" y="2197855"/>
            <a:ext cx="2258774" cy="369332"/>
          </a:xfrm>
          <a:prstGeom prst="rect">
            <a:avLst/>
          </a:prstGeom>
          <a:solidFill>
            <a:schemeClr val="accent3">
              <a:lumMod val="20000"/>
              <a:lumOff val="80000"/>
            </a:schemeClr>
          </a:solidFill>
          <a:ln w="28575">
            <a:solidFill>
              <a:schemeClr val="accent3">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Ingreso de glucosa</a:t>
            </a:r>
          </a:p>
        </p:txBody>
      </p:sp>
      <p:sp>
        <p:nvSpPr>
          <p:cNvPr id="26" name="CuadroTexto 25">
            <a:extLst>
              <a:ext uri="{FF2B5EF4-FFF2-40B4-BE49-F238E27FC236}">
                <a16:creationId xmlns:a16="http://schemas.microsoft.com/office/drawing/2014/main" xmlns="" id="{3394DC06-F424-4D6E-A684-7F4554BA15C1}"/>
              </a:ext>
            </a:extLst>
          </p:cNvPr>
          <p:cNvSpPr txBox="1"/>
          <p:nvPr/>
        </p:nvSpPr>
        <p:spPr>
          <a:xfrm>
            <a:off x="10864935" y="1789391"/>
            <a:ext cx="1496292"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permiten</a:t>
            </a:r>
          </a:p>
        </p:txBody>
      </p:sp>
      <p:sp>
        <p:nvSpPr>
          <p:cNvPr id="27" name="Elipse 26">
            <a:extLst>
              <a:ext uri="{FF2B5EF4-FFF2-40B4-BE49-F238E27FC236}">
                <a16:creationId xmlns:a16="http://schemas.microsoft.com/office/drawing/2014/main" xmlns="" id="{BCB24E03-4519-4BD1-B98B-70A64BE47A1D}"/>
              </a:ext>
            </a:extLst>
          </p:cNvPr>
          <p:cNvSpPr/>
          <p:nvPr/>
        </p:nvSpPr>
        <p:spPr>
          <a:xfrm>
            <a:off x="9886679" y="2649011"/>
            <a:ext cx="1363869" cy="369332"/>
          </a:xfrm>
          <a:prstGeom prst="ellipse">
            <a:avLst/>
          </a:prstGeom>
          <a:solidFill>
            <a:schemeClr val="bg1">
              <a:lumMod val="95000"/>
            </a:schemeClr>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dirty="0">
                <a:latin typeface="Times New Roman" panose="02020603050405020304" pitchFamily="18" charset="0"/>
                <a:cs typeface="Times New Roman" panose="02020603050405020304" pitchFamily="18" charset="0"/>
              </a:rPr>
              <a:t>Célula</a:t>
            </a:r>
          </a:p>
        </p:txBody>
      </p:sp>
      <p:sp>
        <p:nvSpPr>
          <p:cNvPr id="29" name="Flecha: a la derecha 28">
            <a:extLst>
              <a:ext uri="{FF2B5EF4-FFF2-40B4-BE49-F238E27FC236}">
                <a16:creationId xmlns:a16="http://schemas.microsoft.com/office/drawing/2014/main" xmlns="" id="{FE269F2F-7441-4562-B248-1A622C32A6FB}"/>
              </a:ext>
            </a:extLst>
          </p:cNvPr>
          <p:cNvSpPr/>
          <p:nvPr/>
        </p:nvSpPr>
        <p:spPr>
          <a:xfrm>
            <a:off x="2080806" y="4712963"/>
            <a:ext cx="369332" cy="1395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30" name="Flecha: a la derecha 29">
            <a:extLst>
              <a:ext uri="{FF2B5EF4-FFF2-40B4-BE49-F238E27FC236}">
                <a16:creationId xmlns:a16="http://schemas.microsoft.com/office/drawing/2014/main" xmlns="" id="{1B9E2F90-016E-4CF6-A532-4EB19303B75A}"/>
              </a:ext>
            </a:extLst>
          </p:cNvPr>
          <p:cNvSpPr/>
          <p:nvPr/>
        </p:nvSpPr>
        <p:spPr>
          <a:xfrm>
            <a:off x="2072198" y="5190865"/>
            <a:ext cx="369332" cy="1395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31" name="Flecha: a la derecha 30">
            <a:extLst>
              <a:ext uri="{FF2B5EF4-FFF2-40B4-BE49-F238E27FC236}">
                <a16:creationId xmlns:a16="http://schemas.microsoft.com/office/drawing/2014/main" xmlns="" id="{7A123724-0D9E-41B5-A203-736512CB795B}"/>
              </a:ext>
            </a:extLst>
          </p:cNvPr>
          <p:cNvSpPr/>
          <p:nvPr/>
        </p:nvSpPr>
        <p:spPr>
          <a:xfrm>
            <a:off x="2072198" y="5668767"/>
            <a:ext cx="369332" cy="1395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32" name="Flecha: a la derecha 31">
            <a:extLst>
              <a:ext uri="{FF2B5EF4-FFF2-40B4-BE49-F238E27FC236}">
                <a16:creationId xmlns:a16="http://schemas.microsoft.com/office/drawing/2014/main" xmlns="" id="{2E6343AA-DB1A-4489-85B4-0B6096BE5026}"/>
              </a:ext>
            </a:extLst>
          </p:cNvPr>
          <p:cNvSpPr/>
          <p:nvPr/>
        </p:nvSpPr>
        <p:spPr>
          <a:xfrm rot="5400000">
            <a:off x="10311943" y="942442"/>
            <a:ext cx="461574" cy="27501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34" name="Flecha: a la derecha 33">
            <a:extLst>
              <a:ext uri="{FF2B5EF4-FFF2-40B4-BE49-F238E27FC236}">
                <a16:creationId xmlns:a16="http://schemas.microsoft.com/office/drawing/2014/main" xmlns="" id="{02AAEBD3-6AF0-4EA6-BA2E-F75C8CD90075}"/>
              </a:ext>
            </a:extLst>
          </p:cNvPr>
          <p:cNvSpPr/>
          <p:nvPr/>
        </p:nvSpPr>
        <p:spPr>
          <a:xfrm rot="5400000">
            <a:off x="10426569" y="1898529"/>
            <a:ext cx="284090" cy="19030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35" name="Rectángulo 34">
            <a:extLst>
              <a:ext uri="{FF2B5EF4-FFF2-40B4-BE49-F238E27FC236}">
                <a16:creationId xmlns:a16="http://schemas.microsoft.com/office/drawing/2014/main" xmlns="" id="{63F818D4-3583-4883-8BBD-FE394BBFB400}"/>
              </a:ext>
            </a:extLst>
          </p:cNvPr>
          <p:cNvSpPr/>
          <p:nvPr/>
        </p:nvSpPr>
        <p:spPr>
          <a:xfrm>
            <a:off x="7171697" y="870461"/>
            <a:ext cx="2258774" cy="369332"/>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b="1" dirty="0">
                <a:latin typeface="Times New Roman" panose="02020603050405020304" pitchFamily="18" charset="0"/>
                <a:cs typeface="Times New Roman" panose="02020603050405020304" pitchFamily="18" charset="0"/>
              </a:rPr>
              <a:t>Glucosa</a:t>
            </a:r>
          </a:p>
        </p:txBody>
      </p:sp>
      <p:sp>
        <p:nvSpPr>
          <p:cNvPr id="37" name="Rectángulo 36">
            <a:extLst>
              <a:ext uri="{FF2B5EF4-FFF2-40B4-BE49-F238E27FC236}">
                <a16:creationId xmlns:a16="http://schemas.microsoft.com/office/drawing/2014/main" xmlns="" id="{BEA1B44C-F06D-459F-B5F6-B44ABBD7C494}"/>
              </a:ext>
            </a:extLst>
          </p:cNvPr>
          <p:cNvSpPr/>
          <p:nvPr/>
        </p:nvSpPr>
        <p:spPr>
          <a:xfrm>
            <a:off x="6937221" y="2397603"/>
            <a:ext cx="1496291" cy="369332"/>
          </a:xfrm>
          <a:prstGeom prst="rect">
            <a:avLst/>
          </a:prstGeom>
          <a:solidFill>
            <a:schemeClr val="accent3">
              <a:lumMod val="40000"/>
              <a:lumOff val="60000"/>
            </a:schemeClr>
          </a:solidFill>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b="1" dirty="0">
                <a:latin typeface="Times New Roman" panose="02020603050405020304" pitchFamily="18" charset="0"/>
                <a:cs typeface="Times New Roman" panose="02020603050405020304" pitchFamily="18" charset="0"/>
              </a:rPr>
              <a:t>Estrés</a:t>
            </a:r>
          </a:p>
        </p:txBody>
      </p:sp>
      <p:sp>
        <p:nvSpPr>
          <p:cNvPr id="39" name="Flecha: a la derecha 38">
            <a:extLst>
              <a:ext uri="{FF2B5EF4-FFF2-40B4-BE49-F238E27FC236}">
                <a16:creationId xmlns:a16="http://schemas.microsoft.com/office/drawing/2014/main" xmlns="" id="{DD5B65DA-5742-4099-A6F4-BD2CF67CAC50}"/>
              </a:ext>
            </a:extLst>
          </p:cNvPr>
          <p:cNvSpPr/>
          <p:nvPr/>
        </p:nvSpPr>
        <p:spPr>
          <a:xfrm rot="5400000">
            <a:off x="7473991" y="1948265"/>
            <a:ext cx="369332" cy="290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43" name="Rectángulo 42">
            <a:extLst>
              <a:ext uri="{FF2B5EF4-FFF2-40B4-BE49-F238E27FC236}">
                <a16:creationId xmlns:a16="http://schemas.microsoft.com/office/drawing/2014/main" xmlns="" id="{4A5EEC15-85CC-4299-82CF-EAD8E5864FD9}"/>
              </a:ext>
            </a:extLst>
          </p:cNvPr>
          <p:cNvSpPr/>
          <p:nvPr/>
        </p:nvSpPr>
        <p:spPr>
          <a:xfrm>
            <a:off x="4865940" y="2391968"/>
            <a:ext cx="1496291" cy="369332"/>
          </a:xfrm>
          <a:prstGeom prst="rect">
            <a:avLst/>
          </a:prstGeom>
          <a:solidFill>
            <a:srgbClr val="FFFF66"/>
          </a:solidFill>
          <a:ln w="28575">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2000" b="1" dirty="0">
                <a:latin typeface="Times New Roman" panose="02020603050405020304" pitchFamily="18" charset="0"/>
                <a:cs typeface="Times New Roman" panose="02020603050405020304" pitchFamily="18" charset="0"/>
              </a:rPr>
              <a:t>Cortisol</a:t>
            </a:r>
          </a:p>
        </p:txBody>
      </p:sp>
      <p:sp>
        <p:nvSpPr>
          <p:cNvPr id="44" name="Flecha: a la derecha 43">
            <a:extLst>
              <a:ext uri="{FF2B5EF4-FFF2-40B4-BE49-F238E27FC236}">
                <a16:creationId xmlns:a16="http://schemas.microsoft.com/office/drawing/2014/main" xmlns="" id="{33A59254-8453-496A-A7B7-0614695818F8}"/>
              </a:ext>
            </a:extLst>
          </p:cNvPr>
          <p:cNvSpPr/>
          <p:nvPr/>
        </p:nvSpPr>
        <p:spPr>
          <a:xfrm rot="10800000">
            <a:off x="6471981" y="2436795"/>
            <a:ext cx="369332" cy="29094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MX" dirty="0"/>
          </a:p>
        </p:txBody>
      </p:sp>
      <p:sp>
        <p:nvSpPr>
          <p:cNvPr id="45" name="Flecha: a la derecha 44">
            <a:extLst>
              <a:ext uri="{FF2B5EF4-FFF2-40B4-BE49-F238E27FC236}">
                <a16:creationId xmlns:a16="http://schemas.microsoft.com/office/drawing/2014/main" xmlns="" id="{706B013A-9CCC-4022-B253-9E709083D891}"/>
              </a:ext>
            </a:extLst>
          </p:cNvPr>
          <p:cNvSpPr/>
          <p:nvPr/>
        </p:nvSpPr>
        <p:spPr>
          <a:xfrm rot="16200000">
            <a:off x="4779175" y="2291321"/>
            <a:ext cx="369332" cy="2909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dirty="0"/>
          </a:p>
        </p:txBody>
      </p:sp>
      <p:sp>
        <p:nvSpPr>
          <p:cNvPr id="46" name="CuadroTexto 45">
            <a:extLst>
              <a:ext uri="{FF2B5EF4-FFF2-40B4-BE49-F238E27FC236}">
                <a16:creationId xmlns:a16="http://schemas.microsoft.com/office/drawing/2014/main" xmlns="" id="{8A35CAEB-062C-4B62-B419-F9C85DE4A066}"/>
              </a:ext>
            </a:extLst>
          </p:cNvPr>
          <p:cNvSpPr txBox="1"/>
          <p:nvPr/>
        </p:nvSpPr>
        <p:spPr>
          <a:xfrm rot="18850772">
            <a:off x="5362530" y="1724406"/>
            <a:ext cx="1289745" cy="369332"/>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Antagonista</a:t>
            </a:r>
          </a:p>
        </p:txBody>
      </p:sp>
      <p:pic>
        <p:nvPicPr>
          <p:cNvPr id="3074" name="Picture 2" descr="Imagen relacionada">
            <a:extLst>
              <a:ext uri="{FF2B5EF4-FFF2-40B4-BE49-F238E27FC236}">
                <a16:creationId xmlns:a16="http://schemas.microsoft.com/office/drawing/2014/main" xmlns="" id="{D8413B03-2526-4D84-92FB-C77F87BB78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15" t="25921" r="3264" b="20753"/>
          <a:stretch/>
        </p:blipFill>
        <p:spPr bwMode="auto">
          <a:xfrm>
            <a:off x="6549855" y="3177869"/>
            <a:ext cx="5060251" cy="274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38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PROBLEMA </a:t>
            </a:r>
          </a:p>
        </p:txBody>
      </p:sp>
      <p:sp>
        <p:nvSpPr>
          <p:cNvPr id="12" name="Flecha: a la derecha 11">
            <a:extLst>
              <a:ext uri="{FF2B5EF4-FFF2-40B4-BE49-F238E27FC236}">
                <a16:creationId xmlns:a16="http://schemas.microsoft.com/office/drawing/2014/main" xmlns="" id="{06D1620E-4DC4-4AFC-81EF-3BE88BBCA9E5}"/>
              </a:ext>
            </a:extLst>
          </p:cNvPr>
          <p:cNvSpPr/>
          <p:nvPr/>
        </p:nvSpPr>
        <p:spPr>
          <a:xfrm>
            <a:off x="6459793" y="2048799"/>
            <a:ext cx="4370231" cy="3583856"/>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Baja productividad</a:t>
            </a:r>
          </a:p>
          <a:p>
            <a:pPr marL="285750" indent="-285750" algn="just">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Altas tasas de mortalidad</a:t>
            </a:r>
          </a:p>
          <a:p>
            <a:pPr marL="285750" indent="-285750" algn="just">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Problemas metabólicos</a:t>
            </a:r>
          </a:p>
          <a:p>
            <a:pPr marL="285750" indent="-285750" algn="just">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Disminución en la rentabilidad</a:t>
            </a:r>
          </a:p>
        </p:txBody>
      </p:sp>
      <p:sp>
        <p:nvSpPr>
          <p:cNvPr id="13" name="Flecha: hacia la izquierda 12">
            <a:extLst>
              <a:ext uri="{FF2B5EF4-FFF2-40B4-BE49-F238E27FC236}">
                <a16:creationId xmlns:a16="http://schemas.microsoft.com/office/drawing/2014/main" xmlns="" id="{85F9EDA1-961F-4B4A-B49D-7B03803AB38C}"/>
              </a:ext>
            </a:extLst>
          </p:cNvPr>
          <p:cNvSpPr/>
          <p:nvPr/>
        </p:nvSpPr>
        <p:spPr>
          <a:xfrm>
            <a:off x="1361977" y="2048800"/>
            <a:ext cx="4370231" cy="3583855"/>
          </a:xfrm>
          <a:prstGeom prst="leftArrow">
            <a:avLst/>
          </a:prstGeom>
          <a:solidFill>
            <a:schemeClr val="accent5">
              <a:lumMod val="40000"/>
              <a:lumOff val="60000"/>
            </a:schemeClr>
          </a:solid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lgn="just">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Deficiencia en el conocimiento técnico del cultivo.</a:t>
            </a:r>
          </a:p>
          <a:p>
            <a:pPr marL="285750" indent="-285750" algn="just">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Falta de innovación.</a:t>
            </a:r>
          </a:p>
          <a:p>
            <a:pPr marL="285750" indent="-285750" algn="just">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Desperdicio de recursos hídricos,  mano de obra y económicos.</a:t>
            </a:r>
          </a:p>
        </p:txBody>
      </p:sp>
      <p:sp>
        <p:nvSpPr>
          <p:cNvPr id="14" name="Rectángulo 13">
            <a:extLst>
              <a:ext uri="{FF2B5EF4-FFF2-40B4-BE49-F238E27FC236}">
                <a16:creationId xmlns:a16="http://schemas.microsoft.com/office/drawing/2014/main" xmlns="" id="{65127B3B-860B-472E-8D1E-25365496D9D4}"/>
              </a:ext>
            </a:extLst>
          </p:cNvPr>
          <p:cNvSpPr/>
          <p:nvPr/>
        </p:nvSpPr>
        <p:spPr>
          <a:xfrm>
            <a:off x="3715292" y="827491"/>
            <a:ext cx="4734024" cy="179936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tx1"/>
                </a:solidFill>
                <a:latin typeface="Times New Roman" panose="02020603050405020304" pitchFamily="18" charset="0"/>
                <a:cs typeface="Times New Roman" panose="02020603050405020304" pitchFamily="18" charset="0"/>
              </a:rPr>
              <a:t>La producción de trucha arco iris bajo condiciones tradicionales de cultivo (sistemas extensivos de producción en altura) no son sostenibles en el tiempo. </a:t>
            </a:r>
          </a:p>
        </p:txBody>
      </p:sp>
      <p:sp>
        <p:nvSpPr>
          <p:cNvPr id="16" name="CuadroTexto 15">
            <a:extLst>
              <a:ext uri="{FF2B5EF4-FFF2-40B4-BE49-F238E27FC236}">
                <a16:creationId xmlns:a16="http://schemas.microsoft.com/office/drawing/2014/main" xmlns="" id="{135FEFEC-BE8C-4C78-84BC-496ACCEF7D0A}"/>
              </a:ext>
            </a:extLst>
          </p:cNvPr>
          <p:cNvSpPr txBox="1"/>
          <p:nvPr/>
        </p:nvSpPr>
        <p:spPr>
          <a:xfrm>
            <a:off x="3167372" y="4765265"/>
            <a:ext cx="1487025"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CAUSAS</a:t>
            </a:r>
          </a:p>
        </p:txBody>
      </p:sp>
      <p:sp>
        <p:nvSpPr>
          <p:cNvPr id="17" name="CuadroTexto 16">
            <a:extLst>
              <a:ext uri="{FF2B5EF4-FFF2-40B4-BE49-F238E27FC236}">
                <a16:creationId xmlns:a16="http://schemas.microsoft.com/office/drawing/2014/main" xmlns="" id="{2F97C8F4-65AA-43EB-947E-3F26EE005C46}"/>
              </a:ext>
            </a:extLst>
          </p:cNvPr>
          <p:cNvSpPr txBox="1"/>
          <p:nvPr/>
        </p:nvSpPr>
        <p:spPr>
          <a:xfrm>
            <a:off x="7705804" y="4726701"/>
            <a:ext cx="1487025" cy="369332"/>
          </a:xfrm>
          <a:prstGeom prst="rect">
            <a:avLst/>
          </a:prstGeom>
          <a:noFill/>
        </p:spPr>
        <p:txBody>
          <a:bodyPr wrap="square" rtlCol="0">
            <a:spAutoFit/>
          </a:bodyPr>
          <a:lstStyle/>
          <a:p>
            <a:r>
              <a:rPr lang="es-MX" b="1" dirty="0">
                <a:latin typeface="Times New Roman" panose="02020603050405020304" pitchFamily="18" charset="0"/>
                <a:cs typeface="Times New Roman" panose="02020603050405020304" pitchFamily="18" charset="0"/>
              </a:rPr>
              <a:t>EFECTOS</a:t>
            </a:r>
          </a:p>
        </p:txBody>
      </p:sp>
      <p:pic>
        <p:nvPicPr>
          <p:cNvPr id="13316" name="Picture 4" descr="Imagen relacionada">
            <a:extLst>
              <a:ext uri="{FF2B5EF4-FFF2-40B4-BE49-F238E27FC236}">
                <a16:creationId xmlns:a16="http://schemas.microsoft.com/office/drawing/2014/main" xmlns="" id="{6784C686-58C8-4FF2-9F34-0FBE004FE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4852" y="891315"/>
            <a:ext cx="2017148" cy="201714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scontent.fgye7-1.fna.fbcdn.net/v/t1.15752-9/47382908_757050487982246_8540723144485240832_n.png?_nc_cat=107&amp;_nc_ht=scontent.fgye7-1.fna&amp;oh=45ccf04c454f028c5f4993a24f1b1417&amp;oe=5CB0D9C8">
            <a:extLst>
              <a:ext uri="{FF2B5EF4-FFF2-40B4-BE49-F238E27FC236}">
                <a16:creationId xmlns:a16="http://schemas.microsoft.com/office/drawing/2014/main" xmlns="" id="{61694DF1-C28B-4DC8-A663-0E7B1AA0C7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35" t="6098" r="-679"/>
          <a:stretch/>
        </p:blipFill>
        <p:spPr bwMode="auto">
          <a:xfrm>
            <a:off x="210502" y="609703"/>
            <a:ext cx="2134925" cy="201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19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OBJETIVOS </a:t>
            </a:r>
          </a:p>
        </p:txBody>
      </p:sp>
      <p:sp>
        <p:nvSpPr>
          <p:cNvPr id="2" name="CuadroTexto 1">
            <a:extLst>
              <a:ext uri="{FF2B5EF4-FFF2-40B4-BE49-F238E27FC236}">
                <a16:creationId xmlns:a16="http://schemas.microsoft.com/office/drawing/2014/main" xmlns="" id="{E2E15810-9CAC-48ED-B8FF-3917088177C2}"/>
              </a:ext>
            </a:extLst>
          </p:cNvPr>
          <p:cNvSpPr txBox="1"/>
          <p:nvPr/>
        </p:nvSpPr>
        <p:spPr>
          <a:xfrm>
            <a:off x="763174" y="1840463"/>
            <a:ext cx="3513406" cy="3416320"/>
          </a:xfrm>
          <a:prstGeom prst="rect">
            <a:avLst/>
          </a:prstGeom>
          <a:noFill/>
        </p:spPr>
        <p:txBody>
          <a:bodyPr wrap="square" rtlCol="0">
            <a:spAutoFit/>
          </a:bodyPr>
          <a:lstStyle/>
          <a:p>
            <a:pPr algn="just"/>
            <a:r>
              <a:rPr lang="es-EC" b="1" dirty="0">
                <a:latin typeface="Times New Roman" panose="02020603050405020304" pitchFamily="18" charset="0"/>
                <a:cs typeface="Times New Roman" panose="02020603050405020304" pitchFamily="18" charset="0"/>
              </a:rPr>
              <a:t>Objetivo General</a:t>
            </a:r>
          </a:p>
          <a:p>
            <a:pPr algn="just"/>
            <a:endParaRPr lang="es-MX"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Valorar la inclusión de nucleótidos en dietas balanceadas para trucha arco iris (</a:t>
            </a:r>
            <a:r>
              <a:rPr lang="es-EC" i="1" dirty="0">
                <a:latin typeface="Times New Roman" panose="02020603050405020304" pitchFamily="18" charset="0"/>
                <a:cs typeface="Times New Roman" panose="02020603050405020304" pitchFamily="18" charset="0"/>
              </a:rPr>
              <a:t>Oncorhynchus mykiss</a:t>
            </a:r>
            <a:r>
              <a:rPr lang="es-EC" dirty="0">
                <a:latin typeface="Times New Roman" panose="02020603050405020304" pitchFamily="18" charset="0"/>
                <a:cs typeface="Times New Roman" panose="02020603050405020304" pitchFamily="18" charset="0"/>
              </a:rPr>
              <a:t>) en etapa de crecimiento, y su impacto en sistemas intensivos de producción con aireación tipo “Airlift”.</a:t>
            </a:r>
            <a:endParaRPr lang="es-MX" dirty="0">
              <a:latin typeface="Times New Roman" panose="02020603050405020304" pitchFamily="18" charset="0"/>
              <a:cs typeface="Times New Roman" panose="02020603050405020304" pitchFamily="18" charset="0"/>
            </a:endParaRPr>
          </a:p>
          <a:p>
            <a:pPr algn="just"/>
            <a:r>
              <a:rPr lang="es-EC" i="1" dirty="0">
                <a:latin typeface="Times New Roman" panose="02020603050405020304" pitchFamily="18" charset="0"/>
                <a:cs typeface="Times New Roman" panose="02020603050405020304" pitchFamily="18" charset="0"/>
              </a:rPr>
              <a:t> </a:t>
            </a:r>
            <a:endParaRPr lang="es-MX" dirty="0">
              <a:latin typeface="Times New Roman" panose="02020603050405020304" pitchFamily="18" charset="0"/>
              <a:cs typeface="Times New Roman" panose="02020603050405020304" pitchFamily="18" charset="0"/>
            </a:endParaRPr>
          </a:p>
          <a:p>
            <a:pPr lvl="0" algn="just"/>
            <a:endParaRPr lang="es-MX" dirty="0">
              <a:effectLst/>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xmlns="" id="{1044F725-2AA2-453B-A417-5CEE3485B55C}"/>
              </a:ext>
            </a:extLst>
          </p:cNvPr>
          <p:cNvSpPr txBox="1"/>
          <p:nvPr/>
        </p:nvSpPr>
        <p:spPr>
          <a:xfrm>
            <a:off x="4858057" y="1028343"/>
            <a:ext cx="6907237" cy="4247317"/>
          </a:xfrm>
          <a:prstGeom prst="rect">
            <a:avLst/>
          </a:prstGeom>
          <a:noFill/>
        </p:spPr>
        <p:txBody>
          <a:bodyPr wrap="square" rtlCol="0">
            <a:spAutoFit/>
          </a:bodyPr>
          <a:lstStyle/>
          <a:p>
            <a:pPr algn="just"/>
            <a:r>
              <a:rPr lang="es-EC" b="1" dirty="0">
                <a:latin typeface="Times New Roman" panose="02020603050405020304" pitchFamily="18" charset="0"/>
                <a:cs typeface="Times New Roman" panose="02020603050405020304" pitchFamily="18" charset="0"/>
              </a:rPr>
              <a:t>Objetivos específicos</a:t>
            </a:r>
          </a:p>
          <a:p>
            <a:pPr algn="just"/>
            <a:endParaRPr lang="es-MX"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Evaluar parámetros morfométricos y productivos del cultivo de trucha arco iris, expuesto a dietas balanceadas con inclusión de nucleótidos bajo diferentes densidades de carga animal.</a:t>
            </a:r>
          </a:p>
          <a:p>
            <a:pPr lvl="0" algn="just"/>
            <a:endParaRPr lang="es-MX"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Valorar la interacción entre parámetros morfométricos - productivos y su efecto en el bienestar animal a través de parámetros hematológicos en trucha arco iris, expuesto a dietas balanceadas con inclusión de nucleótidos bajo diferentes densidades de carga animal en un sistema de aireación tipo Airlift.</a:t>
            </a:r>
          </a:p>
          <a:p>
            <a:pPr lvl="0"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Realizar un análisis financiero para el cultivo de trucha arco iris bajo un sistema intensivo de producción con aireación tipo Airlift, según metodologías convencionales descritas por García, (1995).</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83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855" y="5949280"/>
            <a:ext cx="3086100" cy="72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p:cNvSpPr>
            <a:spLocks noGrp="1"/>
          </p:cNvSpPr>
          <p:nvPr>
            <p:ph type="title"/>
          </p:nvPr>
        </p:nvSpPr>
        <p:spPr>
          <a:xfrm>
            <a:off x="7395063" y="0"/>
            <a:ext cx="4370231" cy="446579"/>
          </a:xfrm>
        </p:spPr>
        <p:txBody>
          <a:bodyPr/>
          <a:lstStyle/>
          <a:p>
            <a:r>
              <a:rPr lang="es-EC" sz="3200" i="0" dirty="0">
                <a:solidFill>
                  <a:schemeClr val="tx1"/>
                </a:solidFill>
                <a:latin typeface="Times New Roman" pitchFamily="18" charset="0"/>
                <a:cs typeface="Times New Roman" pitchFamily="18" charset="0"/>
              </a:rPr>
              <a:t>HIPÓTESIS</a:t>
            </a:r>
          </a:p>
        </p:txBody>
      </p:sp>
      <p:sp>
        <p:nvSpPr>
          <p:cNvPr id="2" name="CuadroTexto 1">
            <a:extLst>
              <a:ext uri="{FF2B5EF4-FFF2-40B4-BE49-F238E27FC236}">
                <a16:creationId xmlns:a16="http://schemas.microsoft.com/office/drawing/2014/main" xmlns="" id="{E2675882-E680-4C37-9F95-B3FA9C09F830}"/>
              </a:ext>
            </a:extLst>
          </p:cNvPr>
          <p:cNvSpPr txBox="1"/>
          <p:nvPr/>
        </p:nvSpPr>
        <p:spPr>
          <a:xfrm>
            <a:off x="1611363" y="2413337"/>
            <a:ext cx="9383150" cy="1015663"/>
          </a:xfrm>
          <a:prstGeom prst="rect">
            <a:avLst/>
          </a:prstGeom>
          <a:noFill/>
        </p:spPr>
        <p:txBody>
          <a:bodyPr wrap="square" rtlCol="0">
            <a:spAutoFit/>
          </a:bodyPr>
          <a:lstStyle/>
          <a:p>
            <a:pPr algn="just"/>
            <a:r>
              <a:rPr lang="es-EC" sz="2000" dirty="0">
                <a:latin typeface="Times New Roman" panose="02020603050405020304" pitchFamily="18" charset="0"/>
                <a:cs typeface="Times New Roman" panose="02020603050405020304" pitchFamily="18" charset="0"/>
              </a:rPr>
              <a:t> H1. “El uso de nucleótidos en dietas balanceadas para trucha arcoíris en fase de crecimiento bajo un sistema intensivo de producción con aireación tipo Airlift, presenta diferencias productivas en comparación con el testigo”.</a:t>
            </a:r>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098040"/>
      </p:ext>
    </p:extLst>
  </p:cSld>
  <p:clrMapOvr>
    <a:masterClrMapping/>
  </p:clrMapOvr>
</p:sld>
</file>

<file path=ppt/theme/theme1.xml><?xml version="1.0" encoding="utf-8"?>
<a:theme xmlns:a="http://schemas.openxmlformats.org/drawingml/2006/main" name="tema 2">
  <a:themeElements>
    <a:clrScheme name="Personalizado 5">
      <a:dk1>
        <a:sysClr val="windowText" lastClr="000000"/>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44660</TotalTime>
  <Words>2411</Words>
  <Application>Microsoft Office PowerPoint</Application>
  <PresentationFormat>Personalizado</PresentationFormat>
  <Paragraphs>434</Paragraphs>
  <Slides>34</Slides>
  <Notes>27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36" baseType="lpstr">
      <vt:lpstr>tema 2</vt:lpstr>
      <vt:lpstr>CorelDRAW</vt:lpstr>
      <vt:lpstr>Presentación de PowerPoint</vt:lpstr>
      <vt:lpstr>INTRODUCCIÓN </vt:lpstr>
      <vt:lpstr>INTRODUCCIÓN </vt:lpstr>
      <vt:lpstr>INTRODUCCIÓN </vt:lpstr>
      <vt:lpstr>INTRODUCCIÓN </vt:lpstr>
      <vt:lpstr>INTRODUCCIÓN </vt:lpstr>
      <vt:lpstr>PROBLEMA </vt:lpstr>
      <vt:lpstr>OBJETIVOS </vt:lpstr>
      <vt:lpstr>HIPÓTESIS</vt:lpstr>
      <vt:lpstr>METODOLOGÍA</vt:lpstr>
      <vt:lpstr>METODOLOGÍA</vt:lpstr>
      <vt:lpstr>METODOLOGÍA</vt:lpstr>
      <vt:lpstr>METODOLOGÍA</vt:lpstr>
      <vt:lpstr>METODOLOGÍA</vt:lpstr>
      <vt:lpstr>METODOLOGÍA</vt:lpstr>
      <vt:lpstr>METODOLOGÍA</vt:lpstr>
      <vt:lpstr>METODOLOGÍA</vt:lpstr>
      <vt:lpstr>METODOLOGÍA</vt:lpstr>
      <vt:lpstr>METODOLOGÍA</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Presentación de PowerPoint</vt:lpstr>
      <vt:lpstr>Presentación de PowerPoint</vt:lpstr>
      <vt:lpstr>Presentación de PowerPoint</vt:lpstr>
      <vt:lpstr>Presentación de PowerPoint</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Marlon Xavier Villares Jibaja</dc:creator>
  <cp:lastModifiedBy>ESPE</cp:lastModifiedBy>
  <cp:revision>860</cp:revision>
  <dcterms:created xsi:type="dcterms:W3CDTF">2016-02-03T01:48:34Z</dcterms:created>
  <dcterms:modified xsi:type="dcterms:W3CDTF">2019-01-09T16:58:15Z</dcterms:modified>
</cp:coreProperties>
</file>