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43" r:id="rId2"/>
    <p:sldId id="257" r:id="rId3"/>
    <p:sldId id="444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7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8ED5CD7-3A4C-4ABA-B0CA-BCE5E8C1B37B}">
          <p14:sldIdLst>
            <p14:sldId id="443"/>
            <p14:sldId id="257"/>
            <p14:sldId id="444"/>
            <p14:sldId id="447"/>
            <p14:sldId id="448"/>
            <p14:sldId id="449"/>
          </p14:sldIdLst>
        </p14:section>
        <p14:section name="Sección sin título" id="{0E4643E7-CD42-4FA3-8C1A-F597E8A78FF6}">
          <p14:sldIdLst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JPalma" initials="u" lastIdx="1" clrIdx="0">
    <p:extLst>
      <p:ext uri="{19B8F6BF-5375-455C-9EA6-DF929625EA0E}">
        <p15:presenceInfo xmlns:p15="http://schemas.microsoft.com/office/powerpoint/2012/main" userId="FJPal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222" autoAdjust="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Prendimiento injertos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yy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T1 M1P1F1</c:v>
                </c:pt>
                <c:pt idx="1">
                  <c:v>T2 M1P1F2</c:v>
                </c:pt>
                <c:pt idx="2">
                  <c:v>T3 M1P2F1</c:v>
                </c:pt>
                <c:pt idx="3">
                  <c:v>T4 M1P2F2</c:v>
                </c:pt>
                <c:pt idx="4">
                  <c:v>T5 M2P1F1</c:v>
                </c:pt>
                <c:pt idx="5">
                  <c:v>T6 M2P1F2</c:v>
                </c:pt>
                <c:pt idx="6">
                  <c:v>T7 M2P2F1</c:v>
                </c:pt>
                <c:pt idx="7">
                  <c:v>T8 M2P2F2</c:v>
                </c:pt>
                <c:pt idx="8">
                  <c:v>T9 Químico</c:v>
                </c:pt>
                <c:pt idx="9">
                  <c:v>T10 Testigo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75</c:v>
                </c:pt>
                <c:pt idx="2">
                  <c:v>66.66</c:v>
                </c:pt>
                <c:pt idx="3">
                  <c:v>79.16</c:v>
                </c:pt>
                <c:pt idx="4">
                  <c:v>70.83</c:v>
                </c:pt>
                <c:pt idx="5">
                  <c:v>83.33</c:v>
                </c:pt>
                <c:pt idx="6">
                  <c:v>70.83</c:v>
                </c:pt>
                <c:pt idx="7">
                  <c:v>66.66</c:v>
                </c:pt>
                <c:pt idx="8">
                  <c:v>79.16</c:v>
                </c:pt>
                <c:pt idx="9">
                  <c:v>79.16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7-4E57-A80D-2B5C1854FD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1427952"/>
        <c:axId val="251428512"/>
      </c:barChart>
      <c:catAx>
        <c:axId val="25142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 dirty="0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428512"/>
        <c:crosses val="autoZero"/>
        <c:auto val="1"/>
        <c:lblAlgn val="ctr"/>
        <c:lblOffset val="100"/>
        <c:noMultiLvlLbl val="0"/>
      </c:catAx>
      <c:valAx>
        <c:axId val="2514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 dirty="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4279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0T18:39:21.71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0T18:39:21.71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0T18:39:21.71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0T18:39:21.71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B50EC-589F-452F-B39C-457413021913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6B60-954F-4F7E-B138-D12D767BD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358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39D5-2B41-46EB-B75A-947C9B4789F1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89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8F53-0670-41B4-AF2E-54C4CC886C8D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19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1CB2-0E68-42FE-9EDF-9595966376CE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05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C38F-E9F7-4A89-94E1-C43793398872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45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92A0-705D-4058-9DFF-AB1C7E0C867D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167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4D1E-BF65-480E-83A2-4D7DF65377B6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814-B62D-497F-9D34-04820F21DCCA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20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2BA-4892-4946-B002-C7EFF0317531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9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179B-6C09-44A8-B8B4-4E701703FCB9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76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605E-D0B3-4636-92A9-ADC090F0F0A0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40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0F93-9D5D-4C87-BA74-002B9C60EA51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329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F0C4-8437-476A-812D-AF15106F5C1A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FBA3-9710-4931-9A00-085710123E9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00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18200" r="15903" b="108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1857802" y="1135460"/>
            <a:ext cx="922929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400" b="1" dirty="0"/>
              <a:t>UNIVERSIDAD DE LAS FUERZAS ARMADAS ESPE</a:t>
            </a:r>
          </a:p>
          <a:p>
            <a:pPr algn="ctr"/>
            <a:endParaRPr lang="es-ES" b="1" dirty="0"/>
          </a:p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DEFENSA DEL TRABAJO DE TITULACIÓN PREVIO A LA OBTENCIÓN DEL TÍTULO DE MAGISTER EN AGRICULTURA Y AGRONEGOCIOS SOSTENIBLES</a:t>
            </a:r>
          </a:p>
          <a:p>
            <a:pPr algn="ctr"/>
            <a:r>
              <a:rPr lang="es-ES" dirty="0"/>
              <a:t> 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“EVALUACIÓN DEL EFECTO DE EXTRACTOS DEL SAUCE (</a:t>
            </a:r>
            <a:r>
              <a:rPr lang="es-ES" b="1" i="1" dirty="0"/>
              <a:t>Salix babylonica</a:t>
            </a:r>
            <a:r>
              <a:rPr lang="es-ES" b="1" dirty="0"/>
              <a:t>) SOBRE EL CRECIMIENTO Y DESARROLLO EN CÍTRICOS INJERTADOS, EN EL CANTÓN MIRA PROVINCIA DEL CARCHI”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endParaRPr lang="es-ES" b="1" dirty="0"/>
          </a:p>
          <a:p>
            <a:r>
              <a:rPr lang="es-ES" sz="1600" b="1" dirty="0"/>
              <a:t>AUTOR: JEYSONN MARCELO PALMA MERA</a:t>
            </a:r>
            <a:endParaRPr lang="es-ES" sz="1600" dirty="0"/>
          </a:p>
          <a:p>
            <a:r>
              <a:rPr lang="es-ES" sz="1600" b="1" dirty="0"/>
              <a:t>DIRECTOR: ING. NORMAN AURELIO SORIA IDROVO </a:t>
            </a:r>
            <a:r>
              <a:rPr lang="es-ES" sz="1600" b="1" dirty="0" err="1"/>
              <a:t>M.Sc</a:t>
            </a:r>
            <a:r>
              <a:rPr lang="es-ES" sz="1600" b="1" dirty="0"/>
              <a:t>.</a:t>
            </a:r>
            <a:endParaRPr lang="es-ES" sz="1600" dirty="0"/>
          </a:p>
          <a:p>
            <a:pPr algn="ctr"/>
            <a:endParaRPr lang="es-EC" sz="4000" dirty="0">
              <a:solidFill>
                <a:prstClr val="black"/>
              </a:solidFill>
            </a:endParaRPr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6472451" y="4702034"/>
            <a:ext cx="5616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3447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294CA-0364-4E07-9A6B-8E9DC786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579088" cy="1143000"/>
          </a:xfrm>
        </p:spPr>
        <p:txBody>
          <a:bodyPr>
            <a:noAutofit/>
          </a:bodyPr>
          <a:lstStyle/>
          <a:p>
            <a:r>
              <a:rPr lang="es-ES" sz="3200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CCC08-1C66-4D92-84BA-9799758B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9402"/>
            <a:ext cx="10972800" cy="4525963"/>
          </a:xfrm>
        </p:spPr>
        <p:txBody>
          <a:bodyPr/>
          <a:lstStyle/>
          <a:p>
            <a:r>
              <a:rPr lang="es-ES" sz="2600" dirty="0"/>
              <a:t>Tratamientos en estudio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AF44C0-6912-477E-ABD0-8786BB7E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10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0EAEFCA4-DC30-4010-96F1-B2D4255867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E44E341-22AF-493A-9A64-C251C33A9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76852"/>
              </p:ext>
            </p:extLst>
          </p:nvPr>
        </p:nvGraphicFramePr>
        <p:xfrm>
          <a:off x="1630942" y="1912217"/>
          <a:ext cx="8873067" cy="4454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411">
                  <a:extLst>
                    <a:ext uri="{9D8B030D-6E8A-4147-A177-3AD203B41FA5}">
                      <a16:colId xmlns:a16="http://schemas.microsoft.com/office/drawing/2014/main" val="2060076696"/>
                    </a:ext>
                  </a:extLst>
                </a:gridCol>
                <a:gridCol w="2536698">
                  <a:extLst>
                    <a:ext uri="{9D8B030D-6E8A-4147-A177-3AD203B41FA5}">
                      <a16:colId xmlns:a16="http://schemas.microsoft.com/office/drawing/2014/main" val="1916555521"/>
                    </a:ext>
                  </a:extLst>
                </a:gridCol>
                <a:gridCol w="4791958">
                  <a:extLst>
                    <a:ext uri="{9D8B030D-6E8A-4147-A177-3AD203B41FA5}">
                      <a16:colId xmlns:a16="http://schemas.microsoft.com/office/drawing/2014/main" val="3926455470"/>
                    </a:ext>
                  </a:extLst>
                </a:gridCol>
              </a:tblGrid>
              <a:tr h="724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Número tratamiento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Código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987805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M1P1F1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Arrastre de vapor de hojas y aplicación "drench"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744681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M1P1F2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Arrastre de vapor de hojas y aplicación foliar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182571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M1P2F1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Arrastre de vapor de tallos y aplicación "drench"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679647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M1P2F2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Arrastre de vapor de tallos y aplicación foliar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092102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M2P1F1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Maceración de hojas y aplicación "drench"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164873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M2P1F2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Maceración de hojas y aplicación foliar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761046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M2P2F1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Maceración de tallos y aplicación "drench"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976417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M2P2F2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Maceración de tallos y aplicación foliar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169899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Químico (Ácido salicílico)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Utilizado en experimento (Silimaster)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261442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Testigo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Ningún tratamiento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5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3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BFB7B-4CF0-4BF5-8F48-95F1FE6D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91" y="400474"/>
            <a:ext cx="10972800" cy="63210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600" dirty="0"/>
              <a:t>Métodos de extracción de compuestos</a:t>
            </a:r>
          </a:p>
          <a:p>
            <a:pPr lvl="1" algn="just"/>
            <a:r>
              <a:rPr lang="es-ES" sz="2200" dirty="0"/>
              <a:t>Arrastre de vapor.- realizado en laboratorios de la UPEC.</a:t>
            </a:r>
          </a:p>
          <a:p>
            <a:pPr lvl="1" algn="just"/>
            <a:r>
              <a:rPr lang="es-ES" sz="2200" dirty="0"/>
              <a:t>Maceración.- alcohol potable al 96°GL, temperatura ambiente y agitación esporádica, durante una semana.</a:t>
            </a:r>
          </a:p>
          <a:p>
            <a:pPr>
              <a:lnSpc>
                <a:spcPct val="150000"/>
              </a:lnSpc>
            </a:pPr>
            <a:r>
              <a:rPr lang="es-ES" sz="2600" dirty="0"/>
              <a:t>Descripción del experimento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C3E9FE-5387-4A1D-AD2E-CAC35988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11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F8E35FF6-D33E-448B-BEDA-A6CF77EF5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3D0980C-6454-4536-8777-DF4BA837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82496"/>
              </p:ext>
            </p:extLst>
          </p:nvPr>
        </p:nvGraphicFramePr>
        <p:xfrm>
          <a:off x="2569924" y="3065230"/>
          <a:ext cx="6478772" cy="299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0863">
                  <a:extLst>
                    <a:ext uri="{9D8B030D-6E8A-4147-A177-3AD203B41FA5}">
                      <a16:colId xmlns:a16="http://schemas.microsoft.com/office/drawing/2014/main" val="3498507771"/>
                    </a:ext>
                  </a:extLst>
                </a:gridCol>
                <a:gridCol w="2217909">
                  <a:extLst>
                    <a:ext uri="{9D8B030D-6E8A-4147-A177-3AD203B41FA5}">
                      <a16:colId xmlns:a16="http://schemas.microsoft.com/office/drawing/2014/main" val="265289302"/>
                    </a:ext>
                  </a:extLst>
                </a:gridCol>
              </a:tblGrid>
              <a:tr h="495981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Tratamientos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04621"/>
                  </a:ext>
                </a:extLst>
              </a:tr>
              <a:tr h="63706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Repeticiones: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719337"/>
                  </a:ext>
                </a:extLst>
              </a:tr>
              <a:tr h="614388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Área del Experimento: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79.75 m</a:t>
                      </a:r>
                      <a:r>
                        <a:rPr lang="es-ES" sz="1800" baseline="30000" dirty="0">
                          <a:effectLst/>
                        </a:rPr>
                        <a:t>2</a:t>
                      </a:r>
                      <a:r>
                        <a:rPr lang="es-ES" sz="1800" dirty="0">
                          <a:effectLst/>
                        </a:rPr>
                        <a:t>  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0730625"/>
                  </a:ext>
                </a:extLst>
              </a:tr>
              <a:tr h="614388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Número de plantas en la parcela total: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240 plantas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705477"/>
                  </a:ext>
                </a:extLst>
              </a:tr>
              <a:tr h="63706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Número de plantas en la parcela neta: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24 plantas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3654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1530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9047D-B5BB-4877-8031-61A3EA2D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21965"/>
            <a:ext cx="10972800" cy="5300505"/>
          </a:xfrm>
        </p:spPr>
        <p:txBody>
          <a:bodyPr>
            <a:normAutofit fontScale="85000" lnSpcReduction="20000"/>
          </a:bodyPr>
          <a:lstStyle/>
          <a:p>
            <a:r>
              <a:rPr lang="es-ES" sz="3100" dirty="0"/>
              <a:t>Variables en estudio y herramientas</a:t>
            </a:r>
          </a:p>
          <a:p>
            <a:pPr lvl="1">
              <a:lnSpc>
                <a:spcPct val="170000"/>
              </a:lnSpc>
            </a:pPr>
            <a:r>
              <a:rPr lang="es-ES" dirty="0"/>
              <a:t>Estrés de tipo biótico y abiótico</a:t>
            </a:r>
          </a:p>
          <a:p>
            <a:pPr lvl="2">
              <a:lnSpc>
                <a:spcPct val="170000"/>
              </a:lnSpc>
            </a:pPr>
            <a:r>
              <a:rPr lang="es-ES" dirty="0"/>
              <a:t>Evaluación visual de daño en hojas</a:t>
            </a:r>
          </a:p>
          <a:p>
            <a:pPr lvl="1">
              <a:lnSpc>
                <a:spcPct val="170000"/>
              </a:lnSpc>
            </a:pPr>
            <a:r>
              <a:rPr lang="es-ES" dirty="0"/>
              <a:t>Prendimiento de injertos</a:t>
            </a:r>
          </a:p>
          <a:p>
            <a:pPr lvl="2">
              <a:lnSpc>
                <a:spcPct val="170000"/>
              </a:lnSpc>
            </a:pPr>
            <a:r>
              <a:rPr lang="es-ES" dirty="0"/>
              <a:t>Contabilizar número de injertos exitosos o no </a:t>
            </a:r>
          </a:p>
          <a:p>
            <a:pPr lvl="1">
              <a:lnSpc>
                <a:spcPct val="170000"/>
              </a:lnSpc>
            </a:pPr>
            <a:r>
              <a:rPr lang="es-ES" dirty="0"/>
              <a:t>Tiempo de aclimatación</a:t>
            </a:r>
          </a:p>
          <a:p>
            <a:pPr lvl="2">
              <a:lnSpc>
                <a:spcPct val="170000"/>
              </a:lnSpc>
            </a:pPr>
            <a:endParaRPr lang="es-ES" dirty="0"/>
          </a:p>
          <a:p>
            <a:pPr lvl="1">
              <a:lnSpc>
                <a:spcPct val="170000"/>
              </a:lnSpc>
            </a:pPr>
            <a:r>
              <a:rPr lang="es-ES" dirty="0"/>
              <a:t>Porcentaje de crecimiento y desarrollo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s-ES" dirty="0"/>
              <a:t> </a:t>
            </a:r>
          </a:p>
          <a:p>
            <a:pPr marL="457200" lvl="1" indent="0">
              <a:buNone/>
            </a:pPr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760F38-7606-4A75-89CD-AF189C87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12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A884C115-F8A6-4DF6-A5CF-0EE12AC710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Formula">
            <a:extLst>
              <a:ext uri="{FF2B5EF4-FFF2-40B4-BE49-F238E27FC236}">
                <a16:creationId xmlns:a16="http://schemas.microsoft.com/office/drawing/2014/main" id="{E35DB1AA-0ED5-4DBD-8BC8-73259D1C0B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34" y="3996268"/>
            <a:ext cx="3124400" cy="78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TESIS - Google Chrome">
            <a:extLst>
              <a:ext uri="{FF2B5EF4-FFF2-40B4-BE49-F238E27FC236}">
                <a16:creationId xmlns:a16="http://schemas.microsoft.com/office/drawing/2014/main" id="{2E2E7A74-BA41-4693-A568-8253DC57433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1" t="30625" r="51091" b="63348"/>
          <a:stretch/>
        </p:blipFill>
        <p:spPr bwMode="auto">
          <a:xfrm>
            <a:off x="1650799" y="5212331"/>
            <a:ext cx="2785735" cy="780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A7D75F-25AC-4882-92E1-8CDAD100719A}"/>
              </a:ext>
            </a:extLst>
          </p:cNvPr>
          <p:cNvSpPr txBox="1"/>
          <p:nvPr/>
        </p:nvSpPr>
        <p:spPr>
          <a:xfrm>
            <a:off x="6655023" y="4817936"/>
            <a:ext cx="3848986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/>
              <a:t>I.P = Índice Plastocrónico</a:t>
            </a:r>
          </a:p>
          <a:p>
            <a:r>
              <a:rPr lang="es-ES" sz="1200" dirty="0"/>
              <a:t>n = Número de serie de la hoja (de la hoja más cercana que excede la longitud e de la hoja crítica)</a:t>
            </a:r>
          </a:p>
          <a:p>
            <a:r>
              <a:rPr lang="es-ES" sz="1200" dirty="0"/>
              <a:t>log 10 = Longitud de la hoja crítica</a:t>
            </a:r>
          </a:p>
          <a:p>
            <a:r>
              <a:rPr lang="es-ES" sz="1200" dirty="0"/>
              <a:t>ln = Longitud de la hoja más cercana que excede el valor de la hoja n </a:t>
            </a:r>
          </a:p>
          <a:p>
            <a:r>
              <a:rPr lang="es-ES" sz="1200" dirty="0"/>
              <a:t>ln l = Longitud de la hoja ligeramente menor a un centímetro </a:t>
            </a:r>
          </a:p>
        </p:txBody>
      </p:sp>
    </p:spTree>
    <p:extLst>
      <p:ext uri="{BB962C8B-B14F-4D97-AF65-F5344CB8AC3E}">
        <p14:creationId xmlns:p14="http://schemas.microsoft.com/office/powerpoint/2010/main" val="93179439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86ADC-1CA1-4B94-A18E-51A003774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estadístico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200" dirty="0"/>
              <a:t>Las herramientas estadísticas utilizadas para el procesamiento de datos fueron: análisis de varianza (ANOVA), prueba de Tukey con nivel de significancia al 5%, cálculo de la media y coeficiente de variación (CV).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200" dirty="0"/>
              <a:t>El software utilizado para efectuar el análisis estadístico fue el INFOSTAT versión libre. 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B20B22-8C0B-49C1-8A60-B7C20232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13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9FAF3F86-1725-473F-A714-9D55582EB3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74660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30740-D10E-4450-A753-41E1D71E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60" y="227014"/>
            <a:ext cx="5110716" cy="1143000"/>
          </a:xfrm>
        </p:spPr>
        <p:txBody>
          <a:bodyPr>
            <a:normAutofit/>
          </a:bodyPr>
          <a:lstStyle/>
          <a:p>
            <a:r>
              <a:rPr lang="es-ES" sz="3200" dirty="0"/>
              <a:t>RESULTADOS Y DISCUSIÓN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DA7B9-B2A9-4452-ACE9-274CFBD5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Estrés de tipo biótico y abiótico</a:t>
            </a:r>
          </a:p>
          <a:p>
            <a:pPr lvl="1"/>
            <a:r>
              <a:rPr lang="es-ES" sz="2200" dirty="0"/>
              <a:t>Análisis de varianza para daño por minador de hoja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B57FDC-A10C-4E05-8B2A-F8448990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14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38359F9E-7240-4A3D-800A-8F394ACE7C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PCHOME\Desktop\minador de la hoja 2.jpg">
            <a:extLst>
              <a:ext uri="{FF2B5EF4-FFF2-40B4-BE49-F238E27FC236}">
                <a16:creationId xmlns:a16="http://schemas.microsoft.com/office/drawing/2014/main" id="{FFE966E3-5AA4-4FDB-949E-F06F450C45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25453" r="38630" b="40607"/>
          <a:stretch/>
        </p:blipFill>
        <p:spPr bwMode="auto">
          <a:xfrm rot="5400000">
            <a:off x="8802209" y="2579369"/>
            <a:ext cx="3403600" cy="195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E400418-E74D-4E27-B4FA-BC0BDEDC9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10564"/>
              </p:ext>
            </p:extLst>
          </p:nvPr>
        </p:nvGraphicFramePr>
        <p:xfrm>
          <a:off x="1072444" y="2645746"/>
          <a:ext cx="7382934" cy="2538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332">
                  <a:extLst>
                    <a:ext uri="{9D8B030D-6E8A-4147-A177-3AD203B41FA5}">
                      <a16:colId xmlns:a16="http://schemas.microsoft.com/office/drawing/2014/main" val="3610125021"/>
                    </a:ext>
                  </a:extLst>
                </a:gridCol>
                <a:gridCol w="1041344">
                  <a:extLst>
                    <a:ext uri="{9D8B030D-6E8A-4147-A177-3AD203B41FA5}">
                      <a16:colId xmlns:a16="http://schemas.microsoft.com/office/drawing/2014/main" val="68844206"/>
                    </a:ext>
                  </a:extLst>
                </a:gridCol>
                <a:gridCol w="952318">
                  <a:extLst>
                    <a:ext uri="{9D8B030D-6E8A-4147-A177-3AD203B41FA5}">
                      <a16:colId xmlns:a16="http://schemas.microsoft.com/office/drawing/2014/main" val="1040104383"/>
                    </a:ext>
                  </a:extLst>
                </a:gridCol>
                <a:gridCol w="1025158">
                  <a:extLst>
                    <a:ext uri="{9D8B030D-6E8A-4147-A177-3AD203B41FA5}">
                      <a16:colId xmlns:a16="http://schemas.microsoft.com/office/drawing/2014/main" val="3316841270"/>
                    </a:ext>
                  </a:extLst>
                </a:gridCol>
                <a:gridCol w="783426">
                  <a:extLst>
                    <a:ext uri="{9D8B030D-6E8A-4147-A177-3AD203B41FA5}">
                      <a16:colId xmlns:a16="http://schemas.microsoft.com/office/drawing/2014/main" val="3252991382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3028414965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2036271565"/>
                    </a:ext>
                  </a:extLst>
                </a:gridCol>
              </a:tblGrid>
              <a:tr h="571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F.V.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SC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p-valor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Significancia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11075"/>
                  </a:ext>
                </a:extLst>
              </a:tr>
              <a:tr h="491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Modelo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20,10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2,23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0,3992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033146"/>
                  </a:ext>
                </a:extLst>
              </a:tr>
              <a:tr h="491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20,10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2,23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0,3992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52554"/>
                  </a:ext>
                </a:extLst>
              </a:tr>
              <a:tr h="491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Error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61,50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2,05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67615"/>
                  </a:ext>
                </a:extLst>
              </a:tr>
              <a:tr h="491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81,60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27991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50094B2-9332-4EEF-B844-F0418729A95B}"/>
              </a:ext>
            </a:extLst>
          </p:cNvPr>
          <p:cNvSpPr txBox="1"/>
          <p:nvPr/>
        </p:nvSpPr>
        <p:spPr>
          <a:xfrm>
            <a:off x="225778" y="5511797"/>
            <a:ext cx="1079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Según Ballaré (2011) de acuerdo con la naturaleza antagónica entre el ácido salicílico (AS) y el ácido jasmónico (AJ), se ha reportado la disminución de la resistencia a insectos herbívoros en plantas tratadas con AS. </a:t>
            </a:r>
            <a:r>
              <a:rPr lang="es-EC" dirty="0"/>
              <a:t>Urbaneja, Catalán, Tena, &amp; Jacas (2018)</a:t>
            </a:r>
            <a:r>
              <a:rPr lang="es-ES" dirty="0"/>
              <a:t>, mencionan una mayor incidencia de minador de hoja en vivero por brotes nuevos.</a:t>
            </a:r>
          </a:p>
        </p:txBody>
      </p:sp>
    </p:spTree>
    <p:extLst>
      <p:ext uri="{BB962C8B-B14F-4D97-AF65-F5344CB8AC3E}">
        <p14:creationId xmlns:p14="http://schemas.microsoft.com/office/powerpoint/2010/main" val="7969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2A28A9-D125-467B-80E3-7D767159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7645"/>
            <a:ext cx="10972800" cy="5358520"/>
          </a:xfrm>
        </p:spPr>
        <p:txBody>
          <a:bodyPr/>
          <a:lstStyle/>
          <a:p>
            <a:r>
              <a:rPr lang="es-ES" dirty="0"/>
              <a:t>Prendimiento de injertos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71FE79-A3A9-429C-9C14-4F17CC44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15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0ED6350F-AB0E-4B33-BE45-2D94E04A00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E8B9B05-BE7F-413D-B4DA-D5C1F39EF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091010"/>
              </p:ext>
            </p:extLst>
          </p:nvPr>
        </p:nvGraphicFramePr>
        <p:xfrm>
          <a:off x="232678" y="1457238"/>
          <a:ext cx="7834488" cy="397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A4D6D16-263C-443D-8B13-6C52F5A286DD}"/>
              </a:ext>
            </a:extLst>
          </p:cNvPr>
          <p:cNvSpPr txBox="1"/>
          <p:nvPr/>
        </p:nvSpPr>
        <p:spPr>
          <a:xfrm>
            <a:off x="8794044" y="1690901"/>
            <a:ext cx="284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T1 extracto por arrastre de vapor de tallos y aplicación al "drench" (M1P1F1) muestra un prendimiento del 100%, en relación al T10 con una aproximación al 80%, significando una ventaja competitiva ante los demás ya que generalmente se acepta un 10% de no prendimiento en la práctica de injertos en vivero.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B0798E-C8B3-45B7-9DFA-90630EC5EDEA}"/>
              </a:ext>
            </a:extLst>
          </p:cNvPr>
          <p:cNvSpPr txBox="1"/>
          <p:nvPr/>
        </p:nvSpPr>
        <p:spPr>
          <a:xfrm>
            <a:off x="232678" y="5603453"/>
            <a:ext cx="110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No se presentaron daños por enfermedades fungosas, gracias a la presencia del peróxido de hidrógeno y señalizaciones dependientes del AS, además que participa en la síntesis de lignina, el segundo elemento importante de la composición vegetal.</a:t>
            </a:r>
          </a:p>
        </p:txBody>
      </p:sp>
    </p:spTree>
    <p:extLst>
      <p:ext uri="{BB962C8B-B14F-4D97-AF65-F5344CB8AC3E}">
        <p14:creationId xmlns:p14="http://schemas.microsoft.com/office/powerpoint/2010/main" val="150232648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2B5EC-4294-48E1-B5A2-8516E9BF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5423"/>
            <a:ext cx="10972800" cy="5640742"/>
          </a:xfrm>
        </p:spPr>
        <p:txBody>
          <a:bodyPr>
            <a:normAutofit/>
          </a:bodyPr>
          <a:lstStyle/>
          <a:p>
            <a:r>
              <a:rPr lang="es-ES" dirty="0"/>
              <a:t>Tiempo de aclimatación (IAF)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0A6CE1-2356-455B-9C29-3BA6CDAD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16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6FD78FAF-7F40-4429-A500-1E850C354D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3B07B54-626F-4E0C-8946-C04BC2A5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19164"/>
              </p:ext>
            </p:extLst>
          </p:nvPr>
        </p:nvGraphicFramePr>
        <p:xfrm>
          <a:off x="882648" y="1106296"/>
          <a:ext cx="7346951" cy="185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939">
                  <a:extLst>
                    <a:ext uri="{9D8B030D-6E8A-4147-A177-3AD203B41FA5}">
                      <a16:colId xmlns:a16="http://schemas.microsoft.com/office/drawing/2014/main" val="1532207351"/>
                    </a:ext>
                  </a:extLst>
                </a:gridCol>
                <a:gridCol w="941412">
                  <a:extLst>
                    <a:ext uri="{9D8B030D-6E8A-4147-A177-3AD203B41FA5}">
                      <a16:colId xmlns:a16="http://schemas.microsoft.com/office/drawing/2014/main" val="1201151513"/>
                    </a:ext>
                  </a:extLst>
                </a:gridCol>
                <a:gridCol w="869822">
                  <a:extLst>
                    <a:ext uri="{9D8B030D-6E8A-4147-A177-3AD203B41FA5}">
                      <a16:colId xmlns:a16="http://schemas.microsoft.com/office/drawing/2014/main" val="4165870452"/>
                    </a:ext>
                  </a:extLst>
                </a:gridCol>
                <a:gridCol w="986157">
                  <a:extLst>
                    <a:ext uri="{9D8B030D-6E8A-4147-A177-3AD203B41FA5}">
                      <a16:colId xmlns:a16="http://schemas.microsoft.com/office/drawing/2014/main" val="353485254"/>
                    </a:ext>
                  </a:extLst>
                </a:gridCol>
                <a:gridCol w="991525">
                  <a:extLst>
                    <a:ext uri="{9D8B030D-6E8A-4147-A177-3AD203B41FA5}">
                      <a16:colId xmlns:a16="http://schemas.microsoft.com/office/drawing/2014/main" val="3917307031"/>
                    </a:ext>
                  </a:extLst>
                </a:gridCol>
                <a:gridCol w="1039849">
                  <a:extLst>
                    <a:ext uri="{9D8B030D-6E8A-4147-A177-3AD203B41FA5}">
                      <a16:colId xmlns:a16="http://schemas.microsoft.com/office/drawing/2014/main" val="423091801"/>
                    </a:ext>
                  </a:extLst>
                </a:gridCol>
                <a:gridCol w="1232247">
                  <a:extLst>
                    <a:ext uri="{9D8B030D-6E8A-4147-A177-3AD203B41FA5}">
                      <a16:colId xmlns:a16="http://schemas.microsoft.com/office/drawing/2014/main" val="2393913314"/>
                    </a:ext>
                  </a:extLst>
                </a:gridCol>
              </a:tblGrid>
              <a:tr h="379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F.V.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SC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p-valor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Significancia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603153"/>
                  </a:ext>
                </a:extLst>
              </a:tr>
              <a:tr h="379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Modelo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13,30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**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41333"/>
                  </a:ext>
                </a:extLst>
              </a:tr>
              <a:tr h="392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13,30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**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900643"/>
                  </a:ext>
                </a:extLst>
              </a:tr>
              <a:tr h="379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Error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6,9E-04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020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11971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49A6368-7A79-48A1-8104-81293302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35" y="3316485"/>
            <a:ext cx="7663041" cy="40890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880E3-F26A-4AC5-85B9-E437117545CA}"/>
              </a:ext>
            </a:extLst>
          </p:cNvPr>
          <p:cNvSpPr txBox="1"/>
          <p:nvPr/>
        </p:nvSpPr>
        <p:spPr>
          <a:xfrm>
            <a:off x="8848194" y="1410527"/>
            <a:ext cx="23413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 los 30 y 60 ddi se determina que el T5 obtiene el mayor Índice de Área Foliar (IAF) con 0.17 y 0.20 de media respectivamente. A los 90 ddi se observa que T4 y T5 alcanzan los mejores resultados con 0.33 y 0.34 respectivamente, en contraste con el testigo que indica un IAF de 0.16, mostrando que han tenido un mayor desarrollo de follaje.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50849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A1678-4828-48B3-A520-24C0D538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6089"/>
            <a:ext cx="10972800" cy="5810076"/>
          </a:xfrm>
        </p:spPr>
        <p:txBody>
          <a:bodyPr/>
          <a:lstStyle/>
          <a:p>
            <a:r>
              <a:rPr lang="es-ES" dirty="0"/>
              <a:t>Porcentaje de crecimiento </a:t>
            </a:r>
            <a:r>
              <a:rPr lang="es-ES"/>
              <a:t>y desarrollo (IP)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B59C85-6AF3-4877-BC1E-12468FB2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17</a:t>
            </a:fld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04E9AFB-A9AF-44FC-9171-6B3F17B6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72784"/>
              </p:ext>
            </p:extLst>
          </p:nvPr>
        </p:nvGraphicFramePr>
        <p:xfrm>
          <a:off x="609599" y="927864"/>
          <a:ext cx="7677238" cy="1967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166">
                  <a:extLst>
                    <a:ext uri="{9D8B030D-6E8A-4147-A177-3AD203B41FA5}">
                      <a16:colId xmlns:a16="http://schemas.microsoft.com/office/drawing/2014/main" val="73760768"/>
                    </a:ext>
                  </a:extLst>
                </a:gridCol>
                <a:gridCol w="1135222">
                  <a:extLst>
                    <a:ext uri="{9D8B030D-6E8A-4147-A177-3AD203B41FA5}">
                      <a16:colId xmlns:a16="http://schemas.microsoft.com/office/drawing/2014/main" val="1506639952"/>
                    </a:ext>
                  </a:extLst>
                </a:gridCol>
                <a:gridCol w="984669">
                  <a:extLst>
                    <a:ext uri="{9D8B030D-6E8A-4147-A177-3AD203B41FA5}">
                      <a16:colId xmlns:a16="http://schemas.microsoft.com/office/drawing/2014/main" val="3076676022"/>
                    </a:ext>
                  </a:extLst>
                </a:gridCol>
                <a:gridCol w="1049191">
                  <a:extLst>
                    <a:ext uri="{9D8B030D-6E8A-4147-A177-3AD203B41FA5}">
                      <a16:colId xmlns:a16="http://schemas.microsoft.com/office/drawing/2014/main" val="2037693149"/>
                    </a:ext>
                  </a:extLst>
                </a:gridCol>
                <a:gridCol w="1049191">
                  <a:extLst>
                    <a:ext uri="{9D8B030D-6E8A-4147-A177-3AD203B41FA5}">
                      <a16:colId xmlns:a16="http://schemas.microsoft.com/office/drawing/2014/main" val="4108224322"/>
                    </a:ext>
                  </a:extLst>
                </a:gridCol>
                <a:gridCol w="785206">
                  <a:extLst>
                    <a:ext uri="{9D8B030D-6E8A-4147-A177-3AD203B41FA5}">
                      <a16:colId xmlns:a16="http://schemas.microsoft.com/office/drawing/2014/main" val="3355676029"/>
                    </a:ext>
                  </a:extLst>
                </a:gridCol>
                <a:gridCol w="1321593">
                  <a:extLst>
                    <a:ext uri="{9D8B030D-6E8A-4147-A177-3AD203B41FA5}">
                      <a16:colId xmlns:a16="http://schemas.microsoft.com/office/drawing/2014/main" val="1177063628"/>
                    </a:ext>
                  </a:extLst>
                </a:gridCol>
              </a:tblGrid>
              <a:tr h="4606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F.V.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SC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p-valor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Significancia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619209"/>
                  </a:ext>
                </a:extLst>
              </a:tr>
              <a:tr h="37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Modelo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77,87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8,65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4,91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0,0004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**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0137619"/>
                  </a:ext>
                </a:extLst>
              </a:tr>
              <a:tr h="37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77,87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8,65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4,91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0,0004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**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027726"/>
                  </a:ext>
                </a:extLst>
              </a:tr>
              <a:tr h="37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Error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52,84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1,76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502755"/>
                  </a:ext>
                </a:extLst>
              </a:tr>
              <a:tr h="37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130,71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589311"/>
                  </a:ext>
                </a:extLst>
              </a:tr>
            </a:tbl>
          </a:graphicData>
        </a:graphic>
      </p:graphicFrame>
      <p:pic>
        <p:nvPicPr>
          <p:cNvPr id="7" name="Imagen 6" descr="http://software-el.espe.edu.ec/wp-content/uploads/2013/08/logo_ffaa_p.jpg">
            <a:extLst>
              <a:ext uri="{FF2B5EF4-FFF2-40B4-BE49-F238E27FC236}">
                <a16:creationId xmlns:a16="http://schemas.microsoft.com/office/drawing/2014/main" id="{8CBCE63F-FE1C-4E3D-9638-A58E91AFAA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60EFF2-9893-4E66-99A2-021953FCEF89}"/>
              </a:ext>
            </a:extLst>
          </p:cNvPr>
          <p:cNvSpPr txBox="1"/>
          <p:nvPr/>
        </p:nvSpPr>
        <p:spPr>
          <a:xfrm>
            <a:off x="8746593" y="1769571"/>
            <a:ext cx="25761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En evaluaciones a los 30 y 60 ddi no existe diferencia estadísticamente significativa, a los 90 ddi muestra a T1 con 13.71, caracterizándolo como el mejor tratamiento, seguido por T2 con 11.14 y T8 con 10.60, en relación al testigo absoluto con 9.09 de media respectivamente. </a:t>
            </a:r>
            <a:endParaRPr lang="es-ES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FB48C0B-2A41-42B9-B0F7-BB9A83009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09592"/>
              </p:ext>
            </p:extLst>
          </p:nvPr>
        </p:nvGraphicFramePr>
        <p:xfrm>
          <a:off x="143227" y="3127022"/>
          <a:ext cx="8603366" cy="420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4" imgW="5221917" imgH="2618316" progId="Word.Document.12">
                  <p:embed/>
                </p:oleObj>
              </mc:Choice>
              <mc:Fallback>
                <p:oleObj name="Document" r:id="rId4" imgW="5221917" imgH="261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227" y="3127022"/>
                        <a:ext cx="8603366" cy="4208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4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275E1-8DDA-45BE-8FC4-2468612C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89" y="189089"/>
            <a:ext cx="4289778" cy="1143000"/>
          </a:xfrm>
        </p:spPr>
        <p:txBody>
          <a:bodyPr>
            <a:normAutofit/>
          </a:bodyPr>
          <a:lstStyle/>
          <a:p>
            <a:r>
              <a:rPr lang="es-ES" sz="3200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C5551-DF77-4E6C-86D3-9BDDE9A5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1332089"/>
            <a:ext cx="10972800" cy="5525911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s-EC" sz="3500" dirty="0"/>
              <a:t>Los extractos vegetales de sauce llorón (</a:t>
            </a:r>
            <a:r>
              <a:rPr lang="es-EC" sz="3500" i="1" dirty="0"/>
              <a:t>Salix babylonica</a:t>
            </a:r>
            <a:r>
              <a:rPr lang="es-EC" sz="3500" dirty="0"/>
              <a:t>) si funcionan como biorreguladores de crecimiento, además de ser amigables con el ambiente.</a:t>
            </a:r>
            <a:endParaRPr lang="es-ES" sz="3500" dirty="0"/>
          </a:p>
          <a:p>
            <a:pPr algn="just"/>
            <a:endParaRPr lang="es-ES" sz="3500" dirty="0"/>
          </a:p>
          <a:p>
            <a:pPr lvl="0" algn="just"/>
            <a:r>
              <a:rPr lang="es-EC" sz="3500" dirty="0"/>
              <a:t>El tratamiento extracto por arrastre de vapor de tallos y aplicación en "drench" (T1 M1P1F1) mostró un prendimiento de injertos del 100% además de presentar el mayor Índice Plastocrónico caracterizándose como el mejor tratamiento entre los evaluados, mostrando ser un biorregulador de crecimiento.</a:t>
            </a:r>
            <a:endParaRPr lang="es-ES" sz="3500" dirty="0"/>
          </a:p>
          <a:p>
            <a:pPr algn="just"/>
            <a:endParaRPr lang="es-ES" sz="3500" dirty="0"/>
          </a:p>
          <a:p>
            <a:pPr lvl="0" algn="just"/>
            <a:r>
              <a:rPr lang="es-EC" sz="3500" dirty="0"/>
              <a:t>Se determinó que la dosis de 5% de extracto vegetal de sauce llorón (</a:t>
            </a:r>
            <a:r>
              <a:rPr lang="es-EC" sz="3500" i="1" dirty="0"/>
              <a:t>Salix babylonica</a:t>
            </a:r>
            <a:r>
              <a:rPr lang="es-EC" sz="3500" dirty="0"/>
              <a:t>) produjo los mejores resultados a nivel de crecimiento y desarrollo y prendimiento de injertos.</a:t>
            </a:r>
            <a:endParaRPr lang="es-ES" sz="3500" dirty="0"/>
          </a:p>
          <a:p>
            <a:pPr algn="just"/>
            <a:endParaRPr lang="es-ES" sz="3500" dirty="0"/>
          </a:p>
          <a:p>
            <a:pPr lvl="0" algn="just"/>
            <a:r>
              <a:rPr lang="es-EC" sz="3500" dirty="0"/>
              <a:t>La aplicación tipo "drench" mostró mejores resultados para IAF e IP, deduciendo que el extracto pudo haber mejorado el sistema radicular de la planta como lo indican varios autores.</a:t>
            </a:r>
            <a:endParaRPr lang="es-ES" sz="3500" dirty="0"/>
          </a:p>
          <a:p>
            <a:pPr algn="just"/>
            <a:endParaRPr lang="es-ES" sz="3500" dirty="0"/>
          </a:p>
          <a:p>
            <a:pPr lvl="0" algn="just"/>
            <a:r>
              <a:rPr lang="es-EC" sz="3500" dirty="0"/>
              <a:t>Los resultados fueron difundidos en un taller de capacitación con agricultores de la zona de influencia donde se realizó la investigación experimental.</a:t>
            </a:r>
            <a:endParaRPr lang="es-ES" sz="3500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80F4F5-EB1F-4E48-8305-028B37B1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18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EEBBF658-A43E-4D64-924A-831590915D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5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34FEF-34D4-4786-8AD7-C1E87C76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sz="2200" dirty="0"/>
              <a:t>Usar los extractos en diferentes especies de plantas y en distintos estados fenológicos para contrastar los resultados con los mostrados en la presente investigación.</a:t>
            </a:r>
            <a:endParaRPr lang="es-ES" sz="2200" dirty="0"/>
          </a:p>
          <a:p>
            <a:pPr algn="just"/>
            <a:endParaRPr lang="es-ES" sz="2200" dirty="0"/>
          </a:p>
          <a:p>
            <a:pPr lvl="0" algn="just"/>
            <a:r>
              <a:rPr lang="es-EC" sz="2200" dirty="0"/>
              <a:t>Aplicar extractos de manera quincenal durante el prendimiento, desarrollo y hasta el final del periodo de injertos, debido a que los compuestos no presentan actividad en largos periodos de tiempo como lo citan varios autores. </a:t>
            </a:r>
            <a:endParaRPr lang="es-ES" sz="2200" dirty="0"/>
          </a:p>
          <a:p>
            <a:pPr algn="just"/>
            <a:endParaRPr lang="es-ES" sz="2200" dirty="0"/>
          </a:p>
          <a:p>
            <a:pPr lvl="0" algn="just"/>
            <a:r>
              <a:rPr lang="es-EC" sz="2200" dirty="0"/>
              <a:t>Evaluar extractos para incidencia de daño abiótico puesto que en la presente investigación no fue posible por tener las plantas en ambiente controlado. </a:t>
            </a:r>
            <a:endParaRPr lang="es-ES" sz="2200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2FADFA-2A35-4E0C-BF7E-0E7FAA1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19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77DFD01-2BD4-446E-A393-566CA41F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4" y="362482"/>
            <a:ext cx="3691467" cy="1143000"/>
          </a:xfrm>
        </p:spPr>
        <p:txBody>
          <a:bodyPr>
            <a:normAutofit/>
          </a:bodyPr>
          <a:lstStyle/>
          <a:p>
            <a:r>
              <a:rPr lang="es-ES" sz="3200" dirty="0"/>
              <a:t>RECOMENDACIONES</a:t>
            </a:r>
          </a:p>
        </p:txBody>
      </p:sp>
      <p:pic>
        <p:nvPicPr>
          <p:cNvPr id="6" name="Imagen 5" descr="http://software-el.espe.edu.ec/wp-content/uploads/2013/08/logo_ffaa_p.jpg">
            <a:extLst>
              <a:ext uri="{FF2B5EF4-FFF2-40B4-BE49-F238E27FC236}">
                <a16:creationId xmlns:a16="http://schemas.microsoft.com/office/drawing/2014/main" id="{50BE3087-CFFE-4B3C-9883-4744F30A6D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2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oftware-el.espe.edu.ec/wp-content/uploads/2013/08/logo_ffaa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B42C3C-2123-4D6C-9DE3-2DE76B34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491" y="2538876"/>
            <a:ext cx="3122428" cy="1143000"/>
          </a:xfrm>
        </p:spPr>
        <p:txBody>
          <a:bodyPr>
            <a:normAutofit/>
          </a:bodyPr>
          <a:lstStyle/>
          <a:p>
            <a:r>
              <a:rPr lang="es-ES" sz="3200" dirty="0"/>
              <a:t>INDICADORES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D3E0A54-41CC-41DF-9578-67A3688F56D5}"/>
              </a:ext>
            </a:extLst>
          </p:cNvPr>
          <p:cNvSpPr txBox="1">
            <a:spLocks/>
          </p:cNvSpPr>
          <p:nvPr/>
        </p:nvSpPr>
        <p:spPr>
          <a:xfrm>
            <a:off x="1208567" y="1597895"/>
            <a:ext cx="31224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2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0F5985E-05A4-47DA-A310-ED4FFCC70B41}"/>
              </a:ext>
            </a:extLst>
          </p:cNvPr>
          <p:cNvSpPr txBox="1">
            <a:spLocks/>
          </p:cNvSpPr>
          <p:nvPr/>
        </p:nvSpPr>
        <p:spPr>
          <a:xfrm>
            <a:off x="1027814" y="1395876"/>
            <a:ext cx="31224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Se utilizan </a:t>
            </a:r>
            <a:r>
              <a:rPr lang="es-ES" sz="2000" dirty="0">
                <a:solidFill>
                  <a:srgbClr val="C00000"/>
                </a:solidFill>
              </a:rPr>
              <a:t>4 088 167.77 </a:t>
            </a:r>
            <a:r>
              <a:rPr lang="es-ES" sz="2000" dirty="0"/>
              <a:t>toneladas de ingredientes activos químicos en el mundo </a:t>
            </a:r>
            <a:endParaRPr lang="es-ES" sz="16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CBB861C-6AC0-4461-B4B5-CE312215FDC6}"/>
              </a:ext>
            </a:extLst>
          </p:cNvPr>
          <p:cNvSpPr txBox="1">
            <a:spLocks/>
          </p:cNvSpPr>
          <p:nvPr/>
        </p:nvSpPr>
        <p:spPr>
          <a:xfrm>
            <a:off x="7974415" y="1501927"/>
            <a:ext cx="31224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Promedio de uso de plaguicidas a </a:t>
            </a:r>
            <a:r>
              <a:rPr lang="es-ES" sz="2000" dirty="0">
                <a:solidFill>
                  <a:srgbClr val="C00000"/>
                </a:solidFill>
              </a:rPr>
              <a:t>nivel mundial </a:t>
            </a:r>
            <a:r>
              <a:rPr lang="es-ES" sz="2000" dirty="0"/>
              <a:t>por superficie de tierras de cultivo es </a:t>
            </a:r>
            <a:r>
              <a:rPr lang="es-ES" sz="2000" dirty="0">
                <a:solidFill>
                  <a:srgbClr val="C00000"/>
                </a:solidFill>
              </a:rPr>
              <a:t>2.57 kg/ha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0EB4185-E60B-42AD-805C-B2E1CF51D8A3}"/>
              </a:ext>
            </a:extLst>
          </p:cNvPr>
          <p:cNvSpPr txBox="1">
            <a:spLocks/>
          </p:cNvSpPr>
          <p:nvPr/>
        </p:nvSpPr>
        <p:spPr>
          <a:xfrm>
            <a:off x="7894677" y="3381465"/>
            <a:ext cx="3544181" cy="1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900" dirty="0"/>
              <a:t>Promedio de uso de plaguicidas en </a:t>
            </a:r>
            <a:r>
              <a:rPr lang="es-ES" sz="1900" dirty="0">
                <a:solidFill>
                  <a:srgbClr val="C00000"/>
                </a:solidFill>
              </a:rPr>
              <a:t>Ecuador</a:t>
            </a:r>
            <a:r>
              <a:rPr lang="es-ES" sz="1900" dirty="0"/>
              <a:t> por superficie de tierras de cultivo es </a:t>
            </a:r>
            <a:r>
              <a:rPr lang="es-ES" sz="1900" dirty="0">
                <a:solidFill>
                  <a:srgbClr val="C00000"/>
                </a:solidFill>
              </a:rPr>
              <a:t>12.36 kg/ha </a:t>
            </a:r>
            <a:r>
              <a:rPr lang="es-ES" sz="1900" dirty="0"/>
              <a:t>(480 %)</a:t>
            </a:r>
          </a:p>
        </p:txBody>
      </p:sp>
      <p:sp>
        <p:nvSpPr>
          <p:cNvPr id="16" name="22 Rectángulo">
            <a:extLst>
              <a:ext uri="{FF2B5EF4-FFF2-40B4-BE49-F238E27FC236}">
                <a16:creationId xmlns:a16="http://schemas.microsoft.com/office/drawing/2014/main" id="{51CCA415-1575-4791-AFAD-3027FC60F574}"/>
              </a:ext>
            </a:extLst>
          </p:cNvPr>
          <p:cNvSpPr/>
          <p:nvPr/>
        </p:nvSpPr>
        <p:spPr>
          <a:xfrm>
            <a:off x="10218257" y="2740895"/>
            <a:ext cx="1095173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sz="1200" dirty="0">
                <a:solidFill>
                  <a:schemeClr val="tx1"/>
                </a:solidFill>
                <a:sym typeface="Wingdings" panose="05000000000000000000" pitchFamily="2" charset="2"/>
              </a:rPr>
              <a:t>FAOSTAT, 2016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7" name="22 Rectángulo">
            <a:extLst>
              <a:ext uri="{FF2B5EF4-FFF2-40B4-BE49-F238E27FC236}">
                <a16:creationId xmlns:a16="http://schemas.microsoft.com/office/drawing/2014/main" id="{47C9C3C7-DA6F-4C45-A13C-C73267C3CA45}"/>
              </a:ext>
            </a:extLst>
          </p:cNvPr>
          <p:cNvSpPr/>
          <p:nvPr/>
        </p:nvSpPr>
        <p:spPr>
          <a:xfrm>
            <a:off x="10184391" y="4838146"/>
            <a:ext cx="1095173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sz="1200" dirty="0">
                <a:solidFill>
                  <a:schemeClr val="tx1"/>
                </a:solidFill>
                <a:sym typeface="Wingdings" panose="05000000000000000000" pitchFamily="2" charset="2"/>
              </a:rPr>
              <a:t>FAOSTAT, 2016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8" name="22 Rectángulo">
            <a:extLst>
              <a:ext uri="{FF2B5EF4-FFF2-40B4-BE49-F238E27FC236}">
                <a16:creationId xmlns:a16="http://schemas.microsoft.com/office/drawing/2014/main" id="{DFDFCEA0-EC9F-4D32-83D3-3CBA70070D49}"/>
              </a:ext>
            </a:extLst>
          </p:cNvPr>
          <p:cNvSpPr/>
          <p:nvPr/>
        </p:nvSpPr>
        <p:spPr>
          <a:xfrm>
            <a:off x="1127022" y="2463896"/>
            <a:ext cx="1095173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sz="1200" dirty="0">
                <a:solidFill>
                  <a:schemeClr val="tx1"/>
                </a:solidFill>
                <a:sym typeface="Wingdings" panose="05000000000000000000" pitchFamily="2" charset="2"/>
              </a:rPr>
              <a:t>FAOSTAT, 2016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B3A1DBBC-1DBD-4428-8948-7AFD93325CA5}"/>
              </a:ext>
            </a:extLst>
          </p:cNvPr>
          <p:cNvSpPr txBox="1">
            <a:spLocks/>
          </p:cNvSpPr>
          <p:nvPr/>
        </p:nvSpPr>
        <p:spPr>
          <a:xfrm>
            <a:off x="880730" y="3429000"/>
            <a:ext cx="3416595" cy="1714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900" dirty="0"/>
              <a:t>La agricultura representa el 8% del PIB del Ecuador, sin contar además que los productos sirven como materia prima para la industria  </a:t>
            </a:r>
          </a:p>
        </p:txBody>
      </p:sp>
      <p:sp>
        <p:nvSpPr>
          <p:cNvPr id="20" name="22 Rectángulo">
            <a:extLst>
              <a:ext uri="{FF2B5EF4-FFF2-40B4-BE49-F238E27FC236}">
                <a16:creationId xmlns:a16="http://schemas.microsoft.com/office/drawing/2014/main" id="{CAC3E295-9EB6-481B-93E1-67CA86876B04}"/>
              </a:ext>
            </a:extLst>
          </p:cNvPr>
          <p:cNvSpPr/>
          <p:nvPr/>
        </p:nvSpPr>
        <p:spPr>
          <a:xfrm>
            <a:off x="1027814" y="5015361"/>
            <a:ext cx="2196114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sz="1200" dirty="0">
                <a:solidFill>
                  <a:schemeClr val="tx1"/>
                </a:solidFill>
                <a:sym typeface="Wingdings" panose="05000000000000000000" pitchFamily="2" charset="2"/>
              </a:rPr>
              <a:t>Banco Central del Ecuador, 2018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DA409588-AFF8-4E37-BAF8-63B421E3C5C3}"/>
              </a:ext>
            </a:extLst>
          </p:cNvPr>
          <p:cNvSpPr txBox="1">
            <a:spLocks/>
          </p:cNvSpPr>
          <p:nvPr/>
        </p:nvSpPr>
        <p:spPr>
          <a:xfrm>
            <a:off x="4478083" y="4755173"/>
            <a:ext cx="3544181" cy="1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Toxicidad por plaguicidas de tipo oral aguda, dérmica, por inhalación, crónica</a:t>
            </a:r>
            <a:endParaRPr lang="es-ES" sz="1600" dirty="0"/>
          </a:p>
        </p:txBody>
      </p:sp>
      <p:sp>
        <p:nvSpPr>
          <p:cNvPr id="22" name="22 Rectángulo">
            <a:extLst>
              <a:ext uri="{FF2B5EF4-FFF2-40B4-BE49-F238E27FC236}">
                <a16:creationId xmlns:a16="http://schemas.microsoft.com/office/drawing/2014/main" id="{EDB333AF-28A2-4BE7-8C88-EF11DEA901CA}"/>
              </a:ext>
            </a:extLst>
          </p:cNvPr>
          <p:cNvSpPr/>
          <p:nvPr/>
        </p:nvSpPr>
        <p:spPr>
          <a:xfrm>
            <a:off x="5467875" y="6046250"/>
            <a:ext cx="1564595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sz="1200" dirty="0">
                <a:solidFill>
                  <a:schemeClr val="tx1"/>
                </a:solidFill>
                <a:sym typeface="Wingdings" panose="05000000000000000000" pitchFamily="2" charset="2"/>
              </a:rPr>
              <a:t>del Puerto, </a:t>
            </a:r>
            <a:r>
              <a:rPr lang="es-E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et al</a:t>
            </a:r>
            <a:r>
              <a:rPr lang="es-ES" sz="1200" dirty="0">
                <a:solidFill>
                  <a:schemeClr val="tx1"/>
                </a:solidFill>
                <a:sym typeface="Wingdings" panose="05000000000000000000" pitchFamily="2" charset="2"/>
              </a:rPr>
              <a:t>. 2014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2649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E9129-49BB-4AF5-9CD8-DCFBBF57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040"/>
            <a:ext cx="2810933" cy="1143000"/>
          </a:xfrm>
        </p:spPr>
        <p:txBody>
          <a:bodyPr>
            <a:normAutofit/>
          </a:bodyPr>
          <a:lstStyle/>
          <a:p>
            <a:r>
              <a:rPr lang="es-ES" sz="3200" dirty="0"/>
              <a:t>ANEXOS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F1ECDC-732D-4158-915D-0F675B70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20</a:t>
            </a:fld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488E79-1299-4952-9F02-EC7CC418BE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933" y="867129"/>
            <a:ext cx="3318934" cy="5671784"/>
          </a:xfrm>
          <a:prstGeom prst="rect">
            <a:avLst/>
          </a:prstGeom>
        </p:spPr>
      </p:pic>
      <p:pic>
        <p:nvPicPr>
          <p:cNvPr id="6" name="Imagen 5" descr="http://software-el.espe.edu.ec/wp-content/uploads/2013/08/logo_ffaa_p.jpg">
            <a:extLst>
              <a:ext uri="{FF2B5EF4-FFF2-40B4-BE49-F238E27FC236}">
                <a16:creationId xmlns:a16="http://schemas.microsoft.com/office/drawing/2014/main" id="{105EA0D3-2EA1-496A-8EE4-45A2C2B52F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8F4EDF-076F-45A5-9F4D-AD39577B1882}"/>
              </a:ext>
            </a:extLst>
          </p:cNvPr>
          <p:cNvSpPr txBox="1"/>
          <p:nvPr/>
        </p:nvSpPr>
        <p:spPr>
          <a:xfrm>
            <a:off x="6472635" y="3973689"/>
            <a:ext cx="515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Medición del Índice Plastocrónico IP</a:t>
            </a:r>
          </a:p>
        </p:txBody>
      </p:sp>
    </p:spTree>
    <p:extLst>
      <p:ext uri="{BB962C8B-B14F-4D97-AF65-F5344CB8AC3E}">
        <p14:creationId xmlns:p14="http://schemas.microsoft.com/office/powerpoint/2010/main" val="5626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7056B-6F21-44D2-8B44-A465347E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732" y="3429000"/>
            <a:ext cx="4075289" cy="1143000"/>
          </a:xfrm>
        </p:spPr>
        <p:txBody>
          <a:bodyPr>
            <a:noAutofit/>
          </a:bodyPr>
          <a:lstStyle/>
          <a:p>
            <a:r>
              <a:rPr lang="es-ES" sz="2400" dirty="0"/>
              <a:t>Explicación del proceso de extracción de AS en laboratorios de la Universidad Politécnica Estatal del Carchi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418A0E-96DC-4A9F-9E88-04A3428C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21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0BD62AEA-CDC1-4AD3-B235-83AB68F6B5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622E185-B807-4399-BF37-610094DE2F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85"/>
            <a:ext cx="678563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7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D61233-6A4E-4C13-A3E6-66F4A5AC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22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3BD025CB-8BCB-4CE2-B525-D49E6E062A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8FE3800-D8E1-4D98-B29E-93388F7E78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6550"/>
            <a:ext cx="6660444" cy="3603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91B31FF-3086-4733-8081-83DDA2AB2728}"/>
              </a:ext>
            </a:extLst>
          </p:cNvPr>
          <p:cNvSpPr txBox="1">
            <a:spLocks/>
          </p:cNvSpPr>
          <p:nvPr/>
        </p:nvSpPr>
        <p:spPr>
          <a:xfrm>
            <a:off x="7687732" y="3429000"/>
            <a:ext cx="40752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Difusión de resultados con agricultores de la zona de influencia donde se desarrolló la investigación experimental</a:t>
            </a:r>
          </a:p>
        </p:txBody>
      </p:sp>
    </p:spTree>
    <p:extLst>
      <p:ext uri="{BB962C8B-B14F-4D97-AF65-F5344CB8AC3E}">
        <p14:creationId xmlns:p14="http://schemas.microsoft.com/office/powerpoint/2010/main" val="222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18200" r="15903" b="108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1609447" y="2416130"/>
            <a:ext cx="92292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8000" dirty="0"/>
              <a:t>Muchas gracias</a:t>
            </a:r>
          </a:p>
          <a:p>
            <a:pPr algn="ctr"/>
            <a:endParaRPr lang="es-EC" sz="4000" dirty="0">
              <a:solidFill>
                <a:prstClr val="black"/>
              </a:solidFill>
            </a:endParaRPr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6472451" y="4702034"/>
            <a:ext cx="5616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oftware-el.espe.edu.ec/wp-content/uploads/2013/08/logo_ffaa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301E9F48-71B2-4300-83E0-EFF49E54C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351" y="756688"/>
            <a:ext cx="3561907" cy="923256"/>
          </a:xfrm>
        </p:spPr>
        <p:txBody>
          <a:bodyPr>
            <a:normAutofit/>
          </a:bodyPr>
          <a:lstStyle/>
          <a:p>
            <a:r>
              <a:rPr lang="es-ES" sz="3200" dirty="0"/>
              <a:t>JUSTIFICACIÓN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58D92332-ABDA-4823-9B77-66911CF13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422" y="1940443"/>
            <a:ext cx="10281685" cy="4649459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Búsqueda de tecnología económica, de fácil obtención, tóxicamente segura, sostenible, y que mejore el desarrollo y crecimiento de las plantas.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Minimizar el daño ambiental generado por el uso de agroquímicos.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Mejorar la economía de los agricultores.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</a:rPr>
              <a:t>Solucionar los inconvenientes que se presentan post práctica de injerto.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Falta de conocimiento en el uso de alternativas ecológicas para la obtención de extractos naturales.</a:t>
            </a:r>
            <a:endParaRPr lang="es-E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Evitar intoxicaciones en humanos por uso de pesticidas.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6197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oftware-el.espe.edu.ec/wp-content/uploads/2013/08/logo_ffaa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301E9F48-71B2-4300-83E0-EFF49E54C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786" y="619858"/>
            <a:ext cx="4772637" cy="923256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Objetivo general</a:t>
            </a:r>
            <a:endParaRPr lang="es-EC" sz="3200" b="1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58D92332-ABDA-4823-9B77-66911CF13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24" y="1393752"/>
            <a:ext cx="11239574" cy="1290975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Desarrollar un extracto natural a base del sauce (</a:t>
            </a:r>
            <a:r>
              <a:rPr lang="es-EC" sz="22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Salix babylonica</a:t>
            </a:r>
            <a:r>
              <a:rPr lang="es-EC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que disminuya los problemas de estrés presentados en los injertos de cítricos y mejore el prendimiento, crecimiento y desarrollo de los mismos, de manera sostenible, económica y segura.</a:t>
            </a: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Título 9">
            <a:extLst>
              <a:ext uri="{FF2B5EF4-FFF2-40B4-BE49-F238E27FC236}">
                <a16:creationId xmlns:a16="http://schemas.microsoft.com/office/drawing/2014/main" id="{7C3D95F2-F2A2-4F07-870A-B25F0E15E9D0}"/>
              </a:ext>
            </a:extLst>
          </p:cNvPr>
          <p:cNvSpPr txBox="1">
            <a:spLocks/>
          </p:cNvSpPr>
          <p:nvPr/>
        </p:nvSpPr>
        <p:spPr>
          <a:xfrm>
            <a:off x="606054" y="2684727"/>
            <a:ext cx="4772637" cy="92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Objetivos específicos</a:t>
            </a:r>
            <a:endParaRPr lang="es-EC" sz="3200" b="1" dirty="0"/>
          </a:p>
        </p:txBody>
      </p:sp>
      <p:sp>
        <p:nvSpPr>
          <p:cNvPr id="6" name="Subtítulo 10">
            <a:extLst>
              <a:ext uri="{FF2B5EF4-FFF2-40B4-BE49-F238E27FC236}">
                <a16:creationId xmlns:a16="http://schemas.microsoft.com/office/drawing/2014/main" id="{7DAC371F-B721-4CA8-A7CA-D1CB797B3831}"/>
              </a:ext>
            </a:extLst>
          </p:cNvPr>
          <p:cNvSpPr txBox="1">
            <a:spLocks/>
          </p:cNvSpPr>
          <p:nvPr/>
        </p:nvSpPr>
        <p:spPr>
          <a:xfrm>
            <a:off x="222324" y="3513173"/>
            <a:ext cx="11239574" cy="2991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Evaluar el método más conveniente de extracción.</a:t>
            </a: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Determinar la dosis adecuada para la aplicación en plantas. </a:t>
            </a: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Determinar cuál de las dos técnicas de aplicación (foliar o "drench") obtiene mejor resultado.</a:t>
            </a: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Difundir los resultados en un día de campo con agricultores y viveristas de la zona de influencia donde se desarrollará la investigación.</a:t>
            </a: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6959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oftware-el.espe.edu.ec/wp-content/uploads/2013/08/logo_ffaa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301E9F48-71B2-4300-83E0-EFF49E54C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046" y="758082"/>
            <a:ext cx="5527549" cy="923256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REVISIÓN DE LITERATURA</a:t>
            </a:r>
            <a:endParaRPr lang="es-EC" sz="3200" b="1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58D92332-ABDA-4823-9B77-66911CF13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24" y="1785380"/>
            <a:ext cx="11239574" cy="670741"/>
          </a:xfrm>
        </p:spPr>
        <p:txBody>
          <a:bodyPr>
            <a:normAutofit/>
          </a:bodyPr>
          <a:lstStyle/>
          <a:p>
            <a:pPr algn="just"/>
            <a:r>
              <a:rPr lang="es-E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Agricultura orgánica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6" name="Subtítulo 10">
            <a:extLst>
              <a:ext uri="{FF2B5EF4-FFF2-40B4-BE49-F238E27FC236}">
                <a16:creationId xmlns:a16="http://schemas.microsoft.com/office/drawing/2014/main" id="{7DAC371F-B721-4CA8-A7CA-D1CB797B3831}"/>
              </a:ext>
            </a:extLst>
          </p:cNvPr>
          <p:cNvSpPr txBox="1">
            <a:spLocks/>
          </p:cNvSpPr>
          <p:nvPr/>
        </p:nvSpPr>
        <p:spPr>
          <a:xfrm>
            <a:off x="222324" y="4349595"/>
            <a:ext cx="11239574" cy="2991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050" name="Picture 2" descr="Resultado de imagen para agricultura orgÃ¡nica">
            <a:extLst>
              <a:ext uri="{FF2B5EF4-FFF2-40B4-BE49-F238E27FC236}">
                <a16:creationId xmlns:a16="http://schemas.microsoft.com/office/drawing/2014/main" id="{4329A381-D5C5-4DF7-854C-17B1F3A6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11297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907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6665B8-1CFF-4646-A5E1-21B3229E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9C660BE-15C3-4961-A0D2-FC8527042B28}"/>
              </a:ext>
            </a:extLst>
          </p:cNvPr>
          <p:cNvSpPr txBox="1">
            <a:spLocks/>
          </p:cNvSpPr>
          <p:nvPr/>
        </p:nvSpPr>
        <p:spPr>
          <a:xfrm>
            <a:off x="705293" y="414671"/>
            <a:ext cx="10972800" cy="585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Extractos vegetales</a:t>
            </a:r>
          </a:p>
          <a:p>
            <a:endParaRPr lang="es-ES" sz="2200" dirty="0"/>
          </a:p>
          <a:p>
            <a:endParaRPr lang="es-ES" sz="2200" dirty="0"/>
          </a:p>
        </p:txBody>
      </p:sp>
      <p:pic>
        <p:nvPicPr>
          <p:cNvPr id="8" name="Picture 2" descr="Resultado de imagen para extractos vegetales">
            <a:extLst>
              <a:ext uri="{FF2B5EF4-FFF2-40B4-BE49-F238E27FC236}">
                <a16:creationId xmlns:a16="http://schemas.microsoft.com/office/drawing/2014/main" id="{1708B11C-3922-45C6-A75A-01D1C9C7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045" y="1337967"/>
            <a:ext cx="1541721" cy="20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AE4B58F-BC70-45D7-95E1-F83250EA4AEC}"/>
              </a:ext>
            </a:extLst>
          </p:cNvPr>
          <p:cNvSpPr/>
          <p:nvPr/>
        </p:nvSpPr>
        <p:spPr>
          <a:xfrm>
            <a:off x="1493685" y="3396244"/>
            <a:ext cx="1765005" cy="425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Maceración</a:t>
            </a:r>
          </a:p>
        </p:txBody>
      </p:sp>
      <p:pic>
        <p:nvPicPr>
          <p:cNvPr id="3076" name="Picture 4" descr="Resultado de imagen para extractos vegetales destilacion arrastre de vapor">
            <a:extLst>
              <a:ext uri="{FF2B5EF4-FFF2-40B4-BE49-F238E27FC236}">
                <a16:creationId xmlns:a16="http://schemas.microsoft.com/office/drawing/2014/main" id="{4BCFAB98-5D0D-49BA-AC13-3CDC04C53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98" y="1195305"/>
            <a:ext cx="2884970" cy="21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D06AAEBA-52D0-45F9-B310-7133C09CF9A1}"/>
              </a:ext>
            </a:extLst>
          </p:cNvPr>
          <p:cNvSpPr/>
          <p:nvPr/>
        </p:nvSpPr>
        <p:spPr>
          <a:xfrm>
            <a:off x="6110552" y="3342817"/>
            <a:ext cx="1878419" cy="425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Arrastre de Vapor</a:t>
            </a:r>
          </a:p>
        </p:txBody>
      </p:sp>
      <p:pic>
        <p:nvPicPr>
          <p:cNvPr id="3078" name="Picture 6" descr="Resultado de imagen para extractos vegetales percolacion">
            <a:extLst>
              <a:ext uri="{FF2B5EF4-FFF2-40B4-BE49-F238E27FC236}">
                <a16:creationId xmlns:a16="http://schemas.microsoft.com/office/drawing/2014/main" id="{FDFEBF7C-FD5B-4535-9368-9BDA5944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23" y="1521829"/>
            <a:ext cx="1912316" cy="33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 descr="http://software-el.espe.edu.ec/wp-content/uploads/2013/08/logo_ffaa_p.jpg">
            <a:extLst>
              <a:ext uri="{FF2B5EF4-FFF2-40B4-BE49-F238E27FC236}">
                <a16:creationId xmlns:a16="http://schemas.microsoft.com/office/drawing/2014/main" id="{F0626837-B532-466C-A145-1391B86C1F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69BC6D6-316C-43C0-B8FD-8B9597DB4F87}"/>
              </a:ext>
            </a:extLst>
          </p:cNvPr>
          <p:cNvSpPr/>
          <p:nvPr/>
        </p:nvSpPr>
        <p:spPr>
          <a:xfrm>
            <a:off x="9509823" y="5123519"/>
            <a:ext cx="1878419" cy="425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Percolación</a:t>
            </a:r>
          </a:p>
        </p:txBody>
      </p:sp>
      <p:pic>
        <p:nvPicPr>
          <p:cNvPr id="3080" name="Picture 8" descr="Resultado de imagen para extractos vegetales decoccion">
            <a:extLst>
              <a:ext uri="{FF2B5EF4-FFF2-40B4-BE49-F238E27FC236}">
                <a16:creationId xmlns:a16="http://schemas.microsoft.com/office/drawing/2014/main" id="{0E73EF80-CA6C-4BA6-A792-0ED3D14E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840" y="4086845"/>
            <a:ext cx="2852694" cy="16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BD70A18-826D-4823-801F-ECDA04F4BE32}"/>
              </a:ext>
            </a:extLst>
          </p:cNvPr>
          <p:cNvSpPr/>
          <p:nvPr/>
        </p:nvSpPr>
        <p:spPr>
          <a:xfrm>
            <a:off x="1424761" y="5756157"/>
            <a:ext cx="1765005" cy="425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Decocción</a:t>
            </a:r>
          </a:p>
        </p:txBody>
      </p:sp>
      <p:pic>
        <p:nvPicPr>
          <p:cNvPr id="3082" name="Picture 10" descr="Resultado de imagen para extractos vegetales infusiÃ³n">
            <a:extLst>
              <a:ext uri="{FF2B5EF4-FFF2-40B4-BE49-F238E27FC236}">
                <a16:creationId xmlns:a16="http://schemas.microsoft.com/office/drawing/2014/main" id="{2C53EEDE-B09D-4233-8CD1-FAD227CF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11" y="4197765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118871C-6D68-4EB5-9572-A00EFA8BD1C6}"/>
              </a:ext>
            </a:extLst>
          </p:cNvPr>
          <p:cNvSpPr/>
          <p:nvPr/>
        </p:nvSpPr>
        <p:spPr>
          <a:xfrm>
            <a:off x="6223966" y="5940840"/>
            <a:ext cx="1765005" cy="425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Infusión</a:t>
            </a:r>
          </a:p>
        </p:txBody>
      </p:sp>
    </p:spTree>
    <p:extLst>
      <p:ext uri="{BB962C8B-B14F-4D97-AF65-F5344CB8AC3E}">
        <p14:creationId xmlns:p14="http://schemas.microsoft.com/office/powerpoint/2010/main" val="8388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C8FA0-D94F-4917-AA2C-6B2C3418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855535" cy="1143000"/>
          </a:xfrm>
        </p:spPr>
        <p:txBody>
          <a:bodyPr>
            <a:normAutofit/>
          </a:bodyPr>
          <a:lstStyle/>
          <a:p>
            <a:r>
              <a:rPr lang="es-ES" sz="3200" dirty="0"/>
              <a:t>Defensa natural de la planta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3EF8A-7DE7-4F11-B28B-DBE6CD7B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0000" algn="just"/>
            <a:r>
              <a:rPr lang="es-ES" sz="2200" dirty="0"/>
              <a:t>Muerte celular programada: respuesta hipersensible que aísla al invasor, apoptosis.</a:t>
            </a:r>
          </a:p>
          <a:p>
            <a:pPr indent="-360000" algn="just"/>
            <a:r>
              <a:rPr lang="es-ES" sz="2200" dirty="0"/>
              <a:t>Metabolitos secundarios: barrera inicial a la propagación de bacterias u hongos dentro de los tejidos de la planta.</a:t>
            </a:r>
          </a:p>
          <a:p>
            <a:pPr indent="-360000" algn="just"/>
            <a:r>
              <a:rPr lang="es-ES" sz="2200" dirty="0"/>
              <a:t>Fitoalexinas: propiedades antimicrobianas, producto del estrés térmico y lumínico, como también la aplicación de fungicidas.</a:t>
            </a:r>
          </a:p>
          <a:p>
            <a:pPr indent="-360000" algn="just"/>
            <a:r>
              <a:rPr lang="es-ES" sz="2200" dirty="0"/>
              <a:t>Terpenoides: el isopreno es el precursor biológico, que abarca a los terpenos, carotenos, vitaminas, esteroides, etc.</a:t>
            </a:r>
          </a:p>
          <a:p>
            <a:pPr indent="-360000" algn="just"/>
            <a:r>
              <a:rPr lang="es-ES" sz="2200" dirty="0"/>
              <a:t>Resistencia sistémica adquirida: la primera infección, o algún daño, “inmuniza” a la planta contra infecciones posteriores por patógenos homólogos, independientemente si son virus, bacterias u hongos.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A47245-AE97-4A09-A408-74A30C96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7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0A9E51C8-0EEC-459E-AD52-C947AF3165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FAC46-913F-4CA8-B16A-C2CB55AA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4121888" cy="1143000"/>
          </a:xfrm>
        </p:spPr>
        <p:txBody>
          <a:bodyPr>
            <a:normAutofit/>
          </a:bodyPr>
          <a:lstStyle/>
          <a:p>
            <a:r>
              <a:rPr lang="es-ES" sz="3200" dirty="0"/>
              <a:t>Ácido salicílico (AS)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0512F-B088-494B-BD2C-78B4769E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2800" dirty="0"/>
              <a:t>Historia </a:t>
            </a:r>
          </a:p>
          <a:p>
            <a:pPr algn="just">
              <a:lnSpc>
                <a:spcPct val="150000"/>
              </a:lnSpc>
            </a:pPr>
            <a:r>
              <a:rPr lang="es-ES" sz="2200" dirty="0"/>
              <a:t>Mediados del siglo XVIII el reverendo Edward Piedra en Inglaterra inicia investigaciones de la corteza del sauce.</a:t>
            </a:r>
          </a:p>
          <a:p>
            <a:pPr algn="just">
              <a:lnSpc>
                <a:spcPct val="150000"/>
              </a:lnSpc>
            </a:pPr>
            <a:r>
              <a:rPr lang="es-ES" sz="2200" dirty="0"/>
              <a:t>Posteriormente el científico alemán, Johann A. Buchner en 1828, logró aislar y purificar una sustancia opaca amarillenta a partir del sauce, a la cual denominó salicina. </a:t>
            </a:r>
          </a:p>
          <a:p>
            <a:pPr algn="just">
              <a:lnSpc>
                <a:spcPct val="150000"/>
              </a:lnSpc>
            </a:pPr>
            <a:r>
              <a:rPr lang="es-ES" sz="2200" dirty="0"/>
              <a:t>Un químico italiano determinó la composición de la salicina como un azúcar y un ácido al que nombró ácido salicílico.</a:t>
            </a:r>
          </a:p>
          <a:p>
            <a:pPr>
              <a:lnSpc>
                <a:spcPct val="150000"/>
              </a:lnSpc>
            </a:pPr>
            <a:endParaRPr lang="es-ES" sz="2200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BCF047-19ED-483F-BE4D-55A734FB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8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6AF34DAB-5711-4EB0-86C8-145B925D6A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3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948C64-E5EF-4449-811C-C888701D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4037"/>
            <a:ext cx="10972800" cy="5722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800" dirty="0"/>
              <a:t>Funcionalidad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2200" dirty="0"/>
              <a:t>El papel más reconocido del AS en las plantas se da como una molécula de señal en respuesta a condiciones inadecuadas para su desarrollo y subsistencia, como parte de un mecanismo de defensa.</a:t>
            </a:r>
          </a:p>
          <a:p>
            <a:pPr algn="just"/>
            <a:r>
              <a:rPr lang="es-ES" sz="2200" dirty="0"/>
              <a:t>En algunas plantas termogénicas, el AS desencadena una respiración alternativa que permite la volatilización de compuestos con un olor específico capaz de atraer insectos polinizadores.</a:t>
            </a:r>
          </a:p>
          <a:p>
            <a:pPr algn="just"/>
            <a:r>
              <a:rPr lang="es-ES" sz="2200" dirty="0"/>
              <a:t>Mejora la longevidad de las flores, inhibe la biosíntesis de etileno y la germinación de semillas, bloquea la respuesta de la herida, y revierte los efectos del ácido abscísico (ABA)</a:t>
            </a:r>
          </a:p>
          <a:p>
            <a:pPr algn="just"/>
            <a:r>
              <a:rPr lang="es-ES" sz="2200" dirty="0"/>
              <a:t>Interviene en la respuesta de resistencia sistémica adquirida. donde el ataque patógeno en las hojas más viejas de una planta causa el desarrollo de resistencia en las hojas más jóvenes. </a:t>
            </a:r>
          </a:p>
          <a:p>
            <a:pPr algn="just"/>
            <a:r>
              <a:rPr lang="es-ES" sz="2200" dirty="0"/>
              <a:t>Interviene tanto en las respuestas de resistencia a las enfermedades inducidas local como sistemáticamente.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ED0182-09D1-42D2-913F-33093466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FBA3-9710-4931-9A00-085710123E9E}" type="slidenum">
              <a:rPr lang="es-ES" smtClean="0"/>
              <a:t>9</a:t>
            </a:fld>
            <a:endParaRPr lang="es-ES" dirty="0"/>
          </a:p>
        </p:txBody>
      </p:sp>
      <p:pic>
        <p:nvPicPr>
          <p:cNvPr id="5" name="Imagen 4" descr="http://software-el.espe.edu.ec/wp-content/uploads/2013/08/logo_ffaa_p.jpg">
            <a:extLst>
              <a:ext uri="{FF2B5EF4-FFF2-40B4-BE49-F238E27FC236}">
                <a16:creationId xmlns:a16="http://schemas.microsoft.com/office/drawing/2014/main" id="{C5C2D8EC-FD34-4154-A383-2C26119B6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96" y="183040"/>
            <a:ext cx="2910626" cy="92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6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1732</Words>
  <Application>Microsoft Office PowerPoint</Application>
  <PresentationFormat>Panorámica</PresentationFormat>
  <Paragraphs>298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1_Tema de Office</vt:lpstr>
      <vt:lpstr>Document</vt:lpstr>
      <vt:lpstr>Presentación de PowerPoint</vt:lpstr>
      <vt:lpstr>INDICADORES</vt:lpstr>
      <vt:lpstr>JUSTIFICACIÓN</vt:lpstr>
      <vt:lpstr>Objetivo general</vt:lpstr>
      <vt:lpstr>REVISIÓN DE LITERATURA</vt:lpstr>
      <vt:lpstr>Presentación de PowerPoint</vt:lpstr>
      <vt:lpstr>Defensa natural de la planta</vt:lpstr>
      <vt:lpstr>Ácido salicílico (AS)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RESULTADOS Y DISCUSIÓN</vt:lpstr>
      <vt:lpstr>Presentación de PowerPoint</vt:lpstr>
      <vt:lpstr>Presentación de PowerPoint</vt:lpstr>
      <vt:lpstr>Presentación de PowerPoint</vt:lpstr>
      <vt:lpstr>CONCLUSIONES</vt:lpstr>
      <vt:lpstr>RECOMENDACIONES</vt:lpstr>
      <vt:lpstr>ANEXOS</vt:lpstr>
      <vt:lpstr>Explicación del proceso de extracción de AS en laboratorios de la Universidad Politécnica Estatal del Carchi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FJPalma</dc:creator>
  <cp:lastModifiedBy>FJPalma</cp:lastModifiedBy>
  <cp:revision>40</cp:revision>
  <dcterms:created xsi:type="dcterms:W3CDTF">2018-12-10T23:02:16Z</dcterms:created>
  <dcterms:modified xsi:type="dcterms:W3CDTF">2018-12-11T16:06:15Z</dcterms:modified>
</cp:coreProperties>
</file>