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6" r:id="rId12"/>
    <p:sldId id="269" r:id="rId13"/>
    <p:sldId id="271" r:id="rId14"/>
    <p:sldId id="272" r:id="rId15"/>
    <p:sldId id="273" r:id="rId16"/>
    <p:sldId id="274" r:id="rId17"/>
    <p:sldId id="278" r:id="rId18"/>
    <p:sldId id="275" r:id="rId19"/>
    <p:sldId id="277" r:id="rId20"/>
    <p:sldId id="280" r:id="rId21"/>
    <p:sldId id="281" r:id="rId22"/>
    <p:sldId id="282" r:id="rId23"/>
    <p:sldId id="283" r:id="rId24"/>
    <p:sldId id="285" r:id="rId25"/>
    <p:sldId id="28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hyperlink" Target="../CD/Presentaci&#243;n_SD-WAN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404036" y="347730"/>
            <a:ext cx="7766936" cy="4675031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b="1" i="1" dirty="0" smtClean="0">
                <a:solidFill>
                  <a:schemeClr val="accent2">
                    <a:lumMod val="50000"/>
                  </a:schemeClr>
                </a:solidFill>
              </a:rPr>
              <a:t>TEMA</a:t>
            </a: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sz="3600" dirty="0" smtClean="0">
                <a:solidFill>
                  <a:schemeClr val="accent2">
                    <a:lumMod val="50000"/>
                  </a:schemeClr>
                </a:solidFill>
              </a:rPr>
              <a:t>Análisis </a:t>
            </a:r>
            <a:r>
              <a:rPr lang="es-EC" sz="3600" dirty="0">
                <a:solidFill>
                  <a:schemeClr val="accent2">
                    <a:lumMod val="50000"/>
                  </a:schemeClr>
                </a:solidFill>
              </a:rPr>
              <a:t>de factibilidad técnico y económico entre una red MPLS Traffic Engineering (TE) con </a:t>
            </a:r>
            <a:r>
              <a:rPr lang="es-EC" sz="3600" dirty="0" err="1">
                <a:solidFill>
                  <a:schemeClr val="accent2">
                    <a:lumMod val="50000"/>
                  </a:schemeClr>
                </a:solidFill>
              </a:rPr>
              <a:t>IPSec</a:t>
            </a:r>
            <a:r>
              <a:rPr lang="es-EC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C" sz="3600" dirty="0" smtClean="0">
                <a:solidFill>
                  <a:schemeClr val="accent2">
                    <a:lumMod val="50000"/>
                  </a:schemeClr>
                </a:solidFill>
              </a:rPr>
              <a:t>y una </a:t>
            </a:r>
            <a:r>
              <a:rPr lang="es-EC" sz="3600" dirty="0">
                <a:solidFill>
                  <a:schemeClr val="accent2">
                    <a:lumMod val="50000"/>
                  </a:schemeClr>
                </a:solidFill>
              </a:rPr>
              <a:t>red SD-WAN moderna.</a:t>
            </a: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9630318" y="6503831"/>
            <a:ext cx="2561682" cy="1803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</a:rPr>
              <a:t>Cristian Santiago Bustos Sánchez</a:t>
            </a:r>
            <a:endParaRPr lang="es-EC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0"/>
            <a:ext cx="2962275" cy="895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366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865632" y="-460300"/>
            <a:ext cx="8444114" cy="1447525"/>
          </a:xfrm>
        </p:spPr>
        <p:txBody>
          <a:bodyPr/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>GNS3-MPLS-TE</a:t>
            </a:r>
            <a:endParaRPr lang="es-EC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9630318" y="6503831"/>
            <a:ext cx="2561682" cy="1803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</a:rPr>
              <a:t>Cristian Santiago Bustos Sánchez</a:t>
            </a:r>
            <a:endParaRPr lang="es-EC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0"/>
            <a:ext cx="2962275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629166" y="2145721"/>
            <a:ext cx="828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 smtClean="0"/>
          </a:p>
          <a:p>
            <a:endParaRPr lang="es-ES" dirty="0" smtClean="0"/>
          </a:p>
        </p:txBody>
      </p:sp>
      <p:sp>
        <p:nvSpPr>
          <p:cNvPr id="13" name="CuadroTexto 12"/>
          <p:cNvSpPr txBox="1"/>
          <p:nvPr/>
        </p:nvSpPr>
        <p:spPr>
          <a:xfrm>
            <a:off x="783666" y="1151082"/>
            <a:ext cx="1737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Path</a:t>
            </a:r>
            <a:r>
              <a:rPr lang="es-ES" dirty="0" smtClean="0"/>
              <a:t> Alterno </a:t>
            </a:r>
            <a:endParaRPr lang="es-EC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150090" y="3048027"/>
            <a:ext cx="1425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Túnel TE</a:t>
            </a:r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66" y="1501283"/>
            <a:ext cx="7182831" cy="14027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090" y="3368166"/>
            <a:ext cx="7300409" cy="313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2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28315" y="895350"/>
            <a:ext cx="8444114" cy="1330231"/>
          </a:xfrm>
        </p:spPr>
        <p:txBody>
          <a:bodyPr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>Conectividad, seguridad y convergencia de MPLS</a:t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s-EC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9630318" y="6503831"/>
            <a:ext cx="2561682" cy="1803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</a:rPr>
              <a:t>Cristian Santiago Bustos Sánchez</a:t>
            </a:r>
            <a:endParaRPr lang="es-EC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0"/>
            <a:ext cx="2962275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945656" y="1837971"/>
            <a:ext cx="828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 smtClean="0"/>
          </a:p>
          <a:p>
            <a:endParaRPr lang="es-ES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55" y="1837971"/>
            <a:ext cx="886777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7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947142" y="447675"/>
            <a:ext cx="6576676" cy="712639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>SD-WAN</a:t>
            </a:r>
            <a:endParaRPr lang="es-EC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9630318" y="6503831"/>
            <a:ext cx="2561682" cy="1803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</a:rPr>
              <a:t>Cristian Santiago Bustos Sánchez</a:t>
            </a:r>
            <a:endParaRPr lang="es-EC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0"/>
            <a:ext cx="2962275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947142" y="961658"/>
            <a:ext cx="828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 smtClean="0"/>
          </a:p>
          <a:p>
            <a:endParaRPr lang="es-ES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09" y="1674297"/>
            <a:ext cx="9458325" cy="32004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928056" y="5331854"/>
            <a:ext cx="334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4" action="ppaction://hlinkfile"/>
              </a:rPr>
              <a:t>Ver el video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6742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838092" y="-542636"/>
            <a:ext cx="8444114" cy="1447525"/>
          </a:xfrm>
        </p:spPr>
        <p:txBody>
          <a:bodyPr/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>SD-WAN </a:t>
            </a:r>
            <a:endParaRPr lang="es-EC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9630318" y="6503831"/>
            <a:ext cx="2561682" cy="1803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</a:rPr>
              <a:t>Cristian Santiago Bustos Sánchez</a:t>
            </a:r>
            <a:endParaRPr lang="es-EC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0"/>
            <a:ext cx="2962275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629166" y="2145721"/>
            <a:ext cx="828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 smtClean="0"/>
          </a:p>
          <a:p>
            <a:endParaRPr lang="es-ES" dirty="0" smtClean="0"/>
          </a:p>
        </p:txBody>
      </p:sp>
      <p:sp>
        <p:nvSpPr>
          <p:cNvPr id="12" name="CuadroTexto 11"/>
          <p:cNvSpPr txBox="1"/>
          <p:nvPr/>
        </p:nvSpPr>
        <p:spPr>
          <a:xfrm>
            <a:off x="4546011" y="1482565"/>
            <a:ext cx="223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Dasthboard</a:t>
            </a:r>
            <a:endParaRPr lang="es-EC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436248" y="958747"/>
            <a:ext cx="1864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Interfaces WAN</a:t>
            </a:r>
            <a:endParaRPr lang="es-EC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448138" y="2300808"/>
            <a:ext cx="167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Interfaz LAN </a:t>
            </a:r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632" y="1410161"/>
            <a:ext cx="3005696" cy="21506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92" y="4163901"/>
            <a:ext cx="3033236" cy="2164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9276" y="1851897"/>
            <a:ext cx="2438400" cy="4476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5624" y="2670140"/>
            <a:ext cx="3009900" cy="1895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082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838092" y="-542636"/>
            <a:ext cx="8444114" cy="1447525"/>
          </a:xfrm>
        </p:spPr>
        <p:txBody>
          <a:bodyPr/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>SD-WAN </a:t>
            </a:r>
            <a:endParaRPr lang="es-EC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9630318" y="6503831"/>
            <a:ext cx="2561682" cy="1803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</a:rPr>
              <a:t>Cristian Santiago Bustos Sánchez</a:t>
            </a:r>
            <a:endParaRPr lang="es-EC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0"/>
            <a:ext cx="2962275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629166" y="2145721"/>
            <a:ext cx="828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 smtClean="0"/>
          </a:p>
          <a:p>
            <a:endParaRPr lang="es-ES" dirty="0" smtClean="0"/>
          </a:p>
        </p:txBody>
      </p:sp>
      <p:sp>
        <p:nvSpPr>
          <p:cNvPr id="12" name="CuadroTexto 11"/>
          <p:cNvSpPr txBox="1"/>
          <p:nvPr/>
        </p:nvSpPr>
        <p:spPr>
          <a:xfrm>
            <a:off x="1286022" y="3930934"/>
            <a:ext cx="223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VPN-SPOKE</a:t>
            </a:r>
            <a:endParaRPr lang="es-EC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436246" y="1057668"/>
            <a:ext cx="1864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VPN-HUB </a:t>
            </a:r>
            <a:endParaRPr lang="es-EC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448138" y="2300808"/>
            <a:ext cx="167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Interfaz LAN </a:t>
            </a:r>
            <a:endParaRPr lang="es-EC" dirty="0"/>
          </a:p>
        </p:txBody>
      </p:sp>
      <p:pic>
        <p:nvPicPr>
          <p:cNvPr id="15" name="Imagen 14"/>
          <p:cNvPicPr/>
          <p:nvPr/>
        </p:nvPicPr>
        <p:blipFill>
          <a:blip r:embed="rId3"/>
          <a:stretch>
            <a:fillRect/>
          </a:stretch>
        </p:blipFill>
        <p:spPr>
          <a:xfrm>
            <a:off x="836079" y="1468534"/>
            <a:ext cx="4929263" cy="10406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/>
          <p:cNvPicPr/>
          <p:nvPr/>
        </p:nvPicPr>
        <p:blipFill>
          <a:blip r:embed="rId4"/>
          <a:stretch>
            <a:fillRect/>
          </a:stretch>
        </p:blipFill>
        <p:spPr>
          <a:xfrm>
            <a:off x="3903052" y="2704579"/>
            <a:ext cx="4853521" cy="1093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/>
          <p:cNvPicPr/>
          <p:nvPr/>
        </p:nvPicPr>
        <p:blipFill>
          <a:blip r:embed="rId5"/>
          <a:stretch>
            <a:fillRect/>
          </a:stretch>
        </p:blipFill>
        <p:spPr>
          <a:xfrm>
            <a:off x="846319" y="4300266"/>
            <a:ext cx="4908781" cy="1160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/>
          <p:cNvPicPr/>
          <p:nvPr/>
        </p:nvPicPr>
        <p:blipFill>
          <a:blip r:embed="rId6"/>
          <a:stretch>
            <a:fillRect/>
          </a:stretch>
        </p:blipFill>
        <p:spPr>
          <a:xfrm>
            <a:off x="4053104" y="5645444"/>
            <a:ext cx="4776216" cy="1131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ángulo 7"/>
          <p:cNvSpPr/>
          <p:nvPr/>
        </p:nvSpPr>
        <p:spPr>
          <a:xfrm>
            <a:off x="7291720" y="5276112"/>
            <a:ext cx="153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Interfaz LAN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6122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838092" y="-542636"/>
            <a:ext cx="8444114" cy="1447525"/>
          </a:xfrm>
        </p:spPr>
        <p:txBody>
          <a:bodyPr/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>SD-WAN </a:t>
            </a:r>
            <a:endParaRPr lang="es-EC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9630318" y="6503831"/>
            <a:ext cx="2561682" cy="1803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</a:rPr>
              <a:t>Cristian Santiago Bustos Sánchez</a:t>
            </a:r>
            <a:endParaRPr lang="es-EC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0"/>
            <a:ext cx="2962275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425966" y="2032635"/>
            <a:ext cx="828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 smtClean="0"/>
          </a:p>
          <a:p>
            <a:endParaRPr lang="es-ES" dirty="0" smtClean="0"/>
          </a:p>
        </p:txBody>
      </p:sp>
      <p:sp>
        <p:nvSpPr>
          <p:cNvPr id="13" name="CuadroTexto 12"/>
          <p:cNvSpPr txBox="1"/>
          <p:nvPr/>
        </p:nvSpPr>
        <p:spPr>
          <a:xfrm>
            <a:off x="2513403" y="1556983"/>
            <a:ext cx="1864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Balanceo</a:t>
            </a:r>
            <a:endParaRPr lang="es-EC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554680" y="1269043"/>
            <a:ext cx="167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Políticas VPN </a:t>
            </a:r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3522549" y="4135265"/>
            <a:ext cx="2288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Preferencia internet</a:t>
            </a:r>
            <a:endParaRPr lang="es-EC" dirty="0"/>
          </a:p>
        </p:txBody>
      </p:sp>
      <p:pic>
        <p:nvPicPr>
          <p:cNvPr id="19" name="Imagen 18"/>
          <p:cNvPicPr/>
          <p:nvPr/>
        </p:nvPicPr>
        <p:blipFill>
          <a:blip r:embed="rId3"/>
          <a:stretch>
            <a:fillRect/>
          </a:stretch>
        </p:blipFill>
        <p:spPr>
          <a:xfrm>
            <a:off x="1827779" y="2037639"/>
            <a:ext cx="2781412" cy="1421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Imagen 19"/>
          <p:cNvPicPr/>
          <p:nvPr/>
        </p:nvPicPr>
        <p:blipFill>
          <a:blip r:embed="rId4"/>
          <a:stretch>
            <a:fillRect/>
          </a:stretch>
        </p:blipFill>
        <p:spPr>
          <a:xfrm>
            <a:off x="1436246" y="4573802"/>
            <a:ext cx="6425174" cy="17940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n 20"/>
          <p:cNvPicPr/>
          <p:nvPr/>
        </p:nvPicPr>
        <p:blipFill>
          <a:blip r:embed="rId5"/>
          <a:stretch>
            <a:fillRect/>
          </a:stretch>
        </p:blipFill>
        <p:spPr>
          <a:xfrm>
            <a:off x="6011003" y="1648960"/>
            <a:ext cx="2766297" cy="2301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966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838092" y="-542636"/>
            <a:ext cx="8444114" cy="1447525"/>
          </a:xfrm>
        </p:spPr>
        <p:txBody>
          <a:bodyPr/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>SD-WAN </a:t>
            </a:r>
            <a:endParaRPr lang="es-EC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9630318" y="6503831"/>
            <a:ext cx="2561682" cy="1803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</a:rPr>
              <a:t>Cristian Santiago Bustos Sánchez</a:t>
            </a:r>
            <a:endParaRPr lang="es-EC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0"/>
            <a:ext cx="2962275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425966" y="2032635"/>
            <a:ext cx="828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 smtClean="0"/>
          </a:p>
          <a:p>
            <a:endParaRPr lang="es-ES" dirty="0" smtClean="0"/>
          </a:p>
        </p:txBody>
      </p:sp>
      <p:sp>
        <p:nvSpPr>
          <p:cNvPr id="13" name="CuadroTexto 12"/>
          <p:cNvSpPr txBox="1"/>
          <p:nvPr/>
        </p:nvSpPr>
        <p:spPr>
          <a:xfrm>
            <a:off x="4071529" y="1195688"/>
            <a:ext cx="202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Personalizar clase</a:t>
            </a:r>
            <a:endParaRPr lang="es-EC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101097" y="3422521"/>
            <a:ext cx="167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Regla de VPN</a:t>
            </a:r>
            <a:endParaRPr lang="es-EC" dirty="0"/>
          </a:p>
        </p:txBody>
      </p:sp>
      <p:pic>
        <p:nvPicPr>
          <p:cNvPr id="12" name="Imagen 11"/>
          <p:cNvPicPr/>
          <p:nvPr/>
        </p:nvPicPr>
        <p:blipFill>
          <a:blip r:embed="rId3"/>
          <a:stretch>
            <a:fillRect/>
          </a:stretch>
        </p:blipFill>
        <p:spPr>
          <a:xfrm>
            <a:off x="2452661" y="1639288"/>
            <a:ext cx="5396333" cy="1307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/>
          <p:cNvPicPr/>
          <p:nvPr/>
        </p:nvPicPr>
        <p:blipFill>
          <a:blip r:embed="rId4"/>
          <a:stretch>
            <a:fillRect/>
          </a:stretch>
        </p:blipFill>
        <p:spPr>
          <a:xfrm>
            <a:off x="953489" y="3806712"/>
            <a:ext cx="2834740" cy="2617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1116612" y="3422521"/>
            <a:ext cx="2443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Política personalizada</a:t>
            </a:r>
            <a:endParaRPr lang="es-EC" dirty="0"/>
          </a:p>
        </p:txBody>
      </p:sp>
      <p:pic>
        <p:nvPicPr>
          <p:cNvPr id="16" name="Imagen 15"/>
          <p:cNvPicPr/>
          <p:nvPr/>
        </p:nvPicPr>
        <p:blipFill>
          <a:blip r:embed="rId5"/>
          <a:stretch>
            <a:fillRect/>
          </a:stretch>
        </p:blipFill>
        <p:spPr>
          <a:xfrm>
            <a:off x="4071529" y="3812650"/>
            <a:ext cx="5210677" cy="2611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6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838092" y="-542636"/>
            <a:ext cx="8444114" cy="1447525"/>
          </a:xfrm>
        </p:spPr>
        <p:txBody>
          <a:bodyPr/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>SD-WAN </a:t>
            </a:r>
            <a:endParaRPr lang="es-EC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9630318" y="6503831"/>
            <a:ext cx="2561682" cy="1803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</a:rPr>
              <a:t>Cristian Santiago Bustos Sánchez</a:t>
            </a:r>
            <a:endParaRPr lang="es-EC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0"/>
            <a:ext cx="2962275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425966" y="2032635"/>
            <a:ext cx="828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 smtClean="0"/>
          </a:p>
          <a:p>
            <a:endParaRPr lang="es-ES" dirty="0" smtClean="0"/>
          </a:p>
        </p:txBody>
      </p:sp>
      <p:sp>
        <p:nvSpPr>
          <p:cNvPr id="13" name="CuadroTexto 12"/>
          <p:cNvSpPr txBox="1"/>
          <p:nvPr/>
        </p:nvSpPr>
        <p:spPr>
          <a:xfrm>
            <a:off x="660672" y="1254734"/>
            <a:ext cx="202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Conectividad</a:t>
            </a:r>
            <a:endParaRPr lang="es-EC" dirty="0"/>
          </a:p>
        </p:txBody>
      </p:sp>
      <p:sp>
        <p:nvSpPr>
          <p:cNvPr id="2" name="Rectángulo 1"/>
          <p:cNvSpPr/>
          <p:nvPr/>
        </p:nvSpPr>
        <p:spPr>
          <a:xfrm>
            <a:off x="567460" y="452451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Consumo</a:t>
            </a:r>
            <a:endParaRPr lang="es-EC" dirty="0"/>
          </a:p>
        </p:txBody>
      </p:sp>
      <p:pic>
        <p:nvPicPr>
          <p:cNvPr id="17" name="Imagen 16"/>
          <p:cNvPicPr/>
          <p:nvPr/>
        </p:nvPicPr>
        <p:blipFill>
          <a:blip r:embed="rId3"/>
          <a:stretch>
            <a:fillRect/>
          </a:stretch>
        </p:blipFill>
        <p:spPr>
          <a:xfrm>
            <a:off x="3066123" y="3214899"/>
            <a:ext cx="6564195" cy="1469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/>
          <p:cNvPicPr/>
          <p:nvPr/>
        </p:nvPicPr>
        <p:blipFill>
          <a:blip r:embed="rId4"/>
          <a:stretch>
            <a:fillRect/>
          </a:stretch>
        </p:blipFill>
        <p:spPr>
          <a:xfrm>
            <a:off x="660672" y="4998515"/>
            <a:ext cx="6612855" cy="1373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/>
          <p:cNvPicPr/>
          <p:nvPr/>
        </p:nvPicPr>
        <p:blipFill>
          <a:blip r:embed="rId5"/>
          <a:stretch>
            <a:fillRect/>
          </a:stretch>
        </p:blipFill>
        <p:spPr>
          <a:xfrm>
            <a:off x="736089" y="1797541"/>
            <a:ext cx="6288825" cy="1103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CuadroTexto 20"/>
          <p:cNvSpPr txBox="1"/>
          <p:nvPr/>
        </p:nvSpPr>
        <p:spPr>
          <a:xfrm>
            <a:off x="8615534" y="2808064"/>
            <a:ext cx="202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Perdidas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7501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838092" y="-542636"/>
            <a:ext cx="8444114" cy="1447525"/>
          </a:xfrm>
        </p:spPr>
        <p:txBody>
          <a:bodyPr/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>SD-WAN </a:t>
            </a:r>
            <a:endParaRPr lang="es-EC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9630318" y="6503831"/>
            <a:ext cx="2561682" cy="1803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</a:rPr>
              <a:t>Cristian Santiago Bustos Sánchez</a:t>
            </a:r>
            <a:endParaRPr lang="es-EC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0"/>
            <a:ext cx="2962275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425966" y="2032635"/>
            <a:ext cx="828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 smtClean="0"/>
          </a:p>
          <a:p>
            <a:endParaRPr lang="es-ES" dirty="0" smtClean="0"/>
          </a:p>
        </p:txBody>
      </p:sp>
      <p:pic>
        <p:nvPicPr>
          <p:cNvPr id="16" name="Imagen 15"/>
          <p:cNvPicPr/>
          <p:nvPr/>
        </p:nvPicPr>
        <p:blipFill>
          <a:blip r:embed="rId3"/>
          <a:stretch>
            <a:fillRect/>
          </a:stretch>
        </p:blipFill>
        <p:spPr>
          <a:xfrm>
            <a:off x="1757691" y="1626235"/>
            <a:ext cx="7126516" cy="3845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ángulo 4"/>
          <p:cNvSpPr/>
          <p:nvPr/>
        </p:nvSpPr>
        <p:spPr>
          <a:xfrm>
            <a:off x="1627197" y="1126623"/>
            <a:ext cx="475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Políticas, reglas en cada usuario (Seguridad)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3484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838092" y="-542636"/>
            <a:ext cx="8444114" cy="1447525"/>
          </a:xfrm>
        </p:spPr>
        <p:txBody>
          <a:bodyPr/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>SD-WAN </a:t>
            </a:r>
            <a:endParaRPr lang="es-EC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9630318" y="6503831"/>
            <a:ext cx="2561682" cy="1803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</a:rPr>
              <a:t>Cristian Santiago Bustos Sánchez</a:t>
            </a:r>
            <a:endParaRPr lang="es-EC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0"/>
            <a:ext cx="2962275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425966" y="2032635"/>
            <a:ext cx="828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 smtClean="0"/>
          </a:p>
          <a:p>
            <a:endParaRPr lang="es-ES" dirty="0" smtClean="0"/>
          </a:p>
        </p:txBody>
      </p:sp>
      <p:pic>
        <p:nvPicPr>
          <p:cNvPr id="8" name="Imagen 7"/>
          <p:cNvPicPr/>
          <p:nvPr/>
        </p:nvPicPr>
        <p:blipFill>
          <a:blip r:embed="rId3"/>
          <a:stretch>
            <a:fillRect/>
          </a:stretch>
        </p:blipFill>
        <p:spPr>
          <a:xfrm>
            <a:off x="954599" y="1354910"/>
            <a:ext cx="6971665" cy="1917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ángulo 8"/>
          <p:cNvSpPr/>
          <p:nvPr/>
        </p:nvSpPr>
        <p:spPr>
          <a:xfrm>
            <a:off x="838092" y="924055"/>
            <a:ext cx="2704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/>
              <a:t>Dasthboard</a:t>
            </a:r>
            <a:r>
              <a:rPr lang="es-ES" dirty="0" smtClean="0"/>
              <a:t> centralizado</a:t>
            </a:r>
            <a:endParaRPr lang="es-EC" dirty="0"/>
          </a:p>
        </p:txBody>
      </p:sp>
      <p:pic>
        <p:nvPicPr>
          <p:cNvPr id="10" name="Imagen 9"/>
          <p:cNvPicPr/>
          <p:nvPr/>
        </p:nvPicPr>
        <p:blipFill>
          <a:blip r:embed="rId4"/>
          <a:stretch>
            <a:fillRect/>
          </a:stretch>
        </p:blipFill>
        <p:spPr>
          <a:xfrm>
            <a:off x="954599" y="3772918"/>
            <a:ext cx="6697775" cy="1512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/>
          <p:cNvPicPr/>
          <p:nvPr/>
        </p:nvPicPr>
        <p:blipFill>
          <a:blip r:embed="rId5"/>
          <a:stretch>
            <a:fillRect/>
          </a:stretch>
        </p:blipFill>
        <p:spPr>
          <a:xfrm>
            <a:off x="954599" y="5767525"/>
            <a:ext cx="6578315" cy="961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ángulo 11"/>
          <p:cNvSpPr/>
          <p:nvPr/>
        </p:nvSpPr>
        <p:spPr>
          <a:xfrm>
            <a:off x="838092" y="3418212"/>
            <a:ext cx="2202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Top de aplicaciones</a:t>
            </a:r>
            <a:endParaRPr lang="es-EC" dirty="0"/>
          </a:p>
        </p:txBody>
      </p:sp>
      <p:sp>
        <p:nvSpPr>
          <p:cNvPr id="2" name="Rectángulo 1"/>
          <p:cNvSpPr/>
          <p:nvPr/>
        </p:nvSpPr>
        <p:spPr>
          <a:xfrm>
            <a:off x="838092" y="5381180"/>
            <a:ext cx="1774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Top de </a:t>
            </a:r>
            <a:r>
              <a:rPr lang="es-ES" dirty="0" smtClean="0"/>
              <a:t>usuarios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5159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812718" y="734096"/>
            <a:ext cx="8817600" cy="712639"/>
          </a:xfrm>
        </p:spPr>
        <p:txBody>
          <a:bodyPr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b="1" i="1" dirty="0" smtClean="0">
                <a:solidFill>
                  <a:schemeClr val="accent2">
                    <a:lumMod val="50000"/>
                  </a:schemeClr>
                </a:solidFill>
              </a:rPr>
              <a:t>PLOBLEMA</a:t>
            </a: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s-EC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9630318" y="6503831"/>
            <a:ext cx="2561682" cy="1803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</a:rPr>
              <a:t>Cristian Santiago Bustos Sánchez</a:t>
            </a:r>
            <a:endParaRPr lang="es-EC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0"/>
            <a:ext cx="2962275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945655" y="924391"/>
            <a:ext cx="44174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Enlaces MPLS sin encriptación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Falta </a:t>
            </a:r>
            <a:r>
              <a:rPr lang="es-ES" dirty="0"/>
              <a:t>de conocimiento </a:t>
            </a:r>
            <a:r>
              <a:rPr lang="es-ES" dirty="0" err="1" smtClean="0"/>
              <a:t>Ipsec</a:t>
            </a:r>
            <a:r>
              <a:rPr lang="es-ES" dirty="0" smtClean="0"/>
              <a:t> en MPLS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713" y="1885225"/>
            <a:ext cx="4086225" cy="177165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598423" y="907211"/>
            <a:ext cx="44689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Enlace de </a:t>
            </a:r>
            <a:r>
              <a:rPr lang="es-ES" dirty="0" err="1"/>
              <a:t>backup</a:t>
            </a:r>
            <a:r>
              <a:rPr lang="es-ES" dirty="0"/>
              <a:t> pasivo con BGP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Falta de conocimiento de </a:t>
            </a:r>
            <a:r>
              <a:rPr lang="es-ES" dirty="0" smtClean="0"/>
              <a:t>TE</a:t>
            </a:r>
          </a:p>
          <a:p>
            <a:r>
              <a:rPr lang="es-E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987" y="1538709"/>
            <a:ext cx="3028950" cy="257319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238162" y="3394350"/>
            <a:ext cx="55131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Desconocimiento </a:t>
            </a:r>
            <a:r>
              <a:rPr lang="es-ES" dirty="0"/>
              <a:t>de </a:t>
            </a:r>
            <a:r>
              <a:rPr lang="es-ES" dirty="0" smtClean="0"/>
              <a:t>SD-WAN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9087" y="4046532"/>
            <a:ext cx="2763794" cy="274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5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944914" y="845400"/>
            <a:ext cx="6741975" cy="712639"/>
          </a:xfrm>
        </p:spPr>
        <p:txBody>
          <a:bodyPr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b="1" i="1" dirty="0" smtClean="0">
                <a:solidFill>
                  <a:schemeClr val="accent2">
                    <a:lumMod val="50000"/>
                  </a:schemeClr>
                </a:solidFill>
              </a:rPr>
              <a:t>ANÁLISIS TÉCNICO</a:t>
            </a: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s-EC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9630318" y="6503831"/>
            <a:ext cx="2561682" cy="1803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</a:rPr>
              <a:t>Cristian Santiago Bustos Sánchez</a:t>
            </a:r>
            <a:endParaRPr lang="es-EC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0"/>
            <a:ext cx="2962275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0" y="911708"/>
            <a:ext cx="828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445" y="1182052"/>
            <a:ext cx="5822811" cy="532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9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944914" y="845400"/>
            <a:ext cx="6741975" cy="712639"/>
          </a:xfrm>
        </p:spPr>
        <p:txBody>
          <a:bodyPr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b="1" i="1" dirty="0" smtClean="0">
                <a:solidFill>
                  <a:schemeClr val="accent2">
                    <a:lumMod val="50000"/>
                  </a:schemeClr>
                </a:solidFill>
              </a:rPr>
              <a:t>ANÁLISIS TÉCNICO</a:t>
            </a: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s-EC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9630318" y="6503831"/>
            <a:ext cx="2561682" cy="1803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</a:rPr>
              <a:t>Cristian Santiago Bustos Sánchez</a:t>
            </a:r>
            <a:endParaRPr lang="es-EC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0"/>
            <a:ext cx="2962275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0" y="911708"/>
            <a:ext cx="828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445" y="1182052"/>
            <a:ext cx="5822811" cy="532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7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838092" y="-542636"/>
            <a:ext cx="8444114" cy="1447525"/>
          </a:xfrm>
        </p:spPr>
        <p:txBody>
          <a:bodyPr/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>ANÁLISIS DE ECONÓMICO</a:t>
            </a:r>
            <a:endParaRPr lang="es-EC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9630318" y="6503831"/>
            <a:ext cx="2561682" cy="1803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</a:rPr>
              <a:t>Cristian Santiago Bustos Sánchez</a:t>
            </a:r>
            <a:endParaRPr lang="es-EC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0"/>
            <a:ext cx="2962275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425966" y="2032635"/>
            <a:ext cx="828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 smtClean="0"/>
          </a:p>
          <a:p>
            <a:endParaRPr lang="es-ES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456" y="1065162"/>
            <a:ext cx="3818747" cy="2504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196" y="3734144"/>
            <a:ext cx="3738007" cy="2981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731" y="1065162"/>
            <a:ext cx="3695700" cy="2581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731" y="3765917"/>
            <a:ext cx="3695700" cy="2918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1065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838092" y="-542636"/>
            <a:ext cx="8444114" cy="1447525"/>
          </a:xfrm>
        </p:spPr>
        <p:txBody>
          <a:bodyPr/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>ANÁLISIS DE ECONÓMICO</a:t>
            </a:r>
            <a:endParaRPr lang="es-EC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9630318" y="6503831"/>
            <a:ext cx="2561682" cy="1803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</a:rPr>
              <a:t>Cristian Santiago Bustos Sánchez</a:t>
            </a:r>
            <a:endParaRPr lang="es-EC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0"/>
            <a:ext cx="2962275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425966" y="2032635"/>
            <a:ext cx="828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 smtClean="0"/>
          </a:p>
          <a:p>
            <a:endParaRPr lang="es-ES" dirty="0" smtClean="0"/>
          </a:p>
        </p:txBody>
      </p:sp>
      <p:sp>
        <p:nvSpPr>
          <p:cNvPr id="9" name="Rectángulo 8"/>
          <p:cNvSpPr/>
          <p:nvPr/>
        </p:nvSpPr>
        <p:spPr>
          <a:xfrm>
            <a:off x="1186435" y="1461084"/>
            <a:ext cx="2751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Costo total de propiedad</a:t>
            </a:r>
            <a:endParaRPr lang="es-EC" dirty="0"/>
          </a:p>
        </p:txBody>
      </p:sp>
      <p:pic>
        <p:nvPicPr>
          <p:cNvPr id="13" name="Imagen 12"/>
          <p:cNvPicPr/>
          <p:nvPr/>
        </p:nvPicPr>
        <p:blipFill>
          <a:blip r:embed="rId3"/>
          <a:stretch>
            <a:fillRect/>
          </a:stretch>
        </p:blipFill>
        <p:spPr>
          <a:xfrm>
            <a:off x="1290499" y="1980088"/>
            <a:ext cx="7751901" cy="1604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780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812718" y="734096"/>
            <a:ext cx="8817600" cy="712639"/>
          </a:xfrm>
        </p:spPr>
        <p:txBody>
          <a:bodyPr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b="1" i="1" dirty="0" smtClean="0">
                <a:solidFill>
                  <a:schemeClr val="accent2">
                    <a:lumMod val="50000"/>
                  </a:schemeClr>
                </a:solidFill>
              </a:rPr>
              <a:t>CONCLUSIONES</a:t>
            </a: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s-EC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9630318" y="6503831"/>
            <a:ext cx="2561682" cy="1803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</a:rPr>
              <a:t>Cristian Santiago Bustos Sánchez</a:t>
            </a:r>
            <a:endParaRPr lang="es-EC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0"/>
            <a:ext cx="2962275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945656" y="895350"/>
            <a:ext cx="828406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Una red tradicional MPLS de capa 3 implementando las tecnologías IPsec y Traffic Engineering, al igual que una red SD-WAN moderna, ofrecen al cliente ventajas tales como: comunicación segura, balanceo de tráfico, calidad de servicio, convergencia de la red y alta </a:t>
            </a:r>
            <a:r>
              <a:rPr lang="es-EC" dirty="0" smtClean="0"/>
              <a:t>disponibilidad.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Las redes de transporte actualmente están en un tiempo de transición hacia las redes definidas por software (SDN), una de las aplicaciones de esta nueva tendencia es </a:t>
            </a:r>
            <a:r>
              <a:rPr lang="es-EC" dirty="0" smtClean="0"/>
              <a:t>SD-WAN</a:t>
            </a:r>
            <a:r>
              <a:rPr lang="es-EC" dirty="0"/>
              <a:t>; debido a que tiene una curva de aprendizaje más rápida que la configuración bajo línea de </a:t>
            </a:r>
            <a:r>
              <a:rPr lang="es-EC" dirty="0" smtClean="0"/>
              <a:t>comandos.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La solución SD-WAN propone mejorar la conectividad mediante la entrega de servicios WAN basada en Internet o enlaces de datos (MPLS, Capa 2, etc.), de forma rápida, flexible, con calidad, seguridad y fiabilidad. Dado que se basa en la nube, ofrece una administración centralizada y simplificada desde una única plataforma de gestión en la cual fácilmente se puede aplicar configuraciones, políticas de seguridad y ejecutar diagnósticos</a:t>
            </a:r>
            <a:endParaRPr lang="es-EC" dirty="0" smtClean="0"/>
          </a:p>
          <a:p>
            <a:pPr lvl="0"/>
            <a:endParaRPr lang="es-ES" dirty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35924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812718" y="734096"/>
            <a:ext cx="8817600" cy="712639"/>
          </a:xfrm>
        </p:spPr>
        <p:txBody>
          <a:bodyPr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b="1" i="1" dirty="0" smtClean="0">
                <a:solidFill>
                  <a:schemeClr val="accent2">
                    <a:lumMod val="50000"/>
                  </a:schemeClr>
                </a:solidFill>
              </a:rPr>
              <a:t>RECOMENDACIONES</a:t>
            </a: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s-EC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9630318" y="6503831"/>
            <a:ext cx="2561682" cy="1803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</a:rPr>
              <a:t>Cristian Santiago Bustos Sánchez</a:t>
            </a:r>
            <a:endParaRPr lang="es-EC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0"/>
            <a:ext cx="2962275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945656" y="895350"/>
            <a:ext cx="828406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Basándose en la experiencia y en la investigación realizada, se recomienda el uso de MPLS dentro de la nube del proveedor; debido a que MPLS ofrece confiabilidad en la comunicación, altos niveles de calidad de servicio, entre otras ventajas que ha desarrollado MPLS por la constante evolución, sin embargo la implementación de SD-WAN se podría darse a nivel de la WAN con el fin de facilitar el despliegue de la conectividad de extremos a extremos de aplicaciones críticas para la organización y reducir gastos de operación de </a:t>
            </a:r>
            <a:r>
              <a:rPr lang="es-EC" dirty="0" smtClean="0"/>
              <a:t>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En </a:t>
            </a:r>
            <a:r>
              <a:rPr lang="es-EC" dirty="0"/>
              <a:t>la implementación de IPsec se debe configurar en el CPE que está más cercano a la red interna y está conectado de manera directa la subred LAN o tráfico interesante que interactúa en la VPN segura, si la implementado es realizada en equipos intermedios como CE con una topología de principal y backup se tiene que levantar un túnel IPsec por cada uno de las interfaces WANs, causando que determinadas sesiones estén en estatus down el momento que se llega a conmutar el tráfico por el enlace de backup. </a:t>
            </a:r>
          </a:p>
          <a:p>
            <a:pPr algn="just"/>
            <a:endParaRPr lang="es-EC" dirty="0" smtClean="0"/>
          </a:p>
          <a:p>
            <a:pPr lvl="0"/>
            <a:endParaRPr lang="es-ES" dirty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25666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812718" y="734096"/>
            <a:ext cx="8817600" cy="712639"/>
          </a:xfrm>
        </p:spPr>
        <p:txBody>
          <a:bodyPr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b="1" i="1" dirty="0" smtClean="0">
                <a:solidFill>
                  <a:schemeClr val="accent2">
                    <a:lumMod val="50000"/>
                  </a:schemeClr>
                </a:solidFill>
              </a:rPr>
              <a:t>OBJETIVOS</a:t>
            </a: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s-EC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9630318" y="6503831"/>
            <a:ext cx="2561682" cy="1803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</a:rPr>
              <a:t>Cristian Santiago Bustos Sánchez</a:t>
            </a:r>
            <a:endParaRPr lang="es-EC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0"/>
            <a:ext cx="2962275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945656" y="895350"/>
            <a:ext cx="82840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 smtClean="0"/>
          </a:p>
          <a:p>
            <a:r>
              <a:rPr lang="es-EC" b="1" dirty="0" smtClean="0"/>
              <a:t>Objetivo General</a:t>
            </a:r>
            <a:endParaRPr lang="es-EC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/>
              <a:t>Analizar el desempeño de una red MPLS con </a:t>
            </a:r>
            <a:r>
              <a:rPr lang="es-EC" dirty="0" err="1"/>
              <a:t>IPSec</a:t>
            </a:r>
            <a:r>
              <a:rPr lang="es-EC" dirty="0"/>
              <a:t>, </a:t>
            </a:r>
            <a:r>
              <a:rPr lang="es-EC" dirty="0" err="1"/>
              <a:t>traffic</a:t>
            </a:r>
            <a:r>
              <a:rPr lang="es-EC" dirty="0"/>
              <a:t> </a:t>
            </a:r>
            <a:r>
              <a:rPr lang="es-EC" dirty="0" err="1"/>
              <a:t>engeneering</a:t>
            </a:r>
            <a:r>
              <a:rPr lang="es-EC" dirty="0"/>
              <a:t> TE </a:t>
            </a:r>
            <a:r>
              <a:rPr lang="es-EC" dirty="0" smtClean="0"/>
              <a:t>y una </a:t>
            </a:r>
            <a:r>
              <a:rPr lang="es-EC" dirty="0"/>
              <a:t>red MPLS con SD-WAN, para que los ISP a nivel nacional y mundial tomen la mejor opción técnica y económica</a:t>
            </a:r>
            <a:r>
              <a:rPr lang="es-EC" dirty="0" smtClean="0"/>
              <a:t>.</a:t>
            </a:r>
          </a:p>
          <a:p>
            <a:pPr lvl="0"/>
            <a:endParaRPr lang="es-EC" dirty="0" smtClean="0"/>
          </a:p>
          <a:p>
            <a:pPr lvl="0"/>
            <a:endParaRPr lang="es-ES" dirty="0"/>
          </a:p>
          <a:p>
            <a:r>
              <a:rPr lang="es-EC" b="1" dirty="0"/>
              <a:t>Objetivos Específicos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/>
              <a:t>Diseñar y simular una red experimental MPLS con todos sus componentes P, PE, CE y  protocolos de enrutamiento dinámico. </a:t>
            </a:r>
            <a:endParaRPr lang="es-EC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/>
              <a:t>Configurar sobre la red MPLS tecnología como </a:t>
            </a:r>
            <a:r>
              <a:rPr lang="es-EC" dirty="0" err="1"/>
              <a:t>traffic</a:t>
            </a:r>
            <a:r>
              <a:rPr lang="es-EC" dirty="0"/>
              <a:t> </a:t>
            </a:r>
            <a:r>
              <a:rPr lang="es-EC" dirty="0" err="1"/>
              <a:t>engeneering</a:t>
            </a:r>
            <a:r>
              <a:rPr lang="es-EC" dirty="0"/>
              <a:t> TE, seguridad de internet </a:t>
            </a:r>
            <a:r>
              <a:rPr lang="es-EC" dirty="0" err="1"/>
              <a:t>IPSec</a:t>
            </a:r>
            <a:r>
              <a:rPr lang="es-EC" dirty="0"/>
              <a:t> y SD-WAN. </a:t>
            </a:r>
            <a:endParaRPr lang="es-EC" dirty="0" smtClean="0"/>
          </a:p>
          <a:p>
            <a:pPr lvl="0"/>
            <a:endParaRPr lang="es-EC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/>
              <a:t>Contrastar los indicadores técnicos y económicos de las dos tecnologías. </a:t>
            </a:r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08640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126448" y="895350"/>
            <a:ext cx="6576676" cy="712639"/>
          </a:xfrm>
        </p:spPr>
        <p:txBody>
          <a:bodyPr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b="1" i="1" dirty="0" smtClean="0">
                <a:solidFill>
                  <a:schemeClr val="accent2">
                    <a:lumMod val="50000"/>
                  </a:schemeClr>
                </a:solidFill>
              </a:rPr>
              <a:t>BACKBONE MPLS</a:t>
            </a: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s-EC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9630318" y="6503831"/>
            <a:ext cx="2561682" cy="1803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</a:rPr>
              <a:t>Cristian Santiago Bustos Sánchez</a:t>
            </a:r>
            <a:endParaRPr lang="es-EC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0"/>
            <a:ext cx="2962275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945656" y="895350"/>
            <a:ext cx="828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 smtClean="0"/>
          </a:p>
          <a:p>
            <a:endParaRPr lang="es-ES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448" y="1075387"/>
            <a:ext cx="7381570" cy="560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5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661375" y="1344170"/>
            <a:ext cx="6593982" cy="712639"/>
          </a:xfrm>
        </p:spPr>
        <p:txBody>
          <a:bodyPr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b="1" i="1" dirty="0" smtClean="0">
                <a:solidFill>
                  <a:schemeClr val="accent2">
                    <a:lumMod val="50000"/>
                  </a:schemeClr>
                </a:solidFill>
              </a:rPr>
              <a:t>Internet </a:t>
            </a:r>
            <a:r>
              <a:rPr lang="es-EC" b="1" i="1" dirty="0" err="1" smtClean="0">
                <a:solidFill>
                  <a:schemeClr val="accent2">
                    <a:lumMod val="50000"/>
                  </a:schemeClr>
                </a:solidFill>
              </a:rPr>
              <a:t>Protocol</a:t>
            </a:r>
            <a:r>
              <a:rPr lang="es-EC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es-EC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b="1" i="1" dirty="0" smtClean="0">
                <a:solidFill>
                  <a:schemeClr val="accent2">
                    <a:lumMod val="50000"/>
                  </a:schemeClr>
                </a:solidFill>
              </a:rPr>
              <a:t>Security IPsec</a:t>
            </a: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s-EC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9630318" y="6503831"/>
            <a:ext cx="2561682" cy="1803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</a:rPr>
              <a:t>Cristian Santiago Bustos Sánchez</a:t>
            </a:r>
            <a:endParaRPr lang="es-EC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0"/>
            <a:ext cx="2962275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-1063477" y="856385"/>
            <a:ext cx="8560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 smtClean="0"/>
          </a:p>
          <a:p>
            <a:endParaRPr lang="es-ES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784" y="1632284"/>
            <a:ext cx="8181975" cy="4210050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4"/>
          <a:stretch>
            <a:fillRect/>
          </a:stretch>
        </p:blipFill>
        <p:spPr>
          <a:xfrm>
            <a:off x="3216535" y="3632634"/>
            <a:ext cx="4507606" cy="305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073499" y="141668"/>
            <a:ext cx="6887738" cy="2213297"/>
          </a:xfrm>
        </p:spPr>
        <p:txBody>
          <a:bodyPr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b="1" i="1" dirty="0" smtClean="0">
                <a:solidFill>
                  <a:schemeClr val="accent2">
                    <a:lumMod val="50000"/>
                  </a:schemeClr>
                </a:solidFill>
              </a:rPr>
              <a:t>Traffic </a:t>
            </a:r>
            <a:r>
              <a:rPr lang="es-EC" b="1" i="1" dirty="0" err="1" smtClean="0">
                <a:solidFill>
                  <a:schemeClr val="accent2">
                    <a:lumMod val="50000"/>
                  </a:schemeClr>
                </a:solidFill>
              </a:rPr>
              <a:t>Ingeniering</a:t>
            </a:r>
            <a:r>
              <a:rPr lang="es-EC" b="1" i="1" dirty="0" smtClean="0">
                <a:solidFill>
                  <a:schemeClr val="accent2">
                    <a:lumMod val="50000"/>
                  </a:schemeClr>
                </a:solidFill>
              </a:rPr>
              <a:t> TE </a:t>
            </a: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s-EC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9630318" y="6503831"/>
            <a:ext cx="2561682" cy="1803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</a:rPr>
              <a:t>Cristian Santiago Bustos Sánchez</a:t>
            </a:r>
            <a:endParaRPr lang="es-EC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0"/>
            <a:ext cx="2962275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945656" y="1837971"/>
            <a:ext cx="828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 smtClean="0"/>
          </a:p>
          <a:p>
            <a:endParaRPr lang="es-ES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076" y="1837971"/>
            <a:ext cx="675322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3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40912" y="377110"/>
            <a:ext cx="8444114" cy="1330231"/>
          </a:xfrm>
        </p:spPr>
        <p:txBody>
          <a:bodyPr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>GNS3 (MPLS, TE y IPsec)</a:t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s-EC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9630318" y="6503831"/>
            <a:ext cx="2561682" cy="1803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</a:rPr>
              <a:t>Cristian Santiago Bustos Sánchez</a:t>
            </a:r>
            <a:endParaRPr lang="es-EC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0"/>
            <a:ext cx="2962275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945656" y="1837971"/>
            <a:ext cx="828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 smtClean="0"/>
          </a:p>
          <a:p>
            <a:endParaRPr lang="es-ES" dirty="0" smtClean="0"/>
          </a:p>
        </p:txBody>
      </p:sp>
      <p:pic>
        <p:nvPicPr>
          <p:cNvPr id="8" name="Imagen 7"/>
          <p:cNvPicPr/>
          <p:nvPr/>
        </p:nvPicPr>
        <p:blipFill>
          <a:blip r:embed="rId3"/>
          <a:stretch>
            <a:fillRect/>
          </a:stretch>
        </p:blipFill>
        <p:spPr>
          <a:xfrm>
            <a:off x="631064" y="1514158"/>
            <a:ext cx="9105363" cy="385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8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865632" y="-460300"/>
            <a:ext cx="8444114" cy="1330231"/>
          </a:xfrm>
        </p:spPr>
        <p:txBody>
          <a:bodyPr/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>GNS3-MPLS</a:t>
            </a:r>
            <a:endParaRPr lang="es-EC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9630318" y="6503831"/>
            <a:ext cx="2561682" cy="1803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</a:rPr>
              <a:t>Cristian Santiago Bustos Sánchez</a:t>
            </a:r>
            <a:endParaRPr lang="es-EC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0"/>
            <a:ext cx="2962275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945656" y="1837971"/>
            <a:ext cx="828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 smtClean="0"/>
          </a:p>
          <a:p>
            <a:endParaRPr lang="es-ES" dirty="0" smtClean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446" y="3592334"/>
            <a:ext cx="5390547" cy="1852632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969365" y="5507944"/>
            <a:ext cx="223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MB-BGP (IPv4-VRF)</a:t>
            </a: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224192" y="3276978"/>
            <a:ext cx="223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MB-BGP (VPNv4)</a:t>
            </a:r>
            <a:endParaRPr lang="es-EC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006865" y="929830"/>
            <a:ext cx="1268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IGP-OSPF</a:t>
            </a:r>
            <a:endParaRPr lang="es-EC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445154" y="915366"/>
            <a:ext cx="1425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MPLS-LDP</a:t>
            </a:r>
            <a:endParaRPr lang="es-EC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7688" y="1253517"/>
            <a:ext cx="5039179" cy="192405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663" y="1253517"/>
            <a:ext cx="4772025" cy="19431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2369" y="5877276"/>
            <a:ext cx="4838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3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865632" y="-460300"/>
            <a:ext cx="8444114" cy="1447525"/>
          </a:xfrm>
        </p:spPr>
        <p:txBody>
          <a:bodyPr/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>GNS3-MPLS-IPsec</a:t>
            </a:r>
            <a:endParaRPr lang="es-EC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9630318" y="6503831"/>
            <a:ext cx="2561682" cy="1803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</a:rPr>
              <a:t>Cristian Santiago Bustos Sánchez</a:t>
            </a:r>
            <a:endParaRPr lang="es-EC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0"/>
            <a:ext cx="2962275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629166" y="2145721"/>
            <a:ext cx="828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 smtClean="0"/>
          </a:p>
          <a:p>
            <a:endParaRPr lang="es-ES" dirty="0" smtClean="0"/>
          </a:p>
        </p:txBody>
      </p:sp>
      <p:sp>
        <p:nvSpPr>
          <p:cNvPr id="12" name="CuadroTexto 11"/>
          <p:cNvSpPr txBox="1"/>
          <p:nvPr/>
        </p:nvSpPr>
        <p:spPr>
          <a:xfrm>
            <a:off x="4195164" y="3848578"/>
            <a:ext cx="223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IPsec Activo </a:t>
            </a:r>
            <a:endParaRPr lang="es-EC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006865" y="1014027"/>
            <a:ext cx="1268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Fase 1</a:t>
            </a:r>
            <a:endParaRPr lang="es-EC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431813" y="2642337"/>
            <a:ext cx="1425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Fase 2</a:t>
            </a:r>
            <a:endParaRPr lang="es-EC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632" y="1370771"/>
            <a:ext cx="4238625" cy="143827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423" y="3038471"/>
            <a:ext cx="5781675" cy="61912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0750" y="4177340"/>
            <a:ext cx="570547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6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Override1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643</Words>
  <Application>Microsoft Office PowerPoint</Application>
  <PresentationFormat>Panorámica</PresentationFormat>
  <Paragraphs>131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Trebuchet MS</vt:lpstr>
      <vt:lpstr>Wingdings 3</vt:lpstr>
      <vt:lpstr>Faceta</vt:lpstr>
      <vt:lpstr>      TEMA  Análisis de factibilidad técnico y económico entre una red MPLS Traffic Engineering (TE) con IPSec y una red SD-WAN moderna.</vt:lpstr>
      <vt:lpstr>      PLOBLEMA </vt:lpstr>
      <vt:lpstr>      OBJETIVOS </vt:lpstr>
      <vt:lpstr>      BACKBONE MPLS </vt:lpstr>
      <vt:lpstr>        Internet Protocol  Security IPsec </vt:lpstr>
      <vt:lpstr>                Traffic Ingeniering TE  </vt:lpstr>
      <vt:lpstr>             GNS3 (MPLS, TE y IPsec) </vt:lpstr>
      <vt:lpstr>          GNS3-MPLS</vt:lpstr>
      <vt:lpstr>          GNS3-MPLS-IPsec</vt:lpstr>
      <vt:lpstr>          GNS3-MPLS-TE</vt:lpstr>
      <vt:lpstr>            Conectividad, seguridad y convergencia de MPLS </vt:lpstr>
      <vt:lpstr>SD-WAN</vt:lpstr>
      <vt:lpstr>          SD-WAN </vt:lpstr>
      <vt:lpstr>          SD-WAN </vt:lpstr>
      <vt:lpstr>          SD-WAN </vt:lpstr>
      <vt:lpstr>          SD-WAN </vt:lpstr>
      <vt:lpstr>          SD-WAN </vt:lpstr>
      <vt:lpstr>          SD-WAN </vt:lpstr>
      <vt:lpstr>          SD-WAN </vt:lpstr>
      <vt:lpstr>      ANÁLISIS TÉCNICO </vt:lpstr>
      <vt:lpstr>      ANÁLISIS TÉCNICO </vt:lpstr>
      <vt:lpstr>          ANÁLISIS DE ECONÓMICO</vt:lpstr>
      <vt:lpstr>                    ANÁLISIS DE ECONÓMICO</vt:lpstr>
      <vt:lpstr>      CONCLUSIONES </vt:lpstr>
      <vt:lpstr>      RECOMENDACIONES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 Análisis de factibilidad técnico y económico entre una red MPLS Traffic Engineering (TE) con IPSec y una red SD-WAN moderna.</dc:title>
  <dc:creator>Cristian</dc:creator>
  <cp:lastModifiedBy>Cristian</cp:lastModifiedBy>
  <cp:revision>28</cp:revision>
  <dcterms:created xsi:type="dcterms:W3CDTF">2018-12-11T01:34:48Z</dcterms:created>
  <dcterms:modified xsi:type="dcterms:W3CDTF">2018-12-12T17:50:17Z</dcterms:modified>
</cp:coreProperties>
</file>