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67" r:id="rId3"/>
    <p:sldId id="257" r:id="rId4"/>
    <p:sldId id="268" r:id="rId5"/>
    <p:sldId id="258" r:id="rId6"/>
    <p:sldId id="259" r:id="rId7"/>
    <p:sldId id="260" r:id="rId8"/>
    <p:sldId id="262" r:id="rId9"/>
    <p:sldId id="263" r:id="rId10"/>
    <p:sldId id="284" r:id="rId11"/>
    <p:sldId id="282" r:id="rId12"/>
    <p:sldId id="283" r:id="rId13"/>
    <p:sldId id="286" r:id="rId14"/>
    <p:sldId id="293" r:id="rId15"/>
    <p:sldId id="294" r:id="rId16"/>
    <p:sldId id="296" r:id="rId17"/>
    <p:sldId id="298" r:id="rId18"/>
    <p:sldId id="299" r:id="rId19"/>
    <p:sldId id="300" r:id="rId20"/>
    <p:sldId id="272" r:id="rId21"/>
    <p:sldId id="269" r:id="rId22"/>
    <p:sldId id="275" r:id="rId23"/>
    <p:sldId id="278" r:id="rId24"/>
    <p:sldId id="279" r:id="rId25"/>
    <p:sldId id="281" r:id="rId26"/>
    <p:sldId id="261" r:id="rId27"/>
    <p:sldId id="292" r:id="rId28"/>
    <p:sldId id="290" r:id="rId29"/>
    <p:sldId id="291" r:id="rId30"/>
    <p:sldId id="289" r:id="rId31"/>
    <p:sldId id="265" r:id="rId32"/>
    <p:sldId id="287" r:id="rId33"/>
    <p:sldId id="266" r:id="rId34"/>
    <p:sldId id="288" r:id="rId35"/>
    <p:sldId id="27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63D"/>
    <a:srgbClr val="93C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snapToGrid="0" showGuides="1">
      <p:cViewPr varScale="1">
        <p:scale>
          <a:sx n="81" d="100"/>
          <a:sy n="81" d="100"/>
        </p:scale>
        <p:origin x="691" y="6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OSE\Desktop\resp%2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OSE\Desktop\resp%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SE\Downloads\ENCUESTA%20DE%20SATISFACCION%20AL%20CLIENTE%20DE%20SERVICIOS%20HOTELEROS%25C2%25A0%2509%2509%2509%2509%2509%2509%2509%2509%2509%2509%20(Respuest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s-EC" dirty="0"/>
              <a:t>Edad</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edad!$N$20</c:f>
              <c:strCache>
                <c:ptCount val="1"/>
                <c:pt idx="0">
                  <c:v>Frecuencia</c:v>
                </c:pt>
              </c:strCache>
            </c:strRef>
          </c:tx>
          <c:spPr>
            <a:solidFill>
              <a:schemeClr val="accent1"/>
            </a:solidFill>
            <a:ln>
              <a:noFill/>
            </a:ln>
            <a:effectLst/>
            <a:sp3d/>
          </c:spPr>
          <c:invertIfNegative val="0"/>
          <c:dPt>
            <c:idx val="1"/>
            <c:invertIfNegative val="0"/>
            <c:bubble3D val="0"/>
            <c:spPr>
              <a:solidFill>
                <a:schemeClr val="accent1"/>
              </a:solidFill>
              <a:ln>
                <a:solidFill>
                  <a:schemeClr val="accent2">
                    <a:lumMod val="20000"/>
                    <a:lumOff val="80000"/>
                  </a:schemeClr>
                </a:solidFill>
              </a:ln>
              <a:effectLst/>
              <a:sp3d>
                <a:contourClr>
                  <a:schemeClr val="accent2">
                    <a:lumMod val="20000"/>
                    <a:lumOff val="80000"/>
                  </a:schemeClr>
                </a:contourClr>
              </a:sp3d>
            </c:spPr>
            <c:extLst xmlns:c16r2="http://schemas.microsoft.com/office/drawing/2015/06/chart">
              <c:ext xmlns:c16="http://schemas.microsoft.com/office/drawing/2014/chart" uri="{C3380CC4-5D6E-409C-BE32-E72D297353CC}">
                <c16:uniqueId val="{00000001-7F67-48C0-9462-213E43C83AAD}"/>
              </c:ext>
            </c:extLst>
          </c:dPt>
          <c:dPt>
            <c:idx val="2"/>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7F67-48C0-9462-213E43C83AAD}"/>
              </c:ext>
            </c:extLst>
          </c:dPt>
          <c:dPt>
            <c:idx val="3"/>
            <c:invertIfNegative val="0"/>
            <c:bubble3D val="0"/>
            <c:spPr>
              <a:solidFill>
                <a:schemeClr val="accent6">
                  <a:lumMod val="75000"/>
                </a:schemeClr>
              </a:solidFill>
              <a:ln>
                <a:noFill/>
              </a:ln>
              <a:effectLst/>
              <a:sp3d/>
            </c:spPr>
            <c:extLst xmlns:c16r2="http://schemas.microsoft.com/office/drawing/2015/06/chart">
              <c:ext xmlns:c16="http://schemas.microsoft.com/office/drawing/2014/chart" uri="{C3380CC4-5D6E-409C-BE32-E72D297353CC}">
                <c16:uniqueId val="{00000005-7F67-48C0-9462-213E43C83AAD}"/>
              </c:ext>
            </c:extLst>
          </c:dPt>
          <c:dPt>
            <c:idx val="4"/>
            <c:invertIfNegative val="0"/>
            <c:bubble3D val="0"/>
            <c:spPr>
              <a:solidFill>
                <a:schemeClr val="accent5">
                  <a:lumMod val="75000"/>
                </a:schemeClr>
              </a:solidFill>
              <a:ln>
                <a:noFill/>
              </a:ln>
              <a:effectLst/>
              <a:sp3d/>
            </c:spPr>
            <c:extLst xmlns:c16r2="http://schemas.microsoft.com/office/drawing/2015/06/chart">
              <c:ext xmlns:c16="http://schemas.microsoft.com/office/drawing/2014/chart" uri="{C3380CC4-5D6E-409C-BE32-E72D297353CC}">
                <c16:uniqueId val="{00000007-7F67-48C0-9462-213E43C83AAD}"/>
              </c:ext>
            </c:extLst>
          </c:dPt>
          <c:dPt>
            <c:idx val="5"/>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9-7F67-48C0-9462-213E43C83AAD}"/>
              </c:ext>
            </c:extLst>
          </c:dPt>
          <c:dPt>
            <c:idx val="6"/>
            <c:invertIfNegative val="0"/>
            <c:bubble3D val="0"/>
            <c:spPr>
              <a:solidFill>
                <a:schemeClr val="accent1">
                  <a:lumMod val="60000"/>
                  <a:lumOff val="40000"/>
                </a:schemeClr>
              </a:solidFill>
              <a:ln>
                <a:noFill/>
              </a:ln>
              <a:effectLst/>
              <a:sp3d/>
            </c:spPr>
            <c:extLst xmlns:c16r2="http://schemas.microsoft.com/office/drawing/2015/06/chart">
              <c:ext xmlns:c16="http://schemas.microsoft.com/office/drawing/2014/chart" uri="{C3380CC4-5D6E-409C-BE32-E72D297353CC}">
                <c16:uniqueId val="{0000000B-7F67-48C0-9462-213E43C83AAD}"/>
              </c:ext>
            </c:extLst>
          </c:dPt>
          <c:dPt>
            <c:idx val="7"/>
            <c:invertIfNegative val="0"/>
            <c:bubble3D val="0"/>
            <c:spPr>
              <a:solidFill>
                <a:schemeClr val="accent6">
                  <a:lumMod val="40000"/>
                  <a:lumOff val="60000"/>
                </a:schemeClr>
              </a:solidFill>
              <a:ln>
                <a:noFill/>
              </a:ln>
              <a:effectLst/>
              <a:sp3d/>
            </c:spPr>
            <c:extLst xmlns:c16r2="http://schemas.microsoft.com/office/drawing/2015/06/chart">
              <c:ext xmlns:c16="http://schemas.microsoft.com/office/drawing/2014/chart" uri="{C3380CC4-5D6E-409C-BE32-E72D297353CC}">
                <c16:uniqueId val="{0000000D-7F67-48C0-9462-213E43C83AAD}"/>
              </c:ext>
            </c:extLst>
          </c:dPt>
          <c:dPt>
            <c:idx val="8"/>
            <c:invertIfNegative val="0"/>
            <c:bubble3D val="0"/>
            <c:spPr>
              <a:solidFill>
                <a:schemeClr val="accent6">
                  <a:lumMod val="75000"/>
                </a:schemeClr>
              </a:solidFill>
              <a:ln>
                <a:noFill/>
              </a:ln>
              <a:effectLst/>
              <a:sp3d/>
            </c:spPr>
            <c:extLst xmlns:c16r2="http://schemas.microsoft.com/office/drawing/2015/06/chart">
              <c:ext xmlns:c16="http://schemas.microsoft.com/office/drawing/2014/chart" uri="{C3380CC4-5D6E-409C-BE32-E72D297353CC}">
                <c16:uniqueId val="{0000000F-7F67-48C0-9462-213E43C83AAD}"/>
              </c:ext>
            </c:extLst>
          </c:dPt>
          <c:dPt>
            <c:idx val="9"/>
            <c:invertIfNegative val="0"/>
            <c:bubble3D val="0"/>
            <c:spPr>
              <a:solidFill>
                <a:srgbClr val="FF0000"/>
              </a:solidFill>
              <a:ln>
                <a:noFill/>
              </a:ln>
              <a:effectLst/>
              <a:sp3d/>
            </c:spPr>
            <c:extLst xmlns:c16r2="http://schemas.microsoft.com/office/drawing/2015/06/chart">
              <c:ext xmlns:c16="http://schemas.microsoft.com/office/drawing/2014/chart" uri="{C3380CC4-5D6E-409C-BE32-E72D297353CC}">
                <c16:uniqueId val="{00000011-7F67-48C0-9462-213E43C83AAD}"/>
              </c:ext>
            </c:extLst>
          </c:dPt>
          <c:dPt>
            <c:idx val="10"/>
            <c:invertIfNegative val="0"/>
            <c:bubble3D val="0"/>
            <c:spPr>
              <a:solidFill>
                <a:srgbClr val="70CE08"/>
              </a:solidFill>
              <a:ln>
                <a:noFill/>
              </a:ln>
              <a:effectLst/>
              <a:sp3d/>
            </c:spPr>
            <c:extLst xmlns:c16r2="http://schemas.microsoft.com/office/drawing/2015/06/chart">
              <c:ext xmlns:c16="http://schemas.microsoft.com/office/drawing/2014/chart" uri="{C3380CC4-5D6E-409C-BE32-E72D297353CC}">
                <c16:uniqueId val="{00000013-7F67-48C0-9462-213E43C83AAD}"/>
              </c:ext>
            </c:extLst>
          </c:dPt>
          <c:dLbls>
            <c:dLbl>
              <c:idx val="9"/>
              <c:layout>
                <c:manualLayout>
                  <c:x val="-2.6078710289236605E-2"/>
                  <c:y val="1.85185185185184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7F67-48C0-9462-213E43C83AA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edad!$M$21:$M$31</c:f>
              <c:strCache>
                <c:ptCount val="11"/>
                <c:pt idx="1">
                  <c:v>38 a 43</c:v>
                </c:pt>
                <c:pt idx="2">
                  <c:v>21 a 26</c:v>
                </c:pt>
                <c:pt idx="3">
                  <c:v>27 a 32</c:v>
                </c:pt>
                <c:pt idx="4">
                  <c:v>44 a 49</c:v>
                </c:pt>
                <c:pt idx="5">
                  <c:v>50 a 55</c:v>
                </c:pt>
                <c:pt idx="6">
                  <c:v>Menor a 20</c:v>
                </c:pt>
                <c:pt idx="7">
                  <c:v>62 a 67</c:v>
                </c:pt>
                <c:pt idx="8">
                  <c:v>56 a 61</c:v>
                </c:pt>
                <c:pt idx="9">
                  <c:v>68 a 73</c:v>
                </c:pt>
                <c:pt idx="10">
                  <c:v>74 o más</c:v>
                </c:pt>
              </c:strCache>
            </c:strRef>
          </c:cat>
          <c:val>
            <c:numRef>
              <c:f>edad!$N$21:$N$31</c:f>
              <c:numCache>
                <c:formatCode>General</c:formatCode>
                <c:ptCount val="11"/>
                <c:pt idx="1">
                  <c:v>126</c:v>
                </c:pt>
                <c:pt idx="2">
                  <c:v>120</c:v>
                </c:pt>
                <c:pt idx="3">
                  <c:v>98</c:v>
                </c:pt>
                <c:pt idx="4">
                  <c:v>88</c:v>
                </c:pt>
                <c:pt idx="5">
                  <c:v>86</c:v>
                </c:pt>
                <c:pt idx="6">
                  <c:v>32</c:v>
                </c:pt>
                <c:pt idx="7">
                  <c:v>23</c:v>
                </c:pt>
                <c:pt idx="8">
                  <c:v>19</c:v>
                </c:pt>
                <c:pt idx="9">
                  <c:v>4</c:v>
                </c:pt>
                <c:pt idx="10">
                  <c:v>2</c:v>
                </c:pt>
              </c:numCache>
            </c:numRef>
          </c:val>
          <c:extLst xmlns:c16r2="http://schemas.microsoft.com/office/drawing/2015/06/chart">
            <c:ext xmlns:c16="http://schemas.microsoft.com/office/drawing/2014/chart" uri="{C3380CC4-5D6E-409C-BE32-E72D297353CC}">
              <c16:uniqueId val="{00000014-7F67-48C0-9462-213E43C83AAD}"/>
            </c:ext>
          </c:extLst>
        </c:ser>
        <c:ser>
          <c:idx val="1"/>
          <c:order val="1"/>
          <c:tx>
            <c:strRef>
              <c:f>edad!$O$20</c:f>
              <c:strCache>
                <c:ptCount val="1"/>
                <c:pt idx="0">
                  <c:v>Porcentaje</c:v>
                </c:pt>
              </c:strCache>
            </c:strRef>
          </c:tx>
          <c:spPr>
            <a:solidFill>
              <a:schemeClr val="accent2"/>
            </a:solidFill>
            <a:ln>
              <a:noFill/>
            </a:ln>
            <a:effectLst/>
            <a:sp3d/>
          </c:spPr>
          <c:invertIfNegative val="0"/>
          <c:dPt>
            <c:idx val="10"/>
            <c:invertIfNegative val="0"/>
            <c:bubble3D val="0"/>
            <c:spPr>
              <a:solidFill>
                <a:schemeClr val="accent4">
                  <a:lumMod val="75000"/>
                </a:schemeClr>
              </a:solidFill>
              <a:ln>
                <a:noFill/>
              </a:ln>
              <a:effectLst/>
              <a:sp3d/>
            </c:spPr>
            <c:extLst xmlns:c16r2="http://schemas.microsoft.com/office/drawing/2015/06/chart">
              <c:ext xmlns:c16="http://schemas.microsoft.com/office/drawing/2014/chart" uri="{C3380CC4-5D6E-409C-BE32-E72D297353CC}">
                <c16:uniqueId val="{00000016-7F67-48C0-9462-213E43C83AAD}"/>
              </c:ext>
            </c:extLst>
          </c:dPt>
          <c:dLbls>
            <c:dLbl>
              <c:idx val="0"/>
              <c:layout>
                <c:manualLayout>
                  <c:x val="1.422475106685633E-2"/>
                  <c:y val="-5.5555555555555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7F67-48C0-9462-213E43C83AAD}"/>
                </c:ext>
                <c:ext xmlns:c15="http://schemas.microsoft.com/office/drawing/2012/chart" uri="{CE6537A1-D6FC-4f65-9D91-7224C49458BB}"/>
              </c:extLst>
            </c:dLbl>
            <c:dLbl>
              <c:idx val="1"/>
              <c:layout>
                <c:manualLayout>
                  <c:x val="-2.3707918444760552E-3"/>
                  <c:y val="-4.62962962962963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7F67-48C0-9462-213E43C83AAD}"/>
                </c:ext>
                <c:ext xmlns:c15="http://schemas.microsoft.com/office/drawing/2012/chart" uri="{CE6537A1-D6FC-4f65-9D91-7224C49458BB}"/>
              </c:extLst>
            </c:dLbl>
            <c:dLbl>
              <c:idx val="2"/>
              <c:layout>
                <c:manualLayout>
                  <c:x val="0"/>
                  <c:y val="-5.5555555555555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7F67-48C0-9462-213E43C83AAD}"/>
                </c:ext>
                <c:ext xmlns:c15="http://schemas.microsoft.com/office/drawing/2012/chart" uri="{CE6537A1-D6FC-4f65-9D91-7224C49458BB}"/>
              </c:extLst>
            </c:dLbl>
            <c:dLbl>
              <c:idx val="3"/>
              <c:layout>
                <c:manualLayout>
                  <c:x val="2.3707918444760114E-3"/>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7F67-48C0-9462-213E43C83AAD}"/>
                </c:ext>
                <c:ext xmlns:c15="http://schemas.microsoft.com/office/drawing/2012/chart" uri="{CE6537A1-D6FC-4f65-9D91-7224C49458BB}"/>
              </c:extLst>
            </c:dLbl>
            <c:dLbl>
              <c:idx val="4"/>
              <c:layout>
                <c:manualLayout>
                  <c:x val="0"/>
                  <c:y val="-4.16666666666667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7F67-48C0-9462-213E43C83AAD}"/>
                </c:ext>
                <c:ext xmlns:c15="http://schemas.microsoft.com/office/drawing/2012/chart" uri="{CE6537A1-D6FC-4f65-9D91-7224C49458BB}"/>
              </c:extLst>
            </c:dLbl>
            <c:dLbl>
              <c:idx val="5"/>
              <c:layout>
                <c:manualLayout>
                  <c:x val="0"/>
                  <c:y val="-6.0185185185185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7F67-48C0-9462-213E43C83AAD}"/>
                </c:ext>
                <c:ext xmlns:c15="http://schemas.microsoft.com/office/drawing/2012/chart" uri="{CE6537A1-D6FC-4f65-9D91-7224C49458BB}"/>
              </c:extLst>
            </c:dLbl>
            <c:dLbl>
              <c:idx val="6"/>
              <c:layout>
                <c:manualLayout>
                  <c:x val="-8.6928030097433812E-17"/>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7F67-48C0-9462-213E43C83AAD}"/>
                </c:ext>
                <c:ext xmlns:c15="http://schemas.microsoft.com/office/drawing/2012/chart" uri="{CE6537A1-D6FC-4f65-9D91-7224C49458BB}"/>
              </c:extLst>
            </c:dLbl>
            <c:dLbl>
              <c:idx val="7"/>
              <c:layout>
                <c:manualLayout>
                  <c:x val="-2.3707918444761419E-3"/>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7F67-48C0-9462-213E43C83AAD}"/>
                </c:ext>
                <c:ext xmlns:c15="http://schemas.microsoft.com/office/drawing/2012/chart" uri="{CE6537A1-D6FC-4f65-9D91-7224C49458BB}"/>
              </c:extLst>
            </c:dLbl>
            <c:dLbl>
              <c:idx val="8"/>
              <c:layout>
                <c:manualLayout>
                  <c:x val="1.1853959222380275E-2"/>
                  <c:y val="-4.62962962962963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7F67-48C0-9462-213E43C83AAD}"/>
                </c:ext>
                <c:ext xmlns:c15="http://schemas.microsoft.com/office/drawing/2012/chart" uri="{CE6537A1-D6FC-4f65-9D91-7224C49458BB}"/>
              </c:extLst>
            </c:dLbl>
            <c:dLbl>
              <c:idx val="9"/>
              <c:layout>
                <c:manualLayout>
                  <c:x val="2.3707918444758813E-3"/>
                  <c:y val="-5.5555555555555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7F67-48C0-9462-213E43C83AAD}"/>
                </c:ext>
                <c:ext xmlns:c15="http://schemas.microsoft.com/office/drawing/2012/chart" uri="{CE6537A1-D6FC-4f65-9D91-7224C49458BB}"/>
              </c:extLst>
            </c:dLbl>
            <c:dLbl>
              <c:idx val="10"/>
              <c:layout>
                <c:manualLayout>
                  <c:x val="0"/>
                  <c:y val="-5.55555555555556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7F67-48C0-9462-213E43C83AA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edad!$M$21:$M$31</c:f>
              <c:strCache>
                <c:ptCount val="11"/>
                <c:pt idx="1">
                  <c:v>38 a 43</c:v>
                </c:pt>
                <c:pt idx="2">
                  <c:v>21 a 26</c:v>
                </c:pt>
                <c:pt idx="3">
                  <c:v>27 a 32</c:v>
                </c:pt>
                <c:pt idx="4">
                  <c:v>44 a 49</c:v>
                </c:pt>
                <c:pt idx="5">
                  <c:v>50 a 55</c:v>
                </c:pt>
                <c:pt idx="6">
                  <c:v>Menor a 20</c:v>
                </c:pt>
                <c:pt idx="7">
                  <c:v>62 a 67</c:v>
                </c:pt>
                <c:pt idx="8">
                  <c:v>56 a 61</c:v>
                </c:pt>
                <c:pt idx="9">
                  <c:v>68 a 73</c:v>
                </c:pt>
                <c:pt idx="10">
                  <c:v>74 o más</c:v>
                </c:pt>
              </c:strCache>
            </c:strRef>
          </c:cat>
          <c:val>
            <c:numRef>
              <c:f>edad!$O$21:$O$31</c:f>
              <c:numCache>
                <c:formatCode>0.00%</c:formatCode>
                <c:ptCount val="11"/>
                <c:pt idx="1">
                  <c:v>0.21</c:v>
                </c:pt>
                <c:pt idx="2">
                  <c:v>0.2</c:v>
                </c:pt>
                <c:pt idx="3">
                  <c:v>0.16333333333333333</c:v>
                </c:pt>
                <c:pt idx="4">
                  <c:v>0.14666666666666667</c:v>
                </c:pt>
                <c:pt idx="5">
                  <c:v>0.14333333333333334</c:v>
                </c:pt>
                <c:pt idx="6">
                  <c:v>5.3333333333333337E-2</c:v>
                </c:pt>
                <c:pt idx="7">
                  <c:v>3.833333333333333E-2</c:v>
                </c:pt>
                <c:pt idx="8">
                  <c:v>3.1666666666666669E-2</c:v>
                </c:pt>
                <c:pt idx="9">
                  <c:v>6.6666666666666671E-3</c:v>
                </c:pt>
                <c:pt idx="10">
                  <c:v>3.3333333333333335E-3</c:v>
                </c:pt>
              </c:numCache>
            </c:numRef>
          </c:val>
          <c:extLst xmlns:c16r2="http://schemas.microsoft.com/office/drawing/2015/06/chart">
            <c:ext xmlns:c16="http://schemas.microsoft.com/office/drawing/2014/chart" uri="{C3380CC4-5D6E-409C-BE32-E72D297353CC}">
              <c16:uniqueId val="{00000021-7F67-48C0-9462-213E43C83AAD}"/>
            </c:ext>
          </c:extLst>
        </c:ser>
        <c:dLbls>
          <c:showLegendKey val="0"/>
          <c:showVal val="1"/>
          <c:showCatName val="0"/>
          <c:showSerName val="0"/>
          <c:showPercent val="0"/>
          <c:showBubbleSize val="0"/>
        </c:dLbls>
        <c:gapWidth val="150"/>
        <c:shape val="box"/>
        <c:axId val="297616608"/>
        <c:axId val="297616216"/>
        <c:axId val="0"/>
      </c:bar3DChart>
      <c:catAx>
        <c:axId val="297616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97616216"/>
        <c:crosses val="autoZero"/>
        <c:auto val="1"/>
        <c:lblAlgn val="ctr"/>
        <c:lblOffset val="100"/>
        <c:noMultiLvlLbl val="0"/>
      </c:catAx>
      <c:valAx>
        <c:axId val="297616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9761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200"/>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Hoja2!$D$10</c:f>
              <c:strCache>
                <c:ptCount val="1"/>
                <c:pt idx="0">
                  <c:v>Porcentaje</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Hoja2!$B$11:$B$15</c:f>
              <c:strCache>
                <c:ptCount val="5"/>
                <c:pt idx="0">
                  <c:v>Excelente</c:v>
                </c:pt>
                <c:pt idx="1">
                  <c:v>Muy bueno</c:v>
                </c:pt>
                <c:pt idx="2">
                  <c:v>Bueno</c:v>
                </c:pt>
                <c:pt idx="3">
                  <c:v>Malo</c:v>
                </c:pt>
                <c:pt idx="4">
                  <c:v>Pésimo</c:v>
                </c:pt>
              </c:strCache>
            </c:strRef>
          </c:cat>
          <c:val>
            <c:numRef>
              <c:f>Hoja2!$D$11:$D$15</c:f>
              <c:numCache>
                <c:formatCode>0%</c:formatCode>
                <c:ptCount val="5"/>
                <c:pt idx="0">
                  <c:v>0.16</c:v>
                </c:pt>
                <c:pt idx="1">
                  <c:v>0.46</c:v>
                </c:pt>
                <c:pt idx="2">
                  <c:v>0.35</c:v>
                </c:pt>
                <c:pt idx="3">
                  <c:v>0.03</c:v>
                </c:pt>
                <c:pt idx="4" formatCode="0.00%">
                  <c:v>3.3E-3</c:v>
                </c:pt>
              </c:numCache>
            </c:numRef>
          </c:val>
          <c:extLst xmlns:c16r2="http://schemas.microsoft.com/office/drawing/2015/06/chart">
            <c:ext xmlns:c16="http://schemas.microsoft.com/office/drawing/2014/chart" uri="{C3380CC4-5D6E-409C-BE32-E72D297353CC}">
              <c16:uniqueId val="{00000000-6636-4046-90B7-EAB1C1D2F3A8}"/>
            </c:ext>
          </c:extLst>
        </c:ser>
        <c:dLbls>
          <c:dLblPos val="outEnd"/>
          <c:showLegendKey val="0"/>
          <c:showVal val="1"/>
          <c:showCatName val="0"/>
          <c:showSerName val="0"/>
          <c:showPercent val="0"/>
          <c:showBubbleSize val="0"/>
        </c:dLbls>
        <c:gapWidth val="100"/>
        <c:overlap val="-24"/>
        <c:axId val="359582424"/>
        <c:axId val="359580464"/>
      </c:barChart>
      <c:catAx>
        <c:axId val="359582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9580464"/>
        <c:crosses val="autoZero"/>
        <c:auto val="1"/>
        <c:lblAlgn val="ctr"/>
        <c:lblOffset val="100"/>
        <c:noMultiLvlLbl val="0"/>
      </c:catAx>
      <c:valAx>
        <c:axId val="35958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9582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AF3-44AB-B5F0-4E8D5681F24A}"/>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AF3-44AB-B5F0-4E8D5681F24A}"/>
              </c:ext>
            </c:extLst>
          </c:dPt>
          <c:dLbls>
            <c:spPr>
              <a:solidFill>
                <a:schemeClr val="lt1"/>
              </a:solidFill>
              <a:ln w="19050" cap="rnd" cmpd="sng" algn="ctr">
                <a:noFill/>
                <a:prstDash val="solid"/>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Hoja23!$G$3:$G$4</c:f>
              <c:strCache>
                <c:ptCount val="2"/>
                <c:pt idx="0">
                  <c:v>No</c:v>
                </c:pt>
                <c:pt idx="1">
                  <c:v>Si</c:v>
                </c:pt>
              </c:strCache>
            </c:strRef>
          </c:cat>
          <c:val>
            <c:numRef>
              <c:f>Hoja23!$H$3:$H$4</c:f>
              <c:numCache>
                <c:formatCode>General</c:formatCode>
                <c:ptCount val="2"/>
                <c:pt idx="0">
                  <c:v>71</c:v>
                </c:pt>
                <c:pt idx="1">
                  <c:v>529</c:v>
                </c:pt>
              </c:numCache>
            </c:numRef>
          </c:val>
          <c:extLst xmlns:c16r2="http://schemas.microsoft.com/office/drawing/2015/06/chart">
            <c:ext xmlns:c16="http://schemas.microsoft.com/office/drawing/2014/chart" uri="{C3380CC4-5D6E-409C-BE32-E72D297353CC}">
              <c16:uniqueId val="{00000004-6AF3-44AB-B5F0-4E8D5681F2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337435594377715"/>
          <c:y val="0.45121116931599037"/>
          <c:w val="8.6498227476073442E-2"/>
          <c:h val="0.187163969498937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Hoja3!$B$13:$B$17</c:f>
              <c:strCache>
                <c:ptCount val="5"/>
                <c:pt idx="0">
                  <c:v>Excelente</c:v>
                </c:pt>
                <c:pt idx="1">
                  <c:v>Muy bueno</c:v>
                </c:pt>
                <c:pt idx="2">
                  <c:v>Bueno</c:v>
                </c:pt>
                <c:pt idx="3">
                  <c:v>Malo</c:v>
                </c:pt>
                <c:pt idx="4">
                  <c:v>Pésimo</c:v>
                </c:pt>
              </c:strCache>
            </c:strRef>
          </c:cat>
          <c:val>
            <c:numRef>
              <c:f>Hoja3!$D$13:$D$17</c:f>
              <c:numCache>
                <c:formatCode>0%</c:formatCode>
                <c:ptCount val="5"/>
                <c:pt idx="0">
                  <c:v>0.11833333333333333</c:v>
                </c:pt>
                <c:pt idx="1">
                  <c:v>0.43333333333333335</c:v>
                </c:pt>
                <c:pt idx="2">
                  <c:v>0.38500000000000001</c:v>
                </c:pt>
                <c:pt idx="3">
                  <c:v>4.8333333333333332E-2</c:v>
                </c:pt>
                <c:pt idx="4">
                  <c:v>1.4999999999999999E-2</c:v>
                </c:pt>
              </c:numCache>
            </c:numRef>
          </c:val>
          <c:extLst xmlns:c16r2="http://schemas.microsoft.com/office/drawing/2015/06/chart">
            <c:ext xmlns:c16="http://schemas.microsoft.com/office/drawing/2014/chart" uri="{C3380CC4-5D6E-409C-BE32-E72D297353CC}">
              <c16:uniqueId val="{00000000-3635-4747-B0E4-D8F3A9C3F1ED}"/>
            </c:ext>
          </c:extLst>
        </c:ser>
        <c:dLbls>
          <c:dLblPos val="outEnd"/>
          <c:showLegendKey val="0"/>
          <c:showVal val="1"/>
          <c:showCatName val="0"/>
          <c:showSerName val="0"/>
          <c:showPercent val="0"/>
          <c:showBubbleSize val="0"/>
        </c:dLbls>
        <c:gapWidth val="80"/>
        <c:overlap val="25"/>
        <c:axId val="359582816"/>
        <c:axId val="359585560"/>
      </c:barChart>
      <c:catAx>
        <c:axId val="3595828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s-EC"/>
          </a:p>
        </c:txPr>
        <c:crossAx val="359585560"/>
        <c:crosses val="autoZero"/>
        <c:auto val="1"/>
        <c:lblAlgn val="ctr"/>
        <c:lblOffset val="100"/>
        <c:noMultiLvlLbl val="0"/>
      </c:catAx>
      <c:valAx>
        <c:axId val="359585560"/>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s-EC"/>
          </a:p>
        </c:txPr>
        <c:crossAx val="35958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77855374422017"/>
          <c:y val="5.3029993315561741E-2"/>
          <c:w val="0.8772214462557798"/>
          <c:h val="0.82318944494702939"/>
        </c:manualLayout>
      </c:layout>
      <c:barChart>
        <c:barDir val="col"/>
        <c:grouping val="clustered"/>
        <c:varyColors val="0"/>
        <c: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Hoja3!$B$30:$B$34</c:f>
              <c:strCache>
                <c:ptCount val="5"/>
                <c:pt idx="0">
                  <c:v>Muy elevado</c:v>
                </c:pt>
                <c:pt idx="1">
                  <c:v>Elevado</c:v>
                </c:pt>
                <c:pt idx="2">
                  <c:v>Razonable</c:v>
                </c:pt>
                <c:pt idx="3">
                  <c:v>Bajo</c:v>
                </c:pt>
                <c:pt idx="4">
                  <c:v>Muy Bajo</c:v>
                </c:pt>
              </c:strCache>
            </c:strRef>
          </c:cat>
          <c:val>
            <c:numRef>
              <c:f>Hoja3!$D$30:$D$34</c:f>
              <c:numCache>
                <c:formatCode>0%</c:formatCode>
                <c:ptCount val="5"/>
                <c:pt idx="0">
                  <c:v>0.06</c:v>
                </c:pt>
                <c:pt idx="1">
                  <c:v>0.31</c:v>
                </c:pt>
                <c:pt idx="2">
                  <c:v>0.6</c:v>
                </c:pt>
                <c:pt idx="3">
                  <c:v>0.03</c:v>
                </c:pt>
                <c:pt idx="4" formatCode="0.00%">
                  <c:v>1.6999999999999999E-3</c:v>
                </c:pt>
              </c:numCache>
            </c:numRef>
          </c:val>
          <c:extLst xmlns:c16r2="http://schemas.microsoft.com/office/drawing/2015/06/chart">
            <c:ext xmlns:c16="http://schemas.microsoft.com/office/drawing/2014/chart" uri="{C3380CC4-5D6E-409C-BE32-E72D297353CC}">
              <c16:uniqueId val="{00000000-4216-4559-B2DD-7A9B1FC531D5}"/>
            </c:ext>
          </c:extLst>
        </c:ser>
        <c:dLbls>
          <c:dLblPos val="outEnd"/>
          <c:showLegendKey val="0"/>
          <c:showVal val="1"/>
          <c:showCatName val="0"/>
          <c:showSerName val="0"/>
          <c:showPercent val="0"/>
          <c:showBubbleSize val="0"/>
        </c:dLbls>
        <c:gapWidth val="100"/>
        <c:overlap val="-24"/>
        <c:axId val="359582032"/>
        <c:axId val="359580072"/>
      </c:barChart>
      <c:catAx>
        <c:axId val="35958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9580072"/>
        <c:crosses val="autoZero"/>
        <c:auto val="1"/>
        <c:lblAlgn val="ctr"/>
        <c:lblOffset val="100"/>
        <c:noMultiLvlLbl val="0"/>
      </c:catAx>
      <c:valAx>
        <c:axId val="35958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5958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A16-4F24-B729-6416704320D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A16-4F24-B729-6416704320D1}"/>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A16-4F24-B729-6416704320D1}"/>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A16-4F24-B729-6416704320D1}"/>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A16-4F24-B729-6416704320D1}"/>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A16-4F24-B729-6416704320D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DA16-4F24-B729-6416704320D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DA16-4F24-B729-6416704320D1}"/>
              </c:ext>
            </c:extLst>
          </c:dPt>
          <c:dLbls>
            <c:spPr>
              <a:solidFill>
                <a:schemeClr val="lt1"/>
              </a:solidFill>
              <a:ln w="19050" cap="rnd" cmpd="sng" algn="ctr">
                <a:noFill/>
                <a:prstDash val="solid"/>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Hoja27!$J$8:$J$10</c:f>
              <c:strCache>
                <c:ptCount val="3"/>
                <c:pt idx="0">
                  <c:v>Seguro</c:v>
                </c:pt>
                <c:pt idx="1">
                  <c:v>Inseguro</c:v>
                </c:pt>
                <c:pt idx="2">
                  <c:v>Indiferente</c:v>
                </c:pt>
              </c:strCache>
            </c:strRef>
          </c:cat>
          <c:val>
            <c:numRef>
              <c:f>Hoja27!$L$8:$L$10</c:f>
              <c:numCache>
                <c:formatCode>0%</c:formatCode>
                <c:ptCount val="3"/>
                <c:pt idx="0">
                  <c:v>0.72499999999999998</c:v>
                </c:pt>
                <c:pt idx="1">
                  <c:v>7.8333333333333338E-2</c:v>
                </c:pt>
                <c:pt idx="2">
                  <c:v>0.19666666666666666</c:v>
                </c:pt>
              </c:numCache>
            </c:numRef>
          </c:val>
          <c:extLst xmlns:c16r2="http://schemas.microsoft.com/office/drawing/2015/06/chart">
            <c:ext xmlns:c16="http://schemas.microsoft.com/office/drawing/2014/chart" uri="{C3380CC4-5D6E-409C-BE32-E72D297353CC}">
              <c16:uniqueId val="{00000010-DA16-4F24-B729-6416704320D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[resp 2.xlsx]Hoja4!Tabla dinámica76</c:name>
    <c:fmtId val="-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0.11926357589438015"/>
          <c:y val="9.1397909434747116E-3"/>
          <c:w val="0.60843326374735518"/>
          <c:h val="0.99086020905652528"/>
        </c:manualLayout>
      </c:layout>
      <c:pieChart>
        <c:varyColors val="1"/>
        <c:ser>
          <c:idx val="0"/>
          <c:order val="0"/>
          <c:tx>
            <c:strRef>
              <c:f>Hoja4!$B$3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46E-485C-AEA9-6293A23B4827}"/>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46E-485C-AEA9-6293A23B4827}"/>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46E-485C-AEA9-6293A23B4827}"/>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46E-485C-AEA9-6293A23B4827}"/>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46E-485C-AEA9-6293A23B4827}"/>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346E-485C-AEA9-6293A23B482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346E-485C-AEA9-6293A23B4827}"/>
              </c:ext>
            </c:extLst>
          </c:dPt>
          <c:dLbls>
            <c:dLbl>
              <c:idx val="1"/>
              <c:layout>
                <c:manualLayout>
                  <c:x val="-4.0957567804024597E-2"/>
                  <c:y val="-9.1017789442986288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46E-485C-AEA9-6293A23B4827}"/>
                </c:ext>
                <c:ext xmlns:c15="http://schemas.microsoft.com/office/drawing/2012/chart" uri="{CE6537A1-D6FC-4f65-9D91-7224C49458BB}"/>
              </c:extLst>
            </c:dLbl>
            <c:dLbl>
              <c:idx val="3"/>
              <c:layout>
                <c:manualLayout>
                  <c:x val="6.0640201224846896E-2"/>
                  <c:y val="-8.7240084572761736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346E-485C-AEA9-6293A23B4827}"/>
                </c:ext>
                <c:ext xmlns:c15="http://schemas.microsoft.com/office/drawing/2012/chart" uri="{CE6537A1-D6FC-4f65-9D91-7224C49458BB}"/>
              </c:extLst>
            </c:dLbl>
            <c:spPr>
              <a:solidFill>
                <a:schemeClr val="lt1"/>
              </a:solidFill>
              <a:ln w="19050" cap="rnd" cmpd="sng" algn="ctr">
                <a:noFill/>
                <a:prstDash val="solid"/>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Hoja4!$A$4:$A$11</c:f>
              <c:strCache>
                <c:ptCount val="7"/>
                <c:pt idx="0">
                  <c:v>Anual</c:v>
                </c:pt>
                <c:pt idx="1">
                  <c:v>Mensual</c:v>
                </c:pt>
                <c:pt idx="2">
                  <c:v>Otro</c:v>
                </c:pt>
                <c:pt idx="3">
                  <c:v>Quincenal</c:v>
                </c:pt>
                <c:pt idx="4">
                  <c:v>Semanal</c:v>
                </c:pt>
                <c:pt idx="5">
                  <c:v>Semestral</c:v>
                </c:pt>
                <c:pt idx="6">
                  <c:v>Trimestral</c:v>
                </c:pt>
              </c:strCache>
            </c:strRef>
          </c:cat>
          <c:val>
            <c:numRef>
              <c:f>Hoja4!$B$4:$B$11</c:f>
              <c:numCache>
                <c:formatCode>General</c:formatCode>
                <c:ptCount val="7"/>
                <c:pt idx="0">
                  <c:v>244</c:v>
                </c:pt>
                <c:pt idx="1">
                  <c:v>37</c:v>
                </c:pt>
                <c:pt idx="2">
                  <c:v>59</c:v>
                </c:pt>
                <c:pt idx="3">
                  <c:v>45</c:v>
                </c:pt>
                <c:pt idx="4">
                  <c:v>14</c:v>
                </c:pt>
                <c:pt idx="5">
                  <c:v>149</c:v>
                </c:pt>
                <c:pt idx="6">
                  <c:v>52</c:v>
                </c:pt>
              </c:numCache>
            </c:numRef>
          </c:val>
          <c:extLst xmlns:c16r2="http://schemas.microsoft.com/office/drawing/2015/06/chart">
            <c:ext xmlns:c16="http://schemas.microsoft.com/office/drawing/2014/chart" uri="{C3380CC4-5D6E-409C-BE32-E72D297353CC}">
              <c16:uniqueId val="{0000000E-346E-485C-AEA9-6293A23B48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legend>
    <c:plotVisOnly val="1"/>
    <c:dispBlanksAs val="gap"/>
    <c:showDLblsOverMax val="0"/>
  </c:chart>
  <c:spPr>
    <a:no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[resp 2.xlsx]Hoja6!Tabla dinámica80</c:name>
    <c:fmtId val="-1"/>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s>
    <c:plotArea>
      <c:layout/>
      <c:pieChart>
        <c:varyColors val="1"/>
        <c:ser>
          <c:idx val="0"/>
          <c:order val="0"/>
          <c:tx>
            <c:strRef>
              <c:f>Hoja6!$B$3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CB58-4627-90E1-574F0AF2D12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CB58-4627-90E1-574F0AF2D12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CB58-4627-90E1-574F0AF2D12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CB58-4627-90E1-574F0AF2D12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9-CB58-4627-90E1-574F0AF2D1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Hoja6!$A$4:$A$9</c:f>
              <c:strCache>
                <c:ptCount val="5"/>
                <c:pt idx="0">
                  <c:v>De 3 a 4</c:v>
                </c:pt>
                <c:pt idx="1">
                  <c:v>En Pareja</c:v>
                </c:pt>
                <c:pt idx="2">
                  <c:v>Más de 5</c:v>
                </c:pt>
                <c:pt idx="3">
                  <c:v>Solo</c:v>
                </c:pt>
                <c:pt idx="4">
                  <c:v>(en blanco)</c:v>
                </c:pt>
              </c:strCache>
            </c:strRef>
          </c:cat>
          <c:val>
            <c:numRef>
              <c:f>Hoja6!$B$4:$B$9</c:f>
              <c:numCache>
                <c:formatCode>General</c:formatCode>
                <c:ptCount val="5"/>
                <c:pt idx="0">
                  <c:v>248</c:v>
                </c:pt>
                <c:pt idx="1">
                  <c:v>222</c:v>
                </c:pt>
                <c:pt idx="2">
                  <c:v>87</c:v>
                </c:pt>
                <c:pt idx="3">
                  <c:v>42</c:v>
                </c:pt>
              </c:numCache>
            </c:numRef>
          </c:val>
          <c:extLst xmlns:c16r2="http://schemas.microsoft.com/office/drawing/2015/06/chart">
            <c:ext xmlns:c16="http://schemas.microsoft.com/office/drawing/2014/chart" uri="{C3380CC4-5D6E-409C-BE32-E72D297353CC}">
              <c16:uniqueId val="{0000000A-CB58-4627-90E1-574F0AF2D1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4"/>
        <c:delete val="1"/>
      </c:legendEntry>
      <c:layout>
        <c:manualLayout>
          <c:xMode val="edge"/>
          <c:yMode val="edge"/>
          <c:x val="0.7445599245854162"/>
          <c:y val="0.29925673497506289"/>
          <c:w val="0.17092516583243547"/>
          <c:h val="0.3910018991294383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18816388467376E-2"/>
          <c:y val="4.7953915909221346E-3"/>
          <c:w val="0.93323216995447644"/>
          <c:h val="0.83895526919138375"/>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Hoja7!$A$15:$A$20</c:f>
              <c:strCache>
                <c:ptCount val="6"/>
                <c:pt idx="0">
                  <c:v>Familiar</c:v>
                </c:pt>
                <c:pt idx="1">
                  <c:v>Matrimonial</c:v>
                </c:pt>
                <c:pt idx="2">
                  <c:v>Sencilla</c:v>
                </c:pt>
                <c:pt idx="3">
                  <c:v>Mini Suit</c:v>
                </c:pt>
                <c:pt idx="4">
                  <c:v>Suit</c:v>
                </c:pt>
                <c:pt idx="5">
                  <c:v>Camping</c:v>
                </c:pt>
              </c:strCache>
            </c:strRef>
          </c:cat>
          <c:val>
            <c:numRef>
              <c:f>Hoja7!$B$15:$B$20</c:f>
            </c:numRef>
          </c:val>
          <c:extLst xmlns:c16r2="http://schemas.microsoft.com/office/drawing/2015/06/chart">
            <c:ext xmlns:c16="http://schemas.microsoft.com/office/drawing/2014/chart" uri="{C3380CC4-5D6E-409C-BE32-E72D297353CC}">
              <c16:uniqueId val="{00000000-DD8E-47CD-87BF-34B88FBAC504}"/>
            </c:ext>
          </c:extLst>
        </c:ser>
        <c:ser>
          <c:idx val="1"/>
          <c:order val="1"/>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4">
                  <a:lumMod val="60000"/>
                  <a:lumOff val="40000"/>
                </a:schemeClr>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2-DD8E-47CD-87BF-34B88FBAC504}"/>
              </c:ext>
            </c:extLst>
          </c:dPt>
          <c:dPt>
            <c:idx val="2"/>
            <c:invertIfNegative val="0"/>
            <c:bubble3D val="0"/>
            <c:spPr>
              <a:solidFill>
                <a:srgbClr val="FFC000"/>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4-DD8E-47CD-87BF-34B88FBAC504}"/>
              </c:ext>
            </c:extLst>
          </c:dPt>
          <c:dPt>
            <c:idx val="3"/>
            <c:invertIfNegative val="0"/>
            <c:bubble3D val="0"/>
            <c:spPr>
              <a:solidFill>
                <a:schemeClr val="accent6">
                  <a:lumMod val="60000"/>
                  <a:lumOff val="40000"/>
                </a:schemeClr>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6-DD8E-47CD-87BF-34B88FBAC504}"/>
              </c:ext>
            </c:extLst>
          </c:dPt>
          <c:dPt>
            <c:idx val="4"/>
            <c:invertIfNegative val="0"/>
            <c:bubble3D val="0"/>
            <c:spPr>
              <a:solidFill>
                <a:schemeClr val="accent4">
                  <a:lumMod val="40000"/>
                  <a:lumOff val="60000"/>
                </a:schemeClr>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8-DD8E-47CD-87BF-34B88FBAC504}"/>
              </c:ext>
            </c:extLst>
          </c:dPt>
          <c:dPt>
            <c:idx val="5"/>
            <c:invertIfNegative val="0"/>
            <c:bubble3D val="0"/>
            <c:spPr>
              <a:solidFill>
                <a:schemeClr val="accent2">
                  <a:lumMod val="40000"/>
                  <a:lumOff val="60000"/>
                </a:schemeClr>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A-DD8E-47CD-87BF-34B88FBAC504}"/>
              </c:ext>
            </c:extLst>
          </c:dPt>
          <c:dLbls>
            <c:dLbl>
              <c:idx val="4"/>
              <c:tx>
                <c:rich>
                  <a:bodyPr/>
                  <a:lstStyle/>
                  <a:p>
                    <a:fld id="{3E495D3F-55AE-4FA1-AB00-B93352216A0E}" type="VALUE">
                      <a:rPr lang="en-US">
                        <a:solidFill>
                          <a:schemeClr val="tx1"/>
                        </a:solidFill>
                      </a:rPr>
                      <a:pPr/>
                      <a:t>[VALOR]</a:t>
                    </a:fld>
                    <a:endParaRPr lang="es-EC"/>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D8E-47CD-87BF-34B88FBAC504}"/>
                </c:ext>
                <c:ext xmlns:c15="http://schemas.microsoft.com/office/drawing/2012/chart" uri="{CE6537A1-D6FC-4f65-9D91-7224C49458BB}">
                  <c15:dlblFieldTable/>
                  <c15:showDataLabelsRange val="0"/>
                </c:ext>
              </c:extLst>
            </c:dLbl>
            <c:dLbl>
              <c:idx val="5"/>
              <c:tx>
                <c:rich>
                  <a:bodyPr/>
                  <a:lstStyle/>
                  <a:p>
                    <a:fld id="{79878033-904F-4BC3-86D7-9ADD5F661240}" type="VALUE">
                      <a:rPr lang="en-US">
                        <a:solidFill>
                          <a:schemeClr val="tx1"/>
                        </a:solidFill>
                      </a:rPr>
                      <a:pPr/>
                      <a:t>[VALOR]</a:t>
                    </a:fld>
                    <a:endParaRPr lang="es-EC"/>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D8E-47CD-87BF-34B88FBAC504}"/>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Hoja7!$A$15:$A$20</c:f>
              <c:strCache>
                <c:ptCount val="6"/>
                <c:pt idx="0">
                  <c:v>Familiar</c:v>
                </c:pt>
                <c:pt idx="1">
                  <c:v>Matrimonial</c:v>
                </c:pt>
                <c:pt idx="2">
                  <c:v>Sencilla</c:v>
                </c:pt>
                <c:pt idx="3">
                  <c:v>Mini Suit</c:v>
                </c:pt>
                <c:pt idx="4">
                  <c:v>Suit</c:v>
                </c:pt>
                <c:pt idx="5">
                  <c:v>Camping</c:v>
                </c:pt>
              </c:strCache>
            </c:strRef>
          </c:cat>
          <c:val>
            <c:numRef>
              <c:f>Hoja7!$C$15:$C$20</c:f>
              <c:numCache>
                <c:formatCode>0%</c:formatCode>
                <c:ptCount val="6"/>
                <c:pt idx="0">
                  <c:v>0.41833333333333333</c:v>
                </c:pt>
                <c:pt idx="1">
                  <c:v>0.33166666666666667</c:v>
                </c:pt>
                <c:pt idx="2">
                  <c:v>0.14499999999999999</c:v>
                </c:pt>
                <c:pt idx="3">
                  <c:v>0.05</c:v>
                </c:pt>
                <c:pt idx="4">
                  <c:v>0.04</c:v>
                </c:pt>
                <c:pt idx="5">
                  <c:v>1.4999999999999999E-2</c:v>
                </c:pt>
              </c:numCache>
            </c:numRef>
          </c:val>
          <c:extLst xmlns:c16r2="http://schemas.microsoft.com/office/drawing/2015/06/chart">
            <c:ext xmlns:c16="http://schemas.microsoft.com/office/drawing/2014/chart" uri="{C3380CC4-5D6E-409C-BE32-E72D297353CC}">
              <c16:uniqueId val="{0000000B-DD8E-47CD-87BF-34B88FBAC504}"/>
            </c:ext>
          </c:extLst>
        </c:ser>
        <c:dLbls>
          <c:dLblPos val="inEnd"/>
          <c:showLegendKey val="0"/>
          <c:showVal val="1"/>
          <c:showCatName val="0"/>
          <c:showSerName val="0"/>
          <c:showPercent val="0"/>
          <c:showBubbleSize val="0"/>
        </c:dLbls>
        <c:gapWidth val="41"/>
        <c:axId val="359583992"/>
        <c:axId val="359584776"/>
      </c:barChart>
      <c:catAx>
        <c:axId val="359583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C"/>
          </a:p>
        </c:txPr>
        <c:crossAx val="359584776"/>
        <c:crosses val="autoZero"/>
        <c:auto val="1"/>
        <c:lblAlgn val="ctr"/>
        <c:lblOffset val="100"/>
        <c:noMultiLvlLbl val="0"/>
      </c:catAx>
      <c:valAx>
        <c:axId val="359584776"/>
        <c:scaling>
          <c:orientation val="minMax"/>
        </c:scaling>
        <c:delete val="1"/>
        <c:axPos val="l"/>
        <c:numFmt formatCode="0%" sourceLinked="1"/>
        <c:majorTickMark val="none"/>
        <c:minorTickMark val="none"/>
        <c:tickLblPos val="nextTo"/>
        <c:crossAx val="359583992"/>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60895853966834E-2"/>
          <c:y val="3.4257554399125638E-2"/>
          <c:w val="0.8667637740556926"/>
          <c:h val="0.80360696942222665"/>
        </c:manualLayout>
      </c:layout>
      <c:barChart>
        <c:barDir val="col"/>
        <c:grouping val="clustered"/>
        <c:varyColors val="0"/>
        <c: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Hoja3!$B$88:$B$92</c:f>
              <c:strCache>
                <c:ptCount val="5"/>
                <c:pt idx="0">
                  <c:v>Excelente</c:v>
                </c:pt>
                <c:pt idx="1">
                  <c:v>Muy bueno</c:v>
                </c:pt>
                <c:pt idx="2">
                  <c:v>Bueno</c:v>
                </c:pt>
                <c:pt idx="3">
                  <c:v>Malo</c:v>
                </c:pt>
                <c:pt idx="4">
                  <c:v>Pésimo</c:v>
                </c:pt>
              </c:strCache>
            </c:strRef>
          </c:cat>
          <c:val>
            <c:numRef>
              <c:f>Hoja3!$D$88:$D$92</c:f>
              <c:numCache>
                <c:formatCode>0%</c:formatCode>
                <c:ptCount val="5"/>
                <c:pt idx="0">
                  <c:v>0.12</c:v>
                </c:pt>
                <c:pt idx="1">
                  <c:v>0.5</c:v>
                </c:pt>
                <c:pt idx="2">
                  <c:v>0.34</c:v>
                </c:pt>
                <c:pt idx="3">
                  <c:v>0.03</c:v>
                </c:pt>
                <c:pt idx="4">
                  <c:v>0.02</c:v>
                </c:pt>
              </c:numCache>
            </c:numRef>
          </c:val>
          <c:extLst xmlns:c16r2="http://schemas.microsoft.com/office/drawing/2015/06/chart">
            <c:ext xmlns:c16="http://schemas.microsoft.com/office/drawing/2014/chart" uri="{C3380CC4-5D6E-409C-BE32-E72D297353CC}">
              <c16:uniqueId val="{00000000-DF46-4F95-882A-70F75A40AE3A}"/>
            </c:ext>
          </c:extLst>
        </c:ser>
        <c:dLbls>
          <c:dLblPos val="outEnd"/>
          <c:showLegendKey val="0"/>
          <c:showVal val="1"/>
          <c:showCatName val="0"/>
          <c:showSerName val="0"/>
          <c:showPercent val="0"/>
          <c:showBubbleSize val="0"/>
        </c:dLbls>
        <c:gapWidth val="100"/>
        <c:overlap val="-24"/>
        <c:axId val="253833168"/>
        <c:axId val="361970032"/>
      </c:barChart>
      <c:catAx>
        <c:axId val="253833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61970032"/>
        <c:crosses val="autoZero"/>
        <c:auto val="1"/>
        <c:lblAlgn val="ctr"/>
        <c:lblOffset val="100"/>
        <c:noMultiLvlLbl val="0"/>
      </c:catAx>
      <c:valAx>
        <c:axId val="361970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5383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Hoja1!$A$12:$A$14</c:f>
              <c:strCache>
                <c:ptCount val="3"/>
                <c:pt idx="0">
                  <c:v>Sí</c:v>
                </c:pt>
                <c:pt idx="1">
                  <c:v>No</c:v>
                </c:pt>
                <c:pt idx="2">
                  <c:v>(en blanco)</c:v>
                </c:pt>
              </c:strCache>
            </c:strRef>
          </c:cat>
          <c:val>
            <c:numRef>
              <c:f>Hoja1!$B$12:$B$14</c:f>
            </c:numRef>
          </c:val>
          <c:extLst xmlns:c16r2="http://schemas.microsoft.com/office/drawing/2015/06/chart">
            <c:ext xmlns:c16="http://schemas.microsoft.com/office/drawing/2014/chart" uri="{C3380CC4-5D6E-409C-BE32-E72D297353CC}">
              <c16:uniqueId val="{00000000-582D-4935-A8BA-19158FCCD9E7}"/>
            </c:ext>
          </c:extLst>
        </c:ser>
        <c:ser>
          <c:idx val="1"/>
          <c:order val="1"/>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Hoja1!$A$12:$A$14</c:f>
              <c:strCache>
                <c:ptCount val="3"/>
                <c:pt idx="0">
                  <c:v>Sí</c:v>
                </c:pt>
                <c:pt idx="1">
                  <c:v>No</c:v>
                </c:pt>
                <c:pt idx="2">
                  <c:v>(en blanco)</c:v>
                </c:pt>
              </c:strCache>
            </c:strRef>
          </c:cat>
          <c:val>
            <c:numRef>
              <c:f>Hoja1!$C$12:$C$14</c:f>
              <c:numCache>
                <c:formatCode>0%</c:formatCode>
                <c:ptCount val="3"/>
                <c:pt idx="0">
                  <c:v>0.89</c:v>
                </c:pt>
                <c:pt idx="1">
                  <c:v>9.8333333333333328E-2</c:v>
                </c:pt>
                <c:pt idx="2">
                  <c:v>1.1666666666666667E-2</c:v>
                </c:pt>
              </c:numCache>
            </c:numRef>
          </c:val>
          <c:extLst xmlns:c16r2="http://schemas.microsoft.com/office/drawing/2015/06/chart">
            <c:ext xmlns:c16="http://schemas.microsoft.com/office/drawing/2014/chart" uri="{C3380CC4-5D6E-409C-BE32-E72D297353CC}">
              <c16:uniqueId val="{00000001-582D-4935-A8BA-19158FCCD9E7}"/>
            </c:ext>
          </c:extLst>
        </c:ser>
        <c:dLbls>
          <c:dLblPos val="inEnd"/>
          <c:showLegendKey val="0"/>
          <c:showVal val="1"/>
          <c:showCatName val="0"/>
          <c:showSerName val="0"/>
          <c:showPercent val="0"/>
          <c:showBubbleSize val="0"/>
        </c:dLbls>
        <c:gapWidth val="100"/>
        <c:overlap val="-24"/>
        <c:axId val="361973168"/>
        <c:axId val="361970424"/>
      </c:barChart>
      <c:catAx>
        <c:axId val="361973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61970424"/>
        <c:crosses val="autoZero"/>
        <c:auto val="1"/>
        <c:lblAlgn val="ctr"/>
        <c:lblOffset val="100"/>
        <c:noMultiLvlLbl val="0"/>
      </c:catAx>
      <c:valAx>
        <c:axId val="361970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6197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s-EC" sz="1600" dirty="0"/>
              <a:t>Estado Civil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104A-4EB6-9865-4BED5302BB4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104A-4EB6-9865-4BED5302BB4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104A-4EB6-9865-4BED5302BB46}"/>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104A-4EB6-9865-4BED5302BB46}"/>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104A-4EB6-9865-4BED5302BB46}"/>
              </c:ext>
            </c:extLst>
          </c:dPt>
          <c:dLbls>
            <c:dLbl>
              <c:idx val="3"/>
              <c:tx>
                <c:rich>
                  <a:bodyPr/>
                  <a:lstStyle/>
                  <a:p>
                    <a:r>
                      <a:rPr lang="en-US" dirty="0"/>
                      <a:t>8%</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104A-4EB6-9865-4BED5302BB46}"/>
                </c:ex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'est civil'!$A$13:$A$17</c:f>
              <c:strCache>
                <c:ptCount val="5"/>
                <c:pt idx="0">
                  <c:v>Casado</c:v>
                </c:pt>
                <c:pt idx="1">
                  <c:v>Divorciado</c:v>
                </c:pt>
                <c:pt idx="2">
                  <c:v>Soltero</c:v>
                </c:pt>
                <c:pt idx="3">
                  <c:v>Union Libre</c:v>
                </c:pt>
                <c:pt idx="4">
                  <c:v>Viudo</c:v>
                </c:pt>
              </c:strCache>
            </c:strRef>
          </c:cat>
          <c:val>
            <c:numRef>
              <c:f>'est civil'!$B$13:$B$17</c:f>
              <c:numCache>
                <c:formatCode>General</c:formatCode>
                <c:ptCount val="5"/>
                <c:pt idx="0">
                  <c:v>170</c:v>
                </c:pt>
                <c:pt idx="1">
                  <c:v>94</c:v>
                </c:pt>
                <c:pt idx="2">
                  <c:v>274</c:v>
                </c:pt>
                <c:pt idx="3">
                  <c:v>45</c:v>
                </c:pt>
                <c:pt idx="4">
                  <c:v>17</c:v>
                </c:pt>
              </c:numCache>
            </c:numRef>
          </c:val>
          <c:extLst xmlns:c16r2="http://schemas.microsoft.com/office/drawing/2015/06/chart">
            <c:ext xmlns:c16="http://schemas.microsoft.com/office/drawing/2014/chart" uri="{C3380CC4-5D6E-409C-BE32-E72D297353CC}">
              <c16:uniqueId val="{0000000A-104A-4EB6-9865-4BED5302BB46}"/>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C-104A-4EB6-9865-4BED5302BB46}"/>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E-104A-4EB6-9865-4BED5302BB46}"/>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0-104A-4EB6-9865-4BED5302BB46}"/>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2-104A-4EB6-9865-4BED5302BB46}"/>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4-104A-4EB6-9865-4BED5302BB4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'est civil'!$A$13:$A$17</c:f>
              <c:strCache>
                <c:ptCount val="5"/>
                <c:pt idx="0">
                  <c:v>Casado</c:v>
                </c:pt>
                <c:pt idx="1">
                  <c:v>Divorciado</c:v>
                </c:pt>
                <c:pt idx="2">
                  <c:v>Soltero</c:v>
                </c:pt>
                <c:pt idx="3">
                  <c:v>Union Libre</c:v>
                </c:pt>
                <c:pt idx="4">
                  <c:v>Viudo</c:v>
                </c:pt>
              </c:strCache>
            </c:strRef>
          </c:cat>
          <c:val>
            <c:numRef>
              <c:f>'est civil'!$C$13:$C$17</c:f>
              <c:numCache>
                <c:formatCode>0%</c:formatCode>
                <c:ptCount val="5"/>
                <c:pt idx="0">
                  <c:v>0.28333333333333333</c:v>
                </c:pt>
                <c:pt idx="1">
                  <c:v>0.15666666666666668</c:v>
                </c:pt>
                <c:pt idx="2">
                  <c:v>0.45666666666666667</c:v>
                </c:pt>
                <c:pt idx="3">
                  <c:v>7.4999999999999997E-2</c:v>
                </c:pt>
                <c:pt idx="4">
                  <c:v>2.8333333333333332E-2</c:v>
                </c:pt>
              </c:numCache>
            </c:numRef>
          </c:val>
          <c:extLst xmlns:c16r2="http://schemas.microsoft.com/office/drawing/2015/06/chart">
            <c:ext xmlns:c16="http://schemas.microsoft.com/office/drawing/2014/chart" uri="{C3380CC4-5D6E-409C-BE32-E72D297353CC}">
              <c16:uniqueId val="{00000015-104A-4EB6-9865-4BED5302BB4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166166025399817"/>
          <c:y val="0.37668416444662178"/>
          <c:w val="0.18406273502791634"/>
          <c:h val="0.2961131021285672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noFill/>
    <a:ln w="9525" cap="flat" cmpd="sng" algn="ctr">
      <a:noFill/>
      <a:round/>
    </a:ln>
    <a:effectLst/>
  </c:spPr>
  <c:txPr>
    <a:bodyPr/>
    <a:lstStyle/>
    <a:p>
      <a:pPr>
        <a:defRPr sz="11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solidFill>
              <a:effectLst/>
              <a:latin typeface="+mn-lt"/>
              <a:ea typeface="+mn-ea"/>
              <a:cs typeface="+mn-cs"/>
            </a:defRPr>
          </a:pPr>
          <a:endParaRPr lang="es-EC"/>
        </a:p>
      </c:txPr>
    </c:title>
    <c:autoTitleDeleted val="0"/>
    <c:plotArea>
      <c:layout/>
      <c:barChart>
        <c:barDir val="col"/>
        <c:grouping val="clustered"/>
        <c:varyColors val="0"/>
        <c:ser>
          <c:idx val="0"/>
          <c:order val="0"/>
          <c:tx>
            <c:strRef>
              <c:f>Hoja1!$C$3</c:f>
              <c:strCache>
                <c:ptCount val="1"/>
                <c:pt idx="0">
                  <c:v>Cuenta de Edad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Hoja1!$B$4:$B$9</c:f>
              <c:strCache>
                <c:ptCount val="6"/>
                <c:pt idx="0">
                  <c:v>Privado</c:v>
                </c:pt>
                <c:pt idx="1">
                  <c:v>Independiente</c:v>
                </c:pt>
                <c:pt idx="2">
                  <c:v>Público</c:v>
                </c:pt>
                <c:pt idx="3">
                  <c:v>Rentista</c:v>
                </c:pt>
                <c:pt idx="4">
                  <c:v>No laboro</c:v>
                </c:pt>
                <c:pt idx="5">
                  <c:v>Jubilado</c:v>
                </c:pt>
              </c:strCache>
            </c:strRef>
          </c:cat>
          <c:val>
            <c:numRef>
              <c:f>Hoja1!$C$4:$C$9</c:f>
            </c:numRef>
          </c:val>
          <c:extLst xmlns:c16r2="http://schemas.microsoft.com/office/drawing/2015/06/chart">
            <c:ext xmlns:c16="http://schemas.microsoft.com/office/drawing/2014/chart" uri="{C3380CC4-5D6E-409C-BE32-E72D297353CC}">
              <c16:uniqueId val="{00000000-C6A5-411F-A56B-A7A83D5B5142}"/>
            </c:ext>
          </c:extLst>
        </c:ser>
        <c:ser>
          <c:idx val="1"/>
          <c:order val="1"/>
          <c:tx>
            <c:strRef>
              <c:f>Hoja1!$D$3</c:f>
              <c:strCache>
                <c:ptCount val="1"/>
                <c:pt idx="0">
                  <c:v>Porcentaje</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330" b="1" i="0" u="none" strike="noStrike" kern="1200" baseline="0">
                    <a:solidFill>
                      <a:schemeClr val="dk1"/>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Hoja1!$B$4:$B$9</c:f>
              <c:strCache>
                <c:ptCount val="6"/>
                <c:pt idx="0">
                  <c:v>Privado</c:v>
                </c:pt>
                <c:pt idx="1">
                  <c:v>Independiente</c:v>
                </c:pt>
                <c:pt idx="2">
                  <c:v>Público</c:v>
                </c:pt>
                <c:pt idx="3">
                  <c:v>Rentista</c:v>
                </c:pt>
                <c:pt idx="4">
                  <c:v>No laboro</c:v>
                </c:pt>
                <c:pt idx="5">
                  <c:v>Jubilado</c:v>
                </c:pt>
              </c:strCache>
            </c:strRef>
          </c:cat>
          <c:val>
            <c:numRef>
              <c:f>Hoja1!$D$4:$D$9</c:f>
              <c:numCache>
                <c:formatCode>0%</c:formatCode>
                <c:ptCount val="6"/>
                <c:pt idx="0">
                  <c:v>0.43</c:v>
                </c:pt>
                <c:pt idx="1">
                  <c:v>0.23</c:v>
                </c:pt>
                <c:pt idx="2">
                  <c:v>0.23</c:v>
                </c:pt>
                <c:pt idx="3">
                  <c:v>0.05</c:v>
                </c:pt>
                <c:pt idx="4">
                  <c:v>0.04</c:v>
                </c:pt>
                <c:pt idx="5">
                  <c:v>0.02</c:v>
                </c:pt>
              </c:numCache>
            </c:numRef>
          </c:val>
          <c:extLst xmlns:c16r2="http://schemas.microsoft.com/office/drawing/2015/06/chart">
            <c:ext xmlns:c16="http://schemas.microsoft.com/office/drawing/2014/chart" uri="{C3380CC4-5D6E-409C-BE32-E72D297353CC}">
              <c16:uniqueId val="{00000001-C6A5-411F-A56B-A7A83D5B5142}"/>
            </c:ext>
          </c:extLst>
        </c:ser>
        <c:dLbls>
          <c:dLblPos val="inEnd"/>
          <c:showLegendKey val="0"/>
          <c:showVal val="1"/>
          <c:showCatName val="0"/>
          <c:showSerName val="0"/>
          <c:showPercent val="0"/>
          <c:showBubbleSize val="0"/>
        </c:dLbls>
        <c:gapWidth val="41"/>
        <c:axId val="297613864"/>
        <c:axId val="297614256"/>
      </c:barChart>
      <c:catAx>
        <c:axId val="297613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effectLst/>
                <a:latin typeface="+mn-lt"/>
                <a:ea typeface="+mn-ea"/>
                <a:cs typeface="+mn-cs"/>
              </a:defRPr>
            </a:pPr>
            <a:endParaRPr lang="es-EC"/>
          </a:p>
        </c:txPr>
        <c:crossAx val="297614256"/>
        <c:crosses val="autoZero"/>
        <c:auto val="1"/>
        <c:lblAlgn val="ctr"/>
        <c:lblOffset val="100"/>
        <c:noMultiLvlLbl val="0"/>
      </c:catAx>
      <c:valAx>
        <c:axId val="297614256"/>
        <c:scaling>
          <c:orientation val="minMax"/>
        </c:scaling>
        <c:delete val="1"/>
        <c:axPos val="l"/>
        <c:numFmt formatCode="0%" sourceLinked="1"/>
        <c:majorTickMark val="none"/>
        <c:minorTickMark val="none"/>
        <c:tickLblPos val="nextTo"/>
        <c:crossAx val="297613864"/>
        <c:crosses val="autoZero"/>
        <c:crossBetween val="between"/>
      </c:valAx>
      <c:spPr>
        <a:noFill/>
        <a:ln>
          <a:noFill/>
        </a:ln>
        <a:effectLst/>
      </c:spPr>
    </c:plotArea>
    <c:plotVisOnly val="1"/>
    <c:dispBlanksAs val="gap"/>
    <c:showDLblsOverMax val="0"/>
  </c:chart>
  <c:spPr>
    <a:no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dirty="0" smtClean="0"/>
              <a:t>Área</a:t>
            </a:r>
            <a:r>
              <a:rPr lang="es-EC" baseline="0" dirty="0" smtClean="0"/>
              <a:t> </a:t>
            </a:r>
            <a:r>
              <a:rPr lang="es-EC" baseline="0" dirty="0"/>
              <a:t>DE OCUPACIÓN</a:t>
            </a:r>
            <a:endParaRPr lang="es-EC"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w="76200">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1"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'area ocup'!$A$36:$A$61</c:f>
              <c:strCache>
                <c:ptCount val="26"/>
                <c:pt idx="0">
                  <c:v>Educación</c:v>
                </c:pt>
                <c:pt idx="1">
                  <c:v>Financiero</c:v>
                </c:pt>
                <c:pt idx="2">
                  <c:v>Comercial</c:v>
                </c:pt>
                <c:pt idx="3">
                  <c:v>Belleza</c:v>
                </c:pt>
                <c:pt idx="4">
                  <c:v>Construcción</c:v>
                </c:pt>
                <c:pt idx="5">
                  <c:v>Tecnología</c:v>
                </c:pt>
                <c:pt idx="6">
                  <c:v>Electricidad</c:v>
                </c:pt>
                <c:pt idx="7">
                  <c:v>Marketing</c:v>
                </c:pt>
                <c:pt idx="8">
                  <c:v>Automotriz</c:v>
                </c:pt>
                <c:pt idx="9">
                  <c:v>Hogar</c:v>
                </c:pt>
                <c:pt idx="10">
                  <c:v>Gobierno</c:v>
                </c:pt>
                <c:pt idx="11">
                  <c:v>Alimentación</c:v>
                </c:pt>
                <c:pt idx="12">
                  <c:v>Medicina</c:v>
                </c:pt>
                <c:pt idx="13">
                  <c:v>Estudiante</c:v>
                </c:pt>
                <c:pt idx="14">
                  <c:v>Ambiente</c:v>
                </c:pt>
                <c:pt idx="15">
                  <c:v>Transporte</c:v>
                </c:pt>
                <c:pt idx="16">
                  <c:v>Turismo</c:v>
                </c:pt>
                <c:pt idx="17">
                  <c:v>Salud</c:v>
                </c:pt>
                <c:pt idx="18">
                  <c:v>Agrícola</c:v>
                </c:pt>
                <c:pt idx="19">
                  <c:v>Petróleos</c:v>
                </c:pt>
                <c:pt idx="20">
                  <c:v>Limpieza</c:v>
                </c:pt>
                <c:pt idx="21">
                  <c:v>Mascotas</c:v>
                </c:pt>
                <c:pt idx="22">
                  <c:v>Artista</c:v>
                </c:pt>
                <c:pt idx="23">
                  <c:v>Docencia</c:v>
                </c:pt>
                <c:pt idx="24">
                  <c:v>Seguridad</c:v>
                </c:pt>
                <c:pt idx="25">
                  <c:v>Fuerzas Armadas</c:v>
                </c:pt>
              </c:strCache>
            </c:strRef>
          </c:cat>
          <c:val>
            <c:numRef>
              <c:f>'area ocup'!$B$36:$B$61</c:f>
              <c:numCache>
                <c:formatCode>0.00%</c:formatCode>
                <c:ptCount val="26"/>
                <c:pt idx="0">
                  <c:v>0.17</c:v>
                </c:pt>
                <c:pt idx="1">
                  <c:v>8.1666666666666665E-2</c:v>
                </c:pt>
                <c:pt idx="2">
                  <c:v>0.08</c:v>
                </c:pt>
                <c:pt idx="3">
                  <c:v>7.6666666666666661E-2</c:v>
                </c:pt>
                <c:pt idx="4">
                  <c:v>6.1666666666666668E-2</c:v>
                </c:pt>
                <c:pt idx="5">
                  <c:v>5.1666666666666666E-2</c:v>
                </c:pt>
                <c:pt idx="6">
                  <c:v>0.05</c:v>
                </c:pt>
                <c:pt idx="7">
                  <c:v>4.6666666666666669E-2</c:v>
                </c:pt>
                <c:pt idx="8">
                  <c:v>0.04</c:v>
                </c:pt>
                <c:pt idx="9">
                  <c:v>0.04</c:v>
                </c:pt>
                <c:pt idx="10">
                  <c:v>3.6666666666666667E-2</c:v>
                </c:pt>
                <c:pt idx="11">
                  <c:v>3.3333333333333333E-2</c:v>
                </c:pt>
                <c:pt idx="12">
                  <c:v>3.1666666666666669E-2</c:v>
                </c:pt>
                <c:pt idx="13">
                  <c:v>3.1666666666666669E-2</c:v>
                </c:pt>
                <c:pt idx="14">
                  <c:v>2.6666666666666668E-2</c:v>
                </c:pt>
                <c:pt idx="15">
                  <c:v>2.6666666666666668E-2</c:v>
                </c:pt>
                <c:pt idx="16">
                  <c:v>2.3333333333333334E-2</c:v>
                </c:pt>
                <c:pt idx="17">
                  <c:v>1.6666666666666666E-2</c:v>
                </c:pt>
                <c:pt idx="18">
                  <c:v>1.6666666666666666E-2</c:v>
                </c:pt>
                <c:pt idx="19">
                  <c:v>1.3333333333333334E-2</c:v>
                </c:pt>
                <c:pt idx="20">
                  <c:v>1.1666666666666667E-2</c:v>
                </c:pt>
                <c:pt idx="21">
                  <c:v>0.01</c:v>
                </c:pt>
                <c:pt idx="22">
                  <c:v>6.6666666666666671E-3</c:v>
                </c:pt>
                <c:pt idx="23">
                  <c:v>5.0000000000000001E-3</c:v>
                </c:pt>
                <c:pt idx="24">
                  <c:v>5.0000000000000001E-3</c:v>
                </c:pt>
                <c:pt idx="25">
                  <c:v>6.7000000000000002E-3</c:v>
                </c:pt>
              </c:numCache>
            </c:numRef>
          </c:val>
          <c:extLst xmlns:c16r2="http://schemas.microsoft.com/office/drawing/2015/06/chart">
            <c:ext xmlns:c16="http://schemas.microsoft.com/office/drawing/2014/chart" uri="{C3380CC4-5D6E-409C-BE32-E72D297353CC}">
              <c16:uniqueId val="{00000000-F48A-473F-A1A1-FF93F751A4DB}"/>
            </c:ext>
          </c:extLst>
        </c:ser>
        <c:dLbls>
          <c:dLblPos val="outEnd"/>
          <c:showLegendKey val="0"/>
          <c:showVal val="1"/>
          <c:showCatName val="0"/>
          <c:showSerName val="0"/>
          <c:showPercent val="0"/>
          <c:showBubbleSize val="0"/>
        </c:dLbls>
        <c:gapWidth val="444"/>
        <c:overlap val="-90"/>
        <c:axId val="429426608"/>
        <c:axId val="429424256"/>
      </c:barChart>
      <c:catAx>
        <c:axId val="429426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429424256"/>
        <c:crosses val="autoZero"/>
        <c:auto val="1"/>
        <c:lblAlgn val="ctr"/>
        <c:lblOffset val="100"/>
        <c:noMultiLvlLbl val="0"/>
      </c:catAx>
      <c:valAx>
        <c:axId val="429424256"/>
        <c:scaling>
          <c:orientation val="minMax"/>
        </c:scaling>
        <c:delete val="1"/>
        <c:axPos val="l"/>
        <c:numFmt formatCode="0.00%" sourceLinked="1"/>
        <c:majorTickMark val="none"/>
        <c:minorTickMark val="none"/>
        <c:tickLblPos val="nextTo"/>
        <c:crossAx val="42942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bar"/>
        <c:grouping val="clustered"/>
        <c:varyColors val="0"/>
        <c:ser>
          <c:idx val="0"/>
          <c:order val="0"/>
          <c:tx>
            <c:strRef>
              <c:f>nacionalidad!$H$3</c:f>
              <c:strCache>
                <c:ptCount val="1"/>
                <c:pt idx="0">
                  <c:v>Nacionalidad</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nacionalidad!$G$4:$G$21</c:f>
              <c:strCache>
                <c:ptCount val="18"/>
                <c:pt idx="0">
                  <c:v>Ecuatoriana </c:v>
                </c:pt>
                <c:pt idx="1">
                  <c:v>Argentina</c:v>
                </c:pt>
                <c:pt idx="2">
                  <c:v>Chilena</c:v>
                </c:pt>
                <c:pt idx="3">
                  <c:v>Colombiana</c:v>
                </c:pt>
                <c:pt idx="4">
                  <c:v>Española</c:v>
                </c:pt>
                <c:pt idx="5">
                  <c:v>Venezolana</c:v>
                </c:pt>
                <c:pt idx="6">
                  <c:v>British</c:v>
                </c:pt>
                <c:pt idx="7">
                  <c:v>Croata</c:v>
                </c:pt>
                <c:pt idx="8">
                  <c:v>Mexicana</c:v>
                </c:pt>
                <c:pt idx="9">
                  <c:v>Australiana</c:v>
                </c:pt>
                <c:pt idx="10">
                  <c:v>Belga</c:v>
                </c:pt>
                <c:pt idx="11">
                  <c:v>Cubana</c:v>
                </c:pt>
                <c:pt idx="12">
                  <c:v>Española - Ecuatoriana </c:v>
                </c:pt>
                <c:pt idx="13">
                  <c:v>Francesa</c:v>
                </c:pt>
                <c:pt idx="14">
                  <c:v>Inglesa</c:v>
                </c:pt>
                <c:pt idx="15">
                  <c:v>Italiana</c:v>
                </c:pt>
                <c:pt idx="16">
                  <c:v>Mexicana - Ecuatoriana</c:v>
                </c:pt>
                <c:pt idx="17">
                  <c:v>Peruana</c:v>
                </c:pt>
              </c:strCache>
            </c:strRef>
          </c:cat>
          <c:val>
            <c:numRef>
              <c:f>nacionalidad!$H$4:$H$21</c:f>
            </c:numRef>
          </c:val>
          <c:extLst xmlns:c16r2="http://schemas.microsoft.com/office/drawing/2015/06/chart">
            <c:ext xmlns:c16="http://schemas.microsoft.com/office/drawing/2014/chart" uri="{C3380CC4-5D6E-409C-BE32-E72D297353CC}">
              <c16:uniqueId val="{00000000-3E4D-4CC1-90B0-FC27907A36F9}"/>
            </c:ext>
          </c:extLst>
        </c:ser>
        <c:ser>
          <c:idx val="1"/>
          <c:order val="1"/>
          <c:tx>
            <c:strRef>
              <c:f>nacionalidad!$I$3</c:f>
              <c:strCache>
                <c:ptCount val="1"/>
                <c:pt idx="0">
                  <c:v>Porcentaje</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nacionalidad!$G$4:$G$21</c:f>
              <c:strCache>
                <c:ptCount val="18"/>
                <c:pt idx="0">
                  <c:v>Ecuatoriana </c:v>
                </c:pt>
                <c:pt idx="1">
                  <c:v>Argentina</c:v>
                </c:pt>
                <c:pt idx="2">
                  <c:v>Chilena</c:v>
                </c:pt>
                <c:pt idx="3">
                  <c:v>Colombiana</c:v>
                </c:pt>
                <c:pt idx="4">
                  <c:v>Española</c:v>
                </c:pt>
                <c:pt idx="5">
                  <c:v>Venezolana</c:v>
                </c:pt>
                <c:pt idx="6">
                  <c:v>British</c:v>
                </c:pt>
                <c:pt idx="7">
                  <c:v>Croata</c:v>
                </c:pt>
                <c:pt idx="8">
                  <c:v>Mexicana</c:v>
                </c:pt>
                <c:pt idx="9">
                  <c:v>Australiana</c:v>
                </c:pt>
                <c:pt idx="10">
                  <c:v>Belga</c:v>
                </c:pt>
                <c:pt idx="11">
                  <c:v>Cubana</c:v>
                </c:pt>
                <c:pt idx="12">
                  <c:v>Española - Ecuatoriana </c:v>
                </c:pt>
                <c:pt idx="13">
                  <c:v>Francesa</c:v>
                </c:pt>
                <c:pt idx="14">
                  <c:v>Inglesa</c:v>
                </c:pt>
                <c:pt idx="15">
                  <c:v>Italiana</c:v>
                </c:pt>
                <c:pt idx="16">
                  <c:v>Mexicana - Ecuatoriana</c:v>
                </c:pt>
                <c:pt idx="17">
                  <c:v>Peruana</c:v>
                </c:pt>
              </c:strCache>
            </c:strRef>
          </c:cat>
          <c:val>
            <c:numRef>
              <c:f>nacionalidad!$I$4:$I$21</c:f>
              <c:numCache>
                <c:formatCode>0.00%</c:formatCode>
                <c:ptCount val="18"/>
                <c:pt idx="0">
                  <c:v>0.8716666666666667</c:v>
                </c:pt>
                <c:pt idx="1">
                  <c:v>4.6666666666666669E-2</c:v>
                </c:pt>
                <c:pt idx="2">
                  <c:v>2.6666666666666668E-2</c:v>
                </c:pt>
                <c:pt idx="3">
                  <c:v>1.8333333333333333E-2</c:v>
                </c:pt>
                <c:pt idx="4">
                  <c:v>6.6666666666666671E-3</c:v>
                </c:pt>
                <c:pt idx="5">
                  <c:v>5.0000000000000001E-3</c:v>
                </c:pt>
                <c:pt idx="6">
                  <c:v>3.3333333333333335E-3</c:v>
                </c:pt>
                <c:pt idx="7">
                  <c:v>3.3333333333333335E-3</c:v>
                </c:pt>
                <c:pt idx="8">
                  <c:v>3.3333333333333335E-3</c:v>
                </c:pt>
                <c:pt idx="9">
                  <c:v>1.6666666666666668E-3</c:v>
                </c:pt>
                <c:pt idx="10">
                  <c:v>1.6666666666666668E-3</c:v>
                </c:pt>
                <c:pt idx="11">
                  <c:v>1.6666666666666668E-3</c:v>
                </c:pt>
                <c:pt idx="12">
                  <c:v>1.6666666666666668E-3</c:v>
                </c:pt>
                <c:pt idx="13">
                  <c:v>1.6666666666666668E-3</c:v>
                </c:pt>
                <c:pt idx="14">
                  <c:v>1.6666666666666668E-3</c:v>
                </c:pt>
                <c:pt idx="15">
                  <c:v>1.6666666666666668E-3</c:v>
                </c:pt>
                <c:pt idx="16">
                  <c:v>1.6666666666666668E-3</c:v>
                </c:pt>
                <c:pt idx="17">
                  <c:v>1.6666666666666668E-3</c:v>
                </c:pt>
              </c:numCache>
            </c:numRef>
          </c:val>
          <c:extLst xmlns:c16r2="http://schemas.microsoft.com/office/drawing/2015/06/chart">
            <c:ext xmlns:c16="http://schemas.microsoft.com/office/drawing/2014/chart" uri="{C3380CC4-5D6E-409C-BE32-E72D297353CC}">
              <c16:uniqueId val="{00000001-3E4D-4CC1-90B0-FC27907A36F9}"/>
            </c:ext>
          </c:extLst>
        </c:ser>
        <c:dLbls>
          <c:dLblPos val="inEnd"/>
          <c:showLegendKey val="0"/>
          <c:showVal val="1"/>
          <c:showCatName val="0"/>
          <c:showSerName val="0"/>
          <c:showPercent val="0"/>
          <c:showBubbleSize val="0"/>
        </c:dLbls>
        <c:gapWidth val="115"/>
        <c:overlap val="-20"/>
        <c:axId val="297611512"/>
        <c:axId val="297611120"/>
      </c:barChart>
      <c:catAx>
        <c:axId val="29761151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97611120"/>
        <c:crosses val="autoZero"/>
        <c:auto val="1"/>
        <c:lblAlgn val="ctr"/>
        <c:lblOffset val="100"/>
        <c:noMultiLvlLbl val="0"/>
      </c:catAx>
      <c:valAx>
        <c:axId val="2976111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97611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solidFill>
                <a:latin typeface="+mn-lt"/>
                <a:ea typeface="+mn-ea"/>
                <a:cs typeface="+mn-cs"/>
              </a:defRPr>
            </a:pPr>
            <a:r>
              <a:rPr lang="en-US" dirty="0"/>
              <a:t>Nivel de ingresos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solidFill>
              <a:latin typeface="+mn-lt"/>
              <a:ea typeface="+mn-ea"/>
              <a:cs typeface="+mn-cs"/>
            </a:defRPr>
          </a:pPr>
          <a:endParaRPr lang="es-EC"/>
        </a:p>
      </c:txPr>
    </c:title>
    <c:autoTitleDeleted val="0"/>
    <c:plotArea>
      <c:layout/>
      <c:pieChart>
        <c:varyColors val="1"/>
        <c:ser>
          <c:idx val="0"/>
          <c:order val="0"/>
          <c:tx>
            <c:strRef>
              <c:f>'nivle ingresos'!$B$12</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B04-4E34-9615-2818A4F2E5C5}"/>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B04-4E34-9615-2818A4F2E5C5}"/>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B04-4E34-9615-2818A4F2E5C5}"/>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B04-4E34-9615-2818A4F2E5C5}"/>
              </c:ext>
            </c:extLst>
          </c:dPt>
          <c:dLbls>
            <c:dLbl>
              <c:idx val="0"/>
              <c:tx>
                <c:rich>
                  <a:bodyPr/>
                  <a:lstStyle/>
                  <a:p>
                    <a:fld id="{97444206-8FCD-44C4-A64F-5586EBF5DBDD}" type="VALUE">
                      <a:rPr lang="en-US"/>
                      <a:pPr/>
                      <a:t>[VALOR]</a:t>
                    </a:fld>
                    <a:endParaRPr lang="es-EC"/>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B04-4E34-9615-2818A4F2E5C5}"/>
                </c:ext>
                <c:ext xmlns:c15="http://schemas.microsoft.com/office/drawing/2012/chart" uri="{CE6537A1-D6FC-4f65-9D91-7224C49458BB}">
                  <c15:dlblFieldTable/>
                  <c15:showDataLabelsRange val="0"/>
                </c:ext>
              </c:extLst>
            </c:dLbl>
            <c:spPr>
              <a:solidFill>
                <a:schemeClr val="lt1"/>
              </a:solidFill>
              <a:ln w="19050" cap="rnd" cmpd="sng" algn="ctr">
                <a:noFill/>
                <a:prstDash val="solid"/>
              </a:ln>
              <a:effectLst/>
            </c:spPr>
            <c:txPr>
              <a:bodyPr rot="0" spcFirstLastPara="1" vertOverflow="ellipsis" vert="horz" wrap="square" anchor="ctr" anchorCtr="1"/>
              <a:lstStyle/>
              <a:p>
                <a:pPr>
                  <a:defRPr sz="1330" b="1" i="0" u="none" strike="noStrike" kern="1200" baseline="0">
                    <a:solidFill>
                      <a:schemeClr val="dk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'nivle ingresos'!$A$13:$A$16</c:f>
              <c:strCache>
                <c:ptCount val="4"/>
                <c:pt idx="0">
                  <c:v>$600 - $1200</c:v>
                </c:pt>
                <c:pt idx="1">
                  <c:v>$386 - $600</c:v>
                </c:pt>
                <c:pt idx="2">
                  <c:v>$0 - $386</c:v>
                </c:pt>
                <c:pt idx="3">
                  <c:v>Más de  $2000</c:v>
                </c:pt>
              </c:strCache>
            </c:strRef>
          </c:cat>
          <c:val>
            <c:numRef>
              <c:f>'nivle ingresos'!$B$13:$B$16</c:f>
              <c:numCache>
                <c:formatCode>0%</c:formatCode>
                <c:ptCount val="4"/>
                <c:pt idx="0">
                  <c:v>0.46500000000000002</c:v>
                </c:pt>
                <c:pt idx="1">
                  <c:v>0.30666666666666664</c:v>
                </c:pt>
                <c:pt idx="2">
                  <c:v>0.14000000000000001</c:v>
                </c:pt>
                <c:pt idx="3">
                  <c:v>8.8333333333333333E-2</c:v>
                </c:pt>
              </c:numCache>
            </c:numRef>
          </c:val>
          <c:extLst xmlns:c16r2="http://schemas.microsoft.com/office/drawing/2015/06/chart">
            <c:ext xmlns:c16="http://schemas.microsoft.com/office/drawing/2014/chart" uri="{C3380CC4-5D6E-409C-BE32-E72D297353CC}">
              <c16:uniqueId val="{00000008-3B04-4E34-9615-2818A4F2E5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r>
              <a:rPr lang="es-EC" dirty="0"/>
              <a:t>Porcentaje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solidFill>
              <a:latin typeface="+mn-lt"/>
              <a:ea typeface="+mn-ea"/>
              <a:cs typeface="+mn-cs"/>
            </a:defRPr>
          </a:pPr>
          <a:endParaRPr lang="es-EC"/>
        </a:p>
      </c:txPr>
    </c:title>
    <c:autoTitleDeleted val="0"/>
    <c:plotArea>
      <c:layout/>
      <c:pieChart>
        <c:varyColors val="1"/>
        <c:ser>
          <c:idx val="0"/>
          <c:order val="0"/>
          <c:explosion val="9"/>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7BC-4147-A214-24A876E3841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7BC-4147-A214-24A876E3841C}"/>
              </c:ext>
            </c:extLst>
          </c:dPt>
          <c:dLbls>
            <c:spPr>
              <a:solidFill>
                <a:schemeClr val="lt1"/>
              </a:solidFill>
              <a:ln w="19050" cap="rnd" cmpd="sng" algn="ctr">
                <a:noFill/>
                <a:prstDash val="solid"/>
              </a:ln>
              <a:effectLst/>
            </c:spPr>
            <c:txPr>
              <a:bodyPr rot="0" spcFirstLastPara="1" vertOverflow="ellipsis" vert="horz" wrap="square" anchor="ctr" anchorCtr="1"/>
              <a:lstStyle/>
              <a:p>
                <a:pPr>
                  <a:defRPr sz="1000" b="1" i="0" u="none" strike="noStrike" kern="1200" baseline="0">
                    <a:solidFill>
                      <a:schemeClr val="dk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'[ENCUESTA DE SATISFACCION AL CLIENTE DE SERVICIOS HOTELEROS%C2%A0%09%09%09%09%09%09%09%09%09%09 (Respuestas).xlsx]Hoja16'!$H$7:$H$8</c:f>
              <c:strCache>
                <c:ptCount val="2"/>
                <c:pt idx="0">
                  <c:v>Si </c:v>
                </c:pt>
                <c:pt idx="1">
                  <c:v>No</c:v>
                </c:pt>
              </c:strCache>
            </c:strRef>
          </c:cat>
          <c:val>
            <c:numRef>
              <c:f>'[ENCUESTA DE SATISFACCION AL CLIENTE DE SERVICIOS HOTELEROS%C2%A0%09%09%09%09%09%09%09%09%09%09 (Respuestas).xlsx]Hoja16'!$I$7:$I$8</c:f>
              <c:numCache>
                <c:formatCode>0%</c:formatCode>
                <c:ptCount val="2"/>
                <c:pt idx="0">
                  <c:v>0.95</c:v>
                </c:pt>
                <c:pt idx="1">
                  <c:v>0.05</c:v>
                </c:pt>
              </c:numCache>
            </c:numRef>
          </c:val>
          <c:extLst xmlns:c16r2="http://schemas.microsoft.com/office/drawing/2015/06/chart">
            <c:ext xmlns:c16="http://schemas.microsoft.com/office/drawing/2014/chart" uri="{C3380CC4-5D6E-409C-BE32-E72D297353CC}">
              <c16:uniqueId val="{00000004-37BC-4147-A214-24A876E3841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995293448559164"/>
          <c:y val="0.50183770811872375"/>
          <c:w val="0.13750337729528075"/>
          <c:h val="0.1773394070236699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9050" cap="rnd" cmpd="sng" algn="ctr">
      <a:noFill/>
      <a:prstDash val="solid"/>
      <a:round/>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Porcentaje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Hoja1!$C$3</c:f>
              <c:strCache>
                <c:ptCount val="1"/>
                <c:pt idx="0">
                  <c:v>Cuenta de Edad </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Hoja1!$B$4:$B$9</c:f>
              <c:strCache>
                <c:ptCount val="6"/>
                <c:pt idx="0">
                  <c:v>Privado</c:v>
                </c:pt>
                <c:pt idx="1">
                  <c:v>Independiente</c:v>
                </c:pt>
                <c:pt idx="2">
                  <c:v>Público</c:v>
                </c:pt>
                <c:pt idx="3">
                  <c:v>Rentista</c:v>
                </c:pt>
                <c:pt idx="4">
                  <c:v>No laboro</c:v>
                </c:pt>
                <c:pt idx="5">
                  <c:v>Jubilado</c:v>
                </c:pt>
              </c:strCache>
            </c:strRef>
          </c:cat>
          <c:val>
            <c:numRef>
              <c:f>Hoja1!$C$4:$C$9</c:f>
            </c:numRef>
          </c:val>
          <c:extLst xmlns:c16r2="http://schemas.microsoft.com/office/drawing/2015/06/chart">
            <c:ext xmlns:c16="http://schemas.microsoft.com/office/drawing/2014/chart" uri="{C3380CC4-5D6E-409C-BE32-E72D297353CC}">
              <c16:uniqueId val="{00000000-F008-4F68-8E75-6381999A59F7}"/>
            </c:ext>
          </c:extLst>
        </c:ser>
        <c:ser>
          <c:idx val="1"/>
          <c:order val="1"/>
          <c:tx>
            <c:strRef>
              <c:f>Hoja1!$D$3</c:f>
              <c:strCache>
                <c:ptCount val="1"/>
                <c:pt idx="0">
                  <c:v>Porcentaje</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Hoja1!$B$4:$B$9</c:f>
              <c:strCache>
                <c:ptCount val="6"/>
                <c:pt idx="0">
                  <c:v>Privado</c:v>
                </c:pt>
                <c:pt idx="1">
                  <c:v>Independiente</c:v>
                </c:pt>
                <c:pt idx="2">
                  <c:v>Público</c:v>
                </c:pt>
                <c:pt idx="3">
                  <c:v>Rentista</c:v>
                </c:pt>
                <c:pt idx="4">
                  <c:v>No laboro</c:v>
                </c:pt>
                <c:pt idx="5">
                  <c:v>Jubilado</c:v>
                </c:pt>
              </c:strCache>
            </c:strRef>
          </c:cat>
          <c:val>
            <c:numRef>
              <c:f>Hoja1!$D$4:$D$9</c:f>
              <c:numCache>
                <c:formatCode>0%</c:formatCode>
                <c:ptCount val="6"/>
                <c:pt idx="0">
                  <c:v>0.43</c:v>
                </c:pt>
                <c:pt idx="1">
                  <c:v>0.23</c:v>
                </c:pt>
                <c:pt idx="2">
                  <c:v>0.23</c:v>
                </c:pt>
                <c:pt idx="3">
                  <c:v>0.05</c:v>
                </c:pt>
                <c:pt idx="4">
                  <c:v>0.04</c:v>
                </c:pt>
                <c:pt idx="5">
                  <c:v>0.02</c:v>
                </c:pt>
              </c:numCache>
            </c:numRef>
          </c:val>
          <c:extLst xmlns:c16r2="http://schemas.microsoft.com/office/drawing/2015/06/chart">
            <c:ext xmlns:c16="http://schemas.microsoft.com/office/drawing/2014/chart" uri="{C3380CC4-5D6E-409C-BE32-E72D297353CC}">
              <c16:uniqueId val="{00000001-F008-4F68-8E75-6381999A59F7}"/>
            </c:ext>
          </c:extLst>
        </c:ser>
        <c:dLbls>
          <c:dLblPos val="outEnd"/>
          <c:showLegendKey val="0"/>
          <c:showVal val="1"/>
          <c:showCatName val="0"/>
          <c:showSerName val="0"/>
          <c:showPercent val="0"/>
          <c:showBubbleSize val="0"/>
        </c:dLbls>
        <c:gapWidth val="100"/>
        <c:overlap val="-24"/>
        <c:axId val="359581640"/>
        <c:axId val="359584384"/>
      </c:barChart>
      <c:catAx>
        <c:axId val="3595816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59584384"/>
        <c:crosses val="autoZero"/>
        <c:auto val="1"/>
        <c:lblAlgn val="ctr"/>
        <c:lblOffset val="100"/>
        <c:noMultiLvlLbl val="0"/>
      </c:catAx>
      <c:valAx>
        <c:axId val="3595843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359581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[ENCUESTA DE SATISFACCION AL CLIENTE DE SERVICIOS HOTELEROS%C2%A0%09%09%09%09%09%09%09%09%09%09 (Respuestas).xlsx]motiv!Tabla dinámica47</c:name>
    <c:fmtId val="-1"/>
  </c:pivotSource>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lt1"/>
                  </a:solidFill>
                  <a:latin typeface="+mn-lt"/>
                  <a:ea typeface="+mn-ea"/>
                  <a:cs typeface="+mn-cs"/>
                </a:defRPr>
              </a:pPr>
              <a:endParaRPr lang="es-EC"/>
            </a:p>
          </c:txPr>
          <c:dLblPos val="ctr"/>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motiv!$B$3</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F35-4096-B832-EA9382E7DF0E}"/>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F35-4096-B832-EA9382E7DF0E}"/>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F35-4096-B832-EA9382E7DF0E}"/>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F35-4096-B832-EA9382E7DF0E}"/>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F35-4096-B832-EA9382E7DF0E}"/>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4F35-4096-B832-EA9382E7DF0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4F35-4096-B832-EA9382E7DF0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0"/>
              <c:showCatName val="1"/>
              <c:showSerName val="0"/>
              <c:showPercent val="1"/>
              <c:showBubbleSize val="0"/>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12%</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F35-4096-B832-EA9382E7DF0E}"/>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EC"/>
                </a:p>
              </c:txPr>
              <c:dLblPos val="outEnd"/>
              <c:showLegendKey val="0"/>
              <c:showVal val="0"/>
              <c:showCatName val="1"/>
              <c:showSerName val="0"/>
              <c:showPercent val="1"/>
              <c:showBubbleSize val="0"/>
            </c:dLbl>
            <c:dLbl>
              <c:idx val="5"/>
              <c:layout>
                <c:manualLayout>
                  <c:x val="-4.0971168437025807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EC"/>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4F35-4096-B832-EA9382E7DF0E}"/>
                </c:ext>
                <c:ext xmlns:c15="http://schemas.microsoft.com/office/drawing/2012/chart" uri="{CE6537A1-D6FC-4f65-9D91-7224C49458BB}">
                  <c15:layout>
                    <c:manualLayout>
                      <c:w val="0.23192716236722305"/>
                      <c:h val="0.16142346249597764"/>
                    </c:manualLayout>
                  </c15:layout>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motiv!$A$4:$A$11</c:f>
              <c:strCache>
                <c:ptCount val="7"/>
                <c:pt idx="0">
                  <c:v>Economía</c:v>
                </c:pt>
                <c:pt idx="1">
                  <c:v>Cercanía</c:v>
                </c:pt>
                <c:pt idx="2">
                  <c:v>Afluencia</c:v>
                </c:pt>
                <c:pt idx="3">
                  <c:v>Relax</c:v>
                </c:pt>
                <c:pt idx="4">
                  <c:v>Diversión</c:v>
                </c:pt>
                <c:pt idx="5">
                  <c:v>Hospedaje</c:v>
                </c:pt>
                <c:pt idx="6">
                  <c:v>Precios</c:v>
                </c:pt>
              </c:strCache>
            </c:strRef>
          </c:cat>
          <c:val>
            <c:numRef>
              <c:f>motiv!$B$4:$B$11</c:f>
              <c:numCache>
                <c:formatCode>General</c:formatCode>
                <c:ptCount val="7"/>
                <c:pt idx="0">
                  <c:v>144</c:v>
                </c:pt>
                <c:pt idx="1">
                  <c:v>143</c:v>
                </c:pt>
                <c:pt idx="2">
                  <c:v>100</c:v>
                </c:pt>
                <c:pt idx="3">
                  <c:v>69</c:v>
                </c:pt>
                <c:pt idx="4">
                  <c:v>66</c:v>
                </c:pt>
                <c:pt idx="5">
                  <c:v>40</c:v>
                </c:pt>
                <c:pt idx="6">
                  <c:v>38</c:v>
                </c:pt>
              </c:numCache>
            </c:numRef>
          </c:val>
          <c:extLst xmlns:c16r2="http://schemas.microsoft.com/office/drawing/2015/06/chart">
            <c:ext xmlns:c16="http://schemas.microsoft.com/office/drawing/2014/chart" uri="{C3380CC4-5D6E-409C-BE32-E72D297353CC}">
              <c16:uniqueId val="{0000000E-4F35-4096-B832-EA9382E7DF0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extLst xmlns:c16r2="http://schemas.microsoft.com/office/drawing/2015/06/chart">
    <c:ext xmlns:c14="http://schemas.microsoft.com/office/drawing/2007/8/2/chart" uri="{781A3756-C4B2-4CAC-9D66-4F8BD8637D16}">
      <c14:pivotOptions>
        <c14:dropZoneFilter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603DD-9815-4103-8EEA-61F3F3C93F38}" type="doc">
      <dgm:prSet loTypeId="urn:microsoft.com/office/officeart/2005/8/layout/hierarchy6" loCatId="hierarchy" qsTypeId="urn:microsoft.com/office/officeart/2005/8/quickstyle/simple5" qsCatId="simple" csTypeId="urn:microsoft.com/office/officeart/2005/8/colors/accent1_3" csCatId="accent1" phldr="1"/>
      <dgm:spPr/>
      <dgm:t>
        <a:bodyPr/>
        <a:lstStyle/>
        <a:p>
          <a:endParaRPr lang="es-EC"/>
        </a:p>
      </dgm:t>
    </dgm:pt>
    <dgm:pt modelId="{F75BBBF3-C4E0-4432-AA92-09C981228DDA}">
      <dgm:prSet phldrT="[Texto]" custT="1"/>
      <dgm:spPr/>
      <dgm:t>
        <a:bodyPr/>
        <a:lstStyle/>
        <a:p>
          <a:r>
            <a:rPr lang="es-EC" sz="1400" b="1" dirty="0">
              <a:solidFill>
                <a:schemeClr val="tx1"/>
              </a:solidFill>
            </a:rPr>
            <a:t>Tipos de muestreo</a:t>
          </a:r>
        </a:p>
      </dgm:t>
    </dgm:pt>
    <dgm:pt modelId="{883AF6E5-3A81-4FDE-A9EC-5660FB8F3241}" type="parTrans" cxnId="{7AC1FF64-B2BD-4CE3-8AAB-2E77FB8E7A02}">
      <dgm:prSet/>
      <dgm:spPr/>
      <dgm:t>
        <a:bodyPr/>
        <a:lstStyle/>
        <a:p>
          <a:endParaRPr lang="es-EC" sz="2000"/>
        </a:p>
      </dgm:t>
    </dgm:pt>
    <dgm:pt modelId="{B28BC595-1A61-482C-8B08-B16868C1BC40}" type="sibTrans" cxnId="{7AC1FF64-B2BD-4CE3-8AAB-2E77FB8E7A02}">
      <dgm:prSet/>
      <dgm:spPr/>
      <dgm:t>
        <a:bodyPr/>
        <a:lstStyle/>
        <a:p>
          <a:endParaRPr lang="es-EC" sz="2000"/>
        </a:p>
      </dgm:t>
    </dgm:pt>
    <dgm:pt modelId="{5E0B4EE7-5A47-4829-BDF3-C7391EF9FC29}">
      <dgm:prSet phldrT="[Texto]" custT="1"/>
      <dgm:spPr/>
      <dgm:t>
        <a:bodyPr/>
        <a:lstStyle/>
        <a:p>
          <a:r>
            <a:rPr lang="es-EC" sz="1400" b="1" dirty="0"/>
            <a:t>Probabilístico	</a:t>
          </a:r>
        </a:p>
      </dgm:t>
    </dgm:pt>
    <dgm:pt modelId="{C2F1E61D-3FD0-4437-8F9C-72B93E5028AC}" type="parTrans" cxnId="{84A44857-49D4-4702-B2B3-4AE24C6D9887}">
      <dgm:prSet/>
      <dgm:spPr/>
      <dgm:t>
        <a:bodyPr/>
        <a:lstStyle/>
        <a:p>
          <a:endParaRPr lang="es-EC" sz="2000"/>
        </a:p>
      </dgm:t>
    </dgm:pt>
    <dgm:pt modelId="{9BB0AE16-C5F3-4C87-B37E-7824C46C7BC5}" type="sibTrans" cxnId="{84A44857-49D4-4702-B2B3-4AE24C6D9887}">
      <dgm:prSet/>
      <dgm:spPr/>
      <dgm:t>
        <a:bodyPr/>
        <a:lstStyle/>
        <a:p>
          <a:endParaRPr lang="es-EC" sz="2000"/>
        </a:p>
      </dgm:t>
    </dgm:pt>
    <dgm:pt modelId="{5EC5476B-A77D-410B-A9B2-45EE24B0BB77}">
      <dgm:prSet phldrT="[Texto]" custT="1"/>
      <dgm:spPr/>
      <dgm:t>
        <a:bodyPr/>
        <a:lstStyle/>
        <a:p>
          <a:r>
            <a:rPr lang="es-EC" sz="1400" dirty="0"/>
            <a:t>A juicio</a:t>
          </a:r>
        </a:p>
      </dgm:t>
    </dgm:pt>
    <dgm:pt modelId="{1BAA58E8-433B-4C30-8095-76FF65A8194E}" type="parTrans" cxnId="{33A020A1-36B4-45B7-9DC1-8766E20399B4}">
      <dgm:prSet/>
      <dgm:spPr/>
      <dgm:t>
        <a:bodyPr/>
        <a:lstStyle/>
        <a:p>
          <a:endParaRPr lang="es-EC" sz="2000"/>
        </a:p>
      </dgm:t>
    </dgm:pt>
    <dgm:pt modelId="{C29628CC-9D20-48B5-B5BF-B0EA25FDC62F}" type="sibTrans" cxnId="{33A020A1-36B4-45B7-9DC1-8766E20399B4}">
      <dgm:prSet/>
      <dgm:spPr/>
      <dgm:t>
        <a:bodyPr/>
        <a:lstStyle/>
        <a:p>
          <a:endParaRPr lang="es-EC" sz="2000"/>
        </a:p>
      </dgm:t>
    </dgm:pt>
    <dgm:pt modelId="{25A611CF-56E6-4E05-A86C-E89DE1FDBE99}">
      <dgm:prSet phldrT="[Texto]" custT="1"/>
      <dgm:spPr/>
      <dgm:t>
        <a:bodyPr/>
        <a:lstStyle/>
        <a:p>
          <a:r>
            <a:rPr lang="es-EC" sz="1400" dirty="0"/>
            <a:t>Por conveniencia</a:t>
          </a:r>
        </a:p>
      </dgm:t>
    </dgm:pt>
    <dgm:pt modelId="{FC1563C4-A37D-4642-8044-6BE3BC5F42A5}" type="parTrans" cxnId="{32EFCDD8-8F51-4949-A4A0-D24D6F744D0C}">
      <dgm:prSet/>
      <dgm:spPr/>
      <dgm:t>
        <a:bodyPr/>
        <a:lstStyle/>
        <a:p>
          <a:endParaRPr lang="es-EC" sz="2000"/>
        </a:p>
      </dgm:t>
    </dgm:pt>
    <dgm:pt modelId="{884D3F9E-AEDB-4470-9706-4BACF18D5F4C}" type="sibTrans" cxnId="{32EFCDD8-8F51-4949-A4A0-D24D6F744D0C}">
      <dgm:prSet/>
      <dgm:spPr/>
      <dgm:t>
        <a:bodyPr/>
        <a:lstStyle/>
        <a:p>
          <a:endParaRPr lang="es-EC" sz="2000"/>
        </a:p>
      </dgm:t>
    </dgm:pt>
    <dgm:pt modelId="{4C767212-1F00-45FD-80C2-D51722EB2CFB}">
      <dgm:prSet phldrT="[Texto]" custT="1"/>
      <dgm:spPr/>
      <dgm:t>
        <a:bodyPr/>
        <a:lstStyle/>
        <a:p>
          <a:r>
            <a:rPr lang="es-EC" sz="1400" b="1" dirty="0"/>
            <a:t>No probabilístico</a:t>
          </a:r>
        </a:p>
      </dgm:t>
    </dgm:pt>
    <dgm:pt modelId="{E6AFDA4D-D1E6-4D66-9560-AED652D42AEC}" type="parTrans" cxnId="{98A04BF9-2B6F-4D22-8651-F82197DAF15E}">
      <dgm:prSet/>
      <dgm:spPr/>
      <dgm:t>
        <a:bodyPr/>
        <a:lstStyle/>
        <a:p>
          <a:endParaRPr lang="es-EC" sz="2000"/>
        </a:p>
      </dgm:t>
    </dgm:pt>
    <dgm:pt modelId="{8F409E04-9BA2-483E-B2A6-8C6E152FDCB5}" type="sibTrans" cxnId="{98A04BF9-2B6F-4D22-8651-F82197DAF15E}">
      <dgm:prSet/>
      <dgm:spPr/>
      <dgm:t>
        <a:bodyPr/>
        <a:lstStyle/>
        <a:p>
          <a:endParaRPr lang="es-EC" sz="2000"/>
        </a:p>
      </dgm:t>
    </dgm:pt>
    <dgm:pt modelId="{3B5B111F-F2E8-4FC8-B87E-3DDD742D13BE}">
      <dgm:prSet custT="1"/>
      <dgm:spPr/>
      <dgm:t>
        <a:bodyPr/>
        <a:lstStyle/>
        <a:p>
          <a:r>
            <a:rPr lang="es-EC" sz="1400" dirty="0"/>
            <a:t>Aleatorio simple</a:t>
          </a:r>
        </a:p>
      </dgm:t>
    </dgm:pt>
    <dgm:pt modelId="{EC3766E5-FB68-44D0-BCD1-3EBC9922D019}" type="parTrans" cxnId="{1B87382B-6A3F-4D3D-8E8E-D8414F8D29FE}">
      <dgm:prSet/>
      <dgm:spPr/>
      <dgm:t>
        <a:bodyPr/>
        <a:lstStyle/>
        <a:p>
          <a:endParaRPr lang="es-EC" sz="2000"/>
        </a:p>
      </dgm:t>
    </dgm:pt>
    <dgm:pt modelId="{5DDEFB39-17E7-4985-81FD-276FDB0566E2}" type="sibTrans" cxnId="{1B87382B-6A3F-4D3D-8E8E-D8414F8D29FE}">
      <dgm:prSet/>
      <dgm:spPr/>
      <dgm:t>
        <a:bodyPr/>
        <a:lstStyle/>
        <a:p>
          <a:endParaRPr lang="es-EC" sz="2000"/>
        </a:p>
      </dgm:t>
    </dgm:pt>
    <dgm:pt modelId="{193CDA70-3664-4BB7-A2DF-3EBD6321EAC9}">
      <dgm:prSet custT="1"/>
      <dgm:spPr/>
      <dgm:t>
        <a:bodyPr/>
        <a:lstStyle/>
        <a:p>
          <a:r>
            <a:rPr lang="es-EC" sz="1400" dirty="0"/>
            <a:t>Sistemático</a:t>
          </a:r>
        </a:p>
      </dgm:t>
    </dgm:pt>
    <dgm:pt modelId="{1A18323D-6F4A-445E-819A-D3FA35693C02}" type="parTrans" cxnId="{892A01BF-C869-4B32-9028-B0CD7DB81DDB}">
      <dgm:prSet/>
      <dgm:spPr/>
      <dgm:t>
        <a:bodyPr/>
        <a:lstStyle/>
        <a:p>
          <a:endParaRPr lang="es-EC" sz="2000"/>
        </a:p>
      </dgm:t>
    </dgm:pt>
    <dgm:pt modelId="{9C7B2289-FB83-4D97-9C27-C2BD799916AE}" type="sibTrans" cxnId="{892A01BF-C869-4B32-9028-B0CD7DB81DDB}">
      <dgm:prSet/>
      <dgm:spPr/>
      <dgm:t>
        <a:bodyPr/>
        <a:lstStyle/>
        <a:p>
          <a:endParaRPr lang="es-EC" sz="2000"/>
        </a:p>
      </dgm:t>
    </dgm:pt>
    <dgm:pt modelId="{D0679BA7-0691-43FC-880C-1FEE5EF814CD}">
      <dgm:prSet custT="1"/>
      <dgm:spPr/>
      <dgm:t>
        <a:bodyPr/>
        <a:lstStyle/>
        <a:p>
          <a:r>
            <a:rPr lang="es-EC" sz="1400" dirty="0"/>
            <a:t>Estratificado</a:t>
          </a:r>
        </a:p>
      </dgm:t>
    </dgm:pt>
    <dgm:pt modelId="{554DF84B-AE93-460C-9E8D-CAD0B08491E0}" type="parTrans" cxnId="{BDBF689A-F5BB-431C-B272-BD87D7A2814F}">
      <dgm:prSet/>
      <dgm:spPr/>
      <dgm:t>
        <a:bodyPr/>
        <a:lstStyle/>
        <a:p>
          <a:endParaRPr lang="es-EC" sz="2000"/>
        </a:p>
      </dgm:t>
    </dgm:pt>
    <dgm:pt modelId="{B461865B-27A3-427A-A1D4-509B584CBC1B}" type="sibTrans" cxnId="{BDBF689A-F5BB-431C-B272-BD87D7A2814F}">
      <dgm:prSet/>
      <dgm:spPr/>
      <dgm:t>
        <a:bodyPr/>
        <a:lstStyle/>
        <a:p>
          <a:endParaRPr lang="es-EC" sz="2000"/>
        </a:p>
      </dgm:t>
    </dgm:pt>
    <dgm:pt modelId="{3B68E8A3-6E86-4D2E-99C3-A112CBA28656}">
      <dgm:prSet custT="1"/>
      <dgm:spPr/>
      <dgm:t>
        <a:bodyPr/>
        <a:lstStyle/>
        <a:p>
          <a:r>
            <a:rPr lang="es-EC" sz="1400" dirty="0"/>
            <a:t>Por conglomerados</a:t>
          </a:r>
        </a:p>
      </dgm:t>
    </dgm:pt>
    <dgm:pt modelId="{576A4C4E-9E27-47C6-90EF-B99D3EFB56A6}" type="parTrans" cxnId="{835F77A3-A869-4DC4-8370-832492235A70}">
      <dgm:prSet/>
      <dgm:spPr/>
      <dgm:t>
        <a:bodyPr/>
        <a:lstStyle/>
        <a:p>
          <a:endParaRPr lang="es-EC" sz="2000"/>
        </a:p>
      </dgm:t>
    </dgm:pt>
    <dgm:pt modelId="{A11A9D1B-1C13-4427-8A85-2AFFDEA02B33}" type="sibTrans" cxnId="{835F77A3-A869-4DC4-8370-832492235A70}">
      <dgm:prSet/>
      <dgm:spPr/>
      <dgm:t>
        <a:bodyPr/>
        <a:lstStyle/>
        <a:p>
          <a:endParaRPr lang="es-EC" sz="2000"/>
        </a:p>
      </dgm:t>
    </dgm:pt>
    <dgm:pt modelId="{746065C7-BAA7-4013-B120-1AB1317E7E9F}" type="pres">
      <dgm:prSet presAssocID="{9F6603DD-9815-4103-8EEA-61F3F3C93F38}" presName="mainComposite" presStyleCnt="0">
        <dgm:presLayoutVars>
          <dgm:chPref val="1"/>
          <dgm:dir/>
          <dgm:animOne val="branch"/>
          <dgm:animLvl val="lvl"/>
          <dgm:resizeHandles val="exact"/>
        </dgm:presLayoutVars>
      </dgm:prSet>
      <dgm:spPr/>
      <dgm:t>
        <a:bodyPr/>
        <a:lstStyle/>
        <a:p>
          <a:endParaRPr lang="es-EC"/>
        </a:p>
      </dgm:t>
    </dgm:pt>
    <dgm:pt modelId="{FCA89436-89EF-45ED-A9FD-73CA5451B271}" type="pres">
      <dgm:prSet presAssocID="{9F6603DD-9815-4103-8EEA-61F3F3C93F38}" presName="hierFlow" presStyleCnt="0"/>
      <dgm:spPr/>
      <dgm:t>
        <a:bodyPr/>
        <a:lstStyle/>
        <a:p>
          <a:endParaRPr lang="es-EC"/>
        </a:p>
      </dgm:t>
    </dgm:pt>
    <dgm:pt modelId="{924A8FF5-1D34-4796-BAA6-A57C0A25A2E2}" type="pres">
      <dgm:prSet presAssocID="{9F6603DD-9815-4103-8EEA-61F3F3C93F38}" presName="hierChild1" presStyleCnt="0">
        <dgm:presLayoutVars>
          <dgm:chPref val="1"/>
          <dgm:animOne val="branch"/>
          <dgm:animLvl val="lvl"/>
        </dgm:presLayoutVars>
      </dgm:prSet>
      <dgm:spPr/>
      <dgm:t>
        <a:bodyPr/>
        <a:lstStyle/>
        <a:p>
          <a:endParaRPr lang="es-EC"/>
        </a:p>
      </dgm:t>
    </dgm:pt>
    <dgm:pt modelId="{FD0BAACA-1270-4D75-939A-5B3029993A98}" type="pres">
      <dgm:prSet presAssocID="{F75BBBF3-C4E0-4432-AA92-09C981228DDA}" presName="Name14" presStyleCnt="0"/>
      <dgm:spPr/>
      <dgm:t>
        <a:bodyPr/>
        <a:lstStyle/>
        <a:p>
          <a:endParaRPr lang="es-EC"/>
        </a:p>
      </dgm:t>
    </dgm:pt>
    <dgm:pt modelId="{11A1B8F0-73DD-4BD4-974B-19EE3884E937}" type="pres">
      <dgm:prSet presAssocID="{F75BBBF3-C4E0-4432-AA92-09C981228DDA}" presName="level1Shape" presStyleLbl="node0" presStyleIdx="0" presStyleCnt="1">
        <dgm:presLayoutVars>
          <dgm:chPref val="3"/>
        </dgm:presLayoutVars>
      </dgm:prSet>
      <dgm:spPr/>
      <dgm:t>
        <a:bodyPr/>
        <a:lstStyle/>
        <a:p>
          <a:endParaRPr lang="es-EC"/>
        </a:p>
      </dgm:t>
    </dgm:pt>
    <dgm:pt modelId="{AD43353C-078C-4C50-B02C-6F27CAC530E7}" type="pres">
      <dgm:prSet presAssocID="{F75BBBF3-C4E0-4432-AA92-09C981228DDA}" presName="hierChild2" presStyleCnt="0"/>
      <dgm:spPr/>
      <dgm:t>
        <a:bodyPr/>
        <a:lstStyle/>
        <a:p>
          <a:endParaRPr lang="es-EC"/>
        </a:p>
      </dgm:t>
    </dgm:pt>
    <dgm:pt modelId="{BC55F105-3B28-4471-841F-125A52B76F9A}" type="pres">
      <dgm:prSet presAssocID="{C2F1E61D-3FD0-4437-8F9C-72B93E5028AC}" presName="Name19" presStyleLbl="parChTrans1D2" presStyleIdx="0" presStyleCnt="2"/>
      <dgm:spPr/>
      <dgm:t>
        <a:bodyPr/>
        <a:lstStyle/>
        <a:p>
          <a:endParaRPr lang="es-EC"/>
        </a:p>
      </dgm:t>
    </dgm:pt>
    <dgm:pt modelId="{A2A67E39-4583-4179-9C05-38A7E8C4A7A3}" type="pres">
      <dgm:prSet presAssocID="{5E0B4EE7-5A47-4829-BDF3-C7391EF9FC29}" presName="Name21" presStyleCnt="0"/>
      <dgm:spPr/>
      <dgm:t>
        <a:bodyPr/>
        <a:lstStyle/>
        <a:p>
          <a:endParaRPr lang="es-EC"/>
        </a:p>
      </dgm:t>
    </dgm:pt>
    <dgm:pt modelId="{B4D45302-8841-451D-B138-88F17DF243AA}" type="pres">
      <dgm:prSet presAssocID="{5E0B4EE7-5A47-4829-BDF3-C7391EF9FC29}" presName="level2Shape" presStyleLbl="node2" presStyleIdx="0" presStyleCnt="2"/>
      <dgm:spPr/>
      <dgm:t>
        <a:bodyPr/>
        <a:lstStyle/>
        <a:p>
          <a:endParaRPr lang="es-EC"/>
        </a:p>
      </dgm:t>
    </dgm:pt>
    <dgm:pt modelId="{D75C4F97-F7CA-4578-B899-C24140A2BC24}" type="pres">
      <dgm:prSet presAssocID="{5E0B4EE7-5A47-4829-BDF3-C7391EF9FC29}" presName="hierChild3" presStyleCnt="0"/>
      <dgm:spPr/>
      <dgm:t>
        <a:bodyPr/>
        <a:lstStyle/>
        <a:p>
          <a:endParaRPr lang="es-EC"/>
        </a:p>
      </dgm:t>
    </dgm:pt>
    <dgm:pt modelId="{41419CA8-41BE-4074-A310-83AC468EA289}" type="pres">
      <dgm:prSet presAssocID="{1BAA58E8-433B-4C30-8095-76FF65A8194E}" presName="Name19" presStyleLbl="parChTrans1D3" presStyleIdx="0" presStyleCnt="6"/>
      <dgm:spPr/>
      <dgm:t>
        <a:bodyPr/>
        <a:lstStyle/>
        <a:p>
          <a:endParaRPr lang="es-EC"/>
        </a:p>
      </dgm:t>
    </dgm:pt>
    <dgm:pt modelId="{34AD0943-D18D-4BD0-876D-390FCD8E785D}" type="pres">
      <dgm:prSet presAssocID="{5EC5476B-A77D-410B-A9B2-45EE24B0BB77}" presName="Name21" presStyleCnt="0"/>
      <dgm:spPr/>
      <dgm:t>
        <a:bodyPr/>
        <a:lstStyle/>
        <a:p>
          <a:endParaRPr lang="es-EC"/>
        </a:p>
      </dgm:t>
    </dgm:pt>
    <dgm:pt modelId="{1FB271E5-AED9-40B1-BD73-9582425843DA}" type="pres">
      <dgm:prSet presAssocID="{5EC5476B-A77D-410B-A9B2-45EE24B0BB77}" presName="level2Shape" presStyleLbl="node3" presStyleIdx="0" presStyleCnt="6"/>
      <dgm:spPr/>
      <dgm:t>
        <a:bodyPr/>
        <a:lstStyle/>
        <a:p>
          <a:endParaRPr lang="es-EC"/>
        </a:p>
      </dgm:t>
    </dgm:pt>
    <dgm:pt modelId="{3A3C6BF2-128B-4AE9-BD01-2AFFA7EF18D5}" type="pres">
      <dgm:prSet presAssocID="{5EC5476B-A77D-410B-A9B2-45EE24B0BB77}" presName="hierChild3" presStyleCnt="0"/>
      <dgm:spPr/>
      <dgm:t>
        <a:bodyPr/>
        <a:lstStyle/>
        <a:p>
          <a:endParaRPr lang="es-EC"/>
        </a:p>
      </dgm:t>
    </dgm:pt>
    <dgm:pt modelId="{DEA3F637-9C5F-4AFC-8CC6-1CB8891BEF2F}" type="pres">
      <dgm:prSet presAssocID="{FC1563C4-A37D-4642-8044-6BE3BC5F42A5}" presName="Name19" presStyleLbl="parChTrans1D3" presStyleIdx="1" presStyleCnt="6"/>
      <dgm:spPr/>
      <dgm:t>
        <a:bodyPr/>
        <a:lstStyle/>
        <a:p>
          <a:endParaRPr lang="es-EC"/>
        </a:p>
      </dgm:t>
    </dgm:pt>
    <dgm:pt modelId="{D0C372C2-18E8-45CB-B517-53B1D42FDBE3}" type="pres">
      <dgm:prSet presAssocID="{25A611CF-56E6-4E05-A86C-E89DE1FDBE99}" presName="Name21" presStyleCnt="0"/>
      <dgm:spPr/>
      <dgm:t>
        <a:bodyPr/>
        <a:lstStyle/>
        <a:p>
          <a:endParaRPr lang="es-EC"/>
        </a:p>
      </dgm:t>
    </dgm:pt>
    <dgm:pt modelId="{58A9923B-F65B-4566-95C8-08EAD0CDF22E}" type="pres">
      <dgm:prSet presAssocID="{25A611CF-56E6-4E05-A86C-E89DE1FDBE99}" presName="level2Shape" presStyleLbl="node3" presStyleIdx="1" presStyleCnt="6"/>
      <dgm:spPr/>
      <dgm:t>
        <a:bodyPr/>
        <a:lstStyle/>
        <a:p>
          <a:endParaRPr lang="es-EC"/>
        </a:p>
      </dgm:t>
    </dgm:pt>
    <dgm:pt modelId="{21BCB495-FBE3-4A7B-9C71-0B145F40383E}" type="pres">
      <dgm:prSet presAssocID="{25A611CF-56E6-4E05-A86C-E89DE1FDBE99}" presName="hierChild3" presStyleCnt="0"/>
      <dgm:spPr/>
      <dgm:t>
        <a:bodyPr/>
        <a:lstStyle/>
        <a:p>
          <a:endParaRPr lang="es-EC"/>
        </a:p>
      </dgm:t>
    </dgm:pt>
    <dgm:pt modelId="{5D2E3724-E180-4003-9032-AD57A876E1EC}" type="pres">
      <dgm:prSet presAssocID="{E6AFDA4D-D1E6-4D66-9560-AED652D42AEC}" presName="Name19" presStyleLbl="parChTrans1D2" presStyleIdx="1" presStyleCnt="2"/>
      <dgm:spPr/>
      <dgm:t>
        <a:bodyPr/>
        <a:lstStyle/>
        <a:p>
          <a:endParaRPr lang="es-EC"/>
        </a:p>
      </dgm:t>
    </dgm:pt>
    <dgm:pt modelId="{69A516E3-DBCE-4403-95E6-427BF65F901E}" type="pres">
      <dgm:prSet presAssocID="{4C767212-1F00-45FD-80C2-D51722EB2CFB}" presName="Name21" presStyleCnt="0"/>
      <dgm:spPr/>
      <dgm:t>
        <a:bodyPr/>
        <a:lstStyle/>
        <a:p>
          <a:endParaRPr lang="es-EC"/>
        </a:p>
      </dgm:t>
    </dgm:pt>
    <dgm:pt modelId="{453F6D65-299C-47A0-A5CA-6635E5F3D31E}" type="pres">
      <dgm:prSet presAssocID="{4C767212-1F00-45FD-80C2-D51722EB2CFB}" presName="level2Shape" presStyleLbl="node2" presStyleIdx="1" presStyleCnt="2"/>
      <dgm:spPr/>
      <dgm:t>
        <a:bodyPr/>
        <a:lstStyle/>
        <a:p>
          <a:endParaRPr lang="es-EC"/>
        </a:p>
      </dgm:t>
    </dgm:pt>
    <dgm:pt modelId="{13565F24-DADD-4AFF-8196-9C6C6811209F}" type="pres">
      <dgm:prSet presAssocID="{4C767212-1F00-45FD-80C2-D51722EB2CFB}" presName="hierChild3" presStyleCnt="0"/>
      <dgm:spPr/>
      <dgm:t>
        <a:bodyPr/>
        <a:lstStyle/>
        <a:p>
          <a:endParaRPr lang="es-EC"/>
        </a:p>
      </dgm:t>
    </dgm:pt>
    <dgm:pt modelId="{1845EFA5-6280-48B7-A570-55F1E79E77A0}" type="pres">
      <dgm:prSet presAssocID="{EC3766E5-FB68-44D0-BCD1-3EBC9922D019}" presName="Name19" presStyleLbl="parChTrans1D3" presStyleIdx="2" presStyleCnt="6"/>
      <dgm:spPr/>
      <dgm:t>
        <a:bodyPr/>
        <a:lstStyle/>
        <a:p>
          <a:endParaRPr lang="es-EC"/>
        </a:p>
      </dgm:t>
    </dgm:pt>
    <dgm:pt modelId="{289E150D-4E1C-4795-94BB-9DA6DF5611CE}" type="pres">
      <dgm:prSet presAssocID="{3B5B111F-F2E8-4FC8-B87E-3DDD742D13BE}" presName="Name21" presStyleCnt="0"/>
      <dgm:spPr/>
      <dgm:t>
        <a:bodyPr/>
        <a:lstStyle/>
        <a:p>
          <a:endParaRPr lang="es-EC"/>
        </a:p>
      </dgm:t>
    </dgm:pt>
    <dgm:pt modelId="{856D7586-B8D6-42E2-87E3-D65A6CCF9000}" type="pres">
      <dgm:prSet presAssocID="{3B5B111F-F2E8-4FC8-B87E-3DDD742D13BE}" presName="level2Shape" presStyleLbl="node3" presStyleIdx="2" presStyleCnt="6"/>
      <dgm:spPr/>
      <dgm:t>
        <a:bodyPr/>
        <a:lstStyle/>
        <a:p>
          <a:endParaRPr lang="es-EC"/>
        </a:p>
      </dgm:t>
    </dgm:pt>
    <dgm:pt modelId="{8321A531-80A2-4C88-8E5C-9EF03C27E840}" type="pres">
      <dgm:prSet presAssocID="{3B5B111F-F2E8-4FC8-B87E-3DDD742D13BE}" presName="hierChild3" presStyleCnt="0"/>
      <dgm:spPr/>
      <dgm:t>
        <a:bodyPr/>
        <a:lstStyle/>
        <a:p>
          <a:endParaRPr lang="es-EC"/>
        </a:p>
      </dgm:t>
    </dgm:pt>
    <dgm:pt modelId="{79CF4DBF-11E6-43B1-BF90-1D7C64884D9F}" type="pres">
      <dgm:prSet presAssocID="{1A18323D-6F4A-445E-819A-D3FA35693C02}" presName="Name19" presStyleLbl="parChTrans1D3" presStyleIdx="3" presStyleCnt="6"/>
      <dgm:spPr/>
      <dgm:t>
        <a:bodyPr/>
        <a:lstStyle/>
        <a:p>
          <a:endParaRPr lang="es-EC"/>
        </a:p>
      </dgm:t>
    </dgm:pt>
    <dgm:pt modelId="{B54A5928-711B-40ED-B6A0-61AC3E190C8B}" type="pres">
      <dgm:prSet presAssocID="{193CDA70-3664-4BB7-A2DF-3EBD6321EAC9}" presName="Name21" presStyleCnt="0"/>
      <dgm:spPr/>
      <dgm:t>
        <a:bodyPr/>
        <a:lstStyle/>
        <a:p>
          <a:endParaRPr lang="es-EC"/>
        </a:p>
      </dgm:t>
    </dgm:pt>
    <dgm:pt modelId="{A709A888-4AEC-4A25-82C3-5D9C27582390}" type="pres">
      <dgm:prSet presAssocID="{193CDA70-3664-4BB7-A2DF-3EBD6321EAC9}" presName="level2Shape" presStyleLbl="node3" presStyleIdx="3" presStyleCnt="6"/>
      <dgm:spPr/>
      <dgm:t>
        <a:bodyPr/>
        <a:lstStyle/>
        <a:p>
          <a:endParaRPr lang="es-EC"/>
        </a:p>
      </dgm:t>
    </dgm:pt>
    <dgm:pt modelId="{E8BBF755-C270-4719-8816-2D06A2AF449A}" type="pres">
      <dgm:prSet presAssocID="{193CDA70-3664-4BB7-A2DF-3EBD6321EAC9}" presName="hierChild3" presStyleCnt="0"/>
      <dgm:spPr/>
      <dgm:t>
        <a:bodyPr/>
        <a:lstStyle/>
        <a:p>
          <a:endParaRPr lang="es-EC"/>
        </a:p>
      </dgm:t>
    </dgm:pt>
    <dgm:pt modelId="{8539BDF9-7C0E-44AE-916A-D4DD44A5A4C7}" type="pres">
      <dgm:prSet presAssocID="{554DF84B-AE93-460C-9E8D-CAD0B08491E0}" presName="Name19" presStyleLbl="parChTrans1D3" presStyleIdx="4" presStyleCnt="6"/>
      <dgm:spPr/>
      <dgm:t>
        <a:bodyPr/>
        <a:lstStyle/>
        <a:p>
          <a:endParaRPr lang="es-EC"/>
        </a:p>
      </dgm:t>
    </dgm:pt>
    <dgm:pt modelId="{AA03FAA1-E08F-4FE2-A1BC-F9AAE0A02072}" type="pres">
      <dgm:prSet presAssocID="{D0679BA7-0691-43FC-880C-1FEE5EF814CD}" presName="Name21" presStyleCnt="0"/>
      <dgm:spPr/>
      <dgm:t>
        <a:bodyPr/>
        <a:lstStyle/>
        <a:p>
          <a:endParaRPr lang="es-EC"/>
        </a:p>
      </dgm:t>
    </dgm:pt>
    <dgm:pt modelId="{501B3857-B983-40FF-8E17-8833DB5A704E}" type="pres">
      <dgm:prSet presAssocID="{D0679BA7-0691-43FC-880C-1FEE5EF814CD}" presName="level2Shape" presStyleLbl="node3" presStyleIdx="4" presStyleCnt="6"/>
      <dgm:spPr/>
      <dgm:t>
        <a:bodyPr/>
        <a:lstStyle/>
        <a:p>
          <a:endParaRPr lang="es-EC"/>
        </a:p>
      </dgm:t>
    </dgm:pt>
    <dgm:pt modelId="{930B1CD4-D6AD-4391-BA0C-58DB034CF39B}" type="pres">
      <dgm:prSet presAssocID="{D0679BA7-0691-43FC-880C-1FEE5EF814CD}" presName="hierChild3" presStyleCnt="0"/>
      <dgm:spPr/>
      <dgm:t>
        <a:bodyPr/>
        <a:lstStyle/>
        <a:p>
          <a:endParaRPr lang="es-EC"/>
        </a:p>
      </dgm:t>
    </dgm:pt>
    <dgm:pt modelId="{87343AF2-0C98-4C80-9868-A69BA721EE71}" type="pres">
      <dgm:prSet presAssocID="{576A4C4E-9E27-47C6-90EF-B99D3EFB56A6}" presName="Name19" presStyleLbl="parChTrans1D3" presStyleIdx="5" presStyleCnt="6"/>
      <dgm:spPr/>
      <dgm:t>
        <a:bodyPr/>
        <a:lstStyle/>
        <a:p>
          <a:endParaRPr lang="es-EC"/>
        </a:p>
      </dgm:t>
    </dgm:pt>
    <dgm:pt modelId="{E9E7BC21-B0FB-4151-8828-900786868923}" type="pres">
      <dgm:prSet presAssocID="{3B68E8A3-6E86-4D2E-99C3-A112CBA28656}" presName="Name21" presStyleCnt="0"/>
      <dgm:spPr/>
      <dgm:t>
        <a:bodyPr/>
        <a:lstStyle/>
        <a:p>
          <a:endParaRPr lang="es-EC"/>
        </a:p>
      </dgm:t>
    </dgm:pt>
    <dgm:pt modelId="{95491B21-F249-4610-822E-07D61756C086}" type="pres">
      <dgm:prSet presAssocID="{3B68E8A3-6E86-4D2E-99C3-A112CBA28656}" presName="level2Shape" presStyleLbl="node3" presStyleIdx="5" presStyleCnt="6" custScaleX="113592" custScaleY="100292"/>
      <dgm:spPr/>
      <dgm:t>
        <a:bodyPr/>
        <a:lstStyle/>
        <a:p>
          <a:endParaRPr lang="es-EC"/>
        </a:p>
      </dgm:t>
    </dgm:pt>
    <dgm:pt modelId="{EA6B99D6-EF54-4208-84C2-2ED860F3D32F}" type="pres">
      <dgm:prSet presAssocID="{3B68E8A3-6E86-4D2E-99C3-A112CBA28656}" presName="hierChild3" presStyleCnt="0"/>
      <dgm:spPr/>
      <dgm:t>
        <a:bodyPr/>
        <a:lstStyle/>
        <a:p>
          <a:endParaRPr lang="es-EC"/>
        </a:p>
      </dgm:t>
    </dgm:pt>
    <dgm:pt modelId="{D47A2A56-67E6-46F1-A944-8EE86485F392}" type="pres">
      <dgm:prSet presAssocID="{9F6603DD-9815-4103-8EEA-61F3F3C93F38}" presName="bgShapesFlow" presStyleCnt="0"/>
      <dgm:spPr/>
      <dgm:t>
        <a:bodyPr/>
        <a:lstStyle/>
        <a:p>
          <a:endParaRPr lang="es-EC"/>
        </a:p>
      </dgm:t>
    </dgm:pt>
  </dgm:ptLst>
  <dgm:cxnLst>
    <dgm:cxn modelId="{12B9CF98-5405-45FE-90BB-D23CD20C12B5}" type="presOf" srcId="{3B5B111F-F2E8-4FC8-B87E-3DDD742D13BE}" destId="{856D7586-B8D6-42E2-87E3-D65A6CCF9000}" srcOrd="0" destOrd="0" presId="urn:microsoft.com/office/officeart/2005/8/layout/hierarchy6"/>
    <dgm:cxn modelId="{E80010CA-300C-4CB3-8C26-5AC4684C5879}" type="presOf" srcId="{EC3766E5-FB68-44D0-BCD1-3EBC9922D019}" destId="{1845EFA5-6280-48B7-A570-55F1E79E77A0}" srcOrd="0" destOrd="0" presId="urn:microsoft.com/office/officeart/2005/8/layout/hierarchy6"/>
    <dgm:cxn modelId="{33A020A1-36B4-45B7-9DC1-8766E20399B4}" srcId="{5E0B4EE7-5A47-4829-BDF3-C7391EF9FC29}" destId="{5EC5476B-A77D-410B-A9B2-45EE24B0BB77}" srcOrd="0" destOrd="0" parTransId="{1BAA58E8-433B-4C30-8095-76FF65A8194E}" sibTransId="{C29628CC-9D20-48B5-B5BF-B0EA25FDC62F}"/>
    <dgm:cxn modelId="{37AA7A97-FB74-4AD0-B38A-09C117FC94A2}" type="presOf" srcId="{FC1563C4-A37D-4642-8044-6BE3BC5F42A5}" destId="{DEA3F637-9C5F-4AFC-8CC6-1CB8891BEF2F}" srcOrd="0" destOrd="0" presId="urn:microsoft.com/office/officeart/2005/8/layout/hierarchy6"/>
    <dgm:cxn modelId="{32EFCDD8-8F51-4949-A4A0-D24D6F744D0C}" srcId="{5E0B4EE7-5A47-4829-BDF3-C7391EF9FC29}" destId="{25A611CF-56E6-4E05-A86C-E89DE1FDBE99}" srcOrd="1" destOrd="0" parTransId="{FC1563C4-A37D-4642-8044-6BE3BC5F42A5}" sibTransId="{884D3F9E-AEDB-4470-9706-4BACF18D5F4C}"/>
    <dgm:cxn modelId="{D9484C82-F4E3-4FF6-B038-3D49B903CA0C}" type="presOf" srcId="{5E0B4EE7-5A47-4829-BDF3-C7391EF9FC29}" destId="{B4D45302-8841-451D-B138-88F17DF243AA}" srcOrd="0" destOrd="0" presId="urn:microsoft.com/office/officeart/2005/8/layout/hierarchy6"/>
    <dgm:cxn modelId="{33D716DE-440F-4CE0-B7C7-648FA179F082}" type="presOf" srcId="{193CDA70-3664-4BB7-A2DF-3EBD6321EAC9}" destId="{A709A888-4AEC-4A25-82C3-5D9C27582390}" srcOrd="0" destOrd="0" presId="urn:microsoft.com/office/officeart/2005/8/layout/hierarchy6"/>
    <dgm:cxn modelId="{EA5B1906-141B-43BA-ACE0-B98B832C14BD}" type="presOf" srcId="{25A611CF-56E6-4E05-A86C-E89DE1FDBE99}" destId="{58A9923B-F65B-4566-95C8-08EAD0CDF22E}" srcOrd="0" destOrd="0" presId="urn:microsoft.com/office/officeart/2005/8/layout/hierarchy6"/>
    <dgm:cxn modelId="{4E38CB57-56BB-491F-BF09-F1268E3C4E75}" type="presOf" srcId="{554DF84B-AE93-460C-9E8D-CAD0B08491E0}" destId="{8539BDF9-7C0E-44AE-916A-D4DD44A5A4C7}" srcOrd="0" destOrd="0" presId="urn:microsoft.com/office/officeart/2005/8/layout/hierarchy6"/>
    <dgm:cxn modelId="{1B87382B-6A3F-4D3D-8E8E-D8414F8D29FE}" srcId="{4C767212-1F00-45FD-80C2-D51722EB2CFB}" destId="{3B5B111F-F2E8-4FC8-B87E-3DDD742D13BE}" srcOrd="0" destOrd="0" parTransId="{EC3766E5-FB68-44D0-BCD1-3EBC9922D019}" sibTransId="{5DDEFB39-17E7-4985-81FD-276FDB0566E2}"/>
    <dgm:cxn modelId="{835F77A3-A869-4DC4-8370-832492235A70}" srcId="{4C767212-1F00-45FD-80C2-D51722EB2CFB}" destId="{3B68E8A3-6E86-4D2E-99C3-A112CBA28656}" srcOrd="3" destOrd="0" parTransId="{576A4C4E-9E27-47C6-90EF-B99D3EFB56A6}" sibTransId="{A11A9D1B-1C13-4427-8A85-2AFFDEA02B33}"/>
    <dgm:cxn modelId="{A76B5241-7404-4E61-BED6-1E6E9610F17C}" type="presOf" srcId="{5EC5476B-A77D-410B-A9B2-45EE24B0BB77}" destId="{1FB271E5-AED9-40B1-BD73-9582425843DA}" srcOrd="0" destOrd="0" presId="urn:microsoft.com/office/officeart/2005/8/layout/hierarchy6"/>
    <dgm:cxn modelId="{4E5E0EF1-C60B-41F8-A7EE-A4B9C5E9EF11}" type="presOf" srcId="{4C767212-1F00-45FD-80C2-D51722EB2CFB}" destId="{453F6D65-299C-47A0-A5CA-6635E5F3D31E}" srcOrd="0" destOrd="0" presId="urn:microsoft.com/office/officeart/2005/8/layout/hierarchy6"/>
    <dgm:cxn modelId="{84A44857-49D4-4702-B2B3-4AE24C6D9887}" srcId="{F75BBBF3-C4E0-4432-AA92-09C981228DDA}" destId="{5E0B4EE7-5A47-4829-BDF3-C7391EF9FC29}" srcOrd="0" destOrd="0" parTransId="{C2F1E61D-3FD0-4437-8F9C-72B93E5028AC}" sibTransId="{9BB0AE16-C5F3-4C87-B37E-7824C46C7BC5}"/>
    <dgm:cxn modelId="{BDBF689A-F5BB-431C-B272-BD87D7A2814F}" srcId="{4C767212-1F00-45FD-80C2-D51722EB2CFB}" destId="{D0679BA7-0691-43FC-880C-1FEE5EF814CD}" srcOrd="2" destOrd="0" parTransId="{554DF84B-AE93-460C-9E8D-CAD0B08491E0}" sibTransId="{B461865B-27A3-427A-A1D4-509B584CBC1B}"/>
    <dgm:cxn modelId="{345875B7-AA48-44E2-AB6F-A59956B60FAF}" type="presOf" srcId="{576A4C4E-9E27-47C6-90EF-B99D3EFB56A6}" destId="{87343AF2-0C98-4C80-9868-A69BA721EE71}" srcOrd="0" destOrd="0" presId="urn:microsoft.com/office/officeart/2005/8/layout/hierarchy6"/>
    <dgm:cxn modelId="{7AC1FF64-B2BD-4CE3-8AAB-2E77FB8E7A02}" srcId="{9F6603DD-9815-4103-8EEA-61F3F3C93F38}" destId="{F75BBBF3-C4E0-4432-AA92-09C981228DDA}" srcOrd="0" destOrd="0" parTransId="{883AF6E5-3A81-4FDE-A9EC-5660FB8F3241}" sibTransId="{B28BC595-1A61-482C-8B08-B16868C1BC40}"/>
    <dgm:cxn modelId="{4890EBF5-A9FD-49AE-A2CD-C75BDC916D9B}" type="presOf" srcId="{1A18323D-6F4A-445E-819A-D3FA35693C02}" destId="{79CF4DBF-11E6-43B1-BF90-1D7C64884D9F}" srcOrd="0" destOrd="0" presId="urn:microsoft.com/office/officeart/2005/8/layout/hierarchy6"/>
    <dgm:cxn modelId="{5F528477-C24C-467E-BF8E-653173C0B7A4}" type="presOf" srcId="{F75BBBF3-C4E0-4432-AA92-09C981228DDA}" destId="{11A1B8F0-73DD-4BD4-974B-19EE3884E937}" srcOrd="0" destOrd="0" presId="urn:microsoft.com/office/officeart/2005/8/layout/hierarchy6"/>
    <dgm:cxn modelId="{A59816E1-44F3-4E28-B901-E81164864AC5}" type="presOf" srcId="{1BAA58E8-433B-4C30-8095-76FF65A8194E}" destId="{41419CA8-41BE-4074-A310-83AC468EA289}" srcOrd="0" destOrd="0" presId="urn:microsoft.com/office/officeart/2005/8/layout/hierarchy6"/>
    <dgm:cxn modelId="{C484F9E5-AA6E-452C-8FB9-20EF7BA4896F}" type="presOf" srcId="{9F6603DD-9815-4103-8EEA-61F3F3C93F38}" destId="{746065C7-BAA7-4013-B120-1AB1317E7E9F}" srcOrd="0" destOrd="0" presId="urn:microsoft.com/office/officeart/2005/8/layout/hierarchy6"/>
    <dgm:cxn modelId="{C1C9FDA9-1B34-45E0-A65B-86CA8AAC26D5}" type="presOf" srcId="{C2F1E61D-3FD0-4437-8F9C-72B93E5028AC}" destId="{BC55F105-3B28-4471-841F-125A52B76F9A}" srcOrd="0" destOrd="0" presId="urn:microsoft.com/office/officeart/2005/8/layout/hierarchy6"/>
    <dgm:cxn modelId="{626B6F4B-FEEE-4AA3-ADB4-D2676CED437D}" type="presOf" srcId="{D0679BA7-0691-43FC-880C-1FEE5EF814CD}" destId="{501B3857-B983-40FF-8E17-8833DB5A704E}" srcOrd="0" destOrd="0" presId="urn:microsoft.com/office/officeart/2005/8/layout/hierarchy6"/>
    <dgm:cxn modelId="{98A04BF9-2B6F-4D22-8651-F82197DAF15E}" srcId="{F75BBBF3-C4E0-4432-AA92-09C981228DDA}" destId="{4C767212-1F00-45FD-80C2-D51722EB2CFB}" srcOrd="1" destOrd="0" parTransId="{E6AFDA4D-D1E6-4D66-9560-AED652D42AEC}" sibTransId="{8F409E04-9BA2-483E-B2A6-8C6E152FDCB5}"/>
    <dgm:cxn modelId="{8D757C74-C2C2-447A-9332-C0204FFA7874}" type="presOf" srcId="{E6AFDA4D-D1E6-4D66-9560-AED652D42AEC}" destId="{5D2E3724-E180-4003-9032-AD57A876E1EC}" srcOrd="0" destOrd="0" presId="urn:microsoft.com/office/officeart/2005/8/layout/hierarchy6"/>
    <dgm:cxn modelId="{C6E2A603-5181-4440-9C12-D8CC655D2EB9}" type="presOf" srcId="{3B68E8A3-6E86-4D2E-99C3-A112CBA28656}" destId="{95491B21-F249-4610-822E-07D61756C086}" srcOrd="0" destOrd="0" presId="urn:microsoft.com/office/officeart/2005/8/layout/hierarchy6"/>
    <dgm:cxn modelId="{892A01BF-C869-4B32-9028-B0CD7DB81DDB}" srcId="{4C767212-1F00-45FD-80C2-D51722EB2CFB}" destId="{193CDA70-3664-4BB7-A2DF-3EBD6321EAC9}" srcOrd="1" destOrd="0" parTransId="{1A18323D-6F4A-445E-819A-D3FA35693C02}" sibTransId="{9C7B2289-FB83-4D97-9C27-C2BD799916AE}"/>
    <dgm:cxn modelId="{46863F45-D241-47F6-B300-A1429695C273}" type="presParOf" srcId="{746065C7-BAA7-4013-B120-1AB1317E7E9F}" destId="{FCA89436-89EF-45ED-A9FD-73CA5451B271}" srcOrd="0" destOrd="0" presId="urn:microsoft.com/office/officeart/2005/8/layout/hierarchy6"/>
    <dgm:cxn modelId="{3E2E8386-83FE-4A44-906F-8CF72CAEE5D5}" type="presParOf" srcId="{FCA89436-89EF-45ED-A9FD-73CA5451B271}" destId="{924A8FF5-1D34-4796-BAA6-A57C0A25A2E2}" srcOrd="0" destOrd="0" presId="urn:microsoft.com/office/officeart/2005/8/layout/hierarchy6"/>
    <dgm:cxn modelId="{FABFE0C7-2E72-4C36-B615-5FC58545A014}" type="presParOf" srcId="{924A8FF5-1D34-4796-BAA6-A57C0A25A2E2}" destId="{FD0BAACA-1270-4D75-939A-5B3029993A98}" srcOrd="0" destOrd="0" presId="urn:microsoft.com/office/officeart/2005/8/layout/hierarchy6"/>
    <dgm:cxn modelId="{01BB5EBE-037D-4E07-AFA9-6A952354BEDB}" type="presParOf" srcId="{FD0BAACA-1270-4D75-939A-5B3029993A98}" destId="{11A1B8F0-73DD-4BD4-974B-19EE3884E937}" srcOrd="0" destOrd="0" presId="urn:microsoft.com/office/officeart/2005/8/layout/hierarchy6"/>
    <dgm:cxn modelId="{0F28B65E-FADB-4EB7-826A-69D2EBD2606F}" type="presParOf" srcId="{FD0BAACA-1270-4D75-939A-5B3029993A98}" destId="{AD43353C-078C-4C50-B02C-6F27CAC530E7}" srcOrd="1" destOrd="0" presId="urn:microsoft.com/office/officeart/2005/8/layout/hierarchy6"/>
    <dgm:cxn modelId="{B8821897-F18A-4E53-88E8-D0C8BEAB3981}" type="presParOf" srcId="{AD43353C-078C-4C50-B02C-6F27CAC530E7}" destId="{BC55F105-3B28-4471-841F-125A52B76F9A}" srcOrd="0" destOrd="0" presId="urn:microsoft.com/office/officeart/2005/8/layout/hierarchy6"/>
    <dgm:cxn modelId="{0A316C1F-DEC0-4ADC-951E-5241BB20251C}" type="presParOf" srcId="{AD43353C-078C-4C50-B02C-6F27CAC530E7}" destId="{A2A67E39-4583-4179-9C05-38A7E8C4A7A3}" srcOrd="1" destOrd="0" presId="urn:microsoft.com/office/officeart/2005/8/layout/hierarchy6"/>
    <dgm:cxn modelId="{19E9D9C3-284F-43DA-AAEB-7908DE826476}" type="presParOf" srcId="{A2A67E39-4583-4179-9C05-38A7E8C4A7A3}" destId="{B4D45302-8841-451D-B138-88F17DF243AA}" srcOrd="0" destOrd="0" presId="urn:microsoft.com/office/officeart/2005/8/layout/hierarchy6"/>
    <dgm:cxn modelId="{ED765BEC-20DA-44FE-98CE-4AA4F67E2B59}" type="presParOf" srcId="{A2A67E39-4583-4179-9C05-38A7E8C4A7A3}" destId="{D75C4F97-F7CA-4578-B899-C24140A2BC24}" srcOrd="1" destOrd="0" presId="urn:microsoft.com/office/officeart/2005/8/layout/hierarchy6"/>
    <dgm:cxn modelId="{E27D4DE9-F255-4BE9-BA93-D98F1D8E852B}" type="presParOf" srcId="{D75C4F97-F7CA-4578-B899-C24140A2BC24}" destId="{41419CA8-41BE-4074-A310-83AC468EA289}" srcOrd="0" destOrd="0" presId="urn:microsoft.com/office/officeart/2005/8/layout/hierarchy6"/>
    <dgm:cxn modelId="{F6B4AC36-809E-4412-A9E8-845B014492E3}" type="presParOf" srcId="{D75C4F97-F7CA-4578-B899-C24140A2BC24}" destId="{34AD0943-D18D-4BD0-876D-390FCD8E785D}" srcOrd="1" destOrd="0" presId="urn:microsoft.com/office/officeart/2005/8/layout/hierarchy6"/>
    <dgm:cxn modelId="{2A515FD5-7BC6-4C8A-9294-A3F1E96FD5A9}" type="presParOf" srcId="{34AD0943-D18D-4BD0-876D-390FCD8E785D}" destId="{1FB271E5-AED9-40B1-BD73-9582425843DA}" srcOrd="0" destOrd="0" presId="urn:microsoft.com/office/officeart/2005/8/layout/hierarchy6"/>
    <dgm:cxn modelId="{ACC4F7BB-1304-43F8-9569-B105C6B6C8CE}" type="presParOf" srcId="{34AD0943-D18D-4BD0-876D-390FCD8E785D}" destId="{3A3C6BF2-128B-4AE9-BD01-2AFFA7EF18D5}" srcOrd="1" destOrd="0" presId="urn:microsoft.com/office/officeart/2005/8/layout/hierarchy6"/>
    <dgm:cxn modelId="{61123F50-120D-4C6B-B0EA-58BEE86001E1}" type="presParOf" srcId="{D75C4F97-F7CA-4578-B899-C24140A2BC24}" destId="{DEA3F637-9C5F-4AFC-8CC6-1CB8891BEF2F}" srcOrd="2" destOrd="0" presId="urn:microsoft.com/office/officeart/2005/8/layout/hierarchy6"/>
    <dgm:cxn modelId="{13E2380A-6D2D-448D-9EC0-54DBD9B1B733}" type="presParOf" srcId="{D75C4F97-F7CA-4578-B899-C24140A2BC24}" destId="{D0C372C2-18E8-45CB-B517-53B1D42FDBE3}" srcOrd="3" destOrd="0" presId="urn:microsoft.com/office/officeart/2005/8/layout/hierarchy6"/>
    <dgm:cxn modelId="{487CAFD4-4D8F-4E38-B9F4-FC20120DBDBB}" type="presParOf" srcId="{D0C372C2-18E8-45CB-B517-53B1D42FDBE3}" destId="{58A9923B-F65B-4566-95C8-08EAD0CDF22E}" srcOrd="0" destOrd="0" presId="urn:microsoft.com/office/officeart/2005/8/layout/hierarchy6"/>
    <dgm:cxn modelId="{73CF3C6E-719F-4BD9-8143-F7D92920A09E}" type="presParOf" srcId="{D0C372C2-18E8-45CB-B517-53B1D42FDBE3}" destId="{21BCB495-FBE3-4A7B-9C71-0B145F40383E}" srcOrd="1" destOrd="0" presId="urn:microsoft.com/office/officeart/2005/8/layout/hierarchy6"/>
    <dgm:cxn modelId="{FC99AA16-2C46-4371-9493-FA0189E51D89}" type="presParOf" srcId="{AD43353C-078C-4C50-B02C-6F27CAC530E7}" destId="{5D2E3724-E180-4003-9032-AD57A876E1EC}" srcOrd="2" destOrd="0" presId="urn:microsoft.com/office/officeart/2005/8/layout/hierarchy6"/>
    <dgm:cxn modelId="{8D005E7C-4769-498C-B4FD-EB5E8D9BEAC7}" type="presParOf" srcId="{AD43353C-078C-4C50-B02C-6F27CAC530E7}" destId="{69A516E3-DBCE-4403-95E6-427BF65F901E}" srcOrd="3" destOrd="0" presId="urn:microsoft.com/office/officeart/2005/8/layout/hierarchy6"/>
    <dgm:cxn modelId="{537F6B8F-AF9B-4447-A8CE-F468858DA4C2}" type="presParOf" srcId="{69A516E3-DBCE-4403-95E6-427BF65F901E}" destId="{453F6D65-299C-47A0-A5CA-6635E5F3D31E}" srcOrd="0" destOrd="0" presId="urn:microsoft.com/office/officeart/2005/8/layout/hierarchy6"/>
    <dgm:cxn modelId="{BD76EC4C-D6D4-42CC-B890-5905A9454002}" type="presParOf" srcId="{69A516E3-DBCE-4403-95E6-427BF65F901E}" destId="{13565F24-DADD-4AFF-8196-9C6C6811209F}" srcOrd="1" destOrd="0" presId="urn:microsoft.com/office/officeart/2005/8/layout/hierarchy6"/>
    <dgm:cxn modelId="{051B53FE-1428-458D-A4C3-55FB522AEF1F}" type="presParOf" srcId="{13565F24-DADD-4AFF-8196-9C6C6811209F}" destId="{1845EFA5-6280-48B7-A570-55F1E79E77A0}" srcOrd="0" destOrd="0" presId="urn:microsoft.com/office/officeart/2005/8/layout/hierarchy6"/>
    <dgm:cxn modelId="{9BD5C52F-279C-490C-A56C-BF88876DFA42}" type="presParOf" srcId="{13565F24-DADD-4AFF-8196-9C6C6811209F}" destId="{289E150D-4E1C-4795-94BB-9DA6DF5611CE}" srcOrd="1" destOrd="0" presId="urn:microsoft.com/office/officeart/2005/8/layout/hierarchy6"/>
    <dgm:cxn modelId="{BDB1CFF9-57ED-4B27-8FE5-12D9E1C3179F}" type="presParOf" srcId="{289E150D-4E1C-4795-94BB-9DA6DF5611CE}" destId="{856D7586-B8D6-42E2-87E3-D65A6CCF9000}" srcOrd="0" destOrd="0" presId="urn:microsoft.com/office/officeart/2005/8/layout/hierarchy6"/>
    <dgm:cxn modelId="{74AE09CF-606E-45FF-98ED-F8CB1719C750}" type="presParOf" srcId="{289E150D-4E1C-4795-94BB-9DA6DF5611CE}" destId="{8321A531-80A2-4C88-8E5C-9EF03C27E840}" srcOrd="1" destOrd="0" presId="urn:microsoft.com/office/officeart/2005/8/layout/hierarchy6"/>
    <dgm:cxn modelId="{4B456ED7-8EBF-4852-89EF-A97395AADC9F}" type="presParOf" srcId="{13565F24-DADD-4AFF-8196-9C6C6811209F}" destId="{79CF4DBF-11E6-43B1-BF90-1D7C64884D9F}" srcOrd="2" destOrd="0" presId="urn:microsoft.com/office/officeart/2005/8/layout/hierarchy6"/>
    <dgm:cxn modelId="{318AC203-F086-4446-BD9A-34E41A9A58E1}" type="presParOf" srcId="{13565F24-DADD-4AFF-8196-9C6C6811209F}" destId="{B54A5928-711B-40ED-B6A0-61AC3E190C8B}" srcOrd="3" destOrd="0" presId="urn:microsoft.com/office/officeart/2005/8/layout/hierarchy6"/>
    <dgm:cxn modelId="{8B5D5E48-68B6-454F-B353-02EBC416A85C}" type="presParOf" srcId="{B54A5928-711B-40ED-B6A0-61AC3E190C8B}" destId="{A709A888-4AEC-4A25-82C3-5D9C27582390}" srcOrd="0" destOrd="0" presId="urn:microsoft.com/office/officeart/2005/8/layout/hierarchy6"/>
    <dgm:cxn modelId="{6ECC10FB-296F-4BC0-B291-F097B6DAC560}" type="presParOf" srcId="{B54A5928-711B-40ED-B6A0-61AC3E190C8B}" destId="{E8BBF755-C270-4719-8816-2D06A2AF449A}" srcOrd="1" destOrd="0" presId="urn:microsoft.com/office/officeart/2005/8/layout/hierarchy6"/>
    <dgm:cxn modelId="{7FC8CA30-6FAF-423B-99BE-6525180DD6F0}" type="presParOf" srcId="{13565F24-DADD-4AFF-8196-9C6C6811209F}" destId="{8539BDF9-7C0E-44AE-916A-D4DD44A5A4C7}" srcOrd="4" destOrd="0" presId="urn:microsoft.com/office/officeart/2005/8/layout/hierarchy6"/>
    <dgm:cxn modelId="{8E026661-F4A0-48AF-9728-26CCC12E4EB0}" type="presParOf" srcId="{13565F24-DADD-4AFF-8196-9C6C6811209F}" destId="{AA03FAA1-E08F-4FE2-A1BC-F9AAE0A02072}" srcOrd="5" destOrd="0" presId="urn:microsoft.com/office/officeart/2005/8/layout/hierarchy6"/>
    <dgm:cxn modelId="{B3A054FE-013F-4306-858E-32CE782BB2B7}" type="presParOf" srcId="{AA03FAA1-E08F-4FE2-A1BC-F9AAE0A02072}" destId="{501B3857-B983-40FF-8E17-8833DB5A704E}" srcOrd="0" destOrd="0" presId="urn:microsoft.com/office/officeart/2005/8/layout/hierarchy6"/>
    <dgm:cxn modelId="{B0675171-6236-4475-A697-CBDB248812B7}" type="presParOf" srcId="{AA03FAA1-E08F-4FE2-A1BC-F9AAE0A02072}" destId="{930B1CD4-D6AD-4391-BA0C-58DB034CF39B}" srcOrd="1" destOrd="0" presId="urn:microsoft.com/office/officeart/2005/8/layout/hierarchy6"/>
    <dgm:cxn modelId="{E3435AED-D06B-426E-BD8A-2FD1186C69BB}" type="presParOf" srcId="{13565F24-DADD-4AFF-8196-9C6C6811209F}" destId="{87343AF2-0C98-4C80-9868-A69BA721EE71}" srcOrd="6" destOrd="0" presId="urn:microsoft.com/office/officeart/2005/8/layout/hierarchy6"/>
    <dgm:cxn modelId="{FD022580-2818-43D6-857F-4671FAAB3A51}" type="presParOf" srcId="{13565F24-DADD-4AFF-8196-9C6C6811209F}" destId="{E9E7BC21-B0FB-4151-8828-900786868923}" srcOrd="7" destOrd="0" presId="urn:microsoft.com/office/officeart/2005/8/layout/hierarchy6"/>
    <dgm:cxn modelId="{48E32322-C78D-4722-BC93-5756E3B528D6}" type="presParOf" srcId="{E9E7BC21-B0FB-4151-8828-900786868923}" destId="{95491B21-F249-4610-822E-07D61756C086}" srcOrd="0" destOrd="0" presId="urn:microsoft.com/office/officeart/2005/8/layout/hierarchy6"/>
    <dgm:cxn modelId="{107D20DC-269E-4115-B938-451AC1F27CFD}" type="presParOf" srcId="{E9E7BC21-B0FB-4151-8828-900786868923}" destId="{EA6B99D6-EF54-4208-84C2-2ED860F3D32F}" srcOrd="1" destOrd="0" presId="urn:microsoft.com/office/officeart/2005/8/layout/hierarchy6"/>
    <dgm:cxn modelId="{C888C899-7A88-44A9-97F1-41CF8BA313DA}" type="presParOf" srcId="{746065C7-BAA7-4013-B120-1AB1317E7E9F}" destId="{D47A2A56-67E6-46F1-A944-8EE86485F39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92C9A-DBC4-455F-A8E9-D5407C7C5FC7}" type="datetimeFigureOut">
              <a:rPr lang="es-EC" smtClean="0"/>
              <a:t>11/01/2019</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78225-F761-449C-81D7-53A90AAF46DF}" type="slidenum">
              <a:rPr lang="es-EC" smtClean="0"/>
              <a:t>‹Nº›</a:t>
            </a:fld>
            <a:endParaRPr lang="es-EC" dirty="0"/>
          </a:p>
        </p:txBody>
      </p:sp>
    </p:spTree>
    <p:extLst>
      <p:ext uri="{BB962C8B-B14F-4D97-AF65-F5344CB8AC3E}">
        <p14:creationId xmlns:p14="http://schemas.microsoft.com/office/powerpoint/2010/main" val="305653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Igual a la</a:t>
            </a:r>
            <a:r>
              <a:rPr lang="es-EC" baseline="0" dirty="0"/>
              <a:t> tesis</a:t>
            </a:r>
            <a:endParaRPr lang="es-EC" dirty="0"/>
          </a:p>
        </p:txBody>
      </p:sp>
      <p:sp>
        <p:nvSpPr>
          <p:cNvPr id="4" name="Marcador de número de diapositiva 3"/>
          <p:cNvSpPr>
            <a:spLocks noGrp="1"/>
          </p:cNvSpPr>
          <p:nvPr>
            <p:ph type="sldNum" sz="quarter" idx="10"/>
          </p:nvPr>
        </p:nvSpPr>
        <p:spPr/>
        <p:txBody>
          <a:bodyPr/>
          <a:lstStyle/>
          <a:p>
            <a:fld id="{A7078225-F761-449C-81D7-53A90AAF46DF}" type="slidenum">
              <a:rPr lang="es-EC" smtClean="0"/>
              <a:t>1</a:t>
            </a:fld>
            <a:endParaRPr lang="es-EC" dirty="0"/>
          </a:p>
        </p:txBody>
      </p:sp>
    </p:spTree>
    <p:extLst>
      <p:ext uri="{BB962C8B-B14F-4D97-AF65-F5344CB8AC3E}">
        <p14:creationId xmlns:p14="http://schemas.microsoft.com/office/powerpoint/2010/main" val="118245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ya que se desea que todas las personas dentro de la muestra tengan la misma probabilidad de ser elegidas probabilístico en cuál abarca al muestreo aleatorio simple.</a:t>
            </a:r>
          </a:p>
          <a:p>
            <a:endParaRPr lang="es-EC" dirty="0"/>
          </a:p>
        </p:txBody>
      </p:sp>
      <p:sp>
        <p:nvSpPr>
          <p:cNvPr id="4" name="Marcador de número de diapositiva 3"/>
          <p:cNvSpPr>
            <a:spLocks noGrp="1"/>
          </p:cNvSpPr>
          <p:nvPr>
            <p:ph type="sldNum" sz="quarter" idx="10"/>
          </p:nvPr>
        </p:nvSpPr>
        <p:spPr/>
        <p:txBody>
          <a:bodyPr/>
          <a:lstStyle/>
          <a:p>
            <a:fld id="{A7078225-F761-449C-81D7-53A90AAF46DF}" type="slidenum">
              <a:rPr lang="es-EC" smtClean="0"/>
              <a:t>9</a:t>
            </a:fld>
            <a:endParaRPr lang="es-EC" dirty="0"/>
          </a:p>
        </p:txBody>
      </p:sp>
    </p:spTree>
    <p:extLst>
      <p:ext uri="{BB962C8B-B14F-4D97-AF65-F5344CB8AC3E}">
        <p14:creationId xmlns:p14="http://schemas.microsoft.com/office/powerpoint/2010/main" val="302310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se utilizó la fórmula establecida para poblaciones finitas.  La cual nos indica la cantidad óptima de casos que se deben recoger para que sean estadísticamente validos los resultados obtenidos. </a:t>
            </a:r>
            <a:endParaRPr lang="es-EC" dirty="0"/>
          </a:p>
        </p:txBody>
      </p:sp>
      <p:sp>
        <p:nvSpPr>
          <p:cNvPr id="4" name="Marcador de número de diapositiva 3"/>
          <p:cNvSpPr>
            <a:spLocks noGrp="1"/>
          </p:cNvSpPr>
          <p:nvPr>
            <p:ph type="sldNum" sz="quarter" idx="10"/>
          </p:nvPr>
        </p:nvSpPr>
        <p:spPr/>
        <p:txBody>
          <a:bodyPr/>
          <a:lstStyle/>
          <a:p>
            <a:fld id="{A7078225-F761-449C-81D7-53A90AAF46DF}" type="slidenum">
              <a:rPr lang="es-EC" smtClean="0"/>
              <a:t>11</a:t>
            </a:fld>
            <a:endParaRPr lang="es-EC" dirty="0"/>
          </a:p>
        </p:txBody>
      </p:sp>
    </p:spTree>
    <p:extLst>
      <p:ext uri="{BB962C8B-B14F-4D97-AF65-F5344CB8AC3E}">
        <p14:creationId xmlns:p14="http://schemas.microsoft.com/office/powerpoint/2010/main" val="281898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7078225-F761-449C-81D7-53A90AAF46DF}" type="slidenum">
              <a:rPr lang="es-EC" smtClean="0"/>
              <a:t>26</a:t>
            </a:fld>
            <a:endParaRPr lang="es-EC" dirty="0"/>
          </a:p>
        </p:txBody>
      </p:sp>
    </p:spTree>
    <p:extLst>
      <p:ext uri="{BB962C8B-B14F-4D97-AF65-F5344CB8AC3E}">
        <p14:creationId xmlns:p14="http://schemas.microsoft.com/office/powerpoint/2010/main" val="48821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8800" y="5784"/>
            <a:ext cx="7349300" cy="1255185"/>
          </a:xfrm>
          <a:prstGeom prst="rect">
            <a:avLst/>
          </a:prstGeom>
        </p:spPr>
      </p:pic>
      <p:sp>
        <p:nvSpPr>
          <p:cNvPr id="5" name="Subtítulo 4"/>
          <p:cNvSpPr>
            <a:spLocks noGrp="1"/>
          </p:cNvSpPr>
          <p:nvPr>
            <p:ph type="subTitle" idx="1"/>
          </p:nvPr>
        </p:nvSpPr>
        <p:spPr>
          <a:xfrm>
            <a:off x="247269" y="4798830"/>
            <a:ext cx="6598379" cy="782520"/>
          </a:xfrm>
        </p:spPr>
        <p:txBody>
          <a:bodyPr>
            <a:normAutofit/>
          </a:bodyPr>
          <a:lstStyle/>
          <a:p>
            <a:r>
              <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Director: Ing. </a:t>
            </a:r>
            <a:r>
              <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Segovia </a:t>
            </a:r>
            <a:r>
              <a:rPr lang="es-EC"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Guerrero, César  Ricardo </a:t>
            </a:r>
            <a:r>
              <a:rPr lang="es-EC"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MPDE</a:t>
            </a:r>
            <a:endPar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Oponente: Ing. </a:t>
            </a:r>
            <a:r>
              <a:rPr lang="es-EC" sz="1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Machado, </a:t>
            </a:r>
            <a:r>
              <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Edgar </a:t>
            </a:r>
            <a:r>
              <a:rPr lang="es-EC"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MBA</a:t>
            </a:r>
          </a:p>
        </p:txBody>
      </p:sp>
      <p:sp>
        <p:nvSpPr>
          <p:cNvPr id="6" name="Rectángulo 5"/>
          <p:cNvSpPr/>
          <p:nvPr/>
        </p:nvSpPr>
        <p:spPr>
          <a:xfrm>
            <a:off x="1127622" y="1479264"/>
            <a:ext cx="8751652" cy="707886"/>
          </a:xfrm>
          <a:prstGeom prst="rect">
            <a:avLst/>
          </a:prstGeom>
        </p:spPr>
        <p:txBody>
          <a:bodyPr wrap="square">
            <a:spAutoFit/>
          </a:bodyPr>
          <a:lstStyle/>
          <a:p>
            <a:pPr algn="ctr">
              <a:spcAft>
                <a:spcPts val="0"/>
              </a:spcAft>
            </a:pPr>
            <a:r>
              <a:rPr lang="es-ES" sz="2000" b="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a:t>
            </a:r>
          </a:p>
          <a:p>
            <a:pPr algn="ctr">
              <a:spcAft>
                <a:spcPts val="0"/>
              </a:spcAft>
            </a:pPr>
            <a:r>
              <a:rPr lang="es-ES" sz="2000" b="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Y DE COMERCIO</a:t>
            </a:r>
            <a:endParaRPr lang="es-EC" sz="2000" b="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ángulo 7"/>
          <p:cNvSpPr/>
          <p:nvPr/>
        </p:nvSpPr>
        <p:spPr>
          <a:xfrm>
            <a:off x="247269" y="3806764"/>
            <a:ext cx="10512358" cy="786754"/>
          </a:xfrm>
          <a:prstGeom prst="rect">
            <a:avLst/>
          </a:prstGeom>
        </p:spPr>
        <p:txBody>
          <a:bodyPr wrap="square">
            <a:spAutoFit/>
          </a:bodyPr>
          <a:lstStyle/>
          <a:p>
            <a:pPr algn="ctr">
              <a:lnSpc>
                <a:spcPct val="150000"/>
              </a:lnSpc>
              <a:spcAft>
                <a:spcPts val="0"/>
              </a:spcAft>
            </a:pPr>
            <a:r>
              <a:rPr lang="es-ES"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TEMA: ESTUDIO DE LA SATISFACCIÓN DEL CLIENTE EN EL SECTOR HOTELERO MEDIANO Y PEQUEÑO EN LA REGION SUR OESTE DE LA PROVINCIA DE ESMERALDAS MEDIANTE EL MODELO KANO  </a:t>
            </a:r>
            <a:endParaRPr lang="es-EC"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764938" y="2814698"/>
            <a:ext cx="9270459" cy="830997"/>
          </a:xfrm>
          <a:prstGeom prst="rect">
            <a:avLst/>
          </a:prstGeom>
        </p:spPr>
        <p:txBody>
          <a:bodyPr wrap="square">
            <a:spAutoFit/>
          </a:bodyPr>
          <a:lstStyle/>
          <a:p>
            <a:pPr algn="ctr">
              <a:lnSpc>
                <a:spcPct val="150000"/>
              </a:lnSpc>
              <a:spcAft>
                <a:spcPts val="0"/>
              </a:spcAft>
            </a:pPr>
            <a:r>
              <a:rPr lang="es-ES"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a:t>
            </a:r>
            <a:r>
              <a:rPr lang="es-ES" sz="16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INGENIERO </a:t>
            </a:r>
            <a:r>
              <a:rPr lang="es-ES"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EN MERCADOTECNIA</a:t>
            </a:r>
            <a:endParaRPr lang="es-EC"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2081720" y="5438766"/>
            <a:ext cx="6403899" cy="509755"/>
          </a:xfrm>
          <a:prstGeom prst="rect">
            <a:avLst/>
          </a:prstGeom>
        </p:spPr>
        <p:txBody>
          <a:bodyPr wrap="square">
            <a:spAutoFit/>
          </a:bodyPr>
          <a:lstStyle/>
          <a:p>
            <a:pPr algn="ctr">
              <a:lnSpc>
                <a:spcPct val="200000"/>
              </a:lnSpc>
              <a:spcAft>
                <a:spcPts val="0"/>
              </a:spcAft>
            </a:pPr>
            <a:r>
              <a:rPr lang="es-ES" sz="16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Egresado: Flores Bolaños José Antonio</a:t>
            </a:r>
            <a:endParaRPr lang="es-EC"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2983609" y="2209227"/>
            <a:ext cx="4833118" cy="509755"/>
          </a:xfrm>
          <a:prstGeom prst="rect">
            <a:avLst/>
          </a:prstGeom>
        </p:spPr>
        <p:txBody>
          <a:bodyPr wrap="none">
            <a:spAutoFit/>
          </a:bodyPr>
          <a:lstStyle/>
          <a:p>
            <a:pPr algn="ctr">
              <a:lnSpc>
                <a:spcPct val="200000"/>
              </a:lnSpc>
              <a:spcAft>
                <a:spcPts val="0"/>
              </a:spcAft>
            </a:pPr>
            <a:r>
              <a:rPr lang="es-ES"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CARRERA DE INGENIERÍA EN MERCADOTECNIA</a:t>
            </a:r>
            <a:endParaRPr lang="es-EC" sz="12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4532855" y="6109143"/>
            <a:ext cx="6403899" cy="509755"/>
          </a:xfrm>
          <a:prstGeom prst="rect">
            <a:avLst/>
          </a:prstGeom>
        </p:spPr>
        <p:txBody>
          <a:bodyPr wrap="square">
            <a:spAutoFit/>
          </a:bodyPr>
          <a:lstStyle/>
          <a:p>
            <a:pPr algn="ctr">
              <a:lnSpc>
                <a:spcPct val="200000"/>
              </a:lnSpc>
              <a:spcAft>
                <a:spcPts val="0"/>
              </a:spcAft>
            </a:pPr>
            <a:r>
              <a:rPr lang="es-ES" sz="1600" dirty="0" smtClean="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Sangolquí, Septiembre 2018</a:t>
            </a:r>
            <a:endParaRPr lang="es-EC"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875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945386277"/>
              </p:ext>
            </p:extLst>
          </p:nvPr>
        </p:nvGraphicFramePr>
        <p:xfrm>
          <a:off x="513178" y="-105568"/>
          <a:ext cx="10120558" cy="4287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487772" y="4879171"/>
            <a:ext cx="3022160" cy="954107"/>
          </a:xfrm>
          <a:prstGeom prst="rect">
            <a:avLst/>
          </a:prstGeom>
        </p:spPr>
        <p:txBody>
          <a:bodyPr wrap="square">
            <a:spAutoFit/>
          </a:bodyPr>
          <a:lstStyle/>
          <a:p>
            <a:pPr algn="just"/>
            <a:r>
              <a:rPr lang="es-EC" sz="1400" dirty="0">
                <a:latin typeface="Times New Roman" panose="02020603050405020304" pitchFamily="18" charset="0"/>
                <a:cs typeface="Times New Roman" panose="02020603050405020304" pitchFamily="18" charset="0"/>
              </a:rPr>
              <a:t>Se realizará la encuesta por criterio del investigador al azar a huéspedes nacionales o extranjeros debido a la facilidad de obtención de entrevistados.</a:t>
            </a:r>
          </a:p>
        </p:txBody>
      </p:sp>
      <p:pic>
        <p:nvPicPr>
          <p:cNvPr id="4" name="Imagen 3"/>
          <p:cNvPicPr>
            <a:picLocks noChangeAspect="1"/>
          </p:cNvPicPr>
          <p:nvPr/>
        </p:nvPicPr>
        <p:blipFill>
          <a:blip r:embed="rId7"/>
          <a:stretch>
            <a:fillRect/>
          </a:stretch>
        </p:blipFill>
        <p:spPr>
          <a:xfrm>
            <a:off x="4427716" y="3886973"/>
            <a:ext cx="5117625" cy="2930944"/>
          </a:xfrm>
          <a:prstGeom prst="rect">
            <a:avLst/>
          </a:prstGeom>
        </p:spPr>
      </p:pic>
      <p:pic>
        <p:nvPicPr>
          <p:cNvPr id="5" name="Imagen 4"/>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51463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nSpc>
                <a:spcPct val="150000"/>
              </a:lnSpc>
            </a:pPr>
            <a:r>
              <a:rPr lang="es-EC" dirty="0" smtClean="0">
                <a:latin typeface="Times New Roman" panose="02020603050405020304" pitchFamily="18" charset="0"/>
                <a:cs typeface="Times New Roman" panose="02020603050405020304" pitchFamily="18" charset="0"/>
              </a:rPr>
              <a:t>Determinación de la muestra</a:t>
            </a:r>
            <a:endParaRPr lang="es-EC" dirty="0">
              <a:latin typeface="Times New Roman" panose="02020603050405020304" pitchFamily="18" charset="0"/>
              <a:cs typeface="Times New Roman" panose="02020603050405020304" pitchFamily="18" charset="0"/>
            </a:endParaRPr>
          </a:p>
        </p:txBody>
      </p:sp>
      <p:sp>
        <p:nvSpPr>
          <p:cNvPr id="5" name="Marcador de texto 4"/>
          <p:cNvSpPr>
            <a:spLocks noGrp="1"/>
          </p:cNvSpPr>
          <p:nvPr>
            <p:ph type="body" idx="1"/>
          </p:nvPr>
        </p:nvSpPr>
        <p:spPr>
          <a:xfrm>
            <a:off x="675744" y="1772974"/>
            <a:ext cx="4185623" cy="576262"/>
          </a:xfrm>
        </p:spPr>
        <p:txBody>
          <a:bodyPr/>
          <a:lstStyle/>
          <a:p>
            <a:pPr>
              <a:lnSpc>
                <a:spcPct val="150000"/>
              </a:lnSpc>
            </a:pPr>
            <a:r>
              <a:rPr lang="es-EC" sz="2800" dirty="0">
                <a:latin typeface="Times New Roman" panose="02020603050405020304" pitchFamily="18" charset="0"/>
                <a:cs typeface="Times New Roman" panose="02020603050405020304" pitchFamily="18" charset="0"/>
              </a:rPr>
              <a:t>Muestra</a:t>
            </a:r>
          </a:p>
        </p:txBody>
      </p:sp>
      <p:sp>
        <p:nvSpPr>
          <p:cNvPr id="6" name="Marcador de contenido 5"/>
          <p:cNvSpPr>
            <a:spLocks noGrp="1"/>
          </p:cNvSpPr>
          <p:nvPr>
            <p:ph sz="half" idx="2"/>
          </p:nvPr>
        </p:nvSpPr>
        <p:spPr>
          <a:xfrm>
            <a:off x="675745" y="2532960"/>
            <a:ext cx="4185623" cy="3304117"/>
          </a:xfrm>
        </p:spPr>
        <p:txBody>
          <a:bodyPr/>
          <a:lstStyle/>
          <a:p>
            <a:pPr algn="just">
              <a:lnSpc>
                <a:spcPct val="150000"/>
              </a:lnSpc>
            </a:pPr>
            <a:r>
              <a:rPr lang="es-EC" dirty="0">
                <a:latin typeface="Times New Roman" panose="02020603050405020304" pitchFamily="18" charset="0"/>
                <a:cs typeface="Times New Roman" panose="02020603050405020304" pitchFamily="18" charset="0"/>
              </a:rPr>
              <a:t>Para la presente investigación se tomó como muestra una parte de la población, la misma que es de 600 consumidores o visitantes del lugar</a:t>
            </a:r>
            <a:r>
              <a:rPr lang="es-EC" sz="2000" dirty="0">
                <a:latin typeface="Times New Roman" panose="02020603050405020304" pitchFamily="18" charset="0"/>
                <a:cs typeface="Times New Roman" panose="02020603050405020304" pitchFamily="18" charset="0"/>
              </a:rPr>
              <a:t>.</a:t>
            </a:r>
          </a:p>
          <a:p>
            <a:pPr>
              <a:lnSpc>
                <a:spcPct val="150000"/>
              </a:lnSpc>
            </a:pPr>
            <a:endParaRPr lang="es-EC" sz="2000" dirty="0">
              <a:latin typeface="Times New Roman" panose="02020603050405020304" pitchFamily="18" charset="0"/>
              <a:cs typeface="Times New Roman" panose="02020603050405020304" pitchFamily="18" charset="0"/>
            </a:endParaRPr>
          </a:p>
        </p:txBody>
      </p:sp>
      <p:sp>
        <p:nvSpPr>
          <p:cNvPr id="7" name="Marcador de texto 6"/>
          <p:cNvSpPr>
            <a:spLocks noGrp="1"/>
          </p:cNvSpPr>
          <p:nvPr>
            <p:ph type="body" sz="quarter" idx="3"/>
          </p:nvPr>
        </p:nvSpPr>
        <p:spPr>
          <a:xfrm>
            <a:off x="5088382" y="1793550"/>
            <a:ext cx="4185618" cy="576262"/>
          </a:xfrm>
        </p:spPr>
        <p:txBody>
          <a:bodyPr/>
          <a:lstStyle/>
          <a:p>
            <a:pPr>
              <a:lnSpc>
                <a:spcPct val="150000"/>
              </a:lnSpc>
            </a:pPr>
            <a:r>
              <a:rPr lang="es-EC" sz="2800" dirty="0">
                <a:latin typeface="Times New Roman" panose="02020603050405020304" pitchFamily="18" charset="0"/>
                <a:cs typeface="Times New Roman" panose="02020603050405020304" pitchFamily="18" charset="0"/>
              </a:rPr>
              <a:t>Cálculo de la muestra</a:t>
            </a:r>
          </a:p>
        </p:txBody>
      </p:sp>
      <mc:AlternateContent xmlns:mc="http://schemas.openxmlformats.org/markup-compatibility/2006" xmlns:a14="http://schemas.microsoft.com/office/drawing/2010/main">
        <mc:Choice Requires="a14">
          <p:sp>
            <p:nvSpPr>
              <p:cNvPr id="8" name="Marcador de contenido 7"/>
              <p:cNvSpPr>
                <a:spLocks noGrp="1"/>
              </p:cNvSpPr>
              <p:nvPr>
                <p:ph sz="quarter" idx="4"/>
              </p:nvPr>
            </p:nvSpPr>
            <p:spPr>
              <a:xfrm>
                <a:off x="5088383" y="2369812"/>
                <a:ext cx="4185617" cy="3304117"/>
              </a:xfrm>
            </p:spPr>
            <p:txBody>
              <a:bodyPr>
                <a:noAutofit/>
              </a:bodyPr>
              <a:lstStyle/>
              <a:p>
                <a:pPr marL="0" indent="0" algn="just">
                  <a:lnSpc>
                    <a:spcPct val="150000"/>
                  </a:lnSpc>
                  <a:buNone/>
                </a:pPr>
                <a:r>
                  <a:rPr lang="es-EC" sz="1600" dirty="0">
                    <a:latin typeface="Times New Roman" panose="02020603050405020304" pitchFamily="18" charset="0"/>
                    <a:cs typeface="Times New Roman" panose="02020603050405020304" pitchFamily="18" charset="0"/>
                  </a:rPr>
                  <a:t>Determinación de la muestra:</a:t>
                </a:r>
              </a:p>
              <a:p>
                <a:pPr marL="0" indent="0" algn="just">
                  <a:lnSpc>
                    <a:spcPct val="150000"/>
                  </a:lnSpc>
                  <a:buNone/>
                </a:pPr>
                <a:r>
                  <a:rPr lang="es-EC" sz="1600" b="1" dirty="0">
                    <a:latin typeface="Times New Roman" panose="02020603050405020304" pitchFamily="18" charset="0"/>
                    <a:cs typeface="Times New Roman" panose="02020603050405020304" pitchFamily="18" charset="0"/>
                  </a:rPr>
                  <a:t>N=</a:t>
                </a:r>
                <a:r>
                  <a:rPr lang="es-EC" sz="1600" dirty="0">
                    <a:latin typeface="Times New Roman" panose="02020603050405020304" pitchFamily="18" charset="0"/>
                    <a:cs typeface="Times New Roman" panose="02020603050405020304" pitchFamily="18" charset="0"/>
                  </a:rPr>
                  <a:t> Población 587.749 turistas en la provincia de Esmeraldas. </a:t>
                </a:r>
              </a:p>
              <a:p>
                <a:pPr marL="0" indent="0" algn="just">
                  <a:lnSpc>
                    <a:spcPct val="150000"/>
                  </a:lnSpc>
                  <a:buNone/>
                </a:pPr>
                <a:r>
                  <a:rPr lang="es-EC" sz="1600" b="1" dirty="0">
                    <a:latin typeface="Times New Roman" panose="02020603050405020304" pitchFamily="18" charset="0"/>
                    <a:cs typeface="Times New Roman" panose="02020603050405020304" pitchFamily="18" charset="0"/>
                  </a:rPr>
                  <a:t>Z= </a:t>
                </a:r>
                <a:r>
                  <a:rPr lang="es-EC" sz="1600" dirty="0">
                    <a:latin typeface="Times New Roman" panose="02020603050405020304" pitchFamily="18" charset="0"/>
                    <a:cs typeface="Times New Roman" panose="02020603050405020304" pitchFamily="18" charset="0"/>
                  </a:rPr>
                  <a:t>Nivel de confianza 96% = 1,96</a:t>
                </a:r>
              </a:p>
              <a:p>
                <a:pPr marL="0" indent="0" algn="just">
                  <a:lnSpc>
                    <a:spcPct val="150000"/>
                  </a:lnSpc>
                  <a:buNone/>
                </a:pPr>
                <a:r>
                  <a:rPr lang="es-EC" sz="1600" b="1" dirty="0">
                    <a:latin typeface="Times New Roman" panose="02020603050405020304" pitchFamily="18" charset="0"/>
                    <a:cs typeface="Times New Roman" panose="02020603050405020304" pitchFamily="18" charset="0"/>
                  </a:rPr>
                  <a:t>e= </a:t>
                </a:r>
                <a:r>
                  <a:rPr lang="es-EC" sz="1600" dirty="0">
                    <a:latin typeface="Times New Roman" panose="02020603050405020304" pitchFamily="18" charset="0"/>
                    <a:cs typeface="Times New Roman" panose="02020603050405020304" pitchFamily="18" charset="0"/>
                  </a:rPr>
                  <a:t>Error 4% = 0.04</a:t>
                </a:r>
              </a:p>
              <a:p>
                <a:pPr marL="0" indent="0" algn="just">
                  <a:lnSpc>
                    <a:spcPct val="150000"/>
                  </a:lnSpc>
                  <a:buNone/>
                </a:pPr>
                <a:r>
                  <a:rPr lang="es-EC" sz="1600" b="1" dirty="0">
                    <a:latin typeface="Times New Roman" panose="02020603050405020304" pitchFamily="18" charset="0"/>
                    <a:cs typeface="Times New Roman" panose="02020603050405020304" pitchFamily="18" charset="0"/>
                  </a:rPr>
                  <a:t>P= </a:t>
                </a:r>
                <a:r>
                  <a:rPr lang="es-EC" sz="1600" dirty="0">
                    <a:latin typeface="Times New Roman" panose="02020603050405020304" pitchFamily="18" charset="0"/>
                    <a:cs typeface="Times New Roman" panose="02020603050405020304" pitchFamily="18" charset="0"/>
                  </a:rPr>
                  <a:t>Probabilidad de acierto 50% = 0.5</a:t>
                </a:r>
              </a:p>
              <a:p>
                <a:pPr marL="0" indent="0" algn="just">
                  <a:lnSpc>
                    <a:spcPct val="150000"/>
                  </a:lnSpc>
                  <a:buNone/>
                </a:pPr>
                <a:r>
                  <a:rPr lang="es-EC" sz="1600" b="1" dirty="0">
                    <a:latin typeface="Times New Roman" panose="02020603050405020304" pitchFamily="18" charset="0"/>
                    <a:cs typeface="Times New Roman" panose="02020603050405020304" pitchFamily="18" charset="0"/>
                  </a:rPr>
                  <a:t>Q= </a:t>
                </a:r>
                <a:r>
                  <a:rPr lang="es-EC" sz="1600" dirty="0">
                    <a:latin typeface="Times New Roman" panose="02020603050405020304" pitchFamily="18" charset="0"/>
                    <a:cs typeface="Times New Roman" panose="02020603050405020304" pitchFamily="18" charset="0"/>
                  </a:rPr>
                  <a:t>Probabilidad de desacierto 50% = 0.5</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𝑛</m:t>
                      </m:r>
                      <m:r>
                        <a:rPr lang="es-EC" sz="1600">
                          <a:latin typeface="Cambria Math" panose="02040503050406030204" pitchFamily="18" charset="0"/>
                        </a:rPr>
                        <m:t>=</m:t>
                      </m:r>
                      <m:f>
                        <m:fPr>
                          <m:ctrlPr>
                            <a:rPr lang="es-EC" sz="1600" i="1">
                              <a:latin typeface="Cambria Math" panose="02040503050406030204" pitchFamily="18" charset="0"/>
                            </a:rPr>
                          </m:ctrlPr>
                        </m:fPr>
                        <m:num>
                          <m:r>
                            <a:rPr lang="es-EC" sz="1600">
                              <a:latin typeface="Cambria Math" panose="02040503050406030204" pitchFamily="18" charset="0"/>
                            </a:rPr>
                            <m:t>587749.0.5. 0.5.</m:t>
                          </m:r>
                          <m:sSup>
                            <m:sSupPr>
                              <m:ctrlPr>
                                <a:rPr lang="es-EC" sz="1600" i="1">
                                  <a:latin typeface="Cambria Math" panose="02040503050406030204" pitchFamily="18" charset="0"/>
                                </a:rPr>
                              </m:ctrlPr>
                            </m:sSupPr>
                            <m:e>
                              <m:r>
                                <a:rPr lang="es-EC" sz="1600">
                                  <a:latin typeface="Cambria Math" panose="02040503050406030204" pitchFamily="18" charset="0"/>
                                </a:rPr>
                                <m:t>1.96</m:t>
                              </m:r>
                            </m:e>
                            <m:sup>
                              <m:r>
                                <a:rPr lang="es-EC" sz="1600">
                                  <a:latin typeface="Cambria Math" panose="02040503050406030204" pitchFamily="18" charset="0"/>
                                </a:rPr>
                                <m:t>2</m:t>
                              </m:r>
                            </m:sup>
                          </m:sSup>
                        </m:num>
                        <m:den>
                          <m:sSup>
                            <m:sSupPr>
                              <m:ctrlPr>
                                <a:rPr lang="es-EC" sz="1600" i="1">
                                  <a:latin typeface="Cambria Math" panose="02040503050406030204" pitchFamily="18" charset="0"/>
                                </a:rPr>
                              </m:ctrlPr>
                            </m:sSupPr>
                            <m:e>
                              <m:r>
                                <a:rPr lang="es-EC" sz="1600">
                                  <a:latin typeface="Cambria Math" panose="02040503050406030204" pitchFamily="18" charset="0"/>
                                </a:rPr>
                                <m:t>0.04</m:t>
                              </m:r>
                            </m:e>
                            <m:sup>
                              <m:r>
                                <a:rPr lang="es-EC" sz="1600">
                                  <a:latin typeface="Cambria Math" panose="02040503050406030204" pitchFamily="18" charset="0"/>
                                </a:rPr>
                                <m:t>2</m:t>
                              </m:r>
                            </m:sup>
                          </m:sSup>
                          <m:d>
                            <m:dPr>
                              <m:ctrlPr>
                                <a:rPr lang="es-EC" sz="1600" i="1">
                                  <a:latin typeface="Cambria Math" panose="02040503050406030204" pitchFamily="18" charset="0"/>
                                </a:rPr>
                              </m:ctrlPr>
                            </m:dPr>
                            <m:e>
                              <m:r>
                                <a:rPr lang="es-EC" sz="1600">
                                  <a:latin typeface="Cambria Math" panose="02040503050406030204" pitchFamily="18" charset="0"/>
                                </a:rPr>
                                <m:t>587749</m:t>
                              </m:r>
                              <m:r>
                                <a:rPr lang="es-EC" sz="1600" i="1">
                                  <a:latin typeface="Cambria Math" panose="02040503050406030204" pitchFamily="18" charset="0"/>
                                </a:rPr>
                                <m:t>−</m:t>
                              </m:r>
                              <m:r>
                                <a:rPr lang="es-EC" sz="1600">
                                  <a:latin typeface="Cambria Math" panose="02040503050406030204" pitchFamily="18" charset="0"/>
                                </a:rPr>
                                <m:t>1</m:t>
                              </m:r>
                            </m:e>
                          </m:d>
                          <m:r>
                            <a:rPr lang="es-EC" sz="1600">
                              <a:latin typeface="Cambria Math" panose="02040503050406030204" pitchFamily="18" charset="0"/>
                            </a:rPr>
                            <m:t>+(0.5.0.5.1.96</m:t>
                          </m:r>
                        </m:den>
                      </m:f>
                    </m:oMath>
                  </m:oMathPara>
                </a14:m>
                <a:endParaRPr lang="es-EC" sz="1600" dirty="0">
                  <a:latin typeface="Times New Roman" panose="02020603050405020304" pitchFamily="18" charset="0"/>
                  <a:cs typeface="Times New Roman" panose="02020603050405020304" pitchFamily="18"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sz="1600" b="1" i="1">
                          <a:latin typeface="Cambria Math" panose="02040503050406030204" pitchFamily="18" charset="0"/>
                        </a:rPr>
                        <m:t>𝒏</m:t>
                      </m:r>
                      <m:r>
                        <a:rPr lang="es-EC" sz="1600" b="1">
                          <a:latin typeface="Cambria Math" panose="02040503050406030204" pitchFamily="18" charset="0"/>
                        </a:rPr>
                        <m:t>=</m:t>
                      </m:r>
                      <m:r>
                        <a:rPr lang="es-EC" sz="1600" b="1" i="1">
                          <a:latin typeface="Cambria Math" panose="02040503050406030204" pitchFamily="18" charset="0"/>
                        </a:rPr>
                        <m:t>𝟔𝟎𝟎</m:t>
                      </m:r>
                    </m:oMath>
                  </m:oMathPara>
                </a14:m>
                <a:endParaRPr lang="es-EC" sz="1600" b="1" dirty="0">
                  <a:latin typeface="Times New Roman" panose="02020603050405020304" pitchFamily="18" charset="0"/>
                  <a:cs typeface="Times New Roman" panose="02020603050405020304" pitchFamily="18" charset="0"/>
                </a:endParaRPr>
              </a:p>
              <a:p>
                <a:pPr algn="just">
                  <a:lnSpc>
                    <a:spcPct val="170000"/>
                  </a:lnSpc>
                </a:pPr>
                <a:endParaRPr lang="es-EC" sz="1600" dirty="0">
                  <a:latin typeface="Times New Roman" panose="02020603050405020304" pitchFamily="18" charset="0"/>
                  <a:cs typeface="Times New Roman" panose="02020603050405020304" pitchFamily="18" charset="0"/>
                </a:endParaRPr>
              </a:p>
            </p:txBody>
          </p:sp>
        </mc:Choice>
        <mc:Fallback xmlns="">
          <p:sp>
            <p:nvSpPr>
              <p:cNvPr id="8" name="Marcador de contenido 7"/>
              <p:cNvSpPr>
                <a:spLocks noGrp="1" noRot="1" noChangeAspect="1" noMove="1" noResize="1" noEditPoints="1" noAdjustHandles="1" noChangeArrowheads="1" noChangeShapeType="1" noTextEdit="1"/>
              </p:cNvSpPr>
              <p:nvPr>
                <p:ph sz="quarter" idx="4"/>
              </p:nvPr>
            </p:nvSpPr>
            <p:spPr>
              <a:xfrm>
                <a:off x="5088383" y="2369812"/>
                <a:ext cx="4185617" cy="3304117"/>
              </a:xfrm>
              <a:blipFill rotWithShape="0">
                <a:blip r:embed="rId3"/>
                <a:stretch>
                  <a:fillRect l="-875" r="-875" b="-30627"/>
                </a:stretch>
              </a:blipFill>
            </p:spPr>
            <p:txBody>
              <a:bodyPr/>
              <a:lstStyle/>
              <a:p>
                <a:r>
                  <a:rPr lang="es-EC">
                    <a:noFill/>
                  </a:rPr>
                  <a:t> </a:t>
                </a:r>
              </a:p>
            </p:txBody>
          </p:sp>
        </mc:Fallback>
      </mc:AlternateContent>
      <p:pic>
        <p:nvPicPr>
          <p:cNvPr id="9" name="Imagen 8"/>
          <p:cNvPicPr>
            <a:picLocks noChangeAspect="1"/>
          </p:cNvPicPr>
          <p:nvPr/>
        </p:nvPicPr>
        <p:blipFill rotWithShape="1">
          <a:blip r:embed="rId4"/>
          <a:srcRect l="28742" r="28757" b="-7268"/>
          <a:stretch/>
        </p:blipFill>
        <p:spPr>
          <a:xfrm>
            <a:off x="1572367" y="4818930"/>
            <a:ext cx="2219325" cy="552451"/>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18107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8689"/>
          </a:xfrm>
        </p:spPr>
        <p:txBody>
          <a:bodyPr>
            <a:normAutofit fontScale="90000"/>
          </a:bodyPr>
          <a:lstStyle/>
          <a:p>
            <a:pPr algn="just">
              <a:lnSpc>
                <a:spcPct val="150000"/>
              </a:lnSpc>
            </a:pPr>
            <a:r>
              <a:rPr lang="es-EC" b="1" dirty="0">
                <a:latin typeface="Times New Roman" panose="02020603050405020304" pitchFamily="18" charset="0"/>
                <a:cs typeface="Times New Roman" panose="02020603050405020304" pitchFamily="18" charset="0"/>
              </a:rPr>
              <a:t>Instrumentos</a:t>
            </a:r>
            <a:endParaRPr lang="es-EC"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675746" y="1727350"/>
            <a:ext cx="4185623" cy="576262"/>
          </a:xfrm>
        </p:spPr>
        <p:txBody>
          <a:bodyPr/>
          <a:lstStyle/>
          <a:p>
            <a:pPr algn="just">
              <a:lnSpc>
                <a:spcPct val="150000"/>
              </a:lnSpc>
            </a:pPr>
            <a:r>
              <a:rPr lang="es-EC" dirty="0">
                <a:latin typeface="Times New Roman" panose="02020603050405020304" pitchFamily="18" charset="0"/>
                <a:cs typeface="Times New Roman" panose="02020603050405020304" pitchFamily="18" charset="0"/>
              </a:rPr>
              <a:t>Fuentes de Información</a:t>
            </a:r>
          </a:p>
        </p:txBody>
      </p:sp>
      <p:sp>
        <p:nvSpPr>
          <p:cNvPr id="4" name="Marcador de contenido 3"/>
          <p:cNvSpPr>
            <a:spLocks noGrp="1"/>
          </p:cNvSpPr>
          <p:nvPr>
            <p:ph sz="half" idx="2"/>
          </p:nvPr>
        </p:nvSpPr>
        <p:spPr>
          <a:xfrm>
            <a:off x="675746" y="2303612"/>
            <a:ext cx="4509097" cy="3304117"/>
          </a:xfrm>
        </p:spPr>
        <p:txBody>
          <a:bodyPr>
            <a:normAutofit/>
          </a:bodyPr>
          <a:lstStyle/>
          <a:p>
            <a:pPr marL="0" indent="0" algn="just">
              <a:lnSpc>
                <a:spcPct val="150000"/>
              </a:lnSpc>
              <a:buNone/>
            </a:pPr>
            <a:r>
              <a:rPr lang="es-EC" b="1" dirty="0">
                <a:latin typeface="Times New Roman" panose="02020603050405020304" pitchFamily="18" charset="0"/>
                <a:cs typeface="Times New Roman" panose="02020603050405020304" pitchFamily="18" charset="0"/>
              </a:rPr>
              <a:t>Encuesta</a:t>
            </a:r>
          </a:p>
          <a:p>
            <a:pPr marL="0" indent="0" algn="just">
              <a:lnSpc>
                <a:spcPct val="150000"/>
              </a:lnSpc>
              <a:buNone/>
            </a:pPr>
            <a:r>
              <a:rPr lang="es-EC" dirty="0">
                <a:latin typeface="Times New Roman" panose="02020603050405020304" pitchFamily="18" charset="0"/>
                <a:cs typeface="Times New Roman" panose="02020603050405020304" pitchFamily="18" charset="0"/>
              </a:rPr>
              <a:t>“La encuesta muestral recoge información sólo de una parte de la población, seleccionada para formar una muestra representativa de la misma” y así conseguir la máxima estandarización en la recolección de datos para el análisis en la satisfacción del cliente</a:t>
            </a:r>
          </a:p>
        </p:txBody>
      </p:sp>
      <p:pic>
        <p:nvPicPr>
          <p:cNvPr id="7" name="Imagen 6"/>
          <p:cNvPicPr>
            <a:picLocks noChangeAspect="1"/>
          </p:cNvPicPr>
          <p:nvPr/>
        </p:nvPicPr>
        <p:blipFill rotWithShape="1">
          <a:blip r:embed="rId2"/>
          <a:srcRect l="17682" t="2182"/>
          <a:stretch/>
        </p:blipFill>
        <p:spPr>
          <a:xfrm>
            <a:off x="5313921" y="2720418"/>
            <a:ext cx="3960081" cy="2470504"/>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507171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C" dirty="0"/>
              <a:t>Análisis Univariado</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63184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285" y="350668"/>
            <a:ext cx="4169874" cy="517864"/>
          </a:xfrm>
        </p:spPr>
        <p:txBody>
          <a:bodyPr>
            <a:noAutofit/>
          </a:bodyPr>
          <a:lstStyle/>
          <a:p>
            <a:r>
              <a:rPr lang="es-EC" sz="2400" dirty="0">
                <a:ln>
                  <a:solidFill>
                    <a:schemeClr val="tx1"/>
                  </a:solidFill>
                </a:ln>
              </a:rPr>
              <a:t>Pregunta: Género</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80855421"/>
              </p:ext>
            </p:extLst>
          </p:nvPr>
        </p:nvGraphicFramePr>
        <p:xfrm>
          <a:off x="600285" y="1055070"/>
          <a:ext cx="3577700" cy="1419594"/>
        </p:xfrm>
        <a:graphic>
          <a:graphicData uri="http://schemas.openxmlformats.org/drawingml/2006/table">
            <a:tbl>
              <a:tblPr firstRow="1" firstCol="1" bandRow="1">
                <a:tableStyleId>{5C22544A-7EE6-4342-B048-85BDC9FD1C3A}</a:tableStyleId>
              </a:tblPr>
              <a:tblGrid>
                <a:gridCol w="1388812">
                  <a:extLst>
                    <a:ext uri="{9D8B030D-6E8A-4147-A177-3AD203B41FA5}">
                      <a16:colId xmlns="" xmlns:a16="http://schemas.microsoft.com/office/drawing/2014/main" val="20000"/>
                    </a:ext>
                  </a:extLst>
                </a:gridCol>
                <a:gridCol w="1252949">
                  <a:extLst>
                    <a:ext uri="{9D8B030D-6E8A-4147-A177-3AD203B41FA5}">
                      <a16:colId xmlns="" xmlns:a16="http://schemas.microsoft.com/office/drawing/2014/main" val="20001"/>
                    </a:ext>
                  </a:extLst>
                </a:gridCol>
                <a:gridCol w="935939">
                  <a:extLst>
                    <a:ext uri="{9D8B030D-6E8A-4147-A177-3AD203B41FA5}">
                      <a16:colId xmlns="" xmlns:a16="http://schemas.microsoft.com/office/drawing/2014/main" val="20002"/>
                    </a:ext>
                  </a:extLst>
                </a:gridCol>
              </a:tblGrid>
              <a:tr h="386107">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de Edad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57045">
                <a:tc>
                  <a:txBody>
                    <a:bodyPr/>
                    <a:lstStyle/>
                    <a:p>
                      <a:pPr algn="ctr">
                        <a:lnSpc>
                          <a:spcPct val="107000"/>
                        </a:lnSpc>
                        <a:spcAft>
                          <a:spcPts val="0"/>
                        </a:spcAft>
                      </a:pPr>
                      <a:r>
                        <a:rPr lang="es-EC" sz="1200" dirty="0">
                          <a:effectLst/>
                        </a:rPr>
                        <a:t>Masculino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57045">
                <a:tc>
                  <a:txBody>
                    <a:bodyPr/>
                    <a:lstStyle/>
                    <a:p>
                      <a:pPr algn="ctr">
                        <a:lnSpc>
                          <a:spcPct val="107000"/>
                        </a:lnSpc>
                        <a:spcAft>
                          <a:spcPts val="0"/>
                        </a:spcAft>
                      </a:pPr>
                      <a:r>
                        <a:rPr lang="es-EC" sz="1200" dirty="0">
                          <a:effectLst/>
                        </a:rPr>
                        <a:t>Femenino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277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57045">
                <a:tc>
                  <a:txBody>
                    <a:bodyPr/>
                    <a:lstStyle/>
                    <a:p>
                      <a:pPr algn="ctr">
                        <a:lnSpc>
                          <a:spcPct val="107000"/>
                        </a:lnSpc>
                        <a:spcAft>
                          <a:spcPts val="0"/>
                        </a:spcAft>
                      </a:pPr>
                      <a:r>
                        <a:rPr lang="es-EC" sz="1200" dirty="0">
                          <a:effectLst/>
                        </a:rPr>
                        <a:t>GLBTI</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57045">
                <a:tc>
                  <a:txBody>
                    <a:bodyPr/>
                    <a:lstStyle/>
                    <a:p>
                      <a:pPr algn="ctr">
                        <a:lnSpc>
                          <a:spcPct val="107000"/>
                        </a:lnSpc>
                        <a:spcAft>
                          <a:spcPts val="0"/>
                        </a:spcAft>
                      </a:pPr>
                      <a:r>
                        <a:rPr lang="es-EC" sz="1200" b="1" dirty="0">
                          <a:effectLst/>
                        </a:rPr>
                        <a:t>Total general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pic>
        <p:nvPicPr>
          <p:cNvPr id="6" name="Imagen 5"/>
          <p:cNvPicPr>
            <a:picLocks noChangeAspect="1"/>
          </p:cNvPicPr>
          <p:nvPr/>
        </p:nvPicPr>
        <p:blipFill>
          <a:blip r:embed="rId2"/>
          <a:stretch>
            <a:fillRect/>
          </a:stretch>
        </p:blipFill>
        <p:spPr>
          <a:xfrm>
            <a:off x="4975668" y="609600"/>
            <a:ext cx="4244402" cy="2551157"/>
          </a:xfrm>
          <a:prstGeom prst="rect">
            <a:avLst/>
          </a:prstGeom>
        </p:spPr>
      </p:pic>
      <p:graphicFrame>
        <p:nvGraphicFramePr>
          <p:cNvPr id="7" name="Marcador de contenido 3">
            <a:extLst>
              <a:ext uri="{FF2B5EF4-FFF2-40B4-BE49-F238E27FC236}">
                <a16:creationId xmlns="" xmlns:a16="http://schemas.microsoft.com/office/drawing/2014/main" id="{9659146C-01A6-4BBC-BF7A-132F222FE1B8}"/>
              </a:ext>
            </a:extLst>
          </p:cNvPr>
          <p:cNvGraphicFramePr>
            <a:graphicFrameLocks/>
          </p:cNvGraphicFramePr>
          <p:nvPr>
            <p:extLst>
              <p:ext uri="{D42A27DB-BD31-4B8C-83A1-F6EECF244321}">
                <p14:modId xmlns:p14="http://schemas.microsoft.com/office/powerpoint/2010/main" val="2976440437"/>
              </p:ext>
            </p:extLst>
          </p:nvPr>
        </p:nvGraphicFramePr>
        <p:xfrm>
          <a:off x="427285" y="3429000"/>
          <a:ext cx="3923701" cy="3274168"/>
        </p:xfrm>
        <a:graphic>
          <a:graphicData uri="http://schemas.openxmlformats.org/drawingml/2006/table">
            <a:tbl>
              <a:tblPr firstRow="1" firstCol="1" bandRow="1">
                <a:tableStyleId>{5C22544A-7EE6-4342-B048-85BDC9FD1C3A}</a:tableStyleId>
              </a:tblPr>
              <a:tblGrid>
                <a:gridCol w="1256233">
                  <a:extLst>
                    <a:ext uri="{9D8B030D-6E8A-4147-A177-3AD203B41FA5}">
                      <a16:colId xmlns="" xmlns:a16="http://schemas.microsoft.com/office/drawing/2014/main" val="20000"/>
                    </a:ext>
                  </a:extLst>
                </a:gridCol>
                <a:gridCol w="1289664">
                  <a:extLst>
                    <a:ext uri="{9D8B030D-6E8A-4147-A177-3AD203B41FA5}">
                      <a16:colId xmlns="" xmlns:a16="http://schemas.microsoft.com/office/drawing/2014/main" val="20001"/>
                    </a:ext>
                  </a:extLst>
                </a:gridCol>
                <a:gridCol w="1377804">
                  <a:extLst>
                    <a:ext uri="{9D8B030D-6E8A-4147-A177-3AD203B41FA5}">
                      <a16:colId xmlns="" xmlns:a16="http://schemas.microsoft.com/office/drawing/2014/main" val="20002"/>
                    </a:ext>
                  </a:extLst>
                </a:gridCol>
              </a:tblGrid>
              <a:tr h="398799">
                <a:tc>
                  <a:txBody>
                    <a:bodyPr/>
                    <a:lstStyle/>
                    <a:p>
                      <a:pPr algn="ctr">
                        <a:lnSpc>
                          <a:spcPct val="107000"/>
                        </a:lnSpc>
                        <a:spcAft>
                          <a:spcPts val="0"/>
                        </a:spcAft>
                      </a:pPr>
                      <a:r>
                        <a:rPr lang="es-EC" sz="1400" dirty="0">
                          <a:effectLst/>
                        </a:rPr>
                        <a:t>Intervalos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Frecuencia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Porcentaje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11354">
                <a:tc>
                  <a:txBody>
                    <a:bodyPr/>
                    <a:lstStyle/>
                    <a:p>
                      <a:pPr algn="ctr">
                        <a:lnSpc>
                          <a:spcPct val="107000"/>
                        </a:lnSpc>
                        <a:spcAft>
                          <a:spcPts val="0"/>
                        </a:spcAft>
                      </a:pPr>
                      <a:r>
                        <a:rPr lang="es-EC" sz="1400" dirty="0">
                          <a:effectLst/>
                        </a:rPr>
                        <a:t>38 a 43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21,00%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14993">
                <a:tc>
                  <a:txBody>
                    <a:bodyPr/>
                    <a:lstStyle/>
                    <a:p>
                      <a:pPr algn="ctr">
                        <a:lnSpc>
                          <a:spcPct val="107000"/>
                        </a:lnSpc>
                        <a:spcAft>
                          <a:spcPts val="0"/>
                        </a:spcAft>
                      </a:pPr>
                      <a:r>
                        <a:rPr lang="es-EC" sz="1400" dirty="0">
                          <a:effectLst/>
                        </a:rPr>
                        <a:t>21 a 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20,00%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14993">
                <a:tc>
                  <a:txBody>
                    <a:bodyPr/>
                    <a:lstStyle/>
                    <a:p>
                      <a:pPr algn="ctr">
                        <a:lnSpc>
                          <a:spcPct val="107000"/>
                        </a:lnSpc>
                        <a:spcAft>
                          <a:spcPts val="0"/>
                        </a:spcAft>
                      </a:pPr>
                      <a:r>
                        <a:rPr lang="es-EC" sz="1400" dirty="0">
                          <a:effectLst/>
                        </a:rPr>
                        <a:t>27 a 32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98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16,33%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14993">
                <a:tc>
                  <a:txBody>
                    <a:bodyPr/>
                    <a:lstStyle/>
                    <a:p>
                      <a:pPr algn="ctr">
                        <a:lnSpc>
                          <a:spcPct val="107000"/>
                        </a:lnSpc>
                        <a:spcAft>
                          <a:spcPts val="0"/>
                        </a:spcAft>
                      </a:pPr>
                      <a:r>
                        <a:rPr lang="es-EC" sz="1400" dirty="0">
                          <a:effectLst/>
                        </a:rPr>
                        <a:t>44 a 49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88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14,67%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14993">
                <a:tc>
                  <a:txBody>
                    <a:bodyPr/>
                    <a:lstStyle/>
                    <a:p>
                      <a:pPr algn="ctr">
                        <a:lnSpc>
                          <a:spcPct val="107000"/>
                        </a:lnSpc>
                        <a:spcAft>
                          <a:spcPts val="0"/>
                        </a:spcAft>
                      </a:pPr>
                      <a:r>
                        <a:rPr lang="es-EC" sz="1400" dirty="0">
                          <a:effectLst/>
                        </a:rPr>
                        <a:t>50 a 55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86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14,33%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398799">
                <a:tc>
                  <a:txBody>
                    <a:bodyPr/>
                    <a:lstStyle/>
                    <a:p>
                      <a:pPr algn="ctr">
                        <a:lnSpc>
                          <a:spcPct val="107000"/>
                        </a:lnSpc>
                        <a:spcAft>
                          <a:spcPts val="0"/>
                        </a:spcAft>
                      </a:pPr>
                      <a:r>
                        <a:rPr lang="es-EC" sz="1400" dirty="0">
                          <a:effectLst/>
                        </a:rPr>
                        <a:t>Menor a 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32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5,33%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14993">
                <a:tc>
                  <a:txBody>
                    <a:bodyPr/>
                    <a:lstStyle/>
                    <a:p>
                      <a:pPr algn="ctr">
                        <a:lnSpc>
                          <a:spcPct val="107000"/>
                        </a:lnSpc>
                        <a:spcAft>
                          <a:spcPts val="0"/>
                        </a:spcAft>
                      </a:pPr>
                      <a:r>
                        <a:rPr lang="es-EC" sz="1400" dirty="0">
                          <a:effectLst/>
                        </a:rPr>
                        <a:t>62 a 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3,83%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214993">
                <a:tc>
                  <a:txBody>
                    <a:bodyPr/>
                    <a:lstStyle/>
                    <a:p>
                      <a:pPr algn="ctr">
                        <a:lnSpc>
                          <a:spcPct val="107000"/>
                        </a:lnSpc>
                        <a:spcAft>
                          <a:spcPts val="0"/>
                        </a:spcAft>
                      </a:pPr>
                      <a:r>
                        <a:rPr lang="es-EC" sz="1400" dirty="0">
                          <a:effectLst/>
                        </a:rPr>
                        <a:t>56 a 61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3,17%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214993">
                <a:tc>
                  <a:txBody>
                    <a:bodyPr/>
                    <a:lstStyle/>
                    <a:p>
                      <a:pPr algn="ctr">
                        <a:lnSpc>
                          <a:spcPct val="107000"/>
                        </a:lnSpc>
                        <a:spcAft>
                          <a:spcPts val="0"/>
                        </a:spcAft>
                      </a:pPr>
                      <a:r>
                        <a:rPr lang="es-EC" sz="1400" dirty="0">
                          <a:effectLst/>
                        </a:rPr>
                        <a:t>68 a 73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0,67%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9"/>
                  </a:ext>
                </a:extLst>
              </a:tr>
              <a:tr h="211354">
                <a:tc>
                  <a:txBody>
                    <a:bodyPr/>
                    <a:lstStyle/>
                    <a:p>
                      <a:pPr algn="ctr">
                        <a:lnSpc>
                          <a:spcPct val="107000"/>
                        </a:lnSpc>
                        <a:spcAft>
                          <a:spcPts val="0"/>
                        </a:spcAft>
                      </a:pPr>
                      <a:r>
                        <a:rPr lang="es-EC" sz="1400" dirty="0">
                          <a:effectLst/>
                        </a:rPr>
                        <a:t>74 o más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dirty="0">
                          <a:effectLst/>
                        </a:rPr>
                        <a:t>0,33%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0"/>
                  </a:ext>
                </a:extLst>
              </a:tr>
              <a:tr h="422023">
                <a:tc>
                  <a:txBody>
                    <a:bodyPr/>
                    <a:lstStyle/>
                    <a:p>
                      <a:pPr algn="ctr">
                        <a:lnSpc>
                          <a:spcPct val="107000"/>
                        </a:lnSpc>
                        <a:spcAft>
                          <a:spcPts val="0"/>
                        </a:spcAft>
                      </a:pPr>
                      <a:r>
                        <a:rPr lang="es-EC" sz="1400" b="1" dirty="0">
                          <a:effectLst/>
                        </a:rPr>
                        <a:t>Total general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b="1" dirty="0">
                          <a:effectLst/>
                        </a:rPr>
                        <a:t>600</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400" b="1" dirty="0">
                          <a:effectLst/>
                        </a:rPr>
                        <a:t>100,00%</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1"/>
                  </a:ext>
                </a:extLst>
              </a:tr>
            </a:tbl>
          </a:graphicData>
        </a:graphic>
      </p:graphicFrame>
      <p:graphicFrame>
        <p:nvGraphicFramePr>
          <p:cNvPr id="8" name="Gráfico 7">
            <a:extLst>
              <a:ext uri="{FF2B5EF4-FFF2-40B4-BE49-F238E27FC236}">
                <a16:creationId xmlns="" xmlns:a16="http://schemas.microsoft.com/office/drawing/2014/main" id="{F53BBF9C-8643-409C-8A2F-023C626517C2}"/>
              </a:ext>
            </a:extLst>
          </p:cNvPr>
          <p:cNvGraphicFramePr/>
          <p:nvPr>
            <p:extLst>
              <p:ext uri="{D42A27DB-BD31-4B8C-83A1-F6EECF244321}">
                <p14:modId xmlns:p14="http://schemas.microsoft.com/office/powerpoint/2010/main" val="4290922549"/>
              </p:ext>
            </p:extLst>
          </p:nvPr>
        </p:nvGraphicFramePr>
        <p:xfrm>
          <a:off x="4678280" y="3474373"/>
          <a:ext cx="6325471" cy="3080552"/>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1">
            <a:extLst>
              <a:ext uri="{FF2B5EF4-FFF2-40B4-BE49-F238E27FC236}">
                <a16:creationId xmlns="" xmlns:a16="http://schemas.microsoft.com/office/drawing/2014/main" id="{049F8072-E574-43C3-9691-07C3B861AD6C}"/>
              </a:ext>
            </a:extLst>
          </p:cNvPr>
          <p:cNvSpPr txBox="1">
            <a:spLocks/>
          </p:cNvSpPr>
          <p:nvPr/>
        </p:nvSpPr>
        <p:spPr>
          <a:xfrm>
            <a:off x="427285" y="2863133"/>
            <a:ext cx="2856645" cy="429793"/>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a:ln>
                  <a:solidFill>
                    <a:schemeClr val="tx1"/>
                  </a:solidFill>
                </a:ln>
              </a:rPr>
              <a:t>Pregunta: Edad</a:t>
            </a:r>
            <a:endParaRPr lang="es-EC" sz="2400" dirty="0">
              <a:ln>
                <a:solidFill>
                  <a:schemeClr val="tx1"/>
                </a:solidFill>
              </a:ln>
            </a:endParaRPr>
          </a:p>
        </p:txBody>
      </p:sp>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4119630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 xmlns:a16="http://schemas.microsoft.com/office/drawing/2014/main" id="{D751E363-AB90-4DF2-9F62-296FFE6EF3B8}"/>
              </a:ext>
            </a:extLst>
          </p:cNvPr>
          <p:cNvSpPr>
            <a:spLocks noGrp="1"/>
          </p:cNvSpPr>
          <p:nvPr>
            <p:ph type="title"/>
          </p:nvPr>
        </p:nvSpPr>
        <p:spPr>
          <a:xfrm>
            <a:off x="677334" y="316637"/>
            <a:ext cx="8057764" cy="668784"/>
          </a:xfrm>
        </p:spPr>
        <p:txBody>
          <a:bodyPr>
            <a:normAutofit/>
          </a:bodyPr>
          <a:lstStyle/>
          <a:p>
            <a:r>
              <a:rPr lang="es-EC" sz="2800" b="1" dirty="0">
                <a:ln>
                  <a:solidFill>
                    <a:schemeClr val="tx1"/>
                  </a:solidFill>
                </a:ln>
              </a:rPr>
              <a:t>Pregunta: Estado Civil</a:t>
            </a:r>
            <a:endParaRPr lang="es-EC" sz="2800" dirty="0">
              <a:ln>
                <a:solidFill>
                  <a:schemeClr val="tx1"/>
                </a:solidFill>
              </a:ln>
            </a:endParaRPr>
          </a:p>
        </p:txBody>
      </p:sp>
      <p:graphicFrame>
        <p:nvGraphicFramePr>
          <p:cNvPr id="9" name="Marcador de contenido 3">
            <a:extLst>
              <a:ext uri="{FF2B5EF4-FFF2-40B4-BE49-F238E27FC236}">
                <a16:creationId xmlns="" xmlns:a16="http://schemas.microsoft.com/office/drawing/2014/main" id="{3CBABBE9-9DB5-4691-AD40-4CB9623D6911}"/>
              </a:ext>
            </a:extLst>
          </p:cNvPr>
          <p:cNvGraphicFramePr>
            <a:graphicFrameLocks/>
          </p:cNvGraphicFramePr>
          <p:nvPr>
            <p:extLst>
              <p:ext uri="{D42A27DB-BD31-4B8C-83A1-F6EECF244321}">
                <p14:modId xmlns:p14="http://schemas.microsoft.com/office/powerpoint/2010/main" val="2684364504"/>
              </p:ext>
            </p:extLst>
          </p:nvPr>
        </p:nvGraphicFramePr>
        <p:xfrm>
          <a:off x="411125" y="1112294"/>
          <a:ext cx="3557195" cy="1595331"/>
        </p:xfrm>
        <a:graphic>
          <a:graphicData uri="http://schemas.openxmlformats.org/drawingml/2006/table">
            <a:tbl>
              <a:tblPr firstRow="1" firstCol="1" bandRow="1">
                <a:tableStyleId>{5C22544A-7EE6-4342-B048-85BDC9FD1C3A}</a:tableStyleId>
              </a:tblPr>
              <a:tblGrid>
                <a:gridCol w="1157169">
                  <a:extLst>
                    <a:ext uri="{9D8B030D-6E8A-4147-A177-3AD203B41FA5}">
                      <a16:colId xmlns="" xmlns:a16="http://schemas.microsoft.com/office/drawing/2014/main" val="20000"/>
                    </a:ext>
                  </a:extLst>
                </a:gridCol>
                <a:gridCol w="1459039">
                  <a:extLst>
                    <a:ext uri="{9D8B030D-6E8A-4147-A177-3AD203B41FA5}">
                      <a16:colId xmlns="" xmlns:a16="http://schemas.microsoft.com/office/drawing/2014/main" val="20001"/>
                    </a:ext>
                  </a:extLst>
                </a:gridCol>
                <a:gridCol w="940987">
                  <a:extLst>
                    <a:ext uri="{9D8B030D-6E8A-4147-A177-3AD203B41FA5}">
                      <a16:colId xmlns="" xmlns:a16="http://schemas.microsoft.com/office/drawing/2014/main" val="20002"/>
                    </a:ext>
                  </a:extLst>
                </a:gridCol>
              </a:tblGrid>
              <a:tr h="406647">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de Estado Civil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98114">
                <a:tc>
                  <a:txBody>
                    <a:bodyPr/>
                    <a:lstStyle/>
                    <a:p>
                      <a:pPr algn="ctr">
                        <a:lnSpc>
                          <a:spcPct val="107000"/>
                        </a:lnSpc>
                        <a:spcAft>
                          <a:spcPts val="0"/>
                        </a:spcAft>
                      </a:pPr>
                      <a:r>
                        <a:rPr lang="es-EC" sz="1200" dirty="0">
                          <a:effectLst/>
                        </a:rPr>
                        <a:t>Soltero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274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98114">
                <a:tc>
                  <a:txBody>
                    <a:bodyPr/>
                    <a:lstStyle/>
                    <a:p>
                      <a:pPr algn="ctr">
                        <a:lnSpc>
                          <a:spcPct val="107000"/>
                        </a:lnSpc>
                        <a:spcAft>
                          <a:spcPts val="0"/>
                        </a:spcAft>
                      </a:pPr>
                      <a:r>
                        <a:rPr lang="es-EC" sz="1200" dirty="0">
                          <a:effectLst/>
                        </a:rPr>
                        <a:t>Casado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98114">
                <a:tc>
                  <a:txBody>
                    <a:bodyPr/>
                    <a:lstStyle/>
                    <a:p>
                      <a:pPr algn="ctr">
                        <a:lnSpc>
                          <a:spcPct val="107000"/>
                        </a:lnSpc>
                        <a:spcAft>
                          <a:spcPts val="0"/>
                        </a:spcAft>
                      </a:pPr>
                      <a:r>
                        <a:rPr lang="es-EC" sz="1200" dirty="0">
                          <a:effectLst/>
                        </a:rPr>
                        <a:t>Divorciado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198114">
                <a:tc>
                  <a:txBody>
                    <a:bodyPr/>
                    <a:lstStyle/>
                    <a:p>
                      <a:pPr algn="ctr">
                        <a:lnSpc>
                          <a:spcPct val="107000"/>
                        </a:lnSpc>
                        <a:spcAft>
                          <a:spcPts val="0"/>
                        </a:spcAft>
                      </a:pPr>
                      <a:r>
                        <a:rPr lang="es-EC" sz="1200" dirty="0">
                          <a:effectLst/>
                        </a:rPr>
                        <a:t>Unión Libre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98114">
                <a:tc>
                  <a:txBody>
                    <a:bodyPr/>
                    <a:lstStyle/>
                    <a:p>
                      <a:pPr algn="ctr">
                        <a:lnSpc>
                          <a:spcPct val="107000"/>
                        </a:lnSpc>
                        <a:spcAft>
                          <a:spcPts val="0"/>
                        </a:spcAft>
                      </a:pPr>
                      <a:r>
                        <a:rPr lang="es-EC" sz="1200" dirty="0">
                          <a:effectLst/>
                        </a:rPr>
                        <a:t>Viudo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198114">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10" name="Gráfico 9">
            <a:extLst>
              <a:ext uri="{FF2B5EF4-FFF2-40B4-BE49-F238E27FC236}">
                <a16:creationId xmlns="" xmlns:a16="http://schemas.microsoft.com/office/drawing/2014/main" id="{FDC05122-6BE5-47F7-96C9-5935CA71CC95}"/>
              </a:ext>
            </a:extLst>
          </p:cNvPr>
          <p:cNvGraphicFramePr/>
          <p:nvPr>
            <p:extLst>
              <p:ext uri="{D42A27DB-BD31-4B8C-83A1-F6EECF244321}">
                <p14:modId xmlns:p14="http://schemas.microsoft.com/office/powerpoint/2010/main" val="3059158547"/>
              </p:ext>
            </p:extLst>
          </p:nvPr>
        </p:nvGraphicFramePr>
        <p:xfrm>
          <a:off x="4279039" y="549703"/>
          <a:ext cx="5353234" cy="2638823"/>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1">
            <a:extLst>
              <a:ext uri="{FF2B5EF4-FFF2-40B4-BE49-F238E27FC236}">
                <a16:creationId xmlns="" xmlns:a16="http://schemas.microsoft.com/office/drawing/2014/main" id="{D610A470-324B-4F8D-AB71-B015281DC5EA}"/>
              </a:ext>
            </a:extLst>
          </p:cNvPr>
          <p:cNvSpPr txBox="1">
            <a:spLocks/>
          </p:cNvSpPr>
          <p:nvPr/>
        </p:nvSpPr>
        <p:spPr>
          <a:xfrm>
            <a:off x="677334" y="2950447"/>
            <a:ext cx="8596668" cy="7278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a:ln>
                  <a:solidFill>
                    <a:schemeClr val="tx1"/>
                  </a:solidFill>
                </a:ln>
                <a:latin typeface="Times New Roman" panose="02020603050405020304" pitchFamily="18" charset="0"/>
                <a:cs typeface="Times New Roman" panose="02020603050405020304" pitchFamily="18" charset="0"/>
              </a:rPr>
              <a:t>Pregunta: Sector en el que labora</a:t>
            </a:r>
            <a:endParaRPr lang="es-EC" sz="2800" dirty="0">
              <a:ln>
                <a:solidFill>
                  <a:schemeClr val="tx1"/>
                </a:solidFill>
              </a:ln>
              <a:latin typeface="Times New Roman" panose="02020603050405020304" pitchFamily="18" charset="0"/>
              <a:cs typeface="Times New Roman" panose="02020603050405020304" pitchFamily="18" charset="0"/>
            </a:endParaRPr>
          </a:p>
        </p:txBody>
      </p:sp>
      <p:graphicFrame>
        <p:nvGraphicFramePr>
          <p:cNvPr id="13" name="Gráfico 12">
            <a:extLst>
              <a:ext uri="{FF2B5EF4-FFF2-40B4-BE49-F238E27FC236}">
                <a16:creationId xmlns="" xmlns:a16="http://schemas.microsoft.com/office/drawing/2014/main" id="{BD9C39E9-79E9-4BD5-8EA4-1756ED5B7797}"/>
              </a:ext>
            </a:extLst>
          </p:cNvPr>
          <p:cNvGraphicFramePr/>
          <p:nvPr>
            <p:extLst>
              <p:ext uri="{D42A27DB-BD31-4B8C-83A1-F6EECF244321}">
                <p14:modId xmlns:p14="http://schemas.microsoft.com/office/powerpoint/2010/main" val="4105352429"/>
              </p:ext>
            </p:extLst>
          </p:nvPr>
        </p:nvGraphicFramePr>
        <p:xfrm>
          <a:off x="4436506" y="3669475"/>
          <a:ext cx="5038299" cy="3074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Marcador de contenido 3">
            <a:extLst>
              <a:ext uri="{FF2B5EF4-FFF2-40B4-BE49-F238E27FC236}">
                <a16:creationId xmlns="" xmlns:a16="http://schemas.microsoft.com/office/drawing/2014/main" id="{58FCA905-E0C1-4068-A8BC-FEEADCF078C5}"/>
              </a:ext>
            </a:extLst>
          </p:cNvPr>
          <p:cNvGraphicFramePr>
            <a:graphicFrameLocks noGrp="1"/>
          </p:cNvGraphicFramePr>
          <p:nvPr>
            <p:ph idx="1"/>
            <p:extLst>
              <p:ext uri="{D42A27DB-BD31-4B8C-83A1-F6EECF244321}">
                <p14:modId xmlns:p14="http://schemas.microsoft.com/office/powerpoint/2010/main" val="2474433305"/>
              </p:ext>
            </p:extLst>
          </p:nvPr>
        </p:nvGraphicFramePr>
        <p:xfrm>
          <a:off x="411125" y="3687231"/>
          <a:ext cx="3539824" cy="2484140"/>
        </p:xfrm>
        <a:graphic>
          <a:graphicData uri="http://schemas.openxmlformats.org/drawingml/2006/table">
            <a:tbl>
              <a:tblPr firstRow="1" firstCol="1" bandRow="1">
                <a:tableStyleId>{5C22544A-7EE6-4342-B048-85BDC9FD1C3A}</a:tableStyleId>
              </a:tblPr>
              <a:tblGrid>
                <a:gridCol w="1374109">
                  <a:extLst>
                    <a:ext uri="{9D8B030D-6E8A-4147-A177-3AD203B41FA5}">
                      <a16:colId xmlns="" xmlns:a16="http://schemas.microsoft.com/office/drawing/2014/main" val="20000"/>
                    </a:ext>
                  </a:extLst>
                </a:gridCol>
                <a:gridCol w="1239685">
                  <a:extLst>
                    <a:ext uri="{9D8B030D-6E8A-4147-A177-3AD203B41FA5}">
                      <a16:colId xmlns="" xmlns:a16="http://schemas.microsoft.com/office/drawing/2014/main" val="20001"/>
                    </a:ext>
                  </a:extLst>
                </a:gridCol>
                <a:gridCol w="926030">
                  <a:extLst>
                    <a:ext uri="{9D8B030D-6E8A-4147-A177-3AD203B41FA5}">
                      <a16:colId xmlns="" xmlns:a16="http://schemas.microsoft.com/office/drawing/2014/main" val="20002"/>
                    </a:ext>
                  </a:extLst>
                </a:gridCol>
              </a:tblGrid>
              <a:tr h="504586">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de Edad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45828">
                <a:tc>
                  <a:txBody>
                    <a:bodyPr/>
                    <a:lstStyle/>
                    <a:p>
                      <a:pPr algn="ctr">
                        <a:lnSpc>
                          <a:spcPct val="107000"/>
                        </a:lnSpc>
                        <a:spcAft>
                          <a:spcPts val="0"/>
                        </a:spcAft>
                      </a:pPr>
                      <a:r>
                        <a:rPr lang="es-EC" sz="1200" dirty="0">
                          <a:effectLst/>
                        </a:rPr>
                        <a:t>Privado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504586">
                <a:tc>
                  <a:txBody>
                    <a:bodyPr/>
                    <a:lstStyle/>
                    <a:p>
                      <a:pPr algn="ctr">
                        <a:lnSpc>
                          <a:spcPct val="107000"/>
                        </a:lnSpc>
                        <a:spcAft>
                          <a:spcPts val="0"/>
                        </a:spcAft>
                      </a:pPr>
                      <a:r>
                        <a:rPr lang="es-EC" sz="1200" dirty="0">
                          <a:effectLst/>
                        </a:rPr>
                        <a:t>Independiente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45828">
                <a:tc>
                  <a:txBody>
                    <a:bodyPr/>
                    <a:lstStyle/>
                    <a:p>
                      <a:pPr algn="ctr">
                        <a:lnSpc>
                          <a:spcPct val="107000"/>
                        </a:lnSpc>
                        <a:spcAft>
                          <a:spcPts val="0"/>
                        </a:spcAft>
                      </a:pPr>
                      <a:r>
                        <a:rPr lang="es-EC" sz="1200" dirty="0">
                          <a:effectLst/>
                        </a:rPr>
                        <a:t>Público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45828">
                <a:tc>
                  <a:txBody>
                    <a:bodyPr/>
                    <a:lstStyle/>
                    <a:p>
                      <a:pPr algn="ctr">
                        <a:lnSpc>
                          <a:spcPct val="107000"/>
                        </a:lnSpc>
                        <a:spcAft>
                          <a:spcPts val="0"/>
                        </a:spcAft>
                      </a:pPr>
                      <a:r>
                        <a:rPr lang="es-EC" sz="1200" dirty="0">
                          <a:effectLst/>
                        </a:rPr>
                        <a:t>Rentista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45828">
                <a:tc>
                  <a:txBody>
                    <a:bodyPr/>
                    <a:lstStyle/>
                    <a:p>
                      <a:pPr algn="ctr">
                        <a:lnSpc>
                          <a:spcPct val="107000"/>
                        </a:lnSpc>
                        <a:spcAft>
                          <a:spcPts val="0"/>
                        </a:spcAft>
                      </a:pPr>
                      <a:r>
                        <a:rPr lang="es-EC" sz="1200" dirty="0">
                          <a:effectLst/>
                        </a:rPr>
                        <a:t>No laboro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45828">
                <a:tc>
                  <a:txBody>
                    <a:bodyPr/>
                    <a:lstStyle/>
                    <a:p>
                      <a:pPr algn="ctr">
                        <a:lnSpc>
                          <a:spcPct val="107000"/>
                        </a:lnSpc>
                        <a:spcAft>
                          <a:spcPts val="0"/>
                        </a:spcAft>
                      </a:pPr>
                      <a:r>
                        <a:rPr lang="es-EC" sz="1200" dirty="0">
                          <a:effectLst/>
                        </a:rPr>
                        <a:t>Jubilado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45828">
                <a:tc>
                  <a:txBody>
                    <a:bodyPr/>
                    <a:lstStyle/>
                    <a:p>
                      <a:pPr algn="ctr">
                        <a:lnSpc>
                          <a:spcPct val="107000"/>
                        </a:lnSpc>
                        <a:spcAft>
                          <a:spcPts val="0"/>
                        </a:spcAft>
                      </a:pPr>
                      <a:r>
                        <a:rPr lang="es-EC" sz="1200" b="1" dirty="0">
                          <a:effectLst/>
                        </a:rPr>
                        <a:t>Total general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8517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37063"/>
          </a:xfrm>
        </p:spPr>
        <p:txBody>
          <a:bodyPr/>
          <a:lstStyle/>
          <a:p>
            <a:r>
              <a:rPr lang="es-EC" dirty="0"/>
              <a:t>Pregunta: ¿Cuál es el área de ocupación?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77477541"/>
              </p:ext>
            </p:extLst>
          </p:nvPr>
        </p:nvGraphicFramePr>
        <p:xfrm>
          <a:off x="458969" y="1296528"/>
          <a:ext cx="4651839" cy="5186158"/>
        </p:xfrm>
        <a:graphic>
          <a:graphicData uri="http://schemas.openxmlformats.org/drawingml/2006/table">
            <a:tbl>
              <a:tblPr firstRow="1" firstCol="1" bandRow="1">
                <a:tableStyleId>{5C22544A-7EE6-4342-B048-85BDC9FD1C3A}</a:tableStyleId>
              </a:tblPr>
              <a:tblGrid>
                <a:gridCol w="1094040">
                  <a:extLst>
                    <a:ext uri="{9D8B030D-6E8A-4147-A177-3AD203B41FA5}">
                      <a16:colId xmlns="" xmlns:a16="http://schemas.microsoft.com/office/drawing/2014/main" val="20000"/>
                    </a:ext>
                  </a:extLst>
                </a:gridCol>
                <a:gridCol w="2118238">
                  <a:extLst>
                    <a:ext uri="{9D8B030D-6E8A-4147-A177-3AD203B41FA5}">
                      <a16:colId xmlns="" xmlns:a16="http://schemas.microsoft.com/office/drawing/2014/main" val="20001"/>
                    </a:ext>
                  </a:extLst>
                </a:gridCol>
                <a:gridCol w="1439561">
                  <a:extLst>
                    <a:ext uri="{9D8B030D-6E8A-4147-A177-3AD203B41FA5}">
                      <a16:colId xmlns="" xmlns:a16="http://schemas.microsoft.com/office/drawing/2014/main" val="20002"/>
                    </a:ext>
                  </a:extLst>
                </a:gridCol>
              </a:tblGrid>
              <a:tr h="345743">
                <a:tc>
                  <a:txBody>
                    <a:bodyPr/>
                    <a:lstStyle/>
                    <a:p>
                      <a:pPr algn="ctr">
                        <a:lnSpc>
                          <a:spcPct val="107000"/>
                        </a:lnSpc>
                        <a:spcAft>
                          <a:spcPts val="0"/>
                        </a:spcAft>
                      </a:pPr>
                      <a:r>
                        <a:rPr lang="es-EC" sz="1050" dirty="0">
                          <a:effectLst/>
                        </a:rPr>
                        <a:t>Etiquetas de fila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¿Cuál es el área de su ocupación?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Porcentaje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0"/>
                  </a:ext>
                </a:extLst>
              </a:tr>
              <a:tr h="172872">
                <a:tc>
                  <a:txBody>
                    <a:bodyPr/>
                    <a:lstStyle/>
                    <a:p>
                      <a:pPr algn="ctr">
                        <a:lnSpc>
                          <a:spcPct val="107000"/>
                        </a:lnSpc>
                        <a:spcAft>
                          <a:spcPts val="0"/>
                        </a:spcAft>
                      </a:pPr>
                      <a:r>
                        <a:rPr lang="es-EC" sz="1050" dirty="0">
                          <a:effectLst/>
                        </a:rPr>
                        <a:t>Educación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102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17,00%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1"/>
                  </a:ext>
                </a:extLst>
              </a:tr>
              <a:tr h="172872">
                <a:tc>
                  <a:txBody>
                    <a:bodyPr/>
                    <a:lstStyle/>
                    <a:p>
                      <a:pPr algn="ctr">
                        <a:lnSpc>
                          <a:spcPct val="107000"/>
                        </a:lnSpc>
                        <a:spcAft>
                          <a:spcPts val="0"/>
                        </a:spcAft>
                      </a:pPr>
                      <a:r>
                        <a:rPr lang="es-EC" sz="1050" dirty="0">
                          <a:effectLst/>
                        </a:rPr>
                        <a:t>Financiero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8,17%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2"/>
                  </a:ext>
                </a:extLst>
              </a:tr>
              <a:tr h="172872">
                <a:tc>
                  <a:txBody>
                    <a:bodyPr/>
                    <a:lstStyle/>
                    <a:p>
                      <a:pPr algn="ctr">
                        <a:lnSpc>
                          <a:spcPct val="107000"/>
                        </a:lnSpc>
                        <a:spcAft>
                          <a:spcPts val="0"/>
                        </a:spcAft>
                      </a:pPr>
                      <a:r>
                        <a:rPr lang="es-EC" sz="1050" dirty="0">
                          <a:effectLst/>
                        </a:rPr>
                        <a:t>Comercial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8,00%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3"/>
                  </a:ext>
                </a:extLst>
              </a:tr>
              <a:tr h="172872">
                <a:tc>
                  <a:txBody>
                    <a:bodyPr/>
                    <a:lstStyle/>
                    <a:p>
                      <a:pPr algn="ctr">
                        <a:lnSpc>
                          <a:spcPct val="107000"/>
                        </a:lnSpc>
                        <a:spcAft>
                          <a:spcPts val="0"/>
                        </a:spcAft>
                      </a:pPr>
                      <a:r>
                        <a:rPr lang="es-EC" sz="1050" dirty="0">
                          <a:effectLst/>
                        </a:rPr>
                        <a:t>Belleza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7,67%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4"/>
                  </a:ext>
                </a:extLst>
              </a:tr>
              <a:tr h="172872">
                <a:tc>
                  <a:txBody>
                    <a:bodyPr/>
                    <a:lstStyle/>
                    <a:p>
                      <a:pPr algn="ctr">
                        <a:lnSpc>
                          <a:spcPct val="107000"/>
                        </a:lnSpc>
                        <a:spcAft>
                          <a:spcPts val="0"/>
                        </a:spcAft>
                      </a:pPr>
                      <a:r>
                        <a:rPr lang="es-EC" sz="1050" dirty="0">
                          <a:effectLst/>
                        </a:rPr>
                        <a:t>Construcción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6,17%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5"/>
                  </a:ext>
                </a:extLst>
              </a:tr>
              <a:tr h="172872">
                <a:tc>
                  <a:txBody>
                    <a:bodyPr/>
                    <a:lstStyle/>
                    <a:p>
                      <a:pPr algn="ctr">
                        <a:lnSpc>
                          <a:spcPct val="107000"/>
                        </a:lnSpc>
                        <a:spcAft>
                          <a:spcPts val="0"/>
                        </a:spcAft>
                      </a:pPr>
                      <a:r>
                        <a:rPr lang="es-EC" sz="1050" dirty="0">
                          <a:effectLst/>
                        </a:rPr>
                        <a:t>Tecnología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5,17%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6"/>
                  </a:ext>
                </a:extLst>
              </a:tr>
              <a:tr h="172872">
                <a:tc>
                  <a:txBody>
                    <a:bodyPr/>
                    <a:lstStyle/>
                    <a:p>
                      <a:pPr algn="ctr">
                        <a:lnSpc>
                          <a:spcPct val="107000"/>
                        </a:lnSpc>
                        <a:spcAft>
                          <a:spcPts val="0"/>
                        </a:spcAft>
                      </a:pPr>
                      <a:r>
                        <a:rPr lang="es-EC" sz="1050" dirty="0">
                          <a:effectLst/>
                        </a:rPr>
                        <a:t>Electricidad</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5,00%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7"/>
                  </a:ext>
                </a:extLst>
              </a:tr>
              <a:tr h="172872">
                <a:tc>
                  <a:txBody>
                    <a:bodyPr/>
                    <a:lstStyle/>
                    <a:p>
                      <a:pPr algn="ctr">
                        <a:lnSpc>
                          <a:spcPct val="107000"/>
                        </a:lnSpc>
                        <a:spcAft>
                          <a:spcPts val="0"/>
                        </a:spcAft>
                      </a:pPr>
                      <a:r>
                        <a:rPr lang="es-EC" sz="1050" dirty="0">
                          <a:effectLst/>
                        </a:rPr>
                        <a:t>Marketing</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8"/>
                  </a:ext>
                </a:extLst>
              </a:tr>
              <a:tr h="172872">
                <a:tc>
                  <a:txBody>
                    <a:bodyPr/>
                    <a:lstStyle/>
                    <a:p>
                      <a:pPr algn="ctr">
                        <a:lnSpc>
                          <a:spcPct val="107000"/>
                        </a:lnSpc>
                        <a:spcAft>
                          <a:spcPts val="0"/>
                        </a:spcAft>
                      </a:pPr>
                      <a:r>
                        <a:rPr lang="es-EC" sz="1050" dirty="0">
                          <a:effectLst/>
                        </a:rPr>
                        <a:t>Automotriz</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09"/>
                  </a:ext>
                </a:extLst>
              </a:tr>
              <a:tr h="172872">
                <a:tc>
                  <a:txBody>
                    <a:bodyPr/>
                    <a:lstStyle/>
                    <a:p>
                      <a:pPr algn="ctr">
                        <a:lnSpc>
                          <a:spcPct val="107000"/>
                        </a:lnSpc>
                        <a:spcAft>
                          <a:spcPts val="0"/>
                        </a:spcAft>
                      </a:pPr>
                      <a:r>
                        <a:rPr lang="es-EC" sz="1050" dirty="0">
                          <a:effectLst/>
                        </a:rPr>
                        <a:t>Hogar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0"/>
                  </a:ext>
                </a:extLst>
              </a:tr>
              <a:tr h="172872">
                <a:tc>
                  <a:txBody>
                    <a:bodyPr/>
                    <a:lstStyle/>
                    <a:p>
                      <a:pPr algn="ctr">
                        <a:lnSpc>
                          <a:spcPct val="107000"/>
                        </a:lnSpc>
                        <a:spcAft>
                          <a:spcPts val="0"/>
                        </a:spcAft>
                      </a:pPr>
                      <a:r>
                        <a:rPr lang="es-EC" sz="1050" dirty="0">
                          <a:effectLst/>
                        </a:rPr>
                        <a:t>Gobierno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1"/>
                  </a:ext>
                </a:extLst>
              </a:tr>
              <a:tr h="172872">
                <a:tc>
                  <a:txBody>
                    <a:bodyPr/>
                    <a:lstStyle/>
                    <a:p>
                      <a:pPr algn="ctr">
                        <a:lnSpc>
                          <a:spcPct val="107000"/>
                        </a:lnSpc>
                        <a:spcAft>
                          <a:spcPts val="0"/>
                        </a:spcAft>
                      </a:pPr>
                      <a:r>
                        <a:rPr lang="es-EC" sz="1050" dirty="0">
                          <a:effectLst/>
                        </a:rPr>
                        <a:t>Alimentación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3,33%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2"/>
                  </a:ext>
                </a:extLst>
              </a:tr>
              <a:tr h="172872">
                <a:tc>
                  <a:txBody>
                    <a:bodyPr/>
                    <a:lstStyle/>
                    <a:p>
                      <a:pPr algn="ctr">
                        <a:lnSpc>
                          <a:spcPct val="107000"/>
                        </a:lnSpc>
                        <a:spcAft>
                          <a:spcPts val="0"/>
                        </a:spcAft>
                      </a:pPr>
                      <a:r>
                        <a:rPr lang="es-EC" sz="1050" dirty="0">
                          <a:effectLst/>
                        </a:rPr>
                        <a:t>Medicina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3"/>
                  </a:ext>
                </a:extLst>
              </a:tr>
              <a:tr h="172872">
                <a:tc>
                  <a:txBody>
                    <a:bodyPr/>
                    <a:lstStyle/>
                    <a:p>
                      <a:pPr algn="ctr">
                        <a:lnSpc>
                          <a:spcPct val="107000"/>
                        </a:lnSpc>
                        <a:spcAft>
                          <a:spcPts val="0"/>
                        </a:spcAft>
                      </a:pPr>
                      <a:r>
                        <a:rPr lang="es-EC" sz="1050" dirty="0">
                          <a:effectLst/>
                        </a:rPr>
                        <a:t>Estudiante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4"/>
                  </a:ext>
                </a:extLst>
              </a:tr>
              <a:tr h="172872">
                <a:tc>
                  <a:txBody>
                    <a:bodyPr/>
                    <a:lstStyle/>
                    <a:p>
                      <a:pPr algn="ctr">
                        <a:lnSpc>
                          <a:spcPct val="107000"/>
                        </a:lnSpc>
                        <a:spcAft>
                          <a:spcPts val="0"/>
                        </a:spcAft>
                      </a:pPr>
                      <a:r>
                        <a:rPr lang="es-EC" sz="1050" dirty="0">
                          <a:effectLst/>
                        </a:rPr>
                        <a:t>Ambiente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5"/>
                  </a:ext>
                </a:extLst>
              </a:tr>
              <a:tr h="172872">
                <a:tc>
                  <a:txBody>
                    <a:bodyPr/>
                    <a:lstStyle/>
                    <a:p>
                      <a:pPr algn="ctr">
                        <a:lnSpc>
                          <a:spcPct val="107000"/>
                        </a:lnSpc>
                        <a:spcAft>
                          <a:spcPts val="0"/>
                        </a:spcAft>
                      </a:pPr>
                      <a:r>
                        <a:rPr lang="es-EC" sz="1050" dirty="0">
                          <a:effectLst/>
                        </a:rPr>
                        <a:t>Transporte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6"/>
                  </a:ext>
                </a:extLst>
              </a:tr>
              <a:tr h="172872">
                <a:tc>
                  <a:txBody>
                    <a:bodyPr/>
                    <a:lstStyle/>
                    <a:p>
                      <a:pPr algn="ctr">
                        <a:lnSpc>
                          <a:spcPct val="107000"/>
                        </a:lnSpc>
                        <a:spcAft>
                          <a:spcPts val="0"/>
                        </a:spcAft>
                      </a:pPr>
                      <a:r>
                        <a:rPr lang="es-EC" sz="1050" dirty="0">
                          <a:effectLst/>
                        </a:rPr>
                        <a:t>Turismo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2,33%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7"/>
                  </a:ext>
                </a:extLst>
              </a:tr>
              <a:tr h="172872">
                <a:tc>
                  <a:txBody>
                    <a:bodyPr/>
                    <a:lstStyle/>
                    <a:p>
                      <a:pPr algn="ctr">
                        <a:lnSpc>
                          <a:spcPct val="107000"/>
                        </a:lnSpc>
                        <a:spcAft>
                          <a:spcPts val="0"/>
                        </a:spcAft>
                      </a:pPr>
                      <a:r>
                        <a:rPr lang="es-EC" sz="1050" dirty="0">
                          <a:effectLst/>
                        </a:rPr>
                        <a:t>Salud</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8"/>
                  </a:ext>
                </a:extLst>
              </a:tr>
              <a:tr h="172872">
                <a:tc>
                  <a:txBody>
                    <a:bodyPr/>
                    <a:lstStyle/>
                    <a:p>
                      <a:pPr algn="ctr">
                        <a:lnSpc>
                          <a:spcPct val="107000"/>
                        </a:lnSpc>
                        <a:spcAft>
                          <a:spcPts val="0"/>
                        </a:spcAft>
                      </a:pPr>
                      <a:r>
                        <a:rPr lang="es-EC" sz="1050" dirty="0">
                          <a:effectLst/>
                        </a:rPr>
                        <a:t>Agrícola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19"/>
                  </a:ext>
                </a:extLst>
              </a:tr>
              <a:tr h="172872">
                <a:tc>
                  <a:txBody>
                    <a:bodyPr/>
                    <a:lstStyle/>
                    <a:p>
                      <a:pPr algn="ctr">
                        <a:lnSpc>
                          <a:spcPct val="107000"/>
                        </a:lnSpc>
                        <a:spcAft>
                          <a:spcPts val="0"/>
                        </a:spcAft>
                      </a:pPr>
                      <a:r>
                        <a:rPr lang="es-EC" sz="1050" dirty="0">
                          <a:effectLst/>
                        </a:rPr>
                        <a:t>Petróleos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1,33%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0"/>
                  </a:ext>
                </a:extLst>
              </a:tr>
              <a:tr h="172872">
                <a:tc>
                  <a:txBody>
                    <a:bodyPr/>
                    <a:lstStyle/>
                    <a:p>
                      <a:pPr algn="ctr">
                        <a:lnSpc>
                          <a:spcPct val="107000"/>
                        </a:lnSpc>
                        <a:spcAft>
                          <a:spcPts val="0"/>
                        </a:spcAft>
                      </a:pPr>
                      <a:r>
                        <a:rPr lang="es-EC" sz="1050" dirty="0">
                          <a:effectLst/>
                        </a:rPr>
                        <a:t>Limpieza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1,17%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1"/>
                  </a:ext>
                </a:extLst>
              </a:tr>
              <a:tr h="172872">
                <a:tc>
                  <a:txBody>
                    <a:bodyPr/>
                    <a:lstStyle/>
                    <a:p>
                      <a:pPr algn="ctr">
                        <a:lnSpc>
                          <a:spcPct val="107000"/>
                        </a:lnSpc>
                        <a:spcAft>
                          <a:spcPts val="0"/>
                        </a:spcAft>
                      </a:pPr>
                      <a:r>
                        <a:rPr lang="es-EC" sz="1050" dirty="0">
                          <a:effectLst/>
                        </a:rPr>
                        <a:t>Mascotas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6</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2"/>
                  </a:ext>
                </a:extLst>
              </a:tr>
              <a:tr h="172872">
                <a:tc>
                  <a:txBody>
                    <a:bodyPr/>
                    <a:lstStyle/>
                    <a:p>
                      <a:pPr algn="ctr">
                        <a:lnSpc>
                          <a:spcPct val="107000"/>
                        </a:lnSpc>
                        <a:spcAft>
                          <a:spcPts val="0"/>
                        </a:spcAft>
                      </a:pPr>
                      <a:r>
                        <a:rPr lang="es-EC" sz="1050" dirty="0">
                          <a:effectLst/>
                        </a:rPr>
                        <a:t>Artista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0,67%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3"/>
                  </a:ext>
                </a:extLst>
              </a:tr>
              <a:tr h="172872">
                <a:tc>
                  <a:txBody>
                    <a:bodyPr/>
                    <a:lstStyle/>
                    <a:p>
                      <a:pPr algn="ctr">
                        <a:lnSpc>
                          <a:spcPct val="107000"/>
                        </a:lnSpc>
                        <a:spcAft>
                          <a:spcPts val="0"/>
                        </a:spcAft>
                      </a:pPr>
                      <a:r>
                        <a:rPr lang="es-EC" sz="1050" dirty="0">
                          <a:effectLst/>
                        </a:rPr>
                        <a:t>Docencia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0,50%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4"/>
                  </a:ext>
                </a:extLst>
              </a:tr>
              <a:tr h="172872">
                <a:tc>
                  <a:txBody>
                    <a:bodyPr/>
                    <a:lstStyle/>
                    <a:p>
                      <a:pPr algn="ctr">
                        <a:lnSpc>
                          <a:spcPct val="107000"/>
                        </a:lnSpc>
                        <a:spcAft>
                          <a:spcPts val="0"/>
                        </a:spcAft>
                      </a:pPr>
                      <a:r>
                        <a:rPr lang="es-EC" sz="1050" dirty="0">
                          <a:effectLst/>
                        </a:rPr>
                        <a:t>Seguridad</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0,50%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5"/>
                  </a:ext>
                </a:extLst>
              </a:tr>
              <a:tr h="345743">
                <a:tc>
                  <a:txBody>
                    <a:bodyPr/>
                    <a:lstStyle/>
                    <a:p>
                      <a:pPr algn="ctr">
                        <a:lnSpc>
                          <a:spcPct val="107000"/>
                        </a:lnSpc>
                        <a:spcAft>
                          <a:spcPts val="0"/>
                        </a:spcAft>
                      </a:pPr>
                      <a:r>
                        <a:rPr lang="es-EC" sz="1050" dirty="0">
                          <a:effectLst/>
                        </a:rPr>
                        <a:t>Fuerzas Armadas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0,67%</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6"/>
                  </a:ext>
                </a:extLst>
              </a:tr>
              <a:tr h="172872">
                <a:tc>
                  <a:txBody>
                    <a:bodyPr/>
                    <a:lstStyle/>
                    <a:p>
                      <a:pPr algn="ctr">
                        <a:lnSpc>
                          <a:spcPct val="107000"/>
                        </a:lnSpc>
                        <a:spcAft>
                          <a:spcPts val="0"/>
                        </a:spcAft>
                      </a:pPr>
                      <a:r>
                        <a:rPr lang="es-EC" sz="1050" dirty="0">
                          <a:effectLst/>
                        </a:rPr>
                        <a:t>Total general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600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tc>
                  <a:txBody>
                    <a:bodyPr/>
                    <a:lstStyle/>
                    <a:p>
                      <a:pPr algn="ctr">
                        <a:lnSpc>
                          <a:spcPct val="107000"/>
                        </a:lnSpc>
                        <a:spcAft>
                          <a:spcPts val="0"/>
                        </a:spcAft>
                      </a:pPr>
                      <a:r>
                        <a:rPr lang="es-EC" sz="1050" dirty="0">
                          <a:effectLst/>
                        </a:rPr>
                        <a:t>100,00%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338" marR="45338" marT="0" marB="0"/>
                </a:tc>
                <a:extLst>
                  <a:ext uri="{0D108BD9-81ED-4DB2-BD59-A6C34878D82A}">
                    <a16:rowId xmlns="" xmlns:a16="http://schemas.microsoft.com/office/drawing/2014/main" val="10027"/>
                  </a:ext>
                </a:extLst>
              </a:tr>
            </a:tbl>
          </a:graphicData>
        </a:graphic>
      </p:graphicFrame>
      <p:graphicFrame>
        <p:nvGraphicFramePr>
          <p:cNvPr id="5" name="Gráfico 4"/>
          <p:cNvGraphicFramePr/>
          <p:nvPr>
            <p:extLst>
              <p:ext uri="{D42A27DB-BD31-4B8C-83A1-F6EECF244321}">
                <p14:modId xmlns:p14="http://schemas.microsoft.com/office/powerpoint/2010/main" val="31503850"/>
              </p:ext>
            </p:extLst>
          </p:nvPr>
        </p:nvGraphicFramePr>
        <p:xfrm>
          <a:off x="4844955" y="2067255"/>
          <a:ext cx="6987654" cy="3692099"/>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01129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D3A2BC-8E99-4494-999F-66D574A09651}"/>
              </a:ext>
            </a:extLst>
          </p:cNvPr>
          <p:cNvSpPr>
            <a:spLocks noGrp="1"/>
          </p:cNvSpPr>
          <p:nvPr>
            <p:ph type="title"/>
          </p:nvPr>
        </p:nvSpPr>
        <p:spPr>
          <a:xfrm>
            <a:off x="677334" y="609600"/>
            <a:ext cx="8596668" cy="775317"/>
          </a:xfrm>
        </p:spPr>
        <p:txBody>
          <a:bodyPr/>
          <a:lstStyle/>
          <a:p>
            <a:r>
              <a:rPr lang="es-MX" dirty="0">
                <a:latin typeface="Times New Roman" panose="02020603050405020304" pitchFamily="18" charset="0"/>
                <a:cs typeface="Times New Roman" panose="02020603050405020304" pitchFamily="18" charset="0"/>
              </a:rPr>
              <a:t>Pregunta: Indique su nacionalidad</a:t>
            </a:r>
          </a:p>
        </p:txBody>
      </p:sp>
      <p:graphicFrame>
        <p:nvGraphicFramePr>
          <p:cNvPr id="4" name="Marcador de contenido 3">
            <a:extLst>
              <a:ext uri="{FF2B5EF4-FFF2-40B4-BE49-F238E27FC236}">
                <a16:creationId xmlns="" xmlns:a16="http://schemas.microsoft.com/office/drawing/2014/main" id="{C76685EB-06DE-4C1C-8FBD-EBEDFF2A7A11}"/>
              </a:ext>
            </a:extLst>
          </p:cNvPr>
          <p:cNvGraphicFramePr>
            <a:graphicFrameLocks noGrp="1"/>
          </p:cNvGraphicFramePr>
          <p:nvPr>
            <p:ph idx="1"/>
            <p:extLst>
              <p:ext uri="{D42A27DB-BD31-4B8C-83A1-F6EECF244321}">
                <p14:modId xmlns:p14="http://schemas.microsoft.com/office/powerpoint/2010/main" val="3606834078"/>
              </p:ext>
            </p:extLst>
          </p:nvPr>
        </p:nvGraphicFramePr>
        <p:xfrm>
          <a:off x="364315" y="1791164"/>
          <a:ext cx="3298115" cy="4111222"/>
        </p:xfrm>
        <a:graphic>
          <a:graphicData uri="http://schemas.openxmlformats.org/drawingml/2006/table">
            <a:tbl>
              <a:tblPr firstRow="1" firstCol="1" bandRow="1">
                <a:tableStyleId>{5C22544A-7EE6-4342-B048-85BDC9FD1C3A}</a:tableStyleId>
              </a:tblPr>
              <a:tblGrid>
                <a:gridCol w="1431501">
                  <a:extLst>
                    <a:ext uri="{9D8B030D-6E8A-4147-A177-3AD203B41FA5}">
                      <a16:colId xmlns="" xmlns:a16="http://schemas.microsoft.com/office/drawing/2014/main" val="1138856882"/>
                    </a:ext>
                  </a:extLst>
                </a:gridCol>
                <a:gridCol w="992044">
                  <a:extLst>
                    <a:ext uri="{9D8B030D-6E8A-4147-A177-3AD203B41FA5}">
                      <a16:colId xmlns="" xmlns:a16="http://schemas.microsoft.com/office/drawing/2014/main" val="4133327986"/>
                    </a:ext>
                  </a:extLst>
                </a:gridCol>
                <a:gridCol w="874570">
                  <a:extLst>
                    <a:ext uri="{9D8B030D-6E8A-4147-A177-3AD203B41FA5}">
                      <a16:colId xmlns="" xmlns:a16="http://schemas.microsoft.com/office/drawing/2014/main" val="2306104510"/>
                    </a:ext>
                  </a:extLst>
                </a:gridCol>
              </a:tblGrid>
              <a:tr h="344076">
                <a:tc>
                  <a:txBody>
                    <a:bodyPr/>
                    <a:lstStyle/>
                    <a:p>
                      <a:pPr algn="ctr">
                        <a:lnSpc>
                          <a:spcPct val="107000"/>
                        </a:lnSpc>
                        <a:spcAft>
                          <a:spcPts val="0"/>
                        </a:spcAft>
                      </a:pPr>
                      <a:r>
                        <a:rPr lang="es-EC" sz="1100" dirty="0">
                          <a:effectLst/>
                        </a:rPr>
                        <a:t>Etiquetas de fila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Nacionalidad</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Porcentaje</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371833970"/>
                  </a:ext>
                </a:extLst>
              </a:tr>
              <a:tr h="167601">
                <a:tc>
                  <a:txBody>
                    <a:bodyPr/>
                    <a:lstStyle/>
                    <a:p>
                      <a:pPr algn="ctr">
                        <a:lnSpc>
                          <a:spcPct val="107000"/>
                        </a:lnSpc>
                        <a:spcAft>
                          <a:spcPts val="0"/>
                        </a:spcAft>
                      </a:pPr>
                      <a:r>
                        <a:rPr lang="es-EC" sz="1100" dirty="0">
                          <a:effectLst/>
                        </a:rPr>
                        <a:t>Ecuatoriana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523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87,17%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65641839"/>
                  </a:ext>
                </a:extLst>
              </a:tr>
              <a:tr h="167601">
                <a:tc>
                  <a:txBody>
                    <a:bodyPr/>
                    <a:lstStyle/>
                    <a:p>
                      <a:pPr algn="ctr">
                        <a:lnSpc>
                          <a:spcPct val="107000"/>
                        </a:lnSpc>
                        <a:spcAft>
                          <a:spcPts val="0"/>
                        </a:spcAft>
                      </a:pPr>
                      <a:r>
                        <a:rPr lang="es-EC" sz="1100" dirty="0">
                          <a:effectLst/>
                        </a:rPr>
                        <a:t>Argentina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28</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4,67%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4281424994"/>
                  </a:ext>
                </a:extLst>
              </a:tr>
              <a:tr h="167601">
                <a:tc>
                  <a:txBody>
                    <a:bodyPr/>
                    <a:lstStyle/>
                    <a:p>
                      <a:pPr algn="ctr">
                        <a:lnSpc>
                          <a:spcPct val="107000"/>
                        </a:lnSpc>
                        <a:spcAft>
                          <a:spcPts val="0"/>
                        </a:spcAft>
                      </a:pPr>
                      <a:r>
                        <a:rPr lang="es-EC" sz="1100" dirty="0">
                          <a:effectLst/>
                        </a:rPr>
                        <a:t>Chilena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16</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2,67%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2269183250"/>
                  </a:ext>
                </a:extLst>
              </a:tr>
              <a:tr h="167601">
                <a:tc>
                  <a:txBody>
                    <a:bodyPr/>
                    <a:lstStyle/>
                    <a:p>
                      <a:pPr algn="ctr">
                        <a:lnSpc>
                          <a:spcPct val="107000"/>
                        </a:lnSpc>
                        <a:spcAft>
                          <a:spcPts val="0"/>
                        </a:spcAft>
                      </a:pPr>
                      <a:r>
                        <a:rPr lang="es-EC" sz="1100" dirty="0">
                          <a:effectLst/>
                        </a:rPr>
                        <a:t>Colombiana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1,83%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689571501"/>
                  </a:ext>
                </a:extLst>
              </a:tr>
              <a:tr h="167601">
                <a:tc>
                  <a:txBody>
                    <a:bodyPr/>
                    <a:lstStyle/>
                    <a:p>
                      <a:pPr algn="ctr">
                        <a:lnSpc>
                          <a:spcPct val="107000"/>
                        </a:lnSpc>
                        <a:spcAft>
                          <a:spcPts val="0"/>
                        </a:spcAft>
                      </a:pPr>
                      <a:r>
                        <a:rPr lang="es-EC" sz="1100" dirty="0">
                          <a:effectLst/>
                        </a:rPr>
                        <a:t>Española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4</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0,67%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938344083"/>
                  </a:ext>
                </a:extLst>
              </a:tr>
              <a:tr h="167601">
                <a:tc>
                  <a:txBody>
                    <a:bodyPr/>
                    <a:lstStyle/>
                    <a:p>
                      <a:pPr algn="ctr">
                        <a:lnSpc>
                          <a:spcPct val="107000"/>
                        </a:lnSpc>
                        <a:spcAft>
                          <a:spcPts val="0"/>
                        </a:spcAft>
                      </a:pPr>
                      <a:r>
                        <a:rPr lang="es-EC" sz="1100" dirty="0">
                          <a:effectLst/>
                        </a:rPr>
                        <a:t>Venezolana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0,50%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910944003"/>
                  </a:ext>
                </a:extLst>
              </a:tr>
              <a:tr h="167601">
                <a:tc>
                  <a:txBody>
                    <a:bodyPr/>
                    <a:lstStyle/>
                    <a:p>
                      <a:pPr algn="ctr">
                        <a:lnSpc>
                          <a:spcPct val="107000"/>
                        </a:lnSpc>
                        <a:spcAft>
                          <a:spcPts val="0"/>
                        </a:spcAft>
                      </a:pPr>
                      <a:r>
                        <a:rPr lang="es-EC" sz="1100" dirty="0">
                          <a:effectLst/>
                        </a:rPr>
                        <a:t>British</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0,33%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324837592"/>
                  </a:ext>
                </a:extLst>
              </a:tr>
              <a:tr h="167601">
                <a:tc>
                  <a:txBody>
                    <a:bodyPr/>
                    <a:lstStyle/>
                    <a:p>
                      <a:pPr algn="ctr">
                        <a:lnSpc>
                          <a:spcPct val="107000"/>
                        </a:lnSpc>
                        <a:spcAft>
                          <a:spcPts val="0"/>
                        </a:spcAft>
                      </a:pPr>
                      <a:r>
                        <a:rPr lang="es-EC" sz="1100" dirty="0">
                          <a:effectLst/>
                        </a:rPr>
                        <a:t>Croata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0,33%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339039744"/>
                  </a:ext>
                </a:extLst>
              </a:tr>
              <a:tr h="167601">
                <a:tc>
                  <a:txBody>
                    <a:bodyPr/>
                    <a:lstStyle/>
                    <a:p>
                      <a:pPr algn="ctr">
                        <a:lnSpc>
                          <a:spcPct val="107000"/>
                        </a:lnSpc>
                        <a:spcAft>
                          <a:spcPts val="0"/>
                        </a:spcAft>
                      </a:pPr>
                      <a:r>
                        <a:rPr lang="es-EC" sz="1100" dirty="0">
                          <a:effectLst/>
                        </a:rPr>
                        <a:t>Mexicana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2</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0,33%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2457851487"/>
                  </a:ext>
                </a:extLst>
              </a:tr>
              <a:tr h="167601">
                <a:tc>
                  <a:txBody>
                    <a:bodyPr/>
                    <a:lstStyle/>
                    <a:p>
                      <a:pPr algn="ctr">
                        <a:lnSpc>
                          <a:spcPct val="107000"/>
                        </a:lnSpc>
                        <a:spcAft>
                          <a:spcPts val="0"/>
                        </a:spcAft>
                      </a:pPr>
                      <a:r>
                        <a:rPr lang="es-EC" sz="1100" dirty="0">
                          <a:effectLst/>
                        </a:rPr>
                        <a:t>Australiana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233595115"/>
                  </a:ext>
                </a:extLst>
              </a:tr>
              <a:tr h="167601">
                <a:tc>
                  <a:txBody>
                    <a:bodyPr/>
                    <a:lstStyle/>
                    <a:p>
                      <a:pPr algn="ctr">
                        <a:lnSpc>
                          <a:spcPct val="107000"/>
                        </a:lnSpc>
                        <a:spcAft>
                          <a:spcPts val="0"/>
                        </a:spcAft>
                      </a:pPr>
                      <a:r>
                        <a:rPr lang="es-EC" sz="1100" dirty="0">
                          <a:effectLst/>
                        </a:rPr>
                        <a:t>Belga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874491527"/>
                  </a:ext>
                </a:extLst>
              </a:tr>
              <a:tr h="167601">
                <a:tc>
                  <a:txBody>
                    <a:bodyPr/>
                    <a:lstStyle/>
                    <a:p>
                      <a:pPr algn="ctr">
                        <a:lnSpc>
                          <a:spcPct val="107000"/>
                        </a:lnSpc>
                        <a:spcAft>
                          <a:spcPts val="0"/>
                        </a:spcAft>
                      </a:pPr>
                      <a:r>
                        <a:rPr lang="es-EC" sz="1100" dirty="0">
                          <a:effectLst/>
                        </a:rPr>
                        <a:t>Cubana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2098867796"/>
                  </a:ext>
                </a:extLst>
              </a:tr>
              <a:tr h="344076">
                <a:tc>
                  <a:txBody>
                    <a:bodyPr/>
                    <a:lstStyle/>
                    <a:p>
                      <a:pPr algn="ctr">
                        <a:lnSpc>
                          <a:spcPct val="107000"/>
                        </a:lnSpc>
                        <a:spcAft>
                          <a:spcPts val="0"/>
                        </a:spcAft>
                      </a:pPr>
                      <a:r>
                        <a:rPr lang="es-EC" sz="1100" dirty="0">
                          <a:effectLst/>
                        </a:rPr>
                        <a:t>Española - Ecuatoriana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292581300"/>
                  </a:ext>
                </a:extLst>
              </a:tr>
              <a:tr h="167601">
                <a:tc>
                  <a:txBody>
                    <a:bodyPr/>
                    <a:lstStyle/>
                    <a:p>
                      <a:pPr algn="ctr">
                        <a:lnSpc>
                          <a:spcPct val="107000"/>
                        </a:lnSpc>
                        <a:spcAft>
                          <a:spcPts val="0"/>
                        </a:spcAft>
                      </a:pPr>
                      <a:r>
                        <a:rPr lang="es-EC" sz="1100" dirty="0">
                          <a:effectLst/>
                        </a:rPr>
                        <a:t>Francesa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04760789"/>
                  </a:ext>
                </a:extLst>
              </a:tr>
              <a:tr h="167601">
                <a:tc>
                  <a:txBody>
                    <a:bodyPr/>
                    <a:lstStyle/>
                    <a:p>
                      <a:pPr algn="ctr">
                        <a:lnSpc>
                          <a:spcPct val="107000"/>
                        </a:lnSpc>
                        <a:spcAft>
                          <a:spcPts val="0"/>
                        </a:spcAft>
                      </a:pPr>
                      <a:r>
                        <a:rPr lang="es-EC" sz="1100" dirty="0">
                          <a:effectLst/>
                        </a:rPr>
                        <a:t>Inglesa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05976812"/>
                  </a:ext>
                </a:extLst>
              </a:tr>
              <a:tr h="167601">
                <a:tc>
                  <a:txBody>
                    <a:bodyPr/>
                    <a:lstStyle/>
                    <a:p>
                      <a:pPr algn="ctr">
                        <a:lnSpc>
                          <a:spcPct val="107000"/>
                        </a:lnSpc>
                        <a:spcAft>
                          <a:spcPts val="0"/>
                        </a:spcAft>
                      </a:pPr>
                      <a:r>
                        <a:rPr lang="es-EC" sz="1100" dirty="0">
                          <a:effectLst/>
                        </a:rPr>
                        <a:t>Italiana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4033522718"/>
                  </a:ext>
                </a:extLst>
              </a:tr>
              <a:tr h="344076">
                <a:tc>
                  <a:txBody>
                    <a:bodyPr/>
                    <a:lstStyle/>
                    <a:p>
                      <a:pPr algn="ctr">
                        <a:lnSpc>
                          <a:spcPct val="107000"/>
                        </a:lnSpc>
                        <a:spcAft>
                          <a:spcPts val="0"/>
                        </a:spcAft>
                      </a:pPr>
                      <a:r>
                        <a:rPr lang="es-EC" sz="1100" dirty="0">
                          <a:effectLst/>
                        </a:rPr>
                        <a:t>Mexicana - Ecuatoriana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1404475163"/>
                  </a:ext>
                </a:extLst>
              </a:tr>
              <a:tr h="167601">
                <a:tc>
                  <a:txBody>
                    <a:bodyPr/>
                    <a:lstStyle/>
                    <a:p>
                      <a:pPr algn="ctr">
                        <a:lnSpc>
                          <a:spcPct val="107000"/>
                        </a:lnSpc>
                        <a:spcAft>
                          <a:spcPts val="0"/>
                        </a:spcAft>
                      </a:pPr>
                      <a:r>
                        <a:rPr lang="es-EC" sz="1100" dirty="0">
                          <a:effectLst/>
                        </a:rPr>
                        <a:t>Peruana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dirty="0">
                          <a:effectLst/>
                        </a:rPr>
                        <a:t>0,17%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979684621"/>
                  </a:ext>
                </a:extLst>
              </a:tr>
              <a:tr h="167601">
                <a:tc>
                  <a:txBody>
                    <a:bodyPr/>
                    <a:lstStyle/>
                    <a:p>
                      <a:pPr algn="ctr">
                        <a:lnSpc>
                          <a:spcPct val="107000"/>
                        </a:lnSpc>
                        <a:spcAft>
                          <a:spcPts val="0"/>
                        </a:spcAft>
                      </a:pPr>
                      <a:r>
                        <a:rPr lang="es-EC" sz="1100" dirty="0">
                          <a:effectLst/>
                        </a:rPr>
                        <a:t>Total general</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b="1" dirty="0">
                          <a:effectLst/>
                        </a:rPr>
                        <a:t>600</a:t>
                      </a:r>
                      <a:endParaRPr lang="es-MX"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tc>
                  <a:txBody>
                    <a:bodyPr/>
                    <a:lstStyle/>
                    <a:p>
                      <a:pPr algn="ctr">
                        <a:lnSpc>
                          <a:spcPct val="107000"/>
                        </a:lnSpc>
                        <a:spcAft>
                          <a:spcPts val="0"/>
                        </a:spcAft>
                      </a:pPr>
                      <a:r>
                        <a:rPr lang="es-EC" sz="1100" b="1" dirty="0">
                          <a:effectLst/>
                        </a:rPr>
                        <a:t>100%</a:t>
                      </a:r>
                      <a:endParaRPr lang="es-MX"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841" marR="61841" marT="0" marB="0"/>
                </a:tc>
                <a:extLst>
                  <a:ext uri="{0D108BD9-81ED-4DB2-BD59-A6C34878D82A}">
                    <a16:rowId xmlns="" xmlns:a16="http://schemas.microsoft.com/office/drawing/2014/main" val="3877552090"/>
                  </a:ext>
                </a:extLst>
              </a:tr>
            </a:tbl>
          </a:graphicData>
        </a:graphic>
      </p:graphicFrame>
      <p:graphicFrame>
        <p:nvGraphicFramePr>
          <p:cNvPr id="5" name="Gráfico 4">
            <a:extLst>
              <a:ext uri="{FF2B5EF4-FFF2-40B4-BE49-F238E27FC236}">
                <a16:creationId xmlns="" xmlns:a16="http://schemas.microsoft.com/office/drawing/2014/main" id="{B557EBAD-A402-455C-BD89-7AB5D1080C89}"/>
              </a:ext>
            </a:extLst>
          </p:cNvPr>
          <p:cNvGraphicFramePr/>
          <p:nvPr>
            <p:extLst>
              <p:ext uri="{D42A27DB-BD31-4B8C-83A1-F6EECF244321}">
                <p14:modId xmlns:p14="http://schemas.microsoft.com/office/powerpoint/2010/main" val="685286972"/>
              </p:ext>
            </p:extLst>
          </p:nvPr>
        </p:nvGraphicFramePr>
        <p:xfrm>
          <a:off x="3788605" y="1666783"/>
          <a:ext cx="7432770" cy="3524434"/>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37676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3A7B86-1B05-4233-98B0-5B8800B8BC62}"/>
              </a:ext>
            </a:extLst>
          </p:cNvPr>
          <p:cNvSpPr>
            <a:spLocks noGrp="1"/>
          </p:cNvSpPr>
          <p:nvPr>
            <p:ph type="title"/>
          </p:nvPr>
        </p:nvSpPr>
        <p:spPr>
          <a:xfrm>
            <a:off x="677334" y="609600"/>
            <a:ext cx="8596668" cy="801950"/>
          </a:xfrm>
        </p:spPr>
        <p:txBody>
          <a:bodyPr/>
          <a:lstStyle/>
          <a:p>
            <a:r>
              <a:rPr lang="es-EC" dirty="0"/>
              <a:t>Pregunta: Nivel de ingresos</a:t>
            </a:r>
            <a:endParaRPr lang="es-MX" dirty="0"/>
          </a:p>
        </p:txBody>
      </p:sp>
      <p:graphicFrame>
        <p:nvGraphicFramePr>
          <p:cNvPr id="4" name="Marcador de contenido 3">
            <a:extLst>
              <a:ext uri="{FF2B5EF4-FFF2-40B4-BE49-F238E27FC236}">
                <a16:creationId xmlns="" xmlns:a16="http://schemas.microsoft.com/office/drawing/2014/main" id="{7CDB7F28-DD03-4AD6-B461-835B2324C6AB}"/>
              </a:ext>
            </a:extLst>
          </p:cNvPr>
          <p:cNvGraphicFramePr>
            <a:graphicFrameLocks noGrp="1"/>
          </p:cNvGraphicFramePr>
          <p:nvPr>
            <p:ph idx="1"/>
            <p:extLst>
              <p:ext uri="{D42A27DB-BD31-4B8C-83A1-F6EECF244321}">
                <p14:modId xmlns:p14="http://schemas.microsoft.com/office/powerpoint/2010/main" val="2584392576"/>
              </p:ext>
            </p:extLst>
          </p:nvPr>
        </p:nvGraphicFramePr>
        <p:xfrm>
          <a:off x="988053" y="2797788"/>
          <a:ext cx="2993556" cy="1987274"/>
        </p:xfrm>
        <a:graphic>
          <a:graphicData uri="http://schemas.openxmlformats.org/drawingml/2006/table">
            <a:tbl>
              <a:tblPr firstRow="1" firstCol="1" bandRow="1">
                <a:tableStyleId>{5C22544A-7EE6-4342-B048-85BDC9FD1C3A}</a:tableStyleId>
              </a:tblPr>
              <a:tblGrid>
                <a:gridCol w="1327824">
                  <a:extLst>
                    <a:ext uri="{9D8B030D-6E8A-4147-A177-3AD203B41FA5}">
                      <a16:colId xmlns="" xmlns:a16="http://schemas.microsoft.com/office/drawing/2014/main" val="500873882"/>
                    </a:ext>
                  </a:extLst>
                </a:gridCol>
                <a:gridCol w="721360">
                  <a:extLst>
                    <a:ext uri="{9D8B030D-6E8A-4147-A177-3AD203B41FA5}">
                      <a16:colId xmlns="" xmlns:a16="http://schemas.microsoft.com/office/drawing/2014/main" val="3019245147"/>
                    </a:ext>
                  </a:extLst>
                </a:gridCol>
                <a:gridCol w="944372">
                  <a:extLst>
                    <a:ext uri="{9D8B030D-6E8A-4147-A177-3AD203B41FA5}">
                      <a16:colId xmlns="" xmlns:a16="http://schemas.microsoft.com/office/drawing/2014/main" val="3844102409"/>
                    </a:ext>
                  </a:extLst>
                </a:gridCol>
              </a:tblGrid>
              <a:tr h="578379">
                <a:tc>
                  <a:txBody>
                    <a:bodyPr/>
                    <a:lstStyle/>
                    <a:p>
                      <a:pPr algn="ctr">
                        <a:lnSpc>
                          <a:spcPct val="107000"/>
                        </a:lnSpc>
                        <a:spcAft>
                          <a:spcPts val="0"/>
                        </a:spcAft>
                      </a:pPr>
                      <a:r>
                        <a:rPr lang="es-EC" sz="1200" dirty="0">
                          <a:effectLst/>
                        </a:rPr>
                        <a:t>Nivel de ingresos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50032630"/>
                  </a:ext>
                </a:extLst>
              </a:tr>
              <a:tr h="281779">
                <a:tc>
                  <a:txBody>
                    <a:bodyPr/>
                    <a:lstStyle/>
                    <a:p>
                      <a:pPr algn="ctr">
                        <a:lnSpc>
                          <a:spcPct val="107000"/>
                        </a:lnSpc>
                        <a:spcAft>
                          <a:spcPts val="0"/>
                        </a:spcAft>
                      </a:pPr>
                      <a:r>
                        <a:rPr lang="es-EC" sz="1200" dirty="0">
                          <a:effectLst/>
                        </a:rPr>
                        <a:t>$600 - $1200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279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47%</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36069581"/>
                  </a:ext>
                </a:extLst>
              </a:tr>
              <a:tr h="281779">
                <a:tc>
                  <a:txBody>
                    <a:bodyPr/>
                    <a:lstStyle/>
                    <a:p>
                      <a:pPr algn="ctr">
                        <a:lnSpc>
                          <a:spcPct val="107000"/>
                        </a:lnSpc>
                        <a:spcAft>
                          <a:spcPts val="0"/>
                        </a:spcAft>
                      </a:pPr>
                      <a:r>
                        <a:rPr lang="es-EC" sz="1200" dirty="0">
                          <a:effectLst/>
                        </a:rPr>
                        <a:t>$386 - $600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184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33570177"/>
                  </a:ext>
                </a:extLst>
              </a:tr>
              <a:tr h="281779">
                <a:tc>
                  <a:txBody>
                    <a:bodyPr/>
                    <a:lstStyle/>
                    <a:p>
                      <a:pPr algn="ctr">
                        <a:lnSpc>
                          <a:spcPct val="107000"/>
                        </a:lnSpc>
                        <a:spcAft>
                          <a:spcPts val="0"/>
                        </a:spcAft>
                      </a:pPr>
                      <a:r>
                        <a:rPr lang="es-EC" sz="1200" dirty="0">
                          <a:effectLst/>
                        </a:rPr>
                        <a:t>$0 - $386</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17396121"/>
                  </a:ext>
                </a:extLst>
              </a:tr>
              <a:tr h="281779">
                <a:tc>
                  <a:txBody>
                    <a:bodyPr/>
                    <a:lstStyle/>
                    <a:p>
                      <a:pPr algn="ctr">
                        <a:lnSpc>
                          <a:spcPct val="107000"/>
                        </a:lnSpc>
                        <a:spcAft>
                          <a:spcPts val="0"/>
                        </a:spcAft>
                      </a:pPr>
                      <a:r>
                        <a:rPr lang="es-EC" sz="1200" dirty="0">
                          <a:effectLst/>
                        </a:rPr>
                        <a:t>Más de  $2000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59959297"/>
                  </a:ext>
                </a:extLst>
              </a:tr>
              <a:tr h="281779">
                <a:tc>
                  <a:txBody>
                    <a:bodyPr/>
                    <a:lstStyle/>
                    <a:p>
                      <a:pPr algn="ctr">
                        <a:lnSpc>
                          <a:spcPct val="107000"/>
                        </a:lnSpc>
                        <a:spcAft>
                          <a:spcPts val="0"/>
                        </a:spcAft>
                      </a:pPr>
                      <a:r>
                        <a:rPr lang="es-EC" sz="1200" dirty="0">
                          <a:effectLst/>
                        </a:rPr>
                        <a:t>Total general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1587286"/>
                  </a:ext>
                </a:extLst>
              </a:tr>
            </a:tbl>
          </a:graphicData>
        </a:graphic>
      </p:graphicFrame>
      <p:graphicFrame>
        <p:nvGraphicFramePr>
          <p:cNvPr id="5" name="Gráfico 4">
            <a:extLst>
              <a:ext uri="{FF2B5EF4-FFF2-40B4-BE49-F238E27FC236}">
                <a16:creationId xmlns="" xmlns:a16="http://schemas.microsoft.com/office/drawing/2014/main" id="{11A1407E-3DBB-4750-A664-6E140E5307B8}"/>
              </a:ext>
            </a:extLst>
          </p:cNvPr>
          <p:cNvGraphicFramePr/>
          <p:nvPr>
            <p:extLst>
              <p:ext uri="{D42A27DB-BD31-4B8C-83A1-F6EECF244321}">
                <p14:modId xmlns:p14="http://schemas.microsoft.com/office/powerpoint/2010/main" val="1994871448"/>
              </p:ext>
            </p:extLst>
          </p:nvPr>
        </p:nvGraphicFramePr>
        <p:xfrm>
          <a:off x="4333782" y="2117983"/>
          <a:ext cx="5236345" cy="3217495"/>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2336188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117A5600-F231-4DB0-A1DE-2A00C43D49CE}"/>
              </a:ext>
            </a:extLst>
          </p:cNvPr>
          <p:cNvGraphicFramePr>
            <a:graphicFrameLocks noGrp="1"/>
          </p:cNvGraphicFramePr>
          <p:nvPr>
            <p:ph idx="1"/>
            <p:extLst>
              <p:ext uri="{D42A27DB-BD31-4B8C-83A1-F6EECF244321}">
                <p14:modId xmlns:p14="http://schemas.microsoft.com/office/powerpoint/2010/main" val="2177046401"/>
              </p:ext>
            </p:extLst>
          </p:nvPr>
        </p:nvGraphicFramePr>
        <p:xfrm>
          <a:off x="4394447" y="595543"/>
          <a:ext cx="4664711" cy="2675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 xmlns:a16="http://schemas.microsoft.com/office/drawing/2014/main" id="{3B50453F-28DA-4D21-B413-1EB5BA11F9CD}"/>
              </a:ext>
            </a:extLst>
          </p:cNvPr>
          <p:cNvGraphicFramePr>
            <a:graphicFrameLocks noGrp="1"/>
          </p:cNvGraphicFramePr>
          <p:nvPr>
            <p:extLst>
              <p:ext uri="{D42A27DB-BD31-4B8C-83A1-F6EECF244321}">
                <p14:modId xmlns:p14="http://schemas.microsoft.com/office/powerpoint/2010/main" val="3893213483"/>
              </p:ext>
            </p:extLst>
          </p:nvPr>
        </p:nvGraphicFramePr>
        <p:xfrm>
          <a:off x="677334" y="1204042"/>
          <a:ext cx="2847143" cy="1104152"/>
        </p:xfrm>
        <a:graphic>
          <a:graphicData uri="http://schemas.openxmlformats.org/drawingml/2006/table">
            <a:tbl>
              <a:tblPr firstRow="1" firstCol="1" bandRow="1">
                <a:tableStyleId>{5C22544A-7EE6-4342-B048-85BDC9FD1C3A}</a:tableStyleId>
              </a:tblPr>
              <a:tblGrid>
                <a:gridCol w="817576">
                  <a:extLst>
                    <a:ext uri="{9D8B030D-6E8A-4147-A177-3AD203B41FA5}">
                      <a16:colId xmlns="" xmlns:a16="http://schemas.microsoft.com/office/drawing/2014/main" val="2450106284"/>
                    </a:ext>
                  </a:extLst>
                </a:gridCol>
                <a:gridCol w="1001201">
                  <a:extLst>
                    <a:ext uri="{9D8B030D-6E8A-4147-A177-3AD203B41FA5}">
                      <a16:colId xmlns="" xmlns:a16="http://schemas.microsoft.com/office/drawing/2014/main" val="2050394429"/>
                    </a:ext>
                  </a:extLst>
                </a:gridCol>
                <a:gridCol w="1028366">
                  <a:extLst>
                    <a:ext uri="{9D8B030D-6E8A-4147-A177-3AD203B41FA5}">
                      <a16:colId xmlns="" xmlns:a16="http://schemas.microsoft.com/office/drawing/2014/main" val="3563464420"/>
                    </a:ext>
                  </a:extLst>
                </a:gridCol>
              </a:tblGrid>
              <a:tr h="276038">
                <a:tc>
                  <a:txBody>
                    <a:bodyPr/>
                    <a:lstStyle/>
                    <a:p>
                      <a:pPr algn="ctr"/>
                      <a:endParaRPr lang="es-MX"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7604749"/>
                  </a:ext>
                </a:extLst>
              </a:tr>
              <a:tr h="276038">
                <a:tc>
                  <a:txBody>
                    <a:bodyPr/>
                    <a:lstStyle/>
                    <a:p>
                      <a:pPr algn="ctr">
                        <a:lnSpc>
                          <a:spcPct val="107000"/>
                        </a:lnSpc>
                        <a:spcAft>
                          <a:spcPts val="0"/>
                        </a:spcAft>
                      </a:pPr>
                      <a:r>
                        <a:rPr lang="es-EC" sz="1200" dirty="0">
                          <a:effectLst/>
                        </a:rPr>
                        <a:t>Si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568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26126341"/>
                  </a:ext>
                </a:extLst>
              </a:tr>
              <a:tr h="276038">
                <a:tc>
                  <a:txBody>
                    <a:bodyPr/>
                    <a:lstStyle/>
                    <a:p>
                      <a:pPr algn="ctr">
                        <a:lnSpc>
                          <a:spcPct val="107000"/>
                        </a:lnSpc>
                        <a:spcAft>
                          <a:spcPts val="0"/>
                        </a:spcAft>
                      </a:pPr>
                      <a:r>
                        <a:rPr lang="es-EC" sz="1200" dirty="0">
                          <a:effectLst/>
                        </a:rPr>
                        <a:t>No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169025"/>
                  </a:ext>
                </a:extLst>
              </a:tr>
              <a:tr h="276038">
                <a:tc>
                  <a:txBody>
                    <a:bodyPr/>
                    <a:lstStyle/>
                    <a:p>
                      <a:pPr algn="ctr">
                        <a:lnSpc>
                          <a:spcPct val="107000"/>
                        </a:lnSpc>
                        <a:spcAft>
                          <a:spcPts val="0"/>
                        </a:spcAft>
                      </a:pPr>
                      <a:r>
                        <a:rPr lang="es-EC" sz="1200" dirty="0">
                          <a:effectLst/>
                        </a:rPr>
                        <a:t>Total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56267696"/>
                  </a:ext>
                </a:extLst>
              </a:tr>
            </a:tbl>
          </a:graphicData>
        </a:graphic>
      </p:graphicFrame>
      <p:sp>
        <p:nvSpPr>
          <p:cNvPr id="2" name="Título 1">
            <a:extLst>
              <a:ext uri="{FF2B5EF4-FFF2-40B4-BE49-F238E27FC236}">
                <a16:creationId xmlns="" xmlns:a16="http://schemas.microsoft.com/office/drawing/2014/main" id="{C6AFAE72-B594-47AD-A641-81D374AAD133}"/>
              </a:ext>
            </a:extLst>
          </p:cNvPr>
          <p:cNvSpPr>
            <a:spLocks noGrp="1"/>
          </p:cNvSpPr>
          <p:nvPr>
            <p:ph type="title"/>
          </p:nvPr>
        </p:nvSpPr>
        <p:spPr>
          <a:xfrm>
            <a:off x="677334" y="281126"/>
            <a:ext cx="6060817" cy="628835"/>
          </a:xfrm>
        </p:spPr>
        <p:txBody>
          <a:bodyPr>
            <a:noAutofit/>
          </a:bodyPr>
          <a:lstStyle/>
          <a:p>
            <a:r>
              <a:rPr lang="es-EC" sz="2000" dirty="0"/>
              <a:t>Pregunta: 1. ¿Usted ha vacacionado en alguna de las playas de la provincia de Esmeraldas?	</a:t>
            </a:r>
            <a:endParaRPr lang="es-MX" sz="2000" dirty="0"/>
          </a:p>
        </p:txBody>
      </p:sp>
      <p:sp>
        <p:nvSpPr>
          <p:cNvPr id="7" name="Título 1">
            <a:extLst>
              <a:ext uri="{FF2B5EF4-FFF2-40B4-BE49-F238E27FC236}">
                <a16:creationId xmlns="" xmlns:a16="http://schemas.microsoft.com/office/drawing/2014/main" id="{EC4DEAEE-91DB-444D-A11C-3A347F7F37FC}"/>
              </a:ext>
            </a:extLst>
          </p:cNvPr>
          <p:cNvSpPr txBox="1">
            <a:spLocks/>
          </p:cNvSpPr>
          <p:nvPr/>
        </p:nvSpPr>
        <p:spPr>
          <a:xfrm>
            <a:off x="339986" y="2743200"/>
            <a:ext cx="6060817" cy="6288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dirty="0"/>
              <a:t>Pregunta: Sector que labora</a:t>
            </a:r>
            <a:endParaRPr lang="es-MX" sz="2000" dirty="0"/>
          </a:p>
        </p:txBody>
      </p:sp>
      <p:graphicFrame>
        <p:nvGraphicFramePr>
          <p:cNvPr id="6" name="Marcador de contenido 9"/>
          <p:cNvGraphicFramePr>
            <a:graphicFrameLocks/>
          </p:cNvGraphicFramePr>
          <p:nvPr>
            <p:extLst>
              <p:ext uri="{D42A27DB-BD31-4B8C-83A1-F6EECF244321}">
                <p14:modId xmlns:p14="http://schemas.microsoft.com/office/powerpoint/2010/main" val="4142974575"/>
              </p:ext>
            </p:extLst>
          </p:nvPr>
        </p:nvGraphicFramePr>
        <p:xfrm>
          <a:off x="339986" y="3769334"/>
          <a:ext cx="4074965" cy="2641598"/>
        </p:xfrm>
        <a:graphic>
          <a:graphicData uri="http://schemas.openxmlformats.org/drawingml/2006/table">
            <a:tbl>
              <a:tblPr firstRow="1" firstCol="1" bandRow="1">
                <a:tableStyleId>{5C22544A-7EE6-4342-B048-85BDC9FD1C3A}</a:tableStyleId>
              </a:tblPr>
              <a:tblGrid>
                <a:gridCol w="1671058">
                  <a:extLst>
                    <a:ext uri="{9D8B030D-6E8A-4147-A177-3AD203B41FA5}">
                      <a16:colId xmlns="" xmlns:a16="http://schemas.microsoft.com/office/drawing/2014/main" val="20000"/>
                    </a:ext>
                  </a:extLst>
                </a:gridCol>
                <a:gridCol w="1147594">
                  <a:extLst>
                    <a:ext uri="{9D8B030D-6E8A-4147-A177-3AD203B41FA5}">
                      <a16:colId xmlns="" xmlns:a16="http://schemas.microsoft.com/office/drawing/2014/main" val="20001"/>
                    </a:ext>
                  </a:extLst>
                </a:gridCol>
                <a:gridCol w="1256313">
                  <a:extLst>
                    <a:ext uri="{9D8B030D-6E8A-4147-A177-3AD203B41FA5}">
                      <a16:colId xmlns="" xmlns:a16="http://schemas.microsoft.com/office/drawing/2014/main" val="20002"/>
                    </a:ext>
                  </a:extLst>
                </a:gridCol>
              </a:tblGrid>
              <a:tr h="587021">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de Edad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93511">
                <a:tc>
                  <a:txBody>
                    <a:bodyPr/>
                    <a:lstStyle/>
                    <a:p>
                      <a:pPr algn="ctr">
                        <a:lnSpc>
                          <a:spcPct val="107000"/>
                        </a:lnSpc>
                        <a:spcAft>
                          <a:spcPts val="0"/>
                        </a:spcAft>
                      </a:pPr>
                      <a:r>
                        <a:rPr lang="es-EC" sz="1200" dirty="0">
                          <a:effectLst/>
                        </a:rPr>
                        <a:t>Privado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93511">
                <a:tc>
                  <a:txBody>
                    <a:bodyPr/>
                    <a:lstStyle/>
                    <a:p>
                      <a:pPr algn="ctr">
                        <a:lnSpc>
                          <a:spcPct val="107000"/>
                        </a:lnSpc>
                        <a:spcAft>
                          <a:spcPts val="0"/>
                        </a:spcAft>
                      </a:pPr>
                      <a:r>
                        <a:rPr lang="es-EC" sz="1200" dirty="0">
                          <a:effectLst/>
                        </a:rPr>
                        <a:t>Independiente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93511">
                <a:tc>
                  <a:txBody>
                    <a:bodyPr/>
                    <a:lstStyle/>
                    <a:p>
                      <a:pPr algn="ctr">
                        <a:lnSpc>
                          <a:spcPct val="107000"/>
                        </a:lnSpc>
                        <a:spcAft>
                          <a:spcPts val="0"/>
                        </a:spcAft>
                      </a:pPr>
                      <a:r>
                        <a:rPr lang="es-EC" sz="1200" dirty="0">
                          <a:effectLst/>
                        </a:rPr>
                        <a:t>Público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93511">
                <a:tc>
                  <a:txBody>
                    <a:bodyPr/>
                    <a:lstStyle/>
                    <a:p>
                      <a:pPr algn="ctr">
                        <a:lnSpc>
                          <a:spcPct val="107000"/>
                        </a:lnSpc>
                        <a:spcAft>
                          <a:spcPts val="0"/>
                        </a:spcAft>
                      </a:pPr>
                      <a:r>
                        <a:rPr lang="es-EC" sz="1200" dirty="0">
                          <a:effectLst/>
                        </a:rPr>
                        <a:t>Rentista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93511">
                <a:tc>
                  <a:txBody>
                    <a:bodyPr/>
                    <a:lstStyle/>
                    <a:p>
                      <a:pPr algn="ctr">
                        <a:lnSpc>
                          <a:spcPct val="107000"/>
                        </a:lnSpc>
                        <a:spcAft>
                          <a:spcPts val="0"/>
                        </a:spcAft>
                      </a:pPr>
                      <a:r>
                        <a:rPr lang="es-EC" sz="1200" dirty="0">
                          <a:effectLst/>
                        </a:rPr>
                        <a:t>No laboro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93511">
                <a:tc>
                  <a:txBody>
                    <a:bodyPr/>
                    <a:lstStyle/>
                    <a:p>
                      <a:pPr algn="ctr">
                        <a:lnSpc>
                          <a:spcPct val="107000"/>
                        </a:lnSpc>
                        <a:spcAft>
                          <a:spcPts val="0"/>
                        </a:spcAft>
                      </a:pPr>
                      <a:r>
                        <a:rPr lang="es-EC" sz="1200" dirty="0">
                          <a:effectLst/>
                        </a:rPr>
                        <a:t>Jubilado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93511">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graphicFrame>
        <p:nvGraphicFramePr>
          <p:cNvPr id="8" name="Marcador de contenido 10"/>
          <p:cNvGraphicFramePr>
            <a:graphicFrameLocks/>
          </p:cNvGraphicFramePr>
          <p:nvPr>
            <p:extLst>
              <p:ext uri="{D42A27DB-BD31-4B8C-83A1-F6EECF244321}">
                <p14:modId xmlns:p14="http://schemas.microsoft.com/office/powerpoint/2010/main" val="878240464"/>
              </p:ext>
            </p:extLst>
          </p:nvPr>
        </p:nvGraphicFramePr>
        <p:xfrm>
          <a:off x="4845377" y="3578860"/>
          <a:ext cx="5607150" cy="3050959"/>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92684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1999" cy="6858000"/>
          </a:xfrm>
          <a:prstGeom prst="rect">
            <a:avLst/>
          </a:prstGeom>
        </p:spPr>
      </p:pic>
      <p:sp>
        <p:nvSpPr>
          <p:cNvPr id="4" name="Subtítulo 2"/>
          <p:cNvSpPr>
            <a:spLocks noGrp="1"/>
          </p:cNvSpPr>
          <p:nvPr>
            <p:ph idx="1"/>
          </p:nvPr>
        </p:nvSpPr>
        <p:spPr>
          <a:xfrm>
            <a:off x="2012904" y="3311023"/>
            <a:ext cx="8166191" cy="2083607"/>
          </a:xfrm>
        </p:spPr>
        <p:txBody>
          <a:bodyPr>
            <a:normAutofit fontScale="62500" lnSpcReduction="20000"/>
          </a:bodyPr>
          <a:lstStyle/>
          <a:p>
            <a:pPr marL="0" indent="0" algn="just">
              <a:lnSpc>
                <a:spcPct val="160000"/>
              </a:lnSpc>
              <a:buNone/>
            </a:pPr>
            <a:r>
              <a:rPr lang="es-EC" sz="3800" i="1" dirty="0">
                <a:solidFill>
                  <a:schemeClr val="bg1"/>
                </a:solidFill>
              </a:rPr>
              <a:t>“El turismo al final tiene como objetivo la construcción de mejores personas y no de mejores fortunas”</a:t>
            </a:r>
          </a:p>
          <a:p>
            <a:pPr marL="0" indent="0" algn="just">
              <a:lnSpc>
                <a:spcPct val="160000"/>
              </a:lnSpc>
              <a:buNone/>
            </a:pPr>
            <a:endParaRPr lang="es-EC" sz="2400" i="1" dirty="0">
              <a:solidFill>
                <a:schemeClr val="tx1">
                  <a:lumMod val="95000"/>
                  <a:lumOff val="5000"/>
                </a:schemeClr>
              </a:solidFill>
            </a:endParaRPr>
          </a:p>
          <a:p>
            <a:pPr marL="0" indent="0" algn="r">
              <a:lnSpc>
                <a:spcPct val="160000"/>
              </a:lnSpc>
              <a:buNone/>
            </a:pPr>
            <a:r>
              <a:rPr lang="es-EC" sz="2400" i="1" dirty="0">
                <a:solidFill>
                  <a:schemeClr val="tx1">
                    <a:lumMod val="95000"/>
                    <a:lumOff val="5000"/>
                  </a:schemeClr>
                </a:solidFill>
              </a:rPr>
              <a:t>- Sergio Rodríguez Abitia</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14919" y="128332"/>
            <a:ext cx="5927236" cy="1012311"/>
          </a:xfrm>
          <a:prstGeom prst="rect">
            <a:avLst/>
          </a:prstGeom>
        </p:spPr>
      </p:pic>
    </p:spTree>
    <p:extLst>
      <p:ext uri="{BB962C8B-B14F-4D97-AF65-F5344CB8AC3E}">
        <p14:creationId xmlns:p14="http://schemas.microsoft.com/office/powerpoint/2010/main" val="3523845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95431" y="609600"/>
            <a:ext cx="8596668" cy="4996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latin typeface="Times New Roman" panose="02020603050405020304" pitchFamily="18" charset="0"/>
                <a:cs typeface="Times New Roman" panose="02020603050405020304" pitchFamily="18" charset="0"/>
              </a:rPr>
              <a:t>Pregunta: 2. ¿Por qué motivo eligió la provincia para vacacionar?</a:t>
            </a:r>
            <a:br>
              <a:rPr lang="es-EC" sz="2400" dirty="0" smtClean="0">
                <a:latin typeface="Times New Roman" panose="02020603050405020304" pitchFamily="18" charset="0"/>
                <a:cs typeface="Times New Roman" panose="02020603050405020304" pitchFamily="18" charset="0"/>
              </a:rPr>
            </a:br>
            <a:endParaRPr lang="es-EC" sz="2400" dirty="0">
              <a:latin typeface="Times New Roman" panose="02020603050405020304" pitchFamily="18" charset="0"/>
              <a:cs typeface="Times New Roman" panose="02020603050405020304" pitchFamily="18" charset="0"/>
            </a:endParaRPr>
          </a:p>
        </p:txBody>
      </p:sp>
      <p:graphicFrame>
        <p:nvGraphicFramePr>
          <p:cNvPr id="8" name="Marcador de contenido 4"/>
          <p:cNvGraphicFramePr>
            <a:graphicFrameLocks/>
          </p:cNvGraphicFramePr>
          <p:nvPr>
            <p:extLst>
              <p:ext uri="{D42A27DB-BD31-4B8C-83A1-F6EECF244321}">
                <p14:modId xmlns:p14="http://schemas.microsoft.com/office/powerpoint/2010/main" val="88934955"/>
              </p:ext>
            </p:extLst>
          </p:nvPr>
        </p:nvGraphicFramePr>
        <p:xfrm>
          <a:off x="395431" y="1713037"/>
          <a:ext cx="4468399" cy="2557408"/>
        </p:xfrm>
        <a:graphic>
          <a:graphicData uri="http://schemas.openxmlformats.org/drawingml/2006/table">
            <a:tbl>
              <a:tblPr firstRow="1" firstCol="1" bandRow="1">
                <a:tableStyleId>{5C22544A-7EE6-4342-B048-85BDC9FD1C3A}</a:tableStyleId>
              </a:tblPr>
              <a:tblGrid>
                <a:gridCol w="2083918">
                  <a:extLst>
                    <a:ext uri="{9D8B030D-6E8A-4147-A177-3AD203B41FA5}">
                      <a16:colId xmlns="" xmlns:a16="http://schemas.microsoft.com/office/drawing/2014/main" val="20000"/>
                    </a:ext>
                  </a:extLst>
                </a:gridCol>
                <a:gridCol w="1142147">
                  <a:extLst>
                    <a:ext uri="{9D8B030D-6E8A-4147-A177-3AD203B41FA5}">
                      <a16:colId xmlns="" xmlns:a16="http://schemas.microsoft.com/office/drawing/2014/main" val="20001"/>
                    </a:ext>
                  </a:extLst>
                </a:gridCol>
                <a:gridCol w="1242334">
                  <a:extLst>
                    <a:ext uri="{9D8B030D-6E8A-4147-A177-3AD203B41FA5}">
                      <a16:colId xmlns="" xmlns:a16="http://schemas.microsoft.com/office/drawing/2014/main" val="20002"/>
                    </a:ext>
                  </a:extLst>
                </a:gridCol>
              </a:tblGrid>
              <a:tr h="522184">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54403">
                <a:tc>
                  <a:txBody>
                    <a:bodyPr/>
                    <a:lstStyle/>
                    <a:p>
                      <a:pPr algn="ctr">
                        <a:lnSpc>
                          <a:spcPct val="107000"/>
                        </a:lnSpc>
                        <a:spcAft>
                          <a:spcPts val="0"/>
                        </a:spcAft>
                      </a:pPr>
                      <a:r>
                        <a:rPr lang="es-EC" sz="1200" dirty="0">
                          <a:effectLst/>
                        </a:rPr>
                        <a:t>Economía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54403">
                <a:tc>
                  <a:txBody>
                    <a:bodyPr/>
                    <a:lstStyle/>
                    <a:p>
                      <a:pPr algn="ctr">
                        <a:lnSpc>
                          <a:spcPct val="107000"/>
                        </a:lnSpc>
                        <a:spcAft>
                          <a:spcPts val="0"/>
                        </a:spcAft>
                      </a:pPr>
                      <a:r>
                        <a:rPr lang="es-EC" sz="1200" dirty="0">
                          <a:effectLst/>
                        </a:rPr>
                        <a:t>Cercanía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54403">
                <a:tc>
                  <a:txBody>
                    <a:bodyPr/>
                    <a:lstStyle/>
                    <a:p>
                      <a:pPr algn="ctr">
                        <a:lnSpc>
                          <a:spcPct val="107000"/>
                        </a:lnSpc>
                        <a:spcAft>
                          <a:spcPts val="0"/>
                        </a:spcAft>
                      </a:pPr>
                      <a:r>
                        <a:rPr lang="es-EC" sz="1200" dirty="0">
                          <a:effectLst/>
                        </a:rPr>
                        <a:t>Afluencia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54403">
                <a:tc>
                  <a:txBody>
                    <a:bodyPr/>
                    <a:lstStyle/>
                    <a:p>
                      <a:pPr algn="ctr">
                        <a:lnSpc>
                          <a:spcPct val="107000"/>
                        </a:lnSpc>
                        <a:spcAft>
                          <a:spcPts val="0"/>
                        </a:spcAft>
                      </a:pPr>
                      <a:r>
                        <a:rPr lang="es-EC" sz="1200" dirty="0">
                          <a:effectLst/>
                        </a:rPr>
                        <a:t>Relax</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54403">
                <a:tc>
                  <a:txBody>
                    <a:bodyPr/>
                    <a:lstStyle/>
                    <a:p>
                      <a:pPr algn="ctr">
                        <a:lnSpc>
                          <a:spcPct val="107000"/>
                        </a:lnSpc>
                        <a:spcAft>
                          <a:spcPts val="0"/>
                        </a:spcAft>
                      </a:pPr>
                      <a:r>
                        <a:rPr lang="es-EC" sz="1200" dirty="0">
                          <a:effectLst/>
                        </a:rPr>
                        <a:t>Diversión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54403">
                <a:tc>
                  <a:txBody>
                    <a:bodyPr/>
                    <a:lstStyle/>
                    <a:p>
                      <a:pPr algn="ctr">
                        <a:lnSpc>
                          <a:spcPct val="107000"/>
                        </a:lnSpc>
                        <a:spcAft>
                          <a:spcPts val="0"/>
                        </a:spcAft>
                      </a:pPr>
                      <a:r>
                        <a:rPr lang="es-EC" sz="1200" dirty="0">
                          <a:effectLst/>
                        </a:rPr>
                        <a:t>Hospedaje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54403">
                <a:tc>
                  <a:txBody>
                    <a:bodyPr/>
                    <a:lstStyle/>
                    <a:p>
                      <a:pPr algn="ctr">
                        <a:lnSpc>
                          <a:spcPct val="107000"/>
                        </a:lnSpc>
                        <a:spcAft>
                          <a:spcPts val="0"/>
                        </a:spcAft>
                      </a:pPr>
                      <a:r>
                        <a:rPr lang="es-EC" sz="1200" dirty="0">
                          <a:effectLst/>
                        </a:rPr>
                        <a:t>Precios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254403">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9" name="Marcador de contenido 5"/>
          <p:cNvGraphicFramePr>
            <a:graphicFrameLocks/>
          </p:cNvGraphicFramePr>
          <p:nvPr>
            <p:extLst>
              <p:ext uri="{D42A27DB-BD31-4B8C-83A1-F6EECF244321}">
                <p14:modId xmlns:p14="http://schemas.microsoft.com/office/powerpoint/2010/main" val="206558292"/>
              </p:ext>
            </p:extLst>
          </p:nvPr>
        </p:nvGraphicFramePr>
        <p:xfrm>
          <a:off x="5212501" y="1713037"/>
          <a:ext cx="4290319" cy="298894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35018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8893" y="265095"/>
            <a:ext cx="8205475" cy="898689"/>
          </a:xfrm>
        </p:spPr>
        <p:txBody>
          <a:bodyPr>
            <a:normAutofit/>
          </a:bodyPr>
          <a:lstStyle/>
          <a:p>
            <a:pPr algn="just"/>
            <a:r>
              <a:rPr lang="es-EC" sz="2400" b="1" dirty="0">
                <a:latin typeface="Times New Roman" panose="02020603050405020304" pitchFamily="18" charset="0"/>
                <a:cs typeface="Times New Roman" panose="02020603050405020304" pitchFamily="18" charset="0"/>
              </a:rPr>
              <a:t>Pregunta: 5. Indique ¿Cómo le recibieron en el establecimiento que se hospedó?</a:t>
            </a:r>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4274982963"/>
              </p:ext>
            </p:extLst>
          </p:nvPr>
        </p:nvGraphicFramePr>
        <p:xfrm>
          <a:off x="288893" y="1308887"/>
          <a:ext cx="3461544" cy="1706575"/>
        </p:xfrm>
        <a:graphic>
          <a:graphicData uri="http://schemas.openxmlformats.org/drawingml/2006/table">
            <a:tbl>
              <a:tblPr firstRow="1" firstCol="1" bandRow="1">
                <a:tableStyleId>{5C22544A-7EE6-4342-B048-85BDC9FD1C3A}</a:tableStyleId>
              </a:tblPr>
              <a:tblGrid>
                <a:gridCol w="1336636">
                  <a:extLst>
                    <a:ext uri="{9D8B030D-6E8A-4147-A177-3AD203B41FA5}">
                      <a16:colId xmlns="" xmlns:a16="http://schemas.microsoft.com/office/drawing/2014/main" val="20000"/>
                    </a:ext>
                  </a:extLst>
                </a:gridCol>
                <a:gridCol w="1062454">
                  <a:extLst>
                    <a:ext uri="{9D8B030D-6E8A-4147-A177-3AD203B41FA5}">
                      <a16:colId xmlns="" xmlns:a16="http://schemas.microsoft.com/office/drawing/2014/main" val="20001"/>
                    </a:ext>
                  </a:extLst>
                </a:gridCol>
                <a:gridCol w="1062454">
                  <a:extLst>
                    <a:ext uri="{9D8B030D-6E8A-4147-A177-3AD203B41FA5}">
                      <a16:colId xmlns="" xmlns:a16="http://schemas.microsoft.com/office/drawing/2014/main" val="20002"/>
                    </a:ext>
                  </a:extLst>
                </a:gridCol>
              </a:tblGrid>
              <a:tr h="242148">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06922">
                <a:tc>
                  <a:txBody>
                    <a:bodyPr/>
                    <a:lstStyle/>
                    <a:p>
                      <a:pPr algn="ctr">
                        <a:lnSpc>
                          <a:spcPct val="107000"/>
                        </a:lnSpc>
                        <a:spcAft>
                          <a:spcPts val="0"/>
                        </a:spcAft>
                      </a:pPr>
                      <a:r>
                        <a:rPr lang="es-EC" sz="1200" dirty="0">
                          <a:effectLst/>
                        </a:rPr>
                        <a:t>Excelente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06922">
                <a:tc>
                  <a:txBody>
                    <a:bodyPr/>
                    <a:lstStyle/>
                    <a:p>
                      <a:pPr algn="ctr">
                        <a:lnSpc>
                          <a:spcPct val="107000"/>
                        </a:lnSpc>
                        <a:spcAft>
                          <a:spcPts val="0"/>
                        </a:spcAft>
                      </a:pPr>
                      <a:r>
                        <a:rPr lang="es-EC" sz="1200" dirty="0">
                          <a:effectLst/>
                        </a:rPr>
                        <a:t>Muy 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06922">
                <a:tc>
                  <a:txBody>
                    <a:bodyPr/>
                    <a:lstStyle/>
                    <a:p>
                      <a:pPr algn="ctr">
                        <a:lnSpc>
                          <a:spcPct val="107000"/>
                        </a:lnSpc>
                        <a:spcAft>
                          <a:spcPts val="0"/>
                        </a:spcAft>
                      </a:pPr>
                      <a:r>
                        <a:rPr lang="es-EC" sz="1200" dirty="0">
                          <a:effectLst/>
                        </a:rPr>
                        <a:t>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06922">
                <a:tc>
                  <a:txBody>
                    <a:bodyPr/>
                    <a:lstStyle/>
                    <a:p>
                      <a:pPr algn="ctr">
                        <a:lnSpc>
                          <a:spcPct val="107000"/>
                        </a:lnSpc>
                        <a:spcAft>
                          <a:spcPts val="0"/>
                        </a:spcAft>
                      </a:pPr>
                      <a:r>
                        <a:rPr lang="es-EC" sz="1200" dirty="0">
                          <a:effectLst/>
                        </a:rPr>
                        <a:t>Malo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12011">
                <a:tc>
                  <a:txBody>
                    <a:bodyPr/>
                    <a:lstStyle/>
                    <a:p>
                      <a:pPr algn="ctr">
                        <a:lnSpc>
                          <a:spcPct val="107000"/>
                        </a:lnSpc>
                        <a:spcAft>
                          <a:spcPts val="0"/>
                        </a:spcAft>
                      </a:pPr>
                      <a:r>
                        <a:rPr lang="es-EC" sz="1200" dirty="0">
                          <a:effectLst/>
                        </a:rPr>
                        <a:t>Pésimo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424728">
                <a:tc>
                  <a:txBody>
                    <a:bodyPr/>
                    <a:lstStyle/>
                    <a:p>
                      <a:pPr algn="ctr">
                        <a:lnSpc>
                          <a:spcPct val="107000"/>
                        </a:lnSpc>
                        <a:spcAft>
                          <a:spcPts val="0"/>
                        </a:spcAft>
                      </a:pPr>
                      <a:r>
                        <a:rPr lang="es-EC" sz="1200" b="1" dirty="0">
                          <a:effectLst/>
                        </a:rPr>
                        <a:t>Total general</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8" name="Marcador de contenido 7"/>
          <p:cNvGraphicFramePr>
            <a:graphicFrameLocks noGrp="1"/>
          </p:cNvGraphicFramePr>
          <p:nvPr>
            <p:ph sz="half" idx="2"/>
            <p:extLst>
              <p:ext uri="{D42A27DB-BD31-4B8C-83A1-F6EECF244321}">
                <p14:modId xmlns:p14="http://schemas.microsoft.com/office/powerpoint/2010/main" val="3631788717"/>
              </p:ext>
            </p:extLst>
          </p:nvPr>
        </p:nvGraphicFramePr>
        <p:xfrm>
          <a:off x="4534686" y="700875"/>
          <a:ext cx="4628168" cy="2314587"/>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375676" y="3267959"/>
            <a:ext cx="8596668" cy="9363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400" b="1" dirty="0" smtClean="0">
                <a:latin typeface="Times New Roman" panose="02020603050405020304" pitchFamily="18" charset="0"/>
                <a:cs typeface="Times New Roman" panose="02020603050405020304" pitchFamily="18" charset="0"/>
              </a:rPr>
              <a:t>Pregunta: 7. ¿Los empleados ofrecen un servicio rápido a los clientes</a:t>
            </a:r>
            <a:r>
              <a:rPr lang="es-EC" sz="2400" dirty="0" smtClean="0">
                <a:latin typeface="Times New Roman" panose="02020603050405020304" pitchFamily="18" charset="0"/>
                <a:cs typeface="Times New Roman" panose="02020603050405020304" pitchFamily="18" charset="0"/>
              </a:rPr>
              <a:t>?</a:t>
            </a:r>
            <a:endParaRPr lang="es-EC" sz="2400" dirty="0">
              <a:latin typeface="Times New Roman" panose="02020603050405020304" pitchFamily="18" charset="0"/>
              <a:cs typeface="Times New Roman" panose="02020603050405020304" pitchFamily="18" charset="0"/>
            </a:endParaRPr>
          </a:p>
        </p:txBody>
      </p:sp>
      <p:graphicFrame>
        <p:nvGraphicFramePr>
          <p:cNvPr id="6" name="Marcador de contenido 4"/>
          <p:cNvGraphicFramePr>
            <a:graphicFrameLocks/>
          </p:cNvGraphicFramePr>
          <p:nvPr>
            <p:extLst>
              <p:ext uri="{D42A27DB-BD31-4B8C-83A1-F6EECF244321}">
                <p14:modId xmlns:p14="http://schemas.microsoft.com/office/powerpoint/2010/main" val="1427774722"/>
              </p:ext>
            </p:extLst>
          </p:nvPr>
        </p:nvGraphicFramePr>
        <p:xfrm>
          <a:off x="451090" y="4456852"/>
          <a:ext cx="3435088" cy="1177701"/>
        </p:xfrm>
        <a:graphic>
          <a:graphicData uri="http://schemas.openxmlformats.org/drawingml/2006/table">
            <a:tbl>
              <a:tblPr firstRow="1" firstCol="1" bandRow="1">
                <a:tableStyleId>{5C22544A-7EE6-4342-B048-85BDC9FD1C3A}</a:tableStyleId>
              </a:tblPr>
              <a:tblGrid>
                <a:gridCol w="1293190">
                  <a:extLst>
                    <a:ext uri="{9D8B030D-6E8A-4147-A177-3AD203B41FA5}">
                      <a16:colId xmlns="" xmlns:a16="http://schemas.microsoft.com/office/drawing/2014/main" val="20000"/>
                    </a:ext>
                  </a:extLst>
                </a:gridCol>
                <a:gridCol w="1166682">
                  <a:extLst>
                    <a:ext uri="{9D8B030D-6E8A-4147-A177-3AD203B41FA5}">
                      <a16:colId xmlns="" xmlns:a16="http://schemas.microsoft.com/office/drawing/2014/main" val="20001"/>
                    </a:ext>
                  </a:extLst>
                </a:gridCol>
                <a:gridCol w="975216">
                  <a:extLst>
                    <a:ext uri="{9D8B030D-6E8A-4147-A177-3AD203B41FA5}">
                      <a16:colId xmlns="" xmlns:a16="http://schemas.microsoft.com/office/drawing/2014/main" val="20002"/>
                    </a:ext>
                  </a:extLst>
                </a:gridCol>
              </a:tblGrid>
              <a:tr h="405988">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Cuenta de Edad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97792">
                <a:tc>
                  <a:txBody>
                    <a:bodyPr/>
                    <a:lstStyle/>
                    <a:p>
                      <a:pPr algn="ctr">
                        <a:lnSpc>
                          <a:spcPct val="107000"/>
                        </a:lnSpc>
                        <a:spcAft>
                          <a:spcPts val="0"/>
                        </a:spcAft>
                      </a:pPr>
                      <a:r>
                        <a:rPr lang="es-EC" sz="1200" dirty="0">
                          <a:effectLst/>
                        </a:rPr>
                        <a:t>Si</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97792">
                <a:tc>
                  <a:txBody>
                    <a:bodyPr/>
                    <a:lstStyle/>
                    <a:p>
                      <a:pPr algn="ctr">
                        <a:lnSpc>
                          <a:spcPct val="107000"/>
                        </a:lnSpc>
                        <a:spcAft>
                          <a:spcPts val="0"/>
                        </a:spcAft>
                      </a:pPr>
                      <a:r>
                        <a:rPr lang="es-EC" sz="1200" dirty="0">
                          <a:effectLst/>
                        </a:rPr>
                        <a:t>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78337">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extLst>
                  <a:ext uri="{0D108BD9-81ED-4DB2-BD59-A6C34878D82A}">
                    <a16:rowId xmlns="" xmlns:a16="http://schemas.microsoft.com/office/drawing/2014/main" val="10003"/>
                  </a:ext>
                </a:extLst>
              </a:tr>
              <a:tr h="197792">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graphicFrame>
        <p:nvGraphicFramePr>
          <p:cNvPr id="9" name="Marcador de contenido 5"/>
          <p:cNvGraphicFramePr>
            <a:graphicFrameLocks/>
          </p:cNvGraphicFramePr>
          <p:nvPr>
            <p:extLst>
              <p:ext uri="{D42A27DB-BD31-4B8C-83A1-F6EECF244321}">
                <p14:modId xmlns:p14="http://schemas.microsoft.com/office/powerpoint/2010/main" val="2440926979"/>
              </p:ext>
            </p:extLst>
          </p:nvPr>
        </p:nvGraphicFramePr>
        <p:xfrm>
          <a:off x="4083222" y="3736157"/>
          <a:ext cx="5531096" cy="310035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23726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079" y="81699"/>
            <a:ext cx="8061313" cy="860981"/>
          </a:xfrm>
        </p:spPr>
        <p:txBody>
          <a:bodyPr>
            <a:normAutofit/>
          </a:bodyPr>
          <a:lstStyle/>
          <a:p>
            <a:pPr algn="just"/>
            <a:r>
              <a:rPr lang="es-EC" sz="2400" dirty="0">
                <a:latin typeface="Times New Roman" panose="02020603050405020304" pitchFamily="18" charset="0"/>
                <a:cs typeface="Times New Roman" panose="02020603050405020304" pitchFamily="18" charset="0"/>
              </a:rPr>
              <a:t>Pregunta: 9. ¿Cómo fue la atención en cuanto a tiempo, quejas, reclamos y requerimientos?</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964111410"/>
              </p:ext>
            </p:extLst>
          </p:nvPr>
        </p:nvGraphicFramePr>
        <p:xfrm>
          <a:off x="583224" y="1157512"/>
          <a:ext cx="3374759" cy="1857554"/>
        </p:xfrm>
        <a:graphic>
          <a:graphicData uri="http://schemas.openxmlformats.org/drawingml/2006/table">
            <a:tbl>
              <a:tblPr firstRow="1" firstCol="1" bandRow="1">
                <a:tableStyleId>{5C22544A-7EE6-4342-B048-85BDC9FD1C3A}</a:tableStyleId>
              </a:tblPr>
              <a:tblGrid>
                <a:gridCol w="1303125">
                  <a:extLst>
                    <a:ext uri="{9D8B030D-6E8A-4147-A177-3AD203B41FA5}">
                      <a16:colId xmlns="" xmlns:a16="http://schemas.microsoft.com/office/drawing/2014/main" val="20000"/>
                    </a:ext>
                  </a:extLst>
                </a:gridCol>
                <a:gridCol w="1035817">
                  <a:extLst>
                    <a:ext uri="{9D8B030D-6E8A-4147-A177-3AD203B41FA5}">
                      <a16:colId xmlns="" xmlns:a16="http://schemas.microsoft.com/office/drawing/2014/main" val="20001"/>
                    </a:ext>
                  </a:extLst>
                </a:gridCol>
                <a:gridCol w="1035817">
                  <a:extLst>
                    <a:ext uri="{9D8B030D-6E8A-4147-A177-3AD203B41FA5}">
                      <a16:colId xmlns="" xmlns:a16="http://schemas.microsoft.com/office/drawing/2014/main" val="20002"/>
                    </a:ext>
                  </a:extLst>
                </a:gridCol>
              </a:tblGrid>
              <a:tr h="480406">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4048">
                <a:tc>
                  <a:txBody>
                    <a:bodyPr/>
                    <a:lstStyle/>
                    <a:p>
                      <a:pPr algn="ctr">
                        <a:lnSpc>
                          <a:spcPct val="107000"/>
                        </a:lnSpc>
                        <a:spcAft>
                          <a:spcPts val="0"/>
                        </a:spcAft>
                      </a:pPr>
                      <a:r>
                        <a:rPr lang="es-EC" sz="1200" dirty="0">
                          <a:effectLst/>
                        </a:rPr>
                        <a:t>Excelente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34048">
                <a:tc>
                  <a:txBody>
                    <a:bodyPr/>
                    <a:lstStyle/>
                    <a:p>
                      <a:pPr algn="ctr">
                        <a:lnSpc>
                          <a:spcPct val="107000"/>
                        </a:lnSpc>
                        <a:spcAft>
                          <a:spcPts val="0"/>
                        </a:spcAft>
                      </a:pPr>
                      <a:r>
                        <a:rPr lang="es-EC" sz="1200" dirty="0">
                          <a:effectLst/>
                        </a:rPr>
                        <a:t>Muy 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34048">
                <a:tc>
                  <a:txBody>
                    <a:bodyPr/>
                    <a:lstStyle/>
                    <a:p>
                      <a:pPr algn="ctr">
                        <a:lnSpc>
                          <a:spcPct val="107000"/>
                        </a:lnSpc>
                        <a:spcAft>
                          <a:spcPts val="0"/>
                        </a:spcAft>
                      </a:pPr>
                      <a:r>
                        <a:rPr lang="es-EC" sz="1200" dirty="0">
                          <a:effectLst/>
                        </a:rPr>
                        <a:t>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34048">
                <a:tc>
                  <a:txBody>
                    <a:bodyPr/>
                    <a:lstStyle/>
                    <a:p>
                      <a:pPr algn="ctr">
                        <a:lnSpc>
                          <a:spcPct val="107000"/>
                        </a:lnSpc>
                        <a:spcAft>
                          <a:spcPts val="0"/>
                        </a:spcAft>
                      </a:pPr>
                      <a:r>
                        <a:rPr lang="es-EC" sz="1200" dirty="0">
                          <a:effectLst/>
                        </a:rPr>
                        <a:t>Malo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9803">
                <a:tc>
                  <a:txBody>
                    <a:bodyPr/>
                    <a:lstStyle/>
                    <a:p>
                      <a:pPr algn="ctr">
                        <a:lnSpc>
                          <a:spcPct val="107000"/>
                        </a:lnSpc>
                        <a:spcAft>
                          <a:spcPts val="0"/>
                        </a:spcAft>
                      </a:pPr>
                      <a:r>
                        <a:rPr lang="es-EC" sz="1200" dirty="0">
                          <a:effectLst/>
                        </a:rPr>
                        <a:t>Pésimo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01153">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6" name="Marcador de contenido 5"/>
          <p:cNvGraphicFramePr>
            <a:graphicFrameLocks noGrp="1"/>
          </p:cNvGraphicFramePr>
          <p:nvPr>
            <p:ph sz="half" idx="2"/>
            <p:extLst>
              <p:ext uri="{D42A27DB-BD31-4B8C-83A1-F6EECF244321}">
                <p14:modId xmlns:p14="http://schemas.microsoft.com/office/powerpoint/2010/main" val="3870341089"/>
              </p:ext>
            </p:extLst>
          </p:nvPr>
        </p:nvGraphicFramePr>
        <p:xfrm>
          <a:off x="4621107" y="964430"/>
          <a:ext cx="5023996" cy="2303626"/>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232929" y="3419303"/>
            <a:ext cx="8776355" cy="72194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000" b="1" dirty="0" smtClean="0">
                <a:latin typeface="Times New Roman" panose="02020603050405020304" pitchFamily="18" charset="0"/>
                <a:cs typeface="Times New Roman" panose="02020603050405020304" pitchFamily="18" charset="0"/>
              </a:rPr>
              <a:t>Pregunta: 10.- ¿Cuál fue su apreciación en cuanto al precio de hospedaje?</a:t>
            </a:r>
            <a:endParaRPr lang="es-EC" sz="2000" dirty="0">
              <a:latin typeface="Times New Roman" panose="02020603050405020304" pitchFamily="18" charset="0"/>
              <a:cs typeface="Times New Roman" panose="02020603050405020304" pitchFamily="18" charset="0"/>
            </a:endParaRPr>
          </a:p>
        </p:txBody>
      </p:sp>
      <p:graphicFrame>
        <p:nvGraphicFramePr>
          <p:cNvPr id="8" name="Marcador de contenido 5"/>
          <p:cNvGraphicFramePr>
            <a:graphicFrameLocks/>
          </p:cNvGraphicFramePr>
          <p:nvPr>
            <p:extLst>
              <p:ext uri="{D42A27DB-BD31-4B8C-83A1-F6EECF244321}">
                <p14:modId xmlns:p14="http://schemas.microsoft.com/office/powerpoint/2010/main" val="3572912096"/>
              </p:ext>
            </p:extLst>
          </p:nvPr>
        </p:nvGraphicFramePr>
        <p:xfrm>
          <a:off x="583224" y="4129220"/>
          <a:ext cx="3242468" cy="2291809"/>
        </p:xfrm>
        <a:graphic>
          <a:graphicData uri="http://schemas.openxmlformats.org/drawingml/2006/table">
            <a:tbl>
              <a:tblPr firstRow="1" firstCol="1" bandRow="1">
                <a:tableStyleId>{5C22544A-7EE6-4342-B048-85BDC9FD1C3A}</a:tableStyleId>
              </a:tblPr>
              <a:tblGrid>
                <a:gridCol w="1252042">
                  <a:extLst>
                    <a:ext uri="{9D8B030D-6E8A-4147-A177-3AD203B41FA5}">
                      <a16:colId xmlns="" xmlns:a16="http://schemas.microsoft.com/office/drawing/2014/main" val="20000"/>
                    </a:ext>
                  </a:extLst>
                </a:gridCol>
                <a:gridCol w="995213">
                  <a:extLst>
                    <a:ext uri="{9D8B030D-6E8A-4147-A177-3AD203B41FA5}">
                      <a16:colId xmlns="" xmlns:a16="http://schemas.microsoft.com/office/drawing/2014/main" val="20001"/>
                    </a:ext>
                  </a:extLst>
                </a:gridCol>
                <a:gridCol w="995213">
                  <a:extLst>
                    <a:ext uri="{9D8B030D-6E8A-4147-A177-3AD203B41FA5}">
                      <a16:colId xmlns="" xmlns:a16="http://schemas.microsoft.com/office/drawing/2014/main" val="20002"/>
                    </a:ext>
                  </a:extLst>
                </a:gridCol>
              </a:tblGrid>
              <a:tr h="461990">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461990">
                <a:tc>
                  <a:txBody>
                    <a:bodyPr/>
                    <a:lstStyle/>
                    <a:p>
                      <a:pPr algn="ctr">
                        <a:lnSpc>
                          <a:spcPct val="107000"/>
                        </a:lnSpc>
                        <a:spcAft>
                          <a:spcPts val="0"/>
                        </a:spcAft>
                      </a:pPr>
                      <a:r>
                        <a:rPr lang="es-EC" sz="1200" dirty="0">
                          <a:effectLst/>
                        </a:rPr>
                        <a:t>Muy elevado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25076">
                <a:tc>
                  <a:txBody>
                    <a:bodyPr/>
                    <a:lstStyle/>
                    <a:p>
                      <a:pPr algn="ctr">
                        <a:lnSpc>
                          <a:spcPct val="107000"/>
                        </a:lnSpc>
                        <a:spcAft>
                          <a:spcPts val="0"/>
                        </a:spcAft>
                      </a:pPr>
                      <a:r>
                        <a:rPr lang="es-EC" sz="1200" dirty="0">
                          <a:effectLst/>
                        </a:rPr>
                        <a:t>Elevado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186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25076">
                <a:tc>
                  <a:txBody>
                    <a:bodyPr/>
                    <a:lstStyle/>
                    <a:p>
                      <a:pPr algn="ctr">
                        <a:lnSpc>
                          <a:spcPct val="107000"/>
                        </a:lnSpc>
                        <a:spcAft>
                          <a:spcPts val="0"/>
                        </a:spcAft>
                      </a:pPr>
                      <a:r>
                        <a:rPr lang="es-EC" sz="1200" dirty="0">
                          <a:effectLst/>
                        </a:rPr>
                        <a:t>Razonable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25076">
                <a:tc>
                  <a:txBody>
                    <a:bodyPr/>
                    <a:lstStyle/>
                    <a:p>
                      <a:pPr algn="ctr">
                        <a:lnSpc>
                          <a:spcPct val="107000"/>
                        </a:lnSpc>
                        <a:spcAft>
                          <a:spcPts val="0"/>
                        </a:spcAft>
                      </a:pPr>
                      <a:r>
                        <a:rPr lang="es-EC" sz="1200" dirty="0">
                          <a:effectLst/>
                        </a:rPr>
                        <a:t>Bajo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0611">
                <a:tc>
                  <a:txBody>
                    <a:bodyPr/>
                    <a:lstStyle/>
                    <a:p>
                      <a:pPr algn="ctr">
                        <a:lnSpc>
                          <a:spcPct val="107000"/>
                        </a:lnSpc>
                        <a:spcAft>
                          <a:spcPts val="0"/>
                        </a:spcAft>
                      </a:pPr>
                      <a:r>
                        <a:rPr lang="es-EC" sz="1200" dirty="0">
                          <a:effectLst/>
                        </a:rPr>
                        <a:t>Muy Bajo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461990">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9" name="Marcador de contenido 6"/>
          <p:cNvGraphicFramePr>
            <a:graphicFrameLocks/>
          </p:cNvGraphicFramePr>
          <p:nvPr>
            <p:extLst>
              <p:ext uri="{D42A27DB-BD31-4B8C-83A1-F6EECF244321}">
                <p14:modId xmlns:p14="http://schemas.microsoft.com/office/powerpoint/2010/main" val="3744968170"/>
              </p:ext>
            </p:extLst>
          </p:nvPr>
        </p:nvGraphicFramePr>
        <p:xfrm>
          <a:off x="4621107" y="3851539"/>
          <a:ext cx="4957975" cy="286187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2975152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212" y="109979"/>
            <a:ext cx="7863351" cy="917542"/>
          </a:xfrm>
        </p:spPr>
        <p:txBody>
          <a:bodyPr>
            <a:normAutofit/>
          </a:bodyPr>
          <a:lstStyle/>
          <a:p>
            <a:pPr algn="just"/>
            <a:r>
              <a:rPr lang="es-EC" sz="2400" b="1" dirty="0">
                <a:latin typeface="Times New Roman" panose="02020603050405020304" pitchFamily="18" charset="0"/>
                <a:cs typeface="Times New Roman" panose="02020603050405020304" pitchFamily="18" charset="0"/>
              </a:rPr>
              <a:t>Pregunta: 11.- Se siente seguro al dejar sus pertenencias en el establecimiento?</a:t>
            </a:r>
            <a:endParaRPr lang="es-EC" sz="2400"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3569150337"/>
              </p:ext>
            </p:extLst>
          </p:nvPr>
        </p:nvGraphicFramePr>
        <p:xfrm>
          <a:off x="668813" y="1311331"/>
          <a:ext cx="3083718" cy="1698513"/>
        </p:xfrm>
        <a:graphic>
          <a:graphicData uri="http://schemas.openxmlformats.org/drawingml/2006/table">
            <a:tbl>
              <a:tblPr firstRow="1" firstCol="1" bandRow="1">
                <a:tableStyleId>{5C22544A-7EE6-4342-B048-85BDC9FD1C3A}</a:tableStyleId>
              </a:tblPr>
              <a:tblGrid>
                <a:gridCol w="1027906">
                  <a:extLst>
                    <a:ext uri="{9D8B030D-6E8A-4147-A177-3AD203B41FA5}">
                      <a16:colId xmlns="" xmlns:a16="http://schemas.microsoft.com/office/drawing/2014/main" val="20000"/>
                    </a:ext>
                  </a:extLst>
                </a:gridCol>
                <a:gridCol w="1027906">
                  <a:extLst>
                    <a:ext uri="{9D8B030D-6E8A-4147-A177-3AD203B41FA5}">
                      <a16:colId xmlns="" xmlns:a16="http://schemas.microsoft.com/office/drawing/2014/main" val="20001"/>
                    </a:ext>
                  </a:extLst>
                </a:gridCol>
                <a:gridCol w="1027906">
                  <a:extLst>
                    <a:ext uri="{9D8B030D-6E8A-4147-A177-3AD203B41FA5}">
                      <a16:colId xmlns="" xmlns:a16="http://schemas.microsoft.com/office/drawing/2014/main" val="20002"/>
                    </a:ext>
                  </a:extLst>
                </a:gridCol>
              </a:tblGrid>
              <a:tr h="204738">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10723">
                <a:tc>
                  <a:txBody>
                    <a:bodyPr/>
                    <a:lstStyle/>
                    <a:p>
                      <a:pPr algn="ctr">
                        <a:lnSpc>
                          <a:spcPct val="107000"/>
                        </a:lnSpc>
                        <a:spcAft>
                          <a:spcPts val="0"/>
                        </a:spcAft>
                      </a:pPr>
                      <a:r>
                        <a:rPr lang="es-EC" sz="1200" dirty="0">
                          <a:effectLst/>
                        </a:rPr>
                        <a:t>Seguro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432530">
                <a:tc>
                  <a:txBody>
                    <a:bodyPr/>
                    <a:lstStyle/>
                    <a:p>
                      <a:pPr algn="ctr">
                        <a:lnSpc>
                          <a:spcPct val="107000"/>
                        </a:lnSpc>
                        <a:spcAft>
                          <a:spcPts val="0"/>
                        </a:spcAft>
                      </a:pPr>
                      <a:r>
                        <a:rPr lang="es-EC" sz="1200" dirty="0">
                          <a:effectLst/>
                        </a:rPr>
                        <a:t>Indiferente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10723">
                <a:tc>
                  <a:txBody>
                    <a:bodyPr/>
                    <a:lstStyle/>
                    <a:p>
                      <a:pPr algn="ctr">
                        <a:lnSpc>
                          <a:spcPct val="107000"/>
                        </a:lnSpc>
                        <a:spcAft>
                          <a:spcPts val="0"/>
                        </a:spcAft>
                      </a:pPr>
                      <a:r>
                        <a:rPr lang="es-EC" sz="1200" dirty="0">
                          <a:effectLst/>
                        </a:rPr>
                        <a:t>Inseguro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07269">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extLst>
                  <a:ext uri="{0D108BD9-81ED-4DB2-BD59-A6C34878D82A}">
                    <a16:rowId xmlns="" xmlns:a16="http://schemas.microsoft.com/office/drawing/2014/main" val="10004"/>
                  </a:ext>
                </a:extLst>
              </a:tr>
              <a:tr h="432530">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graphicFrame>
        <p:nvGraphicFramePr>
          <p:cNvPr id="6" name="Marcador de contenido 5"/>
          <p:cNvGraphicFramePr>
            <a:graphicFrameLocks noGrp="1"/>
          </p:cNvGraphicFramePr>
          <p:nvPr>
            <p:ph sz="half" idx="2"/>
            <p:extLst>
              <p:ext uri="{D42A27DB-BD31-4B8C-83A1-F6EECF244321}">
                <p14:modId xmlns:p14="http://schemas.microsoft.com/office/powerpoint/2010/main" val="2049032584"/>
              </p:ext>
            </p:extLst>
          </p:nvPr>
        </p:nvGraphicFramePr>
        <p:xfrm>
          <a:off x="4862546" y="568750"/>
          <a:ext cx="4298334" cy="2534249"/>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440929" y="3027576"/>
            <a:ext cx="7703095" cy="766713"/>
          </a:xfrm>
          <a:prstGeom prst="rect">
            <a:avLst/>
          </a:prstGeom>
          <a:noFill/>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400" dirty="0" smtClean="0">
                <a:latin typeface="Times New Roman" panose="02020603050405020304" pitchFamily="18" charset="0"/>
                <a:cs typeface="Times New Roman" panose="02020603050405020304" pitchFamily="18" charset="0"/>
              </a:rPr>
              <a:t>Pregunta: 13.- ¿Con qué frecuencia vacaciona en la provincia de Esmeraldas?</a:t>
            </a:r>
            <a:endParaRPr lang="es-EC" sz="2400" dirty="0">
              <a:latin typeface="Times New Roman" panose="02020603050405020304" pitchFamily="18" charset="0"/>
              <a:cs typeface="Times New Roman" panose="02020603050405020304" pitchFamily="18" charset="0"/>
            </a:endParaRPr>
          </a:p>
        </p:txBody>
      </p:sp>
      <p:graphicFrame>
        <p:nvGraphicFramePr>
          <p:cNvPr id="8" name="Marcador de contenido 4"/>
          <p:cNvGraphicFramePr>
            <a:graphicFrameLocks/>
          </p:cNvGraphicFramePr>
          <p:nvPr>
            <p:extLst>
              <p:ext uri="{D42A27DB-BD31-4B8C-83A1-F6EECF244321}">
                <p14:modId xmlns:p14="http://schemas.microsoft.com/office/powerpoint/2010/main" val="364916221"/>
              </p:ext>
            </p:extLst>
          </p:nvPr>
        </p:nvGraphicFramePr>
        <p:xfrm>
          <a:off x="564212" y="4391509"/>
          <a:ext cx="3709194" cy="2153923"/>
        </p:xfrm>
        <a:graphic>
          <a:graphicData uri="http://schemas.openxmlformats.org/drawingml/2006/table">
            <a:tbl>
              <a:tblPr firstRow="1" firstCol="1" bandRow="1">
                <a:tableStyleId>{5C22544A-7EE6-4342-B048-85BDC9FD1C3A}</a:tableStyleId>
              </a:tblPr>
              <a:tblGrid>
                <a:gridCol w="1610333">
                  <a:extLst>
                    <a:ext uri="{9D8B030D-6E8A-4147-A177-3AD203B41FA5}">
                      <a16:colId xmlns="" xmlns:a16="http://schemas.microsoft.com/office/drawing/2014/main" val="20000"/>
                    </a:ext>
                  </a:extLst>
                </a:gridCol>
                <a:gridCol w="977056">
                  <a:extLst>
                    <a:ext uri="{9D8B030D-6E8A-4147-A177-3AD203B41FA5}">
                      <a16:colId xmlns="" xmlns:a16="http://schemas.microsoft.com/office/drawing/2014/main" val="20001"/>
                    </a:ext>
                  </a:extLst>
                </a:gridCol>
                <a:gridCol w="1121805">
                  <a:extLst>
                    <a:ext uri="{9D8B030D-6E8A-4147-A177-3AD203B41FA5}">
                      <a16:colId xmlns="" xmlns:a16="http://schemas.microsoft.com/office/drawing/2014/main" val="20002"/>
                    </a:ext>
                  </a:extLst>
                </a:gridCol>
              </a:tblGrid>
              <a:tr h="237140">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7248">
                <a:tc>
                  <a:txBody>
                    <a:bodyPr/>
                    <a:lstStyle/>
                    <a:p>
                      <a:pPr algn="ctr">
                        <a:lnSpc>
                          <a:spcPct val="107000"/>
                        </a:lnSpc>
                        <a:spcAft>
                          <a:spcPts val="0"/>
                        </a:spcAft>
                      </a:pPr>
                      <a:r>
                        <a:rPr lang="es-EC" sz="1200" dirty="0">
                          <a:effectLst/>
                        </a:rPr>
                        <a:t>Anual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244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37248">
                <a:tc>
                  <a:txBody>
                    <a:bodyPr/>
                    <a:lstStyle/>
                    <a:p>
                      <a:pPr algn="ctr">
                        <a:lnSpc>
                          <a:spcPct val="107000"/>
                        </a:lnSpc>
                        <a:spcAft>
                          <a:spcPts val="0"/>
                        </a:spcAft>
                      </a:pPr>
                      <a:r>
                        <a:rPr lang="es-EC" sz="1200" dirty="0">
                          <a:effectLst/>
                        </a:rPr>
                        <a:t>Semestral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37248">
                <a:tc>
                  <a:txBody>
                    <a:bodyPr/>
                    <a:lstStyle/>
                    <a:p>
                      <a:pPr algn="ctr">
                        <a:lnSpc>
                          <a:spcPct val="107000"/>
                        </a:lnSpc>
                        <a:spcAft>
                          <a:spcPts val="0"/>
                        </a:spcAft>
                      </a:pPr>
                      <a:r>
                        <a:rPr lang="es-EC" sz="1200" dirty="0">
                          <a:effectLst/>
                        </a:rPr>
                        <a:t>Otro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37248">
                <a:tc>
                  <a:txBody>
                    <a:bodyPr/>
                    <a:lstStyle/>
                    <a:p>
                      <a:pPr algn="ctr">
                        <a:lnSpc>
                          <a:spcPct val="107000"/>
                        </a:lnSpc>
                        <a:spcAft>
                          <a:spcPts val="0"/>
                        </a:spcAft>
                      </a:pPr>
                      <a:r>
                        <a:rPr lang="es-EC" sz="1200" dirty="0">
                          <a:effectLst/>
                        </a:rPr>
                        <a:t>Trimestral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7248">
                <a:tc>
                  <a:txBody>
                    <a:bodyPr/>
                    <a:lstStyle/>
                    <a:p>
                      <a:pPr algn="ctr">
                        <a:lnSpc>
                          <a:spcPct val="107000"/>
                        </a:lnSpc>
                        <a:spcAft>
                          <a:spcPts val="0"/>
                        </a:spcAft>
                      </a:pPr>
                      <a:r>
                        <a:rPr lang="es-EC" sz="1200" dirty="0">
                          <a:effectLst/>
                        </a:rPr>
                        <a:t>Quincenal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56047">
                <a:tc>
                  <a:txBody>
                    <a:bodyPr/>
                    <a:lstStyle/>
                    <a:p>
                      <a:pPr algn="ctr">
                        <a:lnSpc>
                          <a:spcPct val="107000"/>
                        </a:lnSpc>
                        <a:spcAft>
                          <a:spcPts val="0"/>
                        </a:spcAft>
                      </a:pPr>
                      <a:r>
                        <a:rPr lang="es-EC" sz="1200" dirty="0">
                          <a:effectLst/>
                        </a:rPr>
                        <a:t>Mensual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37248">
                <a:tc>
                  <a:txBody>
                    <a:bodyPr/>
                    <a:lstStyle/>
                    <a:p>
                      <a:pPr algn="ctr">
                        <a:lnSpc>
                          <a:spcPct val="107000"/>
                        </a:lnSpc>
                        <a:spcAft>
                          <a:spcPts val="0"/>
                        </a:spcAft>
                      </a:pPr>
                      <a:r>
                        <a:rPr lang="es-EC" sz="1200" dirty="0">
                          <a:effectLst/>
                        </a:rPr>
                        <a:t>Semanal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237248">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9" name="Marcador de contenido 5"/>
          <p:cNvGraphicFramePr>
            <a:graphicFrameLocks/>
          </p:cNvGraphicFramePr>
          <p:nvPr>
            <p:extLst>
              <p:ext uri="{D42A27DB-BD31-4B8C-83A1-F6EECF244321}">
                <p14:modId xmlns:p14="http://schemas.microsoft.com/office/powerpoint/2010/main" val="40276823"/>
              </p:ext>
            </p:extLst>
          </p:nvPr>
        </p:nvGraphicFramePr>
        <p:xfrm>
          <a:off x="4862546" y="4078943"/>
          <a:ext cx="4525816" cy="277905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731804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237" y="194820"/>
            <a:ext cx="8596668" cy="549897"/>
          </a:xfrm>
        </p:spPr>
        <p:txBody>
          <a:bodyPr>
            <a:normAutofit/>
          </a:bodyPr>
          <a:lstStyle/>
          <a:p>
            <a:pPr algn="just"/>
            <a:r>
              <a:rPr lang="es-EC" sz="2400" dirty="0">
                <a:latin typeface="Times New Roman" panose="02020603050405020304" pitchFamily="18" charset="0"/>
                <a:cs typeface="Times New Roman" panose="02020603050405020304" pitchFamily="18" charset="0"/>
              </a:rPr>
              <a:t>Pregunta: 15.- ¿Con cuantas personas usualmente viaja?</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968342624"/>
              </p:ext>
            </p:extLst>
          </p:nvPr>
        </p:nvGraphicFramePr>
        <p:xfrm>
          <a:off x="787958" y="1102371"/>
          <a:ext cx="3804444" cy="1707379"/>
        </p:xfrm>
        <a:graphic>
          <a:graphicData uri="http://schemas.openxmlformats.org/drawingml/2006/table">
            <a:tbl>
              <a:tblPr firstRow="1" firstCol="1" bandRow="1">
                <a:tableStyleId>{5C22544A-7EE6-4342-B048-85BDC9FD1C3A}</a:tableStyleId>
              </a:tblPr>
              <a:tblGrid>
                <a:gridCol w="1651685">
                  <a:extLst>
                    <a:ext uri="{9D8B030D-6E8A-4147-A177-3AD203B41FA5}">
                      <a16:colId xmlns="" xmlns:a16="http://schemas.microsoft.com/office/drawing/2014/main" val="20000"/>
                    </a:ext>
                  </a:extLst>
                </a:gridCol>
                <a:gridCol w="1002146">
                  <a:extLst>
                    <a:ext uri="{9D8B030D-6E8A-4147-A177-3AD203B41FA5}">
                      <a16:colId xmlns="" xmlns:a16="http://schemas.microsoft.com/office/drawing/2014/main" val="20001"/>
                    </a:ext>
                  </a:extLst>
                </a:gridCol>
                <a:gridCol w="1150613">
                  <a:extLst>
                    <a:ext uri="{9D8B030D-6E8A-4147-A177-3AD203B41FA5}">
                      <a16:colId xmlns="" xmlns:a16="http://schemas.microsoft.com/office/drawing/2014/main" val="20002"/>
                    </a:ext>
                  </a:extLst>
                </a:gridCol>
              </a:tblGrid>
              <a:tr h="253937">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42904">
                <a:tc>
                  <a:txBody>
                    <a:bodyPr/>
                    <a:lstStyle/>
                    <a:p>
                      <a:pPr algn="ctr">
                        <a:lnSpc>
                          <a:spcPct val="107000"/>
                        </a:lnSpc>
                        <a:spcAft>
                          <a:spcPts val="0"/>
                        </a:spcAft>
                      </a:pPr>
                      <a:r>
                        <a:rPr lang="es-EC" sz="1200" dirty="0">
                          <a:effectLst/>
                        </a:rPr>
                        <a:t>De 3 a 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248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42904">
                <a:tc>
                  <a:txBody>
                    <a:bodyPr/>
                    <a:lstStyle/>
                    <a:p>
                      <a:pPr algn="ctr">
                        <a:lnSpc>
                          <a:spcPct val="107000"/>
                        </a:lnSpc>
                        <a:spcAft>
                          <a:spcPts val="0"/>
                        </a:spcAft>
                      </a:pPr>
                      <a:r>
                        <a:rPr lang="es-EC" sz="1200" dirty="0">
                          <a:effectLst/>
                        </a:rPr>
                        <a:t>En Pareja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42904">
                <a:tc>
                  <a:txBody>
                    <a:bodyPr/>
                    <a:lstStyle/>
                    <a:p>
                      <a:pPr algn="ctr">
                        <a:lnSpc>
                          <a:spcPct val="107000"/>
                        </a:lnSpc>
                        <a:spcAft>
                          <a:spcPts val="0"/>
                        </a:spcAft>
                      </a:pPr>
                      <a:r>
                        <a:rPr lang="es-EC" sz="1200" dirty="0">
                          <a:effectLst/>
                        </a:rPr>
                        <a:t>Más de 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42904">
                <a:tc>
                  <a:txBody>
                    <a:bodyPr/>
                    <a:lstStyle/>
                    <a:p>
                      <a:pPr algn="ctr">
                        <a:lnSpc>
                          <a:spcPct val="107000"/>
                        </a:lnSpc>
                        <a:spcAft>
                          <a:spcPts val="0"/>
                        </a:spcAft>
                      </a:pPr>
                      <a:r>
                        <a:rPr lang="es-EC" sz="1200" dirty="0">
                          <a:effectLst/>
                        </a:rPr>
                        <a:t>Solo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8922">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extLst>
                  <a:ext uri="{0D108BD9-81ED-4DB2-BD59-A6C34878D82A}">
                    <a16:rowId xmlns="" xmlns:a16="http://schemas.microsoft.com/office/drawing/2014/main" val="10005"/>
                  </a:ext>
                </a:extLst>
              </a:tr>
              <a:tr h="242904">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599</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graphicFrame>
        <p:nvGraphicFramePr>
          <p:cNvPr id="6" name="Marcador de contenido 5"/>
          <p:cNvGraphicFramePr>
            <a:graphicFrameLocks noGrp="1"/>
          </p:cNvGraphicFramePr>
          <p:nvPr>
            <p:ph sz="half" idx="2"/>
            <p:extLst>
              <p:ext uri="{D42A27DB-BD31-4B8C-83A1-F6EECF244321}">
                <p14:modId xmlns:p14="http://schemas.microsoft.com/office/powerpoint/2010/main" val="354997650"/>
              </p:ext>
            </p:extLst>
          </p:nvPr>
        </p:nvGraphicFramePr>
        <p:xfrm>
          <a:off x="4948122" y="744717"/>
          <a:ext cx="5251680" cy="2422689"/>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856969" y="339050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400" b="1" dirty="0" smtClean="0">
                <a:latin typeface="Times New Roman" panose="02020603050405020304" pitchFamily="18" charset="0"/>
                <a:cs typeface="Times New Roman" panose="02020603050405020304" pitchFamily="18" charset="0"/>
              </a:rPr>
              <a:t>Pregunta: 16.- ¿Qué tipo de habitación pide cuando vacaciona?</a:t>
            </a:r>
            <a:endParaRPr lang="es-EC" sz="2400" dirty="0">
              <a:latin typeface="Times New Roman" panose="02020603050405020304" pitchFamily="18" charset="0"/>
              <a:cs typeface="Times New Roman" panose="02020603050405020304" pitchFamily="18" charset="0"/>
            </a:endParaRPr>
          </a:p>
        </p:txBody>
      </p:sp>
      <p:graphicFrame>
        <p:nvGraphicFramePr>
          <p:cNvPr id="8" name="Marcador de contenido 4"/>
          <p:cNvGraphicFramePr>
            <a:graphicFrameLocks/>
          </p:cNvGraphicFramePr>
          <p:nvPr>
            <p:extLst>
              <p:ext uri="{D42A27DB-BD31-4B8C-83A1-F6EECF244321}">
                <p14:modId xmlns:p14="http://schemas.microsoft.com/office/powerpoint/2010/main" val="1218202310"/>
              </p:ext>
            </p:extLst>
          </p:nvPr>
        </p:nvGraphicFramePr>
        <p:xfrm>
          <a:off x="787958" y="4169106"/>
          <a:ext cx="3599339" cy="2077314"/>
        </p:xfrm>
        <a:graphic>
          <a:graphicData uri="http://schemas.openxmlformats.org/drawingml/2006/table">
            <a:tbl>
              <a:tblPr firstRow="1" firstCol="1" bandRow="1">
                <a:tableStyleId>{5C22544A-7EE6-4342-B048-85BDC9FD1C3A}</a:tableStyleId>
              </a:tblPr>
              <a:tblGrid>
                <a:gridCol w="1546048">
                  <a:extLst>
                    <a:ext uri="{9D8B030D-6E8A-4147-A177-3AD203B41FA5}">
                      <a16:colId xmlns="" xmlns:a16="http://schemas.microsoft.com/office/drawing/2014/main" val="20000"/>
                    </a:ext>
                  </a:extLst>
                </a:gridCol>
                <a:gridCol w="976269">
                  <a:extLst>
                    <a:ext uri="{9D8B030D-6E8A-4147-A177-3AD203B41FA5}">
                      <a16:colId xmlns="" xmlns:a16="http://schemas.microsoft.com/office/drawing/2014/main" val="20001"/>
                    </a:ext>
                  </a:extLst>
                </a:gridCol>
                <a:gridCol w="1077022">
                  <a:extLst>
                    <a:ext uri="{9D8B030D-6E8A-4147-A177-3AD203B41FA5}">
                      <a16:colId xmlns="" xmlns:a16="http://schemas.microsoft.com/office/drawing/2014/main" val="20002"/>
                    </a:ext>
                  </a:extLst>
                </a:gridCol>
              </a:tblGrid>
              <a:tr h="217701">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2929">
                <a:tc>
                  <a:txBody>
                    <a:bodyPr/>
                    <a:lstStyle/>
                    <a:p>
                      <a:pPr algn="ctr">
                        <a:lnSpc>
                          <a:spcPct val="107000"/>
                        </a:lnSpc>
                        <a:spcAft>
                          <a:spcPts val="0"/>
                        </a:spcAft>
                      </a:pPr>
                      <a:r>
                        <a:rPr lang="es-EC" sz="1200" dirty="0">
                          <a:effectLst/>
                        </a:rPr>
                        <a:t>Familiar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251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32929">
                <a:tc>
                  <a:txBody>
                    <a:bodyPr/>
                    <a:lstStyle/>
                    <a:p>
                      <a:pPr algn="ctr">
                        <a:lnSpc>
                          <a:spcPct val="107000"/>
                        </a:lnSpc>
                        <a:spcAft>
                          <a:spcPts val="0"/>
                        </a:spcAft>
                      </a:pPr>
                      <a:r>
                        <a:rPr lang="es-EC" sz="1200" dirty="0">
                          <a:effectLst/>
                        </a:rPr>
                        <a:t>Matrimonial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32929">
                <a:tc>
                  <a:txBody>
                    <a:bodyPr/>
                    <a:lstStyle/>
                    <a:p>
                      <a:pPr algn="ctr">
                        <a:lnSpc>
                          <a:spcPct val="107000"/>
                        </a:lnSpc>
                        <a:spcAft>
                          <a:spcPts val="0"/>
                        </a:spcAft>
                      </a:pPr>
                      <a:r>
                        <a:rPr lang="es-EC" sz="1200" dirty="0">
                          <a:effectLst/>
                        </a:rPr>
                        <a:t>Sencilla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32929">
                <a:tc>
                  <a:txBody>
                    <a:bodyPr/>
                    <a:lstStyle/>
                    <a:p>
                      <a:pPr algn="ctr">
                        <a:lnSpc>
                          <a:spcPct val="107000"/>
                        </a:lnSpc>
                        <a:spcAft>
                          <a:spcPts val="0"/>
                        </a:spcAft>
                      </a:pPr>
                      <a:r>
                        <a:rPr lang="es-EC" sz="1200" dirty="0">
                          <a:effectLst/>
                        </a:rPr>
                        <a:t>Mini Suite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32929">
                <a:tc>
                  <a:txBody>
                    <a:bodyPr/>
                    <a:lstStyle/>
                    <a:p>
                      <a:pPr algn="ctr">
                        <a:lnSpc>
                          <a:spcPct val="107000"/>
                        </a:lnSpc>
                        <a:spcAft>
                          <a:spcPts val="0"/>
                        </a:spcAft>
                      </a:pPr>
                      <a:r>
                        <a:rPr lang="es-EC" sz="1200" dirty="0">
                          <a:effectLst/>
                        </a:rPr>
                        <a:t>Suite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32929">
                <a:tc>
                  <a:txBody>
                    <a:bodyPr/>
                    <a:lstStyle/>
                    <a:p>
                      <a:pPr algn="ctr">
                        <a:lnSpc>
                          <a:spcPct val="107000"/>
                        </a:lnSpc>
                        <a:spcAft>
                          <a:spcPts val="0"/>
                        </a:spcAft>
                      </a:pPr>
                      <a:r>
                        <a:rPr lang="es-EC" sz="1200" dirty="0">
                          <a:effectLst/>
                        </a:rPr>
                        <a:t>Camping</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229110">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tc>
                  <a:txBody>
                    <a:bodyPr/>
                    <a:lstStyle/>
                    <a:p>
                      <a:pPr algn="ctr"/>
                      <a:endParaRPr lang="es-EC" sz="1100" dirty="0">
                        <a:effectLst/>
                        <a:latin typeface="Calibri" panose="020F0502020204030204" pitchFamily="34" charset="0"/>
                      </a:endParaRPr>
                    </a:p>
                  </a:txBody>
                  <a:tcPr marL="68580" marR="68580" marT="0" marB="0"/>
                </a:tc>
                <a:extLst>
                  <a:ext uri="{0D108BD9-81ED-4DB2-BD59-A6C34878D82A}">
                    <a16:rowId xmlns="" xmlns:a16="http://schemas.microsoft.com/office/drawing/2014/main" val="10007"/>
                  </a:ext>
                </a:extLst>
              </a:tr>
              <a:tr h="232929">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9" name="Marcador de contenido 5"/>
          <p:cNvGraphicFramePr>
            <a:graphicFrameLocks/>
          </p:cNvGraphicFramePr>
          <p:nvPr>
            <p:extLst>
              <p:ext uri="{D42A27DB-BD31-4B8C-83A1-F6EECF244321}">
                <p14:modId xmlns:p14="http://schemas.microsoft.com/office/powerpoint/2010/main" val="3341714720"/>
              </p:ext>
            </p:extLst>
          </p:nvPr>
        </p:nvGraphicFramePr>
        <p:xfrm>
          <a:off x="5481637" y="3883575"/>
          <a:ext cx="4184650" cy="264837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558551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180" y="237585"/>
            <a:ext cx="8144781" cy="530355"/>
          </a:xfrm>
        </p:spPr>
        <p:txBody>
          <a:bodyPr>
            <a:normAutofit fontScale="90000"/>
          </a:bodyPr>
          <a:lstStyle/>
          <a:p>
            <a:pPr algn="just"/>
            <a:r>
              <a:rPr lang="es-EC" sz="2400" b="1" dirty="0">
                <a:latin typeface="Times New Roman" panose="02020603050405020304" pitchFamily="18" charset="0"/>
                <a:cs typeface="Times New Roman" panose="02020603050405020304" pitchFamily="18" charset="0"/>
              </a:rPr>
              <a:t>Pregunta: 17.- ¿Cuál fue su apreciación con el servicio recibido?</a:t>
            </a:r>
          </a:p>
        </p:txBody>
      </p:sp>
      <p:graphicFrame>
        <p:nvGraphicFramePr>
          <p:cNvPr id="5" name="Marcador de contenido 4"/>
          <p:cNvGraphicFramePr>
            <a:graphicFrameLocks noGrp="1"/>
          </p:cNvGraphicFramePr>
          <p:nvPr>
            <p:ph sz="half" idx="1"/>
            <p:extLst>
              <p:ext uri="{D42A27DB-BD31-4B8C-83A1-F6EECF244321}">
                <p14:modId xmlns:p14="http://schemas.microsoft.com/office/powerpoint/2010/main" val="1528283136"/>
              </p:ext>
            </p:extLst>
          </p:nvPr>
        </p:nvGraphicFramePr>
        <p:xfrm>
          <a:off x="820110" y="898000"/>
          <a:ext cx="3393811" cy="1751528"/>
        </p:xfrm>
        <a:graphic>
          <a:graphicData uri="http://schemas.openxmlformats.org/drawingml/2006/table">
            <a:tbl>
              <a:tblPr firstRow="1" firstCol="1" bandRow="1">
                <a:tableStyleId>{5C22544A-7EE6-4342-B048-85BDC9FD1C3A}</a:tableStyleId>
              </a:tblPr>
              <a:tblGrid>
                <a:gridCol w="1340969">
                  <a:extLst>
                    <a:ext uri="{9D8B030D-6E8A-4147-A177-3AD203B41FA5}">
                      <a16:colId xmlns="" xmlns:a16="http://schemas.microsoft.com/office/drawing/2014/main" val="20000"/>
                    </a:ext>
                  </a:extLst>
                </a:gridCol>
                <a:gridCol w="1026421">
                  <a:extLst>
                    <a:ext uri="{9D8B030D-6E8A-4147-A177-3AD203B41FA5}">
                      <a16:colId xmlns="" xmlns:a16="http://schemas.microsoft.com/office/drawing/2014/main" val="20001"/>
                    </a:ext>
                  </a:extLst>
                </a:gridCol>
                <a:gridCol w="1026421">
                  <a:extLst>
                    <a:ext uri="{9D8B030D-6E8A-4147-A177-3AD203B41FA5}">
                      <a16:colId xmlns="" xmlns:a16="http://schemas.microsoft.com/office/drawing/2014/main" val="20002"/>
                    </a:ext>
                  </a:extLst>
                </a:gridCol>
              </a:tblGrid>
              <a:tr h="355766">
                <a:tc>
                  <a:txBody>
                    <a:bodyPr/>
                    <a:lstStyle/>
                    <a:p>
                      <a:pPr algn="ctr">
                        <a:lnSpc>
                          <a:spcPct val="107000"/>
                        </a:lnSpc>
                        <a:spcAft>
                          <a:spcPts val="0"/>
                        </a:spcAft>
                      </a:pPr>
                      <a:r>
                        <a:rPr lang="es-EC" sz="1200" dirty="0">
                          <a:effectLst/>
                        </a:rPr>
                        <a:t>Etiquetas de fila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0"/>
                  </a:ext>
                </a:extLst>
              </a:tr>
              <a:tr h="232627">
                <a:tc>
                  <a:txBody>
                    <a:bodyPr/>
                    <a:lstStyle/>
                    <a:p>
                      <a:pPr algn="ctr">
                        <a:lnSpc>
                          <a:spcPct val="107000"/>
                        </a:lnSpc>
                        <a:spcAft>
                          <a:spcPts val="0"/>
                        </a:spcAft>
                      </a:pPr>
                      <a:r>
                        <a:rPr lang="es-EC" sz="1200" dirty="0">
                          <a:effectLst/>
                        </a:rPr>
                        <a:t>Excelente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69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1"/>
                  </a:ext>
                </a:extLst>
              </a:tr>
              <a:tr h="232627">
                <a:tc>
                  <a:txBody>
                    <a:bodyPr/>
                    <a:lstStyle/>
                    <a:p>
                      <a:pPr algn="ctr">
                        <a:lnSpc>
                          <a:spcPct val="107000"/>
                        </a:lnSpc>
                        <a:spcAft>
                          <a:spcPts val="0"/>
                        </a:spcAft>
                      </a:pPr>
                      <a:r>
                        <a:rPr lang="es-EC" sz="1200" dirty="0">
                          <a:effectLst/>
                        </a:rPr>
                        <a:t>Muy 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302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2"/>
                  </a:ext>
                </a:extLst>
              </a:tr>
              <a:tr h="232627">
                <a:tc>
                  <a:txBody>
                    <a:bodyPr/>
                    <a:lstStyle/>
                    <a:p>
                      <a:pPr algn="ctr">
                        <a:lnSpc>
                          <a:spcPct val="107000"/>
                        </a:lnSpc>
                        <a:spcAft>
                          <a:spcPts val="0"/>
                        </a:spcAft>
                      </a:pPr>
                      <a:r>
                        <a:rPr lang="es-EC" sz="1200" dirty="0">
                          <a:effectLst/>
                        </a:rPr>
                        <a:t>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203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34%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3"/>
                  </a:ext>
                </a:extLst>
              </a:tr>
              <a:tr h="232627">
                <a:tc>
                  <a:txBody>
                    <a:bodyPr/>
                    <a:lstStyle/>
                    <a:p>
                      <a:pPr algn="ctr">
                        <a:lnSpc>
                          <a:spcPct val="107000"/>
                        </a:lnSpc>
                        <a:spcAft>
                          <a:spcPts val="0"/>
                        </a:spcAft>
                      </a:pPr>
                      <a:r>
                        <a:rPr lang="es-EC" sz="1200" dirty="0">
                          <a:effectLst/>
                        </a:rPr>
                        <a:t>Malo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4"/>
                  </a:ext>
                </a:extLst>
              </a:tr>
              <a:tr h="232627">
                <a:tc>
                  <a:txBody>
                    <a:bodyPr/>
                    <a:lstStyle/>
                    <a:p>
                      <a:pPr algn="ctr">
                        <a:lnSpc>
                          <a:spcPct val="107000"/>
                        </a:lnSpc>
                        <a:spcAft>
                          <a:spcPts val="0"/>
                        </a:spcAft>
                      </a:pPr>
                      <a:r>
                        <a:rPr lang="es-EC" sz="1200" dirty="0">
                          <a:effectLst/>
                        </a:rPr>
                        <a:t>Pésimo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5"/>
                  </a:ext>
                </a:extLst>
              </a:tr>
              <a:tr h="232627">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10006"/>
                  </a:ext>
                </a:extLst>
              </a:tr>
            </a:tbl>
          </a:graphicData>
        </a:graphic>
      </p:graphicFrame>
      <p:graphicFrame>
        <p:nvGraphicFramePr>
          <p:cNvPr id="6" name="Marcador de contenido 5"/>
          <p:cNvGraphicFramePr>
            <a:graphicFrameLocks noGrp="1"/>
          </p:cNvGraphicFramePr>
          <p:nvPr>
            <p:ph sz="half" idx="2"/>
            <p:extLst>
              <p:ext uri="{D42A27DB-BD31-4B8C-83A1-F6EECF244321}">
                <p14:modId xmlns:p14="http://schemas.microsoft.com/office/powerpoint/2010/main" val="2446877700"/>
              </p:ext>
            </p:extLst>
          </p:nvPr>
        </p:nvGraphicFramePr>
        <p:xfrm>
          <a:off x="4911054" y="782424"/>
          <a:ext cx="4568825" cy="2576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883211" y="3502792"/>
            <a:ext cx="8596668" cy="5593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C" sz="2400" dirty="0" smtClean="0">
                <a:latin typeface="Times New Roman" panose="02020603050405020304" pitchFamily="18" charset="0"/>
                <a:cs typeface="Times New Roman" panose="02020603050405020304" pitchFamily="18" charset="0"/>
              </a:rPr>
              <a:t>Pregunta: 19.- ¿Volvería al establecimiento visitado?</a:t>
            </a:r>
            <a:endParaRPr lang="es-EC" sz="2400" dirty="0">
              <a:latin typeface="Times New Roman" panose="02020603050405020304" pitchFamily="18" charset="0"/>
              <a:cs typeface="Times New Roman" panose="02020603050405020304" pitchFamily="18"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306850447"/>
              </p:ext>
            </p:extLst>
          </p:nvPr>
        </p:nvGraphicFramePr>
        <p:xfrm>
          <a:off x="883211" y="4299635"/>
          <a:ext cx="3549360" cy="978535"/>
        </p:xfrm>
        <a:graphic>
          <a:graphicData uri="http://schemas.openxmlformats.org/drawingml/2006/table">
            <a:tbl>
              <a:tblPr firstRow="1" firstCol="1" bandRow="1">
                <a:tableStyleId>{5C22544A-7EE6-4342-B048-85BDC9FD1C3A}</a:tableStyleId>
              </a:tblPr>
              <a:tblGrid>
                <a:gridCol w="1164624">
                  <a:extLst>
                    <a:ext uri="{9D8B030D-6E8A-4147-A177-3AD203B41FA5}">
                      <a16:colId xmlns="" xmlns:a16="http://schemas.microsoft.com/office/drawing/2014/main" val="20000"/>
                    </a:ext>
                  </a:extLst>
                </a:gridCol>
                <a:gridCol w="1172821">
                  <a:extLst>
                    <a:ext uri="{9D8B030D-6E8A-4147-A177-3AD203B41FA5}">
                      <a16:colId xmlns="" xmlns:a16="http://schemas.microsoft.com/office/drawing/2014/main" val="20001"/>
                    </a:ext>
                  </a:extLst>
                </a:gridCol>
                <a:gridCol w="1211915">
                  <a:extLst>
                    <a:ext uri="{9D8B030D-6E8A-4147-A177-3AD203B41FA5}">
                      <a16:colId xmlns="" xmlns:a16="http://schemas.microsoft.com/office/drawing/2014/main" val="20002"/>
                    </a:ext>
                  </a:extLst>
                </a:gridCol>
              </a:tblGrid>
              <a:tr h="182880">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Frecuencia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Porcentaje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extLst>
                  <a:ext uri="{0D108BD9-81ED-4DB2-BD59-A6C34878D82A}">
                    <a16:rowId xmlns="" xmlns:a16="http://schemas.microsoft.com/office/drawing/2014/main" val="10000"/>
                  </a:ext>
                </a:extLst>
              </a:tr>
              <a:tr h="167640">
                <a:tc>
                  <a:txBody>
                    <a:bodyPr/>
                    <a:lstStyle/>
                    <a:p>
                      <a:pPr algn="ctr">
                        <a:lnSpc>
                          <a:spcPct val="107000"/>
                        </a:lnSpc>
                        <a:spcAft>
                          <a:spcPts val="0"/>
                        </a:spcAft>
                      </a:pPr>
                      <a:r>
                        <a:rPr lang="es-EC" sz="1200" dirty="0">
                          <a:effectLst/>
                        </a:rPr>
                        <a:t>Sí</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534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89%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extLst>
                  <a:ext uri="{0D108BD9-81ED-4DB2-BD59-A6C34878D82A}">
                    <a16:rowId xmlns="" xmlns:a16="http://schemas.microsoft.com/office/drawing/2014/main" val="10001"/>
                  </a:ext>
                </a:extLst>
              </a:tr>
              <a:tr h="167640">
                <a:tc>
                  <a:txBody>
                    <a:bodyPr/>
                    <a:lstStyle/>
                    <a:p>
                      <a:pPr algn="ctr">
                        <a:lnSpc>
                          <a:spcPct val="107000"/>
                        </a:lnSpc>
                        <a:spcAft>
                          <a:spcPts val="0"/>
                        </a:spcAft>
                      </a:pPr>
                      <a:r>
                        <a:rPr lang="es-EC" sz="1200" dirty="0">
                          <a:effectLst/>
                        </a:rPr>
                        <a:t>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extLst>
                  <a:ext uri="{0D108BD9-81ED-4DB2-BD59-A6C34878D82A}">
                    <a16:rowId xmlns="" xmlns:a16="http://schemas.microsoft.com/office/drawing/2014/main" val="10002"/>
                  </a:ext>
                </a:extLst>
              </a:tr>
              <a:tr h="167640">
                <a:tc>
                  <a:txBody>
                    <a:bodyPr/>
                    <a:lstStyle/>
                    <a:p>
                      <a:pPr algn="ctr">
                        <a:lnSpc>
                          <a:spcPct val="107000"/>
                        </a:lnSpc>
                        <a:spcAft>
                          <a:spcPts val="0"/>
                        </a:spcAft>
                      </a:pPr>
                      <a:r>
                        <a:rPr lang="es-EC" sz="1200" dirty="0">
                          <a:effectLst/>
                        </a:rPr>
                        <a:t>(en blanco)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extLst>
                  <a:ext uri="{0D108BD9-81ED-4DB2-BD59-A6C34878D82A}">
                    <a16:rowId xmlns="" xmlns:a16="http://schemas.microsoft.com/office/drawing/2014/main" val="10003"/>
                  </a:ext>
                </a:extLst>
              </a:tr>
              <a:tr h="182880">
                <a:tc>
                  <a:txBody>
                    <a:bodyPr/>
                    <a:lstStyle/>
                    <a:p>
                      <a:pPr algn="ctr">
                        <a:lnSpc>
                          <a:spcPct val="107000"/>
                        </a:lnSpc>
                        <a:spcAft>
                          <a:spcPts val="0"/>
                        </a:spcAft>
                      </a:pPr>
                      <a:r>
                        <a:rPr lang="es-EC" sz="1200" dirty="0">
                          <a:effectLst/>
                        </a:rPr>
                        <a:t>Total general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b="1" dirty="0">
                          <a:effectLst/>
                        </a:rPr>
                        <a:t>600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tc>
                  <a:txBody>
                    <a:bodyPr/>
                    <a:lstStyle/>
                    <a:p>
                      <a:pPr algn="ctr">
                        <a:lnSpc>
                          <a:spcPct val="107000"/>
                        </a:lnSpc>
                        <a:spcAft>
                          <a:spcPts val="0"/>
                        </a:spcAft>
                      </a:pPr>
                      <a:r>
                        <a:rPr lang="es-EC" sz="1200" b="1" dirty="0">
                          <a:effectLst/>
                        </a:rPr>
                        <a:t>100%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5554" marR="105554" marT="0" marB="0"/>
                </a:tc>
                <a:extLst>
                  <a:ext uri="{0D108BD9-81ED-4DB2-BD59-A6C34878D82A}">
                    <a16:rowId xmlns="" xmlns:a16="http://schemas.microsoft.com/office/drawing/2014/main" val="10004"/>
                  </a:ext>
                </a:extLst>
              </a:tr>
            </a:tbl>
          </a:graphicData>
        </a:graphic>
      </p:graphicFrame>
      <p:graphicFrame>
        <p:nvGraphicFramePr>
          <p:cNvPr id="9" name="Marcador de contenido 5"/>
          <p:cNvGraphicFramePr>
            <a:graphicFrameLocks/>
          </p:cNvGraphicFramePr>
          <p:nvPr>
            <p:extLst>
              <p:ext uri="{D42A27DB-BD31-4B8C-83A1-F6EECF244321}">
                <p14:modId xmlns:p14="http://schemas.microsoft.com/office/powerpoint/2010/main" val="271529613"/>
              </p:ext>
            </p:extLst>
          </p:nvPr>
        </p:nvGraphicFramePr>
        <p:xfrm>
          <a:off x="5040143" y="4062116"/>
          <a:ext cx="4184650" cy="206125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2009724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695" y="-29497"/>
            <a:ext cx="8596668" cy="823274"/>
          </a:xfrm>
        </p:spPr>
        <p:txBody>
          <a:bodyPr/>
          <a:lstStyle/>
          <a:p>
            <a:pPr algn="just"/>
            <a:r>
              <a:rPr lang="es-EC" dirty="0">
                <a:latin typeface="Times New Roman" panose="02020603050405020304" pitchFamily="18" charset="0"/>
                <a:cs typeface="Times New Roman" panose="02020603050405020304" pitchFamily="18" charset="0"/>
              </a:rPr>
              <a:t>Propuesta estratégica</a:t>
            </a:r>
          </a:p>
        </p:txBody>
      </p:sp>
      <p:sp>
        <p:nvSpPr>
          <p:cNvPr id="9" name="Marcador de contenido 8"/>
          <p:cNvSpPr>
            <a:spLocks noGrp="1"/>
          </p:cNvSpPr>
          <p:nvPr>
            <p:ph idx="1"/>
          </p:nvPr>
        </p:nvSpPr>
        <p:spPr/>
        <p:txBody>
          <a:bodyPr/>
          <a:lstStyle/>
          <a:p>
            <a:endParaRPr lang="es-EC" dirty="0"/>
          </a:p>
        </p:txBody>
      </p:sp>
      <p:graphicFrame>
        <p:nvGraphicFramePr>
          <p:cNvPr id="10" name="Marcador de contenido 3"/>
          <p:cNvGraphicFramePr>
            <a:graphicFrameLocks/>
          </p:cNvGraphicFramePr>
          <p:nvPr>
            <p:extLst>
              <p:ext uri="{D42A27DB-BD31-4B8C-83A1-F6EECF244321}">
                <p14:modId xmlns:p14="http://schemas.microsoft.com/office/powerpoint/2010/main" val="1830442232"/>
              </p:ext>
            </p:extLst>
          </p:nvPr>
        </p:nvGraphicFramePr>
        <p:xfrm>
          <a:off x="0" y="488838"/>
          <a:ext cx="11965021" cy="5578496"/>
        </p:xfrm>
        <a:graphic>
          <a:graphicData uri="http://schemas.openxmlformats.org/drawingml/2006/table">
            <a:tbl>
              <a:tblPr/>
              <a:tblGrid>
                <a:gridCol w="2640321">
                  <a:extLst>
                    <a:ext uri="{9D8B030D-6E8A-4147-A177-3AD203B41FA5}">
                      <a16:colId xmlns="" xmlns:a16="http://schemas.microsoft.com/office/drawing/2014/main" val="20000"/>
                    </a:ext>
                  </a:extLst>
                </a:gridCol>
                <a:gridCol w="2231876">
                  <a:extLst>
                    <a:ext uri="{9D8B030D-6E8A-4147-A177-3AD203B41FA5}">
                      <a16:colId xmlns="" xmlns:a16="http://schemas.microsoft.com/office/drawing/2014/main" val="20001"/>
                    </a:ext>
                  </a:extLst>
                </a:gridCol>
                <a:gridCol w="1940126">
                  <a:extLst>
                    <a:ext uri="{9D8B030D-6E8A-4147-A177-3AD203B41FA5}">
                      <a16:colId xmlns="" xmlns:a16="http://schemas.microsoft.com/office/drawing/2014/main" val="20002"/>
                    </a:ext>
                  </a:extLst>
                </a:gridCol>
                <a:gridCol w="1940126">
                  <a:extLst>
                    <a:ext uri="{9D8B030D-6E8A-4147-A177-3AD203B41FA5}">
                      <a16:colId xmlns="" xmlns:a16="http://schemas.microsoft.com/office/drawing/2014/main" val="20003"/>
                    </a:ext>
                  </a:extLst>
                </a:gridCol>
                <a:gridCol w="645190">
                  <a:extLst>
                    <a:ext uri="{9D8B030D-6E8A-4147-A177-3AD203B41FA5}">
                      <a16:colId xmlns="" xmlns:a16="http://schemas.microsoft.com/office/drawing/2014/main" val="20004"/>
                    </a:ext>
                  </a:extLst>
                </a:gridCol>
                <a:gridCol w="1429566">
                  <a:extLst>
                    <a:ext uri="{9D8B030D-6E8A-4147-A177-3AD203B41FA5}">
                      <a16:colId xmlns="" xmlns:a16="http://schemas.microsoft.com/office/drawing/2014/main" val="20005"/>
                    </a:ext>
                  </a:extLst>
                </a:gridCol>
                <a:gridCol w="1137816">
                  <a:extLst>
                    <a:ext uri="{9D8B030D-6E8A-4147-A177-3AD203B41FA5}">
                      <a16:colId xmlns="" xmlns:a16="http://schemas.microsoft.com/office/drawing/2014/main" val="20006"/>
                    </a:ext>
                  </a:extLst>
                </a:gridCol>
              </a:tblGrid>
              <a:tr h="384693">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Objetivo estratégico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Estrategia</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KPI'S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Definición operaciones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Meta</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Iniciativa estratégica</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Presupuesto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331"/>
                    </a:solidFill>
                  </a:tcPr>
                </a:tc>
                <a:extLst>
                  <a:ext uri="{0D108BD9-81ED-4DB2-BD59-A6C34878D82A}">
                    <a16:rowId xmlns="" xmlns:a16="http://schemas.microsoft.com/office/drawing/2014/main" val="10000"/>
                  </a:ext>
                </a:extLst>
              </a:tr>
              <a:tr h="1332775">
                <a:tc rowSpan="6">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Desarrollar un plan de Contratación de personal hotelero</a:t>
                      </a:r>
                    </a:p>
                  </a:txBody>
                  <a:tcPr marL="5267" marR="5267" marT="52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Diseñar el perfil de puesto para el personal hotelero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desarrollo del perfil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diseño de perfil de la vacante para personal Hotelero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30 días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Elaboración del perfil de puesto que cumpla con la función de control y seguimiento de la satisfacción del cliente o turista</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$ 350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66730">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Elaborar un proceso de selección de  personal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cumplimiento  del proceso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(total postulantes a ser seleccionados/ Total de postulantes planificado a ser seleccionados ) *100</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30 días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Recepción hoja de vida postulantes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$ 200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63926">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Seleccionar al personal adecuado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selección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selección del personal</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15 días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Desarrollo programa de selección de personal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$ 500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0028">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Desarrollar procedimiento de contratación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desarrollo de procedimiento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desarrollo de proceso de contratación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15 días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Desarrollo proceso de contratación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$ 500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74310">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Desarrollo de un programa de inducción del personal contratado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Número de personas contratadas</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Total personas en inducción</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Desarrollo de capacitaciones al personal</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$ 400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95077">
                <a:tc vMerge="1">
                  <a:txBody>
                    <a:bodyPr/>
                    <a:lstStyle/>
                    <a:p>
                      <a:endParaRPr lang="es-EC"/>
                    </a:p>
                  </a:txBody>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58283">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TOTAL PRESUPESTADO</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smtClean="0">
                          <a:solidFill>
                            <a:srgbClr val="000000"/>
                          </a:solidFill>
                          <a:effectLst/>
                          <a:latin typeface="Times New Roman" panose="02020603050405020304" pitchFamily="18" charset="0"/>
                          <a:cs typeface="Times New Roman" panose="02020603050405020304" pitchFamily="18" charset="0"/>
                        </a:rPr>
                        <a:t>$ 1850 </a:t>
                      </a:r>
                      <a:endParaRPr lang="es-EC"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8"/>
                  </a:ext>
                </a:extLst>
              </a:tr>
            </a:tbl>
          </a:graphicData>
        </a:graphic>
      </p:graphicFrame>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62854" y="-29497"/>
            <a:ext cx="3029146" cy="517347"/>
          </a:xfrm>
          <a:prstGeom prst="rect">
            <a:avLst/>
          </a:prstGeom>
        </p:spPr>
      </p:pic>
    </p:spTree>
    <p:extLst>
      <p:ext uri="{BB962C8B-B14F-4D97-AF65-F5344CB8AC3E}">
        <p14:creationId xmlns:p14="http://schemas.microsoft.com/office/powerpoint/2010/main" val="11527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735746635"/>
              </p:ext>
            </p:extLst>
          </p:nvPr>
        </p:nvGraphicFramePr>
        <p:xfrm>
          <a:off x="0" y="513403"/>
          <a:ext cx="11371634" cy="6344597"/>
        </p:xfrm>
        <a:graphic>
          <a:graphicData uri="http://schemas.openxmlformats.org/drawingml/2006/table">
            <a:tbl>
              <a:tblPr/>
              <a:tblGrid>
                <a:gridCol w="2518946">
                  <a:extLst>
                    <a:ext uri="{9D8B030D-6E8A-4147-A177-3AD203B41FA5}">
                      <a16:colId xmlns="" xmlns:a16="http://schemas.microsoft.com/office/drawing/2014/main" val="20000"/>
                    </a:ext>
                  </a:extLst>
                </a:gridCol>
                <a:gridCol w="2129276">
                  <a:extLst>
                    <a:ext uri="{9D8B030D-6E8A-4147-A177-3AD203B41FA5}">
                      <a16:colId xmlns="" xmlns:a16="http://schemas.microsoft.com/office/drawing/2014/main" val="20001"/>
                    </a:ext>
                  </a:extLst>
                </a:gridCol>
                <a:gridCol w="1850937">
                  <a:extLst>
                    <a:ext uri="{9D8B030D-6E8A-4147-A177-3AD203B41FA5}">
                      <a16:colId xmlns="" xmlns:a16="http://schemas.microsoft.com/office/drawing/2014/main" val="20002"/>
                    </a:ext>
                  </a:extLst>
                </a:gridCol>
                <a:gridCol w="1850937">
                  <a:extLst>
                    <a:ext uri="{9D8B030D-6E8A-4147-A177-3AD203B41FA5}">
                      <a16:colId xmlns="" xmlns:a16="http://schemas.microsoft.com/office/drawing/2014/main" val="20003"/>
                    </a:ext>
                  </a:extLst>
                </a:gridCol>
                <a:gridCol w="572179">
                  <a:extLst>
                    <a:ext uri="{9D8B030D-6E8A-4147-A177-3AD203B41FA5}">
                      <a16:colId xmlns="" xmlns:a16="http://schemas.microsoft.com/office/drawing/2014/main" val="20004"/>
                    </a:ext>
                  </a:extLst>
                </a:gridCol>
                <a:gridCol w="1363848">
                  <a:extLst>
                    <a:ext uri="{9D8B030D-6E8A-4147-A177-3AD203B41FA5}">
                      <a16:colId xmlns="" xmlns:a16="http://schemas.microsoft.com/office/drawing/2014/main" val="20005"/>
                    </a:ext>
                  </a:extLst>
                </a:gridCol>
                <a:gridCol w="1085511">
                  <a:extLst>
                    <a:ext uri="{9D8B030D-6E8A-4147-A177-3AD203B41FA5}">
                      <a16:colId xmlns="" xmlns:a16="http://schemas.microsoft.com/office/drawing/2014/main" val="20006"/>
                    </a:ext>
                  </a:extLst>
                </a:gridCol>
              </a:tblGrid>
              <a:tr h="399616">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Objetivo estratégico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Estrategia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KPI'S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Definición operaciones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Meta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Iniciativa estratégica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Presupuesto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1187681">
                <a:tc rowSpan="5">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Diseñar un Plan de capacitación integral al personal</a:t>
                      </a:r>
                    </a:p>
                  </a:txBody>
                  <a:tcPr marL="6046" marR="6046" marT="60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 Elaborar cronograma de capacitaciones al personal seleccionado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de avance de cronograma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(Número de avances del cronograma/Total planificado de avance del cronograma)* 100</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15 días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Determinación de horarios, jornadas, contenidos,  herramientas y metodología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$ 110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90665">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Diseñar un plan de capacitación para el personal administrativo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creación del plan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creación del plan de capacitación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10 días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Elaboración del plan de capacitación para el personal administrativo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$ 100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90665">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Diseñar un plan de capacitación para el personal de servicio al cliente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creación del plan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creación del plan de capacitación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10 días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Elaboración del plan de capacitación para el personal de servicio al cliente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$ 100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90665">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Diseñar un plan de capacitación para el personal de cocina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 creación del plan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 creación del plan de capacitación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10 días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Elaboración del plan de capacitación para el personal de cocina</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$ 100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187681">
                <a:tc vMerge="1">
                  <a:txBody>
                    <a:bodyPr/>
                    <a:lstStyle/>
                    <a:p>
                      <a:endParaRPr lang="es-EC"/>
                    </a:p>
                  </a:txBody>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Desarrollar un plan de trabajo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desarrollo del plan</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Tiempo total desarrollo del plan de trabajo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25 días</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Planteamiento de cronogramas, horarios y jornadas de trabajo del personal</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$ 150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2599">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TOTAL PRESUPESTADO</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$ 560 </a:t>
                      </a:r>
                    </a:p>
                  </a:txBody>
                  <a:tcPr marL="6046" marR="6046" marT="6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63D"/>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618314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74501871"/>
              </p:ext>
            </p:extLst>
          </p:nvPr>
        </p:nvGraphicFramePr>
        <p:xfrm>
          <a:off x="0" y="467637"/>
          <a:ext cx="11349365" cy="5995751"/>
        </p:xfrm>
        <a:graphic>
          <a:graphicData uri="http://schemas.openxmlformats.org/drawingml/2006/table">
            <a:tbl>
              <a:tblPr/>
              <a:tblGrid>
                <a:gridCol w="2484163">
                  <a:extLst>
                    <a:ext uri="{9D8B030D-6E8A-4147-A177-3AD203B41FA5}">
                      <a16:colId xmlns="" xmlns:a16="http://schemas.microsoft.com/office/drawing/2014/main" val="20000"/>
                    </a:ext>
                  </a:extLst>
                </a:gridCol>
                <a:gridCol w="2099875">
                  <a:extLst>
                    <a:ext uri="{9D8B030D-6E8A-4147-A177-3AD203B41FA5}">
                      <a16:colId xmlns="" xmlns:a16="http://schemas.microsoft.com/office/drawing/2014/main" val="20001"/>
                    </a:ext>
                  </a:extLst>
                </a:gridCol>
                <a:gridCol w="1825381">
                  <a:extLst>
                    <a:ext uri="{9D8B030D-6E8A-4147-A177-3AD203B41FA5}">
                      <a16:colId xmlns="" xmlns:a16="http://schemas.microsoft.com/office/drawing/2014/main" val="20002"/>
                    </a:ext>
                  </a:extLst>
                </a:gridCol>
                <a:gridCol w="1825381">
                  <a:extLst>
                    <a:ext uri="{9D8B030D-6E8A-4147-A177-3AD203B41FA5}">
                      <a16:colId xmlns="" xmlns:a16="http://schemas.microsoft.com/office/drawing/2014/main" val="20003"/>
                    </a:ext>
                  </a:extLst>
                </a:gridCol>
                <a:gridCol w="699026">
                  <a:extLst>
                    <a:ext uri="{9D8B030D-6E8A-4147-A177-3AD203B41FA5}">
                      <a16:colId xmlns="" xmlns:a16="http://schemas.microsoft.com/office/drawing/2014/main" val="20004"/>
                    </a:ext>
                  </a:extLst>
                </a:gridCol>
                <a:gridCol w="1345016">
                  <a:extLst>
                    <a:ext uri="{9D8B030D-6E8A-4147-A177-3AD203B41FA5}">
                      <a16:colId xmlns="" xmlns:a16="http://schemas.microsoft.com/office/drawing/2014/main" val="20005"/>
                    </a:ext>
                  </a:extLst>
                </a:gridCol>
                <a:gridCol w="1070523">
                  <a:extLst>
                    <a:ext uri="{9D8B030D-6E8A-4147-A177-3AD203B41FA5}">
                      <a16:colId xmlns="" xmlns:a16="http://schemas.microsoft.com/office/drawing/2014/main" val="20006"/>
                    </a:ext>
                  </a:extLst>
                </a:gridCol>
              </a:tblGrid>
              <a:tr h="464780">
                <a:tc>
                  <a:txBody>
                    <a:bodyPr/>
                    <a:lstStyle/>
                    <a:p>
                      <a:pPr algn="ctr" fontAlgn="ctr"/>
                      <a:r>
                        <a:rPr lang="es-EC" sz="1500" b="1" i="0" u="none" strike="noStrike" dirty="0">
                          <a:solidFill>
                            <a:srgbClr val="000000"/>
                          </a:solidFill>
                          <a:effectLst/>
                          <a:latin typeface="Calibri" panose="020F0502020204030204" pitchFamily="34" charset="0"/>
                        </a:rPr>
                        <a:t>Objetivo estratégico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Estrategia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KPI'S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Definición operaciones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Meta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Iniciativa estratégica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Presupuesto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922933">
                <a:tc rowSpan="4">
                  <a:txBody>
                    <a:bodyPr/>
                    <a:lstStyle/>
                    <a:p>
                      <a:pPr algn="ctr" fontAlgn="ctr"/>
                      <a:r>
                        <a:rPr lang="es-EC" sz="1500" b="0" i="0" u="none" strike="noStrike" dirty="0">
                          <a:solidFill>
                            <a:srgbClr val="000000"/>
                          </a:solidFill>
                          <a:effectLst/>
                          <a:latin typeface="Calibri" panose="020F0502020204030204" pitchFamily="34" charset="0"/>
                        </a:rPr>
                        <a:t>Elaborar el manual del proceso de servicio hotelero  integral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Generar el levantamiento de los procesos y procedimientos de cada área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500" b="0" i="0" u="none" strike="noStrike" dirty="0">
                          <a:solidFill>
                            <a:srgbClr val="000000"/>
                          </a:solidFill>
                          <a:effectLst/>
                          <a:latin typeface="Calibri" panose="020F0502020204030204" pitchFamily="34" charset="0"/>
                        </a:rPr>
                        <a:t>Tiempo de levantamiento de procesos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500" b="0" i="0" u="none" strike="noStrike" dirty="0">
                          <a:solidFill>
                            <a:srgbClr val="000000"/>
                          </a:solidFill>
                          <a:effectLst/>
                          <a:latin typeface="Calibri" panose="020F0502020204030204" pitchFamily="34" charset="0"/>
                        </a:rPr>
                        <a:t>Tiempo total de levantamiento de procesos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100</a:t>
                      </a:r>
                      <a:r>
                        <a:rPr lang="es-EC" sz="1500" b="0" i="0" u="none" strike="noStrike" baseline="0" dirty="0">
                          <a:solidFill>
                            <a:srgbClr val="000000"/>
                          </a:solidFill>
                          <a:effectLst/>
                          <a:latin typeface="Calibri" panose="020F0502020204030204" pitchFamily="34" charset="0"/>
                        </a:rPr>
                        <a:t> días</a:t>
                      </a:r>
                      <a:endParaRPr lang="es-EC" sz="1500" b="0" i="0" u="none" strike="noStrike" dirty="0">
                        <a:solidFill>
                          <a:srgbClr val="000000"/>
                        </a:solidFill>
                        <a:effectLst/>
                        <a:latin typeface="Calibri" panose="020F0502020204030204" pitchFamily="34" charset="0"/>
                      </a:endParaRP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500" b="0" i="0" u="none" strike="noStrike" dirty="0">
                          <a:solidFill>
                            <a:srgbClr val="000000"/>
                          </a:solidFill>
                          <a:effectLst/>
                          <a:latin typeface="Calibri" panose="020F0502020204030204" pitchFamily="34" charset="0"/>
                        </a:rPr>
                        <a:t>Creación mapa de procesos hoteleros  por área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$ 150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1381086">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Desarrollar el diseño del manual del proceso hotelero  integral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del</a:t>
                      </a:r>
                      <a:br>
                        <a:rPr lang="es-EC" sz="1500" b="0" i="0" u="none" strike="noStrike" dirty="0">
                          <a:solidFill>
                            <a:srgbClr val="000000"/>
                          </a:solidFill>
                          <a:effectLst/>
                          <a:latin typeface="Calibri" panose="020F0502020204030204" pitchFamily="34" charset="0"/>
                        </a:rPr>
                      </a:br>
                      <a:r>
                        <a:rPr lang="es-EC" sz="1500" b="0" i="0" u="none" strike="noStrike" dirty="0">
                          <a:solidFill>
                            <a:srgbClr val="000000"/>
                          </a:solidFill>
                          <a:effectLst/>
                          <a:latin typeface="Calibri" panose="020F0502020204030204" pitchFamily="34" charset="0"/>
                        </a:rPr>
                        <a:t>diseño del</a:t>
                      </a:r>
                      <a:br>
                        <a:rPr lang="es-EC" sz="1500" b="0" i="0" u="none" strike="noStrike" dirty="0">
                          <a:solidFill>
                            <a:srgbClr val="000000"/>
                          </a:solidFill>
                          <a:effectLst/>
                          <a:latin typeface="Calibri" panose="020F0502020204030204" pitchFamily="34" charset="0"/>
                        </a:rPr>
                      </a:br>
                      <a:r>
                        <a:rPr lang="es-EC" sz="1500" b="0" i="0" u="none" strike="noStrike" dirty="0">
                          <a:solidFill>
                            <a:srgbClr val="000000"/>
                          </a:solidFill>
                          <a:effectLst/>
                          <a:latin typeface="Calibri" panose="020F0502020204030204" pitchFamily="34" charset="0"/>
                        </a:rPr>
                        <a:t>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total del diseño del manual</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20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Creación de diseño de manual del proceso hotelero  integral</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$ 350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10163">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Diseñar un plan de comunicación para el publico interno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del diseño plan de comunicación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total del diseño del plan de comunicación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5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Elaboración del plan de comunicación para el manual de proceso hotelero  integral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$ 90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81086">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Desarrollar el programa de control de consecución de procesos del sistema hotelero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de avance</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(Avance del plan de comunicación / Total del plan de comunicación) *100</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8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Determinación de horarios, jornadas, contenidos,  herramientas y metodología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$ 100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5703">
                <a:tc>
                  <a:txBody>
                    <a:bodyPr/>
                    <a:lstStyle/>
                    <a:p>
                      <a:pPr algn="ctr" fontAlgn="ctr"/>
                      <a:r>
                        <a:rPr lang="es-EC" sz="1500" b="1" i="0" u="none" strike="noStrike" dirty="0">
                          <a:solidFill>
                            <a:srgbClr val="000000"/>
                          </a:solidFill>
                          <a:effectLst/>
                          <a:latin typeface="Calibri" panose="020F0502020204030204" pitchFamily="34" charset="0"/>
                        </a:rPr>
                        <a:t>TOTAL PRESUPESTADO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$ 690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65939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797172"/>
              </p:ext>
            </p:extLst>
          </p:nvPr>
        </p:nvGraphicFramePr>
        <p:xfrm>
          <a:off x="84842" y="705385"/>
          <a:ext cx="10988810" cy="5357786"/>
        </p:xfrm>
        <a:graphic>
          <a:graphicData uri="http://schemas.openxmlformats.org/drawingml/2006/table">
            <a:tbl>
              <a:tblPr/>
              <a:tblGrid>
                <a:gridCol w="2394571">
                  <a:extLst>
                    <a:ext uri="{9D8B030D-6E8A-4147-A177-3AD203B41FA5}">
                      <a16:colId xmlns="" xmlns:a16="http://schemas.microsoft.com/office/drawing/2014/main" val="20000"/>
                    </a:ext>
                  </a:extLst>
                </a:gridCol>
                <a:gridCol w="2024141">
                  <a:extLst>
                    <a:ext uri="{9D8B030D-6E8A-4147-A177-3AD203B41FA5}">
                      <a16:colId xmlns="" xmlns:a16="http://schemas.microsoft.com/office/drawing/2014/main" val="20001"/>
                    </a:ext>
                  </a:extLst>
                </a:gridCol>
                <a:gridCol w="1759547">
                  <a:extLst>
                    <a:ext uri="{9D8B030D-6E8A-4147-A177-3AD203B41FA5}">
                      <a16:colId xmlns="" xmlns:a16="http://schemas.microsoft.com/office/drawing/2014/main" val="20002"/>
                    </a:ext>
                  </a:extLst>
                </a:gridCol>
                <a:gridCol w="1759547">
                  <a:extLst>
                    <a:ext uri="{9D8B030D-6E8A-4147-A177-3AD203B41FA5}">
                      <a16:colId xmlns="" xmlns:a16="http://schemas.microsoft.com/office/drawing/2014/main" val="20003"/>
                    </a:ext>
                  </a:extLst>
                </a:gridCol>
                <a:gridCol w="722584">
                  <a:extLst>
                    <a:ext uri="{9D8B030D-6E8A-4147-A177-3AD203B41FA5}">
                      <a16:colId xmlns="" xmlns:a16="http://schemas.microsoft.com/office/drawing/2014/main" val="20004"/>
                    </a:ext>
                  </a:extLst>
                </a:gridCol>
                <a:gridCol w="1296507">
                  <a:extLst>
                    <a:ext uri="{9D8B030D-6E8A-4147-A177-3AD203B41FA5}">
                      <a16:colId xmlns="" xmlns:a16="http://schemas.microsoft.com/office/drawing/2014/main" val="20005"/>
                    </a:ext>
                  </a:extLst>
                </a:gridCol>
                <a:gridCol w="1031913">
                  <a:extLst>
                    <a:ext uri="{9D8B030D-6E8A-4147-A177-3AD203B41FA5}">
                      <a16:colId xmlns="" xmlns:a16="http://schemas.microsoft.com/office/drawing/2014/main" val="20006"/>
                    </a:ext>
                  </a:extLst>
                </a:gridCol>
              </a:tblGrid>
              <a:tr h="502665">
                <a:tc>
                  <a:txBody>
                    <a:bodyPr/>
                    <a:lstStyle/>
                    <a:p>
                      <a:pPr algn="ctr" fontAlgn="ctr"/>
                      <a:r>
                        <a:rPr lang="es-EC" sz="1500" b="1" i="0" u="none" strike="noStrike" dirty="0">
                          <a:solidFill>
                            <a:srgbClr val="000000"/>
                          </a:solidFill>
                          <a:effectLst/>
                          <a:latin typeface="Calibri" panose="020F0502020204030204" pitchFamily="34" charset="0"/>
                        </a:rPr>
                        <a:t>Objetivo estratégico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Estrategia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KPI'S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Definición operaciones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Meta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Iniciativa estratégica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Presupuesto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1024664">
                <a:tc rowSpan="4">
                  <a:txBody>
                    <a:bodyPr/>
                    <a:lstStyle/>
                    <a:p>
                      <a:pPr algn="ctr" fontAlgn="ctr"/>
                      <a:r>
                        <a:rPr lang="es-EC" sz="1500" b="0" i="0" u="none" strike="noStrike" dirty="0">
                          <a:solidFill>
                            <a:srgbClr val="000000"/>
                          </a:solidFill>
                          <a:effectLst/>
                          <a:latin typeface="Calibri" panose="020F0502020204030204" pitchFamily="34" charset="0"/>
                        </a:rPr>
                        <a:t>Elaborar un plan de medios para el publico externo (información al consumidor)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Desarrollar el plan de inversión publicitaria por categorías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Costo de inversión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120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Planteamiento de las actividades del Plan de medios por categoría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$ 800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24664">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Desarrollar un plan de marca corporativa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total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60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Planteamiento de las actividades del Plan de marca Corporativa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$ 600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40650">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Desarrollar un plan de fidelización de clientes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Tiempo total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365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Planteamiento de las actividades del Plan de fidelización de clientes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$ 500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68497">
                <a:tc vMerge="1">
                  <a:txBody>
                    <a:bodyPr/>
                    <a:lstStyle/>
                    <a:p>
                      <a:endParaRPr lang="es-EC"/>
                    </a:p>
                  </a:txBody>
                  <a:tcPr/>
                </a:tc>
                <a:tc>
                  <a:txBody>
                    <a:bodyPr/>
                    <a:lstStyle/>
                    <a:p>
                      <a:pPr algn="ctr" fontAlgn="ctr"/>
                      <a:r>
                        <a:rPr lang="es-EC" sz="1500" b="0" i="0" u="none" strike="noStrike" dirty="0">
                          <a:solidFill>
                            <a:srgbClr val="000000"/>
                          </a:solidFill>
                          <a:effectLst/>
                          <a:latin typeface="Calibri" panose="020F0502020204030204" pitchFamily="34" charset="0"/>
                        </a:rPr>
                        <a:t>Desarrollo de plan de comunicación por medios tradicionales y redes sociales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Número de publicidades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Número total del publicaciones realizadas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90 veces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500" b="0" i="0" u="none" strike="noStrike" dirty="0">
                          <a:solidFill>
                            <a:srgbClr val="000000"/>
                          </a:solidFill>
                          <a:effectLst/>
                          <a:latin typeface="Calibri" panose="020F0502020204030204" pitchFamily="34" charset="0"/>
                        </a:rPr>
                        <a:t>$ 3.000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6669">
                <a:tc>
                  <a:txBody>
                    <a:bodyPr/>
                    <a:lstStyle/>
                    <a:p>
                      <a:pPr algn="ctr" fontAlgn="ctr"/>
                      <a:r>
                        <a:rPr lang="es-EC" sz="1500" b="1" i="0" u="none" strike="noStrike" dirty="0">
                          <a:solidFill>
                            <a:srgbClr val="000000"/>
                          </a:solidFill>
                          <a:effectLst/>
                          <a:latin typeface="Calibri" panose="020F0502020204030204" pitchFamily="34" charset="0"/>
                        </a:rPr>
                        <a:t>TOTAL PRESUPESTADO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500" b="1" i="0" u="none" strike="noStrike" dirty="0">
                          <a:solidFill>
                            <a:srgbClr val="000000"/>
                          </a:solidFill>
                          <a:effectLst/>
                          <a:latin typeface="Calibri" panose="020F0502020204030204" pitchFamily="34" charset="0"/>
                        </a:rPr>
                        <a:t>$ 4.900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62204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lnSpc>
                <a:spcPct val="150000"/>
              </a:lnSpc>
            </a:pPr>
            <a:r>
              <a:rPr lang="es-EC" dirty="0">
                <a:latin typeface="Times New Roman" panose="02020603050405020304" pitchFamily="18" charset="0"/>
                <a:cs typeface="Times New Roman" panose="02020603050405020304" pitchFamily="18" charset="0"/>
              </a:rPr>
              <a:t>Antecedentes </a:t>
            </a:r>
          </a:p>
        </p:txBody>
      </p:sp>
      <p:sp>
        <p:nvSpPr>
          <p:cNvPr id="3" name="Marcador de contenido 2"/>
          <p:cNvSpPr>
            <a:spLocks noGrp="1"/>
          </p:cNvSpPr>
          <p:nvPr>
            <p:ph sz="half" idx="1"/>
          </p:nvPr>
        </p:nvSpPr>
        <p:spPr>
          <a:xfrm>
            <a:off x="445710" y="1525126"/>
            <a:ext cx="9097124" cy="4126643"/>
          </a:xfrm>
        </p:spPr>
        <p:txBody>
          <a:bodyPr>
            <a:noAutofit/>
          </a:bodyPr>
          <a:lstStyle/>
          <a:p>
            <a:pPr algn="just">
              <a:lnSpc>
                <a:spcPct val="160000"/>
              </a:lnSpc>
            </a:pPr>
            <a:r>
              <a:rPr lang="es-EC" sz="1600" dirty="0">
                <a:latin typeface="Times New Roman" panose="02020603050405020304" pitchFamily="18" charset="0"/>
                <a:cs typeface="Times New Roman" panose="02020603050405020304" pitchFamily="18" charset="0"/>
              </a:rPr>
              <a:t>La satisfacción del consumidor es uno de los temas más significativos y complejos del campo de la mercadotecnia, debido a que con un mercado cada vez más competitivo exige que todo negocio posea estrategias bien definidas de satisfacción de las necesidades de sus consumidores para lograr fidelizarlos garantizando así la supervivencia de las empresas.</a:t>
            </a:r>
          </a:p>
          <a:p>
            <a:pPr algn="just">
              <a:lnSpc>
                <a:spcPct val="160000"/>
              </a:lnSpc>
            </a:pPr>
            <a:r>
              <a:rPr lang="es-EC" sz="1600" dirty="0">
                <a:latin typeface="Times New Roman" panose="02020603050405020304" pitchFamily="18" charset="0"/>
                <a:cs typeface="Times New Roman" panose="02020603050405020304" pitchFamily="18" charset="0"/>
              </a:rPr>
              <a:t>El aporte que va a realizar esta investigación es buscar resolver el por qué la industria hotelera pierde clientes y competitividad ante otros segmentos del mismo sector la cual contribuirá a trazar estrategias de marketing que permitan el dinamismo del sector mediante una buena comunicación ya que este sector representa el motor  de vital importancia que  dinamiza el empleo, teniendo como dato que 1 de cada 15 empleos en la zona  son por turismo según (Ministerio de Turismo, 2017). </a:t>
            </a:r>
          </a:p>
          <a:p>
            <a:pPr algn="just">
              <a:lnSpc>
                <a:spcPct val="160000"/>
              </a:lnSpc>
            </a:pPr>
            <a:endParaRPr lang="es-EC" sz="1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89261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1666086034"/>
              </p:ext>
            </p:extLst>
          </p:nvPr>
        </p:nvGraphicFramePr>
        <p:xfrm>
          <a:off x="194553" y="638207"/>
          <a:ext cx="11125569" cy="5654611"/>
        </p:xfrm>
        <a:graphic>
          <a:graphicData uri="http://schemas.openxmlformats.org/drawingml/2006/table">
            <a:tbl>
              <a:tblPr/>
              <a:tblGrid>
                <a:gridCol w="2427150">
                  <a:extLst>
                    <a:ext uri="{9D8B030D-6E8A-4147-A177-3AD203B41FA5}">
                      <a16:colId xmlns="" xmlns:a16="http://schemas.microsoft.com/office/drawing/2014/main" val="20000"/>
                    </a:ext>
                  </a:extLst>
                </a:gridCol>
                <a:gridCol w="2051681">
                  <a:extLst>
                    <a:ext uri="{9D8B030D-6E8A-4147-A177-3AD203B41FA5}">
                      <a16:colId xmlns="" xmlns:a16="http://schemas.microsoft.com/office/drawing/2014/main" val="20001"/>
                    </a:ext>
                  </a:extLst>
                </a:gridCol>
                <a:gridCol w="1783487">
                  <a:extLst>
                    <a:ext uri="{9D8B030D-6E8A-4147-A177-3AD203B41FA5}">
                      <a16:colId xmlns="" xmlns:a16="http://schemas.microsoft.com/office/drawing/2014/main" val="20002"/>
                    </a:ext>
                  </a:extLst>
                </a:gridCol>
                <a:gridCol w="1783487">
                  <a:extLst>
                    <a:ext uri="{9D8B030D-6E8A-4147-A177-3AD203B41FA5}">
                      <a16:colId xmlns="" xmlns:a16="http://schemas.microsoft.com/office/drawing/2014/main" val="20003"/>
                    </a:ext>
                  </a:extLst>
                </a:gridCol>
                <a:gridCol w="719663">
                  <a:extLst>
                    <a:ext uri="{9D8B030D-6E8A-4147-A177-3AD203B41FA5}">
                      <a16:colId xmlns="" xmlns:a16="http://schemas.microsoft.com/office/drawing/2014/main" val="20004"/>
                    </a:ext>
                  </a:extLst>
                </a:gridCol>
                <a:gridCol w="1314147">
                  <a:extLst>
                    <a:ext uri="{9D8B030D-6E8A-4147-A177-3AD203B41FA5}">
                      <a16:colId xmlns="" xmlns:a16="http://schemas.microsoft.com/office/drawing/2014/main" val="20005"/>
                    </a:ext>
                  </a:extLst>
                </a:gridCol>
                <a:gridCol w="1045954">
                  <a:extLst>
                    <a:ext uri="{9D8B030D-6E8A-4147-A177-3AD203B41FA5}">
                      <a16:colId xmlns="" xmlns:a16="http://schemas.microsoft.com/office/drawing/2014/main" val="20006"/>
                    </a:ext>
                  </a:extLst>
                </a:gridCol>
              </a:tblGrid>
              <a:tr h="473133">
                <a:tc>
                  <a:txBody>
                    <a:bodyPr/>
                    <a:lstStyle/>
                    <a:p>
                      <a:pPr algn="ctr" fontAlgn="ctr"/>
                      <a:r>
                        <a:rPr lang="es-EC" sz="1600" b="1" i="0" u="none" strike="noStrike" dirty="0">
                          <a:solidFill>
                            <a:srgbClr val="000000"/>
                          </a:solidFill>
                          <a:effectLst/>
                          <a:latin typeface="Calibri" panose="020F0502020204030204" pitchFamily="34" charset="0"/>
                        </a:rPr>
                        <a:t>Objetivo estratégico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Estrategia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KPI'S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Definición operaciones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Meta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Iniciativa estratégica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s-EC" sz="1600" b="1" i="0" u="none" strike="noStrike" dirty="0">
                          <a:solidFill>
                            <a:srgbClr val="000000"/>
                          </a:solidFill>
                          <a:effectLst/>
                          <a:latin typeface="Calibri" panose="020F0502020204030204" pitchFamily="34" charset="0"/>
                        </a:rPr>
                        <a:t>Presupuesto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723348">
                <a:tc rowSpan="4">
                  <a:txBody>
                    <a:bodyPr/>
                    <a:lstStyle/>
                    <a:p>
                      <a:pPr algn="ctr" fontAlgn="ctr"/>
                      <a:r>
                        <a:rPr lang="es-EC" sz="1600" b="0" i="0" u="none" strike="noStrike" dirty="0">
                          <a:solidFill>
                            <a:srgbClr val="000000"/>
                          </a:solidFill>
                          <a:effectLst/>
                          <a:latin typeface="Calibri" panose="020F0502020204030204" pitchFamily="34" charset="0"/>
                        </a:rPr>
                        <a:t>Elaborar un plan de infraestructura hotelera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Evaluación de la infraestructura hotelera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Tiempo de evaluación infraestructura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Tiempo total de evaluación infraestructura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15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Detallar fallos en infraestructura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$ 500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23348">
                <a:tc vMerge="1">
                  <a:txBody>
                    <a:bodyPr/>
                    <a:lstStyle/>
                    <a:p>
                      <a:endParaRPr lang="es-EC"/>
                    </a:p>
                  </a:txBody>
                  <a:tcPr/>
                </a:tc>
                <a:tc>
                  <a:txBody>
                    <a:bodyPr/>
                    <a:lstStyle/>
                    <a:p>
                      <a:pPr algn="ctr" fontAlgn="ctr"/>
                      <a:r>
                        <a:rPr lang="es-EC" sz="1600" b="0" i="0" u="none" strike="noStrike" dirty="0">
                          <a:solidFill>
                            <a:srgbClr val="000000"/>
                          </a:solidFill>
                          <a:effectLst/>
                          <a:latin typeface="Calibri" panose="020F0502020204030204" pitchFamily="34" charset="0"/>
                        </a:rPr>
                        <a:t>Diseñar un plan de financiamiento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Partida presupuestaria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Determinar el presupuesto de rediseño de infraestructura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$ 15.000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Desarrollo de la propuesta del presupuesto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$ 5.000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36219">
                <a:tc vMerge="1">
                  <a:txBody>
                    <a:bodyPr/>
                    <a:lstStyle/>
                    <a:p>
                      <a:endParaRPr lang="es-EC"/>
                    </a:p>
                  </a:txBody>
                  <a:tcPr/>
                </a:tc>
                <a:tc>
                  <a:txBody>
                    <a:bodyPr/>
                    <a:lstStyle/>
                    <a:p>
                      <a:pPr algn="ctr" fontAlgn="ctr"/>
                      <a:r>
                        <a:rPr lang="es-EC" sz="1600" b="0" i="0" u="none" strike="noStrike" dirty="0">
                          <a:solidFill>
                            <a:srgbClr val="000000"/>
                          </a:solidFill>
                          <a:effectLst/>
                          <a:latin typeface="Calibri" panose="020F0502020204030204" pitchFamily="34" charset="0"/>
                        </a:rPr>
                        <a:t>Diseñar un proyecto de financiamiento para ampliación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Partida presupuestaria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Determinar el presupuesto de ampliación de infraestructura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$ 20.000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Desarrollo de la propuesta del presupuesto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67761">
                <a:tc vMerge="1">
                  <a:txBody>
                    <a:bodyPr/>
                    <a:lstStyle/>
                    <a:p>
                      <a:endParaRPr lang="es-EC"/>
                    </a:p>
                  </a:txBody>
                  <a:tcPr/>
                </a:tc>
                <a:tc>
                  <a:txBody>
                    <a:bodyPr/>
                    <a:lstStyle/>
                    <a:p>
                      <a:pPr algn="ctr" fontAlgn="ctr"/>
                      <a:r>
                        <a:rPr lang="es-EC" sz="1600" b="0" i="0" u="none" strike="noStrike" dirty="0">
                          <a:solidFill>
                            <a:srgbClr val="000000"/>
                          </a:solidFill>
                          <a:effectLst/>
                          <a:latin typeface="Calibri" panose="020F0502020204030204" pitchFamily="34" charset="0"/>
                        </a:rPr>
                        <a:t>Desarrollar un plan de seguridad en el establecimiento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Tiempo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Tiempo total del desarrollo del Plan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10 días</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Planteamiento de las actividades del Plan de seguridad en el establecimiento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Calibri" panose="020F0502020204030204" pitchFamily="34" charset="0"/>
                        </a:rPr>
                        <a:t>$ 150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1590">
                <a:tc>
                  <a:txBody>
                    <a:bodyPr/>
                    <a:lstStyle/>
                    <a:p>
                      <a:pPr algn="ctr" fontAlgn="ctr"/>
                      <a:r>
                        <a:rPr lang="es-EC" sz="1600" b="1" i="0" u="none" strike="noStrike" dirty="0">
                          <a:solidFill>
                            <a:srgbClr val="000000"/>
                          </a:solidFill>
                          <a:effectLst/>
                          <a:latin typeface="Calibri" panose="020F0502020204030204" pitchFamily="34" charset="0"/>
                        </a:rPr>
                        <a:t>TOTAL PRESUPESTADO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5">
                  <a:txBody>
                    <a:bodyPr/>
                    <a:lstStyle/>
                    <a:p>
                      <a:pPr algn="ctr" fontAlgn="ctr"/>
                      <a:r>
                        <a:rPr lang="es-EC" sz="16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1600" b="1" i="0" u="none" strike="noStrike" dirty="0">
                          <a:solidFill>
                            <a:srgbClr val="000000"/>
                          </a:solidFill>
                          <a:effectLst/>
                          <a:latin typeface="Calibri" panose="020F0502020204030204" pitchFamily="34" charset="0"/>
                        </a:rPr>
                        <a:t>$ 5.650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r h="261209">
                <a:tc>
                  <a:txBody>
                    <a:bodyPr/>
                    <a:lstStyle/>
                    <a:p>
                      <a:pPr algn="ctr" fontAlgn="ctr"/>
                      <a:r>
                        <a:rPr lang="es-EC" sz="1600" b="1" i="0" u="none" strike="noStrike" dirty="0">
                          <a:solidFill>
                            <a:srgbClr val="000000"/>
                          </a:solidFill>
                          <a:effectLst/>
                          <a:latin typeface="Calibri" panose="020F0502020204030204" pitchFamily="34" charset="0"/>
                        </a:rPr>
                        <a:t>TOTAL PRESUPESTADO FINAL</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gridSpan="5">
                  <a:txBody>
                    <a:bodyPr/>
                    <a:lstStyle/>
                    <a:p>
                      <a:pPr algn="ctr" fontAlgn="ctr"/>
                      <a:r>
                        <a:rPr lang="es-EC" sz="1600" b="0" i="0" u="none" strike="noStrike" dirty="0">
                          <a:solidFill>
                            <a:srgbClr val="000000"/>
                          </a:solidFill>
                          <a:effectLst/>
                          <a:latin typeface="Calibri" panose="020F0502020204030204" pitchFamily="34" charset="0"/>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1600" b="1" i="0" u="none" strike="noStrike">
                          <a:solidFill>
                            <a:srgbClr val="000000"/>
                          </a:solidFill>
                          <a:effectLst/>
                          <a:latin typeface="Calibri" panose="020F0502020204030204" pitchFamily="34" charset="0"/>
                        </a:rPr>
                        <a:t>$ </a:t>
                      </a:r>
                      <a:r>
                        <a:rPr lang="es-EC" sz="1600" b="1" i="0" u="none" strike="noStrike" smtClean="0">
                          <a:solidFill>
                            <a:srgbClr val="000000"/>
                          </a:solidFill>
                          <a:effectLst/>
                          <a:latin typeface="Calibri" panose="020F0502020204030204" pitchFamily="34" charset="0"/>
                        </a:rPr>
                        <a:t>13.750 </a:t>
                      </a:r>
                      <a:endParaRPr lang="es-EC" sz="1600" b="1" i="0" u="none" strike="noStrike" dirty="0">
                        <a:solidFill>
                          <a:srgbClr val="000000"/>
                        </a:solidFill>
                        <a:effectLst/>
                        <a:latin typeface="Calibri" panose="020F0502020204030204" pitchFamily="34" charset="0"/>
                      </a:endParaRP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8222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6980"/>
            <a:ext cx="8596668" cy="1011187"/>
          </a:xfrm>
        </p:spPr>
        <p:txBody>
          <a:bodyPr/>
          <a:lstStyle/>
          <a:p>
            <a:pPr algn="just">
              <a:lnSpc>
                <a:spcPct val="150000"/>
              </a:lnSpc>
            </a:pPr>
            <a:r>
              <a:rPr lang="es-EC" b="1" dirty="0">
                <a:latin typeface="Times New Roman" panose="02020603050405020304" pitchFamily="18" charset="0"/>
                <a:cs typeface="Times New Roman" panose="02020603050405020304" pitchFamily="18" charset="0"/>
              </a:rPr>
              <a:t>Conclusiones </a:t>
            </a:r>
          </a:p>
        </p:txBody>
      </p:sp>
      <p:sp>
        <p:nvSpPr>
          <p:cNvPr id="3" name="Marcador de contenido 2"/>
          <p:cNvSpPr>
            <a:spLocks noGrp="1"/>
          </p:cNvSpPr>
          <p:nvPr>
            <p:ph idx="1"/>
          </p:nvPr>
        </p:nvSpPr>
        <p:spPr>
          <a:xfrm>
            <a:off x="356322" y="1302390"/>
            <a:ext cx="9497798" cy="5286375"/>
          </a:xfrm>
        </p:spPr>
        <p:txBody>
          <a:bodyPr>
            <a:normAutofit fontScale="92500" lnSpcReduction="20000"/>
          </a:bodyPr>
          <a:lstStyle/>
          <a:p>
            <a:pPr lvl="0" algn="just">
              <a:lnSpc>
                <a:spcPct val="170000"/>
              </a:lnSpc>
            </a:pPr>
            <a:r>
              <a:rPr lang="es-EC" dirty="0">
                <a:latin typeface="Times New Roman" panose="02020603050405020304" pitchFamily="18" charset="0"/>
                <a:cs typeface="Times New Roman" panose="02020603050405020304" pitchFamily="18" charset="0"/>
              </a:rPr>
              <a:t>El perfil de los clientes finales al cual se dirige el sector hotelero en estudio es: nivel socioeconómico medio y medio- alto en su mayoría (43%) pertenecientes al sector privado demostrando que las personas encuestadas tienen un nivel económico notable.</a:t>
            </a:r>
          </a:p>
          <a:p>
            <a:pPr lvl="0" algn="just">
              <a:lnSpc>
                <a:spcPct val="170000"/>
              </a:lnSpc>
            </a:pPr>
            <a:r>
              <a:rPr lang="es-EC" dirty="0">
                <a:latin typeface="Times New Roman" panose="02020603050405020304" pitchFamily="18" charset="0"/>
                <a:cs typeface="Times New Roman" panose="02020603050405020304" pitchFamily="18" charset="0"/>
              </a:rPr>
              <a:t>Respecto a la situación actual del sector hotelero de la provincia de Esmeraldas se determinó que el 48% de los turistas eligen vacacionar en la provincia de Esmeraldas por los factores de Economía y cercanía, ya que existe un gran número de ofertas por parte de los hoteles presentando su elemento diferenciador, además ellos vacacionan en un 28% en familia y un 16% por feriados  </a:t>
            </a:r>
          </a:p>
          <a:p>
            <a:pPr lvl="0" algn="just">
              <a:lnSpc>
                <a:spcPct val="170000"/>
              </a:lnSpc>
            </a:pPr>
            <a:r>
              <a:rPr lang="es-EC" dirty="0">
                <a:latin typeface="Times New Roman" panose="02020603050405020304" pitchFamily="18" charset="0"/>
                <a:cs typeface="Times New Roman" panose="02020603050405020304" pitchFamily="18" charset="0"/>
              </a:rPr>
              <a:t>El nivel de satisfacción que nos arrojó el presente estudio en los 600 turistas encuestados, fue el 49% satisfechos con el trato comercial, 88% satisfechos con el servicio rápido por parte de los empleados, es decir una alta satisfacción con estos sectores pero respecto a la atención en tiempos quejas, reclamos y requerimientos, se obtuvo un índice de satisfacción del 39% por lo cual se debe tomar acciones correctivas sobres estos requerimientos.</a:t>
            </a:r>
          </a:p>
          <a:p>
            <a:pPr algn="just">
              <a:lnSpc>
                <a:spcPct val="170000"/>
              </a:lnSpc>
            </a:pPr>
            <a:endParaRPr lang="es-EC"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106437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a:xfrm>
            <a:off x="152040" y="1635296"/>
            <a:ext cx="9565892" cy="4065112"/>
          </a:xfrm>
        </p:spPr>
        <p:txBody>
          <a:bodyPr>
            <a:noAutofit/>
          </a:bodyPr>
          <a:lstStyle/>
          <a:p>
            <a:pPr lvl="0" algn="just">
              <a:lnSpc>
                <a:spcPct val="170000"/>
              </a:lnSpc>
            </a:pPr>
            <a:r>
              <a:rPr lang="es-EC" sz="1600" dirty="0">
                <a:latin typeface="Times New Roman" panose="02020603050405020304" pitchFamily="18" charset="0"/>
                <a:cs typeface="Times New Roman" panose="02020603050405020304" pitchFamily="18" charset="0"/>
              </a:rPr>
              <a:t> Respecto a los factores de mayor influencia en la decisión de uso de los servicios hoteleros, el 60% de los encuestados se sienten atraídos por el precio, 73% por seguridad en el interior del establecimiento, y el 43% por el estado en el que se encuentran las instalaciones en los establecimientos hospedados, de esta manera determinamos que son los factores clave por los cuales los turistas prefieren la provincia de Esmeradas.</a:t>
            </a:r>
          </a:p>
          <a:p>
            <a:pPr lvl="0" algn="just">
              <a:lnSpc>
                <a:spcPct val="170000"/>
              </a:lnSpc>
            </a:pPr>
            <a:r>
              <a:rPr lang="es-EC" sz="1600" dirty="0">
                <a:latin typeface="Times New Roman" panose="02020603050405020304" pitchFamily="18" charset="0"/>
                <a:cs typeface="Times New Roman" panose="02020603050405020304" pitchFamily="18" charset="0"/>
              </a:rPr>
              <a:t>Respecto al ámbito que deben mejorar los establecimientos hoteleros visitados el que sobresalió con  un 20% (118 personas) es el parqueadero, seguido de la zona Wifi y el restaurante con un 17% y 14% de incidencias respectivamente </a:t>
            </a:r>
          </a:p>
          <a:p>
            <a:pPr lvl="0" algn="just">
              <a:lnSpc>
                <a:spcPct val="170000"/>
              </a:lnSpc>
            </a:pPr>
            <a:r>
              <a:rPr lang="es-EC" sz="1600" dirty="0">
                <a:latin typeface="Times New Roman" panose="02020603050405020304" pitchFamily="18" charset="0"/>
                <a:cs typeface="Times New Roman" panose="02020603050405020304" pitchFamily="18" charset="0"/>
              </a:rPr>
              <a:t>Y finalmente la presente investigación lanzo un dato muy importante que es el índice de fidelidad de las personas ya que el 89% de los encuestados respondieron que si volverían a visitar el establecimiento hotelero y solo un 10% dijo que no, por lo cual se tiene un buen índice de reincidencia y fidelización </a:t>
            </a:r>
          </a:p>
          <a:p>
            <a:endParaRPr lang="es-EC" sz="16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819684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315" y="342181"/>
            <a:ext cx="8596668" cy="788529"/>
          </a:xfrm>
        </p:spPr>
        <p:txBody>
          <a:bodyPr/>
          <a:lstStyle/>
          <a:p>
            <a:pPr algn="just"/>
            <a:r>
              <a:rPr lang="es-EC" b="1" dirty="0">
                <a:latin typeface="Times New Roman" panose="02020603050405020304" pitchFamily="18" charset="0"/>
                <a:cs typeface="Times New Roman" panose="02020603050405020304" pitchFamily="18" charset="0"/>
              </a:rPr>
              <a:t>Recomendaciones</a:t>
            </a:r>
          </a:p>
        </p:txBody>
      </p:sp>
      <p:sp>
        <p:nvSpPr>
          <p:cNvPr id="3" name="Marcador de contenido 2"/>
          <p:cNvSpPr>
            <a:spLocks noGrp="1"/>
          </p:cNvSpPr>
          <p:nvPr>
            <p:ph idx="1"/>
          </p:nvPr>
        </p:nvSpPr>
        <p:spPr>
          <a:xfrm>
            <a:off x="371116" y="1130710"/>
            <a:ext cx="9570551" cy="5000624"/>
          </a:xfrm>
        </p:spPr>
        <p:txBody>
          <a:bodyPr>
            <a:noAutofit/>
          </a:bodyPr>
          <a:lstStyle/>
          <a:p>
            <a:pPr algn="just">
              <a:lnSpc>
                <a:spcPct val="170000"/>
              </a:lnSpc>
            </a:pPr>
            <a:r>
              <a:rPr lang="es-EC" sz="1700" dirty="0">
                <a:latin typeface="Times New Roman" panose="02020603050405020304" pitchFamily="18" charset="0"/>
                <a:cs typeface="Times New Roman" panose="02020603050405020304" pitchFamily="18" charset="0"/>
              </a:rPr>
              <a:t>Se recomienda analizar los aspectos de los servicios ofertados por los hoteles y adaptarlos al target al cual se dirigen, claro está conociendo  más a profundidad todo acerca de la percepción de los turistas ampliando el mercado al cual se dirigen y realizando mejoras en el servicio respecto al nivel socioeconómico de los clientes</a:t>
            </a:r>
          </a:p>
          <a:p>
            <a:pPr algn="just">
              <a:lnSpc>
                <a:spcPct val="170000"/>
              </a:lnSpc>
            </a:pPr>
            <a:r>
              <a:rPr lang="es-EC" sz="1700" dirty="0">
                <a:latin typeface="Times New Roman" panose="02020603050405020304" pitchFamily="18" charset="0"/>
                <a:cs typeface="Times New Roman" panose="02020603050405020304" pitchFamily="18" charset="0"/>
              </a:rPr>
              <a:t>Se recomienda que la junta de negocios hoteleros y turísticos en conjunto con autoridades de la provincia creen un plan de incentivo hacia los turistas mostrando varios de los atributos de la misma para así fomentar el turismo no solo en los balnearios si no en reservas y zonas ricas en tradición y cultura ampliando su visión de negocios y los nichos de mercado a los cuales pueden llegar </a:t>
            </a:r>
          </a:p>
          <a:p>
            <a:pPr algn="just">
              <a:lnSpc>
                <a:spcPct val="170000"/>
              </a:lnSpc>
            </a:pPr>
            <a:r>
              <a:rPr lang="es-CO" sz="1700" dirty="0">
                <a:latin typeface="Times New Roman" panose="02020603050405020304" pitchFamily="18" charset="0"/>
                <a:cs typeface="Times New Roman" panose="02020603050405020304" pitchFamily="18" charset="0"/>
              </a:rPr>
              <a:t>Se recomienda aumentar los </a:t>
            </a:r>
            <a:r>
              <a:rPr lang="es-EC" sz="1700" dirty="0">
                <a:latin typeface="Times New Roman" panose="02020603050405020304" pitchFamily="18" charset="0"/>
                <a:cs typeface="Times New Roman" panose="02020603050405020304" pitchFamily="18" charset="0"/>
              </a:rPr>
              <a:t>esfuerzos mercadológicos hacia el público para satisfacerlos sobre todo respecto a la atención en tiempos quejas, reclamos y requerimientos ya que es ahí donde el cliente está menos satisfecho por lo cual se debe corregir la calidad para subir su índice de satisfacción y por consecuencia provocar un aumento en el índice de fidelidad.</a:t>
            </a:r>
          </a:p>
          <a:p>
            <a:pPr algn="just">
              <a:lnSpc>
                <a:spcPct val="170000"/>
              </a:lnSpc>
            </a:pPr>
            <a:endParaRPr lang="es-EC" sz="17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696598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716490"/>
            <a:ext cx="9713275" cy="3880773"/>
          </a:xfrm>
        </p:spPr>
        <p:txBody>
          <a:bodyPr>
            <a:noAutofit/>
          </a:bodyPr>
          <a:lstStyle/>
          <a:p>
            <a:pPr algn="just">
              <a:lnSpc>
                <a:spcPct val="170000"/>
              </a:lnSpc>
            </a:pPr>
            <a:r>
              <a:rPr lang="es-EC" sz="1600" dirty="0">
                <a:latin typeface="Times New Roman" panose="02020603050405020304" pitchFamily="18" charset="0"/>
                <a:cs typeface="Times New Roman" panose="02020603050405020304" pitchFamily="18" charset="0"/>
              </a:rPr>
              <a:t>Se recomienda mantener y aumentar en el corto plazo el nivel de satisfacción percibido por los usuarios con mejoras continuas en varios aspectos analizados dentro del servicio como precio, limpieza e infraestructura y realizar mediciones constantes para conocer el nivel de satisfacción en el sector hotelero y que este siga creciendo hasta llegar a la excelencia.</a:t>
            </a:r>
          </a:p>
          <a:p>
            <a:pPr algn="just">
              <a:lnSpc>
                <a:spcPct val="170000"/>
              </a:lnSpc>
            </a:pPr>
            <a:r>
              <a:rPr lang="es-EC" sz="1600" dirty="0">
                <a:latin typeface="Times New Roman" panose="02020603050405020304" pitchFamily="18" charset="0"/>
                <a:cs typeface="Times New Roman" panose="02020603050405020304" pitchFamily="18" charset="0"/>
              </a:rPr>
              <a:t>Respecto al parqueadero el cual ha sido calificado por los usuarios de hoteles como el ámbito más descuidado se recomienda buscar el financiamiento para la expansión o mejora de parqueaderos y/o crear alianzas estratégicas con otras dependencias que dispongan de parqueadero amplio o un lugar seguro para el aparcamiento de vehículos dando así un mejor servicio y confort al cliente final.</a:t>
            </a:r>
          </a:p>
          <a:p>
            <a:pPr algn="just">
              <a:lnSpc>
                <a:spcPct val="170000"/>
              </a:lnSpc>
            </a:pPr>
            <a:r>
              <a:rPr lang="es-EC" sz="1600" dirty="0">
                <a:latin typeface="Times New Roman" panose="02020603050405020304" pitchFamily="18" charset="0"/>
                <a:cs typeface="Times New Roman" panose="02020603050405020304" pitchFamily="18" charset="0"/>
              </a:rPr>
              <a:t>Si bien un 89% de reincidencia en la visita al establecimiento es un buen numero el objetivo es que el 100% de los clientes vuelvan y recomienden nuestros servicios, por lo cual se debe poner en marcha un plan de acción que corrija todas las falencias en el nivel del servicio de los establecimientos hoteleros para que el índice de visita suba por lo menos a un 98% al mismo tiempo que subirá su índice de satisfacción haciendo que la economía se dinamice y el sector crezca.</a:t>
            </a:r>
          </a:p>
          <a:p>
            <a:pPr algn="just"/>
            <a:endParaRPr lang="es-EC" sz="1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326140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523999" y="1082561"/>
            <a:ext cx="9976701" cy="4811680"/>
          </a:xfrm>
          <a:prstGeom prst="rect">
            <a:avLst/>
          </a:prstGeom>
        </p:spPr>
      </p:pic>
      <p:sp>
        <p:nvSpPr>
          <p:cNvPr id="7" name="Título 6"/>
          <p:cNvSpPr>
            <a:spLocks noGrp="1"/>
          </p:cNvSpPr>
          <p:nvPr>
            <p:ph type="title"/>
          </p:nvPr>
        </p:nvSpPr>
        <p:spPr>
          <a:xfrm>
            <a:off x="1720567" y="4873657"/>
            <a:ext cx="4375433" cy="1020583"/>
          </a:xfrm>
        </p:spPr>
        <p:txBody>
          <a:bodyPr>
            <a:normAutofit fontScale="90000"/>
          </a:bodyPr>
          <a:lstStyle/>
          <a:p>
            <a:r>
              <a:rPr lang="es-EC" sz="6600" dirty="0">
                <a:ln w="0">
                  <a:solidFill>
                    <a:srgbClr val="7030A0"/>
                  </a:solidFill>
                </a:ln>
                <a:solidFill>
                  <a:schemeClr val="bg1"/>
                </a:solidFill>
                <a:effectLst>
                  <a:reflection blurRad="6350" stA="53000" endA="300" endPos="35500" dir="5400000" sy="-90000" algn="bl" rotWithShape="0"/>
                </a:effectLst>
              </a:rPr>
              <a:t>Gracias</a:t>
            </a:r>
          </a:p>
        </p:txBody>
      </p:sp>
    </p:spTree>
    <p:extLst>
      <p:ext uri="{BB962C8B-B14F-4D97-AF65-F5344CB8AC3E}">
        <p14:creationId xmlns:p14="http://schemas.microsoft.com/office/powerpoint/2010/main" val="173413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Terremoto 2016</a:t>
            </a:r>
          </a:p>
        </p:txBody>
      </p:sp>
      <p:sp>
        <p:nvSpPr>
          <p:cNvPr id="3" name="Marcador de contenido 2"/>
          <p:cNvSpPr>
            <a:spLocks noGrp="1"/>
          </p:cNvSpPr>
          <p:nvPr>
            <p:ph sz="half" idx="1"/>
          </p:nvPr>
        </p:nvSpPr>
        <p:spPr/>
        <p:txBody>
          <a:bodyPr/>
          <a:lstStyle/>
          <a:p>
            <a:pPr algn="just"/>
            <a:r>
              <a:rPr lang="es-EC" dirty="0"/>
              <a:t>Buscar, determinar y proponer estrategias viables que generen mejoras en el servicio</a:t>
            </a:r>
          </a:p>
          <a:p>
            <a:endParaRPr lang="es-EC" dirty="0"/>
          </a:p>
        </p:txBody>
      </p:sp>
      <p:sp>
        <p:nvSpPr>
          <p:cNvPr id="6" name="AutoShape 4" descr="Resultado de imagen para 16 de abril 2016"/>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 name="Imagen 9"/>
          <p:cNvPicPr>
            <a:picLocks noChangeAspect="1"/>
          </p:cNvPicPr>
          <p:nvPr/>
        </p:nvPicPr>
        <p:blipFill>
          <a:blip r:embed="rId2"/>
          <a:stretch>
            <a:fillRect/>
          </a:stretch>
        </p:blipFill>
        <p:spPr>
          <a:xfrm>
            <a:off x="4975668" y="2016125"/>
            <a:ext cx="4740226" cy="3154884"/>
          </a:xfrm>
          <a:prstGeom prst="rect">
            <a:avLst/>
          </a:prstGeom>
        </p:spPr>
      </p:pic>
      <p:pic>
        <p:nvPicPr>
          <p:cNvPr id="1036" name="Picture 12" descr="Resultado de imagen para declive econom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2" y="3125776"/>
            <a:ext cx="3749675" cy="28122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329886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Justificación</a:t>
            </a:r>
          </a:p>
        </p:txBody>
      </p:sp>
      <p:sp>
        <p:nvSpPr>
          <p:cNvPr id="3" name="Marcador de contenido 2"/>
          <p:cNvSpPr>
            <a:spLocks noGrp="1"/>
          </p:cNvSpPr>
          <p:nvPr>
            <p:ph idx="1"/>
          </p:nvPr>
        </p:nvSpPr>
        <p:spPr/>
        <p:txBody>
          <a:bodyPr/>
          <a:lstStyle/>
          <a:p>
            <a:pPr algn="just">
              <a:lnSpc>
                <a:spcPct val="150000"/>
              </a:lnSpc>
            </a:pPr>
            <a:r>
              <a:rPr lang="es-EC" dirty="0">
                <a:latin typeface="Times New Roman" panose="02020603050405020304" pitchFamily="18" charset="0"/>
                <a:cs typeface="Times New Roman" panose="02020603050405020304" pitchFamily="18" charset="0"/>
              </a:rPr>
              <a:t>La investigación tiene prioridades locales, de la región y del país, ya que ejerce relación con el 10mo objetivo nacional del plan del Buen Vivir; el mismo, que es:</a:t>
            </a:r>
          </a:p>
          <a:p>
            <a:pPr algn="just">
              <a:lnSpc>
                <a:spcPct val="150000"/>
              </a:lnSpc>
            </a:pPr>
            <a:r>
              <a:rPr lang="es-EC" dirty="0">
                <a:latin typeface="Times New Roman" panose="02020603050405020304" pitchFamily="18" charset="0"/>
                <a:cs typeface="Times New Roman" panose="02020603050405020304" pitchFamily="18" charset="0"/>
              </a:rPr>
              <a:t>Impulsar la transformación de la matriz productiva. Los desafíos actuales deben orientar la conformación de nuevas industrias y la promoción de nuevos sectores con alta productividad, competitivos, sostenibles, sustentables y diversos, con visión territorial.</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76429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247"/>
            <a:ext cx="8596668" cy="1320800"/>
          </a:xfrm>
        </p:spPr>
        <p:txBody>
          <a:bodyPr/>
          <a:lstStyle/>
          <a:p>
            <a:r>
              <a:rPr lang="es-EC" dirty="0">
                <a:latin typeface="Times New Roman" panose="02020603050405020304" pitchFamily="18" charset="0"/>
                <a:cs typeface="Times New Roman" panose="02020603050405020304" pitchFamily="18" charset="0"/>
              </a:rPr>
              <a:t>Problemática</a:t>
            </a:r>
          </a:p>
        </p:txBody>
      </p:sp>
      <p:sp>
        <p:nvSpPr>
          <p:cNvPr id="11" name="Marcador de contenido 10"/>
          <p:cNvSpPr>
            <a:spLocks noGrp="1"/>
          </p:cNvSpPr>
          <p:nvPr>
            <p:ph idx="1"/>
          </p:nvPr>
        </p:nvSpPr>
        <p:spPr/>
        <p:txBody>
          <a:bodyPr/>
          <a:lstStyle/>
          <a:p>
            <a:endParaRPr lang="es-EC" dirty="0"/>
          </a:p>
        </p:txBody>
      </p:sp>
      <p:pic>
        <p:nvPicPr>
          <p:cNvPr id="9" name="Imagen 8"/>
          <p:cNvPicPr>
            <a:picLocks noChangeAspect="1"/>
          </p:cNvPicPr>
          <p:nvPr/>
        </p:nvPicPr>
        <p:blipFill rotWithShape="1">
          <a:blip r:embed="rId2"/>
          <a:srcRect l="1425" t="6134" r="14425" b="8133"/>
          <a:stretch/>
        </p:blipFill>
        <p:spPr>
          <a:xfrm>
            <a:off x="0" y="978408"/>
            <a:ext cx="10259568" cy="5879592"/>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81809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93" y="1948206"/>
            <a:ext cx="8596668" cy="1320800"/>
          </a:xfrm>
        </p:spPr>
        <p:txBody>
          <a:bodyPr/>
          <a:lstStyle/>
          <a:p>
            <a:pPr algn="just"/>
            <a:r>
              <a:rPr lang="es-EC" dirty="0">
                <a:latin typeface="Times New Roman" panose="02020603050405020304" pitchFamily="18" charset="0"/>
                <a:cs typeface="Times New Roman" panose="02020603050405020304" pitchFamily="18" charset="0"/>
              </a:rPr>
              <a:t>Objetivo General</a:t>
            </a:r>
          </a:p>
        </p:txBody>
      </p:sp>
      <p:sp>
        <p:nvSpPr>
          <p:cNvPr id="3" name="Marcador de contenido 2"/>
          <p:cNvSpPr>
            <a:spLocks noGrp="1"/>
          </p:cNvSpPr>
          <p:nvPr>
            <p:ph idx="1"/>
          </p:nvPr>
        </p:nvSpPr>
        <p:spPr>
          <a:xfrm>
            <a:off x="592493" y="2995629"/>
            <a:ext cx="8596668" cy="1808096"/>
          </a:xfrm>
        </p:spPr>
        <p:txBody>
          <a:bodyPr>
            <a:normAutofit/>
          </a:bodyPr>
          <a:lstStyle/>
          <a:p>
            <a:pPr algn="just">
              <a:lnSpc>
                <a:spcPct val="150000"/>
              </a:lnSpc>
            </a:pPr>
            <a:r>
              <a:rPr lang="es-EC" dirty="0">
                <a:latin typeface="Times New Roman" panose="02020603050405020304" pitchFamily="18" charset="0"/>
                <a:cs typeface="Times New Roman" panose="02020603050405020304" pitchFamily="18" charset="0"/>
              </a:rPr>
              <a:t>Determinar el nivel de satisfacción del cliente en el sector hotelero mediano y pequeño en la región Sur-Oeste de la provincia de Esmeraldas mediante el modelo KANO.</a:t>
            </a:r>
            <a:endParaRPr lang="es-EC" b="1" dirty="0">
              <a:latin typeface="Times New Roman" panose="02020603050405020304" pitchFamily="18" charset="0"/>
              <a:cs typeface="Times New Roman" panose="02020603050405020304" pitchFamily="18" charset="0"/>
            </a:endParaRPr>
          </a:p>
          <a:p>
            <a:pPr algn="just">
              <a:lnSpc>
                <a:spcPct val="150000"/>
              </a:lnSpc>
            </a:pPr>
            <a:endParaRPr lang="es-EC"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472755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8689"/>
          </a:xfrm>
        </p:spPr>
        <p:txBody>
          <a:bodyPr/>
          <a:lstStyle/>
          <a:p>
            <a:pPr algn="just"/>
            <a:r>
              <a:rPr lang="es-EC" dirty="0">
                <a:latin typeface="Times New Roman" panose="02020603050405020304" pitchFamily="18" charset="0"/>
                <a:cs typeface="Times New Roman" panose="02020603050405020304" pitchFamily="18" charset="0"/>
              </a:rPr>
              <a:t>Objetivos</a:t>
            </a:r>
            <a:r>
              <a:rPr lang="es-EC" dirty="0"/>
              <a:t> Específicos</a:t>
            </a:r>
          </a:p>
        </p:txBody>
      </p:sp>
      <p:sp>
        <p:nvSpPr>
          <p:cNvPr id="3" name="Marcador de contenido 2"/>
          <p:cNvSpPr>
            <a:spLocks noGrp="1"/>
          </p:cNvSpPr>
          <p:nvPr>
            <p:ph idx="1"/>
          </p:nvPr>
        </p:nvSpPr>
        <p:spPr>
          <a:xfrm>
            <a:off x="677334" y="1840077"/>
            <a:ext cx="9332428" cy="3880773"/>
          </a:xfrm>
        </p:spPr>
        <p:txBody>
          <a:bodyPr>
            <a:noAutofit/>
          </a:bodyPr>
          <a:lstStyle/>
          <a:p>
            <a:pPr lvl="0" algn="just">
              <a:lnSpc>
                <a:spcPct val="150000"/>
              </a:lnSpc>
            </a:pPr>
            <a:r>
              <a:rPr lang="es-EC" dirty="0">
                <a:latin typeface="Times New Roman" panose="02020603050405020304" pitchFamily="18" charset="0"/>
                <a:cs typeface="Times New Roman" panose="02020603050405020304" pitchFamily="18" charset="0"/>
              </a:rPr>
              <a:t>Identificar el perfil de los clientes finales que contratan los servicios hoteleros en la provincia de Esmeraldas.</a:t>
            </a:r>
            <a:endParaRPr lang="es-EC" b="1" dirty="0">
              <a:latin typeface="Times New Roman" panose="02020603050405020304" pitchFamily="18" charset="0"/>
              <a:cs typeface="Times New Roman" panose="02020603050405020304" pitchFamily="18" charset="0"/>
            </a:endParaRPr>
          </a:p>
          <a:p>
            <a:pPr lvl="0" algn="just">
              <a:lnSpc>
                <a:spcPct val="150000"/>
              </a:lnSpc>
            </a:pPr>
            <a:r>
              <a:rPr lang="es-EC" dirty="0">
                <a:latin typeface="Times New Roman" panose="02020603050405020304" pitchFamily="18" charset="0"/>
                <a:cs typeface="Times New Roman" panose="02020603050405020304" pitchFamily="18" charset="0"/>
              </a:rPr>
              <a:t>Identificar la situación actual del sector hotelero en la provincia de Esmeraldas.</a:t>
            </a:r>
            <a:endParaRPr lang="es-EC" b="1" dirty="0">
              <a:latin typeface="Times New Roman" panose="02020603050405020304" pitchFamily="18" charset="0"/>
              <a:cs typeface="Times New Roman" panose="02020603050405020304" pitchFamily="18" charset="0"/>
            </a:endParaRPr>
          </a:p>
          <a:p>
            <a:pPr lvl="0" algn="just">
              <a:lnSpc>
                <a:spcPct val="150000"/>
              </a:lnSpc>
            </a:pPr>
            <a:r>
              <a:rPr lang="es-EC" dirty="0">
                <a:latin typeface="Times New Roman" panose="02020603050405020304" pitchFamily="18" charset="0"/>
                <a:cs typeface="Times New Roman" panose="02020603050405020304" pitchFamily="18" charset="0"/>
              </a:rPr>
              <a:t>Determinar el nivel de satisfacción con los servicios hoteleros ofertados en la provincia de Esmeraldas.</a:t>
            </a:r>
            <a:endParaRPr lang="es-EC" b="1" dirty="0">
              <a:latin typeface="Times New Roman" panose="02020603050405020304" pitchFamily="18" charset="0"/>
              <a:cs typeface="Times New Roman" panose="02020603050405020304" pitchFamily="18" charset="0"/>
            </a:endParaRPr>
          </a:p>
          <a:p>
            <a:pPr lvl="0" algn="just">
              <a:lnSpc>
                <a:spcPct val="150000"/>
              </a:lnSpc>
            </a:pPr>
            <a:r>
              <a:rPr lang="es-EC" dirty="0">
                <a:latin typeface="Times New Roman" panose="02020603050405020304" pitchFamily="18" charset="0"/>
                <a:cs typeface="Times New Roman" panose="02020603050405020304" pitchFamily="18" charset="0"/>
              </a:rPr>
              <a:t>Distinguir los factores de mayor influencia en la decisión de uso de los servicios hoteleros en los cantones de la provincia de Esmeraldas.</a:t>
            </a:r>
            <a:endParaRPr lang="es-EC" b="1" dirty="0">
              <a:latin typeface="Times New Roman" panose="02020603050405020304" pitchFamily="18" charset="0"/>
              <a:cs typeface="Times New Roman" panose="02020603050405020304" pitchFamily="18" charset="0"/>
            </a:endParaRPr>
          </a:p>
          <a:p>
            <a:pPr lvl="0" algn="just">
              <a:lnSpc>
                <a:spcPct val="150000"/>
              </a:lnSpc>
            </a:pPr>
            <a:r>
              <a:rPr lang="es-EC" dirty="0">
                <a:latin typeface="Times New Roman" panose="02020603050405020304" pitchFamily="18" charset="0"/>
                <a:cs typeface="Times New Roman" panose="02020603050405020304" pitchFamily="18" charset="0"/>
              </a:rPr>
              <a:t>Desarrollar un plan de mercadotecnia con propuestas innovadoras para el sector hotelero en la provincia de Esmeraldas.</a:t>
            </a:r>
            <a:endParaRPr lang="es-EC"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222058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just"/>
            <a:r>
              <a:rPr lang="es-EC" dirty="0" smtClean="0">
                <a:latin typeface="Times New Roman" panose="02020603050405020304" pitchFamily="18" charset="0"/>
                <a:cs typeface="Times New Roman" panose="02020603050405020304" pitchFamily="18" charset="0"/>
              </a:rPr>
              <a:t>Metodología</a:t>
            </a:r>
            <a:endParaRPr lang="es-EC" dirty="0">
              <a:latin typeface="Times New Roman" panose="02020603050405020304" pitchFamily="18" charset="0"/>
              <a:cs typeface="Times New Roman" panose="02020603050405020304" pitchFamily="18" charset="0"/>
            </a:endParaRPr>
          </a:p>
        </p:txBody>
      </p:sp>
      <p:sp>
        <p:nvSpPr>
          <p:cNvPr id="6" name="Subtítulo 5"/>
          <p:cNvSpPr>
            <a:spLocks noGrp="1"/>
          </p:cNvSpPr>
          <p:nvPr>
            <p:ph type="subTitle" idx="1"/>
          </p:nvPr>
        </p:nvSpPr>
        <p:spPr/>
        <p:txBody>
          <a:bodyPr/>
          <a:lstStyle/>
          <a:p>
            <a:endParaRPr lang="es-EC"/>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56565" y="5784"/>
            <a:ext cx="3535435" cy="603816"/>
          </a:xfrm>
          <a:prstGeom prst="rect">
            <a:avLst/>
          </a:prstGeom>
        </p:spPr>
      </p:pic>
    </p:spTree>
    <p:extLst>
      <p:ext uri="{BB962C8B-B14F-4D97-AF65-F5344CB8AC3E}">
        <p14:creationId xmlns:p14="http://schemas.microsoft.com/office/powerpoint/2010/main" val="1939420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2626</TotalTime>
  <Words>3277</Words>
  <Application>Microsoft Office PowerPoint</Application>
  <PresentationFormat>Panorámica</PresentationFormat>
  <Paragraphs>841</Paragraphs>
  <Slides>35</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Cambria Math</vt:lpstr>
      <vt:lpstr>Times New Roman</vt:lpstr>
      <vt:lpstr>Trebuchet MS</vt:lpstr>
      <vt:lpstr>Wingdings 3</vt:lpstr>
      <vt:lpstr>Faceta</vt:lpstr>
      <vt:lpstr>Presentación de PowerPoint</vt:lpstr>
      <vt:lpstr>Presentación de PowerPoint</vt:lpstr>
      <vt:lpstr>Antecedentes </vt:lpstr>
      <vt:lpstr>Terremoto 2016</vt:lpstr>
      <vt:lpstr>Justificación</vt:lpstr>
      <vt:lpstr>Problemática</vt:lpstr>
      <vt:lpstr>Objetivo General</vt:lpstr>
      <vt:lpstr>Objetivos Específicos</vt:lpstr>
      <vt:lpstr>Metodología</vt:lpstr>
      <vt:lpstr>Presentación de PowerPoint</vt:lpstr>
      <vt:lpstr>Determinación de la muestra</vt:lpstr>
      <vt:lpstr>Instrumentos</vt:lpstr>
      <vt:lpstr>Análisis Univariado</vt:lpstr>
      <vt:lpstr>Pregunta: Género</vt:lpstr>
      <vt:lpstr>Pregunta: Estado Civil</vt:lpstr>
      <vt:lpstr>Pregunta: ¿Cuál es el área de ocupación?</vt:lpstr>
      <vt:lpstr>Pregunta: Indique su nacionalidad</vt:lpstr>
      <vt:lpstr>Pregunta: Nivel de ingresos</vt:lpstr>
      <vt:lpstr>Pregunta: 1. ¿Usted ha vacacionado en alguna de las playas de la provincia de Esmeraldas? </vt:lpstr>
      <vt:lpstr>Presentación de PowerPoint</vt:lpstr>
      <vt:lpstr>Pregunta: 5. Indique ¿Cómo le recibieron en el establecimiento que se hospedó?</vt:lpstr>
      <vt:lpstr>Pregunta: 9. ¿Cómo fue la atención en cuanto a tiempo, quejas, reclamos y requerimientos?</vt:lpstr>
      <vt:lpstr>Pregunta: 11.- Se siente seguro al dejar sus pertenencias en el establecimiento?</vt:lpstr>
      <vt:lpstr>Pregunta: 15.- ¿Con cuantas personas usualmente viaja?</vt:lpstr>
      <vt:lpstr>Pregunta: 17.- ¿Cuál fue su apreciación con el servicio recibido?</vt:lpstr>
      <vt:lpstr>Propuesta estratégica</vt:lpstr>
      <vt:lpstr>Presentación de PowerPoint</vt:lpstr>
      <vt:lpstr>Presentación de PowerPoint</vt:lpstr>
      <vt:lpstr>Presentación de PowerPoint</vt:lpstr>
      <vt:lpstr>Presentación de PowerPoint</vt:lpstr>
      <vt:lpstr>Conclusiones </vt:lpstr>
      <vt:lpstr>Presentación de PowerPoint</vt:lpstr>
      <vt:lpstr>Recomendaciones</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JOSE</cp:lastModifiedBy>
  <cp:revision>58</cp:revision>
  <dcterms:created xsi:type="dcterms:W3CDTF">2018-08-29T05:33:08Z</dcterms:created>
  <dcterms:modified xsi:type="dcterms:W3CDTF">2019-01-11T21:19:38Z</dcterms:modified>
</cp:coreProperties>
</file>